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xml" ContentType="application/vnd.openxmlformats-officedocument.presentationml.notesSlide+xml"/>
  <Override PartName="/ppt/media/image86.jpg" ContentType="image/png"/>
  <Override PartName="/ppt/media/image90.jpg" ContentType="image/jpg"/>
  <Override PartName="/ppt/media/image91.jpg" ContentType="image/jpg"/>
  <Override PartName="/ppt/media/image105.jpg" ContentType="image/jpg"/>
  <Override PartName="/ppt/media/image106.jpg" ContentType="image/jpg"/>
  <Override PartName="/ppt/media/image129.jpg" ContentType="image/jpg"/>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notesMasterIdLst>
    <p:notesMasterId r:id="rId75"/>
  </p:notesMasterIdLst>
  <p:sldIdLst>
    <p:sldId id="256" r:id="rId2"/>
    <p:sldId id="301" r:id="rId3"/>
    <p:sldId id="257" r:id="rId4"/>
    <p:sldId id="258" r:id="rId5"/>
    <p:sldId id="259" r:id="rId6"/>
    <p:sldId id="260" r:id="rId7"/>
    <p:sldId id="262" r:id="rId8"/>
    <p:sldId id="270" r:id="rId9"/>
    <p:sldId id="271" r:id="rId10"/>
    <p:sldId id="291" r:id="rId11"/>
    <p:sldId id="272" r:id="rId12"/>
    <p:sldId id="273" r:id="rId13"/>
    <p:sldId id="274" r:id="rId14"/>
    <p:sldId id="263" r:id="rId15"/>
    <p:sldId id="264" r:id="rId16"/>
    <p:sldId id="266" r:id="rId17"/>
    <p:sldId id="267" r:id="rId18"/>
    <p:sldId id="268" r:id="rId19"/>
    <p:sldId id="269" r:id="rId20"/>
    <p:sldId id="275" r:id="rId21"/>
    <p:sldId id="276" r:id="rId22"/>
    <p:sldId id="277" r:id="rId23"/>
    <p:sldId id="278" r:id="rId24"/>
    <p:sldId id="280" r:id="rId25"/>
    <p:sldId id="292" r:id="rId26"/>
    <p:sldId id="281" r:id="rId27"/>
    <p:sldId id="282" r:id="rId28"/>
    <p:sldId id="284" r:id="rId29"/>
    <p:sldId id="285" r:id="rId30"/>
    <p:sldId id="286" r:id="rId31"/>
    <p:sldId id="287" r:id="rId32"/>
    <p:sldId id="293" r:id="rId33"/>
    <p:sldId id="288" r:id="rId34"/>
    <p:sldId id="283" r:id="rId35"/>
    <p:sldId id="290" r:id="rId36"/>
    <p:sldId id="289" r:id="rId37"/>
    <p:sldId id="302" r:id="rId38"/>
    <p:sldId id="303" r:id="rId39"/>
    <p:sldId id="304" r:id="rId40"/>
    <p:sldId id="305" r:id="rId41"/>
    <p:sldId id="308" r:id="rId42"/>
    <p:sldId id="309" r:id="rId43"/>
    <p:sldId id="310" r:id="rId44"/>
    <p:sldId id="311" r:id="rId45"/>
    <p:sldId id="312" r:id="rId46"/>
    <p:sldId id="313" r:id="rId47"/>
    <p:sldId id="314" r:id="rId48"/>
    <p:sldId id="315" r:id="rId49"/>
    <p:sldId id="316" r:id="rId50"/>
    <p:sldId id="317" r:id="rId51"/>
    <p:sldId id="318" r:id="rId52"/>
    <p:sldId id="321" r:id="rId53"/>
    <p:sldId id="322" r:id="rId54"/>
    <p:sldId id="323" r:id="rId55"/>
    <p:sldId id="324" r:id="rId56"/>
    <p:sldId id="325" r:id="rId57"/>
    <p:sldId id="326" r:id="rId58"/>
    <p:sldId id="327" r:id="rId59"/>
    <p:sldId id="328" r:id="rId60"/>
    <p:sldId id="329" r:id="rId61"/>
    <p:sldId id="330" r:id="rId62"/>
    <p:sldId id="331" r:id="rId63"/>
    <p:sldId id="332" r:id="rId64"/>
    <p:sldId id="333" r:id="rId65"/>
    <p:sldId id="334" r:id="rId66"/>
    <p:sldId id="335" r:id="rId67"/>
    <p:sldId id="336" r:id="rId68"/>
    <p:sldId id="337" r:id="rId69"/>
    <p:sldId id="338" r:id="rId70"/>
    <p:sldId id="339" r:id="rId71"/>
    <p:sldId id="340" r:id="rId72"/>
    <p:sldId id="341" r:id="rId73"/>
    <p:sldId id="320" r:id="rId7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147" autoAdjust="0"/>
  </p:normalViewPr>
  <p:slideViewPr>
    <p:cSldViewPr snapToGrid="0">
      <p:cViewPr varScale="1">
        <p:scale>
          <a:sx n="81" d="100"/>
          <a:sy n="81" d="100"/>
        </p:scale>
        <p:origin x="648"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775AB72-E750-465F-A367-22F4978A6D3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4DD70A80-D41B-4C54-8257-10941299BA39}">
      <dgm:prSet>
        <dgm:style>
          <a:lnRef idx="2">
            <a:schemeClr val="accent2"/>
          </a:lnRef>
          <a:fillRef idx="1">
            <a:schemeClr val="lt1"/>
          </a:fillRef>
          <a:effectRef idx="0">
            <a:schemeClr val="accent2"/>
          </a:effectRef>
          <a:fontRef idx="minor">
            <a:schemeClr val="dk1"/>
          </a:fontRef>
        </dgm:style>
      </dgm:prSet>
      <dgm:spPr/>
      <dgm:t>
        <a:bodyPr/>
        <a:lstStyle/>
        <a:p>
          <a:pPr rtl="0"/>
          <a:r>
            <a:rPr lang="uk-UA" dirty="0" smtClean="0"/>
            <a:t>1.За характером дисперсійного середовища:</a:t>
          </a:r>
          <a:endParaRPr lang="ru-RU" dirty="0"/>
        </a:p>
      </dgm:t>
    </dgm:pt>
    <dgm:pt modelId="{4FA78B34-030D-4B52-851C-843F83224838}" type="parTrans" cxnId="{44558B5A-BF18-4BA4-8ABA-5684EE51659E}">
      <dgm:prSet/>
      <dgm:spPr/>
      <dgm:t>
        <a:bodyPr/>
        <a:lstStyle/>
        <a:p>
          <a:endParaRPr lang="ru-RU"/>
        </a:p>
      </dgm:t>
    </dgm:pt>
    <dgm:pt modelId="{5E97EAB0-7626-4CCB-AAD0-D62616AB2FA1}" type="sibTrans" cxnId="{44558B5A-BF18-4BA4-8ABA-5684EE51659E}">
      <dgm:prSet/>
      <dgm:spPr/>
      <dgm:t>
        <a:bodyPr/>
        <a:lstStyle/>
        <a:p>
          <a:endParaRPr lang="ru-RU"/>
        </a:p>
      </dgm:t>
    </dgm:pt>
    <dgm:pt modelId="{24BC1B69-90E5-46C5-B178-8662F50E0BFD}">
      <dgm:prSet/>
      <dgm:spPr/>
      <dgm:t>
        <a:bodyPr/>
        <a:lstStyle/>
        <a:p>
          <a:pPr rtl="0"/>
          <a:r>
            <a:rPr lang="uk-UA" smtClean="0"/>
            <a:t>жирні (</a:t>
          </a:r>
          <a:r>
            <a:rPr lang="de-DE" smtClean="0"/>
            <a:t>L.pinguia seu olimenta);</a:t>
          </a:r>
          <a:endParaRPr lang="ru-RU"/>
        </a:p>
      </dgm:t>
    </dgm:pt>
    <dgm:pt modelId="{BF945C1E-0B3D-4711-9257-04A7B7E07C8A}" type="parTrans" cxnId="{CA9D99D8-C646-4751-B285-FD6D3A708D00}">
      <dgm:prSet/>
      <dgm:spPr/>
      <dgm:t>
        <a:bodyPr/>
        <a:lstStyle/>
        <a:p>
          <a:endParaRPr lang="ru-RU"/>
        </a:p>
      </dgm:t>
    </dgm:pt>
    <dgm:pt modelId="{F28BA56D-5CC8-4809-89A7-C84D056255E4}" type="sibTrans" cxnId="{CA9D99D8-C646-4751-B285-FD6D3A708D00}">
      <dgm:prSet/>
      <dgm:spPr/>
      <dgm:t>
        <a:bodyPr/>
        <a:lstStyle/>
        <a:p>
          <a:endParaRPr lang="ru-RU"/>
        </a:p>
      </dgm:t>
    </dgm:pt>
    <dgm:pt modelId="{E59016D4-206F-4659-95C3-6D84647BAA0C}">
      <dgm:prSet/>
      <dgm:spPr/>
      <dgm:t>
        <a:bodyPr/>
        <a:lstStyle/>
        <a:p>
          <a:pPr rtl="0"/>
          <a:r>
            <a:rPr lang="uk-UA" smtClean="0"/>
            <a:t>спиртові (</a:t>
          </a:r>
          <a:r>
            <a:rPr lang="de-DE" smtClean="0"/>
            <a:t>L. Spirituosa);</a:t>
          </a:r>
          <a:endParaRPr lang="ru-RU"/>
        </a:p>
      </dgm:t>
    </dgm:pt>
    <dgm:pt modelId="{26A23E28-602C-42C9-917D-865E67E9F96B}" type="parTrans" cxnId="{0BA87690-7621-4F14-9A81-D85F35325DC3}">
      <dgm:prSet/>
      <dgm:spPr/>
      <dgm:t>
        <a:bodyPr/>
        <a:lstStyle/>
        <a:p>
          <a:endParaRPr lang="ru-RU"/>
        </a:p>
      </dgm:t>
    </dgm:pt>
    <dgm:pt modelId="{90817FF1-7C76-40CE-97ED-071ED769EA1C}" type="sibTrans" cxnId="{0BA87690-7621-4F14-9A81-D85F35325DC3}">
      <dgm:prSet/>
      <dgm:spPr/>
      <dgm:t>
        <a:bodyPr/>
        <a:lstStyle/>
        <a:p>
          <a:endParaRPr lang="ru-RU"/>
        </a:p>
      </dgm:t>
    </dgm:pt>
    <dgm:pt modelId="{A450138F-2BE8-4ED1-9DD4-0626D7829580}">
      <dgm:prSet/>
      <dgm:spPr/>
      <dgm:t>
        <a:bodyPr/>
        <a:lstStyle/>
        <a:p>
          <a:pPr rtl="0"/>
          <a:r>
            <a:rPr lang="uk-UA" smtClean="0"/>
            <a:t>мильно-спиртові (сапоніменти) (</a:t>
          </a:r>
          <a:r>
            <a:rPr lang="de-DE" smtClean="0"/>
            <a:t>Saponimenta);</a:t>
          </a:r>
          <a:endParaRPr lang="ru-RU"/>
        </a:p>
      </dgm:t>
    </dgm:pt>
    <dgm:pt modelId="{7D48004E-BF9D-4FB1-AD32-E40ACFBB18EE}" type="parTrans" cxnId="{452CD14B-00AA-4978-B2F4-8CAA2B615002}">
      <dgm:prSet/>
      <dgm:spPr/>
      <dgm:t>
        <a:bodyPr/>
        <a:lstStyle/>
        <a:p>
          <a:endParaRPr lang="ru-RU"/>
        </a:p>
      </dgm:t>
    </dgm:pt>
    <dgm:pt modelId="{01DA54F7-900D-4024-9EFC-516191C761AD}" type="sibTrans" cxnId="{452CD14B-00AA-4978-B2F4-8CAA2B615002}">
      <dgm:prSet/>
      <dgm:spPr/>
      <dgm:t>
        <a:bodyPr/>
        <a:lstStyle/>
        <a:p>
          <a:endParaRPr lang="ru-RU"/>
        </a:p>
      </dgm:t>
    </dgm:pt>
    <dgm:pt modelId="{8EFAB074-9E30-4292-B139-856E6B2C0C51}">
      <dgm:prSet/>
      <dgm:spPr/>
      <dgm:t>
        <a:bodyPr/>
        <a:lstStyle/>
        <a:p>
          <a:pPr rtl="0"/>
          <a:r>
            <a:rPr lang="uk-UA" smtClean="0"/>
            <a:t>вазоліменти (</a:t>
          </a:r>
          <a:r>
            <a:rPr lang="de-DE" smtClean="0"/>
            <a:t>Vasolimenta).</a:t>
          </a:r>
          <a:endParaRPr lang="ru-RU"/>
        </a:p>
      </dgm:t>
    </dgm:pt>
    <dgm:pt modelId="{D8827BC0-C333-482B-8D40-B8A0B5945D2E}" type="parTrans" cxnId="{13059F6A-8427-45D1-80B9-FC15F57A4C9F}">
      <dgm:prSet/>
      <dgm:spPr/>
      <dgm:t>
        <a:bodyPr/>
        <a:lstStyle/>
        <a:p>
          <a:endParaRPr lang="ru-RU"/>
        </a:p>
      </dgm:t>
    </dgm:pt>
    <dgm:pt modelId="{BB88F345-E68B-4E9B-BB36-A6411C07FC63}" type="sibTrans" cxnId="{13059F6A-8427-45D1-80B9-FC15F57A4C9F}">
      <dgm:prSet/>
      <dgm:spPr/>
      <dgm:t>
        <a:bodyPr/>
        <a:lstStyle/>
        <a:p>
          <a:endParaRPr lang="ru-RU"/>
        </a:p>
      </dgm:t>
    </dgm:pt>
    <dgm:pt modelId="{3247AE9B-1E5F-4EB8-9FE7-B938F21FCA59}">
      <dgm:prSet>
        <dgm:style>
          <a:lnRef idx="2">
            <a:schemeClr val="accent2"/>
          </a:lnRef>
          <a:fillRef idx="1">
            <a:schemeClr val="lt1"/>
          </a:fillRef>
          <a:effectRef idx="0">
            <a:schemeClr val="accent2"/>
          </a:effectRef>
          <a:fontRef idx="minor">
            <a:schemeClr val="dk1"/>
          </a:fontRef>
        </dgm:style>
      </dgm:prSet>
      <dgm:spPr/>
      <dgm:t>
        <a:bodyPr/>
        <a:lstStyle/>
        <a:p>
          <a:pPr rtl="0"/>
          <a:r>
            <a:rPr lang="de-DE" dirty="0" smtClean="0"/>
            <a:t>2.</a:t>
          </a:r>
          <a:r>
            <a:rPr lang="uk-UA" dirty="0" smtClean="0"/>
            <a:t>За типом дисперсної системи:</a:t>
          </a:r>
          <a:endParaRPr lang="ru-RU" dirty="0"/>
        </a:p>
      </dgm:t>
    </dgm:pt>
    <dgm:pt modelId="{7141F599-1041-4339-AA24-5C69B287B254}" type="parTrans" cxnId="{97163B8B-F6EE-4B1F-B5F3-1577B62C7919}">
      <dgm:prSet/>
      <dgm:spPr/>
      <dgm:t>
        <a:bodyPr/>
        <a:lstStyle/>
        <a:p>
          <a:endParaRPr lang="ru-RU"/>
        </a:p>
      </dgm:t>
    </dgm:pt>
    <dgm:pt modelId="{9C2BBFB2-046C-499C-AEA3-06760D9776F1}" type="sibTrans" cxnId="{97163B8B-F6EE-4B1F-B5F3-1577B62C7919}">
      <dgm:prSet/>
      <dgm:spPr/>
      <dgm:t>
        <a:bodyPr/>
        <a:lstStyle/>
        <a:p>
          <a:endParaRPr lang="ru-RU"/>
        </a:p>
      </dgm:t>
    </dgm:pt>
    <dgm:pt modelId="{64E6EF40-4A8C-444F-86C4-58518D2EBC45}">
      <dgm:prSet/>
      <dgm:spPr/>
      <dgm:t>
        <a:bodyPr/>
        <a:lstStyle/>
        <a:p>
          <a:pPr rtl="0"/>
          <a:r>
            <a:rPr lang="uk-UA" dirty="0" smtClean="0"/>
            <a:t>гомогенні (розчини, екстракційні);</a:t>
          </a:r>
          <a:endParaRPr lang="ru-RU" dirty="0"/>
        </a:p>
      </dgm:t>
    </dgm:pt>
    <dgm:pt modelId="{45DF1017-432F-404B-8435-A5C0C9C3C411}" type="parTrans" cxnId="{B3F076C7-1D93-4CC9-ACAF-E19E821E5388}">
      <dgm:prSet/>
      <dgm:spPr/>
      <dgm:t>
        <a:bodyPr/>
        <a:lstStyle/>
        <a:p>
          <a:endParaRPr lang="ru-RU"/>
        </a:p>
      </dgm:t>
    </dgm:pt>
    <dgm:pt modelId="{24B59810-986E-4022-A1AD-388370916B58}" type="sibTrans" cxnId="{B3F076C7-1D93-4CC9-ACAF-E19E821E5388}">
      <dgm:prSet/>
      <dgm:spPr/>
      <dgm:t>
        <a:bodyPr/>
        <a:lstStyle/>
        <a:p>
          <a:endParaRPr lang="ru-RU"/>
        </a:p>
      </dgm:t>
    </dgm:pt>
    <dgm:pt modelId="{EF13276B-664C-435C-BBAB-43957B1724FA}">
      <dgm:prSet/>
      <dgm:spPr/>
      <dgm:t>
        <a:bodyPr/>
        <a:lstStyle/>
        <a:p>
          <a:pPr rtl="0"/>
          <a:r>
            <a:rPr lang="uk-UA" smtClean="0"/>
            <a:t>гетерогенні (суспензійні, емульсійні, комбіновані).</a:t>
          </a:r>
          <a:endParaRPr lang="ru-RU"/>
        </a:p>
      </dgm:t>
    </dgm:pt>
    <dgm:pt modelId="{D9C86E1E-7AF7-4371-90BC-9510EA2F5552}" type="parTrans" cxnId="{9D65D659-50A6-482B-A844-DA7A8179ADBC}">
      <dgm:prSet/>
      <dgm:spPr/>
      <dgm:t>
        <a:bodyPr/>
        <a:lstStyle/>
        <a:p>
          <a:endParaRPr lang="ru-RU"/>
        </a:p>
      </dgm:t>
    </dgm:pt>
    <dgm:pt modelId="{6502E2F3-1516-4002-B141-4CA2F8F7114E}" type="sibTrans" cxnId="{9D65D659-50A6-482B-A844-DA7A8179ADBC}">
      <dgm:prSet/>
      <dgm:spPr/>
      <dgm:t>
        <a:bodyPr/>
        <a:lstStyle/>
        <a:p>
          <a:endParaRPr lang="ru-RU"/>
        </a:p>
      </dgm:t>
    </dgm:pt>
    <dgm:pt modelId="{E7BF7FFE-57EE-473F-AB0B-0CDEF6A655AE}">
      <dgm:prSet>
        <dgm:style>
          <a:lnRef idx="2">
            <a:schemeClr val="accent2"/>
          </a:lnRef>
          <a:fillRef idx="1">
            <a:schemeClr val="lt1"/>
          </a:fillRef>
          <a:effectRef idx="0">
            <a:schemeClr val="accent2"/>
          </a:effectRef>
          <a:fontRef idx="minor">
            <a:schemeClr val="dk1"/>
          </a:fontRef>
        </dgm:style>
      </dgm:prSet>
      <dgm:spPr/>
      <dgm:t>
        <a:bodyPr/>
        <a:lstStyle/>
        <a:p>
          <a:pPr rtl="0"/>
          <a:r>
            <a:rPr lang="uk-UA" dirty="0" smtClean="0"/>
            <a:t>3.За терапевтичною дією:</a:t>
          </a:r>
          <a:endParaRPr lang="ru-RU" dirty="0"/>
        </a:p>
      </dgm:t>
    </dgm:pt>
    <dgm:pt modelId="{F23429F9-6E84-47F5-A2E0-D0489D4F4B54}" type="parTrans" cxnId="{722BE3A5-EDA6-4645-AF00-E96E8C0435FD}">
      <dgm:prSet/>
      <dgm:spPr/>
      <dgm:t>
        <a:bodyPr/>
        <a:lstStyle/>
        <a:p>
          <a:endParaRPr lang="ru-RU"/>
        </a:p>
      </dgm:t>
    </dgm:pt>
    <dgm:pt modelId="{BDC273AF-5356-436C-9A2D-0B34E7DF13F9}" type="sibTrans" cxnId="{722BE3A5-EDA6-4645-AF00-E96E8C0435FD}">
      <dgm:prSet/>
      <dgm:spPr/>
      <dgm:t>
        <a:bodyPr/>
        <a:lstStyle/>
        <a:p>
          <a:endParaRPr lang="ru-RU"/>
        </a:p>
      </dgm:t>
    </dgm:pt>
    <dgm:pt modelId="{59051167-9C3A-4611-8714-7EDE9EBF8BDE}">
      <dgm:prSet/>
      <dgm:spPr/>
      <dgm:t>
        <a:bodyPr/>
        <a:lstStyle/>
        <a:p>
          <a:pPr rtl="0"/>
          <a:r>
            <a:rPr lang="uk-UA" smtClean="0"/>
            <a:t>анальгезуючі;</a:t>
          </a:r>
          <a:endParaRPr lang="ru-RU"/>
        </a:p>
      </dgm:t>
    </dgm:pt>
    <dgm:pt modelId="{70F56B22-50C6-492F-AD8F-80FFA30E635C}" type="parTrans" cxnId="{BB9A183E-22BB-4946-9BA5-0542898E7769}">
      <dgm:prSet/>
      <dgm:spPr/>
      <dgm:t>
        <a:bodyPr/>
        <a:lstStyle/>
        <a:p>
          <a:endParaRPr lang="ru-RU"/>
        </a:p>
      </dgm:t>
    </dgm:pt>
    <dgm:pt modelId="{80BE12E8-7B08-4BA0-A6E1-1825D7CE8DE1}" type="sibTrans" cxnId="{BB9A183E-22BB-4946-9BA5-0542898E7769}">
      <dgm:prSet/>
      <dgm:spPr/>
      <dgm:t>
        <a:bodyPr/>
        <a:lstStyle/>
        <a:p>
          <a:endParaRPr lang="ru-RU"/>
        </a:p>
      </dgm:t>
    </dgm:pt>
    <dgm:pt modelId="{C22A1699-0CBD-4974-BF9D-6F54A16CB717}">
      <dgm:prSet/>
      <dgm:spPr/>
      <dgm:t>
        <a:bodyPr/>
        <a:lstStyle/>
        <a:p>
          <a:pPr rtl="0"/>
          <a:r>
            <a:rPr lang="uk-UA" smtClean="0"/>
            <a:t>подразнюючі;</a:t>
          </a:r>
          <a:endParaRPr lang="ru-RU"/>
        </a:p>
      </dgm:t>
    </dgm:pt>
    <dgm:pt modelId="{6B5E2023-11FA-448A-82C9-1700FE56334C}" type="parTrans" cxnId="{0F863048-6CC8-4D62-92FE-161DF50EAC21}">
      <dgm:prSet/>
      <dgm:spPr/>
      <dgm:t>
        <a:bodyPr/>
        <a:lstStyle/>
        <a:p>
          <a:endParaRPr lang="ru-RU"/>
        </a:p>
      </dgm:t>
    </dgm:pt>
    <dgm:pt modelId="{10674E62-6266-4421-941B-186B4F58B076}" type="sibTrans" cxnId="{0F863048-6CC8-4D62-92FE-161DF50EAC21}">
      <dgm:prSet/>
      <dgm:spPr/>
      <dgm:t>
        <a:bodyPr/>
        <a:lstStyle/>
        <a:p>
          <a:endParaRPr lang="ru-RU"/>
        </a:p>
      </dgm:t>
    </dgm:pt>
    <dgm:pt modelId="{157AC0A7-7A54-41C0-97DB-9ABE825D19B3}">
      <dgm:prSet/>
      <dgm:spPr/>
      <dgm:t>
        <a:bodyPr/>
        <a:lstStyle/>
        <a:p>
          <a:pPr rtl="0"/>
          <a:r>
            <a:rPr lang="uk-UA" smtClean="0"/>
            <a:t>протизапальні;</a:t>
          </a:r>
          <a:endParaRPr lang="ru-RU"/>
        </a:p>
      </dgm:t>
    </dgm:pt>
    <dgm:pt modelId="{38299738-74EB-43AD-9272-349E0DD2E1AE}" type="parTrans" cxnId="{E8812397-341A-4B2C-BED4-D715953D5F4F}">
      <dgm:prSet/>
      <dgm:spPr/>
      <dgm:t>
        <a:bodyPr/>
        <a:lstStyle/>
        <a:p>
          <a:endParaRPr lang="ru-RU"/>
        </a:p>
      </dgm:t>
    </dgm:pt>
    <dgm:pt modelId="{D60F9F2E-11E2-4815-89C0-2E580FB0E91E}" type="sibTrans" cxnId="{E8812397-341A-4B2C-BED4-D715953D5F4F}">
      <dgm:prSet/>
      <dgm:spPr/>
      <dgm:t>
        <a:bodyPr/>
        <a:lstStyle/>
        <a:p>
          <a:endParaRPr lang="ru-RU"/>
        </a:p>
      </dgm:t>
    </dgm:pt>
    <dgm:pt modelId="{CFA9D3D4-4B16-4E31-9375-7DDEB5940405}">
      <dgm:prSet/>
      <dgm:spPr/>
      <dgm:t>
        <a:bodyPr/>
        <a:lstStyle/>
        <a:p>
          <a:pPr rtl="0"/>
          <a:r>
            <a:rPr lang="uk-UA" smtClean="0"/>
            <a:t>в’яжучі;</a:t>
          </a:r>
          <a:endParaRPr lang="ru-RU"/>
        </a:p>
      </dgm:t>
    </dgm:pt>
    <dgm:pt modelId="{E0726D7E-BF87-495B-9C8B-23DFFE036418}" type="parTrans" cxnId="{938670C8-2278-496A-9A01-E616F81573BE}">
      <dgm:prSet/>
      <dgm:spPr/>
      <dgm:t>
        <a:bodyPr/>
        <a:lstStyle/>
        <a:p>
          <a:endParaRPr lang="ru-RU"/>
        </a:p>
      </dgm:t>
    </dgm:pt>
    <dgm:pt modelId="{183E70DD-53E2-44A4-9B8C-9FA0329E4216}" type="sibTrans" cxnId="{938670C8-2278-496A-9A01-E616F81573BE}">
      <dgm:prSet/>
      <dgm:spPr/>
      <dgm:t>
        <a:bodyPr/>
        <a:lstStyle/>
        <a:p>
          <a:endParaRPr lang="ru-RU"/>
        </a:p>
      </dgm:t>
    </dgm:pt>
    <dgm:pt modelId="{85849320-CDCD-42E2-B22C-4D15D69367A6}">
      <dgm:prSet/>
      <dgm:spPr/>
      <dgm:t>
        <a:bodyPr/>
        <a:lstStyle/>
        <a:p>
          <a:pPr rtl="0"/>
          <a:r>
            <a:rPr lang="uk-UA" dirty="0" err="1" smtClean="0"/>
            <a:t>висушуючі</a:t>
          </a:r>
          <a:r>
            <a:rPr lang="uk-UA" dirty="0" smtClean="0"/>
            <a:t>;</a:t>
          </a:r>
          <a:endParaRPr lang="ru-RU" dirty="0"/>
        </a:p>
      </dgm:t>
    </dgm:pt>
    <dgm:pt modelId="{4EFD7CD3-A2ED-4FE5-9ABE-72818BA6FDDB}" type="parTrans" cxnId="{71C9426B-1639-4FB3-B038-D34288F9288A}">
      <dgm:prSet/>
      <dgm:spPr/>
      <dgm:t>
        <a:bodyPr/>
        <a:lstStyle/>
        <a:p>
          <a:endParaRPr lang="ru-RU"/>
        </a:p>
      </dgm:t>
    </dgm:pt>
    <dgm:pt modelId="{CD1FB15B-5BDB-4537-A14C-EA0ABD9B979F}" type="sibTrans" cxnId="{71C9426B-1639-4FB3-B038-D34288F9288A}">
      <dgm:prSet/>
      <dgm:spPr/>
      <dgm:t>
        <a:bodyPr/>
        <a:lstStyle/>
        <a:p>
          <a:endParaRPr lang="ru-RU"/>
        </a:p>
      </dgm:t>
    </dgm:pt>
    <dgm:pt modelId="{B9A94733-A9D7-4250-979B-E58E0A6472B1}">
      <dgm:prSet/>
      <dgm:spPr/>
      <dgm:t>
        <a:bodyPr/>
        <a:lstStyle/>
        <a:p>
          <a:pPr rtl="0"/>
          <a:r>
            <a:rPr lang="ru-RU" dirty="0" err="1" smtClean="0"/>
            <a:t>інсектицидні</a:t>
          </a:r>
          <a:r>
            <a:rPr lang="ru-RU" dirty="0" smtClean="0"/>
            <a:t>;</a:t>
          </a:r>
          <a:endParaRPr lang="ru-RU" dirty="0"/>
        </a:p>
      </dgm:t>
    </dgm:pt>
    <dgm:pt modelId="{B287B537-6F04-4426-8500-24FD48633A65}" type="parTrans" cxnId="{0BBF4762-7053-4E89-9C24-509219F72259}">
      <dgm:prSet/>
      <dgm:spPr/>
      <dgm:t>
        <a:bodyPr/>
        <a:lstStyle/>
        <a:p>
          <a:endParaRPr lang="ru-RU"/>
        </a:p>
      </dgm:t>
    </dgm:pt>
    <dgm:pt modelId="{CFED8FD1-4B62-4A60-857B-D0F746B1311E}" type="sibTrans" cxnId="{0BBF4762-7053-4E89-9C24-509219F72259}">
      <dgm:prSet/>
      <dgm:spPr/>
      <dgm:t>
        <a:bodyPr/>
        <a:lstStyle/>
        <a:p>
          <a:endParaRPr lang="ru-RU"/>
        </a:p>
      </dgm:t>
    </dgm:pt>
    <dgm:pt modelId="{7D94594B-C4CF-42DE-98C1-E9AD48E8A029}">
      <dgm:prSet/>
      <dgm:spPr/>
      <dgm:t>
        <a:bodyPr/>
        <a:lstStyle/>
        <a:p>
          <a:r>
            <a:rPr lang="ru-RU" dirty="0" err="1" smtClean="0"/>
            <a:t>фунгіцидні</a:t>
          </a:r>
          <a:r>
            <a:rPr lang="ru-RU" dirty="0" smtClean="0"/>
            <a:t>.</a:t>
          </a:r>
          <a:endParaRPr lang="ru-RU" dirty="0"/>
        </a:p>
      </dgm:t>
    </dgm:pt>
    <dgm:pt modelId="{AB95097C-8636-457A-A44C-33AE70035AFF}" type="parTrans" cxnId="{6CA5B3A7-CFA2-4280-A6AD-9EE970C6F7E8}">
      <dgm:prSet/>
      <dgm:spPr/>
      <dgm:t>
        <a:bodyPr/>
        <a:lstStyle/>
        <a:p>
          <a:endParaRPr lang="ru-RU"/>
        </a:p>
      </dgm:t>
    </dgm:pt>
    <dgm:pt modelId="{3B2C3B1A-5CA4-43A3-96A5-974C8B6EF68C}" type="sibTrans" cxnId="{6CA5B3A7-CFA2-4280-A6AD-9EE970C6F7E8}">
      <dgm:prSet/>
      <dgm:spPr/>
      <dgm:t>
        <a:bodyPr/>
        <a:lstStyle/>
        <a:p>
          <a:endParaRPr lang="ru-RU"/>
        </a:p>
      </dgm:t>
    </dgm:pt>
    <dgm:pt modelId="{9453E4FB-6AE8-4A71-86CA-6DB6ED77EC99}">
      <dgm:prSet/>
      <dgm:spPr/>
      <dgm:t>
        <a:bodyPr/>
        <a:lstStyle/>
        <a:p>
          <a:endParaRPr lang="ru-RU" dirty="0"/>
        </a:p>
      </dgm:t>
    </dgm:pt>
    <dgm:pt modelId="{A160080E-4CFE-4BFF-A4EA-FDB6ED1F3897}" type="parTrans" cxnId="{2AE186E9-D6CF-4CA3-876F-6D7992011C98}">
      <dgm:prSet/>
      <dgm:spPr/>
      <dgm:t>
        <a:bodyPr/>
        <a:lstStyle/>
        <a:p>
          <a:endParaRPr lang="ru-RU"/>
        </a:p>
      </dgm:t>
    </dgm:pt>
    <dgm:pt modelId="{FC60110C-2A06-48DE-8A3F-3C09AAF8D1EA}" type="sibTrans" cxnId="{2AE186E9-D6CF-4CA3-876F-6D7992011C98}">
      <dgm:prSet/>
      <dgm:spPr/>
      <dgm:t>
        <a:bodyPr/>
        <a:lstStyle/>
        <a:p>
          <a:endParaRPr lang="ru-RU"/>
        </a:p>
      </dgm:t>
    </dgm:pt>
    <dgm:pt modelId="{E82972B4-7C8B-4BD2-9513-14A7DD417FE2}" type="pres">
      <dgm:prSet presAssocID="{8775AB72-E750-465F-A367-22F4978A6D3B}" presName="linear" presStyleCnt="0">
        <dgm:presLayoutVars>
          <dgm:animLvl val="lvl"/>
          <dgm:resizeHandles val="exact"/>
        </dgm:presLayoutVars>
      </dgm:prSet>
      <dgm:spPr/>
      <dgm:t>
        <a:bodyPr/>
        <a:lstStyle/>
        <a:p>
          <a:endParaRPr lang="ru-RU"/>
        </a:p>
      </dgm:t>
    </dgm:pt>
    <dgm:pt modelId="{328A206D-EEE0-45E8-9B3A-65DDE9743DBF}" type="pres">
      <dgm:prSet presAssocID="{4DD70A80-D41B-4C54-8257-10941299BA39}" presName="parentText" presStyleLbl="node1" presStyleIdx="0" presStyleCnt="3">
        <dgm:presLayoutVars>
          <dgm:chMax val="0"/>
          <dgm:bulletEnabled val="1"/>
        </dgm:presLayoutVars>
      </dgm:prSet>
      <dgm:spPr/>
      <dgm:t>
        <a:bodyPr/>
        <a:lstStyle/>
        <a:p>
          <a:endParaRPr lang="ru-RU"/>
        </a:p>
      </dgm:t>
    </dgm:pt>
    <dgm:pt modelId="{98982127-AE29-415C-9109-8B154C00E889}" type="pres">
      <dgm:prSet presAssocID="{4DD70A80-D41B-4C54-8257-10941299BA39}" presName="childText" presStyleLbl="revTx" presStyleIdx="0" presStyleCnt="3">
        <dgm:presLayoutVars>
          <dgm:bulletEnabled val="1"/>
        </dgm:presLayoutVars>
      </dgm:prSet>
      <dgm:spPr/>
      <dgm:t>
        <a:bodyPr/>
        <a:lstStyle/>
        <a:p>
          <a:endParaRPr lang="ru-RU"/>
        </a:p>
      </dgm:t>
    </dgm:pt>
    <dgm:pt modelId="{5AA54561-A64B-4F9A-A9C0-EB32584317F2}" type="pres">
      <dgm:prSet presAssocID="{3247AE9B-1E5F-4EB8-9FE7-B938F21FCA59}" presName="parentText" presStyleLbl="node1" presStyleIdx="1" presStyleCnt="3">
        <dgm:presLayoutVars>
          <dgm:chMax val="0"/>
          <dgm:bulletEnabled val="1"/>
        </dgm:presLayoutVars>
      </dgm:prSet>
      <dgm:spPr/>
      <dgm:t>
        <a:bodyPr/>
        <a:lstStyle/>
        <a:p>
          <a:endParaRPr lang="ru-RU"/>
        </a:p>
      </dgm:t>
    </dgm:pt>
    <dgm:pt modelId="{438C17B5-6B7F-43AC-A25B-146DE591C0A9}" type="pres">
      <dgm:prSet presAssocID="{3247AE9B-1E5F-4EB8-9FE7-B938F21FCA59}" presName="childText" presStyleLbl="revTx" presStyleIdx="1" presStyleCnt="3">
        <dgm:presLayoutVars>
          <dgm:bulletEnabled val="1"/>
        </dgm:presLayoutVars>
      </dgm:prSet>
      <dgm:spPr/>
      <dgm:t>
        <a:bodyPr/>
        <a:lstStyle/>
        <a:p>
          <a:endParaRPr lang="ru-RU"/>
        </a:p>
      </dgm:t>
    </dgm:pt>
    <dgm:pt modelId="{F981C068-544C-4F84-8943-1F8067206DB9}" type="pres">
      <dgm:prSet presAssocID="{E7BF7FFE-57EE-473F-AB0B-0CDEF6A655AE}" presName="parentText" presStyleLbl="node1" presStyleIdx="2" presStyleCnt="3">
        <dgm:presLayoutVars>
          <dgm:chMax val="0"/>
          <dgm:bulletEnabled val="1"/>
        </dgm:presLayoutVars>
      </dgm:prSet>
      <dgm:spPr/>
      <dgm:t>
        <a:bodyPr/>
        <a:lstStyle/>
        <a:p>
          <a:endParaRPr lang="ru-RU"/>
        </a:p>
      </dgm:t>
    </dgm:pt>
    <dgm:pt modelId="{DA454EF1-3738-4AAF-BDF3-FBD46B838BBF}" type="pres">
      <dgm:prSet presAssocID="{E7BF7FFE-57EE-473F-AB0B-0CDEF6A655AE}" presName="childText" presStyleLbl="revTx" presStyleIdx="2" presStyleCnt="3">
        <dgm:presLayoutVars>
          <dgm:bulletEnabled val="1"/>
        </dgm:presLayoutVars>
      </dgm:prSet>
      <dgm:spPr/>
      <dgm:t>
        <a:bodyPr/>
        <a:lstStyle/>
        <a:p>
          <a:endParaRPr lang="ru-RU"/>
        </a:p>
      </dgm:t>
    </dgm:pt>
  </dgm:ptLst>
  <dgm:cxnLst>
    <dgm:cxn modelId="{13059F6A-8427-45D1-80B9-FC15F57A4C9F}" srcId="{4DD70A80-D41B-4C54-8257-10941299BA39}" destId="{8EFAB074-9E30-4292-B139-856E6B2C0C51}" srcOrd="3" destOrd="0" parTransId="{D8827BC0-C333-482B-8D40-B8A0B5945D2E}" sibTransId="{BB88F345-E68B-4E9B-BB36-A6411C07FC63}"/>
    <dgm:cxn modelId="{722BE3A5-EDA6-4645-AF00-E96E8C0435FD}" srcId="{8775AB72-E750-465F-A367-22F4978A6D3B}" destId="{E7BF7FFE-57EE-473F-AB0B-0CDEF6A655AE}" srcOrd="2" destOrd="0" parTransId="{F23429F9-6E84-47F5-A2E0-D0489D4F4B54}" sibTransId="{BDC273AF-5356-436C-9A2D-0B34E7DF13F9}"/>
    <dgm:cxn modelId="{71C9426B-1639-4FB3-B038-D34288F9288A}" srcId="{E7BF7FFE-57EE-473F-AB0B-0CDEF6A655AE}" destId="{85849320-CDCD-42E2-B22C-4D15D69367A6}" srcOrd="4" destOrd="0" parTransId="{4EFD7CD3-A2ED-4FE5-9ABE-72818BA6FDDB}" sibTransId="{CD1FB15B-5BDB-4537-A14C-EA0ABD9B979F}"/>
    <dgm:cxn modelId="{0F863048-6CC8-4D62-92FE-161DF50EAC21}" srcId="{E7BF7FFE-57EE-473F-AB0B-0CDEF6A655AE}" destId="{C22A1699-0CBD-4974-BF9D-6F54A16CB717}" srcOrd="1" destOrd="0" parTransId="{6B5E2023-11FA-448A-82C9-1700FE56334C}" sibTransId="{10674E62-6266-4421-941B-186B4F58B076}"/>
    <dgm:cxn modelId="{B3F076C7-1D93-4CC9-ACAF-E19E821E5388}" srcId="{3247AE9B-1E5F-4EB8-9FE7-B938F21FCA59}" destId="{64E6EF40-4A8C-444F-86C4-58518D2EBC45}" srcOrd="0" destOrd="0" parTransId="{45DF1017-432F-404B-8435-A5C0C9C3C411}" sibTransId="{24B59810-986E-4022-A1AD-388370916B58}"/>
    <dgm:cxn modelId="{E7561027-153F-4FA2-93B0-24BC14417069}" type="presOf" srcId="{64E6EF40-4A8C-444F-86C4-58518D2EBC45}" destId="{438C17B5-6B7F-43AC-A25B-146DE591C0A9}" srcOrd="0" destOrd="0" presId="urn:microsoft.com/office/officeart/2005/8/layout/vList2"/>
    <dgm:cxn modelId="{6028265A-453A-4E7A-93D0-C543009CF335}" type="presOf" srcId="{E59016D4-206F-4659-95C3-6D84647BAA0C}" destId="{98982127-AE29-415C-9109-8B154C00E889}" srcOrd="0" destOrd="1" presId="urn:microsoft.com/office/officeart/2005/8/layout/vList2"/>
    <dgm:cxn modelId="{FF7821AE-A73D-4D44-B052-AB7D85F272A5}" type="presOf" srcId="{CFA9D3D4-4B16-4E31-9375-7DDEB5940405}" destId="{DA454EF1-3738-4AAF-BDF3-FBD46B838BBF}" srcOrd="0" destOrd="3" presId="urn:microsoft.com/office/officeart/2005/8/layout/vList2"/>
    <dgm:cxn modelId="{452CD14B-00AA-4978-B2F4-8CAA2B615002}" srcId="{4DD70A80-D41B-4C54-8257-10941299BA39}" destId="{A450138F-2BE8-4ED1-9DD4-0626D7829580}" srcOrd="2" destOrd="0" parTransId="{7D48004E-BF9D-4FB1-AD32-E40ACFBB18EE}" sibTransId="{01DA54F7-900D-4024-9EFC-516191C761AD}"/>
    <dgm:cxn modelId="{9D65D659-50A6-482B-A844-DA7A8179ADBC}" srcId="{3247AE9B-1E5F-4EB8-9FE7-B938F21FCA59}" destId="{EF13276B-664C-435C-BBAB-43957B1724FA}" srcOrd="1" destOrd="0" parTransId="{D9C86E1E-7AF7-4371-90BC-9510EA2F5552}" sibTransId="{6502E2F3-1516-4002-B141-4CA2F8F7114E}"/>
    <dgm:cxn modelId="{2AE186E9-D6CF-4CA3-876F-6D7992011C98}" srcId="{E7BF7FFE-57EE-473F-AB0B-0CDEF6A655AE}" destId="{9453E4FB-6AE8-4A71-86CA-6DB6ED77EC99}" srcOrd="7" destOrd="0" parTransId="{A160080E-4CFE-4BFF-A4EA-FDB6ED1F3897}" sibTransId="{FC60110C-2A06-48DE-8A3F-3C09AAF8D1EA}"/>
    <dgm:cxn modelId="{A3E87ED7-C851-49C5-8B8C-21EEAF2B0350}" type="presOf" srcId="{157AC0A7-7A54-41C0-97DB-9ABE825D19B3}" destId="{DA454EF1-3738-4AAF-BDF3-FBD46B838BBF}" srcOrd="0" destOrd="2" presId="urn:microsoft.com/office/officeart/2005/8/layout/vList2"/>
    <dgm:cxn modelId="{0BA87690-7621-4F14-9A81-D85F35325DC3}" srcId="{4DD70A80-D41B-4C54-8257-10941299BA39}" destId="{E59016D4-206F-4659-95C3-6D84647BAA0C}" srcOrd="1" destOrd="0" parTransId="{26A23E28-602C-42C9-917D-865E67E9F96B}" sibTransId="{90817FF1-7C76-40CE-97ED-071ED769EA1C}"/>
    <dgm:cxn modelId="{50D27D70-858F-4B3F-9A5C-432BD19AD570}" type="presOf" srcId="{A450138F-2BE8-4ED1-9DD4-0626D7829580}" destId="{98982127-AE29-415C-9109-8B154C00E889}" srcOrd="0" destOrd="2" presId="urn:microsoft.com/office/officeart/2005/8/layout/vList2"/>
    <dgm:cxn modelId="{97163B8B-F6EE-4B1F-B5F3-1577B62C7919}" srcId="{8775AB72-E750-465F-A367-22F4978A6D3B}" destId="{3247AE9B-1E5F-4EB8-9FE7-B938F21FCA59}" srcOrd="1" destOrd="0" parTransId="{7141F599-1041-4339-AA24-5C69B287B254}" sibTransId="{9C2BBFB2-046C-499C-AEA3-06760D9776F1}"/>
    <dgm:cxn modelId="{D617980A-B174-4546-A646-A5E4165F18BF}" type="presOf" srcId="{E7BF7FFE-57EE-473F-AB0B-0CDEF6A655AE}" destId="{F981C068-544C-4F84-8943-1F8067206DB9}" srcOrd="0" destOrd="0" presId="urn:microsoft.com/office/officeart/2005/8/layout/vList2"/>
    <dgm:cxn modelId="{4280CEEC-2EEF-4AC6-9D26-C4A0DCC70AD8}" type="presOf" srcId="{3247AE9B-1E5F-4EB8-9FE7-B938F21FCA59}" destId="{5AA54561-A64B-4F9A-A9C0-EB32584317F2}" srcOrd="0" destOrd="0" presId="urn:microsoft.com/office/officeart/2005/8/layout/vList2"/>
    <dgm:cxn modelId="{88983D6D-D965-4643-8EAD-FBCDB2E84AB7}" type="presOf" srcId="{8EFAB074-9E30-4292-B139-856E6B2C0C51}" destId="{98982127-AE29-415C-9109-8B154C00E889}" srcOrd="0" destOrd="3" presId="urn:microsoft.com/office/officeart/2005/8/layout/vList2"/>
    <dgm:cxn modelId="{938670C8-2278-496A-9A01-E616F81573BE}" srcId="{E7BF7FFE-57EE-473F-AB0B-0CDEF6A655AE}" destId="{CFA9D3D4-4B16-4E31-9375-7DDEB5940405}" srcOrd="3" destOrd="0" parTransId="{E0726D7E-BF87-495B-9C8B-23DFFE036418}" sibTransId="{183E70DD-53E2-44A4-9B8C-9FA0329E4216}"/>
    <dgm:cxn modelId="{DE8399CF-4224-436D-AD76-AD754571447B}" type="presOf" srcId="{4DD70A80-D41B-4C54-8257-10941299BA39}" destId="{328A206D-EEE0-45E8-9B3A-65DDE9743DBF}" srcOrd="0" destOrd="0" presId="urn:microsoft.com/office/officeart/2005/8/layout/vList2"/>
    <dgm:cxn modelId="{81DF4DBF-3A42-40CD-9696-F27E844D1F5E}" type="presOf" srcId="{EF13276B-664C-435C-BBAB-43957B1724FA}" destId="{438C17B5-6B7F-43AC-A25B-146DE591C0A9}" srcOrd="0" destOrd="1" presId="urn:microsoft.com/office/officeart/2005/8/layout/vList2"/>
    <dgm:cxn modelId="{37F2CC79-0ED5-4DFD-BAD1-92E13261DAEF}" type="presOf" srcId="{8775AB72-E750-465F-A367-22F4978A6D3B}" destId="{E82972B4-7C8B-4BD2-9513-14A7DD417FE2}" srcOrd="0" destOrd="0" presId="urn:microsoft.com/office/officeart/2005/8/layout/vList2"/>
    <dgm:cxn modelId="{96836A0C-A44C-45FA-8B48-BEF6BBDB0247}" type="presOf" srcId="{9453E4FB-6AE8-4A71-86CA-6DB6ED77EC99}" destId="{DA454EF1-3738-4AAF-BDF3-FBD46B838BBF}" srcOrd="0" destOrd="7" presId="urn:microsoft.com/office/officeart/2005/8/layout/vList2"/>
    <dgm:cxn modelId="{FA93ECBF-164F-45D8-8292-F688B2CB312D}" type="presOf" srcId="{59051167-9C3A-4611-8714-7EDE9EBF8BDE}" destId="{DA454EF1-3738-4AAF-BDF3-FBD46B838BBF}" srcOrd="0" destOrd="0" presId="urn:microsoft.com/office/officeart/2005/8/layout/vList2"/>
    <dgm:cxn modelId="{0BBF4762-7053-4E89-9C24-509219F72259}" srcId="{E7BF7FFE-57EE-473F-AB0B-0CDEF6A655AE}" destId="{B9A94733-A9D7-4250-979B-E58E0A6472B1}" srcOrd="5" destOrd="0" parTransId="{B287B537-6F04-4426-8500-24FD48633A65}" sibTransId="{CFED8FD1-4B62-4A60-857B-D0F746B1311E}"/>
    <dgm:cxn modelId="{0260998C-350D-49E8-B9EA-5944111F22F1}" type="presOf" srcId="{B9A94733-A9D7-4250-979B-E58E0A6472B1}" destId="{DA454EF1-3738-4AAF-BDF3-FBD46B838BBF}" srcOrd="0" destOrd="5" presId="urn:microsoft.com/office/officeart/2005/8/layout/vList2"/>
    <dgm:cxn modelId="{60CBA0DC-7E85-4CB9-B785-51650C8B53DC}" type="presOf" srcId="{7D94594B-C4CF-42DE-98C1-E9AD48E8A029}" destId="{DA454EF1-3738-4AAF-BDF3-FBD46B838BBF}" srcOrd="0" destOrd="6" presId="urn:microsoft.com/office/officeart/2005/8/layout/vList2"/>
    <dgm:cxn modelId="{E8812397-341A-4B2C-BED4-D715953D5F4F}" srcId="{E7BF7FFE-57EE-473F-AB0B-0CDEF6A655AE}" destId="{157AC0A7-7A54-41C0-97DB-9ABE825D19B3}" srcOrd="2" destOrd="0" parTransId="{38299738-74EB-43AD-9272-349E0DD2E1AE}" sibTransId="{D60F9F2E-11E2-4815-89C0-2E580FB0E91E}"/>
    <dgm:cxn modelId="{0625C00F-459B-45DA-BC23-A09E151A910A}" type="presOf" srcId="{C22A1699-0CBD-4974-BF9D-6F54A16CB717}" destId="{DA454EF1-3738-4AAF-BDF3-FBD46B838BBF}" srcOrd="0" destOrd="1" presId="urn:microsoft.com/office/officeart/2005/8/layout/vList2"/>
    <dgm:cxn modelId="{6CA5B3A7-CFA2-4280-A6AD-9EE970C6F7E8}" srcId="{E7BF7FFE-57EE-473F-AB0B-0CDEF6A655AE}" destId="{7D94594B-C4CF-42DE-98C1-E9AD48E8A029}" srcOrd="6" destOrd="0" parTransId="{AB95097C-8636-457A-A44C-33AE70035AFF}" sibTransId="{3B2C3B1A-5CA4-43A3-96A5-974C8B6EF68C}"/>
    <dgm:cxn modelId="{BB9A183E-22BB-4946-9BA5-0542898E7769}" srcId="{E7BF7FFE-57EE-473F-AB0B-0CDEF6A655AE}" destId="{59051167-9C3A-4611-8714-7EDE9EBF8BDE}" srcOrd="0" destOrd="0" parTransId="{70F56B22-50C6-492F-AD8F-80FFA30E635C}" sibTransId="{80BE12E8-7B08-4BA0-A6E1-1825D7CE8DE1}"/>
    <dgm:cxn modelId="{44558B5A-BF18-4BA4-8ABA-5684EE51659E}" srcId="{8775AB72-E750-465F-A367-22F4978A6D3B}" destId="{4DD70A80-D41B-4C54-8257-10941299BA39}" srcOrd="0" destOrd="0" parTransId="{4FA78B34-030D-4B52-851C-843F83224838}" sibTransId="{5E97EAB0-7626-4CCB-AAD0-D62616AB2FA1}"/>
    <dgm:cxn modelId="{CA9D99D8-C646-4751-B285-FD6D3A708D00}" srcId="{4DD70A80-D41B-4C54-8257-10941299BA39}" destId="{24BC1B69-90E5-46C5-B178-8662F50E0BFD}" srcOrd="0" destOrd="0" parTransId="{BF945C1E-0B3D-4711-9257-04A7B7E07C8A}" sibTransId="{F28BA56D-5CC8-4809-89A7-C84D056255E4}"/>
    <dgm:cxn modelId="{0E5BE473-6C91-445E-8D95-71D9E5F99DF7}" type="presOf" srcId="{85849320-CDCD-42E2-B22C-4D15D69367A6}" destId="{DA454EF1-3738-4AAF-BDF3-FBD46B838BBF}" srcOrd="0" destOrd="4" presId="urn:microsoft.com/office/officeart/2005/8/layout/vList2"/>
    <dgm:cxn modelId="{4F249B17-05E5-4A52-A1C6-87F92B7800F2}" type="presOf" srcId="{24BC1B69-90E5-46C5-B178-8662F50E0BFD}" destId="{98982127-AE29-415C-9109-8B154C00E889}" srcOrd="0" destOrd="0" presId="urn:microsoft.com/office/officeart/2005/8/layout/vList2"/>
    <dgm:cxn modelId="{CB1FAAA7-2682-4D71-96A4-22BC50DDF511}" type="presParOf" srcId="{E82972B4-7C8B-4BD2-9513-14A7DD417FE2}" destId="{328A206D-EEE0-45E8-9B3A-65DDE9743DBF}" srcOrd="0" destOrd="0" presId="urn:microsoft.com/office/officeart/2005/8/layout/vList2"/>
    <dgm:cxn modelId="{4CD4947E-ED09-49E1-B397-3E2368B54E1B}" type="presParOf" srcId="{E82972B4-7C8B-4BD2-9513-14A7DD417FE2}" destId="{98982127-AE29-415C-9109-8B154C00E889}" srcOrd="1" destOrd="0" presId="urn:microsoft.com/office/officeart/2005/8/layout/vList2"/>
    <dgm:cxn modelId="{3F4C30CE-B897-4C11-B455-2EDABBB49F69}" type="presParOf" srcId="{E82972B4-7C8B-4BD2-9513-14A7DD417FE2}" destId="{5AA54561-A64B-4F9A-A9C0-EB32584317F2}" srcOrd="2" destOrd="0" presId="urn:microsoft.com/office/officeart/2005/8/layout/vList2"/>
    <dgm:cxn modelId="{1BB5EF4E-E7D4-454E-A494-8A9D671E1FB6}" type="presParOf" srcId="{E82972B4-7C8B-4BD2-9513-14A7DD417FE2}" destId="{438C17B5-6B7F-43AC-A25B-146DE591C0A9}" srcOrd="3" destOrd="0" presId="urn:microsoft.com/office/officeart/2005/8/layout/vList2"/>
    <dgm:cxn modelId="{4DD13C6B-8EFC-4ABD-8FAE-4B973CD16AF5}" type="presParOf" srcId="{E82972B4-7C8B-4BD2-9513-14A7DD417FE2}" destId="{F981C068-544C-4F84-8943-1F8067206DB9}" srcOrd="4" destOrd="0" presId="urn:microsoft.com/office/officeart/2005/8/layout/vList2"/>
    <dgm:cxn modelId="{2F4EE4B9-3A33-4726-896C-C628EFB65486}" type="presParOf" srcId="{E82972B4-7C8B-4BD2-9513-14A7DD417FE2}" destId="{DA454EF1-3738-4AAF-BDF3-FBD46B838BBF}"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5A9D3C6-A58B-4AFB-816A-3756706880CF}"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ru-RU"/>
        </a:p>
      </dgm:t>
    </dgm:pt>
    <dgm:pt modelId="{00CF46D3-D4C0-47E0-9FE4-363F374669E4}">
      <dgm:prSet custT="1">
        <dgm:style>
          <a:lnRef idx="1">
            <a:schemeClr val="accent1"/>
          </a:lnRef>
          <a:fillRef idx="2">
            <a:schemeClr val="accent1"/>
          </a:fillRef>
          <a:effectRef idx="1">
            <a:schemeClr val="accent1"/>
          </a:effectRef>
          <a:fontRef idx="minor">
            <a:schemeClr val="dk1"/>
          </a:fontRef>
        </dgm:style>
      </dgm:prSet>
      <dgm:spPr/>
      <dgm:t>
        <a:bodyPr/>
        <a:lstStyle/>
        <a:p>
          <a:pPr algn="just" rtl="0"/>
          <a:r>
            <a:rPr lang="uk-UA" sz="1800" i="1" dirty="0" smtClean="0"/>
            <a:t>Готуючи лініменти, потрібно керуватися загальними нормативними вимогами щодо приготування ліків з рідким дисперсійним середовищем.	</a:t>
          </a:r>
          <a:endParaRPr lang="ru-RU" sz="1800" dirty="0"/>
        </a:p>
      </dgm:t>
    </dgm:pt>
    <dgm:pt modelId="{2AF83529-A5D7-4230-9A18-15B60C97584F}" type="parTrans" cxnId="{37B755EF-ABFC-4084-A1D9-72C2FF459834}">
      <dgm:prSet/>
      <dgm:spPr/>
      <dgm:t>
        <a:bodyPr/>
        <a:lstStyle/>
        <a:p>
          <a:endParaRPr lang="ru-RU"/>
        </a:p>
      </dgm:t>
    </dgm:pt>
    <dgm:pt modelId="{C4619918-CA57-4B4D-AAF3-BF3881B7B9A2}" type="sibTrans" cxnId="{37B755EF-ABFC-4084-A1D9-72C2FF459834}">
      <dgm:prSet/>
      <dgm:spPr/>
      <dgm:t>
        <a:bodyPr/>
        <a:lstStyle/>
        <a:p>
          <a:endParaRPr lang="ru-RU"/>
        </a:p>
      </dgm:t>
    </dgm:pt>
    <dgm:pt modelId="{18489BEC-4D32-4919-83D9-B5F42501CF43}">
      <dgm:prSet custT="1"/>
      <dgm:spPr/>
      <dgm:t>
        <a:bodyPr/>
        <a:lstStyle/>
        <a:p>
          <a:pPr marL="361950" indent="0" algn="just" rtl="0"/>
          <a:r>
            <a:rPr lang="uk-UA" sz="1600" dirty="0" smtClean="0"/>
            <a:t>Гомогенні лініменти і деякі емульсійні (оскільки емульсія утворюється легко) готують безпосередньо в сухій склянці для відпуску;</a:t>
          </a:r>
          <a:endParaRPr lang="ru-RU" sz="1600" dirty="0"/>
        </a:p>
      </dgm:t>
    </dgm:pt>
    <dgm:pt modelId="{6A7824E2-81E7-4C9E-9816-7E3FEC27D0DF}" type="parTrans" cxnId="{DEA8552E-4466-4510-8E8D-E86EF796993B}">
      <dgm:prSet/>
      <dgm:spPr/>
      <dgm:t>
        <a:bodyPr/>
        <a:lstStyle/>
        <a:p>
          <a:endParaRPr lang="ru-RU" sz="1600"/>
        </a:p>
      </dgm:t>
    </dgm:pt>
    <dgm:pt modelId="{16B2FE12-FDAD-48D3-8DA7-DEAFE0211265}" type="sibTrans" cxnId="{DEA8552E-4466-4510-8E8D-E86EF796993B}">
      <dgm:prSet/>
      <dgm:spPr/>
      <dgm:t>
        <a:bodyPr/>
        <a:lstStyle/>
        <a:p>
          <a:endParaRPr lang="ru-RU"/>
        </a:p>
      </dgm:t>
    </dgm:pt>
    <dgm:pt modelId="{90E2081B-1C7A-4128-873C-7F4D7925BFF3}">
      <dgm:prSet custT="1"/>
      <dgm:spPr/>
      <dgm:t>
        <a:bodyPr/>
        <a:lstStyle/>
        <a:p>
          <a:pPr marL="361950" indent="0" algn="just" rtl="0"/>
          <a:r>
            <a:rPr lang="uk-UA" sz="1600" dirty="0" smtClean="0"/>
            <a:t>жирні олії, дьоготь та інші густі і в’язкі рідини, і такі, що відрізняються за густиною від води (ефір, хлороформ, </a:t>
          </a:r>
          <a:r>
            <a:rPr lang="uk-UA" sz="1600" dirty="0" err="1" smtClean="0"/>
            <a:t>метилсаліцилат</a:t>
          </a:r>
          <a:r>
            <a:rPr lang="uk-UA" sz="1600" dirty="0" smtClean="0"/>
            <a:t>, скипидар), дозують за масою;</a:t>
          </a:r>
          <a:endParaRPr lang="ru-RU" sz="1600" dirty="0"/>
        </a:p>
      </dgm:t>
    </dgm:pt>
    <dgm:pt modelId="{5C9FC8B1-7A36-4602-8CDA-47D540A0C9EE}" type="parTrans" cxnId="{6A6B0B39-804D-4E11-8E93-0A9D7AACA644}">
      <dgm:prSet/>
      <dgm:spPr/>
      <dgm:t>
        <a:bodyPr/>
        <a:lstStyle/>
        <a:p>
          <a:endParaRPr lang="ru-RU" sz="1600"/>
        </a:p>
      </dgm:t>
    </dgm:pt>
    <dgm:pt modelId="{598F9DE1-82B6-42F2-9C01-2020AF3C5F2A}" type="sibTrans" cxnId="{6A6B0B39-804D-4E11-8E93-0A9D7AACA644}">
      <dgm:prSet/>
      <dgm:spPr/>
      <dgm:t>
        <a:bodyPr/>
        <a:lstStyle/>
        <a:p>
          <a:endParaRPr lang="ru-RU"/>
        </a:p>
      </dgm:t>
    </dgm:pt>
    <dgm:pt modelId="{B72BC84F-2F59-4EFC-B842-9A20B8047303}">
      <dgm:prSet custT="1"/>
      <dgm:spPr/>
      <dgm:t>
        <a:bodyPr/>
        <a:lstStyle/>
        <a:p>
          <a:pPr marL="361950" indent="0" algn="just" rtl="0"/>
          <a:r>
            <a:rPr lang="uk-UA" sz="1600" dirty="0" smtClean="0"/>
            <a:t>розчинні лікарські засоби вводять до складу лініментів, розчинивши у тому прописаному розчиннику, в якому вони краще розчинні, далі змішують з рештою інгредієнтів;</a:t>
          </a:r>
          <a:endParaRPr lang="ru-RU" sz="1600" dirty="0"/>
        </a:p>
      </dgm:t>
    </dgm:pt>
    <dgm:pt modelId="{44D12CB5-202F-468D-AD50-9177A1D11AA6}" type="parTrans" cxnId="{758525D4-6E25-46B8-8FCB-35F7AA0FAFAC}">
      <dgm:prSet/>
      <dgm:spPr/>
      <dgm:t>
        <a:bodyPr/>
        <a:lstStyle/>
        <a:p>
          <a:endParaRPr lang="ru-RU" sz="1600"/>
        </a:p>
      </dgm:t>
    </dgm:pt>
    <dgm:pt modelId="{784A2EEF-B2A5-4C1F-B5A8-9E67F4383A0D}" type="sibTrans" cxnId="{758525D4-6E25-46B8-8FCB-35F7AA0FAFAC}">
      <dgm:prSet/>
      <dgm:spPr/>
      <dgm:t>
        <a:bodyPr/>
        <a:lstStyle/>
        <a:p>
          <a:endParaRPr lang="ru-RU"/>
        </a:p>
      </dgm:t>
    </dgm:pt>
    <dgm:pt modelId="{A2956570-500D-41FE-BF6D-FDA3D16BB047}">
      <dgm:prSet custT="1"/>
      <dgm:spPr/>
      <dgm:t>
        <a:bodyPr/>
        <a:lstStyle/>
        <a:p>
          <a:pPr marL="361950" indent="0" algn="just" rtl="0"/>
          <a:r>
            <a:rPr lang="uk-UA" sz="1600" dirty="0" smtClean="0"/>
            <a:t>нерозчинні лікарські засоби в прописаних рідинах ретельно подрібнюють, керуючись правилом </a:t>
          </a:r>
          <a:r>
            <a:rPr lang="uk-UA" sz="1600" dirty="0" err="1" smtClean="0"/>
            <a:t>Дерягіна</a:t>
          </a:r>
          <a:r>
            <a:rPr lang="uk-UA" sz="1600" dirty="0" smtClean="0"/>
            <a:t>, а далі змішують з рідкими компонентами;</a:t>
          </a:r>
          <a:endParaRPr lang="ru-RU" sz="1600" dirty="0"/>
        </a:p>
      </dgm:t>
    </dgm:pt>
    <dgm:pt modelId="{FA925529-12AF-445B-A076-25F66D20047B}" type="parTrans" cxnId="{7C7B997B-2054-4DDF-AD3B-B95B2CA97560}">
      <dgm:prSet/>
      <dgm:spPr/>
      <dgm:t>
        <a:bodyPr/>
        <a:lstStyle/>
        <a:p>
          <a:endParaRPr lang="ru-RU" sz="1600"/>
        </a:p>
      </dgm:t>
    </dgm:pt>
    <dgm:pt modelId="{A855FA15-EB0F-4029-B479-63B39C9A8112}" type="sibTrans" cxnId="{7C7B997B-2054-4DDF-AD3B-B95B2CA97560}">
      <dgm:prSet/>
      <dgm:spPr/>
      <dgm:t>
        <a:bodyPr/>
        <a:lstStyle/>
        <a:p>
          <a:endParaRPr lang="ru-RU"/>
        </a:p>
      </dgm:t>
    </dgm:pt>
    <dgm:pt modelId="{C3D29A25-36E7-4F3F-B4FC-90F8A9E231A3}">
      <dgm:prSet custT="1"/>
      <dgm:spPr/>
      <dgm:t>
        <a:bodyPr/>
        <a:lstStyle/>
        <a:p>
          <a:pPr marL="361950" indent="0" algn="just" rtl="0"/>
          <a:r>
            <a:rPr lang="uk-UA" sz="1600" dirty="0" smtClean="0"/>
            <a:t>емульсійні лініменти готують за загальними правилами приготування емульсій із використанням емульгаторів, які вводяться або утворюються внаслідок взаємодії інгредієнтів;</a:t>
          </a:r>
          <a:endParaRPr lang="ru-RU" sz="1600" dirty="0"/>
        </a:p>
      </dgm:t>
    </dgm:pt>
    <dgm:pt modelId="{C0D7B0C2-EF1B-483C-9A48-08752AB43D69}" type="parTrans" cxnId="{9CA4EF95-914C-4669-92AE-3BF4882EEEDE}">
      <dgm:prSet/>
      <dgm:spPr/>
      <dgm:t>
        <a:bodyPr/>
        <a:lstStyle/>
        <a:p>
          <a:endParaRPr lang="ru-RU" sz="1600"/>
        </a:p>
      </dgm:t>
    </dgm:pt>
    <dgm:pt modelId="{310BD935-9C33-461B-85F3-0987A45F65B7}" type="sibTrans" cxnId="{9CA4EF95-914C-4669-92AE-3BF4882EEEDE}">
      <dgm:prSet/>
      <dgm:spPr/>
      <dgm:t>
        <a:bodyPr/>
        <a:lstStyle/>
        <a:p>
          <a:endParaRPr lang="ru-RU"/>
        </a:p>
      </dgm:t>
    </dgm:pt>
    <dgm:pt modelId="{9D8C0408-70EA-45A8-AACC-447B71D6A4C5}">
      <dgm:prSet custT="1"/>
      <dgm:spPr/>
      <dgm:t>
        <a:bodyPr/>
        <a:lstStyle/>
        <a:p>
          <a:pPr marL="361950" indent="0" algn="just" rtl="0"/>
          <a:r>
            <a:rPr lang="uk-UA" sz="1600" dirty="0" smtClean="0"/>
            <a:t>леткі і пахучі засоби до лініментів додають останніми;</a:t>
          </a:r>
          <a:endParaRPr lang="ru-RU" sz="1600" dirty="0"/>
        </a:p>
      </dgm:t>
    </dgm:pt>
    <dgm:pt modelId="{0CF4B7A2-E074-45FD-85BD-FC77E8CB5CF6}" type="parTrans" cxnId="{FC34CC58-465C-4776-8BB4-2F1F84878B08}">
      <dgm:prSet/>
      <dgm:spPr/>
      <dgm:t>
        <a:bodyPr/>
        <a:lstStyle/>
        <a:p>
          <a:endParaRPr lang="ru-RU" sz="1600"/>
        </a:p>
      </dgm:t>
    </dgm:pt>
    <dgm:pt modelId="{EABFC3A3-9559-4649-B0E0-BF6E970B0485}" type="sibTrans" cxnId="{FC34CC58-465C-4776-8BB4-2F1F84878B08}">
      <dgm:prSet/>
      <dgm:spPr/>
      <dgm:t>
        <a:bodyPr/>
        <a:lstStyle/>
        <a:p>
          <a:endParaRPr lang="ru-RU"/>
        </a:p>
      </dgm:t>
    </dgm:pt>
    <dgm:pt modelId="{E83071F2-ABEA-417F-A72D-B44B3FD828A8}">
      <dgm:prSet custT="1"/>
      <dgm:spPr/>
      <dgm:t>
        <a:bodyPr/>
        <a:lstStyle/>
        <a:p>
          <a:pPr marL="361950" indent="0" algn="just" rtl="0"/>
          <a:r>
            <a:rPr lang="uk-UA" sz="1600" dirty="0" smtClean="0"/>
            <a:t>стабільність забезпечується високою в’язкістю самого середовища, тому ПАР, якщо вони не прописані лікарем, до складу суспензійних лініментів не вводять.</a:t>
          </a:r>
          <a:endParaRPr lang="ru-RU" sz="1600" dirty="0"/>
        </a:p>
      </dgm:t>
    </dgm:pt>
    <dgm:pt modelId="{DF9F0682-FEBF-4B53-BAF5-E5D53BE4FDD4}" type="parTrans" cxnId="{E11685EE-0F2F-49C5-8B5C-F08F0F2E30D9}">
      <dgm:prSet/>
      <dgm:spPr/>
      <dgm:t>
        <a:bodyPr/>
        <a:lstStyle/>
        <a:p>
          <a:endParaRPr lang="ru-RU" sz="1600"/>
        </a:p>
      </dgm:t>
    </dgm:pt>
    <dgm:pt modelId="{25408FB3-FF1D-4471-9F41-527CC5C75B49}" type="sibTrans" cxnId="{E11685EE-0F2F-49C5-8B5C-F08F0F2E30D9}">
      <dgm:prSet/>
      <dgm:spPr/>
      <dgm:t>
        <a:bodyPr/>
        <a:lstStyle/>
        <a:p>
          <a:endParaRPr lang="ru-RU"/>
        </a:p>
      </dgm:t>
    </dgm:pt>
    <dgm:pt modelId="{63C75644-AFCD-473C-B8C9-B678E668E5DE}" type="pres">
      <dgm:prSet presAssocID="{25A9D3C6-A58B-4AFB-816A-3756706880CF}" presName="diagram" presStyleCnt="0">
        <dgm:presLayoutVars>
          <dgm:chPref val="1"/>
          <dgm:dir/>
          <dgm:animOne val="branch"/>
          <dgm:animLvl val="lvl"/>
          <dgm:resizeHandles/>
        </dgm:presLayoutVars>
      </dgm:prSet>
      <dgm:spPr/>
      <dgm:t>
        <a:bodyPr/>
        <a:lstStyle/>
        <a:p>
          <a:endParaRPr lang="ru-RU"/>
        </a:p>
      </dgm:t>
    </dgm:pt>
    <dgm:pt modelId="{708553B0-8E3B-4B40-9B80-04D5D804F971}" type="pres">
      <dgm:prSet presAssocID="{00CF46D3-D4C0-47E0-9FE4-363F374669E4}" presName="root" presStyleCnt="0"/>
      <dgm:spPr/>
    </dgm:pt>
    <dgm:pt modelId="{908AD5C4-061B-46C4-926C-27F16F0F56CF}" type="pres">
      <dgm:prSet presAssocID="{00CF46D3-D4C0-47E0-9FE4-363F374669E4}" presName="rootComposite" presStyleCnt="0"/>
      <dgm:spPr/>
    </dgm:pt>
    <dgm:pt modelId="{6B359910-EF6B-4BFF-B74C-2FC1A21122C5}" type="pres">
      <dgm:prSet presAssocID="{00CF46D3-D4C0-47E0-9FE4-363F374669E4}" presName="rootText" presStyleLbl="node1" presStyleIdx="0" presStyleCnt="1" custScaleX="1405146" custScaleY="185396" custLinFactY="-241" custLinFactNeighborX="21326" custLinFactNeighborY="-100000"/>
      <dgm:spPr/>
      <dgm:t>
        <a:bodyPr/>
        <a:lstStyle/>
        <a:p>
          <a:endParaRPr lang="ru-RU"/>
        </a:p>
      </dgm:t>
    </dgm:pt>
    <dgm:pt modelId="{1CB74D34-62E1-408D-ADCF-0BC879BA166A}" type="pres">
      <dgm:prSet presAssocID="{00CF46D3-D4C0-47E0-9FE4-363F374669E4}" presName="rootConnector" presStyleLbl="node1" presStyleIdx="0" presStyleCnt="1"/>
      <dgm:spPr/>
      <dgm:t>
        <a:bodyPr/>
        <a:lstStyle/>
        <a:p>
          <a:endParaRPr lang="ru-RU"/>
        </a:p>
      </dgm:t>
    </dgm:pt>
    <dgm:pt modelId="{72B032F9-5AF4-4599-9E26-5907810FB506}" type="pres">
      <dgm:prSet presAssocID="{00CF46D3-D4C0-47E0-9FE4-363F374669E4}" presName="childShape" presStyleCnt="0"/>
      <dgm:spPr/>
    </dgm:pt>
    <dgm:pt modelId="{8D37B592-0528-4974-994C-8DCF7896FB00}" type="pres">
      <dgm:prSet presAssocID="{6A7824E2-81E7-4C9E-9816-7E3FEC27D0DF}" presName="Name13" presStyleLbl="parChTrans1D2" presStyleIdx="0" presStyleCnt="7"/>
      <dgm:spPr/>
      <dgm:t>
        <a:bodyPr/>
        <a:lstStyle/>
        <a:p>
          <a:endParaRPr lang="ru-RU"/>
        </a:p>
      </dgm:t>
    </dgm:pt>
    <dgm:pt modelId="{A4831D65-090D-47F3-BD69-042B598A0603}" type="pres">
      <dgm:prSet presAssocID="{18489BEC-4D32-4919-83D9-B5F42501CF43}" presName="childText" presStyleLbl="bgAcc1" presStyleIdx="0" presStyleCnt="7" custScaleX="1323099" custScaleY="162803" custLinFactNeighborX="3582" custLinFactNeighborY="-59146">
        <dgm:presLayoutVars>
          <dgm:bulletEnabled val="1"/>
        </dgm:presLayoutVars>
      </dgm:prSet>
      <dgm:spPr/>
      <dgm:t>
        <a:bodyPr/>
        <a:lstStyle/>
        <a:p>
          <a:endParaRPr lang="ru-RU"/>
        </a:p>
      </dgm:t>
    </dgm:pt>
    <dgm:pt modelId="{A2BDB10A-CD49-4135-88D9-37C2F967F05F}" type="pres">
      <dgm:prSet presAssocID="{5C9FC8B1-7A36-4602-8CDA-47D540A0C9EE}" presName="Name13" presStyleLbl="parChTrans1D2" presStyleIdx="1" presStyleCnt="7"/>
      <dgm:spPr/>
      <dgm:t>
        <a:bodyPr/>
        <a:lstStyle/>
        <a:p>
          <a:endParaRPr lang="ru-RU"/>
        </a:p>
      </dgm:t>
    </dgm:pt>
    <dgm:pt modelId="{3738C62E-0267-4569-B5D9-7A36EB5EFF1A}" type="pres">
      <dgm:prSet presAssocID="{90E2081B-1C7A-4128-873C-7F4D7925BFF3}" presName="childText" presStyleLbl="bgAcc1" presStyleIdx="1" presStyleCnt="7" custScaleX="1333539" custScaleY="160445" custLinFactNeighborX="-8449" custLinFactNeighborY="-62715">
        <dgm:presLayoutVars>
          <dgm:bulletEnabled val="1"/>
        </dgm:presLayoutVars>
      </dgm:prSet>
      <dgm:spPr/>
      <dgm:t>
        <a:bodyPr/>
        <a:lstStyle/>
        <a:p>
          <a:endParaRPr lang="ru-RU"/>
        </a:p>
      </dgm:t>
    </dgm:pt>
    <dgm:pt modelId="{10C9E771-C0DF-41F3-A0C2-3C5EC7BA0ADC}" type="pres">
      <dgm:prSet presAssocID="{44D12CB5-202F-468D-AD50-9177A1D11AA6}" presName="Name13" presStyleLbl="parChTrans1D2" presStyleIdx="2" presStyleCnt="7"/>
      <dgm:spPr/>
      <dgm:t>
        <a:bodyPr/>
        <a:lstStyle/>
        <a:p>
          <a:endParaRPr lang="ru-RU"/>
        </a:p>
      </dgm:t>
    </dgm:pt>
    <dgm:pt modelId="{FE1A1DBE-34D9-433E-AB39-EC1008428F10}" type="pres">
      <dgm:prSet presAssocID="{B72BC84F-2F59-4EFC-B842-9A20B8047303}" presName="childText" presStyleLbl="bgAcc1" presStyleIdx="2" presStyleCnt="7" custScaleX="1317427" custScaleY="172304" custLinFactNeighborX="3122" custLinFactNeighborY="-42462">
        <dgm:presLayoutVars>
          <dgm:bulletEnabled val="1"/>
        </dgm:presLayoutVars>
      </dgm:prSet>
      <dgm:spPr/>
      <dgm:t>
        <a:bodyPr/>
        <a:lstStyle/>
        <a:p>
          <a:endParaRPr lang="ru-RU"/>
        </a:p>
      </dgm:t>
    </dgm:pt>
    <dgm:pt modelId="{8798B520-C722-40F2-9C20-E82268D51BFA}" type="pres">
      <dgm:prSet presAssocID="{FA925529-12AF-445B-A076-25F66D20047B}" presName="Name13" presStyleLbl="parChTrans1D2" presStyleIdx="3" presStyleCnt="7"/>
      <dgm:spPr/>
      <dgm:t>
        <a:bodyPr/>
        <a:lstStyle/>
        <a:p>
          <a:endParaRPr lang="ru-RU"/>
        </a:p>
      </dgm:t>
    </dgm:pt>
    <dgm:pt modelId="{1EAAB5B5-4282-4BD0-B72E-1C870B75CBF5}" type="pres">
      <dgm:prSet presAssocID="{A2956570-500D-41FE-BF6D-FDA3D16BB047}" presName="childText" presStyleLbl="bgAcc1" presStyleIdx="3" presStyleCnt="7" custScaleX="1327662" custScaleY="135645" custLinFactNeighborX="409" custLinFactNeighborY="-18219">
        <dgm:presLayoutVars>
          <dgm:bulletEnabled val="1"/>
        </dgm:presLayoutVars>
      </dgm:prSet>
      <dgm:spPr/>
      <dgm:t>
        <a:bodyPr/>
        <a:lstStyle/>
        <a:p>
          <a:endParaRPr lang="ru-RU"/>
        </a:p>
      </dgm:t>
    </dgm:pt>
    <dgm:pt modelId="{11561EFC-7E75-4E45-905C-6FBD1CDC889D}" type="pres">
      <dgm:prSet presAssocID="{C0D7B0C2-EF1B-483C-9A48-08752AB43D69}" presName="Name13" presStyleLbl="parChTrans1D2" presStyleIdx="4" presStyleCnt="7"/>
      <dgm:spPr/>
      <dgm:t>
        <a:bodyPr/>
        <a:lstStyle/>
        <a:p>
          <a:endParaRPr lang="ru-RU"/>
        </a:p>
      </dgm:t>
    </dgm:pt>
    <dgm:pt modelId="{B85B849D-5D1E-4B2B-9965-1D46AA0266A6}" type="pres">
      <dgm:prSet presAssocID="{C3D29A25-36E7-4F3F-B4FC-90F8A9E231A3}" presName="childText" presStyleLbl="bgAcc1" presStyleIdx="4" presStyleCnt="7" custScaleX="1406585" custScaleY="162652">
        <dgm:presLayoutVars>
          <dgm:bulletEnabled val="1"/>
        </dgm:presLayoutVars>
      </dgm:prSet>
      <dgm:spPr/>
      <dgm:t>
        <a:bodyPr/>
        <a:lstStyle/>
        <a:p>
          <a:endParaRPr lang="ru-RU"/>
        </a:p>
      </dgm:t>
    </dgm:pt>
    <dgm:pt modelId="{CBAC8278-A23E-4849-934A-13C0E3D032EE}" type="pres">
      <dgm:prSet presAssocID="{0CF4B7A2-E074-45FD-85BD-FC77E8CB5CF6}" presName="Name13" presStyleLbl="parChTrans1D2" presStyleIdx="5" presStyleCnt="7"/>
      <dgm:spPr/>
      <dgm:t>
        <a:bodyPr/>
        <a:lstStyle/>
        <a:p>
          <a:endParaRPr lang="ru-RU"/>
        </a:p>
      </dgm:t>
    </dgm:pt>
    <dgm:pt modelId="{E2C548C6-598A-4E35-B105-53FF2D821ACF}" type="pres">
      <dgm:prSet presAssocID="{9D8C0408-70EA-45A8-AACC-447B71D6A4C5}" presName="childText" presStyleLbl="bgAcc1" presStyleIdx="5" presStyleCnt="7" custScaleX="1304215">
        <dgm:presLayoutVars>
          <dgm:bulletEnabled val="1"/>
        </dgm:presLayoutVars>
      </dgm:prSet>
      <dgm:spPr/>
      <dgm:t>
        <a:bodyPr/>
        <a:lstStyle/>
        <a:p>
          <a:endParaRPr lang="ru-RU"/>
        </a:p>
      </dgm:t>
    </dgm:pt>
    <dgm:pt modelId="{32592A00-4FE0-499D-9376-7C58FB2E7877}" type="pres">
      <dgm:prSet presAssocID="{DF9F0682-FEBF-4B53-BAF5-E5D53BE4FDD4}" presName="Name13" presStyleLbl="parChTrans1D2" presStyleIdx="6" presStyleCnt="7"/>
      <dgm:spPr/>
      <dgm:t>
        <a:bodyPr/>
        <a:lstStyle/>
        <a:p>
          <a:endParaRPr lang="ru-RU"/>
        </a:p>
      </dgm:t>
    </dgm:pt>
    <dgm:pt modelId="{2F06563A-7F6E-4402-B79C-313E1DA3EAA3}" type="pres">
      <dgm:prSet presAssocID="{E83071F2-ABEA-417F-A72D-B44B3FD828A8}" presName="childText" presStyleLbl="bgAcc1" presStyleIdx="6" presStyleCnt="7" custScaleX="1352708" custScaleY="154510">
        <dgm:presLayoutVars>
          <dgm:bulletEnabled val="1"/>
        </dgm:presLayoutVars>
      </dgm:prSet>
      <dgm:spPr/>
      <dgm:t>
        <a:bodyPr/>
        <a:lstStyle/>
        <a:p>
          <a:endParaRPr lang="ru-RU"/>
        </a:p>
      </dgm:t>
    </dgm:pt>
  </dgm:ptLst>
  <dgm:cxnLst>
    <dgm:cxn modelId="{98106311-69AE-47B1-A52F-7A0B19A1D74B}" type="presOf" srcId="{00CF46D3-D4C0-47E0-9FE4-363F374669E4}" destId="{6B359910-EF6B-4BFF-B74C-2FC1A21122C5}" srcOrd="0" destOrd="0" presId="urn:microsoft.com/office/officeart/2005/8/layout/hierarchy3"/>
    <dgm:cxn modelId="{4D3E73D4-0D97-4886-A884-47411D168518}" type="presOf" srcId="{6A7824E2-81E7-4C9E-9816-7E3FEC27D0DF}" destId="{8D37B592-0528-4974-994C-8DCF7896FB00}" srcOrd="0" destOrd="0" presId="urn:microsoft.com/office/officeart/2005/8/layout/hierarchy3"/>
    <dgm:cxn modelId="{6A6B0B39-804D-4E11-8E93-0A9D7AACA644}" srcId="{00CF46D3-D4C0-47E0-9FE4-363F374669E4}" destId="{90E2081B-1C7A-4128-873C-7F4D7925BFF3}" srcOrd="1" destOrd="0" parTransId="{5C9FC8B1-7A36-4602-8CDA-47D540A0C9EE}" sibTransId="{598F9DE1-82B6-42F2-9C01-2020AF3C5F2A}"/>
    <dgm:cxn modelId="{8522342E-C314-4B96-ABED-0044F865FE3A}" type="presOf" srcId="{C3D29A25-36E7-4F3F-B4FC-90F8A9E231A3}" destId="{B85B849D-5D1E-4B2B-9965-1D46AA0266A6}" srcOrd="0" destOrd="0" presId="urn:microsoft.com/office/officeart/2005/8/layout/hierarchy3"/>
    <dgm:cxn modelId="{3D4EE3CC-42A8-4410-B3C1-CFC1C017D8E6}" type="presOf" srcId="{DF9F0682-FEBF-4B53-BAF5-E5D53BE4FDD4}" destId="{32592A00-4FE0-499D-9376-7C58FB2E7877}" srcOrd="0" destOrd="0" presId="urn:microsoft.com/office/officeart/2005/8/layout/hierarchy3"/>
    <dgm:cxn modelId="{7C7B997B-2054-4DDF-AD3B-B95B2CA97560}" srcId="{00CF46D3-D4C0-47E0-9FE4-363F374669E4}" destId="{A2956570-500D-41FE-BF6D-FDA3D16BB047}" srcOrd="3" destOrd="0" parTransId="{FA925529-12AF-445B-A076-25F66D20047B}" sibTransId="{A855FA15-EB0F-4029-B479-63B39C9A8112}"/>
    <dgm:cxn modelId="{50413BA4-EC72-4D37-8A92-C0F8AA23100F}" type="presOf" srcId="{44D12CB5-202F-468D-AD50-9177A1D11AA6}" destId="{10C9E771-C0DF-41F3-A0C2-3C5EC7BA0ADC}" srcOrd="0" destOrd="0" presId="urn:microsoft.com/office/officeart/2005/8/layout/hierarchy3"/>
    <dgm:cxn modelId="{FA31D55B-0F1B-409F-B43D-586EC1A3327F}" type="presOf" srcId="{00CF46D3-D4C0-47E0-9FE4-363F374669E4}" destId="{1CB74D34-62E1-408D-ADCF-0BC879BA166A}" srcOrd="1" destOrd="0" presId="urn:microsoft.com/office/officeart/2005/8/layout/hierarchy3"/>
    <dgm:cxn modelId="{DCD9DEE7-2097-425A-AD4F-63277C91517C}" type="presOf" srcId="{0CF4B7A2-E074-45FD-85BD-FC77E8CB5CF6}" destId="{CBAC8278-A23E-4849-934A-13C0E3D032EE}" srcOrd="0" destOrd="0" presId="urn:microsoft.com/office/officeart/2005/8/layout/hierarchy3"/>
    <dgm:cxn modelId="{04F9318B-7694-4ED8-AF03-3C96B62E36CE}" type="presOf" srcId="{FA925529-12AF-445B-A076-25F66D20047B}" destId="{8798B520-C722-40F2-9C20-E82268D51BFA}" srcOrd="0" destOrd="0" presId="urn:microsoft.com/office/officeart/2005/8/layout/hierarchy3"/>
    <dgm:cxn modelId="{37B755EF-ABFC-4084-A1D9-72C2FF459834}" srcId="{25A9D3C6-A58B-4AFB-816A-3756706880CF}" destId="{00CF46D3-D4C0-47E0-9FE4-363F374669E4}" srcOrd="0" destOrd="0" parTransId="{2AF83529-A5D7-4230-9A18-15B60C97584F}" sibTransId="{C4619918-CA57-4B4D-AAF3-BF3881B7B9A2}"/>
    <dgm:cxn modelId="{85C28F78-9DCB-4D40-B17B-8FFE8493F1BE}" type="presOf" srcId="{B72BC84F-2F59-4EFC-B842-9A20B8047303}" destId="{FE1A1DBE-34D9-433E-AB39-EC1008428F10}" srcOrd="0" destOrd="0" presId="urn:microsoft.com/office/officeart/2005/8/layout/hierarchy3"/>
    <dgm:cxn modelId="{DEA8552E-4466-4510-8E8D-E86EF796993B}" srcId="{00CF46D3-D4C0-47E0-9FE4-363F374669E4}" destId="{18489BEC-4D32-4919-83D9-B5F42501CF43}" srcOrd="0" destOrd="0" parTransId="{6A7824E2-81E7-4C9E-9816-7E3FEC27D0DF}" sibTransId="{16B2FE12-FDAD-48D3-8DA7-DEAFE0211265}"/>
    <dgm:cxn modelId="{A0CDAC88-0E3F-4147-876E-1E1D598A1D52}" type="presOf" srcId="{25A9D3C6-A58B-4AFB-816A-3756706880CF}" destId="{63C75644-AFCD-473C-B8C9-B678E668E5DE}" srcOrd="0" destOrd="0" presId="urn:microsoft.com/office/officeart/2005/8/layout/hierarchy3"/>
    <dgm:cxn modelId="{8732FD49-F675-41C2-B6B9-EE9FEDDCEE30}" type="presOf" srcId="{C0D7B0C2-EF1B-483C-9A48-08752AB43D69}" destId="{11561EFC-7E75-4E45-905C-6FBD1CDC889D}" srcOrd="0" destOrd="0" presId="urn:microsoft.com/office/officeart/2005/8/layout/hierarchy3"/>
    <dgm:cxn modelId="{A077A2A0-17E7-4DF9-9C9E-41D15C986344}" type="presOf" srcId="{A2956570-500D-41FE-BF6D-FDA3D16BB047}" destId="{1EAAB5B5-4282-4BD0-B72E-1C870B75CBF5}" srcOrd="0" destOrd="0" presId="urn:microsoft.com/office/officeart/2005/8/layout/hierarchy3"/>
    <dgm:cxn modelId="{FC34CC58-465C-4776-8BB4-2F1F84878B08}" srcId="{00CF46D3-D4C0-47E0-9FE4-363F374669E4}" destId="{9D8C0408-70EA-45A8-AACC-447B71D6A4C5}" srcOrd="5" destOrd="0" parTransId="{0CF4B7A2-E074-45FD-85BD-FC77E8CB5CF6}" sibTransId="{EABFC3A3-9559-4649-B0E0-BF6E970B0485}"/>
    <dgm:cxn modelId="{E11685EE-0F2F-49C5-8B5C-F08F0F2E30D9}" srcId="{00CF46D3-D4C0-47E0-9FE4-363F374669E4}" destId="{E83071F2-ABEA-417F-A72D-B44B3FD828A8}" srcOrd="6" destOrd="0" parTransId="{DF9F0682-FEBF-4B53-BAF5-E5D53BE4FDD4}" sibTransId="{25408FB3-FF1D-4471-9F41-527CC5C75B49}"/>
    <dgm:cxn modelId="{67E39ED6-825D-4D45-BFC4-16D5BEE72F38}" type="presOf" srcId="{E83071F2-ABEA-417F-A72D-B44B3FD828A8}" destId="{2F06563A-7F6E-4402-B79C-313E1DA3EAA3}" srcOrd="0" destOrd="0" presId="urn:microsoft.com/office/officeart/2005/8/layout/hierarchy3"/>
    <dgm:cxn modelId="{9CA4EF95-914C-4669-92AE-3BF4882EEEDE}" srcId="{00CF46D3-D4C0-47E0-9FE4-363F374669E4}" destId="{C3D29A25-36E7-4F3F-B4FC-90F8A9E231A3}" srcOrd="4" destOrd="0" parTransId="{C0D7B0C2-EF1B-483C-9A48-08752AB43D69}" sibTransId="{310BD935-9C33-461B-85F3-0987A45F65B7}"/>
    <dgm:cxn modelId="{B0B57E92-3A5F-43C4-8E1F-81792112663D}" type="presOf" srcId="{9D8C0408-70EA-45A8-AACC-447B71D6A4C5}" destId="{E2C548C6-598A-4E35-B105-53FF2D821ACF}" srcOrd="0" destOrd="0" presId="urn:microsoft.com/office/officeart/2005/8/layout/hierarchy3"/>
    <dgm:cxn modelId="{8F14D438-8293-4530-B23F-0972007EB373}" type="presOf" srcId="{5C9FC8B1-7A36-4602-8CDA-47D540A0C9EE}" destId="{A2BDB10A-CD49-4135-88D9-37C2F967F05F}" srcOrd="0" destOrd="0" presId="urn:microsoft.com/office/officeart/2005/8/layout/hierarchy3"/>
    <dgm:cxn modelId="{D6A0057E-D391-4248-965E-DB916E68D6AD}" type="presOf" srcId="{18489BEC-4D32-4919-83D9-B5F42501CF43}" destId="{A4831D65-090D-47F3-BD69-042B598A0603}" srcOrd="0" destOrd="0" presId="urn:microsoft.com/office/officeart/2005/8/layout/hierarchy3"/>
    <dgm:cxn modelId="{758525D4-6E25-46B8-8FCB-35F7AA0FAFAC}" srcId="{00CF46D3-D4C0-47E0-9FE4-363F374669E4}" destId="{B72BC84F-2F59-4EFC-B842-9A20B8047303}" srcOrd="2" destOrd="0" parTransId="{44D12CB5-202F-468D-AD50-9177A1D11AA6}" sibTransId="{784A2EEF-B2A5-4C1F-B5A8-9E67F4383A0D}"/>
    <dgm:cxn modelId="{69C130CB-6726-4B97-AD7C-6FF79EE0A89F}" type="presOf" srcId="{90E2081B-1C7A-4128-873C-7F4D7925BFF3}" destId="{3738C62E-0267-4569-B5D9-7A36EB5EFF1A}" srcOrd="0" destOrd="0" presId="urn:microsoft.com/office/officeart/2005/8/layout/hierarchy3"/>
    <dgm:cxn modelId="{AF18835B-0667-498D-B572-8A9EB551A078}" type="presParOf" srcId="{63C75644-AFCD-473C-B8C9-B678E668E5DE}" destId="{708553B0-8E3B-4B40-9B80-04D5D804F971}" srcOrd="0" destOrd="0" presId="urn:microsoft.com/office/officeart/2005/8/layout/hierarchy3"/>
    <dgm:cxn modelId="{C08866D5-5659-4127-B4F8-86865354EBB2}" type="presParOf" srcId="{708553B0-8E3B-4B40-9B80-04D5D804F971}" destId="{908AD5C4-061B-46C4-926C-27F16F0F56CF}" srcOrd="0" destOrd="0" presId="urn:microsoft.com/office/officeart/2005/8/layout/hierarchy3"/>
    <dgm:cxn modelId="{E13F69C8-5887-4B8B-81D5-A409C26C7775}" type="presParOf" srcId="{908AD5C4-061B-46C4-926C-27F16F0F56CF}" destId="{6B359910-EF6B-4BFF-B74C-2FC1A21122C5}" srcOrd="0" destOrd="0" presId="urn:microsoft.com/office/officeart/2005/8/layout/hierarchy3"/>
    <dgm:cxn modelId="{7AE9A7AE-DE97-4782-BB74-ECE1D1BA20C7}" type="presParOf" srcId="{908AD5C4-061B-46C4-926C-27F16F0F56CF}" destId="{1CB74D34-62E1-408D-ADCF-0BC879BA166A}" srcOrd="1" destOrd="0" presId="urn:microsoft.com/office/officeart/2005/8/layout/hierarchy3"/>
    <dgm:cxn modelId="{FDB8F30C-9E9D-4B7C-B7FF-0135AE03735C}" type="presParOf" srcId="{708553B0-8E3B-4B40-9B80-04D5D804F971}" destId="{72B032F9-5AF4-4599-9E26-5907810FB506}" srcOrd="1" destOrd="0" presId="urn:microsoft.com/office/officeart/2005/8/layout/hierarchy3"/>
    <dgm:cxn modelId="{2CE058B9-A739-4A77-A37D-0D3D4CD18458}" type="presParOf" srcId="{72B032F9-5AF4-4599-9E26-5907810FB506}" destId="{8D37B592-0528-4974-994C-8DCF7896FB00}" srcOrd="0" destOrd="0" presId="urn:microsoft.com/office/officeart/2005/8/layout/hierarchy3"/>
    <dgm:cxn modelId="{C5D1CC42-B0DE-4B78-A59B-24F37E12428B}" type="presParOf" srcId="{72B032F9-5AF4-4599-9E26-5907810FB506}" destId="{A4831D65-090D-47F3-BD69-042B598A0603}" srcOrd="1" destOrd="0" presId="urn:microsoft.com/office/officeart/2005/8/layout/hierarchy3"/>
    <dgm:cxn modelId="{3027DB77-CC59-4CE1-8B2F-DC5158534604}" type="presParOf" srcId="{72B032F9-5AF4-4599-9E26-5907810FB506}" destId="{A2BDB10A-CD49-4135-88D9-37C2F967F05F}" srcOrd="2" destOrd="0" presId="urn:microsoft.com/office/officeart/2005/8/layout/hierarchy3"/>
    <dgm:cxn modelId="{E585D34F-A6C5-48F6-BFE9-0896F0940453}" type="presParOf" srcId="{72B032F9-5AF4-4599-9E26-5907810FB506}" destId="{3738C62E-0267-4569-B5D9-7A36EB5EFF1A}" srcOrd="3" destOrd="0" presId="urn:microsoft.com/office/officeart/2005/8/layout/hierarchy3"/>
    <dgm:cxn modelId="{D4944F52-A8E7-4F1E-B66E-926178188E15}" type="presParOf" srcId="{72B032F9-5AF4-4599-9E26-5907810FB506}" destId="{10C9E771-C0DF-41F3-A0C2-3C5EC7BA0ADC}" srcOrd="4" destOrd="0" presId="urn:microsoft.com/office/officeart/2005/8/layout/hierarchy3"/>
    <dgm:cxn modelId="{8E7597D8-1252-42A8-9E57-6D3A269D1306}" type="presParOf" srcId="{72B032F9-5AF4-4599-9E26-5907810FB506}" destId="{FE1A1DBE-34D9-433E-AB39-EC1008428F10}" srcOrd="5" destOrd="0" presId="urn:microsoft.com/office/officeart/2005/8/layout/hierarchy3"/>
    <dgm:cxn modelId="{C18F5D5F-04C7-4E4B-A0B2-4A9482412C03}" type="presParOf" srcId="{72B032F9-5AF4-4599-9E26-5907810FB506}" destId="{8798B520-C722-40F2-9C20-E82268D51BFA}" srcOrd="6" destOrd="0" presId="urn:microsoft.com/office/officeart/2005/8/layout/hierarchy3"/>
    <dgm:cxn modelId="{E8CDF532-E224-480F-B21B-970C108F5DFD}" type="presParOf" srcId="{72B032F9-5AF4-4599-9E26-5907810FB506}" destId="{1EAAB5B5-4282-4BD0-B72E-1C870B75CBF5}" srcOrd="7" destOrd="0" presId="urn:microsoft.com/office/officeart/2005/8/layout/hierarchy3"/>
    <dgm:cxn modelId="{CC95236E-5685-4E1D-AB29-6A0E3644F392}" type="presParOf" srcId="{72B032F9-5AF4-4599-9E26-5907810FB506}" destId="{11561EFC-7E75-4E45-905C-6FBD1CDC889D}" srcOrd="8" destOrd="0" presId="urn:microsoft.com/office/officeart/2005/8/layout/hierarchy3"/>
    <dgm:cxn modelId="{B9F43ED6-A023-4F16-85EB-C30CF6545E5A}" type="presParOf" srcId="{72B032F9-5AF4-4599-9E26-5907810FB506}" destId="{B85B849D-5D1E-4B2B-9965-1D46AA0266A6}" srcOrd="9" destOrd="0" presId="urn:microsoft.com/office/officeart/2005/8/layout/hierarchy3"/>
    <dgm:cxn modelId="{EC500593-3E00-4749-87FB-B8CC107A4977}" type="presParOf" srcId="{72B032F9-5AF4-4599-9E26-5907810FB506}" destId="{CBAC8278-A23E-4849-934A-13C0E3D032EE}" srcOrd="10" destOrd="0" presId="urn:microsoft.com/office/officeart/2005/8/layout/hierarchy3"/>
    <dgm:cxn modelId="{F3282C10-8885-4425-8C39-D1FD0AE60205}" type="presParOf" srcId="{72B032F9-5AF4-4599-9E26-5907810FB506}" destId="{E2C548C6-598A-4E35-B105-53FF2D821ACF}" srcOrd="11" destOrd="0" presId="urn:microsoft.com/office/officeart/2005/8/layout/hierarchy3"/>
    <dgm:cxn modelId="{1A6377A0-6299-4447-A726-5EFC35F21482}" type="presParOf" srcId="{72B032F9-5AF4-4599-9E26-5907810FB506}" destId="{32592A00-4FE0-499D-9376-7C58FB2E7877}" srcOrd="12" destOrd="0" presId="urn:microsoft.com/office/officeart/2005/8/layout/hierarchy3"/>
    <dgm:cxn modelId="{A6728ABA-3914-4E56-900C-1A376D8E6130}" type="presParOf" srcId="{72B032F9-5AF4-4599-9E26-5907810FB506}" destId="{2F06563A-7F6E-4402-B79C-313E1DA3EAA3}" srcOrd="1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8299CFE-E086-4396-B01E-B9A73914240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F39905BB-293D-459F-B03F-61FD7EBCCAE9}">
      <dgm:prSet>
        <dgm:style>
          <a:lnRef idx="1">
            <a:schemeClr val="accent5"/>
          </a:lnRef>
          <a:fillRef idx="2">
            <a:schemeClr val="accent5"/>
          </a:fillRef>
          <a:effectRef idx="1">
            <a:schemeClr val="accent5"/>
          </a:effectRef>
          <a:fontRef idx="minor">
            <a:schemeClr val="dk1"/>
          </a:fontRef>
        </dgm:style>
      </dgm:prSet>
      <dgm:spPr/>
      <dgm:t>
        <a:bodyPr/>
        <a:lstStyle/>
        <a:p>
          <a:pPr rtl="0"/>
          <a:r>
            <a:rPr lang="uk-UA" smtClean="0"/>
            <a:t>•	Найчастіше як дисперсну фазу застосовують:</a:t>
          </a:r>
          <a:endParaRPr lang="ru-RU"/>
        </a:p>
      </dgm:t>
    </dgm:pt>
    <dgm:pt modelId="{036E8B7D-84AD-46F4-9182-E7D06D7497DD}" type="parTrans" cxnId="{01F2C823-4D1F-4D1A-BF61-53FCEF4D0746}">
      <dgm:prSet/>
      <dgm:spPr/>
      <dgm:t>
        <a:bodyPr/>
        <a:lstStyle/>
        <a:p>
          <a:endParaRPr lang="ru-RU"/>
        </a:p>
      </dgm:t>
    </dgm:pt>
    <dgm:pt modelId="{D097B01C-6FBE-417E-8CA3-C31439BCBDDA}" type="sibTrans" cxnId="{01F2C823-4D1F-4D1A-BF61-53FCEF4D0746}">
      <dgm:prSet/>
      <dgm:spPr/>
      <dgm:t>
        <a:bodyPr/>
        <a:lstStyle/>
        <a:p>
          <a:endParaRPr lang="ru-RU"/>
        </a:p>
      </dgm:t>
    </dgm:pt>
    <dgm:pt modelId="{E9351300-0459-402A-AB8E-AA60A3E6EB4F}">
      <dgm:prSet/>
      <dgm:spPr/>
      <dgm:t>
        <a:bodyPr/>
        <a:lstStyle/>
        <a:p>
          <a:pPr rtl="0"/>
          <a:r>
            <a:rPr lang="uk-UA" smtClean="0"/>
            <a:t>—	сульфаніламідні препарати;</a:t>
          </a:r>
          <a:endParaRPr lang="ru-RU"/>
        </a:p>
      </dgm:t>
    </dgm:pt>
    <dgm:pt modelId="{9DE8438E-43D9-4702-A1CE-E6FC450BF28D}" type="parTrans" cxnId="{E10BCDA1-F979-44BE-959D-D8342EAD137B}">
      <dgm:prSet/>
      <dgm:spPr/>
      <dgm:t>
        <a:bodyPr/>
        <a:lstStyle/>
        <a:p>
          <a:endParaRPr lang="ru-RU"/>
        </a:p>
      </dgm:t>
    </dgm:pt>
    <dgm:pt modelId="{1B773FC3-ED69-4D7A-A1EA-69FE228F6780}" type="sibTrans" cxnId="{E10BCDA1-F979-44BE-959D-D8342EAD137B}">
      <dgm:prSet/>
      <dgm:spPr/>
      <dgm:t>
        <a:bodyPr/>
        <a:lstStyle/>
        <a:p>
          <a:endParaRPr lang="ru-RU"/>
        </a:p>
      </dgm:t>
    </dgm:pt>
    <dgm:pt modelId="{F5CEBF79-87AD-4A27-9F93-57D77530081D}">
      <dgm:prSet/>
      <dgm:spPr/>
      <dgm:t>
        <a:bodyPr/>
        <a:lstStyle/>
        <a:p>
          <a:pPr rtl="0"/>
          <a:r>
            <a:rPr lang="uk-UA" smtClean="0"/>
            <a:t>—	крохмаль;</a:t>
          </a:r>
          <a:endParaRPr lang="ru-RU"/>
        </a:p>
      </dgm:t>
    </dgm:pt>
    <dgm:pt modelId="{52001C87-FD6A-4803-A484-8C244D730415}" type="parTrans" cxnId="{7B6C4D3D-703F-4205-A7D0-45F229CB9DD6}">
      <dgm:prSet/>
      <dgm:spPr/>
      <dgm:t>
        <a:bodyPr/>
        <a:lstStyle/>
        <a:p>
          <a:endParaRPr lang="ru-RU"/>
        </a:p>
      </dgm:t>
    </dgm:pt>
    <dgm:pt modelId="{30E28947-811F-4617-AB4C-E00C929B9DD8}" type="sibTrans" cxnId="{7B6C4D3D-703F-4205-A7D0-45F229CB9DD6}">
      <dgm:prSet/>
      <dgm:spPr/>
      <dgm:t>
        <a:bodyPr/>
        <a:lstStyle/>
        <a:p>
          <a:endParaRPr lang="ru-RU"/>
        </a:p>
      </dgm:t>
    </dgm:pt>
    <dgm:pt modelId="{2ABCFCF0-683B-4C81-AB80-9265672145C0}">
      <dgm:prSet/>
      <dgm:spPr/>
      <dgm:t>
        <a:bodyPr/>
        <a:lstStyle/>
        <a:p>
          <a:pPr rtl="0"/>
          <a:r>
            <a:rPr lang="uk-UA" smtClean="0"/>
            <a:t>—	цинку оксид;</a:t>
          </a:r>
          <a:endParaRPr lang="ru-RU"/>
        </a:p>
      </dgm:t>
    </dgm:pt>
    <dgm:pt modelId="{7051C097-00C0-4238-99BB-3438B6BDC910}" type="parTrans" cxnId="{32EFFAE8-942C-4D06-800D-C71B5C8B49BB}">
      <dgm:prSet/>
      <dgm:spPr/>
      <dgm:t>
        <a:bodyPr/>
        <a:lstStyle/>
        <a:p>
          <a:endParaRPr lang="ru-RU"/>
        </a:p>
      </dgm:t>
    </dgm:pt>
    <dgm:pt modelId="{F4E2B09E-A4B4-499A-BF7B-03E37C69D8FE}" type="sibTrans" cxnId="{32EFFAE8-942C-4D06-800D-C71B5C8B49BB}">
      <dgm:prSet/>
      <dgm:spPr/>
      <dgm:t>
        <a:bodyPr/>
        <a:lstStyle/>
        <a:p>
          <a:endParaRPr lang="ru-RU"/>
        </a:p>
      </dgm:t>
    </dgm:pt>
    <dgm:pt modelId="{2DA76A0A-3948-4A7A-A3C0-D731A0E64C79}">
      <dgm:prSet/>
      <dgm:spPr/>
      <dgm:t>
        <a:bodyPr/>
        <a:lstStyle/>
        <a:p>
          <a:pPr rtl="0"/>
          <a:r>
            <a:rPr lang="uk-UA" smtClean="0"/>
            <a:t>—	тальк;</a:t>
          </a:r>
          <a:endParaRPr lang="ru-RU"/>
        </a:p>
      </dgm:t>
    </dgm:pt>
    <dgm:pt modelId="{3CEE0547-089D-4472-84BE-07863CBD69FB}" type="parTrans" cxnId="{E8C57FC5-0D55-4C83-ADA9-BB742EC4E560}">
      <dgm:prSet/>
      <dgm:spPr/>
      <dgm:t>
        <a:bodyPr/>
        <a:lstStyle/>
        <a:p>
          <a:endParaRPr lang="ru-RU"/>
        </a:p>
      </dgm:t>
    </dgm:pt>
    <dgm:pt modelId="{5E20219D-0B5D-416A-A03B-535E8D9ABC4C}" type="sibTrans" cxnId="{E8C57FC5-0D55-4C83-ADA9-BB742EC4E560}">
      <dgm:prSet/>
      <dgm:spPr/>
      <dgm:t>
        <a:bodyPr/>
        <a:lstStyle/>
        <a:p>
          <a:endParaRPr lang="ru-RU"/>
        </a:p>
      </dgm:t>
    </dgm:pt>
    <dgm:pt modelId="{FE9DC5F7-1B87-4A76-9806-60AF7BB94420}">
      <dgm:prSet/>
      <dgm:spPr/>
      <dgm:t>
        <a:bodyPr/>
        <a:lstStyle/>
        <a:p>
          <a:pPr rtl="0"/>
          <a:r>
            <a:rPr lang="uk-UA" smtClean="0"/>
            <a:t>—	ксероформ:</a:t>
          </a:r>
          <a:endParaRPr lang="ru-RU"/>
        </a:p>
      </dgm:t>
    </dgm:pt>
    <dgm:pt modelId="{3D6005BC-C8C5-4758-8459-724A8DA89740}" type="parTrans" cxnId="{134C7773-5877-481D-A939-36272762D3C1}">
      <dgm:prSet/>
      <dgm:spPr/>
      <dgm:t>
        <a:bodyPr/>
        <a:lstStyle/>
        <a:p>
          <a:endParaRPr lang="ru-RU"/>
        </a:p>
      </dgm:t>
    </dgm:pt>
    <dgm:pt modelId="{56014915-1476-41A9-8FD2-69003BFCD0F8}" type="sibTrans" cxnId="{134C7773-5877-481D-A939-36272762D3C1}">
      <dgm:prSet/>
      <dgm:spPr/>
      <dgm:t>
        <a:bodyPr/>
        <a:lstStyle/>
        <a:p>
          <a:endParaRPr lang="ru-RU"/>
        </a:p>
      </dgm:t>
    </dgm:pt>
    <dgm:pt modelId="{4F941266-9794-46A5-AD41-4B7F056FE7DB}">
      <dgm:prSet/>
      <dgm:spPr/>
      <dgm:t>
        <a:bodyPr/>
        <a:lstStyle/>
        <a:p>
          <a:pPr rtl="0"/>
          <a:r>
            <a:rPr lang="uk-UA" smtClean="0"/>
            <a:t>—	кальцію карбонат.</a:t>
          </a:r>
          <a:endParaRPr lang="ru-RU"/>
        </a:p>
      </dgm:t>
    </dgm:pt>
    <dgm:pt modelId="{2C44A8DE-2D33-4EE9-989D-12E185639D37}" type="parTrans" cxnId="{2288E1C2-1A89-4033-A030-577A3CE32923}">
      <dgm:prSet/>
      <dgm:spPr/>
      <dgm:t>
        <a:bodyPr/>
        <a:lstStyle/>
        <a:p>
          <a:endParaRPr lang="ru-RU"/>
        </a:p>
      </dgm:t>
    </dgm:pt>
    <dgm:pt modelId="{932F4837-D292-49A7-8B09-01146A9BCF30}" type="sibTrans" cxnId="{2288E1C2-1A89-4033-A030-577A3CE32923}">
      <dgm:prSet/>
      <dgm:spPr/>
      <dgm:t>
        <a:bodyPr/>
        <a:lstStyle/>
        <a:p>
          <a:endParaRPr lang="ru-RU"/>
        </a:p>
      </dgm:t>
    </dgm:pt>
    <dgm:pt modelId="{34EC5A18-3295-4C24-8EBF-4506CDDD0E1B}">
      <dgm:prSet>
        <dgm:style>
          <a:lnRef idx="1">
            <a:schemeClr val="accent5"/>
          </a:lnRef>
          <a:fillRef idx="2">
            <a:schemeClr val="accent5"/>
          </a:fillRef>
          <a:effectRef idx="1">
            <a:schemeClr val="accent5"/>
          </a:effectRef>
          <a:fontRef idx="minor">
            <a:schemeClr val="dk1"/>
          </a:fontRef>
        </dgm:style>
      </dgm:prSet>
      <dgm:spPr/>
      <dgm:t>
        <a:bodyPr/>
        <a:lstStyle/>
        <a:p>
          <a:pPr rtl="0"/>
          <a:r>
            <a:rPr lang="uk-UA" dirty="0" smtClean="0"/>
            <a:t>•	Основою технології суспензійних лініментів є загальні правила приготування суспензій.</a:t>
          </a:r>
          <a:endParaRPr lang="ru-RU" dirty="0"/>
        </a:p>
      </dgm:t>
    </dgm:pt>
    <dgm:pt modelId="{2B2A0DD6-75A9-4253-A531-223193AC3F8E}" type="parTrans" cxnId="{382DD86A-6A23-4DCC-8EBF-ACF4378B7749}">
      <dgm:prSet/>
      <dgm:spPr/>
      <dgm:t>
        <a:bodyPr/>
        <a:lstStyle/>
        <a:p>
          <a:endParaRPr lang="ru-RU"/>
        </a:p>
      </dgm:t>
    </dgm:pt>
    <dgm:pt modelId="{713E0AF7-F09E-4344-A468-3106481C3D45}" type="sibTrans" cxnId="{382DD86A-6A23-4DCC-8EBF-ACF4378B7749}">
      <dgm:prSet/>
      <dgm:spPr/>
      <dgm:t>
        <a:bodyPr/>
        <a:lstStyle/>
        <a:p>
          <a:endParaRPr lang="ru-RU"/>
        </a:p>
      </dgm:t>
    </dgm:pt>
    <dgm:pt modelId="{E3B0B9F0-292A-442A-8039-04848768045F}">
      <dgm:prSet>
        <dgm:style>
          <a:lnRef idx="1">
            <a:schemeClr val="accent5"/>
          </a:lnRef>
          <a:fillRef idx="2">
            <a:schemeClr val="accent5"/>
          </a:fillRef>
          <a:effectRef idx="1">
            <a:schemeClr val="accent5"/>
          </a:effectRef>
          <a:fontRef idx="minor">
            <a:schemeClr val="dk1"/>
          </a:fontRef>
        </dgm:style>
      </dgm:prSet>
      <dgm:spPr/>
      <dgm:t>
        <a:bodyPr/>
        <a:lstStyle/>
        <a:p>
          <a:pPr rtl="0"/>
          <a:r>
            <a:rPr lang="uk-UA" smtClean="0"/>
            <a:t>•	Вони дуже нестійкі через осідання нерозчинних частинок лікарських засобів.</a:t>
          </a:r>
          <a:endParaRPr lang="ru-RU"/>
        </a:p>
      </dgm:t>
    </dgm:pt>
    <dgm:pt modelId="{4BE4447E-088C-422F-844A-B7B6748C4AED}" type="parTrans" cxnId="{D60F2B95-5684-4F02-804D-480C81056365}">
      <dgm:prSet/>
      <dgm:spPr/>
      <dgm:t>
        <a:bodyPr/>
        <a:lstStyle/>
        <a:p>
          <a:endParaRPr lang="ru-RU"/>
        </a:p>
      </dgm:t>
    </dgm:pt>
    <dgm:pt modelId="{E75E9D35-AF58-4FCB-AA67-276E8AC36595}" type="sibTrans" cxnId="{D60F2B95-5684-4F02-804D-480C81056365}">
      <dgm:prSet/>
      <dgm:spPr/>
      <dgm:t>
        <a:bodyPr/>
        <a:lstStyle/>
        <a:p>
          <a:endParaRPr lang="ru-RU"/>
        </a:p>
      </dgm:t>
    </dgm:pt>
    <dgm:pt modelId="{E1B9D17D-9BBE-46DD-8F2D-3A8AA7038CA9}">
      <dgm:prSet>
        <dgm:style>
          <a:lnRef idx="1">
            <a:schemeClr val="accent5"/>
          </a:lnRef>
          <a:fillRef idx="2">
            <a:schemeClr val="accent5"/>
          </a:fillRef>
          <a:effectRef idx="1">
            <a:schemeClr val="accent5"/>
          </a:effectRef>
          <a:fontRef idx="minor">
            <a:schemeClr val="dk1"/>
          </a:fontRef>
        </dgm:style>
      </dgm:prSet>
      <dgm:spPr/>
      <dgm:t>
        <a:bodyPr/>
        <a:lstStyle/>
        <a:p>
          <a:pPr rtl="0"/>
          <a:r>
            <a:rPr lang="uk-UA" dirty="0" smtClean="0"/>
            <a:t>•	Для підвищення стабільності можливе застосування стабілізаторів у разі їх прописування в рецепті.</a:t>
          </a:r>
          <a:endParaRPr lang="ru-RU" dirty="0"/>
        </a:p>
      </dgm:t>
    </dgm:pt>
    <dgm:pt modelId="{62495205-8A5A-437C-9DE5-F3995027DE9F}" type="parTrans" cxnId="{7B3A780D-F820-4F0C-957C-77EF3BF7DCC5}">
      <dgm:prSet/>
      <dgm:spPr/>
      <dgm:t>
        <a:bodyPr/>
        <a:lstStyle/>
        <a:p>
          <a:endParaRPr lang="ru-RU"/>
        </a:p>
      </dgm:t>
    </dgm:pt>
    <dgm:pt modelId="{5935B595-0AE8-4DC2-BEC6-1F64F3489722}" type="sibTrans" cxnId="{7B3A780D-F820-4F0C-957C-77EF3BF7DCC5}">
      <dgm:prSet/>
      <dgm:spPr/>
      <dgm:t>
        <a:bodyPr/>
        <a:lstStyle/>
        <a:p>
          <a:endParaRPr lang="ru-RU"/>
        </a:p>
      </dgm:t>
    </dgm:pt>
    <dgm:pt modelId="{DE584176-B73B-4E67-9A1E-5079CC468AE8}">
      <dgm:prSet>
        <dgm:style>
          <a:lnRef idx="1">
            <a:schemeClr val="accent5"/>
          </a:lnRef>
          <a:fillRef idx="2">
            <a:schemeClr val="accent5"/>
          </a:fillRef>
          <a:effectRef idx="1">
            <a:schemeClr val="accent5"/>
          </a:effectRef>
          <a:fontRef idx="minor">
            <a:schemeClr val="dk1"/>
          </a:fontRef>
        </dgm:style>
      </dgm:prSet>
      <dgm:spPr/>
      <dgm:t>
        <a:bodyPr/>
        <a:lstStyle/>
        <a:p>
          <a:pPr rtl="0"/>
          <a:r>
            <a:rPr lang="uk-UA" dirty="0" smtClean="0"/>
            <a:t>•	Відпускають лініменти-суспензії з додатковою етикеткою “Перед вживанням збовтувати”.</a:t>
          </a:r>
          <a:endParaRPr lang="ru-RU" dirty="0"/>
        </a:p>
      </dgm:t>
    </dgm:pt>
    <dgm:pt modelId="{40FC5D33-726B-4521-99B1-5A009CB50A3D}" type="parTrans" cxnId="{4FEE8FA7-EFD4-42B1-B53D-C471F4DF1730}">
      <dgm:prSet/>
      <dgm:spPr/>
      <dgm:t>
        <a:bodyPr/>
        <a:lstStyle/>
        <a:p>
          <a:endParaRPr lang="ru-RU"/>
        </a:p>
      </dgm:t>
    </dgm:pt>
    <dgm:pt modelId="{011C8EAF-D34E-4E3E-B379-51081CEF6973}" type="sibTrans" cxnId="{4FEE8FA7-EFD4-42B1-B53D-C471F4DF1730}">
      <dgm:prSet/>
      <dgm:spPr/>
      <dgm:t>
        <a:bodyPr/>
        <a:lstStyle/>
        <a:p>
          <a:endParaRPr lang="ru-RU"/>
        </a:p>
      </dgm:t>
    </dgm:pt>
    <dgm:pt modelId="{340E8DC2-3F75-4213-95AD-C9968C77227C}" type="pres">
      <dgm:prSet presAssocID="{C8299CFE-E086-4396-B01E-B9A739142406}" presName="linear" presStyleCnt="0">
        <dgm:presLayoutVars>
          <dgm:animLvl val="lvl"/>
          <dgm:resizeHandles val="exact"/>
        </dgm:presLayoutVars>
      </dgm:prSet>
      <dgm:spPr/>
      <dgm:t>
        <a:bodyPr/>
        <a:lstStyle/>
        <a:p>
          <a:endParaRPr lang="ru-RU"/>
        </a:p>
      </dgm:t>
    </dgm:pt>
    <dgm:pt modelId="{DE90DFF7-167F-4370-ADED-DAB11435F779}" type="pres">
      <dgm:prSet presAssocID="{F39905BB-293D-459F-B03F-61FD7EBCCAE9}" presName="parentText" presStyleLbl="node1" presStyleIdx="0" presStyleCnt="5">
        <dgm:presLayoutVars>
          <dgm:chMax val="0"/>
          <dgm:bulletEnabled val="1"/>
        </dgm:presLayoutVars>
      </dgm:prSet>
      <dgm:spPr/>
      <dgm:t>
        <a:bodyPr/>
        <a:lstStyle/>
        <a:p>
          <a:endParaRPr lang="ru-RU"/>
        </a:p>
      </dgm:t>
    </dgm:pt>
    <dgm:pt modelId="{26FAD865-CFB8-485C-8320-740501996C1D}" type="pres">
      <dgm:prSet presAssocID="{F39905BB-293D-459F-B03F-61FD7EBCCAE9}" presName="childText" presStyleLbl="revTx" presStyleIdx="0" presStyleCnt="1">
        <dgm:presLayoutVars>
          <dgm:bulletEnabled val="1"/>
        </dgm:presLayoutVars>
      </dgm:prSet>
      <dgm:spPr/>
      <dgm:t>
        <a:bodyPr/>
        <a:lstStyle/>
        <a:p>
          <a:endParaRPr lang="ru-RU"/>
        </a:p>
      </dgm:t>
    </dgm:pt>
    <dgm:pt modelId="{D1E66960-3210-4978-97AE-08AB14441E8B}" type="pres">
      <dgm:prSet presAssocID="{34EC5A18-3295-4C24-8EBF-4506CDDD0E1B}" presName="parentText" presStyleLbl="node1" presStyleIdx="1" presStyleCnt="5">
        <dgm:presLayoutVars>
          <dgm:chMax val="0"/>
          <dgm:bulletEnabled val="1"/>
        </dgm:presLayoutVars>
      </dgm:prSet>
      <dgm:spPr/>
      <dgm:t>
        <a:bodyPr/>
        <a:lstStyle/>
        <a:p>
          <a:endParaRPr lang="ru-RU"/>
        </a:p>
      </dgm:t>
    </dgm:pt>
    <dgm:pt modelId="{E2CC6385-F5D2-4515-916D-9DAF64BFB7BB}" type="pres">
      <dgm:prSet presAssocID="{713E0AF7-F09E-4344-A468-3106481C3D45}" presName="spacer" presStyleCnt="0"/>
      <dgm:spPr/>
    </dgm:pt>
    <dgm:pt modelId="{88D16874-E5FF-4DA8-A4FC-996FA3A9A08F}" type="pres">
      <dgm:prSet presAssocID="{E3B0B9F0-292A-442A-8039-04848768045F}" presName="parentText" presStyleLbl="node1" presStyleIdx="2" presStyleCnt="5">
        <dgm:presLayoutVars>
          <dgm:chMax val="0"/>
          <dgm:bulletEnabled val="1"/>
        </dgm:presLayoutVars>
      </dgm:prSet>
      <dgm:spPr/>
      <dgm:t>
        <a:bodyPr/>
        <a:lstStyle/>
        <a:p>
          <a:endParaRPr lang="ru-RU"/>
        </a:p>
      </dgm:t>
    </dgm:pt>
    <dgm:pt modelId="{E75A8AB4-166B-4FB1-A424-0AE176DCE28B}" type="pres">
      <dgm:prSet presAssocID="{E75E9D35-AF58-4FCB-AA67-276E8AC36595}" presName="spacer" presStyleCnt="0"/>
      <dgm:spPr/>
    </dgm:pt>
    <dgm:pt modelId="{7444FE19-5A11-4956-B636-F2647AA5AED1}" type="pres">
      <dgm:prSet presAssocID="{E1B9D17D-9BBE-46DD-8F2D-3A8AA7038CA9}" presName="parentText" presStyleLbl="node1" presStyleIdx="3" presStyleCnt="5">
        <dgm:presLayoutVars>
          <dgm:chMax val="0"/>
          <dgm:bulletEnabled val="1"/>
        </dgm:presLayoutVars>
      </dgm:prSet>
      <dgm:spPr/>
      <dgm:t>
        <a:bodyPr/>
        <a:lstStyle/>
        <a:p>
          <a:endParaRPr lang="ru-RU"/>
        </a:p>
      </dgm:t>
    </dgm:pt>
    <dgm:pt modelId="{89C21B26-5C80-4289-A5CD-2DE5B25097CE}" type="pres">
      <dgm:prSet presAssocID="{5935B595-0AE8-4DC2-BEC6-1F64F3489722}" presName="spacer" presStyleCnt="0"/>
      <dgm:spPr/>
    </dgm:pt>
    <dgm:pt modelId="{B88D4F57-251E-4AAD-A368-B50D8D89CFFA}" type="pres">
      <dgm:prSet presAssocID="{DE584176-B73B-4E67-9A1E-5079CC468AE8}" presName="parentText" presStyleLbl="node1" presStyleIdx="4" presStyleCnt="5">
        <dgm:presLayoutVars>
          <dgm:chMax val="0"/>
          <dgm:bulletEnabled val="1"/>
        </dgm:presLayoutVars>
      </dgm:prSet>
      <dgm:spPr/>
      <dgm:t>
        <a:bodyPr/>
        <a:lstStyle/>
        <a:p>
          <a:endParaRPr lang="ru-RU"/>
        </a:p>
      </dgm:t>
    </dgm:pt>
  </dgm:ptLst>
  <dgm:cxnLst>
    <dgm:cxn modelId="{7B6C4D3D-703F-4205-A7D0-45F229CB9DD6}" srcId="{F39905BB-293D-459F-B03F-61FD7EBCCAE9}" destId="{F5CEBF79-87AD-4A27-9F93-57D77530081D}" srcOrd="1" destOrd="0" parTransId="{52001C87-FD6A-4803-A484-8C244D730415}" sibTransId="{30E28947-811F-4617-AB4C-E00C929B9DD8}"/>
    <dgm:cxn modelId="{D60F2B95-5684-4F02-804D-480C81056365}" srcId="{C8299CFE-E086-4396-B01E-B9A739142406}" destId="{E3B0B9F0-292A-442A-8039-04848768045F}" srcOrd="2" destOrd="0" parTransId="{4BE4447E-088C-422F-844A-B7B6748C4AED}" sibTransId="{E75E9D35-AF58-4FCB-AA67-276E8AC36595}"/>
    <dgm:cxn modelId="{08E1E334-9471-4BD9-BFA3-C18E5CCF9DEF}" type="presOf" srcId="{F39905BB-293D-459F-B03F-61FD7EBCCAE9}" destId="{DE90DFF7-167F-4370-ADED-DAB11435F779}" srcOrd="0" destOrd="0" presId="urn:microsoft.com/office/officeart/2005/8/layout/vList2"/>
    <dgm:cxn modelId="{F9FB1E99-F4F2-4C69-8F29-1BBF5D2BD4B1}" type="presOf" srcId="{E9351300-0459-402A-AB8E-AA60A3E6EB4F}" destId="{26FAD865-CFB8-485C-8320-740501996C1D}" srcOrd="0" destOrd="0" presId="urn:microsoft.com/office/officeart/2005/8/layout/vList2"/>
    <dgm:cxn modelId="{382DD86A-6A23-4DCC-8EBF-ACF4378B7749}" srcId="{C8299CFE-E086-4396-B01E-B9A739142406}" destId="{34EC5A18-3295-4C24-8EBF-4506CDDD0E1B}" srcOrd="1" destOrd="0" parTransId="{2B2A0DD6-75A9-4253-A531-223193AC3F8E}" sibTransId="{713E0AF7-F09E-4344-A468-3106481C3D45}"/>
    <dgm:cxn modelId="{7B3A780D-F820-4F0C-957C-77EF3BF7DCC5}" srcId="{C8299CFE-E086-4396-B01E-B9A739142406}" destId="{E1B9D17D-9BBE-46DD-8F2D-3A8AA7038CA9}" srcOrd="3" destOrd="0" parTransId="{62495205-8A5A-437C-9DE5-F3995027DE9F}" sibTransId="{5935B595-0AE8-4DC2-BEC6-1F64F3489722}"/>
    <dgm:cxn modelId="{6A3968C3-D43A-4C2C-9905-DD4509EA1FC2}" type="presOf" srcId="{FE9DC5F7-1B87-4A76-9806-60AF7BB94420}" destId="{26FAD865-CFB8-485C-8320-740501996C1D}" srcOrd="0" destOrd="4" presId="urn:microsoft.com/office/officeart/2005/8/layout/vList2"/>
    <dgm:cxn modelId="{2288E1C2-1A89-4033-A030-577A3CE32923}" srcId="{F39905BB-293D-459F-B03F-61FD7EBCCAE9}" destId="{4F941266-9794-46A5-AD41-4B7F056FE7DB}" srcOrd="5" destOrd="0" parTransId="{2C44A8DE-2D33-4EE9-989D-12E185639D37}" sibTransId="{932F4837-D292-49A7-8B09-01146A9BCF30}"/>
    <dgm:cxn modelId="{E10BCDA1-F979-44BE-959D-D8342EAD137B}" srcId="{F39905BB-293D-459F-B03F-61FD7EBCCAE9}" destId="{E9351300-0459-402A-AB8E-AA60A3E6EB4F}" srcOrd="0" destOrd="0" parTransId="{9DE8438E-43D9-4702-A1CE-E6FC450BF28D}" sibTransId="{1B773FC3-ED69-4D7A-A1EA-69FE228F6780}"/>
    <dgm:cxn modelId="{3828A1F1-9440-4131-A123-529B61251B12}" type="presOf" srcId="{C8299CFE-E086-4396-B01E-B9A739142406}" destId="{340E8DC2-3F75-4213-95AD-C9968C77227C}" srcOrd="0" destOrd="0" presId="urn:microsoft.com/office/officeart/2005/8/layout/vList2"/>
    <dgm:cxn modelId="{9F01BFD7-3E34-4961-804C-B33B549DA8E3}" type="presOf" srcId="{F5CEBF79-87AD-4A27-9F93-57D77530081D}" destId="{26FAD865-CFB8-485C-8320-740501996C1D}" srcOrd="0" destOrd="1" presId="urn:microsoft.com/office/officeart/2005/8/layout/vList2"/>
    <dgm:cxn modelId="{134C7773-5877-481D-A939-36272762D3C1}" srcId="{F39905BB-293D-459F-B03F-61FD7EBCCAE9}" destId="{FE9DC5F7-1B87-4A76-9806-60AF7BB94420}" srcOrd="4" destOrd="0" parTransId="{3D6005BC-C8C5-4758-8459-724A8DA89740}" sibTransId="{56014915-1476-41A9-8FD2-69003BFCD0F8}"/>
    <dgm:cxn modelId="{9B323DF5-0078-4A8E-8EA3-EEA3998D90D9}" type="presOf" srcId="{2ABCFCF0-683B-4C81-AB80-9265672145C0}" destId="{26FAD865-CFB8-485C-8320-740501996C1D}" srcOrd="0" destOrd="2" presId="urn:microsoft.com/office/officeart/2005/8/layout/vList2"/>
    <dgm:cxn modelId="{4FEE8FA7-EFD4-42B1-B53D-C471F4DF1730}" srcId="{C8299CFE-E086-4396-B01E-B9A739142406}" destId="{DE584176-B73B-4E67-9A1E-5079CC468AE8}" srcOrd="4" destOrd="0" parTransId="{40FC5D33-726B-4521-99B1-5A009CB50A3D}" sibTransId="{011C8EAF-D34E-4E3E-B379-51081CEF6973}"/>
    <dgm:cxn modelId="{32EFFAE8-942C-4D06-800D-C71B5C8B49BB}" srcId="{F39905BB-293D-459F-B03F-61FD7EBCCAE9}" destId="{2ABCFCF0-683B-4C81-AB80-9265672145C0}" srcOrd="2" destOrd="0" parTransId="{7051C097-00C0-4238-99BB-3438B6BDC910}" sibTransId="{F4E2B09E-A4B4-499A-BF7B-03E37C69D8FE}"/>
    <dgm:cxn modelId="{CC45D1D6-1CBB-45A2-93C7-0334161AF365}" type="presOf" srcId="{E1B9D17D-9BBE-46DD-8F2D-3A8AA7038CA9}" destId="{7444FE19-5A11-4956-B636-F2647AA5AED1}" srcOrd="0" destOrd="0" presId="urn:microsoft.com/office/officeart/2005/8/layout/vList2"/>
    <dgm:cxn modelId="{A06D3D34-1BAA-4391-BC39-78B22206FEDB}" type="presOf" srcId="{34EC5A18-3295-4C24-8EBF-4506CDDD0E1B}" destId="{D1E66960-3210-4978-97AE-08AB14441E8B}" srcOrd="0" destOrd="0" presId="urn:microsoft.com/office/officeart/2005/8/layout/vList2"/>
    <dgm:cxn modelId="{A6A08B8B-0498-42E6-A1C9-EBD6ED04DEA0}" type="presOf" srcId="{DE584176-B73B-4E67-9A1E-5079CC468AE8}" destId="{B88D4F57-251E-4AAD-A368-B50D8D89CFFA}" srcOrd="0" destOrd="0" presId="urn:microsoft.com/office/officeart/2005/8/layout/vList2"/>
    <dgm:cxn modelId="{01F2C823-4D1F-4D1A-BF61-53FCEF4D0746}" srcId="{C8299CFE-E086-4396-B01E-B9A739142406}" destId="{F39905BB-293D-459F-B03F-61FD7EBCCAE9}" srcOrd="0" destOrd="0" parTransId="{036E8B7D-84AD-46F4-9182-E7D06D7497DD}" sibTransId="{D097B01C-6FBE-417E-8CA3-C31439BCBDDA}"/>
    <dgm:cxn modelId="{E8C57FC5-0D55-4C83-ADA9-BB742EC4E560}" srcId="{F39905BB-293D-459F-B03F-61FD7EBCCAE9}" destId="{2DA76A0A-3948-4A7A-A3C0-D731A0E64C79}" srcOrd="3" destOrd="0" parTransId="{3CEE0547-089D-4472-84BE-07863CBD69FB}" sibTransId="{5E20219D-0B5D-416A-A03B-535E8D9ABC4C}"/>
    <dgm:cxn modelId="{37AF9A56-3E65-4183-A33C-9694F56936F0}" type="presOf" srcId="{4F941266-9794-46A5-AD41-4B7F056FE7DB}" destId="{26FAD865-CFB8-485C-8320-740501996C1D}" srcOrd="0" destOrd="5" presId="urn:microsoft.com/office/officeart/2005/8/layout/vList2"/>
    <dgm:cxn modelId="{FCC7FB2A-51D6-405C-BF57-0A40F90E5256}" type="presOf" srcId="{2DA76A0A-3948-4A7A-A3C0-D731A0E64C79}" destId="{26FAD865-CFB8-485C-8320-740501996C1D}" srcOrd="0" destOrd="3" presId="urn:microsoft.com/office/officeart/2005/8/layout/vList2"/>
    <dgm:cxn modelId="{70FE8085-939E-4F96-8854-3C54A5161CED}" type="presOf" srcId="{E3B0B9F0-292A-442A-8039-04848768045F}" destId="{88D16874-E5FF-4DA8-A4FC-996FA3A9A08F}" srcOrd="0" destOrd="0" presId="urn:microsoft.com/office/officeart/2005/8/layout/vList2"/>
    <dgm:cxn modelId="{98BC04AB-744A-45AA-A7A0-0A9ED776628D}" type="presParOf" srcId="{340E8DC2-3F75-4213-95AD-C9968C77227C}" destId="{DE90DFF7-167F-4370-ADED-DAB11435F779}" srcOrd="0" destOrd="0" presId="urn:microsoft.com/office/officeart/2005/8/layout/vList2"/>
    <dgm:cxn modelId="{DE835E51-1808-4942-8265-F9EF70DCC61E}" type="presParOf" srcId="{340E8DC2-3F75-4213-95AD-C9968C77227C}" destId="{26FAD865-CFB8-485C-8320-740501996C1D}" srcOrd="1" destOrd="0" presId="urn:microsoft.com/office/officeart/2005/8/layout/vList2"/>
    <dgm:cxn modelId="{3E4A414F-A82A-4939-AC95-E796285733BB}" type="presParOf" srcId="{340E8DC2-3F75-4213-95AD-C9968C77227C}" destId="{D1E66960-3210-4978-97AE-08AB14441E8B}" srcOrd="2" destOrd="0" presId="urn:microsoft.com/office/officeart/2005/8/layout/vList2"/>
    <dgm:cxn modelId="{2537DBCD-C030-4815-93D9-C691507FB7E0}" type="presParOf" srcId="{340E8DC2-3F75-4213-95AD-C9968C77227C}" destId="{E2CC6385-F5D2-4515-916D-9DAF64BFB7BB}" srcOrd="3" destOrd="0" presId="urn:microsoft.com/office/officeart/2005/8/layout/vList2"/>
    <dgm:cxn modelId="{CD538E15-CF58-4F58-B31F-B12848A1AA8A}" type="presParOf" srcId="{340E8DC2-3F75-4213-95AD-C9968C77227C}" destId="{88D16874-E5FF-4DA8-A4FC-996FA3A9A08F}" srcOrd="4" destOrd="0" presId="urn:microsoft.com/office/officeart/2005/8/layout/vList2"/>
    <dgm:cxn modelId="{ECD0D485-661F-40B1-8730-EAE58CDFD261}" type="presParOf" srcId="{340E8DC2-3F75-4213-95AD-C9968C77227C}" destId="{E75A8AB4-166B-4FB1-A424-0AE176DCE28B}" srcOrd="5" destOrd="0" presId="urn:microsoft.com/office/officeart/2005/8/layout/vList2"/>
    <dgm:cxn modelId="{48A97929-F1E5-4598-877D-258C0AA7E3B1}" type="presParOf" srcId="{340E8DC2-3F75-4213-95AD-C9968C77227C}" destId="{7444FE19-5A11-4956-B636-F2647AA5AED1}" srcOrd="6" destOrd="0" presId="urn:microsoft.com/office/officeart/2005/8/layout/vList2"/>
    <dgm:cxn modelId="{7B2365CD-803D-4988-87EB-1436EF95D393}" type="presParOf" srcId="{340E8DC2-3F75-4213-95AD-C9968C77227C}" destId="{89C21B26-5C80-4289-A5CD-2DE5B25097CE}" srcOrd="7" destOrd="0" presId="urn:microsoft.com/office/officeart/2005/8/layout/vList2"/>
    <dgm:cxn modelId="{CB1D513F-2475-4C41-9DAE-6D77CD342D84}" type="presParOf" srcId="{340E8DC2-3F75-4213-95AD-C9968C77227C}" destId="{B88D4F57-251E-4AAD-A368-B50D8D89CFFA}"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2317894-D00D-43C3-8934-912300ED4F2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83C1685C-E7C8-4B5C-BBCA-4AECC5203BB8}">
      <dgm:prSet>
        <dgm:style>
          <a:lnRef idx="1">
            <a:schemeClr val="accent5"/>
          </a:lnRef>
          <a:fillRef idx="2">
            <a:schemeClr val="accent5"/>
          </a:fillRef>
          <a:effectRef idx="1">
            <a:schemeClr val="accent5"/>
          </a:effectRef>
          <a:fontRef idx="minor">
            <a:schemeClr val="dk1"/>
          </a:fontRef>
        </dgm:style>
      </dgm:prSet>
      <dgm:spPr/>
      <dgm:t>
        <a:bodyPr/>
        <a:lstStyle/>
        <a:p>
          <a:pPr rtl="0"/>
          <a:r>
            <a:rPr lang="uk-UA" dirty="0" smtClean="0"/>
            <a:t>—	плавлення;</a:t>
          </a:r>
          <a:endParaRPr lang="ru-RU" dirty="0"/>
        </a:p>
      </dgm:t>
    </dgm:pt>
    <dgm:pt modelId="{C2A17600-8FD6-495E-BB9F-46AFEE8B323A}" type="parTrans" cxnId="{665D0D03-8212-4F3F-B63C-A812848BACC5}">
      <dgm:prSet/>
      <dgm:spPr/>
      <dgm:t>
        <a:bodyPr/>
        <a:lstStyle/>
        <a:p>
          <a:endParaRPr lang="ru-RU"/>
        </a:p>
      </dgm:t>
    </dgm:pt>
    <dgm:pt modelId="{DF9DE16F-75AE-487C-83B6-43AB6111CF6F}" type="sibTrans" cxnId="{665D0D03-8212-4F3F-B63C-A812848BACC5}">
      <dgm:prSet/>
      <dgm:spPr/>
      <dgm:t>
        <a:bodyPr/>
        <a:lstStyle/>
        <a:p>
          <a:endParaRPr lang="ru-RU"/>
        </a:p>
      </dgm:t>
    </dgm:pt>
    <dgm:pt modelId="{BC43C0DA-FF44-4B54-A22E-5F91CF12C649}">
      <dgm:prSet>
        <dgm:style>
          <a:lnRef idx="1">
            <a:schemeClr val="accent5"/>
          </a:lnRef>
          <a:fillRef idx="2">
            <a:schemeClr val="accent5"/>
          </a:fillRef>
          <a:effectRef idx="1">
            <a:schemeClr val="accent5"/>
          </a:effectRef>
          <a:fontRef idx="minor">
            <a:schemeClr val="dk1"/>
          </a:fontRef>
        </dgm:style>
      </dgm:prSet>
      <dgm:spPr/>
      <dgm:t>
        <a:bodyPr/>
        <a:lstStyle/>
        <a:p>
          <a:pPr rtl="0"/>
          <a:r>
            <a:rPr lang="uk-UA" dirty="0" smtClean="0"/>
            <a:t>—	розчинення і випробування повноти розчинення;</a:t>
          </a:r>
          <a:endParaRPr lang="ru-RU" dirty="0"/>
        </a:p>
      </dgm:t>
    </dgm:pt>
    <dgm:pt modelId="{5185D123-7B2D-4186-93E3-84C06936E8D9}" type="parTrans" cxnId="{6EE99E75-1C6B-4700-B684-1D9509405162}">
      <dgm:prSet/>
      <dgm:spPr/>
      <dgm:t>
        <a:bodyPr/>
        <a:lstStyle/>
        <a:p>
          <a:endParaRPr lang="ru-RU"/>
        </a:p>
      </dgm:t>
    </dgm:pt>
    <dgm:pt modelId="{EA0B02B6-3F3E-44CF-BC3B-0CE9684AFA93}" type="sibTrans" cxnId="{6EE99E75-1C6B-4700-B684-1D9509405162}">
      <dgm:prSet/>
      <dgm:spPr/>
      <dgm:t>
        <a:bodyPr/>
        <a:lstStyle/>
        <a:p>
          <a:endParaRPr lang="ru-RU"/>
        </a:p>
      </dgm:t>
    </dgm:pt>
    <dgm:pt modelId="{FD74C534-C6AC-4D2A-97E0-6EEBF73752EC}">
      <dgm:prSet>
        <dgm:style>
          <a:lnRef idx="1">
            <a:schemeClr val="accent5"/>
          </a:lnRef>
          <a:fillRef idx="2">
            <a:schemeClr val="accent5"/>
          </a:fillRef>
          <a:effectRef idx="1">
            <a:schemeClr val="accent5"/>
          </a:effectRef>
          <a:fontRef idx="minor">
            <a:schemeClr val="dk1"/>
          </a:fontRef>
        </dgm:style>
      </dgm:prSet>
      <dgm:spPr/>
      <dgm:t>
        <a:bodyPr/>
        <a:lstStyle/>
        <a:p>
          <a:pPr rtl="0"/>
          <a:r>
            <a:rPr lang="uk-UA" dirty="0" smtClean="0"/>
            <a:t>—	диспергування;</a:t>
          </a:r>
          <a:endParaRPr lang="ru-RU" dirty="0"/>
        </a:p>
      </dgm:t>
    </dgm:pt>
    <dgm:pt modelId="{D448001B-BB9C-4027-8C77-7BC894D97F0D}" type="parTrans" cxnId="{74680343-6093-4452-9BEC-9B7D26290C70}">
      <dgm:prSet/>
      <dgm:spPr/>
      <dgm:t>
        <a:bodyPr/>
        <a:lstStyle/>
        <a:p>
          <a:endParaRPr lang="ru-RU"/>
        </a:p>
      </dgm:t>
    </dgm:pt>
    <dgm:pt modelId="{A01B7FFE-9E18-4F58-A867-AE86A3190557}" type="sibTrans" cxnId="{74680343-6093-4452-9BEC-9B7D26290C70}">
      <dgm:prSet/>
      <dgm:spPr/>
      <dgm:t>
        <a:bodyPr/>
        <a:lstStyle/>
        <a:p>
          <a:endParaRPr lang="ru-RU"/>
        </a:p>
      </dgm:t>
    </dgm:pt>
    <dgm:pt modelId="{2D2D2613-36C1-48F3-A345-8F7F955BCD5D}">
      <dgm:prSet>
        <dgm:style>
          <a:lnRef idx="1">
            <a:schemeClr val="accent5"/>
          </a:lnRef>
          <a:fillRef idx="2">
            <a:schemeClr val="accent5"/>
          </a:fillRef>
          <a:effectRef idx="1">
            <a:schemeClr val="accent5"/>
          </a:effectRef>
          <a:fontRef idx="minor">
            <a:schemeClr val="dk1"/>
          </a:fontRef>
        </dgm:style>
      </dgm:prSet>
      <dgm:spPr/>
      <dgm:t>
        <a:bodyPr/>
        <a:lstStyle/>
        <a:p>
          <a:pPr rtl="0"/>
          <a:r>
            <a:rPr lang="uk-UA" dirty="0" smtClean="0"/>
            <a:t>—	емульгування;</a:t>
          </a:r>
          <a:endParaRPr lang="ru-RU" dirty="0"/>
        </a:p>
      </dgm:t>
    </dgm:pt>
    <dgm:pt modelId="{4F95117F-20AA-4E81-8734-599545DAE5FC}" type="parTrans" cxnId="{DCE14163-6B08-4D5B-9CD0-532CEF2492A7}">
      <dgm:prSet/>
      <dgm:spPr/>
      <dgm:t>
        <a:bodyPr/>
        <a:lstStyle/>
        <a:p>
          <a:endParaRPr lang="ru-RU"/>
        </a:p>
      </dgm:t>
    </dgm:pt>
    <dgm:pt modelId="{4474DB3F-6F8D-4FEC-831B-13C09A617C0E}" type="sibTrans" cxnId="{DCE14163-6B08-4D5B-9CD0-532CEF2492A7}">
      <dgm:prSet/>
      <dgm:spPr/>
      <dgm:t>
        <a:bodyPr/>
        <a:lstStyle/>
        <a:p>
          <a:endParaRPr lang="ru-RU"/>
        </a:p>
      </dgm:t>
    </dgm:pt>
    <dgm:pt modelId="{8C9E8742-4716-459B-B93C-5C8A6517C388}">
      <dgm:prSet>
        <dgm:style>
          <a:lnRef idx="1">
            <a:schemeClr val="accent5"/>
          </a:lnRef>
          <a:fillRef idx="2">
            <a:schemeClr val="accent5"/>
          </a:fillRef>
          <a:effectRef idx="1">
            <a:schemeClr val="accent5"/>
          </a:effectRef>
          <a:fontRef idx="minor">
            <a:schemeClr val="dk1"/>
          </a:fontRef>
        </dgm:style>
      </dgm:prSet>
      <dgm:spPr/>
      <dgm:t>
        <a:bodyPr/>
        <a:lstStyle/>
        <a:p>
          <a:pPr rtl="0"/>
          <a:r>
            <a:rPr lang="uk-UA" dirty="0" smtClean="0"/>
            <a:t>—	змішування і випробування однорідності змішування;</a:t>
          </a:r>
          <a:endParaRPr lang="ru-RU" dirty="0"/>
        </a:p>
      </dgm:t>
    </dgm:pt>
    <dgm:pt modelId="{0A064881-21A8-49C0-BD5B-12A51B423746}" type="parTrans" cxnId="{02FFECB7-6DDA-40D1-AD36-D7F74DE08365}">
      <dgm:prSet/>
      <dgm:spPr/>
      <dgm:t>
        <a:bodyPr/>
        <a:lstStyle/>
        <a:p>
          <a:endParaRPr lang="ru-RU"/>
        </a:p>
      </dgm:t>
    </dgm:pt>
    <dgm:pt modelId="{1EA1A9AA-110B-44B4-ACF0-9D053E3EE959}" type="sibTrans" cxnId="{02FFECB7-6DDA-40D1-AD36-D7F74DE08365}">
      <dgm:prSet/>
      <dgm:spPr/>
      <dgm:t>
        <a:bodyPr/>
        <a:lstStyle/>
        <a:p>
          <a:endParaRPr lang="ru-RU"/>
        </a:p>
      </dgm:t>
    </dgm:pt>
    <dgm:pt modelId="{1FB4E7A5-4B72-441E-9050-DD5D76F008C1}">
      <dgm:prSet>
        <dgm:style>
          <a:lnRef idx="1">
            <a:schemeClr val="accent5"/>
          </a:lnRef>
          <a:fillRef idx="2">
            <a:schemeClr val="accent5"/>
          </a:fillRef>
          <a:effectRef idx="1">
            <a:schemeClr val="accent5"/>
          </a:effectRef>
          <a:fontRef idx="minor">
            <a:schemeClr val="dk1"/>
          </a:fontRef>
        </dgm:style>
      </dgm:prSet>
      <dgm:spPr/>
      <dgm:t>
        <a:bodyPr/>
        <a:lstStyle/>
        <a:p>
          <a:pPr rtl="0"/>
          <a:r>
            <a:rPr lang="uk-UA" smtClean="0"/>
            <a:t>—	пакування;</a:t>
          </a:r>
          <a:endParaRPr lang="ru-RU"/>
        </a:p>
      </dgm:t>
    </dgm:pt>
    <dgm:pt modelId="{DF3B1F83-70EF-432A-95A5-1E87D396FD03}" type="parTrans" cxnId="{4965C151-9961-442C-B4F9-11CF006F77FA}">
      <dgm:prSet/>
      <dgm:spPr/>
      <dgm:t>
        <a:bodyPr/>
        <a:lstStyle/>
        <a:p>
          <a:endParaRPr lang="ru-RU"/>
        </a:p>
      </dgm:t>
    </dgm:pt>
    <dgm:pt modelId="{AAA1FBB4-69F7-4E07-9A6F-F326D357E52E}" type="sibTrans" cxnId="{4965C151-9961-442C-B4F9-11CF006F77FA}">
      <dgm:prSet/>
      <dgm:spPr/>
      <dgm:t>
        <a:bodyPr/>
        <a:lstStyle/>
        <a:p>
          <a:endParaRPr lang="ru-RU"/>
        </a:p>
      </dgm:t>
    </dgm:pt>
    <dgm:pt modelId="{D90A7A5B-914C-47DB-B604-04C1F47982FC}">
      <dgm:prSet>
        <dgm:style>
          <a:lnRef idx="1">
            <a:schemeClr val="accent5"/>
          </a:lnRef>
          <a:fillRef idx="2">
            <a:schemeClr val="accent5"/>
          </a:fillRef>
          <a:effectRef idx="1">
            <a:schemeClr val="accent5"/>
          </a:effectRef>
          <a:fontRef idx="minor">
            <a:schemeClr val="dk1"/>
          </a:fontRef>
        </dgm:style>
      </dgm:prSet>
      <dgm:spPr/>
      <dgm:t>
        <a:bodyPr/>
        <a:lstStyle/>
        <a:p>
          <a:pPr rtl="0"/>
          <a:r>
            <a:rPr lang="uk-UA" dirty="0" smtClean="0"/>
            <a:t>—	маркування (“Зовнішнє”, “Зберігати в прохолодному, захищеному від світла місці”);</a:t>
          </a:r>
          <a:endParaRPr lang="ru-RU" dirty="0"/>
        </a:p>
      </dgm:t>
    </dgm:pt>
    <dgm:pt modelId="{47571192-AA79-433B-917A-EAE3E43E2A80}" type="parTrans" cxnId="{ED731977-AA46-47C8-A7E8-207D828DA6C2}">
      <dgm:prSet/>
      <dgm:spPr/>
      <dgm:t>
        <a:bodyPr/>
        <a:lstStyle/>
        <a:p>
          <a:endParaRPr lang="ru-RU"/>
        </a:p>
      </dgm:t>
    </dgm:pt>
    <dgm:pt modelId="{4567B1EA-529F-42B7-BF4D-78176043C51A}" type="sibTrans" cxnId="{ED731977-AA46-47C8-A7E8-207D828DA6C2}">
      <dgm:prSet/>
      <dgm:spPr/>
      <dgm:t>
        <a:bodyPr/>
        <a:lstStyle/>
        <a:p>
          <a:endParaRPr lang="ru-RU"/>
        </a:p>
      </dgm:t>
    </dgm:pt>
    <dgm:pt modelId="{FD44F9EE-5615-4985-8A93-E55B4350D416}">
      <dgm:prSet>
        <dgm:style>
          <a:lnRef idx="1">
            <a:schemeClr val="accent5"/>
          </a:lnRef>
          <a:fillRef idx="2">
            <a:schemeClr val="accent5"/>
          </a:fillRef>
          <a:effectRef idx="1">
            <a:schemeClr val="accent5"/>
          </a:effectRef>
          <a:fontRef idx="minor">
            <a:schemeClr val="dk1"/>
          </a:fontRef>
        </dgm:style>
      </dgm:prSet>
      <dgm:spPr/>
      <dgm:t>
        <a:bodyPr/>
        <a:lstStyle/>
        <a:p>
          <a:pPr rtl="0"/>
          <a:r>
            <a:rPr lang="uk-UA" smtClean="0"/>
            <a:t>—	випробування готової мазі за технологічними показниками якості.</a:t>
          </a:r>
          <a:endParaRPr lang="ru-RU"/>
        </a:p>
      </dgm:t>
    </dgm:pt>
    <dgm:pt modelId="{6BA7ECBE-A95E-4DC3-B9EF-169135A54A02}" type="parTrans" cxnId="{FCEF7ADF-C199-40B1-8EEB-148534E26AD4}">
      <dgm:prSet/>
      <dgm:spPr/>
      <dgm:t>
        <a:bodyPr/>
        <a:lstStyle/>
        <a:p>
          <a:endParaRPr lang="ru-RU"/>
        </a:p>
      </dgm:t>
    </dgm:pt>
    <dgm:pt modelId="{BE0DC7C4-B13B-48E0-B057-1C8B4B14A8B1}" type="sibTrans" cxnId="{FCEF7ADF-C199-40B1-8EEB-148534E26AD4}">
      <dgm:prSet/>
      <dgm:spPr/>
      <dgm:t>
        <a:bodyPr/>
        <a:lstStyle/>
        <a:p>
          <a:endParaRPr lang="ru-RU"/>
        </a:p>
      </dgm:t>
    </dgm:pt>
    <dgm:pt modelId="{758ACAB6-809A-4B5C-9C96-F075AA0DAC63}" type="pres">
      <dgm:prSet presAssocID="{C2317894-D00D-43C3-8934-912300ED4F2C}" presName="linear" presStyleCnt="0">
        <dgm:presLayoutVars>
          <dgm:animLvl val="lvl"/>
          <dgm:resizeHandles val="exact"/>
        </dgm:presLayoutVars>
      </dgm:prSet>
      <dgm:spPr/>
      <dgm:t>
        <a:bodyPr/>
        <a:lstStyle/>
        <a:p>
          <a:endParaRPr lang="ru-RU"/>
        </a:p>
      </dgm:t>
    </dgm:pt>
    <dgm:pt modelId="{625B54CC-565B-48A6-812E-BFF8B723C383}" type="pres">
      <dgm:prSet presAssocID="{83C1685C-E7C8-4B5C-BBCA-4AECC5203BB8}" presName="parentText" presStyleLbl="node1" presStyleIdx="0" presStyleCnt="8">
        <dgm:presLayoutVars>
          <dgm:chMax val="0"/>
          <dgm:bulletEnabled val="1"/>
        </dgm:presLayoutVars>
      </dgm:prSet>
      <dgm:spPr/>
      <dgm:t>
        <a:bodyPr/>
        <a:lstStyle/>
        <a:p>
          <a:endParaRPr lang="ru-RU"/>
        </a:p>
      </dgm:t>
    </dgm:pt>
    <dgm:pt modelId="{24EDC4F9-ABB5-41F8-B8CC-F90F693FD3D6}" type="pres">
      <dgm:prSet presAssocID="{DF9DE16F-75AE-487C-83B6-43AB6111CF6F}" presName="spacer" presStyleCnt="0"/>
      <dgm:spPr/>
    </dgm:pt>
    <dgm:pt modelId="{A1D3DFF6-5176-49AC-9BD5-A5CF741D6773}" type="pres">
      <dgm:prSet presAssocID="{BC43C0DA-FF44-4B54-A22E-5F91CF12C649}" presName="parentText" presStyleLbl="node1" presStyleIdx="1" presStyleCnt="8">
        <dgm:presLayoutVars>
          <dgm:chMax val="0"/>
          <dgm:bulletEnabled val="1"/>
        </dgm:presLayoutVars>
      </dgm:prSet>
      <dgm:spPr/>
      <dgm:t>
        <a:bodyPr/>
        <a:lstStyle/>
        <a:p>
          <a:endParaRPr lang="ru-RU"/>
        </a:p>
      </dgm:t>
    </dgm:pt>
    <dgm:pt modelId="{B9AF556D-4837-4D49-AD79-DDBECDE710CC}" type="pres">
      <dgm:prSet presAssocID="{EA0B02B6-3F3E-44CF-BC3B-0CE9684AFA93}" presName="spacer" presStyleCnt="0"/>
      <dgm:spPr/>
    </dgm:pt>
    <dgm:pt modelId="{39815909-A011-4970-A383-EC44D38FE417}" type="pres">
      <dgm:prSet presAssocID="{FD74C534-C6AC-4D2A-97E0-6EEBF73752EC}" presName="parentText" presStyleLbl="node1" presStyleIdx="2" presStyleCnt="8">
        <dgm:presLayoutVars>
          <dgm:chMax val="0"/>
          <dgm:bulletEnabled val="1"/>
        </dgm:presLayoutVars>
      </dgm:prSet>
      <dgm:spPr/>
      <dgm:t>
        <a:bodyPr/>
        <a:lstStyle/>
        <a:p>
          <a:endParaRPr lang="ru-RU"/>
        </a:p>
      </dgm:t>
    </dgm:pt>
    <dgm:pt modelId="{331FAD8D-2171-4842-9847-B9F8B2256653}" type="pres">
      <dgm:prSet presAssocID="{A01B7FFE-9E18-4F58-A867-AE86A3190557}" presName="spacer" presStyleCnt="0"/>
      <dgm:spPr/>
    </dgm:pt>
    <dgm:pt modelId="{4B53ABFC-664B-4AD5-B271-D3107E38241F}" type="pres">
      <dgm:prSet presAssocID="{2D2D2613-36C1-48F3-A345-8F7F955BCD5D}" presName="parentText" presStyleLbl="node1" presStyleIdx="3" presStyleCnt="8">
        <dgm:presLayoutVars>
          <dgm:chMax val="0"/>
          <dgm:bulletEnabled val="1"/>
        </dgm:presLayoutVars>
      </dgm:prSet>
      <dgm:spPr/>
      <dgm:t>
        <a:bodyPr/>
        <a:lstStyle/>
        <a:p>
          <a:endParaRPr lang="ru-RU"/>
        </a:p>
      </dgm:t>
    </dgm:pt>
    <dgm:pt modelId="{C716A8E4-CAE2-40DB-8DC0-15433A7E4829}" type="pres">
      <dgm:prSet presAssocID="{4474DB3F-6F8D-4FEC-831B-13C09A617C0E}" presName="spacer" presStyleCnt="0"/>
      <dgm:spPr/>
    </dgm:pt>
    <dgm:pt modelId="{68A6771D-EDD2-455B-AE29-933903A2F67F}" type="pres">
      <dgm:prSet presAssocID="{8C9E8742-4716-459B-B93C-5C8A6517C388}" presName="parentText" presStyleLbl="node1" presStyleIdx="4" presStyleCnt="8">
        <dgm:presLayoutVars>
          <dgm:chMax val="0"/>
          <dgm:bulletEnabled val="1"/>
        </dgm:presLayoutVars>
      </dgm:prSet>
      <dgm:spPr/>
      <dgm:t>
        <a:bodyPr/>
        <a:lstStyle/>
        <a:p>
          <a:endParaRPr lang="ru-RU"/>
        </a:p>
      </dgm:t>
    </dgm:pt>
    <dgm:pt modelId="{AFAFFC61-F4B1-4E07-A576-3CC720B46890}" type="pres">
      <dgm:prSet presAssocID="{1EA1A9AA-110B-44B4-ACF0-9D053E3EE959}" presName="spacer" presStyleCnt="0"/>
      <dgm:spPr/>
    </dgm:pt>
    <dgm:pt modelId="{E99F1407-9649-4D93-A787-E884AEB30BC5}" type="pres">
      <dgm:prSet presAssocID="{1FB4E7A5-4B72-441E-9050-DD5D76F008C1}" presName="parentText" presStyleLbl="node1" presStyleIdx="5" presStyleCnt="8">
        <dgm:presLayoutVars>
          <dgm:chMax val="0"/>
          <dgm:bulletEnabled val="1"/>
        </dgm:presLayoutVars>
      </dgm:prSet>
      <dgm:spPr/>
      <dgm:t>
        <a:bodyPr/>
        <a:lstStyle/>
        <a:p>
          <a:endParaRPr lang="ru-RU"/>
        </a:p>
      </dgm:t>
    </dgm:pt>
    <dgm:pt modelId="{C829ABDB-CD8C-4686-AD38-4B2B2CFFD339}" type="pres">
      <dgm:prSet presAssocID="{AAA1FBB4-69F7-4E07-9A6F-F326D357E52E}" presName="spacer" presStyleCnt="0"/>
      <dgm:spPr/>
    </dgm:pt>
    <dgm:pt modelId="{9EBAC487-C939-4CED-8C27-4F45E53084C7}" type="pres">
      <dgm:prSet presAssocID="{D90A7A5B-914C-47DB-B604-04C1F47982FC}" presName="parentText" presStyleLbl="node1" presStyleIdx="6" presStyleCnt="8">
        <dgm:presLayoutVars>
          <dgm:chMax val="0"/>
          <dgm:bulletEnabled val="1"/>
        </dgm:presLayoutVars>
      </dgm:prSet>
      <dgm:spPr/>
      <dgm:t>
        <a:bodyPr/>
        <a:lstStyle/>
        <a:p>
          <a:endParaRPr lang="ru-RU"/>
        </a:p>
      </dgm:t>
    </dgm:pt>
    <dgm:pt modelId="{12D130FF-0171-4782-9E94-744FCAA42AA9}" type="pres">
      <dgm:prSet presAssocID="{4567B1EA-529F-42B7-BF4D-78176043C51A}" presName="spacer" presStyleCnt="0"/>
      <dgm:spPr/>
    </dgm:pt>
    <dgm:pt modelId="{13548C96-5FD5-40D4-8DBD-894606C5A69B}" type="pres">
      <dgm:prSet presAssocID="{FD44F9EE-5615-4985-8A93-E55B4350D416}" presName="parentText" presStyleLbl="node1" presStyleIdx="7" presStyleCnt="8">
        <dgm:presLayoutVars>
          <dgm:chMax val="0"/>
          <dgm:bulletEnabled val="1"/>
        </dgm:presLayoutVars>
      </dgm:prSet>
      <dgm:spPr/>
      <dgm:t>
        <a:bodyPr/>
        <a:lstStyle/>
        <a:p>
          <a:endParaRPr lang="ru-RU"/>
        </a:p>
      </dgm:t>
    </dgm:pt>
  </dgm:ptLst>
  <dgm:cxnLst>
    <dgm:cxn modelId="{665D0D03-8212-4F3F-B63C-A812848BACC5}" srcId="{C2317894-D00D-43C3-8934-912300ED4F2C}" destId="{83C1685C-E7C8-4B5C-BBCA-4AECC5203BB8}" srcOrd="0" destOrd="0" parTransId="{C2A17600-8FD6-495E-BB9F-46AFEE8B323A}" sibTransId="{DF9DE16F-75AE-487C-83B6-43AB6111CF6F}"/>
    <dgm:cxn modelId="{ED731977-AA46-47C8-A7E8-207D828DA6C2}" srcId="{C2317894-D00D-43C3-8934-912300ED4F2C}" destId="{D90A7A5B-914C-47DB-B604-04C1F47982FC}" srcOrd="6" destOrd="0" parTransId="{47571192-AA79-433B-917A-EAE3E43E2A80}" sibTransId="{4567B1EA-529F-42B7-BF4D-78176043C51A}"/>
    <dgm:cxn modelId="{DCE14163-6B08-4D5B-9CD0-532CEF2492A7}" srcId="{C2317894-D00D-43C3-8934-912300ED4F2C}" destId="{2D2D2613-36C1-48F3-A345-8F7F955BCD5D}" srcOrd="3" destOrd="0" parTransId="{4F95117F-20AA-4E81-8734-599545DAE5FC}" sibTransId="{4474DB3F-6F8D-4FEC-831B-13C09A617C0E}"/>
    <dgm:cxn modelId="{731AE2CE-F426-4162-AC2E-5B78B03AA478}" type="presOf" srcId="{FD74C534-C6AC-4D2A-97E0-6EEBF73752EC}" destId="{39815909-A011-4970-A383-EC44D38FE417}" srcOrd="0" destOrd="0" presId="urn:microsoft.com/office/officeart/2005/8/layout/vList2"/>
    <dgm:cxn modelId="{11D24968-CC00-4466-BF3E-64E05BD0FA4B}" type="presOf" srcId="{1FB4E7A5-4B72-441E-9050-DD5D76F008C1}" destId="{E99F1407-9649-4D93-A787-E884AEB30BC5}" srcOrd="0" destOrd="0" presId="urn:microsoft.com/office/officeart/2005/8/layout/vList2"/>
    <dgm:cxn modelId="{ABF8601D-4D12-4EDE-8A3A-C34588AC19AC}" type="presOf" srcId="{8C9E8742-4716-459B-B93C-5C8A6517C388}" destId="{68A6771D-EDD2-455B-AE29-933903A2F67F}" srcOrd="0" destOrd="0" presId="urn:microsoft.com/office/officeart/2005/8/layout/vList2"/>
    <dgm:cxn modelId="{E0D91884-E633-41C1-B73C-9BF1D47DF00A}" type="presOf" srcId="{83C1685C-E7C8-4B5C-BBCA-4AECC5203BB8}" destId="{625B54CC-565B-48A6-812E-BFF8B723C383}" srcOrd="0" destOrd="0" presId="urn:microsoft.com/office/officeart/2005/8/layout/vList2"/>
    <dgm:cxn modelId="{74680343-6093-4452-9BEC-9B7D26290C70}" srcId="{C2317894-D00D-43C3-8934-912300ED4F2C}" destId="{FD74C534-C6AC-4D2A-97E0-6EEBF73752EC}" srcOrd="2" destOrd="0" parTransId="{D448001B-BB9C-4027-8C77-7BC894D97F0D}" sibTransId="{A01B7FFE-9E18-4F58-A867-AE86A3190557}"/>
    <dgm:cxn modelId="{528FA4B2-DC6F-484E-9AB1-577DC5F7BA33}" type="presOf" srcId="{C2317894-D00D-43C3-8934-912300ED4F2C}" destId="{758ACAB6-809A-4B5C-9C96-F075AA0DAC63}" srcOrd="0" destOrd="0" presId="urn:microsoft.com/office/officeart/2005/8/layout/vList2"/>
    <dgm:cxn modelId="{6EE99E75-1C6B-4700-B684-1D9509405162}" srcId="{C2317894-D00D-43C3-8934-912300ED4F2C}" destId="{BC43C0DA-FF44-4B54-A22E-5F91CF12C649}" srcOrd="1" destOrd="0" parTransId="{5185D123-7B2D-4186-93E3-84C06936E8D9}" sibTransId="{EA0B02B6-3F3E-44CF-BC3B-0CE9684AFA93}"/>
    <dgm:cxn modelId="{C4FA3811-F04A-49D1-A07C-2E27F798C90C}" type="presOf" srcId="{2D2D2613-36C1-48F3-A345-8F7F955BCD5D}" destId="{4B53ABFC-664B-4AD5-B271-D3107E38241F}" srcOrd="0" destOrd="0" presId="urn:microsoft.com/office/officeart/2005/8/layout/vList2"/>
    <dgm:cxn modelId="{02FFECB7-6DDA-40D1-AD36-D7F74DE08365}" srcId="{C2317894-D00D-43C3-8934-912300ED4F2C}" destId="{8C9E8742-4716-459B-B93C-5C8A6517C388}" srcOrd="4" destOrd="0" parTransId="{0A064881-21A8-49C0-BD5B-12A51B423746}" sibTransId="{1EA1A9AA-110B-44B4-ACF0-9D053E3EE959}"/>
    <dgm:cxn modelId="{5239DA4C-481F-44C7-AD9A-7591AEE085F4}" type="presOf" srcId="{D90A7A5B-914C-47DB-B604-04C1F47982FC}" destId="{9EBAC487-C939-4CED-8C27-4F45E53084C7}" srcOrd="0" destOrd="0" presId="urn:microsoft.com/office/officeart/2005/8/layout/vList2"/>
    <dgm:cxn modelId="{2B1890B3-2897-40CD-AA54-B005C37424FF}" type="presOf" srcId="{FD44F9EE-5615-4985-8A93-E55B4350D416}" destId="{13548C96-5FD5-40D4-8DBD-894606C5A69B}" srcOrd="0" destOrd="0" presId="urn:microsoft.com/office/officeart/2005/8/layout/vList2"/>
    <dgm:cxn modelId="{4965C151-9961-442C-B4F9-11CF006F77FA}" srcId="{C2317894-D00D-43C3-8934-912300ED4F2C}" destId="{1FB4E7A5-4B72-441E-9050-DD5D76F008C1}" srcOrd="5" destOrd="0" parTransId="{DF3B1F83-70EF-432A-95A5-1E87D396FD03}" sibTransId="{AAA1FBB4-69F7-4E07-9A6F-F326D357E52E}"/>
    <dgm:cxn modelId="{4CB39C97-5CC2-4D8B-B13D-DE8A295D119F}" type="presOf" srcId="{BC43C0DA-FF44-4B54-A22E-5F91CF12C649}" destId="{A1D3DFF6-5176-49AC-9BD5-A5CF741D6773}" srcOrd="0" destOrd="0" presId="urn:microsoft.com/office/officeart/2005/8/layout/vList2"/>
    <dgm:cxn modelId="{FCEF7ADF-C199-40B1-8EEB-148534E26AD4}" srcId="{C2317894-D00D-43C3-8934-912300ED4F2C}" destId="{FD44F9EE-5615-4985-8A93-E55B4350D416}" srcOrd="7" destOrd="0" parTransId="{6BA7ECBE-A95E-4DC3-B9EF-169135A54A02}" sibTransId="{BE0DC7C4-B13B-48E0-B057-1C8B4B14A8B1}"/>
    <dgm:cxn modelId="{C0F3D885-99EE-45FB-AAEB-97BAECB2073A}" type="presParOf" srcId="{758ACAB6-809A-4B5C-9C96-F075AA0DAC63}" destId="{625B54CC-565B-48A6-812E-BFF8B723C383}" srcOrd="0" destOrd="0" presId="urn:microsoft.com/office/officeart/2005/8/layout/vList2"/>
    <dgm:cxn modelId="{11FA0359-2F12-4F3F-956D-6528160B3D8A}" type="presParOf" srcId="{758ACAB6-809A-4B5C-9C96-F075AA0DAC63}" destId="{24EDC4F9-ABB5-41F8-B8CC-F90F693FD3D6}" srcOrd="1" destOrd="0" presId="urn:microsoft.com/office/officeart/2005/8/layout/vList2"/>
    <dgm:cxn modelId="{A16598A7-DE24-4F94-ADA3-5F3DDC725C85}" type="presParOf" srcId="{758ACAB6-809A-4B5C-9C96-F075AA0DAC63}" destId="{A1D3DFF6-5176-49AC-9BD5-A5CF741D6773}" srcOrd="2" destOrd="0" presId="urn:microsoft.com/office/officeart/2005/8/layout/vList2"/>
    <dgm:cxn modelId="{2A64DC2A-5D50-499F-88EE-CD35D277445A}" type="presParOf" srcId="{758ACAB6-809A-4B5C-9C96-F075AA0DAC63}" destId="{B9AF556D-4837-4D49-AD79-DDBECDE710CC}" srcOrd="3" destOrd="0" presId="urn:microsoft.com/office/officeart/2005/8/layout/vList2"/>
    <dgm:cxn modelId="{C7D9FD0A-38A3-422B-8CE6-83C148DDF3A9}" type="presParOf" srcId="{758ACAB6-809A-4B5C-9C96-F075AA0DAC63}" destId="{39815909-A011-4970-A383-EC44D38FE417}" srcOrd="4" destOrd="0" presId="urn:microsoft.com/office/officeart/2005/8/layout/vList2"/>
    <dgm:cxn modelId="{4A3C1E9C-8EC8-4620-A869-9886DC7F0F36}" type="presParOf" srcId="{758ACAB6-809A-4B5C-9C96-F075AA0DAC63}" destId="{331FAD8D-2171-4842-9847-B9F8B2256653}" srcOrd="5" destOrd="0" presId="urn:microsoft.com/office/officeart/2005/8/layout/vList2"/>
    <dgm:cxn modelId="{8FE5356E-DD1E-480E-BD62-DEA2A920DD6B}" type="presParOf" srcId="{758ACAB6-809A-4B5C-9C96-F075AA0DAC63}" destId="{4B53ABFC-664B-4AD5-B271-D3107E38241F}" srcOrd="6" destOrd="0" presId="urn:microsoft.com/office/officeart/2005/8/layout/vList2"/>
    <dgm:cxn modelId="{DC3A0248-7529-46B4-B99F-FBA052FE8664}" type="presParOf" srcId="{758ACAB6-809A-4B5C-9C96-F075AA0DAC63}" destId="{C716A8E4-CAE2-40DB-8DC0-15433A7E4829}" srcOrd="7" destOrd="0" presId="urn:microsoft.com/office/officeart/2005/8/layout/vList2"/>
    <dgm:cxn modelId="{84969E68-98CD-40C2-99FE-5E3D5B7F00DC}" type="presParOf" srcId="{758ACAB6-809A-4B5C-9C96-F075AA0DAC63}" destId="{68A6771D-EDD2-455B-AE29-933903A2F67F}" srcOrd="8" destOrd="0" presId="urn:microsoft.com/office/officeart/2005/8/layout/vList2"/>
    <dgm:cxn modelId="{92D46AF5-0A9A-4236-BCE6-DFEE785294C2}" type="presParOf" srcId="{758ACAB6-809A-4B5C-9C96-F075AA0DAC63}" destId="{AFAFFC61-F4B1-4E07-A576-3CC720B46890}" srcOrd="9" destOrd="0" presId="urn:microsoft.com/office/officeart/2005/8/layout/vList2"/>
    <dgm:cxn modelId="{16545E89-407D-46B4-BCBE-ED1F9E7A1D4E}" type="presParOf" srcId="{758ACAB6-809A-4B5C-9C96-F075AA0DAC63}" destId="{E99F1407-9649-4D93-A787-E884AEB30BC5}" srcOrd="10" destOrd="0" presId="urn:microsoft.com/office/officeart/2005/8/layout/vList2"/>
    <dgm:cxn modelId="{B0AEC241-72C1-4F08-B624-D2C0EF32F3FD}" type="presParOf" srcId="{758ACAB6-809A-4B5C-9C96-F075AA0DAC63}" destId="{C829ABDB-CD8C-4686-AD38-4B2B2CFFD339}" srcOrd="11" destOrd="0" presId="urn:microsoft.com/office/officeart/2005/8/layout/vList2"/>
    <dgm:cxn modelId="{0F6CDEF8-544F-473A-B622-C8C2937D3DC2}" type="presParOf" srcId="{758ACAB6-809A-4B5C-9C96-F075AA0DAC63}" destId="{9EBAC487-C939-4CED-8C27-4F45E53084C7}" srcOrd="12" destOrd="0" presId="urn:microsoft.com/office/officeart/2005/8/layout/vList2"/>
    <dgm:cxn modelId="{A23AB928-D313-4C73-A088-D8CE32ECBD57}" type="presParOf" srcId="{758ACAB6-809A-4B5C-9C96-F075AA0DAC63}" destId="{12D130FF-0171-4782-9E94-744FCAA42AA9}" srcOrd="13" destOrd="0" presId="urn:microsoft.com/office/officeart/2005/8/layout/vList2"/>
    <dgm:cxn modelId="{8D3492D3-AF1E-495E-8C73-B09415B0F6D0}" type="presParOf" srcId="{758ACAB6-809A-4B5C-9C96-F075AA0DAC63}" destId="{13548C96-5FD5-40D4-8DBD-894606C5A69B}"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C402EDE-F4EC-4103-BB9D-F9332C52E85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6865E495-D3D1-4CD4-9D7A-288F237432DC}">
      <dgm:prSet>
        <dgm:style>
          <a:lnRef idx="1">
            <a:schemeClr val="accent1"/>
          </a:lnRef>
          <a:fillRef idx="2">
            <a:schemeClr val="accent1"/>
          </a:fillRef>
          <a:effectRef idx="1">
            <a:schemeClr val="accent1"/>
          </a:effectRef>
          <a:fontRef idx="minor">
            <a:schemeClr val="dk1"/>
          </a:fontRef>
        </dgm:style>
      </dgm:prSet>
      <dgm:spPr/>
      <dgm:t>
        <a:bodyPr/>
        <a:lstStyle/>
        <a:p>
          <a:pPr rtl="0"/>
          <a:r>
            <a:rPr lang="uk-UA" baseline="0" smtClean="0"/>
            <a:t>Гетерогенні мазі:</a:t>
          </a:r>
          <a:endParaRPr lang="ru-RU"/>
        </a:p>
      </dgm:t>
    </dgm:pt>
    <dgm:pt modelId="{14AE47DC-7FBC-4ADF-BD0E-3185322E10F9}" type="parTrans" cxnId="{B4BBA10E-2699-4584-8341-CFD61D872932}">
      <dgm:prSet/>
      <dgm:spPr/>
      <dgm:t>
        <a:bodyPr/>
        <a:lstStyle/>
        <a:p>
          <a:endParaRPr lang="ru-RU"/>
        </a:p>
      </dgm:t>
    </dgm:pt>
    <dgm:pt modelId="{09A0BD4F-171A-43C0-A5F1-12E142AFE138}" type="sibTrans" cxnId="{B4BBA10E-2699-4584-8341-CFD61D872932}">
      <dgm:prSet/>
      <dgm:spPr/>
      <dgm:t>
        <a:bodyPr/>
        <a:lstStyle/>
        <a:p>
          <a:endParaRPr lang="ru-RU"/>
        </a:p>
      </dgm:t>
    </dgm:pt>
    <dgm:pt modelId="{0B53AE15-49AB-4B0A-9DDC-B9DA581E007C}">
      <dgm:prSet/>
      <dgm:spPr/>
      <dgm:t>
        <a:bodyPr/>
        <a:lstStyle/>
        <a:p>
          <a:pPr rtl="0"/>
          <a:r>
            <a:rPr lang="uk-UA" baseline="0" smtClean="0"/>
            <a:t>Суспезнії</a:t>
          </a:r>
          <a:endParaRPr lang="ru-RU"/>
        </a:p>
      </dgm:t>
    </dgm:pt>
    <dgm:pt modelId="{B5229144-59CF-4FA6-B0FE-65AACEEFFAC4}" type="parTrans" cxnId="{1369BD8F-E439-4072-B400-5BFF717F40DB}">
      <dgm:prSet/>
      <dgm:spPr/>
      <dgm:t>
        <a:bodyPr/>
        <a:lstStyle/>
        <a:p>
          <a:endParaRPr lang="ru-RU"/>
        </a:p>
      </dgm:t>
    </dgm:pt>
    <dgm:pt modelId="{6BF39482-6D06-4D0F-9B05-254159FD5B93}" type="sibTrans" cxnId="{1369BD8F-E439-4072-B400-5BFF717F40DB}">
      <dgm:prSet/>
      <dgm:spPr/>
      <dgm:t>
        <a:bodyPr/>
        <a:lstStyle/>
        <a:p>
          <a:endParaRPr lang="ru-RU"/>
        </a:p>
      </dgm:t>
    </dgm:pt>
    <dgm:pt modelId="{E084DEA3-BAD9-4012-BEB7-0B46AE215055}">
      <dgm:prSet/>
      <dgm:spPr/>
      <dgm:t>
        <a:bodyPr/>
        <a:lstStyle/>
        <a:p>
          <a:pPr rtl="0"/>
          <a:r>
            <a:rPr lang="uk-UA" baseline="0" smtClean="0"/>
            <a:t>Емульсії</a:t>
          </a:r>
          <a:endParaRPr lang="ru-RU"/>
        </a:p>
      </dgm:t>
    </dgm:pt>
    <dgm:pt modelId="{34F66D3A-A090-4441-95C4-FA3B9FDB05D7}" type="parTrans" cxnId="{65861148-546D-4B83-A9B6-AF7B43EB3319}">
      <dgm:prSet/>
      <dgm:spPr/>
      <dgm:t>
        <a:bodyPr/>
        <a:lstStyle/>
        <a:p>
          <a:endParaRPr lang="ru-RU"/>
        </a:p>
      </dgm:t>
    </dgm:pt>
    <dgm:pt modelId="{1683548A-1F9E-4DDE-A024-5826E3D61C39}" type="sibTrans" cxnId="{65861148-546D-4B83-A9B6-AF7B43EB3319}">
      <dgm:prSet/>
      <dgm:spPr/>
      <dgm:t>
        <a:bodyPr/>
        <a:lstStyle/>
        <a:p>
          <a:endParaRPr lang="ru-RU"/>
        </a:p>
      </dgm:t>
    </dgm:pt>
    <dgm:pt modelId="{14019ECC-324C-4A01-832E-921D7F6EE56F}">
      <dgm:prSet/>
      <dgm:spPr/>
      <dgm:t>
        <a:bodyPr/>
        <a:lstStyle/>
        <a:p>
          <a:pPr rtl="0"/>
          <a:r>
            <a:rPr lang="uk-UA" baseline="0" smtClean="0"/>
            <a:t>Комбіоновані </a:t>
          </a:r>
          <a:endParaRPr lang="ru-RU"/>
        </a:p>
      </dgm:t>
    </dgm:pt>
    <dgm:pt modelId="{B8187670-8B36-4B37-BB01-AEEFFAF637EE}" type="parTrans" cxnId="{2222A406-2D42-4B4F-A0D8-6BEB082A1867}">
      <dgm:prSet/>
      <dgm:spPr/>
      <dgm:t>
        <a:bodyPr/>
        <a:lstStyle/>
        <a:p>
          <a:endParaRPr lang="ru-RU"/>
        </a:p>
      </dgm:t>
    </dgm:pt>
    <dgm:pt modelId="{086D482D-8556-4B22-B121-62BE4B78946B}" type="sibTrans" cxnId="{2222A406-2D42-4B4F-A0D8-6BEB082A1867}">
      <dgm:prSet/>
      <dgm:spPr/>
      <dgm:t>
        <a:bodyPr/>
        <a:lstStyle/>
        <a:p>
          <a:endParaRPr lang="ru-RU"/>
        </a:p>
      </dgm:t>
    </dgm:pt>
    <dgm:pt modelId="{3A9A48CA-DD7C-47A5-8A35-DA172243C5A8}" type="pres">
      <dgm:prSet presAssocID="{AC402EDE-F4EC-4103-BB9D-F9332C52E857}" presName="linear" presStyleCnt="0">
        <dgm:presLayoutVars>
          <dgm:animLvl val="lvl"/>
          <dgm:resizeHandles val="exact"/>
        </dgm:presLayoutVars>
      </dgm:prSet>
      <dgm:spPr/>
      <dgm:t>
        <a:bodyPr/>
        <a:lstStyle/>
        <a:p>
          <a:endParaRPr lang="ru-RU"/>
        </a:p>
      </dgm:t>
    </dgm:pt>
    <dgm:pt modelId="{322786F3-2618-4CC5-92DA-0CE6986FE130}" type="pres">
      <dgm:prSet presAssocID="{6865E495-D3D1-4CD4-9D7A-288F237432DC}" presName="parentText" presStyleLbl="node1" presStyleIdx="0" presStyleCnt="1">
        <dgm:presLayoutVars>
          <dgm:chMax val="0"/>
          <dgm:bulletEnabled val="1"/>
        </dgm:presLayoutVars>
      </dgm:prSet>
      <dgm:spPr/>
      <dgm:t>
        <a:bodyPr/>
        <a:lstStyle/>
        <a:p>
          <a:endParaRPr lang="ru-RU"/>
        </a:p>
      </dgm:t>
    </dgm:pt>
    <dgm:pt modelId="{9C2B16C7-7F28-4486-87B3-B23C4158B492}" type="pres">
      <dgm:prSet presAssocID="{6865E495-D3D1-4CD4-9D7A-288F237432DC}" presName="childText" presStyleLbl="revTx" presStyleIdx="0" presStyleCnt="1">
        <dgm:presLayoutVars>
          <dgm:bulletEnabled val="1"/>
        </dgm:presLayoutVars>
      </dgm:prSet>
      <dgm:spPr/>
      <dgm:t>
        <a:bodyPr/>
        <a:lstStyle/>
        <a:p>
          <a:endParaRPr lang="ru-RU"/>
        </a:p>
      </dgm:t>
    </dgm:pt>
  </dgm:ptLst>
  <dgm:cxnLst>
    <dgm:cxn modelId="{22D1548F-531C-4F95-ADA3-7C780D7CF883}" type="presOf" srcId="{0B53AE15-49AB-4B0A-9DDC-B9DA581E007C}" destId="{9C2B16C7-7F28-4486-87B3-B23C4158B492}" srcOrd="0" destOrd="0" presId="urn:microsoft.com/office/officeart/2005/8/layout/vList2"/>
    <dgm:cxn modelId="{B4BBA10E-2699-4584-8341-CFD61D872932}" srcId="{AC402EDE-F4EC-4103-BB9D-F9332C52E857}" destId="{6865E495-D3D1-4CD4-9D7A-288F237432DC}" srcOrd="0" destOrd="0" parTransId="{14AE47DC-7FBC-4ADF-BD0E-3185322E10F9}" sibTransId="{09A0BD4F-171A-43C0-A5F1-12E142AFE138}"/>
    <dgm:cxn modelId="{1369BD8F-E439-4072-B400-5BFF717F40DB}" srcId="{6865E495-D3D1-4CD4-9D7A-288F237432DC}" destId="{0B53AE15-49AB-4B0A-9DDC-B9DA581E007C}" srcOrd="0" destOrd="0" parTransId="{B5229144-59CF-4FA6-B0FE-65AACEEFFAC4}" sibTransId="{6BF39482-6D06-4D0F-9B05-254159FD5B93}"/>
    <dgm:cxn modelId="{2222A406-2D42-4B4F-A0D8-6BEB082A1867}" srcId="{6865E495-D3D1-4CD4-9D7A-288F237432DC}" destId="{14019ECC-324C-4A01-832E-921D7F6EE56F}" srcOrd="2" destOrd="0" parTransId="{B8187670-8B36-4B37-BB01-AEEFFAF637EE}" sibTransId="{086D482D-8556-4B22-B121-62BE4B78946B}"/>
    <dgm:cxn modelId="{4C0E6030-7E08-4EC2-8976-12C91F77F8F6}" type="presOf" srcId="{14019ECC-324C-4A01-832E-921D7F6EE56F}" destId="{9C2B16C7-7F28-4486-87B3-B23C4158B492}" srcOrd="0" destOrd="2" presId="urn:microsoft.com/office/officeart/2005/8/layout/vList2"/>
    <dgm:cxn modelId="{65861148-546D-4B83-A9B6-AF7B43EB3319}" srcId="{6865E495-D3D1-4CD4-9D7A-288F237432DC}" destId="{E084DEA3-BAD9-4012-BEB7-0B46AE215055}" srcOrd="1" destOrd="0" parTransId="{34F66D3A-A090-4441-95C4-FA3B9FDB05D7}" sibTransId="{1683548A-1F9E-4DDE-A024-5826E3D61C39}"/>
    <dgm:cxn modelId="{EDDE183E-FA28-444D-9818-052CA3D02226}" type="presOf" srcId="{AC402EDE-F4EC-4103-BB9D-F9332C52E857}" destId="{3A9A48CA-DD7C-47A5-8A35-DA172243C5A8}" srcOrd="0" destOrd="0" presId="urn:microsoft.com/office/officeart/2005/8/layout/vList2"/>
    <dgm:cxn modelId="{BF6BD78D-AC96-4915-9F60-6E3C5DDDE041}" type="presOf" srcId="{6865E495-D3D1-4CD4-9D7A-288F237432DC}" destId="{322786F3-2618-4CC5-92DA-0CE6986FE130}" srcOrd="0" destOrd="0" presId="urn:microsoft.com/office/officeart/2005/8/layout/vList2"/>
    <dgm:cxn modelId="{8503FF48-A07D-4A63-8A36-C908035F05F3}" type="presOf" srcId="{E084DEA3-BAD9-4012-BEB7-0B46AE215055}" destId="{9C2B16C7-7F28-4486-87B3-B23C4158B492}" srcOrd="0" destOrd="1" presId="urn:microsoft.com/office/officeart/2005/8/layout/vList2"/>
    <dgm:cxn modelId="{B4E514F7-6B9D-4E37-A26E-B48F233A0B75}" type="presParOf" srcId="{3A9A48CA-DD7C-47A5-8A35-DA172243C5A8}" destId="{322786F3-2618-4CC5-92DA-0CE6986FE130}" srcOrd="0" destOrd="0" presId="urn:microsoft.com/office/officeart/2005/8/layout/vList2"/>
    <dgm:cxn modelId="{9E6AADBB-B228-4E94-834D-31989F4816C1}" type="presParOf" srcId="{3A9A48CA-DD7C-47A5-8A35-DA172243C5A8}" destId="{9C2B16C7-7F28-4486-87B3-B23C4158B492}"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50EFAC0-B3D4-48C5-A5A3-33E63469ABFE}"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ru-RU"/>
        </a:p>
      </dgm:t>
    </dgm:pt>
    <dgm:pt modelId="{244A5D43-3B1A-40C7-B2D5-6A42B20AB4CE}">
      <dgm:prSet custT="1">
        <dgm:style>
          <a:lnRef idx="2">
            <a:schemeClr val="accent1"/>
          </a:lnRef>
          <a:fillRef idx="1">
            <a:schemeClr val="lt1"/>
          </a:fillRef>
          <a:effectRef idx="0">
            <a:schemeClr val="accent1"/>
          </a:effectRef>
          <a:fontRef idx="minor">
            <a:schemeClr val="dk1"/>
          </a:fontRef>
        </dgm:style>
      </dgm:prSet>
      <dgm:spPr/>
      <dgm:t>
        <a:bodyPr/>
        <a:lstStyle/>
        <a:p>
          <a:pPr rtl="0"/>
          <a:r>
            <a:rPr lang="uk-UA" sz="2400" baseline="0" dirty="0" smtClean="0"/>
            <a:t>Фармакопейними мазями є:</a:t>
          </a:r>
          <a:endParaRPr lang="ru-RU" sz="2400" dirty="0"/>
        </a:p>
      </dgm:t>
    </dgm:pt>
    <dgm:pt modelId="{D8215267-4C0B-4FE0-893B-A286BB334499}" type="parTrans" cxnId="{4B10B217-3D0D-42D0-9801-8A4951D8B18A}">
      <dgm:prSet/>
      <dgm:spPr/>
      <dgm:t>
        <a:bodyPr/>
        <a:lstStyle/>
        <a:p>
          <a:endParaRPr lang="ru-RU"/>
        </a:p>
      </dgm:t>
    </dgm:pt>
    <dgm:pt modelId="{34BB9816-3DD9-472B-A402-34598C5A2FAD}" type="sibTrans" cxnId="{4B10B217-3D0D-42D0-9801-8A4951D8B18A}">
      <dgm:prSet/>
      <dgm:spPr/>
      <dgm:t>
        <a:bodyPr/>
        <a:lstStyle/>
        <a:p>
          <a:endParaRPr lang="ru-RU"/>
        </a:p>
      </dgm:t>
    </dgm:pt>
    <dgm:pt modelId="{038C5FB7-609C-422D-8854-37994CF0813C}">
      <dgm:prSet/>
      <dgm:spPr/>
      <dgm:t>
        <a:bodyPr/>
        <a:lstStyle/>
        <a:p>
          <a:pPr rtl="0"/>
          <a:r>
            <a:rPr lang="uk-UA" baseline="0" smtClean="0"/>
            <a:t>—	мазь жовтого оксиду ртуті (очна) — 2 %;</a:t>
          </a:r>
          <a:endParaRPr lang="ru-RU"/>
        </a:p>
      </dgm:t>
    </dgm:pt>
    <dgm:pt modelId="{C972DB56-1BE1-4159-AC29-42F90F86F8AA}" type="parTrans" cxnId="{3ED54C35-EECF-4571-96D2-28CCB6A96B9E}">
      <dgm:prSet/>
      <dgm:spPr/>
      <dgm:t>
        <a:bodyPr/>
        <a:lstStyle/>
        <a:p>
          <a:endParaRPr lang="ru-RU"/>
        </a:p>
      </dgm:t>
    </dgm:pt>
    <dgm:pt modelId="{655EBBCB-8F80-416D-800F-C8C6A6462F13}" type="sibTrans" cxnId="{3ED54C35-EECF-4571-96D2-28CCB6A96B9E}">
      <dgm:prSet/>
      <dgm:spPr/>
      <dgm:t>
        <a:bodyPr/>
        <a:lstStyle/>
        <a:p>
          <a:endParaRPr lang="ru-RU"/>
        </a:p>
      </dgm:t>
    </dgm:pt>
    <dgm:pt modelId="{C3B93BC5-9A9B-4F23-B566-E6AF63AE759E}">
      <dgm:prSet/>
      <dgm:spPr/>
      <dgm:t>
        <a:bodyPr/>
        <a:lstStyle/>
        <a:p>
          <a:pPr rtl="0"/>
          <a:r>
            <a:rPr lang="uk-UA" baseline="0" smtClean="0"/>
            <a:t>—	стрептоцидова — 10 %;</a:t>
          </a:r>
          <a:endParaRPr lang="ru-RU"/>
        </a:p>
      </dgm:t>
    </dgm:pt>
    <dgm:pt modelId="{64DA081F-4981-4521-94B5-E481FB30BBBD}" type="parTrans" cxnId="{331920DE-C91B-4789-83B5-F772C62347F3}">
      <dgm:prSet/>
      <dgm:spPr/>
      <dgm:t>
        <a:bodyPr/>
        <a:lstStyle/>
        <a:p>
          <a:endParaRPr lang="ru-RU"/>
        </a:p>
      </dgm:t>
    </dgm:pt>
    <dgm:pt modelId="{B68A6464-EB10-49B1-8FCB-1A7ADBC1CDF1}" type="sibTrans" cxnId="{331920DE-C91B-4789-83B5-F772C62347F3}">
      <dgm:prSet/>
      <dgm:spPr/>
      <dgm:t>
        <a:bodyPr/>
        <a:lstStyle/>
        <a:p>
          <a:endParaRPr lang="ru-RU"/>
        </a:p>
      </dgm:t>
    </dgm:pt>
    <dgm:pt modelId="{A838D97E-E617-4AE2-93C1-74253524DD1D}">
      <dgm:prSet/>
      <dgm:spPr/>
      <dgm:t>
        <a:bodyPr/>
        <a:lstStyle/>
        <a:p>
          <a:pPr rtl="0"/>
          <a:r>
            <a:rPr lang="uk-UA" baseline="0" smtClean="0"/>
            <a:t>—	цинкова — 10 %;</a:t>
          </a:r>
          <a:endParaRPr lang="ru-RU"/>
        </a:p>
      </dgm:t>
    </dgm:pt>
    <dgm:pt modelId="{596E3A7A-3930-4810-9D3E-6632F3C6A932}" type="parTrans" cxnId="{E4D0AFF6-9C66-4455-8294-B91831B56919}">
      <dgm:prSet/>
      <dgm:spPr/>
      <dgm:t>
        <a:bodyPr/>
        <a:lstStyle/>
        <a:p>
          <a:endParaRPr lang="ru-RU"/>
        </a:p>
      </dgm:t>
    </dgm:pt>
    <dgm:pt modelId="{FE53A107-E534-4351-B788-1973700852C9}" type="sibTrans" cxnId="{E4D0AFF6-9C66-4455-8294-B91831B56919}">
      <dgm:prSet/>
      <dgm:spPr/>
      <dgm:t>
        <a:bodyPr/>
        <a:lstStyle/>
        <a:p>
          <a:endParaRPr lang="ru-RU"/>
        </a:p>
      </dgm:t>
    </dgm:pt>
    <dgm:pt modelId="{AF0B3323-6B72-4924-8FF2-55FFDF047BCA}">
      <dgm:prSet/>
      <dgm:spPr/>
      <dgm:t>
        <a:bodyPr/>
        <a:lstStyle/>
        <a:p>
          <a:pPr rtl="0"/>
          <a:r>
            <a:rPr lang="uk-UA" baseline="0" smtClean="0"/>
            <a:t>—	ксероформна — 10 %;</a:t>
          </a:r>
          <a:endParaRPr lang="ru-RU"/>
        </a:p>
      </dgm:t>
    </dgm:pt>
    <dgm:pt modelId="{935E7F4A-C12D-43C8-B668-B034501575E1}" type="parTrans" cxnId="{F4F65563-22FB-476E-8B5A-9CC3AA2AD1FB}">
      <dgm:prSet/>
      <dgm:spPr/>
      <dgm:t>
        <a:bodyPr/>
        <a:lstStyle/>
        <a:p>
          <a:endParaRPr lang="ru-RU"/>
        </a:p>
      </dgm:t>
    </dgm:pt>
    <dgm:pt modelId="{80230078-6826-416D-A0D7-4872672DE91A}" type="sibTrans" cxnId="{F4F65563-22FB-476E-8B5A-9CC3AA2AD1FB}">
      <dgm:prSet/>
      <dgm:spPr/>
      <dgm:t>
        <a:bodyPr/>
        <a:lstStyle/>
        <a:p>
          <a:endParaRPr lang="ru-RU"/>
        </a:p>
      </dgm:t>
    </dgm:pt>
    <dgm:pt modelId="{B11C7F31-BEBF-4BAC-9EE6-0EC07978E1FB}">
      <dgm:prSet/>
      <dgm:spPr/>
      <dgm:t>
        <a:bodyPr/>
        <a:lstStyle/>
        <a:p>
          <a:pPr rtl="0"/>
          <a:r>
            <a:rPr lang="uk-UA" baseline="0" smtClean="0"/>
            <a:t>—	ртутна біла — 10 %.</a:t>
          </a:r>
          <a:endParaRPr lang="ru-RU"/>
        </a:p>
      </dgm:t>
    </dgm:pt>
    <dgm:pt modelId="{2E5B237E-CA9D-440D-B4E3-D2163F179DD5}" type="parTrans" cxnId="{6D87B5A0-53FD-41AF-BC46-F435A8E653F7}">
      <dgm:prSet/>
      <dgm:spPr/>
      <dgm:t>
        <a:bodyPr/>
        <a:lstStyle/>
        <a:p>
          <a:endParaRPr lang="ru-RU"/>
        </a:p>
      </dgm:t>
    </dgm:pt>
    <dgm:pt modelId="{DBAC6AA0-A519-43FA-BC5B-A5F734D670E2}" type="sibTrans" cxnId="{6D87B5A0-53FD-41AF-BC46-F435A8E653F7}">
      <dgm:prSet/>
      <dgm:spPr/>
      <dgm:t>
        <a:bodyPr/>
        <a:lstStyle/>
        <a:p>
          <a:endParaRPr lang="ru-RU"/>
        </a:p>
      </dgm:t>
    </dgm:pt>
    <dgm:pt modelId="{D53551B3-C643-4362-95A4-C51D87375186}" type="pres">
      <dgm:prSet presAssocID="{F50EFAC0-B3D4-48C5-A5A3-33E63469ABFE}" presName="Name0" presStyleCnt="0">
        <dgm:presLayoutVars>
          <dgm:dir/>
          <dgm:animLvl val="lvl"/>
          <dgm:resizeHandles val="exact"/>
        </dgm:presLayoutVars>
      </dgm:prSet>
      <dgm:spPr/>
      <dgm:t>
        <a:bodyPr/>
        <a:lstStyle/>
        <a:p>
          <a:endParaRPr lang="ru-RU"/>
        </a:p>
      </dgm:t>
    </dgm:pt>
    <dgm:pt modelId="{52E8369B-8CE7-48DC-9ADB-494B1B7C68C3}" type="pres">
      <dgm:prSet presAssocID="{244A5D43-3B1A-40C7-B2D5-6A42B20AB4CE}" presName="linNode" presStyleCnt="0"/>
      <dgm:spPr/>
    </dgm:pt>
    <dgm:pt modelId="{92C1D1CC-9B91-40B3-9A57-7C48D3F06306}" type="pres">
      <dgm:prSet presAssocID="{244A5D43-3B1A-40C7-B2D5-6A42B20AB4CE}" presName="parentText" presStyleLbl="node1" presStyleIdx="0" presStyleCnt="1" custScaleX="70212">
        <dgm:presLayoutVars>
          <dgm:chMax val="1"/>
          <dgm:bulletEnabled val="1"/>
        </dgm:presLayoutVars>
      </dgm:prSet>
      <dgm:spPr/>
      <dgm:t>
        <a:bodyPr/>
        <a:lstStyle/>
        <a:p>
          <a:endParaRPr lang="ru-RU"/>
        </a:p>
      </dgm:t>
    </dgm:pt>
    <dgm:pt modelId="{68C3D356-5722-41A5-8F8A-E4C4F8695729}" type="pres">
      <dgm:prSet presAssocID="{244A5D43-3B1A-40C7-B2D5-6A42B20AB4CE}" presName="descendantText" presStyleLbl="alignAccFollowNode1" presStyleIdx="0" presStyleCnt="1">
        <dgm:presLayoutVars>
          <dgm:bulletEnabled val="1"/>
        </dgm:presLayoutVars>
      </dgm:prSet>
      <dgm:spPr/>
      <dgm:t>
        <a:bodyPr/>
        <a:lstStyle/>
        <a:p>
          <a:endParaRPr lang="ru-RU"/>
        </a:p>
      </dgm:t>
    </dgm:pt>
  </dgm:ptLst>
  <dgm:cxnLst>
    <dgm:cxn modelId="{E3F8591F-91F7-4973-B66D-7BDE99C00013}" type="presOf" srcId="{A838D97E-E617-4AE2-93C1-74253524DD1D}" destId="{68C3D356-5722-41A5-8F8A-E4C4F8695729}" srcOrd="0" destOrd="2" presId="urn:microsoft.com/office/officeart/2005/8/layout/vList5"/>
    <dgm:cxn modelId="{4B3D408B-0803-4280-87EF-B0153C86D99E}" type="presOf" srcId="{AF0B3323-6B72-4924-8FF2-55FFDF047BCA}" destId="{68C3D356-5722-41A5-8F8A-E4C4F8695729}" srcOrd="0" destOrd="3" presId="urn:microsoft.com/office/officeart/2005/8/layout/vList5"/>
    <dgm:cxn modelId="{3ED54C35-EECF-4571-96D2-28CCB6A96B9E}" srcId="{244A5D43-3B1A-40C7-B2D5-6A42B20AB4CE}" destId="{038C5FB7-609C-422D-8854-37994CF0813C}" srcOrd="0" destOrd="0" parTransId="{C972DB56-1BE1-4159-AC29-42F90F86F8AA}" sibTransId="{655EBBCB-8F80-416D-800F-C8C6A6462F13}"/>
    <dgm:cxn modelId="{F4F65563-22FB-476E-8B5A-9CC3AA2AD1FB}" srcId="{244A5D43-3B1A-40C7-B2D5-6A42B20AB4CE}" destId="{AF0B3323-6B72-4924-8FF2-55FFDF047BCA}" srcOrd="3" destOrd="0" parTransId="{935E7F4A-C12D-43C8-B668-B034501575E1}" sibTransId="{80230078-6826-416D-A0D7-4872672DE91A}"/>
    <dgm:cxn modelId="{F7231301-309D-49B6-A57D-52DDAECCDA66}" type="presOf" srcId="{244A5D43-3B1A-40C7-B2D5-6A42B20AB4CE}" destId="{92C1D1CC-9B91-40B3-9A57-7C48D3F06306}" srcOrd="0" destOrd="0" presId="urn:microsoft.com/office/officeart/2005/8/layout/vList5"/>
    <dgm:cxn modelId="{D0AF0C7D-4291-4CDA-BA7D-C1BC28503B0A}" type="presOf" srcId="{B11C7F31-BEBF-4BAC-9EE6-0EC07978E1FB}" destId="{68C3D356-5722-41A5-8F8A-E4C4F8695729}" srcOrd="0" destOrd="4" presId="urn:microsoft.com/office/officeart/2005/8/layout/vList5"/>
    <dgm:cxn modelId="{4B10B217-3D0D-42D0-9801-8A4951D8B18A}" srcId="{F50EFAC0-B3D4-48C5-A5A3-33E63469ABFE}" destId="{244A5D43-3B1A-40C7-B2D5-6A42B20AB4CE}" srcOrd="0" destOrd="0" parTransId="{D8215267-4C0B-4FE0-893B-A286BB334499}" sibTransId="{34BB9816-3DD9-472B-A402-34598C5A2FAD}"/>
    <dgm:cxn modelId="{FF2058BA-C73F-47DB-A383-8CBD80AD035D}" type="presOf" srcId="{F50EFAC0-B3D4-48C5-A5A3-33E63469ABFE}" destId="{D53551B3-C643-4362-95A4-C51D87375186}" srcOrd="0" destOrd="0" presId="urn:microsoft.com/office/officeart/2005/8/layout/vList5"/>
    <dgm:cxn modelId="{208788FE-3D4F-4C4B-8BE3-7B58B9A65822}" type="presOf" srcId="{038C5FB7-609C-422D-8854-37994CF0813C}" destId="{68C3D356-5722-41A5-8F8A-E4C4F8695729}" srcOrd="0" destOrd="0" presId="urn:microsoft.com/office/officeart/2005/8/layout/vList5"/>
    <dgm:cxn modelId="{E4D0AFF6-9C66-4455-8294-B91831B56919}" srcId="{244A5D43-3B1A-40C7-B2D5-6A42B20AB4CE}" destId="{A838D97E-E617-4AE2-93C1-74253524DD1D}" srcOrd="2" destOrd="0" parTransId="{596E3A7A-3930-4810-9D3E-6632F3C6A932}" sibTransId="{FE53A107-E534-4351-B788-1973700852C9}"/>
    <dgm:cxn modelId="{331920DE-C91B-4789-83B5-F772C62347F3}" srcId="{244A5D43-3B1A-40C7-B2D5-6A42B20AB4CE}" destId="{C3B93BC5-9A9B-4F23-B566-E6AF63AE759E}" srcOrd="1" destOrd="0" parTransId="{64DA081F-4981-4521-94B5-E481FB30BBBD}" sibTransId="{B68A6464-EB10-49B1-8FCB-1A7ADBC1CDF1}"/>
    <dgm:cxn modelId="{6D87B5A0-53FD-41AF-BC46-F435A8E653F7}" srcId="{244A5D43-3B1A-40C7-B2D5-6A42B20AB4CE}" destId="{B11C7F31-BEBF-4BAC-9EE6-0EC07978E1FB}" srcOrd="4" destOrd="0" parTransId="{2E5B237E-CA9D-440D-B4E3-D2163F179DD5}" sibTransId="{DBAC6AA0-A519-43FA-BC5B-A5F734D670E2}"/>
    <dgm:cxn modelId="{FB6F50AC-1198-4153-94BA-6E39DB559F9C}" type="presOf" srcId="{C3B93BC5-9A9B-4F23-B566-E6AF63AE759E}" destId="{68C3D356-5722-41A5-8F8A-E4C4F8695729}" srcOrd="0" destOrd="1" presId="urn:microsoft.com/office/officeart/2005/8/layout/vList5"/>
    <dgm:cxn modelId="{AE2D3358-BC78-48A4-BA16-C0976E57DF88}" type="presParOf" srcId="{D53551B3-C643-4362-95A4-C51D87375186}" destId="{52E8369B-8CE7-48DC-9ADB-494B1B7C68C3}" srcOrd="0" destOrd="0" presId="urn:microsoft.com/office/officeart/2005/8/layout/vList5"/>
    <dgm:cxn modelId="{A544F322-4D98-4D18-AD39-D7AC5DD70E38}" type="presParOf" srcId="{52E8369B-8CE7-48DC-9ADB-494B1B7C68C3}" destId="{92C1D1CC-9B91-40B3-9A57-7C48D3F06306}" srcOrd="0" destOrd="0" presId="urn:microsoft.com/office/officeart/2005/8/layout/vList5"/>
    <dgm:cxn modelId="{1FA0F206-806A-492B-A8AF-79EC5865EA9F}" type="presParOf" srcId="{52E8369B-8CE7-48DC-9ADB-494B1B7C68C3}" destId="{68C3D356-5722-41A5-8F8A-E4C4F8695729}"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CECA665-3CE1-4CEB-86D5-D41088C2529B}"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ru-RU"/>
        </a:p>
      </dgm:t>
    </dgm:pt>
    <dgm:pt modelId="{41EE0057-72BF-411C-9D42-CA52D386E76E}">
      <dgm:prSet custT="1">
        <dgm:style>
          <a:lnRef idx="1">
            <a:schemeClr val="accent1"/>
          </a:lnRef>
          <a:fillRef idx="2">
            <a:schemeClr val="accent1"/>
          </a:fillRef>
          <a:effectRef idx="1">
            <a:schemeClr val="accent1"/>
          </a:effectRef>
          <a:fontRef idx="minor">
            <a:schemeClr val="dk1"/>
          </a:fontRef>
        </dgm:style>
      </dgm:prSet>
      <dgm:spPr/>
      <dgm:t>
        <a:bodyPr/>
        <a:lstStyle/>
        <a:p>
          <a:pPr rtl="0"/>
          <a:r>
            <a:rPr lang="uk-UA" sz="1400" b="1" dirty="0" smtClean="0"/>
            <a:t>Стадії приготування:</a:t>
          </a:r>
          <a:endParaRPr lang="ru-RU" sz="1400" dirty="0"/>
        </a:p>
      </dgm:t>
    </dgm:pt>
    <dgm:pt modelId="{438871A2-5BA6-4875-9E28-E5D99AB5F018}" type="parTrans" cxnId="{5A23E0DC-CC1C-4AD8-BEED-4FD52460368C}">
      <dgm:prSet/>
      <dgm:spPr/>
      <dgm:t>
        <a:bodyPr/>
        <a:lstStyle/>
        <a:p>
          <a:endParaRPr lang="ru-RU"/>
        </a:p>
      </dgm:t>
    </dgm:pt>
    <dgm:pt modelId="{C6FDF7B5-D404-49AE-8E7A-187AE5417888}" type="sibTrans" cxnId="{5A23E0DC-CC1C-4AD8-BEED-4FD52460368C}">
      <dgm:prSet/>
      <dgm:spPr/>
      <dgm:t>
        <a:bodyPr/>
        <a:lstStyle/>
        <a:p>
          <a:endParaRPr lang="ru-RU"/>
        </a:p>
      </dgm:t>
    </dgm:pt>
    <dgm:pt modelId="{06729324-74FC-4FA7-9F66-FB76C2013B29}">
      <dgm:prSet custT="1">
        <dgm:style>
          <a:lnRef idx="1">
            <a:schemeClr val="accent1"/>
          </a:lnRef>
          <a:fillRef idx="2">
            <a:schemeClr val="accent1"/>
          </a:fillRef>
          <a:effectRef idx="1">
            <a:schemeClr val="accent1"/>
          </a:effectRef>
          <a:fontRef idx="minor">
            <a:schemeClr val="dk1"/>
          </a:fontRef>
        </dgm:style>
      </dgm:prSet>
      <dgm:spPr/>
      <dgm:t>
        <a:bodyPr/>
        <a:lstStyle/>
        <a:p>
          <a:pPr marL="0" indent="361950" algn="just" rtl="0"/>
          <a:r>
            <a:rPr lang="en-US" sz="1400" b="1" dirty="0" smtClean="0"/>
            <a:t>1.   	</a:t>
          </a:r>
          <a:r>
            <a:rPr lang="uk-UA" sz="1400" b="1" dirty="0" smtClean="0"/>
            <a:t>Підготовка і розплавлення основи.</a:t>
          </a:r>
          <a:endParaRPr lang="ru-RU" sz="1400" b="1" dirty="0"/>
        </a:p>
      </dgm:t>
    </dgm:pt>
    <dgm:pt modelId="{233F02A5-FE4C-427B-87C2-C71D6839E6BA}" type="parTrans" cxnId="{432A1641-C345-4227-8888-BF5F5FCCB5B7}">
      <dgm:prSet custT="1"/>
      <dgm:spPr/>
      <dgm:t>
        <a:bodyPr/>
        <a:lstStyle/>
        <a:p>
          <a:endParaRPr lang="ru-RU" sz="1400"/>
        </a:p>
      </dgm:t>
    </dgm:pt>
    <dgm:pt modelId="{8D1ECDF8-CA65-482C-AD75-98203416E763}" type="sibTrans" cxnId="{432A1641-C345-4227-8888-BF5F5FCCB5B7}">
      <dgm:prSet/>
      <dgm:spPr/>
      <dgm:t>
        <a:bodyPr/>
        <a:lstStyle/>
        <a:p>
          <a:endParaRPr lang="ru-RU"/>
        </a:p>
      </dgm:t>
    </dgm:pt>
    <dgm:pt modelId="{6B15B627-42CF-49B5-813E-15FCF349E38D}">
      <dgm:prSet custT="1">
        <dgm:style>
          <a:lnRef idx="1">
            <a:schemeClr val="accent1"/>
          </a:lnRef>
          <a:fillRef idx="2">
            <a:schemeClr val="accent1"/>
          </a:fillRef>
          <a:effectRef idx="1">
            <a:schemeClr val="accent1"/>
          </a:effectRef>
          <a:fontRef idx="minor">
            <a:schemeClr val="dk1"/>
          </a:fontRef>
        </dgm:style>
      </dgm:prSet>
      <dgm:spPr/>
      <dgm:t>
        <a:bodyPr/>
        <a:lstStyle/>
        <a:p>
          <a:pPr marL="0" indent="361950" algn="just" rtl="0"/>
          <a:r>
            <a:rPr lang="en-US" sz="1400" b="1" dirty="0" smtClean="0"/>
            <a:t>2. </a:t>
          </a:r>
          <a:r>
            <a:rPr lang="uk-UA" sz="1400" b="1" dirty="0" smtClean="0"/>
            <a:t>Змішування з розплавленою основою лікарських засобів.</a:t>
          </a:r>
          <a:endParaRPr lang="ru-RU" sz="1400" b="1" dirty="0"/>
        </a:p>
      </dgm:t>
    </dgm:pt>
    <dgm:pt modelId="{2396AF76-6D2B-4DD3-AF8A-6B926976493E}" type="parTrans" cxnId="{534A5A64-0341-436B-9E6E-3BDF3D9DEF85}">
      <dgm:prSet custT="1"/>
      <dgm:spPr/>
      <dgm:t>
        <a:bodyPr/>
        <a:lstStyle/>
        <a:p>
          <a:endParaRPr lang="ru-RU" sz="1400"/>
        </a:p>
      </dgm:t>
    </dgm:pt>
    <dgm:pt modelId="{4739734A-5DF5-4EC4-8627-8B5987C4AFF1}" type="sibTrans" cxnId="{534A5A64-0341-436B-9E6E-3BDF3D9DEF85}">
      <dgm:prSet/>
      <dgm:spPr/>
      <dgm:t>
        <a:bodyPr/>
        <a:lstStyle/>
        <a:p>
          <a:endParaRPr lang="ru-RU"/>
        </a:p>
      </dgm:t>
    </dgm:pt>
    <dgm:pt modelId="{C7FA27C7-D578-42A5-914B-7873CEA1BA58}">
      <dgm:prSet custT="1">
        <dgm:style>
          <a:lnRef idx="1">
            <a:schemeClr val="accent1"/>
          </a:lnRef>
          <a:fillRef idx="2">
            <a:schemeClr val="accent1"/>
          </a:fillRef>
          <a:effectRef idx="1">
            <a:schemeClr val="accent1"/>
          </a:effectRef>
          <a:fontRef idx="minor">
            <a:schemeClr val="dk1"/>
          </a:fontRef>
        </dgm:style>
      </dgm:prSet>
      <dgm:spPr/>
      <dgm:t>
        <a:bodyPr/>
        <a:lstStyle/>
        <a:p>
          <a:pPr marL="0" indent="361950" algn="just" rtl="0"/>
          <a:r>
            <a:rPr lang="uk-UA" sz="1400" b="1" i="0" dirty="0" smtClean="0"/>
            <a:t>3.	Підготовка форм (змащування).</a:t>
          </a:r>
          <a:endParaRPr lang="ru-RU" sz="1400" b="1" i="0" dirty="0"/>
        </a:p>
      </dgm:t>
    </dgm:pt>
    <dgm:pt modelId="{DBAEAF44-8AAE-4483-AE00-359D1804F77E}" type="parTrans" cxnId="{16BE293C-EC79-44A8-BF5A-6614882E15A4}">
      <dgm:prSet custT="1"/>
      <dgm:spPr/>
      <dgm:t>
        <a:bodyPr/>
        <a:lstStyle/>
        <a:p>
          <a:endParaRPr lang="ru-RU" sz="1400"/>
        </a:p>
      </dgm:t>
    </dgm:pt>
    <dgm:pt modelId="{F1D4FB92-BBD4-456C-B43F-15708C4442C5}" type="sibTrans" cxnId="{16BE293C-EC79-44A8-BF5A-6614882E15A4}">
      <dgm:prSet/>
      <dgm:spPr/>
      <dgm:t>
        <a:bodyPr/>
        <a:lstStyle/>
        <a:p>
          <a:endParaRPr lang="ru-RU"/>
        </a:p>
      </dgm:t>
    </dgm:pt>
    <dgm:pt modelId="{3A3E0807-B7AF-41E8-A20F-D2D0C7247FF8}">
      <dgm:prSet custT="1">
        <dgm:style>
          <a:lnRef idx="1">
            <a:schemeClr val="accent1"/>
          </a:lnRef>
          <a:fillRef idx="2">
            <a:schemeClr val="accent1"/>
          </a:fillRef>
          <a:effectRef idx="1">
            <a:schemeClr val="accent1"/>
          </a:effectRef>
          <a:fontRef idx="minor">
            <a:schemeClr val="dk1"/>
          </a:fontRef>
        </dgm:style>
      </dgm:prSet>
      <dgm:spPr/>
      <dgm:t>
        <a:bodyPr/>
        <a:lstStyle/>
        <a:p>
          <a:pPr marL="0" indent="361950" algn="just" rtl="0"/>
          <a:r>
            <a:rPr lang="uk-UA" sz="1400" b="1" dirty="0" smtClean="0"/>
            <a:t>4.	Виливання у форми приготовленої </a:t>
          </a:r>
          <a:r>
            <a:rPr lang="uk-UA" sz="1400" b="1" dirty="0" err="1" smtClean="0"/>
            <a:t>напівзастиглої</a:t>
          </a:r>
          <a:r>
            <a:rPr lang="uk-UA" sz="1400" b="1" dirty="0" smtClean="0"/>
            <a:t> маси.</a:t>
          </a:r>
          <a:endParaRPr lang="ru-RU" sz="1400" b="1" dirty="0"/>
        </a:p>
      </dgm:t>
    </dgm:pt>
    <dgm:pt modelId="{364A5556-4A51-40B2-81C0-2DF203574F23}" type="parTrans" cxnId="{7F8919B5-86EE-4043-9EA1-32935593C948}">
      <dgm:prSet custT="1"/>
      <dgm:spPr/>
      <dgm:t>
        <a:bodyPr/>
        <a:lstStyle/>
        <a:p>
          <a:endParaRPr lang="ru-RU" sz="1400"/>
        </a:p>
      </dgm:t>
    </dgm:pt>
    <dgm:pt modelId="{8BD8FFAC-B275-4DED-8C9B-F2F24EA9E82F}" type="sibTrans" cxnId="{7F8919B5-86EE-4043-9EA1-32935593C948}">
      <dgm:prSet/>
      <dgm:spPr/>
      <dgm:t>
        <a:bodyPr/>
        <a:lstStyle/>
        <a:p>
          <a:endParaRPr lang="ru-RU"/>
        </a:p>
      </dgm:t>
    </dgm:pt>
    <dgm:pt modelId="{7CA2592A-052E-42A9-BEDA-3C994FB5C4E1}">
      <dgm:prSet custT="1">
        <dgm:style>
          <a:lnRef idx="1">
            <a:schemeClr val="accent1"/>
          </a:lnRef>
          <a:fillRef idx="2">
            <a:schemeClr val="accent1"/>
          </a:fillRef>
          <a:effectRef idx="1">
            <a:schemeClr val="accent1"/>
          </a:effectRef>
          <a:fontRef idx="minor">
            <a:schemeClr val="dk1"/>
          </a:fontRef>
        </dgm:style>
      </dgm:prSet>
      <dgm:spPr/>
      <dgm:t>
        <a:bodyPr/>
        <a:lstStyle/>
        <a:p>
          <a:pPr marL="0" indent="361950" algn="just" rtl="0"/>
          <a:r>
            <a:rPr lang="uk-UA" sz="1400" b="1" dirty="0" smtClean="0"/>
            <a:t>5.	Охолодження.</a:t>
          </a:r>
          <a:endParaRPr lang="ru-RU" sz="1400" b="1" dirty="0"/>
        </a:p>
      </dgm:t>
    </dgm:pt>
    <dgm:pt modelId="{F82D8AB5-43FA-44EB-8884-3E493C4057C2}" type="parTrans" cxnId="{D8563A22-D8BA-4088-ABBD-AFC773D89388}">
      <dgm:prSet custT="1"/>
      <dgm:spPr/>
      <dgm:t>
        <a:bodyPr/>
        <a:lstStyle/>
        <a:p>
          <a:endParaRPr lang="ru-RU" sz="1400"/>
        </a:p>
      </dgm:t>
    </dgm:pt>
    <dgm:pt modelId="{34027BC8-BEF2-46F1-9CFE-794FC45A9A4A}" type="sibTrans" cxnId="{D8563A22-D8BA-4088-ABBD-AFC773D89388}">
      <dgm:prSet/>
      <dgm:spPr/>
      <dgm:t>
        <a:bodyPr/>
        <a:lstStyle/>
        <a:p>
          <a:endParaRPr lang="ru-RU"/>
        </a:p>
      </dgm:t>
    </dgm:pt>
    <dgm:pt modelId="{87AC3B86-524A-45B8-9F2E-6DA333D4E927}">
      <dgm:prSet custT="1">
        <dgm:style>
          <a:lnRef idx="1">
            <a:schemeClr val="accent1"/>
          </a:lnRef>
          <a:fillRef idx="2">
            <a:schemeClr val="accent1"/>
          </a:fillRef>
          <a:effectRef idx="1">
            <a:schemeClr val="accent1"/>
          </a:effectRef>
          <a:fontRef idx="minor">
            <a:schemeClr val="dk1"/>
          </a:fontRef>
        </dgm:style>
      </dgm:prSet>
      <dgm:spPr/>
      <dgm:t>
        <a:bodyPr/>
        <a:lstStyle/>
        <a:p>
          <a:pPr marL="0" indent="361950" algn="just" rtl="0"/>
          <a:r>
            <a:rPr lang="uk-UA" sz="1400" b="1" dirty="0" smtClean="0"/>
            <a:t>6.	Випробування.</a:t>
          </a:r>
          <a:endParaRPr lang="ru-RU" sz="1400" b="1" dirty="0"/>
        </a:p>
      </dgm:t>
    </dgm:pt>
    <dgm:pt modelId="{C36073C6-6B1E-4AD3-AC2B-7EA6BCAD752D}" type="parTrans" cxnId="{878D8FEC-32A3-432A-8014-FECCE941ADDE}">
      <dgm:prSet custT="1"/>
      <dgm:spPr/>
      <dgm:t>
        <a:bodyPr/>
        <a:lstStyle/>
        <a:p>
          <a:endParaRPr lang="ru-RU" sz="1400"/>
        </a:p>
      </dgm:t>
    </dgm:pt>
    <dgm:pt modelId="{C97EE4EC-7D19-42F1-947E-C10B2511501B}" type="sibTrans" cxnId="{878D8FEC-32A3-432A-8014-FECCE941ADDE}">
      <dgm:prSet/>
      <dgm:spPr/>
      <dgm:t>
        <a:bodyPr/>
        <a:lstStyle/>
        <a:p>
          <a:endParaRPr lang="ru-RU"/>
        </a:p>
      </dgm:t>
    </dgm:pt>
    <dgm:pt modelId="{11EFF7FA-2782-484F-ABC3-F0B9859A118C}">
      <dgm:prSet custT="1">
        <dgm:style>
          <a:lnRef idx="1">
            <a:schemeClr val="accent1"/>
          </a:lnRef>
          <a:fillRef idx="2">
            <a:schemeClr val="accent1"/>
          </a:fillRef>
          <a:effectRef idx="1">
            <a:schemeClr val="accent1"/>
          </a:effectRef>
          <a:fontRef idx="minor">
            <a:schemeClr val="dk1"/>
          </a:fontRef>
        </dgm:style>
      </dgm:prSet>
      <dgm:spPr/>
      <dgm:t>
        <a:bodyPr/>
        <a:lstStyle/>
        <a:p>
          <a:pPr marL="0" indent="361950" algn="just" rtl="0"/>
          <a:r>
            <a:rPr lang="uk-UA" sz="1400" b="1" dirty="0" smtClean="0"/>
            <a:t>7.	Пакування.</a:t>
          </a:r>
          <a:endParaRPr lang="ru-RU" sz="1400" b="1" dirty="0"/>
        </a:p>
      </dgm:t>
    </dgm:pt>
    <dgm:pt modelId="{79770214-B547-431C-AE90-74B59EE04297}" type="parTrans" cxnId="{74542C67-CFA4-4E72-8C1E-7534176B7692}">
      <dgm:prSet custT="1"/>
      <dgm:spPr/>
      <dgm:t>
        <a:bodyPr/>
        <a:lstStyle/>
        <a:p>
          <a:endParaRPr lang="ru-RU" sz="1400"/>
        </a:p>
      </dgm:t>
    </dgm:pt>
    <dgm:pt modelId="{0839C42C-BA5E-4B15-AC59-BBDD62F9FFCD}" type="sibTrans" cxnId="{74542C67-CFA4-4E72-8C1E-7534176B7692}">
      <dgm:prSet/>
      <dgm:spPr/>
      <dgm:t>
        <a:bodyPr/>
        <a:lstStyle/>
        <a:p>
          <a:endParaRPr lang="ru-RU"/>
        </a:p>
      </dgm:t>
    </dgm:pt>
    <dgm:pt modelId="{C2E2999F-1855-4596-8719-F6F622BD4313}">
      <dgm:prSet custT="1">
        <dgm:style>
          <a:lnRef idx="1">
            <a:schemeClr val="accent1"/>
          </a:lnRef>
          <a:fillRef idx="2">
            <a:schemeClr val="accent1"/>
          </a:fillRef>
          <a:effectRef idx="1">
            <a:schemeClr val="accent1"/>
          </a:effectRef>
          <a:fontRef idx="minor">
            <a:schemeClr val="dk1"/>
          </a:fontRef>
        </dgm:style>
      </dgm:prSet>
      <dgm:spPr/>
      <dgm:t>
        <a:bodyPr/>
        <a:lstStyle/>
        <a:p>
          <a:pPr marL="0" indent="361950" algn="just" rtl="0"/>
          <a:r>
            <a:rPr lang="uk-UA" sz="1400" b="1" dirty="0" smtClean="0"/>
            <a:t>8.	Маркування.</a:t>
          </a:r>
          <a:endParaRPr lang="ru-RU" sz="1400" b="1" dirty="0"/>
        </a:p>
      </dgm:t>
    </dgm:pt>
    <dgm:pt modelId="{BF2D6B0E-2A01-4882-8A6A-D26636ACD7E6}" type="parTrans" cxnId="{3C050F53-7440-4843-BEFE-5109229A0BC6}">
      <dgm:prSet custT="1"/>
      <dgm:spPr/>
      <dgm:t>
        <a:bodyPr/>
        <a:lstStyle/>
        <a:p>
          <a:endParaRPr lang="ru-RU" sz="1400"/>
        </a:p>
      </dgm:t>
    </dgm:pt>
    <dgm:pt modelId="{3465D8A1-8B04-43B2-8950-CC72206645CC}" type="sibTrans" cxnId="{3C050F53-7440-4843-BEFE-5109229A0BC6}">
      <dgm:prSet/>
      <dgm:spPr/>
      <dgm:t>
        <a:bodyPr/>
        <a:lstStyle/>
        <a:p>
          <a:endParaRPr lang="ru-RU"/>
        </a:p>
      </dgm:t>
    </dgm:pt>
    <dgm:pt modelId="{BD9B125A-2195-4C09-87FB-88B74DD7FA26}" type="pres">
      <dgm:prSet presAssocID="{8CECA665-3CE1-4CEB-86D5-D41088C2529B}" presName="Name0" presStyleCnt="0">
        <dgm:presLayoutVars>
          <dgm:chPref val="1"/>
          <dgm:dir/>
          <dgm:animOne val="branch"/>
          <dgm:animLvl val="lvl"/>
          <dgm:resizeHandles val="exact"/>
        </dgm:presLayoutVars>
      </dgm:prSet>
      <dgm:spPr/>
      <dgm:t>
        <a:bodyPr/>
        <a:lstStyle/>
        <a:p>
          <a:endParaRPr lang="ru-RU"/>
        </a:p>
      </dgm:t>
    </dgm:pt>
    <dgm:pt modelId="{CEE49A66-3953-4D7D-84D0-CE568F83D54C}" type="pres">
      <dgm:prSet presAssocID="{41EE0057-72BF-411C-9D42-CA52D386E76E}" presName="root1" presStyleCnt="0"/>
      <dgm:spPr/>
    </dgm:pt>
    <dgm:pt modelId="{F7CEA7E4-69D4-445F-9916-A30BF4AC3EB0}" type="pres">
      <dgm:prSet presAssocID="{41EE0057-72BF-411C-9D42-CA52D386E76E}" presName="LevelOneTextNode" presStyleLbl="node0" presStyleIdx="0" presStyleCnt="1" custLinFactNeighborX="-7642" custLinFactNeighborY="1218">
        <dgm:presLayoutVars>
          <dgm:chPref val="3"/>
        </dgm:presLayoutVars>
      </dgm:prSet>
      <dgm:spPr/>
      <dgm:t>
        <a:bodyPr/>
        <a:lstStyle/>
        <a:p>
          <a:endParaRPr lang="ru-RU"/>
        </a:p>
      </dgm:t>
    </dgm:pt>
    <dgm:pt modelId="{2296D9C6-5430-4894-A3EF-121D006646CD}" type="pres">
      <dgm:prSet presAssocID="{41EE0057-72BF-411C-9D42-CA52D386E76E}" presName="level2hierChild" presStyleCnt="0"/>
      <dgm:spPr/>
    </dgm:pt>
    <dgm:pt modelId="{33E27DC1-BA9E-46E1-A70F-4366CE775170}" type="pres">
      <dgm:prSet presAssocID="{233F02A5-FE4C-427B-87C2-C71D6839E6BA}" presName="conn2-1" presStyleLbl="parChTrans1D2" presStyleIdx="0" presStyleCnt="8"/>
      <dgm:spPr/>
      <dgm:t>
        <a:bodyPr/>
        <a:lstStyle/>
        <a:p>
          <a:endParaRPr lang="ru-RU"/>
        </a:p>
      </dgm:t>
    </dgm:pt>
    <dgm:pt modelId="{5341A8A4-D010-4853-A946-A32B8F8B0279}" type="pres">
      <dgm:prSet presAssocID="{233F02A5-FE4C-427B-87C2-C71D6839E6BA}" presName="connTx" presStyleLbl="parChTrans1D2" presStyleIdx="0" presStyleCnt="8"/>
      <dgm:spPr/>
      <dgm:t>
        <a:bodyPr/>
        <a:lstStyle/>
        <a:p>
          <a:endParaRPr lang="ru-RU"/>
        </a:p>
      </dgm:t>
    </dgm:pt>
    <dgm:pt modelId="{D171525C-F2F1-4220-A6B3-0BA5543612B3}" type="pres">
      <dgm:prSet presAssocID="{06729324-74FC-4FA7-9F66-FB76C2013B29}" presName="root2" presStyleCnt="0"/>
      <dgm:spPr/>
    </dgm:pt>
    <dgm:pt modelId="{83951507-EA57-41D2-872B-D1DAF03BB5D9}" type="pres">
      <dgm:prSet presAssocID="{06729324-74FC-4FA7-9F66-FB76C2013B29}" presName="LevelTwoTextNode" presStyleLbl="node2" presStyleIdx="0" presStyleCnt="8" custScaleX="199292" custLinFactNeighborX="-4000" custLinFactNeighborY="6409">
        <dgm:presLayoutVars>
          <dgm:chPref val="3"/>
        </dgm:presLayoutVars>
      </dgm:prSet>
      <dgm:spPr/>
      <dgm:t>
        <a:bodyPr/>
        <a:lstStyle/>
        <a:p>
          <a:endParaRPr lang="ru-RU"/>
        </a:p>
      </dgm:t>
    </dgm:pt>
    <dgm:pt modelId="{6B8FA7BC-D81B-482D-AC7C-1029C990A17B}" type="pres">
      <dgm:prSet presAssocID="{06729324-74FC-4FA7-9F66-FB76C2013B29}" presName="level3hierChild" presStyleCnt="0"/>
      <dgm:spPr/>
    </dgm:pt>
    <dgm:pt modelId="{A3EA44BD-C123-422D-8615-72513222ED09}" type="pres">
      <dgm:prSet presAssocID="{2396AF76-6D2B-4DD3-AF8A-6B926976493E}" presName="conn2-1" presStyleLbl="parChTrans1D2" presStyleIdx="1" presStyleCnt="8"/>
      <dgm:spPr/>
      <dgm:t>
        <a:bodyPr/>
        <a:lstStyle/>
        <a:p>
          <a:endParaRPr lang="ru-RU"/>
        </a:p>
      </dgm:t>
    </dgm:pt>
    <dgm:pt modelId="{B2900E67-8164-4FCA-B683-287F151B2997}" type="pres">
      <dgm:prSet presAssocID="{2396AF76-6D2B-4DD3-AF8A-6B926976493E}" presName="connTx" presStyleLbl="parChTrans1D2" presStyleIdx="1" presStyleCnt="8"/>
      <dgm:spPr/>
      <dgm:t>
        <a:bodyPr/>
        <a:lstStyle/>
        <a:p>
          <a:endParaRPr lang="ru-RU"/>
        </a:p>
      </dgm:t>
    </dgm:pt>
    <dgm:pt modelId="{FF098B9F-2CB7-42D2-B139-AFF8F75D3017}" type="pres">
      <dgm:prSet presAssocID="{6B15B627-42CF-49B5-813E-15FCF349E38D}" presName="root2" presStyleCnt="0"/>
      <dgm:spPr/>
    </dgm:pt>
    <dgm:pt modelId="{887F638E-2C7C-4996-8218-50461897EDBD}" type="pres">
      <dgm:prSet presAssocID="{6B15B627-42CF-49B5-813E-15FCF349E38D}" presName="LevelTwoTextNode" presStyleLbl="node2" presStyleIdx="1" presStyleCnt="8" custScaleX="199292" custLinFactNeighborX="-4000" custLinFactNeighborY="6409">
        <dgm:presLayoutVars>
          <dgm:chPref val="3"/>
        </dgm:presLayoutVars>
      </dgm:prSet>
      <dgm:spPr/>
      <dgm:t>
        <a:bodyPr/>
        <a:lstStyle/>
        <a:p>
          <a:endParaRPr lang="ru-RU"/>
        </a:p>
      </dgm:t>
    </dgm:pt>
    <dgm:pt modelId="{0AFAD390-5E02-41D8-A2CB-447C6204262D}" type="pres">
      <dgm:prSet presAssocID="{6B15B627-42CF-49B5-813E-15FCF349E38D}" presName="level3hierChild" presStyleCnt="0"/>
      <dgm:spPr/>
    </dgm:pt>
    <dgm:pt modelId="{E57A9C1A-A386-49F2-9562-C5A6932FF6DE}" type="pres">
      <dgm:prSet presAssocID="{DBAEAF44-8AAE-4483-AE00-359D1804F77E}" presName="conn2-1" presStyleLbl="parChTrans1D2" presStyleIdx="2" presStyleCnt="8"/>
      <dgm:spPr/>
      <dgm:t>
        <a:bodyPr/>
        <a:lstStyle/>
        <a:p>
          <a:endParaRPr lang="ru-RU"/>
        </a:p>
      </dgm:t>
    </dgm:pt>
    <dgm:pt modelId="{E95FA4F1-75B2-45C6-A3EA-7399E3FD71C6}" type="pres">
      <dgm:prSet presAssocID="{DBAEAF44-8AAE-4483-AE00-359D1804F77E}" presName="connTx" presStyleLbl="parChTrans1D2" presStyleIdx="2" presStyleCnt="8"/>
      <dgm:spPr/>
      <dgm:t>
        <a:bodyPr/>
        <a:lstStyle/>
        <a:p>
          <a:endParaRPr lang="ru-RU"/>
        </a:p>
      </dgm:t>
    </dgm:pt>
    <dgm:pt modelId="{486D1ED2-5500-455C-B353-47BD8FA69E28}" type="pres">
      <dgm:prSet presAssocID="{C7FA27C7-D578-42A5-914B-7873CEA1BA58}" presName="root2" presStyleCnt="0"/>
      <dgm:spPr/>
    </dgm:pt>
    <dgm:pt modelId="{62F897E1-2C6B-4F96-8062-A3E4AD0F1054}" type="pres">
      <dgm:prSet presAssocID="{C7FA27C7-D578-42A5-914B-7873CEA1BA58}" presName="LevelTwoTextNode" presStyleLbl="node2" presStyleIdx="2" presStyleCnt="8" custScaleX="199292" custLinFactNeighborX="-4000" custLinFactNeighborY="6409">
        <dgm:presLayoutVars>
          <dgm:chPref val="3"/>
        </dgm:presLayoutVars>
      </dgm:prSet>
      <dgm:spPr/>
      <dgm:t>
        <a:bodyPr/>
        <a:lstStyle/>
        <a:p>
          <a:endParaRPr lang="ru-RU"/>
        </a:p>
      </dgm:t>
    </dgm:pt>
    <dgm:pt modelId="{4C5EE4AC-C270-4BE9-8AD9-D745269B0924}" type="pres">
      <dgm:prSet presAssocID="{C7FA27C7-D578-42A5-914B-7873CEA1BA58}" presName="level3hierChild" presStyleCnt="0"/>
      <dgm:spPr/>
    </dgm:pt>
    <dgm:pt modelId="{F0ACB8C3-A35E-4361-BE53-135EBF572C76}" type="pres">
      <dgm:prSet presAssocID="{364A5556-4A51-40B2-81C0-2DF203574F23}" presName="conn2-1" presStyleLbl="parChTrans1D2" presStyleIdx="3" presStyleCnt="8"/>
      <dgm:spPr/>
      <dgm:t>
        <a:bodyPr/>
        <a:lstStyle/>
        <a:p>
          <a:endParaRPr lang="ru-RU"/>
        </a:p>
      </dgm:t>
    </dgm:pt>
    <dgm:pt modelId="{0D15AB9D-50C0-480F-BA13-4A8958DF62C8}" type="pres">
      <dgm:prSet presAssocID="{364A5556-4A51-40B2-81C0-2DF203574F23}" presName="connTx" presStyleLbl="parChTrans1D2" presStyleIdx="3" presStyleCnt="8"/>
      <dgm:spPr/>
      <dgm:t>
        <a:bodyPr/>
        <a:lstStyle/>
        <a:p>
          <a:endParaRPr lang="ru-RU"/>
        </a:p>
      </dgm:t>
    </dgm:pt>
    <dgm:pt modelId="{16BBDE9B-9E86-455A-A684-D63F33DF7FCC}" type="pres">
      <dgm:prSet presAssocID="{3A3E0807-B7AF-41E8-A20F-D2D0C7247FF8}" presName="root2" presStyleCnt="0"/>
      <dgm:spPr/>
    </dgm:pt>
    <dgm:pt modelId="{46516605-C8C1-42B8-9768-7BF5F0E8AD90}" type="pres">
      <dgm:prSet presAssocID="{3A3E0807-B7AF-41E8-A20F-D2D0C7247FF8}" presName="LevelTwoTextNode" presStyleLbl="node2" presStyleIdx="3" presStyleCnt="8" custScaleX="199292" custLinFactNeighborX="-4000" custLinFactNeighborY="6409">
        <dgm:presLayoutVars>
          <dgm:chPref val="3"/>
        </dgm:presLayoutVars>
      </dgm:prSet>
      <dgm:spPr/>
      <dgm:t>
        <a:bodyPr/>
        <a:lstStyle/>
        <a:p>
          <a:endParaRPr lang="ru-RU"/>
        </a:p>
      </dgm:t>
    </dgm:pt>
    <dgm:pt modelId="{65448713-8355-4D62-B859-A252A6174A58}" type="pres">
      <dgm:prSet presAssocID="{3A3E0807-B7AF-41E8-A20F-D2D0C7247FF8}" presName="level3hierChild" presStyleCnt="0"/>
      <dgm:spPr/>
    </dgm:pt>
    <dgm:pt modelId="{6C1B0404-A726-45AD-AA56-70851508D6D0}" type="pres">
      <dgm:prSet presAssocID="{F82D8AB5-43FA-44EB-8884-3E493C4057C2}" presName="conn2-1" presStyleLbl="parChTrans1D2" presStyleIdx="4" presStyleCnt="8"/>
      <dgm:spPr/>
      <dgm:t>
        <a:bodyPr/>
        <a:lstStyle/>
        <a:p>
          <a:endParaRPr lang="ru-RU"/>
        </a:p>
      </dgm:t>
    </dgm:pt>
    <dgm:pt modelId="{D8BEDE7A-1900-4BAC-A473-A3FA123B5DEC}" type="pres">
      <dgm:prSet presAssocID="{F82D8AB5-43FA-44EB-8884-3E493C4057C2}" presName="connTx" presStyleLbl="parChTrans1D2" presStyleIdx="4" presStyleCnt="8"/>
      <dgm:spPr/>
      <dgm:t>
        <a:bodyPr/>
        <a:lstStyle/>
        <a:p>
          <a:endParaRPr lang="ru-RU"/>
        </a:p>
      </dgm:t>
    </dgm:pt>
    <dgm:pt modelId="{344491C9-6C62-4883-AC17-1A4D80F45670}" type="pres">
      <dgm:prSet presAssocID="{7CA2592A-052E-42A9-BEDA-3C994FB5C4E1}" presName="root2" presStyleCnt="0"/>
      <dgm:spPr/>
    </dgm:pt>
    <dgm:pt modelId="{1AD8D5B7-A04A-45C4-9BE8-6DE02CB6C1E4}" type="pres">
      <dgm:prSet presAssocID="{7CA2592A-052E-42A9-BEDA-3C994FB5C4E1}" presName="LevelTwoTextNode" presStyleLbl="node2" presStyleIdx="4" presStyleCnt="8" custScaleX="199292" custLinFactNeighborX="-4000" custLinFactNeighborY="6409">
        <dgm:presLayoutVars>
          <dgm:chPref val="3"/>
        </dgm:presLayoutVars>
      </dgm:prSet>
      <dgm:spPr/>
      <dgm:t>
        <a:bodyPr/>
        <a:lstStyle/>
        <a:p>
          <a:endParaRPr lang="ru-RU"/>
        </a:p>
      </dgm:t>
    </dgm:pt>
    <dgm:pt modelId="{2C455462-9F42-4FB4-AE83-BEF25A6E9B6B}" type="pres">
      <dgm:prSet presAssocID="{7CA2592A-052E-42A9-BEDA-3C994FB5C4E1}" presName="level3hierChild" presStyleCnt="0"/>
      <dgm:spPr/>
    </dgm:pt>
    <dgm:pt modelId="{B900D76F-46EB-44B3-B364-70AAB4EE257C}" type="pres">
      <dgm:prSet presAssocID="{C36073C6-6B1E-4AD3-AC2B-7EA6BCAD752D}" presName="conn2-1" presStyleLbl="parChTrans1D2" presStyleIdx="5" presStyleCnt="8"/>
      <dgm:spPr/>
      <dgm:t>
        <a:bodyPr/>
        <a:lstStyle/>
        <a:p>
          <a:endParaRPr lang="ru-RU"/>
        </a:p>
      </dgm:t>
    </dgm:pt>
    <dgm:pt modelId="{5434CDBF-599F-423B-94E8-546832FF48EC}" type="pres">
      <dgm:prSet presAssocID="{C36073C6-6B1E-4AD3-AC2B-7EA6BCAD752D}" presName="connTx" presStyleLbl="parChTrans1D2" presStyleIdx="5" presStyleCnt="8"/>
      <dgm:spPr/>
      <dgm:t>
        <a:bodyPr/>
        <a:lstStyle/>
        <a:p>
          <a:endParaRPr lang="ru-RU"/>
        </a:p>
      </dgm:t>
    </dgm:pt>
    <dgm:pt modelId="{B16DFA29-6128-4C1C-BA2F-DE4DA8CEB2D7}" type="pres">
      <dgm:prSet presAssocID="{87AC3B86-524A-45B8-9F2E-6DA333D4E927}" presName="root2" presStyleCnt="0"/>
      <dgm:spPr/>
    </dgm:pt>
    <dgm:pt modelId="{24C7B523-8615-4F25-B79B-A3E4A11B243C}" type="pres">
      <dgm:prSet presAssocID="{87AC3B86-524A-45B8-9F2E-6DA333D4E927}" presName="LevelTwoTextNode" presStyleLbl="node2" presStyleIdx="5" presStyleCnt="8" custScaleX="199292" custLinFactNeighborX="-2835" custLinFactNeighborY="677">
        <dgm:presLayoutVars>
          <dgm:chPref val="3"/>
        </dgm:presLayoutVars>
      </dgm:prSet>
      <dgm:spPr/>
      <dgm:t>
        <a:bodyPr/>
        <a:lstStyle/>
        <a:p>
          <a:endParaRPr lang="ru-RU"/>
        </a:p>
      </dgm:t>
    </dgm:pt>
    <dgm:pt modelId="{67979D1D-A61C-48CD-87BD-7C1CE600291E}" type="pres">
      <dgm:prSet presAssocID="{87AC3B86-524A-45B8-9F2E-6DA333D4E927}" presName="level3hierChild" presStyleCnt="0"/>
      <dgm:spPr/>
    </dgm:pt>
    <dgm:pt modelId="{0A3F1913-3DCE-4871-9C98-B9DEED9BCD84}" type="pres">
      <dgm:prSet presAssocID="{79770214-B547-431C-AE90-74B59EE04297}" presName="conn2-1" presStyleLbl="parChTrans1D2" presStyleIdx="6" presStyleCnt="8"/>
      <dgm:spPr/>
      <dgm:t>
        <a:bodyPr/>
        <a:lstStyle/>
        <a:p>
          <a:endParaRPr lang="ru-RU"/>
        </a:p>
      </dgm:t>
    </dgm:pt>
    <dgm:pt modelId="{2571069F-B56B-47E4-A0A4-633FA0CE90E1}" type="pres">
      <dgm:prSet presAssocID="{79770214-B547-431C-AE90-74B59EE04297}" presName="connTx" presStyleLbl="parChTrans1D2" presStyleIdx="6" presStyleCnt="8"/>
      <dgm:spPr/>
      <dgm:t>
        <a:bodyPr/>
        <a:lstStyle/>
        <a:p>
          <a:endParaRPr lang="ru-RU"/>
        </a:p>
      </dgm:t>
    </dgm:pt>
    <dgm:pt modelId="{083597F3-5A78-4E98-A103-BF880F0C3066}" type="pres">
      <dgm:prSet presAssocID="{11EFF7FA-2782-484F-ABC3-F0B9859A118C}" presName="root2" presStyleCnt="0"/>
      <dgm:spPr/>
    </dgm:pt>
    <dgm:pt modelId="{9E4F0F37-6C78-42D0-ACB8-A9598C1A1B47}" type="pres">
      <dgm:prSet presAssocID="{11EFF7FA-2782-484F-ABC3-F0B9859A118C}" presName="LevelTwoTextNode" presStyleLbl="node2" presStyleIdx="6" presStyleCnt="8" custScaleX="199292" custLinFactNeighborX="-2835" custLinFactNeighborY="677">
        <dgm:presLayoutVars>
          <dgm:chPref val="3"/>
        </dgm:presLayoutVars>
      </dgm:prSet>
      <dgm:spPr/>
      <dgm:t>
        <a:bodyPr/>
        <a:lstStyle/>
        <a:p>
          <a:endParaRPr lang="ru-RU"/>
        </a:p>
      </dgm:t>
    </dgm:pt>
    <dgm:pt modelId="{C0CEDCFA-8D88-4639-B115-262FDBA95653}" type="pres">
      <dgm:prSet presAssocID="{11EFF7FA-2782-484F-ABC3-F0B9859A118C}" presName="level3hierChild" presStyleCnt="0"/>
      <dgm:spPr/>
    </dgm:pt>
    <dgm:pt modelId="{766A904E-D1EF-4517-BDB4-2F31A0EF924E}" type="pres">
      <dgm:prSet presAssocID="{BF2D6B0E-2A01-4882-8A6A-D26636ACD7E6}" presName="conn2-1" presStyleLbl="parChTrans1D2" presStyleIdx="7" presStyleCnt="8"/>
      <dgm:spPr/>
      <dgm:t>
        <a:bodyPr/>
        <a:lstStyle/>
        <a:p>
          <a:endParaRPr lang="ru-RU"/>
        </a:p>
      </dgm:t>
    </dgm:pt>
    <dgm:pt modelId="{369C2A42-281B-42B3-B94C-4C6DC0F74732}" type="pres">
      <dgm:prSet presAssocID="{BF2D6B0E-2A01-4882-8A6A-D26636ACD7E6}" presName="connTx" presStyleLbl="parChTrans1D2" presStyleIdx="7" presStyleCnt="8"/>
      <dgm:spPr/>
      <dgm:t>
        <a:bodyPr/>
        <a:lstStyle/>
        <a:p>
          <a:endParaRPr lang="ru-RU"/>
        </a:p>
      </dgm:t>
    </dgm:pt>
    <dgm:pt modelId="{FDF32559-0086-4855-9401-A480B26702E6}" type="pres">
      <dgm:prSet presAssocID="{C2E2999F-1855-4596-8719-F6F622BD4313}" presName="root2" presStyleCnt="0"/>
      <dgm:spPr/>
    </dgm:pt>
    <dgm:pt modelId="{56BC3C81-FCEB-4C97-9009-DFFC6C38A1FE}" type="pres">
      <dgm:prSet presAssocID="{C2E2999F-1855-4596-8719-F6F622BD4313}" presName="LevelTwoTextNode" presStyleLbl="node2" presStyleIdx="7" presStyleCnt="8" custScaleX="199292" custLinFactNeighborX="-2835" custLinFactNeighborY="677">
        <dgm:presLayoutVars>
          <dgm:chPref val="3"/>
        </dgm:presLayoutVars>
      </dgm:prSet>
      <dgm:spPr/>
      <dgm:t>
        <a:bodyPr/>
        <a:lstStyle/>
        <a:p>
          <a:endParaRPr lang="ru-RU"/>
        </a:p>
      </dgm:t>
    </dgm:pt>
    <dgm:pt modelId="{832A4BB8-F8E7-48D6-BDD5-7E650C86ECA5}" type="pres">
      <dgm:prSet presAssocID="{C2E2999F-1855-4596-8719-F6F622BD4313}" presName="level3hierChild" presStyleCnt="0"/>
      <dgm:spPr/>
    </dgm:pt>
  </dgm:ptLst>
  <dgm:cxnLst>
    <dgm:cxn modelId="{863622F7-8FD4-41AB-9513-A4E039D60E88}" type="presOf" srcId="{364A5556-4A51-40B2-81C0-2DF203574F23}" destId="{F0ACB8C3-A35E-4361-BE53-135EBF572C76}" srcOrd="0" destOrd="0" presId="urn:microsoft.com/office/officeart/2008/layout/HorizontalMultiLevelHierarchy"/>
    <dgm:cxn modelId="{5A23E0DC-CC1C-4AD8-BEED-4FD52460368C}" srcId="{8CECA665-3CE1-4CEB-86D5-D41088C2529B}" destId="{41EE0057-72BF-411C-9D42-CA52D386E76E}" srcOrd="0" destOrd="0" parTransId="{438871A2-5BA6-4875-9E28-E5D99AB5F018}" sibTransId="{C6FDF7B5-D404-49AE-8E7A-187AE5417888}"/>
    <dgm:cxn modelId="{B440B7DE-5932-438D-8FBA-792C7858F595}" type="presOf" srcId="{87AC3B86-524A-45B8-9F2E-6DA333D4E927}" destId="{24C7B523-8615-4F25-B79B-A3E4A11B243C}" srcOrd="0" destOrd="0" presId="urn:microsoft.com/office/officeart/2008/layout/HorizontalMultiLevelHierarchy"/>
    <dgm:cxn modelId="{593C548C-BACC-44B5-8C35-EC80EED3F8EC}" type="presOf" srcId="{3A3E0807-B7AF-41E8-A20F-D2D0C7247FF8}" destId="{46516605-C8C1-42B8-9768-7BF5F0E8AD90}" srcOrd="0" destOrd="0" presId="urn:microsoft.com/office/officeart/2008/layout/HorizontalMultiLevelHierarchy"/>
    <dgm:cxn modelId="{16BE293C-EC79-44A8-BF5A-6614882E15A4}" srcId="{41EE0057-72BF-411C-9D42-CA52D386E76E}" destId="{C7FA27C7-D578-42A5-914B-7873CEA1BA58}" srcOrd="2" destOrd="0" parTransId="{DBAEAF44-8AAE-4483-AE00-359D1804F77E}" sibTransId="{F1D4FB92-BBD4-456C-B43F-15708C4442C5}"/>
    <dgm:cxn modelId="{6CE55FDB-6637-44FD-B7CA-1D649E5FCCA1}" type="presOf" srcId="{DBAEAF44-8AAE-4483-AE00-359D1804F77E}" destId="{E57A9C1A-A386-49F2-9562-C5A6932FF6DE}" srcOrd="0" destOrd="0" presId="urn:microsoft.com/office/officeart/2008/layout/HorizontalMultiLevelHierarchy"/>
    <dgm:cxn modelId="{1028FEF9-4066-4C4F-A589-473E41FC3BB0}" type="presOf" srcId="{233F02A5-FE4C-427B-87C2-C71D6839E6BA}" destId="{5341A8A4-D010-4853-A946-A32B8F8B0279}" srcOrd="1" destOrd="0" presId="urn:microsoft.com/office/officeart/2008/layout/HorizontalMultiLevelHierarchy"/>
    <dgm:cxn modelId="{3998628B-DD25-4F5E-8263-5FA8244F4534}" type="presOf" srcId="{C2E2999F-1855-4596-8719-F6F622BD4313}" destId="{56BC3C81-FCEB-4C97-9009-DFFC6C38A1FE}" srcOrd="0" destOrd="0" presId="urn:microsoft.com/office/officeart/2008/layout/HorizontalMultiLevelHierarchy"/>
    <dgm:cxn modelId="{6B8D83E5-2537-42EA-9AB9-9E06BA7EDA8A}" type="presOf" srcId="{8CECA665-3CE1-4CEB-86D5-D41088C2529B}" destId="{BD9B125A-2195-4C09-87FB-88B74DD7FA26}" srcOrd="0" destOrd="0" presId="urn:microsoft.com/office/officeart/2008/layout/HorizontalMultiLevelHierarchy"/>
    <dgm:cxn modelId="{67F0CE88-B7FE-4D97-A09A-F6A705232BD7}" type="presOf" srcId="{41EE0057-72BF-411C-9D42-CA52D386E76E}" destId="{F7CEA7E4-69D4-445F-9916-A30BF4AC3EB0}" srcOrd="0" destOrd="0" presId="urn:microsoft.com/office/officeart/2008/layout/HorizontalMultiLevelHierarchy"/>
    <dgm:cxn modelId="{C772B209-9820-43FF-91F9-163608ACC369}" type="presOf" srcId="{BF2D6B0E-2A01-4882-8A6A-D26636ACD7E6}" destId="{369C2A42-281B-42B3-B94C-4C6DC0F74732}" srcOrd="1" destOrd="0" presId="urn:microsoft.com/office/officeart/2008/layout/HorizontalMultiLevelHierarchy"/>
    <dgm:cxn modelId="{41DCCD08-775C-45C5-B528-D7C40D4F1429}" type="presOf" srcId="{11EFF7FA-2782-484F-ABC3-F0B9859A118C}" destId="{9E4F0F37-6C78-42D0-ACB8-A9598C1A1B47}" srcOrd="0" destOrd="0" presId="urn:microsoft.com/office/officeart/2008/layout/HorizontalMultiLevelHierarchy"/>
    <dgm:cxn modelId="{432A1641-C345-4227-8888-BF5F5FCCB5B7}" srcId="{41EE0057-72BF-411C-9D42-CA52D386E76E}" destId="{06729324-74FC-4FA7-9F66-FB76C2013B29}" srcOrd="0" destOrd="0" parTransId="{233F02A5-FE4C-427B-87C2-C71D6839E6BA}" sibTransId="{8D1ECDF8-CA65-482C-AD75-98203416E763}"/>
    <dgm:cxn modelId="{5D940A11-E565-4DBF-84D5-02BF00559D6D}" type="presOf" srcId="{F82D8AB5-43FA-44EB-8884-3E493C4057C2}" destId="{6C1B0404-A726-45AD-AA56-70851508D6D0}" srcOrd="0" destOrd="0" presId="urn:microsoft.com/office/officeart/2008/layout/HorizontalMultiLevelHierarchy"/>
    <dgm:cxn modelId="{122F5688-E0DF-43F0-9F7D-9665248AFEB2}" type="presOf" srcId="{BF2D6B0E-2A01-4882-8A6A-D26636ACD7E6}" destId="{766A904E-D1EF-4517-BDB4-2F31A0EF924E}" srcOrd="0" destOrd="0" presId="urn:microsoft.com/office/officeart/2008/layout/HorizontalMultiLevelHierarchy"/>
    <dgm:cxn modelId="{7F8919B5-86EE-4043-9EA1-32935593C948}" srcId="{41EE0057-72BF-411C-9D42-CA52D386E76E}" destId="{3A3E0807-B7AF-41E8-A20F-D2D0C7247FF8}" srcOrd="3" destOrd="0" parTransId="{364A5556-4A51-40B2-81C0-2DF203574F23}" sibTransId="{8BD8FFAC-B275-4DED-8C9B-F2F24EA9E82F}"/>
    <dgm:cxn modelId="{534A5A64-0341-436B-9E6E-3BDF3D9DEF85}" srcId="{41EE0057-72BF-411C-9D42-CA52D386E76E}" destId="{6B15B627-42CF-49B5-813E-15FCF349E38D}" srcOrd="1" destOrd="0" parTransId="{2396AF76-6D2B-4DD3-AF8A-6B926976493E}" sibTransId="{4739734A-5DF5-4EC4-8627-8B5987C4AFF1}"/>
    <dgm:cxn modelId="{78F415EB-352F-4EBA-A10D-E6E000C1BABA}" type="presOf" srcId="{C36073C6-6B1E-4AD3-AC2B-7EA6BCAD752D}" destId="{5434CDBF-599F-423B-94E8-546832FF48EC}" srcOrd="1" destOrd="0" presId="urn:microsoft.com/office/officeart/2008/layout/HorizontalMultiLevelHierarchy"/>
    <dgm:cxn modelId="{878D8FEC-32A3-432A-8014-FECCE941ADDE}" srcId="{41EE0057-72BF-411C-9D42-CA52D386E76E}" destId="{87AC3B86-524A-45B8-9F2E-6DA333D4E927}" srcOrd="5" destOrd="0" parTransId="{C36073C6-6B1E-4AD3-AC2B-7EA6BCAD752D}" sibTransId="{C97EE4EC-7D19-42F1-947E-C10B2511501B}"/>
    <dgm:cxn modelId="{B742E3D1-84CF-4E97-AEEF-CCE130475C74}" type="presOf" srcId="{79770214-B547-431C-AE90-74B59EE04297}" destId="{2571069F-B56B-47E4-A0A4-633FA0CE90E1}" srcOrd="1" destOrd="0" presId="urn:microsoft.com/office/officeart/2008/layout/HorizontalMultiLevelHierarchy"/>
    <dgm:cxn modelId="{1A5C847E-DD0C-4FFA-B1CD-DDAD81F04895}" type="presOf" srcId="{2396AF76-6D2B-4DD3-AF8A-6B926976493E}" destId="{A3EA44BD-C123-422D-8615-72513222ED09}" srcOrd="0" destOrd="0" presId="urn:microsoft.com/office/officeart/2008/layout/HorizontalMultiLevelHierarchy"/>
    <dgm:cxn modelId="{FD7868EE-9288-4DE3-9ACD-5D38F5000347}" type="presOf" srcId="{C36073C6-6B1E-4AD3-AC2B-7EA6BCAD752D}" destId="{B900D76F-46EB-44B3-B364-70AAB4EE257C}" srcOrd="0" destOrd="0" presId="urn:microsoft.com/office/officeart/2008/layout/HorizontalMultiLevelHierarchy"/>
    <dgm:cxn modelId="{EA9BC10E-B18E-49C4-B36A-A6A20F755390}" type="presOf" srcId="{2396AF76-6D2B-4DD3-AF8A-6B926976493E}" destId="{B2900E67-8164-4FCA-B683-287F151B2997}" srcOrd="1" destOrd="0" presId="urn:microsoft.com/office/officeart/2008/layout/HorizontalMultiLevelHierarchy"/>
    <dgm:cxn modelId="{53D98184-A4A5-4B72-A617-49285FC58DC2}" type="presOf" srcId="{DBAEAF44-8AAE-4483-AE00-359D1804F77E}" destId="{E95FA4F1-75B2-45C6-A3EA-7399E3FD71C6}" srcOrd="1" destOrd="0" presId="urn:microsoft.com/office/officeart/2008/layout/HorizontalMultiLevelHierarchy"/>
    <dgm:cxn modelId="{C36C7B38-A035-4ED5-B259-F0B696B2926E}" type="presOf" srcId="{6B15B627-42CF-49B5-813E-15FCF349E38D}" destId="{887F638E-2C7C-4996-8218-50461897EDBD}" srcOrd="0" destOrd="0" presId="urn:microsoft.com/office/officeart/2008/layout/HorizontalMultiLevelHierarchy"/>
    <dgm:cxn modelId="{39A6894D-E776-4B9C-A22A-1EFB2E6DEE86}" type="presOf" srcId="{364A5556-4A51-40B2-81C0-2DF203574F23}" destId="{0D15AB9D-50C0-480F-BA13-4A8958DF62C8}" srcOrd="1" destOrd="0" presId="urn:microsoft.com/office/officeart/2008/layout/HorizontalMultiLevelHierarchy"/>
    <dgm:cxn modelId="{D8563A22-D8BA-4088-ABBD-AFC773D89388}" srcId="{41EE0057-72BF-411C-9D42-CA52D386E76E}" destId="{7CA2592A-052E-42A9-BEDA-3C994FB5C4E1}" srcOrd="4" destOrd="0" parTransId="{F82D8AB5-43FA-44EB-8884-3E493C4057C2}" sibTransId="{34027BC8-BEF2-46F1-9CFE-794FC45A9A4A}"/>
    <dgm:cxn modelId="{C70342A4-6EE8-4541-B1F4-7A6FEBFCB8E8}" type="presOf" srcId="{06729324-74FC-4FA7-9F66-FB76C2013B29}" destId="{83951507-EA57-41D2-872B-D1DAF03BB5D9}" srcOrd="0" destOrd="0" presId="urn:microsoft.com/office/officeart/2008/layout/HorizontalMultiLevelHierarchy"/>
    <dgm:cxn modelId="{39D46C5F-8378-4F02-A339-EB48F0DE7500}" type="presOf" srcId="{79770214-B547-431C-AE90-74B59EE04297}" destId="{0A3F1913-3DCE-4871-9C98-B9DEED9BCD84}" srcOrd="0" destOrd="0" presId="urn:microsoft.com/office/officeart/2008/layout/HorizontalMultiLevelHierarchy"/>
    <dgm:cxn modelId="{E41ACCF5-E89E-4110-9541-111175196D62}" type="presOf" srcId="{233F02A5-FE4C-427B-87C2-C71D6839E6BA}" destId="{33E27DC1-BA9E-46E1-A70F-4366CE775170}" srcOrd="0" destOrd="0" presId="urn:microsoft.com/office/officeart/2008/layout/HorizontalMultiLevelHierarchy"/>
    <dgm:cxn modelId="{74542C67-CFA4-4E72-8C1E-7534176B7692}" srcId="{41EE0057-72BF-411C-9D42-CA52D386E76E}" destId="{11EFF7FA-2782-484F-ABC3-F0B9859A118C}" srcOrd="6" destOrd="0" parTransId="{79770214-B547-431C-AE90-74B59EE04297}" sibTransId="{0839C42C-BA5E-4B15-AC59-BBDD62F9FFCD}"/>
    <dgm:cxn modelId="{3C050F53-7440-4843-BEFE-5109229A0BC6}" srcId="{41EE0057-72BF-411C-9D42-CA52D386E76E}" destId="{C2E2999F-1855-4596-8719-F6F622BD4313}" srcOrd="7" destOrd="0" parTransId="{BF2D6B0E-2A01-4882-8A6A-D26636ACD7E6}" sibTransId="{3465D8A1-8B04-43B2-8950-CC72206645CC}"/>
    <dgm:cxn modelId="{4E97C13F-05E9-4319-AD03-3C410E9F81E3}" type="presOf" srcId="{7CA2592A-052E-42A9-BEDA-3C994FB5C4E1}" destId="{1AD8D5B7-A04A-45C4-9BE8-6DE02CB6C1E4}" srcOrd="0" destOrd="0" presId="urn:microsoft.com/office/officeart/2008/layout/HorizontalMultiLevelHierarchy"/>
    <dgm:cxn modelId="{AA52707E-61BD-442F-B558-7C086C23C652}" type="presOf" srcId="{C7FA27C7-D578-42A5-914B-7873CEA1BA58}" destId="{62F897E1-2C6B-4F96-8062-A3E4AD0F1054}" srcOrd="0" destOrd="0" presId="urn:microsoft.com/office/officeart/2008/layout/HorizontalMultiLevelHierarchy"/>
    <dgm:cxn modelId="{D787A728-18B7-4943-A78E-A62F0EB9FAD7}" type="presOf" srcId="{F82D8AB5-43FA-44EB-8884-3E493C4057C2}" destId="{D8BEDE7A-1900-4BAC-A473-A3FA123B5DEC}" srcOrd="1" destOrd="0" presId="urn:microsoft.com/office/officeart/2008/layout/HorizontalMultiLevelHierarchy"/>
    <dgm:cxn modelId="{88F4A088-4C9C-4EF1-A9F3-D44F4C4F1E33}" type="presParOf" srcId="{BD9B125A-2195-4C09-87FB-88B74DD7FA26}" destId="{CEE49A66-3953-4D7D-84D0-CE568F83D54C}" srcOrd="0" destOrd="0" presId="urn:microsoft.com/office/officeart/2008/layout/HorizontalMultiLevelHierarchy"/>
    <dgm:cxn modelId="{BE913451-3E07-44BF-AEBE-DF5533EAE104}" type="presParOf" srcId="{CEE49A66-3953-4D7D-84D0-CE568F83D54C}" destId="{F7CEA7E4-69D4-445F-9916-A30BF4AC3EB0}" srcOrd="0" destOrd="0" presId="urn:microsoft.com/office/officeart/2008/layout/HorizontalMultiLevelHierarchy"/>
    <dgm:cxn modelId="{8C911437-97E7-4F7C-B31D-B6C24BF4DB73}" type="presParOf" srcId="{CEE49A66-3953-4D7D-84D0-CE568F83D54C}" destId="{2296D9C6-5430-4894-A3EF-121D006646CD}" srcOrd="1" destOrd="0" presId="urn:microsoft.com/office/officeart/2008/layout/HorizontalMultiLevelHierarchy"/>
    <dgm:cxn modelId="{9943D9CA-8F88-4DA4-A489-A9A925ACBFE0}" type="presParOf" srcId="{2296D9C6-5430-4894-A3EF-121D006646CD}" destId="{33E27DC1-BA9E-46E1-A70F-4366CE775170}" srcOrd="0" destOrd="0" presId="urn:microsoft.com/office/officeart/2008/layout/HorizontalMultiLevelHierarchy"/>
    <dgm:cxn modelId="{408AA58F-0AEF-4D0B-BBE0-A17FB3C1CB04}" type="presParOf" srcId="{33E27DC1-BA9E-46E1-A70F-4366CE775170}" destId="{5341A8A4-D010-4853-A946-A32B8F8B0279}" srcOrd="0" destOrd="0" presId="urn:microsoft.com/office/officeart/2008/layout/HorizontalMultiLevelHierarchy"/>
    <dgm:cxn modelId="{D4B3AE73-E6DA-4EEC-A452-41824FD5385C}" type="presParOf" srcId="{2296D9C6-5430-4894-A3EF-121D006646CD}" destId="{D171525C-F2F1-4220-A6B3-0BA5543612B3}" srcOrd="1" destOrd="0" presId="urn:microsoft.com/office/officeart/2008/layout/HorizontalMultiLevelHierarchy"/>
    <dgm:cxn modelId="{DE834A6B-9BF0-4F92-96AA-EAFD716CF1AE}" type="presParOf" srcId="{D171525C-F2F1-4220-A6B3-0BA5543612B3}" destId="{83951507-EA57-41D2-872B-D1DAF03BB5D9}" srcOrd="0" destOrd="0" presId="urn:microsoft.com/office/officeart/2008/layout/HorizontalMultiLevelHierarchy"/>
    <dgm:cxn modelId="{49002961-FFF4-458B-958B-310F077A93B5}" type="presParOf" srcId="{D171525C-F2F1-4220-A6B3-0BA5543612B3}" destId="{6B8FA7BC-D81B-482D-AC7C-1029C990A17B}" srcOrd="1" destOrd="0" presId="urn:microsoft.com/office/officeart/2008/layout/HorizontalMultiLevelHierarchy"/>
    <dgm:cxn modelId="{F1C9F8DD-E650-4A53-9841-FA72BA3D43EF}" type="presParOf" srcId="{2296D9C6-5430-4894-A3EF-121D006646CD}" destId="{A3EA44BD-C123-422D-8615-72513222ED09}" srcOrd="2" destOrd="0" presId="urn:microsoft.com/office/officeart/2008/layout/HorizontalMultiLevelHierarchy"/>
    <dgm:cxn modelId="{5BA8DEBB-2804-4B56-AE65-9C3A6FBC5679}" type="presParOf" srcId="{A3EA44BD-C123-422D-8615-72513222ED09}" destId="{B2900E67-8164-4FCA-B683-287F151B2997}" srcOrd="0" destOrd="0" presId="urn:microsoft.com/office/officeart/2008/layout/HorizontalMultiLevelHierarchy"/>
    <dgm:cxn modelId="{C7C876E6-3F66-41BD-A84D-6997024EADE4}" type="presParOf" srcId="{2296D9C6-5430-4894-A3EF-121D006646CD}" destId="{FF098B9F-2CB7-42D2-B139-AFF8F75D3017}" srcOrd="3" destOrd="0" presId="urn:microsoft.com/office/officeart/2008/layout/HorizontalMultiLevelHierarchy"/>
    <dgm:cxn modelId="{BA24C12D-048B-46D0-85C0-652D9F29C988}" type="presParOf" srcId="{FF098B9F-2CB7-42D2-B139-AFF8F75D3017}" destId="{887F638E-2C7C-4996-8218-50461897EDBD}" srcOrd="0" destOrd="0" presId="urn:microsoft.com/office/officeart/2008/layout/HorizontalMultiLevelHierarchy"/>
    <dgm:cxn modelId="{8C8C7B9E-A61B-44B2-AC12-4BF22857FCE1}" type="presParOf" srcId="{FF098B9F-2CB7-42D2-B139-AFF8F75D3017}" destId="{0AFAD390-5E02-41D8-A2CB-447C6204262D}" srcOrd="1" destOrd="0" presId="urn:microsoft.com/office/officeart/2008/layout/HorizontalMultiLevelHierarchy"/>
    <dgm:cxn modelId="{18871146-096D-4046-A13B-608888F3CDF1}" type="presParOf" srcId="{2296D9C6-5430-4894-A3EF-121D006646CD}" destId="{E57A9C1A-A386-49F2-9562-C5A6932FF6DE}" srcOrd="4" destOrd="0" presId="urn:microsoft.com/office/officeart/2008/layout/HorizontalMultiLevelHierarchy"/>
    <dgm:cxn modelId="{27ED6185-6FF0-48F5-A117-3114EAF709A0}" type="presParOf" srcId="{E57A9C1A-A386-49F2-9562-C5A6932FF6DE}" destId="{E95FA4F1-75B2-45C6-A3EA-7399E3FD71C6}" srcOrd="0" destOrd="0" presId="urn:microsoft.com/office/officeart/2008/layout/HorizontalMultiLevelHierarchy"/>
    <dgm:cxn modelId="{B398015C-4CDC-4DB7-8639-58FCF7103F96}" type="presParOf" srcId="{2296D9C6-5430-4894-A3EF-121D006646CD}" destId="{486D1ED2-5500-455C-B353-47BD8FA69E28}" srcOrd="5" destOrd="0" presId="urn:microsoft.com/office/officeart/2008/layout/HorizontalMultiLevelHierarchy"/>
    <dgm:cxn modelId="{074A53BE-1761-45EF-980C-B57EF8682D22}" type="presParOf" srcId="{486D1ED2-5500-455C-B353-47BD8FA69E28}" destId="{62F897E1-2C6B-4F96-8062-A3E4AD0F1054}" srcOrd="0" destOrd="0" presId="urn:microsoft.com/office/officeart/2008/layout/HorizontalMultiLevelHierarchy"/>
    <dgm:cxn modelId="{24DEE983-8118-4F26-A48C-C82E41D96118}" type="presParOf" srcId="{486D1ED2-5500-455C-B353-47BD8FA69E28}" destId="{4C5EE4AC-C270-4BE9-8AD9-D745269B0924}" srcOrd="1" destOrd="0" presId="urn:microsoft.com/office/officeart/2008/layout/HorizontalMultiLevelHierarchy"/>
    <dgm:cxn modelId="{E4CAF51F-A040-4099-BEF1-4F8EEFE9E7FF}" type="presParOf" srcId="{2296D9C6-5430-4894-A3EF-121D006646CD}" destId="{F0ACB8C3-A35E-4361-BE53-135EBF572C76}" srcOrd="6" destOrd="0" presId="urn:microsoft.com/office/officeart/2008/layout/HorizontalMultiLevelHierarchy"/>
    <dgm:cxn modelId="{7A6CB21A-69E4-4A55-9035-068C1EBBE2CB}" type="presParOf" srcId="{F0ACB8C3-A35E-4361-BE53-135EBF572C76}" destId="{0D15AB9D-50C0-480F-BA13-4A8958DF62C8}" srcOrd="0" destOrd="0" presId="urn:microsoft.com/office/officeart/2008/layout/HorizontalMultiLevelHierarchy"/>
    <dgm:cxn modelId="{EEE945AF-3C73-4FCD-BB36-F43CFD09BDC2}" type="presParOf" srcId="{2296D9C6-5430-4894-A3EF-121D006646CD}" destId="{16BBDE9B-9E86-455A-A684-D63F33DF7FCC}" srcOrd="7" destOrd="0" presId="urn:microsoft.com/office/officeart/2008/layout/HorizontalMultiLevelHierarchy"/>
    <dgm:cxn modelId="{9C33BDE6-84C2-40ED-B517-0A8D79A79055}" type="presParOf" srcId="{16BBDE9B-9E86-455A-A684-D63F33DF7FCC}" destId="{46516605-C8C1-42B8-9768-7BF5F0E8AD90}" srcOrd="0" destOrd="0" presId="urn:microsoft.com/office/officeart/2008/layout/HorizontalMultiLevelHierarchy"/>
    <dgm:cxn modelId="{5FE0AA3D-5CF7-4435-8807-97780D647DE5}" type="presParOf" srcId="{16BBDE9B-9E86-455A-A684-D63F33DF7FCC}" destId="{65448713-8355-4D62-B859-A252A6174A58}" srcOrd="1" destOrd="0" presId="urn:microsoft.com/office/officeart/2008/layout/HorizontalMultiLevelHierarchy"/>
    <dgm:cxn modelId="{73CF8B91-B78E-495E-9C2E-B58A0B5EFD04}" type="presParOf" srcId="{2296D9C6-5430-4894-A3EF-121D006646CD}" destId="{6C1B0404-A726-45AD-AA56-70851508D6D0}" srcOrd="8" destOrd="0" presId="urn:microsoft.com/office/officeart/2008/layout/HorizontalMultiLevelHierarchy"/>
    <dgm:cxn modelId="{1D05D042-F3BB-4A57-BC29-3C3718803A69}" type="presParOf" srcId="{6C1B0404-A726-45AD-AA56-70851508D6D0}" destId="{D8BEDE7A-1900-4BAC-A473-A3FA123B5DEC}" srcOrd="0" destOrd="0" presId="urn:microsoft.com/office/officeart/2008/layout/HorizontalMultiLevelHierarchy"/>
    <dgm:cxn modelId="{8987B572-5A7F-4621-8995-B26A3AA1000A}" type="presParOf" srcId="{2296D9C6-5430-4894-A3EF-121D006646CD}" destId="{344491C9-6C62-4883-AC17-1A4D80F45670}" srcOrd="9" destOrd="0" presId="urn:microsoft.com/office/officeart/2008/layout/HorizontalMultiLevelHierarchy"/>
    <dgm:cxn modelId="{20645576-EA0C-4379-BCED-AFF942E970AC}" type="presParOf" srcId="{344491C9-6C62-4883-AC17-1A4D80F45670}" destId="{1AD8D5B7-A04A-45C4-9BE8-6DE02CB6C1E4}" srcOrd="0" destOrd="0" presId="urn:microsoft.com/office/officeart/2008/layout/HorizontalMultiLevelHierarchy"/>
    <dgm:cxn modelId="{ACC75C41-8202-4314-8BE2-48E98D4FE8C0}" type="presParOf" srcId="{344491C9-6C62-4883-AC17-1A4D80F45670}" destId="{2C455462-9F42-4FB4-AE83-BEF25A6E9B6B}" srcOrd="1" destOrd="0" presId="urn:microsoft.com/office/officeart/2008/layout/HorizontalMultiLevelHierarchy"/>
    <dgm:cxn modelId="{69F480D9-409E-4E24-892A-1AEC3AE6293E}" type="presParOf" srcId="{2296D9C6-5430-4894-A3EF-121D006646CD}" destId="{B900D76F-46EB-44B3-B364-70AAB4EE257C}" srcOrd="10" destOrd="0" presId="urn:microsoft.com/office/officeart/2008/layout/HorizontalMultiLevelHierarchy"/>
    <dgm:cxn modelId="{9256A61F-E106-4829-AA55-D0D995B3B805}" type="presParOf" srcId="{B900D76F-46EB-44B3-B364-70AAB4EE257C}" destId="{5434CDBF-599F-423B-94E8-546832FF48EC}" srcOrd="0" destOrd="0" presId="urn:microsoft.com/office/officeart/2008/layout/HorizontalMultiLevelHierarchy"/>
    <dgm:cxn modelId="{A8847497-BE1F-4AFE-A27C-0CDA2E1D35A4}" type="presParOf" srcId="{2296D9C6-5430-4894-A3EF-121D006646CD}" destId="{B16DFA29-6128-4C1C-BA2F-DE4DA8CEB2D7}" srcOrd="11" destOrd="0" presId="urn:microsoft.com/office/officeart/2008/layout/HorizontalMultiLevelHierarchy"/>
    <dgm:cxn modelId="{E20AFD74-7C71-4453-9CB1-F1A535538067}" type="presParOf" srcId="{B16DFA29-6128-4C1C-BA2F-DE4DA8CEB2D7}" destId="{24C7B523-8615-4F25-B79B-A3E4A11B243C}" srcOrd="0" destOrd="0" presId="urn:microsoft.com/office/officeart/2008/layout/HorizontalMultiLevelHierarchy"/>
    <dgm:cxn modelId="{53D42366-2443-44A0-9B0D-0372FE0055F3}" type="presParOf" srcId="{B16DFA29-6128-4C1C-BA2F-DE4DA8CEB2D7}" destId="{67979D1D-A61C-48CD-87BD-7C1CE600291E}" srcOrd="1" destOrd="0" presId="urn:microsoft.com/office/officeart/2008/layout/HorizontalMultiLevelHierarchy"/>
    <dgm:cxn modelId="{71E24DF8-6263-4C0C-BE41-ADF0BFDCDF1A}" type="presParOf" srcId="{2296D9C6-5430-4894-A3EF-121D006646CD}" destId="{0A3F1913-3DCE-4871-9C98-B9DEED9BCD84}" srcOrd="12" destOrd="0" presId="urn:microsoft.com/office/officeart/2008/layout/HorizontalMultiLevelHierarchy"/>
    <dgm:cxn modelId="{0C887780-C33A-48B1-9E8D-28EA1759DA89}" type="presParOf" srcId="{0A3F1913-3DCE-4871-9C98-B9DEED9BCD84}" destId="{2571069F-B56B-47E4-A0A4-633FA0CE90E1}" srcOrd="0" destOrd="0" presId="urn:microsoft.com/office/officeart/2008/layout/HorizontalMultiLevelHierarchy"/>
    <dgm:cxn modelId="{B028E31B-34BB-47D1-9C0F-1040576FCFFB}" type="presParOf" srcId="{2296D9C6-5430-4894-A3EF-121D006646CD}" destId="{083597F3-5A78-4E98-A103-BF880F0C3066}" srcOrd="13" destOrd="0" presId="urn:microsoft.com/office/officeart/2008/layout/HorizontalMultiLevelHierarchy"/>
    <dgm:cxn modelId="{8A5C572E-05E2-4A3F-97AA-56B8444DC990}" type="presParOf" srcId="{083597F3-5A78-4E98-A103-BF880F0C3066}" destId="{9E4F0F37-6C78-42D0-ACB8-A9598C1A1B47}" srcOrd="0" destOrd="0" presId="urn:microsoft.com/office/officeart/2008/layout/HorizontalMultiLevelHierarchy"/>
    <dgm:cxn modelId="{A2B55012-7C87-4A46-B7FC-C8A69330D641}" type="presParOf" srcId="{083597F3-5A78-4E98-A103-BF880F0C3066}" destId="{C0CEDCFA-8D88-4639-B115-262FDBA95653}" srcOrd="1" destOrd="0" presId="urn:microsoft.com/office/officeart/2008/layout/HorizontalMultiLevelHierarchy"/>
    <dgm:cxn modelId="{2C529EE5-2ECA-4D7C-A12A-A4572501B75A}" type="presParOf" srcId="{2296D9C6-5430-4894-A3EF-121D006646CD}" destId="{766A904E-D1EF-4517-BDB4-2F31A0EF924E}" srcOrd="14" destOrd="0" presId="urn:microsoft.com/office/officeart/2008/layout/HorizontalMultiLevelHierarchy"/>
    <dgm:cxn modelId="{5C0F51D1-6DBA-48ED-B607-065B534706D2}" type="presParOf" srcId="{766A904E-D1EF-4517-BDB4-2F31A0EF924E}" destId="{369C2A42-281B-42B3-B94C-4C6DC0F74732}" srcOrd="0" destOrd="0" presId="urn:microsoft.com/office/officeart/2008/layout/HorizontalMultiLevelHierarchy"/>
    <dgm:cxn modelId="{8FEBC6D2-F557-4067-B66F-CA01BE285B8F}" type="presParOf" srcId="{2296D9C6-5430-4894-A3EF-121D006646CD}" destId="{FDF32559-0086-4855-9401-A480B26702E6}" srcOrd="15" destOrd="0" presId="urn:microsoft.com/office/officeart/2008/layout/HorizontalMultiLevelHierarchy"/>
    <dgm:cxn modelId="{92D8695B-2A91-4CAE-9F15-937B9766787D}" type="presParOf" srcId="{FDF32559-0086-4855-9401-A480B26702E6}" destId="{56BC3C81-FCEB-4C97-9009-DFFC6C38A1FE}" srcOrd="0" destOrd="0" presId="urn:microsoft.com/office/officeart/2008/layout/HorizontalMultiLevelHierarchy"/>
    <dgm:cxn modelId="{6598614A-0E04-454D-B0A1-FC16428AC501}" type="presParOf" srcId="{FDF32559-0086-4855-9401-A480B26702E6}" destId="{832A4BB8-F8E7-48D6-BDD5-7E650C86ECA5}"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8A206D-EEE0-45E8-9B3A-65DDE9743DBF}">
      <dsp:nvSpPr>
        <dsp:cNvPr id="0" name=""/>
        <dsp:cNvSpPr/>
      </dsp:nvSpPr>
      <dsp:spPr>
        <a:xfrm>
          <a:off x="0" y="27727"/>
          <a:ext cx="10781881" cy="503685"/>
        </a:xfrm>
        <a:prstGeom prst="roundRect">
          <a:avLst/>
        </a:prstGeom>
        <a:solidFill>
          <a:schemeClr val="lt1"/>
        </a:solidFill>
        <a:ln w="1905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uk-UA" sz="2100" kern="1200" dirty="0" smtClean="0"/>
            <a:t>1.За характером дисперсійного середовища:</a:t>
          </a:r>
          <a:endParaRPr lang="ru-RU" sz="2100" kern="1200" dirty="0"/>
        </a:p>
      </dsp:txBody>
      <dsp:txXfrm>
        <a:off x="24588" y="52315"/>
        <a:ext cx="10732705" cy="454509"/>
      </dsp:txXfrm>
    </dsp:sp>
    <dsp:sp modelId="{98982127-AE29-415C-9109-8B154C00E889}">
      <dsp:nvSpPr>
        <dsp:cNvPr id="0" name=""/>
        <dsp:cNvSpPr/>
      </dsp:nvSpPr>
      <dsp:spPr>
        <a:xfrm>
          <a:off x="0" y="531412"/>
          <a:ext cx="10781881" cy="11084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325" tIns="26670" rIns="149352" bIns="26670" numCol="1" spcCol="1270" anchor="t" anchorCtr="0">
          <a:noAutofit/>
        </a:bodyPr>
        <a:lstStyle/>
        <a:p>
          <a:pPr marL="171450" lvl="1" indent="-171450" algn="l" defTabSz="711200" rtl="0">
            <a:lnSpc>
              <a:spcPct val="90000"/>
            </a:lnSpc>
            <a:spcBef>
              <a:spcPct val="0"/>
            </a:spcBef>
            <a:spcAft>
              <a:spcPct val="20000"/>
            </a:spcAft>
            <a:buChar char="••"/>
          </a:pPr>
          <a:r>
            <a:rPr lang="uk-UA" sz="1600" kern="1200" smtClean="0"/>
            <a:t>жирні (</a:t>
          </a:r>
          <a:r>
            <a:rPr lang="de-DE" sz="1600" kern="1200" smtClean="0"/>
            <a:t>L.pinguia seu olimenta);</a:t>
          </a:r>
          <a:endParaRPr lang="ru-RU" sz="1600" kern="1200"/>
        </a:p>
        <a:p>
          <a:pPr marL="171450" lvl="1" indent="-171450" algn="l" defTabSz="711200" rtl="0">
            <a:lnSpc>
              <a:spcPct val="90000"/>
            </a:lnSpc>
            <a:spcBef>
              <a:spcPct val="0"/>
            </a:spcBef>
            <a:spcAft>
              <a:spcPct val="20000"/>
            </a:spcAft>
            <a:buChar char="••"/>
          </a:pPr>
          <a:r>
            <a:rPr lang="uk-UA" sz="1600" kern="1200" smtClean="0"/>
            <a:t>спиртові (</a:t>
          </a:r>
          <a:r>
            <a:rPr lang="de-DE" sz="1600" kern="1200" smtClean="0"/>
            <a:t>L. Spirituosa);</a:t>
          </a:r>
          <a:endParaRPr lang="ru-RU" sz="1600" kern="1200"/>
        </a:p>
        <a:p>
          <a:pPr marL="171450" lvl="1" indent="-171450" algn="l" defTabSz="711200" rtl="0">
            <a:lnSpc>
              <a:spcPct val="90000"/>
            </a:lnSpc>
            <a:spcBef>
              <a:spcPct val="0"/>
            </a:spcBef>
            <a:spcAft>
              <a:spcPct val="20000"/>
            </a:spcAft>
            <a:buChar char="••"/>
          </a:pPr>
          <a:r>
            <a:rPr lang="uk-UA" sz="1600" kern="1200" smtClean="0"/>
            <a:t>мильно-спиртові (сапоніменти) (</a:t>
          </a:r>
          <a:r>
            <a:rPr lang="de-DE" sz="1600" kern="1200" smtClean="0"/>
            <a:t>Saponimenta);</a:t>
          </a:r>
          <a:endParaRPr lang="ru-RU" sz="1600" kern="1200"/>
        </a:p>
        <a:p>
          <a:pPr marL="171450" lvl="1" indent="-171450" algn="l" defTabSz="711200" rtl="0">
            <a:lnSpc>
              <a:spcPct val="90000"/>
            </a:lnSpc>
            <a:spcBef>
              <a:spcPct val="0"/>
            </a:spcBef>
            <a:spcAft>
              <a:spcPct val="20000"/>
            </a:spcAft>
            <a:buChar char="••"/>
          </a:pPr>
          <a:r>
            <a:rPr lang="uk-UA" sz="1600" kern="1200" smtClean="0"/>
            <a:t>вазоліменти (</a:t>
          </a:r>
          <a:r>
            <a:rPr lang="de-DE" sz="1600" kern="1200" smtClean="0"/>
            <a:t>Vasolimenta).</a:t>
          </a:r>
          <a:endParaRPr lang="ru-RU" sz="1600" kern="1200"/>
        </a:p>
      </dsp:txBody>
      <dsp:txXfrm>
        <a:off x="0" y="531412"/>
        <a:ext cx="10781881" cy="1108485"/>
      </dsp:txXfrm>
    </dsp:sp>
    <dsp:sp modelId="{5AA54561-A64B-4F9A-A9C0-EB32584317F2}">
      <dsp:nvSpPr>
        <dsp:cNvPr id="0" name=""/>
        <dsp:cNvSpPr/>
      </dsp:nvSpPr>
      <dsp:spPr>
        <a:xfrm>
          <a:off x="0" y="1639897"/>
          <a:ext cx="10781881" cy="503685"/>
        </a:xfrm>
        <a:prstGeom prst="roundRect">
          <a:avLst/>
        </a:prstGeom>
        <a:solidFill>
          <a:schemeClr val="lt1"/>
        </a:solidFill>
        <a:ln w="1905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de-DE" sz="2100" kern="1200" dirty="0" smtClean="0"/>
            <a:t>2.</a:t>
          </a:r>
          <a:r>
            <a:rPr lang="uk-UA" sz="2100" kern="1200" dirty="0" smtClean="0"/>
            <a:t>За типом дисперсної системи:</a:t>
          </a:r>
          <a:endParaRPr lang="ru-RU" sz="2100" kern="1200" dirty="0"/>
        </a:p>
      </dsp:txBody>
      <dsp:txXfrm>
        <a:off x="24588" y="1664485"/>
        <a:ext cx="10732705" cy="454509"/>
      </dsp:txXfrm>
    </dsp:sp>
    <dsp:sp modelId="{438C17B5-6B7F-43AC-A25B-146DE591C0A9}">
      <dsp:nvSpPr>
        <dsp:cNvPr id="0" name=""/>
        <dsp:cNvSpPr/>
      </dsp:nvSpPr>
      <dsp:spPr>
        <a:xfrm>
          <a:off x="0" y="2143582"/>
          <a:ext cx="10781881" cy="554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325" tIns="26670" rIns="149352" bIns="26670" numCol="1" spcCol="1270" anchor="t" anchorCtr="0">
          <a:noAutofit/>
        </a:bodyPr>
        <a:lstStyle/>
        <a:p>
          <a:pPr marL="171450" lvl="1" indent="-171450" algn="l" defTabSz="711200" rtl="0">
            <a:lnSpc>
              <a:spcPct val="90000"/>
            </a:lnSpc>
            <a:spcBef>
              <a:spcPct val="0"/>
            </a:spcBef>
            <a:spcAft>
              <a:spcPct val="20000"/>
            </a:spcAft>
            <a:buChar char="••"/>
          </a:pPr>
          <a:r>
            <a:rPr lang="uk-UA" sz="1600" kern="1200" dirty="0" smtClean="0"/>
            <a:t>гомогенні (розчини, екстракційні);</a:t>
          </a:r>
          <a:endParaRPr lang="ru-RU" sz="1600" kern="1200" dirty="0"/>
        </a:p>
        <a:p>
          <a:pPr marL="171450" lvl="1" indent="-171450" algn="l" defTabSz="711200" rtl="0">
            <a:lnSpc>
              <a:spcPct val="90000"/>
            </a:lnSpc>
            <a:spcBef>
              <a:spcPct val="0"/>
            </a:spcBef>
            <a:spcAft>
              <a:spcPct val="20000"/>
            </a:spcAft>
            <a:buChar char="••"/>
          </a:pPr>
          <a:r>
            <a:rPr lang="uk-UA" sz="1600" kern="1200" smtClean="0"/>
            <a:t>гетерогенні (суспензійні, емульсійні, комбіновані).</a:t>
          </a:r>
          <a:endParaRPr lang="ru-RU" sz="1600" kern="1200"/>
        </a:p>
      </dsp:txBody>
      <dsp:txXfrm>
        <a:off x="0" y="2143582"/>
        <a:ext cx="10781881" cy="554242"/>
      </dsp:txXfrm>
    </dsp:sp>
    <dsp:sp modelId="{F981C068-544C-4F84-8943-1F8067206DB9}">
      <dsp:nvSpPr>
        <dsp:cNvPr id="0" name=""/>
        <dsp:cNvSpPr/>
      </dsp:nvSpPr>
      <dsp:spPr>
        <a:xfrm>
          <a:off x="0" y="2697824"/>
          <a:ext cx="10781881" cy="503685"/>
        </a:xfrm>
        <a:prstGeom prst="roundRect">
          <a:avLst/>
        </a:prstGeom>
        <a:solidFill>
          <a:schemeClr val="lt1"/>
        </a:solidFill>
        <a:ln w="1905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uk-UA" sz="2100" kern="1200" dirty="0" smtClean="0"/>
            <a:t>3.За терапевтичною дією:</a:t>
          </a:r>
          <a:endParaRPr lang="ru-RU" sz="2100" kern="1200" dirty="0"/>
        </a:p>
      </dsp:txBody>
      <dsp:txXfrm>
        <a:off x="24588" y="2722412"/>
        <a:ext cx="10732705" cy="454509"/>
      </dsp:txXfrm>
    </dsp:sp>
    <dsp:sp modelId="{DA454EF1-3738-4AAF-BDF3-FBD46B838BBF}">
      <dsp:nvSpPr>
        <dsp:cNvPr id="0" name=""/>
        <dsp:cNvSpPr/>
      </dsp:nvSpPr>
      <dsp:spPr>
        <a:xfrm>
          <a:off x="0" y="3201509"/>
          <a:ext cx="10781881" cy="22169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325" tIns="26670" rIns="149352" bIns="26670" numCol="1" spcCol="1270" anchor="t" anchorCtr="0">
          <a:noAutofit/>
        </a:bodyPr>
        <a:lstStyle/>
        <a:p>
          <a:pPr marL="171450" lvl="1" indent="-171450" algn="l" defTabSz="711200" rtl="0">
            <a:lnSpc>
              <a:spcPct val="90000"/>
            </a:lnSpc>
            <a:spcBef>
              <a:spcPct val="0"/>
            </a:spcBef>
            <a:spcAft>
              <a:spcPct val="20000"/>
            </a:spcAft>
            <a:buChar char="••"/>
          </a:pPr>
          <a:r>
            <a:rPr lang="uk-UA" sz="1600" kern="1200" smtClean="0"/>
            <a:t>анальгезуючі;</a:t>
          </a:r>
          <a:endParaRPr lang="ru-RU" sz="1600" kern="1200"/>
        </a:p>
        <a:p>
          <a:pPr marL="171450" lvl="1" indent="-171450" algn="l" defTabSz="711200" rtl="0">
            <a:lnSpc>
              <a:spcPct val="90000"/>
            </a:lnSpc>
            <a:spcBef>
              <a:spcPct val="0"/>
            </a:spcBef>
            <a:spcAft>
              <a:spcPct val="20000"/>
            </a:spcAft>
            <a:buChar char="••"/>
          </a:pPr>
          <a:r>
            <a:rPr lang="uk-UA" sz="1600" kern="1200" smtClean="0"/>
            <a:t>подразнюючі;</a:t>
          </a:r>
          <a:endParaRPr lang="ru-RU" sz="1600" kern="1200"/>
        </a:p>
        <a:p>
          <a:pPr marL="171450" lvl="1" indent="-171450" algn="l" defTabSz="711200" rtl="0">
            <a:lnSpc>
              <a:spcPct val="90000"/>
            </a:lnSpc>
            <a:spcBef>
              <a:spcPct val="0"/>
            </a:spcBef>
            <a:spcAft>
              <a:spcPct val="20000"/>
            </a:spcAft>
            <a:buChar char="••"/>
          </a:pPr>
          <a:r>
            <a:rPr lang="uk-UA" sz="1600" kern="1200" smtClean="0"/>
            <a:t>протизапальні;</a:t>
          </a:r>
          <a:endParaRPr lang="ru-RU" sz="1600" kern="1200"/>
        </a:p>
        <a:p>
          <a:pPr marL="171450" lvl="1" indent="-171450" algn="l" defTabSz="711200" rtl="0">
            <a:lnSpc>
              <a:spcPct val="90000"/>
            </a:lnSpc>
            <a:spcBef>
              <a:spcPct val="0"/>
            </a:spcBef>
            <a:spcAft>
              <a:spcPct val="20000"/>
            </a:spcAft>
            <a:buChar char="••"/>
          </a:pPr>
          <a:r>
            <a:rPr lang="uk-UA" sz="1600" kern="1200" smtClean="0"/>
            <a:t>в’яжучі;</a:t>
          </a:r>
          <a:endParaRPr lang="ru-RU" sz="1600" kern="1200"/>
        </a:p>
        <a:p>
          <a:pPr marL="171450" lvl="1" indent="-171450" algn="l" defTabSz="711200" rtl="0">
            <a:lnSpc>
              <a:spcPct val="90000"/>
            </a:lnSpc>
            <a:spcBef>
              <a:spcPct val="0"/>
            </a:spcBef>
            <a:spcAft>
              <a:spcPct val="20000"/>
            </a:spcAft>
            <a:buChar char="••"/>
          </a:pPr>
          <a:r>
            <a:rPr lang="uk-UA" sz="1600" kern="1200" dirty="0" err="1" smtClean="0"/>
            <a:t>висушуючі</a:t>
          </a:r>
          <a:r>
            <a:rPr lang="uk-UA" sz="1600" kern="1200" dirty="0" smtClean="0"/>
            <a:t>;</a:t>
          </a:r>
          <a:endParaRPr lang="ru-RU" sz="1600" kern="1200" dirty="0"/>
        </a:p>
        <a:p>
          <a:pPr marL="171450" lvl="1" indent="-171450" algn="l" defTabSz="711200" rtl="0">
            <a:lnSpc>
              <a:spcPct val="90000"/>
            </a:lnSpc>
            <a:spcBef>
              <a:spcPct val="0"/>
            </a:spcBef>
            <a:spcAft>
              <a:spcPct val="20000"/>
            </a:spcAft>
            <a:buChar char="••"/>
          </a:pPr>
          <a:r>
            <a:rPr lang="ru-RU" sz="1600" kern="1200" dirty="0" err="1" smtClean="0"/>
            <a:t>інсектицидні</a:t>
          </a:r>
          <a:r>
            <a:rPr lang="ru-RU" sz="1600" kern="1200" dirty="0" smtClean="0"/>
            <a:t>;</a:t>
          </a:r>
          <a:endParaRPr lang="ru-RU" sz="1600" kern="1200" dirty="0"/>
        </a:p>
        <a:p>
          <a:pPr marL="171450" lvl="1" indent="-171450" algn="l" defTabSz="711200">
            <a:lnSpc>
              <a:spcPct val="90000"/>
            </a:lnSpc>
            <a:spcBef>
              <a:spcPct val="0"/>
            </a:spcBef>
            <a:spcAft>
              <a:spcPct val="20000"/>
            </a:spcAft>
            <a:buChar char="••"/>
          </a:pPr>
          <a:r>
            <a:rPr lang="ru-RU" sz="1600" kern="1200" dirty="0" err="1" smtClean="0"/>
            <a:t>фунгіцидні</a:t>
          </a:r>
          <a:r>
            <a:rPr lang="ru-RU" sz="1600" kern="1200" dirty="0" smtClean="0"/>
            <a:t>.</a:t>
          </a:r>
          <a:endParaRPr lang="ru-RU" sz="1600" kern="1200" dirty="0"/>
        </a:p>
        <a:p>
          <a:pPr marL="171450" lvl="1" indent="-171450" algn="l" defTabSz="711200">
            <a:lnSpc>
              <a:spcPct val="90000"/>
            </a:lnSpc>
            <a:spcBef>
              <a:spcPct val="0"/>
            </a:spcBef>
            <a:spcAft>
              <a:spcPct val="20000"/>
            </a:spcAft>
            <a:buChar char="••"/>
          </a:pPr>
          <a:endParaRPr lang="ru-RU" sz="1600" kern="1200" dirty="0"/>
        </a:p>
      </dsp:txBody>
      <dsp:txXfrm>
        <a:off x="0" y="3201509"/>
        <a:ext cx="10781881" cy="221697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359910-EF6B-4BFF-B74C-2FC1A21122C5}">
      <dsp:nvSpPr>
        <dsp:cNvPr id="0" name=""/>
        <dsp:cNvSpPr/>
      </dsp:nvSpPr>
      <dsp:spPr>
        <a:xfrm>
          <a:off x="19031" y="0"/>
          <a:ext cx="11077113" cy="730761"/>
        </a:xfrm>
        <a:prstGeom prst="roundRect">
          <a:avLst>
            <a:gd name="adj" fmla="val 10000"/>
          </a:avLst>
        </a:prstGeom>
        <a:solidFill>
          <a:schemeClr val="accent1">
            <a:tint val="55000"/>
            <a:satMod val="130000"/>
          </a:schemeClr>
        </a:solidFill>
        <a:ln w="10000" cap="flat" cmpd="sng" algn="ctr">
          <a:solidFill>
            <a:schemeClr val="accent1"/>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34290" tIns="22860" rIns="34290" bIns="22860" numCol="1" spcCol="1270" anchor="ctr" anchorCtr="0">
          <a:noAutofit/>
        </a:bodyPr>
        <a:lstStyle/>
        <a:p>
          <a:pPr lvl="0" algn="just" defTabSz="800100" rtl="0">
            <a:lnSpc>
              <a:spcPct val="90000"/>
            </a:lnSpc>
            <a:spcBef>
              <a:spcPct val="0"/>
            </a:spcBef>
            <a:spcAft>
              <a:spcPct val="35000"/>
            </a:spcAft>
          </a:pPr>
          <a:r>
            <a:rPr lang="uk-UA" sz="1800" i="1" kern="1200" dirty="0" smtClean="0"/>
            <a:t>Готуючи лініменти, потрібно керуватися загальними нормативними вимогами щодо приготування ліків з рідким дисперсійним середовищем.	</a:t>
          </a:r>
          <a:endParaRPr lang="ru-RU" sz="1800" kern="1200" dirty="0"/>
        </a:p>
      </dsp:txBody>
      <dsp:txXfrm>
        <a:off x="40434" y="21403"/>
        <a:ext cx="11034307" cy="687955"/>
      </dsp:txXfrm>
    </dsp:sp>
    <dsp:sp modelId="{8D37B592-0528-4974-994C-8DCF7896FB00}">
      <dsp:nvSpPr>
        <dsp:cNvPr id="0" name=""/>
        <dsp:cNvSpPr/>
      </dsp:nvSpPr>
      <dsp:spPr>
        <a:xfrm>
          <a:off x="1126742" y="730761"/>
          <a:ext cx="1116248" cy="193265"/>
        </a:xfrm>
        <a:custGeom>
          <a:avLst/>
          <a:gdLst/>
          <a:ahLst/>
          <a:cxnLst/>
          <a:rect l="0" t="0" r="0" b="0"/>
          <a:pathLst>
            <a:path>
              <a:moveTo>
                <a:pt x="0" y="0"/>
              </a:moveTo>
              <a:lnTo>
                <a:pt x="0" y="193265"/>
              </a:lnTo>
              <a:lnTo>
                <a:pt x="1116248" y="193265"/>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4831D65-090D-47F3-BD69-042B598A0603}">
      <dsp:nvSpPr>
        <dsp:cNvPr id="0" name=""/>
        <dsp:cNvSpPr/>
      </dsp:nvSpPr>
      <dsp:spPr>
        <a:xfrm>
          <a:off x="2242991" y="603172"/>
          <a:ext cx="8344253" cy="641708"/>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361950" lvl="0" indent="0" algn="just" defTabSz="711200" rtl="0">
            <a:lnSpc>
              <a:spcPct val="90000"/>
            </a:lnSpc>
            <a:spcBef>
              <a:spcPct val="0"/>
            </a:spcBef>
            <a:spcAft>
              <a:spcPct val="35000"/>
            </a:spcAft>
          </a:pPr>
          <a:r>
            <a:rPr lang="uk-UA" sz="1600" kern="1200" dirty="0" smtClean="0"/>
            <a:t>Гомогенні лініменти і деякі емульсійні (оскільки емульсія утворюється легко) готують безпосередньо в сухій склянці для відпуску;</a:t>
          </a:r>
          <a:endParaRPr lang="ru-RU" sz="1600" kern="1200" dirty="0"/>
        </a:p>
      </dsp:txBody>
      <dsp:txXfrm>
        <a:off x="2261786" y="621967"/>
        <a:ext cx="8306663" cy="604118"/>
      </dsp:txXfrm>
    </dsp:sp>
    <dsp:sp modelId="{A2BDB10A-CD49-4135-88D9-37C2F967F05F}">
      <dsp:nvSpPr>
        <dsp:cNvPr id="0" name=""/>
        <dsp:cNvSpPr/>
      </dsp:nvSpPr>
      <dsp:spPr>
        <a:xfrm>
          <a:off x="1126742" y="730761"/>
          <a:ext cx="1040373" cy="914799"/>
        </a:xfrm>
        <a:custGeom>
          <a:avLst/>
          <a:gdLst/>
          <a:ahLst/>
          <a:cxnLst/>
          <a:rect l="0" t="0" r="0" b="0"/>
          <a:pathLst>
            <a:path>
              <a:moveTo>
                <a:pt x="0" y="0"/>
              </a:moveTo>
              <a:lnTo>
                <a:pt x="0" y="914799"/>
              </a:lnTo>
              <a:lnTo>
                <a:pt x="1040373" y="914799"/>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738C62E-0267-4569-B5D9-7A36EB5EFF1A}">
      <dsp:nvSpPr>
        <dsp:cNvPr id="0" name=""/>
        <dsp:cNvSpPr/>
      </dsp:nvSpPr>
      <dsp:spPr>
        <a:xfrm>
          <a:off x="2167116" y="1329353"/>
          <a:ext cx="8410094" cy="632413"/>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361950" lvl="0" indent="0" algn="just" defTabSz="711200" rtl="0">
            <a:lnSpc>
              <a:spcPct val="90000"/>
            </a:lnSpc>
            <a:spcBef>
              <a:spcPct val="0"/>
            </a:spcBef>
            <a:spcAft>
              <a:spcPct val="35000"/>
            </a:spcAft>
          </a:pPr>
          <a:r>
            <a:rPr lang="uk-UA" sz="1600" kern="1200" dirty="0" smtClean="0"/>
            <a:t>жирні олії, дьоготь та інші густі і в’язкі рідини, і такі, що відрізняються за густиною від води (ефір, хлороформ, </a:t>
          </a:r>
          <a:r>
            <a:rPr lang="uk-UA" sz="1600" kern="1200" dirty="0" err="1" smtClean="0"/>
            <a:t>метилсаліцилат</a:t>
          </a:r>
          <a:r>
            <a:rPr lang="uk-UA" sz="1600" kern="1200" dirty="0" smtClean="0"/>
            <a:t>, скипидар), дозують за масою;</a:t>
          </a:r>
          <a:endParaRPr lang="ru-RU" sz="1600" kern="1200" dirty="0"/>
        </a:p>
      </dsp:txBody>
      <dsp:txXfrm>
        <a:off x="2185639" y="1347876"/>
        <a:ext cx="8373048" cy="595367"/>
      </dsp:txXfrm>
    </dsp:sp>
    <dsp:sp modelId="{10C9E771-C0DF-41F3-A0C2-3C5EC7BA0ADC}">
      <dsp:nvSpPr>
        <dsp:cNvPr id="0" name=""/>
        <dsp:cNvSpPr/>
      </dsp:nvSpPr>
      <dsp:spPr>
        <a:xfrm>
          <a:off x="1126742" y="730761"/>
          <a:ext cx="1113347" cy="1748955"/>
        </a:xfrm>
        <a:custGeom>
          <a:avLst/>
          <a:gdLst/>
          <a:ahLst/>
          <a:cxnLst/>
          <a:rect l="0" t="0" r="0" b="0"/>
          <a:pathLst>
            <a:path>
              <a:moveTo>
                <a:pt x="0" y="0"/>
              </a:moveTo>
              <a:lnTo>
                <a:pt x="0" y="1748955"/>
              </a:lnTo>
              <a:lnTo>
                <a:pt x="1113347" y="1748955"/>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E1A1DBE-34D9-433E-AB39-EC1008428F10}">
      <dsp:nvSpPr>
        <dsp:cNvPr id="0" name=""/>
        <dsp:cNvSpPr/>
      </dsp:nvSpPr>
      <dsp:spPr>
        <a:xfrm>
          <a:off x="2240089" y="2140137"/>
          <a:ext cx="8308482" cy="679157"/>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361950" lvl="0" indent="0" algn="just" defTabSz="711200" rtl="0">
            <a:lnSpc>
              <a:spcPct val="90000"/>
            </a:lnSpc>
            <a:spcBef>
              <a:spcPct val="0"/>
            </a:spcBef>
            <a:spcAft>
              <a:spcPct val="35000"/>
            </a:spcAft>
          </a:pPr>
          <a:r>
            <a:rPr lang="uk-UA" sz="1600" kern="1200" dirty="0" smtClean="0"/>
            <a:t>розчинні лікарські засоби вводять до складу лініментів, розчинивши у тому прописаному розчиннику, в якому вони краще розчинні, далі змішують з рештою інгредієнтів;</a:t>
          </a:r>
          <a:endParaRPr lang="ru-RU" sz="1600" kern="1200" dirty="0"/>
        </a:p>
      </dsp:txBody>
      <dsp:txXfrm>
        <a:off x="2259981" y="2160029"/>
        <a:ext cx="8268698" cy="639373"/>
      </dsp:txXfrm>
    </dsp:sp>
    <dsp:sp modelId="{8798B520-C722-40F2-9C20-E82268D51BFA}">
      <dsp:nvSpPr>
        <dsp:cNvPr id="0" name=""/>
        <dsp:cNvSpPr/>
      </dsp:nvSpPr>
      <dsp:spPr>
        <a:xfrm>
          <a:off x="1126742" y="730761"/>
          <a:ext cx="1096237" cy="2549962"/>
        </a:xfrm>
        <a:custGeom>
          <a:avLst/>
          <a:gdLst/>
          <a:ahLst/>
          <a:cxnLst/>
          <a:rect l="0" t="0" r="0" b="0"/>
          <a:pathLst>
            <a:path>
              <a:moveTo>
                <a:pt x="0" y="0"/>
              </a:moveTo>
              <a:lnTo>
                <a:pt x="0" y="2549962"/>
              </a:lnTo>
              <a:lnTo>
                <a:pt x="1096237" y="2549962"/>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AAB5B5-4282-4BD0-B72E-1C870B75CBF5}">
      <dsp:nvSpPr>
        <dsp:cNvPr id="0" name=""/>
        <dsp:cNvSpPr/>
      </dsp:nvSpPr>
      <dsp:spPr>
        <a:xfrm>
          <a:off x="2222980" y="3013392"/>
          <a:ext cx="8373030" cy="534661"/>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361950" lvl="0" indent="0" algn="just" defTabSz="711200" rtl="0">
            <a:lnSpc>
              <a:spcPct val="90000"/>
            </a:lnSpc>
            <a:spcBef>
              <a:spcPct val="0"/>
            </a:spcBef>
            <a:spcAft>
              <a:spcPct val="35000"/>
            </a:spcAft>
          </a:pPr>
          <a:r>
            <a:rPr lang="uk-UA" sz="1600" kern="1200" dirty="0" smtClean="0"/>
            <a:t>нерозчинні лікарські засоби в прописаних рідинах ретельно подрібнюють, керуючись правилом </a:t>
          </a:r>
          <a:r>
            <a:rPr lang="uk-UA" sz="1600" kern="1200" dirty="0" err="1" smtClean="0"/>
            <a:t>Дерягіна</a:t>
          </a:r>
          <a:r>
            <a:rPr lang="uk-UA" sz="1600" kern="1200" dirty="0" smtClean="0"/>
            <a:t>, а далі змішують з рідкими компонентами;</a:t>
          </a:r>
          <a:endParaRPr lang="ru-RU" sz="1600" kern="1200" dirty="0"/>
        </a:p>
      </dsp:txBody>
      <dsp:txXfrm>
        <a:off x="2238640" y="3029052"/>
        <a:ext cx="8341710" cy="503341"/>
      </dsp:txXfrm>
    </dsp:sp>
    <dsp:sp modelId="{11561EFC-7E75-4E45-905C-6FBD1CDC889D}">
      <dsp:nvSpPr>
        <dsp:cNvPr id="0" name=""/>
        <dsp:cNvSpPr/>
      </dsp:nvSpPr>
      <dsp:spPr>
        <a:xfrm>
          <a:off x="1126742" y="730761"/>
          <a:ext cx="1093658" cy="3308202"/>
        </a:xfrm>
        <a:custGeom>
          <a:avLst/>
          <a:gdLst/>
          <a:ahLst/>
          <a:cxnLst/>
          <a:rect l="0" t="0" r="0" b="0"/>
          <a:pathLst>
            <a:path>
              <a:moveTo>
                <a:pt x="0" y="0"/>
              </a:moveTo>
              <a:lnTo>
                <a:pt x="0" y="3308202"/>
              </a:lnTo>
              <a:lnTo>
                <a:pt x="1093658" y="3308202"/>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85B849D-5D1E-4B2B-9965-1D46AA0266A6}">
      <dsp:nvSpPr>
        <dsp:cNvPr id="0" name=""/>
        <dsp:cNvSpPr/>
      </dsp:nvSpPr>
      <dsp:spPr>
        <a:xfrm>
          <a:off x="2220400" y="3718407"/>
          <a:ext cx="8870766" cy="641112"/>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361950" lvl="0" indent="0" algn="just" defTabSz="711200" rtl="0">
            <a:lnSpc>
              <a:spcPct val="90000"/>
            </a:lnSpc>
            <a:spcBef>
              <a:spcPct val="0"/>
            </a:spcBef>
            <a:spcAft>
              <a:spcPct val="35000"/>
            </a:spcAft>
          </a:pPr>
          <a:r>
            <a:rPr lang="uk-UA" sz="1600" kern="1200" dirty="0" smtClean="0"/>
            <a:t>емульсійні лініменти готують за загальними правилами приготування емульсій із використанням емульгаторів, які вводяться або утворюються внаслідок взаємодії інгредієнтів;</a:t>
          </a:r>
          <a:endParaRPr lang="ru-RU" sz="1600" kern="1200" dirty="0"/>
        </a:p>
      </dsp:txBody>
      <dsp:txXfrm>
        <a:off x="2239178" y="3737185"/>
        <a:ext cx="8833210" cy="603556"/>
      </dsp:txXfrm>
    </dsp:sp>
    <dsp:sp modelId="{CBAC8278-A23E-4849-934A-13C0E3D032EE}">
      <dsp:nvSpPr>
        <dsp:cNvPr id="0" name=""/>
        <dsp:cNvSpPr/>
      </dsp:nvSpPr>
      <dsp:spPr>
        <a:xfrm>
          <a:off x="1126742" y="730761"/>
          <a:ext cx="1093658" cy="3924380"/>
        </a:xfrm>
        <a:custGeom>
          <a:avLst/>
          <a:gdLst/>
          <a:ahLst/>
          <a:cxnLst/>
          <a:rect l="0" t="0" r="0" b="0"/>
          <a:pathLst>
            <a:path>
              <a:moveTo>
                <a:pt x="0" y="0"/>
              </a:moveTo>
              <a:lnTo>
                <a:pt x="0" y="3924380"/>
              </a:lnTo>
              <a:lnTo>
                <a:pt x="1093658" y="3924380"/>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2C548C6-598A-4E35-B105-53FF2D821ACF}">
      <dsp:nvSpPr>
        <dsp:cNvPr id="0" name=""/>
        <dsp:cNvSpPr/>
      </dsp:nvSpPr>
      <dsp:spPr>
        <a:xfrm>
          <a:off x="2220400" y="4458060"/>
          <a:ext cx="8225159" cy="394162"/>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361950" lvl="0" indent="0" algn="just" defTabSz="711200" rtl="0">
            <a:lnSpc>
              <a:spcPct val="90000"/>
            </a:lnSpc>
            <a:spcBef>
              <a:spcPct val="0"/>
            </a:spcBef>
            <a:spcAft>
              <a:spcPct val="35000"/>
            </a:spcAft>
          </a:pPr>
          <a:r>
            <a:rPr lang="uk-UA" sz="1600" kern="1200" dirty="0" smtClean="0"/>
            <a:t>леткі і пахучі засоби до лініментів додають останніми;</a:t>
          </a:r>
          <a:endParaRPr lang="ru-RU" sz="1600" kern="1200" dirty="0"/>
        </a:p>
      </dsp:txBody>
      <dsp:txXfrm>
        <a:off x="2231945" y="4469605"/>
        <a:ext cx="8202069" cy="371072"/>
      </dsp:txXfrm>
    </dsp:sp>
    <dsp:sp modelId="{32592A00-4FE0-499D-9376-7C58FB2E7877}">
      <dsp:nvSpPr>
        <dsp:cNvPr id="0" name=""/>
        <dsp:cNvSpPr/>
      </dsp:nvSpPr>
      <dsp:spPr>
        <a:xfrm>
          <a:off x="1126742" y="730761"/>
          <a:ext cx="1093658" cy="4524512"/>
        </a:xfrm>
        <a:custGeom>
          <a:avLst/>
          <a:gdLst/>
          <a:ahLst/>
          <a:cxnLst/>
          <a:rect l="0" t="0" r="0" b="0"/>
          <a:pathLst>
            <a:path>
              <a:moveTo>
                <a:pt x="0" y="0"/>
              </a:moveTo>
              <a:lnTo>
                <a:pt x="0" y="4524512"/>
              </a:lnTo>
              <a:lnTo>
                <a:pt x="1093658" y="4524512"/>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F06563A-7F6E-4402-B79C-313E1DA3EAA3}">
      <dsp:nvSpPr>
        <dsp:cNvPr id="0" name=""/>
        <dsp:cNvSpPr/>
      </dsp:nvSpPr>
      <dsp:spPr>
        <a:xfrm>
          <a:off x="2220400" y="4950763"/>
          <a:ext cx="8530985" cy="60902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361950" lvl="0" indent="0" algn="just" defTabSz="711200" rtl="0">
            <a:lnSpc>
              <a:spcPct val="90000"/>
            </a:lnSpc>
            <a:spcBef>
              <a:spcPct val="0"/>
            </a:spcBef>
            <a:spcAft>
              <a:spcPct val="35000"/>
            </a:spcAft>
          </a:pPr>
          <a:r>
            <a:rPr lang="uk-UA" sz="1600" kern="1200" dirty="0" smtClean="0"/>
            <a:t>стабільність забезпечується високою в’язкістю самого середовища, тому ПАР, якщо вони не прописані лікарем, до складу суспензійних лініментів не вводять.</a:t>
          </a:r>
          <a:endParaRPr lang="ru-RU" sz="1600" kern="1200" dirty="0"/>
        </a:p>
      </dsp:txBody>
      <dsp:txXfrm>
        <a:off x="2238238" y="4968601"/>
        <a:ext cx="8495309" cy="57334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90DFF7-167F-4370-ADED-DAB11435F779}">
      <dsp:nvSpPr>
        <dsp:cNvPr id="0" name=""/>
        <dsp:cNvSpPr/>
      </dsp:nvSpPr>
      <dsp:spPr>
        <a:xfrm>
          <a:off x="0" y="135644"/>
          <a:ext cx="11166230" cy="431730"/>
        </a:xfrm>
        <a:prstGeom prst="roundRect">
          <a:avLst/>
        </a:prstGeom>
        <a:solidFill>
          <a:schemeClr val="accent5">
            <a:tint val="55000"/>
            <a:satMod val="130000"/>
          </a:schemeClr>
        </a:solidFill>
        <a:ln w="10000" cap="flat" cmpd="sng" algn="ctr">
          <a:solidFill>
            <a:schemeClr val="accent5"/>
          </a:solidFill>
          <a:prstDash val="solid"/>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kern="1200" smtClean="0"/>
            <a:t>•	Найчастіше як дисперсну фазу застосовують:</a:t>
          </a:r>
          <a:endParaRPr lang="ru-RU" sz="1800" kern="1200"/>
        </a:p>
      </dsp:txBody>
      <dsp:txXfrm>
        <a:off x="21075" y="156719"/>
        <a:ext cx="11124080" cy="389580"/>
      </dsp:txXfrm>
    </dsp:sp>
    <dsp:sp modelId="{26FAD865-CFB8-485C-8320-740501996C1D}">
      <dsp:nvSpPr>
        <dsp:cNvPr id="0" name=""/>
        <dsp:cNvSpPr/>
      </dsp:nvSpPr>
      <dsp:spPr>
        <a:xfrm>
          <a:off x="0" y="567374"/>
          <a:ext cx="11166230" cy="1453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4528" tIns="22860" rIns="128016" bIns="22860" numCol="1" spcCol="1270" anchor="t" anchorCtr="0">
          <a:noAutofit/>
        </a:bodyPr>
        <a:lstStyle/>
        <a:p>
          <a:pPr marL="114300" lvl="1" indent="-114300" algn="l" defTabSz="622300" rtl="0">
            <a:lnSpc>
              <a:spcPct val="90000"/>
            </a:lnSpc>
            <a:spcBef>
              <a:spcPct val="0"/>
            </a:spcBef>
            <a:spcAft>
              <a:spcPct val="20000"/>
            </a:spcAft>
            <a:buChar char="••"/>
          </a:pPr>
          <a:r>
            <a:rPr lang="uk-UA" sz="1400" kern="1200" smtClean="0"/>
            <a:t>—	сульфаніламідні препарати;</a:t>
          </a:r>
          <a:endParaRPr lang="ru-RU" sz="1400" kern="1200"/>
        </a:p>
        <a:p>
          <a:pPr marL="114300" lvl="1" indent="-114300" algn="l" defTabSz="622300" rtl="0">
            <a:lnSpc>
              <a:spcPct val="90000"/>
            </a:lnSpc>
            <a:spcBef>
              <a:spcPct val="0"/>
            </a:spcBef>
            <a:spcAft>
              <a:spcPct val="20000"/>
            </a:spcAft>
            <a:buChar char="••"/>
          </a:pPr>
          <a:r>
            <a:rPr lang="uk-UA" sz="1400" kern="1200" smtClean="0"/>
            <a:t>—	крохмаль;</a:t>
          </a:r>
          <a:endParaRPr lang="ru-RU" sz="1400" kern="1200"/>
        </a:p>
        <a:p>
          <a:pPr marL="114300" lvl="1" indent="-114300" algn="l" defTabSz="622300" rtl="0">
            <a:lnSpc>
              <a:spcPct val="90000"/>
            </a:lnSpc>
            <a:spcBef>
              <a:spcPct val="0"/>
            </a:spcBef>
            <a:spcAft>
              <a:spcPct val="20000"/>
            </a:spcAft>
            <a:buChar char="••"/>
          </a:pPr>
          <a:r>
            <a:rPr lang="uk-UA" sz="1400" kern="1200" smtClean="0"/>
            <a:t>—	цинку оксид;</a:t>
          </a:r>
          <a:endParaRPr lang="ru-RU" sz="1400" kern="1200"/>
        </a:p>
        <a:p>
          <a:pPr marL="114300" lvl="1" indent="-114300" algn="l" defTabSz="622300" rtl="0">
            <a:lnSpc>
              <a:spcPct val="90000"/>
            </a:lnSpc>
            <a:spcBef>
              <a:spcPct val="0"/>
            </a:spcBef>
            <a:spcAft>
              <a:spcPct val="20000"/>
            </a:spcAft>
            <a:buChar char="••"/>
          </a:pPr>
          <a:r>
            <a:rPr lang="uk-UA" sz="1400" kern="1200" smtClean="0"/>
            <a:t>—	тальк;</a:t>
          </a:r>
          <a:endParaRPr lang="ru-RU" sz="1400" kern="1200"/>
        </a:p>
        <a:p>
          <a:pPr marL="114300" lvl="1" indent="-114300" algn="l" defTabSz="622300" rtl="0">
            <a:lnSpc>
              <a:spcPct val="90000"/>
            </a:lnSpc>
            <a:spcBef>
              <a:spcPct val="0"/>
            </a:spcBef>
            <a:spcAft>
              <a:spcPct val="20000"/>
            </a:spcAft>
            <a:buChar char="••"/>
          </a:pPr>
          <a:r>
            <a:rPr lang="uk-UA" sz="1400" kern="1200" smtClean="0"/>
            <a:t>—	ксероформ:</a:t>
          </a:r>
          <a:endParaRPr lang="ru-RU" sz="1400" kern="1200"/>
        </a:p>
        <a:p>
          <a:pPr marL="114300" lvl="1" indent="-114300" algn="l" defTabSz="622300" rtl="0">
            <a:lnSpc>
              <a:spcPct val="90000"/>
            </a:lnSpc>
            <a:spcBef>
              <a:spcPct val="0"/>
            </a:spcBef>
            <a:spcAft>
              <a:spcPct val="20000"/>
            </a:spcAft>
            <a:buChar char="••"/>
          </a:pPr>
          <a:r>
            <a:rPr lang="uk-UA" sz="1400" kern="1200" smtClean="0"/>
            <a:t>—	кальцію карбонат.</a:t>
          </a:r>
          <a:endParaRPr lang="ru-RU" sz="1400" kern="1200"/>
        </a:p>
      </dsp:txBody>
      <dsp:txXfrm>
        <a:off x="0" y="567374"/>
        <a:ext cx="11166230" cy="1453140"/>
      </dsp:txXfrm>
    </dsp:sp>
    <dsp:sp modelId="{D1E66960-3210-4978-97AE-08AB14441E8B}">
      <dsp:nvSpPr>
        <dsp:cNvPr id="0" name=""/>
        <dsp:cNvSpPr/>
      </dsp:nvSpPr>
      <dsp:spPr>
        <a:xfrm>
          <a:off x="0" y="2020515"/>
          <a:ext cx="11166230" cy="431730"/>
        </a:xfrm>
        <a:prstGeom prst="roundRect">
          <a:avLst/>
        </a:prstGeom>
        <a:solidFill>
          <a:schemeClr val="accent5">
            <a:tint val="55000"/>
            <a:satMod val="130000"/>
          </a:schemeClr>
        </a:solidFill>
        <a:ln w="10000" cap="flat" cmpd="sng" algn="ctr">
          <a:solidFill>
            <a:schemeClr val="accent5"/>
          </a:solidFill>
          <a:prstDash val="solid"/>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kern="1200" dirty="0" smtClean="0"/>
            <a:t>•	Основою технології суспензійних лініментів є загальні правила приготування суспензій.</a:t>
          </a:r>
          <a:endParaRPr lang="ru-RU" sz="1800" kern="1200" dirty="0"/>
        </a:p>
      </dsp:txBody>
      <dsp:txXfrm>
        <a:off x="21075" y="2041590"/>
        <a:ext cx="11124080" cy="389580"/>
      </dsp:txXfrm>
    </dsp:sp>
    <dsp:sp modelId="{88D16874-E5FF-4DA8-A4FC-996FA3A9A08F}">
      <dsp:nvSpPr>
        <dsp:cNvPr id="0" name=""/>
        <dsp:cNvSpPr/>
      </dsp:nvSpPr>
      <dsp:spPr>
        <a:xfrm>
          <a:off x="0" y="2504085"/>
          <a:ext cx="11166230" cy="431730"/>
        </a:xfrm>
        <a:prstGeom prst="roundRect">
          <a:avLst/>
        </a:prstGeom>
        <a:solidFill>
          <a:schemeClr val="accent5">
            <a:tint val="55000"/>
            <a:satMod val="130000"/>
          </a:schemeClr>
        </a:solidFill>
        <a:ln w="10000" cap="flat" cmpd="sng" algn="ctr">
          <a:solidFill>
            <a:schemeClr val="accent5"/>
          </a:solidFill>
          <a:prstDash val="solid"/>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kern="1200" smtClean="0"/>
            <a:t>•	Вони дуже нестійкі через осідання нерозчинних частинок лікарських засобів.</a:t>
          </a:r>
          <a:endParaRPr lang="ru-RU" sz="1800" kern="1200"/>
        </a:p>
      </dsp:txBody>
      <dsp:txXfrm>
        <a:off x="21075" y="2525160"/>
        <a:ext cx="11124080" cy="389580"/>
      </dsp:txXfrm>
    </dsp:sp>
    <dsp:sp modelId="{7444FE19-5A11-4956-B636-F2647AA5AED1}">
      <dsp:nvSpPr>
        <dsp:cNvPr id="0" name=""/>
        <dsp:cNvSpPr/>
      </dsp:nvSpPr>
      <dsp:spPr>
        <a:xfrm>
          <a:off x="0" y="2987654"/>
          <a:ext cx="11166230" cy="431730"/>
        </a:xfrm>
        <a:prstGeom prst="roundRect">
          <a:avLst/>
        </a:prstGeom>
        <a:solidFill>
          <a:schemeClr val="accent5">
            <a:tint val="55000"/>
            <a:satMod val="130000"/>
          </a:schemeClr>
        </a:solidFill>
        <a:ln w="10000" cap="flat" cmpd="sng" algn="ctr">
          <a:solidFill>
            <a:schemeClr val="accent5"/>
          </a:solidFill>
          <a:prstDash val="solid"/>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kern="1200" dirty="0" smtClean="0"/>
            <a:t>•	Для підвищення стабільності можливе застосування стабілізаторів у разі їх прописування в рецепті.</a:t>
          </a:r>
          <a:endParaRPr lang="ru-RU" sz="1800" kern="1200" dirty="0"/>
        </a:p>
      </dsp:txBody>
      <dsp:txXfrm>
        <a:off x="21075" y="3008729"/>
        <a:ext cx="11124080" cy="389580"/>
      </dsp:txXfrm>
    </dsp:sp>
    <dsp:sp modelId="{B88D4F57-251E-4AAD-A368-B50D8D89CFFA}">
      <dsp:nvSpPr>
        <dsp:cNvPr id="0" name=""/>
        <dsp:cNvSpPr/>
      </dsp:nvSpPr>
      <dsp:spPr>
        <a:xfrm>
          <a:off x="0" y="3471225"/>
          <a:ext cx="11166230" cy="431730"/>
        </a:xfrm>
        <a:prstGeom prst="roundRect">
          <a:avLst/>
        </a:prstGeom>
        <a:solidFill>
          <a:schemeClr val="accent5">
            <a:tint val="55000"/>
            <a:satMod val="130000"/>
          </a:schemeClr>
        </a:solidFill>
        <a:ln w="10000" cap="flat" cmpd="sng" algn="ctr">
          <a:solidFill>
            <a:schemeClr val="accent5"/>
          </a:solidFill>
          <a:prstDash val="solid"/>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kern="1200" dirty="0" smtClean="0"/>
            <a:t>•	Відпускають лініменти-суспензії з додатковою етикеткою “Перед вживанням збовтувати”.</a:t>
          </a:r>
          <a:endParaRPr lang="ru-RU" sz="1800" kern="1200" dirty="0"/>
        </a:p>
      </dsp:txBody>
      <dsp:txXfrm>
        <a:off x="21075" y="3492300"/>
        <a:ext cx="11124080" cy="38958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5B54CC-565B-48A6-812E-BFF8B723C383}">
      <dsp:nvSpPr>
        <dsp:cNvPr id="0" name=""/>
        <dsp:cNvSpPr/>
      </dsp:nvSpPr>
      <dsp:spPr>
        <a:xfrm>
          <a:off x="0" y="6594"/>
          <a:ext cx="10955216" cy="455715"/>
        </a:xfrm>
        <a:prstGeom prst="roundRect">
          <a:avLst/>
        </a:prstGeom>
        <a:solidFill>
          <a:schemeClr val="accent5">
            <a:tint val="55000"/>
            <a:satMod val="130000"/>
          </a:schemeClr>
        </a:solidFill>
        <a:ln w="10000" cap="flat" cmpd="sng" algn="ctr">
          <a:solidFill>
            <a:schemeClr val="accent5"/>
          </a:solidFill>
          <a:prstDash val="solid"/>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uk-UA" sz="1900" kern="1200" dirty="0" smtClean="0"/>
            <a:t>—	плавлення;</a:t>
          </a:r>
          <a:endParaRPr lang="ru-RU" sz="1900" kern="1200" dirty="0"/>
        </a:p>
      </dsp:txBody>
      <dsp:txXfrm>
        <a:off x="22246" y="28840"/>
        <a:ext cx="10910724" cy="411223"/>
      </dsp:txXfrm>
    </dsp:sp>
    <dsp:sp modelId="{A1D3DFF6-5176-49AC-9BD5-A5CF741D6773}">
      <dsp:nvSpPr>
        <dsp:cNvPr id="0" name=""/>
        <dsp:cNvSpPr/>
      </dsp:nvSpPr>
      <dsp:spPr>
        <a:xfrm>
          <a:off x="0" y="517029"/>
          <a:ext cx="10955216" cy="455715"/>
        </a:xfrm>
        <a:prstGeom prst="roundRect">
          <a:avLst/>
        </a:prstGeom>
        <a:solidFill>
          <a:schemeClr val="accent5">
            <a:tint val="55000"/>
            <a:satMod val="130000"/>
          </a:schemeClr>
        </a:solidFill>
        <a:ln w="10000" cap="flat" cmpd="sng" algn="ctr">
          <a:solidFill>
            <a:schemeClr val="accent5"/>
          </a:solidFill>
          <a:prstDash val="solid"/>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uk-UA" sz="1900" kern="1200" dirty="0" smtClean="0"/>
            <a:t>—	розчинення і випробування повноти розчинення;</a:t>
          </a:r>
          <a:endParaRPr lang="ru-RU" sz="1900" kern="1200" dirty="0"/>
        </a:p>
      </dsp:txBody>
      <dsp:txXfrm>
        <a:off x="22246" y="539275"/>
        <a:ext cx="10910724" cy="411223"/>
      </dsp:txXfrm>
    </dsp:sp>
    <dsp:sp modelId="{39815909-A011-4970-A383-EC44D38FE417}">
      <dsp:nvSpPr>
        <dsp:cNvPr id="0" name=""/>
        <dsp:cNvSpPr/>
      </dsp:nvSpPr>
      <dsp:spPr>
        <a:xfrm>
          <a:off x="0" y="1027464"/>
          <a:ext cx="10955216" cy="455715"/>
        </a:xfrm>
        <a:prstGeom prst="roundRect">
          <a:avLst/>
        </a:prstGeom>
        <a:solidFill>
          <a:schemeClr val="accent5">
            <a:tint val="55000"/>
            <a:satMod val="130000"/>
          </a:schemeClr>
        </a:solidFill>
        <a:ln w="10000" cap="flat" cmpd="sng" algn="ctr">
          <a:solidFill>
            <a:schemeClr val="accent5"/>
          </a:solidFill>
          <a:prstDash val="solid"/>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uk-UA" sz="1900" kern="1200" dirty="0" smtClean="0"/>
            <a:t>—	диспергування;</a:t>
          </a:r>
          <a:endParaRPr lang="ru-RU" sz="1900" kern="1200" dirty="0"/>
        </a:p>
      </dsp:txBody>
      <dsp:txXfrm>
        <a:off x="22246" y="1049710"/>
        <a:ext cx="10910724" cy="411223"/>
      </dsp:txXfrm>
    </dsp:sp>
    <dsp:sp modelId="{4B53ABFC-664B-4AD5-B271-D3107E38241F}">
      <dsp:nvSpPr>
        <dsp:cNvPr id="0" name=""/>
        <dsp:cNvSpPr/>
      </dsp:nvSpPr>
      <dsp:spPr>
        <a:xfrm>
          <a:off x="0" y="1537899"/>
          <a:ext cx="10955216" cy="455715"/>
        </a:xfrm>
        <a:prstGeom prst="roundRect">
          <a:avLst/>
        </a:prstGeom>
        <a:solidFill>
          <a:schemeClr val="accent5">
            <a:tint val="55000"/>
            <a:satMod val="130000"/>
          </a:schemeClr>
        </a:solidFill>
        <a:ln w="10000" cap="flat" cmpd="sng" algn="ctr">
          <a:solidFill>
            <a:schemeClr val="accent5"/>
          </a:solidFill>
          <a:prstDash val="solid"/>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uk-UA" sz="1900" kern="1200" dirty="0" smtClean="0"/>
            <a:t>—	емульгування;</a:t>
          </a:r>
          <a:endParaRPr lang="ru-RU" sz="1900" kern="1200" dirty="0"/>
        </a:p>
      </dsp:txBody>
      <dsp:txXfrm>
        <a:off x="22246" y="1560145"/>
        <a:ext cx="10910724" cy="411223"/>
      </dsp:txXfrm>
    </dsp:sp>
    <dsp:sp modelId="{68A6771D-EDD2-455B-AE29-933903A2F67F}">
      <dsp:nvSpPr>
        <dsp:cNvPr id="0" name=""/>
        <dsp:cNvSpPr/>
      </dsp:nvSpPr>
      <dsp:spPr>
        <a:xfrm>
          <a:off x="0" y="2048334"/>
          <a:ext cx="10955216" cy="455715"/>
        </a:xfrm>
        <a:prstGeom prst="roundRect">
          <a:avLst/>
        </a:prstGeom>
        <a:solidFill>
          <a:schemeClr val="accent5">
            <a:tint val="55000"/>
            <a:satMod val="130000"/>
          </a:schemeClr>
        </a:solidFill>
        <a:ln w="10000" cap="flat" cmpd="sng" algn="ctr">
          <a:solidFill>
            <a:schemeClr val="accent5"/>
          </a:solidFill>
          <a:prstDash val="solid"/>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uk-UA" sz="1900" kern="1200" dirty="0" smtClean="0"/>
            <a:t>—	змішування і випробування однорідності змішування;</a:t>
          </a:r>
          <a:endParaRPr lang="ru-RU" sz="1900" kern="1200" dirty="0"/>
        </a:p>
      </dsp:txBody>
      <dsp:txXfrm>
        <a:off x="22246" y="2070580"/>
        <a:ext cx="10910724" cy="411223"/>
      </dsp:txXfrm>
    </dsp:sp>
    <dsp:sp modelId="{E99F1407-9649-4D93-A787-E884AEB30BC5}">
      <dsp:nvSpPr>
        <dsp:cNvPr id="0" name=""/>
        <dsp:cNvSpPr/>
      </dsp:nvSpPr>
      <dsp:spPr>
        <a:xfrm>
          <a:off x="0" y="2558769"/>
          <a:ext cx="10955216" cy="455715"/>
        </a:xfrm>
        <a:prstGeom prst="roundRect">
          <a:avLst/>
        </a:prstGeom>
        <a:solidFill>
          <a:schemeClr val="accent5">
            <a:tint val="55000"/>
            <a:satMod val="130000"/>
          </a:schemeClr>
        </a:solidFill>
        <a:ln w="10000" cap="flat" cmpd="sng" algn="ctr">
          <a:solidFill>
            <a:schemeClr val="accent5"/>
          </a:solidFill>
          <a:prstDash val="solid"/>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uk-UA" sz="1900" kern="1200" smtClean="0"/>
            <a:t>—	пакування;</a:t>
          </a:r>
          <a:endParaRPr lang="ru-RU" sz="1900" kern="1200"/>
        </a:p>
      </dsp:txBody>
      <dsp:txXfrm>
        <a:off x="22246" y="2581015"/>
        <a:ext cx="10910724" cy="411223"/>
      </dsp:txXfrm>
    </dsp:sp>
    <dsp:sp modelId="{9EBAC487-C939-4CED-8C27-4F45E53084C7}">
      <dsp:nvSpPr>
        <dsp:cNvPr id="0" name=""/>
        <dsp:cNvSpPr/>
      </dsp:nvSpPr>
      <dsp:spPr>
        <a:xfrm>
          <a:off x="0" y="3069204"/>
          <a:ext cx="10955216" cy="455715"/>
        </a:xfrm>
        <a:prstGeom prst="roundRect">
          <a:avLst/>
        </a:prstGeom>
        <a:solidFill>
          <a:schemeClr val="accent5">
            <a:tint val="55000"/>
            <a:satMod val="130000"/>
          </a:schemeClr>
        </a:solidFill>
        <a:ln w="10000" cap="flat" cmpd="sng" algn="ctr">
          <a:solidFill>
            <a:schemeClr val="accent5"/>
          </a:solidFill>
          <a:prstDash val="solid"/>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uk-UA" sz="1900" kern="1200" dirty="0" smtClean="0"/>
            <a:t>—	маркування (“Зовнішнє”, “Зберігати в прохолодному, захищеному від світла місці”);</a:t>
          </a:r>
          <a:endParaRPr lang="ru-RU" sz="1900" kern="1200" dirty="0"/>
        </a:p>
      </dsp:txBody>
      <dsp:txXfrm>
        <a:off x="22246" y="3091450"/>
        <a:ext cx="10910724" cy="411223"/>
      </dsp:txXfrm>
    </dsp:sp>
    <dsp:sp modelId="{13548C96-5FD5-40D4-8DBD-894606C5A69B}">
      <dsp:nvSpPr>
        <dsp:cNvPr id="0" name=""/>
        <dsp:cNvSpPr/>
      </dsp:nvSpPr>
      <dsp:spPr>
        <a:xfrm>
          <a:off x="0" y="3579639"/>
          <a:ext cx="10955216" cy="455715"/>
        </a:xfrm>
        <a:prstGeom prst="roundRect">
          <a:avLst/>
        </a:prstGeom>
        <a:solidFill>
          <a:schemeClr val="accent5">
            <a:tint val="55000"/>
            <a:satMod val="130000"/>
          </a:schemeClr>
        </a:solidFill>
        <a:ln w="10000" cap="flat" cmpd="sng" algn="ctr">
          <a:solidFill>
            <a:schemeClr val="accent5"/>
          </a:solidFill>
          <a:prstDash val="solid"/>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uk-UA" sz="1900" kern="1200" smtClean="0"/>
            <a:t>—	випробування готової мазі за технологічними показниками якості.</a:t>
          </a:r>
          <a:endParaRPr lang="ru-RU" sz="1900" kern="1200"/>
        </a:p>
      </dsp:txBody>
      <dsp:txXfrm>
        <a:off x="22246" y="3601885"/>
        <a:ext cx="10910724" cy="41122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2786F3-2618-4CC5-92DA-0CE6986FE130}">
      <dsp:nvSpPr>
        <dsp:cNvPr id="0" name=""/>
        <dsp:cNvSpPr/>
      </dsp:nvSpPr>
      <dsp:spPr>
        <a:xfrm>
          <a:off x="0" y="6778"/>
          <a:ext cx="10363826" cy="1271205"/>
        </a:xfrm>
        <a:prstGeom prst="roundRect">
          <a:avLst/>
        </a:prstGeom>
        <a:solidFill>
          <a:schemeClr val="accent1">
            <a:tint val="55000"/>
            <a:satMod val="130000"/>
          </a:schemeClr>
        </a:solidFill>
        <a:ln w="10000" cap="flat" cmpd="sng" algn="ctr">
          <a:solidFill>
            <a:schemeClr val="accent1"/>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201930" tIns="201930" rIns="201930" bIns="201930" numCol="1" spcCol="1270" anchor="ctr" anchorCtr="0">
          <a:noAutofit/>
        </a:bodyPr>
        <a:lstStyle/>
        <a:p>
          <a:pPr lvl="0" algn="l" defTabSz="2355850" rtl="0">
            <a:lnSpc>
              <a:spcPct val="90000"/>
            </a:lnSpc>
            <a:spcBef>
              <a:spcPct val="0"/>
            </a:spcBef>
            <a:spcAft>
              <a:spcPct val="35000"/>
            </a:spcAft>
          </a:pPr>
          <a:r>
            <a:rPr lang="uk-UA" sz="5300" kern="1200" baseline="0" smtClean="0"/>
            <a:t>Гетерогенні мазі:</a:t>
          </a:r>
          <a:endParaRPr lang="ru-RU" sz="5300" kern="1200"/>
        </a:p>
      </dsp:txBody>
      <dsp:txXfrm>
        <a:off x="62055" y="68833"/>
        <a:ext cx="10239716" cy="1147095"/>
      </dsp:txXfrm>
    </dsp:sp>
    <dsp:sp modelId="{9C2B16C7-7F28-4486-87B3-B23C4158B492}">
      <dsp:nvSpPr>
        <dsp:cNvPr id="0" name=""/>
        <dsp:cNvSpPr/>
      </dsp:nvSpPr>
      <dsp:spPr>
        <a:xfrm>
          <a:off x="0" y="1277983"/>
          <a:ext cx="10363826" cy="21393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9051" tIns="67310" rIns="376936" bIns="67310" numCol="1" spcCol="1270" anchor="t" anchorCtr="0">
          <a:noAutofit/>
        </a:bodyPr>
        <a:lstStyle/>
        <a:p>
          <a:pPr marL="285750" lvl="1" indent="-285750" algn="l" defTabSz="1822450" rtl="0">
            <a:lnSpc>
              <a:spcPct val="90000"/>
            </a:lnSpc>
            <a:spcBef>
              <a:spcPct val="0"/>
            </a:spcBef>
            <a:spcAft>
              <a:spcPct val="20000"/>
            </a:spcAft>
            <a:buChar char="••"/>
          </a:pPr>
          <a:r>
            <a:rPr lang="uk-UA" sz="4100" kern="1200" baseline="0" smtClean="0"/>
            <a:t>Суспезнії</a:t>
          </a:r>
          <a:endParaRPr lang="ru-RU" sz="4100" kern="1200"/>
        </a:p>
        <a:p>
          <a:pPr marL="285750" lvl="1" indent="-285750" algn="l" defTabSz="1822450" rtl="0">
            <a:lnSpc>
              <a:spcPct val="90000"/>
            </a:lnSpc>
            <a:spcBef>
              <a:spcPct val="0"/>
            </a:spcBef>
            <a:spcAft>
              <a:spcPct val="20000"/>
            </a:spcAft>
            <a:buChar char="••"/>
          </a:pPr>
          <a:r>
            <a:rPr lang="uk-UA" sz="4100" kern="1200" baseline="0" smtClean="0"/>
            <a:t>Емульсії</a:t>
          </a:r>
          <a:endParaRPr lang="ru-RU" sz="4100" kern="1200"/>
        </a:p>
        <a:p>
          <a:pPr marL="285750" lvl="1" indent="-285750" algn="l" defTabSz="1822450" rtl="0">
            <a:lnSpc>
              <a:spcPct val="90000"/>
            </a:lnSpc>
            <a:spcBef>
              <a:spcPct val="0"/>
            </a:spcBef>
            <a:spcAft>
              <a:spcPct val="20000"/>
            </a:spcAft>
            <a:buChar char="••"/>
          </a:pPr>
          <a:r>
            <a:rPr lang="uk-UA" sz="4100" kern="1200" baseline="0" smtClean="0"/>
            <a:t>Комбіоновані </a:t>
          </a:r>
          <a:endParaRPr lang="ru-RU" sz="4100" kern="1200"/>
        </a:p>
      </dsp:txBody>
      <dsp:txXfrm>
        <a:off x="0" y="1277983"/>
        <a:ext cx="10363826" cy="213934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C3D356-5722-41A5-8F8A-E4C4F8695729}">
      <dsp:nvSpPr>
        <dsp:cNvPr id="0" name=""/>
        <dsp:cNvSpPr/>
      </dsp:nvSpPr>
      <dsp:spPr>
        <a:xfrm rot="5400000">
          <a:off x="6120732" y="-2319545"/>
          <a:ext cx="2184618" cy="7369863"/>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rtl="0">
            <a:lnSpc>
              <a:spcPct val="90000"/>
            </a:lnSpc>
            <a:spcBef>
              <a:spcPct val="0"/>
            </a:spcBef>
            <a:spcAft>
              <a:spcPct val="15000"/>
            </a:spcAft>
            <a:buChar char="••"/>
          </a:pPr>
          <a:r>
            <a:rPr lang="uk-UA" sz="2300" kern="1200" baseline="0" smtClean="0"/>
            <a:t>—	мазь жовтого оксиду ртуті (очна) — 2 %;</a:t>
          </a:r>
          <a:endParaRPr lang="ru-RU" sz="2300" kern="1200"/>
        </a:p>
        <a:p>
          <a:pPr marL="228600" lvl="1" indent="-228600" algn="l" defTabSz="1022350" rtl="0">
            <a:lnSpc>
              <a:spcPct val="90000"/>
            </a:lnSpc>
            <a:spcBef>
              <a:spcPct val="0"/>
            </a:spcBef>
            <a:spcAft>
              <a:spcPct val="15000"/>
            </a:spcAft>
            <a:buChar char="••"/>
          </a:pPr>
          <a:r>
            <a:rPr lang="uk-UA" sz="2300" kern="1200" baseline="0" smtClean="0"/>
            <a:t>—	стрептоцидова — 10 %;</a:t>
          </a:r>
          <a:endParaRPr lang="ru-RU" sz="2300" kern="1200"/>
        </a:p>
        <a:p>
          <a:pPr marL="228600" lvl="1" indent="-228600" algn="l" defTabSz="1022350" rtl="0">
            <a:lnSpc>
              <a:spcPct val="90000"/>
            </a:lnSpc>
            <a:spcBef>
              <a:spcPct val="0"/>
            </a:spcBef>
            <a:spcAft>
              <a:spcPct val="15000"/>
            </a:spcAft>
            <a:buChar char="••"/>
          </a:pPr>
          <a:r>
            <a:rPr lang="uk-UA" sz="2300" kern="1200" baseline="0" smtClean="0"/>
            <a:t>—	цинкова — 10 %;</a:t>
          </a:r>
          <a:endParaRPr lang="ru-RU" sz="2300" kern="1200"/>
        </a:p>
        <a:p>
          <a:pPr marL="228600" lvl="1" indent="-228600" algn="l" defTabSz="1022350" rtl="0">
            <a:lnSpc>
              <a:spcPct val="90000"/>
            </a:lnSpc>
            <a:spcBef>
              <a:spcPct val="0"/>
            </a:spcBef>
            <a:spcAft>
              <a:spcPct val="15000"/>
            </a:spcAft>
            <a:buChar char="••"/>
          </a:pPr>
          <a:r>
            <a:rPr lang="uk-UA" sz="2300" kern="1200" baseline="0" smtClean="0"/>
            <a:t>—	ксероформна — 10 %;</a:t>
          </a:r>
          <a:endParaRPr lang="ru-RU" sz="2300" kern="1200"/>
        </a:p>
        <a:p>
          <a:pPr marL="228600" lvl="1" indent="-228600" algn="l" defTabSz="1022350" rtl="0">
            <a:lnSpc>
              <a:spcPct val="90000"/>
            </a:lnSpc>
            <a:spcBef>
              <a:spcPct val="0"/>
            </a:spcBef>
            <a:spcAft>
              <a:spcPct val="15000"/>
            </a:spcAft>
            <a:buChar char="••"/>
          </a:pPr>
          <a:r>
            <a:rPr lang="uk-UA" sz="2300" kern="1200" baseline="0" smtClean="0"/>
            <a:t>—	ртутна біла — 10 %.</a:t>
          </a:r>
          <a:endParaRPr lang="ru-RU" sz="2300" kern="1200"/>
        </a:p>
      </dsp:txBody>
      <dsp:txXfrm rot="-5400000">
        <a:off x="3528110" y="379721"/>
        <a:ext cx="7263219" cy="1971330"/>
      </dsp:txXfrm>
    </dsp:sp>
    <dsp:sp modelId="{92C1D1CC-9B91-40B3-9A57-7C48D3F06306}">
      <dsp:nvSpPr>
        <dsp:cNvPr id="0" name=""/>
        <dsp:cNvSpPr/>
      </dsp:nvSpPr>
      <dsp:spPr>
        <a:xfrm>
          <a:off x="617437" y="0"/>
          <a:ext cx="2910672" cy="2730773"/>
        </a:xfrm>
        <a:prstGeom prst="roundRect">
          <a:avLst/>
        </a:prstGeom>
        <a:solidFill>
          <a:schemeClr val="lt1"/>
        </a:solidFill>
        <a:ln w="1905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91440" tIns="45720" rIns="91440" bIns="45720" numCol="1" spcCol="1270" anchor="ctr" anchorCtr="0">
          <a:noAutofit/>
        </a:bodyPr>
        <a:lstStyle/>
        <a:p>
          <a:pPr lvl="0" algn="ctr" defTabSz="1066800" rtl="0">
            <a:lnSpc>
              <a:spcPct val="90000"/>
            </a:lnSpc>
            <a:spcBef>
              <a:spcPct val="0"/>
            </a:spcBef>
            <a:spcAft>
              <a:spcPct val="35000"/>
            </a:spcAft>
          </a:pPr>
          <a:r>
            <a:rPr lang="uk-UA" sz="2400" kern="1200" baseline="0" dirty="0" smtClean="0"/>
            <a:t>Фармакопейними мазями є:</a:t>
          </a:r>
          <a:endParaRPr lang="ru-RU" sz="2400" kern="1200" dirty="0"/>
        </a:p>
      </dsp:txBody>
      <dsp:txXfrm>
        <a:off x="750742" y="133305"/>
        <a:ext cx="2644062" cy="246416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6A904E-D1EF-4517-BDB4-2F31A0EF924E}">
      <dsp:nvSpPr>
        <dsp:cNvPr id="0" name=""/>
        <dsp:cNvSpPr/>
      </dsp:nvSpPr>
      <dsp:spPr>
        <a:xfrm>
          <a:off x="958010" y="2624788"/>
          <a:ext cx="339021" cy="2289186"/>
        </a:xfrm>
        <a:custGeom>
          <a:avLst/>
          <a:gdLst/>
          <a:ahLst/>
          <a:cxnLst/>
          <a:rect l="0" t="0" r="0" b="0"/>
          <a:pathLst>
            <a:path>
              <a:moveTo>
                <a:pt x="0" y="0"/>
              </a:moveTo>
              <a:lnTo>
                <a:pt x="169510" y="0"/>
              </a:lnTo>
              <a:lnTo>
                <a:pt x="169510" y="2289186"/>
              </a:lnTo>
              <a:lnTo>
                <a:pt x="339021" y="2289186"/>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ru-RU" sz="1400" kern="1200"/>
        </a:p>
      </dsp:txBody>
      <dsp:txXfrm>
        <a:off x="1069666" y="3711527"/>
        <a:ext cx="115707" cy="115707"/>
      </dsp:txXfrm>
    </dsp:sp>
    <dsp:sp modelId="{0A3F1913-3DCE-4871-9C98-B9DEED9BCD84}">
      <dsp:nvSpPr>
        <dsp:cNvPr id="0" name=""/>
        <dsp:cNvSpPr/>
      </dsp:nvSpPr>
      <dsp:spPr>
        <a:xfrm>
          <a:off x="958010" y="2624788"/>
          <a:ext cx="339021" cy="1626447"/>
        </a:xfrm>
        <a:custGeom>
          <a:avLst/>
          <a:gdLst/>
          <a:ahLst/>
          <a:cxnLst/>
          <a:rect l="0" t="0" r="0" b="0"/>
          <a:pathLst>
            <a:path>
              <a:moveTo>
                <a:pt x="0" y="0"/>
              </a:moveTo>
              <a:lnTo>
                <a:pt x="169510" y="0"/>
              </a:lnTo>
              <a:lnTo>
                <a:pt x="169510" y="1626447"/>
              </a:lnTo>
              <a:lnTo>
                <a:pt x="339021" y="1626447"/>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ru-RU" sz="1400" kern="1200"/>
        </a:p>
      </dsp:txBody>
      <dsp:txXfrm>
        <a:off x="1085985" y="3396476"/>
        <a:ext cx="83070" cy="83070"/>
      </dsp:txXfrm>
    </dsp:sp>
    <dsp:sp modelId="{B900D76F-46EB-44B3-B364-70AAB4EE257C}">
      <dsp:nvSpPr>
        <dsp:cNvPr id="0" name=""/>
        <dsp:cNvSpPr/>
      </dsp:nvSpPr>
      <dsp:spPr>
        <a:xfrm>
          <a:off x="958010" y="2624788"/>
          <a:ext cx="339021" cy="963709"/>
        </a:xfrm>
        <a:custGeom>
          <a:avLst/>
          <a:gdLst/>
          <a:ahLst/>
          <a:cxnLst/>
          <a:rect l="0" t="0" r="0" b="0"/>
          <a:pathLst>
            <a:path>
              <a:moveTo>
                <a:pt x="0" y="0"/>
              </a:moveTo>
              <a:lnTo>
                <a:pt x="169510" y="0"/>
              </a:lnTo>
              <a:lnTo>
                <a:pt x="169510" y="963709"/>
              </a:lnTo>
              <a:lnTo>
                <a:pt x="339021" y="963709"/>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ru-RU" sz="1400" kern="1200"/>
        </a:p>
      </dsp:txBody>
      <dsp:txXfrm>
        <a:off x="1101980" y="3081102"/>
        <a:ext cx="51080" cy="51080"/>
      </dsp:txXfrm>
    </dsp:sp>
    <dsp:sp modelId="{6C1B0404-A726-45AD-AA56-70851508D6D0}">
      <dsp:nvSpPr>
        <dsp:cNvPr id="0" name=""/>
        <dsp:cNvSpPr/>
      </dsp:nvSpPr>
      <dsp:spPr>
        <a:xfrm>
          <a:off x="958010" y="2624788"/>
          <a:ext cx="318761" cy="331361"/>
        </a:xfrm>
        <a:custGeom>
          <a:avLst/>
          <a:gdLst/>
          <a:ahLst/>
          <a:cxnLst/>
          <a:rect l="0" t="0" r="0" b="0"/>
          <a:pathLst>
            <a:path>
              <a:moveTo>
                <a:pt x="0" y="0"/>
              </a:moveTo>
              <a:lnTo>
                <a:pt x="159380" y="0"/>
              </a:lnTo>
              <a:lnTo>
                <a:pt x="159380" y="331361"/>
              </a:lnTo>
              <a:lnTo>
                <a:pt x="318761" y="331361"/>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ru-RU" sz="1400" kern="1200"/>
        </a:p>
      </dsp:txBody>
      <dsp:txXfrm>
        <a:off x="1105895" y="2778973"/>
        <a:ext cx="22989" cy="22989"/>
      </dsp:txXfrm>
    </dsp:sp>
    <dsp:sp modelId="{F0ACB8C3-A35E-4361-BE53-135EBF572C76}">
      <dsp:nvSpPr>
        <dsp:cNvPr id="0" name=""/>
        <dsp:cNvSpPr/>
      </dsp:nvSpPr>
      <dsp:spPr>
        <a:xfrm>
          <a:off x="958010" y="2293410"/>
          <a:ext cx="318761" cy="331377"/>
        </a:xfrm>
        <a:custGeom>
          <a:avLst/>
          <a:gdLst/>
          <a:ahLst/>
          <a:cxnLst/>
          <a:rect l="0" t="0" r="0" b="0"/>
          <a:pathLst>
            <a:path>
              <a:moveTo>
                <a:pt x="0" y="331377"/>
              </a:moveTo>
              <a:lnTo>
                <a:pt x="159380" y="331377"/>
              </a:lnTo>
              <a:lnTo>
                <a:pt x="159380" y="0"/>
              </a:lnTo>
              <a:lnTo>
                <a:pt x="318761" y="0"/>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ru-RU" sz="1400" kern="1200"/>
        </a:p>
      </dsp:txBody>
      <dsp:txXfrm>
        <a:off x="1105895" y="2447604"/>
        <a:ext cx="22990" cy="22990"/>
      </dsp:txXfrm>
    </dsp:sp>
    <dsp:sp modelId="{E57A9C1A-A386-49F2-9562-C5A6932FF6DE}">
      <dsp:nvSpPr>
        <dsp:cNvPr id="0" name=""/>
        <dsp:cNvSpPr/>
      </dsp:nvSpPr>
      <dsp:spPr>
        <a:xfrm>
          <a:off x="958010" y="1630671"/>
          <a:ext cx="318761" cy="994116"/>
        </a:xfrm>
        <a:custGeom>
          <a:avLst/>
          <a:gdLst/>
          <a:ahLst/>
          <a:cxnLst/>
          <a:rect l="0" t="0" r="0" b="0"/>
          <a:pathLst>
            <a:path>
              <a:moveTo>
                <a:pt x="0" y="994116"/>
              </a:moveTo>
              <a:lnTo>
                <a:pt x="159380" y="994116"/>
              </a:lnTo>
              <a:lnTo>
                <a:pt x="159380" y="0"/>
              </a:lnTo>
              <a:lnTo>
                <a:pt x="318761" y="0"/>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ru-RU" sz="1400" kern="1200"/>
        </a:p>
      </dsp:txBody>
      <dsp:txXfrm>
        <a:off x="1091291" y="2101630"/>
        <a:ext cx="52198" cy="52198"/>
      </dsp:txXfrm>
    </dsp:sp>
    <dsp:sp modelId="{A3EA44BD-C123-422D-8615-72513222ED09}">
      <dsp:nvSpPr>
        <dsp:cNvPr id="0" name=""/>
        <dsp:cNvSpPr/>
      </dsp:nvSpPr>
      <dsp:spPr>
        <a:xfrm>
          <a:off x="958010" y="967933"/>
          <a:ext cx="318761" cy="1656854"/>
        </a:xfrm>
        <a:custGeom>
          <a:avLst/>
          <a:gdLst/>
          <a:ahLst/>
          <a:cxnLst/>
          <a:rect l="0" t="0" r="0" b="0"/>
          <a:pathLst>
            <a:path>
              <a:moveTo>
                <a:pt x="0" y="1656854"/>
              </a:moveTo>
              <a:lnTo>
                <a:pt x="159380" y="1656854"/>
              </a:lnTo>
              <a:lnTo>
                <a:pt x="159380" y="0"/>
              </a:lnTo>
              <a:lnTo>
                <a:pt x="318761" y="0"/>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ru-RU" sz="1400" kern="1200"/>
        </a:p>
      </dsp:txBody>
      <dsp:txXfrm>
        <a:off x="1075209" y="1754179"/>
        <a:ext cx="84361" cy="84361"/>
      </dsp:txXfrm>
    </dsp:sp>
    <dsp:sp modelId="{33E27DC1-BA9E-46E1-A70F-4366CE775170}">
      <dsp:nvSpPr>
        <dsp:cNvPr id="0" name=""/>
        <dsp:cNvSpPr/>
      </dsp:nvSpPr>
      <dsp:spPr>
        <a:xfrm>
          <a:off x="958010" y="305194"/>
          <a:ext cx="318761" cy="2319593"/>
        </a:xfrm>
        <a:custGeom>
          <a:avLst/>
          <a:gdLst/>
          <a:ahLst/>
          <a:cxnLst/>
          <a:rect l="0" t="0" r="0" b="0"/>
          <a:pathLst>
            <a:path>
              <a:moveTo>
                <a:pt x="0" y="2319593"/>
              </a:moveTo>
              <a:lnTo>
                <a:pt x="159380" y="2319593"/>
              </a:lnTo>
              <a:lnTo>
                <a:pt x="159380" y="0"/>
              </a:lnTo>
              <a:lnTo>
                <a:pt x="318761" y="0"/>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ru-RU" sz="1400" kern="1200"/>
        </a:p>
      </dsp:txBody>
      <dsp:txXfrm>
        <a:off x="1058855" y="1406456"/>
        <a:ext cx="117069" cy="117069"/>
      </dsp:txXfrm>
    </dsp:sp>
    <dsp:sp modelId="{F7CEA7E4-69D4-445F-9916-A30BF4AC3EB0}">
      <dsp:nvSpPr>
        <dsp:cNvPr id="0" name=""/>
        <dsp:cNvSpPr/>
      </dsp:nvSpPr>
      <dsp:spPr>
        <a:xfrm rot="16200000">
          <a:off x="-702324" y="2359692"/>
          <a:ext cx="2790478" cy="530190"/>
        </a:xfrm>
        <a:prstGeom prst="rect">
          <a:avLst/>
        </a:prstGeom>
        <a:solidFill>
          <a:schemeClr val="accent1">
            <a:tint val="55000"/>
            <a:satMod val="130000"/>
          </a:schemeClr>
        </a:solidFill>
        <a:ln w="10000" cap="flat" cmpd="sng" algn="ctr">
          <a:solidFill>
            <a:schemeClr val="accent1"/>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8890" tIns="8890" rIns="8890" bIns="8890" numCol="1" spcCol="1270" anchor="ctr" anchorCtr="0">
          <a:noAutofit/>
        </a:bodyPr>
        <a:lstStyle/>
        <a:p>
          <a:pPr lvl="0" algn="ctr" defTabSz="622300" rtl="0">
            <a:lnSpc>
              <a:spcPct val="90000"/>
            </a:lnSpc>
            <a:spcBef>
              <a:spcPct val="0"/>
            </a:spcBef>
            <a:spcAft>
              <a:spcPct val="35000"/>
            </a:spcAft>
          </a:pPr>
          <a:r>
            <a:rPr lang="uk-UA" sz="1400" b="1" kern="1200" dirty="0" smtClean="0"/>
            <a:t>Стадії приготування:</a:t>
          </a:r>
          <a:endParaRPr lang="ru-RU" sz="1400" kern="1200" dirty="0"/>
        </a:p>
      </dsp:txBody>
      <dsp:txXfrm>
        <a:off x="-702324" y="2359692"/>
        <a:ext cx="2790478" cy="530190"/>
      </dsp:txXfrm>
    </dsp:sp>
    <dsp:sp modelId="{83951507-EA57-41D2-872B-D1DAF03BB5D9}">
      <dsp:nvSpPr>
        <dsp:cNvPr id="0" name=""/>
        <dsp:cNvSpPr/>
      </dsp:nvSpPr>
      <dsp:spPr>
        <a:xfrm>
          <a:off x="1276771" y="40099"/>
          <a:ext cx="3465740" cy="530190"/>
        </a:xfrm>
        <a:prstGeom prst="rect">
          <a:avLst/>
        </a:prstGeom>
        <a:solidFill>
          <a:schemeClr val="accent1">
            <a:tint val="55000"/>
            <a:satMod val="130000"/>
          </a:schemeClr>
        </a:solidFill>
        <a:ln w="10000" cap="flat" cmpd="sng" algn="ctr">
          <a:solidFill>
            <a:schemeClr val="accent1"/>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8890" tIns="8890" rIns="8890" bIns="8890" numCol="1" spcCol="1270" anchor="ctr" anchorCtr="0">
          <a:noAutofit/>
        </a:bodyPr>
        <a:lstStyle/>
        <a:p>
          <a:pPr marL="0" lvl="0" indent="361950" algn="just" defTabSz="622300" rtl="0">
            <a:lnSpc>
              <a:spcPct val="90000"/>
            </a:lnSpc>
            <a:spcBef>
              <a:spcPct val="0"/>
            </a:spcBef>
            <a:spcAft>
              <a:spcPct val="35000"/>
            </a:spcAft>
          </a:pPr>
          <a:r>
            <a:rPr lang="en-US" sz="1400" b="1" kern="1200" dirty="0" smtClean="0"/>
            <a:t>1.   	</a:t>
          </a:r>
          <a:r>
            <a:rPr lang="uk-UA" sz="1400" b="1" kern="1200" dirty="0" smtClean="0"/>
            <a:t>Підготовка і розплавлення основи.</a:t>
          </a:r>
          <a:endParaRPr lang="ru-RU" sz="1400" b="1" kern="1200" dirty="0"/>
        </a:p>
      </dsp:txBody>
      <dsp:txXfrm>
        <a:off x="1276771" y="40099"/>
        <a:ext cx="3465740" cy="530190"/>
      </dsp:txXfrm>
    </dsp:sp>
    <dsp:sp modelId="{887F638E-2C7C-4996-8218-50461897EDBD}">
      <dsp:nvSpPr>
        <dsp:cNvPr id="0" name=""/>
        <dsp:cNvSpPr/>
      </dsp:nvSpPr>
      <dsp:spPr>
        <a:xfrm>
          <a:off x="1276771" y="702837"/>
          <a:ext cx="3465740" cy="530190"/>
        </a:xfrm>
        <a:prstGeom prst="rect">
          <a:avLst/>
        </a:prstGeom>
        <a:solidFill>
          <a:schemeClr val="accent1">
            <a:tint val="55000"/>
            <a:satMod val="130000"/>
          </a:schemeClr>
        </a:solidFill>
        <a:ln w="10000" cap="flat" cmpd="sng" algn="ctr">
          <a:solidFill>
            <a:schemeClr val="accent1"/>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8890" tIns="8890" rIns="8890" bIns="8890" numCol="1" spcCol="1270" anchor="ctr" anchorCtr="0">
          <a:noAutofit/>
        </a:bodyPr>
        <a:lstStyle/>
        <a:p>
          <a:pPr marL="0" lvl="0" indent="361950" algn="just" defTabSz="622300" rtl="0">
            <a:lnSpc>
              <a:spcPct val="90000"/>
            </a:lnSpc>
            <a:spcBef>
              <a:spcPct val="0"/>
            </a:spcBef>
            <a:spcAft>
              <a:spcPct val="35000"/>
            </a:spcAft>
          </a:pPr>
          <a:r>
            <a:rPr lang="en-US" sz="1400" b="1" kern="1200" dirty="0" smtClean="0"/>
            <a:t>2. </a:t>
          </a:r>
          <a:r>
            <a:rPr lang="uk-UA" sz="1400" b="1" kern="1200" dirty="0" smtClean="0"/>
            <a:t>Змішування з розплавленою основою лікарських засобів.</a:t>
          </a:r>
          <a:endParaRPr lang="ru-RU" sz="1400" b="1" kern="1200" dirty="0"/>
        </a:p>
      </dsp:txBody>
      <dsp:txXfrm>
        <a:off x="1276771" y="702837"/>
        <a:ext cx="3465740" cy="530190"/>
      </dsp:txXfrm>
    </dsp:sp>
    <dsp:sp modelId="{62F897E1-2C6B-4F96-8062-A3E4AD0F1054}">
      <dsp:nvSpPr>
        <dsp:cNvPr id="0" name=""/>
        <dsp:cNvSpPr/>
      </dsp:nvSpPr>
      <dsp:spPr>
        <a:xfrm>
          <a:off x="1276771" y="1365576"/>
          <a:ext cx="3465740" cy="530190"/>
        </a:xfrm>
        <a:prstGeom prst="rect">
          <a:avLst/>
        </a:prstGeom>
        <a:solidFill>
          <a:schemeClr val="accent1">
            <a:tint val="55000"/>
            <a:satMod val="130000"/>
          </a:schemeClr>
        </a:solidFill>
        <a:ln w="10000" cap="flat" cmpd="sng" algn="ctr">
          <a:solidFill>
            <a:schemeClr val="accent1"/>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8890" tIns="8890" rIns="8890" bIns="8890" numCol="1" spcCol="1270" anchor="ctr" anchorCtr="0">
          <a:noAutofit/>
        </a:bodyPr>
        <a:lstStyle/>
        <a:p>
          <a:pPr marL="0" lvl="0" indent="361950" algn="just" defTabSz="622300" rtl="0">
            <a:lnSpc>
              <a:spcPct val="90000"/>
            </a:lnSpc>
            <a:spcBef>
              <a:spcPct val="0"/>
            </a:spcBef>
            <a:spcAft>
              <a:spcPct val="35000"/>
            </a:spcAft>
          </a:pPr>
          <a:r>
            <a:rPr lang="uk-UA" sz="1400" b="1" i="0" kern="1200" dirty="0" smtClean="0"/>
            <a:t>3.	Підготовка форм (змащування).</a:t>
          </a:r>
          <a:endParaRPr lang="ru-RU" sz="1400" b="1" i="0" kern="1200" dirty="0"/>
        </a:p>
      </dsp:txBody>
      <dsp:txXfrm>
        <a:off x="1276771" y="1365576"/>
        <a:ext cx="3465740" cy="530190"/>
      </dsp:txXfrm>
    </dsp:sp>
    <dsp:sp modelId="{46516605-C8C1-42B8-9768-7BF5F0E8AD90}">
      <dsp:nvSpPr>
        <dsp:cNvPr id="0" name=""/>
        <dsp:cNvSpPr/>
      </dsp:nvSpPr>
      <dsp:spPr>
        <a:xfrm>
          <a:off x="1276771" y="2028315"/>
          <a:ext cx="3465740" cy="530190"/>
        </a:xfrm>
        <a:prstGeom prst="rect">
          <a:avLst/>
        </a:prstGeom>
        <a:solidFill>
          <a:schemeClr val="accent1">
            <a:tint val="55000"/>
            <a:satMod val="130000"/>
          </a:schemeClr>
        </a:solidFill>
        <a:ln w="10000" cap="flat" cmpd="sng" algn="ctr">
          <a:solidFill>
            <a:schemeClr val="accent1"/>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8890" tIns="8890" rIns="8890" bIns="8890" numCol="1" spcCol="1270" anchor="ctr" anchorCtr="0">
          <a:noAutofit/>
        </a:bodyPr>
        <a:lstStyle/>
        <a:p>
          <a:pPr marL="0" lvl="0" indent="361950" algn="just" defTabSz="622300" rtl="0">
            <a:lnSpc>
              <a:spcPct val="90000"/>
            </a:lnSpc>
            <a:spcBef>
              <a:spcPct val="0"/>
            </a:spcBef>
            <a:spcAft>
              <a:spcPct val="35000"/>
            </a:spcAft>
          </a:pPr>
          <a:r>
            <a:rPr lang="uk-UA" sz="1400" b="1" kern="1200" dirty="0" smtClean="0"/>
            <a:t>4.	Виливання у форми приготовленої </a:t>
          </a:r>
          <a:r>
            <a:rPr lang="uk-UA" sz="1400" b="1" kern="1200" dirty="0" err="1" smtClean="0"/>
            <a:t>напівзастиглої</a:t>
          </a:r>
          <a:r>
            <a:rPr lang="uk-UA" sz="1400" b="1" kern="1200" dirty="0" smtClean="0"/>
            <a:t> маси.</a:t>
          </a:r>
          <a:endParaRPr lang="ru-RU" sz="1400" b="1" kern="1200" dirty="0"/>
        </a:p>
      </dsp:txBody>
      <dsp:txXfrm>
        <a:off x="1276771" y="2028315"/>
        <a:ext cx="3465740" cy="530190"/>
      </dsp:txXfrm>
    </dsp:sp>
    <dsp:sp modelId="{1AD8D5B7-A04A-45C4-9BE8-6DE02CB6C1E4}">
      <dsp:nvSpPr>
        <dsp:cNvPr id="0" name=""/>
        <dsp:cNvSpPr/>
      </dsp:nvSpPr>
      <dsp:spPr>
        <a:xfrm>
          <a:off x="1276771" y="2691053"/>
          <a:ext cx="3465740" cy="530190"/>
        </a:xfrm>
        <a:prstGeom prst="rect">
          <a:avLst/>
        </a:prstGeom>
        <a:solidFill>
          <a:schemeClr val="accent1">
            <a:tint val="55000"/>
            <a:satMod val="130000"/>
          </a:schemeClr>
        </a:solidFill>
        <a:ln w="10000" cap="flat" cmpd="sng" algn="ctr">
          <a:solidFill>
            <a:schemeClr val="accent1"/>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8890" tIns="8890" rIns="8890" bIns="8890" numCol="1" spcCol="1270" anchor="ctr" anchorCtr="0">
          <a:noAutofit/>
        </a:bodyPr>
        <a:lstStyle/>
        <a:p>
          <a:pPr marL="0" lvl="0" indent="361950" algn="just" defTabSz="622300" rtl="0">
            <a:lnSpc>
              <a:spcPct val="90000"/>
            </a:lnSpc>
            <a:spcBef>
              <a:spcPct val="0"/>
            </a:spcBef>
            <a:spcAft>
              <a:spcPct val="35000"/>
            </a:spcAft>
          </a:pPr>
          <a:r>
            <a:rPr lang="uk-UA" sz="1400" b="1" kern="1200" dirty="0" smtClean="0"/>
            <a:t>5.	Охолодження.</a:t>
          </a:r>
          <a:endParaRPr lang="ru-RU" sz="1400" b="1" kern="1200" dirty="0"/>
        </a:p>
      </dsp:txBody>
      <dsp:txXfrm>
        <a:off x="1276771" y="2691053"/>
        <a:ext cx="3465740" cy="530190"/>
      </dsp:txXfrm>
    </dsp:sp>
    <dsp:sp modelId="{24C7B523-8615-4F25-B79B-A3E4A11B243C}">
      <dsp:nvSpPr>
        <dsp:cNvPr id="0" name=""/>
        <dsp:cNvSpPr/>
      </dsp:nvSpPr>
      <dsp:spPr>
        <a:xfrm>
          <a:off x="1297031" y="3323401"/>
          <a:ext cx="3465740" cy="530190"/>
        </a:xfrm>
        <a:prstGeom prst="rect">
          <a:avLst/>
        </a:prstGeom>
        <a:solidFill>
          <a:schemeClr val="accent1">
            <a:tint val="55000"/>
            <a:satMod val="130000"/>
          </a:schemeClr>
        </a:solidFill>
        <a:ln w="10000" cap="flat" cmpd="sng" algn="ctr">
          <a:solidFill>
            <a:schemeClr val="accent1"/>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8890" tIns="8890" rIns="8890" bIns="8890" numCol="1" spcCol="1270" anchor="ctr" anchorCtr="0">
          <a:noAutofit/>
        </a:bodyPr>
        <a:lstStyle/>
        <a:p>
          <a:pPr marL="0" lvl="0" indent="361950" algn="just" defTabSz="622300" rtl="0">
            <a:lnSpc>
              <a:spcPct val="90000"/>
            </a:lnSpc>
            <a:spcBef>
              <a:spcPct val="0"/>
            </a:spcBef>
            <a:spcAft>
              <a:spcPct val="35000"/>
            </a:spcAft>
          </a:pPr>
          <a:r>
            <a:rPr lang="uk-UA" sz="1400" b="1" kern="1200" dirty="0" smtClean="0"/>
            <a:t>6.	Випробування.</a:t>
          </a:r>
          <a:endParaRPr lang="ru-RU" sz="1400" b="1" kern="1200" dirty="0"/>
        </a:p>
      </dsp:txBody>
      <dsp:txXfrm>
        <a:off x="1297031" y="3323401"/>
        <a:ext cx="3465740" cy="530190"/>
      </dsp:txXfrm>
    </dsp:sp>
    <dsp:sp modelId="{9E4F0F37-6C78-42D0-ACB8-A9598C1A1B47}">
      <dsp:nvSpPr>
        <dsp:cNvPr id="0" name=""/>
        <dsp:cNvSpPr/>
      </dsp:nvSpPr>
      <dsp:spPr>
        <a:xfrm>
          <a:off x="1297031" y="3986140"/>
          <a:ext cx="3465740" cy="530190"/>
        </a:xfrm>
        <a:prstGeom prst="rect">
          <a:avLst/>
        </a:prstGeom>
        <a:solidFill>
          <a:schemeClr val="accent1">
            <a:tint val="55000"/>
            <a:satMod val="130000"/>
          </a:schemeClr>
        </a:solidFill>
        <a:ln w="10000" cap="flat" cmpd="sng" algn="ctr">
          <a:solidFill>
            <a:schemeClr val="accent1"/>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8890" tIns="8890" rIns="8890" bIns="8890" numCol="1" spcCol="1270" anchor="ctr" anchorCtr="0">
          <a:noAutofit/>
        </a:bodyPr>
        <a:lstStyle/>
        <a:p>
          <a:pPr marL="0" lvl="0" indent="361950" algn="just" defTabSz="622300" rtl="0">
            <a:lnSpc>
              <a:spcPct val="90000"/>
            </a:lnSpc>
            <a:spcBef>
              <a:spcPct val="0"/>
            </a:spcBef>
            <a:spcAft>
              <a:spcPct val="35000"/>
            </a:spcAft>
          </a:pPr>
          <a:r>
            <a:rPr lang="uk-UA" sz="1400" b="1" kern="1200" dirty="0" smtClean="0"/>
            <a:t>7.	Пакування.</a:t>
          </a:r>
          <a:endParaRPr lang="ru-RU" sz="1400" b="1" kern="1200" dirty="0"/>
        </a:p>
      </dsp:txBody>
      <dsp:txXfrm>
        <a:off x="1297031" y="3986140"/>
        <a:ext cx="3465740" cy="530190"/>
      </dsp:txXfrm>
    </dsp:sp>
    <dsp:sp modelId="{56BC3C81-FCEB-4C97-9009-DFFC6C38A1FE}">
      <dsp:nvSpPr>
        <dsp:cNvPr id="0" name=""/>
        <dsp:cNvSpPr/>
      </dsp:nvSpPr>
      <dsp:spPr>
        <a:xfrm>
          <a:off x="1297031" y="4648879"/>
          <a:ext cx="3465740" cy="530190"/>
        </a:xfrm>
        <a:prstGeom prst="rect">
          <a:avLst/>
        </a:prstGeom>
        <a:solidFill>
          <a:schemeClr val="accent1">
            <a:tint val="55000"/>
            <a:satMod val="130000"/>
          </a:schemeClr>
        </a:solidFill>
        <a:ln w="10000" cap="flat" cmpd="sng" algn="ctr">
          <a:solidFill>
            <a:schemeClr val="accent1"/>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8890" tIns="8890" rIns="8890" bIns="8890" numCol="1" spcCol="1270" anchor="ctr" anchorCtr="0">
          <a:noAutofit/>
        </a:bodyPr>
        <a:lstStyle/>
        <a:p>
          <a:pPr marL="0" lvl="0" indent="361950" algn="just" defTabSz="622300" rtl="0">
            <a:lnSpc>
              <a:spcPct val="90000"/>
            </a:lnSpc>
            <a:spcBef>
              <a:spcPct val="0"/>
            </a:spcBef>
            <a:spcAft>
              <a:spcPct val="35000"/>
            </a:spcAft>
          </a:pPr>
          <a:r>
            <a:rPr lang="uk-UA" sz="1400" b="1" kern="1200" dirty="0" smtClean="0"/>
            <a:t>8.	Маркування.</a:t>
          </a:r>
          <a:endParaRPr lang="ru-RU" sz="1400" b="1" kern="1200" dirty="0"/>
        </a:p>
      </dsp:txBody>
      <dsp:txXfrm>
        <a:off x="1297031" y="4648879"/>
        <a:ext cx="3465740" cy="53019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8B60F2-08E0-4710-AA17-641687237B6E}" type="datetimeFigureOut">
              <a:rPr lang="uk-UA" smtClean="0"/>
              <a:t>15.02.2022</a:t>
            </a:fld>
            <a:endParaRPr lang="uk-UA"/>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223A2F-A6FA-4CF4-AAB7-51DBEC35A4FA}" type="slidenum">
              <a:rPr lang="uk-UA" smtClean="0"/>
              <a:t>‹№›</a:t>
            </a:fld>
            <a:endParaRPr lang="uk-UA"/>
          </a:p>
        </p:txBody>
      </p:sp>
    </p:spTree>
    <p:extLst>
      <p:ext uri="{BB962C8B-B14F-4D97-AF65-F5344CB8AC3E}">
        <p14:creationId xmlns:p14="http://schemas.microsoft.com/office/powerpoint/2010/main" val="1646856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10"/>
          </p:nvPr>
        </p:nvSpPr>
        <p:spPr/>
        <p:txBody>
          <a:bodyPr/>
          <a:lstStyle/>
          <a:p>
            <a:fld id="{0A71D019-84B1-400C-81FA-C7880C31F71F}" type="slidenum">
              <a:rPr lang="uk-UA" smtClean="0"/>
              <a:t>44</a:t>
            </a:fld>
            <a:endParaRPr lang="uk-UA"/>
          </a:p>
        </p:txBody>
      </p:sp>
    </p:spTree>
    <p:extLst>
      <p:ext uri="{BB962C8B-B14F-4D97-AF65-F5344CB8AC3E}">
        <p14:creationId xmlns:p14="http://schemas.microsoft.com/office/powerpoint/2010/main" val="10474952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B6383F96-B187-4602-A946-EB54CABD90A7}" type="datetimeFigureOut">
              <a:rPr lang="uk-UA" smtClean="0"/>
              <a:t>15.02.2022</a:t>
            </a:fld>
            <a:endParaRPr lang="uk-UA"/>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uk-UA"/>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36136358-056C-468A-BFF7-0DE1BAC55517}" type="slidenum">
              <a:rPr lang="uk-UA" smtClean="0"/>
              <a:t>‹№›</a:t>
            </a:fld>
            <a:endParaRPr lang="uk-UA"/>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56548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383F96-B187-4602-A946-EB54CABD90A7}" type="datetimeFigureOut">
              <a:rPr lang="uk-UA" smtClean="0"/>
              <a:t>15.02.2022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36136358-056C-468A-BFF7-0DE1BAC55517}" type="slidenum">
              <a:rPr lang="uk-UA" smtClean="0"/>
              <a:t>‹№›</a:t>
            </a:fld>
            <a:endParaRPr lang="uk-UA"/>
          </a:p>
        </p:txBody>
      </p:sp>
    </p:spTree>
    <p:extLst>
      <p:ext uri="{BB962C8B-B14F-4D97-AF65-F5344CB8AC3E}">
        <p14:creationId xmlns:p14="http://schemas.microsoft.com/office/powerpoint/2010/main" val="19684766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383F96-B187-4602-A946-EB54CABD90A7}" type="datetimeFigureOut">
              <a:rPr lang="uk-UA" smtClean="0"/>
              <a:t>15.02.2022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36136358-056C-468A-BFF7-0DE1BAC55517}" type="slidenum">
              <a:rPr lang="uk-UA" smtClean="0"/>
              <a:t>‹№›</a:t>
            </a:fld>
            <a:endParaRPr lang="uk-UA"/>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69618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6383F96-B187-4602-A946-EB54CABD90A7}" type="datetimeFigureOut">
              <a:rPr lang="uk-UA" smtClean="0"/>
              <a:t>15.02.2022</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36136358-056C-468A-BFF7-0DE1BAC55517}" type="slidenum">
              <a:rPr lang="uk-UA" smtClean="0"/>
              <a:t>‹№›</a:t>
            </a:fld>
            <a:endParaRPr lang="uk-UA"/>
          </a:p>
        </p:txBody>
      </p:sp>
    </p:spTree>
    <p:extLst>
      <p:ext uri="{BB962C8B-B14F-4D97-AF65-F5344CB8AC3E}">
        <p14:creationId xmlns:p14="http://schemas.microsoft.com/office/powerpoint/2010/main" val="2386800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6383F96-B187-4602-A946-EB54CABD90A7}" type="datetimeFigureOut">
              <a:rPr lang="uk-UA" smtClean="0"/>
              <a:t>15.02.2022</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36136358-056C-468A-BFF7-0DE1BAC55517}" type="slidenum">
              <a:rPr lang="uk-UA" smtClean="0"/>
              <a:t>‹№›</a:t>
            </a:fld>
            <a:endParaRPr lang="uk-UA"/>
          </a:p>
        </p:txBody>
      </p:sp>
    </p:spTree>
    <p:extLst>
      <p:ext uri="{BB962C8B-B14F-4D97-AF65-F5344CB8AC3E}">
        <p14:creationId xmlns:p14="http://schemas.microsoft.com/office/powerpoint/2010/main" val="16005218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6383F96-B187-4602-A946-EB54CABD90A7}" type="datetimeFigureOut">
              <a:rPr lang="uk-UA" smtClean="0"/>
              <a:t>15.02.2022</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36136358-056C-468A-BFF7-0DE1BAC55517}" type="slidenum">
              <a:rPr lang="uk-UA" smtClean="0"/>
              <a:t>‹№›</a:t>
            </a:fld>
            <a:endParaRPr lang="uk-UA"/>
          </a:p>
        </p:txBody>
      </p:sp>
    </p:spTree>
    <p:extLst>
      <p:ext uri="{BB962C8B-B14F-4D97-AF65-F5344CB8AC3E}">
        <p14:creationId xmlns:p14="http://schemas.microsoft.com/office/powerpoint/2010/main" val="10463080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383F96-B187-4602-A946-EB54CABD90A7}" type="datetimeFigureOut">
              <a:rPr lang="uk-UA" smtClean="0"/>
              <a:t>15.02.2022</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36136358-056C-468A-BFF7-0DE1BAC55517}" type="slidenum">
              <a:rPr lang="uk-UA" smtClean="0"/>
              <a:t>‹№›</a:t>
            </a:fld>
            <a:endParaRPr lang="uk-UA"/>
          </a:p>
        </p:txBody>
      </p:sp>
    </p:spTree>
    <p:extLst>
      <p:ext uri="{BB962C8B-B14F-4D97-AF65-F5344CB8AC3E}">
        <p14:creationId xmlns:p14="http://schemas.microsoft.com/office/powerpoint/2010/main" val="6502730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ru-RU" smtClean="0"/>
              <a:t>Образец заголовка</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383F96-B187-4602-A946-EB54CABD90A7}" type="datetimeFigureOut">
              <a:rPr lang="uk-UA" smtClean="0"/>
              <a:t>15.02.2022</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36136358-056C-468A-BFF7-0DE1BAC55517}" type="slidenum">
              <a:rPr lang="uk-UA" smtClean="0"/>
              <a:t>‹№›</a:t>
            </a:fld>
            <a:endParaRPr lang="uk-UA"/>
          </a:p>
        </p:txBody>
      </p:sp>
    </p:spTree>
    <p:extLst>
      <p:ext uri="{BB962C8B-B14F-4D97-AF65-F5344CB8AC3E}">
        <p14:creationId xmlns:p14="http://schemas.microsoft.com/office/powerpoint/2010/main" val="6181229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383F96-B187-4602-A946-EB54CABD90A7}" type="datetimeFigureOut">
              <a:rPr lang="uk-UA" smtClean="0"/>
              <a:t>15.02.2022</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36136358-056C-468A-BFF7-0DE1BAC55517}" type="slidenum">
              <a:rPr lang="uk-UA" smtClean="0"/>
              <a:t>‹№›</a:t>
            </a:fld>
            <a:endParaRPr lang="uk-UA"/>
          </a:p>
        </p:txBody>
      </p:sp>
    </p:spTree>
    <p:extLst>
      <p:ext uri="{BB962C8B-B14F-4D97-AF65-F5344CB8AC3E}">
        <p14:creationId xmlns:p14="http://schemas.microsoft.com/office/powerpoint/2010/main" val="8951874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383F96-B187-4602-A946-EB54CABD90A7}" type="datetimeFigureOut">
              <a:rPr lang="uk-UA" smtClean="0"/>
              <a:t>15.02.2022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36136358-056C-468A-BFF7-0DE1BAC55517}" type="slidenum">
              <a:rPr lang="uk-UA" smtClean="0"/>
              <a:t>‹№›</a:t>
            </a:fld>
            <a:endParaRPr lang="uk-UA"/>
          </a:p>
        </p:txBody>
      </p:sp>
    </p:spTree>
    <p:extLst>
      <p:ext uri="{BB962C8B-B14F-4D97-AF65-F5344CB8AC3E}">
        <p14:creationId xmlns:p14="http://schemas.microsoft.com/office/powerpoint/2010/main" val="15250982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383F96-B187-4602-A946-EB54CABD90A7}" type="datetimeFigureOut">
              <a:rPr lang="uk-UA" smtClean="0"/>
              <a:t>15.02.2022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36136358-056C-468A-BFF7-0DE1BAC55517}" type="slidenum">
              <a:rPr lang="uk-UA" smtClean="0"/>
              <a:t>‹№›</a:t>
            </a:fld>
            <a:endParaRPr lang="uk-UA"/>
          </a:p>
        </p:txBody>
      </p:sp>
    </p:spTree>
    <p:extLst>
      <p:ext uri="{BB962C8B-B14F-4D97-AF65-F5344CB8AC3E}">
        <p14:creationId xmlns:p14="http://schemas.microsoft.com/office/powerpoint/2010/main" val="8891272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2/15/2022</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1339537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B6383F96-B187-4602-A946-EB54CABD90A7}" type="datetimeFigureOut">
              <a:rPr lang="uk-UA" smtClean="0"/>
              <a:t>15.02.2022</a:t>
            </a:fld>
            <a:endParaRPr lang="uk-UA"/>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uk-UA"/>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36136358-056C-468A-BFF7-0DE1BAC55517}" type="slidenum">
              <a:rPr lang="uk-UA" smtClean="0"/>
              <a:t>‹№›</a:t>
            </a:fld>
            <a:endParaRPr lang="uk-UA"/>
          </a:p>
        </p:txBody>
      </p:sp>
    </p:spTree>
    <p:extLst>
      <p:ext uri="{BB962C8B-B14F-4D97-AF65-F5344CB8AC3E}">
        <p14:creationId xmlns:p14="http://schemas.microsoft.com/office/powerpoint/2010/main" val="1561495071"/>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2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52.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59.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12.xml"/><Relationship Id="rId4" Type="http://schemas.openxmlformats.org/officeDocument/2006/relationships/image" Target="../media/image72.png"/></Relationships>
</file>

<file path=ppt/slides/_rels/slide5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5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0.png"/><Relationship Id="rId1" Type="http://schemas.openxmlformats.org/officeDocument/2006/relationships/slideLayout" Target="../slideLayouts/slideLayout12.xml"/><Relationship Id="rId5" Type="http://schemas.openxmlformats.org/officeDocument/2006/relationships/image" Target="../media/image78.png"/><Relationship Id="rId4" Type="http://schemas.openxmlformats.org/officeDocument/2006/relationships/image" Target="../media/image77.png"/></Relationships>
</file>

<file path=ppt/slides/_rels/slide55.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xml"/><Relationship Id="rId4" Type="http://schemas.openxmlformats.org/officeDocument/2006/relationships/image" Target="../media/image82.PNG"/></Relationships>
</file>

<file path=ppt/slides/_rels/slide5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2.xml"/><Relationship Id="rId5" Type="http://schemas.openxmlformats.org/officeDocument/2006/relationships/image" Target="../media/image90.jpg"/><Relationship Id="rId4" Type="http://schemas.openxmlformats.org/officeDocument/2006/relationships/image" Target="../media/image89.png"/></Relationships>
</file>

<file path=ppt/slides/_rels/slide60.xml.rels><?xml version="1.0" encoding="UTF-8" standalone="yes"?>
<Relationships xmlns="http://schemas.openxmlformats.org/package/2006/relationships"><Relationship Id="rId8" Type="http://schemas.openxmlformats.org/officeDocument/2006/relationships/image" Target="../media/image97.png"/><Relationship Id="rId13" Type="http://schemas.openxmlformats.org/officeDocument/2006/relationships/image" Target="../media/image102.png"/><Relationship Id="rId18" Type="http://schemas.openxmlformats.org/officeDocument/2006/relationships/image" Target="../media/image107.png"/><Relationship Id="rId3" Type="http://schemas.openxmlformats.org/officeDocument/2006/relationships/image" Target="../media/image92.png"/><Relationship Id="rId7" Type="http://schemas.openxmlformats.org/officeDocument/2006/relationships/image" Target="../media/image96.png"/><Relationship Id="rId12" Type="http://schemas.openxmlformats.org/officeDocument/2006/relationships/image" Target="../media/image101.png"/><Relationship Id="rId17" Type="http://schemas.openxmlformats.org/officeDocument/2006/relationships/image" Target="../media/image106.jpg"/><Relationship Id="rId2" Type="http://schemas.openxmlformats.org/officeDocument/2006/relationships/image" Target="../media/image91.jpg"/><Relationship Id="rId16" Type="http://schemas.openxmlformats.org/officeDocument/2006/relationships/image" Target="../media/image105.jpg"/><Relationship Id="rId1" Type="http://schemas.openxmlformats.org/officeDocument/2006/relationships/slideLayout" Target="../slideLayouts/slideLayout2.xml"/><Relationship Id="rId6" Type="http://schemas.openxmlformats.org/officeDocument/2006/relationships/image" Target="../media/image95.png"/><Relationship Id="rId11" Type="http://schemas.openxmlformats.org/officeDocument/2006/relationships/image" Target="../media/image100.png"/><Relationship Id="rId5" Type="http://schemas.openxmlformats.org/officeDocument/2006/relationships/image" Target="../media/image94.png"/><Relationship Id="rId15" Type="http://schemas.openxmlformats.org/officeDocument/2006/relationships/image" Target="../media/image104.png"/><Relationship Id="rId10" Type="http://schemas.openxmlformats.org/officeDocument/2006/relationships/image" Target="../media/image99.png"/><Relationship Id="rId4" Type="http://schemas.openxmlformats.org/officeDocument/2006/relationships/image" Target="../media/image93.png"/><Relationship Id="rId9" Type="http://schemas.openxmlformats.org/officeDocument/2006/relationships/image" Target="../media/image98.png"/><Relationship Id="rId14" Type="http://schemas.openxmlformats.org/officeDocument/2006/relationships/image" Target="../media/image103.png"/></Relationships>
</file>

<file path=ppt/slides/_rels/slide61.xml.rels><?xml version="1.0" encoding="UTF-8" standalone="yes"?>
<Relationships xmlns="http://schemas.openxmlformats.org/package/2006/relationships"><Relationship Id="rId8" Type="http://schemas.openxmlformats.org/officeDocument/2006/relationships/image" Target="../media/image114.png"/><Relationship Id="rId3" Type="http://schemas.openxmlformats.org/officeDocument/2006/relationships/image" Target="../media/image109.png"/><Relationship Id="rId7" Type="http://schemas.openxmlformats.org/officeDocument/2006/relationships/image" Target="../media/image113.png"/><Relationship Id="rId2" Type="http://schemas.openxmlformats.org/officeDocument/2006/relationships/image" Target="../media/image108.png"/><Relationship Id="rId1" Type="http://schemas.openxmlformats.org/officeDocument/2006/relationships/slideLayout" Target="../slideLayouts/slideLayout2.xml"/><Relationship Id="rId6" Type="http://schemas.openxmlformats.org/officeDocument/2006/relationships/image" Target="../media/image112.png"/><Relationship Id="rId5" Type="http://schemas.openxmlformats.org/officeDocument/2006/relationships/image" Target="../media/image111.png"/><Relationship Id="rId4" Type="http://schemas.openxmlformats.org/officeDocument/2006/relationships/image" Target="../media/image110.png"/><Relationship Id="rId9" Type="http://schemas.openxmlformats.org/officeDocument/2006/relationships/image" Target="../media/image115.png"/></Relationships>
</file>

<file path=ppt/slides/_rels/slide62.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2.xml"/><Relationship Id="rId4" Type="http://schemas.openxmlformats.org/officeDocument/2006/relationships/image" Target="../media/image120.PNG"/></Relationships>
</file>

<file path=ppt/slides/_rels/slide64.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2.xml"/><Relationship Id="rId6" Type="http://schemas.openxmlformats.org/officeDocument/2006/relationships/image" Target="../media/image125.png"/><Relationship Id="rId5" Type="http://schemas.openxmlformats.org/officeDocument/2006/relationships/image" Target="../media/image124.png"/><Relationship Id="rId4" Type="http://schemas.openxmlformats.org/officeDocument/2006/relationships/image" Target="../media/image123.png"/></Relationships>
</file>

<file path=ppt/slides/_rels/slide65.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2.xml"/><Relationship Id="rId5" Type="http://schemas.openxmlformats.org/officeDocument/2006/relationships/image" Target="../media/image129.jpg"/><Relationship Id="rId4" Type="http://schemas.openxmlformats.org/officeDocument/2006/relationships/image" Target="../media/image128.png"/></Relationships>
</file>

<file path=ppt/slides/_rels/slide66.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slideLayout" Target="../slideLayouts/slideLayout2.xml"/><Relationship Id="rId5" Type="http://schemas.openxmlformats.org/officeDocument/2006/relationships/image" Target="../media/image134.png"/><Relationship Id="rId4" Type="http://schemas.openxmlformats.org/officeDocument/2006/relationships/image" Target="../media/image133.png"/></Relationships>
</file>

<file path=ppt/slides/_rels/slide68.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136.jp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70.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slideLayout" Target="../slideLayouts/slideLayout2.xml"/><Relationship Id="rId4" Type="http://schemas.openxmlformats.org/officeDocument/2006/relationships/image" Target="../media/image139.png"/></Relationships>
</file>

<file path=ppt/slides/_rels/slide71.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141.png"/><Relationship Id="rId1" Type="http://schemas.openxmlformats.org/officeDocument/2006/relationships/slideLayout" Target="../slideLayouts/slideLayout2.xml"/><Relationship Id="rId4" Type="http://schemas.openxmlformats.org/officeDocument/2006/relationships/image" Target="../media/image143.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819202" y="2070205"/>
            <a:ext cx="8689976" cy="1614548"/>
          </a:xfrm>
        </p:spPr>
        <p:txBody>
          <a:bodyPr>
            <a:noAutofit/>
          </a:bodyPr>
          <a:lstStyle/>
          <a:p>
            <a:r>
              <a:rPr lang="ru-RU" sz="3600" dirty="0" err="1"/>
              <a:t>Розробка</a:t>
            </a:r>
            <a:r>
              <a:rPr lang="ru-RU" sz="3600" dirty="0"/>
              <a:t> </a:t>
            </a:r>
            <a:r>
              <a:rPr lang="ru-RU" sz="3600" dirty="0" err="1"/>
              <a:t>складів</a:t>
            </a:r>
            <a:r>
              <a:rPr lang="ru-RU" sz="3600" dirty="0"/>
              <a:t> та </a:t>
            </a:r>
            <a:r>
              <a:rPr lang="ru-RU" sz="3600" dirty="0" err="1"/>
              <a:t>технології</a:t>
            </a:r>
            <a:r>
              <a:rPr lang="ru-RU" sz="3600" dirty="0"/>
              <a:t> </a:t>
            </a:r>
            <a:r>
              <a:rPr lang="ru-RU" sz="3600" dirty="0" err="1"/>
              <a:t>лікарських</a:t>
            </a:r>
            <a:r>
              <a:rPr lang="ru-RU" sz="3600" dirty="0"/>
              <a:t> </a:t>
            </a:r>
            <a:r>
              <a:rPr lang="ru-RU" sz="3600" dirty="0" err="1"/>
              <a:t>засобів</a:t>
            </a:r>
            <a:r>
              <a:rPr lang="ru-RU" sz="3600" dirty="0"/>
              <a:t> з </a:t>
            </a:r>
            <a:r>
              <a:rPr lang="ru-RU" sz="3600" dirty="0" err="1"/>
              <a:t>в’язко</a:t>
            </a:r>
            <a:r>
              <a:rPr lang="ru-RU" sz="3600" dirty="0"/>
              <a:t> -</a:t>
            </a:r>
            <a:r>
              <a:rPr lang="ru-RU" sz="3600" dirty="0" err="1"/>
              <a:t>пластичним</a:t>
            </a:r>
            <a:r>
              <a:rPr lang="ru-RU" sz="3600" dirty="0"/>
              <a:t> </a:t>
            </a:r>
            <a:r>
              <a:rPr lang="ru-RU" sz="3600" dirty="0" err="1"/>
              <a:t>дисперсійним</a:t>
            </a:r>
            <a:r>
              <a:rPr lang="ru-RU" sz="3600" dirty="0"/>
              <a:t> </a:t>
            </a:r>
            <a:r>
              <a:rPr lang="ru-RU" sz="3600" dirty="0" err="1"/>
              <a:t>середовищем</a:t>
            </a:r>
            <a:r>
              <a:rPr lang="ru-RU" sz="3600" dirty="0"/>
              <a:t> </a:t>
            </a:r>
            <a:endParaRPr lang="uk-UA" sz="3600" dirty="0">
              <a:solidFill>
                <a:schemeClr val="tx1"/>
              </a:solidFill>
            </a:endParaRPr>
          </a:p>
        </p:txBody>
      </p:sp>
      <p:sp>
        <p:nvSpPr>
          <p:cNvPr id="4" name="TextBox 3"/>
          <p:cNvSpPr txBox="1"/>
          <p:nvPr/>
        </p:nvSpPr>
        <p:spPr>
          <a:xfrm>
            <a:off x="1079282" y="290286"/>
            <a:ext cx="9429896" cy="76944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ru-RU" sz="2200" b="1" dirty="0" smtClean="0">
                <a:solidFill>
                  <a:schemeClr val="tx2">
                    <a:lumMod val="10000"/>
                  </a:schemeClr>
                </a:solidFill>
              </a:rPr>
              <a:t>ОДЕСЬКИЙ НАЦ</a:t>
            </a:r>
            <a:r>
              <a:rPr lang="uk-UA" sz="2200" b="1" dirty="0" smtClean="0">
                <a:solidFill>
                  <a:schemeClr val="tx2">
                    <a:lumMod val="10000"/>
                  </a:schemeClr>
                </a:solidFill>
              </a:rPr>
              <a:t>І</a:t>
            </a:r>
            <a:r>
              <a:rPr lang="ru-RU" sz="2200" b="1" dirty="0" smtClean="0">
                <a:solidFill>
                  <a:schemeClr val="tx2">
                    <a:lumMod val="10000"/>
                  </a:schemeClr>
                </a:solidFill>
              </a:rPr>
              <a:t>ОНАЛЬНИЙ МЕДИЧНИЙ УНІВЕРСИТЕТ</a:t>
            </a:r>
          </a:p>
          <a:p>
            <a:pPr algn="ctr"/>
            <a:r>
              <a:rPr lang="uk-UA" sz="2200" b="1" dirty="0">
                <a:solidFill>
                  <a:schemeClr val="tx2">
                    <a:lumMod val="10000"/>
                  </a:schemeClr>
                </a:solidFill>
              </a:rPr>
              <a:t>КАФЕДРА ТЕХНОЛОГІЇ </a:t>
            </a:r>
            <a:r>
              <a:rPr lang="uk-UA" sz="2200" b="1" dirty="0" smtClean="0">
                <a:solidFill>
                  <a:schemeClr val="tx2">
                    <a:lumMod val="10000"/>
                  </a:schemeClr>
                </a:solidFill>
              </a:rPr>
              <a:t>ЛІКІВ</a:t>
            </a:r>
            <a:endParaRPr lang="uk-UA" sz="2200" b="1" dirty="0">
              <a:solidFill>
                <a:schemeClr val="tx2">
                  <a:lumMod val="10000"/>
                </a:schemeClr>
              </a:solidFill>
            </a:endParaRPr>
          </a:p>
        </p:txBody>
      </p:sp>
      <p:pic>
        <p:nvPicPr>
          <p:cNvPr id="5" name="Picture 2" descr="https://onmedu.edu.ua/wp-content/themes/medun/img/logos/logo-defaul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10843" y="290286"/>
            <a:ext cx="1485900" cy="194310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888960" y="3807887"/>
            <a:ext cx="8375563" cy="461665"/>
          </a:xfrm>
          <a:prstGeom prst="rect">
            <a:avLst/>
          </a:prstGeom>
          <a:noFill/>
        </p:spPr>
        <p:txBody>
          <a:bodyPr wrap="none" rtlCol="0">
            <a:spAutoFit/>
          </a:bodyPr>
          <a:lstStyle/>
          <a:p>
            <a:pPr marL="574040" algn="ctr">
              <a:spcBef>
                <a:spcPts val="3415"/>
              </a:spcBef>
            </a:pPr>
            <a:r>
              <a:rPr lang="uk-UA" sz="2400" b="1" spc="-1" dirty="0" smtClean="0">
                <a:solidFill>
                  <a:schemeClr val="tx1">
                    <a:lumMod val="50000"/>
                  </a:schemeClr>
                </a:solidFill>
                <a:cs typeface="Times New Roman" panose="02020603050405020304" pitchFamily="18" charset="0"/>
              </a:rPr>
              <a:t>Практичне </a:t>
            </a:r>
            <a:r>
              <a:rPr lang="ru-RU" sz="2400" b="1" spc="-1" dirty="0" err="1" smtClean="0">
                <a:solidFill>
                  <a:schemeClr val="tx1">
                    <a:lumMod val="50000"/>
                  </a:schemeClr>
                </a:solidFill>
                <a:cs typeface="Times New Roman" panose="02020603050405020304" pitchFamily="18" charset="0"/>
              </a:rPr>
              <a:t>заняття</a:t>
            </a:r>
            <a:r>
              <a:rPr lang="en-US" sz="2400" b="1" spc="-1" dirty="0" smtClean="0">
                <a:solidFill>
                  <a:schemeClr val="tx1">
                    <a:lumMod val="50000"/>
                  </a:schemeClr>
                </a:solidFill>
                <a:cs typeface="Times New Roman" panose="02020603050405020304" pitchFamily="18" charset="0"/>
              </a:rPr>
              <a:t> </a:t>
            </a:r>
            <a:r>
              <a:rPr lang="en-US" sz="2400" b="1" spc="-1" dirty="0">
                <a:solidFill>
                  <a:schemeClr val="tx1">
                    <a:lumMod val="50000"/>
                  </a:schemeClr>
                </a:solidFill>
                <a:cs typeface="Times New Roman" panose="02020603050405020304" pitchFamily="18" charset="0"/>
              </a:rPr>
              <a:t>PhD</a:t>
            </a:r>
            <a:r>
              <a:rPr lang="ru-RU" sz="2400" b="1" spc="-1" dirty="0">
                <a:solidFill>
                  <a:schemeClr val="tx1">
                    <a:lumMod val="50000"/>
                  </a:schemeClr>
                </a:solidFill>
                <a:cs typeface="Times New Roman" panose="02020603050405020304" pitchFamily="18" charset="0"/>
              </a:rPr>
              <a:t>  з </a:t>
            </a:r>
            <a:r>
              <a:rPr lang="ru-RU" sz="2400" b="1" spc="-1" dirty="0" err="1">
                <a:solidFill>
                  <a:schemeClr val="tx1">
                    <a:lumMod val="50000"/>
                  </a:schemeClr>
                </a:solidFill>
                <a:cs typeface="Times New Roman" panose="02020603050405020304" pitchFamily="18" charset="0"/>
              </a:rPr>
              <a:t>дисципліни</a:t>
            </a:r>
            <a:r>
              <a:rPr lang="ru-RU" sz="2400" b="1" spc="-1" dirty="0">
                <a:solidFill>
                  <a:schemeClr val="tx1">
                    <a:lumMod val="50000"/>
                  </a:schemeClr>
                </a:solidFill>
                <a:cs typeface="Times New Roman" panose="02020603050405020304" pitchFamily="18" charset="0"/>
              </a:rPr>
              <a:t> «</a:t>
            </a:r>
            <a:r>
              <a:rPr lang="ru-RU" sz="2400" b="1" spc="-1" dirty="0" err="1">
                <a:solidFill>
                  <a:schemeClr val="tx1">
                    <a:lumMod val="50000"/>
                  </a:schemeClr>
                </a:solidFill>
                <a:cs typeface="Times New Roman" panose="02020603050405020304" pitchFamily="18" charset="0"/>
              </a:rPr>
              <a:t>Технологія</a:t>
            </a:r>
            <a:r>
              <a:rPr lang="ru-RU" sz="2400" b="1" spc="-1" dirty="0">
                <a:solidFill>
                  <a:schemeClr val="tx1">
                    <a:lumMod val="50000"/>
                  </a:schemeClr>
                </a:solidFill>
                <a:cs typeface="Times New Roman" panose="02020603050405020304" pitchFamily="18" charset="0"/>
              </a:rPr>
              <a:t> </a:t>
            </a:r>
            <a:r>
              <a:rPr lang="ru-RU" sz="2400" b="1" spc="-1" dirty="0" err="1">
                <a:solidFill>
                  <a:schemeClr val="tx1">
                    <a:lumMod val="50000"/>
                  </a:schemeClr>
                </a:solidFill>
                <a:cs typeface="Times New Roman" panose="02020603050405020304" pitchFamily="18" charset="0"/>
              </a:rPr>
              <a:t>ліків</a:t>
            </a:r>
            <a:r>
              <a:rPr lang="ru-RU" sz="2400" b="1" spc="-1" dirty="0">
                <a:solidFill>
                  <a:schemeClr val="tx1">
                    <a:lumMod val="50000"/>
                  </a:schemeClr>
                </a:solidFill>
                <a:cs typeface="Times New Roman" panose="02020603050405020304" pitchFamily="18" charset="0"/>
              </a:rPr>
              <a:t>»</a:t>
            </a:r>
          </a:p>
        </p:txBody>
      </p:sp>
      <p:sp>
        <p:nvSpPr>
          <p:cNvPr id="7" name="TextBox 6"/>
          <p:cNvSpPr txBox="1"/>
          <p:nvPr/>
        </p:nvSpPr>
        <p:spPr>
          <a:xfrm>
            <a:off x="8390373" y="4913644"/>
            <a:ext cx="3506370" cy="1631216"/>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r"/>
            <a:r>
              <a:rPr lang="ru-RU" altLang="ru-RU" sz="2000" b="1" dirty="0" err="1" smtClean="0">
                <a:solidFill>
                  <a:schemeClr val="tx2">
                    <a:lumMod val="10000"/>
                  </a:schemeClr>
                </a:solidFill>
              </a:rPr>
              <a:t>Презентацію</a:t>
            </a:r>
            <a:r>
              <a:rPr lang="ru-RU" altLang="ru-RU" sz="2000" b="1" dirty="0" smtClean="0">
                <a:solidFill>
                  <a:schemeClr val="tx2">
                    <a:lumMod val="10000"/>
                  </a:schemeClr>
                </a:solidFill>
              </a:rPr>
              <a:t> </a:t>
            </a:r>
            <a:r>
              <a:rPr lang="ru-RU" altLang="ru-RU" sz="2000" b="1" dirty="0" err="1" smtClean="0">
                <a:solidFill>
                  <a:schemeClr val="tx2">
                    <a:lumMod val="10000"/>
                  </a:schemeClr>
                </a:solidFill>
              </a:rPr>
              <a:t>підготував</a:t>
            </a:r>
            <a:r>
              <a:rPr lang="ru-RU" altLang="ru-RU" sz="2000" b="1" dirty="0" smtClean="0">
                <a:solidFill>
                  <a:schemeClr val="tx2">
                    <a:lumMod val="10000"/>
                  </a:schemeClr>
                </a:solidFill>
              </a:rPr>
              <a:t>:</a:t>
            </a:r>
            <a:endParaRPr lang="uk-UA" sz="2000" b="1" dirty="0" smtClean="0">
              <a:solidFill>
                <a:schemeClr val="tx2">
                  <a:lumMod val="10000"/>
                </a:schemeClr>
              </a:solidFill>
            </a:endParaRPr>
          </a:p>
          <a:p>
            <a:pPr algn="r"/>
            <a:r>
              <a:rPr lang="uk-UA" sz="2000" dirty="0" err="1" smtClean="0">
                <a:solidFill>
                  <a:schemeClr val="tx2">
                    <a:lumMod val="10000"/>
                  </a:schemeClr>
                </a:solidFill>
              </a:rPr>
              <a:t>д.фарм.н</a:t>
            </a:r>
            <a:r>
              <a:rPr lang="uk-UA" sz="2000" dirty="0" smtClean="0">
                <a:solidFill>
                  <a:schemeClr val="tx2">
                    <a:lumMod val="10000"/>
                  </a:schemeClr>
                </a:solidFill>
              </a:rPr>
              <a:t>. Борисюк І.Ю.</a:t>
            </a:r>
          </a:p>
          <a:p>
            <a:pPr algn="r"/>
            <a:r>
              <a:rPr lang="uk-UA" sz="2000" dirty="0" smtClean="0">
                <a:solidFill>
                  <a:schemeClr val="tx2">
                    <a:lumMod val="10000"/>
                  </a:schemeClr>
                </a:solidFill>
              </a:rPr>
              <a:t>доц. </a:t>
            </a:r>
            <a:r>
              <a:rPr lang="uk-UA" sz="2000" dirty="0" err="1" smtClean="0">
                <a:solidFill>
                  <a:schemeClr val="tx2">
                    <a:lumMod val="10000"/>
                  </a:schemeClr>
                </a:solidFill>
              </a:rPr>
              <a:t>Фізор</a:t>
            </a:r>
            <a:r>
              <a:rPr lang="uk-UA" sz="2000" dirty="0" smtClean="0">
                <a:solidFill>
                  <a:schemeClr val="tx2">
                    <a:lumMod val="10000"/>
                  </a:schemeClr>
                </a:solidFill>
              </a:rPr>
              <a:t> Н.С.</a:t>
            </a:r>
          </a:p>
          <a:p>
            <a:pPr algn="r"/>
            <a:r>
              <a:rPr lang="uk-UA" sz="2000" dirty="0" smtClean="0">
                <a:solidFill>
                  <a:schemeClr val="tx2">
                    <a:lumMod val="10000"/>
                  </a:schemeClr>
                </a:solidFill>
              </a:rPr>
              <a:t>ас. Молодан Ю.О.</a:t>
            </a:r>
          </a:p>
          <a:p>
            <a:pPr algn="r"/>
            <a:r>
              <a:rPr lang="uk-UA" sz="2000" dirty="0" smtClean="0">
                <a:solidFill>
                  <a:schemeClr val="tx2">
                    <a:lumMod val="10000"/>
                  </a:schemeClr>
                </a:solidFill>
              </a:rPr>
              <a:t>ас. </a:t>
            </a:r>
            <a:r>
              <a:rPr lang="uk-UA" sz="2000" dirty="0" err="1" smtClean="0">
                <a:solidFill>
                  <a:schemeClr val="tx2">
                    <a:lumMod val="10000"/>
                  </a:schemeClr>
                </a:solidFill>
              </a:rPr>
              <a:t>Акішева</a:t>
            </a:r>
            <a:r>
              <a:rPr lang="uk-UA" sz="2000" dirty="0" smtClean="0">
                <a:solidFill>
                  <a:schemeClr val="tx2">
                    <a:lumMod val="10000"/>
                  </a:schemeClr>
                </a:solidFill>
              </a:rPr>
              <a:t> А.С. </a:t>
            </a:r>
            <a:endParaRPr lang="uk-UA" sz="2000" dirty="0">
              <a:solidFill>
                <a:schemeClr val="tx2">
                  <a:lumMod val="10000"/>
                </a:schemeClr>
              </a:solidFill>
            </a:endParaRPr>
          </a:p>
        </p:txBody>
      </p:sp>
      <p:sp>
        <p:nvSpPr>
          <p:cNvPr id="8" name="Прямоугольник 7"/>
          <p:cNvSpPr/>
          <p:nvPr/>
        </p:nvSpPr>
        <p:spPr>
          <a:xfrm>
            <a:off x="5412464" y="6247083"/>
            <a:ext cx="1503451" cy="371660"/>
          </a:xfrm>
          <a:prstGeom prst="rect">
            <a:avLst/>
          </a:prstGeom>
        </p:spPr>
        <p:txBody>
          <a:bodyPr wrap="square">
            <a:spAutoFit/>
          </a:bodyPr>
          <a:lstStyle/>
          <a:p>
            <a:pPr algn="ctr"/>
            <a:r>
              <a:rPr lang="uk-UA" dirty="0" smtClean="0"/>
              <a:t>Одеса 2021</a:t>
            </a:r>
            <a:endParaRPr lang="uk-UA" dirty="0"/>
          </a:p>
        </p:txBody>
      </p:sp>
    </p:spTree>
    <p:extLst>
      <p:ext uri="{BB962C8B-B14F-4D97-AF65-F5344CB8AC3E}">
        <p14:creationId xmlns:p14="http://schemas.microsoft.com/office/powerpoint/2010/main" val="37666050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3000" y="314960"/>
            <a:ext cx="9875520" cy="670560"/>
          </a:xfrm>
        </p:spPr>
        <p:txBody>
          <a:bodyPr>
            <a:normAutofit/>
          </a:bodyPr>
          <a:lstStyle/>
          <a:p>
            <a:pPr algn="ctr"/>
            <a:r>
              <a:rPr lang="uk-UA" sz="3200" b="1" i="1" dirty="0">
                <a:solidFill>
                  <a:schemeClr val="tx2">
                    <a:lumMod val="10000"/>
                  </a:schemeClr>
                </a:solidFill>
              </a:rPr>
              <a:t>М’які лікарські форми.</a:t>
            </a:r>
            <a:endParaRPr lang="uk-UA" sz="3200" b="1" i="1" dirty="0"/>
          </a:p>
        </p:txBody>
      </p:sp>
      <p:pic>
        <p:nvPicPr>
          <p:cNvPr id="4" name="Объект 3"/>
          <p:cNvPicPr>
            <a:picLocks noGrp="1" noChangeAspect="1"/>
          </p:cNvPicPr>
          <p:nvPr>
            <p:ph idx="1"/>
          </p:nvPr>
        </p:nvPicPr>
        <p:blipFill>
          <a:blip r:embed="rId2"/>
          <a:stretch>
            <a:fillRect/>
          </a:stretch>
        </p:blipFill>
        <p:spPr>
          <a:xfrm>
            <a:off x="2546121" y="985520"/>
            <a:ext cx="7069278" cy="3220720"/>
          </a:xfrm>
          <a:prstGeom prst="rect">
            <a:avLst/>
          </a:prstGeom>
        </p:spPr>
      </p:pic>
      <p:pic>
        <p:nvPicPr>
          <p:cNvPr id="5" name="Рисунок 4"/>
          <p:cNvPicPr>
            <a:picLocks noChangeAspect="1"/>
          </p:cNvPicPr>
          <p:nvPr/>
        </p:nvPicPr>
        <p:blipFill>
          <a:blip r:embed="rId3"/>
          <a:stretch>
            <a:fillRect/>
          </a:stretch>
        </p:blipFill>
        <p:spPr>
          <a:xfrm>
            <a:off x="2676949" y="4333240"/>
            <a:ext cx="6807621" cy="2056131"/>
          </a:xfrm>
          <a:prstGeom prst="rect">
            <a:avLst/>
          </a:prstGeom>
        </p:spPr>
      </p:pic>
    </p:spTree>
    <p:extLst>
      <p:ext uri="{BB962C8B-B14F-4D97-AF65-F5344CB8AC3E}">
        <p14:creationId xmlns:p14="http://schemas.microsoft.com/office/powerpoint/2010/main" val="10723594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35947" y="673240"/>
            <a:ext cx="9601196" cy="462224"/>
          </a:xfrm>
        </p:spPr>
        <p:txBody>
          <a:bodyPr>
            <a:normAutofit fontScale="90000"/>
          </a:bodyPr>
          <a:lstStyle/>
          <a:p>
            <a:pPr algn="ctr"/>
            <a:r>
              <a:rPr lang="uk-UA" b="1" i="1" dirty="0" smtClean="0">
                <a:solidFill>
                  <a:schemeClr val="tx1"/>
                </a:solidFill>
              </a:rPr>
              <a:t>Визначення лініменти</a:t>
            </a:r>
            <a:endParaRPr lang="uk-UA" b="1" i="1" dirty="0">
              <a:solidFill>
                <a:schemeClr val="tx1"/>
              </a:solidFill>
            </a:endParaRPr>
          </a:p>
        </p:txBody>
      </p:sp>
      <p:sp>
        <p:nvSpPr>
          <p:cNvPr id="3" name="Объект 2"/>
          <p:cNvSpPr>
            <a:spLocks noGrp="1"/>
          </p:cNvSpPr>
          <p:nvPr>
            <p:ph idx="1"/>
          </p:nvPr>
        </p:nvSpPr>
        <p:spPr>
          <a:xfrm>
            <a:off x="925283" y="2783393"/>
            <a:ext cx="10533813" cy="3346102"/>
          </a:xfrm>
        </p:spPr>
        <p:txBody>
          <a:bodyPr>
            <a:normAutofit fontScale="92500" lnSpcReduction="10000"/>
          </a:bodyPr>
          <a:lstStyle/>
          <a:p>
            <a:r>
              <a:rPr lang="uk-UA" sz="2900" b="1" u="sng" dirty="0">
                <a:solidFill>
                  <a:schemeClr val="tx1"/>
                </a:solidFill>
              </a:rPr>
              <a:t>Основні переваги лініментів як лікарської форми:</a:t>
            </a:r>
          </a:p>
          <a:p>
            <a:pPr marL="0" indent="0">
              <a:buNone/>
            </a:pPr>
            <a:r>
              <a:rPr lang="uk-UA" sz="2900" dirty="0">
                <a:solidFill>
                  <a:schemeClr val="tx1"/>
                </a:solidFill>
              </a:rPr>
              <a:t>—	висока біологічна доступність унаслідок легкого </a:t>
            </a:r>
            <a:r>
              <a:rPr lang="uk-UA" sz="2900" dirty="0" smtClean="0">
                <a:solidFill>
                  <a:schemeClr val="tx1"/>
                </a:solidFill>
              </a:rPr>
              <a:t>всмоктування </a:t>
            </a:r>
            <a:r>
              <a:rPr lang="uk-UA" sz="2900" dirty="0">
                <a:solidFill>
                  <a:schemeClr val="tx1"/>
                </a:solidFill>
              </a:rPr>
              <a:t>шкірою лікарських речовин з лініментів;</a:t>
            </a:r>
          </a:p>
          <a:p>
            <a:pPr marL="0" indent="0">
              <a:buNone/>
            </a:pPr>
            <a:r>
              <a:rPr lang="uk-UA" sz="2900" dirty="0">
                <a:solidFill>
                  <a:schemeClr val="tx1"/>
                </a:solidFill>
              </a:rPr>
              <a:t>—	легше нанесення на шкіру порівняно з мазями.</a:t>
            </a:r>
          </a:p>
          <a:p>
            <a:r>
              <a:rPr lang="uk-UA" sz="2900" b="1" u="sng" dirty="0">
                <a:solidFill>
                  <a:schemeClr val="tx1"/>
                </a:solidFill>
              </a:rPr>
              <a:t>Недоліками залишаються:</a:t>
            </a:r>
          </a:p>
          <a:p>
            <a:pPr marL="0" indent="0">
              <a:buNone/>
            </a:pPr>
            <a:r>
              <a:rPr lang="uk-UA" sz="2900" dirty="0">
                <a:solidFill>
                  <a:schemeClr val="tx1"/>
                </a:solidFill>
              </a:rPr>
              <a:t>—	невисока стабільність ряду прописів;</a:t>
            </a:r>
          </a:p>
          <a:p>
            <a:pPr marL="0" indent="0">
              <a:buNone/>
            </a:pPr>
            <a:r>
              <a:rPr lang="uk-UA" sz="2900" dirty="0">
                <a:solidFill>
                  <a:schemeClr val="tx1"/>
                </a:solidFill>
              </a:rPr>
              <a:t>—	незручність транспортування.</a:t>
            </a:r>
          </a:p>
          <a:p>
            <a:endParaRPr lang="uk-UA" dirty="0">
              <a:solidFill>
                <a:schemeClr val="tx1"/>
              </a:solidFill>
            </a:endParaRPr>
          </a:p>
        </p:txBody>
      </p:sp>
      <p:sp>
        <p:nvSpPr>
          <p:cNvPr id="4" name="Горизонтальный свиток 3"/>
          <p:cNvSpPr/>
          <p:nvPr/>
        </p:nvSpPr>
        <p:spPr>
          <a:xfrm>
            <a:off x="925283" y="1135464"/>
            <a:ext cx="10700660" cy="1647929"/>
          </a:xfrm>
          <a:prstGeom prst="horizontalScroll">
            <a:avLst/>
          </a:prstGeom>
        </p:spPr>
        <p:style>
          <a:lnRef idx="1">
            <a:schemeClr val="accent1"/>
          </a:lnRef>
          <a:fillRef idx="2">
            <a:schemeClr val="accent1"/>
          </a:fillRef>
          <a:effectRef idx="1">
            <a:schemeClr val="accent1"/>
          </a:effectRef>
          <a:fontRef idx="minor">
            <a:schemeClr val="dk1"/>
          </a:fontRef>
        </p:style>
        <p:txBody>
          <a:bodyPr rtlCol="0" anchor="ctr"/>
          <a:lstStyle/>
          <a:p>
            <a:pPr algn="just"/>
            <a:r>
              <a:rPr lang="uk-UA" sz="2800" b="1" i="1" dirty="0" smtClean="0"/>
              <a:t>Лініменти (рідкі мазі) </a:t>
            </a:r>
            <a:r>
              <a:rPr lang="uk-UA" sz="2800" dirty="0" smtClean="0"/>
              <a:t>— ліки для зовнішнього застосування, що є густими рідинами або драглистими масами, які розплавляються при температурі тіла.</a:t>
            </a:r>
            <a:endParaRPr lang="uk-UA" sz="2800" dirty="0"/>
          </a:p>
        </p:txBody>
      </p:sp>
    </p:spTree>
    <p:extLst>
      <p:ext uri="{BB962C8B-B14F-4D97-AF65-F5344CB8AC3E}">
        <p14:creationId xmlns:p14="http://schemas.microsoft.com/office/powerpoint/2010/main" val="23034923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80061" y="452174"/>
            <a:ext cx="9875520" cy="498901"/>
          </a:xfrm>
        </p:spPr>
        <p:txBody>
          <a:bodyPr>
            <a:noAutofit/>
          </a:bodyPr>
          <a:lstStyle/>
          <a:p>
            <a:pPr algn="ctr"/>
            <a:r>
              <a:rPr lang="uk-UA" sz="3600" b="1" i="1" dirty="0" smtClean="0">
                <a:solidFill>
                  <a:schemeClr val="tx1"/>
                </a:solidFill>
              </a:rPr>
              <a:t>Класифікація лініментів</a:t>
            </a:r>
            <a:endParaRPr lang="uk-UA" sz="3600" b="1" i="1" dirty="0">
              <a:solidFill>
                <a:schemeClr val="tx1"/>
              </a:solidFill>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2052181722"/>
              </p:ext>
            </p:extLst>
          </p:nvPr>
        </p:nvGraphicFramePr>
        <p:xfrm>
          <a:off x="612950" y="1055077"/>
          <a:ext cx="10781881" cy="54462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881596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3000" y="308150"/>
            <a:ext cx="9875520" cy="566057"/>
          </a:xfrm>
        </p:spPr>
        <p:txBody>
          <a:bodyPr>
            <a:normAutofit/>
          </a:bodyPr>
          <a:lstStyle/>
          <a:p>
            <a:pPr algn="ctr"/>
            <a:r>
              <a:rPr lang="uk-UA" sz="3200" b="1" i="1" dirty="0" smtClean="0">
                <a:solidFill>
                  <a:schemeClr val="tx1"/>
                </a:solidFill>
              </a:rPr>
              <a:t>Загальні правилі </a:t>
            </a:r>
            <a:r>
              <a:rPr lang="uk-UA" sz="3200" b="1" i="1" dirty="0">
                <a:solidFill>
                  <a:schemeClr val="tx1"/>
                </a:solidFill>
              </a:rPr>
              <a:t>приготування </a:t>
            </a:r>
            <a:r>
              <a:rPr lang="uk-UA" sz="3200" b="1" i="1" dirty="0" smtClean="0">
                <a:solidFill>
                  <a:schemeClr val="tx1"/>
                </a:solidFill>
              </a:rPr>
              <a:t>лініментів</a:t>
            </a:r>
            <a:endParaRPr lang="uk-UA" sz="3200" b="1" i="1" dirty="0">
              <a:solidFill>
                <a:schemeClr val="tx1"/>
              </a:solidFill>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1729609606"/>
              </p:ext>
            </p:extLst>
          </p:nvPr>
        </p:nvGraphicFramePr>
        <p:xfrm>
          <a:off x="301576" y="874207"/>
          <a:ext cx="11096145" cy="55667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27001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50399" y="271306"/>
            <a:ext cx="9875520" cy="432080"/>
          </a:xfrm>
        </p:spPr>
        <p:txBody>
          <a:bodyPr>
            <a:normAutofit fontScale="90000"/>
          </a:bodyPr>
          <a:lstStyle/>
          <a:p>
            <a:pPr algn="ctr"/>
            <a:r>
              <a:rPr lang="uk-UA" sz="3600" b="1" i="1" dirty="0">
                <a:solidFill>
                  <a:schemeClr val="tx1"/>
                </a:solidFill>
              </a:rPr>
              <a:t>Гомогенні </a:t>
            </a:r>
            <a:r>
              <a:rPr lang="uk-UA" sz="3600" b="1" i="1" dirty="0" smtClean="0">
                <a:solidFill>
                  <a:schemeClr val="tx1"/>
                </a:solidFill>
              </a:rPr>
              <a:t>лініменти</a:t>
            </a:r>
            <a:endParaRPr lang="uk-UA" sz="3600" b="1" i="1" dirty="0">
              <a:solidFill>
                <a:schemeClr val="tx1"/>
              </a:solidFill>
            </a:endParaRPr>
          </a:p>
        </p:txBody>
      </p:sp>
      <p:pic>
        <p:nvPicPr>
          <p:cNvPr id="6" name="Рисунок 5"/>
          <p:cNvPicPr>
            <a:picLocks noChangeAspect="1"/>
          </p:cNvPicPr>
          <p:nvPr/>
        </p:nvPicPr>
        <p:blipFill>
          <a:blip r:embed="rId2"/>
          <a:stretch>
            <a:fillRect/>
          </a:stretch>
        </p:blipFill>
        <p:spPr>
          <a:xfrm>
            <a:off x="461082" y="2090058"/>
            <a:ext cx="5116528" cy="1537398"/>
          </a:xfrm>
          <a:prstGeom prst="rect">
            <a:avLst/>
          </a:prstGeom>
        </p:spPr>
      </p:pic>
      <p:pic>
        <p:nvPicPr>
          <p:cNvPr id="7" name="Рисунок 6"/>
          <p:cNvPicPr>
            <a:picLocks noChangeAspect="1"/>
          </p:cNvPicPr>
          <p:nvPr/>
        </p:nvPicPr>
        <p:blipFill>
          <a:blip r:embed="rId3"/>
          <a:stretch>
            <a:fillRect/>
          </a:stretch>
        </p:blipFill>
        <p:spPr>
          <a:xfrm>
            <a:off x="627050" y="3627456"/>
            <a:ext cx="5904379" cy="2938818"/>
          </a:xfrm>
          <a:prstGeom prst="rect">
            <a:avLst/>
          </a:prstGeom>
        </p:spPr>
      </p:pic>
      <p:sp>
        <p:nvSpPr>
          <p:cNvPr id="4" name="Двойная волна 3"/>
          <p:cNvSpPr/>
          <p:nvPr/>
        </p:nvSpPr>
        <p:spPr>
          <a:xfrm>
            <a:off x="461082" y="703386"/>
            <a:ext cx="11093380" cy="1467060"/>
          </a:xfrm>
          <a:prstGeom prst="doubleWave">
            <a:avLst>
              <a:gd name="adj1" fmla="val 6250"/>
              <a:gd name="adj2" fmla="val 829"/>
            </a:avLst>
          </a:prstGeom>
        </p:spPr>
        <p:style>
          <a:lnRef idx="1">
            <a:schemeClr val="accent1"/>
          </a:lnRef>
          <a:fillRef idx="2">
            <a:schemeClr val="accent1"/>
          </a:fillRef>
          <a:effectRef idx="1">
            <a:schemeClr val="accent1"/>
          </a:effectRef>
          <a:fontRef idx="minor">
            <a:schemeClr val="dk1"/>
          </a:fontRef>
        </p:style>
        <p:txBody>
          <a:bodyPr rtlCol="0" anchor="ctr"/>
          <a:lstStyle/>
          <a:p>
            <a:pPr algn="just"/>
            <a:r>
              <a:rPr lang="uk-UA" b="1" i="1" u="sng" dirty="0"/>
              <a:t>Лініменти-розчини</a:t>
            </a:r>
            <a:r>
              <a:rPr lang="uk-UA" dirty="0"/>
              <a:t> — це однорідні прозорі суміші — істинні </a:t>
            </a:r>
            <a:r>
              <a:rPr lang="uk-UA" dirty="0" smtClean="0"/>
              <a:t>або колоїдні </a:t>
            </a:r>
            <a:r>
              <a:rPr lang="uk-UA" dirty="0"/>
              <a:t>розчини жирних олій з </a:t>
            </a:r>
            <a:r>
              <a:rPr lang="uk-UA" dirty="0" smtClean="0"/>
              <a:t>рідинами (ефірними </a:t>
            </a:r>
            <a:r>
              <a:rPr lang="uk-UA" dirty="0"/>
              <a:t>оліями, </a:t>
            </a:r>
            <a:r>
              <a:rPr lang="uk-UA" dirty="0" smtClean="0"/>
              <a:t>хлороформом</a:t>
            </a:r>
            <a:r>
              <a:rPr lang="uk-UA" dirty="0"/>
              <a:t>, </a:t>
            </a:r>
            <a:r>
              <a:rPr lang="uk-UA" dirty="0" err="1"/>
              <a:t>метилсаліцилатом</a:t>
            </a:r>
            <a:r>
              <a:rPr lang="uk-UA" dirty="0"/>
              <a:t>, ефіром, скипидаром</a:t>
            </a:r>
            <a:r>
              <a:rPr lang="uk-UA" dirty="0" smtClean="0"/>
              <a:t>). </a:t>
            </a:r>
          </a:p>
          <a:p>
            <a:pPr marL="285750" indent="-285750" algn="just">
              <a:buFont typeface="Wingdings" panose="05000000000000000000" pitchFamily="2" charset="2"/>
              <a:buChar char="v"/>
            </a:pPr>
            <a:r>
              <a:rPr lang="uk-UA" dirty="0" smtClean="0"/>
              <a:t>До </a:t>
            </a:r>
            <a:r>
              <a:rPr lang="uk-UA" dirty="0"/>
              <a:t>їх складу можуть входити і різноманітні тверді лікарські </a:t>
            </a:r>
            <a:r>
              <a:rPr lang="uk-UA" dirty="0" smtClean="0"/>
              <a:t>засоби</a:t>
            </a:r>
            <a:r>
              <a:rPr lang="uk-UA" dirty="0"/>
              <a:t>, розчинні в прописаних рідинах: </a:t>
            </a:r>
            <a:r>
              <a:rPr lang="uk-UA" i="1" dirty="0"/>
              <a:t>ментол, камфора, </a:t>
            </a:r>
            <a:r>
              <a:rPr lang="uk-UA" i="1" dirty="0" err="1" smtClean="0"/>
              <a:t>анестезина</a:t>
            </a:r>
            <a:r>
              <a:rPr lang="uk-UA" i="1" dirty="0" smtClean="0"/>
              <a:t> </a:t>
            </a:r>
            <a:r>
              <a:rPr lang="uk-UA" i="1" dirty="0"/>
              <a:t>ін.</a:t>
            </a:r>
          </a:p>
        </p:txBody>
      </p:sp>
      <p:pic>
        <p:nvPicPr>
          <p:cNvPr id="8" name="Рисунок 7"/>
          <p:cNvPicPr>
            <a:picLocks noChangeAspect="1"/>
          </p:cNvPicPr>
          <p:nvPr/>
        </p:nvPicPr>
        <p:blipFill>
          <a:blip r:embed="rId4"/>
          <a:stretch>
            <a:fillRect/>
          </a:stretch>
        </p:blipFill>
        <p:spPr>
          <a:xfrm>
            <a:off x="7280084" y="2343887"/>
            <a:ext cx="3745835" cy="1522942"/>
          </a:xfrm>
          <a:prstGeom prst="rect">
            <a:avLst/>
          </a:prstGeom>
        </p:spPr>
      </p:pic>
    </p:spTree>
    <p:extLst>
      <p:ext uri="{BB962C8B-B14F-4D97-AF65-F5344CB8AC3E}">
        <p14:creationId xmlns:p14="http://schemas.microsoft.com/office/powerpoint/2010/main" val="4123876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0351" y="338295"/>
            <a:ext cx="9875520" cy="646444"/>
          </a:xfrm>
        </p:spPr>
        <p:txBody>
          <a:bodyPr>
            <a:normAutofit/>
          </a:bodyPr>
          <a:lstStyle/>
          <a:p>
            <a:pPr algn="ctr"/>
            <a:r>
              <a:rPr lang="uk-UA" sz="3200" b="1" i="1" dirty="0">
                <a:solidFill>
                  <a:schemeClr val="tx1"/>
                </a:solidFill>
              </a:rPr>
              <a:t>Гетерогенні </a:t>
            </a:r>
            <a:r>
              <a:rPr lang="uk-UA" sz="3200" b="1" i="1" dirty="0" smtClean="0">
                <a:solidFill>
                  <a:schemeClr val="tx1"/>
                </a:solidFill>
              </a:rPr>
              <a:t>лініменти</a:t>
            </a:r>
            <a:endParaRPr lang="uk-UA" sz="3200" b="1" i="1" dirty="0">
              <a:solidFill>
                <a:schemeClr val="tx1"/>
              </a:solidFill>
            </a:endParaRPr>
          </a:p>
        </p:txBody>
      </p:sp>
      <p:graphicFrame>
        <p:nvGraphicFramePr>
          <p:cNvPr id="5" name="Объект 4"/>
          <p:cNvGraphicFramePr>
            <a:graphicFrameLocks noGrp="1"/>
          </p:cNvGraphicFramePr>
          <p:nvPr>
            <p:ph idx="1"/>
            <p:extLst>
              <p:ext uri="{D42A27DB-BD31-4B8C-83A1-F6EECF244321}">
                <p14:modId xmlns:p14="http://schemas.microsoft.com/office/powerpoint/2010/main" val="2788443091"/>
              </p:ext>
            </p:extLst>
          </p:nvPr>
        </p:nvGraphicFramePr>
        <p:xfrm>
          <a:off x="549005" y="2147836"/>
          <a:ext cx="11166230" cy="4038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Волна 3"/>
          <p:cNvSpPr/>
          <p:nvPr/>
        </p:nvSpPr>
        <p:spPr>
          <a:xfrm>
            <a:off x="461082" y="984739"/>
            <a:ext cx="11254153" cy="1065126"/>
          </a:xfrm>
          <a:prstGeom prst="wave">
            <a:avLst>
              <a:gd name="adj1" fmla="val 12500"/>
              <a:gd name="adj2" fmla="val 178"/>
            </a:avLst>
          </a:prstGeom>
        </p:spPr>
        <p:style>
          <a:lnRef idx="1">
            <a:schemeClr val="accent1"/>
          </a:lnRef>
          <a:fillRef idx="2">
            <a:schemeClr val="accent1"/>
          </a:fillRef>
          <a:effectRef idx="1">
            <a:schemeClr val="accent1"/>
          </a:effectRef>
          <a:fontRef idx="minor">
            <a:schemeClr val="dk1"/>
          </a:fontRef>
        </p:style>
        <p:txBody>
          <a:bodyPr rtlCol="0" anchor="ctr"/>
          <a:lstStyle/>
          <a:p>
            <a:pPr algn="just"/>
            <a:r>
              <a:rPr lang="uk-UA" b="1" i="1" u="sng" dirty="0">
                <a:solidFill>
                  <a:schemeClr val="tx1"/>
                </a:solidFill>
              </a:rPr>
              <a:t>Лініменти-суспензії</a:t>
            </a:r>
            <a:r>
              <a:rPr lang="uk-UA" dirty="0">
                <a:solidFill>
                  <a:schemeClr val="tx1"/>
                </a:solidFill>
              </a:rPr>
              <a:t> — це тонкі зависі нерозчинних порошкоподібних лікарських засобів у прописаних рідинах (гліцерині, жирних оліях, воді, спирті та ін.).</a:t>
            </a:r>
          </a:p>
        </p:txBody>
      </p:sp>
    </p:spTree>
    <p:extLst>
      <p:ext uri="{BB962C8B-B14F-4D97-AF65-F5344CB8AC3E}">
        <p14:creationId xmlns:p14="http://schemas.microsoft.com/office/powerpoint/2010/main" val="21507702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1571" y="388536"/>
            <a:ext cx="9875520" cy="586154"/>
          </a:xfrm>
        </p:spPr>
        <p:txBody>
          <a:bodyPr>
            <a:normAutofit/>
          </a:bodyPr>
          <a:lstStyle/>
          <a:p>
            <a:pPr algn="ctr"/>
            <a:r>
              <a:rPr lang="uk-UA" sz="3200" b="1" i="1" dirty="0" smtClean="0">
                <a:solidFill>
                  <a:schemeClr val="tx1"/>
                </a:solidFill>
              </a:rPr>
              <a:t>Лінімент Вишневського</a:t>
            </a:r>
            <a:endParaRPr lang="uk-UA" sz="3200" b="1" i="1" dirty="0">
              <a:solidFill>
                <a:schemeClr val="tx1"/>
              </a:solidFill>
            </a:endParaRPr>
          </a:p>
        </p:txBody>
      </p:sp>
      <p:pic>
        <p:nvPicPr>
          <p:cNvPr id="5" name="Объект 4"/>
          <p:cNvPicPr>
            <a:picLocks noGrp="1" noChangeAspect="1"/>
          </p:cNvPicPr>
          <p:nvPr>
            <p:ph idx="1"/>
          </p:nvPr>
        </p:nvPicPr>
        <p:blipFill>
          <a:blip r:embed="rId2"/>
          <a:stretch>
            <a:fillRect/>
          </a:stretch>
        </p:blipFill>
        <p:spPr>
          <a:xfrm>
            <a:off x="304799" y="3788227"/>
            <a:ext cx="5899141" cy="2461846"/>
          </a:xfrm>
          <a:prstGeom prst="rect">
            <a:avLst/>
          </a:prstGeom>
        </p:spPr>
      </p:pic>
      <p:pic>
        <p:nvPicPr>
          <p:cNvPr id="6" name="Рисунок 5"/>
          <p:cNvPicPr>
            <a:picLocks noChangeAspect="1"/>
          </p:cNvPicPr>
          <p:nvPr/>
        </p:nvPicPr>
        <p:blipFill>
          <a:blip r:embed="rId3"/>
          <a:stretch>
            <a:fillRect/>
          </a:stretch>
        </p:blipFill>
        <p:spPr>
          <a:xfrm>
            <a:off x="6079331" y="1634636"/>
            <a:ext cx="5902425" cy="4508151"/>
          </a:xfrm>
          <a:prstGeom prst="rect">
            <a:avLst/>
          </a:prstGeom>
        </p:spPr>
      </p:pic>
      <p:sp>
        <p:nvSpPr>
          <p:cNvPr id="9" name="Текст 2"/>
          <p:cNvSpPr txBox="1">
            <a:spLocks/>
          </p:cNvSpPr>
          <p:nvPr/>
        </p:nvSpPr>
        <p:spPr>
          <a:xfrm>
            <a:off x="304799" y="762000"/>
            <a:ext cx="5899141" cy="3377921"/>
          </a:xfrm>
          <a:prstGeom prst="rect">
            <a:avLst/>
          </a:prstGeom>
        </p:spPr>
        <p:txBody>
          <a:bodyPr vert="horz" lIns="91440" tIns="45720" rIns="91440" bIns="45720" rtlCol="0">
            <a:norm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algn="just" fontAlgn="base"/>
            <a:r>
              <a:rPr lang="ru-RU" sz="1800" dirty="0" err="1" smtClean="0">
                <a:solidFill>
                  <a:schemeClr val="tx1"/>
                </a:solidFill>
              </a:rPr>
              <a:t>Лінімент</a:t>
            </a:r>
            <a:r>
              <a:rPr lang="ru-RU" sz="1800" dirty="0" smtClean="0">
                <a:solidFill>
                  <a:schemeClr val="tx1"/>
                </a:solidFill>
              </a:rPr>
              <a:t> (</a:t>
            </a:r>
            <a:r>
              <a:rPr lang="ru-RU" sz="1800" dirty="0" err="1" smtClean="0">
                <a:solidFill>
                  <a:schemeClr val="tx1"/>
                </a:solidFill>
              </a:rPr>
              <a:t>або</a:t>
            </a:r>
            <a:r>
              <a:rPr lang="ru-RU" sz="1800" dirty="0" smtClean="0">
                <a:solidFill>
                  <a:schemeClr val="tx1"/>
                </a:solidFill>
              </a:rPr>
              <a:t> мазь) </a:t>
            </a:r>
            <a:r>
              <a:rPr lang="ru-RU" sz="1800" dirty="0" err="1" smtClean="0">
                <a:solidFill>
                  <a:schemeClr val="tx1"/>
                </a:solidFill>
              </a:rPr>
              <a:t>Вишневського</a:t>
            </a:r>
            <a:r>
              <a:rPr lang="ru-RU" sz="1800" dirty="0" smtClean="0">
                <a:solidFill>
                  <a:schemeClr val="tx1"/>
                </a:solidFill>
              </a:rPr>
              <a:t> </a:t>
            </a:r>
            <a:r>
              <a:rPr lang="ru-RU" sz="1800" dirty="0" err="1" smtClean="0">
                <a:solidFill>
                  <a:schemeClr val="tx1"/>
                </a:solidFill>
              </a:rPr>
              <a:t>готується</a:t>
            </a:r>
            <a:r>
              <a:rPr lang="ru-RU" sz="1800" dirty="0" smtClean="0">
                <a:solidFill>
                  <a:schemeClr val="tx1"/>
                </a:solidFill>
              </a:rPr>
              <a:t> за </a:t>
            </a:r>
            <a:r>
              <a:rPr lang="ru-RU" sz="1800" dirty="0" err="1" smtClean="0">
                <a:solidFill>
                  <a:schemeClr val="tx1"/>
                </a:solidFill>
              </a:rPr>
              <a:t>загальними</a:t>
            </a:r>
            <a:r>
              <a:rPr lang="ru-RU" sz="1800" dirty="0" smtClean="0">
                <a:solidFill>
                  <a:schemeClr val="tx1"/>
                </a:solidFill>
              </a:rPr>
              <a:t> правилами </a:t>
            </a:r>
            <a:r>
              <a:rPr lang="ru-RU" sz="1600" dirty="0" err="1" smtClean="0">
                <a:solidFill>
                  <a:schemeClr val="tx1"/>
                </a:solidFill>
              </a:rPr>
              <a:t>приготування</a:t>
            </a:r>
            <a:r>
              <a:rPr lang="ru-RU" sz="1600" dirty="0" smtClean="0">
                <a:solidFill>
                  <a:schemeClr val="tx1"/>
                </a:solidFill>
              </a:rPr>
              <a:t> </a:t>
            </a:r>
            <a:r>
              <a:rPr lang="ru-RU" sz="1600" dirty="0" err="1" smtClean="0">
                <a:solidFill>
                  <a:schemeClr val="tx1"/>
                </a:solidFill>
              </a:rPr>
              <a:t>суспензій</a:t>
            </a:r>
            <a:r>
              <a:rPr lang="ru-RU" sz="1600" dirty="0" smtClean="0">
                <a:solidFill>
                  <a:schemeClr val="tx1"/>
                </a:solidFill>
              </a:rPr>
              <a:t>, </a:t>
            </a:r>
            <a:r>
              <a:rPr lang="ru-RU" sz="1600" dirty="0" err="1" smtClean="0">
                <a:solidFill>
                  <a:schemeClr val="tx1"/>
                </a:solidFill>
              </a:rPr>
              <a:t>тобто</a:t>
            </a:r>
            <a:r>
              <a:rPr lang="ru-RU" sz="1600" dirty="0" smtClean="0">
                <a:solidFill>
                  <a:schemeClr val="tx1"/>
                </a:solidFill>
              </a:rPr>
              <a:t> </a:t>
            </a:r>
            <a:r>
              <a:rPr lang="ru-RU" sz="1600" dirty="0" err="1" smtClean="0">
                <a:solidFill>
                  <a:schemeClr val="tx1"/>
                </a:solidFill>
              </a:rPr>
              <a:t>нерозчинний</a:t>
            </a:r>
            <a:r>
              <a:rPr lang="ru-RU" sz="1600" dirty="0" smtClean="0">
                <a:solidFill>
                  <a:schemeClr val="tx1"/>
                </a:solidFill>
              </a:rPr>
              <a:t> в </a:t>
            </a:r>
            <a:r>
              <a:rPr lang="ru-RU" sz="1600" dirty="0" err="1" smtClean="0">
                <a:solidFill>
                  <a:schemeClr val="tx1"/>
                </a:solidFill>
              </a:rPr>
              <a:t>прописанних</a:t>
            </a:r>
            <a:r>
              <a:rPr lang="ru-RU" sz="1600" dirty="0" smtClean="0">
                <a:solidFill>
                  <a:schemeClr val="tx1"/>
                </a:solidFill>
              </a:rPr>
              <a:t> </a:t>
            </a:r>
            <a:r>
              <a:rPr lang="ru-RU" sz="1600" dirty="0" err="1" smtClean="0">
                <a:solidFill>
                  <a:schemeClr val="tx1"/>
                </a:solidFill>
              </a:rPr>
              <a:t>рідинах</a:t>
            </a:r>
            <a:r>
              <a:rPr lang="ru-RU" sz="1600" dirty="0" smtClean="0">
                <a:solidFill>
                  <a:schemeClr val="tx1"/>
                </a:solidFill>
              </a:rPr>
              <a:t> ксероформ </a:t>
            </a:r>
            <a:r>
              <a:rPr lang="ru-RU" sz="1600" dirty="0" err="1" smtClean="0">
                <a:solidFill>
                  <a:schemeClr val="tx1"/>
                </a:solidFill>
              </a:rPr>
              <a:t>подрібнюють</a:t>
            </a:r>
            <a:r>
              <a:rPr lang="ru-RU" sz="1600" dirty="0" smtClean="0">
                <a:solidFill>
                  <a:schemeClr val="tx1"/>
                </a:solidFill>
              </a:rPr>
              <a:t> в </a:t>
            </a:r>
            <a:r>
              <a:rPr lang="ru-RU" sz="1600" dirty="0" err="1" smtClean="0">
                <a:solidFill>
                  <a:schemeClr val="tx1"/>
                </a:solidFill>
              </a:rPr>
              <a:t>ступці</a:t>
            </a:r>
            <a:r>
              <a:rPr lang="ru-RU" sz="1600" dirty="0" smtClean="0">
                <a:solidFill>
                  <a:schemeClr val="tx1"/>
                </a:solidFill>
              </a:rPr>
              <a:t>, а </a:t>
            </a:r>
            <a:r>
              <a:rPr lang="ru-RU" sz="1600" dirty="0" err="1" smtClean="0">
                <a:solidFill>
                  <a:schemeClr val="tx1"/>
                </a:solidFill>
              </a:rPr>
              <a:t>потім</a:t>
            </a:r>
            <a:r>
              <a:rPr lang="ru-RU" sz="1600" dirty="0" smtClean="0">
                <a:solidFill>
                  <a:schemeClr val="tx1"/>
                </a:solidFill>
              </a:rPr>
              <a:t> </a:t>
            </a:r>
            <a:r>
              <a:rPr lang="ru-RU" sz="1600" dirty="0" err="1" smtClean="0">
                <a:solidFill>
                  <a:schemeClr val="tx1"/>
                </a:solidFill>
              </a:rPr>
              <a:t>змішують</a:t>
            </a:r>
            <a:r>
              <a:rPr lang="ru-RU" sz="1600" dirty="0" smtClean="0">
                <a:solidFill>
                  <a:schemeClr val="tx1"/>
                </a:solidFill>
              </a:rPr>
              <a:t>  с </a:t>
            </a:r>
            <a:r>
              <a:rPr lang="ru-RU" sz="1600" dirty="0" err="1" smtClean="0">
                <a:solidFill>
                  <a:schemeClr val="tx1"/>
                </a:solidFill>
              </a:rPr>
              <a:t>рідкими</a:t>
            </a:r>
            <a:r>
              <a:rPr lang="ru-RU" sz="1600" dirty="0" smtClean="0">
                <a:solidFill>
                  <a:schemeClr val="tx1"/>
                </a:solidFill>
              </a:rPr>
              <a:t> компонентами, </a:t>
            </a:r>
            <a:r>
              <a:rPr lang="ru-RU" sz="1600" dirty="0" err="1" smtClean="0">
                <a:solidFill>
                  <a:schemeClr val="tx1"/>
                </a:solidFill>
              </a:rPr>
              <a:t>використовуя</a:t>
            </a:r>
            <a:r>
              <a:rPr lang="ru-RU" sz="1600" dirty="0" smtClean="0">
                <a:solidFill>
                  <a:schemeClr val="tx1"/>
                </a:solidFill>
              </a:rPr>
              <a:t> правило </a:t>
            </a:r>
            <a:r>
              <a:rPr lang="ru-RU" sz="1600" dirty="0" err="1" smtClean="0">
                <a:solidFill>
                  <a:schemeClr val="tx1"/>
                </a:solidFill>
              </a:rPr>
              <a:t>Дерягіна</a:t>
            </a:r>
            <a:r>
              <a:rPr lang="ru-RU" sz="1600" dirty="0" smtClean="0">
                <a:solidFill>
                  <a:schemeClr val="tx1"/>
                </a:solidFill>
              </a:rPr>
              <a:t>. </a:t>
            </a:r>
            <a:r>
              <a:rPr lang="ru-RU" sz="1600" dirty="0" err="1" smtClean="0">
                <a:solidFill>
                  <a:schemeClr val="tx1"/>
                </a:solidFill>
              </a:rPr>
              <a:t>Стабільність</a:t>
            </a:r>
            <a:r>
              <a:rPr lang="ru-RU" sz="1600" dirty="0" smtClean="0">
                <a:solidFill>
                  <a:schemeClr val="tx1"/>
                </a:solidFill>
              </a:rPr>
              <a:t> </a:t>
            </a:r>
            <a:r>
              <a:rPr lang="ru-RU" sz="1600" dirty="0" err="1" smtClean="0">
                <a:solidFill>
                  <a:schemeClr val="tx1"/>
                </a:solidFill>
              </a:rPr>
              <a:t>суспензії</a:t>
            </a:r>
            <a:r>
              <a:rPr lang="ru-RU" sz="1600" dirty="0" smtClean="0">
                <a:solidFill>
                  <a:schemeClr val="tx1"/>
                </a:solidFill>
              </a:rPr>
              <a:t> </a:t>
            </a:r>
            <a:r>
              <a:rPr lang="ru-RU" sz="1600" dirty="0" err="1" smtClean="0">
                <a:solidFill>
                  <a:schemeClr val="tx1"/>
                </a:solidFill>
              </a:rPr>
              <a:t>достигається</a:t>
            </a:r>
            <a:r>
              <a:rPr lang="ru-RU" sz="1600" dirty="0" smtClean="0">
                <a:solidFill>
                  <a:schemeClr val="tx1"/>
                </a:solidFill>
              </a:rPr>
              <a:t> </a:t>
            </a:r>
            <a:r>
              <a:rPr lang="ru-RU" sz="1600" dirty="0" err="1" smtClean="0">
                <a:solidFill>
                  <a:schemeClr val="tx1"/>
                </a:solidFill>
              </a:rPr>
              <a:t>завдяки</a:t>
            </a:r>
            <a:r>
              <a:rPr lang="ru-RU" sz="1600" dirty="0" smtClean="0">
                <a:solidFill>
                  <a:schemeClr val="tx1"/>
                </a:solidFill>
              </a:rPr>
              <a:t> </a:t>
            </a:r>
            <a:r>
              <a:rPr lang="ru-RU" sz="1600" dirty="0" err="1" smtClean="0">
                <a:solidFill>
                  <a:schemeClr val="tx1"/>
                </a:solidFill>
              </a:rPr>
              <a:t>високій</a:t>
            </a:r>
            <a:r>
              <a:rPr lang="ru-RU" sz="1600" dirty="0" smtClean="0">
                <a:solidFill>
                  <a:schemeClr val="tx1"/>
                </a:solidFill>
              </a:rPr>
              <a:t> в</a:t>
            </a:r>
            <a:r>
              <a:rPr lang="uk-UA" sz="16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a:t>
            </a:r>
            <a:r>
              <a:rPr lang="ru-RU" sz="1600" dirty="0" err="1" smtClean="0">
                <a:solidFill>
                  <a:schemeClr val="tx1"/>
                </a:solidFill>
              </a:rPr>
              <a:t>язкості</a:t>
            </a:r>
            <a:r>
              <a:rPr lang="ru-RU" sz="1600" dirty="0" smtClean="0">
                <a:solidFill>
                  <a:schemeClr val="tx1"/>
                </a:solidFill>
              </a:rPr>
              <a:t> </a:t>
            </a:r>
            <a:r>
              <a:rPr lang="ru-RU" sz="1600" dirty="0" err="1" smtClean="0">
                <a:solidFill>
                  <a:schemeClr val="tx1"/>
                </a:solidFill>
              </a:rPr>
              <a:t>середовища</a:t>
            </a:r>
            <a:r>
              <a:rPr lang="ru-RU" sz="1600" dirty="0" smtClean="0">
                <a:solidFill>
                  <a:schemeClr val="tx1"/>
                </a:solidFill>
              </a:rPr>
              <a:t>.</a:t>
            </a:r>
          </a:p>
          <a:p>
            <a:pPr fontAlgn="base"/>
            <a:r>
              <a:rPr lang="ru-RU" sz="1600" dirty="0" err="1" smtClean="0">
                <a:solidFill>
                  <a:schemeClr val="tx1"/>
                </a:solidFill>
              </a:rPr>
              <a:t>Rp</a:t>
            </a:r>
            <a:r>
              <a:rPr lang="ru-RU" sz="1600" dirty="0" smtClean="0">
                <a:solidFill>
                  <a:schemeClr val="tx1"/>
                </a:solidFill>
              </a:rPr>
              <a:t>.: </a:t>
            </a:r>
            <a:r>
              <a:rPr lang="ru-RU" sz="1600" dirty="0" err="1" smtClean="0">
                <a:solidFill>
                  <a:schemeClr val="tx1"/>
                </a:solidFill>
              </a:rPr>
              <a:t>Xeroformii</a:t>
            </a:r>
            <a:endParaRPr lang="ru-RU" sz="1600" dirty="0" smtClean="0">
              <a:solidFill>
                <a:schemeClr val="tx1"/>
              </a:solidFill>
            </a:endParaRPr>
          </a:p>
          <a:p>
            <a:pPr fontAlgn="base"/>
            <a:r>
              <a:rPr lang="ru-RU" sz="1600" dirty="0" err="1" smtClean="0">
                <a:solidFill>
                  <a:schemeClr val="tx1"/>
                </a:solidFill>
              </a:rPr>
              <a:t>Picis</a:t>
            </a:r>
            <a:r>
              <a:rPr lang="ru-RU" sz="1600" dirty="0" smtClean="0">
                <a:solidFill>
                  <a:schemeClr val="tx1"/>
                </a:solidFill>
              </a:rPr>
              <a:t> </a:t>
            </a:r>
            <a:r>
              <a:rPr lang="ru-RU" sz="1600" dirty="0" err="1" smtClean="0">
                <a:solidFill>
                  <a:schemeClr val="tx1"/>
                </a:solidFill>
              </a:rPr>
              <a:t>liquidae</a:t>
            </a:r>
            <a:r>
              <a:rPr lang="ru-RU" sz="1600" dirty="0" smtClean="0">
                <a:solidFill>
                  <a:schemeClr val="tx1"/>
                </a:solidFill>
              </a:rPr>
              <a:t> </a:t>
            </a:r>
            <a:r>
              <a:rPr lang="ru-RU" sz="1600" dirty="0" err="1" smtClean="0">
                <a:solidFill>
                  <a:schemeClr val="tx1"/>
                </a:solidFill>
              </a:rPr>
              <a:t>Betulae</a:t>
            </a:r>
            <a:r>
              <a:rPr lang="ru-RU" sz="1600" dirty="0" smtClean="0">
                <a:solidFill>
                  <a:schemeClr val="tx1"/>
                </a:solidFill>
              </a:rPr>
              <a:t> </a:t>
            </a:r>
            <a:r>
              <a:rPr lang="ru-RU" sz="1600" dirty="0" err="1" smtClean="0">
                <a:solidFill>
                  <a:schemeClr val="tx1"/>
                </a:solidFill>
              </a:rPr>
              <a:t>ana</a:t>
            </a:r>
            <a:r>
              <a:rPr lang="ru-RU" sz="1600" dirty="0" smtClean="0">
                <a:solidFill>
                  <a:schemeClr val="tx1"/>
                </a:solidFill>
              </a:rPr>
              <a:t> 1,5</a:t>
            </a:r>
          </a:p>
          <a:p>
            <a:pPr fontAlgn="base"/>
            <a:r>
              <a:rPr lang="ru-RU" sz="1600" dirty="0" err="1" smtClean="0">
                <a:solidFill>
                  <a:schemeClr val="tx1"/>
                </a:solidFill>
              </a:rPr>
              <a:t>Olei</a:t>
            </a:r>
            <a:r>
              <a:rPr lang="ru-RU" sz="1600" dirty="0" smtClean="0">
                <a:solidFill>
                  <a:schemeClr val="tx1"/>
                </a:solidFill>
              </a:rPr>
              <a:t> </a:t>
            </a:r>
            <a:r>
              <a:rPr lang="ru-RU" sz="1600" dirty="0" err="1" smtClean="0">
                <a:solidFill>
                  <a:schemeClr val="tx1"/>
                </a:solidFill>
              </a:rPr>
              <a:t>Ricini</a:t>
            </a:r>
            <a:r>
              <a:rPr lang="ru-RU" sz="1600" dirty="0" smtClean="0">
                <a:solidFill>
                  <a:schemeClr val="tx1"/>
                </a:solidFill>
              </a:rPr>
              <a:t> </a:t>
            </a:r>
            <a:r>
              <a:rPr lang="ru-RU" sz="1600" dirty="0" err="1" smtClean="0">
                <a:solidFill>
                  <a:schemeClr val="tx1"/>
                </a:solidFill>
              </a:rPr>
              <a:t>ad</a:t>
            </a:r>
            <a:r>
              <a:rPr lang="ru-RU" sz="1600" dirty="0" smtClean="0">
                <a:solidFill>
                  <a:schemeClr val="tx1"/>
                </a:solidFill>
              </a:rPr>
              <a:t> 50,0</a:t>
            </a:r>
          </a:p>
          <a:p>
            <a:pPr fontAlgn="base"/>
            <a:r>
              <a:rPr lang="ru-RU" sz="1600" dirty="0" err="1" smtClean="0">
                <a:solidFill>
                  <a:schemeClr val="tx1"/>
                </a:solidFill>
              </a:rPr>
              <a:t>Misce</a:t>
            </a:r>
            <a:r>
              <a:rPr lang="ru-RU" sz="1600" dirty="0" smtClean="0">
                <a:solidFill>
                  <a:schemeClr val="tx1"/>
                </a:solidFill>
              </a:rPr>
              <a:t>. </a:t>
            </a:r>
            <a:r>
              <a:rPr lang="ru-RU" sz="1600" dirty="0" err="1" smtClean="0">
                <a:solidFill>
                  <a:schemeClr val="tx1"/>
                </a:solidFill>
              </a:rPr>
              <a:t>Da</a:t>
            </a:r>
            <a:r>
              <a:rPr lang="ru-RU" sz="1600" dirty="0" smtClean="0">
                <a:solidFill>
                  <a:schemeClr val="tx1"/>
                </a:solidFill>
              </a:rPr>
              <a:t>. </a:t>
            </a:r>
            <a:r>
              <a:rPr lang="ru-RU" sz="1600" dirty="0" err="1" smtClean="0">
                <a:solidFill>
                  <a:schemeClr val="tx1"/>
                </a:solidFill>
              </a:rPr>
              <a:t>Signa</a:t>
            </a:r>
            <a:r>
              <a:rPr lang="ru-RU" sz="1600" dirty="0" smtClean="0">
                <a:solidFill>
                  <a:schemeClr val="tx1"/>
                </a:solidFill>
              </a:rPr>
              <a:t>. Для нанесения на раны</a:t>
            </a:r>
          </a:p>
          <a:p>
            <a:endParaRPr lang="uk-UA" dirty="0"/>
          </a:p>
        </p:txBody>
      </p:sp>
    </p:spTree>
    <p:extLst>
      <p:ext uri="{BB962C8B-B14F-4D97-AF65-F5344CB8AC3E}">
        <p14:creationId xmlns:p14="http://schemas.microsoft.com/office/powerpoint/2010/main" val="29363266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3000" y="609600"/>
            <a:ext cx="9875520" cy="324897"/>
          </a:xfrm>
        </p:spPr>
        <p:txBody>
          <a:bodyPr>
            <a:normAutofit fontScale="90000"/>
          </a:bodyPr>
          <a:lstStyle/>
          <a:p>
            <a:pPr algn="ctr"/>
            <a:r>
              <a:rPr lang="uk-UA" sz="3200" b="1" i="1" dirty="0">
                <a:solidFill>
                  <a:schemeClr val="tx1"/>
                </a:solidFill>
              </a:rPr>
              <a:t>Лінімент </a:t>
            </a:r>
            <a:r>
              <a:rPr lang="uk-UA" sz="3200" b="1" i="1" dirty="0" err="1">
                <a:solidFill>
                  <a:schemeClr val="tx1"/>
                </a:solidFill>
              </a:rPr>
              <a:t>Більрот</a:t>
            </a:r>
            <a:endParaRPr lang="uk-UA" sz="3200" b="1" i="1" dirty="0"/>
          </a:p>
        </p:txBody>
      </p:sp>
      <p:sp>
        <p:nvSpPr>
          <p:cNvPr id="3" name="Объект 2"/>
          <p:cNvSpPr>
            <a:spLocks noGrp="1"/>
          </p:cNvSpPr>
          <p:nvPr>
            <p:ph idx="1"/>
          </p:nvPr>
        </p:nvSpPr>
        <p:spPr>
          <a:xfrm>
            <a:off x="300447" y="1252527"/>
            <a:ext cx="6070207" cy="5017644"/>
          </a:xfrm>
        </p:spPr>
        <p:style>
          <a:lnRef idx="2">
            <a:schemeClr val="accent2"/>
          </a:lnRef>
          <a:fillRef idx="1">
            <a:schemeClr val="lt1"/>
          </a:fillRef>
          <a:effectRef idx="0">
            <a:schemeClr val="accent2"/>
          </a:effectRef>
          <a:fontRef idx="minor">
            <a:schemeClr val="dk1"/>
          </a:fontRef>
        </p:style>
        <p:txBody>
          <a:bodyPr>
            <a:normAutofit lnSpcReduction="10000"/>
          </a:bodyPr>
          <a:lstStyle/>
          <a:p>
            <a:pPr algn="just"/>
            <a:r>
              <a:rPr lang="uk-UA" sz="2400" dirty="0">
                <a:solidFill>
                  <a:schemeClr val="tx1"/>
                </a:solidFill>
              </a:rPr>
              <a:t>Лінімент </a:t>
            </a:r>
            <a:r>
              <a:rPr lang="uk-UA" sz="2400" dirty="0" err="1">
                <a:solidFill>
                  <a:schemeClr val="tx1"/>
                </a:solidFill>
              </a:rPr>
              <a:t>Більрот</a:t>
            </a:r>
            <a:r>
              <a:rPr lang="uk-UA" sz="2400" dirty="0">
                <a:solidFill>
                  <a:schemeClr val="tx1"/>
                </a:solidFill>
              </a:rPr>
              <a:t> має кілька варіантів складу, але всі вони містять йодоформ. Лінімент застосовують шляхом накладення антисептичних пов'язок для лікування ран, свищів, виразок, пролежнів, фурункулів, карбункулів, гнійничкових уражень шкіри, запалень шкіри і </a:t>
            </a:r>
            <a:r>
              <a:rPr lang="uk-UA" sz="2400" dirty="0" err="1">
                <a:solidFill>
                  <a:schemeClr val="tx1"/>
                </a:solidFill>
              </a:rPr>
              <a:t>сухожиль</a:t>
            </a:r>
            <a:r>
              <a:rPr lang="uk-UA" sz="2400" dirty="0">
                <a:solidFill>
                  <a:schemeClr val="tx1"/>
                </a:solidFill>
              </a:rPr>
              <a:t>. Йодоформ, що є діючою речовиною лініменту, під впливом світла, кисню повітря, </a:t>
            </a:r>
            <a:r>
              <a:rPr lang="uk-UA" sz="2400" dirty="0" err="1">
                <a:solidFill>
                  <a:schemeClr val="tx1"/>
                </a:solidFill>
              </a:rPr>
              <a:t>оксигемоглобину</a:t>
            </a:r>
            <a:r>
              <a:rPr lang="uk-UA" sz="2400" dirty="0">
                <a:solidFill>
                  <a:schemeClr val="tx1"/>
                </a:solidFill>
              </a:rPr>
              <a:t>, мікробів, а також тканинних виділень розкладається з виділенням йоду. Процес цей відбувається повільно, тому йод виділяється протягом 2-3 днів. Останній руйнує продукти розпаду та інші шкідливі речовини, включаючи токсини. </a:t>
            </a:r>
          </a:p>
          <a:p>
            <a:pPr algn="just"/>
            <a:endParaRPr lang="uk-UA" dirty="0"/>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55359" y="1252527"/>
            <a:ext cx="3269290" cy="2033499"/>
          </a:xfrm>
          <a:prstGeom prst="rect">
            <a:avLst/>
          </a:prstGeom>
        </p:spPr>
      </p:pic>
      <p:sp>
        <p:nvSpPr>
          <p:cNvPr id="6" name="Прямоугольник 5"/>
          <p:cNvSpPr/>
          <p:nvPr/>
        </p:nvSpPr>
        <p:spPr>
          <a:xfrm>
            <a:off x="6370654" y="3316338"/>
            <a:ext cx="4548553" cy="1077218"/>
          </a:xfrm>
          <a:prstGeom prst="rect">
            <a:avLst/>
          </a:prstGeom>
        </p:spPr>
        <p:txBody>
          <a:bodyPr wrap="square">
            <a:spAutoFit/>
          </a:bodyPr>
          <a:lstStyle/>
          <a:p>
            <a:r>
              <a:rPr lang="en-US" sz="1600" b="0" i="1" dirty="0" err="1" smtClean="0">
                <a:solidFill>
                  <a:srgbClr val="1F2124"/>
                </a:solidFill>
                <a:effectLst/>
                <a:latin typeface="Roboto"/>
              </a:rPr>
              <a:t>Rp</a:t>
            </a:r>
            <a:r>
              <a:rPr lang="en-US" sz="1600" b="0" i="1" dirty="0" smtClean="0">
                <a:solidFill>
                  <a:srgbClr val="1F2124"/>
                </a:solidFill>
                <a:effectLst/>
                <a:latin typeface="Roboto"/>
              </a:rPr>
              <a:t>.: </a:t>
            </a:r>
            <a:r>
              <a:rPr lang="en-US" sz="1600" b="0" i="1" dirty="0" err="1" smtClean="0">
                <a:solidFill>
                  <a:srgbClr val="1F2124"/>
                </a:solidFill>
                <a:effectLst/>
                <a:latin typeface="Roboto"/>
              </a:rPr>
              <a:t>Iodoformii</a:t>
            </a:r>
            <a:r>
              <a:rPr lang="en-US" sz="1600" b="0" i="1" dirty="0" smtClean="0">
                <a:solidFill>
                  <a:srgbClr val="1F2124"/>
                </a:solidFill>
                <a:effectLst/>
                <a:latin typeface="Roboto"/>
              </a:rPr>
              <a:t> 5,0</a:t>
            </a:r>
            <a:br>
              <a:rPr lang="en-US" sz="1600" b="0" i="1" dirty="0" smtClean="0">
                <a:solidFill>
                  <a:srgbClr val="1F2124"/>
                </a:solidFill>
                <a:effectLst/>
                <a:latin typeface="Roboto"/>
              </a:rPr>
            </a:br>
            <a:r>
              <a:rPr lang="en-US" sz="1600" b="0" i="1" dirty="0" err="1" smtClean="0">
                <a:solidFill>
                  <a:srgbClr val="1F2124"/>
                </a:solidFill>
                <a:effectLst/>
                <a:latin typeface="Roboto"/>
              </a:rPr>
              <a:t>Glycerini</a:t>
            </a:r>
            <a:r>
              <a:rPr lang="en-US" sz="1600" b="0" i="1" dirty="0" smtClean="0">
                <a:solidFill>
                  <a:srgbClr val="1F2124"/>
                </a:solidFill>
                <a:effectLst/>
                <a:latin typeface="Roboto"/>
              </a:rPr>
              <a:t> 25,0</a:t>
            </a:r>
            <a:br>
              <a:rPr lang="en-US" sz="1600" b="0" i="1" dirty="0" smtClean="0">
                <a:solidFill>
                  <a:srgbClr val="1F2124"/>
                </a:solidFill>
                <a:effectLst/>
                <a:latin typeface="Roboto"/>
              </a:rPr>
            </a:br>
            <a:r>
              <a:rPr lang="en-US" sz="1600" b="0" i="1" dirty="0" err="1" smtClean="0">
                <a:solidFill>
                  <a:srgbClr val="1F2124"/>
                </a:solidFill>
                <a:effectLst/>
                <a:latin typeface="Roboto"/>
              </a:rPr>
              <a:t>Aquae</a:t>
            </a:r>
            <a:r>
              <a:rPr lang="en-US" sz="1600" b="0" i="1" dirty="0" smtClean="0">
                <a:solidFill>
                  <a:srgbClr val="1F2124"/>
                </a:solidFill>
                <a:effectLst/>
                <a:latin typeface="Roboto"/>
              </a:rPr>
              <a:t> </a:t>
            </a:r>
            <a:r>
              <a:rPr lang="en-US" sz="1600" b="0" i="1" dirty="0" err="1" smtClean="0">
                <a:solidFill>
                  <a:srgbClr val="1F2124"/>
                </a:solidFill>
                <a:effectLst/>
                <a:latin typeface="Roboto"/>
              </a:rPr>
              <a:t>purificatae</a:t>
            </a:r>
            <a:r>
              <a:rPr lang="en-US" sz="1600" b="0" i="1" dirty="0" smtClean="0">
                <a:solidFill>
                  <a:srgbClr val="1F2124"/>
                </a:solidFill>
                <a:effectLst/>
                <a:latin typeface="Roboto"/>
              </a:rPr>
              <a:t> 25 ml</a:t>
            </a:r>
            <a:br>
              <a:rPr lang="en-US" sz="1600" b="0" i="1" dirty="0" smtClean="0">
                <a:solidFill>
                  <a:srgbClr val="1F2124"/>
                </a:solidFill>
                <a:effectLst/>
                <a:latin typeface="Roboto"/>
              </a:rPr>
            </a:br>
            <a:r>
              <a:rPr lang="en-US" sz="1600" b="0" i="1" dirty="0" smtClean="0">
                <a:solidFill>
                  <a:srgbClr val="1F2124"/>
                </a:solidFill>
                <a:effectLst/>
                <a:latin typeface="Roboto"/>
              </a:rPr>
              <a:t>M.D.S. </a:t>
            </a:r>
            <a:r>
              <a:rPr lang="uk-UA" sz="1600" b="0" i="1" dirty="0" smtClean="0">
                <a:solidFill>
                  <a:srgbClr val="1F2124"/>
                </a:solidFill>
                <a:effectLst/>
                <a:latin typeface="Roboto"/>
              </a:rPr>
              <a:t>Для антисептичних пов'язок</a:t>
            </a:r>
            <a:endParaRPr lang="uk-UA" sz="1600" dirty="0"/>
          </a:p>
        </p:txBody>
      </p:sp>
    </p:spTree>
    <p:extLst>
      <p:ext uri="{BB962C8B-B14F-4D97-AF65-F5344CB8AC3E}">
        <p14:creationId xmlns:p14="http://schemas.microsoft.com/office/powerpoint/2010/main" val="8702181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stretch>
            <a:fillRect/>
          </a:stretch>
        </p:blipFill>
        <p:spPr>
          <a:xfrm>
            <a:off x="4081469" y="1072660"/>
            <a:ext cx="7413846" cy="5087935"/>
          </a:xfrm>
          <a:prstGeom prst="rect">
            <a:avLst/>
          </a:prstGeom>
        </p:spPr>
      </p:pic>
      <p:sp>
        <p:nvSpPr>
          <p:cNvPr id="6" name="Заголовок 1"/>
          <p:cNvSpPr txBox="1">
            <a:spLocks/>
          </p:cNvSpPr>
          <p:nvPr/>
        </p:nvSpPr>
        <p:spPr>
          <a:xfrm>
            <a:off x="1143000" y="609600"/>
            <a:ext cx="9875520" cy="324897"/>
          </a:xfrm>
          <a:prstGeom prst="rect">
            <a:avLst/>
          </a:prstGeom>
        </p:spPr>
        <p:txBody>
          <a:bodyPr vert="horz" lIns="91440" tIns="45720" rIns="91440" bIns="45720" rtlCol="0" anchor="ctr">
            <a:normAutofit fontScale="60000" lnSpcReduction="200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r>
              <a:rPr lang="uk-UA" sz="3200" b="1" i="1" smtClean="0">
                <a:solidFill>
                  <a:schemeClr val="tx1"/>
                </a:solidFill>
              </a:rPr>
              <a:t>Лінімент Більрот</a:t>
            </a:r>
            <a:endParaRPr lang="uk-UA" sz="3200" b="1" i="1" dirty="0"/>
          </a:p>
        </p:txBody>
      </p:sp>
      <p:sp>
        <p:nvSpPr>
          <p:cNvPr id="7" name="Прямоугольник 6"/>
          <p:cNvSpPr/>
          <p:nvPr/>
        </p:nvSpPr>
        <p:spPr>
          <a:xfrm>
            <a:off x="331595" y="1507635"/>
            <a:ext cx="4548553" cy="1077218"/>
          </a:xfrm>
          <a:prstGeom prst="rect">
            <a:avLst/>
          </a:prstGeom>
        </p:spPr>
        <p:txBody>
          <a:bodyPr wrap="square">
            <a:spAutoFit/>
          </a:bodyPr>
          <a:lstStyle/>
          <a:p>
            <a:r>
              <a:rPr lang="en-US" sz="1600" b="0" i="1" dirty="0" err="1" smtClean="0">
                <a:solidFill>
                  <a:srgbClr val="1F2124"/>
                </a:solidFill>
                <a:effectLst/>
                <a:latin typeface="Roboto"/>
              </a:rPr>
              <a:t>Rp</a:t>
            </a:r>
            <a:r>
              <a:rPr lang="en-US" sz="1600" b="0" i="1" dirty="0" smtClean="0">
                <a:solidFill>
                  <a:srgbClr val="1F2124"/>
                </a:solidFill>
                <a:effectLst/>
                <a:latin typeface="Roboto"/>
              </a:rPr>
              <a:t>.: </a:t>
            </a:r>
            <a:r>
              <a:rPr lang="en-US" sz="1600" b="0" i="1" dirty="0" err="1" smtClean="0">
                <a:solidFill>
                  <a:srgbClr val="1F2124"/>
                </a:solidFill>
                <a:effectLst/>
                <a:latin typeface="Roboto"/>
              </a:rPr>
              <a:t>Iodoformii</a:t>
            </a:r>
            <a:r>
              <a:rPr lang="en-US" sz="1600" b="0" i="1" dirty="0" smtClean="0">
                <a:solidFill>
                  <a:srgbClr val="1F2124"/>
                </a:solidFill>
                <a:effectLst/>
                <a:latin typeface="Roboto"/>
              </a:rPr>
              <a:t> 5,0</a:t>
            </a:r>
            <a:br>
              <a:rPr lang="en-US" sz="1600" b="0" i="1" dirty="0" smtClean="0">
                <a:solidFill>
                  <a:srgbClr val="1F2124"/>
                </a:solidFill>
                <a:effectLst/>
                <a:latin typeface="Roboto"/>
              </a:rPr>
            </a:br>
            <a:r>
              <a:rPr lang="en-US" sz="1600" b="0" i="1" dirty="0" err="1" smtClean="0">
                <a:solidFill>
                  <a:srgbClr val="1F2124"/>
                </a:solidFill>
                <a:effectLst/>
                <a:latin typeface="Roboto"/>
              </a:rPr>
              <a:t>Glycerini</a:t>
            </a:r>
            <a:r>
              <a:rPr lang="en-US" sz="1600" b="0" i="1" dirty="0" smtClean="0">
                <a:solidFill>
                  <a:srgbClr val="1F2124"/>
                </a:solidFill>
                <a:effectLst/>
                <a:latin typeface="Roboto"/>
              </a:rPr>
              <a:t> 25,0</a:t>
            </a:r>
            <a:br>
              <a:rPr lang="en-US" sz="1600" b="0" i="1" dirty="0" smtClean="0">
                <a:solidFill>
                  <a:srgbClr val="1F2124"/>
                </a:solidFill>
                <a:effectLst/>
                <a:latin typeface="Roboto"/>
              </a:rPr>
            </a:br>
            <a:r>
              <a:rPr lang="en-US" sz="1600" b="0" i="1" dirty="0" err="1" smtClean="0">
                <a:solidFill>
                  <a:srgbClr val="1F2124"/>
                </a:solidFill>
                <a:effectLst/>
                <a:latin typeface="Roboto"/>
              </a:rPr>
              <a:t>Aquae</a:t>
            </a:r>
            <a:r>
              <a:rPr lang="en-US" sz="1600" b="0" i="1" dirty="0" smtClean="0">
                <a:solidFill>
                  <a:srgbClr val="1F2124"/>
                </a:solidFill>
                <a:effectLst/>
                <a:latin typeface="Roboto"/>
              </a:rPr>
              <a:t> </a:t>
            </a:r>
            <a:r>
              <a:rPr lang="en-US" sz="1600" b="0" i="1" dirty="0" err="1" smtClean="0">
                <a:solidFill>
                  <a:srgbClr val="1F2124"/>
                </a:solidFill>
                <a:effectLst/>
                <a:latin typeface="Roboto"/>
              </a:rPr>
              <a:t>purificatae</a:t>
            </a:r>
            <a:r>
              <a:rPr lang="en-US" sz="1600" b="0" i="1" dirty="0" smtClean="0">
                <a:solidFill>
                  <a:srgbClr val="1F2124"/>
                </a:solidFill>
                <a:effectLst/>
                <a:latin typeface="Roboto"/>
              </a:rPr>
              <a:t> 25 ml</a:t>
            </a:r>
            <a:br>
              <a:rPr lang="en-US" sz="1600" b="0" i="1" dirty="0" smtClean="0">
                <a:solidFill>
                  <a:srgbClr val="1F2124"/>
                </a:solidFill>
                <a:effectLst/>
                <a:latin typeface="Roboto"/>
              </a:rPr>
            </a:br>
            <a:r>
              <a:rPr lang="en-US" sz="1600" b="0" i="1" dirty="0" smtClean="0">
                <a:solidFill>
                  <a:srgbClr val="1F2124"/>
                </a:solidFill>
                <a:effectLst/>
                <a:latin typeface="Roboto"/>
              </a:rPr>
              <a:t>M.D.S. </a:t>
            </a:r>
            <a:r>
              <a:rPr lang="uk-UA" sz="1600" b="0" i="1" dirty="0" smtClean="0">
                <a:solidFill>
                  <a:srgbClr val="1F2124"/>
                </a:solidFill>
                <a:effectLst/>
                <a:latin typeface="Roboto"/>
              </a:rPr>
              <a:t>Для антисептичних пов'язок</a:t>
            </a:r>
            <a:endParaRPr lang="uk-UA" sz="1600" dirty="0"/>
          </a:p>
        </p:txBody>
      </p:sp>
    </p:spTree>
    <p:extLst>
      <p:ext uri="{BB962C8B-B14F-4D97-AF65-F5344CB8AC3E}">
        <p14:creationId xmlns:p14="http://schemas.microsoft.com/office/powerpoint/2010/main" val="17446749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stretch>
            <a:fillRect/>
          </a:stretch>
        </p:blipFill>
        <p:spPr>
          <a:xfrm>
            <a:off x="1516292" y="934497"/>
            <a:ext cx="9128936" cy="5509011"/>
          </a:xfrm>
          <a:prstGeom prst="rect">
            <a:avLst/>
          </a:prstGeom>
        </p:spPr>
      </p:pic>
      <p:sp>
        <p:nvSpPr>
          <p:cNvPr id="5" name="Заголовок 1"/>
          <p:cNvSpPr txBox="1">
            <a:spLocks/>
          </p:cNvSpPr>
          <p:nvPr/>
        </p:nvSpPr>
        <p:spPr>
          <a:xfrm>
            <a:off x="1052565" y="458875"/>
            <a:ext cx="9875520" cy="32489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r>
              <a:rPr lang="uk-UA" sz="3200" b="1" i="1" dirty="0" smtClean="0">
                <a:solidFill>
                  <a:schemeClr val="tx1"/>
                </a:solidFill>
              </a:rPr>
              <a:t>Лінімент </a:t>
            </a:r>
            <a:r>
              <a:rPr lang="uk-UA" sz="3200" b="1" i="1" dirty="0" err="1" smtClean="0">
                <a:solidFill>
                  <a:schemeClr val="tx1"/>
                </a:solidFill>
              </a:rPr>
              <a:t>Більрот</a:t>
            </a:r>
            <a:endParaRPr lang="uk-UA" sz="3200" b="1" i="1" dirty="0"/>
          </a:p>
        </p:txBody>
      </p:sp>
    </p:spTree>
    <p:extLst>
      <p:ext uri="{BB962C8B-B14F-4D97-AF65-F5344CB8AC3E}">
        <p14:creationId xmlns:p14="http://schemas.microsoft.com/office/powerpoint/2010/main" val="39241148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82227" y="245379"/>
            <a:ext cx="9875520" cy="485670"/>
          </a:xfrm>
        </p:spPr>
        <p:txBody>
          <a:bodyPr>
            <a:normAutofit fontScale="90000"/>
          </a:bodyPr>
          <a:lstStyle/>
          <a:p>
            <a:pPr algn="ctr"/>
            <a:r>
              <a:rPr lang="ru-RU" sz="3200" b="1" i="1" dirty="0">
                <a:solidFill>
                  <a:schemeClr val="tx1"/>
                </a:solidFill>
              </a:rPr>
              <a:t>Паста Розенталя.</a:t>
            </a:r>
            <a:endParaRPr lang="uk-UA" sz="3200" b="1" i="1" dirty="0"/>
          </a:p>
        </p:txBody>
      </p:sp>
      <p:sp>
        <p:nvSpPr>
          <p:cNvPr id="3" name="Объект 2"/>
          <p:cNvSpPr>
            <a:spLocks noGrp="1"/>
          </p:cNvSpPr>
          <p:nvPr>
            <p:ph idx="1"/>
          </p:nvPr>
        </p:nvSpPr>
        <p:spPr>
          <a:xfrm>
            <a:off x="298938" y="924448"/>
            <a:ext cx="4883604" cy="5586883"/>
          </a:xfrm>
        </p:spPr>
        <p:style>
          <a:lnRef idx="2">
            <a:schemeClr val="accent2"/>
          </a:lnRef>
          <a:fillRef idx="1">
            <a:schemeClr val="lt1"/>
          </a:fillRef>
          <a:effectRef idx="0">
            <a:schemeClr val="accent2"/>
          </a:effectRef>
          <a:fontRef idx="minor">
            <a:schemeClr val="dk1"/>
          </a:fontRef>
        </p:style>
        <p:txBody>
          <a:bodyPr>
            <a:normAutofit fontScale="85000" lnSpcReduction="20000"/>
          </a:bodyPr>
          <a:lstStyle/>
          <a:p>
            <a:pPr algn="just"/>
            <a:r>
              <a:rPr lang="ru-RU" sz="2400" dirty="0" smtClean="0">
                <a:solidFill>
                  <a:schemeClr val="tx1"/>
                </a:solidFill>
              </a:rPr>
              <a:t>Паста Розенталя. </a:t>
            </a:r>
            <a:r>
              <a:rPr lang="ru-RU" sz="2400" dirty="0" err="1" smtClean="0">
                <a:solidFill>
                  <a:schemeClr val="tx1"/>
                </a:solidFill>
              </a:rPr>
              <a:t>Оригінальним</a:t>
            </a:r>
            <a:r>
              <a:rPr lang="ru-RU" sz="2400" dirty="0" smtClean="0">
                <a:solidFill>
                  <a:schemeClr val="tx1"/>
                </a:solidFill>
              </a:rPr>
              <a:t> та </a:t>
            </a:r>
            <a:r>
              <a:rPr lang="ru-RU" sz="2400" dirty="0" err="1" smtClean="0">
                <a:solidFill>
                  <a:schemeClr val="tx1"/>
                </a:solidFill>
              </a:rPr>
              <a:t>радікальним</a:t>
            </a:r>
            <a:r>
              <a:rPr lang="ru-RU" sz="2400" dirty="0" smtClean="0">
                <a:solidFill>
                  <a:schemeClr val="tx1"/>
                </a:solidFill>
              </a:rPr>
              <a:t> </a:t>
            </a:r>
            <a:r>
              <a:rPr lang="ru-RU" sz="2400" dirty="0" err="1" smtClean="0">
                <a:solidFill>
                  <a:schemeClr val="tx1"/>
                </a:solidFill>
              </a:rPr>
              <a:t>засобом</a:t>
            </a:r>
            <a:r>
              <a:rPr lang="ru-RU" sz="2400" dirty="0" smtClean="0">
                <a:solidFill>
                  <a:schemeClr val="tx1"/>
                </a:solidFill>
              </a:rPr>
              <a:t> для </a:t>
            </a:r>
            <a:r>
              <a:rPr lang="ru-RU" sz="2400" dirty="0" err="1" smtClean="0">
                <a:solidFill>
                  <a:schemeClr val="tx1"/>
                </a:solidFill>
              </a:rPr>
              <a:t>лікування</a:t>
            </a:r>
            <a:r>
              <a:rPr lang="ru-RU" sz="2400" dirty="0" smtClean="0">
                <a:solidFill>
                  <a:schemeClr val="tx1"/>
                </a:solidFill>
              </a:rPr>
              <a:t> ревматизму, </a:t>
            </a:r>
            <a:r>
              <a:rPr lang="ru-RU" sz="2400" dirty="0" err="1" smtClean="0">
                <a:solidFill>
                  <a:schemeClr val="tx1"/>
                </a:solidFill>
              </a:rPr>
              <a:t>міозиту</a:t>
            </a:r>
            <a:r>
              <a:rPr lang="ru-RU" sz="2400" dirty="0" smtClean="0">
                <a:solidFill>
                  <a:schemeClr val="tx1"/>
                </a:solidFill>
              </a:rPr>
              <a:t>, </a:t>
            </a:r>
            <a:r>
              <a:rPr lang="ru-RU" sz="2400" dirty="0" err="1" smtClean="0">
                <a:solidFill>
                  <a:schemeClr val="tx1"/>
                </a:solidFill>
              </a:rPr>
              <a:t>невралгії</a:t>
            </a:r>
            <a:r>
              <a:rPr lang="ru-RU" sz="2400" dirty="0" smtClean="0">
                <a:solidFill>
                  <a:schemeClr val="tx1"/>
                </a:solidFill>
              </a:rPr>
              <a:t>, невриту та </a:t>
            </a:r>
            <a:r>
              <a:rPr lang="ru-RU" sz="2400" dirty="0" err="1" smtClean="0">
                <a:solidFill>
                  <a:schemeClr val="tx1"/>
                </a:solidFill>
              </a:rPr>
              <a:t>інших</a:t>
            </a:r>
            <a:r>
              <a:rPr lang="ru-RU" sz="2400" dirty="0" smtClean="0">
                <a:solidFill>
                  <a:schemeClr val="tx1"/>
                </a:solidFill>
              </a:rPr>
              <a:t> </a:t>
            </a:r>
            <a:r>
              <a:rPr lang="ru-RU" sz="2400" dirty="0" err="1" smtClean="0">
                <a:solidFill>
                  <a:schemeClr val="tx1"/>
                </a:solidFill>
              </a:rPr>
              <a:t>запальних</a:t>
            </a:r>
            <a:r>
              <a:rPr lang="ru-RU" sz="2400" dirty="0" smtClean="0">
                <a:solidFill>
                  <a:schemeClr val="tx1"/>
                </a:solidFill>
              </a:rPr>
              <a:t> </a:t>
            </a:r>
            <a:r>
              <a:rPr lang="ru-RU" sz="2400" dirty="0" err="1" smtClean="0">
                <a:solidFill>
                  <a:schemeClr val="tx1"/>
                </a:solidFill>
              </a:rPr>
              <a:t>захворювань</a:t>
            </a:r>
            <a:r>
              <a:rPr lang="ru-RU" sz="2400" dirty="0" smtClean="0">
                <a:solidFill>
                  <a:schemeClr val="tx1"/>
                </a:solidFill>
              </a:rPr>
              <a:t> є </a:t>
            </a:r>
            <a:r>
              <a:rPr lang="ru-RU" sz="2400" dirty="0" err="1" smtClean="0">
                <a:solidFill>
                  <a:schemeClr val="tx1"/>
                </a:solidFill>
              </a:rPr>
              <a:t>йодо</a:t>
            </a:r>
            <a:r>
              <a:rPr lang="ru-RU" sz="2400" dirty="0" smtClean="0">
                <a:solidFill>
                  <a:schemeClr val="tx1"/>
                </a:solidFill>
              </a:rPr>
              <a:t>-хлороформно-</a:t>
            </a:r>
            <a:r>
              <a:rPr lang="ru-RU" sz="2400" dirty="0" err="1" smtClean="0">
                <a:solidFill>
                  <a:schemeClr val="tx1"/>
                </a:solidFill>
              </a:rPr>
              <a:t>парафіновий</a:t>
            </a:r>
            <a:r>
              <a:rPr lang="ru-RU" sz="2400" dirty="0" smtClean="0">
                <a:solidFill>
                  <a:schemeClr val="tx1"/>
                </a:solidFill>
              </a:rPr>
              <a:t> </a:t>
            </a:r>
            <a:r>
              <a:rPr lang="ru-RU" sz="2400" dirty="0" err="1" smtClean="0">
                <a:solidFill>
                  <a:schemeClr val="tx1"/>
                </a:solidFill>
              </a:rPr>
              <a:t>лінімент</a:t>
            </a:r>
            <a:r>
              <a:rPr lang="ru-RU" sz="2400" dirty="0" smtClean="0">
                <a:solidFill>
                  <a:schemeClr val="tx1"/>
                </a:solidFill>
              </a:rPr>
              <a:t> - </a:t>
            </a:r>
            <a:r>
              <a:rPr lang="ru-RU" sz="2400" dirty="0" err="1" smtClean="0">
                <a:solidFill>
                  <a:schemeClr val="tx1"/>
                </a:solidFill>
              </a:rPr>
              <a:t>популярний</a:t>
            </a:r>
            <a:r>
              <a:rPr lang="ru-RU" sz="2400" dirty="0" smtClean="0">
                <a:solidFill>
                  <a:schemeClr val="tx1"/>
                </a:solidFill>
              </a:rPr>
              <a:t> </a:t>
            </a:r>
            <a:r>
              <a:rPr lang="ru-RU" sz="2400" dirty="0" err="1" smtClean="0">
                <a:solidFill>
                  <a:schemeClr val="tx1"/>
                </a:solidFill>
              </a:rPr>
              <a:t>серед</a:t>
            </a:r>
            <a:r>
              <a:rPr lang="ru-RU" sz="2400" dirty="0" smtClean="0">
                <a:solidFill>
                  <a:schemeClr val="tx1"/>
                </a:solidFill>
              </a:rPr>
              <a:t> </a:t>
            </a:r>
            <a:r>
              <a:rPr lang="ru-RU" sz="2400" dirty="0" err="1" smtClean="0">
                <a:solidFill>
                  <a:schemeClr val="tx1"/>
                </a:solidFill>
              </a:rPr>
              <a:t>препаратів</a:t>
            </a:r>
            <a:r>
              <a:rPr lang="ru-RU" sz="2400" dirty="0" smtClean="0">
                <a:solidFill>
                  <a:schemeClr val="tx1"/>
                </a:solidFill>
              </a:rPr>
              <a:t> препарат, </a:t>
            </a:r>
            <a:r>
              <a:rPr lang="ru-RU" sz="2400" dirty="0" err="1" smtClean="0">
                <a:solidFill>
                  <a:schemeClr val="tx1"/>
                </a:solidFill>
              </a:rPr>
              <a:t>який</a:t>
            </a:r>
            <a:r>
              <a:rPr lang="ru-RU" sz="2400" dirty="0" smtClean="0">
                <a:solidFill>
                  <a:schemeClr val="tx1"/>
                </a:solidFill>
              </a:rPr>
              <a:t> </a:t>
            </a:r>
            <a:r>
              <a:rPr lang="ru-RU" sz="2400" dirty="0" err="1" smtClean="0">
                <a:solidFill>
                  <a:schemeClr val="tx1"/>
                </a:solidFill>
              </a:rPr>
              <a:t>називається</a:t>
            </a:r>
            <a:r>
              <a:rPr lang="ru-RU" sz="2400" dirty="0" smtClean="0">
                <a:solidFill>
                  <a:schemeClr val="tx1"/>
                </a:solidFill>
              </a:rPr>
              <a:t> паста Розенталя. Препарат </a:t>
            </a:r>
            <a:r>
              <a:rPr lang="ru-RU" sz="2400" dirty="0" err="1" smtClean="0">
                <a:solidFill>
                  <a:schemeClr val="tx1"/>
                </a:solidFill>
              </a:rPr>
              <a:t>показує</a:t>
            </a:r>
            <a:r>
              <a:rPr lang="ru-RU" sz="2400" dirty="0" smtClean="0">
                <a:solidFill>
                  <a:schemeClr val="tx1"/>
                </a:solidFill>
              </a:rPr>
              <a:t> </a:t>
            </a:r>
            <a:r>
              <a:rPr lang="ru-RU" sz="2400" dirty="0" err="1" smtClean="0">
                <a:solidFill>
                  <a:schemeClr val="tx1"/>
                </a:solidFill>
              </a:rPr>
              <a:t>місцево-резорбтивну</a:t>
            </a:r>
            <a:r>
              <a:rPr lang="ru-RU" sz="2400" dirty="0" smtClean="0">
                <a:solidFill>
                  <a:schemeClr val="tx1"/>
                </a:solidFill>
              </a:rPr>
              <a:t>, </a:t>
            </a:r>
            <a:r>
              <a:rPr lang="ru-RU" sz="2400" dirty="0" err="1" smtClean="0">
                <a:solidFill>
                  <a:schemeClr val="tx1"/>
                </a:solidFill>
              </a:rPr>
              <a:t>антисептичну</a:t>
            </a:r>
            <a:r>
              <a:rPr lang="ru-RU" sz="2400" dirty="0" smtClean="0">
                <a:solidFill>
                  <a:schemeClr val="tx1"/>
                </a:solidFill>
              </a:rPr>
              <a:t> </a:t>
            </a:r>
            <a:r>
              <a:rPr lang="ru-RU" sz="2400" dirty="0" err="1" smtClean="0">
                <a:solidFill>
                  <a:schemeClr val="tx1"/>
                </a:solidFill>
              </a:rPr>
              <a:t>дію</a:t>
            </a:r>
            <a:r>
              <a:rPr lang="ru-RU" sz="2400" dirty="0" smtClean="0">
                <a:solidFill>
                  <a:schemeClr val="tx1"/>
                </a:solidFill>
              </a:rPr>
              <a:t>, </a:t>
            </a:r>
            <a:r>
              <a:rPr lang="ru-RU" sz="2400" dirty="0" err="1" smtClean="0">
                <a:solidFill>
                  <a:schemeClr val="tx1"/>
                </a:solidFill>
              </a:rPr>
              <a:t>обумовлену</a:t>
            </a:r>
            <a:r>
              <a:rPr lang="ru-RU" sz="2400" dirty="0" smtClean="0">
                <a:solidFill>
                  <a:schemeClr val="tx1"/>
                </a:solidFill>
              </a:rPr>
              <a:t> </a:t>
            </a:r>
            <a:r>
              <a:rPr lang="ru-RU" sz="2400" dirty="0" err="1" smtClean="0">
                <a:solidFill>
                  <a:schemeClr val="tx1"/>
                </a:solidFill>
              </a:rPr>
              <a:t>фармакотерапевтичними</a:t>
            </a:r>
            <a:r>
              <a:rPr lang="ru-RU" sz="2400" dirty="0" smtClean="0">
                <a:solidFill>
                  <a:schemeClr val="tx1"/>
                </a:solidFill>
              </a:rPr>
              <a:t> </a:t>
            </a:r>
            <a:r>
              <a:rPr lang="ru-RU" sz="2400" dirty="0" err="1" smtClean="0">
                <a:solidFill>
                  <a:schemeClr val="tx1"/>
                </a:solidFill>
              </a:rPr>
              <a:t>властивостями</a:t>
            </a:r>
            <a:r>
              <a:rPr lang="ru-RU" sz="2400" dirty="0" smtClean="0">
                <a:solidFill>
                  <a:schemeClr val="tx1"/>
                </a:solidFill>
              </a:rPr>
              <a:t> </a:t>
            </a:r>
            <a:r>
              <a:rPr lang="ru-RU" sz="2400" dirty="0" err="1" smtClean="0">
                <a:solidFill>
                  <a:schemeClr val="tx1"/>
                </a:solidFill>
              </a:rPr>
              <a:t>речовин</a:t>
            </a:r>
            <a:r>
              <a:rPr lang="ru-RU" sz="2400" dirty="0" smtClean="0">
                <a:solidFill>
                  <a:schemeClr val="tx1"/>
                </a:solidFill>
              </a:rPr>
              <a:t>, </a:t>
            </a:r>
            <a:r>
              <a:rPr lang="ru-RU" sz="2400" dirty="0" err="1" smtClean="0">
                <a:solidFill>
                  <a:schemeClr val="tx1"/>
                </a:solidFill>
              </a:rPr>
              <a:t>що</a:t>
            </a:r>
            <a:r>
              <a:rPr lang="ru-RU" sz="2400" dirty="0" smtClean="0">
                <a:solidFill>
                  <a:schemeClr val="tx1"/>
                </a:solidFill>
              </a:rPr>
              <a:t> </a:t>
            </a:r>
            <a:r>
              <a:rPr lang="ru-RU" sz="2400" dirty="0" err="1" smtClean="0">
                <a:solidFill>
                  <a:schemeClr val="tx1"/>
                </a:solidFill>
              </a:rPr>
              <a:t>знаходяться</a:t>
            </a:r>
            <a:r>
              <a:rPr lang="ru-RU" sz="2400" dirty="0" smtClean="0">
                <a:solidFill>
                  <a:schemeClr val="tx1"/>
                </a:solidFill>
              </a:rPr>
              <a:t> в </a:t>
            </a:r>
            <a:r>
              <a:rPr lang="ru-RU" sz="2400" dirty="0" err="1" smtClean="0">
                <a:solidFill>
                  <a:schemeClr val="tx1"/>
                </a:solidFill>
              </a:rPr>
              <a:t>його</a:t>
            </a:r>
            <a:r>
              <a:rPr lang="ru-RU" sz="2400" dirty="0" smtClean="0">
                <a:solidFill>
                  <a:schemeClr val="tx1"/>
                </a:solidFill>
              </a:rPr>
              <a:t> складу. Як </a:t>
            </a:r>
            <a:r>
              <a:rPr lang="ru-RU" sz="2400" dirty="0" err="1" smtClean="0">
                <a:solidFill>
                  <a:schemeClr val="tx1"/>
                </a:solidFill>
              </a:rPr>
              <a:t>дисперсна</a:t>
            </a:r>
            <a:r>
              <a:rPr lang="ru-RU" sz="2400" dirty="0" smtClean="0">
                <a:solidFill>
                  <a:schemeClr val="tx1"/>
                </a:solidFill>
              </a:rPr>
              <a:t> система </a:t>
            </a:r>
            <a:r>
              <a:rPr lang="ru-RU" sz="2400" dirty="0" err="1" smtClean="0">
                <a:solidFill>
                  <a:schemeClr val="tx1"/>
                </a:solidFill>
              </a:rPr>
              <a:t>данний</a:t>
            </a:r>
            <a:r>
              <a:rPr lang="ru-RU" sz="2400" dirty="0" smtClean="0">
                <a:solidFill>
                  <a:schemeClr val="tx1"/>
                </a:solidFill>
              </a:rPr>
              <a:t> препарат </a:t>
            </a:r>
            <a:r>
              <a:rPr lang="ru-RU" sz="2400" dirty="0" err="1" smtClean="0">
                <a:solidFill>
                  <a:schemeClr val="tx1"/>
                </a:solidFill>
              </a:rPr>
              <a:t>представляє</a:t>
            </a:r>
            <a:r>
              <a:rPr lang="ru-RU" sz="2400" dirty="0" smtClean="0">
                <a:solidFill>
                  <a:schemeClr val="tx1"/>
                </a:solidFill>
              </a:rPr>
              <a:t> собою РОЗЧИН у момент </a:t>
            </a:r>
            <a:r>
              <a:rPr lang="ru-RU" sz="2400" dirty="0" err="1" smtClean="0">
                <a:solidFill>
                  <a:schemeClr val="tx1"/>
                </a:solidFill>
              </a:rPr>
              <a:t>підготовки</a:t>
            </a:r>
            <a:r>
              <a:rPr lang="ru-RU" sz="2400" dirty="0" smtClean="0">
                <a:solidFill>
                  <a:schemeClr val="tx1"/>
                </a:solidFill>
              </a:rPr>
              <a:t> та </a:t>
            </a:r>
            <a:r>
              <a:rPr lang="ru-RU" sz="2400" dirty="0" err="1" smtClean="0">
                <a:solidFill>
                  <a:schemeClr val="tx1"/>
                </a:solidFill>
              </a:rPr>
              <a:t>застосування</a:t>
            </a:r>
            <a:r>
              <a:rPr lang="ru-RU" sz="2400" dirty="0" smtClean="0">
                <a:solidFill>
                  <a:schemeClr val="tx1"/>
                </a:solidFill>
              </a:rPr>
              <a:t> (</a:t>
            </a:r>
            <a:r>
              <a:rPr lang="ru-RU" sz="2400" dirty="0" err="1" smtClean="0">
                <a:solidFill>
                  <a:schemeClr val="tx1"/>
                </a:solidFill>
              </a:rPr>
              <a:t>його</a:t>
            </a:r>
            <a:r>
              <a:rPr lang="ru-RU" sz="2400" dirty="0" smtClean="0">
                <a:solidFill>
                  <a:schemeClr val="tx1"/>
                </a:solidFill>
              </a:rPr>
              <a:t> </a:t>
            </a:r>
            <a:r>
              <a:rPr lang="ru-RU" sz="2400" dirty="0" err="1" smtClean="0">
                <a:solidFill>
                  <a:schemeClr val="tx1"/>
                </a:solidFill>
              </a:rPr>
              <a:t>необхідно</a:t>
            </a:r>
            <a:r>
              <a:rPr lang="ru-RU" sz="2400" dirty="0" smtClean="0">
                <a:solidFill>
                  <a:schemeClr val="tx1"/>
                </a:solidFill>
              </a:rPr>
              <a:t> </a:t>
            </a:r>
            <a:r>
              <a:rPr lang="ru-RU" sz="2400" dirty="0" err="1" smtClean="0">
                <a:solidFill>
                  <a:schemeClr val="tx1"/>
                </a:solidFill>
              </a:rPr>
              <a:t>підігріти</a:t>
            </a:r>
            <a:r>
              <a:rPr lang="ru-RU" sz="2400" dirty="0" smtClean="0">
                <a:solidFill>
                  <a:schemeClr val="tx1"/>
                </a:solidFill>
              </a:rPr>
              <a:t> перед </a:t>
            </a:r>
            <a:r>
              <a:rPr lang="ru-RU" sz="2400" dirty="0" err="1" smtClean="0">
                <a:solidFill>
                  <a:schemeClr val="tx1"/>
                </a:solidFill>
              </a:rPr>
              <a:t>нанесенням</a:t>
            </a:r>
            <a:r>
              <a:rPr lang="ru-RU" sz="2400" dirty="0" smtClean="0">
                <a:solidFill>
                  <a:schemeClr val="tx1"/>
                </a:solidFill>
              </a:rPr>
              <a:t>) та СУСПЕНЗІЮ в </a:t>
            </a:r>
            <a:r>
              <a:rPr lang="ru-RU" sz="2400" dirty="0" err="1" smtClean="0">
                <a:solidFill>
                  <a:schemeClr val="tx1"/>
                </a:solidFill>
              </a:rPr>
              <a:t>процесі</a:t>
            </a:r>
            <a:r>
              <a:rPr lang="ru-RU" sz="2400" dirty="0" smtClean="0">
                <a:solidFill>
                  <a:schemeClr val="tx1"/>
                </a:solidFill>
              </a:rPr>
              <a:t> </a:t>
            </a:r>
            <a:r>
              <a:rPr lang="ru-RU" sz="2400" dirty="0" err="1" smtClean="0">
                <a:solidFill>
                  <a:schemeClr val="tx1"/>
                </a:solidFill>
              </a:rPr>
              <a:t>зберігання</a:t>
            </a:r>
            <a:r>
              <a:rPr lang="ru-RU" sz="2400" dirty="0" smtClean="0">
                <a:solidFill>
                  <a:schemeClr val="tx1"/>
                </a:solidFill>
              </a:rPr>
              <a:t>. Йод </a:t>
            </a:r>
            <a:r>
              <a:rPr lang="ru-RU" sz="2400" dirty="0" err="1" smtClean="0">
                <a:solidFill>
                  <a:schemeClr val="tx1"/>
                </a:solidFill>
              </a:rPr>
              <a:t>повільно</a:t>
            </a:r>
            <a:r>
              <a:rPr lang="ru-RU" sz="2400" dirty="0" smtClean="0">
                <a:solidFill>
                  <a:schemeClr val="tx1"/>
                </a:solidFill>
              </a:rPr>
              <a:t> </a:t>
            </a:r>
            <a:r>
              <a:rPr lang="ru-RU" sz="2400" dirty="0" err="1" smtClean="0">
                <a:solidFill>
                  <a:schemeClr val="tx1"/>
                </a:solidFill>
              </a:rPr>
              <a:t>розчинений</a:t>
            </a:r>
            <a:r>
              <a:rPr lang="ru-RU" sz="2400" dirty="0" smtClean="0">
                <a:solidFill>
                  <a:schemeClr val="tx1"/>
                </a:solidFill>
              </a:rPr>
              <a:t> в </a:t>
            </a:r>
            <a:r>
              <a:rPr lang="ru-RU" sz="2400" dirty="0" err="1" smtClean="0">
                <a:solidFill>
                  <a:schemeClr val="tx1"/>
                </a:solidFill>
              </a:rPr>
              <a:t>спирті</a:t>
            </a:r>
            <a:r>
              <a:rPr lang="ru-RU" sz="2400" dirty="0" smtClean="0">
                <a:solidFill>
                  <a:schemeClr val="tx1"/>
                </a:solidFill>
              </a:rPr>
              <a:t>, добре - у </a:t>
            </a:r>
            <a:r>
              <a:rPr lang="ru-RU" sz="2400" dirty="0" err="1" smtClean="0">
                <a:solidFill>
                  <a:schemeClr val="tx1"/>
                </a:solidFill>
              </a:rPr>
              <a:t>хлороформі</a:t>
            </a:r>
            <a:r>
              <a:rPr lang="ru-RU" sz="2400" dirty="0" smtClean="0">
                <a:solidFill>
                  <a:schemeClr val="tx1"/>
                </a:solidFill>
              </a:rPr>
              <a:t>, тому </a:t>
            </a:r>
            <a:r>
              <a:rPr lang="ru-RU" sz="2400" dirty="0" err="1" smtClean="0">
                <a:solidFill>
                  <a:schemeClr val="tx1"/>
                </a:solidFill>
              </a:rPr>
              <a:t>краще</a:t>
            </a:r>
            <a:r>
              <a:rPr lang="ru-RU" sz="2400" dirty="0" smtClean="0">
                <a:solidFill>
                  <a:schemeClr val="tx1"/>
                </a:solidFill>
              </a:rPr>
              <a:t> </a:t>
            </a:r>
            <a:r>
              <a:rPr lang="ru-RU" sz="2400" dirty="0" err="1" smtClean="0">
                <a:solidFill>
                  <a:schemeClr val="tx1"/>
                </a:solidFill>
              </a:rPr>
              <a:t>використовувати</a:t>
            </a:r>
            <a:r>
              <a:rPr lang="ru-RU" sz="2400" dirty="0" smtClean="0">
                <a:solidFill>
                  <a:schemeClr val="tx1"/>
                </a:solidFill>
              </a:rPr>
              <a:t> </a:t>
            </a:r>
            <a:r>
              <a:rPr lang="ru-RU" sz="2400" dirty="0" err="1" smtClean="0">
                <a:solidFill>
                  <a:schemeClr val="tx1"/>
                </a:solidFill>
              </a:rPr>
              <a:t>останній</a:t>
            </a:r>
            <a:r>
              <a:rPr lang="ru-RU" sz="2400" dirty="0" smtClean="0">
                <a:solidFill>
                  <a:schemeClr val="tx1"/>
                </a:solidFill>
              </a:rPr>
              <a:t>. </a:t>
            </a:r>
            <a:r>
              <a:rPr lang="ru-RU" sz="2400" dirty="0" err="1" smtClean="0">
                <a:solidFill>
                  <a:schemeClr val="tx1"/>
                </a:solidFill>
              </a:rPr>
              <a:t>Парафін</a:t>
            </a:r>
            <a:r>
              <a:rPr lang="ru-RU" sz="2400" dirty="0" smtClean="0">
                <a:solidFill>
                  <a:schemeClr val="tx1"/>
                </a:solidFill>
              </a:rPr>
              <a:t> </a:t>
            </a:r>
            <a:r>
              <a:rPr lang="ru-RU" sz="2400" dirty="0" err="1" smtClean="0">
                <a:solidFill>
                  <a:schemeClr val="tx1"/>
                </a:solidFill>
              </a:rPr>
              <a:t>розчин</a:t>
            </a:r>
            <a:r>
              <a:rPr lang="ru-RU" sz="2400" dirty="0" smtClean="0">
                <a:solidFill>
                  <a:schemeClr val="tx1"/>
                </a:solidFill>
              </a:rPr>
              <a:t> у </a:t>
            </a:r>
            <a:r>
              <a:rPr lang="ru-RU" sz="2400" dirty="0" err="1" smtClean="0">
                <a:solidFill>
                  <a:schemeClr val="tx1"/>
                </a:solidFill>
              </a:rPr>
              <a:t>хлороформі</a:t>
            </a:r>
            <a:r>
              <a:rPr lang="ru-RU" sz="2400" dirty="0" smtClean="0">
                <a:solidFill>
                  <a:schemeClr val="tx1"/>
                </a:solidFill>
              </a:rPr>
              <a:t> при </a:t>
            </a:r>
            <a:r>
              <a:rPr lang="ru-RU" sz="2400" dirty="0" err="1" smtClean="0">
                <a:solidFill>
                  <a:schemeClr val="tx1"/>
                </a:solidFill>
              </a:rPr>
              <a:t>нагріванні</a:t>
            </a:r>
            <a:r>
              <a:rPr lang="ru-RU" sz="2400" dirty="0" smtClean="0">
                <a:solidFill>
                  <a:schemeClr val="tx1"/>
                </a:solidFill>
              </a:rPr>
              <a:t>. </a:t>
            </a:r>
            <a:r>
              <a:rPr lang="ru-RU" sz="2400" dirty="0" err="1" smtClean="0">
                <a:solidFill>
                  <a:schemeClr val="tx1"/>
                </a:solidFill>
              </a:rPr>
              <a:t>Нагрівання</a:t>
            </a:r>
            <a:r>
              <a:rPr lang="ru-RU" sz="2400" dirty="0" smtClean="0">
                <a:solidFill>
                  <a:schemeClr val="tx1"/>
                </a:solidFill>
              </a:rPr>
              <a:t> проводить </a:t>
            </a:r>
            <a:r>
              <a:rPr lang="ru-RU" sz="2400" dirty="0" err="1" smtClean="0">
                <a:solidFill>
                  <a:schemeClr val="tx1"/>
                </a:solidFill>
              </a:rPr>
              <a:t>дуже</a:t>
            </a:r>
            <a:r>
              <a:rPr lang="ru-RU" sz="2400" dirty="0" smtClean="0">
                <a:solidFill>
                  <a:schemeClr val="tx1"/>
                </a:solidFill>
              </a:rPr>
              <a:t> </a:t>
            </a:r>
            <a:r>
              <a:rPr lang="ru-RU" sz="2400" dirty="0" err="1" smtClean="0">
                <a:solidFill>
                  <a:schemeClr val="tx1"/>
                </a:solidFill>
              </a:rPr>
              <a:t>обережно</a:t>
            </a:r>
            <a:r>
              <a:rPr lang="ru-RU" sz="2400" dirty="0" smtClean="0">
                <a:solidFill>
                  <a:schemeClr val="tx1"/>
                </a:solidFill>
              </a:rPr>
              <a:t>, неплотно </a:t>
            </a:r>
            <a:r>
              <a:rPr lang="ru-RU" sz="2400" dirty="0" err="1" smtClean="0">
                <a:solidFill>
                  <a:schemeClr val="tx1"/>
                </a:solidFill>
              </a:rPr>
              <a:t>закриваючи</a:t>
            </a:r>
            <a:r>
              <a:rPr lang="ru-RU" sz="2400" dirty="0" smtClean="0">
                <a:solidFill>
                  <a:schemeClr val="tx1"/>
                </a:solidFill>
              </a:rPr>
              <a:t> </a:t>
            </a:r>
            <a:r>
              <a:rPr lang="ru-RU" sz="2400" dirty="0" err="1" smtClean="0">
                <a:solidFill>
                  <a:schemeClr val="tx1"/>
                </a:solidFill>
              </a:rPr>
              <a:t>кришку</a:t>
            </a:r>
            <a:r>
              <a:rPr lang="ru-RU" sz="2400" dirty="0" smtClean="0">
                <a:solidFill>
                  <a:schemeClr val="tx1"/>
                </a:solidFill>
              </a:rPr>
              <a:t>, </a:t>
            </a:r>
            <a:r>
              <a:rPr lang="ru-RU" sz="2400" dirty="0" err="1" smtClean="0">
                <a:solidFill>
                  <a:schemeClr val="tx1"/>
                </a:solidFill>
              </a:rPr>
              <a:t>щоб</a:t>
            </a:r>
            <a:r>
              <a:rPr lang="ru-RU" sz="2400" dirty="0" smtClean="0">
                <a:solidFill>
                  <a:schemeClr val="tx1"/>
                </a:solidFill>
              </a:rPr>
              <a:t> не </a:t>
            </a:r>
            <a:r>
              <a:rPr lang="ru-RU" sz="2400" dirty="0" err="1" smtClean="0">
                <a:solidFill>
                  <a:schemeClr val="tx1"/>
                </a:solidFill>
              </a:rPr>
              <a:t>стався</a:t>
            </a:r>
            <a:r>
              <a:rPr lang="ru-RU" sz="2400" dirty="0" smtClean="0">
                <a:solidFill>
                  <a:schemeClr val="tx1"/>
                </a:solidFill>
              </a:rPr>
              <a:t> </a:t>
            </a:r>
            <a:r>
              <a:rPr lang="ru-RU" sz="2400" dirty="0" err="1" smtClean="0">
                <a:solidFill>
                  <a:schemeClr val="tx1"/>
                </a:solidFill>
              </a:rPr>
              <a:t>розрив</a:t>
            </a:r>
            <a:r>
              <a:rPr lang="ru-RU" sz="2400" dirty="0" smtClean="0">
                <a:solidFill>
                  <a:schemeClr val="tx1"/>
                </a:solidFill>
              </a:rPr>
              <a:t> флакону. Хлороформ легко </a:t>
            </a:r>
            <a:r>
              <a:rPr lang="ru-RU" sz="2400" dirty="0" err="1" smtClean="0">
                <a:solidFill>
                  <a:schemeClr val="tx1"/>
                </a:solidFill>
              </a:rPr>
              <a:t>змішується</a:t>
            </a:r>
            <a:r>
              <a:rPr lang="ru-RU" sz="2400" dirty="0" smtClean="0">
                <a:solidFill>
                  <a:schemeClr val="tx1"/>
                </a:solidFill>
              </a:rPr>
              <a:t> </a:t>
            </a:r>
            <a:r>
              <a:rPr lang="ru-RU" sz="2400" dirty="0" err="1" smtClean="0">
                <a:solidFill>
                  <a:schemeClr val="tx1"/>
                </a:solidFill>
              </a:rPr>
              <a:t>зі</a:t>
            </a:r>
            <a:r>
              <a:rPr lang="ru-RU" sz="2400" dirty="0" smtClean="0">
                <a:solidFill>
                  <a:schemeClr val="tx1"/>
                </a:solidFill>
              </a:rPr>
              <a:t> спиртом</a:t>
            </a:r>
            <a:endParaRPr lang="uk-UA" dirty="0"/>
          </a:p>
        </p:txBody>
      </p:sp>
      <p:pic>
        <p:nvPicPr>
          <p:cNvPr id="4" name="Рисунок 3"/>
          <p:cNvPicPr>
            <a:picLocks noChangeAspect="1"/>
          </p:cNvPicPr>
          <p:nvPr/>
        </p:nvPicPr>
        <p:blipFill>
          <a:blip r:embed="rId2"/>
          <a:stretch>
            <a:fillRect/>
          </a:stretch>
        </p:blipFill>
        <p:spPr>
          <a:xfrm>
            <a:off x="5265336" y="2309383"/>
            <a:ext cx="6530486" cy="4090147"/>
          </a:xfrm>
          <a:prstGeom prst="rect">
            <a:avLst/>
          </a:prstGeom>
        </p:spPr>
      </p:pic>
      <p:sp>
        <p:nvSpPr>
          <p:cNvPr id="6" name="Прямоугольник 5"/>
          <p:cNvSpPr/>
          <p:nvPr/>
        </p:nvSpPr>
        <p:spPr>
          <a:xfrm>
            <a:off x="5617028" y="832055"/>
            <a:ext cx="6096000" cy="1477328"/>
          </a:xfrm>
          <a:prstGeom prst="rect">
            <a:avLst/>
          </a:prstGeom>
        </p:spPr>
        <p:txBody>
          <a:bodyPr>
            <a:spAutoFit/>
          </a:bodyPr>
          <a:lstStyle/>
          <a:p>
            <a:pPr algn="just" fontAlgn="base"/>
            <a:r>
              <a:rPr lang="en-US" dirty="0" err="1"/>
              <a:t>Rp</a:t>
            </a:r>
            <a:r>
              <a:rPr lang="en-US" dirty="0"/>
              <a:t>.:</a:t>
            </a:r>
            <a:r>
              <a:rPr lang="en-US" dirty="0" err="1"/>
              <a:t>Iodi</a:t>
            </a:r>
            <a:r>
              <a:rPr lang="uk-UA" dirty="0"/>
              <a:t>  </a:t>
            </a:r>
            <a:r>
              <a:rPr lang="en-US" dirty="0" smtClean="0"/>
              <a:t>0,3</a:t>
            </a:r>
            <a:endParaRPr lang="uk-UA" dirty="0" smtClean="0"/>
          </a:p>
          <a:p>
            <a:pPr algn="just" fontAlgn="base"/>
            <a:r>
              <a:rPr lang="en-US" dirty="0" err="1" smtClean="0"/>
              <a:t>Paraffini</a:t>
            </a:r>
            <a:r>
              <a:rPr lang="en-US" dirty="0" smtClean="0"/>
              <a:t> 15,0</a:t>
            </a:r>
            <a:endParaRPr lang="uk-UA" dirty="0"/>
          </a:p>
          <a:p>
            <a:pPr algn="just" fontAlgn="base"/>
            <a:r>
              <a:rPr lang="en-US" dirty="0" err="1" smtClean="0"/>
              <a:t>Spiritus</a:t>
            </a:r>
            <a:r>
              <a:rPr lang="en-US" dirty="0" smtClean="0"/>
              <a:t> </a:t>
            </a:r>
            <a:r>
              <a:rPr lang="en-US" dirty="0" err="1"/>
              <a:t>aethylici</a:t>
            </a:r>
            <a:r>
              <a:rPr lang="en-US" dirty="0"/>
              <a:t> 95% 10 </a:t>
            </a:r>
            <a:r>
              <a:rPr lang="en-US" dirty="0" smtClean="0"/>
              <a:t>ml</a:t>
            </a:r>
            <a:endParaRPr lang="uk-UA" dirty="0" smtClean="0"/>
          </a:p>
          <a:p>
            <a:pPr algn="just" fontAlgn="base"/>
            <a:r>
              <a:rPr lang="en-US" dirty="0" err="1" smtClean="0"/>
              <a:t>Chloroformii</a:t>
            </a:r>
            <a:r>
              <a:rPr lang="en-US" dirty="0" smtClean="0"/>
              <a:t> 80,0</a:t>
            </a:r>
            <a:endParaRPr lang="uk-UA" dirty="0"/>
          </a:p>
          <a:p>
            <a:pPr algn="just" fontAlgn="base"/>
            <a:r>
              <a:rPr lang="uk-UA" dirty="0" smtClean="0"/>
              <a:t>М</a:t>
            </a:r>
            <a:r>
              <a:rPr lang="en-US" dirty="0" err="1"/>
              <a:t>isce</a:t>
            </a:r>
            <a:r>
              <a:rPr lang="en-US" dirty="0"/>
              <a:t>. Da. </a:t>
            </a:r>
            <a:r>
              <a:rPr lang="en-US" dirty="0" err="1"/>
              <a:t>Signa</a:t>
            </a:r>
            <a:r>
              <a:rPr lang="en-US" dirty="0"/>
              <a:t>. </a:t>
            </a:r>
            <a:r>
              <a:rPr lang="uk-UA" dirty="0"/>
              <a:t>Наносити сіточкою</a:t>
            </a:r>
            <a:endParaRPr lang="uk-UA" kern="0" dirty="0"/>
          </a:p>
        </p:txBody>
      </p:sp>
    </p:spTree>
    <p:extLst>
      <p:ext uri="{BB962C8B-B14F-4D97-AF65-F5344CB8AC3E}">
        <p14:creationId xmlns:p14="http://schemas.microsoft.com/office/powerpoint/2010/main" val="35643046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stretch>
            <a:fillRect/>
          </a:stretch>
        </p:blipFill>
        <p:spPr>
          <a:xfrm>
            <a:off x="1895643" y="1273628"/>
            <a:ext cx="8370234" cy="4805624"/>
          </a:xfrm>
          <a:prstGeom prst="rect">
            <a:avLst/>
          </a:prstGeom>
        </p:spPr>
      </p:pic>
      <p:sp>
        <p:nvSpPr>
          <p:cNvPr id="5" name="Заголовок 1"/>
          <p:cNvSpPr>
            <a:spLocks noGrp="1"/>
          </p:cNvSpPr>
          <p:nvPr>
            <p:ph type="title"/>
          </p:nvPr>
        </p:nvSpPr>
        <p:spPr>
          <a:xfrm>
            <a:off x="1143000" y="609600"/>
            <a:ext cx="9875520" cy="485670"/>
          </a:xfrm>
        </p:spPr>
        <p:txBody>
          <a:bodyPr>
            <a:normAutofit fontScale="90000"/>
          </a:bodyPr>
          <a:lstStyle/>
          <a:p>
            <a:pPr algn="ctr"/>
            <a:r>
              <a:rPr lang="ru-RU" sz="3200" b="1" i="1" dirty="0">
                <a:solidFill>
                  <a:schemeClr val="tx1"/>
                </a:solidFill>
              </a:rPr>
              <a:t>Паста Розенталя.</a:t>
            </a:r>
            <a:endParaRPr lang="uk-UA" sz="3200" b="1" i="1" dirty="0"/>
          </a:p>
        </p:txBody>
      </p:sp>
    </p:spTree>
    <p:extLst>
      <p:ext uri="{BB962C8B-B14F-4D97-AF65-F5344CB8AC3E}">
        <p14:creationId xmlns:p14="http://schemas.microsoft.com/office/powerpoint/2010/main" val="9847058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Волна 4"/>
          <p:cNvSpPr/>
          <p:nvPr/>
        </p:nvSpPr>
        <p:spPr>
          <a:xfrm>
            <a:off x="320405" y="272224"/>
            <a:ext cx="11254153" cy="3165231"/>
          </a:xfrm>
          <a:prstGeom prst="wave">
            <a:avLst>
              <a:gd name="adj1" fmla="val 12500"/>
              <a:gd name="adj2" fmla="val 178"/>
            </a:avLst>
          </a:prstGeom>
        </p:spPr>
        <p:style>
          <a:lnRef idx="1">
            <a:schemeClr val="accent1"/>
          </a:lnRef>
          <a:fillRef idx="2">
            <a:schemeClr val="accent1"/>
          </a:fillRef>
          <a:effectRef idx="1">
            <a:schemeClr val="accent1"/>
          </a:effectRef>
          <a:fontRef idx="minor">
            <a:schemeClr val="dk1"/>
          </a:fontRef>
        </p:style>
        <p:txBody>
          <a:bodyPr rtlCol="0" anchor="ctr"/>
          <a:lstStyle/>
          <a:p>
            <a:pPr algn="just"/>
            <a:r>
              <a:rPr lang="uk-UA" b="1" i="1" u="sng" dirty="0">
                <a:solidFill>
                  <a:schemeClr val="tx1"/>
                </a:solidFill>
              </a:rPr>
              <a:t>Лініменти-емульсії</a:t>
            </a:r>
            <a:r>
              <a:rPr lang="uk-UA" dirty="0">
                <a:solidFill>
                  <a:schemeClr val="tx1"/>
                </a:solidFill>
              </a:rPr>
              <a:t> — це двофазні системи, що складаються </a:t>
            </a:r>
            <a:r>
              <a:rPr lang="uk-UA" dirty="0" smtClean="0">
                <a:solidFill>
                  <a:schemeClr val="tx1"/>
                </a:solidFill>
              </a:rPr>
              <a:t>з суміші </a:t>
            </a:r>
            <a:r>
              <a:rPr lang="uk-UA" dirty="0">
                <a:solidFill>
                  <a:schemeClr val="tx1"/>
                </a:solidFill>
              </a:rPr>
              <a:t>жирних олій з основами, які із вільними жирними </a:t>
            </a:r>
            <a:r>
              <a:rPr lang="uk-UA" dirty="0" smtClean="0">
                <a:solidFill>
                  <a:schemeClr val="tx1"/>
                </a:solidFill>
              </a:rPr>
              <a:t>кислотами</a:t>
            </a:r>
            <a:r>
              <a:rPr lang="uk-UA" dirty="0">
                <a:solidFill>
                  <a:schemeClr val="tx1"/>
                </a:solidFill>
              </a:rPr>
              <a:t>, завжди наявними в оліях, утворюють мила, що є </a:t>
            </a:r>
            <a:r>
              <a:rPr lang="uk-UA" dirty="0" smtClean="0">
                <a:solidFill>
                  <a:schemeClr val="tx1"/>
                </a:solidFill>
              </a:rPr>
              <a:t>активними емульгаторами.</a:t>
            </a:r>
          </a:p>
          <a:p>
            <a:pPr indent="361950" algn="just"/>
            <a:r>
              <a:rPr lang="uk-UA" dirty="0">
                <a:solidFill>
                  <a:schemeClr val="tx1"/>
                </a:solidFill>
              </a:rPr>
              <a:t>Вони можуть бути емульсією </a:t>
            </a:r>
            <a:r>
              <a:rPr lang="uk-UA" dirty="0" smtClean="0">
                <a:solidFill>
                  <a:schemeClr val="tx1"/>
                </a:solidFill>
              </a:rPr>
              <a:t>типу </a:t>
            </a:r>
            <a:r>
              <a:rPr lang="uk-UA" dirty="0">
                <a:solidFill>
                  <a:schemeClr val="tx1"/>
                </a:solidFill>
              </a:rPr>
              <a:t>о/в або в/о. </a:t>
            </a:r>
            <a:r>
              <a:rPr lang="uk-UA" dirty="0" smtClean="0">
                <a:solidFill>
                  <a:schemeClr val="tx1"/>
                </a:solidFill>
              </a:rPr>
              <a:t>Одержують лініменти-емульсії </a:t>
            </a:r>
            <a:r>
              <a:rPr lang="uk-UA" dirty="0">
                <a:solidFill>
                  <a:schemeClr val="tx1"/>
                </a:solidFill>
              </a:rPr>
              <a:t>внаслідок емульгування жирних олій </a:t>
            </a:r>
            <a:r>
              <a:rPr lang="uk-UA" dirty="0" smtClean="0">
                <a:solidFill>
                  <a:schemeClr val="tx1"/>
                </a:solidFill>
              </a:rPr>
              <a:t>емульгатором</a:t>
            </a:r>
            <a:r>
              <a:rPr lang="uk-UA" dirty="0">
                <a:solidFill>
                  <a:schemeClr val="tx1"/>
                </a:solidFill>
              </a:rPr>
              <a:t>, зазначеним у прописі або утвореним унаслідок взаємодії </a:t>
            </a:r>
            <a:r>
              <a:rPr lang="uk-UA" dirty="0" smtClean="0">
                <a:solidFill>
                  <a:schemeClr val="tx1"/>
                </a:solidFill>
              </a:rPr>
              <a:t>компонентів</a:t>
            </a:r>
            <a:r>
              <a:rPr lang="uk-UA" dirty="0">
                <a:solidFill>
                  <a:schemeClr val="tx1"/>
                </a:solidFill>
              </a:rPr>
              <a:t>, що входять до складу лініментів.</a:t>
            </a:r>
          </a:p>
          <a:p>
            <a:pPr algn="just"/>
            <a:endParaRPr lang="uk-UA" dirty="0">
              <a:solidFill>
                <a:schemeClr val="tx1"/>
              </a:solidFill>
            </a:endParaRPr>
          </a:p>
        </p:txBody>
      </p:sp>
      <p:sp>
        <p:nvSpPr>
          <p:cNvPr id="4" name="Заголовок 1"/>
          <p:cNvSpPr txBox="1">
            <a:spLocks/>
          </p:cNvSpPr>
          <p:nvPr/>
        </p:nvSpPr>
        <p:spPr>
          <a:xfrm>
            <a:off x="1140351" y="338295"/>
            <a:ext cx="9875520" cy="64644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r>
              <a:rPr lang="uk-UA" sz="3200" b="1" i="1" dirty="0" smtClean="0">
                <a:solidFill>
                  <a:schemeClr val="tx1"/>
                </a:solidFill>
              </a:rPr>
              <a:t>Гетерогенні лініменти</a:t>
            </a:r>
            <a:endParaRPr lang="uk-UA" sz="3200" b="1" i="1" dirty="0">
              <a:solidFill>
                <a:schemeClr val="tx1"/>
              </a:solidFill>
            </a:endParaRPr>
          </a:p>
        </p:txBody>
      </p:sp>
      <p:pic>
        <p:nvPicPr>
          <p:cNvPr id="6" name="Рисунок 5"/>
          <p:cNvPicPr>
            <a:picLocks noChangeAspect="1"/>
          </p:cNvPicPr>
          <p:nvPr/>
        </p:nvPicPr>
        <p:blipFill>
          <a:blip r:embed="rId2"/>
          <a:stretch>
            <a:fillRect/>
          </a:stretch>
        </p:blipFill>
        <p:spPr>
          <a:xfrm>
            <a:off x="320405" y="2402314"/>
            <a:ext cx="5236593" cy="380757"/>
          </a:xfrm>
          <a:prstGeom prst="rect">
            <a:avLst/>
          </a:prstGeom>
        </p:spPr>
      </p:pic>
      <p:pic>
        <p:nvPicPr>
          <p:cNvPr id="7" name="Рисунок 6"/>
          <p:cNvPicPr>
            <a:picLocks noChangeAspect="1"/>
          </p:cNvPicPr>
          <p:nvPr/>
        </p:nvPicPr>
        <p:blipFill>
          <a:blip r:embed="rId3"/>
          <a:stretch>
            <a:fillRect/>
          </a:stretch>
        </p:blipFill>
        <p:spPr>
          <a:xfrm>
            <a:off x="320405" y="2783071"/>
            <a:ext cx="3938793" cy="1294657"/>
          </a:xfrm>
          <a:prstGeom prst="rect">
            <a:avLst/>
          </a:prstGeom>
        </p:spPr>
      </p:pic>
      <p:pic>
        <p:nvPicPr>
          <p:cNvPr id="8" name="Рисунок 7"/>
          <p:cNvPicPr>
            <a:picLocks noChangeAspect="1"/>
          </p:cNvPicPr>
          <p:nvPr/>
        </p:nvPicPr>
        <p:blipFill>
          <a:blip r:embed="rId4"/>
          <a:stretch>
            <a:fillRect/>
          </a:stretch>
        </p:blipFill>
        <p:spPr>
          <a:xfrm>
            <a:off x="5556998" y="2402313"/>
            <a:ext cx="5928268" cy="4191843"/>
          </a:xfrm>
          <a:prstGeom prst="rect">
            <a:avLst/>
          </a:prstGeom>
        </p:spPr>
      </p:pic>
    </p:spTree>
    <p:extLst>
      <p:ext uri="{BB962C8B-B14F-4D97-AF65-F5344CB8AC3E}">
        <p14:creationId xmlns:p14="http://schemas.microsoft.com/office/powerpoint/2010/main" val="30637472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3000" y="278004"/>
            <a:ext cx="9875520" cy="576105"/>
          </a:xfrm>
        </p:spPr>
        <p:txBody>
          <a:bodyPr>
            <a:normAutofit/>
          </a:bodyPr>
          <a:lstStyle/>
          <a:p>
            <a:pPr algn="ctr"/>
            <a:r>
              <a:rPr lang="ru-RU" sz="3200" b="1" i="1" dirty="0" err="1" smtClean="0">
                <a:solidFill>
                  <a:schemeClr val="tx1"/>
                </a:solidFill>
              </a:rPr>
              <a:t>Комбіновані</a:t>
            </a:r>
            <a:r>
              <a:rPr lang="ru-RU" sz="3200" b="1" i="1" dirty="0" smtClean="0">
                <a:solidFill>
                  <a:schemeClr val="tx1"/>
                </a:solidFill>
              </a:rPr>
              <a:t> </a:t>
            </a:r>
            <a:r>
              <a:rPr lang="ru-RU" sz="3200" b="1" i="1" dirty="0" err="1" smtClean="0">
                <a:solidFill>
                  <a:schemeClr val="tx1"/>
                </a:solidFill>
              </a:rPr>
              <a:t>лініменти</a:t>
            </a:r>
            <a:endParaRPr lang="uk-UA" sz="3200" b="1" i="1" dirty="0">
              <a:solidFill>
                <a:schemeClr val="tx1"/>
              </a:solidFill>
            </a:endParaRPr>
          </a:p>
        </p:txBody>
      </p:sp>
      <p:sp>
        <p:nvSpPr>
          <p:cNvPr id="3" name="Объект 2"/>
          <p:cNvSpPr>
            <a:spLocks noGrp="1"/>
          </p:cNvSpPr>
          <p:nvPr>
            <p:ph idx="1"/>
          </p:nvPr>
        </p:nvSpPr>
        <p:spPr>
          <a:xfrm>
            <a:off x="583055" y="1840521"/>
            <a:ext cx="10995409" cy="1547449"/>
          </a:xfrm>
        </p:spPr>
        <p:style>
          <a:lnRef idx="2">
            <a:schemeClr val="accent2"/>
          </a:lnRef>
          <a:fillRef idx="1">
            <a:schemeClr val="lt1"/>
          </a:fillRef>
          <a:effectRef idx="0">
            <a:schemeClr val="accent2"/>
          </a:effectRef>
          <a:fontRef idx="minor">
            <a:schemeClr val="dk1"/>
          </a:fontRef>
        </p:style>
        <p:txBody>
          <a:bodyPr>
            <a:normAutofit/>
          </a:bodyPr>
          <a:lstStyle/>
          <a:p>
            <a:pPr algn="just">
              <a:lnSpc>
                <a:spcPct val="100000"/>
              </a:lnSpc>
              <a:spcBef>
                <a:spcPts val="0"/>
              </a:spcBef>
            </a:pPr>
            <a:r>
              <a:rPr lang="uk-UA" sz="1800" dirty="0">
                <a:solidFill>
                  <a:schemeClr val="tx1"/>
                </a:solidFill>
              </a:rPr>
              <a:t>Готують їх за загальними правилами технології цих </a:t>
            </a:r>
            <a:r>
              <a:rPr lang="uk-UA" sz="1800" dirty="0" smtClean="0">
                <a:solidFill>
                  <a:schemeClr val="tx1"/>
                </a:solidFill>
              </a:rPr>
              <a:t>окремих дисперсних </a:t>
            </a:r>
            <a:r>
              <a:rPr lang="uk-UA" sz="1800" dirty="0">
                <a:solidFill>
                  <a:schemeClr val="tx1"/>
                </a:solidFill>
              </a:rPr>
              <a:t>систем, додаючи лікарські засоби:</a:t>
            </a:r>
          </a:p>
          <a:p>
            <a:pPr marL="45720" indent="0" algn="just">
              <a:lnSpc>
                <a:spcPct val="100000"/>
              </a:lnSpc>
              <a:spcBef>
                <a:spcPts val="0"/>
              </a:spcBef>
              <a:buNone/>
            </a:pPr>
            <a:r>
              <a:rPr lang="uk-UA" sz="1800" dirty="0">
                <a:solidFill>
                  <a:schemeClr val="tx1"/>
                </a:solidFill>
              </a:rPr>
              <a:t>—	розчинні в олії — в олійну фазу;</a:t>
            </a:r>
          </a:p>
          <a:p>
            <a:pPr marL="45720" indent="0" algn="just">
              <a:lnSpc>
                <a:spcPct val="100000"/>
              </a:lnSpc>
              <a:spcBef>
                <a:spcPts val="0"/>
              </a:spcBef>
              <a:buNone/>
            </a:pPr>
            <a:r>
              <a:rPr lang="uk-UA" sz="1800" dirty="0">
                <a:solidFill>
                  <a:schemeClr val="tx1"/>
                </a:solidFill>
              </a:rPr>
              <a:t>—	розчинні у воді — у водну фазу;</a:t>
            </a:r>
          </a:p>
          <a:p>
            <a:pPr marL="45720" indent="0" algn="just">
              <a:lnSpc>
                <a:spcPct val="100000"/>
              </a:lnSpc>
              <a:spcBef>
                <a:spcPts val="0"/>
              </a:spcBef>
              <a:buNone/>
            </a:pPr>
            <a:r>
              <a:rPr lang="uk-UA" sz="1800" dirty="0">
                <a:solidFill>
                  <a:schemeClr val="tx1"/>
                </a:solidFill>
              </a:rPr>
              <a:t>—	не розчинні ні у воді, ні в олії — у готову емульсію за </a:t>
            </a:r>
            <a:r>
              <a:rPr lang="uk-UA" sz="1800" dirty="0" smtClean="0">
                <a:solidFill>
                  <a:schemeClr val="tx1"/>
                </a:solidFill>
              </a:rPr>
              <a:t>типом суспензій</a:t>
            </a:r>
            <a:r>
              <a:rPr lang="uk-UA" sz="1800" dirty="0">
                <a:solidFill>
                  <a:schemeClr val="tx1"/>
                </a:solidFill>
              </a:rPr>
              <a:t>.</a:t>
            </a:r>
          </a:p>
          <a:p>
            <a:pPr algn="just">
              <a:lnSpc>
                <a:spcPct val="100000"/>
              </a:lnSpc>
              <a:spcBef>
                <a:spcPts val="0"/>
              </a:spcBef>
            </a:pPr>
            <a:endParaRPr lang="uk-UA" sz="1800" dirty="0">
              <a:solidFill>
                <a:schemeClr val="tx1"/>
              </a:solidFill>
            </a:endParaRPr>
          </a:p>
        </p:txBody>
      </p:sp>
      <p:sp>
        <p:nvSpPr>
          <p:cNvPr id="5" name="Волна 4"/>
          <p:cNvSpPr/>
          <p:nvPr/>
        </p:nvSpPr>
        <p:spPr>
          <a:xfrm>
            <a:off x="751114" y="731854"/>
            <a:ext cx="10101105" cy="1108667"/>
          </a:xfrm>
          <a:prstGeom prst="wave">
            <a:avLst/>
          </a:prstGeom>
        </p:spPr>
        <p:style>
          <a:lnRef idx="1">
            <a:schemeClr val="accent1"/>
          </a:lnRef>
          <a:fillRef idx="2">
            <a:schemeClr val="accent1"/>
          </a:fillRef>
          <a:effectRef idx="1">
            <a:schemeClr val="accent1"/>
          </a:effectRef>
          <a:fontRef idx="minor">
            <a:schemeClr val="dk1"/>
          </a:fontRef>
        </p:style>
        <p:txBody>
          <a:bodyPr rtlCol="0" anchor="ctr"/>
          <a:lstStyle/>
          <a:p>
            <a:pPr algn="just"/>
            <a:r>
              <a:rPr lang="uk-UA" sz="2000" b="1" i="1" u="sng" dirty="0">
                <a:solidFill>
                  <a:schemeClr val="tx1"/>
                </a:solidFill>
              </a:rPr>
              <a:t>Комбіновані лініменти </a:t>
            </a:r>
            <a:r>
              <a:rPr lang="uk-UA" sz="2000" dirty="0">
                <a:solidFill>
                  <a:schemeClr val="tx1"/>
                </a:solidFill>
              </a:rPr>
              <a:t>— це поєднання різних дисперсних </a:t>
            </a:r>
            <a:r>
              <a:rPr lang="uk-UA" sz="2000" dirty="0" smtClean="0">
                <a:solidFill>
                  <a:schemeClr val="tx1"/>
                </a:solidFill>
              </a:rPr>
              <a:t>систем</a:t>
            </a:r>
            <a:r>
              <a:rPr lang="uk-UA" sz="2000" dirty="0">
                <a:solidFill>
                  <a:schemeClr val="tx1"/>
                </a:solidFill>
              </a:rPr>
              <a:t>: емульсій, суспензій, розчинів.</a:t>
            </a:r>
          </a:p>
        </p:txBody>
      </p:sp>
      <p:pic>
        <p:nvPicPr>
          <p:cNvPr id="6" name="Рисунок 5"/>
          <p:cNvPicPr>
            <a:picLocks noChangeAspect="1"/>
          </p:cNvPicPr>
          <p:nvPr/>
        </p:nvPicPr>
        <p:blipFill>
          <a:blip r:embed="rId2"/>
          <a:stretch>
            <a:fillRect/>
          </a:stretch>
        </p:blipFill>
        <p:spPr>
          <a:xfrm>
            <a:off x="583055" y="3408899"/>
            <a:ext cx="3682744" cy="1810358"/>
          </a:xfrm>
          <a:prstGeom prst="rect">
            <a:avLst/>
          </a:prstGeom>
        </p:spPr>
      </p:pic>
      <p:pic>
        <p:nvPicPr>
          <p:cNvPr id="7" name="Рисунок 6"/>
          <p:cNvPicPr>
            <a:picLocks noChangeAspect="1"/>
          </p:cNvPicPr>
          <p:nvPr/>
        </p:nvPicPr>
        <p:blipFill>
          <a:blip r:embed="rId3"/>
          <a:stretch>
            <a:fillRect/>
          </a:stretch>
        </p:blipFill>
        <p:spPr>
          <a:xfrm>
            <a:off x="4790698" y="3408899"/>
            <a:ext cx="6787766" cy="2951708"/>
          </a:xfrm>
          <a:prstGeom prst="rect">
            <a:avLst/>
          </a:prstGeom>
        </p:spPr>
      </p:pic>
    </p:spTree>
    <p:extLst>
      <p:ext uri="{BB962C8B-B14F-4D97-AF65-F5344CB8AC3E}">
        <p14:creationId xmlns:p14="http://schemas.microsoft.com/office/powerpoint/2010/main" val="2403620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3000" y="609600"/>
            <a:ext cx="9875520" cy="505767"/>
          </a:xfrm>
        </p:spPr>
        <p:txBody>
          <a:bodyPr>
            <a:normAutofit fontScale="90000"/>
          </a:bodyPr>
          <a:lstStyle/>
          <a:p>
            <a:pPr algn="ctr"/>
            <a:r>
              <a:rPr lang="uk-UA" sz="3200" b="1" i="1" u="sng" dirty="0" smtClean="0">
                <a:solidFill>
                  <a:schemeClr val="tx1"/>
                </a:solidFill>
              </a:rPr>
              <a:t>Мазі</a:t>
            </a:r>
            <a:endParaRPr lang="uk-UA" sz="3200" b="1" i="1" u="sng" dirty="0">
              <a:solidFill>
                <a:schemeClr val="tx1"/>
              </a:solidFill>
            </a:endParaRPr>
          </a:p>
        </p:txBody>
      </p:sp>
      <p:sp>
        <p:nvSpPr>
          <p:cNvPr id="3" name="Объект 2"/>
          <p:cNvSpPr>
            <a:spLocks noGrp="1"/>
          </p:cNvSpPr>
          <p:nvPr>
            <p:ph idx="1"/>
          </p:nvPr>
        </p:nvSpPr>
        <p:spPr>
          <a:xfrm>
            <a:off x="689820" y="3255664"/>
            <a:ext cx="10956220" cy="2260881"/>
          </a:xfrm>
        </p:spPr>
        <p:txBody>
          <a:bodyPr/>
          <a:lstStyle/>
          <a:p>
            <a:pPr algn="just"/>
            <a:r>
              <a:rPr lang="uk-UA" sz="1800" dirty="0">
                <a:solidFill>
                  <a:schemeClr val="tx1"/>
                </a:solidFill>
              </a:rPr>
              <a:t>Складаються з основи і лікарських засобів (а іноді і </a:t>
            </a:r>
            <a:r>
              <a:rPr lang="uk-UA" sz="1800" dirty="0" smtClean="0">
                <a:solidFill>
                  <a:schemeClr val="tx1"/>
                </a:solidFill>
              </a:rPr>
              <a:t>консервантів, ПАР</a:t>
            </a:r>
            <a:r>
              <a:rPr lang="uk-UA" sz="1800" dirty="0">
                <a:solidFill>
                  <a:schemeClr val="tx1"/>
                </a:solidFill>
              </a:rPr>
              <a:t>, допоміжних речовин, дозволених до застосування), </a:t>
            </a:r>
            <a:r>
              <a:rPr lang="uk-UA" sz="1800" dirty="0" smtClean="0">
                <a:solidFill>
                  <a:schemeClr val="tx1"/>
                </a:solidFill>
              </a:rPr>
              <a:t>рівномірно розподілених </a:t>
            </a:r>
            <a:r>
              <a:rPr lang="uk-UA" sz="1800" dirty="0">
                <a:solidFill>
                  <a:schemeClr val="tx1"/>
                </a:solidFill>
              </a:rPr>
              <a:t>в основі, яка залежно від її складу і властивостей </a:t>
            </a:r>
            <a:r>
              <a:rPr lang="uk-UA" sz="1800" dirty="0" smtClean="0">
                <a:solidFill>
                  <a:schemeClr val="tx1"/>
                </a:solidFill>
              </a:rPr>
              <a:t>може впливати </a:t>
            </a:r>
            <a:r>
              <a:rPr lang="uk-UA" sz="1800" dirty="0">
                <a:solidFill>
                  <a:schemeClr val="tx1"/>
                </a:solidFill>
              </a:rPr>
              <a:t>на:</a:t>
            </a:r>
          </a:p>
          <a:p>
            <a:pPr marL="45720" indent="0" algn="just">
              <a:buNone/>
            </a:pPr>
            <a:r>
              <a:rPr lang="uk-UA" sz="1800" dirty="0">
                <a:solidFill>
                  <a:schemeClr val="tx1"/>
                </a:solidFill>
              </a:rPr>
              <a:t>—	вивільнення;</a:t>
            </a:r>
          </a:p>
          <a:p>
            <a:pPr marL="45720" indent="0" algn="just">
              <a:buNone/>
            </a:pPr>
            <a:r>
              <a:rPr lang="uk-UA" sz="1800" dirty="0">
                <a:solidFill>
                  <a:schemeClr val="tx1"/>
                </a:solidFill>
              </a:rPr>
              <a:t>—	</a:t>
            </a:r>
            <a:r>
              <a:rPr lang="uk-UA" sz="1800" dirty="0" err="1">
                <a:solidFill>
                  <a:schemeClr val="tx1"/>
                </a:solidFill>
              </a:rPr>
              <a:t>біодоступність</a:t>
            </a:r>
            <a:r>
              <a:rPr lang="uk-UA" sz="1800" dirty="0">
                <a:solidFill>
                  <a:schemeClr val="tx1"/>
                </a:solidFill>
              </a:rPr>
              <a:t>;</a:t>
            </a:r>
          </a:p>
          <a:p>
            <a:pPr marL="45720" indent="0" algn="just">
              <a:buNone/>
            </a:pPr>
            <a:r>
              <a:rPr lang="uk-UA" sz="1800" dirty="0" smtClean="0">
                <a:solidFill>
                  <a:schemeClr val="tx1"/>
                </a:solidFill>
              </a:rPr>
              <a:t>—	терапевтичну дію.</a:t>
            </a:r>
          </a:p>
          <a:p>
            <a:pPr algn="just"/>
            <a:endParaRPr lang="uk-UA" dirty="0">
              <a:solidFill>
                <a:schemeClr val="tx1"/>
              </a:solidFill>
            </a:endParaRPr>
          </a:p>
        </p:txBody>
      </p:sp>
      <p:sp>
        <p:nvSpPr>
          <p:cNvPr id="4" name="Волна 3"/>
          <p:cNvSpPr/>
          <p:nvPr/>
        </p:nvSpPr>
        <p:spPr>
          <a:xfrm>
            <a:off x="689820" y="888023"/>
            <a:ext cx="10781880" cy="2200170"/>
          </a:xfrm>
          <a:prstGeom prst="wave">
            <a:avLst>
              <a:gd name="adj1" fmla="val 12500"/>
              <a:gd name="adj2" fmla="val -186"/>
            </a:avLst>
          </a:prstGeom>
        </p:spPr>
        <p:style>
          <a:lnRef idx="1">
            <a:schemeClr val="accent1"/>
          </a:lnRef>
          <a:fillRef idx="2">
            <a:schemeClr val="accent1"/>
          </a:fillRef>
          <a:effectRef idx="1">
            <a:schemeClr val="accent1"/>
          </a:effectRef>
          <a:fontRef idx="minor">
            <a:schemeClr val="dk1"/>
          </a:fontRef>
        </p:style>
        <p:txBody>
          <a:bodyPr rtlCol="0" anchor="ctr"/>
          <a:lstStyle/>
          <a:p>
            <a:pPr algn="just"/>
            <a:r>
              <a:rPr lang="uk-UA" sz="2000" b="1" i="1" u="sng" dirty="0"/>
              <a:t>Мазі</a:t>
            </a:r>
            <a:r>
              <a:rPr lang="uk-UA" sz="2000" dirty="0"/>
              <a:t> — м’які лікарські засоби для місцевого застосування, що є </a:t>
            </a:r>
            <a:r>
              <a:rPr lang="uk-UA" sz="2000" dirty="0" smtClean="0"/>
              <a:t>вільними </a:t>
            </a:r>
            <a:r>
              <a:rPr lang="uk-UA" sz="2000" dirty="0"/>
              <a:t>всебічно дисперсними системами з </a:t>
            </a:r>
            <a:r>
              <a:rPr lang="uk-UA" sz="2000" dirty="0" err="1" smtClean="0"/>
              <a:t>пластично</a:t>
            </a:r>
            <a:r>
              <a:rPr lang="uk-UA" sz="2000" dirty="0" smtClean="0"/>
              <a:t>-пружно-в’язким дисперсійним </a:t>
            </a:r>
            <a:r>
              <a:rPr lang="uk-UA" sz="2000" dirty="0"/>
              <a:t>середовищем, які при кімнатній температурі </a:t>
            </a:r>
            <a:r>
              <a:rPr lang="uk-UA" sz="2000" dirty="0" smtClean="0"/>
              <a:t>зберігають форму</a:t>
            </a:r>
            <a:r>
              <a:rPr lang="uk-UA" sz="2000" dirty="0"/>
              <a:t>, а при підвищеній температурі перетворюються в рідини.</a:t>
            </a:r>
          </a:p>
        </p:txBody>
      </p:sp>
    </p:spTree>
    <p:extLst>
      <p:ext uri="{BB962C8B-B14F-4D97-AF65-F5344CB8AC3E}">
        <p14:creationId xmlns:p14="http://schemas.microsoft.com/office/powerpoint/2010/main" val="330836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3000" y="609600"/>
            <a:ext cx="9875520" cy="365090"/>
          </a:xfrm>
        </p:spPr>
        <p:txBody>
          <a:bodyPr>
            <a:normAutofit fontScale="90000"/>
          </a:bodyPr>
          <a:lstStyle/>
          <a:p>
            <a:pPr algn="ctr"/>
            <a:r>
              <a:rPr lang="uk-UA" sz="3200" b="1" i="1" dirty="0">
                <a:solidFill>
                  <a:schemeClr val="tx1"/>
                </a:solidFill>
              </a:rPr>
              <a:t>Характеристика </a:t>
            </a:r>
            <a:r>
              <a:rPr lang="uk-UA" sz="3200" b="1" i="1" dirty="0" smtClean="0">
                <a:solidFill>
                  <a:schemeClr val="tx1"/>
                </a:solidFill>
              </a:rPr>
              <a:t>мазей</a:t>
            </a:r>
            <a:endParaRPr lang="uk-UA" sz="3200" b="1" i="1" dirty="0">
              <a:solidFill>
                <a:schemeClr val="tx1"/>
              </a:solidFill>
            </a:endParaRPr>
          </a:p>
        </p:txBody>
      </p:sp>
      <p:pic>
        <p:nvPicPr>
          <p:cNvPr id="4" name="Объект 3"/>
          <p:cNvPicPr>
            <a:picLocks noGrp="1" noChangeAspect="1"/>
          </p:cNvPicPr>
          <p:nvPr>
            <p:ph idx="1"/>
          </p:nvPr>
        </p:nvPicPr>
        <p:blipFill>
          <a:blip r:embed="rId2"/>
          <a:stretch>
            <a:fillRect/>
          </a:stretch>
        </p:blipFill>
        <p:spPr>
          <a:xfrm>
            <a:off x="310938" y="1501751"/>
            <a:ext cx="5848701" cy="3060202"/>
          </a:xfrm>
          <a:prstGeom prst="rect">
            <a:avLst/>
          </a:prstGeom>
        </p:spPr>
      </p:pic>
      <p:pic>
        <p:nvPicPr>
          <p:cNvPr id="5" name="Рисунок 4"/>
          <p:cNvPicPr>
            <a:picLocks noChangeAspect="1"/>
          </p:cNvPicPr>
          <p:nvPr/>
        </p:nvPicPr>
        <p:blipFill>
          <a:blip r:embed="rId3"/>
          <a:stretch>
            <a:fillRect/>
          </a:stretch>
        </p:blipFill>
        <p:spPr>
          <a:xfrm>
            <a:off x="5989458" y="1501751"/>
            <a:ext cx="5910281" cy="2944167"/>
          </a:xfrm>
          <a:prstGeom prst="rect">
            <a:avLst/>
          </a:prstGeom>
        </p:spPr>
      </p:pic>
      <p:pic>
        <p:nvPicPr>
          <p:cNvPr id="6" name="Рисунок 5"/>
          <p:cNvPicPr>
            <a:picLocks noChangeAspect="1"/>
          </p:cNvPicPr>
          <p:nvPr/>
        </p:nvPicPr>
        <p:blipFill>
          <a:blip r:embed="rId4"/>
          <a:stretch>
            <a:fillRect/>
          </a:stretch>
        </p:blipFill>
        <p:spPr>
          <a:xfrm>
            <a:off x="5989458" y="4445918"/>
            <a:ext cx="5687424" cy="1092125"/>
          </a:xfrm>
          <a:prstGeom prst="rect">
            <a:avLst/>
          </a:prstGeom>
        </p:spPr>
      </p:pic>
    </p:spTree>
    <p:extLst>
      <p:ext uri="{BB962C8B-B14F-4D97-AF65-F5344CB8AC3E}">
        <p14:creationId xmlns:p14="http://schemas.microsoft.com/office/powerpoint/2010/main" val="16733353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0351" y="452175"/>
            <a:ext cx="9875520" cy="478804"/>
          </a:xfrm>
        </p:spPr>
        <p:txBody>
          <a:bodyPr>
            <a:normAutofit fontScale="90000"/>
          </a:bodyPr>
          <a:lstStyle/>
          <a:p>
            <a:pPr algn="ctr"/>
            <a:r>
              <a:rPr lang="uk-UA" sz="3200" b="1" i="1" dirty="0">
                <a:solidFill>
                  <a:schemeClr val="tx1"/>
                </a:solidFill>
              </a:rPr>
              <a:t>Прописування </a:t>
            </a:r>
            <a:r>
              <a:rPr lang="uk-UA" sz="3200" b="1" i="1" dirty="0" smtClean="0">
                <a:solidFill>
                  <a:schemeClr val="tx1"/>
                </a:solidFill>
              </a:rPr>
              <a:t>мазей</a:t>
            </a:r>
            <a:endParaRPr lang="uk-UA" sz="3200" b="1" i="1" dirty="0">
              <a:solidFill>
                <a:schemeClr val="tx1"/>
              </a:solidFill>
            </a:endParaRPr>
          </a:p>
        </p:txBody>
      </p:sp>
      <p:pic>
        <p:nvPicPr>
          <p:cNvPr id="4" name="Объект 3"/>
          <p:cNvPicPr>
            <a:picLocks noGrp="1" noChangeAspect="1"/>
          </p:cNvPicPr>
          <p:nvPr>
            <p:ph idx="1"/>
          </p:nvPr>
        </p:nvPicPr>
        <p:blipFill>
          <a:blip r:embed="rId2"/>
          <a:stretch>
            <a:fillRect/>
          </a:stretch>
        </p:blipFill>
        <p:spPr>
          <a:xfrm>
            <a:off x="2075361" y="1173759"/>
            <a:ext cx="5872301" cy="1551726"/>
          </a:xfrm>
          <a:prstGeom prst="rect">
            <a:avLst/>
          </a:prstGeom>
        </p:spPr>
      </p:pic>
      <p:pic>
        <p:nvPicPr>
          <p:cNvPr id="5" name="Рисунок 4"/>
          <p:cNvPicPr>
            <a:picLocks noChangeAspect="1"/>
          </p:cNvPicPr>
          <p:nvPr/>
        </p:nvPicPr>
        <p:blipFill>
          <a:blip r:embed="rId3"/>
          <a:stretch>
            <a:fillRect/>
          </a:stretch>
        </p:blipFill>
        <p:spPr>
          <a:xfrm>
            <a:off x="1783961" y="2797443"/>
            <a:ext cx="7006862" cy="3352148"/>
          </a:xfrm>
          <a:prstGeom prst="rect">
            <a:avLst/>
          </a:prstGeom>
        </p:spPr>
      </p:pic>
    </p:spTree>
    <p:extLst>
      <p:ext uri="{BB962C8B-B14F-4D97-AF65-F5344CB8AC3E}">
        <p14:creationId xmlns:p14="http://schemas.microsoft.com/office/powerpoint/2010/main" val="139187612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3000" y="609600"/>
            <a:ext cx="9875520" cy="616299"/>
          </a:xfrm>
        </p:spPr>
        <p:txBody>
          <a:bodyPr>
            <a:normAutofit/>
          </a:bodyPr>
          <a:lstStyle/>
          <a:p>
            <a:pPr algn="ctr"/>
            <a:r>
              <a:rPr lang="uk-UA" sz="3200" b="1" i="1" dirty="0">
                <a:solidFill>
                  <a:schemeClr val="tx1"/>
                </a:solidFill>
              </a:rPr>
              <a:t>Класифікація </a:t>
            </a:r>
            <a:r>
              <a:rPr lang="uk-UA" sz="3200" b="1" i="1" dirty="0" smtClean="0">
                <a:solidFill>
                  <a:schemeClr val="tx1"/>
                </a:solidFill>
              </a:rPr>
              <a:t>мазей</a:t>
            </a:r>
            <a:endParaRPr lang="uk-UA" sz="3200" b="1" i="1" dirty="0">
              <a:solidFill>
                <a:schemeClr val="tx1"/>
              </a:solidFill>
            </a:endParaRPr>
          </a:p>
        </p:txBody>
      </p:sp>
      <p:pic>
        <p:nvPicPr>
          <p:cNvPr id="4" name="Объект 3"/>
          <p:cNvPicPr>
            <a:picLocks noGrp="1" noChangeAspect="1"/>
          </p:cNvPicPr>
          <p:nvPr>
            <p:ph idx="1"/>
          </p:nvPr>
        </p:nvPicPr>
        <p:blipFill>
          <a:blip r:embed="rId2"/>
          <a:stretch>
            <a:fillRect/>
          </a:stretch>
        </p:blipFill>
        <p:spPr>
          <a:xfrm>
            <a:off x="503580" y="1225899"/>
            <a:ext cx="7371452" cy="2167824"/>
          </a:xfrm>
          <a:prstGeom prst="rect">
            <a:avLst/>
          </a:prstGeom>
        </p:spPr>
      </p:pic>
      <p:pic>
        <p:nvPicPr>
          <p:cNvPr id="5" name="Рисунок 4"/>
          <p:cNvPicPr>
            <a:picLocks noChangeAspect="1"/>
          </p:cNvPicPr>
          <p:nvPr/>
        </p:nvPicPr>
        <p:blipFill>
          <a:blip r:embed="rId3"/>
          <a:stretch>
            <a:fillRect/>
          </a:stretch>
        </p:blipFill>
        <p:spPr>
          <a:xfrm>
            <a:off x="503580" y="3393723"/>
            <a:ext cx="5577180" cy="2876448"/>
          </a:xfrm>
          <a:prstGeom prst="rect">
            <a:avLst/>
          </a:prstGeom>
        </p:spPr>
      </p:pic>
      <p:pic>
        <p:nvPicPr>
          <p:cNvPr id="6" name="Рисунок 5"/>
          <p:cNvPicPr>
            <a:picLocks noChangeAspect="1"/>
          </p:cNvPicPr>
          <p:nvPr/>
        </p:nvPicPr>
        <p:blipFill>
          <a:blip r:embed="rId4"/>
          <a:stretch>
            <a:fillRect/>
          </a:stretch>
        </p:blipFill>
        <p:spPr>
          <a:xfrm>
            <a:off x="5903549" y="1842198"/>
            <a:ext cx="5509618" cy="4568650"/>
          </a:xfrm>
          <a:prstGeom prst="rect">
            <a:avLst/>
          </a:prstGeom>
        </p:spPr>
      </p:pic>
    </p:spTree>
    <p:extLst>
      <p:ext uri="{BB962C8B-B14F-4D97-AF65-F5344CB8AC3E}">
        <p14:creationId xmlns:p14="http://schemas.microsoft.com/office/powerpoint/2010/main" val="4969298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3000" y="432080"/>
            <a:ext cx="9875520" cy="549142"/>
          </a:xfrm>
        </p:spPr>
        <p:txBody>
          <a:bodyPr>
            <a:normAutofit/>
          </a:bodyPr>
          <a:lstStyle/>
          <a:p>
            <a:pPr algn="ctr"/>
            <a:r>
              <a:rPr lang="uk-UA" sz="3200" b="1" i="1" dirty="0" smtClean="0">
                <a:solidFill>
                  <a:schemeClr val="tx1"/>
                </a:solidFill>
              </a:rPr>
              <a:t>Класифікація спорідненістю до води</a:t>
            </a:r>
            <a:endParaRPr lang="uk-UA" sz="3200" b="1" i="1" dirty="0">
              <a:solidFill>
                <a:schemeClr val="tx1"/>
              </a:solidFill>
            </a:endParaRPr>
          </a:p>
        </p:txBody>
      </p:sp>
      <p:pic>
        <p:nvPicPr>
          <p:cNvPr id="5" name="Объект 4"/>
          <p:cNvPicPr>
            <a:picLocks noGrp="1" noChangeAspect="1"/>
          </p:cNvPicPr>
          <p:nvPr>
            <p:ph idx="1"/>
          </p:nvPr>
        </p:nvPicPr>
        <p:blipFill>
          <a:blip r:embed="rId2"/>
          <a:stretch>
            <a:fillRect/>
          </a:stretch>
        </p:blipFill>
        <p:spPr>
          <a:xfrm>
            <a:off x="1971302" y="1174540"/>
            <a:ext cx="8218915" cy="4874567"/>
          </a:xfrm>
          <a:prstGeom prst="rect">
            <a:avLst/>
          </a:prstGeom>
        </p:spPr>
      </p:pic>
    </p:spTree>
    <p:extLst>
      <p:ext uri="{BB962C8B-B14F-4D97-AF65-F5344CB8AC3E}">
        <p14:creationId xmlns:p14="http://schemas.microsoft.com/office/powerpoint/2010/main" val="71240103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3000" y="348343"/>
            <a:ext cx="9875520" cy="716782"/>
          </a:xfrm>
        </p:spPr>
        <p:txBody>
          <a:bodyPr>
            <a:normAutofit/>
          </a:bodyPr>
          <a:lstStyle/>
          <a:p>
            <a:pPr algn="ctr"/>
            <a:r>
              <a:rPr lang="uk-UA" sz="3200" b="1" i="1" dirty="0">
                <a:solidFill>
                  <a:schemeClr val="tx1"/>
                </a:solidFill>
              </a:rPr>
              <a:t>Мазеві </a:t>
            </a:r>
            <a:r>
              <a:rPr lang="uk-UA" sz="3200" b="1" i="1" dirty="0" smtClean="0">
                <a:solidFill>
                  <a:schemeClr val="tx1"/>
                </a:solidFill>
              </a:rPr>
              <a:t>основи</a:t>
            </a:r>
            <a:endParaRPr lang="uk-UA" sz="3200" b="1" i="1" dirty="0">
              <a:solidFill>
                <a:schemeClr val="tx1"/>
              </a:solidFill>
            </a:endParaRPr>
          </a:p>
        </p:txBody>
      </p:sp>
      <p:sp>
        <p:nvSpPr>
          <p:cNvPr id="3" name="Объект 2"/>
          <p:cNvSpPr>
            <a:spLocks noGrp="1"/>
          </p:cNvSpPr>
          <p:nvPr>
            <p:ph idx="1"/>
          </p:nvPr>
        </p:nvSpPr>
        <p:spPr>
          <a:xfrm>
            <a:off x="626012" y="954593"/>
            <a:ext cx="10909496" cy="2903974"/>
          </a:xfrm>
        </p:spPr>
        <p:style>
          <a:lnRef idx="2">
            <a:schemeClr val="accent2"/>
          </a:lnRef>
          <a:fillRef idx="1">
            <a:schemeClr val="lt1"/>
          </a:fillRef>
          <a:effectRef idx="0">
            <a:schemeClr val="accent2"/>
          </a:effectRef>
          <a:fontRef idx="minor">
            <a:schemeClr val="dk1"/>
          </a:fontRef>
        </p:style>
        <p:txBody>
          <a:bodyPr>
            <a:normAutofit/>
          </a:bodyPr>
          <a:lstStyle/>
          <a:p>
            <a:pPr algn="just">
              <a:spcBef>
                <a:spcPts val="0"/>
              </a:spcBef>
            </a:pPr>
            <a:r>
              <a:rPr lang="uk-UA" dirty="0">
                <a:solidFill>
                  <a:schemeClr val="tx1"/>
                </a:solidFill>
              </a:rPr>
              <a:t>Властивості мазі, її консистенція, об’єм, здатність </a:t>
            </a:r>
            <a:r>
              <a:rPr lang="uk-UA" dirty="0" smtClean="0">
                <a:solidFill>
                  <a:schemeClr val="tx1"/>
                </a:solidFill>
              </a:rPr>
              <a:t>всмоктуватися </a:t>
            </a:r>
            <a:r>
              <a:rPr lang="uk-UA" dirty="0">
                <a:solidFill>
                  <a:schemeClr val="tx1"/>
                </a:solidFill>
              </a:rPr>
              <a:t>і лікувальна дія значною мірою залежать від складу </a:t>
            </a:r>
            <a:r>
              <a:rPr lang="uk-UA" dirty="0" smtClean="0">
                <a:solidFill>
                  <a:schemeClr val="tx1"/>
                </a:solidFill>
              </a:rPr>
              <a:t>мазевих основ</a:t>
            </a:r>
            <a:r>
              <a:rPr lang="uk-UA" dirty="0">
                <a:solidFill>
                  <a:schemeClr val="tx1"/>
                </a:solidFill>
              </a:rPr>
              <a:t>, які можуть бути у вигляді індивідуальних речовин або </a:t>
            </a:r>
            <a:r>
              <a:rPr lang="uk-UA" dirty="0" smtClean="0">
                <a:solidFill>
                  <a:schemeClr val="tx1"/>
                </a:solidFill>
              </a:rPr>
              <a:t>суміші різних </a:t>
            </a:r>
            <a:r>
              <a:rPr lang="uk-UA" dirty="0">
                <a:solidFill>
                  <a:schemeClr val="tx1"/>
                </a:solidFill>
              </a:rPr>
              <a:t>речовин.</a:t>
            </a:r>
          </a:p>
          <a:p>
            <a:pPr algn="just">
              <a:spcBef>
                <a:spcPts val="0"/>
              </a:spcBef>
            </a:pPr>
            <a:r>
              <a:rPr lang="uk-UA" dirty="0">
                <a:solidFill>
                  <a:schemeClr val="tx1"/>
                </a:solidFill>
              </a:rPr>
              <a:t>Проникність лікарських засобів із мазевої основи, їх </a:t>
            </a:r>
            <a:r>
              <a:rPr lang="uk-UA" dirty="0" smtClean="0">
                <a:solidFill>
                  <a:schemeClr val="tx1"/>
                </a:solidFill>
              </a:rPr>
              <a:t>десорбція залежить</a:t>
            </a:r>
            <a:r>
              <a:rPr lang="uk-UA" dirty="0">
                <a:solidFill>
                  <a:schemeClr val="tx1"/>
                </a:solidFill>
              </a:rPr>
              <a:t>:</a:t>
            </a:r>
          </a:p>
          <a:p>
            <a:pPr marL="712788" indent="0" algn="just">
              <a:spcBef>
                <a:spcPts val="0"/>
              </a:spcBef>
              <a:buNone/>
              <a:tabLst>
                <a:tab pos="361950" algn="l"/>
                <a:tab pos="1255713" algn="l"/>
              </a:tabLst>
            </a:pPr>
            <a:r>
              <a:rPr lang="uk-UA" dirty="0">
                <a:solidFill>
                  <a:schemeClr val="tx1"/>
                </a:solidFill>
              </a:rPr>
              <a:t>1)	від характеру мазевої основи;</a:t>
            </a:r>
          </a:p>
          <a:p>
            <a:pPr marL="712788" indent="0" algn="just">
              <a:spcBef>
                <a:spcPts val="0"/>
              </a:spcBef>
              <a:buNone/>
              <a:tabLst>
                <a:tab pos="361950" algn="l"/>
                <a:tab pos="1255713" algn="l"/>
              </a:tabLst>
            </a:pPr>
            <a:r>
              <a:rPr lang="uk-UA" dirty="0">
                <a:solidFill>
                  <a:schemeClr val="tx1"/>
                </a:solidFill>
              </a:rPr>
              <a:t>2)	від ступеня розчинності лікарських засобів у цій мазевій основі;</a:t>
            </a:r>
          </a:p>
          <a:p>
            <a:pPr marL="712788" indent="0" algn="just">
              <a:spcBef>
                <a:spcPts val="0"/>
              </a:spcBef>
              <a:buNone/>
              <a:tabLst>
                <a:tab pos="361950" algn="l"/>
                <a:tab pos="1255713" algn="l"/>
              </a:tabLst>
            </a:pPr>
            <a:r>
              <a:rPr lang="uk-UA" dirty="0">
                <a:solidFill>
                  <a:schemeClr val="tx1"/>
                </a:solidFill>
              </a:rPr>
              <a:t>3)	від хімічної взаємодії їх з мазевою основою.</a:t>
            </a:r>
          </a:p>
          <a:p>
            <a:pPr algn="just">
              <a:spcBef>
                <a:spcPts val="0"/>
              </a:spcBef>
            </a:pPr>
            <a:r>
              <a:rPr lang="uk-UA" dirty="0">
                <a:solidFill>
                  <a:schemeClr val="tx1"/>
                </a:solidFill>
              </a:rPr>
              <a:t>З точки зору </a:t>
            </a:r>
            <a:r>
              <a:rPr lang="uk-UA" dirty="0" err="1">
                <a:solidFill>
                  <a:schemeClr val="tx1"/>
                </a:solidFill>
              </a:rPr>
              <a:t>біофармації</a:t>
            </a:r>
            <a:r>
              <a:rPr lang="uk-UA" dirty="0">
                <a:solidFill>
                  <a:schemeClr val="tx1"/>
                </a:solidFill>
              </a:rPr>
              <a:t> основа не є індиферентним носієм, а </a:t>
            </a:r>
            <a:r>
              <a:rPr lang="uk-UA" dirty="0" smtClean="0">
                <a:solidFill>
                  <a:schemeClr val="tx1"/>
                </a:solidFill>
              </a:rPr>
              <a:t>виступає </a:t>
            </a:r>
            <a:r>
              <a:rPr lang="uk-UA" dirty="0">
                <a:solidFill>
                  <a:schemeClr val="tx1"/>
                </a:solidFill>
              </a:rPr>
              <a:t>активним компонентом </a:t>
            </a:r>
            <a:r>
              <a:rPr lang="uk-UA" dirty="0" err="1">
                <a:solidFill>
                  <a:schemeClr val="tx1"/>
                </a:solidFill>
              </a:rPr>
              <a:t>фармакодинаміки</a:t>
            </a:r>
            <a:r>
              <a:rPr lang="uk-UA" dirty="0">
                <a:solidFill>
                  <a:schemeClr val="tx1"/>
                </a:solidFill>
              </a:rPr>
              <a:t> мазі.</a:t>
            </a:r>
          </a:p>
          <a:p>
            <a:pPr>
              <a:spcBef>
                <a:spcPts val="0"/>
              </a:spcBef>
            </a:pPr>
            <a:endParaRPr lang="uk-UA" dirty="0"/>
          </a:p>
        </p:txBody>
      </p:sp>
      <p:pic>
        <p:nvPicPr>
          <p:cNvPr id="4" name="Рисунок 3"/>
          <p:cNvPicPr>
            <a:picLocks noChangeAspect="1"/>
          </p:cNvPicPr>
          <p:nvPr/>
        </p:nvPicPr>
        <p:blipFill>
          <a:blip r:embed="rId2"/>
          <a:stretch>
            <a:fillRect/>
          </a:stretch>
        </p:blipFill>
        <p:spPr>
          <a:xfrm>
            <a:off x="2910753" y="4002968"/>
            <a:ext cx="6340013" cy="2327493"/>
          </a:xfrm>
          <a:prstGeom prst="rect">
            <a:avLst/>
          </a:prstGeom>
        </p:spPr>
      </p:pic>
    </p:spTree>
    <p:extLst>
      <p:ext uri="{BB962C8B-B14F-4D97-AF65-F5344CB8AC3E}">
        <p14:creationId xmlns:p14="http://schemas.microsoft.com/office/powerpoint/2010/main" val="29623781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0351" y="452175"/>
            <a:ext cx="9875520" cy="569239"/>
          </a:xfrm>
        </p:spPr>
        <p:txBody>
          <a:bodyPr>
            <a:normAutofit/>
          </a:bodyPr>
          <a:lstStyle/>
          <a:p>
            <a:pPr algn="ctr"/>
            <a:r>
              <a:rPr lang="uk-UA" sz="3200" b="1" i="1" dirty="0">
                <a:solidFill>
                  <a:schemeClr val="tx1"/>
                </a:solidFill>
              </a:rPr>
              <a:t>Класифікація мазевих основ</a:t>
            </a:r>
          </a:p>
        </p:txBody>
      </p:sp>
      <p:pic>
        <p:nvPicPr>
          <p:cNvPr id="4" name="Объект 3"/>
          <p:cNvPicPr>
            <a:picLocks noGrp="1" noChangeAspect="1"/>
          </p:cNvPicPr>
          <p:nvPr>
            <p:ph idx="1"/>
          </p:nvPr>
        </p:nvPicPr>
        <p:blipFill>
          <a:blip r:embed="rId2"/>
          <a:stretch>
            <a:fillRect/>
          </a:stretch>
        </p:blipFill>
        <p:spPr>
          <a:xfrm>
            <a:off x="705384" y="866443"/>
            <a:ext cx="4690093" cy="5661448"/>
          </a:xfrm>
          <a:prstGeom prst="rect">
            <a:avLst/>
          </a:prstGeom>
        </p:spPr>
      </p:pic>
      <p:pic>
        <p:nvPicPr>
          <p:cNvPr id="5" name="Рисунок 4"/>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40000" contrast="-40000"/>
                    </a14:imgEffect>
                  </a14:imgLayer>
                </a14:imgProps>
              </a:ext>
            </a:extLst>
          </a:blip>
          <a:stretch>
            <a:fillRect/>
          </a:stretch>
        </p:blipFill>
        <p:spPr>
          <a:xfrm>
            <a:off x="6201789" y="934242"/>
            <a:ext cx="4978287" cy="5593649"/>
          </a:xfrm>
          <a:prstGeom prst="rect">
            <a:avLst/>
          </a:prstGeom>
        </p:spPr>
      </p:pic>
    </p:spTree>
    <p:extLst>
      <p:ext uri="{BB962C8B-B14F-4D97-AF65-F5344CB8AC3E}">
        <p14:creationId xmlns:p14="http://schemas.microsoft.com/office/powerpoint/2010/main" val="41645473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3000" y="489020"/>
            <a:ext cx="9875520" cy="385187"/>
          </a:xfrm>
        </p:spPr>
        <p:txBody>
          <a:bodyPr>
            <a:normAutofit fontScale="90000"/>
          </a:bodyPr>
          <a:lstStyle/>
          <a:p>
            <a:pPr algn="ctr"/>
            <a:r>
              <a:rPr lang="uk-UA" sz="3200" b="1" i="1" dirty="0">
                <a:solidFill>
                  <a:schemeClr val="tx1"/>
                </a:solidFill>
              </a:rPr>
              <a:t>Основні технологічні стадії</a:t>
            </a:r>
            <a:r>
              <a:rPr lang="uk-UA" sz="3200" b="1" i="1" dirty="0" smtClean="0">
                <a:solidFill>
                  <a:schemeClr val="tx1"/>
                </a:solidFill>
              </a:rPr>
              <a:t>:</a:t>
            </a:r>
            <a:endParaRPr lang="uk-UA" sz="3200" b="1" i="1" dirty="0">
              <a:solidFill>
                <a:schemeClr val="tx1"/>
              </a:solidFill>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3057345910"/>
              </p:ext>
            </p:extLst>
          </p:nvPr>
        </p:nvGraphicFramePr>
        <p:xfrm>
          <a:off x="698611" y="1142999"/>
          <a:ext cx="10955216" cy="40419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Прямоугольник 4"/>
          <p:cNvSpPr/>
          <p:nvPr/>
        </p:nvSpPr>
        <p:spPr>
          <a:xfrm>
            <a:off x="507693" y="5594421"/>
            <a:ext cx="11146134" cy="646331"/>
          </a:xfrm>
          <a:prstGeom prst="rect">
            <a:avLst/>
          </a:prstGeom>
        </p:spPr>
        <p:txBody>
          <a:bodyPr wrap="square">
            <a:spAutoFit/>
          </a:bodyPr>
          <a:lstStyle/>
          <a:p>
            <a:r>
              <a:rPr lang="uk-UA" dirty="0"/>
              <a:t>*	Проте технологія мазей може включати як усі основні </a:t>
            </a:r>
            <a:r>
              <a:rPr lang="uk-UA" dirty="0" smtClean="0"/>
              <a:t>стадії ,так </a:t>
            </a:r>
            <a:r>
              <a:rPr lang="uk-UA" dirty="0"/>
              <a:t>і лише деякі з них, оскільки мазі як фізико-хімічні </a:t>
            </a:r>
            <a:r>
              <a:rPr lang="uk-UA" dirty="0" smtClean="0"/>
              <a:t>дисперсні системи </a:t>
            </a:r>
            <a:r>
              <a:rPr lang="uk-UA" dirty="0"/>
              <a:t>бувають гомогенними чи гетерогенними.</a:t>
            </a:r>
          </a:p>
        </p:txBody>
      </p:sp>
    </p:spTree>
    <p:extLst>
      <p:ext uri="{BB962C8B-B14F-4D97-AF65-F5344CB8AC3E}">
        <p14:creationId xmlns:p14="http://schemas.microsoft.com/office/powerpoint/2010/main" val="264276531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2650" y="1335454"/>
            <a:ext cx="3844233" cy="552660"/>
          </a:xfrm>
        </p:spPr>
        <p:txBody>
          <a:bodyPr>
            <a:noAutofit/>
          </a:bodyPr>
          <a:lstStyle/>
          <a:p>
            <a:r>
              <a:rPr lang="ru-RU" sz="2000" b="1" i="1" dirty="0" err="1">
                <a:solidFill>
                  <a:schemeClr val="tx1"/>
                </a:solidFill>
              </a:rPr>
              <a:t>Вводять</a:t>
            </a:r>
            <a:r>
              <a:rPr lang="ru-RU" sz="2000" b="1" i="1" dirty="0">
                <a:solidFill>
                  <a:schemeClr val="tx1"/>
                </a:solidFill>
              </a:rPr>
              <a:t> до складу мазей у </a:t>
            </a:r>
            <a:r>
              <a:rPr lang="ru-RU" sz="2000" b="1" i="1" dirty="0" smtClean="0">
                <a:solidFill>
                  <a:schemeClr val="tx1"/>
                </a:solidFill>
              </a:rPr>
              <a:t/>
            </a:r>
            <a:br>
              <a:rPr lang="ru-RU" sz="2000" b="1" i="1" dirty="0" smtClean="0">
                <a:solidFill>
                  <a:schemeClr val="tx1"/>
                </a:solidFill>
              </a:rPr>
            </a:br>
            <a:r>
              <a:rPr lang="ru-RU" sz="2000" b="1" i="1" dirty="0" err="1" smtClean="0">
                <a:solidFill>
                  <a:schemeClr val="tx1"/>
                </a:solidFill>
              </a:rPr>
              <a:t>вигляді</a:t>
            </a:r>
            <a:r>
              <a:rPr lang="ru-RU" sz="2000" b="1" i="1" dirty="0" smtClean="0">
                <a:solidFill>
                  <a:schemeClr val="tx1"/>
                </a:solidFill>
              </a:rPr>
              <a:t> </a:t>
            </a:r>
            <a:r>
              <a:rPr lang="ru-RU" sz="2000" b="1" i="1" dirty="0" err="1">
                <a:solidFill>
                  <a:schemeClr val="tx1"/>
                </a:solidFill>
              </a:rPr>
              <a:t>найтоншого</a:t>
            </a:r>
            <a:r>
              <a:rPr lang="ru-RU" sz="2000" b="1" i="1" dirty="0">
                <a:solidFill>
                  <a:schemeClr val="tx1"/>
                </a:solidFill>
              </a:rPr>
              <a:t> порошку</a:t>
            </a:r>
            <a:r>
              <a:rPr lang="ru-RU" sz="2000" b="1" i="1" dirty="0" smtClean="0">
                <a:solidFill>
                  <a:schemeClr val="tx1"/>
                </a:solidFill>
              </a:rPr>
              <a:t>:</a:t>
            </a:r>
            <a:endParaRPr lang="uk-UA" sz="2000" b="1" i="1" dirty="0">
              <a:solidFill>
                <a:schemeClr val="tx1"/>
              </a:solidFill>
            </a:endParaRPr>
          </a:p>
        </p:txBody>
      </p:sp>
      <p:pic>
        <p:nvPicPr>
          <p:cNvPr id="5" name="Рисунок 4"/>
          <p:cNvPicPr>
            <a:picLocks noChangeAspect="1"/>
          </p:cNvPicPr>
          <p:nvPr/>
        </p:nvPicPr>
        <p:blipFill>
          <a:blip r:embed="rId2"/>
          <a:stretch>
            <a:fillRect/>
          </a:stretch>
        </p:blipFill>
        <p:spPr>
          <a:xfrm>
            <a:off x="756285" y="2019271"/>
            <a:ext cx="5097508" cy="518069"/>
          </a:xfrm>
          <a:prstGeom prst="rect">
            <a:avLst/>
          </a:prstGeom>
        </p:spPr>
      </p:pic>
      <p:pic>
        <p:nvPicPr>
          <p:cNvPr id="7" name="Рисунок 6"/>
          <p:cNvPicPr>
            <a:picLocks noChangeAspect="1"/>
          </p:cNvPicPr>
          <p:nvPr/>
        </p:nvPicPr>
        <p:blipFill>
          <a:blip r:embed="rId3"/>
          <a:stretch>
            <a:fillRect/>
          </a:stretch>
        </p:blipFill>
        <p:spPr>
          <a:xfrm>
            <a:off x="5467712" y="2408477"/>
            <a:ext cx="6338487" cy="3029371"/>
          </a:xfrm>
          <a:prstGeom prst="rect">
            <a:avLst/>
          </a:prstGeom>
        </p:spPr>
      </p:pic>
      <p:pic>
        <p:nvPicPr>
          <p:cNvPr id="9" name="Рисунок 8"/>
          <p:cNvPicPr>
            <a:picLocks noChangeAspect="1"/>
          </p:cNvPicPr>
          <p:nvPr/>
        </p:nvPicPr>
        <p:blipFill>
          <a:blip r:embed="rId4"/>
          <a:stretch>
            <a:fillRect/>
          </a:stretch>
        </p:blipFill>
        <p:spPr>
          <a:xfrm>
            <a:off x="538665" y="2408477"/>
            <a:ext cx="2380293" cy="3451253"/>
          </a:xfrm>
          <a:prstGeom prst="rect">
            <a:avLst/>
          </a:prstGeom>
        </p:spPr>
      </p:pic>
      <p:pic>
        <p:nvPicPr>
          <p:cNvPr id="10" name="Рисунок 9"/>
          <p:cNvPicPr>
            <a:picLocks noChangeAspect="1"/>
          </p:cNvPicPr>
          <p:nvPr/>
        </p:nvPicPr>
        <p:blipFill>
          <a:blip r:embed="rId5"/>
          <a:stretch>
            <a:fillRect/>
          </a:stretch>
        </p:blipFill>
        <p:spPr>
          <a:xfrm>
            <a:off x="5853793" y="1176059"/>
            <a:ext cx="3199131" cy="1232418"/>
          </a:xfrm>
          <a:prstGeom prst="rect">
            <a:avLst/>
          </a:prstGeom>
        </p:spPr>
      </p:pic>
      <p:sp>
        <p:nvSpPr>
          <p:cNvPr id="11" name="TextBox 10"/>
          <p:cNvSpPr txBox="1"/>
          <p:nvPr/>
        </p:nvSpPr>
        <p:spPr>
          <a:xfrm>
            <a:off x="2713157" y="353426"/>
            <a:ext cx="6504088" cy="461665"/>
          </a:xfrm>
          <a:prstGeom prst="rect">
            <a:avLst/>
          </a:prstGeom>
          <a:noFill/>
        </p:spPr>
        <p:txBody>
          <a:bodyPr wrap="none" rtlCol="0">
            <a:spAutoFit/>
          </a:bodyPr>
          <a:lstStyle/>
          <a:p>
            <a:r>
              <a:rPr lang="ru-RU" sz="2400" b="1" i="1" dirty="0" err="1" smtClean="0"/>
              <a:t>Введення</a:t>
            </a:r>
            <a:r>
              <a:rPr lang="ru-RU" sz="2400" b="1" i="1" dirty="0" smtClean="0"/>
              <a:t> л</a:t>
            </a:r>
            <a:r>
              <a:rPr lang="uk-UA" sz="2400" b="1" i="1" dirty="0" err="1" smtClean="0"/>
              <a:t>ікарських</a:t>
            </a:r>
            <a:r>
              <a:rPr lang="uk-UA" sz="2400" b="1" i="1" dirty="0" smtClean="0"/>
              <a:t> речовин в мазеві основи</a:t>
            </a:r>
            <a:endParaRPr lang="uk-UA" sz="2400" b="1" i="1" dirty="0"/>
          </a:p>
        </p:txBody>
      </p:sp>
    </p:spTree>
    <p:extLst>
      <p:ext uri="{BB962C8B-B14F-4D97-AF65-F5344CB8AC3E}">
        <p14:creationId xmlns:p14="http://schemas.microsoft.com/office/powerpoint/2010/main" val="381241700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stretch>
            <a:fillRect/>
          </a:stretch>
        </p:blipFill>
        <p:spPr>
          <a:xfrm>
            <a:off x="2896201" y="475993"/>
            <a:ext cx="6329079" cy="5855476"/>
          </a:xfrm>
          <a:prstGeom prst="rect">
            <a:avLst/>
          </a:prstGeom>
        </p:spPr>
      </p:pic>
    </p:spTree>
    <p:extLst>
      <p:ext uri="{BB962C8B-B14F-4D97-AF65-F5344CB8AC3E}">
        <p14:creationId xmlns:p14="http://schemas.microsoft.com/office/powerpoint/2010/main" val="276349478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2855" y="318766"/>
            <a:ext cx="9875520" cy="576105"/>
          </a:xfrm>
        </p:spPr>
        <p:txBody>
          <a:bodyPr>
            <a:normAutofit/>
          </a:bodyPr>
          <a:lstStyle/>
          <a:p>
            <a:pPr algn="ctr"/>
            <a:r>
              <a:rPr lang="uk-UA" sz="3200" b="1" i="1" dirty="0" smtClean="0">
                <a:solidFill>
                  <a:schemeClr val="tx1"/>
                </a:solidFill>
              </a:rPr>
              <a:t>Технологія мазей та паст</a:t>
            </a:r>
            <a:endParaRPr lang="uk-UA" sz="3200" b="1" i="1" dirty="0">
              <a:solidFill>
                <a:schemeClr val="tx1"/>
              </a:solidFill>
            </a:endParaRPr>
          </a:p>
        </p:txBody>
      </p:sp>
      <p:pic>
        <p:nvPicPr>
          <p:cNvPr id="4" name="Объект 3"/>
          <p:cNvPicPr>
            <a:picLocks noGrp="1" noChangeAspect="1"/>
          </p:cNvPicPr>
          <p:nvPr>
            <p:ph idx="1"/>
          </p:nvPr>
        </p:nvPicPr>
        <p:blipFill>
          <a:blip r:embed="rId2"/>
          <a:stretch>
            <a:fillRect/>
          </a:stretch>
        </p:blipFill>
        <p:spPr>
          <a:xfrm>
            <a:off x="237216" y="804437"/>
            <a:ext cx="6078335" cy="3122384"/>
          </a:xfrm>
          <a:prstGeom prst="rect">
            <a:avLst/>
          </a:prstGeom>
        </p:spPr>
      </p:pic>
      <p:pic>
        <p:nvPicPr>
          <p:cNvPr id="6" name="Рисунок 5"/>
          <p:cNvPicPr>
            <a:picLocks noChangeAspect="1"/>
          </p:cNvPicPr>
          <p:nvPr/>
        </p:nvPicPr>
        <p:blipFill>
          <a:blip r:embed="rId3"/>
          <a:stretch>
            <a:fillRect/>
          </a:stretch>
        </p:blipFill>
        <p:spPr>
          <a:xfrm>
            <a:off x="6366723" y="2947576"/>
            <a:ext cx="5497291" cy="2219060"/>
          </a:xfrm>
          <a:prstGeom prst="rect">
            <a:avLst/>
          </a:prstGeom>
        </p:spPr>
      </p:pic>
      <p:pic>
        <p:nvPicPr>
          <p:cNvPr id="7" name="Рисунок 6"/>
          <p:cNvPicPr>
            <a:picLocks noChangeAspect="1"/>
          </p:cNvPicPr>
          <p:nvPr/>
        </p:nvPicPr>
        <p:blipFill>
          <a:blip r:embed="rId4"/>
          <a:stretch>
            <a:fillRect/>
          </a:stretch>
        </p:blipFill>
        <p:spPr>
          <a:xfrm>
            <a:off x="237215" y="3926821"/>
            <a:ext cx="6078335" cy="2813646"/>
          </a:xfrm>
          <a:prstGeom prst="rect">
            <a:avLst/>
          </a:prstGeom>
        </p:spPr>
      </p:pic>
      <p:pic>
        <p:nvPicPr>
          <p:cNvPr id="8" name="Рисунок 7"/>
          <p:cNvPicPr>
            <a:picLocks noChangeAspect="1"/>
          </p:cNvPicPr>
          <p:nvPr/>
        </p:nvPicPr>
        <p:blipFill>
          <a:blip r:embed="rId5"/>
          <a:stretch>
            <a:fillRect/>
          </a:stretch>
        </p:blipFill>
        <p:spPr>
          <a:xfrm>
            <a:off x="6366724" y="894871"/>
            <a:ext cx="5497290" cy="2052705"/>
          </a:xfrm>
          <a:prstGeom prst="rect">
            <a:avLst/>
          </a:prstGeom>
        </p:spPr>
      </p:pic>
    </p:spTree>
    <p:extLst>
      <p:ext uri="{BB962C8B-B14F-4D97-AF65-F5344CB8AC3E}">
        <p14:creationId xmlns:p14="http://schemas.microsoft.com/office/powerpoint/2010/main" val="284585264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3000" y="609600"/>
            <a:ext cx="9875520" cy="556009"/>
          </a:xfrm>
        </p:spPr>
        <p:txBody>
          <a:bodyPr>
            <a:normAutofit/>
          </a:bodyPr>
          <a:lstStyle/>
          <a:p>
            <a:pPr algn="ctr"/>
            <a:r>
              <a:rPr lang="uk-UA" sz="3200" b="1" i="1" dirty="0" smtClean="0">
                <a:solidFill>
                  <a:schemeClr val="tx1"/>
                </a:solidFill>
              </a:rPr>
              <a:t>Гомогенні мазі</a:t>
            </a:r>
            <a:endParaRPr lang="uk-UA" sz="3200" b="1" i="1" dirty="0">
              <a:solidFill>
                <a:schemeClr val="tx1"/>
              </a:solidFill>
            </a:endParaRPr>
          </a:p>
        </p:txBody>
      </p:sp>
      <p:pic>
        <p:nvPicPr>
          <p:cNvPr id="5" name="Объект 4"/>
          <p:cNvPicPr>
            <a:picLocks noGrp="1" noChangeAspect="1"/>
          </p:cNvPicPr>
          <p:nvPr>
            <p:ph idx="1"/>
          </p:nvPr>
        </p:nvPicPr>
        <p:blipFill>
          <a:blip r:embed="rId2"/>
          <a:stretch>
            <a:fillRect/>
          </a:stretch>
        </p:blipFill>
        <p:spPr>
          <a:xfrm>
            <a:off x="1568368" y="4049486"/>
            <a:ext cx="8412921" cy="2361782"/>
          </a:xfrm>
          <a:prstGeom prst="rect">
            <a:avLst/>
          </a:prstGeom>
        </p:spPr>
      </p:pic>
      <p:sp>
        <p:nvSpPr>
          <p:cNvPr id="4" name="Волна 3"/>
          <p:cNvSpPr/>
          <p:nvPr/>
        </p:nvSpPr>
        <p:spPr>
          <a:xfrm>
            <a:off x="252716" y="994787"/>
            <a:ext cx="11634484" cy="3054699"/>
          </a:xfrm>
          <a:prstGeom prst="wave">
            <a:avLst>
              <a:gd name="adj1" fmla="val 12500"/>
              <a:gd name="adj2" fmla="val 1190"/>
            </a:avLst>
          </a:prstGeom>
        </p:spPr>
        <p:style>
          <a:lnRef idx="1">
            <a:schemeClr val="accent1"/>
          </a:lnRef>
          <a:fillRef idx="2">
            <a:schemeClr val="accent1"/>
          </a:fillRef>
          <a:effectRef idx="1">
            <a:schemeClr val="accent1"/>
          </a:effectRef>
          <a:fontRef idx="minor">
            <a:schemeClr val="dk1"/>
          </a:fontRef>
        </p:style>
        <p:txBody>
          <a:bodyPr rtlCol="0" anchor="ctr"/>
          <a:lstStyle/>
          <a:p>
            <a:pPr algn="just"/>
            <a:r>
              <a:rPr lang="ru-RU" b="1" i="1" dirty="0" err="1"/>
              <a:t>Мазі-розчини</a:t>
            </a:r>
            <a:r>
              <a:rPr lang="ru-RU" dirty="0"/>
              <a:t> </a:t>
            </a:r>
            <a:r>
              <a:rPr lang="ru-RU" dirty="0" err="1"/>
              <a:t>утворюються</a:t>
            </a:r>
            <a:r>
              <a:rPr lang="ru-RU" dirty="0"/>
              <a:t> при </a:t>
            </a:r>
            <a:r>
              <a:rPr lang="ru-RU" dirty="0" err="1"/>
              <a:t>розчиненні</a:t>
            </a:r>
            <a:r>
              <a:rPr lang="ru-RU" dirty="0"/>
              <a:t> </a:t>
            </a:r>
            <a:r>
              <a:rPr lang="ru-RU" dirty="0" err="1"/>
              <a:t>лікарських</a:t>
            </a:r>
            <a:r>
              <a:rPr lang="ru-RU" dirty="0"/>
              <a:t> </a:t>
            </a:r>
            <a:r>
              <a:rPr lang="ru-RU" dirty="0" err="1"/>
              <a:t>засобів</a:t>
            </a:r>
            <a:r>
              <a:rPr lang="ru-RU" dirty="0"/>
              <a:t> </a:t>
            </a:r>
            <a:r>
              <a:rPr lang="ru-RU" dirty="0" smtClean="0"/>
              <a:t>в </a:t>
            </a:r>
            <a:r>
              <a:rPr lang="ru-RU" dirty="0" err="1" smtClean="0"/>
              <a:t>основі</a:t>
            </a:r>
            <a:r>
              <a:rPr lang="ru-RU" dirty="0" smtClean="0"/>
              <a:t> </a:t>
            </a:r>
            <a:r>
              <a:rPr lang="ru-RU" dirty="0"/>
              <a:t>(</a:t>
            </a:r>
            <a:r>
              <a:rPr lang="ru-RU" dirty="0" err="1"/>
              <a:t>незалежно</a:t>
            </a:r>
            <a:r>
              <a:rPr lang="ru-RU" dirty="0"/>
              <a:t> </a:t>
            </a:r>
            <a:r>
              <a:rPr lang="ru-RU" dirty="0" err="1"/>
              <a:t>від</a:t>
            </a:r>
            <a:r>
              <a:rPr lang="ru-RU" dirty="0"/>
              <a:t> </a:t>
            </a:r>
            <a:r>
              <a:rPr lang="ru-RU" dirty="0" err="1"/>
              <a:t>її</a:t>
            </a:r>
            <a:r>
              <a:rPr lang="ru-RU" dirty="0"/>
              <a:t> </a:t>
            </a:r>
            <a:r>
              <a:rPr lang="ru-RU" dirty="0" err="1"/>
              <a:t>природи</a:t>
            </a:r>
            <a:r>
              <a:rPr lang="ru-RU" dirty="0" smtClean="0"/>
              <a:t>):</a:t>
            </a:r>
          </a:p>
          <a:p>
            <a:pPr algn="just"/>
            <a:r>
              <a:rPr lang="ru-RU" dirty="0" smtClean="0"/>
              <a:t>•</a:t>
            </a:r>
            <a:r>
              <a:rPr lang="ru-RU" dirty="0"/>
              <a:t>	</a:t>
            </a:r>
            <a:r>
              <a:rPr lang="ru-RU" dirty="0" err="1" smtClean="0"/>
              <a:t>вазеліні</a:t>
            </a:r>
            <a:r>
              <a:rPr lang="ru-RU" dirty="0" smtClean="0"/>
              <a:t>, </a:t>
            </a:r>
            <a:r>
              <a:rPr lang="ru-RU" dirty="0" err="1" smtClean="0"/>
              <a:t>його</a:t>
            </a:r>
            <a:r>
              <a:rPr lang="ru-RU" dirty="0" smtClean="0"/>
              <a:t> </a:t>
            </a:r>
            <a:r>
              <a:rPr lang="ru-RU" dirty="0" err="1"/>
              <a:t>сплаві</a:t>
            </a:r>
            <a:r>
              <a:rPr lang="ru-RU" dirty="0"/>
              <a:t> з </a:t>
            </a:r>
            <a:r>
              <a:rPr lang="ru-RU" dirty="0" err="1"/>
              <a:t>ланоліном</a:t>
            </a:r>
            <a:r>
              <a:rPr lang="ru-RU" dirty="0"/>
              <a:t> та </a:t>
            </a:r>
            <a:r>
              <a:rPr lang="ru-RU" dirty="0" err="1"/>
              <a:t>іншими</a:t>
            </a:r>
            <a:r>
              <a:rPr lang="ru-RU" dirty="0"/>
              <a:t> </a:t>
            </a:r>
            <a:r>
              <a:rPr lang="ru-RU" dirty="0" err="1"/>
              <a:t>ліофільними</a:t>
            </a:r>
            <a:r>
              <a:rPr lang="ru-RU" dirty="0"/>
              <a:t> </a:t>
            </a:r>
            <a:r>
              <a:rPr lang="ru-RU" dirty="0" smtClean="0"/>
              <a:t>компонентами </a:t>
            </a:r>
            <a:r>
              <a:rPr lang="ru-RU" dirty="0"/>
              <a:t>— </a:t>
            </a:r>
            <a:r>
              <a:rPr lang="ru-RU" dirty="0" err="1"/>
              <a:t>жиророзчинні</a:t>
            </a:r>
            <a:r>
              <a:rPr lang="ru-RU" dirty="0"/>
              <a:t> </a:t>
            </a:r>
            <a:r>
              <a:rPr lang="ru-RU" dirty="0" err="1"/>
              <a:t>лікарські</a:t>
            </a:r>
            <a:r>
              <a:rPr lang="ru-RU" dirty="0"/>
              <a:t> </a:t>
            </a:r>
            <a:r>
              <a:rPr lang="ru-RU" dirty="0" err="1"/>
              <a:t>засоби</a:t>
            </a:r>
            <a:r>
              <a:rPr lang="ru-RU" dirty="0"/>
              <a:t> (</a:t>
            </a:r>
            <a:r>
              <a:rPr lang="ru-RU" dirty="0" err="1"/>
              <a:t>камфора</a:t>
            </a:r>
            <a:r>
              <a:rPr lang="ru-RU" dirty="0"/>
              <a:t>, </a:t>
            </a:r>
            <a:r>
              <a:rPr lang="ru-RU" dirty="0" smtClean="0"/>
              <a:t>ментол</a:t>
            </a:r>
            <a:r>
              <a:rPr lang="ru-RU" dirty="0"/>
              <a:t>, тимол, анестезин до 2 %);</a:t>
            </a:r>
          </a:p>
          <a:p>
            <a:pPr algn="just"/>
            <a:r>
              <a:rPr lang="ru-RU" dirty="0"/>
              <a:t>•	</a:t>
            </a:r>
            <a:r>
              <a:rPr lang="ru-RU" dirty="0" err="1"/>
              <a:t>водних</a:t>
            </a:r>
            <a:r>
              <a:rPr lang="ru-RU" dirty="0"/>
              <a:t> гелях </a:t>
            </a:r>
            <a:r>
              <a:rPr lang="ru-RU" dirty="0" err="1"/>
              <a:t>метилцелюлози</a:t>
            </a:r>
            <a:r>
              <a:rPr lang="ru-RU" dirty="0"/>
              <a:t> (МЦ), </a:t>
            </a:r>
            <a:r>
              <a:rPr lang="ru-RU" dirty="0" err="1"/>
              <a:t>натрій</a:t>
            </a:r>
            <a:r>
              <a:rPr lang="ru-RU" dirty="0"/>
              <a:t> </a:t>
            </a:r>
            <a:r>
              <a:rPr lang="ru-RU" dirty="0" err="1" smtClean="0"/>
              <a:t>карбоксиметилцелюлози</a:t>
            </a:r>
            <a:r>
              <a:rPr lang="ru-RU" dirty="0" smtClean="0"/>
              <a:t> </a:t>
            </a:r>
            <a:r>
              <a:rPr lang="ru-RU" dirty="0"/>
              <a:t>(</a:t>
            </a:r>
            <a:r>
              <a:rPr lang="de-DE" dirty="0"/>
              <a:t>Na — </a:t>
            </a:r>
            <a:r>
              <a:rPr lang="ru-RU" dirty="0"/>
              <a:t>КМЦ);</a:t>
            </a:r>
          </a:p>
          <a:p>
            <a:pPr algn="just"/>
            <a:r>
              <a:rPr lang="ru-RU" dirty="0"/>
              <a:t>•	</a:t>
            </a:r>
            <a:r>
              <a:rPr lang="ru-RU" dirty="0" err="1"/>
              <a:t>розчинах</a:t>
            </a:r>
            <a:r>
              <a:rPr lang="ru-RU" dirty="0"/>
              <a:t> </a:t>
            </a:r>
            <a:r>
              <a:rPr lang="ru-RU" dirty="0" err="1"/>
              <a:t>поліетиленгліколю</a:t>
            </a:r>
            <a:r>
              <a:rPr lang="ru-RU" dirty="0"/>
              <a:t> (ПЕГ) — </a:t>
            </a:r>
            <a:r>
              <a:rPr lang="ru-RU" dirty="0" err="1"/>
              <a:t>водорозчинні</a:t>
            </a:r>
            <a:r>
              <a:rPr lang="ru-RU" dirty="0"/>
              <a:t> </a:t>
            </a:r>
            <a:r>
              <a:rPr lang="ru-RU" dirty="0" err="1" smtClean="0"/>
              <a:t>лікарські</a:t>
            </a:r>
            <a:r>
              <a:rPr lang="ru-RU" dirty="0" smtClean="0"/>
              <a:t> </a:t>
            </a:r>
            <a:r>
              <a:rPr lang="ru-RU" dirty="0" err="1" smtClean="0"/>
              <a:t>засоби</a:t>
            </a:r>
            <a:r>
              <a:rPr lang="ru-RU" dirty="0"/>
              <a:t>.</a:t>
            </a:r>
          </a:p>
          <a:p>
            <a:pPr algn="just"/>
            <a:endParaRPr lang="ru-RU" dirty="0"/>
          </a:p>
        </p:txBody>
      </p:sp>
    </p:spTree>
    <p:extLst>
      <p:ext uri="{BB962C8B-B14F-4D97-AF65-F5344CB8AC3E}">
        <p14:creationId xmlns:p14="http://schemas.microsoft.com/office/powerpoint/2010/main" val="78195739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txBox="1">
            <a:spLocks/>
          </p:cNvSpPr>
          <p:nvPr/>
        </p:nvSpPr>
        <p:spPr>
          <a:xfrm>
            <a:off x="1143000" y="609600"/>
            <a:ext cx="9875520" cy="55600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r>
              <a:rPr lang="uk-UA" sz="3200" b="1" i="1" smtClean="0">
                <a:solidFill>
                  <a:schemeClr val="tx1"/>
                </a:solidFill>
              </a:rPr>
              <a:t>Гомогенні мазі</a:t>
            </a:r>
            <a:endParaRPr lang="uk-UA" sz="3200" b="1" i="1" dirty="0">
              <a:solidFill>
                <a:schemeClr val="tx1"/>
              </a:solidFill>
            </a:endParaRPr>
          </a:p>
        </p:txBody>
      </p:sp>
      <p:pic>
        <p:nvPicPr>
          <p:cNvPr id="7" name="Рисунок 6"/>
          <p:cNvPicPr>
            <a:picLocks noChangeAspect="1"/>
          </p:cNvPicPr>
          <p:nvPr/>
        </p:nvPicPr>
        <p:blipFill>
          <a:blip r:embed="rId2"/>
          <a:stretch>
            <a:fillRect/>
          </a:stretch>
        </p:blipFill>
        <p:spPr>
          <a:xfrm>
            <a:off x="2107850" y="1165609"/>
            <a:ext cx="7945819" cy="5151226"/>
          </a:xfrm>
          <a:prstGeom prst="rect">
            <a:avLst/>
          </a:prstGeom>
        </p:spPr>
      </p:pic>
    </p:spTree>
    <p:extLst>
      <p:ext uri="{BB962C8B-B14F-4D97-AF65-F5344CB8AC3E}">
        <p14:creationId xmlns:p14="http://schemas.microsoft.com/office/powerpoint/2010/main" val="311690025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3000" y="422030"/>
            <a:ext cx="9875520" cy="649626"/>
          </a:xfrm>
        </p:spPr>
        <p:txBody>
          <a:bodyPr>
            <a:normAutofit/>
          </a:bodyPr>
          <a:lstStyle/>
          <a:p>
            <a:pPr algn="ctr"/>
            <a:r>
              <a:rPr lang="uk-UA" sz="3200" b="1" i="1" dirty="0" smtClean="0">
                <a:solidFill>
                  <a:schemeClr val="tx1"/>
                </a:solidFill>
              </a:rPr>
              <a:t>Загальні правила виготовлення мазей-розчинів</a:t>
            </a:r>
            <a:endParaRPr lang="uk-UA" sz="3200" b="1" i="1" dirty="0">
              <a:solidFill>
                <a:schemeClr val="tx1"/>
              </a:solidFill>
            </a:endParaRPr>
          </a:p>
        </p:txBody>
      </p:sp>
      <p:pic>
        <p:nvPicPr>
          <p:cNvPr id="4" name="Рисунок 3"/>
          <p:cNvPicPr>
            <a:picLocks noChangeAspect="1"/>
          </p:cNvPicPr>
          <p:nvPr/>
        </p:nvPicPr>
        <p:blipFill>
          <a:blip r:embed="rId2"/>
          <a:stretch>
            <a:fillRect/>
          </a:stretch>
        </p:blipFill>
        <p:spPr>
          <a:xfrm>
            <a:off x="2245486" y="986008"/>
            <a:ext cx="7670548" cy="5522535"/>
          </a:xfrm>
          <a:prstGeom prst="rect">
            <a:avLst/>
          </a:prstGeom>
        </p:spPr>
      </p:pic>
    </p:spTree>
    <p:extLst>
      <p:ext uri="{BB962C8B-B14F-4D97-AF65-F5344CB8AC3E}">
        <p14:creationId xmlns:p14="http://schemas.microsoft.com/office/powerpoint/2010/main" val="393904042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1571" y="378488"/>
            <a:ext cx="9875520" cy="445477"/>
          </a:xfrm>
        </p:spPr>
        <p:txBody>
          <a:bodyPr>
            <a:normAutofit fontScale="90000"/>
          </a:bodyPr>
          <a:lstStyle/>
          <a:p>
            <a:pPr algn="ctr"/>
            <a:r>
              <a:rPr lang="uk-UA" sz="3200" b="1" i="1" dirty="0" smtClean="0">
                <a:solidFill>
                  <a:schemeClr val="tx1"/>
                </a:solidFill>
              </a:rPr>
              <a:t>Виготовлення мазей-розчинів</a:t>
            </a:r>
            <a:endParaRPr lang="uk-UA" sz="3200" b="1" i="1" dirty="0">
              <a:solidFill>
                <a:schemeClr val="tx1"/>
              </a:solidFill>
            </a:endParaRPr>
          </a:p>
        </p:txBody>
      </p:sp>
      <p:pic>
        <p:nvPicPr>
          <p:cNvPr id="4" name="Объект 3"/>
          <p:cNvPicPr>
            <a:picLocks noGrp="1" noChangeAspect="1"/>
          </p:cNvPicPr>
          <p:nvPr>
            <p:ph idx="1"/>
          </p:nvPr>
        </p:nvPicPr>
        <p:blipFill>
          <a:blip r:embed="rId2"/>
          <a:stretch>
            <a:fillRect/>
          </a:stretch>
        </p:blipFill>
        <p:spPr>
          <a:xfrm>
            <a:off x="2003187" y="914401"/>
            <a:ext cx="7481268" cy="5137220"/>
          </a:xfrm>
          <a:prstGeom prst="rect">
            <a:avLst/>
          </a:prstGeom>
        </p:spPr>
      </p:pic>
    </p:spTree>
    <p:extLst>
      <p:ext uri="{BB962C8B-B14F-4D97-AF65-F5344CB8AC3E}">
        <p14:creationId xmlns:p14="http://schemas.microsoft.com/office/powerpoint/2010/main" val="125677054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stretch>
            <a:fillRect/>
          </a:stretch>
        </p:blipFill>
        <p:spPr>
          <a:xfrm>
            <a:off x="1708370" y="823965"/>
            <a:ext cx="8108870" cy="5308088"/>
          </a:xfrm>
          <a:prstGeom prst="rect">
            <a:avLst/>
          </a:prstGeom>
        </p:spPr>
      </p:pic>
      <p:sp>
        <p:nvSpPr>
          <p:cNvPr id="6" name="Заголовок 1"/>
          <p:cNvSpPr txBox="1">
            <a:spLocks/>
          </p:cNvSpPr>
          <p:nvPr/>
        </p:nvSpPr>
        <p:spPr>
          <a:xfrm>
            <a:off x="1141571" y="378488"/>
            <a:ext cx="9875520" cy="445477"/>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r>
              <a:rPr lang="uk-UA" sz="3200" b="1" i="1" dirty="0" smtClean="0">
                <a:solidFill>
                  <a:schemeClr val="tx1"/>
                </a:solidFill>
              </a:rPr>
              <a:t>Виготовлення мазей-розчинів</a:t>
            </a:r>
            <a:endParaRPr lang="uk-UA" sz="3200" b="1" i="1" dirty="0">
              <a:solidFill>
                <a:schemeClr val="tx1"/>
              </a:solidFill>
            </a:endParaRPr>
          </a:p>
        </p:txBody>
      </p:sp>
    </p:spTree>
    <p:extLst>
      <p:ext uri="{BB962C8B-B14F-4D97-AF65-F5344CB8AC3E}">
        <p14:creationId xmlns:p14="http://schemas.microsoft.com/office/powerpoint/2010/main" val="16360545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stretch>
            <a:fillRect/>
          </a:stretch>
        </p:blipFill>
        <p:spPr>
          <a:xfrm>
            <a:off x="608075" y="909284"/>
            <a:ext cx="5303809" cy="1925355"/>
          </a:xfrm>
          <a:prstGeom prst="rect">
            <a:avLst/>
          </a:prstGeom>
        </p:spPr>
      </p:pic>
      <p:pic>
        <p:nvPicPr>
          <p:cNvPr id="5" name="Рисунок 4"/>
          <p:cNvPicPr>
            <a:picLocks noChangeAspect="1"/>
          </p:cNvPicPr>
          <p:nvPr/>
        </p:nvPicPr>
        <p:blipFill>
          <a:blip r:embed="rId3"/>
          <a:stretch>
            <a:fillRect/>
          </a:stretch>
        </p:blipFill>
        <p:spPr>
          <a:xfrm>
            <a:off x="6206231" y="909284"/>
            <a:ext cx="5141253" cy="1591340"/>
          </a:xfrm>
          <a:prstGeom prst="rect">
            <a:avLst/>
          </a:prstGeom>
        </p:spPr>
      </p:pic>
    </p:spTree>
    <p:extLst>
      <p:ext uri="{BB962C8B-B14F-4D97-AF65-F5344CB8AC3E}">
        <p14:creationId xmlns:p14="http://schemas.microsoft.com/office/powerpoint/2010/main" val="350638051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stretch>
            <a:fillRect/>
          </a:stretch>
        </p:blipFill>
        <p:spPr>
          <a:xfrm>
            <a:off x="2036178" y="823965"/>
            <a:ext cx="8086306" cy="5740121"/>
          </a:xfrm>
          <a:prstGeom prst="rect">
            <a:avLst/>
          </a:prstGeom>
        </p:spPr>
      </p:pic>
      <p:sp>
        <p:nvSpPr>
          <p:cNvPr id="5" name="Заголовок 1"/>
          <p:cNvSpPr txBox="1">
            <a:spLocks/>
          </p:cNvSpPr>
          <p:nvPr/>
        </p:nvSpPr>
        <p:spPr>
          <a:xfrm>
            <a:off x="1141571" y="378488"/>
            <a:ext cx="9875520" cy="445477"/>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r>
              <a:rPr lang="uk-UA" sz="3200" b="1" i="1" dirty="0" smtClean="0">
                <a:solidFill>
                  <a:schemeClr val="tx1"/>
                </a:solidFill>
              </a:rPr>
              <a:t>Виготовлення мазей-розчинів</a:t>
            </a:r>
            <a:endParaRPr lang="uk-UA" sz="3200" b="1" i="1" dirty="0">
              <a:solidFill>
                <a:schemeClr val="tx1"/>
              </a:solidFill>
            </a:endParaRPr>
          </a:p>
        </p:txBody>
      </p:sp>
    </p:spTree>
    <p:extLst>
      <p:ext uri="{BB962C8B-B14F-4D97-AF65-F5344CB8AC3E}">
        <p14:creationId xmlns:p14="http://schemas.microsoft.com/office/powerpoint/2010/main" val="379361439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115" y="398584"/>
            <a:ext cx="9875520" cy="515815"/>
          </a:xfrm>
        </p:spPr>
        <p:txBody>
          <a:bodyPr>
            <a:normAutofit fontScale="90000"/>
          </a:bodyPr>
          <a:lstStyle/>
          <a:p>
            <a:pPr algn="ctr"/>
            <a:r>
              <a:rPr lang="uk-UA" sz="3200" b="1" i="1" dirty="0" smtClean="0">
                <a:solidFill>
                  <a:schemeClr val="tx1"/>
                </a:solidFill>
              </a:rPr>
              <a:t>Мазі сплави</a:t>
            </a:r>
            <a:endParaRPr lang="uk-UA" sz="3200" b="1" i="1" dirty="0">
              <a:solidFill>
                <a:schemeClr val="tx1"/>
              </a:solidFill>
            </a:endParaRPr>
          </a:p>
        </p:txBody>
      </p:sp>
      <p:sp>
        <p:nvSpPr>
          <p:cNvPr id="3" name="Объект 2"/>
          <p:cNvSpPr>
            <a:spLocks noGrp="1"/>
          </p:cNvSpPr>
          <p:nvPr>
            <p:ph idx="1"/>
          </p:nvPr>
        </p:nvSpPr>
        <p:spPr>
          <a:xfrm>
            <a:off x="580291" y="801554"/>
            <a:ext cx="10945168" cy="2323681"/>
          </a:xfrm>
        </p:spPr>
        <p:txBody>
          <a:bodyPr>
            <a:normAutofit/>
          </a:bodyPr>
          <a:lstStyle/>
          <a:p>
            <a:pPr algn="just">
              <a:lnSpc>
                <a:spcPct val="100000"/>
              </a:lnSpc>
              <a:spcBef>
                <a:spcPts val="0"/>
              </a:spcBef>
            </a:pPr>
            <a:r>
              <a:rPr lang="uk-UA" sz="1800" dirty="0">
                <a:solidFill>
                  <a:schemeClr val="tx1"/>
                </a:solidFill>
              </a:rPr>
              <a:t>Мазі-сплави утворюються внаслідок сплавлення </a:t>
            </a:r>
            <a:r>
              <a:rPr lang="uk-UA" sz="1800" dirty="0" smtClean="0">
                <a:solidFill>
                  <a:schemeClr val="tx1"/>
                </a:solidFill>
              </a:rPr>
              <a:t>вуглеводнів, жирів</a:t>
            </a:r>
            <a:r>
              <a:rPr lang="uk-UA" sz="1800" dirty="0">
                <a:solidFill>
                  <a:schemeClr val="tx1"/>
                </a:solidFill>
              </a:rPr>
              <a:t>, смол, восків, вищих жирних кислот, пластирів та ін.: </a:t>
            </a:r>
            <a:r>
              <a:rPr lang="uk-UA" sz="1800" dirty="0" smtClean="0">
                <a:solidFill>
                  <a:schemeClr val="tx1"/>
                </a:solidFill>
              </a:rPr>
              <a:t>спочатку </a:t>
            </a:r>
            <a:r>
              <a:rPr lang="uk-UA" sz="1800" dirty="0">
                <a:solidFill>
                  <a:schemeClr val="tx1"/>
                </a:solidFill>
              </a:rPr>
              <a:t>сплавляють тугоплавкі компоненти, потім послідовно </a:t>
            </a:r>
            <a:r>
              <a:rPr lang="uk-UA" sz="1800" dirty="0" smtClean="0">
                <a:solidFill>
                  <a:schemeClr val="tx1"/>
                </a:solidFill>
              </a:rPr>
              <a:t>додають </a:t>
            </a:r>
            <a:r>
              <a:rPr lang="uk-UA" sz="1800" dirty="0">
                <a:solidFill>
                  <a:schemeClr val="tx1"/>
                </a:solidFill>
              </a:rPr>
              <a:t>решту в порядку зниження температури плавлення. До них </a:t>
            </a:r>
            <a:r>
              <a:rPr lang="uk-UA" sz="1800" dirty="0" smtClean="0">
                <a:solidFill>
                  <a:schemeClr val="tx1"/>
                </a:solidFill>
              </a:rPr>
              <a:t>належать </a:t>
            </a:r>
            <a:r>
              <a:rPr lang="uk-UA" sz="1800" dirty="0">
                <a:solidFill>
                  <a:schemeClr val="tx1"/>
                </a:solidFill>
              </a:rPr>
              <a:t>мазі:</a:t>
            </a:r>
          </a:p>
          <a:p>
            <a:pPr algn="just">
              <a:lnSpc>
                <a:spcPct val="100000"/>
              </a:lnSpc>
              <a:spcBef>
                <a:spcPts val="0"/>
              </a:spcBef>
            </a:pPr>
            <a:r>
              <a:rPr lang="uk-UA" sz="1800" dirty="0">
                <a:solidFill>
                  <a:schemeClr val="tx1"/>
                </a:solidFill>
              </a:rPr>
              <a:t>—	спермацетова;</a:t>
            </a:r>
          </a:p>
          <a:p>
            <a:pPr algn="just">
              <a:lnSpc>
                <a:spcPct val="100000"/>
              </a:lnSpc>
              <a:spcBef>
                <a:spcPts val="0"/>
              </a:spcBef>
            </a:pPr>
            <a:r>
              <a:rPr lang="uk-UA" sz="1800" dirty="0">
                <a:solidFill>
                  <a:schemeClr val="tx1"/>
                </a:solidFill>
              </a:rPr>
              <a:t>—	</a:t>
            </a:r>
            <a:r>
              <a:rPr lang="uk-UA" sz="1800" dirty="0" err="1">
                <a:solidFill>
                  <a:schemeClr val="tx1"/>
                </a:solidFill>
              </a:rPr>
              <a:t>нафталанна</a:t>
            </a:r>
            <a:r>
              <a:rPr lang="uk-UA" sz="1800" dirty="0">
                <a:solidFill>
                  <a:schemeClr val="tx1"/>
                </a:solidFill>
              </a:rPr>
              <a:t>;</a:t>
            </a:r>
          </a:p>
          <a:p>
            <a:pPr algn="just">
              <a:lnSpc>
                <a:spcPct val="100000"/>
              </a:lnSpc>
              <a:spcBef>
                <a:spcPts val="0"/>
              </a:spcBef>
            </a:pPr>
            <a:r>
              <a:rPr lang="uk-UA" sz="1800" dirty="0">
                <a:solidFill>
                  <a:schemeClr val="tx1"/>
                </a:solidFill>
              </a:rPr>
              <a:t>—	парафінова;</a:t>
            </a:r>
          </a:p>
          <a:p>
            <a:pPr algn="just">
              <a:lnSpc>
                <a:spcPct val="100000"/>
              </a:lnSpc>
              <a:spcBef>
                <a:spcPts val="0"/>
              </a:spcBef>
            </a:pPr>
            <a:r>
              <a:rPr lang="uk-UA" sz="1800" dirty="0">
                <a:solidFill>
                  <a:schemeClr val="tx1"/>
                </a:solidFill>
              </a:rPr>
              <a:t>—	</a:t>
            </a:r>
            <a:r>
              <a:rPr lang="uk-UA" sz="1800" dirty="0" err="1">
                <a:solidFill>
                  <a:schemeClr val="tx1"/>
                </a:solidFill>
              </a:rPr>
              <a:t>діахільна</a:t>
            </a:r>
            <a:r>
              <a:rPr lang="uk-UA" sz="1800" dirty="0">
                <a:solidFill>
                  <a:schemeClr val="tx1"/>
                </a:solidFill>
              </a:rPr>
              <a:t>;</a:t>
            </a:r>
          </a:p>
          <a:p>
            <a:pPr algn="just">
              <a:lnSpc>
                <a:spcPct val="100000"/>
              </a:lnSpc>
              <a:spcBef>
                <a:spcPts val="0"/>
              </a:spcBef>
            </a:pPr>
            <a:r>
              <a:rPr lang="uk-UA" sz="1800" dirty="0">
                <a:solidFill>
                  <a:schemeClr val="tx1"/>
                </a:solidFill>
              </a:rPr>
              <a:t>—	воскова та ін.</a:t>
            </a:r>
          </a:p>
          <a:p>
            <a:endParaRPr lang="uk-UA" dirty="0"/>
          </a:p>
        </p:txBody>
      </p:sp>
      <p:pic>
        <p:nvPicPr>
          <p:cNvPr id="4" name="Рисунок 3"/>
          <p:cNvPicPr>
            <a:picLocks noChangeAspect="1"/>
          </p:cNvPicPr>
          <p:nvPr/>
        </p:nvPicPr>
        <p:blipFill>
          <a:blip r:embed="rId2"/>
          <a:stretch>
            <a:fillRect/>
          </a:stretch>
        </p:blipFill>
        <p:spPr>
          <a:xfrm>
            <a:off x="3788227" y="1752379"/>
            <a:ext cx="6841325" cy="4670092"/>
          </a:xfrm>
          <a:prstGeom prst="rect">
            <a:avLst/>
          </a:prstGeom>
        </p:spPr>
      </p:pic>
    </p:spTree>
    <p:extLst>
      <p:ext uri="{BB962C8B-B14F-4D97-AF65-F5344CB8AC3E}">
        <p14:creationId xmlns:p14="http://schemas.microsoft.com/office/powerpoint/2010/main" val="136623455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3000" y="609600"/>
            <a:ext cx="9875520" cy="606251"/>
          </a:xfrm>
        </p:spPr>
        <p:txBody>
          <a:bodyPr>
            <a:normAutofit/>
          </a:bodyPr>
          <a:lstStyle/>
          <a:p>
            <a:pPr algn="ctr"/>
            <a:r>
              <a:rPr lang="ru-RU" sz="3200" b="1" i="1" dirty="0" smtClean="0">
                <a:solidFill>
                  <a:schemeClr val="tx1"/>
                </a:solidFill>
              </a:rPr>
              <a:t>Технолог</a:t>
            </a:r>
            <a:r>
              <a:rPr lang="uk-UA" sz="3200" b="1" i="1" dirty="0" err="1" smtClean="0">
                <a:solidFill>
                  <a:schemeClr val="tx1"/>
                </a:solidFill>
              </a:rPr>
              <a:t>ія</a:t>
            </a:r>
            <a:r>
              <a:rPr lang="uk-UA" sz="3200" b="1" i="1" dirty="0" smtClean="0">
                <a:solidFill>
                  <a:schemeClr val="tx1"/>
                </a:solidFill>
              </a:rPr>
              <a:t> мазей сплавів</a:t>
            </a:r>
            <a:endParaRPr lang="uk-UA" sz="3200" b="1" i="1" dirty="0">
              <a:solidFill>
                <a:schemeClr val="tx1"/>
              </a:solidFill>
            </a:endParaRPr>
          </a:p>
        </p:txBody>
      </p:sp>
      <p:pic>
        <p:nvPicPr>
          <p:cNvPr id="4" name="Объект 3"/>
          <p:cNvPicPr>
            <a:picLocks noGrp="1" noChangeAspect="1"/>
          </p:cNvPicPr>
          <p:nvPr>
            <p:ph idx="1"/>
          </p:nvPr>
        </p:nvPicPr>
        <p:blipFill>
          <a:blip r:embed="rId2"/>
          <a:stretch>
            <a:fillRect/>
          </a:stretch>
        </p:blipFill>
        <p:spPr>
          <a:xfrm>
            <a:off x="2459097" y="1215851"/>
            <a:ext cx="7409654" cy="5094514"/>
          </a:xfrm>
          <a:prstGeom prst="rect">
            <a:avLst/>
          </a:prstGeom>
        </p:spPr>
      </p:pic>
    </p:spTree>
    <p:extLst>
      <p:ext uri="{BB962C8B-B14F-4D97-AF65-F5344CB8AC3E}">
        <p14:creationId xmlns:p14="http://schemas.microsoft.com/office/powerpoint/2010/main" val="160599505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3000" y="348343"/>
            <a:ext cx="9875520" cy="535912"/>
          </a:xfrm>
        </p:spPr>
        <p:txBody>
          <a:bodyPr>
            <a:normAutofit/>
          </a:bodyPr>
          <a:lstStyle/>
          <a:p>
            <a:pPr algn="ctr"/>
            <a:r>
              <a:rPr lang="ru-RU" sz="3200" b="1" i="1" dirty="0" smtClean="0">
                <a:solidFill>
                  <a:schemeClr val="tx1"/>
                </a:solidFill>
              </a:rPr>
              <a:t>Мазь </a:t>
            </a:r>
            <a:r>
              <a:rPr lang="uk-UA" sz="3200" b="1" i="1" dirty="0">
                <a:solidFill>
                  <a:schemeClr val="tx1"/>
                </a:solidFill>
              </a:rPr>
              <a:t>«</a:t>
            </a:r>
            <a:r>
              <a:rPr lang="uk-UA" sz="3200" b="1" i="1" dirty="0" err="1">
                <a:solidFill>
                  <a:schemeClr val="tx1"/>
                </a:solidFill>
              </a:rPr>
              <a:t>Бом-Бенге</a:t>
            </a:r>
            <a:r>
              <a:rPr lang="uk-UA" sz="3200" b="1" i="1" dirty="0">
                <a:solidFill>
                  <a:schemeClr val="tx1"/>
                </a:solidFill>
              </a:rPr>
              <a:t>» </a:t>
            </a:r>
          </a:p>
        </p:txBody>
      </p:sp>
      <p:sp>
        <p:nvSpPr>
          <p:cNvPr id="3" name="Объект 2"/>
          <p:cNvSpPr>
            <a:spLocks noGrp="1"/>
          </p:cNvSpPr>
          <p:nvPr>
            <p:ph idx="1"/>
          </p:nvPr>
        </p:nvSpPr>
        <p:spPr>
          <a:xfrm>
            <a:off x="319036" y="884255"/>
            <a:ext cx="6041571" cy="4038600"/>
          </a:xfrm>
        </p:spPr>
        <p:txBody>
          <a:bodyPr>
            <a:normAutofit lnSpcReduction="10000"/>
          </a:bodyPr>
          <a:lstStyle/>
          <a:p>
            <a:pPr algn="just"/>
            <a:r>
              <a:rPr lang="uk-UA" dirty="0">
                <a:solidFill>
                  <a:schemeClr val="tx1"/>
                </a:solidFill>
              </a:rPr>
              <a:t>Класичним представником гомогенних мазей є «</a:t>
            </a:r>
            <a:r>
              <a:rPr lang="uk-UA" dirty="0" err="1">
                <a:solidFill>
                  <a:schemeClr val="tx1"/>
                </a:solidFill>
              </a:rPr>
              <a:t>Бом-Бенге</a:t>
            </a:r>
            <a:r>
              <a:rPr lang="uk-UA" dirty="0">
                <a:solidFill>
                  <a:schemeClr val="tx1"/>
                </a:solidFill>
              </a:rPr>
              <a:t>» (</a:t>
            </a:r>
            <a:r>
              <a:rPr lang="en-US" dirty="0" err="1">
                <a:solidFill>
                  <a:schemeClr val="tx1"/>
                </a:solidFill>
              </a:rPr>
              <a:t>Ungventum</a:t>
            </a:r>
            <a:r>
              <a:rPr lang="en-US" dirty="0">
                <a:solidFill>
                  <a:schemeClr val="tx1"/>
                </a:solidFill>
              </a:rPr>
              <a:t> </a:t>
            </a:r>
            <a:r>
              <a:rPr lang="en-US" dirty="0" err="1">
                <a:solidFill>
                  <a:schemeClr val="tx1"/>
                </a:solidFill>
              </a:rPr>
              <a:t>Boum</a:t>
            </a:r>
            <a:r>
              <a:rPr lang="en-US" dirty="0">
                <a:solidFill>
                  <a:schemeClr val="tx1"/>
                </a:solidFill>
              </a:rPr>
              <a:t>-Benge) - </a:t>
            </a:r>
            <a:r>
              <a:rPr lang="uk-UA" dirty="0">
                <a:solidFill>
                  <a:schemeClr val="tx1"/>
                </a:solidFill>
              </a:rPr>
              <a:t>поєднання </a:t>
            </a:r>
            <a:r>
              <a:rPr lang="uk-UA" i="1" u="sng" dirty="0">
                <a:solidFill>
                  <a:schemeClr val="tx1"/>
                </a:solidFill>
              </a:rPr>
              <a:t>мазі-розчину і мазі-сплаву</a:t>
            </a:r>
            <a:r>
              <a:rPr lang="uk-UA" dirty="0">
                <a:solidFill>
                  <a:schemeClr val="tx1"/>
                </a:solidFill>
              </a:rPr>
              <a:t>. Ті, хто вперше чують таку назву, вважають, що це екзотичне африканське зілля. Однак </a:t>
            </a:r>
            <a:r>
              <a:rPr lang="en-US" dirty="0" err="1">
                <a:solidFill>
                  <a:schemeClr val="tx1"/>
                </a:solidFill>
              </a:rPr>
              <a:t>baume</a:t>
            </a:r>
            <a:r>
              <a:rPr lang="en-US" dirty="0">
                <a:solidFill>
                  <a:schemeClr val="tx1"/>
                </a:solidFill>
              </a:rPr>
              <a:t> </a:t>
            </a:r>
            <a:r>
              <a:rPr lang="uk-UA" dirty="0">
                <a:solidFill>
                  <a:schemeClr val="tx1"/>
                </a:solidFill>
              </a:rPr>
              <a:t>з французької перекладається як «бальзам», «ялин», а </a:t>
            </a:r>
            <a:r>
              <a:rPr lang="uk-UA" dirty="0" err="1">
                <a:solidFill>
                  <a:schemeClr val="tx1"/>
                </a:solidFill>
              </a:rPr>
              <a:t>Бенге</a:t>
            </a:r>
            <a:r>
              <a:rPr lang="uk-UA" dirty="0">
                <a:solidFill>
                  <a:schemeClr val="tx1"/>
                </a:solidFill>
              </a:rPr>
              <a:t> - прізвище людини, яка розробила цей засіб в кінці ХІХ ст. (Французький доктор </a:t>
            </a:r>
            <a:r>
              <a:rPr lang="uk-UA" dirty="0" err="1">
                <a:solidFill>
                  <a:schemeClr val="tx1"/>
                </a:solidFill>
              </a:rPr>
              <a:t>Жюль</a:t>
            </a:r>
            <a:r>
              <a:rPr lang="uk-UA" dirty="0">
                <a:solidFill>
                  <a:schemeClr val="tx1"/>
                </a:solidFill>
              </a:rPr>
              <a:t> </a:t>
            </a:r>
            <a:r>
              <a:rPr lang="uk-UA" dirty="0" err="1">
                <a:solidFill>
                  <a:schemeClr val="tx1"/>
                </a:solidFill>
              </a:rPr>
              <a:t>Бенге</a:t>
            </a:r>
            <a:r>
              <a:rPr lang="uk-UA" dirty="0">
                <a:solidFill>
                  <a:schemeClr val="tx1"/>
                </a:solidFill>
              </a:rPr>
              <a:t>). У США за цим рецептом компанія «Джонсон і Джонсон» виробляє ліки з американізованим французьким ім'ям </a:t>
            </a:r>
            <a:r>
              <a:rPr lang="en-US" dirty="0" err="1">
                <a:solidFill>
                  <a:schemeClr val="tx1"/>
                </a:solidFill>
              </a:rPr>
              <a:t>Bengué</a:t>
            </a:r>
            <a:r>
              <a:rPr lang="en-US" dirty="0">
                <a:solidFill>
                  <a:schemeClr val="tx1"/>
                </a:solidFill>
              </a:rPr>
              <a:t> </a:t>
            </a:r>
            <a:r>
              <a:rPr lang="uk-UA" dirty="0">
                <a:solidFill>
                  <a:schemeClr val="tx1"/>
                </a:solidFill>
              </a:rPr>
              <a:t>Ми пропонуємо приготувати «</a:t>
            </a:r>
            <a:r>
              <a:rPr lang="uk-UA" dirty="0" err="1">
                <a:solidFill>
                  <a:schemeClr val="tx1"/>
                </a:solidFill>
              </a:rPr>
              <a:t>Бом-Бенге</a:t>
            </a:r>
            <a:r>
              <a:rPr lang="uk-UA" dirty="0">
                <a:solidFill>
                  <a:schemeClr val="tx1"/>
                </a:solidFill>
              </a:rPr>
              <a:t>» за наступною аптечної прописи: </a:t>
            </a:r>
          </a:p>
        </p:txBody>
      </p:sp>
      <p:pic>
        <p:nvPicPr>
          <p:cNvPr id="4" name="Рисунок 3"/>
          <p:cNvPicPr>
            <a:picLocks noChangeAspect="1"/>
          </p:cNvPicPr>
          <p:nvPr/>
        </p:nvPicPr>
        <p:blipFill>
          <a:blip r:embed="rId2"/>
          <a:stretch>
            <a:fillRect/>
          </a:stretch>
        </p:blipFill>
        <p:spPr>
          <a:xfrm>
            <a:off x="2851167" y="4439592"/>
            <a:ext cx="4600575" cy="2038350"/>
          </a:xfrm>
          <a:prstGeom prst="rect">
            <a:avLst/>
          </a:prstGeom>
        </p:spPr>
      </p:pic>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7958" y="884255"/>
            <a:ext cx="5283946" cy="5225469"/>
          </a:xfrm>
          <a:prstGeom prst="rect">
            <a:avLst/>
          </a:prstGeom>
        </p:spPr>
      </p:pic>
    </p:spTree>
    <p:extLst>
      <p:ext uri="{BB962C8B-B14F-4D97-AF65-F5344CB8AC3E}">
        <p14:creationId xmlns:p14="http://schemas.microsoft.com/office/powerpoint/2010/main" val="100049218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sz="quarter" idx="4294967295"/>
            <p:extLst/>
          </p:nvPr>
        </p:nvGraphicFramePr>
        <p:xfrm>
          <a:off x="773097" y="1231628"/>
          <a:ext cx="10363826" cy="34241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092262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33858" y="276760"/>
            <a:ext cx="6937336" cy="627479"/>
          </a:xfrm>
        </p:spPr>
        <p:style>
          <a:lnRef idx="2">
            <a:schemeClr val="accent1"/>
          </a:lnRef>
          <a:fillRef idx="1">
            <a:schemeClr val="lt1"/>
          </a:fillRef>
          <a:effectRef idx="0">
            <a:schemeClr val="accent1"/>
          </a:effectRef>
          <a:fontRef idx="minor">
            <a:schemeClr val="dk1"/>
          </a:fontRef>
        </p:style>
        <p:txBody>
          <a:bodyPr>
            <a:normAutofit fontScale="90000"/>
          </a:bodyPr>
          <a:lstStyle/>
          <a:p>
            <a:pPr algn="ctr"/>
            <a:r>
              <a:rPr lang="uk-UA" b="1" dirty="0" smtClean="0"/>
              <a:t>Мазі-суспензії</a:t>
            </a:r>
            <a:endParaRPr lang="uk-UA" b="1" dirty="0"/>
          </a:p>
        </p:txBody>
      </p:sp>
      <p:graphicFrame>
        <p:nvGraphicFramePr>
          <p:cNvPr id="5" name="Объект 4"/>
          <p:cNvGraphicFramePr>
            <a:graphicFrameLocks noGrp="1"/>
          </p:cNvGraphicFramePr>
          <p:nvPr>
            <p:ph sz="quarter" idx="4294967295"/>
            <p:extLst>
              <p:ext uri="{D42A27DB-BD31-4B8C-83A1-F6EECF244321}">
                <p14:modId xmlns:p14="http://schemas.microsoft.com/office/powerpoint/2010/main" val="3313029712"/>
              </p:ext>
            </p:extLst>
          </p:nvPr>
        </p:nvGraphicFramePr>
        <p:xfrm>
          <a:off x="231111" y="1964019"/>
          <a:ext cx="11515412" cy="27307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Горизонтальный свиток 3"/>
          <p:cNvSpPr/>
          <p:nvPr/>
        </p:nvSpPr>
        <p:spPr>
          <a:xfrm>
            <a:off x="762188" y="904239"/>
            <a:ext cx="10631156" cy="1225899"/>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r>
              <a:rPr lang="uk-UA" sz="2400" b="1" i="1" cap="none" dirty="0" smtClean="0"/>
              <a:t>Мазі-суспензії</a:t>
            </a:r>
            <a:r>
              <a:rPr lang="uk-UA" sz="2400" cap="none" dirty="0" smtClean="0"/>
              <a:t> утворюються, якщо лікарські засоби не розчинні в основі, ні в воді, або межа їх розчинності завищена.</a:t>
            </a:r>
          </a:p>
        </p:txBody>
      </p:sp>
      <p:sp>
        <p:nvSpPr>
          <p:cNvPr id="6" name="TextBox 5"/>
          <p:cNvSpPr txBox="1"/>
          <p:nvPr/>
        </p:nvSpPr>
        <p:spPr>
          <a:xfrm>
            <a:off x="3577243" y="4876268"/>
            <a:ext cx="6099683" cy="400110"/>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ru-RU" sz="2000" b="1" i="1" u="sng" dirty="0" err="1"/>
              <a:t>Розрахунки</a:t>
            </a:r>
            <a:r>
              <a:rPr lang="ru-RU" sz="2000" b="1" i="1" u="sng" dirty="0"/>
              <a:t> </a:t>
            </a:r>
            <a:r>
              <a:rPr lang="ru-RU" sz="2000" b="1" i="1" u="sng" dirty="0" err="1"/>
              <a:t>концентрації</a:t>
            </a:r>
            <a:r>
              <a:rPr lang="ru-RU" sz="2000" b="1" i="1" u="sng" dirty="0"/>
              <a:t> </a:t>
            </a:r>
            <a:r>
              <a:rPr lang="ru-RU" sz="2000" b="1" i="1" u="sng" dirty="0" err="1"/>
              <a:t>мазі</a:t>
            </a:r>
            <a:r>
              <a:rPr lang="ru-RU" sz="2000" b="1" i="1" u="sng" dirty="0"/>
              <a:t> та </a:t>
            </a:r>
            <a:r>
              <a:rPr lang="ru-RU" sz="2000" b="1" i="1" u="sng" dirty="0" err="1"/>
              <a:t>кількості</a:t>
            </a:r>
            <a:r>
              <a:rPr lang="ru-RU" sz="2000" b="1" i="1" u="sng" dirty="0"/>
              <a:t> </a:t>
            </a:r>
            <a:r>
              <a:rPr lang="ru-RU" sz="2000" b="1" i="1" u="sng" dirty="0" err="1"/>
              <a:t>основи</a:t>
            </a:r>
            <a:r>
              <a:rPr lang="ru-RU" sz="2000" b="1" i="1" u="sng" dirty="0" smtClean="0"/>
              <a:t>:</a:t>
            </a:r>
            <a:endParaRPr lang="ru-RU" sz="2000" b="1" i="1" u="sng" dirty="0"/>
          </a:p>
        </p:txBody>
      </p:sp>
      <p:pic>
        <p:nvPicPr>
          <p:cNvPr id="7" name="Объект 3"/>
          <p:cNvPicPr>
            <a:picLocks noChangeAspect="1"/>
          </p:cNvPicPr>
          <p:nvPr/>
        </p:nvPicPr>
        <p:blipFill>
          <a:blip r:embed="rId7"/>
          <a:stretch>
            <a:fillRect/>
          </a:stretch>
        </p:blipFill>
        <p:spPr>
          <a:xfrm>
            <a:off x="3067340" y="5544376"/>
            <a:ext cx="6921007" cy="1004502"/>
          </a:xfrm>
          <a:prstGeom prst="rect">
            <a:avLst/>
          </a:prstGeom>
        </p:spPr>
      </p:pic>
    </p:spTree>
    <p:extLst>
      <p:ext uri="{BB962C8B-B14F-4D97-AF65-F5344CB8AC3E}">
        <p14:creationId xmlns:p14="http://schemas.microsoft.com/office/powerpoint/2010/main" val="9123342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stretch>
            <a:fillRect/>
          </a:stretch>
        </p:blipFill>
        <p:spPr>
          <a:xfrm>
            <a:off x="3563332" y="792991"/>
            <a:ext cx="5980022" cy="2993481"/>
          </a:xfrm>
          <a:prstGeom prst="rect">
            <a:avLst/>
          </a:prstGeom>
        </p:spPr>
      </p:pic>
      <p:sp>
        <p:nvSpPr>
          <p:cNvPr id="7" name="TextBox 6"/>
          <p:cNvSpPr txBox="1"/>
          <p:nvPr/>
        </p:nvSpPr>
        <p:spPr>
          <a:xfrm>
            <a:off x="3042966" y="297348"/>
            <a:ext cx="6732036" cy="400110"/>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ru-RU" sz="2000" b="1" i="1" u="sng" dirty="0" err="1"/>
              <a:t>Вибрати</a:t>
            </a:r>
            <a:r>
              <a:rPr lang="ru-RU" sz="2000" b="1" i="1" u="sng" dirty="0"/>
              <a:t> </a:t>
            </a:r>
            <a:r>
              <a:rPr lang="ru-RU" sz="2000" b="1" i="1" u="sng" dirty="0" err="1"/>
              <a:t>відповідний</a:t>
            </a:r>
            <a:r>
              <a:rPr lang="ru-RU" sz="2000" b="1" i="1" u="sng" dirty="0"/>
              <a:t> </a:t>
            </a:r>
            <a:r>
              <a:rPr lang="ru-RU" sz="2000" b="1" i="1" u="sng" dirty="0" err="1"/>
              <a:t>оптимальний</a:t>
            </a:r>
            <a:r>
              <a:rPr lang="ru-RU" sz="2000" b="1" i="1" u="sng" dirty="0"/>
              <a:t> </a:t>
            </a:r>
            <a:r>
              <a:rPr lang="ru-RU" sz="2000" b="1" i="1" u="sng" dirty="0" err="1"/>
              <a:t>спосіб</a:t>
            </a:r>
            <a:r>
              <a:rPr lang="ru-RU" sz="2000" b="1" i="1" u="sng" dirty="0"/>
              <a:t> </a:t>
            </a:r>
            <a:r>
              <a:rPr lang="ru-RU" sz="2000" b="1" i="1" u="sng" dirty="0" err="1"/>
              <a:t>виготовлення</a:t>
            </a:r>
            <a:endParaRPr lang="ru-RU" sz="2000" b="1" i="1" u="sng" dirty="0"/>
          </a:p>
        </p:txBody>
      </p:sp>
      <p:pic>
        <p:nvPicPr>
          <p:cNvPr id="6" name="Рисунок 5"/>
          <p:cNvPicPr>
            <a:picLocks noChangeAspect="1"/>
          </p:cNvPicPr>
          <p:nvPr/>
        </p:nvPicPr>
        <p:blipFill>
          <a:blip r:embed="rId3"/>
          <a:stretch>
            <a:fillRect/>
          </a:stretch>
        </p:blipFill>
        <p:spPr>
          <a:xfrm>
            <a:off x="3479989" y="3714161"/>
            <a:ext cx="6063365" cy="2870462"/>
          </a:xfrm>
          <a:prstGeom prst="rect">
            <a:avLst/>
          </a:prstGeom>
        </p:spPr>
      </p:pic>
    </p:spTree>
    <p:extLst>
      <p:ext uri="{BB962C8B-B14F-4D97-AF65-F5344CB8AC3E}">
        <p14:creationId xmlns:p14="http://schemas.microsoft.com/office/powerpoint/2010/main" val="18128476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3774" y="297136"/>
            <a:ext cx="10364451" cy="888736"/>
          </a:xfrm>
        </p:spPr>
        <p:txBody>
          <a:bodyPr/>
          <a:lstStyle/>
          <a:p>
            <a:r>
              <a:rPr lang="uk-UA" b="1" i="1" u="sng" dirty="0" smtClean="0"/>
              <a:t>Приклади:</a:t>
            </a:r>
            <a:endParaRPr lang="uk-UA" b="1" i="1" u="sng" dirty="0"/>
          </a:p>
        </p:txBody>
      </p:sp>
      <p:sp>
        <p:nvSpPr>
          <p:cNvPr id="3" name="Объект 2"/>
          <p:cNvSpPr>
            <a:spLocks noGrp="1"/>
          </p:cNvSpPr>
          <p:nvPr>
            <p:ph sz="quarter" idx="4294967295"/>
          </p:nvPr>
        </p:nvSpPr>
        <p:spPr>
          <a:xfrm>
            <a:off x="619335" y="1507254"/>
            <a:ext cx="10953330" cy="3424107"/>
          </a:xfrm>
        </p:spPr>
        <p:txBody>
          <a:bodyPr/>
          <a:lstStyle/>
          <a:p>
            <a:pPr marL="0" indent="0">
              <a:lnSpc>
                <a:spcPct val="100000"/>
              </a:lnSpc>
              <a:spcBef>
                <a:spcPts val="0"/>
              </a:spcBef>
              <a:buNone/>
            </a:pPr>
            <a:r>
              <a:rPr lang="de-DE" sz="2800" cap="none" dirty="0" smtClean="0">
                <a:solidFill>
                  <a:schemeClr val="tx1"/>
                </a:solidFill>
              </a:rPr>
              <a:t>Rp.: </a:t>
            </a:r>
            <a:r>
              <a:rPr lang="de-DE" sz="2800" cap="none" dirty="0" err="1" smtClean="0">
                <a:solidFill>
                  <a:schemeClr val="tx1"/>
                </a:solidFill>
              </a:rPr>
              <a:t>Unguenti</a:t>
            </a:r>
            <a:r>
              <a:rPr lang="de-DE" sz="2800" cap="none" dirty="0" smtClean="0">
                <a:solidFill>
                  <a:schemeClr val="tx1"/>
                </a:solidFill>
              </a:rPr>
              <a:t> </a:t>
            </a:r>
            <a:r>
              <a:rPr lang="de-DE" sz="2800" cap="none" dirty="0" err="1" smtClean="0">
                <a:solidFill>
                  <a:schemeClr val="tx1"/>
                </a:solidFill>
              </a:rPr>
              <a:t>streptocidi</a:t>
            </a:r>
            <a:r>
              <a:rPr lang="de-DE" sz="2800" cap="none" dirty="0" smtClean="0">
                <a:solidFill>
                  <a:schemeClr val="tx1"/>
                </a:solidFill>
              </a:rPr>
              <a:t> 3 % 10,0 </a:t>
            </a:r>
            <a:endParaRPr lang="ru-RU" sz="2800" cap="none" dirty="0" smtClean="0">
              <a:solidFill>
                <a:schemeClr val="tx1"/>
              </a:solidFill>
            </a:endParaRPr>
          </a:p>
          <a:p>
            <a:pPr marL="0" indent="0">
              <a:lnSpc>
                <a:spcPct val="100000"/>
              </a:lnSpc>
              <a:spcBef>
                <a:spcPts val="0"/>
              </a:spcBef>
              <a:buNone/>
            </a:pPr>
            <a:r>
              <a:rPr lang="de-DE" sz="2800" cap="none" dirty="0" smtClean="0">
                <a:solidFill>
                  <a:schemeClr val="tx1"/>
                </a:solidFill>
              </a:rPr>
              <a:t>Da. Signa. </a:t>
            </a:r>
            <a:r>
              <a:rPr lang="uk-UA" sz="2800" cap="none" dirty="0">
                <a:solidFill>
                  <a:schemeClr val="tx1"/>
                </a:solidFill>
              </a:rPr>
              <a:t>з</a:t>
            </a:r>
            <a:r>
              <a:rPr lang="uk-UA" sz="2800" cap="none" dirty="0" smtClean="0">
                <a:solidFill>
                  <a:schemeClr val="tx1"/>
                </a:solidFill>
              </a:rPr>
              <a:t>мащувати рану</a:t>
            </a:r>
          </a:p>
          <a:p>
            <a:pPr marL="0" indent="0">
              <a:lnSpc>
                <a:spcPct val="100000"/>
              </a:lnSpc>
              <a:spcBef>
                <a:spcPts val="0"/>
              </a:spcBef>
              <a:buNone/>
            </a:pPr>
            <a:endParaRPr lang="uk-UA" cap="none" dirty="0">
              <a:solidFill>
                <a:schemeClr val="tx1"/>
              </a:solidFill>
            </a:endParaRPr>
          </a:p>
          <a:p>
            <a:pPr marL="0" indent="361950" algn="just">
              <a:lnSpc>
                <a:spcPct val="100000"/>
              </a:lnSpc>
              <a:spcBef>
                <a:spcPts val="0"/>
              </a:spcBef>
              <a:buNone/>
            </a:pPr>
            <a:r>
              <a:rPr lang="uk-UA" cap="none" dirty="0">
                <a:solidFill>
                  <a:schemeClr val="tx1"/>
                </a:solidFill>
              </a:rPr>
              <a:t>Це суспензійна мазь з вмістом твердих речовин менше 5% (3%). Стрептоцид (0,3 г) як </a:t>
            </a:r>
            <a:r>
              <a:rPr lang="uk-UA" cap="none" dirty="0" err="1" smtClean="0">
                <a:solidFill>
                  <a:schemeClr val="tx1"/>
                </a:solidFill>
              </a:rPr>
              <a:t>важкоподрібнювана</a:t>
            </a:r>
            <a:r>
              <a:rPr lang="uk-UA" cap="none" dirty="0" smtClean="0">
                <a:solidFill>
                  <a:schemeClr val="tx1"/>
                </a:solidFill>
              </a:rPr>
              <a:t> </a:t>
            </a:r>
            <a:r>
              <a:rPr lang="uk-UA" cap="none" dirty="0">
                <a:solidFill>
                  <a:schemeClr val="tx1"/>
                </a:solidFill>
              </a:rPr>
              <a:t>речовина подрібнюють у присутності кількох крапель спирту або ефіру, а потім ретельно розтирають з декількома краплями (0,15 г) масла вазелінового і до отриманої кашкоподібної маси в 2-3 прийоми додають вазелін при постійному помішуванні до отримання однорідної маси.</a:t>
            </a:r>
          </a:p>
        </p:txBody>
      </p:sp>
      <p:pic>
        <p:nvPicPr>
          <p:cNvPr id="4" name="Рисунок 3"/>
          <p:cNvPicPr>
            <a:picLocks noChangeAspect="1"/>
          </p:cNvPicPr>
          <p:nvPr/>
        </p:nvPicPr>
        <p:blipFill>
          <a:blip r:embed="rId2"/>
          <a:stretch>
            <a:fillRect/>
          </a:stretch>
        </p:blipFill>
        <p:spPr>
          <a:xfrm>
            <a:off x="6175903" y="4318467"/>
            <a:ext cx="3681098" cy="1868552"/>
          </a:xfrm>
          <a:prstGeom prst="rect">
            <a:avLst/>
          </a:prstGeom>
        </p:spPr>
      </p:pic>
    </p:spTree>
    <p:extLst>
      <p:ext uri="{BB962C8B-B14F-4D97-AF65-F5344CB8AC3E}">
        <p14:creationId xmlns:p14="http://schemas.microsoft.com/office/powerpoint/2010/main" val="5550641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sz="quarter" idx="4294967295"/>
          </p:nvPr>
        </p:nvPicPr>
        <p:blipFill>
          <a:blip r:embed="rId2"/>
          <a:stretch>
            <a:fillRect/>
          </a:stretch>
        </p:blipFill>
        <p:spPr>
          <a:xfrm>
            <a:off x="1155041" y="1698170"/>
            <a:ext cx="10682356" cy="1758461"/>
          </a:xfrm>
          <a:prstGeom prst="rect">
            <a:avLst/>
          </a:prstGeom>
        </p:spPr>
      </p:pic>
      <p:sp>
        <p:nvSpPr>
          <p:cNvPr id="6" name="Заголовок 1"/>
          <p:cNvSpPr>
            <a:spLocks noGrp="1"/>
          </p:cNvSpPr>
          <p:nvPr>
            <p:ph type="title"/>
          </p:nvPr>
        </p:nvSpPr>
        <p:spPr>
          <a:xfrm>
            <a:off x="913775" y="618518"/>
            <a:ext cx="10364451" cy="888736"/>
          </a:xfrm>
        </p:spPr>
        <p:txBody>
          <a:bodyPr/>
          <a:lstStyle/>
          <a:p>
            <a:r>
              <a:rPr lang="uk-UA" b="1" i="1" u="sng" dirty="0" smtClean="0"/>
              <a:t>Приклади:</a:t>
            </a:r>
            <a:endParaRPr lang="uk-UA" b="1" i="1" u="sng" dirty="0"/>
          </a:p>
        </p:txBody>
      </p:sp>
    </p:spTree>
    <p:extLst>
      <p:ext uri="{BB962C8B-B14F-4D97-AF65-F5344CB8AC3E}">
        <p14:creationId xmlns:p14="http://schemas.microsoft.com/office/powerpoint/2010/main" val="14068315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sz="quarter" idx="4294967295"/>
          </p:nvPr>
        </p:nvPicPr>
        <p:blipFill>
          <a:blip r:embed="rId2"/>
          <a:stretch>
            <a:fillRect/>
          </a:stretch>
        </p:blipFill>
        <p:spPr>
          <a:xfrm>
            <a:off x="155111" y="837825"/>
            <a:ext cx="5492064" cy="4680007"/>
          </a:xfrm>
          <a:prstGeom prst="rect">
            <a:avLst/>
          </a:prstGeom>
        </p:spPr>
      </p:pic>
      <p:pic>
        <p:nvPicPr>
          <p:cNvPr id="7" name="Рисунок 6"/>
          <p:cNvPicPr>
            <a:picLocks noChangeAspect="1"/>
          </p:cNvPicPr>
          <p:nvPr/>
        </p:nvPicPr>
        <p:blipFill>
          <a:blip r:embed="rId3"/>
          <a:stretch>
            <a:fillRect/>
          </a:stretch>
        </p:blipFill>
        <p:spPr>
          <a:xfrm>
            <a:off x="3606158" y="82938"/>
            <a:ext cx="8094507" cy="714693"/>
          </a:xfrm>
          <a:prstGeom prst="rect">
            <a:avLst/>
          </a:prstGeom>
        </p:spPr>
      </p:pic>
      <p:pic>
        <p:nvPicPr>
          <p:cNvPr id="9" name="Рисунок 8"/>
          <p:cNvPicPr>
            <a:picLocks noChangeAspect="1"/>
          </p:cNvPicPr>
          <p:nvPr/>
        </p:nvPicPr>
        <p:blipFill>
          <a:blip r:embed="rId4"/>
          <a:stretch>
            <a:fillRect/>
          </a:stretch>
        </p:blipFill>
        <p:spPr>
          <a:xfrm>
            <a:off x="5721587" y="3858568"/>
            <a:ext cx="5811334" cy="2944858"/>
          </a:xfrm>
          <a:prstGeom prst="rect">
            <a:avLst/>
          </a:prstGeom>
        </p:spPr>
      </p:pic>
      <p:pic>
        <p:nvPicPr>
          <p:cNvPr id="10" name="Рисунок 9"/>
          <p:cNvPicPr>
            <a:picLocks noChangeAspect="1"/>
          </p:cNvPicPr>
          <p:nvPr/>
        </p:nvPicPr>
        <p:blipFill>
          <a:blip r:embed="rId5"/>
          <a:stretch>
            <a:fillRect/>
          </a:stretch>
        </p:blipFill>
        <p:spPr>
          <a:xfrm>
            <a:off x="5721587" y="837825"/>
            <a:ext cx="5811334" cy="3020743"/>
          </a:xfrm>
          <a:prstGeom prst="rect">
            <a:avLst/>
          </a:prstGeom>
        </p:spPr>
      </p:pic>
    </p:spTree>
    <p:extLst>
      <p:ext uri="{BB962C8B-B14F-4D97-AF65-F5344CB8AC3E}">
        <p14:creationId xmlns:p14="http://schemas.microsoft.com/office/powerpoint/2010/main" val="18241557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84869" y="270037"/>
            <a:ext cx="10364451" cy="486802"/>
          </a:xfrm>
        </p:spPr>
        <p:style>
          <a:lnRef idx="2">
            <a:schemeClr val="accent2"/>
          </a:lnRef>
          <a:fillRef idx="1">
            <a:schemeClr val="lt1"/>
          </a:fillRef>
          <a:effectRef idx="0">
            <a:schemeClr val="accent2"/>
          </a:effectRef>
          <a:fontRef idx="minor">
            <a:schemeClr val="dk1"/>
          </a:fontRef>
        </p:style>
        <p:txBody>
          <a:bodyPr>
            <a:normAutofit fontScale="90000"/>
          </a:bodyPr>
          <a:lstStyle/>
          <a:p>
            <a:r>
              <a:rPr lang="uk-UA" b="1" dirty="0" smtClean="0"/>
              <a:t>Пасти</a:t>
            </a:r>
            <a:endParaRPr lang="uk-UA" b="1" dirty="0"/>
          </a:p>
        </p:txBody>
      </p:sp>
      <p:sp>
        <p:nvSpPr>
          <p:cNvPr id="3" name="Объект 2"/>
          <p:cNvSpPr>
            <a:spLocks noGrp="1"/>
          </p:cNvSpPr>
          <p:nvPr>
            <p:ph sz="quarter" idx="4294967295"/>
          </p:nvPr>
        </p:nvSpPr>
        <p:spPr>
          <a:xfrm>
            <a:off x="371163" y="859839"/>
            <a:ext cx="11244732" cy="5510816"/>
          </a:xfrm>
        </p:spPr>
        <p:txBody>
          <a:bodyPr>
            <a:normAutofit fontScale="92500" lnSpcReduction="20000"/>
          </a:bodyPr>
          <a:lstStyle/>
          <a:p>
            <a:pPr algn="just">
              <a:lnSpc>
                <a:spcPct val="100000"/>
              </a:lnSpc>
              <a:spcBef>
                <a:spcPts val="0"/>
              </a:spcBef>
            </a:pPr>
            <a:r>
              <a:rPr lang="uk-UA" sz="2400" b="1" i="1" cap="none" dirty="0" smtClean="0">
                <a:solidFill>
                  <a:schemeClr val="tx1"/>
                </a:solidFill>
              </a:rPr>
              <a:t>Пасти</a:t>
            </a:r>
            <a:r>
              <a:rPr lang="uk-UA" sz="2400" cap="none" dirty="0" smtClean="0">
                <a:solidFill>
                  <a:schemeClr val="tx1"/>
                </a:solidFill>
              </a:rPr>
              <a:t> - це мазі, що містять понад 25% твердої фази. Вони характеризуються більш щільною консистенцією. При температурі людського тіла пасти лише розм'якшуються, що не плавлячи, а тому можуть більш тривалий час затримуватися на шкірі. Залежно від призначення пасти поділяються на:</a:t>
            </a:r>
          </a:p>
          <a:p>
            <a:pPr algn="just">
              <a:lnSpc>
                <a:spcPct val="100000"/>
              </a:lnSpc>
              <a:spcBef>
                <a:spcPts val="0"/>
              </a:spcBef>
              <a:buFontTx/>
              <a:buChar char="-"/>
            </a:pPr>
            <a:r>
              <a:rPr lang="uk-UA" sz="2400" cap="none" dirty="0" smtClean="0">
                <a:solidFill>
                  <a:schemeClr val="tx1"/>
                </a:solidFill>
              </a:rPr>
              <a:t>дерматологічні, </a:t>
            </a:r>
          </a:p>
          <a:p>
            <a:pPr algn="just">
              <a:lnSpc>
                <a:spcPct val="100000"/>
              </a:lnSpc>
              <a:spcBef>
                <a:spcPts val="0"/>
              </a:spcBef>
              <a:buFontTx/>
              <a:buChar char="-"/>
            </a:pPr>
            <a:r>
              <a:rPr lang="uk-UA" sz="2400" cap="none" dirty="0" smtClean="0">
                <a:solidFill>
                  <a:schemeClr val="tx1"/>
                </a:solidFill>
              </a:rPr>
              <a:t>стоматологічні та </a:t>
            </a:r>
          </a:p>
          <a:p>
            <a:pPr algn="just">
              <a:lnSpc>
                <a:spcPct val="100000"/>
              </a:lnSpc>
              <a:spcBef>
                <a:spcPts val="0"/>
              </a:spcBef>
              <a:buFontTx/>
              <a:buChar char="-"/>
            </a:pPr>
            <a:r>
              <a:rPr lang="uk-UA" sz="2400" cap="none" dirty="0" smtClean="0">
                <a:solidFill>
                  <a:schemeClr val="tx1"/>
                </a:solidFill>
              </a:rPr>
              <a:t>зубні. </a:t>
            </a:r>
          </a:p>
          <a:p>
            <a:pPr marL="0" indent="0" algn="just">
              <a:lnSpc>
                <a:spcPct val="100000"/>
              </a:lnSpc>
              <a:spcBef>
                <a:spcPts val="0"/>
              </a:spcBef>
              <a:buNone/>
            </a:pPr>
            <a:r>
              <a:rPr lang="uk-UA" sz="2400" cap="none" dirty="0" smtClean="0">
                <a:solidFill>
                  <a:schemeClr val="tx1"/>
                </a:solidFill>
              </a:rPr>
              <a:t>Серед дерматологічних паст, в свою чергу, розрізняють лікувальні і захисні.</a:t>
            </a:r>
          </a:p>
          <a:p>
            <a:pPr marL="0" indent="0" algn="just">
              <a:lnSpc>
                <a:spcPct val="100000"/>
              </a:lnSpc>
              <a:spcBef>
                <a:spcPts val="0"/>
              </a:spcBef>
              <a:buNone/>
            </a:pPr>
            <a:endParaRPr lang="uk-UA" sz="2400" cap="none" dirty="0">
              <a:solidFill>
                <a:schemeClr val="tx1"/>
              </a:solidFill>
            </a:endParaRPr>
          </a:p>
          <a:p>
            <a:pPr algn="just">
              <a:lnSpc>
                <a:spcPct val="100000"/>
              </a:lnSpc>
              <a:spcBef>
                <a:spcPts val="0"/>
              </a:spcBef>
            </a:pPr>
            <a:r>
              <a:rPr lang="uk-UA" sz="2400" b="1" cap="none" dirty="0">
                <a:solidFill>
                  <a:schemeClr val="tx1"/>
                </a:solidFill>
              </a:rPr>
              <a:t>Дерматологічні пасти </a:t>
            </a:r>
            <a:r>
              <a:rPr lang="uk-UA" sz="2400" cap="none" dirty="0">
                <a:solidFill>
                  <a:schemeClr val="tx1"/>
                </a:solidFill>
              </a:rPr>
              <a:t>готують шляхом змішування порошкоподібних лікарських речовин з розплавленої основою. Додавання рідин для розтирання твердих речовин слід уникати, так як це призводить до розм'якшення пасти. Нерозчинні лікарські речовини, що входять до пасту, розтирають в дрібний порошок, змішують в нагрітій ступці і поступово, при ретельному помішуванні, додають до них всю розплавлену основу</a:t>
            </a:r>
            <a:r>
              <a:rPr lang="uk-UA" sz="2400" cap="none" dirty="0" smtClean="0">
                <a:solidFill>
                  <a:schemeClr val="tx1"/>
                </a:solidFill>
              </a:rPr>
              <a:t>. Якщо </a:t>
            </a:r>
            <a:r>
              <a:rPr lang="uk-UA" sz="2400" cap="none" dirty="0">
                <a:solidFill>
                  <a:schemeClr val="tx1"/>
                </a:solidFill>
              </a:rPr>
              <a:t>кількість входять до складу пасти порошків дуже велике (понад 75%), то може спостерігатися звернення фаз. Суміш починає розсипатися внаслідок того, що основа перестає бути суцільною фазою і перетворюється в дрібні частинки, що прилипають до частинок порошку, який перетворюється з дисперсної фази в дисперсійне середовище.</a:t>
            </a:r>
          </a:p>
        </p:txBody>
      </p:sp>
    </p:spTree>
    <p:extLst>
      <p:ext uri="{BB962C8B-B14F-4D97-AF65-F5344CB8AC3E}">
        <p14:creationId xmlns:p14="http://schemas.microsoft.com/office/powerpoint/2010/main" val="34216473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4920" y="403182"/>
            <a:ext cx="10364451" cy="697817"/>
          </a:xfrm>
        </p:spPr>
        <p:style>
          <a:lnRef idx="2">
            <a:schemeClr val="accent1"/>
          </a:lnRef>
          <a:fillRef idx="1">
            <a:schemeClr val="lt1"/>
          </a:fillRef>
          <a:effectRef idx="0">
            <a:schemeClr val="accent1"/>
          </a:effectRef>
          <a:fontRef idx="minor">
            <a:schemeClr val="dk1"/>
          </a:fontRef>
        </p:style>
        <p:txBody>
          <a:bodyPr/>
          <a:lstStyle/>
          <a:p>
            <a:r>
              <a:rPr lang="ru-RU" dirty="0"/>
              <a:t>Паста </a:t>
            </a:r>
            <a:r>
              <a:rPr lang="ru-RU" dirty="0" err="1"/>
              <a:t>Лассара</a:t>
            </a:r>
            <a:endParaRPr lang="uk-UA" dirty="0"/>
          </a:p>
        </p:txBody>
      </p:sp>
      <p:sp>
        <p:nvSpPr>
          <p:cNvPr id="3" name="Объект 2"/>
          <p:cNvSpPr>
            <a:spLocks noGrp="1"/>
          </p:cNvSpPr>
          <p:nvPr>
            <p:ph sz="quarter" idx="4294967295"/>
          </p:nvPr>
        </p:nvSpPr>
        <p:spPr>
          <a:xfrm>
            <a:off x="461597" y="1100999"/>
            <a:ext cx="11505989" cy="2737471"/>
          </a:xfrm>
        </p:spPr>
        <p:style>
          <a:lnRef idx="2">
            <a:schemeClr val="accent2"/>
          </a:lnRef>
          <a:fillRef idx="1">
            <a:schemeClr val="lt1"/>
          </a:fillRef>
          <a:effectRef idx="0">
            <a:schemeClr val="accent2"/>
          </a:effectRef>
          <a:fontRef idx="minor">
            <a:schemeClr val="dk1"/>
          </a:fontRef>
        </p:style>
        <p:txBody>
          <a:bodyPr/>
          <a:lstStyle/>
          <a:p>
            <a:pPr algn="just"/>
            <a:r>
              <a:rPr lang="ru-RU" cap="none" dirty="0" smtClean="0"/>
              <a:t>Паста </a:t>
            </a:r>
            <a:r>
              <a:rPr lang="ru-RU" cap="none" dirty="0" err="1"/>
              <a:t>Л</a:t>
            </a:r>
            <a:r>
              <a:rPr lang="ru-RU" cap="none" dirty="0" err="1" smtClean="0"/>
              <a:t>ассара</a:t>
            </a:r>
            <a:r>
              <a:rPr lang="ru-RU" cap="none" dirty="0" smtClean="0"/>
              <a:t>, </a:t>
            </a:r>
            <a:r>
              <a:rPr lang="ru-RU" cap="none" dirty="0" err="1" smtClean="0"/>
              <a:t>або</a:t>
            </a:r>
            <a:r>
              <a:rPr lang="ru-RU" cap="none" dirty="0" smtClean="0"/>
              <a:t> </a:t>
            </a:r>
            <a:r>
              <a:rPr lang="ru-RU" cap="none" dirty="0" err="1" smtClean="0"/>
              <a:t>саліцилово-цинкова</a:t>
            </a:r>
            <a:r>
              <a:rPr lang="ru-RU" cap="none" dirty="0" smtClean="0"/>
              <a:t> паста, є </a:t>
            </a:r>
            <a:r>
              <a:rPr lang="ru-RU" cap="none" dirty="0" err="1" smtClean="0"/>
              <a:t>класичним</a:t>
            </a:r>
            <a:r>
              <a:rPr lang="ru-RU" cap="none" dirty="0" smtClean="0"/>
              <a:t> прикладом </a:t>
            </a:r>
            <a:r>
              <a:rPr lang="ru-RU" cap="none" dirty="0" err="1" smtClean="0"/>
              <a:t>дерматологічних</a:t>
            </a:r>
            <a:r>
              <a:rPr lang="ru-RU" cap="none" dirty="0" smtClean="0"/>
              <a:t> паст. Паста </a:t>
            </a:r>
            <a:r>
              <a:rPr lang="ru-RU" cap="none" dirty="0" err="1"/>
              <a:t>Л</a:t>
            </a:r>
            <a:r>
              <a:rPr lang="ru-RU" cap="none" dirty="0" err="1" smtClean="0"/>
              <a:t>ассара</a:t>
            </a:r>
            <a:r>
              <a:rPr lang="ru-RU" cap="none" dirty="0" smtClean="0"/>
              <a:t> є основою ряду </a:t>
            </a:r>
            <a:r>
              <a:rPr lang="ru-RU" cap="none" dirty="0" err="1" smtClean="0"/>
              <a:t>препаратів</a:t>
            </a:r>
            <a:r>
              <a:rPr lang="ru-RU" cap="none" dirty="0" smtClean="0"/>
              <a:t> у </a:t>
            </a:r>
            <a:r>
              <a:rPr lang="ru-RU" cap="none" dirty="0" err="1" smtClean="0"/>
              <a:t>вигляді</a:t>
            </a:r>
            <a:r>
              <a:rPr lang="ru-RU" cap="none" dirty="0" smtClean="0"/>
              <a:t> паст, </a:t>
            </a:r>
            <a:r>
              <a:rPr lang="ru-RU" cap="none" dirty="0" err="1" smtClean="0"/>
              <a:t>які</a:t>
            </a:r>
            <a:r>
              <a:rPr lang="ru-RU" cap="none" dirty="0" smtClean="0"/>
              <a:t> </a:t>
            </a:r>
            <a:r>
              <a:rPr lang="ru-RU" cap="none" dirty="0" err="1" smtClean="0"/>
              <a:t>готують</a:t>
            </a:r>
            <a:r>
              <a:rPr lang="ru-RU" cap="none" dirty="0" smtClean="0"/>
              <a:t> шляхом </a:t>
            </a:r>
            <a:r>
              <a:rPr lang="ru-RU" cap="none" dirty="0" err="1" smtClean="0"/>
              <a:t>додавання</a:t>
            </a:r>
            <a:r>
              <a:rPr lang="ru-RU" cap="none" dirty="0" smtClean="0"/>
              <a:t> </a:t>
            </a:r>
            <a:r>
              <a:rPr lang="ru-RU" cap="none" dirty="0" err="1" smtClean="0"/>
              <a:t>інших</a:t>
            </a:r>
            <a:r>
              <a:rPr lang="ru-RU" cap="none" dirty="0" smtClean="0"/>
              <a:t> </a:t>
            </a:r>
            <a:r>
              <a:rPr lang="ru-RU" cap="none" dirty="0" err="1" smtClean="0"/>
              <a:t>лікарських</a:t>
            </a:r>
            <a:r>
              <a:rPr lang="ru-RU" cap="none" dirty="0" smtClean="0"/>
              <a:t> </a:t>
            </a:r>
            <a:r>
              <a:rPr lang="ru-RU" cap="none" dirty="0" err="1" smtClean="0"/>
              <a:t>речовин</a:t>
            </a:r>
            <a:r>
              <a:rPr lang="ru-RU" cap="none" dirty="0" smtClean="0"/>
              <a:t>: </a:t>
            </a:r>
            <a:r>
              <a:rPr lang="ru-RU" cap="none" dirty="0" err="1" smtClean="0"/>
              <a:t>саліцилово-цинкова</a:t>
            </a:r>
            <a:r>
              <a:rPr lang="ru-RU" cap="none" dirty="0" smtClean="0"/>
              <a:t> з борною кислотою, </a:t>
            </a:r>
            <a:r>
              <a:rPr lang="ru-RU" cap="none" dirty="0" err="1" smtClean="0"/>
              <a:t>саліцилово-цинкова</a:t>
            </a:r>
            <a:r>
              <a:rPr lang="ru-RU" cap="none" dirty="0" smtClean="0"/>
              <a:t> з </a:t>
            </a:r>
            <a:r>
              <a:rPr lang="ru-RU" cap="none" dirty="0" err="1" smtClean="0"/>
              <a:t>дьогтем</a:t>
            </a:r>
            <a:r>
              <a:rPr lang="ru-RU" cap="none" dirty="0" smtClean="0"/>
              <a:t> і борною кислотою, </a:t>
            </a:r>
            <a:r>
              <a:rPr lang="ru-RU" cap="none" dirty="0" err="1" smtClean="0"/>
              <a:t>саліцилово-цинкова</a:t>
            </a:r>
            <a:r>
              <a:rPr lang="ru-RU" cap="none" dirty="0" smtClean="0"/>
              <a:t> з нафталанною </a:t>
            </a:r>
            <a:r>
              <a:rPr lang="ru-RU" cap="none" dirty="0" err="1" smtClean="0"/>
              <a:t>маззю</a:t>
            </a:r>
            <a:r>
              <a:rPr lang="ru-RU" cap="none" dirty="0" smtClean="0"/>
              <a:t> </a:t>
            </a:r>
            <a:r>
              <a:rPr lang="ru-RU" cap="none" dirty="0" err="1" smtClean="0"/>
              <a:t>тощо</a:t>
            </a:r>
            <a:r>
              <a:rPr lang="ru-RU" cap="none" dirty="0" smtClean="0"/>
              <a:t>. </a:t>
            </a:r>
            <a:r>
              <a:rPr lang="ru-RU" cap="none" dirty="0" err="1" smtClean="0"/>
              <a:t>Основними</a:t>
            </a:r>
            <a:r>
              <a:rPr lang="ru-RU" cap="none" dirty="0" smtClean="0"/>
              <a:t> </a:t>
            </a:r>
            <a:r>
              <a:rPr lang="ru-RU" cap="none" dirty="0" err="1" smtClean="0"/>
              <a:t>діючими</a:t>
            </a:r>
            <a:r>
              <a:rPr lang="ru-RU" cap="none" dirty="0" smtClean="0"/>
              <a:t> компонентами у </a:t>
            </a:r>
            <a:r>
              <a:rPr lang="ru-RU" cap="none" dirty="0" err="1" smtClean="0"/>
              <a:t>всіх</a:t>
            </a:r>
            <a:r>
              <a:rPr lang="ru-RU" cap="none" dirty="0" smtClean="0"/>
              <a:t> </a:t>
            </a:r>
            <a:r>
              <a:rPr lang="ru-RU" cap="none" dirty="0" err="1" smtClean="0"/>
              <a:t>варіантах</a:t>
            </a:r>
            <a:r>
              <a:rPr lang="ru-RU" cap="none" dirty="0" smtClean="0"/>
              <a:t> є цинку оксид і кислота </a:t>
            </a:r>
            <a:r>
              <a:rPr lang="ru-RU" cap="none" dirty="0" err="1" smtClean="0"/>
              <a:t>саліцилова</a:t>
            </a:r>
            <a:r>
              <a:rPr lang="ru-RU" cap="none" dirty="0" smtClean="0"/>
              <a:t>. Як </a:t>
            </a:r>
            <a:r>
              <a:rPr lang="ru-RU" cap="none" dirty="0" err="1" smtClean="0"/>
              <a:t>мазеву</a:t>
            </a:r>
            <a:r>
              <a:rPr lang="ru-RU" cap="none" dirty="0" smtClean="0"/>
              <a:t> основу у </a:t>
            </a:r>
            <a:r>
              <a:rPr lang="ru-RU" cap="none" dirty="0" err="1" smtClean="0"/>
              <a:t>цих</a:t>
            </a:r>
            <a:r>
              <a:rPr lang="ru-RU" cap="none" dirty="0" smtClean="0"/>
              <a:t> пастах </a:t>
            </a:r>
            <a:r>
              <a:rPr lang="ru-RU" cap="none" dirty="0" err="1" smtClean="0"/>
              <a:t>використовують</a:t>
            </a:r>
            <a:r>
              <a:rPr lang="ru-RU" cap="none" dirty="0" smtClean="0"/>
              <a:t> </a:t>
            </a:r>
            <a:r>
              <a:rPr lang="ru-RU" cap="none" dirty="0" err="1" smtClean="0"/>
              <a:t>вазелін</a:t>
            </a:r>
            <a:r>
              <a:rPr lang="ru-RU" cap="none" dirty="0" smtClean="0"/>
              <a:t>, як </a:t>
            </a:r>
            <a:r>
              <a:rPr lang="ru-RU" cap="none" dirty="0" err="1" smtClean="0"/>
              <a:t>ущільнювач</a:t>
            </a:r>
            <a:r>
              <a:rPr lang="ru-RU" cap="none" dirty="0" smtClean="0"/>
              <a:t> — </a:t>
            </a:r>
            <a:r>
              <a:rPr lang="ru-RU" cap="none" dirty="0" err="1" smtClean="0"/>
              <a:t>пшеничний</a:t>
            </a:r>
            <a:r>
              <a:rPr lang="ru-RU" cap="none" dirty="0" smtClean="0"/>
              <a:t> </a:t>
            </a:r>
            <a:r>
              <a:rPr lang="ru-RU" cap="none" dirty="0" err="1" smtClean="0"/>
              <a:t>крохмаль</a:t>
            </a:r>
            <a:r>
              <a:rPr lang="ru-RU" cap="none" dirty="0" smtClean="0"/>
              <a:t> (</a:t>
            </a:r>
            <a:r>
              <a:rPr lang="ru-RU" cap="none" dirty="0" err="1" smtClean="0"/>
              <a:t>згідно</a:t>
            </a:r>
            <a:r>
              <a:rPr lang="ru-RU" cap="none" dirty="0" smtClean="0"/>
              <a:t> з </a:t>
            </a:r>
            <a:r>
              <a:rPr lang="ru-RU" cap="none" dirty="0" err="1" smtClean="0"/>
              <a:t>фармакопеєю</a:t>
            </a:r>
            <a:r>
              <a:rPr lang="ru-RU" cap="none" dirty="0" smtClean="0"/>
              <a:t> </a:t>
            </a:r>
            <a:r>
              <a:rPr lang="de-DE" cap="none" dirty="0" smtClean="0"/>
              <a:t>VII </a:t>
            </a:r>
            <a:r>
              <a:rPr lang="ru-RU" cap="none" dirty="0" smtClean="0"/>
              <a:t>СРСР) </a:t>
            </a:r>
            <a:r>
              <a:rPr lang="ru-RU" cap="none" dirty="0" err="1" smtClean="0"/>
              <a:t>або</a:t>
            </a:r>
            <a:r>
              <a:rPr lang="ru-RU" cap="none" dirty="0" smtClean="0"/>
              <a:t> тальк (</a:t>
            </a:r>
            <a:r>
              <a:rPr lang="ru-RU" cap="none" dirty="0" err="1" smtClean="0"/>
              <a:t>згідно</a:t>
            </a:r>
            <a:r>
              <a:rPr lang="ru-RU" cap="none" dirty="0" smtClean="0"/>
              <a:t> з </a:t>
            </a:r>
            <a:r>
              <a:rPr lang="ru-RU" cap="none" dirty="0" err="1" smtClean="0"/>
              <a:t>німецькою</a:t>
            </a:r>
            <a:r>
              <a:rPr lang="ru-RU" cap="none" dirty="0" smtClean="0"/>
              <a:t> </a:t>
            </a:r>
            <a:r>
              <a:rPr lang="ru-RU" cap="none" dirty="0" err="1" smtClean="0"/>
              <a:t>фармакопеєю</a:t>
            </a:r>
            <a:r>
              <a:rPr lang="ru-RU" cap="none" dirty="0" smtClean="0"/>
              <a:t> </a:t>
            </a:r>
            <a:r>
              <a:rPr lang="de-DE" cap="none" dirty="0" smtClean="0"/>
              <a:t>VI).</a:t>
            </a:r>
            <a:endParaRPr lang="uk-UA" cap="none" dirty="0"/>
          </a:p>
        </p:txBody>
      </p:sp>
      <p:sp>
        <p:nvSpPr>
          <p:cNvPr id="4" name="Прямоугольник 3"/>
          <p:cNvSpPr/>
          <p:nvPr/>
        </p:nvSpPr>
        <p:spPr>
          <a:xfrm>
            <a:off x="461597" y="3434344"/>
            <a:ext cx="11505989" cy="2585323"/>
          </a:xfrm>
          <a:prstGeom prst="rect">
            <a:avLst/>
          </a:prstGeom>
        </p:spPr>
        <p:txBody>
          <a:bodyPr wrap="square">
            <a:spAutoFit/>
          </a:bodyPr>
          <a:lstStyle/>
          <a:p>
            <a:pPr indent="361950" algn="just" fontAlgn="base">
              <a:tabLst>
                <a:tab pos="452438" algn="l"/>
              </a:tabLst>
            </a:pPr>
            <a:r>
              <a:rPr lang="ru-RU" dirty="0">
                <a:latin typeface="Roboto"/>
              </a:rPr>
              <a:t> При </a:t>
            </a:r>
            <a:r>
              <a:rPr lang="ru-RU" dirty="0" err="1">
                <a:latin typeface="Roboto"/>
              </a:rPr>
              <a:t>нанесенні</a:t>
            </a:r>
            <a:r>
              <a:rPr lang="ru-RU" dirty="0">
                <a:latin typeface="Roboto"/>
              </a:rPr>
              <a:t> на </a:t>
            </a:r>
            <a:r>
              <a:rPr lang="ru-RU" dirty="0" err="1">
                <a:latin typeface="Roboto"/>
              </a:rPr>
              <a:t>уражену</a:t>
            </a:r>
            <a:r>
              <a:rPr lang="ru-RU" dirty="0">
                <a:latin typeface="Roboto"/>
              </a:rPr>
              <a:t> </a:t>
            </a:r>
            <a:r>
              <a:rPr lang="ru-RU" dirty="0" err="1">
                <a:latin typeface="Roboto"/>
              </a:rPr>
              <a:t>поверхню</a:t>
            </a:r>
            <a:r>
              <a:rPr lang="ru-RU" dirty="0">
                <a:latin typeface="Roboto"/>
              </a:rPr>
              <a:t> </a:t>
            </a:r>
            <a:r>
              <a:rPr lang="ru-RU" dirty="0" err="1">
                <a:latin typeface="Roboto"/>
              </a:rPr>
              <a:t>шкіри</a:t>
            </a:r>
            <a:r>
              <a:rPr lang="ru-RU" dirty="0">
                <a:latin typeface="Roboto"/>
              </a:rPr>
              <a:t> вона </a:t>
            </a:r>
            <a:r>
              <a:rPr lang="ru-RU" dirty="0" err="1">
                <a:latin typeface="Roboto"/>
              </a:rPr>
              <a:t>утворює</a:t>
            </a:r>
            <a:r>
              <a:rPr lang="ru-RU" dirty="0">
                <a:latin typeface="Roboto"/>
              </a:rPr>
              <a:t> </a:t>
            </a:r>
            <a:r>
              <a:rPr lang="ru-RU" dirty="0" err="1">
                <a:latin typeface="Roboto"/>
              </a:rPr>
              <a:t>захисний</a:t>
            </a:r>
            <a:r>
              <a:rPr lang="ru-RU" dirty="0">
                <a:latin typeface="Roboto"/>
              </a:rPr>
              <a:t> </a:t>
            </a:r>
            <a:r>
              <a:rPr lang="ru-RU" dirty="0" err="1">
                <a:latin typeface="Roboto"/>
              </a:rPr>
              <a:t>бар’єр</a:t>
            </a:r>
            <a:r>
              <a:rPr lang="ru-RU" dirty="0">
                <a:latin typeface="Roboto"/>
              </a:rPr>
              <a:t>, </a:t>
            </a:r>
            <a:r>
              <a:rPr lang="ru-RU" dirty="0" err="1">
                <a:latin typeface="Roboto"/>
              </a:rPr>
              <a:t>який</a:t>
            </a:r>
            <a:r>
              <a:rPr lang="ru-RU" dirty="0">
                <a:latin typeface="Roboto"/>
              </a:rPr>
              <a:t> </a:t>
            </a:r>
            <a:r>
              <a:rPr lang="ru-RU" dirty="0" err="1">
                <a:latin typeface="Roboto"/>
              </a:rPr>
              <a:t>захищає</a:t>
            </a:r>
            <a:r>
              <a:rPr lang="ru-RU" dirty="0">
                <a:latin typeface="Roboto"/>
              </a:rPr>
              <a:t> </a:t>
            </a:r>
            <a:r>
              <a:rPr lang="ru-RU" dirty="0" err="1">
                <a:latin typeface="Roboto"/>
              </a:rPr>
              <a:t>від</a:t>
            </a:r>
            <a:r>
              <a:rPr lang="ru-RU" dirty="0">
                <a:latin typeface="Roboto"/>
              </a:rPr>
              <a:t> </a:t>
            </a:r>
            <a:r>
              <a:rPr lang="ru-RU" dirty="0" err="1">
                <a:latin typeface="Roboto"/>
              </a:rPr>
              <a:t>впливу</a:t>
            </a:r>
            <a:r>
              <a:rPr lang="ru-RU" dirty="0">
                <a:latin typeface="Roboto"/>
              </a:rPr>
              <a:t> </a:t>
            </a:r>
            <a:r>
              <a:rPr lang="ru-RU" dirty="0" err="1">
                <a:latin typeface="Roboto"/>
              </a:rPr>
              <a:t>подразнювальних</a:t>
            </a:r>
            <a:r>
              <a:rPr lang="ru-RU" dirty="0">
                <a:latin typeface="Roboto"/>
              </a:rPr>
              <a:t> </a:t>
            </a:r>
            <a:r>
              <a:rPr lang="ru-RU" dirty="0" err="1">
                <a:latin typeface="Roboto"/>
              </a:rPr>
              <a:t>факторів</a:t>
            </a:r>
            <a:r>
              <a:rPr lang="ru-RU" dirty="0">
                <a:latin typeface="Roboto"/>
              </a:rPr>
              <a:t>, і </a:t>
            </a:r>
            <a:r>
              <a:rPr lang="ru-RU" dirty="0" err="1">
                <a:latin typeface="Roboto"/>
              </a:rPr>
              <a:t>проявляє</a:t>
            </a:r>
            <a:r>
              <a:rPr lang="ru-RU" dirty="0">
                <a:latin typeface="Roboto"/>
              </a:rPr>
              <a:t> </a:t>
            </a:r>
            <a:r>
              <a:rPr lang="ru-RU" dirty="0" err="1">
                <a:latin typeface="Roboto"/>
              </a:rPr>
              <a:t>дію</a:t>
            </a:r>
            <a:r>
              <a:rPr lang="ru-RU" dirty="0">
                <a:latin typeface="Roboto"/>
              </a:rPr>
              <a:t>:</a:t>
            </a:r>
          </a:p>
          <a:p>
            <a:pPr marL="361950" algn="just" fontAlgn="base">
              <a:buFont typeface="Arial" panose="020B0604020202020204" pitchFamily="34" charset="0"/>
              <a:buChar char="•"/>
            </a:pPr>
            <a:r>
              <a:rPr lang="ru-RU" dirty="0" err="1">
                <a:latin typeface="Roboto"/>
              </a:rPr>
              <a:t>протизапальну</a:t>
            </a:r>
            <a:r>
              <a:rPr lang="ru-RU" dirty="0">
                <a:latin typeface="Roboto"/>
              </a:rPr>
              <a:t>;</a:t>
            </a:r>
          </a:p>
          <a:p>
            <a:pPr marL="361950" algn="just" fontAlgn="base">
              <a:buFont typeface="Arial" panose="020B0604020202020204" pitchFamily="34" charset="0"/>
              <a:buChar char="•"/>
            </a:pPr>
            <a:r>
              <a:rPr lang="ru-RU" dirty="0" err="1">
                <a:latin typeface="Roboto"/>
              </a:rPr>
              <a:t>в’яжучу</a:t>
            </a:r>
            <a:r>
              <a:rPr lang="ru-RU" dirty="0">
                <a:latin typeface="Roboto"/>
              </a:rPr>
              <a:t>;</a:t>
            </a:r>
          </a:p>
          <a:p>
            <a:pPr marL="361950" algn="just" fontAlgn="base">
              <a:buFont typeface="Arial" panose="020B0604020202020204" pitchFamily="34" charset="0"/>
              <a:buChar char="•"/>
            </a:pPr>
            <a:r>
              <a:rPr lang="ru-RU" dirty="0" err="1">
                <a:latin typeface="Roboto"/>
              </a:rPr>
              <a:t>підсушувальну</a:t>
            </a:r>
            <a:r>
              <a:rPr lang="ru-RU" dirty="0">
                <a:latin typeface="Roboto"/>
              </a:rPr>
              <a:t>;</a:t>
            </a:r>
          </a:p>
          <a:p>
            <a:pPr marL="361950" algn="just" fontAlgn="base">
              <a:buFont typeface="Arial" panose="020B0604020202020204" pitchFamily="34" charset="0"/>
              <a:buChar char="•"/>
            </a:pPr>
            <a:r>
              <a:rPr lang="ru-RU" dirty="0" err="1">
                <a:latin typeface="Roboto"/>
              </a:rPr>
              <a:t>антисептичну</a:t>
            </a:r>
            <a:r>
              <a:rPr lang="ru-RU" dirty="0">
                <a:latin typeface="Roboto"/>
              </a:rPr>
              <a:t>.</a:t>
            </a:r>
          </a:p>
          <a:p>
            <a:pPr indent="361950" algn="just" fontAlgn="base"/>
            <a:r>
              <a:rPr lang="ru-RU" dirty="0" err="1">
                <a:latin typeface="Roboto"/>
              </a:rPr>
              <a:t>Використовується</a:t>
            </a:r>
            <a:r>
              <a:rPr lang="ru-RU" dirty="0">
                <a:latin typeface="Roboto"/>
              </a:rPr>
              <a:t> для </a:t>
            </a:r>
            <a:r>
              <a:rPr lang="ru-RU" dirty="0" err="1">
                <a:latin typeface="Roboto"/>
              </a:rPr>
              <a:t>місцевого</a:t>
            </a:r>
            <a:r>
              <a:rPr lang="ru-RU" dirty="0">
                <a:latin typeface="Roboto"/>
              </a:rPr>
              <a:t> </a:t>
            </a:r>
            <a:r>
              <a:rPr lang="ru-RU" dirty="0" err="1">
                <a:latin typeface="Roboto"/>
              </a:rPr>
              <a:t>лікування</a:t>
            </a:r>
            <a:r>
              <a:rPr lang="ru-RU" dirty="0">
                <a:latin typeface="Roboto"/>
              </a:rPr>
              <a:t> </a:t>
            </a:r>
            <a:r>
              <a:rPr lang="ru-RU" dirty="0" err="1">
                <a:latin typeface="Roboto"/>
              </a:rPr>
              <a:t>різних</a:t>
            </a:r>
            <a:r>
              <a:rPr lang="ru-RU" dirty="0">
                <a:latin typeface="Roboto"/>
              </a:rPr>
              <a:t> </a:t>
            </a:r>
            <a:r>
              <a:rPr lang="ru-RU" dirty="0" err="1">
                <a:latin typeface="Roboto"/>
              </a:rPr>
              <a:t>дерматологічних</a:t>
            </a:r>
            <a:r>
              <a:rPr lang="ru-RU" dirty="0">
                <a:latin typeface="Roboto"/>
              </a:rPr>
              <a:t> </a:t>
            </a:r>
            <a:r>
              <a:rPr lang="ru-RU" dirty="0" err="1">
                <a:latin typeface="Roboto"/>
              </a:rPr>
              <a:t>захворювань</a:t>
            </a:r>
            <a:r>
              <a:rPr lang="ru-RU" dirty="0">
                <a:latin typeface="Roboto"/>
              </a:rPr>
              <a:t>: </a:t>
            </a:r>
            <a:r>
              <a:rPr lang="ru-RU" dirty="0" err="1">
                <a:latin typeface="Roboto"/>
              </a:rPr>
              <a:t>псоріаз</a:t>
            </a:r>
            <a:r>
              <a:rPr lang="ru-RU" dirty="0">
                <a:latin typeface="Roboto"/>
              </a:rPr>
              <a:t>, </a:t>
            </a:r>
            <a:r>
              <a:rPr lang="ru-RU" dirty="0" err="1">
                <a:latin typeface="Roboto"/>
              </a:rPr>
              <a:t>екзема</a:t>
            </a:r>
            <a:r>
              <a:rPr lang="ru-RU" dirty="0">
                <a:latin typeface="Roboto"/>
              </a:rPr>
              <a:t>, лишай, </a:t>
            </a:r>
            <a:r>
              <a:rPr lang="ru-RU" dirty="0" err="1">
                <a:latin typeface="Roboto"/>
              </a:rPr>
              <a:t>гнійні</a:t>
            </a:r>
            <a:r>
              <a:rPr lang="ru-RU" dirty="0">
                <a:latin typeface="Roboto"/>
              </a:rPr>
              <a:t> </a:t>
            </a:r>
            <a:r>
              <a:rPr lang="ru-RU" dirty="0" err="1">
                <a:latin typeface="Roboto"/>
              </a:rPr>
              <a:t>ураження</a:t>
            </a:r>
            <a:r>
              <a:rPr lang="ru-RU" dirty="0">
                <a:latin typeface="Roboto"/>
              </a:rPr>
              <a:t>, </a:t>
            </a:r>
            <a:r>
              <a:rPr lang="ru-RU" dirty="0" err="1">
                <a:latin typeface="Roboto"/>
              </a:rPr>
              <a:t>пролежні</a:t>
            </a:r>
            <a:r>
              <a:rPr lang="ru-RU" dirty="0">
                <a:latin typeface="Roboto"/>
              </a:rPr>
              <a:t>, </a:t>
            </a:r>
            <a:r>
              <a:rPr lang="ru-RU" dirty="0" err="1">
                <a:latin typeface="Roboto"/>
              </a:rPr>
              <a:t>виразки</a:t>
            </a:r>
            <a:r>
              <a:rPr lang="ru-RU" dirty="0">
                <a:latin typeface="Roboto"/>
              </a:rPr>
              <a:t>, </a:t>
            </a:r>
            <a:r>
              <a:rPr lang="ru-RU" dirty="0" err="1">
                <a:latin typeface="Roboto"/>
              </a:rPr>
              <a:t>опіки</a:t>
            </a:r>
            <a:r>
              <a:rPr lang="ru-RU" dirty="0">
                <a:latin typeface="Roboto"/>
              </a:rPr>
              <a:t>, </a:t>
            </a:r>
            <a:r>
              <a:rPr lang="ru-RU" dirty="0" err="1">
                <a:latin typeface="Roboto"/>
              </a:rPr>
              <a:t>дерматити</a:t>
            </a:r>
            <a:r>
              <a:rPr lang="ru-RU" dirty="0">
                <a:latin typeface="Roboto"/>
              </a:rPr>
              <a:t> з </a:t>
            </a:r>
            <a:r>
              <a:rPr lang="ru-RU" dirty="0" err="1">
                <a:latin typeface="Roboto"/>
              </a:rPr>
              <a:t>вираженими</a:t>
            </a:r>
            <a:r>
              <a:rPr lang="ru-RU" dirty="0">
                <a:latin typeface="Roboto"/>
              </a:rPr>
              <a:t> </a:t>
            </a:r>
            <a:r>
              <a:rPr lang="ru-RU" dirty="0" err="1">
                <a:latin typeface="Roboto"/>
              </a:rPr>
              <a:t>процесами</a:t>
            </a:r>
            <a:r>
              <a:rPr lang="ru-RU" dirty="0">
                <a:latin typeface="Roboto"/>
              </a:rPr>
              <a:t> </a:t>
            </a:r>
            <a:r>
              <a:rPr lang="ru-RU" dirty="0" err="1">
                <a:latin typeface="Roboto"/>
              </a:rPr>
              <a:t>ексудації</a:t>
            </a:r>
            <a:r>
              <a:rPr lang="ru-RU" dirty="0">
                <a:latin typeface="Roboto"/>
              </a:rPr>
              <a:t>, </a:t>
            </a:r>
            <a:r>
              <a:rPr lang="ru-RU" dirty="0" err="1">
                <a:latin typeface="Roboto"/>
              </a:rPr>
              <a:t>попрілості</a:t>
            </a:r>
            <a:r>
              <a:rPr lang="ru-RU" dirty="0">
                <a:latin typeface="Roboto"/>
              </a:rPr>
              <a:t>, </a:t>
            </a:r>
            <a:r>
              <a:rPr lang="ru-RU" dirty="0" err="1">
                <a:latin typeface="Roboto"/>
              </a:rPr>
              <a:t>вугрі</a:t>
            </a:r>
            <a:r>
              <a:rPr lang="ru-RU" dirty="0">
                <a:latin typeface="Roboto"/>
              </a:rPr>
              <a:t>, </a:t>
            </a:r>
            <a:r>
              <a:rPr lang="ru-RU" dirty="0" err="1">
                <a:latin typeface="Roboto"/>
              </a:rPr>
              <a:t>іхтіоз</a:t>
            </a:r>
            <a:r>
              <a:rPr lang="ru-RU" dirty="0">
                <a:latin typeface="Roboto"/>
              </a:rPr>
              <a:t>, </a:t>
            </a:r>
            <a:r>
              <a:rPr lang="ru-RU" dirty="0" err="1" smtClean="0">
                <a:latin typeface="Roboto"/>
              </a:rPr>
              <a:t>дискератоз</a:t>
            </a:r>
            <a:r>
              <a:rPr lang="ru-RU" dirty="0" smtClean="0">
                <a:latin typeface="Roboto"/>
              </a:rPr>
              <a:t>.</a:t>
            </a:r>
            <a:endParaRPr lang="ru-RU" b="0" dirty="0">
              <a:effectLst/>
              <a:latin typeface="Roboto"/>
            </a:endParaRPr>
          </a:p>
        </p:txBody>
      </p:sp>
    </p:spTree>
    <p:extLst>
      <p:ext uri="{BB962C8B-B14F-4D97-AF65-F5344CB8AC3E}">
        <p14:creationId xmlns:p14="http://schemas.microsoft.com/office/powerpoint/2010/main" val="33106724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sz="quarter" idx="4294967295"/>
          </p:nvPr>
        </p:nvPicPr>
        <p:blipFill>
          <a:blip r:embed="rId2"/>
          <a:stretch>
            <a:fillRect/>
          </a:stretch>
        </p:blipFill>
        <p:spPr>
          <a:xfrm>
            <a:off x="249741" y="960193"/>
            <a:ext cx="4050301" cy="4264949"/>
          </a:xfrm>
          <a:prstGeom prst="rect">
            <a:avLst/>
          </a:prstGeom>
        </p:spPr>
      </p:pic>
      <p:sp>
        <p:nvSpPr>
          <p:cNvPr id="5" name="Заголовок 1"/>
          <p:cNvSpPr txBox="1">
            <a:spLocks/>
          </p:cNvSpPr>
          <p:nvPr/>
        </p:nvSpPr>
        <p:spPr>
          <a:xfrm>
            <a:off x="913774" y="339365"/>
            <a:ext cx="10364451" cy="534842"/>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lnSpcReduction="10000"/>
          </a:bodyPr>
          <a:lstStyle>
            <a:lvl1pPr algn="ctr" defTabSz="914400" rtl="0" eaLnBrk="1" latinLnBrk="0" hangingPunct="1">
              <a:lnSpc>
                <a:spcPct val="90000"/>
              </a:lnSpc>
              <a:spcBef>
                <a:spcPct val="0"/>
              </a:spcBef>
              <a:buNone/>
              <a:defRPr sz="3600" kern="1200" cap="all" baseline="0">
                <a:solidFill>
                  <a:schemeClr val="dk1"/>
                </a:solidFill>
                <a:effectLst/>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mtClean="0"/>
              <a:t>Паста Лассара</a:t>
            </a:r>
            <a:endParaRPr lang="uk-UA" dirty="0"/>
          </a:p>
        </p:txBody>
      </p:sp>
      <p:pic>
        <p:nvPicPr>
          <p:cNvPr id="6" name="Рисунок 5"/>
          <p:cNvPicPr>
            <a:picLocks noChangeAspect="1"/>
          </p:cNvPicPr>
          <p:nvPr/>
        </p:nvPicPr>
        <p:blipFill>
          <a:blip r:embed="rId3"/>
          <a:stretch>
            <a:fillRect/>
          </a:stretch>
        </p:blipFill>
        <p:spPr>
          <a:xfrm>
            <a:off x="5032205" y="960193"/>
            <a:ext cx="6562213" cy="5536023"/>
          </a:xfrm>
          <a:prstGeom prst="rect">
            <a:avLst/>
          </a:prstGeom>
        </p:spPr>
      </p:pic>
    </p:spTree>
    <p:extLst>
      <p:ext uri="{BB962C8B-B14F-4D97-AF65-F5344CB8AC3E}">
        <p14:creationId xmlns:p14="http://schemas.microsoft.com/office/powerpoint/2010/main" val="16411618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sz="quarter" idx="4294967295"/>
          </p:nvPr>
        </p:nvPicPr>
        <p:blipFill>
          <a:blip r:embed="rId2"/>
          <a:stretch>
            <a:fillRect/>
          </a:stretch>
        </p:blipFill>
        <p:spPr>
          <a:xfrm>
            <a:off x="1452251" y="567790"/>
            <a:ext cx="9810625" cy="5154279"/>
          </a:xfrm>
          <a:prstGeom prst="rect">
            <a:avLst/>
          </a:prstGeom>
        </p:spPr>
      </p:pic>
    </p:spTree>
    <p:extLst>
      <p:ext uri="{BB962C8B-B14F-4D97-AF65-F5344CB8AC3E}">
        <p14:creationId xmlns:p14="http://schemas.microsoft.com/office/powerpoint/2010/main" val="27655467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4294967295"/>
          </p:nvPr>
        </p:nvSpPr>
        <p:spPr>
          <a:xfrm>
            <a:off x="343005" y="1742746"/>
            <a:ext cx="11505363" cy="3501146"/>
          </a:xfrm>
        </p:spPr>
        <p:txBody>
          <a:bodyPr>
            <a:normAutofit fontScale="85000" lnSpcReduction="20000"/>
          </a:bodyPr>
          <a:lstStyle/>
          <a:p>
            <a:pPr algn="just">
              <a:lnSpc>
                <a:spcPct val="100000"/>
              </a:lnSpc>
              <a:spcBef>
                <a:spcPts val="0"/>
              </a:spcBef>
            </a:pPr>
            <a:r>
              <a:rPr lang="uk-UA" sz="2800" b="1" i="1" cap="none" dirty="0" smtClean="0">
                <a:solidFill>
                  <a:schemeClr val="tx1"/>
                </a:solidFill>
              </a:rPr>
              <a:t>Мазі-емульсії</a:t>
            </a:r>
            <a:r>
              <a:rPr lang="uk-UA" sz="2800" cap="none" dirty="0" smtClean="0">
                <a:solidFill>
                  <a:schemeClr val="tx1"/>
                </a:solidFill>
              </a:rPr>
              <a:t> - це гетерогенні системи, які складаються з двох фаз і мають поверхню розділу фази і середовища.</a:t>
            </a:r>
          </a:p>
          <a:p>
            <a:pPr algn="just">
              <a:lnSpc>
                <a:spcPct val="100000"/>
              </a:lnSpc>
              <a:spcBef>
                <a:spcPts val="0"/>
              </a:spcBef>
            </a:pPr>
            <a:r>
              <a:rPr lang="uk-UA" sz="2800" cap="none" dirty="0">
                <a:solidFill>
                  <a:schemeClr val="tx1"/>
                </a:solidFill>
              </a:rPr>
              <a:t>Такі речовини, як калію йодид, солі алкалоїдів, новокаїн, </a:t>
            </a:r>
            <a:r>
              <a:rPr lang="uk-UA" sz="2800" cap="none" dirty="0" err="1">
                <a:solidFill>
                  <a:schemeClr val="tx1"/>
                </a:solidFill>
              </a:rPr>
              <a:t>дикаин</a:t>
            </a:r>
            <a:r>
              <a:rPr lang="uk-UA" sz="2800" cap="none" dirty="0">
                <a:solidFill>
                  <a:schemeClr val="tx1"/>
                </a:solidFill>
              </a:rPr>
              <a:t>, срібла нітрат, легко розчиняються у воді.</a:t>
            </a:r>
            <a:endParaRPr lang="uk-UA" sz="2800" cap="none" dirty="0" smtClean="0">
              <a:solidFill>
                <a:schemeClr val="tx1"/>
              </a:solidFill>
            </a:endParaRPr>
          </a:p>
          <a:p>
            <a:pPr algn="just">
              <a:lnSpc>
                <a:spcPct val="100000"/>
              </a:lnSpc>
              <a:spcBef>
                <a:spcPts val="0"/>
              </a:spcBef>
            </a:pPr>
            <a:endParaRPr lang="uk-UA" sz="2800" cap="none" dirty="0">
              <a:solidFill>
                <a:schemeClr val="tx1"/>
              </a:solidFill>
            </a:endParaRPr>
          </a:p>
          <a:p>
            <a:pPr algn="just">
              <a:lnSpc>
                <a:spcPct val="100000"/>
              </a:lnSpc>
              <a:spcBef>
                <a:spcPts val="0"/>
              </a:spcBef>
            </a:pPr>
            <a:r>
              <a:rPr lang="uk-UA" sz="2800" cap="none" dirty="0">
                <a:solidFill>
                  <a:schemeClr val="tx1"/>
                </a:solidFill>
              </a:rPr>
              <a:t>&gt; Лікарські речовини, легкорозчинні у воді і виписані в невеликих кількостях (до 5%), розчиняють в мінімальній кількості води. Якщо вони виписані в великих кількостях, то їх не розчиняють у воді (за винятком </a:t>
            </a:r>
            <a:r>
              <a:rPr lang="uk-UA" sz="2800" cap="none" dirty="0" err="1">
                <a:solidFill>
                  <a:schemeClr val="tx1"/>
                </a:solidFill>
              </a:rPr>
              <a:t>колларгола</a:t>
            </a:r>
            <a:r>
              <a:rPr lang="uk-UA" sz="2800" cap="none" dirty="0">
                <a:solidFill>
                  <a:schemeClr val="tx1"/>
                </a:solidFill>
              </a:rPr>
              <a:t>, протарголу, таніну), а вводять в мазь по типу суспензії.</a:t>
            </a:r>
          </a:p>
          <a:p>
            <a:pPr algn="just">
              <a:lnSpc>
                <a:spcPct val="100000"/>
              </a:lnSpc>
              <a:spcBef>
                <a:spcPts val="0"/>
              </a:spcBef>
            </a:pPr>
            <a:r>
              <a:rPr lang="uk-UA" sz="2800" cap="none" dirty="0">
                <a:solidFill>
                  <a:schemeClr val="tx1"/>
                </a:solidFill>
              </a:rPr>
              <a:t>&gt; Сухі та густі екстракти вводять до складу мазей після попереднього розтирання їх з </a:t>
            </a:r>
            <a:r>
              <a:rPr lang="uk-UA" sz="2800" cap="none" dirty="0" err="1">
                <a:solidFill>
                  <a:schemeClr val="tx1"/>
                </a:solidFill>
              </a:rPr>
              <a:t>спирто</a:t>
            </a:r>
            <a:r>
              <a:rPr lang="uk-UA" sz="2800" cap="none" dirty="0">
                <a:solidFill>
                  <a:schemeClr val="tx1"/>
                </a:solidFill>
              </a:rPr>
              <a:t>-водно-гліцеринової (1: 6: 3) сумішшю.</a:t>
            </a:r>
          </a:p>
        </p:txBody>
      </p:sp>
      <p:sp>
        <p:nvSpPr>
          <p:cNvPr id="4" name="Заголовок 1"/>
          <p:cNvSpPr txBox="1">
            <a:spLocks/>
          </p:cNvSpPr>
          <p:nvPr/>
        </p:nvSpPr>
        <p:spPr>
          <a:xfrm>
            <a:off x="2651932" y="679248"/>
            <a:ext cx="6284194" cy="663193"/>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rmAutofit/>
          </a:bodyPr>
          <a:lstStyle>
            <a:lvl1pPr algn="ctr" defTabSz="914400" rtl="0" eaLnBrk="1" latinLnBrk="0" hangingPunct="1">
              <a:lnSpc>
                <a:spcPct val="90000"/>
              </a:lnSpc>
              <a:spcBef>
                <a:spcPct val="0"/>
              </a:spcBef>
              <a:buNone/>
              <a:defRPr sz="3600" kern="1200" cap="all" baseline="0">
                <a:solidFill>
                  <a:schemeClr val="dk1"/>
                </a:solidFill>
                <a:effectLst/>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uk-UA" b="1" smtClean="0"/>
              <a:t>Емульсійні мазі</a:t>
            </a:r>
            <a:endParaRPr lang="uk-UA" b="1" dirty="0"/>
          </a:p>
        </p:txBody>
      </p:sp>
    </p:spTree>
    <p:extLst>
      <p:ext uri="{BB962C8B-B14F-4D97-AF65-F5344CB8AC3E}">
        <p14:creationId xmlns:p14="http://schemas.microsoft.com/office/powerpoint/2010/main" val="40998134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14258" y="266825"/>
            <a:ext cx="10364451" cy="667672"/>
          </a:xfrm>
        </p:spPr>
        <p:style>
          <a:lnRef idx="2">
            <a:schemeClr val="accent1"/>
          </a:lnRef>
          <a:fillRef idx="1">
            <a:schemeClr val="lt1"/>
          </a:fillRef>
          <a:effectRef idx="0">
            <a:schemeClr val="accent1"/>
          </a:effectRef>
          <a:fontRef idx="minor">
            <a:schemeClr val="dk1"/>
          </a:fontRef>
        </p:style>
        <p:txBody>
          <a:bodyPr>
            <a:normAutofit fontScale="90000"/>
          </a:bodyPr>
          <a:lstStyle/>
          <a:p>
            <a:r>
              <a:rPr lang="uk-UA" b="1" dirty="0" smtClean="0"/>
              <a:t>Правила приготування мазей-емульсій</a:t>
            </a:r>
            <a:endParaRPr lang="uk-UA" b="1" dirty="0"/>
          </a:p>
        </p:txBody>
      </p:sp>
      <p:pic>
        <p:nvPicPr>
          <p:cNvPr id="4" name="Объект 3"/>
          <p:cNvPicPr>
            <a:picLocks noGrp="1" noChangeAspect="1"/>
          </p:cNvPicPr>
          <p:nvPr>
            <p:ph sz="quarter" idx="4294967295"/>
          </p:nvPr>
        </p:nvPicPr>
        <p:blipFill>
          <a:blip r:embed="rId2"/>
          <a:stretch>
            <a:fillRect/>
          </a:stretch>
        </p:blipFill>
        <p:spPr>
          <a:xfrm>
            <a:off x="1889219" y="1181258"/>
            <a:ext cx="8979894" cy="5229591"/>
          </a:xfrm>
          <a:prstGeom prst="rect">
            <a:avLst/>
          </a:prstGeom>
        </p:spPr>
      </p:pic>
    </p:spTree>
    <p:extLst>
      <p:ext uri="{BB962C8B-B14F-4D97-AF65-F5344CB8AC3E}">
        <p14:creationId xmlns:p14="http://schemas.microsoft.com/office/powerpoint/2010/main" val="6390847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982746" y="301030"/>
            <a:ext cx="6284194" cy="663193"/>
          </a:xfrm>
        </p:spPr>
        <p:style>
          <a:lnRef idx="2">
            <a:schemeClr val="accent2"/>
          </a:lnRef>
          <a:fillRef idx="1">
            <a:schemeClr val="lt1"/>
          </a:fillRef>
          <a:effectRef idx="0">
            <a:schemeClr val="accent2"/>
          </a:effectRef>
          <a:fontRef idx="minor">
            <a:schemeClr val="dk1"/>
          </a:fontRef>
        </p:style>
        <p:txBody>
          <a:bodyPr>
            <a:normAutofit fontScale="90000"/>
          </a:bodyPr>
          <a:lstStyle/>
          <a:p>
            <a:pPr algn="ctr"/>
            <a:r>
              <a:rPr lang="uk-UA" b="1" dirty="0"/>
              <a:t>Емульсійні </a:t>
            </a:r>
            <a:r>
              <a:rPr lang="uk-UA" b="1" dirty="0" smtClean="0"/>
              <a:t>мазі</a:t>
            </a:r>
            <a:endParaRPr lang="uk-UA" b="1" dirty="0"/>
          </a:p>
        </p:txBody>
      </p:sp>
      <p:pic>
        <p:nvPicPr>
          <p:cNvPr id="4" name="Объект 3"/>
          <p:cNvPicPr>
            <a:picLocks noGrp="1" noChangeAspect="1"/>
          </p:cNvPicPr>
          <p:nvPr>
            <p:ph sz="quarter" idx="4294967295"/>
          </p:nvPr>
        </p:nvPicPr>
        <p:blipFill>
          <a:blip r:embed="rId2"/>
          <a:stretch>
            <a:fillRect/>
          </a:stretch>
        </p:blipFill>
        <p:spPr>
          <a:xfrm>
            <a:off x="321381" y="1086146"/>
            <a:ext cx="6388402" cy="5427854"/>
          </a:xfrm>
          <a:prstGeom prst="rect">
            <a:avLst/>
          </a:prstGeom>
        </p:spPr>
      </p:pic>
      <p:pic>
        <p:nvPicPr>
          <p:cNvPr id="5" name="Рисунок 4"/>
          <p:cNvPicPr>
            <a:picLocks noChangeAspect="1"/>
          </p:cNvPicPr>
          <p:nvPr/>
        </p:nvPicPr>
        <p:blipFill>
          <a:blip r:embed="rId3"/>
          <a:stretch>
            <a:fillRect/>
          </a:stretch>
        </p:blipFill>
        <p:spPr>
          <a:xfrm>
            <a:off x="6709783" y="1086146"/>
            <a:ext cx="5114314" cy="1826111"/>
          </a:xfrm>
          <a:prstGeom prst="rect">
            <a:avLst/>
          </a:prstGeom>
        </p:spPr>
      </p:pic>
      <p:pic>
        <p:nvPicPr>
          <p:cNvPr id="6" name="Рисунок 5"/>
          <p:cNvPicPr>
            <a:picLocks noChangeAspect="1"/>
          </p:cNvPicPr>
          <p:nvPr/>
        </p:nvPicPr>
        <p:blipFill>
          <a:blip r:embed="rId4"/>
          <a:stretch>
            <a:fillRect/>
          </a:stretch>
        </p:blipFill>
        <p:spPr>
          <a:xfrm>
            <a:off x="6709783" y="3034181"/>
            <a:ext cx="5114315" cy="1000249"/>
          </a:xfrm>
          <a:prstGeom prst="rect">
            <a:avLst/>
          </a:prstGeom>
        </p:spPr>
      </p:pic>
    </p:spTree>
    <p:extLst>
      <p:ext uri="{BB962C8B-B14F-4D97-AF65-F5344CB8AC3E}">
        <p14:creationId xmlns:p14="http://schemas.microsoft.com/office/powerpoint/2010/main" val="453228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37220" y="376869"/>
            <a:ext cx="10364451" cy="607382"/>
          </a:xfrm>
        </p:spPr>
        <p:style>
          <a:lnRef idx="2">
            <a:schemeClr val="accent2"/>
          </a:lnRef>
          <a:fillRef idx="1">
            <a:schemeClr val="lt1"/>
          </a:fillRef>
          <a:effectRef idx="0">
            <a:schemeClr val="accent2"/>
          </a:effectRef>
          <a:fontRef idx="minor">
            <a:schemeClr val="dk1"/>
          </a:fontRef>
        </p:style>
        <p:txBody>
          <a:bodyPr>
            <a:normAutofit fontScale="90000"/>
          </a:bodyPr>
          <a:lstStyle/>
          <a:p>
            <a:r>
              <a:rPr lang="ru-RU" dirty="0" smtClean="0"/>
              <a:t>Приклад:</a:t>
            </a:r>
            <a:endParaRPr lang="uk-UA" dirty="0"/>
          </a:p>
        </p:txBody>
      </p:sp>
      <p:sp>
        <p:nvSpPr>
          <p:cNvPr id="3" name="Объект 2"/>
          <p:cNvSpPr>
            <a:spLocks noGrp="1"/>
          </p:cNvSpPr>
          <p:nvPr>
            <p:ph sz="quarter" idx="4294967295"/>
          </p:nvPr>
        </p:nvSpPr>
        <p:spPr>
          <a:xfrm>
            <a:off x="532562" y="1010563"/>
            <a:ext cx="11173768" cy="5339995"/>
          </a:xfrm>
        </p:spPr>
        <p:txBody>
          <a:bodyPr>
            <a:normAutofit lnSpcReduction="10000"/>
          </a:bodyPr>
          <a:lstStyle/>
          <a:p>
            <a:pPr fontAlgn="base"/>
            <a:r>
              <a:rPr lang="ru-RU" b="1" dirty="0">
                <a:solidFill>
                  <a:schemeClr val="tx1"/>
                </a:solidFill>
              </a:rPr>
              <a:t>Мазь с </a:t>
            </a:r>
            <a:r>
              <a:rPr lang="ru-RU" b="1" dirty="0" smtClean="0">
                <a:solidFill>
                  <a:schemeClr val="tx1"/>
                </a:solidFill>
              </a:rPr>
              <a:t>кал</a:t>
            </a:r>
            <a:r>
              <a:rPr lang="uk-UA" b="1" dirty="0" smtClean="0">
                <a:solidFill>
                  <a:schemeClr val="tx1"/>
                </a:solidFill>
              </a:rPr>
              <a:t>і</a:t>
            </a:r>
            <a:r>
              <a:rPr lang="ru-RU" b="1" dirty="0" smtClean="0">
                <a:solidFill>
                  <a:schemeClr val="tx1"/>
                </a:solidFill>
              </a:rPr>
              <a:t>я </a:t>
            </a:r>
            <a:r>
              <a:rPr lang="ru-RU" b="1" dirty="0">
                <a:solidFill>
                  <a:schemeClr val="tx1"/>
                </a:solidFill>
              </a:rPr>
              <a:t>йодидом</a:t>
            </a:r>
            <a:r>
              <a:rPr lang="ru-RU" dirty="0">
                <a:solidFill>
                  <a:schemeClr val="tx1"/>
                </a:solidFill>
              </a:rPr>
              <a:t/>
            </a:r>
            <a:br>
              <a:rPr lang="ru-RU" dirty="0">
                <a:solidFill>
                  <a:schemeClr val="tx1"/>
                </a:solidFill>
              </a:rPr>
            </a:br>
            <a:r>
              <a:rPr lang="ru-RU" b="1" dirty="0">
                <a:solidFill>
                  <a:schemeClr val="tx1"/>
                </a:solidFill>
              </a:rPr>
              <a:t>(</a:t>
            </a:r>
            <a:r>
              <a:rPr lang="de-DE" b="1" dirty="0">
                <a:solidFill>
                  <a:schemeClr val="tx1"/>
                </a:solidFill>
              </a:rPr>
              <a:t>Unguentum </a:t>
            </a:r>
            <a:r>
              <a:rPr lang="de-DE" b="1" dirty="0" err="1">
                <a:solidFill>
                  <a:schemeClr val="tx1"/>
                </a:solidFill>
              </a:rPr>
              <a:t>Kalii</a:t>
            </a:r>
            <a:r>
              <a:rPr lang="de-DE" b="1" dirty="0">
                <a:solidFill>
                  <a:schemeClr val="tx1"/>
                </a:solidFill>
              </a:rPr>
              <a:t> </a:t>
            </a:r>
            <a:r>
              <a:rPr lang="de-DE" b="1" dirty="0" err="1">
                <a:solidFill>
                  <a:schemeClr val="tx1"/>
                </a:solidFill>
              </a:rPr>
              <a:t>iodidi</a:t>
            </a:r>
            <a:r>
              <a:rPr lang="de-DE" b="1" dirty="0">
                <a:solidFill>
                  <a:schemeClr val="tx1"/>
                </a:solidFill>
              </a:rPr>
              <a:t>)</a:t>
            </a:r>
            <a:endParaRPr lang="de-DE" dirty="0">
              <a:solidFill>
                <a:schemeClr val="tx1"/>
              </a:solidFill>
            </a:endParaRPr>
          </a:p>
          <a:p>
            <a:pPr fontAlgn="base"/>
            <a:r>
              <a:rPr lang="de-DE" i="1" cap="none" dirty="0" smtClean="0">
                <a:solidFill>
                  <a:schemeClr val="tx1"/>
                </a:solidFill>
              </a:rPr>
              <a:t>RP.: </a:t>
            </a:r>
            <a:r>
              <a:rPr lang="de-DE" i="1" cap="none" dirty="0" err="1" smtClean="0">
                <a:solidFill>
                  <a:schemeClr val="tx1"/>
                </a:solidFill>
              </a:rPr>
              <a:t>Kalii</a:t>
            </a:r>
            <a:r>
              <a:rPr lang="de-DE" i="1" cap="none" dirty="0" smtClean="0">
                <a:solidFill>
                  <a:schemeClr val="tx1"/>
                </a:solidFill>
              </a:rPr>
              <a:t> </a:t>
            </a:r>
            <a:r>
              <a:rPr lang="de-DE" i="1" cap="none" dirty="0" err="1" smtClean="0">
                <a:solidFill>
                  <a:schemeClr val="tx1"/>
                </a:solidFill>
              </a:rPr>
              <a:t>iodidi</a:t>
            </a:r>
            <a:r>
              <a:rPr lang="de-DE" i="1" cap="none" dirty="0" smtClean="0">
                <a:solidFill>
                  <a:schemeClr val="tx1"/>
                </a:solidFill>
              </a:rPr>
              <a:t> 5,0</a:t>
            </a:r>
            <a:r>
              <a:rPr lang="de-DE" cap="none" dirty="0" smtClean="0">
                <a:solidFill>
                  <a:schemeClr val="tx1"/>
                </a:solidFill>
              </a:rPr>
              <a:t/>
            </a:r>
            <a:br>
              <a:rPr lang="de-DE" cap="none" dirty="0" smtClean="0">
                <a:solidFill>
                  <a:schemeClr val="tx1"/>
                </a:solidFill>
              </a:rPr>
            </a:br>
            <a:r>
              <a:rPr lang="de-DE" i="1" cap="none" dirty="0" err="1">
                <a:solidFill>
                  <a:schemeClr val="tx1"/>
                </a:solidFill>
              </a:rPr>
              <a:t>N</a:t>
            </a:r>
            <a:r>
              <a:rPr lang="de-DE" i="1" cap="none" dirty="0" err="1" smtClean="0">
                <a:solidFill>
                  <a:schemeClr val="tx1"/>
                </a:solidFill>
              </a:rPr>
              <a:t>atrii</a:t>
            </a:r>
            <a:r>
              <a:rPr lang="de-DE" i="1" cap="none" dirty="0" smtClean="0">
                <a:solidFill>
                  <a:schemeClr val="tx1"/>
                </a:solidFill>
              </a:rPr>
              <a:t> </a:t>
            </a:r>
            <a:r>
              <a:rPr lang="de-DE" i="1" cap="none" dirty="0" err="1" smtClean="0">
                <a:solidFill>
                  <a:schemeClr val="tx1"/>
                </a:solidFill>
              </a:rPr>
              <a:t>thiosulfatis</a:t>
            </a:r>
            <a:r>
              <a:rPr lang="de-DE" i="1" cap="none" dirty="0" smtClean="0">
                <a:solidFill>
                  <a:schemeClr val="tx1"/>
                </a:solidFill>
              </a:rPr>
              <a:t> 0,1</a:t>
            </a:r>
            <a:r>
              <a:rPr lang="de-DE" cap="none" dirty="0" smtClean="0">
                <a:solidFill>
                  <a:schemeClr val="tx1"/>
                </a:solidFill>
              </a:rPr>
              <a:t/>
            </a:r>
            <a:br>
              <a:rPr lang="de-DE" cap="none" dirty="0" smtClean="0">
                <a:solidFill>
                  <a:schemeClr val="tx1"/>
                </a:solidFill>
              </a:rPr>
            </a:br>
            <a:r>
              <a:rPr lang="de-DE" i="1" cap="none" dirty="0" err="1" smtClean="0">
                <a:solidFill>
                  <a:schemeClr val="tx1"/>
                </a:solidFill>
              </a:rPr>
              <a:t>Aquae</a:t>
            </a:r>
            <a:r>
              <a:rPr lang="de-DE" i="1" cap="none" dirty="0" smtClean="0">
                <a:solidFill>
                  <a:schemeClr val="tx1"/>
                </a:solidFill>
              </a:rPr>
              <a:t> </a:t>
            </a:r>
            <a:r>
              <a:rPr lang="de-DE" i="1" cap="none" dirty="0" err="1" smtClean="0">
                <a:solidFill>
                  <a:schemeClr val="tx1"/>
                </a:solidFill>
              </a:rPr>
              <a:t>purificatae</a:t>
            </a:r>
            <a:r>
              <a:rPr lang="de-DE" i="1" cap="none" dirty="0" smtClean="0">
                <a:solidFill>
                  <a:schemeClr val="tx1"/>
                </a:solidFill>
              </a:rPr>
              <a:t> 4,4 ml</a:t>
            </a:r>
            <a:r>
              <a:rPr lang="de-DE" cap="none" dirty="0" smtClean="0">
                <a:solidFill>
                  <a:schemeClr val="tx1"/>
                </a:solidFill>
              </a:rPr>
              <a:t/>
            </a:r>
            <a:br>
              <a:rPr lang="de-DE" cap="none" dirty="0" smtClean="0">
                <a:solidFill>
                  <a:schemeClr val="tx1"/>
                </a:solidFill>
              </a:rPr>
            </a:br>
            <a:r>
              <a:rPr lang="de-DE" i="1" cap="none" dirty="0">
                <a:solidFill>
                  <a:schemeClr val="tx1"/>
                </a:solidFill>
              </a:rPr>
              <a:t>L</a:t>
            </a:r>
            <a:r>
              <a:rPr lang="de-DE" i="1" cap="none" dirty="0" smtClean="0">
                <a:solidFill>
                  <a:schemeClr val="tx1"/>
                </a:solidFill>
              </a:rPr>
              <a:t>anolin </a:t>
            </a:r>
            <a:r>
              <a:rPr lang="de-DE" i="1" cap="none" dirty="0" err="1" smtClean="0">
                <a:solidFill>
                  <a:schemeClr val="tx1"/>
                </a:solidFill>
              </a:rPr>
              <a:t>ianhydrici</a:t>
            </a:r>
            <a:r>
              <a:rPr lang="de-DE" i="1" cap="none" dirty="0" smtClean="0">
                <a:solidFill>
                  <a:schemeClr val="tx1"/>
                </a:solidFill>
              </a:rPr>
              <a:t> 13,5</a:t>
            </a:r>
            <a:r>
              <a:rPr lang="de-DE" cap="none" dirty="0" smtClean="0">
                <a:solidFill>
                  <a:schemeClr val="tx1"/>
                </a:solidFill>
              </a:rPr>
              <a:t/>
            </a:r>
            <a:br>
              <a:rPr lang="de-DE" cap="none" dirty="0" smtClean="0">
                <a:solidFill>
                  <a:schemeClr val="tx1"/>
                </a:solidFill>
              </a:rPr>
            </a:br>
            <a:r>
              <a:rPr lang="de-DE" i="1" cap="none" dirty="0" err="1">
                <a:solidFill>
                  <a:schemeClr val="tx1"/>
                </a:solidFill>
              </a:rPr>
              <a:t>A</a:t>
            </a:r>
            <a:r>
              <a:rPr lang="de-DE" i="1" cap="none" dirty="0" err="1" smtClean="0">
                <a:solidFill>
                  <a:schemeClr val="tx1"/>
                </a:solidFill>
              </a:rPr>
              <a:t>xungiae</a:t>
            </a:r>
            <a:r>
              <a:rPr lang="de-DE" i="1" cap="none" dirty="0" smtClean="0">
                <a:solidFill>
                  <a:schemeClr val="tx1"/>
                </a:solidFill>
              </a:rPr>
              <a:t> </a:t>
            </a:r>
            <a:r>
              <a:rPr lang="de-DE" i="1" cap="none" dirty="0" err="1" smtClean="0">
                <a:solidFill>
                  <a:schemeClr val="tx1"/>
                </a:solidFill>
              </a:rPr>
              <a:t>porcinae</a:t>
            </a:r>
            <a:r>
              <a:rPr lang="de-DE" i="1" cap="none" dirty="0" smtClean="0">
                <a:solidFill>
                  <a:schemeClr val="tx1"/>
                </a:solidFill>
              </a:rPr>
              <a:t> </a:t>
            </a:r>
            <a:r>
              <a:rPr lang="de-DE" i="1" cap="none" dirty="0" err="1" smtClean="0">
                <a:solidFill>
                  <a:schemeClr val="tx1"/>
                </a:solidFill>
              </a:rPr>
              <a:t>depuratae</a:t>
            </a:r>
            <a:r>
              <a:rPr lang="de-DE" i="1" cap="none" dirty="0" smtClean="0">
                <a:solidFill>
                  <a:schemeClr val="tx1"/>
                </a:solidFill>
              </a:rPr>
              <a:t> </a:t>
            </a:r>
            <a:r>
              <a:rPr lang="de-DE" i="1" cap="none" dirty="0" err="1" smtClean="0">
                <a:solidFill>
                  <a:schemeClr val="tx1"/>
                </a:solidFill>
              </a:rPr>
              <a:t>seu</a:t>
            </a:r>
            <a:r>
              <a:rPr lang="de-DE" i="1" cap="none" dirty="0" smtClean="0">
                <a:solidFill>
                  <a:schemeClr val="tx1"/>
                </a:solidFill>
              </a:rPr>
              <a:t> </a:t>
            </a:r>
            <a:r>
              <a:rPr lang="de-DE" i="1" cap="none" dirty="0" err="1" smtClean="0">
                <a:solidFill>
                  <a:schemeClr val="tx1"/>
                </a:solidFill>
              </a:rPr>
              <a:t>basis</a:t>
            </a:r>
            <a:r>
              <a:rPr lang="de-DE" i="1" cap="none" dirty="0" smtClean="0">
                <a:solidFill>
                  <a:schemeClr val="tx1"/>
                </a:solidFill>
              </a:rPr>
              <a:t> </a:t>
            </a:r>
            <a:r>
              <a:rPr lang="de-DE" i="1" cap="none" dirty="0" err="1" smtClean="0">
                <a:solidFill>
                  <a:schemeClr val="tx1"/>
                </a:solidFill>
              </a:rPr>
              <a:t>emulsionis</a:t>
            </a:r>
            <a:r>
              <a:rPr lang="de-DE" i="1" cap="none" dirty="0" smtClean="0">
                <a:solidFill>
                  <a:schemeClr val="tx1"/>
                </a:solidFill>
              </a:rPr>
              <a:t> 27,0</a:t>
            </a:r>
            <a:r>
              <a:rPr lang="de-DE" cap="none" dirty="0" smtClean="0">
                <a:solidFill>
                  <a:schemeClr val="tx1"/>
                </a:solidFill>
              </a:rPr>
              <a:t/>
            </a:r>
            <a:br>
              <a:rPr lang="de-DE" cap="none" dirty="0" smtClean="0">
                <a:solidFill>
                  <a:schemeClr val="tx1"/>
                </a:solidFill>
              </a:rPr>
            </a:br>
            <a:r>
              <a:rPr lang="de-DE" i="1" cap="none" dirty="0" smtClean="0">
                <a:solidFill>
                  <a:schemeClr val="tx1"/>
                </a:solidFill>
              </a:rPr>
              <a:t>M. F. </a:t>
            </a:r>
            <a:r>
              <a:rPr lang="de-DE" i="1" cap="none" dirty="0" err="1" smtClean="0">
                <a:solidFill>
                  <a:schemeClr val="tx1"/>
                </a:solidFill>
              </a:rPr>
              <a:t>Ung</a:t>
            </a:r>
            <a:r>
              <a:rPr lang="de-DE" i="1" cap="none" dirty="0" smtClean="0">
                <a:solidFill>
                  <a:schemeClr val="tx1"/>
                </a:solidFill>
              </a:rPr>
              <a:t>.</a:t>
            </a:r>
            <a:r>
              <a:rPr lang="de-DE" cap="none" dirty="0" smtClean="0">
                <a:solidFill>
                  <a:schemeClr val="tx1"/>
                </a:solidFill>
              </a:rPr>
              <a:t/>
            </a:r>
            <a:br>
              <a:rPr lang="de-DE" cap="none" dirty="0" smtClean="0">
                <a:solidFill>
                  <a:schemeClr val="tx1"/>
                </a:solidFill>
              </a:rPr>
            </a:br>
            <a:r>
              <a:rPr lang="de-DE" i="1" cap="none" dirty="0" smtClean="0">
                <a:solidFill>
                  <a:schemeClr val="tx1"/>
                </a:solidFill>
              </a:rPr>
              <a:t>D. S. </a:t>
            </a:r>
            <a:r>
              <a:rPr lang="ru-RU" cap="none" dirty="0" smtClean="0">
                <a:solidFill>
                  <a:schemeClr val="tx1"/>
                </a:solidFill>
              </a:rPr>
              <a:t>Для </a:t>
            </a:r>
            <a:r>
              <a:rPr lang="ru-RU" cap="none" dirty="0" err="1" smtClean="0">
                <a:solidFill>
                  <a:schemeClr val="tx1"/>
                </a:solidFill>
              </a:rPr>
              <a:t>втирання</a:t>
            </a:r>
            <a:endParaRPr lang="de-DE" cap="none" dirty="0" smtClean="0">
              <a:solidFill>
                <a:schemeClr val="tx1"/>
              </a:solidFill>
            </a:endParaRPr>
          </a:p>
          <a:p>
            <a:pPr algn="just" fontAlgn="base"/>
            <a:endParaRPr lang="de-DE" cap="none" dirty="0">
              <a:solidFill>
                <a:schemeClr val="tx1"/>
              </a:solidFill>
            </a:endParaRPr>
          </a:p>
          <a:p>
            <a:pPr marL="0" indent="361950" algn="just" fontAlgn="base"/>
            <a:r>
              <a:rPr lang="ru-RU" cap="none" dirty="0">
                <a:solidFill>
                  <a:schemeClr val="tx1"/>
                </a:solidFill>
              </a:rPr>
              <a:t>Прикладом </a:t>
            </a:r>
            <a:r>
              <a:rPr lang="ru-RU" cap="none" dirty="0" err="1">
                <a:solidFill>
                  <a:schemeClr val="tx1"/>
                </a:solidFill>
              </a:rPr>
              <a:t>емульсійної</a:t>
            </a:r>
            <a:r>
              <a:rPr lang="ru-RU" cap="none" dirty="0">
                <a:solidFill>
                  <a:schemeClr val="tx1"/>
                </a:solidFill>
              </a:rPr>
              <a:t> </a:t>
            </a:r>
            <a:r>
              <a:rPr lang="ru-RU" cap="none" dirty="0" err="1">
                <a:solidFill>
                  <a:schemeClr val="tx1"/>
                </a:solidFill>
              </a:rPr>
              <a:t>мазі</a:t>
            </a:r>
            <a:r>
              <a:rPr lang="ru-RU" cap="none" dirty="0">
                <a:solidFill>
                  <a:schemeClr val="tx1"/>
                </a:solidFill>
              </a:rPr>
              <a:t> є 10% мазь з </a:t>
            </a:r>
            <a:r>
              <a:rPr lang="ru-RU" cap="none" dirty="0" err="1">
                <a:solidFill>
                  <a:schemeClr val="tx1"/>
                </a:solidFill>
              </a:rPr>
              <a:t>калію</a:t>
            </a:r>
            <a:r>
              <a:rPr lang="ru-RU" cap="none" dirty="0">
                <a:solidFill>
                  <a:schemeClr val="tx1"/>
                </a:solidFill>
              </a:rPr>
              <a:t> йодидом. </a:t>
            </a:r>
            <a:r>
              <a:rPr lang="ru-RU" cap="none" dirty="0" err="1">
                <a:solidFill>
                  <a:schemeClr val="tx1"/>
                </a:solidFill>
              </a:rPr>
              <a:t>Її</a:t>
            </a:r>
            <a:r>
              <a:rPr lang="ru-RU" cap="none" dirty="0">
                <a:solidFill>
                  <a:schemeClr val="tx1"/>
                </a:solidFill>
              </a:rPr>
              <a:t> склад </a:t>
            </a:r>
            <a:r>
              <a:rPr lang="ru-RU" cap="none" dirty="0" err="1">
                <a:solidFill>
                  <a:schemeClr val="tx1"/>
                </a:solidFill>
              </a:rPr>
              <a:t>регламентований</a:t>
            </a:r>
            <a:r>
              <a:rPr lang="ru-RU" cap="none" dirty="0">
                <a:solidFill>
                  <a:schemeClr val="tx1"/>
                </a:solidFill>
              </a:rPr>
              <a:t> ГФ СРСР ІХ </a:t>
            </a:r>
            <a:r>
              <a:rPr lang="ru-RU" cap="none" dirty="0" err="1">
                <a:solidFill>
                  <a:schemeClr val="tx1"/>
                </a:solidFill>
              </a:rPr>
              <a:t>видання</a:t>
            </a:r>
            <a:r>
              <a:rPr lang="ru-RU" cap="none" dirty="0">
                <a:solidFill>
                  <a:schemeClr val="tx1"/>
                </a:solidFill>
              </a:rPr>
              <a:t>. Мазь </a:t>
            </a:r>
            <a:r>
              <a:rPr lang="ru-RU" cap="none" dirty="0" err="1">
                <a:solidFill>
                  <a:schemeClr val="tx1"/>
                </a:solidFill>
              </a:rPr>
              <a:t>готують</a:t>
            </a:r>
            <a:r>
              <a:rPr lang="ru-RU" cap="none" dirty="0">
                <a:solidFill>
                  <a:schemeClr val="tx1"/>
                </a:solidFill>
              </a:rPr>
              <a:t> на </a:t>
            </a:r>
            <a:r>
              <a:rPr lang="ru-RU" cap="none" dirty="0" err="1">
                <a:solidFill>
                  <a:schemeClr val="tx1"/>
                </a:solidFill>
              </a:rPr>
              <a:t>свинячому</a:t>
            </a:r>
            <a:r>
              <a:rPr lang="ru-RU" cap="none" dirty="0">
                <a:solidFill>
                  <a:schemeClr val="tx1"/>
                </a:solidFill>
              </a:rPr>
              <a:t> </a:t>
            </a:r>
            <a:r>
              <a:rPr lang="ru-RU" cap="none" dirty="0" err="1">
                <a:solidFill>
                  <a:schemeClr val="tx1"/>
                </a:solidFill>
              </a:rPr>
              <a:t>очищеному</a:t>
            </a:r>
            <a:r>
              <a:rPr lang="ru-RU" cap="none" dirty="0">
                <a:solidFill>
                  <a:schemeClr val="tx1"/>
                </a:solidFill>
              </a:rPr>
              <a:t> </a:t>
            </a:r>
            <a:r>
              <a:rPr lang="ru-RU" cap="none" dirty="0" err="1">
                <a:solidFill>
                  <a:schemeClr val="tx1"/>
                </a:solidFill>
              </a:rPr>
              <a:t>жирі</a:t>
            </a:r>
            <a:r>
              <a:rPr lang="ru-RU" cap="none" dirty="0">
                <a:solidFill>
                  <a:schemeClr val="tx1"/>
                </a:solidFill>
              </a:rPr>
              <a:t> </a:t>
            </a:r>
            <a:r>
              <a:rPr lang="ru-RU" cap="none" dirty="0" err="1">
                <a:solidFill>
                  <a:schemeClr val="tx1"/>
                </a:solidFill>
              </a:rPr>
              <a:t>або</a:t>
            </a:r>
            <a:r>
              <a:rPr lang="ru-RU" cap="none" dirty="0">
                <a:solidFill>
                  <a:schemeClr val="tx1"/>
                </a:solidFill>
              </a:rPr>
              <a:t> на </a:t>
            </a:r>
            <a:r>
              <a:rPr lang="ru-RU" cap="none" dirty="0" err="1">
                <a:solidFill>
                  <a:schemeClr val="tx1"/>
                </a:solidFill>
              </a:rPr>
              <a:t>емульсійної</a:t>
            </a:r>
            <a:r>
              <a:rPr lang="ru-RU" cap="none" dirty="0">
                <a:solidFill>
                  <a:schemeClr val="tx1"/>
                </a:solidFill>
              </a:rPr>
              <a:t> </a:t>
            </a:r>
            <a:r>
              <a:rPr lang="ru-RU" cap="none" dirty="0" err="1">
                <a:solidFill>
                  <a:schemeClr val="tx1"/>
                </a:solidFill>
              </a:rPr>
              <a:t>основі</a:t>
            </a:r>
            <a:r>
              <a:rPr lang="ru-RU" cap="none" dirty="0">
                <a:solidFill>
                  <a:schemeClr val="tx1"/>
                </a:solidFill>
              </a:rPr>
              <a:t> другого роду (В / М) - </a:t>
            </a:r>
            <a:r>
              <a:rPr lang="ru-RU" cap="none" dirty="0" err="1">
                <a:solidFill>
                  <a:schemeClr val="tx1"/>
                </a:solidFill>
              </a:rPr>
              <a:t>основі</a:t>
            </a:r>
            <a:r>
              <a:rPr lang="ru-RU" cap="none" dirty="0">
                <a:solidFill>
                  <a:schemeClr val="tx1"/>
                </a:solidFill>
              </a:rPr>
              <a:t> </a:t>
            </a:r>
            <a:r>
              <a:rPr lang="ru-RU" cap="none" dirty="0" err="1">
                <a:solidFill>
                  <a:schemeClr val="tx1"/>
                </a:solidFill>
              </a:rPr>
              <a:t>Кутумова</a:t>
            </a:r>
            <a:r>
              <a:rPr lang="ru-RU" cap="none" dirty="0">
                <a:solidFill>
                  <a:schemeClr val="tx1"/>
                </a:solidFill>
              </a:rPr>
              <a:t>, </a:t>
            </a:r>
            <a:r>
              <a:rPr lang="ru-RU" cap="none" dirty="0" err="1">
                <a:solidFill>
                  <a:schemeClr val="tx1"/>
                </a:solidFill>
              </a:rPr>
              <a:t>приготування</a:t>
            </a:r>
            <a:r>
              <a:rPr lang="ru-RU" cap="none" dirty="0">
                <a:solidFill>
                  <a:schemeClr val="tx1"/>
                </a:solidFill>
              </a:rPr>
              <a:t> </a:t>
            </a:r>
            <a:r>
              <a:rPr lang="ru-RU" cap="none" dirty="0" err="1">
                <a:solidFill>
                  <a:schemeClr val="tx1"/>
                </a:solidFill>
              </a:rPr>
              <a:t>якої</a:t>
            </a:r>
            <a:r>
              <a:rPr lang="ru-RU" cap="none" dirty="0">
                <a:solidFill>
                  <a:schemeClr val="tx1"/>
                </a:solidFill>
              </a:rPr>
              <a:t> </a:t>
            </a:r>
            <a:r>
              <a:rPr lang="ru-RU" cap="none" dirty="0" err="1">
                <a:solidFill>
                  <a:schemeClr val="tx1"/>
                </a:solidFill>
              </a:rPr>
              <a:t>докладно</a:t>
            </a:r>
            <a:r>
              <a:rPr lang="ru-RU" cap="none" dirty="0">
                <a:solidFill>
                  <a:schemeClr val="tx1"/>
                </a:solidFill>
              </a:rPr>
              <a:t> описано в </a:t>
            </a:r>
            <a:r>
              <a:rPr lang="ru-RU" cap="none" dirty="0" err="1">
                <a:solidFill>
                  <a:schemeClr val="tx1"/>
                </a:solidFill>
              </a:rPr>
              <a:t>журналі</a:t>
            </a:r>
            <a:r>
              <a:rPr lang="ru-RU" cap="none" dirty="0">
                <a:solidFill>
                  <a:schemeClr val="tx1"/>
                </a:solidFill>
              </a:rPr>
              <a:t> «Фармацевт Практик» № 5, 2018. У </a:t>
            </a:r>
            <a:r>
              <a:rPr lang="ru-RU" cap="none" dirty="0" err="1">
                <a:solidFill>
                  <a:schemeClr val="tx1"/>
                </a:solidFill>
              </a:rPr>
              <a:t>разі</a:t>
            </a:r>
            <a:r>
              <a:rPr lang="ru-RU" cap="none" dirty="0">
                <a:solidFill>
                  <a:schemeClr val="tx1"/>
                </a:solidFill>
              </a:rPr>
              <a:t> </a:t>
            </a:r>
            <a:r>
              <a:rPr lang="ru-RU" cap="none" dirty="0" err="1">
                <a:solidFill>
                  <a:schemeClr val="tx1"/>
                </a:solidFill>
              </a:rPr>
              <a:t>використання</a:t>
            </a:r>
            <a:r>
              <a:rPr lang="ru-RU" cap="none" dirty="0">
                <a:solidFill>
                  <a:schemeClr val="tx1"/>
                </a:solidFill>
              </a:rPr>
              <a:t> </a:t>
            </a:r>
            <a:r>
              <a:rPr lang="ru-RU" cap="none" dirty="0" err="1">
                <a:solidFill>
                  <a:schemeClr val="tx1"/>
                </a:solidFill>
              </a:rPr>
              <a:t>свинячого</a:t>
            </a:r>
            <a:r>
              <a:rPr lang="ru-RU" cap="none" dirty="0">
                <a:solidFill>
                  <a:schemeClr val="tx1"/>
                </a:solidFill>
              </a:rPr>
              <a:t> жиру мазь </a:t>
            </a:r>
            <a:r>
              <a:rPr lang="ru-RU" cap="none" dirty="0" err="1">
                <a:solidFill>
                  <a:schemeClr val="tx1"/>
                </a:solidFill>
              </a:rPr>
              <a:t>готують</a:t>
            </a:r>
            <a:r>
              <a:rPr lang="ru-RU" cap="none" dirty="0">
                <a:solidFill>
                  <a:schemeClr val="tx1"/>
                </a:solidFill>
              </a:rPr>
              <a:t> </a:t>
            </a:r>
            <a:r>
              <a:rPr lang="de-DE" cap="none" dirty="0">
                <a:solidFill>
                  <a:schemeClr val="tx1"/>
                </a:solidFill>
              </a:rPr>
              <a:t>ex tempore. </a:t>
            </a:r>
            <a:r>
              <a:rPr lang="ru-RU" cap="none" dirty="0" err="1">
                <a:solidFill>
                  <a:schemeClr val="tx1"/>
                </a:solidFill>
              </a:rPr>
              <a:t>Введення</a:t>
            </a:r>
            <a:r>
              <a:rPr lang="ru-RU" cap="none" dirty="0">
                <a:solidFill>
                  <a:schemeClr val="tx1"/>
                </a:solidFill>
              </a:rPr>
              <a:t> в </a:t>
            </a:r>
            <a:r>
              <a:rPr lang="ru-RU" cap="none" dirty="0" err="1">
                <a:solidFill>
                  <a:schemeClr val="tx1"/>
                </a:solidFill>
              </a:rPr>
              <a:t>пропис</a:t>
            </a:r>
            <a:r>
              <a:rPr lang="ru-RU" cap="none" dirty="0">
                <a:solidFill>
                  <a:schemeClr val="tx1"/>
                </a:solidFill>
              </a:rPr>
              <a:t> </a:t>
            </a:r>
            <a:r>
              <a:rPr lang="ru-RU" cap="none" dirty="0" err="1">
                <a:solidFill>
                  <a:schemeClr val="tx1"/>
                </a:solidFill>
              </a:rPr>
              <a:t>натрію</a:t>
            </a:r>
            <a:r>
              <a:rPr lang="ru-RU" cap="none" dirty="0">
                <a:solidFill>
                  <a:schemeClr val="tx1"/>
                </a:solidFill>
              </a:rPr>
              <a:t> </a:t>
            </a:r>
            <a:r>
              <a:rPr lang="ru-RU" cap="none" dirty="0" err="1">
                <a:solidFill>
                  <a:schemeClr val="tx1"/>
                </a:solidFill>
              </a:rPr>
              <a:t>тіосульфату</a:t>
            </a:r>
            <a:r>
              <a:rPr lang="ru-RU" cap="none" dirty="0">
                <a:solidFill>
                  <a:schemeClr val="tx1"/>
                </a:solidFill>
              </a:rPr>
              <a:t> </a:t>
            </a:r>
            <a:r>
              <a:rPr lang="ru-RU" cap="none" dirty="0" err="1">
                <a:solidFill>
                  <a:schemeClr val="tx1"/>
                </a:solidFill>
              </a:rPr>
              <a:t>має</a:t>
            </a:r>
            <a:r>
              <a:rPr lang="ru-RU" cap="none" dirty="0">
                <a:solidFill>
                  <a:schemeClr val="tx1"/>
                </a:solidFill>
              </a:rPr>
              <a:t> на </a:t>
            </a:r>
            <a:r>
              <a:rPr lang="ru-RU" cap="none" dirty="0" err="1">
                <a:solidFill>
                  <a:schemeClr val="tx1"/>
                </a:solidFill>
              </a:rPr>
              <a:t>меті</a:t>
            </a:r>
            <a:r>
              <a:rPr lang="ru-RU" cap="none" dirty="0">
                <a:solidFill>
                  <a:schemeClr val="tx1"/>
                </a:solidFill>
              </a:rPr>
              <a:t> </a:t>
            </a:r>
            <a:r>
              <a:rPr lang="ru-RU" cap="none" dirty="0" err="1">
                <a:solidFill>
                  <a:schemeClr val="tx1"/>
                </a:solidFill>
              </a:rPr>
              <a:t>зв'язування</a:t>
            </a:r>
            <a:r>
              <a:rPr lang="ru-RU" cap="none" dirty="0">
                <a:solidFill>
                  <a:schemeClr val="tx1"/>
                </a:solidFill>
              </a:rPr>
              <a:t> йоду, </a:t>
            </a:r>
            <a:r>
              <a:rPr lang="ru-RU" cap="none" dirty="0" err="1">
                <a:solidFill>
                  <a:schemeClr val="tx1"/>
                </a:solidFill>
              </a:rPr>
              <a:t>який</a:t>
            </a:r>
            <a:r>
              <a:rPr lang="ru-RU" cap="none" dirty="0">
                <a:solidFill>
                  <a:schemeClr val="tx1"/>
                </a:solidFill>
              </a:rPr>
              <a:t> </a:t>
            </a:r>
            <a:r>
              <a:rPr lang="ru-RU" cap="none" dirty="0" err="1">
                <a:solidFill>
                  <a:schemeClr val="tx1"/>
                </a:solidFill>
              </a:rPr>
              <a:t>може</a:t>
            </a:r>
            <a:r>
              <a:rPr lang="ru-RU" cap="none" dirty="0">
                <a:solidFill>
                  <a:schemeClr val="tx1"/>
                </a:solidFill>
              </a:rPr>
              <a:t> </a:t>
            </a:r>
            <a:r>
              <a:rPr lang="ru-RU" cap="none" dirty="0" err="1">
                <a:solidFill>
                  <a:schemeClr val="tx1"/>
                </a:solidFill>
              </a:rPr>
              <a:t>виділятися</a:t>
            </a:r>
            <a:r>
              <a:rPr lang="ru-RU" cap="none" dirty="0">
                <a:solidFill>
                  <a:schemeClr val="tx1"/>
                </a:solidFill>
              </a:rPr>
              <a:t> при </a:t>
            </a:r>
            <a:r>
              <a:rPr lang="ru-RU" cap="none" dirty="0" err="1">
                <a:solidFill>
                  <a:schemeClr val="tx1"/>
                </a:solidFill>
              </a:rPr>
              <a:t>зберіганні</a:t>
            </a:r>
            <a:endParaRPr lang="ru-RU" cap="none" dirty="0" smtClean="0">
              <a:solidFill>
                <a:schemeClr val="tx1"/>
              </a:solidFill>
            </a:endParaRPr>
          </a:p>
          <a:p>
            <a:endParaRPr lang="uk-UA" dirty="0">
              <a:solidFill>
                <a:schemeClr val="tx1"/>
              </a:solidFill>
            </a:endParaRPr>
          </a:p>
        </p:txBody>
      </p:sp>
    </p:spTree>
    <p:extLst>
      <p:ext uri="{BB962C8B-B14F-4D97-AF65-F5344CB8AC3E}">
        <p14:creationId xmlns:p14="http://schemas.microsoft.com/office/powerpoint/2010/main" val="26236131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sz="quarter" idx="4294967295"/>
          </p:nvPr>
        </p:nvPicPr>
        <p:blipFill>
          <a:blip r:embed="rId2"/>
          <a:stretch>
            <a:fillRect/>
          </a:stretch>
        </p:blipFill>
        <p:spPr>
          <a:xfrm>
            <a:off x="-1" y="-1"/>
            <a:ext cx="6400349" cy="5378117"/>
          </a:xfrm>
          <a:prstGeom prst="rect">
            <a:avLst/>
          </a:prstGeom>
        </p:spPr>
      </p:pic>
      <p:pic>
        <p:nvPicPr>
          <p:cNvPr id="5" name="Рисунок 4"/>
          <p:cNvPicPr>
            <a:picLocks noChangeAspect="1"/>
          </p:cNvPicPr>
          <p:nvPr/>
        </p:nvPicPr>
        <p:blipFill>
          <a:blip r:embed="rId3"/>
          <a:stretch>
            <a:fillRect/>
          </a:stretch>
        </p:blipFill>
        <p:spPr>
          <a:xfrm>
            <a:off x="6222534" y="3643259"/>
            <a:ext cx="5969466" cy="3089137"/>
          </a:xfrm>
          <a:prstGeom prst="rect">
            <a:avLst/>
          </a:prstGeom>
        </p:spPr>
      </p:pic>
    </p:spTree>
    <p:extLst>
      <p:ext uri="{BB962C8B-B14F-4D97-AF65-F5344CB8AC3E}">
        <p14:creationId xmlns:p14="http://schemas.microsoft.com/office/powerpoint/2010/main" val="274296617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9675877" y="1"/>
            <a:ext cx="992123" cy="6857999"/>
          </a:xfrm>
          <a:prstGeom prst="rect">
            <a:avLst/>
          </a:prstGeom>
        </p:spPr>
      </p:pic>
      <p:grpSp>
        <p:nvGrpSpPr>
          <p:cNvPr id="3" name="object 3"/>
          <p:cNvGrpSpPr/>
          <p:nvPr/>
        </p:nvGrpSpPr>
        <p:grpSpPr>
          <a:xfrm>
            <a:off x="6147815" y="6045709"/>
            <a:ext cx="3208020" cy="643255"/>
            <a:chOff x="4623815" y="6045708"/>
            <a:chExt cx="3208020" cy="643255"/>
          </a:xfrm>
        </p:grpSpPr>
        <p:sp>
          <p:nvSpPr>
            <p:cNvPr id="4" name="object 4"/>
            <p:cNvSpPr/>
            <p:nvPr/>
          </p:nvSpPr>
          <p:spPr>
            <a:xfrm>
              <a:off x="4643627" y="6065520"/>
              <a:ext cx="3168650" cy="603885"/>
            </a:xfrm>
            <a:custGeom>
              <a:avLst/>
              <a:gdLst/>
              <a:ahLst/>
              <a:cxnLst/>
              <a:rect l="l" t="t" r="r" b="b"/>
              <a:pathLst>
                <a:path w="3168650" h="603884">
                  <a:moveTo>
                    <a:pt x="2866644" y="0"/>
                  </a:moveTo>
                  <a:lnTo>
                    <a:pt x="0" y="0"/>
                  </a:lnTo>
                  <a:lnTo>
                    <a:pt x="301752" y="301751"/>
                  </a:lnTo>
                  <a:lnTo>
                    <a:pt x="0" y="603503"/>
                  </a:lnTo>
                  <a:lnTo>
                    <a:pt x="2866644" y="603503"/>
                  </a:lnTo>
                  <a:lnTo>
                    <a:pt x="3168396" y="301751"/>
                  </a:lnTo>
                  <a:lnTo>
                    <a:pt x="2866644" y="0"/>
                  </a:lnTo>
                  <a:close/>
                </a:path>
              </a:pathLst>
            </a:custGeom>
            <a:solidFill>
              <a:srgbClr val="B03E9A"/>
            </a:solidFill>
          </p:spPr>
          <p:txBody>
            <a:bodyPr wrap="square" lIns="0" tIns="0" rIns="0" bIns="0" rtlCol="0"/>
            <a:lstStyle/>
            <a:p>
              <a:endParaRPr/>
            </a:p>
          </p:txBody>
        </p:sp>
        <p:sp>
          <p:nvSpPr>
            <p:cNvPr id="5" name="object 5"/>
            <p:cNvSpPr/>
            <p:nvPr/>
          </p:nvSpPr>
          <p:spPr>
            <a:xfrm>
              <a:off x="4643627" y="6065520"/>
              <a:ext cx="3168650" cy="603885"/>
            </a:xfrm>
            <a:custGeom>
              <a:avLst/>
              <a:gdLst/>
              <a:ahLst/>
              <a:cxnLst/>
              <a:rect l="l" t="t" r="r" b="b"/>
              <a:pathLst>
                <a:path w="3168650" h="603884">
                  <a:moveTo>
                    <a:pt x="0" y="0"/>
                  </a:moveTo>
                  <a:lnTo>
                    <a:pt x="2866644" y="0"/>
                  </a:lnTo>
                  <a:lnTo>
                    <a:pt x="3168396" y="301751"/>
                  </a:lnTo>
                  <a:lnTo>
                    <a:pt x="2866644" y="603503"/>
                  </a:lnTo>
                  <a:lnTo>
                    <a:pt x="0" y="603503"/>
                  </a:lnTo>
                  <a:lnTo>
                    <a:pt x="301752" y="301751"/>
                  </a:lnTo>
                  <a:lnTo>
                    <a:pt x="0" y="0"/>
                  </a:lnTo>
                  <a:close/>
                </a:path>
              </a:pathLst>
            </a:custGeom>
            <a:ln w="39624">
              <a:solidFill>
                <a:srgbClr val="B03E9A"/>
              </a:solidFill>
            </a:ln>
          </p:spPr>
          <p:txBody>
            <a:bodyPr wrap="square" lIns="0" tIns="0" rIns="0" bIns="0" rtlCol="0"/>
            <a:lstStyle/>
            <a:p>
              <a:endParaRPr/>
            </a:p>
          </p:txBody>
        </p:sp>
      </p:grpSp>
      <p:grpSp>
        <p:nvGrpSpPr>
          <p:cNvPr id="6" name="object 6"/>
          <p:cNvGrpSpPr/>
          <p:nvPr/>
        </p:nvGrpSpPr>
        <p:grpSpPr>
          <a:xfrm>
            <a:off x="3195638" y="4777549"/>
            <a:ext cx="5060315" cy="881380"/>
            <a:chOff x="1671637" y="4777549"/>
            <a:chExt cx="5060315" cy="881380"/>
          </a:xfrm>
        </p:grpSpPr>
        <p:sp>
          <p:nvSpPr>
            <p:cNvPr id="7" name="object 7"/>
            <p:cNvSpPr/>
            <p:nvPr/>
          </p:nvSpPr>
          <p:spPr>
            <a:xfrm>
              <a:off x="1691640" y="4797551"/>
              <a:ext cx="5020310" cy="841375"/>
            </a:xfrm>
            <a:custGeom>
              <a:avLst/>
              <a:gdLst/>
              <a:ahLst/>
              <a:cxnLst/>
              <a:rect l="l" t="t" r="r" b="b"/>
              <a:pathLst>
                <a:path w="5020309" h="841375">
                  <a:moveTo>
                    <a:pt x="5020056" y="0"/>
                  </a:moveTo>
                  <a:lnTo>
                    <a:pt x="0" y="0"/>
                  </a:lnTo>
                  <a:lnTo>
                    <a:pt x="0" y="546620"/>
                  </a:lnTo>
                  <a:lnTo>
                    <a:pt x="2468359" y="546620"/>
                  </a:lnTo>
                  <a:lnTo>
                    <a:pt x="2468359" y="630936"/>
                  </a:lnTo>
                  <a:lnTo>
                    <a:pt x="2371140" y="630936"/>
                  </a:lnTo>
                  <a:lnTo>
                    <a:pt x="2510028" y="841247"/>
                  </a:lnTo>
                  <a:lnTo>
                    <a:pt x="2648915" y="630936"/>
                  </a:lnTo>
                  <a:lnTo>
                    <a:pt x="2551696" y="630936"/>
                  </a:lnTo>
                  <a:lnTo>
                    <a:pt x="2551696" y="546620"/>
                  </a:lnTo>
                  <a:lnTo>
                    <a:pt x="5020056" y="546620"/>
                  </a:lnTo>
                  <a:lnTo>
                    <a:pt x="5020056" y="0"/>
                  </a:lnTo>
                  <a:close/>
                </a:path>
              </a:pathLst>
            </a:custGeom>
            <a:solidFill>
              <a:srgbClr val="B03E9A"/>
            </a:solidFill>
          </p:spPr>
          <p:txBody>
            <a:bodyPr wrap="square" lIns="0" tIns="0" rIns="0" bIns="0" rtlCol="0"/>
            <a:lstStyle/>
            <a:p>
              <a:endParaRPr/>
            </a:p>
          </p:txBody>
        </p:sp>
        <p:sp>
          <p:nvSpPr>
            <p:cNvPr id="8" name="object 8"/>
            <p:cNvSpPr/>
            <p:nvPr/>
          </p:nvSpPr>
          <p:spPr>
            <a:xfrm>
              <a:off x="1691640" y="4797551"/>
              <a:ext cx="5020310" cy="841375"/>
            </a:xfrm>
            <a:custGeom>
              <a:avLst/>
              <a:gdLst/>
              <a:ahLst/>
              <a:cxnLst/>
              <a:rect l="l" t="t" r="r" b="b"/>
              <a:pathLst>
                <a:path w="5020309" h="841375">
                  <a:moveTo>
                    <a:pt x="0" y="0"/>
                  </a:moveTo>
                  <a:lnTo>
                    <a:pt x="5020056" y="0"/>
                  </a:lnTo>
                  <a:lnTo>
                    <a:pt x="5020056" y="546620"/>
                  </a:lnTo>
                  <a:lnTo>
                    <a:pt x="2551696" y="546620"/>
                  </a:lnTo>
                  <a:lnTo>
                    <a:pt x="2551696" y="630936"/>
                  </a:lnTo>
                  <a:lnTo>
                    <a:pt x="2648915" y="630936"/>
                  </a:lnTo>
                  <a:lnTo>
                    <a:pt x="2510028" y="841247"/>
                  </a:lnTo>
                  <a:lnTo>
                    <a:pt x="2371140" y="630936"/>
                  </a:lnTo>
                  <a:lnTo>
                    <a:pt x="2468359" y="630936"/>
                  </a:lnTo>
                  <a:lnTo>
                    <a:pt x="2468359" y="546620"/>
                  </a:lnTo>
                  <a:lnTo>
                    <a:pt x="0" y="546620"/>
                  </a:lnTo>
                  <a:lnTo>
                    <a:pt x="0" y="0"/>
                  </a:lnTo>
                  <a:close/>
                </a:path>
              </a:pathLst>
            </a:custGeom>
            <a:ln w="39624">
              <a:solidFill>
                <a:srgbClr val="B03E9A"/>
              </a:solidFill>
            </a:ln>
          </p:spPr>
          <p:txBody>
            <a:bodyPr wrap="square" lIns="0" tIns="0" rIns="0" bIns="0" rtlCol="0"/>
            <a:lstStyle/>
            <a:p>
              <a:endParaRPr/>
            </a:p>
          </p:txBody>
        </p:sp>
      </p:grpSp>
      <p:sp>
        <p:nvSpPr>
          <p:cNvPr id="9" name="object 9"/>
          <p:cNvSpPr txBox="1"/>
          <p:nvPr/>
        </p:nvSpPr>
        <p:spPr>
          <a:xfrm>
            <a:off x="3643154" y="4776134"/>
            <a:ext cx="4164965" cy="574040"/>
          </a:xfrm>
          <a:prstGeom prst="rect">
            <a:avLst/>
          </a:prstGeom>
        </p:spPr>
        <p:txBody>
          <a:bodyPr vert="horz" wrap="square" lIns="0" tIns="12700" rIns="0" bIns="0" rtlCol="0">
            <a:spAutoFit/>
          </a:bodyPr>
          <a:lstStyle/>
          <a:p>
            <a:pPr marL="1729739" marR="5080" indent="-1717675">
              <a:spcBef>
                <a:spcPts val="100"/>
              </a:spcBef>
            </a:pPr>
            <a:r>
              <a:rPr b="1" spc="-10" dirty="0">
                <a:solidFill>
                  <a:srgbClr val="FFFFFF"/>
                </a:solidFill>
                <a:latin typeface="Times New Roman"/>
                <a:cs typeface="Times New Roman"/>
              </a:rPr>
              <a:t>послідовність</a:t>
            </a:r>
            <a:r>
              <a:rPr b="1" spc="15" dirty="0">
                <a:solidFill>
                  <a:srgbClr val="FFFFFF"/>
                </a:solidFill>
                <a:latin typeface="Times New Roman"/>
                <a:cs typeface="Times New Roman"/>
              </a:rPr>
              <a:t> </a:t>
            </a:r>
            <a:r>
              <a:rPr b="1" spc="-20" dirty="0">
                <a:solidFill>
                  <a:srgbClr val="FFFFFF"/>
                </a:solidFill>
                <a:latin typeface="Times New Roman"/>
                <a:cs typeface="Times New Roman"/>
              </a:rPr>
              <a:t>виготовлення</a:t>
            </a:r>
            <a:r>
              <a:rPr b="1" spc="40" dirty="0">
                <a:solidFill>
                  <a:srgbClr val="FFFFFF"/>
                </a:solidFill>
                <a:latin typeface="Times New Roman"/>
                <a:cs typeface="Times New Roman"/>
              </a:rPr>
              <a:t> </a:t>
            </a:r>
            <a:r>
              <a:rPr b="1" spc="-10" dirty="0">
                <a:solidFill>
                  <a:srgbClr val="FFFFFF"/>
                </a:solidFill>
                <a:latin typeface="Times New Roman"/>
                <a:cs typeface="Times New Roman"/>
              </a:rPr>
              <a:t>дисперсних </a:t>
            </a:r>
            <a:r>
              <a:rPr b="1" spc="-434" dirty="0">
                <a:solidFill>
                  <a:srgbClr val="FFFFFF"/>
                </a:solidFill>
                <a:latin typeface="Times New Roman"/>
                <a:cs typeface="Times New Roman"/>
              </a:rPr>
              <a:t> </a:t>
            </a:r>
            <a:r>
              <a:rPr b="1" dirty="0">
                <a:solidFill>
                  <a:srgbClr val="FFFFFF"/>
                </a:solidFill>
                <a:latin typeface="Times New Roman"/>
                <a:cs typeface="Times New Roman"/>
              </a:rPr>
              <a:t>систем</a:t>
            </a:r>
            <a:endParaRPr>
              <a:latin typeface="Times New Roman"/>
              <a:cs typeface="Times New Roman"/>
            </a:endParaRPr>
          </a:p>
        </p:txBody>
      </p:sp>
      <p:grpSp>
        <p:nvGrpSpPr>
          <p:cNvPr id="10" name="object 10"/>
          <p:cNvGrpSpPr/>
          <p:nvPr/>
        </p:nvGrpSpPr>
        <p:grpSpPr>
          <a:xfrm>
            <a:off x="1770697" y="3352610"/>
            <a:ext cx="4257040" cy="1393825"/>
            <a:chOff x="246697" y="3352609"/>
            <a:chExt cx="4257040" cy="1393825"/>
          </a:xfrm>
        </p:grpSpPr>
        <p:sp>
          <p:nvSpPr>
            <p:cNvPr id="11" name="object 11"/>
            <p:cNvSpPr/>
            <p:nvPr/>
          </p:nvSpPr>
          <p:spPr>
            <a:xfrm>
              <a:off x="251459" y="3357371"/>
              <a:ext cx="4247515" cy="1384300"/>
            </a:xfrm>
            <a:custGeom>
              <a:avLst/>
              <a:gdLst/>
              <a:ahLst/>
              <a:cxnLst/>
              <a:rect l="l" t="t" r="r" b="b"/>
              <a:pathLst>
                <a:path w="4247515" h="1384300">
                  <a:moveTo>
                    <a:pt x="3679685" y="0"/>
                  </a:moveTo>
                  <a:lnTo>
                    <a:pt x="0" y="0"/>
                  </a:lnTo>
                  <a:lnTo>
                    <a:pt x="0" y="1383792"/>
                  </a:lnTo>
                  <a:lnTo>
                    <a:pt x="3679685" y="1383792"/>
                  </a:lnTo>
                  <a:lnTo>
                    <a:pt x="3679685" y="796124"/>
                  </a:lnTo>
                  <a:lnTo>
                    <a:pt x="3853586" y="796124"/>
                  </a:lnTo>
                  <a:lnTo>
                    <a:pt x="3853586" y="992606"/>
                  </a:lnTo>
                  <a:lnTo>
                    <a:pt x="4247388" y="691896"/>
                  </a:lnTo>
                  <a:lnTo>
                    <a:pt x="3853586" y="391185"/>
                  </a:lnTo>
                  <a:lnTo>
                    <a:pt x="3853586" y="587667"/>
                  </a:lnTo>
                  <a:lnTo>
                    <a:pt x="3679685" y="587667"/>
                  </a:lnTo>
                  <a:lnTo>
                    <a:pt x="3679685" y="0"/>
                  </a:lnTo>
                  <a:close/>
                </a:path>
              </a:pathLst>
            </a:custGeom>
            <a:solidFill>
              <a:srgbClr val="B03E9A"/>
            </a:solidFill>
          </p:spPr>
          <p:txBody>
            <a:bodyPr wrap="square" lIns="0" tIns="0" rIns="0" bIns="0" rtlCol="0"/>
            <a:lstStyle/>
            <a:p>
              <a:endParaRPr/>
            </a:p>
          </p:txBody>
        </p:sp>
        <p:sp>
          <p:nvSpPr>
            <p:cNvPr id="12" name="object 12"/>
            <p:cNvSpPr/>
            <p:nvPr/>
          </p:nvSpPr>
          <p:spPr>
            <a:xfrm>
              <a:off x="251459" y="3357371"/>
              <a:ext cx="4247515" cy="1384300"/>
            </a:xfrm>
            <a:custGeom>
              <a:avLst/>
              <a:gdLst/>
              <a:ahLst/>
              <a:cxnLst/>
              <a:rect l="l" t="t" r="r" b="b"/>
              <a:pathLst>
                <a:path w="4247515" h="1384300">
                  <a:moveTo>
                    <a:pt x="0" y="0"/>
                  </a:moveTo>
                  <a:lnTo>
                    <a:pt x="3679685" y="0"/>
                  </a:lnTo>
                  <a:lnTo>
                    <a:pt x="3679685" y="587667"/>
                  </a:lnTo>
                  <a:lnTo>
                    <a:pt x="3853586" y="587667"/>
                  </a:lnTo>
                  <a:lnTo>
                    <a:pt x="3853586" y="391185"/>
                  </a:lnTo>
                  <a:lnTo>
                    <a:pt x="4247388" y="691896"/>
                  </a:lnTo>
                  <a:lnTo>
                    <a:pt x="3853586" y="992606"/>
                  </a:lnTo>
                  <a:lnTo>
                    <a:pt x="3853586" y="796124"/>
                  </a:lnTo>
                  <a:lnTo>
                    <a:pt x="3679685" y="796124"/>
                  </a:lnTo>
                  <a:lnTo>
                    <a:pt x="3679685" y="1383792"/>
                  </a:lnTo>
                  <a:lnTo>
                    <a:pt x="0" y="1383792"/>
                  </a:lnTo>
                  <a:lnTo>
                    <a:pt x="0" y="0"/>
                  </a:lnTo>
                  <a:close/>
                </a:path>
              </a:pathLst>
            </a:custGeom>
            <a:ln w="9144">
              <a:solidFill>
                <a:srgbClr val="000000"/>
              </a:solidFill>
            </a:ln>
          </p:spPr>
          <p:txBody>
            <a:bodyPr wrap="square" lIns="0" tIns="0" rIns="0" bIns="0" rtlCol="0"/>
            <a:lstStyle/>
            <a:p>
              <a:endParaRPr/>
            </a:p>
          </p:txBody>
        </p:sp>
      </p:grpSp>
      <p:sp>
        <p:nvSpPr>
          <p:cNvPr id="13" name="object 13"/>
          <p:cNvSpPr txBox="1"/>
          <p:nvPr/>
        </p:nvSpPr>
        <p:spPr>
          <a:xfrm>
            <a:off x="1951696" y="3343592"/>
            <a:ext cx="3413125" cy="1397000"/>
          </a:xfrm>
          <a:prstGeom prst="rect">
            <a:avLst/>
          </a:prstGeom>
        </p:spPr>
        <p:txBody>
          <a:bodyPr vert="horz" wrap="square" lIns="0" tIns="12700" rIns="0" bIns="0" rtlCol="0">
            <a:spAutoFit/>
          </a:bodyPr>
          <a:lstStyle/>
          <a:p>
            <a:pPr marL="12700" marR="5080" indent="26034" algn="ctr">
              <a:spcBef>
                <a:spcPts val="100"/>
              </a:spcBef>
            </a:pPr>
            <a:r>
              <a:rPr b="1" spc="-15" dirty="0">
                <a:solidFill>
                  <a:srgbClr val="FFFFFF"/>
                </a:solidFill>
                <a:latin typeface="Times New Roman"/>
                <a:cs typeface="Times New Roman"/>
              </a:rPr>
              <a:t>комбіновані</a:t>
            </a:r>
            <a:r>
              <a:rPr b="1" spc="15" dirty="0">
                <a:solidFill>
                  <a:srgbClr val="FFFFFF"/>
                </a:solidFill>
                <a:latin typeface="Times New Roman"/>
                <a:cs typeface="Times New Roman"/>
              </a:rPr>
              <a:t> </a:t>
            </a:r>
            <a:r>
              <a:rPr b="1" spc="-10" dirty="0">
                <a:solidFill>
                  <a:srgbClr val="FFFFFF"/>
                </a:solidFill>
                <a:latin typeface="Times New Roman"/>
                <a:cs typeface="Times New Roman"/>
              </a:rPr>
              <a:t>мазі</a:t>
            </a:r>
            <a:r>
              <a:rPr b="1" spc="5" dirty="0">
                <a:solidFill>
                  <a:srgbClr val="FFFFFF"/>
                </a:solidFill>
                <a:latin typeface="Times New Roman"/>
                <a:cs typeface="Times New Roman"/>
              </a:rPr>
              <a:t> </a:t>
            </a:r>
            <a:r>
              <a:rPr b="1" spc="-20" dirty="0">
                <a:solidFill>
                  <a:srgbClr val="FFFFFF"/>
                </a:solidFill>
                <a:latin typeface="Times New Roman"/>
                <a:cs typeface="Times New Roman"/>
              </a:rPr>
              <a:t>готують </a:t>
            </a:r>
            <a:r>
              <a:rPr b="1" spc="-15" dirty="0">
                <a:solidFill>
                  <a:srgbClr val="FFFFFF"/>
                </a:solidFill>
                <a:latin typeface="Times New Roman"/>
                <a:cs typeface="Times New Roman"/>
              </a:rPr>
              <a:t> </a:t>
            </a:r>
            <a:r>
              <a:rPr b="1" spc="-25" dirty="0">
                <a:solidFill>
                  <a:srgbClr val="FFFFFF"/>
                </a:solidFill>
                <a:latin typeface="Times New Roman"/>
                <a:cs typeface="Times New Roman"/>
              </a:rPr>
              <a:t>шляхом</a:t>
            </a:r>
            <a:r>
              <a:rPr b="1" spc="35" dirty="0">
                <a:solidFill>
                  <a:srgbClr val="FFFFFF"/>
                </a:solidFill>
                <a:latin typeface="Times New Roman"/>
                <a:cs typeface="Times New Roman"/>
              </a:rPr>
              <a:t> </a:t>
            </a:r>
            <a:r>
              <a:rPr b="1" spc="-10" dirty="0">
                <a:solidFill>
                  <a:srgbClr val="FFFFFF"/>
                </a:solidFill>
                <a:latin typeface="Times New Roman"/>
                <a:cs typeface="Times New Roman"/>
              </a:rPr>
              <a:t>поєднання</a:t>
            </a:r>
            <a:r>
              <a:rPr b="1" spc="15" dirty="0">
                <a:solidFill>
                  <a:srgbClr val="FFFFFF"/>
                </a:solidFill>
                <a:latin typeface="Times New Roman"/>
                <a:cs typeface="Times New Roman"/>
              </a:rPr>
              <a:t> </a:t>
            </a:r>
            <a:r>
              <a:rPr b="1" spc="-10" dirty="0">
                <a:solidFill>
                  <a:srgbClr val="FFFFFF"/>
                </a:solidFill>
                <a:latin typeface="Times New Roman"/>
                <a:cs typeface="Times New Roman"/>
              </a:rPr>
              <a:t>різних</a:t>
            </a:r>
            <a:r>
              <a:rPr b="1" spc="25" dirty="0">
                <a:solidFill>
                  <a:srgbClr val="FFFFFF"/>
                </a:solidFill>
                <a:latin typeface="Times New Roman"/>
                <a:cs typeface="Times New Roman"/>
              </a:rPr>
              <a:t> </a:t>
            </a:r>
            <a:r>
              <a:rPr b="1" spc="-10" dirty="0">
                <a:solidFill>
                  <a:srgbClr val="FFFFFF"/>
                </a:solidFill>
                <a:latin typeface="Times New Roman"/>
                <a:cs typeface="Times New Roman"/>
              </a:rPr>
              <a:t>типів </a:t>
            </a:r>
            <a:r>
              <a:rPr b="1" spc="-434" dirty="0">
                <a:solidFill>
                  <a:srgbClr val="FFFFFF"/>
                </a:solidFill>
                <a:latin typeface="Times New Roman"/>
                <a:cs typeface="Times New Roman"/>
              </a:rPr>
              <a:t> </a:t>
            </a:r>
            <a:r>
              <a:rPr b="1" spc="-5" dirty="0">
                <a:solidFill>
                  <a:srgbClr val="FFFFFF"/>
                </a:solidFill>
                <a:latin typeface="Times New Roman"/>
                <a:cs typeface="Times New Roman"/>
              </a:rPr>
              <a:t>мазей</a:t>
            </a:r>
            <a:r>
              <a:rPr spc="-5" dirty="0">
                <a:solidFill>
                  <a:srgbClr val="FFFFFF"/>
                </a:solidFill>
                <a:latin typeface="Times New Roman"/>
                <a:cs typeface="Times New Roman"/>
              </a:rPr>
              <a:t>,</a:t>
            </a:r>
            <a:r>
              <a:rPr spc="5" dirty="0">
                <a:solidFill>
                  <a:srgbClr val="FFFFFF"/>
                </a:solidFill>
                <a:latin typeface="Times New Roman"/>
                <a:cs typeface="Times New Roman"/>
              </a:rPr>
              <a:t> </a:t>
            </a:r>
            <a:r>
              <a:rPr b="1" spc="-20" dirty="0">
                <a:solidFill>
                  <a:srgbClr val="FFFFFF"/>
                </a:solidFill>
                <a:latin typeface="Times New Roman"/>
                <a:cs typeface="Times New Roman"/>
              </a:rPr>
              <a:t>виготовлених</a:t>
            </a:r>
            <a:r>
              <a:rPr b="1" spc="25" dirty="0">
                <a:solidFill>
                  <a:srgbClr val="FFFFFF"/>
                </a:solidFill>
                <a:latin typeface="Times New Roman"/>
                <a:cs typeface="Times New Roman"/>
              </a:rPr>
              <a:t> </a:t>
            </a:r>
            <a:r>
              <a:rPr b="1" spc="-5" dirty="0">
                <a:solidFill>
                  <a:srgbClr val="FFFFFF"/>
                </a:solidFill>
                <a:latin typeface="Times New Roman"/>
                <a:cs typeface="Times New Roman"/>
              </a:rPr>
              <a:t>за </a:t>
            </a:r>
            <a:r>
              <a:rPr b="1" dirty="0">
                <a:solidFill>
                  <a:srgbClr val="FFFFFF"/>
                </a:solidFill>
                <a:latin typeface="Times New Roman"/>
                <a:cs typeface="Times New Roman"/>
              </a:rPr>
              <a:t> </a:t>
            </a:r>
            <a:r>
              <a:rPr b="1" spc="-10" dirty="0">
                <a:solidFill>
                  <a:srgbClr val="FFFFFF"/>
                </a:solidFill>
                <a:latin typeface="Times New Roman"/>
                <a:cs typeface="Times New Roman"/>
              </a:rPr>
              <a:t>правилами</a:t>
            </a:r>
            <a:r>
              <a:rPr b="1" spc="15" dirty="0">
                <a:solidFill>
                  <a:srgbClr val="FFFFFF"/>
                </a:solidFill>
                <a:latin typeface="Times New Roman"/>
                <a:cs typeface="Times New Roman"/>
              </a:rPr>
              <a:t> </a:t>
            </a:r>
            <a:r>
              <a:rPr b="1" spc="-20" dirty="0">
                <a:solidFill>
                  <a:srgbClr val="FFFFFF"/>
                </a:solidFill>
                <a:latin typeface="Times New Roman"/>
                <a:cs typeface="Times New Roman"/>
              </a:rPr>
              <a:t>виготовлення</a:t>
            </a:r>
            <a:r>
              <a:rPr b="1" spc="60" dirty="0">
                <a:solidFill>
                  <a:srgbClr val="FFFFFF"/>
                </a:solidFill>
                <a:latin typeface="Times New Roman"/>
                <a:cs typeface="Times New Roman"/>
              </a:rPr>
              <a:t> </a:t>
            </a:r>
            <a:r>
              <a:rPr b="1" spc="-10" dirty="0">
                <a:solidFill>
                  <a:srgbClr val="FFFFFF"/>
                </a:solidFill>
                <a:latin typeface="Times New Roman"/>
                <a:cs typeface="Times New Roman"/>
              </a:rPr>
              <a:t>даних </a:t>
            </a:r>
            <a:r>
              <a:rPr b="1" spc="-434" dirty="0">
                <a:solidFill>
                  <a:srgbClr val="FFFFFF"/>
                </a:solidFill>
                <a:latin typeface="Times New Roman"/>
                <a:cs typeface="Times New Roman"/>
              </a:rPr>
              <a:t> </a:t>
            </a:r>
            <a:r>
              <a:rPr b="1" spc="-5" dirty="0">
                <a:solidFill>
                  <a:srgbClr val="FFFFFF"/>
                </a:solidFill>
                <a:latin typeface="Times New Roman"/>
                <a:cs typeface="Times New Roman"/>
              </a:rPr>
              <a:t>мазей</a:t>
            </a:r>
            <a:endParaRPr>
              <a:latin typeface="Times New Roman"/>
              <a:cs typeface="Times New Roman"/>
            </a:endParaRPr>
          </a:p>
        </p:txBody>
      </p:sp>
      <p:grpSp>
        <p:nvGrpSpPr>
          <p:cNvPr id="14" name="object 14"/>
          <p:cNvGrpSpPr/>
          <p:nvPr/>
        </p:nvGrpSpPr>
        <p:grpSpPr>
          <a:xfrm>
            <a:off x="6019609" y="3855533"/>
            <a:ext cx="3684270" cy="802005"/>
            <a:chOff x="4495609" y="3855532"/>
            <a:chExt cx="3684270" cy="802005"/>
          </a:xfrm>
        </p:grpSpPr>
        <p:sp>
          <p:nvSpPr>
            <p:cNvPr id="15" name="object 15"/>
            <p:cNvSpPr/>
            <p:nvPr/>
          </p:nvSpPr>
          <p:spPr>
            <a:xfrm>
              <a:off x="4500371" y="3860294"/>
              <a:ext cx="3674745" cy="792480"/>
            </a:xfrm>
            <a:custGeom>
              <a:avLst/>
              <a:gdLst/>
              <a:ahLst/>
              <a:cxnLst/>
              <a:rect l="l" t="t" r="r" b="b"/>
              <a:pathLst>
                <a:path w="3674745" h="792479">
                  <a:moveTo>
                    <a:pt x="3542284" y="0"/>
                  </a:moveTo>
                  <a:lnTo>
                    <a:pt x="132080" y="0"/>
                  </a:lnTo>
                  <a:lnTo>
                    <a:pt x="125346" y="41748"/>
                  </a:lnTo>
                  <a:lnTo>
                    <a:pt x="106597" y="78006"/>
                  </a:lnTo>
                  <a:lnTo>
                    <a:pt x="78006" y="106597"/>
                  </a:lnTo>
                  <a:lnTo>
                    <a:pt x="41748" y="125346"/>
                  </a:lnTo>
                  <a:lnTo>
                    <a:pt x="0" y="132080"/>
                  </a:lnTo>
                  <a:lnTo>
                    <a:pt x="0" y="660400"/>
                  </a:lnTo>
                  <a:lnTo>
                    <a:pt x="41748" y="667133"/>
                  </a:lnTo>
                  <a:lnTo>
                    <a:pt x="78006" y="685882"/>
                  </a:lnTo>
                  <a:lnTo>
                    <a:pt x="106597" y="714473"/>
                  </a:lnTo>
                  <a:lnTo>
                    <a:pt x="125346" y="750731"/>
                  </a:lnTo>
                  <a:lnTo>
                    <a:pt x="132080" y="792480"/>
                  </a:lnTo>
                  <a:lnTo>
                    <a:pt x="3542284" y="792480"/>
                  </a:lnTo>
                  <a:lnTo>
                    <a:pt x="3549017" y="750731"/>
                  </a:lnTo>
                  <a:lnTo>
                    <a:pt x="3567766" y="714473"/>
                  </a:lnTo>
                  <a:lnTo>
                    <a:pt x="3596357" y="685882"/>
                  </a:lnTo>
                  <a:lnTo>
                    <a:pt x="3632615" y="667133"/>
                  </a:lnTo>
                  <a:lnTo>
                    <a:pt x="3674364" y="660400"/>
                  </a:lnTo>
                  <a:lnTo>
                    <a:pt x="3674364" y="132080"/>
                  </a:lnTo>
                  <a:lnTo>
                    <a:pt x="3632615" y="125346"/>
                  </a:lnTo>
                  <a:lnTo>
                    <a:pt x="3596357" y="106597"/>
                  </a:lnTo>
                  <a:lnTo>
                    <a:pt x="3567766" y="78006"/>
                  </a:lnTo>
                  <a:lnTo>
                    <a:pt x="3549017" y="41748"/>
                  </a:lnTo>
                  <a:lnTo>
                    <a:pt x="3542284" y="0"/>
                  </a:lnTo>
                  <a:close/>
                </a:path>
              </a:pathLst>
            </a:custGeom>
            <a:solidFill>
              <a:srgbClr val="B03E9A"/>
            </a:solidFill>
          </p:spPr>
          <p:txBody>
            <a:bodyPr wrap="square" lIns="0" tIns="0" rIns="0" bIns="0" rtlCol="0"/>
            <a:lstStyle/>
            <a:p>
              <a:endParaRPr/>
            </a:p>
          </p:txBody>
        </p:sp>
        <p:sp>
          <p:nvSpPr>
            <p:cNvPr id="16" name="object 16"/>
            <p:cNvSpPr/>
            <p:nvPr/>
          </p:nvSpPr>
          <p:spPr>
            <a:xfrm>
              <a:off x="4500371" y="3860294"/>
              <a:ext cx="3674745" cy="792480"/>
            </a:xfrm>
            <a:custGeom>
              <a:avLst/>
              <a:gdLst/>
              <a:ahLst/>
              <a:cxnLst/>
              <a:rect l="l" t="t" r="r" b="b"/>
              <a:pathLst>
                <a:path w="3674745" h="792479">
                  <a:moveTo>
                    <a:pt x="0" y="132080"/>
                  </a:moveTo>
                  <a:lnTo>
                    <a:pt x="41748" y="125346"/>
                  </a:lnTo>
                  <a:lnTo>
                    <a:pt x="78006" y="106597"/>
                  </a:lnTo>
                  <a:lnTo>
                    <a:pt x="106597" y="78006"/>
                  </a:lnTo>
                  <a:lnTo>
                    <a:pt x="125346" y="41748"/>
                  </a:lnTo>
                  <a:lnTo>
                    <a:pt x="132080" y="0"/>
                  </a:lnTo>
                  <a:lnTo>
                    <a:pt x="3542284" y="0"/>
                  </a:lnTo>
                  <a:lnTo>
                    <a:pt x="3549017" y="41748"/>
                  </a:lnTo>
                  <a:lnTo>
                    <a:pt x="3567766" y="78006"/>
                  </a:lnTo>
                  <a:lnTo>
                    <a:pt x="3596357" y="106597"/>
                  </a:lnTo>
                  <a:lnTo>
                    <a:pt x="3632615" y="125346"/>
                  </a:lnTo>
                  <a:lnTo>
                    <a:pt x="3674364" y="132080"/>
                  </a:lnTo>
                  <a:lnTo>
                    <a:pt x="3674364" y="660400"/>
                  </a:lnTo>
                  <a:lnTo>
                    <a:pt x="3632615" y="667133"/>
                  </a:lnTo>
                  <a:lnTo>
                    <a:pt x="3596357" y="685882"/>
                  </a:lnTo>
                  <a:lnTo>
                    <a:pt x="3567766" y="714473"/>
                  </a:lnTo>
                  <a:lnTo>
                    <a:pt x="3549017" y="750731"/>
                  </a:lnTo>
                  <a:lnTo>
                    <a:pt x="3542284" y="792480"/>
                  </a:lnTo>
                  <a:lnTo>
                    <a:pt x="132080" y="792480"/>
                  </a:lnTo>
                  <a:lnTo>
                    <a:pt x="125346" y="750731"/>
                  </a:lnTo>
                  <a:lnTo>
                    <a:pt x="106597" y="714473"/>
                  </a:lnTo>
                  <a:lnTo>
                    <a:pt x="78006" y="685882"/>
                  </a:lnTo>
                  <a:lnTo>
                    <a:pt x="41748" y="667133"/>
                  </a:lnTo>
                  <a:lnTo>
                    <a:pt x="0" y="660400"/>
                  </a:lnTo>
                  <a:lnTo>
                    <a:pt x="0" y="132080"/>
                  </a:lnTo>
                  <a:close/>
                </a:path>
              </a:pathLst>
            </a:custGeom>
            <a:ln w="9144">
              <a:solidFill>
                <a:srgbClr val="000000"/>
              </a:solidFill>
            </a:ln>
          </p:spPr>
          <p:txBody>
            <a:bodyPr wrap="square" lIns="0" tIns="0" rIns="0" bIns="0" rtlCol="0"/>
            <a:lstStyle/>
            <a:p>
              <a:endParaRPr/>
            </a:p>
          </p:txBody>
        </p:sp>
      </p:grpSp>
      <p:sp>
        <p:nvSpPr>
          <p:cNvPr id="17" name="object 17"/>
          <p:cNvSpPr txBox="1"/>
          <p:nvPr/>
        </p:nvSpPr>
        <p:spPr>
          <a:xfrm>
            <a:off x="6489604" y="3977482"/>
            <a:ext cx="2743200" cy="285115"/>
          </a:xfrm>
          <a:prstGeom prst="rect">
            <a:avLst/>
          </a:prstGeom>
        </p:spPr>
        <p:txBody>
          <a:bodyPr vert="horz" wrap="square" lIns="0" tIns="12700" rIns="0" bIns="0" rtlCol="0">
            <a:spAutoFit/>
          </a:bodyPr>
          <a:lstStyle/>
          <a:p>
            <a:pPr marL="12700">
              <a:spcBef>
                <a:spcPts val="100"/>
              </a:spcBef>
            </a:pPr>
            <a:r>
              <a:rPr sz="1700" b="1" spc="-5" dirty="0">
                <a:solidFill>
                  <a:srgbClr val="FFFFFF"/>
                </a:solidFill>
                <a:latin typeface="Times New Roman"/>
                <a:cs typeface="Times New Roman"/>
              </a:rPr>
              <a:t>мазь</a:t>
            </a:r>
            <a:r>
              <a:rPr sz="1700" b="1" spc="-15" dirty="0">
                <a:solidFill>
                  <a:srgbClr val="FFFFFF"/>
                </a:solidFill>
                <a:latin typeface="Times New Roman"/>
                <a:cs typeface="Times New Roman"/>
              </a:rPr>
              <a:t> готують</a:t>
            </a:r>
            <a:r>
              <a:rPr sz="1700" b="1" spc="-35" dirty="0">
                <a:solidFill>
                  <a:srgbClr val="FFFFFF"/>
                </a:solidFill>
                <a:latin typeface="Times New Roman"/>
                <a:cs typeface="Times New Roman"/>
              </a:rPr>
              <a:t> </a:t>
            </a:r>
            <a:r>
              <a:rPr sz="1700" b="1" dirty="0">
                <a:solidFill>
                  <a:srgbClr val="FFFFFF"/>
                </a:solidFill>
                <a:latin typeface="Times New Roman"/>
                <a:cs typeface="Times New Roman"/>
              </a:rPr>
              <a:t>в</a:t>
            </a:r>
            <a:r>
              <a:rPr sz="1700" b="1" spc="-15" dirty="0">
                <a:solidFill>
                  <a:srgbClr val="FFFFFF"/>
                </a:solidFill>
                <a:latin typeface="Times New Roman"/>
                <a:cs typeface="Times New Roman"/>
              </a:rPr>
              <a:t> одній</a:t>
            </a:r>
            <a:r>
              <a:rPr sz="1700" b="1" spc="-20" dirty="0">
                <a:solidFill>
                  <a:srgbClr val="FFFFFF"/>
                </a:solidFill>
                <a:latin typeface="Times New Roman"/>
                <a:cs typeface="Times New Roman"/>
              </a:rPr>
              <a:t> </a:t>
            </a:r>
            <a:r>
              <a:rPr sz="1700" b="1" spc="-5" dirty="0">
                <a:solidFill>
                  <a:srgbClr val="FFFFFF"/>
                </a:solidFill>
                <a:latin typeface="Times New Roman"/>
                <a:cs typeface="Times New Roman"/>
              </a:rPr>
              <a:t>ступці</a:t>
            </a:r>
            <a:endParaRPr sz="1700">
              <a:latin typeface="Times New Roman"/>
              <a:cs typeface="Times New Roman"/>
            </a:endParaRPr>
          </a:p>
        </p:txBody>
      </p:sp>
      <p:grpSp>
        <p:nvGrpSpPr>
          <p:cNvPr id="18" name="object 18"/>
          <p:cNvGrpSpPr/>
          <p:nvPr/>
        </p:nvGrpSpPr>
        <p:grpSpPr>
          <a:xfrm>
            <a:off x="1627631" y="6016752"/>
            <a:ext cx="4761230" cy="698500"/>
            <a:chOff x="103631" y="6016752"/>
            <a:chExt cx="4761230" cy="698500"/>
          </a:xfrm>
        </p:grpSpPr>
        <p:sp>
          <p:nvSpPr>
            <p:cNvPr id="19" name="object 19"/>
            <p:cNvSpPr/>
            <p:nvPr/>
          </p:nvSpPr>
          <p:spPr>
            <a:xfrm>
              <a:off x="108203" y="6021324"/>
              <a:ext cx="4752340" cy="688975"/>
            </a:xfrm>
            <a:custGeom>
              <a:avLst/>
              <a:gdLst/>
              <a:ahLst/>
              <a:cxnLst/>
              <a:rect l="l" t="t" r="r" b="b"/>
              <a:pathLst>
                <a:path w="4752340" h="688975">
                  <a:moveTo>
                    <a:pt x="4334052" y="0"/>
                  </a:moveTo>
                  <a:lnTo>
                    <a:pt x="0" y="0"/>
                  </a:lnTo>
                  <a:lnTo>
                    <a:pt x="0" y="688848"/>
                  </a:lnTo>
                  <a:lnTo>
                    <a:pt x="4334052" y="688848"/>
                  </a:lnTo>
                  <a:lnTo>
                    <a:pt x="4334052" y="440804"/>
                  </a:lnTo>
                  <a:lnTo>
                    <a:pt x="4555655" y="440804"/>
                  </a:lnTo>
                  <a:lnTo>
                    <a:pt x="4555655" y="551434"/>
                  </a:lnTo>
                  <a:lnTo>
                    <a:pt x="4751832" y="344424"/>
                  </a:lnTo>
                  <a:lnTo>
                    <a:pt x="4555655" y="137414"/>
                  </a:lnTo>
                  <a:lnTo>
                    <a:pt x="4555655" y="248043"/>
                  </a:lnTo>
                  <a:lnTo>
                    <a:pt x="4334052" y="248043"/>
                  </a:lnTo>
                  <a:lnTo>
                    <a:pt x="4334052" y="0"/>
                  </a:lnTo>
                  <a:close/>
                </a:path>
              </a:pathLst>
            </a:custGeom>
            <a:solidFill>
              <a:srgbClr val="B03E9A"/>
            </a:solidFill>
          </p:spPr>
          <p:txBody>
            <a:bodyPr wrap="square" lIns="0" tIns="0" rIns="0" bIns="0" rtlCol="0"/>
            <a:lstStyle/>
            <a:p>
              <a:endParaRPr/>
            </a:p>
          </p:txBody>
        </p:sp>
        <p:sp>
          <p:nvSpPr>
            <p:cNvPr id="20" name="object 20"/>
            <p:cNvSpPr/>
            <p:nvPr/>
          </p:nvSpPr>
          <p:spPr>
            <a:xfrm>
              <a:off x="108203" y="6021324"/>
              <a:ext cx="4752340" cy="688975"/>
            </a:xfrm>
            <a:custGeom>
              <a:avLst/>
              <a:gdLst/>
              <a:ahLst/>
              <a:cxnLst/>
              <a:rect l="l" t="t" r="r" b="b"/>
              <a:pathLst>
                <a:path w="4752340" h="688975">
                  <a:moveTo>
                    <a:pt x="0" y="0"/>
                  </a:moveTo>
                  <a:lnTo>
                    <a:pt x="4334052" y="0"/>
                  </a:lnTo>
                  <a:lnTo>
                    <a:pt x="4334052" y="248043"/>
                  </a:lnTo>
                  <a:lnTo>
                    <a:pt x="4555655" y="248043"/>
                  </a:lnTo>
                  <a:lnTo>
                    <a:pt x="4555655" y="137414"/>
                  </a:lnTo>
                  <a:lnTo>
                    <a:pt x="4751832" y="344424"/>
                  </a:lnTo>
                  <a:lnTo>
                    <a:pt x="4555655" y="551434"/>
                  </a:lnTo>
                  <a:lnTo>
                    <a:pt x="4555655" y="440804"/>
                  </a:lnTo>
                  <a:lnTo>
                    <a:pt x="4334052" y="440804"/>
                  </a:lnTo>
                  <a:lnTo>
                    <a:pt x="4334052" y="688848"/>
                  </a:lnTo>
                  <a:lnTo>
                    <a:pt x="0" y="688848"/>
                  </a:lnTo>
                  <a:lnTo>
                    <a:pt x="0" y="0"/>
                  </a:lnTo>
                  <a:close/>
                </a:path>
              </a:pathLst>
            </a:custGeom>
            <a:ln w="9143">
              <a:solidFill>
                <a:srgbClr val="000000"/>
              </a:solidFill>
            </a:ln>
          </p:spPr>
          <p:txBody>
            <a:bodyPr wrap="square" lIns="0" tIns="0" rIns="0" bIns="0" rtlCol="0"/>
            <a:lstStyle/>
            <a:p>
              <a:endParaRPr/>
            </a:p>
          </p:txBody>
        </p:sp>
      </p:grpSp>
      <p:grpSp>
        <p:nvGrpSpPr>
          <p:cNvPr id="21" name="object 21"/>
          <p:cNvGrpSpPr/>
          <p:nvPr/>
        </p:nvGrpSpPr>
        <p:grpSpPr>
          <a:xfrm>
            <a:off x="2691194" y="5641658"/>
            <a:ext cx="4152265" cy="328295"/>
            <a:chOff x="1167193" y="5641657"/>
            <a:chExt cx="4152265" cy="328295"/>
          </a:xfrm>
        </p:grpSpPr>
        <p:sp>
          <p:nvSpPr>
            <p:cNvPr id="22" name="object 22"/>
            <p:cNvSpPr/>
            <p:nvPr/>
          </p:nvSpPr>
          <p:spPr>
            <a:xfrm>
              <a:off x="1187195" y="5661660"/>
              <a:ext cx="2167255" cy="288290"/>
            </a:xfrm>
            <a:custGeom>
              <a:avLst/>
              <a:gdLst/>
              <a:ahLst/>
              <a:cxnLst/>
              <a:rect l="l" t="t" r="r" b="b"/>
              <a:pathLst>
                <a:path w="2167254" h="288289">
                  <a:moveTo>
                    <a:pt x="2023110" y="0"/>
                  </a:moveTo>
                  <a:lnTo>
                    <a:pt x="0" y="0"/>
                  </a:lnTo>
                  <a:lnTo>
                    <a:pt x="144018" y="144017"/>
                  </a:lnTo>
                  <a:lnTo>
                    <a:pt x="0" y="288035"/>
                  </a:lnTo>
                  <a:lnTo>
                    <a:pt x="2023110" y="288035"/>
                  </a:lnTo>
                  <a:lnTo>
                    <a:pt x="2167128" y="144017"/>
                  </a:lnTo>
                  <a:lnTo>
                    <a:pt x="2023110" y="0"/>
                  </a:lnTo>
                  <a:close/>
                </a:path>
              </a:pathLst>
            </a:custGeom>
            <a:solidFill>
              <a:srgbClr val="A6A6A6"/>
            </a:solidFill>
          </p:spPr>
          <p:txBody>
            <a:bodyPr wrap="square" lIns="0" tIns="0" rIns="0" bIns="0" rtlCol="0"/>
            <a:lstStyle/>
            <a:p>
              <a:endParaRPr/>
            </a:p>
          </p:txBody>
        </p:sp>
        <p:sp>
          <p:nvSpPr>
            <p:cNvPr id="23" name="object 23"/>
            <p:cNvSpPr/>
            <p:nvPr/>
          </p:nvSpPr>
          <p:spPr>
            <a:xfrm>
              <a:off x="1187195" y="5661660"/>
              <a:ext cx="2167255" cy="288290"/>
            </a:xfrm>
            <a:custGeom>
              <a:avLst/>
              <a:gdLst/>
              <a:ahLst/>
              <a:cxnLst/>
              <a:rect l="l" t="t" r="r" b="b"/>
              <a:pathLst>
                <a:path w="2167254" h="288289">
                  <a:moveTo>
                    <a:pt x="0" y="0"/>
                  </a:moveTo>
                  <a:lnTo>
                    <a:pt x="2023110" y="0"/>
                  </a:lnTo>
                  <a:lnTo>
                    <a:pt x="2167128" y="144017"/>
                  </a:lnTo>
                  <a:lnTo>
                    <a:pt x="2023110" y="288035"/>
                  </a:lnTo>
                  <a:lnTo>
                    <a:pt x="0" y="288035"/>
                  </a:lnTo>
                  <a:lnTo>
                    <a:pt x="144018" y="144017"/>
                  </a:lnTo>
                  <a:lnTo>
                    <a:pt x="0" y="0"/>
                  </a:lnTo>
                  <a:close/>
                </a:path>
              </a:pathLst>
            </a:custGeom>
            <a:ln w="39624">
              <a:solidFill>
                <a:srgbClr val="FFFFFF"/>
              </a:solidFill>
            </a:ln>
          </p:spPr>
          <p:txBody>
            <a:bodyPr wrap="square" lIns="0" tIns="0" rIns="0" bIns="0" rtlCol="0"/>
            <a:lstStyle/>
            <a:p>
              <a:endParaRPr/>
            </a:p>
          </p:txBody>
        </p:sp>
        <p:sp>
          <p:nvSpPr>
            <p:cNvPr id="24" name="object 24"/>
            <p:cNvSpPr/>
            <p:nvPr/>
          </p:nvSpPr>
          <p:spPr>
            <a:xfrm>
              <a:off x="3131820" y="5661660"/>
              <a:ext cx="2167255" cy="288290"/>
            </a:xfrm>
            <a:custGeom>
              <a:avLst/>
              <a:gdLst/>
              <a:ahLst/>
              <a:cxnLst/>
              <a:rect l="l" t="t" r="r" b="b"/>
              <a:pathLst>
                <a:path w="2167254" h="288289">
                  <a:moveTo>
                    <a:pt x="2023110" y="0"/>
                  </a:moveTo>
                  <a:lnTo>
                    <a:pt x="0" y="0"/>
                  </a:lnTo>
                  <a:lnTo>
                    <a:pt x="144018" y="144017"/>
                  </a:lnTo>
                  <a:lnTo>
                    <a:pt x="0" y="288035"/>
                  </a:lnTo>
                  <a:lnTo>
                    <a:pt x="2023110" y="288035"/>
                  </a:lnTo>
                  <a:lnTo>
                    <a:pt x="2167128" y="144017"/>
                  </a:lnTo>
                  <a:lnTo>
                    <a:pt x="2023110" y="0"/>
                  </a:lnTo>
                  <a:close/>
                </a:path>
              </a:pathLst>
            </a:custGeom>
            <a:solidFill>
              <a:srgbClr val="A6A6A6"/>
            </a:solidFill>
          </p:spPr>
          <p:txBody>
            <a:bodyPr wrap="square" lIns="0" tIns="0" rIns="0" bIns="0" rtlCol="0"/>
            <a:lstStyle/>
            <a:p>
              <a:endParaRPr/>
            </a:p>
          </p:txBody>
        </p:sp>
        <p:sp>
          <p:nvSpPr>
            <p:cNvPr id="25" name="object 25"/>
            <p:cNvSpPr/>
            <p:nvPr/>
          </p:nvSpPr>
          <p:spPr>
            <a:xfrm>
              <a:off x="3131820" y="5661660"/>
              <a:ext cx="2167255" cy="288290"/>
            </a:xfrm>
            <a:custGeom>
              <a:avLst/>
              <a:gdLst/>
              <a:ahLst/>
              <a:cxnLst/>
              <a:rect l="l" t="t" r="r" b="b"/>
              <a:pathLst>
                <a:path w="2167254" h="288289">
                  <a:moveTo>
                    <a:pt x="0" y="0"/>
                  </a:moveTo>
                  <a:lnTo>
                    <a:pt x="2023110" y="0"/>
                  </a:lnTo>
                  <a:lnTo>
                    <a:pt x="2167128" y="144017"/>
                  </a:lnTo>
                  <a:lnTo>
                    <a:pt x="2023110" y="288035"/>
                  </a:lnTo>
                  <a:lnTo>
                    <a:pt x="0" y="288035"/>
                  </a:lnTo>
                  <a:lnTo>
                    <a:pt x="144018" y="144017"/>
                  </a:lnTo>
                  <a:lnTo>
                    <a:pt x="0" y="0"/>
                  </a:lnTo>
                  <a:close/>
                </a:path>
              </a:pathLst>
            </a:custGeom>
            <a:ln w="39624">
              <a:solidFill>
                <a:srgbClr val="FFFFFF"/>
              </a:solidFill>
            </a:ln>
          </p:spPr>
          <p:txBody>
            <a:bodyPr wrap="square" lIns="0" tIns="0" rIns="0" bIns="0" rtlCol="0"/>
            <a:lstStyle/>
            <a:p>
              <a:endParaRPr/>
            </a:p>
          </p:txBody>
        </p:sp>
      </p:grpSp>
      <p:sp>
        <p:nvSpPr>
          <p:cNvPr id="26" name="object 26"/>
          <p:cNvSpPr txBox="1"/>
          <p:nvPr/>
        </p:nvSpPr>
        <p:spPr>
          <a:xfrm>
            <a:off x="2086274" y="5650831"/>
            <a:ext cx="4232275" cy="995044"/>
          </a:xfrm>
          <a:prstGeom prst="rect">
            <a:avLst/>
          </a:prstGeom>
        </p:spPr>
        <p:txBody>
          <a:bodyPr vert="horz" wrap="square" lIns="0" tIns="12065" rIns="0" bIns="0" rtlCol="0">
            <a:spAutoFit/>
          </a:bodyPr>
          <a:lstStyle/>
          <a:p>
            <a:pPr marL="1076960">
              <a:spcBef>
                <a:spcPts val="95"/>
              </a:spcBef>
              <a:tabLst>
                <a:tab pos="3129280" algn="l"/>
              </a:tabLst>
            </a:pPr>
            <a:r>
              <a:rPr sz="1600" b="1" i="1" spc="-5" dirty="0">
                <a:latin typeface="Times New Roman"/>
                <a:cs typeface="Times New Roman"/>
              </a:rPr>
              <a:t>мазь-суспензія	</a:t>
            </a:r>
            <a:r>
              <a:rPr sz="1600" b="1" i="1" spc="-10" dirty="0">
                <a:latin typeface="Times New Roman"/>
                <a:cs typeface="Times New Roman"/>
              </a:rPr>
              <a:t>мазь-розчин</a:t>
            </a:r>
            <a:endParaRPr sz="1600">
              <a:latin typeface="Times New Roman"/>
              <a:cs typeface="Times New Roman"/>
            </a:endParaRPr>
          </a:p>
          <a:p>
            <a:pPr marL="638810" marR="755650" indent="-626745">
              <a:spcBef>
                <a:spcPts val="1395"/>
              </a:spcBef>
            </a:pPr>
            <a:r>
              <a:rPr b="1" spc="-20" dirty="0">
                <a:solidFill>
                  <a:srgbClr val="FFFFFF"/>
                </a:solidFill>
                <a:latin typeface="Times New Roman"/>
                <a:cs typeface="Times New Roman"/>
              </a:rPr>
              <a:t>можливо</a:t>
            </a:r>
            <a:r>
              <a:rPr b="1" spc="20" dirty="0">
                <a:solidFill>
                  <a:srgbClr val="FFFFFF"/>
                </a:solidFill>
                <a:latin typeface="Times New Roman"/>
                <a:cs typeface="Times New Roman"/>
              </a:rPr>
              <a:t> </a:t>
            </a:r>
            <a:r>
              <a:rPr b="1" spc="-15" dirty="0">
                <a:solidFill>
                  <a:srgbClr val="FFFFFF"/>
                </a:solidFill>
                <a:latin typeface="Times New Roman"/>
                <a:cs typeface="Times New Roman"/>
              </a:rPr>
              <a:t>поєднати</a:t>
            </a:r>
            <a:r>
              <a:rPr b="1" spc="5" dirty="0">
                <a:solidFill>
                  <a:srgbClr val="FFFFFF"/>
                </a:solidFill>
                <a:latin typeface="Times New Roman"/>
                <a:cs typeface="Times New Roman"/>
              </a:rPr>
              <a:t> </a:t>
            </a:r>
            <a:r>
              <a:rPr b="1" spc="-20" dirty="0">
                <a:solidFill>
                  <a:srgbClr val="FFFFFF"/>
                </a:solidFill>
                <a:latin typeface="Times New Roman"/>
                <a:cs typeface="Times New Roman"/>
              </a:rPr>
              <a:t>виготовлення </a:t>
            </a:r>
            <a:r>
              <a:rPr b="1" spc="-434" dirty="0">
                <a:solidFill>
                  <a:srgbClr val="FFFFFF"/>
                </a:solidFill>
                <a:latin typeface="Times New Roman"/>
                <a:cs typeface="Times New Roman"/>
              </a:rPr>
              <a:t> </a:t>
            </a:r>
            <a:r>
              <a:rPr b="1" spc="-5" dirty="0">
                <a:solidFill>
                  <a:srgbClr val="FFFFFF"/>
                </a:solidFill>
                <a:latin typeface="Times New Roman"/>
                <a:cs typeface="Times New Roman"/>
              </a:rPr>
              <a:t>окремих </a:t>
            </a:r>
            <a:r>
              <a:rPr b="1" spc="-10" dirty="0">
                <a:solidFill>
                  <a:srgbClr val="FFFFFF"/>
                </a:solidFill>
                <a:latin typeface="Times New Roman"/>
                <a:cs typeface="Times New Roman"/>
              </a:rPr>
              <a:t>типів</a:t>
            </a:r>
            <a:r>
              <a:rPr b="1" spc="25" dirty="0">
                <a:solidFill>
                  <a:srgbClr val="FFFFFF"/>
                </a:solidFill>
                <a:latin typeface="Times New Roman"/>
                <a:cs typeface="Times New Roman"/>
              </a:rPr>
              <a:t> </a:t>
            </a:r>
            <a:r>
              <a:rPr b="1" spc="-5" dirty="0">
                <a:solidFill>
                  <a:srgbClr val="FFFFFF"/>
                </a:solidFill>
                <a:latin typeface="Times New Roman"/>
                <a:cs typeface="Times New Roman"/>
              </a:rPr>
              <a:t>мазей</a:t>
            </a:r>
            <a:endParaRPr>
              <a:latin typeface="Times New Roman"/>
              <a:cs typeface="Times New Roman"/>
            </a:endParaRPr>
          </a:p>
        </p:txBody>
      </p:sp>
      <p:grpSp>
        <p:nvGrpSpPr>
          <p:cNvPr id="27" name="object 27"/>
          <p:cNvGrpSpPr/>
          <p:nvPr/>
        </p:nvGrpSpPr>
        <p:grpSpPr>
          <a:xfrm>
            <a:off x="6594158" y="5641658"/>
            <a:ext cx="2209165" cy="328295"/>
            <a:chOff x="5070157" y="5641657"/>
            <a:chExt cx="2209165" cy="328295"/>
          </a:xfrm>
        </p:grpSpPr>
        <p:sp>
          <p:nvSpPr>
            <p:cNvPr id="28" name="object 28"/>
            <p:cNvSpPr/>
            <p:nvPr/>
          </p:nvSpPr>
          <p:spPr>
            <a:xfrm>
              <a:off x="5090160" y="5661660"/>
              <a:ext cx="2169160" cy="288290"/>
            </a:xfrm>
            <a:custGeom>
              <a:avLst/>
              <a:gdLst/>
              <a:ahLst/>
              <a:cxnLst/>
              <a:rect l="l" t="t" r="r" b="b"/>
              <a:pathLst>
                <a:path w="2169159" h="288289">
                  <a:moveTo>
                    <a:pt x="2024633" y="0"/>
                  </a:moveTo>
                  <a:lnTo>
                    <a:pt x="0" y="0"/>
                  </a:lnTo>
                  <a:lnTo>
                    <a:pt x="144018" y="144017"/>
                  </a:lnTo>
                  <a:lnTo>
                    <a:pt x="0" y="288035"/>
                  </a:lnTo>
                  <a:lnTo>
                    <a:pt x="2024633" y="288035"/>
                  </a:lnTo>
                  <a:lnTo>
                    <a:pt x="2168652" y="144017"/>
                  </a:lnTo>
                  <a:lnTo>
                    <a:pt x="2024633" y="0"/>
                  </a:lnTo>
                  <a:close/>
                </a:path>
              </a:pathLst>
            </a:custGeom>
            <a:solidFill>
              <a:srgbClr val="A6A6A6"/>
            </a:solidFill>
          </p:spPr>
          <p:txBody>
            <a:bodyPr wrap="square" lIns="0" tIns="0" rIns="0" bIns="0" rtlCol="0"/>
            <a:lstStyle/>
            <a:p>
              <a:endParaRPr/>
            </a:p>
          </p:txBody>
        </p:sp>
        <p:sp>
          <p:nvSpPr>
            <p:cNvPr id="29" name="object 29"/>
            <p:cNvSpPr/>
            <p:nvPr/>
          </p:nvSpPr>
          <p:spPr>
            <a:xfrm>
              <a:off x="5090160" y="5661660"/>
              <a:ext cx="2169160" cy="288290"/>
            </a:xfrm>
            <a:custGeom>
              <a:avLst/>
              <a:gdLst/>
              <a:ahLst/>
              <a:cxnLst/>
              <a:rect l="l" t="t" r="r" b="b"/>
              <a:pathLst>
                <a:path w="2169159" h="288289">
                  <a:moveTo>
                    <a:pt x="0" y="0"/>
                  </a:moveTo>
                  <a:lnTo>
                    <a:pt x="2024633" y="0"/>
                  </a:lnTo>
                  <a:lnTo>
                    <a:pt x="2168652" y="144017"/>
                  </a:lnTo>
                  <a:lnTo>
                    <a:pt x="2024633" y="288035"/>
                  </a:lnTo>
                  <a:lnTo>
                    <a:pt x="0" y="288035"/>
                  </a:lnTo>
                  <a:lnTo>
                    <a:pt x="144018" y="144017"/>
                  </a:lnTo>
                  <a:lnTo>
                    <a:pt x="0" y="0"/>
                  </a:lnTo>
                  <a:close/>
                </a:path>
              </a:pathLst>
            </a:custGeom>
            <a:ln w="39624">
              <a:solidFill>
                <a:srgbClr val="FFFFFF"/>
              </a:solidFill>
            </a:ln>
          </p:spPr>
          <p:txBody>
            <a:bodyPr wrap="square" lIns="0" tIns="0" rIns="0" bIns="0" rtlCol="0"/>
            <a:lstStyle/>
            <a:p>
              <a:endParaRPr/>
            </a:p>
          </p:txBody>
        </p:sp>
      </p:grpSp>
      <p:sp>
        <p:nvSpPr>
          <p:cNvPr id="30" name="object 30"/>
          <p:cNvSpPr txBox="1"/>
          <p:nvPr/>
        </p:nvSpPr>
        <p:spPr>
          <a:xfrm>
            <a:off x="6577045" y="5507786"/>
            <a:ext cx="2421255" cy="1083310"/>
          </a:xfrm>
          <a:prstGeom prst="rect">
            <a:avLst/>
          </a:prstGeom>
        </p:spPr>
        <p:txBody>
          <a:bodyPr vert="horz" wrap="square" lIns="0" tIns="154940" rIns="0" bIns="0" rtlCol="0">
            <a:spAutoFit/>
          </a:bodyPr>
          <a:lstStyle/>
          <a:p>
            <a:pPr marL="524510">
              <a:spcBef>
                <a:spcPts val="1220"/>
              </a:spcBef>
            </a:pPr>
            <a:r>
              <a:rPr sz="1600" b="1" i="1" spc="-10" dirty="0">
                <a:latin typeface="Times New Roman"/>
                <a:cs typeface="Times New Roman"/>
              </a:rPr>
              <a:t>мазь-емульсія</a:t>
            </a:r>
            <a:endParaRPr sz="1600">
              <a:latin typeface="Times New Roman"/>
              <a:cs typeface="Times New Roman"/>
            </a:endParaRPr>
          </a:p>
          <a:p>
            <a:pPr marL="312420" marR="5080" indent="-300355">
              <a:spcBef>
                <a:spcPts val="1205"/>
              </a:spcBef>
            </a:pPr>
            <a:r>
              <a:rPr sz="1700" b="1" dirty="0">
                <a:solidFill>
                  <a:srgbClr val="FFFFFF"/>
                </a:solidFill>
                <a:latin typeface="Times New Roman"/>
                <a:cs typeface="Times New Roman"/>
              </a:rPr>
              <a:t>раціонально</a:t>
            </a:r>
            <a:r>
              <a:rPr sz="1700" b="1" spc="-95" dirty="0">
                <a:solidFill>
                  <a:srgbClr val="FFFFFF"/>
                </a:solidFill>
                <a:latin typeface="Times New Roman"/>
                <a:cs typeface="Times New Roman"/>
              </a:rPr>
              <a:t> </a:t>
            </a:r>
            <a:r>
              <a:rPr sz="1700" b="1" spc="-5" dirty="0">
                <a:solidFill>
                  <a:srgbClr val="FFFFFF"/>
                </a:solidFill>
                <a:latin typeface="Times New Roman"/>
                <a:cs typeface="Times New Roman"/>
              </a:rPr>
              <a:t>поєднувати </a:t>
            </a:r>
            <a:r>
              <a:rPr sz="1700" b="1" spc="-409" dirty="0">
                <a:solidFill>
                  <a:srgbClr val="FFFFFF"/>
                </a:solidFill>
                <a:latin typeface="Times New Roman"/>
                <a:cs typeface="Times New Roman"/>
              </a:rPr>
              <a:t> </a:t>
            </a:r>
            <a:r>
              <a:rPr sz="1700" b="1" spc="-10" dirty="0">
                <a:solidFill>
                  <a:srgbClr val="FFFFFF"/>
                </a:solidFill>
                <a:latin typeface="Times New Roman"/>
                <a:cs typeface="Times New Roman"/>
              </a:rPr>
              <a:t>суспензію</a:t>
            </a:r>
            <a:r>
              <a:rPr sz="1700" b="1" spc="-50" dirty="0">
                <a:solidFill>
                  <a:srgbClr val="FFFFFF"/>
                </a:solidFill>
                <a:latin typeface="Times New Roman"/>
                <a:cs typeface="Times New Roman"/>
              </a:rPr>
              <a:t> </a:t>
            </a:r>
            <a:r>
              <a:rPr sz="1700" b="1" dirty="0">
                <a:solidFill>
                  <a:srgbClr val="FFFFFF"/>
                </a:solidFill>
                <a:latin typeface="Times New Roman"/>
                <a:cs typeface="Times New Roman"/>
              </a:rPr>
              <a:t>і</a:t>
            </a:r>
            <a:r>
              <a:rPr sz="1700" b="1" spc="-10" dirty="0">
                <a:solidFill>
                  <a:srgbClr val="FFFFFF"/>
                </a:solidFill>
                <a:latin typeface="Times New Roman"/>
                <a:cs typeface="Times New Roman"/>
              </a:rPr>
              <a:t> розчин</a:t>
            </a:r>
            <a:endParaRPr sz="1700">
              <a:latin typeface="Times New Roman"/>
              <a:cs typeface="Times New Roman"/>
            </a:endParaRPr>
          </a:p>
        </p:txBody>
      </p:sp>
      <p:grpSp>
        <p:nvGrpSpPr>
          <p:cNvPr id="31" name="object 31"/>
          <p:cNvGrpSpPr/>
          <p:nvPr/>
        </p:nvGrpSpPr>
        <p:grpSpPr>
          <a:xfrm>
            <a:off x="1504189" y="1537714"/>
            <a:ext cx="8341359" cy="1836420"/>
            <a:chOff x="-19812" y="1537714"/>
            <a:chExt cx="8341359" cy="1836420"/>
          </a:xfrm>
        </p:grpSpPr>
        <p:sp>
          <p:nvSpPr>
            <p:cNvPr id="32" name="object 32"/>
            <p:cNvSpPr/>
            <p:nvPr/>
          </p:nvSpPr>
          <p:spPr>
            <a:xfrm>
              <a:off x="2506283" y="2374938"/>
              <a:ext cx="24130" cy="24130"/>
            </a:xfrm>
            <a:custGeom>
              <a:avLst/>
              <a:gdLst/>
              <a:ahLst/>
              <a:cxnLst/>
              <a:rect l="l" t="t" r="r" b="b"/>
              <a:pathLst>
                <a:path w="24130" h="24130">
                  <a:moveTo>
                    <a:pt x="18592" y="0"/>
                  </a:moveTo>
                  <a:lnTo>
                    <a:pt x="5359" y="0"/>
                  </a:lnTo>
                  <a:lnTo>
                    <a:pt x="0" y="5359"/>
                  </a:lnTo>
                  <a:lnTo>
                    <a:pt x="0" y="18592"/>
                  </a:lnTo>
                  <a:lnTo>
                    <a:pt x="5359" y="23952"/>
                  </a:lnTo>
                  <a:lnTo>
                    <a:pt x="18592" y="23952"/>
                  </a:lnTo>
                  <a:lnTo>
                    <a:pt x="23952" y="18592"/>
                  </a:lnTo>
                  <a:lnTo>
                    <a:pt x="23952" y="11976"/>
                  </a:lnTo>
                  <a:lnTo>
                    <a:pt x="23952" y="5359"/>
                  </a:lnTo>
                  <a:lnTo>
                    <a:pt x="18592" y="0"/>
                  </a:lnTo>
                  <a:close/>
                </a:path>
              </a:pathLst>
            </a:custGeom>
            <a:solidFill>
              <a:srgbClr val="B03E9A"/>
            </a:solidFill>
          </p:spPr>
          <p:txBody>
            <a:bodyPr wrap="square" lIns="0" tIns="0" rIns="0" bIns="0" rtlCol="0"/>
            <a:lstStyle/>
            <a:p>
              <a:endParaRPr/>
            </a:p>
          </p:txBody>
        </p:sp>
        <p:pic>
          <p:nvPicPr>
            <p:cNvPr id="33" name="object 33"/>
            <p:cNvPicPr/>
            <p:nvPr/>
          </p:nvPicPr>
          <p:blipFill>
            <a:blip r:embed="rId3" cstate="print"/>
            <a:stretch>
              <a:fillRect/>
            </a:stretch>
          </p:blipFill>
          <p:spPr>
            <a:xfrm>
              <a:off x="2486472" y="2355126"/>
              <a:ext cx="63576" cy="63576"/>
            </a:xfrm>
            <a:prstGeom prst="rect">
              <a:avLst/>
            </a:prstGeom>
          </p:spPr>
        </p:pic>
        <p:pic>
          <p:nvPicPr>
            <p:cNvPr id="34" name="object 34"/>
            <p:cNvPicPr/>
            <p:nvPr/>
          </p:nvPicPr>
          <p:blipFill>
            <a:blip r:embed="rId4" cstate="print"/>
            <a:stretch>
              <a:fillRect/>
            </a:stretch>
          </p:blipFill>
          <p:spPr>
            <a:xfrm>
              <a:off x="-19812" y="1537714"/>
              <a:ext cx="8340852" cy="1836422"/>
            </a:xfrm>
            <a:prstGeom prst="rect">
              <a:avLst/>
            </a:prstGeom>
          </p:spPr>
        </p:pic>
      </p:grpSp>
      <p:sp>
        <p:nvSpPr>
          <p:cNvPr id="35" name="object 35"/>
          <p:cNvSpPr txBox="1"/>
          <p:nvPr/>
        </p:nvSpPr>
        <p:spPr>
          <a:xfrm>
            <a:off x="2656928" y="1745579"/>
            <a:ext cx="4222115" cy="391160"/>
          </a:xfrm>
          <a:prstGeom prst="rect">
            <a:avLst/>
          </a:prstGeom>
        </p:spPr>
        <p:txBody>
          <a:bodyPr vert="horz" wrap="square" lIns="0" tIns="12700" rIns="0" bIns="0" rtlCol="0">
            <a:spAutoFit/>
          </a:bodyPr>
          <a:lstStyle/>
          <a:p>
            <a:pPr marL="12700">
              <a:spcBef>
                <a:spcPts val="100"/>
              </a:spcBef>
            </a:pPr>
            <a:r>
              <a:rPr sz="2400" b="1" spc="-5" dirty="0">
                <a:solidFill>
                  <a:srgbClr val="FFFFFF"/>
                </a:solidFill>
                <a:latin typeface="Times New Roman"/>
                <a:cs typeface="Times New Roman"/>
              </a:rPr>
              <a:t>Вибір</a:t>
            </a:r>
            <a:r>
              <a:rPr sz="2400" b="1" spc="-10" dirty="0">
                <a:solidFill>
                  <a:srgbClr val="FFFFFF"/>
                </a:solidFill>
                <a:latin typeface="Times New Roman"/>
                <a:cs typeface="Times New Roman"/>
              </a:rPr>
              <a:t> технології</a:t>
            </a:r>
            <a:r>
              <a:rPr sz="2400" b="1" spc="-20" dirty="0">
                <a:solidFill>
                  <a:srgbClr val="FFFFFF"/>
                </a:solidFill>
                <a:latin typeface="Times New Roman"/>
                <a:cs typeface="Times New Roman"/>
              </a:rPr>
              <a:t> </a:t>
            </a:r>
            <a:r>
              <a:rPr sz="2400" b="1" spc="-5" dirty="0">
                <a:solidFill>
                  <a:srgbClr val="FFFFFF"/>
                </a:solidFill>
                <a:latin typeface="Times New Roman"/>
                <a:cs typeface="Times New Roman"/>
              </a:rPr>
              <a:t>залежить</a:t>
            </a:r>
            <a:r>
              <a:rPr sz="2400" b="1" spc="-10" dirty="0">
                <a:solidFill>
                  <a:srgbClr val="FFFFFF"/>
                </a:solidFill>
                <a:latin typeface="Times New Roman"/>
                <a:cs typeface="Times New Roman"/>
              </a:rPr>
              <a:t> </a:t>
            </a:r>
            <a:r>
              <a:rPr sz="2400" b="1" spc="-5" dirty="0">
                <a:solidFill>
                  <a:srgbClr val="FFFFFF"/>
                </a:solidFill>
                <a:latin typeface="Times New Roman"/>
                <a:cs typeface="Times New Roman"/>
              </a:rPr>
              <a:t>від:</a:t>
            </a:r>
            <a:endParaRPr sz="2400">
              <a:latin typeface="Times New Roman"/>
              <a:cs typeface="Times New Roman"/>
            </a:endParaRPr>
          </a:p>
        </p:txBody>
      </p:sp>
      <p:sp>
        <p:nvSpPr>
          <p:cNvPr id="36" name="object 36"/>
          <p:cNvSpPr txBox="1"/>
          <p:nvPr/>
        </p:nvSpPr>
        <p:spPr>
          <a:xfrm>
            <a:off x="5196251" y="2380838"/>
            <a:ext cx="4529455" cy="941069"/>
          </a:xfrm>
          <a:prstGeom prst="rect">
            <a:avLst/>
          </a:prstGeom>
        </p:spPr>
        <p:txBody>
          <a:bodyPr vert="horz" wrap="square" lIns="0" tIns="13335" rIns="0" bIns="0" rtlCol="0">
            <a:spAutoFit/>
          </a:bodyPr>
          <a:lstStyle/>
          <a:p>
            <a:pPr marL="215265" indent="-203200">
              <a:spcBef>
                <a:spcPts val="105"/>
              </a:spcBef>
              <a:buSzPct val="95000"/>
              <a:buFont typeface="Wingdings"/>
              <a:buChar char=""/>
              <a:tabLst>
                <a:tab pos="215900" algn="l"/>
              </a:tabLst>
            </a:pPr>
            <a:r>
              <a:rPr sz="2000" b="1" spc="-5" dirty="0">
                <a:solidFill>
                  <a:srgbClr val="FFFFFF"/>
                </a:solidFill>
                <a:latin typeface="Times New Roman"/>
                <a:cs typeface="Times New Roman"/>
              </a:rPr>
              <a:t>фізико-хімічних</a:t>
            </a:r>
            <a:r>
              <a:rPr sz="2000" b="1" spc="-65" dirty="0">
                <a:solidFill>
                  <a:srgbClr val="FFFFFF"/>
                </a:solidFill>
                <a:latin typeface="Times New Roman"/>
                <a:cs typeface="Times New Roman"/>
              </a:rPr>
              <a:t> </a:t>
            </a:r>
            <a:r>
              <a:rPr sz="2000" b="1" spc="-5" dirty="0">
                <a:solidFill>
                  <a:srgbClr val="FFFFFF"/>
                </a:solidFill>
                <a:latin typeface="Times New Roman"/>
                <a:cs typeface="Times New Roman"/>
              </a:rPr>
              <a:t>властивостей</a:t>
            </a:r>
            <a:r>
              <a:rPr sz="2000" b="1" spc="-35" dirty="0">
                <a:solidFill>
                  <a:srgbClr val="FFFFFF"/>
                </a:solidFill>
                <a:latin typeface="Times New Roman"/>
                <a:cs typeface="Times New Roman"/>
              </a:rPr>
              <a:t> </a:t>
            </a:r>
            <a:r>
              <a:rPr sz="2000" b="1" spc="-10" dirty="0">
                <a:solidFill>
                  <a:srgbClr val="FFFFFF"/>
                </a:solidFill>
                <a:latin typeface="Times New Roman"/>
                <a:cs typeface="Times New Roman"/>
              </a:rPr>
              <a:t>ЛР</a:t>
            </a:r>
            <a:endParaRPr sz="2000">
              <a:latin typeface="Times New Roman"/>
              <a:cs typeface="Times New Roman"/>
            </a:endParaRPr>
          </a:p>
          <a:p>
            <a:pPr marL="277495" indent="-265430">
              <a:buSzPct val="95000"/>
              <a:buFont typeface="Wingdings"/>
              <a:buChar char=""/>
              <a:tabLst>
                <a:tab pos="278130" algn="l"/>
              </a:tabLst>
            </a:pPr>
            <a:r>
              <a:rPr sz="2000" b="1" spc="-5" dirty="0">
                <a:solidFill>
                  <a:srgbClr val="FFFFFF"/>
                </a:solidFill>
                <a:latin typeface="Times New Roman"/>
                <a:cs typeface="Times New Roman"/>
              </a:rPr>
              <a:t>дисперсної</a:t>
            </a:r>
            <a:r>
              <a:rPr sz="2000" b="1" spc="-25" dirty="0">
                <a:solidFill>
                  <a:srgbClr val="FFFFFF"/>
                </a:solidFill>
                <a:latin typeface="Times New Roman"/>
                <a:cs typeface="Times New Roman"/>
              </a:rPr>
              <a:t> </a:t>
            </a:r>
            <a:r>
              <a:rPr sz="2000" b="1" spc="-5" dirty="0">
                <a:solidFill>
                  <a:srgbClr val="FFFFFF"/>
                </a:solidFill>
                <a:latin typeface="Times New Roman"/>
                <a:cs typeface="Times New Roman"/>
              </a:rPr>
              <a:t>системи,</a:t>
            </a:r>
            <a:r>
              <a:rPr sz="2000" b="1" spc="5" dirty="0">
                <a:solidFill>
                  <a:srgbClr val="FFFFFF"/>
                </a:solidFill>
                <a:latin typeface="Times New Roman"/>
                <a:cs typeface="Times New Roman"/>
              </a:rPr>
              <a:t> </a:t>
            </a:r>
            <a:r>
              <a:rPr sz="2000" b="1" dirty="0">
                <a:solidFill>
                  <a:srgbClr val="FFFFFF"/>
                </a:solidFill>
                <a:latin typeface="Times New Roman"/>
                <a:cs typeface="Times New Roman"/>
              </a:rPr>
              <a:t>що</a:t>
            </a:r>
            <a:r>
              <a:rPr sz="2000" b="1" spc="-15" dirty="0">
                <a:solidFill>
                  <a:srgbClr val="FFFFFF"/>
                </a:solidFill>
                <a:latin typeface="Times New Roman"/>
                <a:cs typeface="Times New Roman"/>
              </a:rPr>
              <a:t> </a:t>
            </a:r>
            <a:r>
              <a:rPr sz="2000" b="1" spc="-5" dirty="0">
                <a:solidFill>
                  <a:srgbClr val="FFFFFF"/>
                </a:solidFill>
                <a:latin typeface="Times New Roman"/>
                <a:cs typeface="Times New Roman"/>
              </a:rPr>
              <a:t>утворюється</a:t>
            </a:r>
            <a:endParaRPr sz="2000">
              <a:latin typeface="Times New Roman"/>
              <a:cs typeface="Times New Roman"/>
            </a:endParaRPr>
          </a:p>
          <a:p>
            <a:pPr marL="277495" indent="-265430">
              <a:buSzPct val="95000"/>
              <a:buFont typeface="Wingdings"/>
              <a:buChar char=""/>
              <a:tabLst>
                <a:tab pos="278130" algn="l"/>
              </a:tabLst>
            </a:pPr>
            <a:r>
              <a:rPr sz="2000" b="1" spc="-5" dirty="0">
                <a:solidFill>
                  <a:srgbClr val="FFFFFF"/>
                </a:solidFill>
                <a:latin typeface="Times New Roman"/>
                <a:cs typeface="Times New Roman"/>
              </a:rPr>
              <a:t>маси</a:t>
            </a:r>
            <a:r>
              <a:rPr sz="2000" b="1" spc="-60" dirty="0">
                <a:solidFill>
                  <a:srgbClr val="FFFFFF"/>
                </a:solidFill>
                <a:latin typeface="Times New Roman"/>
                <a:cs typeface="Times New Roman"/>
              </a:rPr>
              <a:t> </a:t>
            </a:r>
            <a:r>
              <a:rPr sz="2000" b="1" spc="-10" dirty="0">
                <a:solidFill>
                  <a:srgbClr val="FFFFFF"/>
                </a:solidFill>
                <a:latin typeface="Times New Roman"/>
                <a:cs typeface="Times New Roman"/>
              </a:rPr>
              <a:t>ЛР</a:t>
            </a:r>
            <a:endParaRPr sz="2000">
              <a:latin typeface="Times New Roman"/>
              <a:cs typeface="Times New Roman"/>
            </a:endParaRPr>
          </a:p>
        </p:txBody>
      </p:sp>
      <p:sp>
        <p:nvSpPr>
          <p:cNvPr id="37" name="object 37"/>
          <p:cNvSpPr txBox="1"/>
          <p:nvPr/>
        </p:nvSpPr>
        <p:spPr>
          <a:xfrm>
            <a:off x="2128110" y="1635866"/>
            <a:ext cx="145415" cy="299720"/>
          </a:xfrm>
          <a:prstGeom prst="rect">
            <a:avLst/>
          </a:prstGeom>
        </p:spPr>
        <p:txBody>
          <a:bodyPr vert="horz" wrap="square" lIns="0" tIns="12700" rIns="0" bIns="0" rtlCol="0">
            <a:spAutoFit/>
          </a:bodyPr>
          <a:lstStyle/>
          <a:p>
            <a:pPr marL="12700">
              <a:spcBef>
                <a:spcPts val="100"/>
              </a:spcBef>
            </a:pPr>
            <a:r>
              <a:rPr dirty="0">
                <a:latin typeface="Trebuchet MS"/>
                <a:cs typeface="Trebuchet MS"/>
              </a:rPr>
              <a:t>1</a:t>
            </a:r>
            <a:endParaRPr>
              <a:latin typeface="Trebuchet MS"/>
              <a:cs typeface="Trebuchet MS"/>
            </a:endParaRPr>
          </a:p>
        </p:txBody>
      </p:sp>
      <p:sp>
        <p:nvSpPr>
          <p:cNvPr id="38" name="object 38"/>
          <p:cNvSpPr txBox="1"/>
          <p:nvPr/>
        </p:nvSpPr>
        <p:spPr>
          <a:xfrm>
            <a:off x="4864960" y="2428029"/>
            <a:ext cx="145415" cy="299720"/>
          </a:xfrm>
          <a:prstGeom prst="rect">
            <a:avLst/>
          </a:prstGeom>
        </p:spPr>
        <p:txBody>
          <a:bodyPr vert="horz" wrap="square" lIns="0" tIns="12700" rIns="0" bIns="0" rtlCol="0">
            <a:spAutoFit/>
          </a:bodyPr>
          <a:lstStyle/>
          <a:p>
            <a:pPr marL="12700">
              <a:spcBef>
                <a:spcPts val="100"/>
              </a:spcBef>
            </a:pPr>
            <a:r>
              <a:rPr dirty="0">
                <a:latin typeface="Trebuchet MS"/>
                <a:cs typeface="Trebuchet MS"/>
              </a:rPr>
              <a:t>2</a:t>
            </a:r>
            <a:endParaRPr>
              <a:latin typeface="Trebuchet MS"/>
              <a:cs typeface="Trebuchet MS"/>
            </a:endParaRPr>
          </a:p>
        </p:txBody>
      </p:sp>
      <p:sp>
        <p:nvSpPr>
          <p:cNvPr id="39" name="object 39"/>
          <p:cNvSpPr/>
          <p:nvPr/>
        </p:nvSpPr>
        <p:spPr>
          <a:xfrm>
            <a:off x="2566416" y="4797550"/>
            <a:ext cx="571500" cy="500380"/>
          </a:xfrm>
          <a:custGeom>
            <a:avLst/>
            <a:gdLst/>
            <a:ahLst/>
            <a:cxnLst/>
            <a:rect l="l" t="t" r="r" b="b"/>
            <a:pathLst>
              <a:path w="571500" h="500379">
                <a:moveTo>
                  <a:pt x="285750" y="134226"/>
                </a:moveTo>
                <a:lnTo>
                  <a:pt x="384225" y="0"/>
                </a:lnTo>
                <a:lnTo>
                  <a:pt x="374523" y="123228"/>
                </a:lnTo>
                <a:lnTo>
                  <a:pt x="486308" y="103149"/>
                </a:lnTo>
                <a:lnTo>
                  <a:pt x="441909" y="169290"/>
                </a:lnTo>
                <a:lnTo>
                  <a:pt x="558190" y="188315"/>
                </a:lnTo>
                <a:lnTo>
                  <a:pt x="465848" y="242417"/>
                </a:lnTo>
                <a:lnTo>
                  <a:pt x="571500" y="307555"/>
                </a:lnTo>
                <a:lnTo>
                  <a:pt x="445477" y="299504"/>
                </a:lnTo>
                <a:lnTo>
                  <a:pt x="480085" y="418757"/>
                </a:lnTo>
                <a:lnTo>
                  <a:pt x="370941" y="334568"/>
                </a:lnTo>
                <a:lnTo>
                  <a:pt x="350494" y="456755"/>
                </a:lnTo>
                <a:lnTo>
                  <a:pt x="278663" y="345630"/>
                </a:lnTo>
                <a:lnTo>
                  <a:pt x="224497" y="499871"/>
                </a:lnTo>
                <a:lnTo>
                  <a:pt x="204127" y="361645"/>
                </a:lnTo>
                <a:lnTo>
                  <a:pt x="125996" y="407695"/>
                </a:lnTo>
                <a:lnTo>
                  <a:pt x="149936" y="322529"/>
                </a:lnTo>
                <a:lnTo>
                  <a:pt x="3568" y="337578"/>
                </a:lnTo>
                <a:lnTo>
                  <a:pt x="98475" y="272503"/>
                </a:lnTo>
                <a:lnTo>
                  <a:pt x="0" y="199377"/>
                </a:lnTo>
                <a:lnTo>
                  <a:pt x="122428" y="176275"/>
                </a:lnTo>
                <a:lnTo>
                  <a:pt x="9791" y="53111"/>
                </a:lnTo>
                <a:lnTo>
                  <a:pt x="193459" y="146265"/>
                </a:lnTo>
                <a:lnTo>
                  <a:pt x="220979" y="53111"/>
                </a:lnTo>
                <a:lnTo>
                  <a:pt x="285750" y="134226"/>
                </a:lnTo>
                <a:close/>
              </a:path>
            </a:pathLst>
          </a:custGeom>
          <a:ln w="39624">
            <a:solidFill>
              <a:srgbClr val="7E7E7E"/>
            </a:solidFill>
          </a:ln>
        </p:spPr>
        <p:txBody>
          <a:bodyPr wrap="square" lIns="0" tIns="0" rIns="0" bIns="0" rtlCol="0"/>
          <a:lstStyle/>
          <a:p>
            <a:endParaRPr/>
          </a:p>
        </p:txBody>
      </p:sp>
      <p:sp>
        <p:nvSpPr>
          <p:cNvPr id="40" name="object 40"/>
          <p:cNvSpPr txBox="1"/>
          <p:nvPr/>
        </p:nvSpPr>
        <p:spPr>
          <a:xfrm>
            <a:off x="2775810" y="4875954"/>
            <a:ext cx="145415" cy="299720"/>
          </a:xfrm>
          <a:prstGeom prst="rect">
            <a:avLst/>
          </a:prstGeom>
        </p:spPr>
        <p:txBody>
          <a:bodyPr vert="horz" wrap="square" lIns="0" tIns="12700" rIns="0" bIns="0" rtlCol="0">
            <a:spAutoFit/>
          </a:bodyPr>
          <a:lstStyle/>
          <a:p>
            <a:pPr marL="12700">
              <a:spcBef>
                <a:spcPts val="100"/>
              </a:spcBef>
            </a:pPr>
            <a:r>
              <a:rPr dirty="0">
                <a:latin typeface="Trebuchet MS"/>
                <a:cs typeface="Trebuchet MS"/>
              </a:rPr>
              <a:t>3</a:t>
            </a:r>
            <a:endParaRPr>
              <a:latin typeface="Trebuchet MS"/>
              <a:cs typeface="Trebuchet MS"/>
            </a:endParaRPr>
          </a:p>
        </p:txBody>
      </p:sp>
      <p:grpSp>
        <p:nvGrpSpPr>
          <p:cNvPr id="41" name="object 41"/>
          <p:cNvGrpSpPr/>
          <p:nvPr/>
        </p:nvGrpSpPr>
        <p:grpSpPr>
          <a:xfrm>
            <a:off x="1504190" y="1"/>
            <a:ext cx="8068309" cy="1481455"/>
            <a:chOff x="-19811" y="0"/>
            <a:chExt cx="8068309" cy="1481455"/>
          </a:xfrm>
        </p:grpSpPr>
        <p:sp>
          <p:nvSpPr>
            <p:cNvPr id="42" name="object 42"/>
            <p:cNvSpPr/>
            <p:nvPr/>
          </p:nvSpPr>
          <p:spPr>
            <a:xfrm>
              <a:off x="0" y="40"/>
              <a:ext cx="8028940" cy="1442085"/>
            </a:xfrm>
            <a:custGeom>
              <a:avLst/>
              <a:gdLst/>
              <a:ahLst/>
              <a:cxnLst/>
              <a:rect l="l" t="t" r="r" b="b"/>
              <a:pathLst>
                <a:path w="8028940" h="1442085">
                  <a:moveTo>
                    <a:pt x="3912257" y="0"/>
                  </a:moveTo>
                  <a:lnTo>
                    <a:pt x="3300508" y="2104"/>
                  </a:lnTo>
                  <a:lnTo>
                    <a:pt x="2688759" y="7365"/>
                  </a:lnTo>
                  <a:lnTo>
                    <a:pt x="2077009" y="15783"/>
                  </a:lnTo>
                  <a:lnTo>
                    <a:pt x="1465260" y="27357"/>
                  </a:lnTo>
                  <a:lnTo>
                    <a:pt x="1057427" y="36827"/>
                  </a:lnTo>
                  <a:lnTo>
                    <a:pt x="1057427" y="329308"/>
                  </a:lnTo>
                  <a:lnTo>
                    <a:pt x="453183" y="345909"/>
                  </a:lnTo>
                  <a:lnTo>
                    <a:pt x="0" y="360385"/>
                  </a:lnTo>
                  <a:lnTo>
                    <a:pt x="1003554" y="871293"/>
                  </a:lnTo>
                  <a:lnTo>
                    <a:pt x="0" y="1441663"/>
                  </a:lnTo>
                  <a:lnTo>
                    <a:pt x="603214" y="1422779"/>
                  </a:lnTo>
                  <a:lnTo>
                    <a:pt x="1206428" y="1406960"/>
                  </a:lnTo>
                  <a:lnTo>
                    <a:pt x="1809642" y="1394206"/>
                  </a:lnTo>
                  <a:lnTo>
                    <a:pt x="2060981" y="1389796"/>
                  </a:lnTo>
                  <a:lnTo>
                    <a:pt x="1057427" y="1118105"/>
                  </a:lnTo>
                  <a:lnTo>
                    <a:pt x="1669176" y="1104430"/>
                  </a:lnTo>
                  <a:lnTo>
                    <a:pt x="2280926" y="1093910"/>
                  </a:lnTo>
                  <a:lnTo>
                    <a:pt x="2892675" y="1086547"/>
                  </a:lnTo>
                  <a:lnTo>
                    <a:pt x="3504424" y="1082339"/>
                  </a:lnTo>
                  <a:lnTo>
                    <a:pt x="4116174" y="1081287"/>
                  </a:lnTo>
                  <a:lnTo>
                    <a:pt x="4727923" y="1083391"/>
                  </a:lnTo>
                  <a:lnTo>
                    <a:pt x="5339672" y="1088651"/>
                  </a:lnTo>
                  <a:lnTo>
                    <a:pt x="5951422" y="1097066"/>
                  </a:lnTo>
                  <a:lnTo>
                    <a:pt x="6563171" y="1108637"/>
                  </a:lnTo>
                  <a:lnTo>
                    <a:pt x="6971004" y="1118105"/>
                  </a:lnTo>
                  <a:lnTo>
                    <a:pt x="5967450" y="1389796"/>
                  </a:lnTo>
                  <a:lnTo>
                    <a:pt x="6570664" y="1401274"/>
                  </a:lnTo>
                  <a:lnTo>
                    <a:pt x="7173878" y="1415815"/>
                  </a:lnTo>
                  <a:lnTo>
                    <a:pt x="7777092" y="1433422"/>
                  </a:lnTo>
                  <a:lnTo>
                    <a:pt x="8028432" y="1441663"/>
                  </a:lnTo>
                  <a:lnTo>
                    <a:pt x="7024878" y="871293"/>
                  </a:lnTo>
                  <a:lnTo>
                    <a:pt x="8028432" y="360385"/>
                  </a:lnTo>
                  <a:lnTo>
                    <a:pt x="7424187" y="341470"/>
                  </a:lnTo>
                  <a:lnTo>
                    <a:pt x="6971004" y="329308"/>
                  </a:lnTo>
                  <a:lnTo>
                    <a:pt x="6971004" y="36827"/>
                  </a:lnTo>
                  <a:lnTo>
                    <a:pt x="6359255" y="23148"/>
                  </a:lnTo>
                  <a:lnTo>
                    <a:pt x="5747505" y="12626"/>
                  </a:lnTo>
                  <a:lnTo>
                    <a:pt x="5135756" y="5261"/>
                  </a:lnTo>
                  <a:lnTo>
                    <a:pt x="4524007" y="1052"/>
                  </a:lnTo>
                  <a:lnTo>
                    <a:pt x="3912257" y="0"/>
                  </a:lnTo>
                  <a:close/>
                </a:path>
              </a:pathLst>
            </a:custGeom>
            <a:solidFill>
              <a:srgbClr val="B03E9A"/>
            </a:solidFill>
          </p:spPr>
          <p:txBody>
            <a:bodyPr wrap="square" lIns="0" tIns="0" rIns="0" bIns="0" rtlCol="0"/>
            <a:lstStyle/>
            <a:p>
              <a:endParaRPr/>
            </a:p>
          </p:txBody>
        </p:sp>
        <p:sp>
          <p:nvSpPr>
            <p:cNvPr id="43" name="object 43"/>
            <p:cNvSpPr/>
            <p:nvPr/>
          </p:nvSpPr>
          <p:spPr>
            <a:xfrm>
              <a:off x="1057427" y="1097140"/>
              <a:ext cx="5913755" cy="292735"/>
            </a:xfrm>
            <a:custGeom>
              <a:avLst/>
              <a:gdLst/>
              <a:ahLst/>
              <a:cxnLst/>
              <a:rect l="l" t="t" r="r" b="b"/>
              <a:pathLst>
                <a:path w="5913755" h="292734">
                  <a:moveTo>
                    <a:pt x="1003554" y="235"/>
                  </a:moveTo>
                  <a:lnTo>
                    <a:pt x="0" y="21005"/>
                  </a:lnTo>
                  <a:lnTo>
                    <a:pt x="1003554" y="292696"/>
                  </a:lnTo>
                  <a:lnTo>
                    <a:pt x="1003554" y="235"/>
                  </a:lnTo>
                  <a:close/>
                </a:path>
                <a:path w="5913755" h="292734">
                  <a:moveTo>
                    <a:pt x="4910023" y="235"/>
                  </a:moveTo>
                  <a:lnTo>
                    <a:pt x="4910023" y="292696"/>
                  </a:lnTo>
                  <a:lnTo>
                    <a:pt x="5913577" y="21005"/>
                  </a:lnTo>
                  <a:lnTo>
                    <a:pt x="4910023" y="235"/>
                  </a:lnTo>
                  <a:close/>
                </a:path>
                <a:path w="5913755" h="292734">
                  <a:moveTo>
                    <a:pt x="1017593" y="0"/>
                  </a:moveTo>
                  <a:lnTo>
                    <a:pt x="1003554" y="228"/>
                  </a:lnTo>
                  <a:lnTo>
                    <a:pt x="1017593" y="0"/>
                  </a:lnTo>
                  <a:close/>
                </a:path>
              </a:pathLst>
            </a:custGeom>
            <a:solidFill>
              <a:srgbClr val="8E337B"/>
            </a:solidFill>
          </p:spPr>
          <p:txBody>
            <a:bodyPr wrap="square" lIns="0" tIns="0" rIns="0" bIns="0" rtlCol="0"/>
            <a:lstStyle/>
            <a:p>
              <a:endParaRPr/>
            </a:p>
          </p:txBody>
        </p:sp>
        <p:sp>
          <p:nvSpPr>
            <p:cNvPr id="44" name="object 44"/>
            <p:cNvSpPr/>
            <p:nvPr/>
          </p:nvSpPr>
          <p:spPr>
            <a:xfrm>
              <a:off x="0" y="0"/>
              <a:ext cx="8028940" cy="1442085"/>
            </a:xfrm>
            <a:custGeom>
              <a:avLst/>
              <a:gdLst/>
              <a:ahLst/>
              <a:cxnLst/>
              <a:rect l="l" t="t" r="r" b="b"/>
              <a:pathLst>
                <a:path w="8028940" h="1442085">
                  <a:moveTo>
                    <a:pt x="0" y="1441707"/>
                  </a:moveTo>
                  <a:lnTo>
                    <a:pt x="1003554" y="871337"/>
                  </a:lnTo>
                  <a:lnTo>
                    <a:pt x="0" y="360429"/>
                  </a:lnTo>
                  <a:lnTo>
                    <a:pt x="50353" y="358734"/>
                  </a:lnTo>
                  <a:lnTo>
                    <a:pt x="100707" y="357061"/>
                  </a:lnTo>
                  <a:lnTo>
                    <a:pt x="151061" y="355410"/>
                  </a:lnTo>
                  <a:lnTo>
                    <a:pt x="201414" y="353780"/>
                  </a:lnTo>
                  <a:lnTo>
                    <a:pt x="251768" y="352171"/>
                  </a:lnTo>
                  <a:lnTo>
                    <a:pt x="302122" y="350584"/>
                  </a:lnTo>
                  <a:lnTo>
                    <a:pt x="352475" y="349019"/>
                  </a:lnTo>
                  <a:lnTo>
                    <a:pt x="402829" y="347475"/>
                  </a:lnTo>
                  <a:lnTo>
                    <a:pt x="453183" y="345953"/>
                  </a:lnTo>
                  <a:lnTo>
                    <a:pt x="503536" y="344452"/>
                  </a:lnTo>
                  <a:lnTo>
                    <a:pt x="553890" y="342972"/>
                  </a:lnTo>
                  <a:lnTo>
                    <a:pt x="604244" y="341514"/>
                  </a:lnTo>
                  <a:lnTo>
                    <a:pt x="654597" y="340077"/>
                  </a:lnTo>
                  <a:lnTo>
                    <a:pt x="704951" y="338662"/>
                  </a:lnTo>
                  <a:lnTo>
                    <a:pt x="755305" y="337268"/>
                  </a:lnTo>
                  <a:lnTo>
                    <a:pt x="805658" y="335895"/>
                  </a:lnTo>
                  <a:lnTo>
                    <a:pt x="856012" y="334544"/>
                  </a:lnTo>
                  <a:lnTo>
                    <a:pt x="906366" y="333214"/>
                  </a:lnTo>
                  <a:lnTo>
                    <a:pt x="956720" y="331905"/>
                  </a:lnTo>
                  <a:lnTo>
                    <a:pt x="1007073" y="330618"/>
                  </a:lnTo>
                  <a:lnTo>
                    <a:pt x="1057427" y="329352"/>
                  </a:lnTo>
                  <a:lnTo>
                    <a:pt x="1057427" y="36871"/>
                  </a:lnTo>
                  <a:lnTo>
                    <a:pt x="1108406" y="35610"/>
                  </a:lnTo>
                  <a:lnTo>
                    <a:pt x="1159385" y="34372"/>
                  </a:lnTo>
                  <a:lnTo>
                    <a:pt x="1210364" y="33155"/>
                  </a:lnTo>
                  <a:lnTo>
                    <a:pt x="1261343" y="31960"/>
                  </a:lnTo>
                  <a:lnTo>
                    <a:pt x="1312322" y="30788"/>
                  </a:lnTo>
                  <a:lnTo>
                    <a:pt x="1363302" y="29637"/>
                  </a:lnTo>
                  <a:lnTo>
                    <a:pt x="1414281" y="28508"/>
                  </a:lnTo>
                  <a:lnTo>
                    <a:pt x="1465260" y="27401"/>
                  </a:lnTo>
                  <a:lnTo>
                    <a:pt x="1516239" y="26316"/>
                  </a:lnTo>
                  <a:lnTo>
                    <a:pt x="1567218" y="25253"/>
                  </a:lnTo>
                  <a:lnTo>
                    <a:pt x="1618197" y="24211"/>
                  </a:lnTo>
                  <a:lnTo>
                    <a:pt x="1669176" y="23192"/>
                  </a:lnTo>
                  <a:lnTo>
                    <a:pt x="1720155" y="22195"/>
                  </a:lnTo>
                  <a:lnTo>
                    <a:pt x="1771134" y="21219"/>
                  </a:lnTo>
                  <a:lnTo>
                    <a:pt x="1822114" y="20266"/>
                  </a:lnTo>
                  <a:lnTo>
                    <a:pt x="1873093" y="19334"/>
                  </a:lnTo>
                  <a:lnTo>
                    <a:pt x="1924072" y="18424"/>
                  </a:lnTo>
                  <a:lnTo>
                    <a:pt x="1975051" y="17536"/>
                  </a:lnTo>
                  <a:lnTo>
                    <a:pt x="2026030" y="16670"/>
                  </a:lnTo>
                  <a:lnTo>
                    <a:pt x="2077009" y="15827"/>
                  </a:lnTo>
                  <a:lnTo>
                    <a:pt x="2127988" y="15004"/>
                  </a:lnTo>
                  <a:lnTo>
                    <a:pt x="2178967" y="14204"/>
                  </a:lnTo>
                  <a:lnTo>
                    <a:pt x="2229947" y="13426"/>
                  </a:lnTo>
                  <a:lnTo>
                    <a:pt x="2280926" y="12670"/>
                  </a:lnTo>
                  <a:lnTo>
                    <a:pt x="2331905" y="11936"/>
                  </a:lnTo>
                  <a:lnTo>
                    <a:pt x="2382884" y="11223"/>
                  </a:lnTo>
                  <a:lnTo>
                    <a:pt x="2433863" y="10533"/>
                  </a:lnTo>
                  <a:lnTo>
                    <a:pt x="2484842" y="9864"/>
                  </a:lnTo>
                  <a:lnTo>
                    <a:pt x="2535821" y="9217"/>
                  </a:lnTo>
                  <a:lnTo>
                    <a:pt x="2586800" y="8593"/>
                  </a:lnTo>
                  <a:lnTo>
                    <a:pt x="2637779" y="7990"/>
                  </a:lnTo>
                  <a:lnTo>
                    <a:pt x="2688759" y="7409"/>
                  </a:lnTo>
                  <a:lnTo>
                    <a:pt x="2739738" y="6850"/>
                  </a:lnTo>
                  <a:lnTo>
                    <a:pt x="2790717" y="6313"/>
                  </a:lnTo>
                  <a:lnTo>
                    <a:pt x="2841696" y="5798"/>
                  </a:lnTo>
                  <a:lnTo>
                    <a:pt x="2892675" y="5304"/>
                  </a:lnTo>
                  <a:lnTo>
                    <a:pt x="2943654" y="4833"/>
                  </a:lnTo>
                  <a:lnTo>
                    <a:pt x="2994633" y="4384"/>
                  </a:lnTo>
                  <a:lnTo>
                    <a:pt x="3045612" y="3956"/>
                  </a:lnTo>
                  <a:lnTo>
                    <a:pt x="3096591" y="3551"/>
                  </a:lnTo>
                  <a:lnTo>
                    <a:pt x="3147571" y="3167"/>
                  </a:lnTo>
                  <a:lnTo>
                    <a:pt x="3198550" y="2805"/>
                  </a:lnTo>
                  <a:lnTo>
                    <a:pt x="3249529" y="2466"/>
                  </a:lnTo>
                  <a:lnTo>
                    <a:pt x="3300508" y="2148"/>
                  </a:lnTo>
                  <a:lnTo>
                    <a:pt x="3351487" y="1852"/>
                  </a:lnTo>
                  <a:lnTo>
                    <a:pt x="3402466" y="1578"/>
                  </a:lnTo>
                  <a:lnTo>
                    <a:pt x="3453445" y="1326"/>
                  </a:lnTo>
                  <a:lnTo>
                    <a:pt x="3504424" y="1096"/>
                  </a:lnTo>
                  <a:lnTo>
                    <a:pt x="3555403" y="887"/>
                  </a:lnTo>
                  <a:lnTo>
                    <a:pt x="3606383" y="701"/>
                  </a:lnTo>
                  <a:lnTo>
                    <a:pt x="3657362" y="537"/>
                  </a:lnTo>
                  <a:lnTo>
                    <a:pt x="3708341" y="394"/>
                  </a:lnTo>
                  <a:lnTo>
                    <a:pt x="3759320" y="274"/>
                  </a:lnTo>
                  <a:lnTo>
                    <a:pt x="3810299" y="175"/>
                  </a:lnTo>
                  <a:lnTo>
                    <a:pt x="3861278" y="98"/>
                  </a:lnTo>
                  <a:lnTo>
                    <a:pt x="3912257" y="43"/>
                  </a:lnTo>
                  <a:lnTo>
                    <a:pt x="3963236" y="10"/>
                  </a:lnTo>
                  <a:lnTo>
                    <a:pt x="4014216" y="0"/>
                  </a:lnTo>
                  <a:lnTo>
                    <a:pt x="4065195" y="10"/>
                  </a:lnTo>
                  <a:lnTo>
                    <a:pt x="4116174" y="43"/>
                  </a:lnTo>
                  <a:lnTo>
                    <a:pt x="4167153" y="98"/>
                  </a:lnTo>
                  <a:lnTo>
                    <a:pt x="4218132" y="175"/>
                  </a:lnTo>
                  <a:lnTo>
                    <a:pt x="4269111" y="274"/>
                  </a:lnTo>
                  <a:lnTo>
                    <a:pt x="4320090" y="394"/>
                  </a:lnTo>
                  <a:lnTo>
                    <a:pt x="4371069" y="537"/>
                  </a:lnTo>
                  <a:lnTo>
                    <a:pt x="4422048" y="701"/>
                  </a:lnTo>
                  <a:lnTo>
                    <a:pt x="4473028" y="887"/>
                  </a:lnTo>
                  <a:lnTo>
                    <a:pt x="4524007" y="1096"/>
                  </a:lnTo>
                  <a:lnTo>
                    <a:pt x="4574986" y="1326"/>
                  </a:lnTo>
                  <a:lnTo>
                    <a:pt x="4625965" y="1578"/>
                  </a:lnTo>
                  <a:lnTo>
                    <a:pt x="4676944" y="1852"/>
                  </a:lnTo>
                  <a:lnTo>
                    <a:pt x="4727923" y="2148"/>
                  </a:lnTo>
                  <a:lnTo>
                    <a:pt x="4778902" y="2466"/>
                  </a:lnTo>
                  <a:lnTo>
                    <a:pt x="4829881" y="2805"/>
                  </a:lnTo>
                  <a:lnTo>
                    <a:pt x="4880860" y="3167"/>
                  </a:lnTo>
                  <a:lnTo>
                    <a:pt x="4931840" y="3551"/>
                  </a:lnTo>
                  <a:lnTo>
                    <a:pt x="4982819" y="3956"/>
                  </a:lnTo>
                  <a:lnTo>
                    <a:pt x="5033798" y="4384"/>
                  </a:lnTo>
                  <a:lnTo>
                    <a:pt x="5084777" y="4833"/>
                  </a:lnTo>
                  <a:lnTo>
                    <a:pt x="5135756" y="5304"/>
                  </a:lnTo>
                  <a:lnTo>
                    <a:pt x="5186735" y="5798"/>
                  </a:lnTo>
                  <a:lnTo>
                    <a:pt x="5237714" y="6313"/>
                  </a:lnTo>
                  <a:lnTo>
                    <a:pt x="5288693" y="6850"/>
                  </a:lnTo>
                  <a:lnTo>
                    <a:pt x="5339672" y="7409"/>
                  </a:lnTo>
                  <a:lnTo>
                    <a:pt x="5390652" y="7990"/>
                  </a:lnTo>
                  <a:lnTo>
                    <a:pt x="5441631" y="8593"/>
                  </a:lnTo>
                  <a:lnTo>
                    <a:pt x="5492610" y="9217"/>
                  </a:lnTo>
                  <a:lnTo>
                    <a:pt x="5543589" y="9864"/>
                  </a:lnTo>
                  <a:lnTo>
                    <a:pt x="5594568" y="10533"/>
                  </a:lnTo>
                  <a:lnTo>
                    <a:pt x="5645547" y="11223"/>
                  </a:lnTo>
                  <a:lnTo>
                    <a:pt x="5696526" y="11936"/>
                  </a:lnTo>
                  <a:lnTo>
                    <a:pt x="5747505" y="12670"/>
                  </a:lnTo>
                  <a:lnTo>
                    <a:pt x="5798484" y="13426"/>
                  </a:lnTo>
                  <a:lnTo>
                    <a:pt x="5849464" y="14204"/>
                  </a:lnTo>
                  <a:lnTo>
                    <a:pt x="5900443" y="15004"/>
                  </a:lnTo>
                  <a:lnTo>
                    <a:pt x="5951422" y="15827"/>
                  </a:lnTo>
                  <a:lnTo>
                    <a:pt x="6002401" y="16670"/>
                  </a:lnTo>
                  <a:lnTo>
                    <a:pt x="6053380" y="17536"/>
                  </a:lnTo>
                  <a:lnTo>
                    <a:pt x="6104359" y="18424"/>
                  </a:lnTo>
                  <a:lnTo>
                    <a:pt x="6155338" y="19334"/>
                  </a:lnTo>
                  <a:lnTo>
                    <a:pt x="6206317" y="20266"/>
                  </a:lnTo>
                  <a:lnTo>
                    <a:pt x="6257297" y="21219"/>
                  </a:lnTo>
                  <a:lnTo>
                    <a:pt x="6308276" y="22195"/>
                  </a:lnTo>
                  <a:lnTo>
                    <a:pt x="6359255" y="23192"/>
                  </a:lnTo>
                  <a:lnTo>
                    <a:pt x="6410234" y="24211"/>
                  </a:lnTo>
                  <a:lnTo>
                    <a:pt x="6461213" y="25253"/>
                  </a:lnTo>
                  <a:lnTo>
                    <a:pt x="6512192" y="26316"/>
                  </a:lnTo>
                  <a:lnTo>
                    <a:pt x="6563171" y="27401"/>
                  </a:lnTo>
                  <a:lnTo>
                    <a:pt x="6614150" y="28508"/>
                  </a:lnTo>
                  <a:lnTo>
                    <a:pt x="6665129" y="29637"/>
                  </a:lnTo>
                  <a:lnTo>
                    <a:pt x="6716109" y="30788"/>
                  </a:lnTo>
                  <a:lnTo>
                    <a:pt x="6767088" y="31960"/>
                  </a:lnTo>
                  <a:lnTo>
                    <a:pt x="6818067" y="33155"/>
                  </a:lnTo>
                  <a:lnTo>
                    <a:pt x="6869046" y="34372"/>
                  </a:lnTo>
                  <a:lnTo>
                    <a:pt x="6920025" y="35610"/>
                  </a:lnTo>
                  <a:lnTo>
                    <a:pt x="6971004" y="36871"/>
                  </a:lnTo>
                  <a:lnTo>
                    <a:pt x="6971004" y="329352"/>
                  </a:lnTo>
                  <a:lnTo>
                    <a:pt x="7021358" y="330618"/>
                  </a:lnTo>
                  <a:lnTo>
                    <a:pt x="7071711" y="331905"/>
                  </a:lnTo>
                  <a:lnTo>
                    <a:pt x="7122065" y="333214"/>
                  </a:lnTo>
                  <a:lnTo>
                    <a:pt x="7172419" y="334544"/>
                  </a:lnTo>
                  <a:lnTo>
                    <a:pt x="7222773" y="335895"/>
                  </a:lnTo>
                  <a:lnTo>
                    <a:pt x="7273126" y="337268"/>
                  </a:lnTo>
                  <a:lnTo>
                    <a:pt x="7323480" y="338662"/>
                  </a:lnTo>
                  <a:lnTo>
                    <a:pt x="7373834" y="340077"/>
                  </a:lnTo>
                  <a:lnTo>
                    <a:pt x="7424187" y="341514"/>
                  </a:lnTo>
                  <a:lnTo>
                    <a:pt x="7474541" y="342972"/>
                  </a:lnTo>
                  <a:lnTo>
                    <a:pt x="7524895" y="344452"/>
                  </a:lnTo>
                  <a:lnTo>
                    <a:pt x="7575248" y="345953"/>
                  </a:lnTo>
                  <a:lnTo>
                    <a:pt x="7625602" y="347475"/>
                  </a:lnTo>
                  <a:lnTo>
                    <a:pt x="7675956" y="349019"/>
                  </a:lnTo>
                  <a:lnTo>
                    <a:pt x="7726309" y="350584"/>
                  </a:lnTo>
                  <a:lnTo>
                    <a:pt x="7776663" y="352171"/>
                  </a:lnTo>
                  <a:lnTo>
                    <a:pt x="7827017" y="353780"/>
                  </a:lnTo>
                  <a:lnTo>
                    <a:pt x="7877370" y="355410"/>
                  </a:lnTo>
                  <a:lnTo>
                    <a:pt x="7927724" y="357061"/>
                  </a:lnTo>
                  <a:lnTo>
                    <a:pt x="7978078" y="358734"/>
                  </a:lnTo>
                  <a:lnTo>
                    <a:pt x="8028432" y="360429"/>
                  </a:lnTo>
                  <a:lnTo>
                    <a:pt x="7024878" y="871337"/>
                  </a:lnTo>
                  <a:lnTo>
                    <a:pt x="8028432" y="1441707"/>
                  </a:lnTo>
                  <a:lnTo>
                    <a:pt x="7978164" y="1440016"/>
                  </a:lnTo>
                  <a:lnTo>
                    <a:pt x="7927896" y="1438346"/>
                  </a:lnTo>
                  <a:lnTo>
                    <a:pt x="7877628" y="1436698"/>
                  </a:lnTo>
                  <a:lnTo>
                    <a:pt x="7827360" y="1435071"/>
                  </a:lnTo>
                  <a:lnTo>
                    <a:pt x="7777092" y="1433466"/>
                  </a:lnTo>
                  <a:lnTo>
                    <a:pt x="7726824" y="1431881"/>
                  </a:lnTo>
                  <a:lnTo>
                    <a:pt x="7676557" y="1430318"/>
                  </a:lnTo>
                  <a:lnTo>
                    <a:pt x="7626289" y="1428776"/>
                  </a:lnTo>
                  <a:lnTo>
                    <a:pt x="7576021" y="1427256"/>
                  </a:lnTo>
                  <a:lnTo>
                    <a:pt x="7525753" y="1425757"/>
                  </a:lnTo>
                  <a:lnTo>
                    <a:pt x="7475485" y="1424279"/>
                  </a:lnTo>
                  <a:lnTo>
                    <a:pt x="7425217" y="1422822"/>
                  </a:lnTo>
                  <a:lnTo>
                    <a:pt x="7374950" y="1421387"/>
                  </a:lnTo>
                  <a:lnTo>
                    <a:pt x="7324682" y="1419973"/>
                  </a:lnTo>
                  <a:lnTo>
                    <a:pt x="7274414" y="1418581"/>
                  </a:lnTo>
                  <a:lnTo>
                    <a:pt x="7224146" y="1417209"/>
                  </a:lnTo>
                  <a:lnTo>
                    <a:pt x="7173878" y="1415859"/>
                  </a:lnTo>
                  <a:lnTo>
                    <a:pt x="7123610" y="1414530"/>
                  </a:lnTo>
                  <a:lnTo>
                    <a:pt x="7073343" y="1413223"/>
                  </a:lnTo>
                  <a:lnTo>
                    <a:pt x="7023075" y="1411936"/>
                  </a:lnTo>
                  <a:lnTo>
                    <a:pt x="6972807" y="1410671"/>
                  </a:lnTo>
                  <a:lnTo>
                    <a:pt x="6922539" y="1409428"/>
                  </a:lnTo>
                  <a:lnTo>
                    <a:pt x="6872271" y="1408205"/>
                  </a:lnTo>
                  <a:lnTo>
                    <a:pt x="6822003" y="1407004"/>
                  </a:lnTo>
                  <a:lnTo>
                    <a:pt x="6771736" y="1405824"/>
                  </a:lnTo>
                  <a:lnTo>
                    <a:pt x="6721468" y="1404666"/>
                  </a:lnTo>
                  <a:lnTo>
                    <a:pt x="6671200" y="1403529"/>
                  </a:lnTo>
                  <a:lnTo>
                    <a:pt x="6620932" y="1402413"/>
                  </a:lnTo>
                  <a:lnTo>
                    <a:pt x="6570664" y="1401318"/>
                  </a:lnTo>
                  <a:lnTo>
                    <a:pt x="6520396" y="1400244"/>
                  </a:lnTo>
                  <a:lnTo>
                    <a:pt x="6470128" y="1399192"/>
                  </a:lnTo>
                  <a:lnTo>
                    <a:pt x="6419861" y="1398161"/>
                  </a:lnTo>
                  <a:lnTo>
                    <a:pt x="6369593" y="1397152"/>
                  </a:lnTo>
                  <a:lnTo>
                    <a:pt x="6319325" y="1396163"/>
                  </a:lnTo>
                  <a:lnTo>
                    <a:pt x="6269057" y="1395196"/>
                  </a:lnTo>
                  <a:lnTo>
                    <a:pt x="6218789" y="1394250"/>
                  </a:lnTo>
                  <a:lnTo>
                    <a:pt x="6168521" y="1393326"/>
                  </a:lnTo>
                  <a:lnTo>
                    <a:pt x="6118254" y="1392422"/>
                  </a:lnTo>
                  <a:lnTo>
                    <a:pt x="6067986" y="1391540"/>
                  </a:lnTo>
                  <a:lnTo>
                    <a:pt x="6017718" y="1390679"/>
                  </a:lnTo>
                  <a:lnTo>
                    <a:pt x="5967450" y="1389840"/>
                  </a:lnTo>
                  <a:lnTo>
                    <a:pt x="6971004" y="1118149"/>
                  </a:lnTo>
                  <a:lnTo>
                    <a:pt x="6920025" y="1116889"/>
                  </a:lnTo>
                  <a:lnTo>
                    <a:pt x="6869046" y="1115650"/>
                  </a:lnTo>
                  <a:lnTo>
                    <a:pt x="6818067" y="1114434"/>
                  </a:lnTo>
                  <a:lnTo>
                    <a:pt x="6767088" y="1113240"/>
                  </a:lnTo>
                  <a:lnTo>
                    <a:pt x="6716109" y="1112067"/>
                  </a:lnTo>
                  <a:lnTo>
                    <a:pt x="6665129" y="1110917"/>
                  </a:lnTo>
                  <a:lnTo>
                    <a:pt x="6614150" y="1109788"/>
                  </a:lnTo>
                  <a:lnTo>
                    <a:pt x="6563171" y="1108681"/>
                  </a:lnTo>
                  <a:lnTo>
                    <a:pt x="6512192" y="1107596"/>
                  </a:lnTo>
                  <a:lnTo>
                    <a:pt x="6461213" y="1106534"/>
                  </a:lnTo>
                  <a:lnTo>
                    <a:pt x="6410234" y="1105493"/>
                  </a:lnTo>
                  <a:lnTo>
                    <a:pt x="6359255" y="1104474"/>
                  </a:lnTo>
                  <a:lnTo>
                    <a:pt x="6308276" y="1103476"/>
                  </a:lnTo>
                  <a:lnTo>
                    <a:pt x="6257297" y="1102501"/>
                  </a:lnTo>
                  <a:lnTo>
                    <a:pt x="6206317" y="1101548"/>
                  </a:lnTo>
                  <a:lnTo>
                    <a:pt x="6155338" y="1100616"/>
                  </a:lnTo>
                  <a:lnTo>
                    <a:pt x="6104359" y="1099707"/>
                  </a:lnTo>
                  <a:lnTo>
                    <a:pt x="6053380" y="1098819"/>
                  </a:lnTo>
                  <a:lnTo>
                    <a:pt x="6002401" y="1097954"/>
                  </a:lnTo>
                  <a:lnTo>
                    <a:pt x="5951422" y="1097110"/>
                  </a:lnTo>
                  <a:lnTo>
                    <a:pt x="5900443" y="1096288"/>
                  </a:lnTo>
                  <a:lnTo>
                    <a:pt x="5849464" y="1095488"/>
                  </a:lnTo>
                  <a:lnTo>
                    <a:pt x="5798484" y="1094710"/>
                  </a:lnTo>
                  <a:lnTo>
                    <a:pt x="5747505" y="1093954"/>
                  </a:lnTo>
                  <a:lnTo>
                    <a:pt x="5696526" y="1093220"/>
                  </a:lnTo>
                  <a:lnTo>
                    <a:pt x="5645547" y="1092508"/>
                  </a:lnTo>
                  <a:lnTo>
                    <a:pt x="5594568" y="1091817"/>
                  </a:lnTo>
                  <a:lnTo>
                    <a:pt x="5543589" y="1091149"/>
                  </a:lnTo>
                  <a:lnTo>
                    <a:pt x="5492610" y="1090502"/>
                  </a:lnTo>
                  <a:lnTo>
                    <a:pt x="5441631" y="1089878"/>
                  </a:lnTo>
                  <a:lnTo>
                    <a:pt x="5390652" y="1089275"/>
                  </a:lnTo>
                  <a:lnTo>
                    <a:pt x="5339672" y="1088694"/>
                  </a:lnTo>
                  <a:lnTo>
                    <a:pt x="5288693" y="1088136"/>
                  </a:lnTo>
                  <a:lnTo>
                    <a:pt x="5237714" y="1087599"/>
                  </a:lnTo>
                  <a:lnTo>
                    <a:pt x="5186735" y="1087084"/>
                  </a:lnTo>
                  <a:lnTo>
                    <a:pt x="5135756" y="1086591"/>
                  </a:lnTo>
                  <a:lnTo>
                    <a:pt x="5084777" y="1086119"/>
                  </a:lnTo>
                  <a:lnTo>
                    <a:pt x="5033798" y="1085670"/>
                  </a:lnTo>
                  <a:lnTo>
                    <a:pt x="4982819" y="1085243"/>
                  </a:lnTo>
                  <a:lnTo>
                    <a:pt x="4931840" y="1084837"/>
                  </a:lnTo>
                  <a:lnTo>
                    <a:pt x="4880860" y="1084454"/>
                  </a:lnTo>
                  <a:lnTo>
                    <a:pt x="4829881" y="1084092"/>
                  </a:lnTo>
                  <a:lnTo>
                    <a:pt x="4778902" y="1083753"/>
                  </a:lnTo>
                  <a:lnTo>
                    <a:pt x="4727923" y="1083435"/>
                  </a:lnTo>
                  <a:lnTo>
                    <a:pt x="4676944" y="1083139"/>
                  </a:lnTo>
                  <a:lnTo>
                    <a:pt x="4625965" y="1082865"/>
                  </a:lnTo>
                  <a:lnTo>
                    <a:pt x="4574986" y="1082613"/>
                  </a:lnTo>
                  <a:lnTo>
                    <a:pt x="4524007" y="1082383"/>
                  </a:lnTo>
                  <a:lnTo>
                    <a:pt x="4473028" y="1082175"/>
                  </a:lnTo>
                  <a:lnTo>
                    <a:pt x="4422048" y="1081988"/>
                  </a:lnTo>
                  <a:lnTo>
                    <a:pt x="4371069" y="1081824"/>
                  </a:lnTo>
                  <a:lnTo>
                    <a:pt x="4320090" y="1081682"/>
                  </a:lnTo>
                  <a:lnTo>
                    <a:pt x="4269111" y="1081561"/>
                  </a:lnTo>
                  <a:lnTo>
                    <a:pt x="4218132" y="1081462"/>
                  </a:lnTo>
                  <a:lnTo>
                    <a:pt x="4167153" y="1081386"/>
                  </a:lnTo>
                  <a:lnTo>
                    <a:pt x="4116174" y="1081331"/>
                  </a:lnTo>
                  <a:lnTo>
                    <a:pt x="4065195" y="1081298"/>
                  </a:lnTo>
                  <a:lnTo>
                    <a:pt x="4014215" y="1081287"/>
                  </a:lnTo>
                  <a:lnTo>
                    <a:pt x="3963236" y="1081298"/>
                  </a:lnTo>
                  <a:lnTo>
                    <a:pt x="3912257" y="1081331"/>
                  </a:lnTo>
                  <a:lnTo>
                    <a:pt x="3861278" y="1081386"/>
                  </a:lnTo>
                  <a:lnTo>
                    <a:pt x="3810299" y="1081462"/>
                  </a:lnTo>
                  <a:lnTo>
                    <a:pt x="3759320" y="1081561"/>
                  </a:lnTo>
                  <a:lnTo>
                    <a:pt x="3708341" y="1081682"/>
                  </a:lnTo>
                  <a:lnTo>
                    <a:pt x="3657362" y="1081824"/>
                  </a:lnTo>
                  <a:lnTo>
                    <a:pt x="3606383" y="1081988"/>
                  </a:lnTo>
                  <a:lnTo>
                    <a:pt x="3555403" y="1082175"/>
                  </a:lnTo>
                  <a:lnTo>
                    <a:pt x="3504424" y="1082383"/>
                  </a:lnTo>
                  <a:lnTo>
                    <a:pt x="3453445" y="1082613"/>
                  </a:lnTo>
                  <a:lnTo>
                    <a:pt x="3402466" y="1082865"/>
                  </a:lnTo>
                  <a:lnTo>
                    <a:pt x="3351487" y="1083139"/>
                  </a:lnTo>
                  <a:lnTo>
                    <a:pt x="3300508" y="1083435"/>
                  </a:lnTo>
                  <a:lnTo>
                    <a:pt x="3249529" y="1083753"/>
                  </a:lnTo>
                  <a:lnTo>
                    <a:pt x="3198550" y="1084092"/>
                  </a:lnTo>
                  <a:lnTo>
                    <a:pt x="3147571" y="1084454"/>
                  </a:lnTo>
                  <a:lnTo>
                    <a:pt x="3096591" y="1084837"/>
                  </a:lnTo>
                  <a:lnTo>
                    <a:pt x="3045612" y="1085243"/>
                  </a:lnTo>
                  <a:lnTo>
                    <a:pt x="2994633" y="1085670"/>
                  </a:lnTo>
                  <a:lnTo>
                    <a:pt x="2943654" y="1086119"/>
                  </a:lnTo>
                  <a:lnTo>
                    <a:pt x="2892675" y="1086591"/>
                  </a:lnTo>
                  <a:lnTo>
                    <a:pt x="2841696" y="1087084"/>
                  </a:lnTo>
                  <a:lnTo>
                    <a:pt x="2790717" y="1087599"/>
                  </a:lnTo>
                  <a:lnTo>
                    <a:pt x="2739738" y="1088136"/>
                  </a:lnTo>
                  <a:lnTo>
                    <a:pt x="2688759" y="1088694"/>
                  </a:lnTo>
                  <a:lnTo>
                    <a:pt x="2637779" y="1089275"/>
                  </a:lnTo>
                  <a:lnTo>
                    <a:pt x="2586800" y="1089878"/>
                  </a:lnTo>
                  <a:lnTo>
                    <a:pt x="2535821" y="1090502"/>
                  </a:lnTo>
                  <a:lnTo>
                    <a:pt x="2484842" y="1091149"/>
                  </a:lnTo>
                  <a:lnTo>
                    <a:pt x="2433863" y="1091817"/>
                  </a:lnTo>
                  <a:lnTo>
                    <a:pt x="2382884" y="1092508"/>
                  </a:lnTo>
                  <a:lnTo>
                    <a:pt x="2331905" y="1093220"/>
                  </a:lnTo>
                  <a:lnTo>
                    <a:pt x="2280926" y="1093954"/>
                  </a:lnTo>
                  <a:lnTo>
                    <a:pt x="2229947" y="1094710"/>
                  </a:lnTo>
                  <a:lnTo>
                    <a:pt x="2178967" y="1095488"/>
                  </a:lnTo>
                  <a:lnTo>
                    <a:pt x="2127988" y="1096288"/>
                  </a:lnTo>
                  <a:lnTo>
                    <a:pt x="2077009" y="1097110"/>
                  </a:lnTo>
                  <a:lnTo>
                    <a:pt x="2026030" y="1097954"/>
                  </a:lnTo>
                  <a:lnTo>
                    <a:pt x="1975051" y="1098819"/>
                  </a:lnTo>
                  <a:lnTo>
                    <a:pt x="1924072" y="1099707"/>
                  </a:lnTo>
                  <a:lnTo>
                    <a:pt x="1873093" y="1100616"/>
                  </a:lnTo>
                  <a:lnTo>
                    <a:pt x="1822114" y="1101548"/>
                  </a:lnTo>
                  <a:lnTo>
                    <a:pt x="1771134" y="1102501"/>
                  </a:lnTo>
                  <a:lnTo>
                    <a:pt x="1720155" y="1103476"/>
                  </a:lnTo>
                  <a:lnTo>
                    <a:pt x="1669176" y="1104474"/>
                  </a:lnTo>
                  <a:lnTo>
                    <a:pt x="1618197" y="1105493"/>
                  </a:lnTo>
                  <a:lnTo>
                    <a:pt x="1567218" y="1106534"/>
                  </a:lnTo>
                  <a:lnTo>
                    <a:pt x="1516239" y="1107596"/>
                  </a:lnTo>
                  <a:lnTo>
                    <a:pt x="1465260" y="1108681"/>
                  </a:lnTo>
                  <a:lnTo>
                    <a:pt x="1414281" y="1109788"/>
                  </a:lnTo>
                  <a:lnTo>
                    <a:pt x="1363302" y="1110917"/>
                  </a:lnTo>
                  <a:lnTo>
                    <a:pt x="1312322" y="1112067"/>
                  </a:lnTo>
                  <a:lnTo>
                    <a:pt x="1261343" y="1113240"/>
                  </a:lnTo>
                  <a:lnTo>
                    <a:pt x="1210364" y="1114434"/>
                  </a:lnTo>
                  <a:lnTo>
                    <a:pt x="1159385" y="1115650"/>
                  </a:lnTo>
                  <a:lnTo>
                    <a:pt x="1108406" y="1116889"/>
                  </a:lnTo>
                  <a:lnTo>
                    <a:pt x="1057427" y="1118149"/>
                  </a:lnTo>
                  <a:lnTo>
                    <a:pt x="2060981" y="1389840"/>
                  </a:lnTo>
                  <a:lnTo>
                    <a:pt x="2010713" y="1390679"/>
                  </a:lnTo>
                  <a:lnTo>
                    <a:pt x="1960445" y="1391540"/>
                  </a:lnTo>
                  <a:lnTo>
                    <a:pt x="1910177" y="1392422"/>
                  </a:lnTo>
                  <a:lnTo>
                    <a:pt x="1859910" y="1393326"/>
                  </a:lnTo>
                  <a:lnTo>
                    <a:pt x="1809642" y="1394250"/>
                  </a:lnTo>
                  <a:lnTo>
                    <a:pt x="1759374" y="1395196"/>
                  </a:lnTo>
                  <a:lnTo>
                    <a:pt x="1709106" y="1396163"/>
                  </a:lnTo>
                  <a:lnTo>
                    <a:pt x="1658838" y="1397152"/>
                  </a:lnTo>
                  <a:lnTo>
                    <a:pt x="1608570" y="1398161"/>
                  </a:lnTo>
                  <a:lnTo>
                    <a:pt x="1558303" y="1399192"/>
                  </a:lnTo>
                  <a:lnTo>
                    <a:pt x="1508035" y="1400244"/>
                  </a:lnTo>
                  <a:lnTo>
                    <a:pt x="1457767" y="1401318"/>
                  </a:lnTo>
                  <a:lnTo>
                    <a:pt x="1407499" y="1402413"/>
                  </a:lnTo>
                  <a:lnTo>
                    <a:pt x="1357231" y="1403529"/>
                  </a:lnTo>
                  <a:lnTo>
                    <a:pt x="1306963" y="1404666"/>
                  </a:lnTo>
                  <a:lnTo>
                    <a:pt x="1256695" y="1405824"/>
                  </a:lnTo>
                  <a:lnTo>
                    <a:pt x="1206428" y="1407004"/>
                  </a:lnTo>
                  <a:lnTo>
                    <a:pt x="1156160" y="1408205"/>
                  </a:lnTo>
                  <a:lnTo>
                    <a:pt x="1105892" y="1409428"/>
                  </a:lnTo>
                  <a:lnTo>
                    <a:pt x="1055624" y="1410671"/>
                  </a:lnTo>
                  <a:lnTo>
                    <a:pt x="1005356" y="1411936"/>
                  </a:lnTo>
                  <a:lnTo>
                    <a:pt x="955088" y="1413223"/>
                  </a:lnTo>
                  <a:lnTo>
                    <a:pt x="904821" y="1414530"/>
                  </a:lnTo>
                  <a:lnTo>
                    <a:pt x="854553" y="1415859"/>
                  </a:lnTo>
                  <a:lnTo>
                    <a:pt x="804285" y="1417209"/>
                  </a:lnTo>
                  <a:lnTo>
                    <a:pt x="754017" y="1418581"/>
                  </a:lnTo>
                  <a:lnTo>
                    <a:pt x="703749" y="1419973"/>
                  </a:lnTo>
                  <a:lnTo>
                    <a:pt x="653481" y="1421387"/>
                  </a:lnTo>
                  <a:lnTo>
                    <a:pt x="603214" y="1422822"/>
                  </a:lnTo>
                  <a:lnTo>
                    <a:pt x="552946" y="1424279"/>
                  </a:lnTo>
                  <a:lnTo>
                    <a:pt x="502678" y="1425757"/>
                  </a:lnTo>
                  <a:lnTo>
                    <a:pt x="452410" y="1427256"/>
                  </a:lnTo>
                  <a:lnTo>
                    <a:pt x="402142" y="1428776"/>
                  </a:lnTo>
                  <a:lnTo>
                    <a:pt x="351874" y="1430318"/>
                  </a:lnTo>
                  <a:lnTo>
                    <a:pt x="301607" y="1431881"/>
                  </a:lnTo>
                  <a:lnTo>
                    <a:pt x="251339" y="1433466"/>
                  </a:lnTo>
                  <a:lnTo>
                    <a:pt x="201071" y="1435071"/>
                  </a:lnTo>
                  <a:lnTo>
                    <a:pt x="150803" y="1436698"/>
                  </a:lnTo>
                  <a:lnTo>
                    <a:pt x="100535" y="1438346"/>
                  </a:lnTo>
                  <a:lnTo>
                    <a:pt x="50267" y="1440016"/>
                  </a:lnTo>
                  <a:lnTo>
                    <a:pt x="0" y="1441707"/>
                  </a:lnTo>
                  <a:close/>
                </a:path>
                <a:path w="8028940" h="1442085">
                  <a:moveTo>
                    <a:pt x="1057427" y="1118149"/>
                  </a:moveTo>
                  <a:lnTo>
                    <a:pt x="1057427" y="329352"/>
                  </a:lnTo>
                </a:path>
                <a:path w="8028940" h="1442085">
                  <a:moveTo>
                    <a:pt x="6971004" y="329352"/>
                  </a:moveTo>
                  <a:lnTo>
                    <a:pt x="6971004" y="1118149"/>
                  </a:lnTo>
                </a:path>
                <a:path w="8028940" h="1442085">
                  <a:moveTo>
                    <a:pt x="2060981" y="1097372"/>
                  </a:moveTo>
                  <a:lnTo>
                    <a:pt x="2060981" y="1389840"/>
                  </a:lnTo>
                </a:path>
                <a:path w="8028940" h="1442085">
                  <a:moveTo>
                    <a:pt x="5967450" y="1389840"/>
                  </a:moveTo>
                  <a:lnTo>
                    <a:pt x="5967450" y="1097372"/>
                  </a:lnTo>
                </a:path>
              </a:pathLst>
            </a:custGeom>
            <a:ln w="39624">
              <a:solidFill>
                <a:srgbClr val="B03E9A"/>
              </a:solidFill>
            </a:ln>
          </p:spPr>
          <p:txBody>
            <a:bodyPr wrap="square" lIns="0" tIns="0" rIns="0" bIns="0" rtlCol="0"/>
            <a:lstStyle/>
            <a:p>
              <a:endParaRPr/>
            </a:p>
          </p:txBody>
        </p:sp>
      </p:grpSp>
      <p:sp>
        <p:nvSpPr>
          <p:cNvPr id="45" name="object 45"/>
          <p:cNvSpPr txBox="1"/>
          <p:nvPr/>
        </p:nvSpPr>
        <p:spPr>
          <a:xfrm>
            <a:off x="2750597" y="0"/>
            <a:ext cx="5571490" cy="1122680"/>
          </a:xfrm>
          <a:prstGeom prst="rect">
            <a:avLst/>
          </a:prstGeom>
        </p:spPr>
        <p:txBody>
          <a:bodyPr vert="horz" wrap="square" lIns="0" tIns="12700" rIns="0" bIns="0" rtlCol="0">
            <a:spAutoFit/>
          </a:bodyPr>
          <a:lstStyle/>
          <a:p>
            <a:pPr marL="12065" marR="5080" algn="ctr">
              <a:spcBef>
                <a:spcPts val="100"/>
              </a:spcBef>
            </a:pPr>
            <a:r>
              <a:rPr b="1" i="1" spc="-20" dirty="0">
                <a:solidFill>
                  <a:srgbClr val="FFFFFF"/>
                </a:solidFill>
                <a:latin typeface="Times New Roman"/>
                <a:cs typeface="Times New Roman"/>
              </a:rPr>
              <a:t>КОМБИНОВАНІ</a:t>
            </a:r>
            <a:r>
              <a:rPr b="1" i="1" spc="-5" dirty="0">
                <a:solidFill>
                  <a:srgbClr val="FFFFFF"/>
                </a:solidFill>
                <a:latin typeface="Times New Roman"/>
                <a:cs typeface="Times New Roman"/>
              </a:rPr>
              <a:t> </a:t>
            </a:r>
            <a:r>
              <a:rPr b="1" i="1" spc="-10" dirty="0">
                <a:solidFill>
                  <a:srgbClr val="FFFFFF"/>
                </a:solidFill>
                <a:latin typeface="Times New Roman"/>
                <a:cs typeface="Times New Roman"/>
              </a:rPr>
              <a:t>МАЗІ</a:t>
            </a:r>
            <a:r>
              <a:rPr b="1" i="1" dirty="0">
                <a:solidFill>
                  <a:srgbClr val="FFFFFF"/>
                </a:solidFill>
                <a:latin typeface="Times New Roman"/>
                <a:cs typeface="Times New Roman"/>
              </a:rPr>
              <a:t> </a:t>
            </a:r>
            <a:r>
              <a:rPr b="1" dirty="0">
                <a:solidFill>
                  <a:srgbClr val="FFFFFF"/>
                </a:solidFill>
                <a:latin typeface="Times New Roman"/>
                <a:cs typeface="Times New Roman"/>
              </a:rPr>
              <a:t>–</a:t>
            </a:r>
            <a:r>
              <a:rPr b="1" spc="5" dirty="0">
                <a:solidFill>
                  <a:srgbClr val="FFFFFF"/>
                </a:solidFill>
                <a:latin typeface="Times New Roman"/>
                <a:cs typeface="Times New Roman"/>
              </a:rPr>
              <a:t> </a:t>
            </a:r>
            <a:r>
              <a:rPr b="1" spc="-5" dirty="0">
                <a:solidFill>
                  <a:srgbClr val="FFFFFF"/>
                </a:solidFill>
                <a:latin typeface="Times New Roman"/>
                <a:cs typeface="Times New Roman"/>
              </a:rPr>
              <a:t>це </a:t>
            </a:r>
            <a:r>
              <a:rPr b="1" spc="-15" dirty="0">
                <a:solidFill>
                  <a:srgbClr val="FFFFFF"/>
                </a:solidFill>
                <a:latin typeface="Times New Roman"/>
                <a:cs typeface="Times New Roman"/>
              </a:rPr>
              <a:t>багатофазні</a:t>
            </a:r>
            <a:r>
              <a:rPr b="1" spc="30" dirty="0">
                <a:solidFill>
                  <a:srgbClr val="FFFFFF"/>
                </a:solidFill>
                <a:latin typeface="Times New Roman"/>
                <a:cs typeface="Times New Roman"/>
              </a:rPr>
              <a:t> </a:t>
            </a:r>
            <a:r>
              <a:rPr b="1" spc="-5" dirty="0">
                <a:solidFill>
                  <a:srgbClr val="FFFFFF"/>
                </a:solidFill>
                <a:latin typeface="Times New Roman"/>
                <a:cs typeface="Times New Roman"/>
              </a:rPr>
              <a:t>мазі,</a:t>
            </a:r>
            <a:r>
              <a:rPr b="1" spc="10" dirty="0">
                <a:solidFill>
                  <a:srgbClr val="FFFFFF"/>
                </a:solidFill>
                <a:latin typeface="Times New Roman"/>
                <a:cs typeface="Times New Roman"/>
              </a:rPr>
              <a:t> </a:t>
            </a:r>
            <a:r>
              <a:rPr b="1" spc="-10" dirty="0">
                <a:solidFill>
                  <a:srgbClr val="FFFFFF"/>
                </a:solidFill>
                <a:latin typeface="Times New Roman"/>
                <a:cs typeface="Times New Roman"/>
              </a:rPr>
              <a:t>які </a:t>
            </a:r>
            <a:r>
              <a:rPr b="1" spc="-5" dirty="0">
                <a:solidFill>
                  <a:srgbClr val="FFFFFF"/>
                </a:solidFill>
                <a:latin typeface="Times New Roman"/>
                <a:cs typeface="Times New Roman"/>
              </a:rPr>
              <a:t> </a:t>
            </a:r>
            <a:r>
              <a:rPr b="1" spc="-10" dirty="0">
                <a:solidFill>
                  <a:srgbClr val="FFFFFF"/>
                </a:solidFill>
                <a:latin typeface="Times New Roman"/>
                <a:cs typeface="Times New Roman"/>
              </a:rPr>
              <a:t>містять</a:t>
            </a:r>
            <a:r>
              <a:rPr b="1" spc="10" dirty="0">
                <a:solidFill>
                  <a:srgbClr val="FFFFFF"/>
                </a:solidFill>
                <a:latin typeface="Times New Roman"/>
                <a:cs typeface="Times New Roman"/>
              </a:rPr>
              <a:t> </a:t>
            </a:r>
            <a:r>
              <a:rPr b="1" spc="-5" dirty="0">
                <a:solidFill>
                  <a:srgbClr val="FFFFFF"/>
                </a:solidFill>
                <a:latin typeface="Times New Roman"/>
                <a:cs typeface="Times New Roman"/>
              </a:rPr>
              <a:t>різні</a:t>
            </a:r>
            <a:r>
              <a:rPr b="1" spc="10" dirty="0">
                <a:solidFill>
                  <a:srgbClr val="FFFFFF"/>
                </a:solidFill>
                <a:latin typeface="Times New Roman"/>
                <a:cs typeface="Times New Roman"/>
              </a:rPr>
              <a:t> </a:t>
            </a:r>
            <a:r>
              <a:rPr b="1" spc="-5" dirty="0">
                <a:solidFill>
                  <a:srgbClr val="FFFFFF"/>
                </a:solidFill>
                <a:latin typeface="Times New Roman"/>
                <a:cs typeface="Times New Roman"/>
              </a:rPr>
              <a:t>за</a:t>
            </a:r>
            <a:r>
              <a:rPr b="1" spc="20" dirty="0">
                <a:solidFill>
                  <a:srgbClr val="FFFFFF"/>
                </a:solidFill>
                <a:latin typeface="Times New Roman"/>
                <a:cs typeface="Times New Roman"/>
              </a:rPr>
              <a:t> </a:t>
            </a:r>
            <a:r>
              <a:rPr b="1" spc="-10" dirty="0">
                <a:solidFill>
                  <a:srgbClr val="FFFFFF"/>
                </a:solidFill>
                <a:latin typeface="Times New Roman"/>
                <a:cs typeface="Times New Roman"/>
              </a:rPr>
              <a:t>властивостями</a:t>
            </a:r>
            <a:r>
              <a:rPr b="1" spc="35" dirty="0">
                <a:solidFill>
                  <a:srgbClr val="FFFFFF"/>
                </a:solidFill>
                <a:latin typeface="Times New Roman"/>
                <a:cs typeface="Times New Roman"/>
              </a:rPr>
              <a:t> </a:t>
            </a:r>
            <a:r>
              <a:rPr b="1" spc="-75" dirty="0">
                <a:solidFill>
                  <a:srgbClr val="FFFFFF"/>
                </a:solidFill>
                <a:latin typeface="Times New Roman"/>
                <a:cs typeface="Times New Roman"/>
              </a:rPr>
              <a:t>ЛР,</a:t>
            </a:r>
            <a:r>
              <a:rPr b="1" spc="-15" dirty="0">
                <a:solidFill>
                  <a:srgbClr val="FFFFFF"/>
                </a:solidFill>
                <a:latin typeface="Times New Roman"/>
                <a:cs typeface="Times New Roman"/>
              </a:rPr>
              <a:t> </a:t>
            </a:r>
            <a:r>
              <a:rPr b="1" dirty="0">
                <a:solidFill>
                  <a:srgbClr val="FFFFFF"/>
                </a:solidFill>
                <a:latin typeface="Times New Roman"/>
                <a:cs typeface="Times New Roman"/>
              </a:rPr>
              <a:t>і</a:t>
            </a:r>
            <a:r>
              <a:rPr b="1" spc="-5" dirty="0">
                <a:solidFill>
                  <a:srgbClr val="FFFFFF"/>
                </a:solidFill>
                <a:latin typeface="Times New Roman"/>
                <a:cs typeface="Times New Roman"/>
              </a:rPr>
              <a:t> </a:t>
            </a:r>
            <a:r>
              <a:rPr b="1" spc="-10" dirty="0">
                <a:solidFill>
                  <a:srgbClr val="FFFFFF"/>
                </a:solidFill>
                <a:latin typeface="Times New Roman"/>
                <a:cs typeface="Times New Roman"/>
              </a:rPr>
              <a:t>утворюють</a:t>
            </a:r>
            <a:r>
              <a:rPr b="1" spc="10" dirty="0">
                <a:solidFill>
                  <a:srgbClr val="FFFFFF"/>
                </a:solidFill>
                <a:latin typeface="Times New Roman"/>
                <a:cs typeface="Times New Roman"/>
              </a:rPr>
              <a:t> </a:t>
            </a:r>
            <a:r>
              <a:rPr b="1" spc="-10" dirty="0">
                <a:solidFill>
                  <a:srgbClr val="FFFFFF"/>
                </a:solidFill>
                <a:latin typeface="Times New Roman"/>
                <a:cs typeface="Times New Roman"/>
              </a:rPr>
              <a:t>різні </a:t>
            </a:r>
            <a:r>
              <a:rPr b="1" spc="-434" dirty="0">
                <a:solidFill>
                  <a:srgbClr val="FFFFFF"/>
                </a:solidFill>
                <a:latin typeface="Times New Roman"/>
                <a:cs typeface="Times New Roman"/>
              </a:rPr>
              <a:t> </a:t>
            </a:r>
            <a:r>
              <a:rPr b="1" spc="-10" dirty="0">
                <a:solidFill>
                  <a:srgbClr val="FFFFFF"/>
                </a:solidFill>
                <a:latin typeface="Times New Roman"/>
                <a:cs typeface="Times New Roman"/>
              </a:rPr>
              <a:t>типи</a:t>
            </a:r>
            <a:r>
              <a:rPr b="1" spc="20" dirty="0">
                <a:solidFill>
                  <a:srgbClr val="FFFFFF"/>
                </a:solidFill>
                <a:latin typeface="Times New Roman"/>
                <a:cs typeface="Times New Roman"/>
              </a:rPr>
              <a:t> </a:t>
            </a:r>
            <a:r>
              <a:rPr b="1" spc="-5" dirty="0">
                <a:solidFill>
                  <a:srgbClr val="FFFFFF"/>
                </a:solidFill>
                <a:latin typeface="Times New Roman"/>
                <a:cs typeface="Times New Roman"/>
              </a:rPr>
              <a:t>дисперсних</a:t>
            </a:r>
            <a:r>
              <a:rPr b="1" spc="20" dirty="0">
                <a:solidFill>
                  <a:srgbClr val="FFFFFF"/>
                </a:solidFill>
                <a:latin typeface="Times New Roman"/>
                <a:cs typeface="Times New Roman"/>
              </a:rPr>
              <a:t> </a:t>
            </a:r>
            <a:r>
              <a:rPr b="1" dirty="0">
                <a:solidFill>
                  <a:srgbClr val="FFFFFF"/>
                </a:solidFill>
                <a:latin typeface="Times New Roman"/>
                <a:cs typeface="Times New Roman"/>
              </a:rPr>
              <a:t>систем</a:t>
            </a:r>
            <a:endParaRPr>
              <a:latin typeface="Times New Roman"/>
              <a:cs typeface="Times New Roman"/>
            </a:endParaRPr>
          </a:p>
          <a:p>
            <a:pPr marL="2540" algn="ctr"/>
            <a:r>
              <a:rPr b="1" spc="-10" dirty="0">
                <a:solidFill>
                  <a:srgbClr val="FFFFFF"/>
                </a:solidFill>
                <a:latin typeface="Times New Roman"/>
                <a:cs typeface="Times New Roman"/>
              </a:rPr>
              <a:t>(розчини, суспензії,</a:t>
            </a:r>
            <a:r>
              <a:rPr b="1" spc="-20" dirty="0">
                <a:solidFill>
                  <a:srgbClr val="FFFFFF"/>
                </a:solidFill>
                <a:latin typeface="Times New Roman"/>
                <a:cs typeface="Times New Roman"/>
              </a:rPr>
              <a:t> </a:t>
            </a:r>
            <a:r>
              <a:rPr b="1" spc="-5" dirty="0">
                <a:solidFill>
                  <a:srgbClr val="FFFFFF"/>
                </a:solidFill>
                <a:latin typeface="Times New Roman"/>
                <a:cs typeface="Times New Roman"/>
              </a:rPr>
              <a:t>емульсії)</a:t>
            </a:r>
            <a:endParaRPr>
              <a:latin typeface="Times New Roman"/>
              <a:cs typeface="Times New Roman"/>
            </a:endParaRPr>
          </a:p>
        </p:txBody>
      </p:sp>
    </p:spTree>
    <p:extLst>
      <p:ext uri="{BB962C8B-B14F-4D97-AF65-F5344CB8AC3E}">
        <p14:creationId xmlns:p14="http://schemas.microsoft.com/office/powerpoint/2010/main" val="3102758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8505790" y="0"/>
            <a:ext cx="2162810" cy="6858000"/>
            <a:chOff x="6981790" y="0"/>
            <a:chExt cx="2162810" cy="6858000"/>
          </a:xfrm>
        </p:grpSpPr>
        <p:sp>
          <p:nvSpPr>
            <p:cNvPr id="3" name="object 3"/>
            <p:cNvSpPr/>
            <p:nvPr/>
          </p:nvSpPr>
          <p:spPr>
            <a:xfrm>
              <a:off x="7001793" y="4363298"/>
              <a:ext cx="2095500" cy="974090"/>
            </a:xfrm>
            <a:custGeom>
              <a:avLst/>
              <a:gdLst/>
              <a:ahLst/>
              <a:cxnLst/>
              <a:rect l="l" t="t" r="r" b="b"/>
              <a:pathLst>
                <a:path w="2095500" h="974089">
                  <a:moveTo>
                    <a:pt x="1148732" y="0"/>
                  </a:moveTo>
                  <a:lnTo>
                    <a:pt x="1094936" y="0"/>
                  </a:lnTo>
                  <a:lnTo>
                    <a:pt x="1041016" y="1504"/>
                  </a:lnTo>
                  <a:lnTo>
                    <a:pt x="987095" y="4533"/>
                  </a:lnTo>
                  <a:lnTo>
                    <a:pt x="933295" y="9105"/>
                  </a:lnTo>
                  <a:lnTo>
                    <a:pt x="879740" y="15238"/>
                  </a:lnTo>
                  <a:lnTo>
                    <a:pt x="826554" y="22953"/>
                  </a:lnTo>
                  <a:lnTo>
                    <a:pt x="773858" y="32269"/>
                  </a:lnTo>
                  <a:lnTo>
                    <a:pt x="721777" y="43205"/>
                  </a:lnTo>
                  <a:lnTo>
                    <a:pt x="670433" y="55779"/>
                  </a:lnTo>
                  <a:lnTo>
                    <a:pt x="610097" y="73034"/>
                  </a:lnTo>
                  <a:lnTo>
                    <a:pt x="553148" y="92099"/>
                  </a:lnTo>
                  <a:lnTo>
                    <a:pt x="499655" y="112861"/>
                  </a:lnTo>
                  <a:lnTo>
                    <a:pt x="449686" y="135209"/>
                  </a:lnTo>
                  <a:lnTo>
                    <a:pt x="403310" y="159033"/>
                  </a:lnTo>
                  <a:lnTo>
                    <a:pt x="360598" y="184221"/>
                  </a:lnTo>
                  <a:lnTo>
                    <a:pt x="321617" y="210662"/>
                  </a:lnTo>
                  <a:lnTo>
                    <a:pt x="286437" y="238245"/>
                  </a:lnTo>
                  <a:lnTo>
                    <a:pt x="255128" y="266857"/>
                  </a:lnTo>
                  <a:lnTo>
                    <a:pt x="227758" y="296389"/>
                  </a:lnTo>
                  <a:lnTo>
                    <a:pt x="204397" y="326728"/>
                  </a:lnTo>
                  <a:lnTo>
                    <a:pt x="169977" y="389385"/>
                  </a:lnTo>
                  <a:lnTo>
                    <a:pt x="152420" y="453937"/>
                  </a:lnTo>
                  <a:lnTo>
                    <a:pt x="150139" y="486645"/>
                  </a:lnTo>
                  <a:lnTo>
                    <a:pt x="152281" y="519494"/>
                  </a:lnTo>
                  <a:lnTo>
                    <a:pt x="170113" y="585166"/>
                  </a:lnTo>
                  <a:lnTo>
                    <a:pt x="206467" y="650064"/>
                  </a:lnTo>
                  <a:lnTo>
                    <a:pt x="231764" y="681944"/>
                  </a:lnTo>
                  <a:lnTo>
                    <a:pt x="261899" y="713296"/>
                  </a:lnTo>
                  <a:lnTo>
                    <a:pt x="0" y="937502"/>
                  </a:lnTo>
                  <a:lnTo>
                    <a:pt x="493979" y="858279"/>
                  </a:lnTo>
                  <a:lnTo>
                    <a:pt x="535967" y="875129"/>
                  </a:lnTo>
                  <a:lnTo>
                    <a:pt x="579395" y="890674"/>
                  </a:lnTo>
                  <a:lnTo>
                    <a:pt x="624149" y="904908"/>
                  </a:lnTo>
                  <a:lnTo>
                    <a:pt x="670114" y="917824"/>
                  </a:lnTo>
                  <a:lnTo>
                    <a:pt x="717176" y="929417"/>
                  </a:lnTo>
                  <a:lnTo>
                    <a:pt x="765223" y="939680"/>
                  </a:lnTo>
                  <a:lnTo>
                    <a:pt x="814139" y="948606"/>
                  </a:lnTo>
                  <a:lnTo>
                    <a:pt x="863812" y="956190"/>
                  </a:lnTo>
                  <a:lnTo>
                    <a:pt x="914127" y="962425"/>
                  </a:lnTo>
                  <a:lnTo>
                    <a:pt x="964970" y="967305"/>
                  </a:lnTo>
                  <a:lnTo>
                    <a:pt x="1016228" y="970824"/>
                  </a:lnTo>
                  <a:lnTo>
                    <a:pt x="1067787" y="972975"/>
                  </a:lnTo>
                  <a:lnTo>
                    <a:pt x="1119532" y="973752"/>
                  </a:lnTo>
                  <a:lnTo>
                    <a:pt x="1171351" y="973149"/>
                  </a:lnTo>
                  <a:lnTo>
                    <a:pt x="1223128" y="971159"/>
                  </a:lnTo>
                  <a:lnTo>
                    <a:pt x="1274751" y="967776"/>
                  </a:lnTo>
                  <a:lnTo>
                    <a:pt x="1326105" y="962995"/>
                  </a:lnTo>
                  <a:lnTo>
                    <a:pt x="1377077" y="956808"/>
                  </a:lnTo>
                  <a:lnTo>
                    <a:pt x="1427553" y="949209"/>
                  </a:lnTo>
                  <a:lnTo>
                    <a:pt x="1477418" y="940193"/>
                  </a:lnTo>
                  <a:lnTo>
                    <a:pt x="1526559" y="929752"/>
                  </a:lnTo>
                  <a:lnTo>
                    <a:pt x="1574863" y="917881"/>
                  </a:lnTo>
                  <a:lnTo>
                    <a:pt x="1635200" y="900625"/>
                  </a:lnTo>
                  <a:lnTo>
                    <a:pt x="1692150" y="881561"/>
                  </a:lnTo>
                  <a:lnTo>
                    <a:pt x="1745645" y="860799"/>
                  </a:lnTo>
                  <a:lnTo>
                    <a:pt x="1795614" y="838450"/>
                  </a:lnTo>
                  <a:lnTo>
                    <a:pt x="1841990" y="814626"/>
                  </a:lnTo>
                  <a:lnTo>
                    <a:pt x="1884703" y="789438"/>
                  </a:lnTo>
                  <a:lnTo>
                    <a:pt x="1923684" y="762998"/>
                  </a:lnTo>
                  <a:lnTo>
                    <a:pt x="1958864" y="735415"/>
                  </a:lnTo>
                  <a:lnTo>
                    <a:pt x="1990173" y="706803"/>
                  </a:lnTo>
                  <a:lnTo>
                    <a:pt x="2017542" y="677271"/>
                  </a:lnTo>
                  <a:lnTo>
                    <a:pt x="2040903" y="646932"/>
                  </a:lnTo>
                  <a:lnTo>
                    <a:pt x="2075323" y="584275"/>
                  </a:lnTo>
                  <a:lnTo>
                    <a:pt x="2092878" y="519723"/>
                  </a:lnTo>
                  <a:lnTo>
                    <a:pt x="2095159" y="487015"/>
                  </a:lnTo>
                  <a:lnTo>
                    <a:pt x="2093016" y="454166"/>
                  </a:lnTo>
                  <a:lnTo>
                    <a:pt x="2075184" y="388493"/>
                  </a:lnTo>
                  <a:lnTo>
                    <a:pt x="2038828" y="323596"/>
                  </a:lnTo>
                  <a:lnTo>
                    <a:pt x="2013532" y="291716"/>
                  </a:lnTo>
                  <a:lnTo>
                    <a:pt x="1983397" y="260363"/>
                  </a:lnTo>
                  <a:lnTo>
                    <a:pt x="1924869" y="211618"/>
                  </a:lnTo>
                  <a:lnTo>
                    <a:pt x="1892032" y="188974"/>
                  </a:lnTo>
                  <a:lnTo>
                    <a:pt x="1856977" y="167509"/>
                  </a:lnTo>
                  <a:lnTo>
                    <a:pt x="1819827" y="147242"/>
                  </a:lnTo>
                  <a:lnTo>
                    <a:pt x="1780706" y="128191"/>
                  </a:lnTo>
                  <a:lnTo>
                    <a:pt x="1739736" y="110377"/>
                  </a:lnTo>
                  <a:lnTo>
                    <a:pt x="1697040" y="93818"/>
                  </a:lnTo>
                  <a:lnTo>
                    <a:pt x="1652743" y="78533"/>
                  </a:lnTo>
                  <a:lnTo>
                    <a:pt x="1606966" y="64542"/>
                  </a:lnTo>
                  <a:lnTo>
                    <a:pt x="1559833" y="51864"/>
                  </a:lnTo>
                  <a:lnTo>
                    <a:pt x="1511467" y="40517"/>
                  </a:lnTo>
                  <a:lnTo>
                    <a:pt x="1461992" y="30522"/>
                  </a:lnTo>
                  <a:lnTo>
                    <a:pt x="1411530" y="21897"/>
                  </a:lnTo>
                  <a:lnTo>
                    <a:pt x="1360205" y="14662"/>
                  </a:lnTo>
                  <a:lnTo>
                    <a:pt x="1308139" y="8835"/>
                  </a:lnTo>
                  <a:lnTo>
                    <a:pt x="1255456" y="4436"/>
                  </a:lnTo>
                  <a:lnTo>
                    <a:pt x="1202279" y="1485"/>
                  </a:lnTo>
                  <a:lnTo>
                    <a:pt x="1148732" y="0"/>
                  </a:lnTo>
                  <a:close/>
                </a:path>
              </a:pathLst>
            </a:custGeom>
            <a:solidFill>
              <a:srgbClr val="FFFFFF"/>
            </a:solidFill>
          </p:spPr>
          <p:txBody>
            <a:bodyPr wrap="square" lIns="0" tIns="0" rIns="0" bIns="0" rtlCol="0"/>
            <a:lstStyle/>
            <a:p>
              <a:endParaRPr/>
            </a:p>
          </p:txBody>
        </p:sp>
        <p:sp>
          <p:nvSpPr>
            <p:cNvPr id="4" name="object 4"/>
            <p:cNvSpPr/>
            <p:nvPr/>
          </p:nvSpPr>
          <p:spPr>
            <a:xfrm>
              <a:off x="7001793" y="4363298"/>
              <a:ext cx="2095500" cy="974090"/>
            </a:xfrm>
            <a:custGeom>
              <a:avLst/>
              <a:gdLst/>
              <a:ahLst/>
              <a:cxnLst/>
              <a:rect l="l" t="t" r="r" b="b"/>
              <a:pathLst>
                <a:path w="2095500" h="974089">
                  <a:moveTo>
                    <a:pt x="0" y="937502"/>
                  </a:moveTo>
                  <a:lnTo>
                    <a:pt x="261899" y="713296"/>
                  </a:lnTo>
                  <a:lnTo>
                    <a:pt x="231764" y="681944"/>
                  </a:lnTo>
                  <a:lnTo>
                    <a:pt x="206467" y="650064"/>
                  </a:lnTo>
                  <a:lnTo>
                    <a:pt x="185940" y="617768"/>
                  </a:lnTo>
                  <a:lnTo>
                    <a:pt x="158916" y="552371"/>
                  </a:lnTo>
                  <a:lnTo>
                    <a:pt x="150139" y="486645"/>
                  </a:lnTo>
                  <a:lnTo>
                    <a:pt x="152420" y="453937"/>
                  </a:lnTo>
                  <a:lnTo>
                    <a:pt x="169977" y="389385"/>
                  </a:lnTo>
                  <a:lnTo>
                    <a:pt x="204397" y="326728"/>
                  </a:lnTo>
                  <a:lnTo>
                    <a:pt x="227758" y="296389"/>
                  </a:lnTo>
                  <a:lnTo>
                    <a:pt x="255128" y="266857"/>
                  </a:lnTo>
                  <a:lnTo>
                    <a:pt x="286437" y="238245"/>
                  </a:lnTo>
                  <a:lnTo>
                    <a:pt x="321617" y="210662"/>
                  </a:lnTo>
                  <a:lnTo>
                    <a:pt x="360598" y="184221"/>
                  </a:lnTo>
                  <a:lnTo>
                    <a:pt x="403310" y="159033"/>
                  </a:lnTo>
                  <a:lnTo>
                    <a:pt x="449686" y="135209"/>
                  </a:lnTo>
                  <a:lnTo>
                    <a:pt x="499655" y="112861"/>
                  </a:lnTo>
                  <a:lnTo>
                    <a:pt x="553148" y="92099"/>
                  </a:lnTo>
                  <a:lnTo>
                    <a:pt x="610097" y="73034"/>
                  </a:lnTo>
                  <a:lnTo>
                    <a:pt x="670433" y="55779"/>
                  </a:lnTo>
                  <a:lnTo>
                    <a:pt x="721777" y="43205"/>
                  </a:lnTo>
                  <a:lnTo>
                    <a:pt x="773858" y="32269"/>
                  </a:lnTo>
                  <a:lnTo>
                    <a:pt x="826554" y="22953"/>
                  </a:lnTo>
                  <a:lnTo>
                    <a:pt x="879740" y="15238"/>
                  </a:lnTo>
                  <a:lnTo>
                    <a:pt x="933295" y="9105"/>
                  </a:lnTo>
                  <a:lnTo>
                    <a:pt x="987095" y="4533"/>
                  </a:lnTo>
                  <a:lnTo>
                    <a:pt x="1041016" y="1504"/>
                  </a:lnTo>
                  <a:lnTo>
                    <a:pt x="1094936" y="0"/>
                  </a:lnTo>
                  <a:lnTo>
                    <a:pt x="1148732" y="0"/>
                  </a:lnTo>
                  <a:lnTo>
                    <a:pt x="1202279" y="1485"/>
                  </a:lnTo>
                  <a:lnTo>
                    <a:pt x="1255456" y="4436"/>
                  </a:lnTo>
                  <a:lnTo>
                    <a:pt x="1308139" y="8835"/>
                  </a:lnTo>
                  <a:lnTo>
                    <a:pt x="1360205" y="14662"/>
                  </a:lnTo>
                  <a:lnTo>
                    <a:pt x="1411530" y="21897"/>
                  </a:lnTo>
                  <a:lnTo>
                    <a:pt x="1461992" y="30522"/>
                  </a:lnTo>
                  <a:lnTo>
                    <a:pt x="1511467" y="40517"/>
                  </a:lnTo>
                  <a:lnTo>
                    <a:pt x="1559833" y="51864"/>
                  </a:lnTo>
                  <a:lnTo>
                    <a:pt x="1606966" y="64542"/>
                  </a:lnTo>
                  <a:lnTo>
                    <a:pt x="1652743" y="78533"/>
                  </a:lnTo>
                  <a:lnTo>
                    <a:pt x="1697040" y="93818"/>
                  </a:lnTo>
                  <a:lnTo>
                    <a:pt x="1739736" y="110377"/>
                  </a:lnTo>
                  <a:lnTo>
                    <a:pt x="1780706" y="128191"/>
                  </a:lnTo>
                  <a:lnTo>
                    <a:pt x="1819827" y="147242"/>
                  </a:lnTo>
                  <a:lnTo>
                    <a:pt x="1856977" y="167509"/>
                  </a:lnTo>
                  <a:lnTo>
                    <a:pt x="1892032" y="188974"/>
                  </a:lnTo>
                  <a:lnTo>
                    <a:pt x="1924869" y="211618"/>
                  </a:lnTo>
                  <a:lnTo>
                    <a:pt x="1955365" y="235421"/>
                  </a:lnTo>
                  <a:lnTo>
                    <a:pt x="2013532" y="291716"/>
                  </a:lnTo>
                  <a:lnTo>
                    <a:pt x="2038828" y="323596"/>
                  </a:lnTo>
                  <a:lnTo>
                    <a:pt x="2059356" y="355892"/>
                  </a:lnTo>
                  <a:lnTo>
                    <a:pt x="2086381" y="421288"/>
                  </a:lnTo>
                  <a:lnTo>
                    <a:pt x="2095159" y="487015"/>
                  </a:lnTo>
                  <a:lnTo>
                    <a:pt x="2092878" y="519723"/>
                  </a:lnTo>
                  <a:lnTo>
                    <a:pt x="2075323" y="584275"/>
                  </a:lnTo>
                  <a:lnTo>
                    <a:pt x="2040903" y="646932"/>
                  </a:lnTo>
                  <a:lnTo>
                    <a:pt x="2017542" y="677271"/>
                  </a:lnTo>
                  <a:lnTo>
                    <a:pt x="1990173" y="706803"/>
                  </a:lnTo>
                  <a:lnTo>
                    <a:pt x="1958864" y="735415"/>
                  </a:lnTo>
                  <a:lnTo>
                    <a:pt x="1923684" y="762998"/>
                  </a:lnTo>
                  <a:lnTo>
                    <a:pt x="1884703" y="789438"/>
                  </a:lnTo>
                  <a:lnTo>
                    <a:pt x="1841990" y="814626"/>
                  </a:lnTo>
                  <a:lnTo>
                    <a:pt x="1795614" y="838450"/>
                  </a:lnTo>
                  <a:lnTo>
                    <a:pt x="1745645" y="860799"/>
                  </a:lnTo>
                  <a:lnTo>
                    <a:pt x="1692150" y="881561"/>
                  </a:lnTo>
                  <a:lnTo>
                    <a:pt x="1635200" y="900625"/>
                  </a:lnTo>
                  <a:lnTo>
                    <a:pt x="1574863" y="917881"/>
                  </a:lnTo>
                  <a:lnTo>
                    <a:pt x="1526559" y="929752"/>
                  </a:lnTo>
                  <a:lnTo>
                    <a:pt x="1477418" y="940193"/>
                  </a:lnTo>
                  <a:lnTo>
                    <a:pt x="1427553" y="949209"/>
                  </a:lnTo>
                  <a:lnTo>
                    <a:pt x="1377077" y="956808"/>
                  </a:lnTo>
                  <a:lnTo>
                    <a:pt x="1326105" y="962995"/>
                  </a:lnTo>
                  <a:lnTo>
                    <a:pt x="1274751" y="967776"/>
                  </a:lnTo>
                  <a:lnTo>
                    <a:pt x="1223128" y="971159"/>
                  </a:lnTo>
                  <a:lnTo>
                    <a:pt x="1171351" y="973149"/>
                  </a:lnTo>
                  <a:lnTo>
                    <a:pt x="1119532" y="973752"/>
                  </a:lnTo>
                  <a:lnTo>
                    <a:pt x="1067787" y="972975"/>
                  </a:lnTo>
                  <a:lnTo>
                    <a:pt x="1016228" y="970824"/>
                  </a:lnTo>
                  <a:lnTo>
                    <a:pt x="964970" y="967305"/>
                  </a:lnTo>
                  <a:lnTo>
                    <a:pt x="914127" y="962425"/>
                  </a:lnTo>
                  <a:lnTo>
                    <a:pt x="863812" y="956190"/>
                  </a:lnTo>
                  <a:lnTo>
                    <a:pt x="814139" y="948606"/>
                  </a:lnTo>
                  <a:lnTo>
                    <a:pt x="765223" y="939680"/>
                  </a:lnTo>
                  <a:lnTo>
                    <a:pt x="717176" y="929417"/>
                  </a:lnTo>
                  <a:lnTo>
                    <a:pt x="670114" y="917824"/>
                  </a:lnTo>
                  <a:lnTo>
                    <a:pt x="624149" y="904908"/>
                  </a:lnTo>
                  <a:lnTo>
                    <a:pt x="579395" y="890674"/>
                  </a:lnTo>
                  <a:lnTo>
                    <a:pt x="535967" y="875129"/>
                  </a:lnTo>
                  <a:lnTo>
                    <a:pt x="493979" y="858279"/>
                  </a:lnTo>
                  <a:lnTo>
                    <a:pt x="0" y="937502"/>
                  </a:lnTo>
                  <a:close/>
                </a:path>
              </a:pathLst>
            </a:custGeom>
            <a:ln w="39624">
              <a:solidFill>
                <a:srgbClr val="B03E9A"/>
              </a:solidFill>
            </a:ln>
          </p:spPr>
          <p:txBody>
            <a:bodyPr wrap="square" lIns="0" tIns="0" rIns="0" bIns="0" rtlCol="0"/>
            <a:lstStyle/>
            <a:p>
              <a:endParaRPr/>
            </a:p>
          </p:txBody>
        </p:sp>
      </p:grpSp>
      <p:sp>
        <p:nvSpPr>
          <p:cNvPr id="5" name="object 5"/>
          <p:cNvSpPr txBox="1"/>
          <p:nvPr/>
        </p:nvSpPr>
        <p:spPr>
          <a:xfrm>
            <a:off x="9071478" y="4480784"/>
            <a:ext cx="1153160" cy="666750"/>
          </a:xfrm>
          <a:prstGeom prst="rect">
            <a:avLst/>
          </a:prstGeom>
        </p:spPr>
        <p:txBody>
          <a:bodyPr vert="horz" wrap="square" lIns="0" tIns="12700" rIns="0" bIns="0" rtlCol="0">
            <a:spAutoFit/>
          </a:bodyPr>
          <a:lstStyle/>
          <a:p>
            <a:pPr marL="12700" marR="5080" algn="ctr">
              <a:spcBef>
                <a:spcPts val="100"/>
              </a:spcBef>
            </a:pPr>
            <a:r>
              <a:rPr sz="1400" b="1" i="1" spc="-10" dirty="0">
                <a:latin typeface="Times New Roman"/>
                <a:cs typeface="Times New Roman"/>
              </a:rPr>
              <a:t>водний</a:t>
            </a:r>
            <a:r>
              <a:rPr sz="1400" b="1" i="1" spc="-70" dirty="0">
                <a:latin typeface="Times New Roman"/>
                <a:cs typeface="Times New Roman"/>
              </a:rPr>
              <a:t> </a:t>
            </a:r>
            <a:r>
              <a:rPr sz="1400" b="1" i="1" spc="-10" dirty="0">
                <a:latin typeface="Times New Roman"/>
                <a:cs typeface="Times New Roman"/>
              </a:rPr>
              <a:t>розчин </a:t>
            </a:r>
            <a:r>
              <a:rPr sz="1400" b="1" i="1" spc="-335" dirty="0">
                <a:latin typeface="Times New Roman"/>
                <a:cs typeface="Times New Roman"/>
              </a:rPr>
              <a:t> </a:t>
            </a:r>
            <a:r>
              <a:rPr sz="1400" b="1" i="1" spc="-5" dirty="0">
                <a:latin typeface="Times New Roman"/>
                <a:cs typeface="Times New Roman"/>
              </a:rPr>
              <a:t>емульгують </a:t>
            </a:r>
            <a:r>
              <a:rPr sz="1400" b="1" i="1" dirty="0">
                <a:latin typeface="Times New Roman"/>
                <a:cs typeface="Times New Roman"/>
              </a:rPr>
              <a:t> </a:t>
            </a:r>
            <a:r>
              <a:rPr sz="1400" b="1" i="1" spc="-10" dirty="0">
                <a:latin typeface="Times New Roman"/>
                <a:cs typeface="Times New Roman"/>
              </a:rPr>
              <a:t>ланоліном</a:t>
            </a:r>
            <a:endParaRPr sz="1400">
              <a:latin typeface="Times New Roman"/>
              <a:cs typeface="Times New Roman"/>
            </a:endParaRPr>
          </a:p>
        </p:txBody>
      </p:sp>
      <p:grpSp>
        <p:nvGrpSpPr>
          <p:cNvPr id="6" name="object 6"/>
          <p:cNvGrpSpPr/>
          <p:nvPr/>
        </p:nvGrpSpPr>
        <p:grpSpPr>
          <a:xfrm>
            <a:off x="2240943" y="169936"/>
            <a:ext cx="7106920" cy="508000"/>
            <a:chOff x="838200" y="0"/>
            <a:chExt cx="7106920" cy="508000"/>
          </a:xfrm>
        </p:grpSpPr>
        <p:pic>
          <p:nvPicPr>
            <p:cNvPr id="7" name="object 7"/>
            <p:cNvPicPr/>
            <p:nvPr/>
          </p:nvPicPr>
          <p:blipFill>
            <a:blip r:embed="rId2" cstate="print"/>
            <a:stretch>
              <a:fillRect/>
            </a:stretch>
          </p:blipFill>
          <p:spPr>
            <a:xfrm>
              <a:off x="838200" y="0"/>
              <a:ext cx="1851659" cy="507491"/>
            </a:xfrm>
            <a:prstGeom prst="rect">
              <a:avLst/>
            </a:prstGeom>
          </p:spPr>
        </p:pic>
        <p:pic>
          <p:nvPicPr>
            <p:cNvPr id="8" name="object 8"/>
            <p:cNvPicPr/>
            <p:nvPr/>
          </p:nvPicPr>
          <p:blipFill>
            <a:blip r:embed="rId3" cstate="print"/>
            <a:stretch>
              <a:fillRect/>
            </a:stretch>
          </p:blipFill>
          <p:spPr>
            <a:xfrm>
              <a:off x="2366772" y="0"/>
              <a:ext cx="2385059" cy="507491"/>
            </a:xfrm>
            <a:prstGeom prst="rect">
              <a:avLst/>
            </a:prstGeom>
          </p:spPr>
        </p:pic>
        <p:pic>
          <p:nvPicPr>
            <p:cNvPr id="9" name="object 9"/>
            <p:cNvPicPr/>
            <p:nvPr/>
          </p:nvPicPr>
          <p:blipFill>
            <a:blip r:embed="rId4" cstate="print"/>
            <a:stretch>
              <a:fillRect/>
            </a:stretch>
          </p:blipFill>
          <p:spPr>
            <a:xfrm>
              <a:off x="4552188" y="0"/>
              <a:ext cx="3392423" cy="507491"/>
            </a:xfrm>
            <a:prstGeom prst="rect">
              <a:avLst/>
            </a:prstGeom>
          </p:spPr>
        </p:pic>
      </p:grpSp>
      <p:sp>
        <p:nvSpPr>
          <p:cNvPr id="11" name="object 11"/>
          <p:cNvSpPr txBox="1"/>
          <p:nvPr/>
        </p:nvSpPr>
        <p:spPr>
          <a:xfrm>
            <a:off x="1906099" y="1512317"/>
            <a:ext cx="3296920" cy="258404"/>
          </a:xfrm>
          <a:prstGeom prst="rect">
            <a:avLst/>
          </a:prstGeom>
        </p:spPr>
        <p:txBody>
          <a:bodyPr vert="horz" wrap="square" lIns="0" tIns="12065" rIns="0" bIns="0" rtlCol="0">
            <a:spAutoFit/>
          </a:bodyPr>
          <a:lstStyle/>
          <a:p>
            <a:pPr marL="12700">
              <a:spcBef>
                <a:spcPts val="95"/>
              </a:spcBef>
            </a:pPr>
            <a:r>
              <a:rPr sz="1600" b="1" i="1" spc="-20" dirty="0">
                <a:latin typeface="Times New Roman"/>
                <a:cs typeface="Times New Roman"/>
              </a:rPr>
              <a:t>ЛАНОЛІН-ВАЗЕЛІНОВА</a:t>
            </a:r>
            <a:r>
              <a:rPr sz="1600" b="1" i="1" spc="25" dirty="0">
                <a:latin typeface="Times New Roman"/>
                <a:cs typeface="Times New Roman"/>
              </a:rPr>
              <a:t> </a:t>
            </a:r>
            <a:r>
              <a:rPr sz="1600" b="1" i="1" spc="-15" dirty="0">
                <a:latin typeface="Times New Roman"/>
                <a:cs typeface="Times New Roman"/>
              </a:rPr>
              <a:t>ОСНОВА:</a:t>
            </a:r>
            <a:endParaRPr sz="1600">
              <a:latin typeface="Times New Roman"/>
              <a:cs typeface="Times New Roman"/>
            </a:endParaRPr>
          </a:p>
        </p:txBody>
      </p:sp>
      <p:sp>
        <p:nvSpPr>
          <p:cNvPr id="12" name="object 12"/>
          <p:cNvSpPr txBox="1"/>
          <p:nvPr/>
        </p:nvSpPr>
        <p:spPr>
          <a:xfrm>
            <a:off x="5990547" y="1512317"/>
            <a:ext cx="3486785" cy="258404"/>
          </a:xfrm>
          <a:prstGeom prst="rect">
            <a:avLst/>
          </a:prstGeom>
        </p:spPr>
        <p:txBody>
          <a:bodyPr vert="horz" wrap="square" lIns="0" tIns="12065" rIns="0" bIns="0" rtlCol="0">
            <a:spAutoFit/>
          </a:bodyPr>
          <a:lstStyle/>
          <a:p>
            <a:pPr marL="12700">
              <a:spcBef>
                <a:spcPts val="95"/>
              </a:spcBef>
            </a:pPr>
            <a:r>
              <a:rPr sz="1600" b="1" i="1" spc="-15" dirty="0">
                <a:latin typeface="Times New Roman"/>
                <a:cs typeface="Times New Roman"/>
              </a:rPr>
              <a:t>емульсійна</a:t>
            </a:r>
            <a:r>
              <a:rPr sz="1600" b="1" i="1" spc="20" dirty="0">
                <a:latin typeface="Times New Roman"/>
                <a:cs typeface="Times New Roman"/>
              </a:rPr>
              <a:t> </a:t>
            </a:r>
            <a:r>
              <a:rPr sz="1600" b="1" i="1" spc="-5" dirty="0">
                <a:latin typeface="Times New Roman"/>
                <a:cs typeface="Times New Roman"/>
              </a:rPr>
              <a:t>основа</a:t>
            </a:r>
            <a:r>
              <a:rPr sz="1600" b="1" i="1" spc="-10" dirty="0">
                <a:latin typeface="Times New Roman"/>
                <a:cs typeface="Times New Roman"/>
              </a:rPr>
              <a:t> </a:t>
            </a:r>
            <a:r>
              <a:rPr sz="1600" b="1" i="1" spc="-5" dirty="0">
                <a:latin typeface="Times New Roman"/>
                <a:cs typeface="Times New Roman"/>
              </a:rPr>
              <a:t>2-го</a:t>
            </a:r>
            <a:r>
              <a:rPr sz="1600" b="1" i="1" dirty="0">
                <a:latin typeface="Times New Roman"/>
                <a:cs typeface="Times New Roman"/>
              </a:rPr>
              <a:t> </a:t>
            </a:r>
            <a:r>
              <a:rPr sz="1600" b="1" i="1" spc="-15" dirty="0">
                <a:latin typeface="Times New Roman"/>
                <a:cs typeface="Times New Roman"/>
              </a:rPr>
              <a:t>роду</a:t>
            </a:r>
            <a:r>
              <a:rPr sz="1600" b="1" i="1" spc="-5" dirty="0">
                <a:latin typeface="Times New Roman"/>
                <a:cs typeface="Times New Roman"/>
              </a:rPr>
              <a:t> </a:t>
            </a:r>
            <a:r>
              <a:rPr sz="1600" b="1" i="1" spc="-10" dirty="0">
                <a:latin typeface="Times New Roman"/>
                <a:cs typeface="Times New Roman"/>
              </a:rPr>
              <a:t>(вода/олія)</a:t>
            </a:r>
            <a:endParaRPr sz="1600">
              <a:latin typeface="Times New Roman"/>
              <a:cs typeface="Times New Roman"/>
            </a:endParaRPr>
          </a:p>
        </p:txBody>
      </p:sp>
      <p:sp>
        <p:nvSpPr>
          <p:cNvPr id="13" name="object 13"/>
          <p:cNvSpPr txBox="1"/>
          <p:nvPr/>
        </p:nvSpPr>
        <p:spPr>
          <a:xfrm>
            <a:off x="2069613" y="2087054"/>
            <a:ext cx="1560830" cy="299720"/>
          </a:xfrm>
          <a:prstGeom prst="rect">
            <a:avLst/>
          </a:prstGeom>
        </p:spPr>
        <p:txBody>
          <a:bodyPr vert="horz" wrap="square" lIns="0" tIns="12700" rIns="0" bIns="0" rtlCol="0">
            <a:spAutoFit/>
          </a:bodyPr>
          <a:lstStyle/>
          <a:p>
            <a:pPr marL="12700">
              <a:spcBef>
                <a:spcPts val="100"/>
              </a:spcBef>
            </a:pPr>
            <a:r>
              <a:rPr b="1" i="1" spc="-10" dirty="0">
                <a:latin typeface="Times New Roman"/>
                <a:cs typeface="Times New Roman"/>
              </a:rPr>
              <a:t>ланолін</a:t>
            </a:r>
            <a:r>
              <a:rPr b="1" i="1" spc="-65" dirty="0">
                <a:latin typeface="Times New Roman"/>
                <a:cs typeface="Times New Roman"/>
              </a:rPr>
              <a:t> </a:t>
            </a:r>
            <a:r>
              <a:rPr b="1" i="1" spc="-15" dirty="0">
                <a:latin typeface="Times New Roman"/>
                <a:cs typeface="Times New Roman"/>
              </a:rPr>
              <a:t>водний</a:t>
            </a:r>
            <a:endParaRPr>
              <a:latin typeface="Times New Roman"/>
              <a:cs typeface="Times New Roman"/>
            </a:endParaRPr>
          </a:p>
        </p:txBody>
      </p:sp>
      <p:sp>
        <p:nvSpPr>
          <p:cNvPr id="14" name="object 14"/>
          <p:cNvSpPr txBox="1"/>
          <p:nvPr/>
        </p:nvSpPr>
        <p:spPr>
          <a:xfrm>
            <a:off x="2069614" y="2635694"/>
            <a:ext cx="734695" cy="299720"/>
          </a:xfrm>
          <a:prstGeom prst="rect">
            <a:avLst/>
          </a:prstGeom>
        </p:spPr>
        <p:txBody>
          <a:bodyPr vert="horz" wrap="square" lIns="0" tIns="12700" rIns="0" bIns="0" rtlCol="0">
            <a:spAutoFit/>
          </a:bodyPr>
          <a:lstStyle/>
          <a:p>
            <a:pPr marL="12700">
              <a:spcBef>
                <a:spcPts val="100"/>
              </a:spcBef>
            </a:pPr>
            <a:r>
              <a:rPr b="1" i="1" spc="-15" dirty="0">
                <a:latin typeface="Times New Roman"/>
                <a:cs typeface="Times New Roman"/>
              </a:rPr>
              <a:t>в</a:t>
            </a:r>
            <a:r>
              <a:rPr b="1" i="1" dirty="0">
                <a:latin typeface="Times New Roman"/>
                <a:cs typeface="Times New Roman"/>
              </a:rPr>
              <a:t>а</a:t>
            </a:r>
            <a:r>
              <a:rPr b="1" i="1" spc="5" dirty="0">
                <a:latin typeface="Times New Roman"/>
                <a:cs typeface="Times New Roman"/>
              </a:rPr>
              <a:t>з</a:t>
            </a:r>
            <a:r>
              <a:rPr b="1" i="1" spc="-45" dirty="0">
                <a:latin typeface="Times New Roman"/>
                <a:cs typeface="Times New Roman"/>
              </a:rPr>
              <a:t>е</a:t>
            </a:r>
            <a:r>
              <a:rPr b="1" i="1" spc="-5" dirty="0">
                <a:latin typeface="Times New Roman"/>
                <a:cs typeface="Times New Roman"/>
              </a:rPr>
              <a:t>л</a:t>
            </a:r>
            <a:r>
              <a:rPr b="1" i="1" dirty="0">
                <a:latin typeface="Times New Roman"/>
                <a:cs typeface="Times New Roman"/>
              </a:rPr>
              <a:t>ін</a:t>
            </a:r>
            <a:endParaRPr>
              <a:latin typeface="Times New Roman"/>
              <a:cs typeface="Times New Roman"/>
            </a:endParaRPr>
          </a:p>
        </p:txBody>
      </p:sp>
      <p:sp>
        <p:nvSpPr>
          <p:cNvPr id="15" name="object 15"/>
          <p:cNvSpPr txBox="1"/>
          <p:nvPr/>
        </p:nvSpPr>
        <p:spPr>
          <a:xfrm>
            <a:off x="5236638" y="2015502"/>
            <a:ext cx="1864360" cy="848360"/>
          </a:xfrm>
          <a:prstGeom prst="rect">
            <a:avLst/>
          </a:prstGeom>
        </p:spPr>
        <p:txBody>
          <a:bodyPr vert="horz" wrap="square" lIns="0" tIns="12700" rIns="0" bIns="0" rtlCol="0">
            <a:spAutoFit/>
          </a:bodyPr>
          <a:lstStyle/>
          <a:p>
            <a:pPr marL="12700" marR="5080">
              <a:spcBef>
                <a:spcPts val="100"/>
              </a:spcBef>
            </a:pPr>
            <a:r>
              <a:rPr b="1" i="1" spc="-10" dirty="0">
                <a:latin typeface="Times New Roman"/>
                <a:cs typeface="Times New Roman"/>
              </a:rPr>
              <a:t>ланолін</a:t>
            </a:r>
            <a:r>
              <a:rPr b="1" i="1" spc="-85" dirty="0">
                <a:latin typeface="Times New Roman"/>
                <a:cs typeface="Times New Roman"/>
              </a:rPr>
              <a:t> </a:t>
            </a:r>
            <a:r>
              <a:rPr b="1" i="1" spc="-10" dirty="0">
                <a:latin typeface="Times New Roman"/>
                <a:cs typeface="Times New Roman"/>
              </a:rPr>
              <a:t>безводний </a:t>
            </a:r>
            <a:r>
              <a:rPr b="1" i="1" spc="-434" dirty="0">
                <a:latin typeface="Times New Roman"/>
                <a:cs typeface="Times New Roman"/>
              </a:rPr>
              <a:t> </a:t>
            </a:r>
            <a:r>
              <a:rPr b="1" i="1" spc="-15" dirty="0">
                <a:latin typeface="Times New Roman"/>
                <a:cs typeface="Times New Roman"/>
              </a:rPr>
              <a:t>вода </a:t>
            </a:r>
            <a:r>
              <a:rPr b="1" i="1" spc="-10" dirty="0">
                <a:latin typeface="Times New Roman"/>
                <a:cs typeface="Times New Roman"/>
              </a:rPr>
              <a:t>очищена </a:t>
            </a:r>
            <a:r>
              <a:rPr b="1" i="1" spc="-5" dirty="0">
                <a:latin typeface="Times New Roman"/>
                <a:cs typeface="Times New Roman"/>
              </a:rPr>
              <a:t> </a:t>
            </a:r>
            <a:r>
              <a:rPr b="1" i="1" spc="-10" dirty="0">
                <a:latin typeface="Times New Roman"/>
                <a:cs typeface="Times New Roman"/>
              </a:rPr>
              <a:t>вазелін</a:t>
            </a:r>
            <a:endParaRPr>
              <a:latin typeface="Times New Roman"/>
              <a:cs typeface="Times New Roman"/>
            </a:endParaRPr>
          </a:p>
        </p:txBody>
      </p:sp>
      <p:grpSp>
        <p:nvGrpSpPr>
          <p:cNvPr id="16" name="object 16"/>
          <p:cNvGrpSpPr/>
          <p:nvPr/>
        </p:nvGrpSpPr>
        <p:grpSpPr>
          <a:xfrm>
            <a:off x="3713734" y="2238754"/>
            <a:ext cx="1303655" cy="342265"/>
            <a:chOff x="2189733" y="2238753"/>
            <a:chExt cx="1303655" cy="342265"/>
          </a:xfrm>
        </p:grpSpPr>
        <p:sp>
          <p:nvSpPr>
            <p:cNvPr id="17" name="object 17"/>
            <p:cNvSpPr/>
            <p:nvPr/>
          </p:nvSpPr>
          <p:spPr>
            <a:xfrm>
              <a:off x="2269235" y="2276856"/>
              <a:ext cx="1160780" cy="0"/>
            </a:xfrm>
            <a:custGeom>
              <a:avLst/>
              <a:gdLst/>
              <a:ahLst/>
              <a:cxnLst/>
              <a:rect l="l" t="t" r="r" b="b"/>
              <a:pathLst>
                <a:path w="1160779">
                  <a:moveTo>
                    <a:pt x="0" y="0"/>
                  </a:moveTo>
                  <a:lnTo>
                    <a:pt x="1160272" y="0"/>
                  </a:lnTo>
                </a:path>
              </a:pathLst>
            </a:custGeom>
            <a:ln w="12700">
              <a:solidFill>
                <a:srgbClr val="000000"/>
              </a:solidFill>
            </a:ln>
          </p:spPr>
          <p:txBody>
            <a:bodyPr wrap="square" lIns="0" tIns="0" rIns="0" bIns="0" rtlCol="0"/>
            <a:lstStyle/>
            <a:p>
              <a:endParaRPr/>
            </a:p>
          </p:txBody>
        </p:sp>
        <p:sp>
          <p:nvSpPr>
            <p:cNvPr id="18" name="object 18"/>
            <p:cNvSpPr/>
            <p:nvPr/>
          </p:nvSpPr>
          <p:spPr>
            <a:xfrm>
              <a:off x="3416810" y="2238753"/>
              <a:ext cx="76200" cy="76200"/>
            </a:xfrm>
            <a:custGeom>
              <a:avLst/>
              <a:gdLst/>
              <a:ahLst/>
              <a:cxnLst/>
              <a:rect l="l" t="t" r="r" b="b"/>
              <a:pathLst>
                <a:path w="76200" h="76200">
                  <a:moveTo>
                    <a:pt x="0" y="0"/>
                  </a:moveTo>
                  <a:lnTo>
                    <a:pt x="0" y="76200"/>
                  </a:lnTo>
                  <a:lnTo>
                    <a:pt x="76200" y="38100"/>
                  </a:lnTo>
                  <a:lnTo>
                    <a:pt x="0" y="0"/>
                  </a:lnTo>
                  <a:close/>
                </a:path>
              </a:pathLst>
            </a:custGeom>
            <a:solidFill>
              <a:srgbClr val="000000"/>
            </a:solidFill>
          </p:spPr>
          <p:txBody>
            <a:bodyPr wrap="square" lIns="0" tIns="0" rIns="0" bIns="0" rtlCol="0"/>
            <a:lstStyle/>
            <a:p>
              <a:endParaRPr/>
            </a:p>
          </p:txBody>
        </p:sp>
        <p:sp>
          <p:nvSpPr>
            <p:cNvPr id="19" name="object 19"/>
            <p:cNvSpPr/>
            <p:nvPr/>
          </p:nvSpPr>
          <p:spPr>
            <a:xfrm>
              <a:off x="2196083" y="2276856"/>
              <a:ext cx="1017905" cy="270510"/>
            </a:xfrm>
            <a:custGeom>
              <a:avLst/>
              <a:gdLst/>
              <a:ahLst/>
              <a:cxnLst/>
              <a:rect l="l" t="t" r="r" b="b"/>
              <a:pathLst>
                <a:path w="1017905" h="270510">
                  <a:moveTo>
                    <a:pt x="0" y="0"/>
                  </a:moveTo>
                  <a:lnTo>
                    <a:pt x="1017612" y="270217"/>
                  </a:lnTo>
                </a:path>
              </a:pathLst>
            </a:custGeom>
            <a:ln w="12700">
              <a:solidFill>
                <a:srgbClr val="000000"/>
              </a:solidFill>
            </a:ln>
          </p:spPr>
          <p:txBody>
            <a:bodyPr wrap="square" lIns="0" tIns="0" rIns="0" bIns="0" rtlCol="0"/>
            <a:lstStyle/>
            <a:p>
              <a:endParaRPr/>
            </a:p>
          </p:txBody>
        </p:sp>
        <p:sp>
          <p:nvSpPr>
            <p:cNvPr id="20" name="object 20"/>
            <p:cNvSpPr/>
            <p:nvPr/>
          </p:nvSpPr>
          <p:spPr>
            <a:xfrm>
              <a:off x="3191650" y="2506985"/>
              <a:ext cx="83820" cy="73660"/>
            </a:xfrm>
            <a:custGeom>
              <a:avLst/>
              <a:gdLst/>
              <a:ahLst/>
              <a:cxnLst/>
              <a:rect l="l" t="t" r="r" b="b"/>
              <a:pathLst>
                <a:path w="83820" h="73660">
                  <a:moveTo>
                    <a:pt x="19557" y="0"/>
                  </a:moveTo>
                  <a:lnTo>
                    <a:pt x="0" y="73647"/>
                  </a:lnTo>
                  <a:lnTo>
                    <a:pt x="83426" y="56388"/>
                  </a:lnTo>
                  <a:lnTo>
                    <a:pt x="19557" y="0"/>
                  </a:lnTo>
                  <a:close/>
                </a:path>
              </a:pathLst>
            </a:custGeom>
            <a:solidFill>
              <a:srgbClr val="000000"/>
            </a:solidFill>
          </p:spPr>
          <p:txBody>
            <a:bodyPr wrap="square" lIns="0" tIns="0" rIns="0" bIns="0" rtlCol="0"/>
            <a:lstStyle/>
            <a:p>
              <a:endParaRPr/>
            </a:p>
          </p:txBody>
        </p:sp>
      </p:grpSp>
      <p:sp>
        <p:nvSpPr>
          <p:cNvPr id="21" name="object 21"/>
          <p:cNvSpPr txBox="1"/>
          <p:nvPr/>
        </p:nvSpPr>
        <p:spPr>
          <a:xfrm>
            <a:off x="4138613" y="1970341"/>
            <a:ext cx="433705" cy="258404"/>
          </a:xfrm>
          <a:prstGeom prst="rect">
            <a:avLst/>
          </a:prstGeom>
        </p:spPr>
        <p:txBody>
          <a:bodyPr vert="horz" wrap="square" lIns="0" tIns="12065" rIns="0" bIns="0" rtlCol="0">
            <a:spAutoFit/>
          </a:bodyPr>
          <a:lstStyle/>
          <a:p>
            <a:pPr marL="12700">
              <a:spcBef>
                <a:spcPts val="95"/>
              </a:spcBef>
            </a:pPr>
            <a:r>
              <a:rPr sz="1600" b="1" dirty="0">
                <a:latin typeface="Times New Roman"/>
                <a:cs typeface="Times New Roman"/>
              </a:rPr>
              <a:t>70%</a:t>
            </a:r>
            <a:endParaRPr sz="1600">
              <a:latin typeface="Times New Roman"/>
              <a:cs typeface="Times New Roman"/>
            </a:endParaRPr>
          </a:p>
        </p:txBody>
      </p:sp>
      <p:grpSp>
        <p:nvGrpSpPr>
          <p:cNvPr id="22" name="object 22"/>
          <p:cNvGrpSpPr/>
          <p:nvPr/>
        </p:nvGrpSpPr>
        <p:grpSpPr>
          <a:xfrm>
            <a:off x="4490935" y="2297998"/>
            <a:ext cx="3195320" cy="1310005"/>
            <a:chOff x="2966935" y="2297997"/>
            <a:chExt cx="3195320" cy="1310005"/>
          </a:xfrm>
        </p:grpSpPr>
        <p:sp>
          <p:nvSpPr>
            <p:cNvPr id="23" name="object 23"/>
            <p:cNvSpPr/>
            <p:nvPr/>
          </p:nvSpPr>
          <p:spPr>
            <a:xfrm>
              <a:off x="2966935" y="2297997"/>
              <a:ext cx="385445" cy="212725"/>
            </a:xfrm>
            <a:custGeom>
              <a:avLst/>
              <a:gdLst/>
              <a:ahLst/>
              <a:cxnLst/>
              <a:rect l="l" t="t" r="r" b="b"/>
              <a:pathLst>
                <a:path w="385445" h="212725">
                  <a:moveTo>
                    <a:pt x="11252" y="101662"/>
                  </a:moveTo>
                  <a:lnTo>
                    <a:pt x="8559" y="102119"/>
                  </a:lnTo>
                  <a:lnTo>
                    <a:pt x="3327" y="105282"/>
                  </a:lnTo>
                  <a:lnTo>
                    <a:pt x="1676" y="107555"/>
                  </a:lnTo>
                  <a:lnTo>
                    <a:pt x="0" y="114540"/>
                  </a:lnTo>
                  <a:lnTo>
                    <a:pt x="1041" y="118287"/>
                  </a:lnTo>
                  <a:lnTo>
                    <a:pt x="38935" y="134914"/>
                  </a:lnTo>
                  <a:lnTo>
                    <a:pt x="50107" y="134752"/>
                  </a:lnTo>
                  <a:lnTo>
                    <a:pt x="60451" y="132504"/>
                  </a:lnTo>
                  <a:lnTo>
                    <a:pt x="67874" y="129120"/>
                  </a:lnTo>
                  <a:lnTo>
                    <a:pt x="49060" y="129120"/>
                  </a:lnTo>
                  <a:lnTo>
                    <a:pt x="38849" y="126681"/>
                  </a:lnTo>
                  <a:lnTo>
                    <a:pt x="33604" y="122732"/>
                  </a:lnTo>
                  <a:lnTo>
                    <a:pt x="23533" y="109536"/>
                  </a:lnTo>
                  <a:lnTo>
                    <a:pt x="20561" y="105853"/>
                  </a:lnTo>
                  <a:lnTo>
                    <a:pt x="18008" y="103758"/>
                  </a:lnTo>
                  <a:lnTo>
                    <a:pt x="16128" y="102831"/>
                  </a:lnTo>
                  <a:lnTo>
                    <a:pt x="11252" y="101662"/>
                  </a:lnTo>
                  <a:close/>
                </a:path>
                <a:path w="385445" h="212725">
                  <a:moveTo>
                    <a:pt x="97731" y="15958"/>
                  </a:moveTo>
                  <a:lnTo>
                    <a:pt x="49775" y="15958"/>
                  </a:lnTo>
                  <a:lnTo>
                    <a:pt x="56537" y="16637"/>
                  </a:lnTo>
                  <a:lnTo>
                    <a:pt x="62255" y="17995"/>
                  </a:lnTo>
                  <a:lnTo>
                    <a:pt x="66624" y="21055"/>
                  </a:lnTo>
                  <a:lnTo>
                    <a:pt x="72567" y="30555"/>
                  </a:lnTo>
                  <a:lnTo>
                    <a:pt x="73405" y="35584"/>
                  </a:lnTo>
                  <a:lnTo>
                    <a:pt x="71221" y="44766"/>
                  </a:lnTo>
                  <a:lnTo>
                    <a:pt x="40385" y="60502"/>
                  </a:lnTo>
                  <a:lnTo>
                    <a:pt x="39585" y="63867"/>
                  </a:lnTo>
                  <a:lnTo>
                    <a:pt x="65652" y="92336"/>
                  </a:lnTo>
                  <a:lnTo>
                    <a:pt x="67329" y="105853"/>
                  </a:lnTo>
                  <a:lnTo>
                    <a:pt x="66395" y="112203"/>
                  </a:lnTo>
                  <a:lnTo>
                    <a:pt x="65023" y="117969"/>
                  </a:lnTo>
                  <a:lnTo>
                    <a:pt x="62179" y="122338"/>
                  </a:lnTo>
                  <a:lnTo>
                    <a:pt x="53581" y="128218"/>
                  </a:lnTo>
                  <a:lnTo>
                    <a:pt x="49060" y="129120"/>
                  </a:lnTo>
                  <a:lnTo>
                    <a:pt x="67874" y="129120"/>
                  </a:lnTo>
                  <a:lnTo>
                    <a:pt x="93027" y="96989"/>
                  </a:lnTo>
                  <a:lnTo>
                    <a:pt x="94957" y="88899"/>
                  </a:lnTo>
                  <a:lnTo>
                    <a:pt x="94589" y="81711"/>
                  </a:lnTo>
                  <a:lnTo>
                    <a:pt x="89268" y="69112"/>
                  </a:lnTo>
                  <a:lnTo>
                    <a:pt x="84607" y="63232"/>
                  </a:lnTo>
                  <a:lnTo>
                    <a:pt x="77977" y="57784"/>
                  </a:lnTo>
                  <a:lnTo>
                    <a:pt x="84632" y="55777"/>
                  </a:lnTo>
                  <a:lnTo>
                    <a:pt x="89852" y="52869"/>
                  </a:lnTo>
                  <a:lnTo>
                    <a:pt x="97447" y="45249"/>
                  </a:lnTo>
                  <a:lnTo>
                    <a:pt x="99910" y="40944"/>
                  </a:lnTo>
                  <a:lnTo>
                    <a:pt x="102831" y="28752"/>
                  </a:lnTo>
                  <a:lnTo>
                    <a:pt x="101434" y="21589"/>
                  </a:lnTo>
                  <a:lnTo>
                    <a:pt x="97731" y="15958"/>
                  </a:lnTo>
                  <a:close/>
                </a:path>
                <a:path w="385445" h="212725">
                  <a:moveTo>
                    <a:pt x="69866" y="0"/>
                  </a:moveTo>
                  <a:lnTo>
                    <a:pt x="32406" y="16637"/>
                  </a:lnTo>
                  <a:lnTo>
                    <a:pt x="26898" y="23291"/>
                  </a:lnTo>
                  <a:lnTo>
                    <a:pt x="30162" y="25386"/>
                  </a:lnTo>
                  <a:lnTo>
                    <a:pt x="36620" y="20343"/>
                  </a:lnTo>
                  <a:lnTo>
                    <a:pt x="43157" y="17199"/>
                  </a:lnTo>
                  <a:lnTo>
                    <a:pt x="49775" y="15958"/>
                  </a:lnTo>
                  <a:lnTo>
                    <a:pt x="97731" y="15958"/>
                  </a:lnTo>
                  <a:lnTo>
                    <a:pt x="92328" y="7746"/>
                  </a:lnTo>
                  <a:lnTo>
                    <a:pt x="85521" y="3212"/>
                  </a:lnTo>
                  <a:lnTo>
                    <a:pt x="76479" y="1040"/>
                  </a:lnTo>
                  <a:lnTo>
                    <a:pt x="69866" y="0"/>
                  </a:lnTo>
                  <a:close/>
                </a:path>
                <a:path w="385445" h="212725">
                  <a:moveTo>
                    <a:pt x="167665" y="22833"/>
                  </a:moveTo>
                  <a:lnTo>
                    <a:pt x="131749" y="46405"/>
                  </a:lnTo>
                  <a:lnTo>
                    <a:pt x="116433" y="84060"/>
                  </a:lnTo>
                  <a:lnTo>
                    <a:pt x="113270" y="107611"/>
                  </a:lnTo>
                  <a:lnTo>
                    <a:pt x="113309" y="115467"/>
                  </a:lnTo>
                  <a:lnTo>
                    <a:pt x="131051" y="156069"/>
                  </a:lnTo>
                  <a:lnTo>
                    <a:pt x="148145" y="161860"/>
                  </a:lnTo>
                  <a:lnTo>
                    <a:pt x="153568" y="161771"/>
                  </a:lnTo>
                  <a:lnTo>
                    <a:pt x="164172" y="158812"/>
                  </a:lnTo>
                  <a:lnTo>
                    <a:pt x="169202" y="156310"/>
                  </a:lnTo>
                  <a:lnTo>
                    <a:pt x="171836" y="154342"/>
                  </a:lnTo>
                  <a:lnTo>
                    <a:pt x="147802" y="154342"/>
                  </a:lnTo>
                  <a:lnTo>
                    <a:pt x="141643" y="152869"/>
                  </a:lnTo>
                  <a:lnTo>
                    <a:pt x="139458" y="151535"/>
                  </a:lnTo>
                  <a:lnTo>
                    <a:pt x="136601" y="147598"/>
                  </a:lnTo>
                  <a:lnTo>
                    <a:pt x="135955" y="144233"/>
                  </a:lnTo>
                  <a:lnTo>
                    <a:pt x="136080" y="139432"/>
                  </a:lnTo>
                  <a:lnTo>
                    <a:pt x="143027" y="101815"/>
                  </a:lnTo>
                  <a:lnTo>
                    <a:pt x="152979" y="61570"/>
                  </a:lnTo>
                  <a:lnTo>
                    <a:pt x="170484" y="30530"/>
                  </a:lnTo>
                  <a:lnTo>
                    <a:pt x="188873" y="30530"/>
                  </a:lnTo>
                  <a:lnTo>
                    <a:pt x="182689" y="26427"/>
                  </a:lnTo>
                  <a:lnTo>
                    <a:pt x="167665" y="22833"/>
                  </a:lnTo>
                  <a:close/>
                </a:path>
                <a:path w="385445" h="212725">
                  <a:moveTo>
                    <a:pt x="188873" y="30530"/>
                  </a:moveTo>
                  <a:lnTo>
                    <a:pt x="170484" y="30530"/>
                  </a:lnTo>
                  <a:lnTo>
                    <a:pt x="176834" y="32054"/>
                  </a:lnTo>
                  <a:lnTo>
                    <a:pt x="179184" y="33692"/>
                  </a:lnTo>
                  <a:lnTo>
                    <a:pt x="181990" y="39864"/>
                  </a:lnTo>
                  <a:lnTo>
                    <a:pt x="182057" y="46405"/>
                  </a:lnTo>
                  <a:lnTo>
                    <a:pt x="180593" y="55333"/>
                  </a:lnTo>
                  <a:lnTo>
                    <a:pt x="171437" y="95376"/>
                  </a:lnTo>
                  <a:lnTo>
                    <a:pt x="161150" y="136676"/>
                  </a:lnTo>
                  <a:lnTo>
                    <a:pt x="147802" y="154342"/>
                  </a:lnTo>
                  <a:lnTo>
                    <a:pt x="171836" y="154342"/>
                  </a:lnTo>
                  <a:lnTo>
                    <a:pt x="195149" y="121217"/>
                  </a:lnTo>
                  <a:lnTo>
                    <a:pt x="204330" y="81742"/>
                  </a:lnTo>
                  <a:lnTo>
                    <a:pt x="204616" y="71631"/>
                  </a:lnTo>
                  <a:lnTo>
                    <a:pt x="204000" y="61746"/>
                  </a:lnTo>
                  <a:lnTo>
                    <a:pt x="189141" y="30707"/>
                  </a:lnTo>
                  <a:lnTo>
                    <a:pt x="188873" y="30530"/>
                  </a:lnTo>
                  <a:close/>
                </a:path>
                <a:path w="385445" h="212725">
                  <a:moveTo>
                    <a:pt x="352881" y="140299"/>
                  </a:moveTo>
                  <a:lnTo>
                    <a:pt x="319265" y="168566"/>
                  </a:lnTo>
                  <a:lnTo>
                    <a:pt x="318096" y="176055"/>
                  </a:lnTo>
                  <a:lnTo>
                    <a:pt x="318266" y="183128"/>
                  </a:lnTo>
                  <a:lnTo>
                    <a:pt x="349686" y="212219"/>
                  </a:lnTo>
                  <a:lnTo>
                    <a:pt x="356122" y="211812"/>
                  </a:lnTo>
                  <a:lnTo>
                    <a:pt x="362360" y="210058"/>
                  </a:lnTo>
                  <a:lnTo>
                    <a:pt x="368401" y="206958"/>
                  </a:lnTo>
                  <a:lnTo>
                    <a:pt x="369303" y="206247"/>
                  </a:lnTo>
                  <a:lnTo>
                    <a:pt x="345846" y="206247"/>
                  </a:lnTo>
                  <a:lnTo>
                    <a:pt x="343280" y="205637"/>
                  </a:lnTo>
                  <a:lnTo>
                    <a:pt x="342277" y="204989"/>
                  </a:lnTo>
                  <a:lnTo>
                    <a:pt x="341629" y="204024"/>
                  </a:lnTo>
                  <a:lnTo>
                    <a:pt x="340309" y="202145"/>
                  </a:lnTo>
                  <a:lnTo>
                    <a:pt x="339686" y="199490"/>
                  </a:lnTo>
                  <a:lnTo>
                    <a:pt x="339798" y="194817"/>
                  </a:lnTo>
                  <a:lnTo>
                    <a:pt x="339925" y="191067"/>
                  </a:lnTo>
                  <a:lnTo>
                    <a:pt x="351472" y="149922"/>
                  </a:lnTo>
                  <a:lnTo>
                    <a:pt x="357390" y="146023"/>
                  </a:lnTo>
                  <a:lnTo>
                    <a:pt x="370617" y="146023"/>
                  </a:lnTo>
                  <a:lnTo>
                    <a:pt x="366128" y="143457"/>
                  </a:lnTo>
                  <a:lnTo>
                    <a:pt x="359575" y="141261"/>
                  </a:lnTo>
                  <a:lnTo>
                    <a:pt x="352881" y="140299"/>
                  </a:lnTo>
                  <a:close/>
                </a:path>
                <a:path w="385445" h="212725">
                  <a:moveTo>
                    <a:pt x="370617" y="146023"/>
                  </a:moveTo>
                  <a:lnTo>
                    <a:pt x="357390" y="146023"/>
                  </a:lnTo>
                  <a:lnTo>
                    <a:pt x="360146" y="146684"/>
                  </a:lnTo>
                  <a:lnTo>
                    <a:pt x="361187" y="147306"/>
                  </a:lnTo>
                  <a:lnTo>
                    <a:pt x="361784" y="148195"/>
                  </a:lnTo>
                  <a:lnTo>
                    <a:pt x="363006" y="149922"/>
                  </a:lnTo>
                  <a:lnTo>
                    <a:pt x="363600" y="152526"/>
                  </a:lnTo>
                  <a:lnTo>
                    <a:pt x="355358" y="194817"/>
                  </a:lnTo>
                  <a:lnTo>
                    <a:pt x="345846" y="206247"/>
                  </a:lnTo>
                  <a:lnTo>
                    <a:pt x="369303" y="206247"/>
                  </a:lnTo>
                  <a:lnTo>
                    <a:pt x="385203" y="176213"/>
                  </a:lnTo>
                  <a:lnTo>
                    <a:pt x="385032" y="169152"/>
                  </a:lnTo>
                  <a:lnTo>
                    <a:pt x="383508" y="162550"/>
                  </a:lnTo>
                  <a:lnTo>
                    <a:pt x="380631" y="156412"/>
                  </a:lnTo>
                  <a:lnTo>
                    <a:pt x="376657" y="151030"/>
                  </a:lnTo>
                  <a:lnTo>
                    <a:pt x="371772" y="146684"/>
                  </a:lnTo>
                  <a:lnTo>
                    <a:pt x="370617" y="146023"/>
                  </a:lnTo>
                  <a:close/>
                </a:path>
                <a:path w="385445" h="212725">
                  <a:moveTo>
                    <a:pt x="363727" y="69392"/>
                  </a:moveTo>
                  <a:lnTo>
                    <a:pt x="237909" y="186257"/>
                  </a:lnTo>
                  <a:lnTo>
                    <a:pt x="250812" y="189343"/>
                  </a:lnTo>
                  <a:lnTo>
                    <a:pt x="376720" y="72490"/>
                  </a:lnTo>
                  <a:lnTo>
                    <a:pt x="363727" y="69392"/>
                  </a:lnTo>
                  <a:close/>
                </a:path>
                <a:path w="385445" h="212725">
                  <a:moveTo>
                    <a:pt x="264607" y="46351"/>
                  </a:moveTo>
                  <a:lnTo>
                    <a:pt x="232857" y="67768"/>
                  </a:lnTo>
                  <a:lnTo>
                    <a:pt x="229284" y="82656"/>
                  </a:lnTo>
                  <a:lnTo>
                    <a:pt x="229414" y="89643"/>
                  </a:lnTo>
                  <a:lnTo>
                    <a:pt x="261072" y="118083"/>
                  </a:lnTo>
                  <a:lnTo>
                    <a:pt x="267641" y="117718"/>
                  </a:lnTo>
                  <a:lnTo>
                    <a:pt x="273936" y="115996"/>
                  </a:lnTo>
                  <a:lnTo>
                    <a:pt x="279958" y="112914"/>
                  </a:lnTo>
                  <a:lnTo>
                    <a:pt x="280215" y="112711"/>
                  </a:lnTo>
                  <a:lnTo>
                    <a:pt x="257174" y="112711"/>
                  </a:lnTo>
                  <a:lnTo>
                    <a:pt x="254482" y="112064"/>
                  </a:lnTo>
                  <a:lnTo>
                    <a:pt x="253466" y="111378"/>
                  </a:lnTo>
                  <a:lnTo>
                    <a:pt x="252691" y="110324"/>
                  </a:lnTo>
                  <a:lnTo>
                    <a:pt x="251498" y="108546"/>
                  </a:lnTo>
                  <a:lnTo>
                    <a:pt x="250938" y="106260"/>
                  </a:lnTo>
                  <a:lnTo>
                    <a:pt x="251028" y="97979"/>
                  </a:lnTo>
                  <a:lnTo>
                    <a:pt x="262570" y="56171"/>
                  </a:lnTo>
                  <a:lnTo>
                    <a:pt x="268681" y="52069"/>
                  </a:lnTo>
                  <a:lnTo>
                    <a:pt x="282198" y="52069"/>
                  </a:lnTo>
                  <a:lnTo>
                    <a:pt x="277742" y="49478"/>
                  </a:lnTo>
                  <a:lnTo>
                    <a:pt x="271322" y="47306"/>
                  </a:lnTo>
                  <a:lnTo>
                    <a:pt x="264607" y="46351"/>
                  </a:lnTo>
                  <a:close/>
                </a:path>
                <a:path w="385445" h="212725">
                  <a:moveTo>
                    <a:pt x="282198" y="52069"/>
                  </a:moveTo>
                  <a:lnTo>
                    <a:pt x="268681" y="52069"/>
                  </a:lnTo>
                  <a:lnTo>
                    <a:pt x="271513" y="52742"/>
                  </a:lnTo>
                  <a:lnTo>
                    <a:pt x="272516" y="53351"/>
                  </a:lnTo>
                  <a:lnTo>
                    <a:pt x="273113" y="54240"/>
                  </a:lnTo>
                  <a:lnTo>
                    <a:pt x="274360" y="56184"/>
                  </a:lnTo>
                  <a:lnTo>
                    <a:pt x="274929" y="58889"/>
                  </a:lnTo>
                  <a:lnTo>
                    <a:pt x="274713" y="67448"/>
                  </a:lnTo>
                  <a:lnTo>
                    <a:pt x="264248" y="106260"/>
                  </a:lnTo>
                  <a:lnTo>
                    <a:pt x="257174" y="112711"/>
                  </a:lnTo>
                  <a:lnTo>
                    <a:pt x="280215" y="112711"/>
                  </a:lnTo>
                  <a:lnTo>
                    <a:pt x="296635" y="82267"/>
                  </a:lnTo>
                  <a:lnTo>
                    <a:pt x="296438" y="75195"/>
                  </a:lnTo>
                  <a:lnTo>
                    <a:pt x="294926" y="68655"/>
                  </a:lnTo>
                  <a:lnTo>
                    <a:pt x="292061" y="62483"/>
                  </a:lnTo>
                  <a:lnTo>
                    <a:pt x="288114" y="57068"/>
                  </a:lnTo>
                  <a:lnTo>
                    <a:pt x="283340" y="52732"/>
                  </a:lnTo>
                  <a:lnTo>
                    <a:pt x="282198" y="52069"/>
                  </a:lnTo>
                  <a:close/>
                </a:path>
              </a:pathLst>
            </a:custGeom>
            <a:solidFill>
              <a:srgbClr val="000000"/>
            </a:solidFill>
          </p:spPr>
          <p:txBody>
            <a:bodyPr wrap="square" lIns="0" tIns="0" rIns="0" bIns="0" rtlCol="0"/>
            <a:lstStyle/>
            <a:p>
              <a:endParaRPr/>
            </a:p>
          </p:txBody>
        </p:sp>
        <p:sp>
          <p:nvSpPr>
            <p:cNvPr id="24" name="object 24"/>
            <p:cNvSpPr/>
            <p:nvPr/>
          </p:nvSpPr>
          <p:spPr>
            <a:xfrm>
              <a:off x="3348228" y="2997707"/>
              <a:ext cx="2809240" cy="605155"/>
            </a:xfrm>
            <a:custGeom>
              <a:avLst/>
              <a:gdLst/>
              <a:ahLst/>
              <a:cxnLst/>
              <a:rect l="l" t="t" r="r" b="b"/>
              <a:pathLst>
                <a:path w="2809240" h="605154">
                  <a:moveTo>
                    <a:pt x="2106549" y="37807"/>
                  </a:moveTo>
                  <a:lnTo>
                    <a:pt x="702183" y="37807"/>
                  </a:lnTo>
                  <a:lnTo>
                    <a:pt x="702183" y="75615"/>
                  </a:lnTo>
                  <a:lnTo>
                    <a:pt x="2106549" y="75615"/>
                  </a:lnTo>
                  <a:lnTo>
                    <a:pt x="2106549" y="37807"/>
                  </a:lnTo>
                  <a:close/>
                </a:path>
                <a:path w="2809240" h="605154">
                  <a:moveTo>
                    <a:pt x="2106549" y="0"/>
                  </a:moveTo>
                  <a:lnTo>
                    <a:pt x="702183" y="0"/>
                  </a:lnTo>
                  <a:lnTo>
                    <a:pt x="702183" y="18910"/>
                  </a:lnTo>
                  <a:lnTo>
                    <a:pt x="2106549" y="18910"/>
                  </a:lnTo>
                  <a:lnTo>
                    <a:pt x="2106549" y="0"/>
                  </a:lnTo>
                  <a:close/>
                </a:path>
                <a:path w="2809240" h="605154">
                  <a:moveTo>
                    <a:pt x="2808732" y="453771"/>
                  </a:moveTo>
                  <a:lnTo>
                    <a:pt x="2106549" y="453771"/>
                  </a:lnTo>
                  <a:lnTo>
                    <a:pt x="2106549" y="94538"/>
                  </a:lnTo>
                  <a:lnTo>
                    <a:pt x="702183" y="94538"/>
                  </a:lnTo>
                  <a:lnTo>
                    <a:pt x="702183" y="453771"/>
                  </a:lnTo>
                  <a:lnTo>
                    <a:pt x="0" y="453771"/>
                  </a:lnTo>
                  <a:lnTo>
                    <a:pt x="1404366" y="605028"/>
                  </a:lnTo>
                  <a:lnTo>
                    <a:pt x="2808732" y="453771"/>
                  </a:lnTo>
                  <a:close/>
                </a:path>
              </a:pathLst>
            </a:custGeom>
            <a:solidFill>
              <a:srgbClr val="B03E9A"/>
            </a:solidFill>
          </p:spPr>
          <p:txBody>
            <a:bodyPr wrap="square" lIns="0" tIns="0" rIns="0" bIns="0" rtlCol="0"/>
            <a:lstStyle/>
            <a:p>
              <a:endParaRPr/>
            </a:p>
          </p:txBody>
        </p:sp>
        <p:sp>
          <p:nvSpPr>
            <p:cNvPr id="25" name="object 25"/>
            <p:cNvSpPr/>
            <p:nvPr/>
          </p:nvSpPr>
          <p:spPr>
            <a:xfrm>
              <a:off x="3348226" y="3092246"/>
              <a:ext cx="2809240" cy="510540"/>
            </a:xfrm>
            <a:custGeom>
              <a:avLst/>
              <a:gdLst/>
              <a:ahLst/>
              <a:cxnLst/>
              <a:rect l="l" t="t" r="r" b="b"/>
              <a:pathLst>
                <a:path w="2809240" h="510539">
                  <a:moveTo>
                    <a:pt x="2808731" y="359232"/>
                  </a:moveTo>
                  <a:lnTo>
                    <a:pt x="2106548" y="359232"/>
                  </a:lnTo>
                  <a:lnTo>
                    <a:pt x="2106548" y="0"/>
                  </a:lnTo>
                  <a:lnTo>
                    <a:pt x="702182" y="0"/>
                  </a:lnTo>
                  <a:lnTo>
                    <a:pt x="702182" y="359232"/>
                  </a:lnTo>
                  <a:lnTo>
                    <a:pt x="0" y="359232"/>
                  </a:lnTo>
                  <a:lnTo>
                    <a:pt x="1404365" y="510489"/>
                  </a:lnTo>
                  <a:lnTo>
                    <a:pt x="2808731" y="359232"/>
                  </a:lnTo>
                  <a:close/>
                </a:path>
              </a:pathLst>
            </a:custGeom>
            <a:ln w="9143">
              <a:solidFill>
                <a:srgbClr val="000000"/>
              </a:solidFill>
            </a:ln>
          </p:spPr>
          <p:txBody>
            <a:bodyPr wrap="square" lIns="0" tIns="0" rIns="0" bIns="0" rtlCol="0"/>
            <a:lstStyle/>
            <a:p>
              <a:endParaRPr/>
            </a:p>
          </p:txBody>
        </p:sp>
        <p:sp>
          <p:nvSpPr>
            <p:cNvPr id="26" name="object 26"/>
            <p:cNvSpPr/>
            <p:nvPr/>
          </p:nvSpPr>
          <p:spPr>
            <a:xfrm>
              <a:off x="4050411" y="2997707"/>
              <a:ext cx="1404620" cy="76200"/>
            </a:xfrm>
            <a:custGeom>
              <a:avLst/>
              <a:gdLst/>
              <a:ahLst/>
              <a:cxnLst/>
              <a:rect l="l" t="t" r="r" b="b"/>
              <a:pathLst>
                <a:path w="1404620" h="76200">
                  <a:moveTo>
                    <a:pt x="1404365" y="37807"/>
                  </a:moveTo>
                  <a:lnTo>
                    <a:pt x="0" y="37807"/>
                  </a:lnTo>
                  <a:lnTo>
                    <a:pt x="0" y="75615"/>
                  </a:lnTo>
                  <a:lnTo>
                    <a:pt x="1404365" y="75615"/>
                  </a:lnTo>
                  <a:lnTo>
                    <a:pt x="1404365" y="37807"/>
                  </a:lnTo>
                  <a:close/>
                </a:path>
                <a:path w="1404620" h="76200">
                  <a:moveTo>
                    <a:pt x="1404365" y="0"/>
                  </a:moveTo>
                  <a:lnTo>
                    <a:pt x="0" y="0"/>
                  </a:lnTo>
                  <a:lnTo>
                    <a:pt x="0" y="18910"/>
                  </a:lnTo>
                  <a:lnTo>
                    <a:pt x="1404365" y="18910"/>
                  </a:lnTo>
                  <a:lnTo>
                    <a:pt x="1404365" y="0"/>
                  </a:lnTo>
                  <a:close/>
                </a:path>
              </a:pathLst>
            </a:custGeom>
            <a:ln w="9144">
              <a:solidFill>
                <a:srgbClr val="000000"/>
              </a:solidFill>
            </a:ln>
          </p:spPr>
          <p:txBody>
            <a:bodyPr wrap="square" lIns="0" tIns="0" rIns="0" bIns="0" rtlCol="0"/>
            <a:lstStyle/>
            <a:p>
              <a:endParaRPr/>
            </a:p>
          </p:txBody>
        </p:sp>
      </p:grpSp>
      <p:sp>
        <p:nvSpPr>
          <p:cNvPr id="27" name="object 27"/>
          <p:cNvSpPr txBox="1"/>
          <p:nvPr/>
        </p:nvSpPr>
        <p:spPr>
          <a:xfrm>
            <a:off x="7259150" y="1983868"/>
            <a:ext cx="2446655" cy="848360"/>
          </a:xfrm>
          <a:prstGeom prst="rect">
            <a:avLst/>
          </a:prstGeom>
        </p:spPr>
        <p:txBody>
          <a:bodyPr vert="horz" wrap="square" lIns="0" tIns="12700" rIns="0" bIns="0" rtlCol="0">
            <a:spAutoFit/>
          </a:bodyPr>
          <a:lstStyle/>
          <a:p>
            <a:pPr marL="12700" marR="5080">
              <a:spcBef>
                <a:spcPts val="100"/>
              </a:spcBef>
            </a:pPr>
            <a:r>
              <a:rPr b="1" i="1" spc="-15" dirty="0">
                <a:latin typeface="Times New Roman"/>
                <a:cs typeface="Times New Roman"/>
              </a:rPr>
              <a:t>емульгатор </a:t>
            </a:r>
            <a:r>
              <a:rPr b="1" i="1" spc="-5" dirty="0">
                <a:latin typeface="Times New Roman"/>
                <a:cs typeface="Times New Roman"/>
              </a:rPr>
              <a:t>2-го</a:t>
            </a:r>
            <a:r>
              <a:rPr b="1" i="1" dirty="0">
                <a:latin typeface="Times New Roman"/>
                <a:cs typeface="Times New Roman"/>
              </a:rPr>
              <a:t> </a:t>
            </a:r>
            <a:r>
              <a:rPr b="1" i="1" spc="-15" dirty="0">
                <a:latin typeface="Times New Roman"/>
                <a:cs typeface="Times New Roman"/>
              </a:rPr>
              <a:t>роду </a:t>
            </a:r>
            <a:r>
              <a:rPr b="1" i="1" spc="-10" dirty="0">
                <a:latin typeface="Times New Roman"/>
                <a:cs typeface="Times New Roman"/>
              </a:rPr>
              <a:t> </a:t>
            </a:r>
            <a:r>
              <a:rPr b="1" i="1" spc="-5" dirty="0">
                <a:latin typeface="Times New Roman"/>
                <a:cs typeface="Times New Roman"/>
              </a:rPr>
              <a:t>дисперсна </a:t>
            </a:r>
            <a:r>
              <a:rPr b="1" i="1" dirty="0">
                <a:latin typeface="Times New Roman"/>
                <a:cs typeface="Times New Roman"/>
              </a:rPr>
              <a:t>фаза </a:t>
            </a:r>
            <a:r>
              <a:rPr b="1" i="1" spc="5" dirty="0">
                <a:latin typeface="Times New Roman"/>
                <a:cs typeface="Times New Roman"/>
              </a:rPr>
              <a:t> </a:t>
            </a:r>
            <a:r>
              <a:rPr b="1" i="1" spc="-5" dirty="0">
                <a:latin typeface="Times New Roman"/>
                <a:cs typeface="Times New Roman"/>
              </a:rPr>
              <a:t>дисперсійне</a:t>
            </a:r>
            <a:r>
              <a:rPr b="1" i="1" spc="-50" dirty="0">
                <a:latin typeface="Times New Roman"/>
                <a:cs typeface="Times New Roman"/>
              </a:rPr>
              <a:t> </a:t>
            </a:r>
            <a:r>
              <a:rPr b="1" i="1" spc="-10" dirty="0">
                <a:latin typeface="Times New Roman"/>
                <a:cs typeface="Times New Roman"/>
              </a:rPr>
              <a:t>середовище</a:t>
            </a:r>
            <a:endParaRPr>
              <a:latin typeface="Times New Roman"/>
              <a:cs typeface="Times New Roman"/>
            </a:endParaRPr>
          </a:p>
        </p:txBody>
      </p:sp>
      <p:sp>
        <p:nvSpPr>
          <p:cNvPr id="28" name="object 28"/>
          <p:cNvSpPr txBox="1"/>
          <p:nvPr/>
        </p:nvSpPr>
        <p:spPr>
          <a:xfrm>
            <a:off x="5906156" y="3014429"/>
            <a:ext cx="739775" cy="574040"/>
          </a:xfrm>
          <a:prstGeom prst="rect">
            <a:avLst/>
          </a:prstGeom>
        </p:spPr>
        <p:txBody>
          <a:bodyPr vert="horz" wrap="square" lIns="0" tIns="12700" rIns="0" bIns="0" rtlCol="0">
            <a:spAutoFit/>
          </a:bodyPr>
          <a:lstStyle/>
          <a:p>
            <a:pPr marL="12700" marR="5080" indent="33020">
              <a:spcBef>
                <a:spcPts val="100"/>
              </a:spcBef>
            </a:pPr>
            <a:r>
              <a:rPr b="1" spc="-5" dirty="0">
                <a:solidFill>
                  <a:srgbClr val="FFFFFF"/>
                </a:solidFill>
                <a:latin typeface="Times New Roman"/>
                <a:cs typeface="Times New Roman"/>
              </a:rPr>
              <a:t>таким </a:t>
            </a:r>
            <a:r>
              <a:rPr b="1" spc="-434" dirty="0">
                <a:solidFill>
                  <a:srgbClr val="FFFFFF"/>
                </a:solidFill>
                <a:latin typeface="Times New Roman"/>
                <a:cs typeface="Times New Roman"/>
              </a:rPr>
              <a:t> </a:t>
            </a:r>
            <a:r>
              <a:rPr b="1" dirty="0">
                <a:solidFill>
                  <a:srgbClr val="FFFFFF"/>
                </a:solidFill>
                <a:latin typeface="Times New Roman"/>
                <a:cs typeface="Times New Roman"/>
              </a:rPr>
              <a:t>ч</a:t>
            </a:r>
            <a:r>
              <a:rPr b="1" spc="-10" dirty="0">
                <a:solidFill>
                  <a:srgbClr val="FFFFFF"/>
                </a:solidFill>
                <a:latin typeface="Times New Roman"/>
                <a:cs typeface="Times New Roman"/>
              </a:rPr>
              <a:t>ин</a:t>
            </a:r>
            <a:r>
              <a:rPr b="1" spc="-40" dirty="0">
                <a:solidFill>
                  <a:srgbClr val="FFFFFF"/>
                </a:solidFill>
                <a:latin typeface="Times New Roman"/>
                <a:cs typeface="Times New Roman"/>
              </a:rPr>
              <a:t>о</a:t>
            </a:r>
            <a:r>
              <a:rPr b="1" spc="-5" dirty="0">
                <a:solidFill>
                  <a:srgbClr val="FFFFFF"/>
                </a:solidFill>
                <a:latin typeface="Times New Roman"/>
                <a:cs typeface="Times New Roman"/>
              </a:rPr>
              <a:t>м</a:t>
            </a:r>
            <a:r>
              <a:rPr b="1" dirty="0">
                <a:solidFill>
                  <a:srgbClr val="FFFFFF"/>
                </a:solidFill>
                <a:latin typeface="Times New Roman"/>
                <a:cs typeface="Times New Roman"/>
              </a:rPr>
              <a:t>,</a:t>
            </a:r>
            <a:endParaRPr>
              <a:latin typeface="Times New Roman"/>
              <a:cs typeface="Times New Roman"/>
            </a:endParaRPr>
          </a:p>
        </p:txBody>
      </p:sp>
      <p:sp>
        <p:nvSpPr>
          <p:cNvPr id="29" name="object 29"/>
          <p:cNvSpPr/>
          <p:nvPr/>
        </p:nvSpPr>
        <p:spPr>
          <a:xfrm>
            <a:off x="1828800" y="3704845"/>
            <a:ext cx="8763000" cy="58419"/>
          </a:xfrm>
          <a:custGeom>
            <a:avLst/>
            <a:gdLst/>
            <a:ahLst/>
            <a:cxnLst/>
            <a:rect l="l" t="t" r="r" b="b"/>
            <a:pathLst>
              <a:path w="8763000" h="58420">
                <a:moveTo>
                  <a:pt x="8763000" y="23164"/>
                </a:moveTo>
                <a:lnTo>
                  <a:pt x="0" y="23164"/>
                </a:lnTo>
                <a:lnTo>
                  <a:pt x="0" y="57912"/>
                </a:lnTo>
                <a:lnTo>
                  <a:pt x="8763000" y="57912"/>
                </a:lnTo>
                <a:lnTo>
                  <a:pt x="8763000" y="23164"/>
                </a:lnTo>
                <a:close/>
              </a:path>
              <a:path w="8763000" h="58420">
                <a:moveTo>
                  <a:pt x="8763000" y="0"/>
                </a:moveTo>
                <a:lnTo>
                  <a:pt x="0" y="0"/>
                </a:lnTo>
                <a:lnTo>
                  <a:pt x="0" y="11582"/>
                </a:lnTo>
                <a:lnTo>
                  <a:pt x="8763000" y="11582"/>
                </a:lnTo>
                <a:lnTo>
                  <a:pt x="8763000" y="0"/>
                </a:lnTo>
                <a:close/>
              </a:path>
            </a:pathLst>
          </a:custGeom>
          <a:solidFill>
            <a:srgbClr val="000000"/>
          </a:solidFill>
        </p:spPr>
        <p:txBody>
          <a:bodyPr wrap="square" lIns="0" tIns="0" rIns="0" bIns="0" rtlCol="0"/>
          <a:lstStyle/>
          <a:p>
            <a:endParaRPr/>
          </a:p>
        </p:txBody>
      </p:sp>
      <p:sp>
        <p:nvSpPr>
          <p:cNvPr id="30" name="object 30"/>
          <p:cNvSpPr txBox="1"/>
          <p:nvPr/>
        </p:nvSpPr>
        <p:spPr>
          <a:xfrm>
            <a:off x="2212488" y="3888803"/>
            <a:ext cx="1619250" cy="228268"/>
          </a:xfrm>
          <a:prstGeom prst="rect">
            <a:avLst/>
          </a:prstGeom>
        </p:spPr>
        <p:txBody>
          <a:bodyPr vert="horz" wrap="square" lIns="0" tIns="12700" rIns="0" bIns="0" rtlCol="0">
            <a:spAutoFit/>
          </a:bodyPr>
          <a:lstStyle/>
          <a:p>
            <a:pPr marL="12700">
              <a:spcBef>
                <a:spcPts val="100"/>
              </a:spcBef>
            </a:pPr>
            <a:r>
              <a:rPr sz="1400" b="1" i="1" spc="-10" dirty="0">
                <a:latin typeface="Times New Roman"/>
                <a:cs typeface="Times New Roman"/>
              </a:rPr>
              <a:t>РОЗЧИННІСТЬ</a:t>
            </a:r>
            <a:r>
              <a:rPr sz="1400" b="1" i="1" spc="265" dirty="0">
                <a:latin typeface="Times New Roman"/>
                <a:cs typeface="Times New Roman"/>
              </a:rPr>
              <a:t> </a:t>
            </a:r>
            <a:r>
              <a:rPr sz="1400" b="1" i="1" dirty="0">
                <a:latin typeface="Times New Roman"/>
                <a:cs typeface="Times New Roman"/>
              </a:rPr>
              <a:t>ЛР</a:t>
            </a:r>
            <a:endParaRPr sz="1400">
              <a:latin typeface="Times New Roman"/>
              <a:cs typeface="Times New Roman"/>
            </a:endParaRPr>
          </a:p>
        </p:txBody>
      </p:sp>
      <p:sp>
        <p:nvSpPr>
          <p:cNvPr id="31" name="object 31"/>
          <p:cNvSpPr txBox="1"/>
          <p:nvPr/>
        </p:nvSpPr>
        <p:spPr>
          <a:xfrm>
            <a:off x="4744640" y="3817301"/>
            <a:ext cx="3063240" cy="453390"/>
          </a:xfrm>
          <a:prstGeom prst="rect">
            <a:avLst/>
          </a:prstGeom>
        </p:spPr>
        <p:txBody>
          <a:bodyPr vert="horz" wrap="square" lIns="0" tIns="12700" rIns="0" bIns="0" rtlCol="0">
            <a:spAutoFit/>
          </a:bodyPr>
          <a:lstStyle/>
          <a:p>
            <a:pPr marL="856615" marR="5080" indent="-844550">
              <a:spcBef>
                <a:spcPts val="100"/>
              </a:spcBef>
            </a:pPr>
            <a:r>
              <a:rPr sz="1400" b="1" i="1" spc="-5" dirty="0">
                <a:latin typeface="Times New Roman"/>
                <a:cs typeface="Times New Roman"/>
              </a:rPr>
              <a:t>ТИП</a:t>
            </a:r>
            <a:r>
              <a:rPr sz="1400" b="1" i="1" spc="-30" dirty="0">
                <a:latin typeface="Times New Roman"/>
                <a:cs typeface="Times New Roman"/>
              </a:rPr>
              <a:t> </a:t>
            </a:r>
            <a:r>
              <a:rPr sz="1400" b="1" i="1" dirty="0">
                <a:latin typeface="Times New Roman"/>
                <a:cs typeface="Times New Roman"/>
              </a:rPr>
              <a:t>ДИСПЕРСНОЇ</a:t>
            </a:r>
            <a:r>
              <a:rPr sz="1400" b="1" i="1" spc="320" dirty="0">
                <a:latin typeface="Times New Roman"/>
                <a:cs typeface="Times New Roman"/>
              </a:rPr>
              <a:t> </a:t>
            </a:r>
            <a:r>
              <a:rPr sz="1400" b="1" i="1" dirty="0">
                <a:latin typeface="Times New Roman"/>
                <a:cs typeface="Times New Roman"/>
              </a:rPr>
              <a:t>СИСТЕМИ,</a:t>
            </a:r>
            <a:r>
              <a:rPr sz="1400" b="1" i="1" spc="-20" dirty="0">
                <a:latin typeface="Times New Roman"/>
                <a:cs typeface="Times New Roman"/>
              </a:rPr>
              <a:t> </a:t>
            </a:r>
            <a:r>
              <a:rPr sz="1400" b="1" i="1" dirty="0">
                <a:latin typeface="Times New Roman"/>
                <a:cs typeface="Times New Roman"/>
              </a:rPr>
              <a:t>ШО </a:t>
            </a:r>
            <a:r>
              <a:rPr sz="1400" b="1" i="1" spc="-335" dirty="0">
                <a:latin typeface="Times New Roman"/>
                <a:cs typeface="Times New Roman"/>
              </a:rPr>
              <a:t> </a:t>
            </a:r>
            <a:r>
              <a:rPr sz="1400" b="1" i="1" spc="-15" dirty="0">
                <a:latin typeface="Times New Roman"/>
                <a:cs typeface="Times New Roman"/>
              </a:rPr>
              <a:t>УТВОРЮЄТЬСЯ</a:t>
            </a:r>
            <a:endParaRPr sz="1400">
              <a:latin typeface="Times New Roman"/>
              <a:cs typeface="Times New Roman"/>
            </a:endParaRPr>
          </a:p>
        </p:txBody>
      </p:sp>
      <p:grpSp>
        <p:nvGrpSpPr>
          <p:cNvPr id="32" name="object 32"/>
          <p:cNvGrpSpPr/>
          <p:nvPr/>
        </p:nvGrpSpPr>
        <p:grpSpPr>
          <a:xfrm>
            <a:off x="1755458" y="507302"/>
            <a:ext cx="2178685" cy="946785"/>
            <a:chOff x="231457" y="507301"/>
            <a:chExt cx="2178685" cy="946785"/>
          </a:xfrm>
        </p:grpSpPr>
        <p:sp>
          <p:nvSpPr>
            <p:cNvPr id="33" name="object 33"/>
            <p:cNvSpPr/>
            <p:nvPr/>
          </p:nvSpPr>
          <p:spPr>
            <a:xfrm>
              <a:off x="251460" y="527303"/>
              <a:ext cx="2138680" cy="906780"/>
            </a:xfrm>
            <a:custGeom>
              <a:avLst/>
              <a:gdLst/>
              <a:ahLst/>
              <a:cxnLst/>
              <a:rect l="l" t="t" r="r" b="b"/>
              <a:pathLst>
                <a:path w="2138680" h="906780">
                  <a:moveTo>
                    <a:pt x="1684782" y="0"/>
                  </a:moveTo>
                  <a:lnTo>
                    <a:pt x="0" y="0"/>
                  </a:lnTo>
                  <a:lnTo>
                    <a:pt x="453390" y="453390"/>
                  </a:lnTo>
                  <a:lnTo>
                    <a:pt x="0" y="906780"/>
                  </a:lnTo>
                  <a:lnTo>
                    <a:pt x="1684782" y="906780"/>
                  </a:lnTo>
                  <a:lnTo>
                    <a:pt x="2138172" y="453390"/>
                  </a:lnTo>
                  <a:lnTo>
                    <a:pt x="1684782" y="0"/>
                  </a:lnTo>
                  <a:close/>
                </a:path>
              </a:pathLst>
            </a:custGeom>
            <a:solidFill>
              <a:srgbClr val="B03E9A"/>
            </a:solidFill>
          </p:spPr>
          <p:txBody>
            <a:bodyPr wrap="square" lIns="0" tIns="0" rIns="0" bIns="0" rtlCol="0"/>
            <a:lstStyle/>
            <a:p>
              <a:endParaRPr/>
            </a:p>
          </p:txBody>
        </p:sp>
        <p:sp>
          <p:nvSpPr>
            <p:cNvPr id="34" name="object 34"/>
            <p:cNvSpPr/>
            <p:nvPr/>
          </p:nvSpPr>
          <p:spPr>
            <a:xfrm>
              <a:off x="251460" y="527303"/>
              <a:ext cx="2138680" cy="906780"/>
            </a:xfrm>
            <a:custGeom>
              <a:avLst/>
              <a:gdLst/>
              <a:ahLst/>
              <a:cxnLst/>
              <a:rect l="l" t="t" r="r" b="b"/>
              <a:pathLst>
                <a:path w="2138680" h="906780">
                  <a:moveTo>
                    <a:pt x="0" y="0"/>
                  </a:moveTo>
                  <a:lnTo>
                    <a:pt x="1684782" y="0"/>
                  </a:lnTo>
                  <a:lnTo>
                    <a:pt x="2138172" y="453390"/>
                  </a:lnTo>
                  <a:lnTo>
                    <a:pt x="1684782" y="906780"/>
                  </a:lnTo>
                  <a:lnTo>
                    <a:pt x="0" y="906780"/>
                  </a:lnTo>
                  <a:lnTo>
                    <a:pt x="453390" y="453390"/>
                  </a:lnTo>
                  <a:lnTo>
                    <a:pt x="0" y="0"/>
                  </a:lnTo>
                  <a:close/>
                </a:path>
              </a:pathLst>
            </a:custGeom>
            <a:ln w="39623">
              <a:solidFill>
                <a:srgbClr val="FFFFFF"/>
              </a:solidFill>
            </a:ln>
          </p:spPr>
          <p:txBody>
            <a:bodyPr wrap="square" lIns="0" tIns="0" rIns="0" bIns="0" rtlCol="0"/>
            <a:lstStyle/>
            <a:p>
              <a:endParaRPr/>
            </a:p>
          </p:txBody>
        </p:sp>
      </p:grpSp>
      <p:sp>
        <p:nvSpPr>
          <p:cNvPr id="35" name="object 35"/>
          <p:cNvSpPr txBox="1"/>
          <p:nvPr/>
        </p:nvSpPr>
        <p:spPr>
          <a:xfrm>
            <a:off x="2294765" y="570190"/>
            <a:ext cx="1147445" cy="563880"/>
          </a:xfrm>
          <a:prstGeom prst="rect">
            <a:avLst/>
          </a:prstGeom>
        </p:spPr>
        <p:txBody>
          <a:bodyPr vert="horz" wrap="square" lIns="0" tIns="29845" rIns="0" bIns="0" rtlCol="0">
            <a:spAutoFit/>
          </a:bodyPr>
          <a:lstStyle/>
          <a:p>
            <a:pPr marL="12700" marR="5080" indent="116839">
              <a:lnSpc>
                <a:spcPts val="2080"/>
              </a:lnSpc>
              <a:spcBef>
                <a:spcPts val="235"/>
              </a:spcBef>
            </a:pPr>
            <a:r>
              <a:rPr b="1" spc="-5" dirty="0">
                <a:solidFill>
                  <a:srgbClr val="FFFFFF"/>
                </a:solidFill>
                <a:latin typeface="Times New Roman"/>
                <a:cs typeface="Times New Roman"/>
              </a:rPr>
              <a:t>АНАЛІЗ </a:t>
            </a:r>
            <a:r>
              <a:rPr b="1" dirty="0">
                <a:solidFill>
                  <a:srgbClr val="FFFFFF"/>
                </a:solidFill>
                <a:latin typeface="Times New Roman"/>
                <a:cs typeface="Times New Roman"/>
              </a:rPr>
              <a:t> РЕЦЕПТУ</a:t>
            </a:r>
            <a:endParaRPr>
              <a:latin typeface="Times New Roman"/>
              <a:cs typeface="Times New Roman"/>
            </a:endParaRPr>
          </a:p>
        </p:txBody>
      </p:sp>
      <p:grpSp>
        <p:nvGrpSpPr>
          <p:cNvPr id="36" name="object 36"/>
          <p:cNvGrpSpPr/>
          <p:nvPr/>
        </p:nvGrpSpPr>
        <p:grpSpPr>
          <a:xfrm>
            <a:off x="3559874" y="481394"/>
            <a:ext cx="3223895" cy="946785"/>
            <a:chOff x="2035873" y="481393"/>
            <a:chExt cx="3223895" cy="946785"/>
          </a:xfrm>
        </p:grpSpPr>
        <p:sp>
          <p:nvSpPr>
            <p:cNvPr id="37" name="object 37"/>
            <p:cNvSpPr/>
            <p:nvPr/>
          </p:nvSpPr>
          <p:spPr>
            <a:xfrm>
              <a:off x="2055875" y="501395"/>
              <a:ext cx="3183890" cy="906780"/>
            </a:xfrm>
            <a:custGeom>
              <a:avLst/>
              <a:gdLst/>
              <a:ahLst/>
              <a:cxnLst/>
              <a:rect l="l" t="t" r="r" b="b"/>
              <a:pathLst>
                <a:path w="3183890" h="906780">
                  <a:moveTo>
                    <a:pt x="2730246" y="0"/>
                  </a:moveTo>
                  <a:lnTo>
                    <a:pt x="0" y="0"/>
                  </a:lnTo>
                  <a:lnTo>
                    <a:pt x="453390" y="453390"/>
                  </a:lnTo>
                  <a:lnTo>
                    <a:pt x="0" y="906780"/>
                  </a:lnTo>
                  <a:lnTo>
                    <a:pt x="2730246" y="906780"/>
                  </a:lnTo>
                  <a:lnTo>
                    <a:pt x="3183636" y="453390"/>
                  </a:lnTo>
                  <a:lnTo>
                    <a:pt x="2730246" y="0"/>
                  </a:lnTo>
                  <a:close/>
                </a:path>
              </a:pathLst>
            </a:custGeom>
            <a:solidFill>
              <a:srgbClr val="B03E9A"/>
            </a:solidFill>
          </p:spPr>
          <p:txBody>
            <a:bodyPr wrap="square" lIns="0" tIns="0" rIns="0" bIns="0" rtlCol="0"/>
            <a:lstStyle/>
            <a:p>
              <a:endParaRPr/>
            </a:p>
          </p:txBody>
        </p:sp>
        <p:sp>
          <p:nvSpPr>
            <p:cNvPr id="38" name="object 38"/>
            <p:cNvSpPr/>
            <p:nvPr/>
          </p:nvSpPr>
          <p:spPr>
            <a:xfrm>
              <a:off x="2055875" y="501395"/>
              <a:ext cx="3183890" cy="906780"/>
            </a:xfrm>
            <a:custGeom>
              <a:avLst/>
              <a:gdLst/>
              <a:ahLst/>
              <a:cxnLst/>
              <a:rect l="l" t="t" r="r" b="b"/>
              <a:pathLst>
                <a:path w="3183890" h="906780">
                  <a:moveTo>
                    <a:pt x="0" y="0"/>
                  </a:moveTo>
                  <a:lnTo>
                    <a:pt x="2730246" y="0"/>
                  </a:lnTo>
                  <a:lnTo>
                    <a:pt x="3183636" y="453390"/>
                  </a:lnTo>
                  <a:lnTo>
                    <a:pt x="2730246" y="906780"/>
                  </a:lnTo>
                  <a:lnTo>
                    <a:pt x="0" y="906780"/>
                  </a:lnTo>
                  <a:lnTo>
                    <a:pt x="453390" y="453390"/>
                  </a:lnTo>
                  <a:lnTo>
                    <a:pt x="0" y="0"/>
                  </a:lnTo>
                  <a:close/>
                </a:path>
              </a:pathLst>
            </a:custGeom>
            <a:ln w="39624">
              <a:solidFill>
                <a:srgbClr val="FFFFFF"/>
              </a:solidFill>
            </a:ln>
          </p:spPr>
          <p:txBody>
            <a:bodyPr wrap="square" lIns="0" tIns="0" rIns="0" bIns="0" rtlCol="0"/>
            <a:lstStyle/>
            <a:p>
              <a:endParaRPr/>
            </a:p>
          </p:txBody>
        </p:sp>
      </p:grpSp>
      <p:sp>
        <p:nvSpPr>
          <p:cNvPr id="39" name="object 39"/>
          <p:cNvSpPr txBox="1"/>
          <p:nvPr/>
        </p:nvSpPr>
        <p:spPr>
          <a:xfrm>
            <a:off x="4388012" y="546367"/>
            <a:ext cx="1614805" cy="783547"/>
          </a:xfrm>
          <a:prstGeom prst="rect">
            <a:avLst/>
          </a:prstGeom>
        </p:spPr>
        <p:txBody>
          <a:bodyPr vert="horz" wrap="square" lIns="0" tIns="52069" rIns="0" bIns="0" rtlCol="0">
            <a:spAutoFit/>
          </a:bodyPr>
          <a:lstStyle/>
          <a:p>
            <a:pPr marL="12700" marR="5080" indent="31750" algn="just">
              <a:lnSpc>
                <a:spcPts val="1860"/>
              </a:lnSpc>
              <a:spcBef>
                <a:spcPts val="409"/>
              </a:spcBef>
            </a:pPr>
            <a:r>
              <a:rPr b="1" spc="-5" dirty="0">
                <a:solidFill>
                  <a:srgbClr val="FFFFFF"/>
                </a:solidFill>
                <a:latin typeface="Times New Roman"/>
                <a:cs typeface="Times New Roman"/>
              </a:rPr>
              <a:t>Фізико-хімічні </a:t>
            </a:r>
            <a:r>
              <a:rPr b="1" spc="-440" dirty="0">
                <a:solidFill>
                  <a:srgbClr val="FFFFFF"/>
                </a:solidFill>
                <a:latin typeface="Times New Roman"/>
                <a:cs typeface="Times New Roman"/>
              </a:rPr>
              <a:t> </a:t>
            </a:r>
            <a:r>
              <a:rPr b="1" spc="-10" dirty="0">
                <a:solidFill>
                  <a:srgbClr val="FFFFFF"/>
                </a:solidFill>
                <a:latin typeface="Times New Roman"/>
                <a:cs typeface="Times New Roman"/>
              </a:rPr>
              <a:t>властивості</a:t>
            </a:r>
            <a:r>
              <a:rPr b="1" spc="-50" dirty="0">
                <a:solidFill>
                  <a:srgbClr val="FFFFFF"/>
                </a:solidFill>
                <a:latin typeface="Times New Roman"/>
                <a:cs typeface="Times New Roman"/>
              </a:rPr>
              <a:t> </a:t>
            </a:r>
            <a:r>
              <a:rPr b="1" dirty="0">
                <a:solidFill>
                  <a:srgbClr val="FFFFFF"/>
                </a:solidFill>
                <a:latin typeface="Times New Roman"/>
                <a:cs typeface="Times New Roman"/>
              </a:rPr>
              <a:t>ЛР </a:t>
            </a:r>
            <a:r>
              <a:rPr b="1" spc="-434" dirty="0">
                <a:solidFill>
                  <a:srgbClr val="FFFFFF"/>
                </a:solidFill>
                <a:latin typeface="Times New Roman"/>
                <a:cs typeface="Times New Roman"/>
              </a:rPr>
              <a:t> </a:t>
            </a:r>
            <a:r>
              <a:rPr b="1" spc="-10" dirty="0">
                <a:solidFill>
                  <a:srgbClr val="FFFFFF"/>
                </a:solidFill>
                <a:latin typeface="Times New Roman"/>
                <a:cs typeface="Times New Roman"/>
              </a:rPr>
              <a:t>(розчинність)</a:t>
            </a:r>
            <a:endParaRPr>
              <a:latin typeface="Times New Roman"/>
              <a:cs typeface="Times New Roman"/>
            </a:endParaRPr>
          </a:p>
        </p:txBody>
      </p:sp>
      <p:grpSp>
        <p:nvGrpSpPr>
          <p:cNvPr id="40" name="object 40"/>
          <p:cNvGrpSpPr/>
          <p:nvPr/>
        </p:nvGrpSpPr>
        <p:grpSpPr>
          <a:xfrm>
            <a:off x="6626162" y="507302"/>
            <a:ext cx="3016885" cy="946785"/>
            <a:chOff x="5102161" y="507301"/>
            <a:chExt cx="3016885" cy="946785"/>
          </a:xfrm>
        </p:grpSpPr>
        <p:sp>
          <p:nvSpPr>
            <p:cNvPr id="41" name="object 41"/>
            <p:cNvSpPr/>
            <p:nvPr/>
          </p:nvSpPr>
          <p:spPr>
            <a:xfrm>
              <a:off x="5122163" y="527303"/>
              <a:ext cx="2976880" cy="906780"/>
            </a:xfrm>
            <a:custGeom>
              <a:avLst/>
              <a:gdLst/>
              <a:ahLst/>
              <a:cxnLst/>
              <a:rect l="l" t="t" r="r" b="b"/>
              <a:pathLst>
                <a:path w="2976879" h="906780">
                  <a:moveTo>
                    <a:pt x="2522982" y="0"/>
                  </a:moveTo>
                  <a:lnTo>
                    <a:pt x="0" y="0"/>
                  </a:lnTo>
                  <a:lnTo>
                    <a:pt x="453390" y="453390"/>
                  </a:lnTo>
                  <a:lnTo>
                    <a:pt x="0" y="906780"/>
                  </a:lnTo>
                  <a:lnTo>
                    <a:pt x="2522982" y="906780"/>
                  </a:lnTo>
                  <a:lnTo>
                    <a:pt x="2976372" y="453390"/>
                  </a:lnTo>
                  <a:lnTo>
                    <a:pt x="2522982" y="0"/>
                  </a:lnTo>
                  <a:close/>
                </a:path>
              </a:pathLst>
            </a:custGeom>
            <a:solidFill>
              <a:srgbClr val="B03E9A"/>
            </a:solidFill>
          </p:spPr>
          <p:txBody>
            <a:bodyPr wrap="square" lIns="0" tIns="0" rIns="0" bIns="0" rtlCol="0"/>
            <a:lstStyle/>
            <a:p>
              <a:endParaRPr/>
            </a:p>
          </p:txBody>
        </p:sp>
        <p:sp>
          <p:nvSpPr>
            <p:cNvPr id="42" name="object 42"/>
            <p:cNvSpPr/>
            <p:nvPr/>
          </p:nvSpPr>
          <p:spPr>
            <a:xfrm>
              <a:off x="5122163" y="527303"/>
              <a:ext cx="2976880" cy="906780"/>
            </a:xfrm>
            <a:custGeom>
              <a:avLst/>
              <a:gdLst/>
              <a:ahLst/>
              <a:cxnLst/>
              <a:rect l="l" t="t" r="r" b="b"/>
              <a:pathLst>
                <a:path w="2976879" h="906780">
                  <a:moveTo>
                    <a:pt x="0" y="0"/>
                  </a:moveTo>
                  <a:lnTo>
                    <a:pt x="2522982" y="0"/>
                  </a:lnTo>
                  <a:lnTo>
                    <a:pt x="2976372" y="453390"/>
                  </a:lnTo>
                  <a:lnTo>
                    <a:pt x="2522982" y="906780"/>
                  </a:lnTo>
                  <a:lnTo>
                    <a:pt x="0" y="906780"/>
                  </a:lnTo>
                  <a:lnTo>
                    <a:pt x="453390" y="453390"/>
                  </a:lnTo>
                  <a:lnTo>
                    <a:pt x="0" y="0"/>
                  </a:lnTo>
                  <a:close/>
                </a:path>
              </a:pathLst>
            </a:custGeom>
            <a:ln w="39624">
              <a:solidFill>
                <a:srgbClr val="FFFFFF"/>
              </a:solidFill>
            </a:ln>
          </p:spPr>
          <p:txBody>
            <a:bodyPr wrap="square" lIns="0" tIns="0" rIns="0" bIns="0" rtlCol="0"/>
            <a:lstStyle/>
            <a:p>
              <a:endParaRPr/>
            </a:p>
          </p:txBody>
        </p:sp>
      </p:grpSp>
      <p:sp>
        <p:nvSpPr>
          <p:cNvPr id="43" name="object 43"/>
          <p:cNvSpPr txBox="1"/>
          <p:nvPr/>
        </p:nvSpPr>
        <p:spPr>
          <a:xfrm>
            <a:off x="7214150" y="567977"/>
            <a:ext cx="1918970" cy="607060"/>
          </a:xfrm>
          <a:prstGeom prst="rect">
            <a:avLst/>
          </a:prstGeom>
        </p:spPr>
        <p:txBody>
          <a:bodyPr vert="horz" wrap="square" lIns="0" tIns="42545" rIns="0" bIns="0" rtlCol="0">
            <a:spAutoFit/>
          </a:bodyPr>
          <a:lstStyle/>
          <a:p>
            <a:pPr marL="12700" marR="5080" indent="-45085" algn="ctr">
              <a:lnSpc>
                <a:spcPct val="86100"/>
              </a:lnSpc>
              <a:spcBef>
                <a:spcPts val="335"/>
              </a:spcBef>
            </a:pPr>
            <a:r>
              <a:rPr sz="1400" b="1" spc="-10" dirty="0">
                <a:solidFill>
                  <a:srgbClr val="FFFFFF"/>
                </a:solidFill>
                <a:latin typeface="Times New Roman"/>
                <a:cs typeface="Times New Roman"/>
              </a:rPr>
              <a:t>Визначення </a:t>
            </a:r>
            <a:r>
              <a:rPr sz="1400" b="1" spc="-5" dirty="0">
                <a:solidFill>
                  <a:srgbClr val="FFFFFF"/>
                </a:solidFill>
                <a:latin typeface="Times New Roman"/>
                <a:cs typeface="Times New Roman"/>
              </a:rPr>
              <a:t>типу </a:t>
            </a:r>
            <a:r>
              <a:rPr sz="1400" b="1" dirty="0">
                <a:solidFill>
                  <a:srgbClr val="FFFFFF"/>
                </a:solidFill>
                <a:latin typeface="Times New Roman"/>
                <a:cs typeface="Times New Roman"/>
              </a:rPr>
              <a:t> дисперсної</a:t>
            </a:r>
            <a:r>
              <a:rPr sz="1400" b="1" spc="-55" dirty="0">
                <a:solidFill>
                  <a:srgbClr val="FFFFFF"/>
                </a:solidFill>
                <a:latin typeface="Times New Roman"/>
                <a:cs typeface="Times New Roman"/>
              </a:rPr>
              <a:t> </a:t>
            </a:r>
            <a:r>
              <a:rPr sz="1400" b="1" dirty="0">
                <a:solidFill>
                  <a:srgbClr val="FFFFFF"/>
                </a:solidFill>
                <a:latin typeface="Times New Roman"/>
                <a:cs typeface="Times New Roman"/>
              </a:rPr>
              <a:t>системи,</a:t>
            </a:r>
            <a:r>
              <a:rPr sz="1400" b="1" spc="-60" dirty="0">
                <a:solidFill>
                  <a:srgbClr val="FFFFFF"/>
                </a:solidFill>
                <a:latin typeface="Times New Roman"/>
                <a:cs typeface="Times New Roman"/>
              </a:rPr>
              <a:t> </a:t>
            </a:r>
            <a:r>
              <a:rPr sz="1400" b="1" spc="-5" dirty="0">
                <a:solidFill>
                  <a:srgbClr val="FFFFFF"/>
                </a:solidFill>
                <a:latin typeface="Times New Roman"/>
                <a:cs typeface="Times New Roman"/>
              </a:rPr>
              <a:t>що </a:t>
            </a:r>
            <a:r>
              <a:rPr sz="1400" b="1" spc="-335" dirty="0">
                <a:solidFill>
                  <a:srgbClr val="FFFFFF"/>
                </a:solidFill>
                <a:latin typeface="Times New Roman"/>
                <a:cs typeface="Times New Roman"/>
              </a:rPr>
              <a:t> </a:t>
            </a:r>
            <a:r>
              <a:rPr sz="1400" b="1" dirty="0">
                <a:solidFill>
                  <a:srgbClr val="FFFFFF"/>
                </a:solidFill>
                <a:latin typeface="Times New Roman"/>
                <a:cs typeface="Times New Roman"/>
              </a:rPr>
              <a:t>утворюється</a:t>
            </a:r>
            <a:endParaRPr sz="1400">
              <a:latin typeface="Times New Roman"/>
              <a:cs typeface="Times New Roman"/>
            </a:endParaRPr>
          </a:p>
        </p:txBody>
      </p:sp>
      <p:grpSp>
        <p:nvGrpSpPr>
          <p:cNvPr id="44" name="object 44"/>
          <p:cNvGrpSpPr/>
          <p:nvPr/>
        </p:nvGrpSpPr>
        <p:grpSpPr>
          <a:xfrm>
            <a:off x="4506277" y="4282251"/>
            <a:ext cx="3982720" cy="791845"/>
            <a:chOff x="2982277" y="4282250"/>
            <a:chExt cx="3982720" cy="791845"/>
          </a:xfrm>
        </p:grpSpPr>
        <p:sp>
          <p:nvSpPr>
            <p:cNvPr id="45" name="object 45"/>
            <p:cNvSpPr/>
            <p:nvPr/>
          </p:nvSpPr>
          <p:spPr>
            <a:xfrm>
              <a:off x="3002279" y="4302253"/>
              <a:ext cx="3942715" cy="751840"/>
            </a:xfrm>
            <a:custGeom>
              <a:avLst/>
              <a:gdLst/>
              <a:ahLst/>
              <a:cxnLst/>
              <a:rect l="l" t="t" r="r" b="b"/>
              <a:pathLst>
                <a:path w="3942715" h="751839">
                  <a:moveTo>
                    <a:pt x="3817366" y="0"/>
                  </a:moveTo>
                  <a:lnTo>
                    <a:pt x="0" y="0"/>
                  </a:lnTo>
                  <a:lnTo>
                    <a:pt x="0" y="751331"/>
                  </a:lnTo>
                  <a:lnTo>
                    <a:pt x="3817366" y="751331"/>
                  </a:lnTo>
                  <a:lnTo>
                    <a:pt x="3866105" y="741490"/>
                  </a:lnTo>
                  <a:lnTo>
                    <a:pt x="3905908" y="714652"/>
                  </a:lnTo>
                  <a:lnTo>
                    <a:pt x="3932746" y="674849"/>
                  </a:lnTo>
                  <a:lnTo>
                    <a:pt x="3942588" y="626109"/>
                  </a:lnTo>
                  <a:lnTo>
                    <a:pt x="3942588" y="125221"/>
                  </a:lnTo>
                  <a:lnTo>
                    <a:pt x="3932746" y="76477"/>
                  </a:lnTo>
                  <a:lnTo>
                    <a:pt x="3905908" y="36674"/>
                  </a:lnTo>
                  <a:lnTo>
                    <a:pt x="3866105" y="9839"/>
                  </a:lnTo>
                  <a:lnTo>
                    <a:pt x="3817366" y="0"/>
                  </a:lnTo>
                  <a:close/>
                </a:path>
              </a:pathLst>
            </a:custGeom>
            <a:solidFill>
              <a:srgbClr val="E6CED3">
                <a:alpha val="90194"/>
              </a:srgbClr>
            </a:solidFill>
          </p:spPr>
          <p:txBody>
            <a:bodyPr wrap="square" lIns="0" tIns="0" rIns="0" bIns="0" rtlCol="0"/>
            <a:lstStyle/>
            <a:p>
              <a:endParaRPr/>
            </a:p>
          </p:txBody>
        </p:sp>
        <p:sp>
          <p:nvSpPr>
            <p:cNvPr id="46" name="object 46"/>
            <p:cNvSpPr/>
            <p:nvPr/>
          </p:nvSpPr>
          <p:spPr>
            <a:xfrm>
              <a:off x="3002279" y="4302253"/>
              <a:ext cx="3942715" cy="751840"/>
            </a:xfrm>
            <a:custGeom>
              <a:avLst/>
              <a:gdLst/>
              <a:ahLst/>
              <a:cxnLst/>
              <a:rect l="l" t="t" r="r" b="b"/>
              <a:pathLst>
                <a:path w="3942715" h="751839">
                  <a:moveTo>
                    <a:pt x="3942588" y="125221"/>
                  </a:moveTo>
                  <a:lnTo>
                    <a:pt x="3942588" y="626109"/>
                  </a:lnTo>
                  <a:lnTo>
                    <a:pt x="3932746" y="674849"/>
                  </a:lnTo>
                  <a:lnTo>
                    <a:pt x="3905908" y="714652"/>
                  </a:lnTo>
                  <a:lnTo>
                    <a:pt x="3866105" y="741490"/>
                  </a:lnTo>
                  <a:lnTo>
                    <a:pt x="3817366" y="751331"/>
                  </a:lnTo>
                  <a:lnTo>
                    <a:pt x="0" y="751331"/>
                  </a:lnTo>
                  <a:lnTo>
                    <a:pt x="0" y="0"/>
                  </a:lnTo>
                  <a:lnTo>
                    <a:pt x="3817366" y="0"/>
                  </a:lnTo>
                  <a:lnTo>
                    <a:pt x="3866105" y="9839"/>
                  </a:lnTo>
                  <a:lnTo>
                    <a:pt x="3905908" y="36674"/>
                  </a:lnTo>
                  <a:lnTo>
                    <a:pt x="3932746" y="76477"/>
                  </a:lnTo>
                  <a:lnTo>
                    <a:pt x="3942588" y="125221"/>
                  </a:lnTo>
                  <a:close/>
                </a:path>
              </a:pathLst>
            </a:custGeom>
            <a:ln w="39624">
              <a:solidFill>
                <a:srgbClr val="E6CED3"/>
              </a:solidFill>
            </a:ln>
          </p:spPr>
          <p:txBody>
            <a:bodyPr wrap="square" lIns="0" tIns="0" rIns="0" bIns="0" rtlCol="0"/>
            <a:lstStyle/>
            <a:p>
              <a:endParaRPr/>
            </a:p>
          </p:txBody>
        </p:sp>
      </p:grpSp>
      <p:sp>
        <p:nvSpPr>
          <p:cNvPr id="47" name="object 47"/>
          <p:cNvSpPr txBox="1"/>
          <p:nvPr/>
        </p:nvSpPr>
        <p:spPr>
          <a:xfrm>
            <a:off x="4804064" y="4431484"/>
            <a:ext cx="3348990" cy="258404"/>
          </a:xfrm>
          <a:prstGeom prst="rect">
            <a:avLst/>
          </a:prstGeom>
        </p:spPr>
        <p:txBody>
          <a:bodyPr vert="horz" wrap="square" lIns="0" tIns="12065" rIns="0" bIns="0" rtlCol="0">
            <a:spAutoFit/>
          </a:bodyPr>
          <a:lstStyle/>
          <a:p>
            <a:pPr marL="12700">
              <a:spcBef>
                <a:spcPts val="95"/>
              </a:spcBef>
            </a:pPr>
            <a:r>
              <a:rPr sz="1600" b="1" spc="-20" dirty="0">
                <a:latin typeface="Times New Roman"/>
                <a:cs typeface="Times New Roman"/>
              </a:rPr>
              <a:t>ВВОДЯТЬСЯ</a:t>
            </a:r>
            <a:r>
              <a:rPr sz="1600" b="1" spc="-5" dirty="0">
                <a:latin typeface="Times New Roman"/>
                <a:cs typeface="Times New Roman"/>
              </a:rPr>
              <a:t> </a:t>
            </a:r>
            <a:r>
              <a:rPr sz="1600" b="1" spc="-10" dirty="0">
                <a:latin typeface="Times New Roman"/>
                <a:cs typeface="Times New Roman"/>
              </a:rPr>
              <a:t>ПО</a:t>
            </a:r>
            <a:r>
              <a:rPr sz="1600" b="1" spc="-15" dirty="0">
                <a:latin typeface="Times New Roman"/>
                <a:cs typeface="Times New Roman"/>
              </a:rPr>
              <a:t> </a:t>
            </a:r>
            <a:r>
              <a:rPr sz="1600" b="1" spc="-10" dirty="0">
                <a:latin typeface="Times New Roman"/>
                <a:cs typeface="Times New Roman"/>
              </a:rPr>
              <a:t>ТИПУ</a:t>
            </a:r>
            <a:r>
              <a:rPr sz="1600" b="1" dirty="0">
                <a:latin typeface="Times New Roman"/>
                <a:cs typeface="Times New Roman"/>
              </a:rPr>
              <a:t> </a:t>
            </a:r>
            <a:r>
              <a:rPr sz="1600" b="1" spc="-20" dirty="0">
                <a:latin typeface="Times New Roman"/>
                <a:cs typeface="Times New Roman"/>
              </a:rPr>
              <a:t>РОЗЧИНУ</a:t>
            </a:r>
            <a:endParaRPr sz="1600">
              <a:latin typeface="Times New Roman"/>
              <a:cs typeface="Times New Roman"/>
            </a:endParaRPr>
          </a:p>
        </p:txBody>
      </p:sp>
      <p:grpSp>
        <p:nvGrpSpPr>
          <p:cNvPr id="48" name="object 48"/>
          <p:cNvGrpSpPr/>
          <p:nvPr/>
        </p:nvGrpSpPr>
        <p:grpSpPr>
          <a:xfrm>
            <a:off x="1967294" y="4218244"/>
            <a:ext cx="2720975" cy="957580"/>
            <a:chOff x="443293" y="4218244"/>
            <a:chExt cx="2720975" cy="957580"/>
          </a:xfrm>
        </p:grpSpPr>
        <p:sp>
          <p:nvSpPr>
            <p:cNvPr id="49" name="object 49"/>
            <p:cNvSpPr/>
            <p:nvPr/>
          </p:nvSpPr>
          <p:spPr>
            <a:xfrm>
              <a:off x="463295" y="4238246"/>
              <a:ext cx="2680970" cy="917575"/>
            </a:xfrm>
            <a:custGeom>
              <a:avLst/>
              <a:gdLst/>
              <a:ahLst/>
              <a:cxnLst/>
              <a:rect l="l" t="t" r="r" b="b"/>
              <a:pathLst>
                <a:path w="2680970" h="917575">
                  <a:moveTo>
                    <a:pt x="2527808" y="0"/>
                  </a:moveTo>
                  <a:lnTo>
                    <a:pt x="152908" y="0"/>
                  </a:lnTo>
                  <a:lnTo>
                    <a:pt x="104579" y="7794"/>
                  </a:lnTo>
                  <a:lnTo>
                    <a:pt x="62605" y="29500"/>
                  </a:lnTo>
                  <a:lnTo>
                    <a:pt x="29504" y="62599"/>
                  </a:lnTo>
                  <a:lnTo>
                    <a:pt x="7795" y="104574"/>
                  </a:lnTo>
                  <a:lnTo>
                    <a:pt x="0" y="152908"/>
                  </a:lnTo>
                  <a:lnTo>
                    <a:pt x="0" y="764540"/>
                  </a:lnTo>
                  <a:lnTo>
                    <a:pt x="7795" y="812868"/>
                  </a:lnTo>
                  <a:lnTo>
                    <a:pt x="29504" y="854842"/>
                  </a:lnTo>
                  <a:lnTo>
                    <a:pt x="62605" y="887943"/>
                  </a:lnTo>
                  <a:lnTo>
                    <a:pt x="104579" y="909652"/>
                  </a:lnTo>
                  <a:lnTo>
                    <a:pt x="152908" y="917448"/>
                  </a:lnTo>
                  <a:lnTo>
                    <a:pt x="2527808" y="917448"/>
                  </a:lnTo>
                  <a:lnTo>
                    <a:pt x="2576136" y="909652"/>
                  </a:lnTo>
                  <a:lnTo>
                    <a:pt x="2618110" y="887943"/>
                  </a:lnTo>
                  <a:lnTo>
                    <a:pt x="2651211" y="854842"/>
                  </a:lnTo>
                  <a:lnTo>
                    <a:pt x="2672920" y="812868"/>
                  </a:lnTo>
                  <a:lnTo>
                    <a:pt x="2680716" y="764540"/>
                  </a:lnTo>
                  <a:lnTo>
                    <a:pt x="2680716" y="152908"/>
                  </a:lnTo>
                  <a:lnTo>
                    <a:pt x="2672920" y="104574"/>
                  </a:lnTo>
                  <a:lnTo>
                    <a:pt x="2651211" y="62599"/>
                  </a:lnTo>
                  <a:lnTo>
                    <a:pt x="2618110" y="29500"/>
                  </a:lnTo>
                  <a:lnTo>
                    <a:pt x="2576136" y="7794"/>
                  </a:lnTo>
                  <a:lnTo>
                    <a:pt x="2527808" y="0"/>
                  </a:lnTo>
                  <a:close/>
                </a:path>
              </a:pathLst>
            </a:custGeom>
            <a:solidFill>
              <a:srgbClr val="B03E9A"/>
            </a:solidFill>
          </p:spPr>
          <p:txBody>
            <a:bodyPr wrap="square" lIns="0" tIns="0" rIns="0" bIns="0" rtlCol="0"/>
            <a:lstStyle/>
            <a:p>
              <a:endParaRPr/>
            </a:p>
          </p:txBody>
        </p:sp>
        <p:sp>
          <p:nvSpPr>
            <p:cNvPr id="50" name="object 50"/>
            <p:cNvSpPr/>
            <p:nvPr/>
          </p:nvSpPr>
          <p:spPr>
            <a:xfrm>
              <a:off x="463295" y="4238246"/>
              <a:ext cx="2680970" cy="917575"/>
            </a:xfrm>
            <a:custGeom>
              <a:avLst/>
              <a:gdLst/>
              <a:ahLst/>
              <a:cxnLst/>
              <a:rect l="l" t="t" r="r" b="b"/>
              <a:pathLst>
                <a:path w="2680970" h="917575">
                  <a:moveTo>
                    <a:pt x="0" y="152908"/>
                  </a:moveTo>
                  <a:lnTo>
                    <a:pt x="7795" y="104574"/>
                  </a:lnTo>
                  <a:lnTo>
                    <a:pt x="29504" y="62599"/>
                  </a:lnTo>
                  <a:lnTo>
                    <a:pt x="62605" y="29500"/>
                  </a:lnTo>
                  <a:lnTo>
                    <a:pt x="104579" y="7794"/>
                  </a:lnTo>
                  <a:lnTo>
                    <a:pt x="152908" y="0"/>
                  </a:lnTo>
                  <a:lnTo>
                    <a:pt x="2527808" y="0"/>
                  </a:lnTo>
                  <a:lnTo>
                    <a:pt x="2576136" y="7794"/>
                  </a:lnTo>
                  <a:lnTo>
                    <a:pt x="2618110" y="29500"/>
                  </a:lnTo>
                  <a:lnTo>
                    <a:pt x="2651211" y="62599"/>
                  </a:lnTo>
                  <a:lnTo>
                    <a:pt x="2672920" y="104574"/>
                  </a:lnTo>
                  <a:lnTo>
                    <a:pt x="2680716" y="152908"/>
                  </a:lnTo>
                  <a:lnTo>
                    <a:pt x="2680716" y="764540"/>
                  </a:lnTo>
                  <a:lnTo>
                    <a:pt x="2672920" y="812868"/>
                  </a:lnTo>
                  <a:lnTo>
                    <a:pt x="2651211" y="854842"/>
                  </a:lnTo>
                  <a:lnTo>
                    <a:pt x="2618110" y="887943"/>
                  </a:lnTo>
                  <a:lnTo>
                    <a:pt x="2576136" y="909652"/>
                  </a:lnTo>
                  <a:lnTo>
                    <a:pt x="2527808" y="917448"/>
                  </a:lnTo>
                  <a:lnTo>
                    <a:pt x="152908" y="917448"/>
                  </a:lnTo>
                  <a:lnTo>
                    <a:pt x="104579" y="909652"/>
                  </a:lnTo>
                  <a:lnTo>
                    <a:pt x="62605" y="887943"/>
                  </a:lnTo>
                  <a:lnTo>
                    <a:pt x="29504" y="854842"/>
                  </a:lnTo>
                  <a:lnTo>
                    <a:pt x="7795" y="812868"/>
                  </a:lnTo>
                  <a:lnTo>
                    <a:pt x="0" y="764540"/>
                  </a:lnTo>
                  <a:lnTo>
                    <a:pt x="0" y="152908"/>
                  </a:lnTo>
                  <a:close/>
                </a:path>
              </a:pathLst>
            </a:custGeom>
            <a:ln w="39624">
              <a:solidFill>
                <a:srgbClr val="FFFFFF"/>
              </a:solidFill>
            </a:ln>
          </p:spPr>
          <p:txBody>
            <a:bodyPr wrap="square" lIns="0" tIns="0" rIns="0" bIns="0" rtlCol="0"/>
            <a:lstStyle/>
            <a:p>
              <a:endParaRPr/>
            </a:p>
          </p:txBody>
        </p:sp>
      </p:grpSp>
      <p:sp>
        <p:nvSpPr>
          <p:cNvPr id="51" name="object 51"/>
          <p:cNvSpPr txBox="1"/>
          <p:nvPr/>
        </p:nvSpPr>
        <p:spPr>
          <a:xfrm>
            <a:off x="2266512" y="4304200"/>
            <a:ext cx="2122805" cy="735330"/>
          </a:xfrm>
          <a:prstGeom prst="rect">
            <a:avLst/>
          </a:prstGeom>
        </p:spPr>
        <p:txBody>
          <a:bodyPr vert="horz" wrap="square" lIns="0" tIns="28575" rIns="0" bIns="0" rtlCol="0">
            <a:spAutoFit/>
          </a:bodyPr>
          <a:lstStyle/>
          <a:p>
            <a:pPr marL="12700" marR="5080" algn="ctr">
              <a:lnSpc>
                <a:spcPts val="1839"/>
              </a:lnSpc>
              <a:spcBef>
                <a:spcPts val="225"/>
              </a:spcBef>
            </a:pPr>
            <a:r>
              <a:rPr sz="1600" b="1" spc="-75" dirty="0">
                <a:solidFill>
                  <a:srgbClr val="FFFFFF"/>
                </a:solidFill>
                <a:latin typeface="Times New Roman"/>
                <a:cs typeface="Times New Roman"/>
              </a:rPr>
              <a:t>ЛР,</a:t>
            </a:r>
            <a:r>
              <a:rPr sz="1600" b="1" spc="-5" dirty="0">
                <a:solidFill>
                  <a:srgbClr val="FFFFFF"/>
                </a:solidFill>
                <a:latin typeface="Times New Roman"/>
                <a:cs typeface="Times New Roman"/>
              </a:rPr>
              <a:t> </a:t>
            </a:r>
            <a:r>
              <a:rPr sz="1600" b="1" spc="-10" dirty="0">
                <a:solidFill>
                  <a:srgbClr val="FFFFFF"/>
                </a:solidFill>
                <a:latin typeface="Times New Roman"/>
                <a:cs typeface="Times New Roman"/>
              </a:rPr>
              <a:t>розчинні </a:t>
            </a:r>
            <a:r>
              <a:rPr sz="1600" b="1" spc="-5" dirty="0">
                <a:solidFill>
                  <a:srgbClr val="FFFFFF"/>
                </a:solidFill>
                <a:latin typeface="Times New Roman"/>
                <a:cs typeface="Times New Roman"/>
              </a:rPr>
              <a:t>у</a:t>
            </a:r>
            <a:r>
              <a:rPr sz="1600" b="1" spc="-15" dirty="0">
                <a:solidFill>
                  <a:srgbClr val="FFFFFF"/>
                </a:solidFill>
                <a:latin typeface="Times New Roman"/>
                <a:cs typeface="Times New Roman"/>
              </a:rPr>
              <a:t> </a:t>
            </a:r>
            <a:r>
              <a:rPr sz="1600" b="1" spc="-5" dirty="0">
                <a:solidFill>
                  <a:srgbClr val="FFFFFF"/>
                </a:solidFill>
                <a:latin typeface="Times New Roman"/>
                <a:cs typeface="Times New Roman"/>
              </a:rPr>
              <a:t>вазеліні </a:t>
            </a:r>
            <a:r>
              <a:rPr sz="1600" b="1" spc="-385" dirty="0">
                <a:solidFill>
                  <a:srgbClr val="FFFFFF"/>
                </a:solidFill>
                <a:latin typeface="Times New Roman"/>
                <a:cs typeface="Times New Roman"/>
              </a:rPr>
              <a:t> </a:t>
            </a:r>
            <a:r>
              <a:rPr sz="1600" b="1" spc="-5" dirty="0">
                <a:solidFill>
                  <a:srgbClr val="FFFFFF"/>
                </a:solidFill>
                <a:latin typeface="Times New Roman"/>
                <a:cs typeface="Times New Roman"/>
              </a:rPr>
              <a:t>(в</a:t>
            </a:r>
            <a:r>
              <a:rPr sz="1600" b="1" dirty="0">
                <a:solidFill>
                  <a:srgbClr val="FFFFFF"/>
                </a:solidFill>
                <a:latin typeface="Times New Roman"/>
                <a:cs typeface="Times New Roman"/>
              </a:rPr>
              <a:t> </a:t>
            </a:r>
            <a:r>
              <a:rPr sz="1600" b="1" spc="-5" dirty="0">
                <a:solidFill>
                  <a:srgbClr val="FFFFFF"/>
                </a:solidFill>
                <a:latin typeface="Times New Roman"/>
                <a:cs typeface="Times New Roman"/>
              </a:rPr>
              <a:t>дисперсійному </a:t>
            </a:r>
            <a:r>
              <a:rPr sz="1600" b="1" dirty="0">
                <a:solidFill>
                  <a:srgbClr val="FFFFFF"/>
                </a:solidFill>
                <a:latin typeface="Times New Roman"/>
                <a:cs typeface="Times New Roman"/>
              </a:rPr>
              <a:t> </a:t>
            </a:r>
            <a:r>
              <a:rPr sz="1600" b="1" spc="-10" dirty="0">
                <a:solidFill>
                  <a:srgbClr val="FFFFFF"/>
                </a:solidFill>
                <a:latin typeface="Times New Roman"/>
                <a:cs typeface="Times New Roman"/>
              </a:rPr>
              <a:t>середовищі)</a:t>
            </a:r>
            <a:endParaRPr sz="1600">
              <a:latin typeface="Times New Roman"/>
              <a:cs typeface="Times New Roman"/>
            </a:endParaRPr>
          </a:p>
        </p:txBody>
      </p:sp>
      <p:grpSp>
        <p:nvGrpSpPr>
          <p:cNvPr id="52" name="object 52"/>
          <p:cNvGrpSpPr/>
          <p:nvPr/>
        </p:nvGrpSpPr>
        <p:grpSpPr>
          <a:xfrm>
            <a:off x="4376738" y="5283518"/>
            <a:ext cx="4185285" cy="716915"/>
            <a:chOff x="2852737" y="5283517"/>
            <a:chExt cx="4185285" cy="716915"/>
          </a:xfrm>
        </p:grpSpPr>
        <p:sp>
          <p:nvSpPr>
            <p:cNvPr id="53" name="object 53"/>
            <p:cNvSpPr/>
            <p:nvPr/>
          </p:nvSpPr>
          <p:spPr>
            <a:xfrm>
              <a:off x="2872740" y="5303519"/>
              <a:ext cx="4145279" cy="676910"/>
            </a:xfrm>
            <a:custGeom>
              <a:avLst/>
              <a:gdLst/>
              <a:ahLst/>
              <a:cxnLst/>
              <a:rect l="l" t="t" r="r" b="b"/>
              <a:pathLst>
                <a:path w="4145279" h="676910">
                  <a:moveTo>
                    <a:pt x="4032504" y="0"/>
                  </a:moveTo>
                  <a:lnTo>
                    <a:pt x="0" y="0"/>
                  </a:lnTo>
                  <a:lnTo>
                    <a:pt x="0" y="676655"/>
                  </a:lnTo>
                  <a:lnTo>
                    <a:pt x="4032504" y="676655"/>
                  </a:lnTo>
                  <a:lnTo>
                    <a:pt x="4076399" y="667792"/>
                  </a:lnTo>
                  <a:lnTo>
                    <a:pt x="4112247" y="643623"/>
                  </a:lnTo>
                  <a:lnTo>
                    <a:pt x="4136416" y="607775"/>
                  </a:lnTo>
                  <a:lnTo>
                    <a:pt x="4145279" y="563879"/>
                  </a:lnTo>
                  <a:lnTo>
                    <a:pt x="4145279" y="112775"/>
                  </a:lnTo>
                  <a:lnTo>
                    <a:pt x="4136416" y="68880"/>
                  </a:lnTo>
                  <a:lnTo>
                    <a:pt x="4112247" y="33032"/>
                  </a:lnTo>
                  <a:lnTo>
                    <a:pt x="4076399" y="8863"/>
                  </a:lnTo>
                  <a:lnTo>
                    <a:pt x="4032504" y="0"/>
                  </a:lnTo>
                  <a:close/>
                </a:path>
              </a:pathLst>
            </a:custGeom>
            <a:solidFill>
              <a:srgbClr val="E6CED3">
                <a:alpha val="90194"/>
              </a:srgbClr>
            </a:solidFill>
          </p:spPr>
          <p:txBody>
            <a:bodyPr wrap="square" lIns="0" tIns="0" rIns="0" bIns="0" rtlCol="0"/>
            <a:lstStyle/>
            <a:p>
              <a:endParaRPr/>
            </a:p>
          </p:txBody>
        </p:sp>
        <p:sp>
          <p:nvSpPr>
            <p:cNvPr id="54" name="object 54"/>
            <p:cNvSpPr/>
            <p:nvPr/>
          </p:nvSpPr>
          <p:spPr>
            <a:xfrm>
              <a:off x="2872740" y="5303519"/>
              <a:ext cx="4145279" cy="676910"/>
            </a:xfrm>
            <a:custGeom>
              <a:avLst/>
              <a:gdLst/>
              <a:ahLst/>
              <a:cxnLst/>
              <a:rect l="l" t="t" r="r" b="b"/>
              <a:pathLst>
                <a:path w="4145279" h="676910">
                  <a:moveTo>
                    <a:pt x="4145279" y="112775"/>
                  </a:moveTo>
                  <a:lnTo>
                    <a:pt x="4145279" y="563879"/>
                  </a:lnTo>
                  <a:lnTo>
                    <a:pt x="4136416" y="607775"/>
                  </a:lnTo>
                  <a:lnTo>
                    <a:pt x="4112247" y="643623"/>
                  </a:lnTo>
                  <a:lnTo>
                    <a:pt x="4076399" y="667792"/>
                  </a:lnTo>
                  <a:lnTo>
                    <a:pt x="4032504" y="676655"/>
                  </a:lnTo>
                  <a:lnTo>
                    <a:pt x="0" y="676655"/>
                  </a:lnTo>
                  <a:lnTo>
                    <a:pt x="0" y="0"/>
                  </a:lnTo>
                  <a:lnTo>
                    <a:pt x="4032504" y="0"/>
                  </a:lnTo>
                  <a:lnTo>
                    <a:pt x="4076399" y="8863"/>
                  </a:lnTo>
                  <a:lnTo>
                    <a:pt x="4112247" y="33032"/>
                  </a:lnTo>
                  <a:lnTo>
                    <a:pt x="4136416" y="68880"/>
                  </a:lnTo>
                  <a:lnTo>
                    <a:pt x="4145279" y="112775"/>
                  </a:lnTo>
                  <a:close/>
                </a:path>
              </a:pathLst>
            </a:custGeom>
            <a:ln w="39623">
              <a:solidFill>
                <a:srgbClr val="E6CED3"/>
              </a:solidFill>
            </a:ln>
          </p:spPr>
          <p:txBody>
            <a:bodyPr wrap="square" lIns="0" tIns="0" rIns="0" bIns="0" rtlCol="0"/>
            <a:lstStyle/>
            <a:p>
              <a:endParaRPr/>
            </a:p>
          </p:txBody>
        </p:sp>
      </p:grpSp>
      <p:sp>
        <p:nvSpPr>
          <p:cNvPr id="55" name="object 55"/>
          <p:cNvSpPr txBox="1"/>
          <p:nvPr/>
        </p:nvSpPr>
        <p:spPr>
          <a:xfrm>
            <a:off x="4416552" y="5487789"/>
            <a:ext cx="4057015" cy="258404"/>
          </a:xfrm>
          <a:prstGeom prst="rect">
            <a:avLst/>
          </a:prstGeom>
        </p:spPr>
        <p:txBody>
          <a:bodyPr vert="horz" wrap="square" lIns="0" tIns="12065" rIns="0" bIns="0" rtlCol="0">
            <a:spAutoFit/>
          </a:bodyPr>
          <a:lstStyle/>
          <a:p>
            <a:pPr marL="226695">
              <a:spcBef>
                <a:spcPts val="95"/>
              </a:spcBef>
            </a:pPr>
            <a:r>
              <a:rPr sz="1600" b="1" spc="-20" dirty="0">
                <a:latin typeface="Arial"/>
                <a:cs typeface="Arial"/>
              </a:rPr>
              <a:t>ВВОДЯТЬСЯ</a:t>
            </a:r>
            <a:r>
              <a:rPr sz="1600" b="1" spc="5" dirty="0">
                <a:latin typeface="Arial"/>
                <a:cs typeface="Arial"/>
              </a:rPr>
              <a:t> </a:t>
            </a:r>
            <a:r>
              <a:rPr sz="1600" b="1" spc="-5" dirty="0">
                <a:latin typeface="Arial"/>
                <a:cs typeface="Arial"/>
              </a:rPr>
              <a:t>ПО ТИПУ </a:t>
            </a:r>
            <a:r>
              <a:rPr sz="1600" b="1" spc="-20" dirty="0">
                <a:latin typeface="Arial"/>
                <a:cs typeface="Arial"/>
              </a:rPr>
              <a:t>ЕМУЛЬСІЇ</a:t>
            </a:r>
            <a:endParaRPr sz="1600">
              <a:latin typeface="Arial"/>
              <a:cs typeface="Arial"/>
            </a:endParaRPr>
          </a:p>
        </p:txBody>
      </p:sp>
      <p:grpSp>
        <p:nvGrpSpPr>
          <p:cNvPr id="56" name="object 56"/>
          <p:cNvGrpSpPr/>
          <p:nvPr/>
        </p:nvGrpSpPr>
        <p:grpSpPr>
          <a:xfrm>
            <a:off x="1900238" y="5228657"/>
            <a:ext cx="2515235" cy="796290"/>
            <a:chOff x="376237" y="5228657"/>
            <a:chExt cx="2515235" cy="796290"/>
          </a:xfrm>
        </p:grpSpPr>
        <p:sp>
          <p:nvSpPr>
            <p:cNvPr id="57" name="object 57"/>
            <p:cNvSpPr/>
            <p:nvPr/>
          </p:nvSpPr>
          <p:spPr>
            <a:xfrm>
              <a:off x="396240" y="5248659"/>
              <a:ext cx="2475230" cy="756285"/>
            </a:xfrm>
            <a:custGeom>
              <a:avLst/>
              <a:gdLst/>
              <a:ahLst/>
              <a:cxnLst/>
              <a:rect l="l" t="t" r="r" b="b"/>
              <a:pathLst>
                <a:path w="2475230" h="756285">
                  <a:moveTo>
                    <a:pt x="2348992" y="0"/>
                  </a:moveTo>
                  <a:lnTo>
                    <a:pt x="125984" y="0"/>
                  </a:lnTo>
                  <a:lnTo>
                    <a:pt x="76943" y="9899"/>
                  </a:lnTo>
                  <a:lnTo>
                    <a:pt x="36898" y="36898"/>
                  </a:lnTo>
                  <a:lnTo>
                    <a:pt x="9899" y="76943"/>
                  </a:lnTo>
                  <a:lnTo>
                    <a:pt x="0" y="125983"/>
                  </a:lnTo>
                  <a:lnTo>
                    <a:pt x="0" y="629907"/>
                  </a:lnTo>
                  <a:lnTo>
                    <a:pt x="9899" y="678949"/>
                  </a:lnTo>
                  <a:lnTo>
                    <a:pt x="36898" y="718999"/>
                  </a:lnTo>
                  <a:lnTo>
                    <a:pt x="76943" y="746002"/>
                  </a:lnTo>
                  <a:lnTo>
                    <a:pt x="125984" y="755903"/>
                  </a:lnTo>
                  <a:lnTo>
                    <a:pt x="2348992" y="755903"/>
                  </a:lnTo>
                  <a:lnTo>
                    <a:pt x="2398032" y="746002"/>
                  </a:lnTo>
                  <a:lnTo>
                    <a:pt x="2438077" y="718999"/>
                  </a:lnTo>
                  <a:lnTo>
                    <a:pt x="2465076" y="678949"/>
                  </a:lnTo>
                  <a:lnTo>
                    <a:pt x="2474976" y="629907"/>
                  </a:lnTo>
                  <a:lnTo>
                    <a:pt x="2474976" y="125983"/>
                  </a:lnTo>
                  <a:lnTo>
                    <a:pt x="2465076" y="76943"/>
                  </a:lnTo>
                  <a:lnTo>
                    <a:pt x="2438077" y="36898"/>
                  </a:lnTo>
                  <a:lnTo>
                    <a:pt x="2398032" y="9899"/>
                  </a:lnTo>
                  <a:lnTo>
                    <a:pt x="2348992" y="0"/>
                  </a:lnTo>
                  <a:close/>
                </a:path>
              </a:pathLst>
            </a:custGeom>
            <a:solidFill>
              <a:srgbClr val="B03E9A"/>
            </a:solidFill>
          </p:spPr>
          <p:txBody>
            <a:bodyPr wrap="square" lIns="0" tIns="0" rIns="0" bIns="0" rtlCol="0"/>
            <a:lstStyle/>
            <a:p>
              <a:endParaRPr/>
            </a:p>
          </p:txBody>
        </p:sp>
        <p:sp>
          <p:nvSpPr>
            <p:cNvPr id="58" name="object 58"/>
            <p:cNvSpPr/>
            <p:nvPr/>
          </p:nvSpPr>
          <p:spPr>
            <a:xfrm>
              <a:off x="396240" y="5248659"/>
              <a:ext cx="2475230" cy="756285"/>
            </a:xfrm>
            <a:custGeom>
              <a:avLst/>
              <a:gdLst/>
              <a:ahLst/>
              <a:cxnLst/>
              <a:rect l="l" t="t" r="r" b="b"/>
              <a:pathLst>
                <a:path w="2475230" h="756285">
                  <a:moveTo>
                    <a:pt x="0" y="125983"/>
                  </a:moveTo>
                  <a:lnTo>
                    <a:pt x="9899" y="76943"/>
                  </a:lnTo>
                  <a:lnTo>
                    <a:pt x="36898" y="36898"/>
                  </a:lnTo>
                  <a:lnTo>
                    <a:pt x="76943" y="9899"/>
                  </a:lnTo>
                  <a:lnTo>
                    <a:pt x="125984" y="0"/>
                  </a:lnTo>
                  <a:lnTo>
                    <a:pt x="2348992" y="0"/>
                  </a:lnTo>
                  <a:lnTo>
                    <a:pt x="2398032" y="9899"/>
                  </a:lnTo>
                  <a:lnTo>
                    <a:pt x="2438077" y="36898"/>
                  </a:lnTo>
                  <a:lnTo>
                    <a:pt x="2465076" y="76943"/>
                  </a:lnTo>
                  <a:lnTo>
                    <a:pt x="2474976" y="125983"/>
                  </a:lnTo>
                  <a:lnTo>
                    <a:pt x="2474976" y="629907"/>
                  </a:lnTo>
                  <a:lnTo>
                    <a:pt x="2465076" y="678949"/>
                  </a:lnTo>
                  <a:lnTo>
                    <a:pt x="2438077" y="718999"/>
                  </a:lnTo>
                  <a:lnTo>
                    <a:pt x="2398032" y="746002"/>
                  </a:lnTo>
                  <a:lnTo>
                    <a:pt x="2348992" y="755903"/>
                  </a:lnTo>
                  <a:lnTo>
                    <a:pt x="125984" y="755903"/>
                  </a:lnTo>
                  <a:lnTo>
                    <a:pt x="76943" y="746002"/>
                  </a:lnTo>
                  <a:lnTo>
                    <a:pt x="36898" y="718999"/>
                  </a:lnTo>
                  <a:lnTo>
                    <a:pt x="9899" y="678949"/>
                  </a:lnTo>
                  <a:lnTo>
                    <a:pt x="0" y="629907"/>
                  </a:lnTo>
                  <a:lnTo>
                    <a:pt x="0" y="125983"/>
                  </a:lnTo>
                  <a:close/>
                </a:path>
              </a:pathLst>
            </a:custGeom>
            <a:ln w="39624">
              <a:solidFill>
                <a:srgbClr val="FFFFFF"/>
              </a:solidFill>
            </a:ln>
          </p:spPr>
          <p:txBody>
            <a:bodyPr wrap="square" lIns="0" tIns="0" rIns="0" bIns="0" rtlCol="0"/>
            <a:lstStyle/>
            <a:p>
              <a:endParaRPr/>
            </a:p>
          </p:txBody>
        </p:sp>
      </p:grpSp>
      <p:sp>
        <p:nvSpPr>
          <p:cNvPr id="59" name="object 59"/>
          <p:cNvSpPr txBox="1"/>
          <p:nvPr/>
        </p:nvSpPr>
        <p:spPr>
          <a:xfrm>
            <a:off x="2276078" y="5248049"/>
            <a:ext cx="1763395" cy="502284"/>
          </a:xfrm>
          <a:prstGeom prst="rect">
            <a:avLst/>
          </a:prstGeom>
        </p:spPr>
        <p:txBody>
          <a:bodyPr vert="horz" wrap="square" lIns="0" tIns="28575" rIns="0" bIns="0" rtlCol="0">
            <a:spAutoFit/>
          </a:bodyPr>
          <a:lstStyle/>
          <a:p>
            <a:pPr marL="12700" marR="5080" indent="1270">
              <a:lnSpc>
                <a:spcPts val="1839"/>
              </a:lnSpc>
              <a:spcBef>
                <a:spcPts val="225"/>
              </a:spcBef>
            </a:pPr>
            <a:r>
              <a:rPr sz="1600" b="1" spc="-75" dirty="0">
                <a:solidFill>
                  <a:srgbClr val="FFFFFF"/>
                </a:solidFill>
                <a:latin typeface="Times New Roman"/>
                <a:cs typeface="Times New Roman"/>
              </a:rPr>
              <a:t>ЛР,</a:t>
            </a:r>
            <a:r>
              <a:rPr sz="1600" b="1" spc="-5" dirty="0">
                <a:solidFill>
                  <a:srgbClr val="FFFFFF"/>
                </a:solidFill>
                <a:latin typeface="Times New Roman"/>
                <a:cs typeface="Times New Roman"/>
              </a:rPr>
              <a:t> </a:t>
            </a:r>
            <a:r>
              <a:rPr sz="1600" b="1" spc="-10" dirty="0">
                <a:solidFill>
                  <a:srgbClr val="FFFFFF"/>
                </a:solidFill>
                <a:latin typeface="Times New Roman"/>
                <a:cs typeface="Times New Roman"/>
              </a:rPr>
              <a:t>розчинні</a:t>
            </a:r>
            <a:r>
              <a:rPr sz="1600" b="1" spc="-15" dirty="0">
                <a:solidFill>
                  <a:srgbClr val="FFFFFF"/>
                </a:solidFill>
                <a:latin typeface="Times New Roman"/>
                <a:cs typeface="Times New Roman"/>
              </a:rPr>
              <a:t> </a:t>
            </a:r>
            <a:r>
              <a:rPr sz="1600" b="1" spc="-5" dirty="0">
                <a:solidFill>
                  <a:srgbClr val="FFFFFF"/>
                </a:solidFill>
                <a:latin typeface="Times New Roman"/>
                <a:cs typeface="Times New Roman"/>
              </a:rPr>
              <a:t>у</a:t>
            </a:r>
            <a:r>
              <a:rPr sz="1600" b="1" spc="-20" dirty="0">
                <a:solidFill>
                  <a:srgbClr val="FFFFFF"/>
                </a:solidFill>
                <a:latin typeface="Times New Roman"/>
                <a:cs typeface="Times New Roman"/>
              </a:rPr>
              <a:t> воді </a:t>
            </a:r>
            <a:r>
              <a:rPr sz="1600" b="1" spc="-385" dirty="0">
                <a:solidFill>
                  <a:srgbClr val="FFFFFF"/>
                </a:solidFill>
                <a:latin typeface="Times New Roman"/>
                <a:cs typeface="Times New Roman"/>
              </a:rPr>
              <a:t> </a:t>
            </a:r>
            <a:r>
              <a:rPr sz="1600" b="1" spc="-5" dirty="0">
                <a:solidFill>
                  <a:srgbClr val="FFFFFF"/>
                </a:solidFill>
                <a:latin typeface="Times New Roman"/>
                <a:cs typeface="Times New Roman"/>
              </a:rPr>
              <a:t>(в</a:t>
            </a:r>
            <a:r>
              <a:rPr sz="1600" b="1" spc="-20" dirty="0">
                <a:solidFill>
                  <a:srgbClr val="FFFFFF"/>
                </a:solidFill>
                <a:latin typeface="Times New Roman"/>
                <a:cs typeface="Times New Roman"/>
              </a:rPr>
              <a:t> </a:t>
            </a:r>
            <a:r>
              <a:rPr sz="1600" b="1" spc="-5" dirty="0">
                <a:solidFill>
                  <a:srgbClr val="FFFFFF"/>
                </a:solidFill>
                <a:latin typeface="Times New Roman"/>
                <a:cs typeface="Times New Roman"/>
              </a:rPr>
              <a:t>дисперсній</a:t>
            </a:r>
            <a:r>
              <a:rPr sz="1600" b="1" spc="-20" dirty="0">
                <a:solidFill>
                  <a:srgbClr val="FFFFFF"/>
                </a:solidFill>
                <a:latin typeface="Times New Roman"/>
                <a:cs typeface="Times New Roman"/>
              </a:rPr>
              <a:t> </a:t>
            </a:r>
            <a:r>
              <a:rPr sz="1600" b="1" spc="-5" dirty="0">
                <a:solidFill>
                  <a:srgbClr val="FFFFFF"/>
                </a:solidFill>
                <a:latin typeface="Times New Roman"/>
                <a:cs typeface="Times New Roman"/>
              </a:rPr>
              <a:t>фазі)</a:t>
            </a:r>
            <a:endParaRPr sz="1600">
              <a:latin typeface="Times New Roman"/>
              <a:cs typeface="Times New Roman"/>
            </a:endParaRPr>
          </a:p>
        </p:txBody>
      </p:sp>
      <p:grpSp>
        <p:nvGrpSpPr>
          <p:cNvPr id="60" name="object 60"/>
          <p:cNvGrpSpPr/>
          <p:nvPr/>
        </p:nvGrpSpPr>
        <p:grpSpPr>
          <a:xfrm>
            <a:off x="4439221" y="6214685"/>
            <a:ext cx="4123054" cy="573405"/>
            <a:chOff x="2915221" y="6214684"/>
            <a:chExt cx="4123054" cy="573405"/>
          </a:xfrm>
        </p:grpSpPr>
        <p:sp>
          <p:nvSpPr>
            <p:cNvPr id="61" name="object 61"/>
            <p:cNvSpPr/>
            <p:nvPr/>
          </p:nvSpPr>
          <p:spPr>
            <a:xfrm>
              <a:off x="2935223" y="6234686"/>
              <a:ext cx="4083050" cy="533400"/>
            </a:xfrm>
            <a:custGeom>
              <a:avLst/>
              <a:gdLst/>
              <a:ahLst/>
              <a:cxnLst/>
              <a:rect l="l" t="t" r="r" b="b"/>
              <a:pathLst>
                <a:path w="4083050" h="533400">
                  <a:moveTo>
                    <a:pt x="3993896" y="0"/>
                  </a:moveTo>
                  <a:lnTo>
                    <a:pt x="0" y="0"/>
                  </a:lnTo>
                  <a:lnTo>
                    <a:pt x="0" y="533399"/>
                  </a:lnTo>
                  <a:lnTo>
                    <a:pt x="3993896" y="533399"/>
                  </a:lnTo>
                  <a:lnTo>
                    <a:pt x="4028499" y="526413"/>
                  </a:lnTo>
                  <a:lnTo>
                    <a:pt x="4056757" y="507361"/>
                  </a:lnTo>
                  <a:lnTo>
                    <a:pt x="4075809" y="479103"/>
                  </a:lnTo>
                  <a:lnTo>
                    <a:pt x="4082796" y="444499"/>
                  </a:lnTo>
                  <a:lnTo>
                    <a:pt x="4082796" y="88899"/>
                  </a:lnTo>
                  <a:lnTo>
                    <a:pt x="4075809" y="54296"/>
                  </a:lnTo>
                  <a:lnTo>
                    <a:pt x="4056757" y="26038"/>
                  </a:lnTo>
                  <a:lnTo>
                    <a:pt x="4028499" y="6986"/>
                  </a:lnTo>
                  <a:lnTo>
                    <a:pt x="3993896" y="0"/>
                  </a:lnTo>
                  <a:close/>
                </a:path>
              </a:pathLst>
            </a:custGeom>
            <a:solidFill>
              <a:srgbClr val="E6CED3">
                <a:alpha val="90194"/>
              </a:srgbClr>
            </a:solidFill>
          </p:spPr>
          <p:txBody>
            <a:bodyPr wrap="square" lIns="0" tIns="0" rIns="0" bIns="0" rtlCol="0"/>
            <a:lstStyle/>
            <a:p>
              <a:endParaRPr/>
            </a:p>
          </p:txBody>
        </p:sp>
        <p:sp>
          <p:nvSpPr>
            <p:cNvPr id="62" name="object 62"/>
            <p:cNvSpPr/>
            <p:nvPr/>
          </p:nvSpPr>
          <p:spPr>
            <a:xfrm>
              <a:off x="2935223" y="6234686"/>
              <a:ext cx="4083050" cy="533400"/>
            </a:xfrm>
            <a:custGeom>
              <a:avLst/>
              <a:gdLst/>
              <a:ahLst/>
              <a:cxnLst/>
              <a:rect l="l" t="t" r="r" b="b"/>
              <a:pathLst>
                <a:path w="4083050" h="533400">
                  <a:moveTo>
                    <a:pt x="4082796" y="88899"/>
                  </a:moveTo>
                  <a:lnTo>
                    <a:pt x="4082796" y="444499"/>
                  </a:lnTo>
                  <a:lnTo>
                    <a:pt x="4075809" y="479103"/>
                  </a:lnTo>
                  <a:lnTo>
                    <a:pt x="4056757" y="507361"/>
                  </a:lnTo>
                  <a:lnTo>
                    <a:pt x="4028499" y="526413"/>
                  </a:lnTo>
                  <a:lnTo>
                    <a:pt x="3993896" y="533399"/>
                  </a:lnTo>
                  <a:lnTo>
                    <a:pt x="0" y="533399"/>
                  </a:lnTo>
                  <a:lnTo>
                    <a:pt x="0" y="0"/>
                  </a:lnTo>
                  <a:lnTo>
                    <a:pt x="3993896" y="0"/>
                  </a:lnTo>
                  <a:lnTo>
                    <a:pt x="4028499" y="6986"/>
                  </a:lnTo>
                  <a:lnTo>
                    <a:pt x="4056757" y="26038"/>
                  </a:lnTo>
                  <a:lnTo>
                    <a:pt x="4075809" y="54296"/>
                  </a:lnTo>
                  <a:lnTo>
                    <a:pt x="4082796" y="88899"/>
                  </a:lnTo>
                  <a:close/>
                </a:path>
              </a:pathLst>
            </a:custGeom>
            <a:ln w="39624">
              <a:solidFill>
                <a:srgbClr val="E6CED3"/>
              </a:solidFill>
            </a:ln>
          </p:spPr>
          <p:txBody>
            <a:bodyPr wrap="square" lIns="0" tIns="0" rIns="0" bIns="0" rtlCol="0"/>
            <a:lstStyle/>
            <a:p>
              <a:endParaRPr/>
            </a:p>
          </p:txBody>
        </p:sp>
      </p:grpSp>
      <p:sp>
        <p:nvSpPr>
          <p:cNvPr id="63" name="object 63"/>
          <p:cNvSpPr txBox="1"/>
          <p:nvPr/>
        </p:nvSpPr>
        <p:spPr>
          <a:xfrm>
            <a:off x="4479036" y="6358639"/>
            <a:ext cx="3974465" cy="258404"/>
          </a:xfrm>
          <a:prstGeom prst="rect">
            <a:avLst/>
          </a:prstGeom>
        </p:spPr>
        <p:txBody>
          <a:bodyPr vert="horz" wrap="square" lIns="0" tIns="12065" rIns="0" bIns="0" rtlCol="0">
            <a:spAutoFit/>
          </a:bodyPr>
          <a:lstStyle/>
          <a:p>
            <a:pPr marL="383540">
              <a:spcBef>
                <a:spcPts val="95"/>
              </a:spcBef>
            </a:pPr>
            <a:r>
              <a:rPr sz="1600" b="1" spc="-15" dirty="0">
                <a:latin typeface="Arial"/>
                <a:cs typeface="Arial"/>
              </a:rPr>
              <a:t>ВВОДЯТСЯ</a:t>
            </a:r>
            <a:r>
              <a:rPr sz="1600" b="1" spc="10" dirty="0">
                <a:latin typeface="Arial"/>
                <a:cs typeface="Arial"/>
              </a:rPr>
              <a:t> </a:t>
            </a:r>
            <a:r>
              <a:rPr sz="1600" b="1" spc="-5" dirty="0">
                <a:latin typeface="Arial"/>
                <a:cs typeface="Arial"/>
              </a:rPr>
              <a:t>ПО</a:t>
            </a:r>
            <a:r>
              <a:rPr sz="1600" b="1" spc="-20" dirty="0">
                <a:latin typeface="Arial"/>
                <a:cs typeface="Arial"/>
              </a:rPr>
              <a:t> </a:t>
            </a:r>
            <a:r>
              <a:rPr sz="1600" b="1" spc="-5" dirty="0">
                <a:latin typeface="Arial"/>
                <a:cs typeface="Arial"/>
              </a:rPr>
              <a:t>ТИПУ</a:t>
            </a:r>
            <a:r>
              <a:rPr sz="1600" b="1" spc="-15" dirty="0">
                <a:latin typeface="Arial"/>
                <a:cs typeface="Arial"/>
              </a:rPr>
              <a:t> </a:t>
            </a:r>
            <a:r>
              <a:rPr sz="1600" b="1" spc="-10" dirty="0">
                <a:latin typeface="Arial"/>
                <a:cs typeface="Arial"/>
              </a:rPr>
              <a:t>СУСПЕНЗІЇ</a:t>
            </a:r>
            <a:endParaRPr sz="1600">
              <a:latin typeface="Arial"/>
              <a:cs typeface="Arial"/>
            </a:endParaRPr>
          </a:p>
        </p:txBody>
      </p:sp>
      <p:grpSp>
        <p:nvGrpSpPr>
          <p:cNvPr id="64" name="object 64"/>
          <p:cNvGrpSpPr/>
          <p:nvPr/>
        </p:nvGrpSpPr>
        <p:grpSpPr>
          <a:xfrm>
            <a:off x="1900237" y="6021134"/>
            <a:ext cx="2579370" cy="751840"/>
            <a:chOff x="376237" y="6021134"/>
            <a:chExt cx="2579370" cy="751840"/>
          </a:xfrm>
        </p:grpSpPr>
        <p:sp>
          <p:nvSpPr>
            <p:cNvPr id="65" name="object 65"/>
            <p:cNvSpPr/>
            <p:nvPr/>
          </p:nvSpPr>
          <p:spPr>
            <a:xfrm>
              <a:off x="396240" y="6041137"/>
              <a:ext cx="2539365" cy="711835"/>
            </a:xfrm>
            <a:custGeom>
              <a:avLst/>
              <a:gdLst/>
              <a:ahLst/>
              <a:cxnLst/>
              <a:rect l="l" t="t" r="r" b="b"/>
              <a:pathLst>
                <a:path w="2539365" h="711834">
                  <a:moveTo>
                    <a:pt x="2420366" y="0"/>
                  </a:moveTo>
                  <a:lnTo>
                    <a:pt x="118618" y="0"/>
                  </a:lnTo>
                  <a:lnTo>
                    <a:pt x="72448" y="9322"/>
                  </a:lnTo>
                  <a:lnTo>
                    <a:pt x="34744" y="34744"/>
                  </a:lnTo>
                  <a:lnTo>
                    <a:pt x="9322" y="72448"/>
                  </a:lnTo>
                  <a:lnTo>
                    <a:pt x="0" y="118618"/>
                  </a:lnTo>
                  <a:lnTo>
                    <a:pt x="0" y="593090"/>
                  </a:lnTo>
                  <a:lnTo>
                    <a:pt x="9322" y="639259"/>
                  </a:lnTo>
                  <a:lnTo>
                    <a:pt x="34744" y="676963"/>
                  </a:lnTo>
                  <a:lnTo>
                    <a:pt x="72448" y="702385"/>
                  </a:lnTo>
                  <a:lnTo>
                    <a:pt x="118618" y="711708"/>
                  </a:lnTo>
                  <a:lnTo>
                    <a:pt x="2420366" y="711708"/>
                  </a:lnTo>
                  <a:lnTo>
                    <a:pt x="2466535" y="702385"/>
                  </a:lnTo>
                  <a:lnTo>
                    <a:pt x="2504239" y="676963"/>
                  </a:lnTo>
                  <a:lnTo>
                    <a:pt x="2529661" y="639259"/>
                  </a:lnTo>
                  <a:lnTo>
                    <a:pt x="2538984" y="593090"/>
                  </a:lnTo>
                  <a:lnTo>
                    <a:pt x="2538984" y="118618"/>
                  </a:lnTo>
                  <a:lnTo>
                    <a:pt x="2529661" y="72448"/>
                  </a:lnTo>
                  <a:lnTo>
                    <a:pt x="2504239" y="34744"/>
                  </a:lnTo>
                  <a:lnTo>
                    <a:pt x="2466535" y="9322"/>
                  </a:lnTo>
                  <a:lnTo>
                    <a:pt x="2420366" y="0"/>
                  </a:lnTo>
                  <a:close/>
                </a:path>
              </a:pathLst>
            </a:custGeom>
            <a:solidFill>
              <a:srgbClr val="B03E9A"/>
            </a:solidFill>
          </p:spPr>
          <p:txBody>
            <a:bodyPr wrap="square" lIns="0" tIns="0" rIns="0" bIns="0" rtlCol="0"/>
            <a:lstStyle/>
            <a:p>
              <a:endParaRPr/>
            </a:p>
          </p:txBody>
        </p:sp>
        <p:sp>
          <p:nvSpPr>
            <p:cNvPr id="66" name="object 66"/>
            <p:cNvSpPr/>
            <p:nvPr/>
          </p:nvSpPr>
          <p:spPr>
            <a:xfrm>
              <a:off x="396240" y="6041137"/>
              <a:ext cx="2539365" cy="711835"/>
            </a:xfrm>
            <a:custGeom>
              <a:avLst/>
              <a:gdLst/>
              <a:ahLst/>
              <a:cxnLst/>
              <a:rect l="l" t="t" r="r" b="b"/>
              <a:pathLst>
                <a:path w="2539365" h="711834">
                  <a:moveTo>
                    <a:pt x="0" y="118618"/>
                  </a:moveTo>
                  <a:lnTo>
                    <a:pt x="9322" y="72448"/>
                  </a:lnTo>
                  <a:lnTo>
                    <a:pt x="34744" y="34744"/>
                  </a:lnTo>
                  <a:lnTo>
                    <a:pt x="72448" y="9322"/>
                  </a:lnTo>
                  <a:lnTo>
                    <a:pt x="118618" y="0"/>
                  </a:lnTo>
                  <a:lnTo>
                    <a:pt x="2420366" y="0"/>
                  </a:lnTo>
                  <a:lnTo>
                    <a:pt x="2466535" y="9322"/>
                  </a:lnTo>
                  <a:lnTo>
                    <a:pt x="2504239" y="34744"/>
                  </a:lnTo>
                  <a:lnTo>
                    <a:pt x="2529661" y="72448"/>
                  </a:lnTo>
                  <a:lnTo>
                    <a:pt x="2538984" y="118618"/>
                  </a:lnTo>
                  <a:lnTo>
                    <a:pt x="2538984" y="593090"/>
                  </a:lnTo>
                  <a:lnTo>
                    <a:pt x="2529661" y="639259"/>
                  </a:lnTo>
                  <a:lnTo>
                    <a:pt x="2504239" y="676963"/>
                  </a:lnTo>
                  <a:lnTo>
                    <a:pt x="2466535" y="702385"/>
                  </a:lnTo>
                  <a:lnTo>
                    <a:pt x="2420366" y="711708"/>
                  </a:lnTo>
                  <a:lnTo>
                    <a:pt x="118618" y="711708"/>
                  </a:lnTo>
                  <a:lnTo>
                    <a:pt x="72448" y="702385"/>
                  </a:lnTo>
                  <a:lnTo>
                    <a:pt x="34744" y="676963"/>
                  </a:lnTo>
                  <a:lnTo>
                    <a:pt x="9322" y="639259"/>
                  </a:lnTo>
                  <a:lnTo>
                    <a:pt x="0" y="593090"/>
                  </a:lnTo>
                  <a:lnTo>
                    <a:pt x="0" y="118618"/>
                  </a:lnTo>
                  <a:close/>
                </a:path>
              </a:pathLst>
            </a:custGeom>
            <a:ln w="39624">
              <a:solidFill>
                <a:srgbClr val="FFFFFF"/>
              </a:solidFill>
            </a:ln>
          </p:spPr>
          <p:txBody>
            <a:bodyPr wrap="square" lIns="0" tIns="0" rIns="0" bIns="0" rtlCol="0"/>
            <a:lstStyle/>
            <a:p>
              <a:endParaRPr/>
            </a:p>
          </p:txBody>
        </p:sp>
      </p:grpSp>
      <p:sp>
        <p:nvSpPr>
          <p:cNvPr id="67" name="object 67"/>
          <p:cNvSpPr txBox="1"/>
          <p:nvPr/>
        </p:nvSpPr>
        <p:spPr>
          <a:xfrm>
            <a:off x="2199267" y="6135448"/>
            <a:ext cx="1979295" cy="502284"/>
          </a:xfrm>
          <a:prstGeom prst="rect">
            <a:avLst/>
          </a:prstGeom>
        </p:spPr>
        <p:txBody>
          <a:bodyPr vert="horz" wrap="square" lIns="0" tIns="12065" rIns="0" bIns="0" rtlCol="0">
            <a:spAutoFit/>
          </a:bodyPr>
          <a:lstStyle/>
          <a:p>
            <a:pPr algn="ctr">
              <a:lnSpc>
                <a:spcPts val="1880"/>
              </a:lnSpc>
              <a:spcBef>
                <a:spcPts val="95"/>
              </a:spcBef>
            </a:pPr>
            <a:r>
              <a:rPr sz="1600" b="1" spc="-75" dirty="0">
                <a:solidFill>
                  <a:srgbClr val="FFFFFF"/>
                </a:solidFill>
                <a:latin typeface="Times New Roman"/>
                <a:cs typeface="Times New Roman"/>
              </a:rPr>
              <a:t>ЛР,</a:t>
            </a:r>
            <a:r>
              <a:rPr sz="1600" b="1" spc="-15" dirty="0">
                <a:solidFill>
                  <a:srgbClr val="FFFFFF"/>
                </a:solidFill>
                <a:latin typeface="Times New Roman"/>
                <a:cs typeface="Times New Roman"/>
              </a:rPr>
              <a:t> </a:t>
            </a:r>
            <a:r>
              <a:rPr sz="1600" b="1" spc="-10" dirty="0">
                <a:solidFill>
                  <a:srgbClr val="FFFFFF"/>
                </a:solidFill>
                <a:latin typeface="Times New Roman"/>
                <a:cs typeface="Times New Roman"/>
              </a:rPr>
              <a:t>нерозчинні</a:t>
            </a:r>
            <a:endParaRPr sz="1600">
              <a:latin typeface="Times New Roman"/>
              <a:cs typeface="Times New Roman"/>
            </a:endParaRPr>
          </a:p>
          <a:p>
            <a:pPr algn="ctr">
              <a:lnSpc>
                <a:spcPts val="1880"/>
              </a:lnSpc>
            </a:pPr>
            <a:r>
              <a:rPr sz="1600" b="1" spc="-5" dirty="0">
                <a:solidFill>
                  <a:srgbClr val="FFFFFF"/>
                </a:solidFill>
                <a:latin typeface="Times New Roman"/>
                <a:cs typeface="Times New Roman"/>
              </a:rPr>
              <a:t>ні</a:t>
            </a:r>
            <a:r>
              <a:rPr sz="1600" b="1" spc="-15" dirty="0">
                <a:solidFill>
                  <a:srgbClr val="FFFFFF"/>
                </a:solidFill>
                <a:latin typeface="Times New Roman"/>
                <a:cs typeface="Times New Roman"/>
              </a:rPr>
              <a:t> </a:t>
            </a:r>
            <a:r>
              <a:rPr sz="1600" b="1" spc="-5" dirty="0">
                <a:solidFill>
                  <a:srgbClr val="FFFFFF"/>
                </a:solidFill>
                <a:latin typeface="Times New Roman"/>
                <a:cs typeface="Times New Roman"/>
              </a:rPr>
              <a:t>в</a:t>
            </a:r>
            <a:r>
              <a:rPr sz="1600" b="1" spc="5" dirty="0">
                <a:solidFill>
                  <a:srgbClr val="FFFFFF"/>
                </a:solidFill>
                <a:latin typeface="Times New Roman"/>
                <a:cs typeface="Times New Roman"/>
              </a:rPr>
              <a:t> </a:t>
            </a:r>
            <a:r>
              <a:rPr sz="1600" b="1" spc="-5" dirty="0">
                <a:solidFill>
                  <a:srgbClr val="FFFFFF"/>
                </a:solidFill>
                <a:latin typeface="Times New Roman"/>
                <a:cs typeface="Times New Roman"/>
              </a:rPr>
              <a:t>вазеліні,</a:t>
            </a:r>
            <a:r>
              <a:rPr sz="1600" b="1" spc="-20" dirty="0">
                <a:solidFill>
                  <a:srgbClr val="FFFFFF"/>
                </a:solidFill>
                <a:latin typeface="Times New Roman"/>
                <a:cs typeface="Times New Roman"/>
              </a:rPr>
              <a:t> </a:t>
            </a:r>
            <a:r>
              <a:rPr sz="1600" b="1" spc="-5" dirty="0">
                <a:solidFill>
                  <a:srgbClr val="FFFFFF"/>
                </a:solidFill>
                <a:latin typeface="Times New Roman"/>
                <a:cs typeface="Times New Roman"/>
              </a:rPr>
              <a:t>ні</a:t>
            </a:r>
            <a:r>
              <a:rPr sz="1600" b="1" dirty="0">
                <a:solidFill>
                  <a:srgbClr val="FFFFFF"/>
                </a:solidFill>
                <a:latin typeface="Times New Roman"/>
                <a:cs typeface="Times New Roman"/>
              </a:rPr>
              <a:t> </a:t>
            </a:r>
            <a:r>
              <a:rPr sz="1600" b="1" spc="-5" dirty="0">
                <a:solidFill>
                  <a:srgbClr val="FFFFFF"/>
                </a:solidFill>
                <a:latin typeface="Times New Roman"/>
                <a:cs typeface="Times New Roman"/>
              </a:rPr>
              <a:t>у </a:t>
            </a:r>
            <a:r>
              <a:rPr sz="1600" b="1" spc="-20" dirty="0">
                <a:solidFill>
                  <a:srgbClr val="FFFFFF"/>
                </a:solidFill>
                <a:latin typeface="Times New Roman"/>
                <a:cs typeface="Times New Roman"/>
              </a:rPr>
              <a:t>воді</a:t>
            </a:r>
            <a:endParaRPr sz="1600">
              <a:latin typeface="Times New Roman"/>
              <a:cs typeface="Times New Roman"/>
            </a:endParaRPr>
          </a:p>
        </p:txBody>
      </p:sp>
      <p:grpSp>
        <p:nvGrpSpPr>
          <p:cNvPr id="68" name="object 68"/>
          <p:cNvGrpSpPr/>
          <p:nvPr/>
        </p:nvGrpSpPr>
        <p:grpSpPr>
          <a:xfrm>
            <a:off x="8519507" y="5362855"/>
            <a:ext cx="2135505" cy="1012825"/>
            <a:chOff x="6995506" y="5362854"/>
            <a:chExt cx="2135505" cy="1012825"/>
          </a:xfrm>
        </p:grpSpPr>
        <p:sp>
          <p:nvSpPr>
            <p:cNvPr id="69" name="object 69"/>
            <p:cNvSpPr/>
            <p:nvPr/>
          </p:nvSpPr>
          <p:spPr>
            <a:xfrm>
              <a:off x="7015508" y="5382856"/>
              <a:ext cx="2095500" cy="972819"/>
            </a:xfrm>
            <a:custGeom>
              <a:avLst/>
              <a:gdLst/>
              <a:ahLst/>
              <a:cxnLst/>
              <a:rect l="l" t="t" r="r" b="b"/>
              <a:pathLst>
                <a:path w="2095500" h="972820">
                  <a:moveTo>
                    <a:pt x="1148732" y="0"/>
                  </a:moveTo>
                  <a:lnTo>
                    <a:pt x="1094936" y="0"/>
                  </a:lnTo>
                  <a:lnTo>
                    <a:pt x="1041016" y="1502"/>
                  </a:lnTo>
                  <a:lnTo>
                    <a:pt x="987095" y="4526"/>
                  </a:lnTo>
                  <a:lnTo>
                    <a:pt x="933295" y="9091"/>
                  </a:lnTo>
                  <a:lnTo>
                    <a:pt x="879740" y="15215"/>
                  </a:lnTo>
                  <a:lnTo>
                    <a:pt x="826554" y="22919"/>
                  </a:lnTo>
                  <a:lnTo>
                    <a:pt x="773858" y="32220"/>
                  </a:lnTo>
                  <a:lnTo>
                    <a:pt x="721777" y="43139"/>
                  </a:lnTo>
                  <a:lnTo>
                    <a:pt x="670433" y="55694"/>
                  </a:lnTo>
                  <a:lnTo>
                    <a:pt x="610097" y="72922"/>
                  </a:lnTo>
                  <a:lnTo>
                    <a:pt x="553148" y="91955"/>
                  </a:lnTo>
                  <a:lnTo>
                    <a:pt x="499655" y="112684"/>
                  </a:lnTo>
                  <a:lnTo>
                    <a:pt x="449686" y="134997"/>
                  </a:lnTo>
                  <a:lnTo>
                    <a:pt x="403310" y="158783"/>
                  </a:lnTo>
                  <a:lnTo>
                    <a:pt x="360598" y="183932"/>
                  </a:lnTo>
                  <a:lnTo>
                    <a:pt x="321617" y="210331"/>
                  </a:lnTo>
                  <a:lnTo>
                    <a:pt x="286437" y="237870"/>
                  </a:lnTo>
                  <a:lnTo>
                    <a:pt x="255128" y="266437"/>
                  </a:lnTo>
                  <a:lnTo>
                    <a:pt x="227758" y="295922"/>
                  </a:lnTo>
                  <a:lnTo>
                    <a:pt x="204397" y="326214"/>
                  </a:lnTo>
                  <a:lnTo>
                    <a:pt x="169977" y="388771"/>
                  </a:lnTo>
                  <a:lnTo>
                    <a:pt x="152420" y="453222"/>
                  </a:lnTo>
                  <a:lnTo>
                    <a:pt x="150139" y="485879"/>
                  </a:lnTo>
                  <a:lnTo>
                    <a:pt x="152281" y="518676"/>
                  </a:lnTo>
                  <a:lnTo>
                    <a:pt x="170113" y="584244"/>
                  </a:lnTo>
                  <a:lnTo>
                    <a:pt x="206467" y="649039"/>
                  </a:lnTo>
                  <a:lnTo>
                    <a:pt x="231764" y="680868"/>
                  </a:lnTo>
                  <a:lnTo>
                    <a:pt x="261899" y="712170"/>
                  </a:lnTo>
                  <a:lnTo>
                    <a:pt x="0" y="936033"/>
                  </a:lnTo>
                  <a:lnTo>
                    <a:pt x="493979" y="856925"/>
                  </a:lnTo>
                  <a:lnTo>
                    <a:pt x="535967" y="873749"/>
                  </a:lnTo>
                  <a:lnTo>
                    <a:pt x="579395" y="889271"/>
                  </a:lnTo>
                  <a:lnTo>
                    <a:pt x="624149" y="903484"/>
                  </a:lnTo>
                  <a:lnTo>
                    <a:pt x="670114" y="916381"/>
                  </a:lnTo>
                  <a:lnTo>
                    <a:pt x="717176" y="927956"/>
                  </a:lnTo>
                  <a:lnTo>
                    <a:pt x="765223" y="938203"/>
                  </a:lnTo>
                  <a:lnTo>
                    <a:pt x="814139" y="947117"/>
                  </a:lnTo>
                  <a:lnTo>
                    <a:pt x="863812" y="954689"/>
                  </a:lnTo>
                  <a:lnTo>
                    <a:pt x="914127" y="960915"/>
                  </a:lnTo>
                  <a:lnTo>
                    <a:pt x="964970" y="965787"/>
                  </a:lnTo>
                  <a:lnTo>
                    <a:pt x="1016228" y="969301"/>
                  </a:lnTo>
                  <a:lnTo>
                    <a:pt x="1067787" y="971448"/>
                  </a:lnTo>
                  <a:lnTo>
                    <a:pt x="1119532" y="972224"/>
                  </a:lnTo>
                  <a:lnTo>
                    <a:pt x="1171351" y="971622"/>
                  </a:lnTo>
                  <a:lnTo>
                    <a:pt x="1223128" y="969635"/>
                  </a:lnTo>
                  <a:lnTo>
                    <a:pt x="1274751" y="966258"/>
                  </a:lnTo>
                  <a:lnTo>
                    <a:pt x="1326105" y="961483"/>
                  </a:lnTo>
                  <a:lnTo>
                    <a:pt x="1377077" y="955305"/>
                  </a:lnTo>
                  <a:lnTo>
                    <a:pt x="1427553" y="947718"/>
                  </a:lnTo>
                  <a:lnTo>
                    <a:pt x="1477418" y="938715"/>
                  </a:lnTo>
                  <a:lnTo>
                    <a:pt x="1526559" y="928290"/>
                  </a:lnTo>
                  <a:lnTo>
                    <a:pt x="1574863" y="916437"/>
                  </a:lnTo>
                  <a:lnTo>
                    <a:pt x="1635200" y="899210"/>
                  </a:lnTo>
                  <a:lnTo>
                    <a:pt x="1692150" y="880176"/>
                  </a:lnTo>
                  <a:lnTo>
                    <a:pt x="1745645" y="859448"/>
                  </a:lnTo>
                  <a:lnTo>
                    <a:pt x="1795614" y="837135"/>
                  </a:lnTo>
                  <a:lnTo>
                    <a:pt x="1841990" y="813349"/>
                  </a:lnTo>
                  <a:lnTo>
                    <a:pt x="1884703" y="788202"/>
                  </a:lnTo>
                  <a:lnTo>
                    <a:pt x="1923684" y="761803"/>
                  </a:lnTo>
                  <a:lnTo>
                    <a:pt x="1958864" y="734265"/>
                  </a:lnTo>
                  <a:lnTo>
                    <a:pt x="1990173" y="705698"/>
                  </a:lnTo>
                  <a:lnTo>
                    <a:pt x="2017542" y="676213"/>
                  </a:lnTo>
                  <a:lnTo>
                    <a:pt x="2040903" y="645922"/>
                  </a:lnTo>
                  <a:lnTo>
                    <a:pt x="2075323" y="583365"/>
                  </a:lnTo>
                  <a:lnTo>
                    <a:pt x="2092878" y="518915"/>
                  </a:lnTo>
                  <a:lnTo>
                    <a:pt x="2095159" y="486258"/>
                  </a:lnTo>
                  <a:lnTo>
                    <a:pt x="2093016" y="453461"/>
                  </a:lnTo>
                  <a:lnTo>
                    <a:pt x="2075184" y="387892"/>
                  </a:lnTo>
                  <a:lnTo>
                    <a:pt x="2038828" y="323095"/>
                  </a:lnTo>
                  <a:lnTo>
                    <a:pt x="2013532" y="291265"/>
                  </a:lnTo>
                  <a:lnTo>
                    <a:pt x="1983397" y="259961"/>
                  </a:lnTo>
                  <a:lnTo>
                    <a:pt x="1924869" y="211291"/>
                  </a:lnTo>
                  <a:lnTo>
                    <a:pt x="1892032" y="188682"/>
                  </a:lnTo>
                  <a:lnTo>
                    <a:pt x="1856977" y="167251"/>
                  </a:lnTo>
                  <a:lnTo>
                    <a:pt x="1819827" y="147015"/>
                  </a:lnTo>
                  <a:lnTo>
                    <a:pt x="1780706" y="127994"/>
                  </a:lnTo>
                  <a:lnTo>
                    <a:pt x="1739736" y="110207"/>
                  </a:lnTo>
                  <a:lnTo>
                    <a:pt x="1697040" y="93673"/>
                  </a:lnTo>
                  <a:lnTo>
                    <a:pt x="1652743" y="78412"/>
                  </a:lnTo>
                  <a:lnTo>
                    <a:pt x="1606966" y="64442"/>
                  </a:lnTo>
                  <a:lnTo>
                    <a:pt x="1559833" y="51783"/>
                  </a:lnTo>
                  <a:lnTo>
                    <a:pt x="1511467" y="40455"/>
                  </a:lnTo>
                  <a:lnTo>
                    <a:pt x="1461992" y="30475"/>
                  </a:lnTo>
                  <a:lnTo>
                    <a:pt x="1411530" y="21863"/>
                  </a:lnTo>
                  <a:lnTo>
                    <a:pt x="1360205" y="14639"/>
                  </a:lnTo>
                  <a:lnTo>
                    <a:pt x="1308139" y="8821"/>
                  </a:lnTo>
                  <a:lnTo>
                    <a:pt x="1255456" y="4430"/>
                  </a:lnTo>
                  <a:lnTo>
                    <a:pt x="1202279" y="1483"/>
                  </a:lnTo>
                  <a:lnTo>
                    <a:pt x="1148732" y="0"/>
                  </a:lnTo>
                  <a:close/>
                </a:path>
              </a:pathLst>
            </a:custGeom>
            <a:solidFill>
              <a:srgbClr val="FFFFFF"/>
            </a:solidFill>
          </p:spPr>
          <p:txBody>
            <a:bodyPr wrap="square" lIns="0" tIns="0" rIns="0" bIns="0" rtlCol="0"/>
            <a:lstStyle/>
            <a:p>
              <a:endParaRPr/>
            </a:p>
          </p:txBody>
        </p:sp>
        <p:sp>
          <p:nvSpPr>
            <p:cNvPr id="70" name="object 70"/>
            <p:cNvSpPr/>
            <p:nvPr/>
          </p:nvSpPr>
          <p:spPr>
            <a:xfrm>
              <a:off x="7015508" y="5382856"/>
              <a:ext cx="2095500" cy="972819"/>
            </a:xfrm>
            <a:custGeom>
              <a:avLst/>
              <a:gdLst/>
              <a:ahLst/>
              <a:cxnLst/>
              <a:rect l="l" t="t" r="r" b="b"/>
              <a:pathLst>
                <a:path w="2095500" h="972820">
                  <a:moveTo>
                    <a:pt x="0" y="936033"/>
                  </a:moveTo>
                  <a:lnTo>
                    <a:pt x="261899" y="712170"/>
                  </a:lnTo>
                  <a:lnTo>
                    <a:pt x="231764" y="680868"/>
                  </a:lnTo>
                  <a:lnTo>
                    <a:pt x="206467" y="649039"/>
                  </a:lnTo>
                  <a:lnTo>
                    <a:pt x="185940" y="616794"/>
                  </a:lnTo>
                  <a:lnTo>
                    <a:pt x="158916" y="551501"/>
                  </a:lnTo>
                  <a:lnTo>
                    <a:pt x="150139" y="485879"/>
                  </a:lnTo>
                  <a:lnTo>
                    <a:pt x="152420" y="453222"/>
                  </a:lnTo>
                  <a:lnTo>
                    <a:pt x="169977" y="388771"/>
                  </a:lnTo>
                  <a:lnTo>
                    <a:pt x="204397" y="326214"/>
                  </a:lnTo>
                  <a:lnTo>
                    <a:pt x="227758" y="295922"/>
                  </a:lnTo>
                  <a:lnTo>
                    <a:pt x="255128" y="266437"/>
                  </a:lnTo>
                  <a:lnTo>
                    <a:pt x="286437" y="237870"/>
                  </a:lnTo>
                  <a:lnTo>
                    <a:pt x="321617" y="210331"/>
                  </a:lnTo>
                  <a:lnTo>
                    <a:pt x="360598" y="183932"/>
                  </a:lnTo>
                  <a:lnTo>
                    <a:pt x="403310" y="158783"/>
                  </a:lnTo>
                  <a:lnTo>
                    <a:pt x="449686" y="134997"/>
                  </a:lnTo>
                  <a:lnTo>
                    <a:pt x="499655" y="112684"/>
                  </a:lnTo>
                  <a:lnTo>
                    <a:pt x="553148" y="91955"/>
                  </a:lnTo>
                  <a:lnTo>
                    <a:pt x="610097" y="72922"/>
                  </a:lnTo>
                  <a:lnTo>
                    <a:pt x="670433" y="55694"/>
                  </a:lnTo>
                  <a:lnTo>
                    <a:pt x="721777" y="43139"/>
                  </a:lnTo>
                  <a:lnTo>
                    <a:pt x="773858" y="32220"/>
                  </a:lnTo>
                  <a:lnTo>
                    <a:pt x="826554" y="22919"/>
                  </a:lnTo>
                  <a:lnTo>
                    <a:pt x="879740" y="15215"/>
                  </a:lnTo>
                  <a:lnTo>
                    <a:pt x="933295" y="9091"/>
                  </a:lnTo>
                  <a:lnTo>
                    <a:pt x="987095" y="4526"/>
                  </a:lnTo>
                  <a:lnTo>
                    <a:pt x="1041016" y="1502"/>
                  </a:lnTo>
                  <a:lnTo>
                    <a:pt x="1094936" y="0"/>
                  </a:lnTo>
                  <a:lnTo>
                    <a:pt x="1148732" y="0"/>
                  </a:lnTo>
                  <a:lnTo>
                    <a:pt x="1202279" y="1483"/>
                  </a:lnTo>
                  <a:lnTo>
                    <a:pt x="1255456" y="4430"/>
                  </a:lnTo>
                  <a:lnTo>
                    <a:pt x="1308139" y="8821"/>
                  </a:lnTo>
                  <a:lnTo>
                    <a:pt x="1360205" y="14639"/>
                  </a:lnTo>
                  <a:lnTo>
                    <a:pt x="1411530" y="21863"/>
                  </a:lnTo>
                  <a:lnTo>
                    <a:pt x="1461992" y="30475"/>
                  </a:lnTo>
                  <a:lnTo>
                    <a:pt x="1511467" y="40455"/>
                  </a:lnTo>
                  <a:lnTo>
                    <a:pt x="1559833" y="51783"/>
                  </a:lnTo>
                  <a:lnTo>
                    <a:pt x="1606966" y="64442"/>
                  </a:lnTo>
                  <a:lnTo>
                    <a:pt x="1652743" y="78412"/>
                  </a:lnTo>
                  <a:lnTo>
                    <a:pt x="1697040" y="93673"/>
                  </a:lnTo>
                  <a:lnTo>
                    <a:pt x="1739736" y="110207"/>
                  </a:lnTo>
                  <a:lnTo>
                    <a:pt x="1780706" y="127994"/>
                  </a:lnTo>
                  <a:lnTo>
                    <a:pt x="1819827" y="147015"/>
                  </a:lnTo>
                  <a:lnTo>
                    <a:pt x="1856977" y="167251"/>
                  </a:lnTo>
                  <a:lnTo>
                    <a:pt x="1892032" y="188682"/>
                  </a:lnTo>
                  <a:lnTo>
                    <a:pt x="1924869" y="211291"/>
                  </a:lnTo>
                  <a:lnTo>
                    <a:pt x="1955365" y="235057"/>
                  </a:lnTo>
                  <a:lnTo>
                    <a:pt x="2013532" y="291265"/>
                  </a:lnTo>
                  <a:lnTo>
                    <a:pt x="2038828" y="323095"/>
                  </a:lnTo>
                  <a:lnTo>
                    <a:pt x="2059356" y="355341"/>
                  </a:lnTo>
                  <a:lnTo>
                    <a:pt x="2086381" y="420635"/>
                  </a:lnTo>
                  <a:lnTo>
                    <a:pt x="2095159" y="486258"/>
                  </a:lnTo>
                  <a:lnTo>
                    <a:pt x="2092878" y="518915"/>
                  </a:lnTo>
                  <a:lnTo>
                    <a:pt x="2075323" y="583365"/>
                  </a:lnTo>
                  <a:lnTo>
                    <a:pt x="2040903" y="645922"/>
                  </a:lnTo>
                  <a:lnTo>
                    <a:pt x="2017542" y="676213"/>
                  </a:lnTo>
                  <a:lnTo>
                    <a:pt x="1990173" y="705698"/>
                  </a:lnTo>
                  <a:lnTo>
                    <a:pt x="1958864" y="734265"/>
                  </a:lnTo>
                  <a:lnTo>
                    <a:pt x="1923684" y="761803"/>
                  </a:lnTo>
                  <a:lnTo>
                    <a:pt x="1884703" y="788202"/>
                  </a:lnTo>
                  <a:lnTo>
                    <a:pt x="1841990" y="813349"/>
                  </a:lnTo>
                  <a:lnTo>
                    <a:pt x="1795614" y="837135"/>
                  </a:lnTo>
                  <a:lnTo>
                    <a:pt x="1745645" y="859448"/>
                  </a:lnTo>
                  <a:lnTo>
                    <a:pt x="1692150" y="880176"/>
                  </a:lnTo>
                  <a:lnTo>
                    <a:pt x="1635200" y="899210"/>
                  </a:lnTo>
                  <a:lnTo>
                    <a:pt x="1574863" y="916437"/>
                  </a:lnTo>
                  <a:lnTo>
                    <a:pt x="1526559" y="928290"/>
                  </a:lnTo>
                  <a:lnTo>
                    <a:pt x="1477418" y="938715"/>
                  </a:lnTo>
                  <a:lnTo>
                    <a:pt x="1427553" y="947718"/>
                  </a:lnTo>
                  <a:lnTo>
                    <a:pt x="1377077" y="955305"/>
                  </a:lnTo>
                  <a:lnTo>
                    <a:pt x="1326105" y="961483"/>
                  </a:lnTo>
                  <a:lnTo>
                    <a:pt x="1274751" y="966258"/>
                  </a:lnTo>
                  <a:lnTo>
                    <a:pt x="1223128" y="969635"/>
                  </a:lnTo>
                  <a:lnTo>
                    <a:pt x="1171351" y="971622"/>
                  </a:lnTo>
                  <a:lnTo>
                    <a:pt x="1119532" y="972224"/>
                  </a:lnTo>
                  <a:lnTo>
                    <a:pt x="1067787" y="971448"/>
                  </a:lnTo>
                  <a:lnTo>
                    <a:pt x="1016228" y="969301"/>
                  </a:lnTo>
                  <a:lnTo>
                    <a:pt x="964970" y="965787"/>
                  </a:lnTo>
                  <a:lnTo>
                    <a:pt x="914127" y="960915"/>
                  </a:lnTo>
                  <a:lnTo>
                    <a:pt x="863812" y="954689"/>
                  </a:lnTo>
                  <a:lnTo>
                    <a:pt x="814139" y="947117"/>
                  </a:lnTo>
                  <a:lnTo>
                    <a:pt x="765223" y="938203"/>
                  </a:lnTo>
                  <a:lnTo>
                    <a:pt x="717176" y="927956"/>
                  </a:lnTo>
                  <a:lnTo>
                    <a:pt x="670114" y="916381"/>
                  </a:lnTo>
                  <a:lnTo>
                    <a:pt x="624149" y="903484"/>
                  </a:lnTo>
                  <a:lnTo>
                    <a:pt x="579395" y="889271"/>
                  </a:lnTo>
                  <a:lnTo>
                    <a:pt x="535967" y="873749"/>
                  </a:lnTo>
                  <a:lnTo>
                    <a:pt x="493979" y="856925"/>
                  </a:lnTo>
                  <a:lnTo>
                    <a:pt x="0" y="936033"/>
                  </a:lnTo>
                  <a:close/>
                </a:path>
              </a:pathLst>
            </a:custGeom>
            <a:ln w="39624">
              <a:solidFill>
                <a:srgbClr val="B03E9A"/>
              </a:solidFill>
            </a:ln>
          </p:spPr>
          <p:txBody>
            <a:bodyPr wrap="square" lIns="0" tIns="0" rIns="0" bIns="0" rtlCol="0"/>
            <a:lstStyle/>
            <a:p>
              <a:endParaRPr/>
            </a:p>
          </p:txBody>
        </p:sp>
      </p:grpSp>
      <p:sp>
        <p:nvSpPr>
          <p:cNvPr id="71" name="object 71"/>
          <p:cNvSpPr txBox="1"/>
          <p:nvPr/>
        </p:nvSpPr>
        <p:spPr>
          <a:xfrm>
            <a:off x="9106471" y="5393170"/>
            <a:ext cx="1109980" cy="880110"/>
          </a:xfrm>
          <a:prstGeom prst="rect">
            <a:avLst/>
          </a:prstGeom>
        </p:spPr>
        <p:txBody>
          <a:bodyPr vert="horz" wrap="square" lIns="0" tIns="12700" rIns="0" bIns="0" rtlCol="0">
            <a:spAutoFit/>
          </a:bodyPr>
          <a:lstStyle/>
          <a:p>
            <a:pPr algn="ctr">
              <a:spcBef>
                <a:spcPts val="100"/>
              </a:spcBef>
            </a:pPr>
            <a:r>
              <a:rPr sz="1400" b="1" i="1" dirty="0">
                <a:latin typeface="Times New Roman"/>
                <a:cs typeface="Times New Roman"/>
              </a:rPr>
              <a:t>ЛР</a:t>
            </a:r>
            <a:endParaRPr sz="1400">
              <a:latin typeface="Times New Roman"/>
              <a:cs typeface="Times New Roman"/>
            </a:endParaRPr>
          </a:p>
          <a:p>
            <a:pPr marL="12700" marR="5080" algn="ctr">
              <a:spcBef>
                <a:spcPts val="5"/>
              </a:spcBef>
            </a:pPr>
            <a:r>
              <a:rPr sz="1400" b="1" i="1" spc="-5" dirty="0">
                <a:latin typeface="Times New Roman"/>
                <a:cs typeface="Times New Roman"/>
              </a:rPr>
              <a:t>п</a:t>
            </a:r>
            <a:r>
              <a:rPr sz="1400" b="1" i="1" spc="-20" dirty="0">
                <a:latin typeface="Times New Roman"/>
                <a:cs typeface="Times New Roman"/>
              </a:rPr>
              <a:t>о</a:t>
            </a:r>
            <a:r>
              <a:rPr sz="1400" b="1" i="1" spc="-5" dirty="0">
                <a:latin typeface="Times New Roman"/>
                <a:cs typeface="Times New Roman"/>
              </a:rPr>
              <a:t>д</a:t>
            </a:r>
            <a:r>
              <a:rPr sz="1400" b="1" i="1" spc="5" dirty="0">
                <a:latin typeface="Times New Roman"/>
                <a:cs typeface="Times New Roman"/>
              </a:rPr>
              <a:t>рі</a:t>
            </a:r>
            <a:r>
              <a:rPr sz="1400" b="1" i="1" spc="-5" dirty="0">
                <a:latin typeface="Times New Roman"/>
                <a:cs typeface="Times New Roman"/>
              </a:rPr>
              <a:t>б</a:t>
            </a:r>
            <a:r>
              <a:rPr sz="1400" b="1" i="1" dirty="0">
                <a:latin typeface="Times New Roman"/>
                <a:cs typeface="Times New Roman"/>
              </a:rPr>
              <a:t>н</a:t>
            </a:r>
            <a:r>
              <a:rPr sz="1400" b="1" i="1" spc="-5" dirty="0">
                <a:latin typeface="Times New Roman"/>
                <a:cs typeface="Times New Roman"/>
              </a:rPr>
              <a:t>юю</a:t>
            </a:r>
            <a:r>
              <a:rPr sz="1400" b="1" i="1" spc="20" dirty="0">
                <a:latin typeface="Times New Roman"/>
                <a:cs typeface="Times New Roman"/>
              </a:rPr>
              <a:t>т</a:t>
            </a:r>
            <a:r>
              <a:rPr sz="1400" b="1" i="1" dirty="0">
                <a:latin typeface="Times New Roman"/>
                <a:cs typeface="Times New Roman"/>
              </a:rPr>
              <a:t>ь  </a:t>
            </a:r>
            <a:r>
              <a:rPr sz="1400" b="1" i="1" spc="-5" dirty="0">
                <a:latin typeface="Times New Roman"/>
                <a:cs typeface="Times New Roman"/>
              </a:rPr>
              <a:t>по правилу </a:t>
            </a:r>
            <a:r>
              <a:rPr sz="1400" b="1" i="1" dirty="0">
                <a:latin typeface="Times New Roman"/>
                <a:cs typeface="Times New Roman"/>
              </a:rPr>
              <a:t> </a:t>
            </a:r>
            <a:r>
              <a:rPr sz="1400" b="1" i="1" spc="-5" dirty="0">
                <a:latin typeface="Times New Roman"/>
                <a:cs typeface="Times New Roman"/>
              </a:rPr>
              <a:t>Дерягіна</a:t>
            </a:r>
            <a:endParaRPr sz="1400">
              <a:latin typeface="Times New Roman"/>
              <a:cs typeface="Times New Roman"/>
            </a:endParaRPr>
          </a:p>
        </p:txBody>
      </p:sp>
    </p:spTree>
    <p:extLst>
      <p:ext uri="{BB962C8B-B14F-4D97-AF65-F5344CB8AC3E}">
        <p14:creationId xmlns:p14="http://schemas.microsoft.com/office/powerpoint/2010/main" val="29052712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9675877" y="1"/>
            <a:ext cx="992123" cy="6857999"/>
          </a:xfrm>
          <a:prstGeom prst="rect">
            <a:avLst/>
          </a:prstGeom>
        </p:spPr>
      </p:pic>
      <p:grpSp>
        <p:nvGrpSpPr>
          <p:cNvPr id="3" name="object 3"/>
          <p:cNvGrpSpPr/>
          <p:nvPr/>
        </p:nvGrpSpPr>
        <p:grpSpPr>
          <a:xfrm>
            <a:off x="1913957" y="400621"/>
            <a:ext cx="7571740" cy="2329180"/>
            <a:chOff x="389957" y="400621"/>
            <a:chExt cx="7571740" cy="2329180"/>
          </a:xfrm>
        </p:grpSpPr>
        <p:sp>
          <p:nvSpPr>
            <p:cNvPr id="4" name="object 4"/>
            <p:cNvSpPr/>
            <p:nvPr/>
          </p:nvSpPr>
          <p:spPr>
            <a:xfrm>
              <a:off x="394715" y="405384"/>
              <a:ext cx="7562215" cy="2319655"/>
            </a:xfrm>
            <a:custGeom>
              <a:avLst/>
              <a:gdLst/>
              <a:ahLst/>
              <a:cxnLst/>
              <a:rect l="l" t="t" r="r" b="b"/>
              <a:pathLst>
                <a:path w="7562215" h="2319655">
                  <a:moveTo>
                    <a:pt x="7562088" y="0"/>
                  </a:moveTo>
                  <a:lnTo>
                    <a:pt x="0" y="0"/>
                  </a:lnTo>
                  <a:lnTo>
                    <a:pt x="0" y="2319528"/>
                  </a:lnTo>
                  <a:lnTo>
                    <a:pt x="7272147" y="2319528"/>
                  </a:lnTo>
                  <a:lnTo>
                    <a:pt x="7562088" y="2029587"/>
                  </a:lnTo>
                  <a:lnTo>
                    <a:pt x="7562088" y="0"/>
                  </a:lnTo>
                  <a:close/>
                </a:path>
              </a:pathLst>
            </a:custGeom>
            <a:solidFill>
              <a:srgbClr val="F1F1F1"/>
            </a:solidFill>
          </p:spPr>
          <p:txBody>
            <a:bodyPr wrap="square" lIns="0" tIns="0" rIns="0" bIns="0" rtlCol="0"/>
            <a:lstStyle/>
            <a:p>
              <a:endParaRPr/>
            </a:p>
          </p:txBody>
        </p:sp>
        <p:sp>
          <p:nvSpPr>
            <p:cNvPr id="5" name="object 5"/>
            <p:cNvSpPr/>
            <p:nvPr/>
          </p:nvSpPr>
          <p:spPr>
            <a:xfrm>
              <a:off x="7666866" y="2434970"/>
              <a:ext cx="290195" cy="290195"/>
            </a:xfrm>
            <a:custGeom>
              <a:avLst/>
              <a:gdLst/>
              <a:ahLst/>
              <a:cxnLst/>
              <a:rect l="l" t="t" r="r" b="b"/>
              <a:pathLst>
                <a:path w="290195" h="290194">
                  <a:moveTo>
                    <a:pt x="289941" y="0"/>
                  </a:moveTo>
                  <a:lnTo>
                    <a:pt x="57988" y="57988"/>
                  </a:lnTo>
                  <a:lnTo>
                    <a:pt x="0" y="289940"/>
                  </a:lnTo>
                  <a:lnTo>
                    <a:pt x="289941" y="0"/>
                  </a:lnTo>
                  <a:close/>
                </a:path>
              </a:pathLst>
            </a:custGeom>
            <a:solidFill>
              <a:srgbClr val="C3C3C3"/>
            </a:solidFill>
          </p:spPr>
          <p:txBody>
            <a:bodyPr wrap="square" lIns="0" tIns="0" rIns="0" bIns="0" rtlCol="0"/>
            <a:lstStyle/>
            <a:p>
              <a:endParaRPr/>
            </a:p>
          </p:txBody>
        </p:sp>
        <p:sp>
          <p:nvSpPr>
            <p:cNvPr id="6" name="object 6"/>
            <p:cNvSpPr/>
            <p:nvPr/>
          </p:nvSpPr>
          <p:spPr>
            <a:xfrm>
              <a:off x="394719" y="405384"/>
              <a:ext cx="7562215" cy="2319655"/>
            </a:xfrm>
            <a:custGeom>
              <a:avLst/>
              <a:gdLst/>
              <a:ahLst/>
              <a:cxnLst/>
              <a:rect l="l" t="t" r="r" b="b"/>
              <a:pathLst>
                <a:path w="7562215" h="2319655">
                  <a:moveTo>
                    <a:pt x="7272147" y="2319528"/>
                  </a:moveTo>
                  <a:lnTo>
                    <a:pt x="7330135" y="2087575"/>
                  </a:lnTo>
                  <a:lnTo>
                    <a:pt x="7562088" y="2029587"/>
                  </a:lnTo>
                  <a:lnTo>
                    <a:pt x="7272147" y="2319528"/>
                  </a:lnTo>
                  <a:lnTo>
                    <a:pt x="0" y="2319528"/>
                  </a:lnTo>
                  <a:lnTo>
                    <a:pt x="0" y="0"/>
                  </a:lnTo>
                  <a:lnTo>
                    <a:pt x="7562088" y="0"/>
                  </a:lnTo>
                  <a:lnTo>
                    <a:pt x="7562088" y="2029587"/>
                  </a:lnTo>
                </a:path>
              </a:pathLst>
            </a:custGeom>
            <a:ln w="9144">
              <a:solidFill>
                <a:srgbClr val="000000"/>
              </a:solidFill>
            </a:ln>
          </p:spPr>
          <p:txBody>
            <a:bodyPr wrap="square" lIns="0" tIns="0" rIns="0" bIns="0" rtlCol="0"/>
            <a:lstStyle/>
            <a:p>
              <a:endParaRPr/>
            </a:p>
          </p:txBody>
        </p:sp>
      </p:grpSp>
      <p:sp>
        <p:nvSpPr>
          <p:cNvPr id="7" name="object 7"/>
          <p:cNvSpPr txBox="1"/>
          <p:nvPr/>
        </p:nvSpPr>
        <p:spPr>
          <a:xfrm>
            <a:off x="1881188" y="658812"/>
            <a:ext cx="6022975" cy="1854200"/>
          </a:xfrm>
          <a:prstGeom prst="rect">
            <a:avLst/>
          </a:prstGeom>
        </p:spPr>
        <p:txBody>
          <a:bodyPr vert="horz" wrap="square" lIns="0" tIns="12700" rIns="0" bIns="0" rtlCol="0">
            <a:spAutoFit/>
          </a:bodyPr>
          <a:lstStyle/>
          <a:p>
            <a:pPr marL="324485" indent="-287020">
              <a:spcBef>
                <a:spcPts val="100"/>
              </a:spcBef>
              <a:buFont typeface="Times New Roman"/>
              <a:buAutoNum type="arabicPeriod"/>
              <a:tabLst>
                <a:tab pos="325120" algn="l"/>
              </a:tabLst>
            </a:pPr>
            <a:r>
              <a:rPr b="1" spc="5" dirty="0">
                <a:latin typeface="Times New Roman"/>
                <a:cs typeface="Times New Roman"/>
              </a:rPr>
              <a:t>Маса</a:t>
            </a:r>
            <a:r>
              <a:rPr b="1" spc="430" dirty="0">
                <a:latin typeface="Times New Roman"/>
                <a:cs typeface="Times New Roman"/>
              </a:rPr>
              <a:t> </a:t>
            </a:r>
            <a:r>
              <a:rPr b="1" spc="-5" dirty="0">
                <a:latin typeface="Times New Roman"/>
                <a:cs typeface="Times New Roman"/>
              </a:rPr>
              <a:t>мазі</a:t>
            </a:r>
            <a:r>
              <a:rPr b="1" spc="450" dirty="0">
                <a:latin typeface="Times New Roman"/>
                <a:cs typeface="Times New Roman"/>
              </a:rPr>
              <a:t> </a:t>
            </a:r>
            <a:r>
              <a:rPr b="1" dirty="0">
                <a:latin typeface="Times New Roman"/>
                <a:cs typeface="Times New Roman"/>
              </a:rPr>
              <a:t>=</a:t>
            </a:r>
            <a:r>
              <a:rPr b="1" spc="445" dirty="0">
                <a:latin typeface="Times New Roman"/>
                <a:cs typeface="Times New Roman"/>
              </a:rPr>
              <a:t> </a:t>
            </a:r>
            <a:r>
              <a:rPr b="1" spc="-10" dirty="0">
                <a:latin typeface="Times New Roman"/>
                <a:cs typeface="Times New Roman"/>
              </a:rPr>
              <a:t>сумі</a:t>
            </a:r>
            <a:r>
              <a:rPr b="1" spc="434" dirty="0">
                <a:latin typeface="Times New Roman"/>
                <a:cs typeface="Times New Roman"/>
              </a:rPr>
              <a:t> </a:t>
            </a:r>
            <a:r>
              <a:rPr b="1" spc="-5" dirty="0">
                <a:latin typeface="Times New Roman"/>
                <a:cs typeface="Times New Roman"/>
              </a:rPr>
              <a:t>маси  </a:t>
            </a:r>
            <a:r>
              <a:rPr b="1" spc="-15" dirty="0">
                <a:latin typeface="Times New Roman"/>
                <a:cs typeface="Times New Roman"/>
              </a:rPr>
              <a:t>усіх</a:t>
            </a:r>
            <a:r>
              <a:rPr b="1" spc="434" dirty="0">
                <a:latin typeface="Times New Roman"/>
                <a:cs typeface="Times New Roman"/>
              </a:rPr>
              <a:t> </a:t>
            </a:r>
            <a:r>
              <a:rPr b="1" spc="-10" dirty="0">
                <a:latin typeface="Times New Roman"/>
                <a:cs typeface="Times New Roman"/>
              </a:rPr>
              <a:t>інгредієнтів</a:t>
            </a:r>
            <a:r>
              <a:rPr b="1" spc="450" dirty="0">
                <a:latin typeface="Times New Roman"/>
                <a:cs typeface="Times New Roman"/>
              </a:rPr>
              <a:t> </a:t>
            </a:r>
            <a:r>
              <a:rPr b="1" spc="-5" dirty="0">
                <a:latin typeface="Times New Roman"/>
                <a:cs typeface="Times New Roman"/>
              </a:rPr>
              <a:t>мазі</a:t>
            </a:r>
            <a:endParaRPr>
              <a:latin typeface="Times New Roman"/>
              <a:cs typeface="Times New Roman"/>
            </a:endParaRPr>
          </a:p>
          <a:p>
            <a:pPr marL="380365" indent="-287020">
              <a:buAutoNum type="arabicPeriod"/>
              <a:tabLst>
                <a:tab pos="381000" algn="l"/>
              </a:tabLst>
            </a:pPr>
            <a:r>
              <a:rPr b="1" dirty="0">
                <a:latin typeface="Times New Roman"/>
                <a:cs typeface="Times New Roman"/>
              </a:rPr>
              <a:t>%</a:t>
            </a:r>
            <a:r>
              <a:rPr b="1" spc="-10" dirty="0">
                <a:latin typeface="Times New Roman"/>
                <a:cs typeface="Times New Roman"/>
              </a:rPr>
              <a:t> </a:t>
            </a:r>
            <a:r>
              <a:rPr b="1" dirty="0">
                <a:latin typeface="Times New Roman"/>
                <a:cs typeface="Times New Roman"/>
              </a:rPr>
              <a:t>ЛР</a:t>
            </a:r>
            <a:r>
              <a:rPr b="1" spc="-5" dirty="0">
                <a:latin typeface="Times New Roman"/>
                <a:cs typeface="Times New Roman"/>
              </a:rPr>
              <a:t> </a:t>
            </a:r>
            <a:r>
              <a:rPr b="1" spc="-10" dirty="0">
                <a:latin typeface="Times New Roman"/>
                <a:cs typeface="Times New Roman"/>
              </a:rPr>
              <a:t>(окремо</a:t>
            </a:r>
            <a:r>
              <a:rPr b="1" spc="10" dirty="0">
                <a:latin typeface="Times New Roman"/>
                <a:cs typeface="Times New Roman"/>
              </a:rPr>
              <a:t> </a:t>
            </a:r>
            <a:r>
              <a:rPr b="1" spc="-5" dirty="0">
                <a:latin typeface="Times New Roman"/>
                <a:cs typeface="Times New Roman"/>
              </a:rPr>
              <a:t>для</a:t>
            </a:r>
            <a:r>
              <a:rPr b="1" dirty="0">
                <a:latin typeface="Times New Roman"/>
                <a:cs typeface="Times New Roman"/>
              </a:rPr>
              <a:t> </a:t>
            </a:r>
            <a:r>
              <a:rPr b="1" spc="-20" dirty="0">
                <a:latin typeface="Times New Roman"/>
                <a:cs typeface="Times New Roman"/>
              </a:rPr>
              <a:t>кожної</a:t>
            </a:r>
            <a:r>
              <a:rPr b="1" spc="35" dirty="0">
                <a:latin typeface="Times New Roman"/>
                <a:cs typeface="Times New Roman"/>
              </a:rPr>
              <a:t> </a:t>
            </a:r>
            <a:r>
              <a:rPr b="1" spc="-5" dirty="0">
                <a:latin typeface="Times New Roman"/>
                <a:cs typeface="Times New Roman"/>
              </a:rPr>
              <a:t>дисперсної</a:t>
            </a:r>
            <a:r>
              <a:rPr b="1" spc="5" dirty="0">
                <a:latin typeface="Times New Roman"/>
                <a:cs typeface="Times New Roman"/>
              </a:rPr>
              <a:t> </a:t>
            </a:r>
            <a:r>
              <a:rPr b="1" spc="-5" dirty="0">
                <a:latin typeface="Times New Roman"/>
                <a:cs typeface="Times New Roman"/>
              </a:rPr>
              <a:t>системи):</a:t>
            </a:r>
            <a:endParaRPr>
              <a:latin typeface="Times New Roman"/>
              <a:cs typeface="Times New Roman"/>
            </a:endParaRPr>
          </a:p>
          <a:p>
            <a:pPr marL="436880">
              <a:lnSpc>
                <a:spcPts val="2785"/>
              </a:lnSpc>
              <a:spcBef>
                <a:spcPts val="560"/>
              </a:spcBef>
              <a:tabLst>
                <a:tab pos="1075690" algn="l"/>
                <a:tab pos="1609090" algn="l"/>
              </a:tabLst>
            </a:pPr>
            <a:r>
              <a:rPr sz="3000" b="1" spc="-7" baseline="16666" dirty="0">
                <a:latin typeface="Times New Roman"/>
                <a:cs typeface="Times New Roman"/>
              </a:rPr>
              <a:t>m</a:t>
            </a:r>
            <a:r>
              <a:rPr sz="1600" b="1" spc="-5" dirty="0">
                <a:latin typeface="Times New Roman"/>
                <a:cs typeface="Times New Roman"/>
              </a:rPr>
              <a:t>ЛР	</a:t>
            </a:r>
            <a:r>
              <a:rPr sz="3600" b="1" baseline="13888" dirty="0">
                <a:latin typeface="Times New Roman"/>
                <a:cs typeface="Times New Roman"/>
              </a:rPr>
              <a:t>–	</a:t>
            </a:r>
            <a:r>
              <a:rPr sz="3000" b="1" spc="-15" baseline="16666" dirty="0">
                <a:latin typeface="Times New Roman"/>
                <a:cs typeface="Times New Roman"/>
              </a:rPr>
              <a:t>m</a:t>
            </a:r>
            <a:r>
              <a:rPr sz="1600" b="1" spc="-10" dirty="0">
                <a:latin typeface="Times New Roman"/>
                <a:cs typeface="Times New Roman"/>
              </a:rPr>
              <a:t>мазі</a:t>
            </a:r>
            <a:endParaRPr sz="1600">
              <a:latin typeface="Times New Roman"/>
              <a:cs typeface="Times New Roman"/>
            </a:endParaRPr>
          </a:p>
          <a:p>
            <a:pPr marL="419100">
              <a:lnSpc>
                <a:spcPts val="2305"/>
              </a:lnSpc>
              <a:tabLst>
                <a:tab pos="984250" algn="l"/>
                <a:tab pos="1428115" algn="l"/>
                <a:tab pos="2508250" algn="l"/>
                <a:tab pos="3216910" algn="l"/>
              </a:tabLst>
            </a:pPr>
            <a:r>
              <a:rPr sz="2000" b="1" dirty="0">
                <a:latin typeface="Times New Roman"/>
                <a:cs typeface="Times New Roman"/>
              </a:rPr>
              <a:t>Х	–	</a:t>
            </a:r>
            <a:r>
              <a:rPr sz="2000" b="1" spc="5" dirty="0">
                <a:latin typeface="Times New Roman"/>
                <a:cs typeface="Times New Roman"/>
              </a:rPr>
              <a:t>100	</a:t>
            </a:r>
            <a:r>
              <a:rPr sz="2000" b="1" dirty="0">
                <a:latin typeface="Times New Roman"/>
                <a:cs typeface="Times New Roman"/>
              </a:rPr>
              <a:t>Х</a:t>
            </a:r>
            <a:r>
              <a:rPr sz="2000" b="1" spc="-5" dirty="0">
                <a:latin typeface="Times New Roman"/>
                <a:cs typeface="Times New Roman"/>
              </a:rPr>
              <a:t> </a:t>
            </a:r>
            <a:r>
              <a:rPr sz="2000" b="1" dirty="0">
                <a:latin typeface="Times New Roman"/>
                <a:cs typeface="Times New Roman"/>
              </a:rPr>
              <a:t>=	%</a:t>
            </a:r>
            <a:r>
              <a:rPr sz="2000" b="1" spc="50" dirty="0">
                <a:latin typeface="Times New Roman"/>
                <a:cs typeface="Times New Roman"/>
              </a:rPr>
              <a:t> </a:t>
            </a:r>
            <a:r>
              <a:rPr b="1" dirty="0">
                <a:latin typeface="Times New Roman"/>
                <a:cs typeface="Times New Roman"/>
              </a:rPr>
              <a:t>ЛР</a:t>
            </a:r>
            <a:endParaRPr>
              <a:latin typeface="Times New Roman"/>
              <a:cs typeface="Times New Roman"/>
            </a:endParaRPr>
          </a:p>
          <a:p>
            <a:pPr marL="665480" marR="17780" indent="-513715">
              <a:spcBef>
                <a:spcPts val="105"/>
              </a:spcBef>
              <a:tabLst>
                <a:tab pos="730885" algn="l"/>
              </a:tabLst>
            </a:pPr>
            <a:r>
              <a:rPr b="1" i="1" spc="-5" dirty="0">
                <a:latin typeface="Times New Roman"/>
                <a:cs typeface="Times New Roman"/>
              </a:rPr>
              <a:t>далі		</a:t>
            </a:r>
            <a:r>
              <a:rPr b="1" spc="-15" dirty="0">
                <a:latin typeface="Times New Roman"/>
                <a:cs typeface="Times New Roman"/>
              </a:rPr>
              <a:t>розрахунки</a:t>
            </a:r>
            <a:r>
              <a:rPr b="1" spc="5" dirty="0">
                <a:latin typeface="Times New Roman"/>
                <a:cs typeface="Times New Roman"/>
              </a:rPr>
              <a:t> </a:t>
            </a:r>
            <a:r>
              <a:rPr b="1" dirty="0">
                <a:latin typeface="Times New Roman"/>
                <a:cs typeface="Times New Roman"/>
              </a:rPr>
              <a:t>в</a:t>
            </a:r>
            <a:r>
              <a:rPr b="1" spc="5" dirty="0">
                <a:latin typeface="Times New Roman"/>
                <a:cs typeface="Times New Roman"/>
              </a:rPr>
              <a:t> </a:t>
            </a:r>
            <a:r>
              <a:rPr b="1" dirty="0">
                <a:latin typeface="Times New Roman"/>
                <a:cs typeface="Times New Roman"/>
              </a:rPr>
              <a:t>ППК</a:t>
            </a:r>
            <a:r>
              <a:rPr b="1" spc="-25" dirty="0">
                <a:latin typeface="Times New Roman"/>
                <a:cs typeface="Times New Roman"/>
              </a:rPr>
              <a:t> </a:t>
            </a:r>
            <a:r>
              <a:rPr b="1" dirty="0">
                <a:latin typeface="Times New Roman"/>
                <a:cs typeface="Times New Roman"/>
              </a:rPr>
              <a:t>(з.б.)</a:t>
            </a:r>
            <a:r>
              <a:rPr b="1" spc="445" dirty="0">
                <a:latin typeface="Times New Roman"/>
                <a:cs typeface="Times New Roman"/>
              </a:rPr>
              <a:t> </a:t>
            </a:r>
            <a:r>
              <a:rPr b="1" spc="-5" dirty="0">
                <a:latin typeface="Times New Roman"/>
                <a:cs typeface="Times New Roman"/>
              </a:rPr>
              <a:t>ведуть</a:t>
            </a:r>
            <a:r>
              <a:rPr b="1" spc="-10" dirty="0">
                <a:latin typeface="Times New Roman"/>
                <a:cs typeface="Times New Roman"/>
              </a:rPr>
              <a:t> відповідно</a:t>
            </a:r>
            <a:r>
              <a:rPr b="1" spc="10" dirty="0">
                <a:latin typeface="Times New Roman"/>
                <a:cs typeface="Times New Roman"/>
              </a:rPr>
              <a:t> </a:t>
            </a:r>
            <a:r>
              <a:rPr b="1" dirty="0">
                <a:latin typeface="Times New Roman"/>
                <a:cs typeface="Times New Roman"/>
              </a:rPr>
              <a:t>до</a:t>
            </a:r>
            <a:r>
              <a:rPr b="1" spc="5" dirty="0">
                <a:latin typeface="Times New Roman"/>
                <a:cs typeface="Times New Roman"/>
              </a:rPr>
              <a:t> </a:t>
            </a:r>
            <a:r>
              <a:rPr b="1" spc="-20" dirty="0">
                <a:latin typeface="Times New Roman"/>
                <a:cs typeface="Times New Roman"/>
              </a:rPr>
              <a:t>того, </a:t>
            </a:r>
            <a:r>
              <a:rPr b="1" spc="-434" dirty="0">
                <a:latin typeface="Times New Roman"/>
                <a:cs typeface="Times New Roman"/>
              </a:rPr>
              <a:t> </a:t>
            </a:r>
            <a:r>
              <a:rPr b="1" spc="-5" dirty="0">
                <a:latin typeface="Times New Roman"/>
                <a:cs typeface="Times New Roman"/>
              </a:rPr>
              <a:t>які</a:t>
            </a:r>
            <a:r>
              <a:rPr b="1" dirty="0">
                <a:latin typeface="Times New Roman"/>
                <a:cs typeface="Times New Roman"/>
              </a:rPr>
              <a:t> </a:t>
            </a:r>
            <a:r>
              <a:rPr b="1" spc="-5" dirty="0">
                <a:latin typeface="Times New Roman"/>
                <a:cs typeface="Times New Roman"/>
              </a:rPr>
              <a:t>дисперсні</a:t>
            </a:r>
            <a:r>
              <a:rPr b="1" spc="5" dirty="0">
                <a:latin typeface="Times New Roman"/>
                <a:cs typeface="Times New Roman"/>
              </a:rPr>
              <a:t> </a:t>
            </a:r>
            <a:r>
              <a:rPr b="1" spc="-5" dirty="0">
                <a:latin typeface="Times New Roman"/>
                <a:cs typeface="Times New Roman"/>
              </a:rPr>
              <a:t>системи</a:t>
            </a:r>
            <a:r>
              <a:rPr b="1" spc="10" dirty="0">
                <a:latin typeface="Times New Roman"/>
                <a:cs typeface="Times New Roman"/>
              </a:rPr>
              <a:t> </a:t>
            </a:r>
            <a:r>
              <a:rPr b="1" spc="-5" dirty="0">
                <a:latin typeface="Times New Roman"/>
                <a:cs typeface="Times New Roman"/>
              </a:rPr>
              <a:t>утворюються</a:t>
            </a:r>
            <a:r>
              <a:rPr b="1" spc="-10" dirty="0">
                <a:latin typeface="Times New Roman"/>
                <a:cs typeface="Times New Roman"/>
              </a:rPr>
              <a:t> </a:t>
            </a:r>
            <a:r>
              <a:rPr b="1" dirty="0">
                <a:latin typeface="Times New Roman"/>
                <a:cs typeface="Times New Roman"/>
              </a:rPr>
              <a:t>в</a:t>
            </a:r>
            <a:r>
              <a:rPr b="1" spc="5" dirty="0">
                <a:latin typeface="Times New Roman"/>
                <a:cs typeface="Times New Roman"/>
              </a:rPr>
              <a:t> </a:t>
            </a:r>
            <a:r>
              <a:rPr b="1" spc="-5" dirty="0">
                <a:latin typeface="Times New Roman"/>
                <a:cs typeface="Times New Roman"/>
              </a:rPr>
              <a:t>мазі</a:t>
            </a:r>
            <a:endParaRPr>
              <a:latin typeface="Times New Roman"/>
              <a:cs typeface="Times New Roman"/>
            </a:endParaRPr>
          </a:p>
        </p:txBody>
      </p:sp>
      <p:grpSp>
        <p:nvGrpSpPr>
          <p:cNvPr id="8" name="object 8"/>
          <p:cNvGrpSpPr/>
          <p:nvPr/>
        </p:nvGrpSpPr>
        <p:grpSpPr>
          <a:xfrm>
            <a:off x="2004060" y="0"/>
            <a:ext cx="7109459" cy="508000"/>
            <a:chOff x="480059" y="0"/>
            <a:chExt cx="7109459" cy="508000"/>
          </a:xfrm>
        </p:grpSpPr>
        <p:pic>
          <p:nvPicPr>
            <p:cNvPr id="9" name="object 9"/>
            <p:cNvPicPr/>
            <p:nvPr/>
          </p:nvPicPr>
          <p:blipFill>
            <a:blip r:embed="rId3" cstate="print"/>
            <a:stretch>
              <a:fillRect/>
            </a:stretch>
          </p:blipFill>
          <p:spPr>
            <a:xfrm>
              <a:off x="480059" y="0"/>
              <a:ext cx="1851659" cy="507491"/>
            </a:xfrm>
            <a:prstGeom prst="rect">
              <a:avLst/>
            </a:prstGeom>
          </p:spPr>
        </p:pic>
        <p:pic>
          <p:nvPicPr>
            <p:cNvPr id="10" name="object 10"/>
            <p:cNvPicPr/>
            <p:nvPr/>
          </p:nvPicPr>
          <p:blipFill>
            <a:blip r:embed="rId4" cstate="print"/>
            <a:stretch>
              <a:fillRect/>
            </a:stretch>
          </p:blipFill>
          <p:spPr>
            <a:xfrm>
              <a:off x="2008631" y="0"/>
              <a:ext cx="483107" cy="507491"/>
            </a:xfrm>
            <a:prstGeom prst="rect">
              <a:avLst/>
            </a:prstGeom>
          </p:spPr>
        </p:pic>
        <p:pic>
          <p:nvPicPr>
            <p:cNvPr id="11" name="object 11"/>
            <p:cNvPicPr/>
            <p:nvPr/>
          </p:nvPicPr>
          <p:blipFill>
            <a:blip r:embed="rId5" cstate="print"/>
            <a:stretch>
              <a:fillRect/>
            </a:stretch>
          </p:blipFill>
          <p:spPr>
            <a:xfrm>
              <a:off x="2168652" y="0"/>
              <a:ext cx="5420867" cy="507491"/>
            </a:xfrm>
            <a:prstGeom prst="rect">
              <a:avLst/>
            </a:prstGeom>
          </p:spPr>
        </p:pic>
      </p:grpSp>
      <p:sp>
        <p:nvSpPr>
          <p:cNvPr id="12" name="object 12"/>
          <p:cNvSpPr txBox="1"/>
          <p:nvPr/>
        </p:nvSpPr>
        <p:spPr>
          <a:xfrm>
            <a:off x="2142300" y="25400"/>
            <a:ext cx="6811645" cy="314960"/>
          </a:xfrm>
          <a:prstGeom prst="rect">
            <a:avLst/>
          </a:prstGeom>
        </p:spPr>
        <p:txBody>
          <a:bodyPr vert="horz" wrap="square" lIns="0" tIns="12065" rIns="0" bIns="0" rtlCol="0">
            <a:spAutoFit/>
          </a:bodyPr>
          <a:lstStyle/>
          <a:p>
            <a:pPr marL="12700">
              <a:spcBef>
                <a:spcPts val="95"/>
              </a:spcBef>
            </a:pPr>
            <a:r>
              <a:rPr sz="1900" b="1" spc="-15" dirty="0">
                <a:solidFill>
                  <a:srgbClr val="B03E9A"/>
                </a:solidFill>
                <a:latin typeface="Times New Roman"/>
                <a:cs typeface="Times New Roman"/>
              </a:rPr>
              <a:t>АЛГОРИТМ</a:t>
            </a:r>
            <a:r>
              <a:rPr sz="1900" b="1" spc="465" dirty="0">
                <a:solidFill>
                  <a:srgbClr val="B03E9A"/>
                </a:solidFill>
                <a:latin typeface="Times New Roman"/>
                <a:cs typeface="Times New Roman"/>
              </a:rPr>
              <a:t> </a:t>
            </a:r>
            <a:r>
              <a:rPr sz="1900" b="1" spc="-20" dirty="0">
                <a:solidFill>
                  <a:srgbClr val="B03E9A"/>
                </a:solidFill>
                <a:latin typeface="Times New Roman"/>
                <a:cs typeface="Times New Roman"/>
              </a:rPr>
              <a:t>ВИГОТОВЛЕННЯ</a:t>
            </a:r>
            <a:r>
              <a:rPr sz="1900" b="1" spc="475" dirty="0">
                <a:solidFill>
                  <a:srgbClr val="B03E9A"/>
                </a:solidFill>
                <a:latin typeface="Times New Roman"/>
                <a:cs typeface="Times New Roman"/>
              </a:rPr>
              <a:t> </a:t>
            </a:r>
            <a:r>
              <a:rPr sz="1900" b="1" spc="-20" dirty="0">
                <a:solidFill>
                  <a:srgbClr val="B03E9A"/>
                </a:solidFill>
                <a:latin typeface="Times New Roman"/>
                <a:cs typeface="Times New Roman"/>
              </a:rPr>
              <a:t>КОМБІНОВАНИХ</a:t>
            </a:r>
            <a:r>
              <a:rPr sz="1900" b="1" spc="490" dirty="0">
                <a:solidFill>
                  <a:srgbClr val="B03E9A"/>
                </a:solidFill>
                <a:latin typeface="Times New Roman"/>
                <a:cs typeface="Times New Roman"/>
              </a:rPr>
              <a:t> </a:t>
            </a:r>
            <a:r>
              <a:rPr sz="1900" b="1" spc="-20" dirty="0">
                <a:solidFill>
                  <a:srgbClr val="B03E9A"/>
                </a:solidFill>
                <a:latin typeface="Times New Roman"/>
                <a:cs typeface="Times New Roman"/>
              </a:rPr>
              <a:t>МАЗЕЙ</a:t>
            </a:r>
            <a:endParaRPr sz="1900">
              <a:latin typeface="Times New Roman"/>
              <a:cs typeface="Times New Roman"/>
            </a:endParaRPr>
          </a:p>
        </p:txBody>
      </p:sp>
      <p:sp>
        <p:nvSpPr>
          <p:cNvPr id="13" name="object 13"/>
          <p:cNvSpPr/>
          <p:nvPr/>
        </p:nvSpPr>
        <p:spPr>
          <a:xfrm>
            <a:off x="1600200" y="2929128"/>
            <a:ext cx="2496820" cy="3286125"/>
          </a:xfrm>
          <a:custGeom>
            <a:avLst/>
            <a:gdLst/>
            <a:ahLst/>
            <a:cxnLst/>
            <a:rect l="l" t="t" r="r" b="b"/>
            <a:pathLst>
              <a:path w="2496820" h="3286125">
                <a:moveTo>
                  <a:pt x="2496312" y="0"/>
                </a:moveTo>
                <a:lnTo>
                  <a:pt x="0" y="0"/>
                </a:lnTo>
                <a:lnTo>
                  <a:pt x="0" y="3285744"/>
                </a:lnTo>
                <a:lnTo>
                  <a:pt x="2496312" y="3285744"/>
                </a:lnTo>
                <a:lnTo>
                  <a:pt x="2496312" y="0"/>
                </a:lnTo>
                <a:close/>
              </a:path>
            </a:pathLst>
          </a:custGeom>
          <a:solidFill>
            <a:srgbClr val="F1F1F1"/>
          </a:solidFill>
        </p:spPr>
        <p:txBody>
          <a:bodyPr wrap="square" lIns="0" tIns="0" rIns="0" bIns="0" rtlCol="0"/>
          <a:lstStyle/>
          <a:p>
            <a:endParaRPr/>
          </a:p>
        </p:txBody>
      </p:sp>
      <p:sp>
        <p:nvSpPr>
          <p:cNvPr id="14" name="object 14"/>
          <p:cNvSpPr txBox="1"/>
          <p:nvPr/>
        </p:nvSpPr>
        <p:spPr>
          <a:xfrm>
            <a:off x="1600200" y="2929127"/>
            <a:ext cx="2496820" cy="2003112"/>
          </a:xfrm>
          <a:prstGeom prst="rect">
            <a:avLst/>
          </a:prstGeom>
          <a:solidFill>
            <a:srgbClr val="F1F1F1"/>
          </a:solidFill>
          <a:ln w="9144">
            <a:solidFill>
              <a:srgbClr val="000000"/>
            </a:solidFill>
          </a:ln>
        </p:spPr>
        <p:txBody>
          <a:bodyPr vert="horz" wrap="square" lIns="0" tIns="2540" rIns="0" bIns="0" rtlCol="0">
            <a:spAutoFit/>
          </a:bodyPr>
          <a:lstStyle/>
          <a:p>
            <a:pPr marL="246379" marR="433070" indent="-228600">
              <a:spcBef>
                <a:spcPts val="20"/>
              </a:spcBef>
            </a:pPr>
            <a:r>
              <a:rPr b="1" dirty="0">
                <a:latin typeface="Times New Roman"/>
                <a:cs typeface="Times New Roman"/>
              </a:rPr>
              <a:t>3. % </a:t>
            </a:r>
            <a:r>
              <a:rPr b="1" spc="-75" dirty="0">
                <a:latin typeface="Times New Roman"/>
                <a:cs typeface="Times New Roman"/>
              </a:rPr>
              <a:t>ЛР, </a:t>
            </a:r>
            <a:r>
              <a:rPr b="1" i="1" spc="-10" dirty="0">
                <a:latin typeface="Times New Roman"/>
                <a:cs typeface="Times New Roman"/>
              </a:rPr>
              <a:t>розчинних </a:t>
            </a:r>
            <a:r>
              <a:rPr b="1" i="1" spc="-5" dirty="0">
                <a:latin typeface="Times New Roman"/>
                <a:cs typeface="Times New Roman"/>
              </a:rPr>
              <a:t> </a:t>
            </a:r>
            <a:r>
              <a:rPr b="1" i="1" dirty="0">
                <a:latin typeface="Times New Roman"/>
                <a:cs typeface="Times New Roman"/>
              </a:rPr>
              <a:t>в</a:t>
            </a:r>
            <a:r>
              <a:rPr b="1" i="1" spc="-35" dirty="0">
                <a:latin typeface="Times New Roman"/>
                <a:cs typeface="Times New Roman"/>
              </a:rPr>
              <a:t> </a:t>
            </a:r>
            <a:r>
              <a:rPr b="1" i="1" spc="-5" dirty="0">
                <a:latin typeface="Times New Roman"/>
                <a:cs typeface="Times New Roman"/>
              </a:rPr>
              <a:t>основі</a:t>
            </a:r>
            <a:r>
              <a:rPr b="1" i="1" spc="-30" dirty="0">
                <a:latin typeface="Times New Roman"/>
                <a:cs typeface="Times New Roman"/>
              </a:rPr>
              <a:t> </a:t>
            </a:r>
            <a:r>
              <a:rPr b="1" spc="-5" dirty="0">
                <a:latin typeface="Times New Roman"/>
                <a:cs typeface="Times New Roman"/>
              </a:rPr>
              <a:t>(вазеліні)</a:t>
            </a:r>
            <a:endParaRPr>
              <a:latin typeface="Times New Roman"/>
              <a:cs typeface="Times New Roman"/>
            </a:endParaRPr>
          </a:p>
          <a:p>
            <a:pPr marL="1102360"/>
            <a:r>
              <a:rPr b="1" dirty="0">
                <a:latin typeface="Times New Roman"/>
                <a:cs typeface="Times New Roman"/>
              </a:rPr>
              <a:t>&lt;</a:t>
            </a:r>
            <a:r>
              <a:rPr b="1" spc="-45" dirty="0">
                <a:latin typeface="Times New Roman"/>
                <a:cs typeface="Times New Roman"/>
              </a:rPr>
              <a:t> </a:t>
            </a:r>
            <a:r>
              <a:rPr b="1" dirty="0">
                <a:latin typeface="Times New Roman"/>
                <a:cs typeface="Times New Roman"/>
              </a:rPr>
              <a:t>5%</a:t>
            </a:r>
            <a:endParaRPr>
              <a:latin typeface="Times New Roman"/>
              <a:cs typeface="Times New Roman"/>
            </a:endParaRPr>
          </a:p>
          <a:p>
            <a:pPr marL="245745" marR="422909"/>
            <a:r>
              <a:rPr b="1" dirty="0">
                <a:latin typeface="Times New Roman"/>
                <a:cs typeface="Times New Roman"/>
              </a:rPr>
              <a:t>Масло</a:t>
            </a:r>
            <a:r>
              <a:rPr b="1" spc="-85" dirty="0">
                <a:latin typeface="Times New Roman"/>
                <a:cs typeface="Times New Roman"/>
              </a:rPr>
              <a:t> </a:t>
            </a:r>
            <a:r>
              <a:rPr b="1" spc="-10" dirty="0">
                <a:latin typeface="Times New Roman"/>
                <a:cs typeface="Times New Roman"/>
              </a:rPr>
              <a:t>вазелінове </a:t>
            </a:r>
            <a:r>
              <a:rPr b="1" spc="-434" dirty="0">
                <a:latin typeface="Times New Roman"/>
                <a:cs typeface="Times New Roman"/>
              </a:rPr>
              <a:t> </a:t>
            </a:r>
            <a:r>
              <a:rPr b="1" spc="-5" dirty="0">
                <a:latin typeface="Times New Roman"/>
                <a:cs typeface="Times New Roman"/>
              </a:rPr>
              <a:t>(для</a:t>
            </a:r>
            <a:r>
              <a:rPr b="1" spc="-15" dirty="0">
                <a:latin typeface="Times New Roman"/>
                <a:cs typeface="Times New Roman"/>
              </a:rPr>
              <a:t> розчинення</a:t>
            </a:r>
            <a:endParaRPr>
              <a:latin typeface="Times New Roman"/>
              <a:cs typeface="Times New Roman"/>
            </a:endParaRPr>
          </a:p>
          <a:p>
            <a:pPr marL="302895">
              <a:lnSpc>
                <a:spcPts val="2400"/>
              </a:lnSpc>
              <a:spcBef>
                <a:spcPts val="480"/>
              </a:spcBef>
            </a:pPr>
            <a:r>
              <a:rPr sz="3300" b="1" spc="-22" baseline="12626" dirty="0">
                <a:latin typeface="Times New Roman"/>
                <a:cs typeface="Times New Roman"/>
              </a:rPr>
              <a:t>m</a:t>
            </a:r>
            <a:r>
              <a:rPr sz="1300" b="1" spc="10" dirty="0">
                <a:latin typeface="Times New Roman"/>
                <a:cs typeface="Times New Roman"/>
              </a:rPr>
              <a:t>м</a:t>
            </a:r>
            <a:r>
              <a:rPr sz="1300" b="1" spc="20" dirty="0">
                <a:latin typeface="Times New Roman"/>
                <a:cs typeface="Times New Roman"/>
              </a:rPr>
              <a:t>а</a:t>
            </a:r>
            <a:r>
              <a:rPr sz="1300" b="1" spc="10" dirty="0">
                <a:latin typeface="Times New Roman"/>
                <a:cs typeface="Times New Roman"/>
              </a:rPr>
              <a:t>сл</a:t>
            </a:r>
            <a:r>
              <a:rPr sz="1300" b="1" spc="15" dirty="0">
                <a:latin typeface="Times New Roman"/>
                <a:cs typeface="Times New Roman"/>
              </a:rPr>
              <a:t>а</a:t>
            </a:r>
            <a:r>
              <a:rPr sz="1300" b="1" spc="25" dirty="0">
                <a:latin typeface="Times New Roman"/>
                <a:cs typeface="Times New Roman"/>
              </a:rPr>
              <a:t> </a:t>
            </a:r>
            <a:r>
              <a:rPr sz="1300" b="1" spc="15" dirty="0">
                <a:latin typeface="Times New Roman"/>
                <a:cs typeface="Times New Roman"/>
              </a:rPr>
              <a:t>в</a:t>
            </a:r>
            <a:r>
              <a:rPr sz="1300" b="1" spc="20" dirty="0">
                <a:latin typeface="Times New Roman"/>
                <a:cs typeface="Times New Roman"/>
              </a:rPr>
              <a:t>а</a:t>
            </a:r>
            <a:r>
              <a:rPr sz="1300" b="1" spc="10" dirty="0">
                <a:latin typeface="Times New Roman"/>
                <a:cs typeface="Times New Roman"/>
              </a:rPr>
              <a:t>з</a:t>
            </a:r>
            <a:r>
              <a:rPr sz="1500" b="1" spc="-7" baseline="8333" dirty="0">
                <a:latin typeface="Times New Roman"/>
                <a:cs typeface="Times New Roman"/>
              </a:rPr>
              <a:t>.</a:t>
            </a:r>
            <a:r>
              <a:rPr sz="1500" b="1" spc="60" baseline="8333" dirty="0">
                <a:latin typeface="Times New Roman"/>
                <a:cs typeface="Times New Roman"/>
              </a:rPr>
              <a:t> </a:t>
            </a:r>
            <a:r>
              <a:rPr sz="2700" b="1" baseline="15432" dirty="0">
                <a:latin typeface="Times New Roman"/>
                <a:cs typeface="Times New Roman"/>
              </a:rPr>
              <a:t>= </a:t>
            </a:r>
            <a:r>
              <a:rPr sz="3300" b="1" spc="-22" baseline="12626" dirty="0">
                <a:latin typeface="Times New Roman"/>
                <a:cs typeface="Times New Roman"/>
              </a:rPr>
              <a:t>m</a:t>
            </a:r>
            <a:r>
              <a:rPr sz="1500" b="1" spc="-7" baseline="8333" dirty="0">
                <a:latin typeface="Times New Roman"/>
                <a:cs typeface="Times New Roman"/>
              </a:rPr>
              <a:t>ЛР</a:t>
            </a:r>
            <a:r>
              <a:rPr sz="2250" b="1" baseline="18518" dirty="0">
                <a:latin typeface="Times New Roman"/>
                <a:cs typeface="Times New Roman"/>
              </a:rPr>
              <a:t>)</a:t>
            </a:r>
            <a:endParaRPr sz="2250" baseline="18518">
              <a:latin typeface="Times New Roman"/>
              <a:cs typeface="Times New Roman"/>
            </a:endParaRPr>
          </a:p>
          <a:p>
            <a:pPr marL="302895">
              <a:lnSpc>
                <a:spcPts val="1920"/>
              </a:lnSpc>
            </a:pPr>
            <a:r>
              <a:rPr b="1" dirty="0">
                <a:latin typeface="Times New Roman"/>
                <a:cs typeface="Times New Roman"/>
              </a:rPr>
              <a:t>(</a:t>
            </a:r>
            <a:r>
              <a:rPr sz="1400" b="1" dirty="0">
                <a:latin typeface="Times New Roman"/>
                <a:cs typeface="Times New Roman"/>
              </a:rPr>
              <a:t>перевести</a:t>
            </a:r>
            <a:r>
              <a:rPr sz="1400" b="1" spc="-30" dirty="0">
                <a:latin typeface="Times New Roman"/>
                <a:cs typeface="Times New Roman"/>
              </a:rPr>
              <a:t> </a:t>
            </a:r>
            <a:r>
              <a:rPr sz="1400" b="1" dirty="0">
                <a:latin typeface="Times New Roman"/>
                <a:cs typeface="Times New Roman"/>
              </a:rPr>
              <a:t>в</a:t>
            </a:r>
            <a:r>
              <a:rPr sz="1400" b="1" spc="-35" dirty="0">
                <a:latin typeface="Times New Roman"/>
                <a:cs typeface="Times New Roman"/>
              </a:rPr>
              <a:t> </a:t>
            </a:r>
            <a:r>
              <a:rPr sz="1400" b="1" spc="-5" dirty="0">
                <a:latin typeface="Times New Roman"/>
                <a:cs typeface="Times New Roman"/>
              </a:rPr>
              <a:t>краплі)</a:t>
            </a:r>
            <a:endParaRPr sz="1400">
              <a:latin typeface="Times New Roman"/>
              <a:cs typeface="Times New Roman"/>
            </a:endParaRPr>
          </a:p>
        </p:txBody>
      </p:sp>
      <p:sp>
        <p:nvSpPr>
          <p:cNvPr id="15" name="object 15"/>
          <p:cNvSpPr txBox="1"/>
          <p:nvPr/>
        </p:nvSpPr>
        <p:spPr>
          <a:xfrm>
            <a:off x="1600200" y="5071871"/>
            <a:ext cx="2496820" cy="706604"/>
          </a:xfrm>
          <a:prstGeom prst="rect">
            <a:avLst/>
          </a:prstGeom>
          <a:solidFill>
            <a:srgbClr val="F1F1F1"/>
          </a:solidFill>
          <a:ln w="9144">
            <a:solidFill>
              <a:srgbClr val="000000"/>
            </a:solidFill>
          </a:ln>
        </p:spPr>
        <p:txBody>
          <a:bodyPr vert="horz" wrap="square" lIns="0" tIns="115570" rIns="0" bIns="0" rtlCol="0">
            <a:spAutoFit/>
          </a:bodyPr>
          <a:lstStyle/>
          <a:p>
            <a:pPr marL="1102995">
              <a:lnSpc>
                <a:spcPts val="2155"/>
              </a:lnSpc>
              <a:spcBef>
                <a:spcPts val="910"/>
              </a:spcBef>
            </a:pPr>
            <a:r>
              <a:rPr b="1" dirty="0">
                <a:latin typeface="Times New Roman"/>
                <a:cs typeface="Times New Roman"/>
              </a:rPr>
              <a:t>&gt;</a:t>
            </a:r>
            <a:r>
              <a:rPr b="1" spc="-45" dirty="0">
                <a:latin typeface="Times New Roman"/>
                <a:cs typeface="Times New Roman"/>
              </a:rPr>
              <a:t> </a:t>
            </a:r>
            <a:r>
              <a:rPr b="1" dirty="0">
                <a:latin typeface="Times New Roman"/>
                <a:cs typeface="Times New Roman"/>
              </a:rPr>
              <a:t>5%</a:t>
            </a:r>
            <a:endParaRPr>
              <a:latin typeface="Times New Roman"/>
              <a:cs typeface="Times New Roman"/>
            </a:endParaRPr>
          </a:p>
          <a:p>
            <a:pPr marL="17780">
              <a:lnSpc>
                <a:spcPts val="2395"/>
              </a:lnSpc>
            </a:pPr>
            <a:r>
              <a:rPr b="1" dirty="0">
                <a:latin typeface="Times New Roman"/>
                <a:cs typeface="Times New Roman"/>
              </a:rPr>
              <a:t>4.</a:t>
            </a:r>
            <a:r>
              <a:rPr b="1" spc="-25" dirty="0">
                <a:latin typeface="Times New Roman"/>
                <a:cs typeface="Times New Roman"/>
              </a:rPr>
              <a:t> </a:t>
            </a:r>
            <a:r>
              <a:rPr b="1" spc="-10" dirty="0">
                <a:latin typeface="Times New Roman"/>
                <a:cs typeface="Times New Roman"/>
              </a:rPr>
              <a:t>Основа</a:t>
            </a:r>
            <a:r>
              <a:rPr b="1" spc="-20" dirty="0">
                <a:latin typeface="Times New Roman"/>
                <a:cs typeface="Times New Roman"/>
              </a:rPr>
              <a:t> </a:t>
            </a:r>
            <a:r>
              <a:rPr b="1" spc="-5" dirty="0">
                <a:latin typeface="Times New Roman"/>
                <a:cs typeface="Times New Roman"/>
              </a:rPr>
              <a:t>(</a:t>
            </a:r>
            <a:r>
              <a:rPr sz="2000" b="1" spc="-5" dirty="0">
                <a:latin typeface="Times New Roman"/>
                <a:cs typeface="Times New Roman"/>
              </a:rPr>
              <a:t>m</a:t>
            </a:r>
            <a:r>
              <a:rPr sz="1500" b="1" spc="-7" baseline="-19444" dirty="0">
                <a:latin typeface="Times New Roman"/>
                <a:cs typeface="Times New Roman"/>
              </a:rPr>
              <a:t>основи</a:t>
            </a:r>
            <a:r>
              <a:rPr b="1" spc="-5" dirty="0">
                <a:latin typeface="Times New Roman"/>
                <a:cs typeface="Times New Roman"/>
              </a:rPr>
              <a:t>=</a:t>
            </a:r>
            <a:r>
              <a:rPr sz="2000" b="1" spc="-5" dirty="0">
                <a:latin typeface="Times New Roman"/>
                <a:cs typeface="Times New Roman"/>
              </a:rPr>
              <a:t>m</a:t>
            </a:r>
            <a:r>
              <a:rPr sz="1500" b="1" spc="-7" baseline="-19444" dirty="0">
                <a:latin typeface="Times New Roman"/>
                <a:cs typeface="Times New Roman"/>
              </a:rPr>
              <a:t>ЛР</a:t>
            </a:r>
            <a:r>
              <a:rPr sz="1500" b="1" spc="-5" dirty="0">
                <a:latin typeface="Times New Roman"/>
                <a:cs typeface="Times New Roman"/>
              </a:rPr>
              <a:t>)</a:t>
            </a:r>
            <a:endParaRPr sz="1500">
              <a:latin typeface="Times New Roman"/>
              <a:cs typeface="Times New Roman"/>
            </a:endParaRPr>
          </a:p>
        </p:txBody>
      </p:sp>
      <p:grpSp>
        <p:nvGrpSpPr>
          <p:cNvPr id="16" name="object 16"/>
          <p:cNvGrpSpPr/>
          <p:nvPr/>
        </p:nvGrpSpPr>
        <p:grpSpPr>
          <a:xfrm>
            <a:off x="4233481" y="2781109"/>
            <a:ext cx="2725420" cy="3898900"/>
            <a:chOff x="2709481" y="2781109"/>
            <a:chExt cx="2725420" cy="3898900"/>
          </a:xfrm>
        </p:grpSpPr>
        <p:sp>
          <p:nvSpPr>
            <p:cNvPr id="17" name="object 17"/>
            <p:cNvSpPr/>
            <p:nvPr/>
          </p:nvSpPr>
          <p:spPr>
            <a:xfrm>
              <a:off x="2714244" y="2785872"/>
              <a:ext cx="2715895" cy="3889375"/>
            </a:xfrm>
            <a:custGeom>
              <a:avLst/>
              <a:gdLst/>
              <a:ahLst/>
              <a:cxnLst/>
              <a:rect l="l" t="t" r="r" b="b"/>
              <a:pathLst>
                <a:path w="2715895" h="3889375">
                  <a:moveTo>
                    <a:pt x="2715768" y="0"/>
                  </a:moveTo>
                  <a:lnTo>
                    <a:pt x="0" y="0"/>
                  </a:lnTo>
                  <a:lnTo>
                    <a:pt x="0" y="3889248"/>
                  </a:lnTo>
                  <a:lnTo>
                    <a:pt x="2715768" y="3889248"/>
                  </a:lnTo>
                  <a:lnTo>
                    <a:pt x="2715768" y="0"/>
                  </a:lnTo>
                  <a:close/>
                </a:path>
              </a:pathLst>
            </a:custGeom>
            <a:solidFill>
              <a:srgbClr val="F1F1F1"/>
            </a:solidFill>
          </p:spPr>
          <p:txBody>
            <a:bodyPr wrap="square" lIns="0" tIns="0" rIns="0" bIns="0" rtlCol="0"/>
            <a:lstStyle/>
            <a:p>
              <a:endParaRPr/>
            </a:p>
          </p:txBody>
        </p:sp>
        <p:sp>
          <p:nvSpPr>
            <p:cNvPr id="18" name="object 18"/>
            <p:cNvSpPr/>
            <p:nvPr/>
          </p:nvSpPr>
          <p:spPr>
            <a:xfrm>
              <a:off x="2714244" y="2785872"/>
              <a:ext cx="2715895" cy="3889375"/>
            </a:xfrm>
            <a:custGeom>
              <a:avLst/>
              <a:gdLst/>
              <a:ahLst/>
              <a:cxnLst/>
              <a:rect l="l" t="t" r="r" b="b"/>
              <a:pathLst>
                <a:path w="2715895" h="3889375">
                  <a:moveTo>
                    <a:pt x="0" y="0"/>
                  </a:moveTo>
                  <a:lnTo>
                    <a:pt x="2715768" y="0"/>
                  </a:lnTo>
                  <a:lnTo>
                    <a:pt x="2715768" y="3889248"/>
                  </a:lnTo>
                  <a:lnTo>
                    <a:pt x="0" y="3889248"/>
                  </a:lnTo>
                  <a:lnTo>
                    <a:pt x="0" y="0"/>
                  </a:lnTo>
                  <a:close/>
                </a:path>
              </a:pathLst>
            </a:custGeom>
            <a:ln w="9143">
              <a:solidFill>
                <a:srgbClr val="000000"/>
              </a:solidFill>
            </a:ln>
          </p:spPr>
          <p:txBody>
            <a:bodyPr wrap="square" lIns="0" tIns="0" rIns="0" bIns="0" rtlCol="0"/>
            <a:lstStyle/>
            <a:p>
              <a:endParaRPr/>
            </a:p>
          </p:txBody>
        </p:sp>
      </p:grpSp>
      <p:sp>
        <p:nvSpPr>
          <p:cNvPr id="19" name="object 19"/>
          <p:cNvSpPr txBox="1"/>
          <p:nvPr/>
        </p:nvSpPr>
        <p:spPr>
          <a:xfrm>
            <a:off x="4218448" y="2776542"/>
            <a:ext cx="2745740" cy="3347720"/>
          </a:xfrm>
          <a:prstGeom prst="rect">
            <a:avLst/>
          </a:prstGeom>
        </p:spPr>
        <p:txBody>
          <a:bodyPr vert="horz" wrap="square" lIns="0" tIns="12700" rIns="0" bIns="0" rtlCol="0">
            <a:spAutoFit/>
          </a:bodyPr>
          <a:lstStyle/>
          <a:p>
            <a:pPr marL="266700" indent="-229235">
              <a:lnSpc>
                <a:spcPts val="2155"/>
              </a:lnSpc>
              <a:spcBef>
                <a:spcPts val="100"/>
              </a:spcBef>
              <a:buAutoNum type="arabicPeriod" startAt="5"/>
              <a:tabLst>
                <a:tab pos="267335" algn="l"/>
              </a:tabLst>
            </a:pPr>
            <a:r>
              <a:rPr b="1" dirty="0">
                <a:latin typeface="Times New Roman"/>
                <a:cs typeface="Times New Roman"/>
              </a:rPr>
              <a:t>%</a:t>
            </a:r>
            <a:r>
              <a:rPr b="1" spc="-25" dirty="0">
                <a:latin typeface="Times New Roman"/>
                <a:cs typeface="Times New Roman"/>
              </a:rPr>
              <a:t> </a:t>
            </a:r>
            <a:r>
              <a:rPr b="1" spc="-75" dirty="0">
                <a:latin typeface="Times New Roman"/>
                <a:cs typeface="Times New Roman"/>
              </a:rPr>
              <a:t>ЛР,</a:t>
            </a:r>
            <a:r>
              <a:rPr b="1" spc="-15" dirty="0">
                <a:latin typeface="Times New Roman"/>
                <a:cs typeface="Times New Roman"/>
              </a:rPr>
              <a:t> </a:t>
            </a:r>
            <a:r>
              <a:rPr b="1" i="1" spc="-10" dirty="0">
                <a:latin typeface="Times New Roman"/>
                <a:cs typeface="Times New Roman"/>
              </a:rPr>
              <a:t>розчинних </a:t>
            </a:r>
            <a:r>
              <a:rPr b="1" i="1" dirty="0">
                <a:latin typeface="Times New Roman"/>
                <a:cs typeface="Times New Roman"/>
              </a:rPr>
              <a:t>у</a:t>
            </a:r>
            <a:r>
              <a:rPr b="1" i="1" spc="-20" dirty="0">
                <a:latin typeface="Times New Roman"/>
                <a:cs typeface="Times New Roman"/>
              </a:rPr>
              <a:t> </a:t>
            </a:r>
            <a:r>
              <a:rPr b="1" i="1" spc="-15" dirty="0">
                <a:latin typeface="Times New Roman"/>
                <a:cs typeface="Times New Roman"/>
              </a:rPr>
              <a:t>воді</a:t>
            </a:r>
            <a:endParaRPr>
              <a:latin typeface="Times New Roman"/>
              <a:cs typeface="Times New Roman"/>
            </a:endParaRPr>
          </a:p>
          <a:p>
            <a:pPr marL="1866900">
              <a:lnSpc>
                <a:spcPts val="2395"/>
              </a:lnSpc>
            </a:pPr>
            <a:r>
              <a:rPr sz="2000" b="1" dirty="0">
                <a:latin typeface="Times New Roman"/>
                <a:cs typeface="Times New Roman"/>
              </a:rPr>
              <a:t>&lt;</a:t>
            </a:r>
            <a:r>
              <a:rPr sz="2000" b="1" spc="-55" dirty="0">
                <a:latin typeface="Times New Roman"/>
                <a:cs typeface="Times New Roman"/>
              </a:rPr>
              <a:t> </a:t>
            </a:r>
            <a:r>
              <a:rPr sz="2000" b="1" spc="5" dirty="0">
                <a:latin typeface="Times New Roman"/>
                <a:cs typeface="Times New Roman"/>
              </a:rPr>
              <a:t>5%</a:t>
            </a:r>
            <a:endParaRPr sz="2000">
              <a:latin typeface="Times New Roman"/>
              <a:cs typeface="Times New Roman"/>
            </a:endParaRPr>
          </a:p>
          <a:p>
            <a:pPr marL="266700" indent="-229235">
              <a:spcBef>
                <a:spcPts val="5"/>
              </a:spcBef>
              <a:buAutoNum type="arabicPeriod" startAt="6"/>
              <a:tabLst>
                <a:tab pos="267335" algn="l"/>
              </a:tabLst>
            </a:pPr>
            <a:r>
              <a:rPr b="1" spc="-15" dirty="0">
                <a:latin typeface="Times New Roman"/>
                <a:cs typeface="Times New Roman"/>
              </a:rPr>
              <a:t>Вода</a:t>
            </a:r>
            <a:r>
              <a:rPr b="1" spc="-50" dirty="0">
                <a:latin typeface="Times New Roman"/>
                <a:cs typeface="Times New Roman"/>
              </a:rPr>
              <a:t> </a:t>
            </a:r>
            <a:r>
              <a:rPr b="1" spc="-15" dirty="0">
                <a:latin typeface="Times New Roman"/>
                <a:cs typeface="Times New Roman"/>
              </a:rPr>
              <a:t>очищена</a:t>
            </a:r>
            <a:endParaRPr>
              <a:latin typeface="Times New Roman"/>
              <a:cs typeface="Times New Roman"/>
            </a:endParaRPr>
          </a:p>
          <a:p>
            <a:pPr marL="266700"/>
            <a:r>
              <a:rPr b="1" dirty="0">
                <a:latin typeface="Times New Roman"/>
                <a:cs typeface="Times New Roman"/>
              </a:rPr>
              <a:t>(30</a:t>
            </a:r>
            <a:r>
              <a:rPr b="1" spc="-25" dirty="0">
                <a:latin typeface="Times New Roman"/>
                <a:cs typeface="Times New Roman"/>
              </a:rPr>
              <a:t> </a:t>
            </a:r>
            <a:r>
              <a:rPr b="1" dirty="0">
                <a:latin typeface="Times New Roman"/>
                <a:cs typeface="Times New Roman"/>
              </a:rPr>
              <a:t>%</a:t>
            </a:r>
            <a:r>
              <a:rPr b="1" spc="-5" dirty="0">
                <a:latin typeface="Times New Roman"/>
                <a:cs typeface="Times New Roman"/>
              </a:rPr>
              <a:t> </a:t>
            </a:r>
            <a:r>
              <a:rPr sz="1700" b="1" spc="-5" dirty="0">
                <a:latin typeface="Times New Roman"/>
                <a:cs typeface="Times New Roman"/>
              </a:rPr>
              <a:t>із ланоліну</a:t>
            </a:r>
            <a:r>
              <a:rPr sz="1700" b="1" spc="-30" dirty="0">
                <a:latin typeface="Times New Roman"/>
                <a:cs typeface="Times New Roman"/>
              </a:rPr>
              <a:t> </a:t>
            </a:r>
            <a:r>
              <a:rPr sz="1700" b="1" spc="-10" dirty="0">
                <a:latin typeface="Times New Roman"/>
                <a:cs typeface="Times New Roman"/>
              </a:rPr>
              <a:t>водн.)</a:t>
            </a:r>
            <a:endParaRPr sz="1700">
              <a:latin typeface="Times New Roman"/>
              <a:cs typeface="Times New Roman"/>
            </a:endParaRPr>
          </a:p>
          <a:p>
            <a:pPr marL="322580" marR="448309"/>
            <a:r>
              <a:rPr b="1" spc="-5" dirty="0">
                <a:latin typeface="Times New Roman"/>
                <a:cs typeface="Times New Roman"/>
              </a:rPr>
              <a:t>перевести </a:t>
            </a:r>
            <a:r>
              <a:rPr b="1" dirty="0">
                <a:latin typeface="Times New Roman"/>
                <a:cs typeface="Times New Roman"/>
              </a:rPr>
              <a:t>в </a:t>
            </a:r>
            <a:r>
              <a:rPr b="1" spc="-10" dirty="0">
                <a:latin typeface="Times New Roman"/>
                <a:cs typeface="Times New Roman"/>
              </a:rPr>
              <a:t>краплі </a:t>
            </a:r>
            <a:r>
              <a:rPr b="1" spc="-434" dirty="0">
                <a:latin typeface="Times New Roman"/>
                <a:cs typeface="Times New Roman"/>
              </a:rPr>
              <a:t> </a:t>
            </a:r>
            <a:r>
              <a:rPr b="1" dirty="0">
                <a:latin typeface="Times New Roman"/>
                <a:cs typeface="Times New Roman"/>
              </a:rPr>
              <a:t>(&lt;</a:t>
            </a:r>
            <a:r>
              <a:rPr b="1" spc="-5" dirty="0">
                <a:latin typeface="Times New Roman"/>
                <a:cs typeface="Times New Roman"/>
              </a:rPr>
              <a:t> </a:t>
            </a:r>
            <a:r>
              <a:rPr b="1" dirty="0">
                <a:latin typeface="Times New Roman"/>
                <a:cs typeface="Times New Roman"/>
              </a:rPr>
              <a:t>1 </a:t>
            </a:r>
            <a:r>
              <a:rPr b="1" spc="-5" dirty="0">
                <a:latin typeface="Times New Roman"/>
                <a:cs typeface="Times New Roman"/>
              </a:rPr>
              <a:t>мл)</a:t>
            </a:r>
            <a:endParaRPr>
              <a:latin typeface="Times New Roman"/>
              <a:cs typeface="Times New Roman"/>
            </a:endParaRPr>
          </a:p>
          <a:p>
            <a:pPr marL="266700" marR="265430" indent="-228600">
              <a:buAutoNum type="arabicPeriod" startAt="7"/>
              <a:tabLst>
                <a:tab pos="267335" algn="l"/>
              </a:tabLst>
            </a:pPr>
            <a:r>
              <a:rPr b="1" spc="-10" dirty="0">
                <a:latin typeface="Times New Roman"/>
                <a:cs typeface="Times New Roman"/>
              </a:rPr>
              <a:t>Ланоліну </a:t>
            </a:r>
            <a:r>
              <a:rPr b="1" dirty="0">
                <a:latin typeface="Times New Roman"/>
                <a:cs typeface="Times New Roman"/>
              </a:rPr>
              <a:t>б/в = </a:t>
            </a:r>
            <a:r>
              <a:rPr b="1" spc="5" dirty="0">
                <a:latin typeface="Times New Roman"/>
                <a:cs typeface="Times New Roman"/>
              </a:rPr>
              <a:t> </a:t>
            </a:r>
            <a:r>
              <a:rPr b="1" spc="-10" dirty="0">
                <a:latin typeface="Times New Roman"/>
                <a:cs typeface="Times New Roman"/>
              </a:rPr>
              <a:t>ланоліну</a:t>
            </a:r>
            <a:r>
              <a:rPr b="1" spc="-5" dirty="0">
                <a:latin typeface="Times New Roman"/>
                <a:cs typeface="Times New Roman"/>
              </a:rPr>
              <a:t> </a:t>
            </a:r>
            <a:r>
              <a:rPr b="1" spc="-15" dirty="0">
                <a:latin typeface="Times New Roman"/>
                <a:cs typeface="Times New Roman"/>
              </a:rPr>
              <a:t>водн.</a:t>
            </a:r>
            <a:r>
              <a:rPr b="1" spc="-20" dirty="0">
                <a:latin typeface="Times New Roman"/>
                <a:cs typeface="Times New Roman"/>
              </a:rPr>
              <a:t> </a:t>
            </a:r>
            <a:r>
              <a:rPr b="1" dirty="0">
                <a:latin typeface="Times New Roman"/>
                <a:cs typeface="Times New Roman"/>
              </a:rPr>
              <a:t>–</a:t>
            </a:r>
            <a:r>
              <a:rPr b="1" spc="-10" dirty="0">
                <a:latin typeface="Times New Roman"/>
                <a:cs typeface="Times New Roman"/>
              </a:rPr>
              <a:t> </a:t>
            </a:r>
            <a:r>
              <a:rPr b="1" spc="-20" dirty="0">
                <a:latin typeface="Times New Roman"/>
                <a:cs typeface="Times New Roman"/>
              </a:rPr>
              <a:t>вода</a:t>
            </a:r>
            <a:endParaRPr>
              <a:latin typeface="Times New Roman"/>
              <a:cs typeface="Times New Roman"/>
            </a:endParaRPr>
          </a:p>
          <a:p>
            <a:pPr marL="93980"/>
            <a:r>
              <a:rPr b="1" i="1" spc="-10" dirty="0">
                <a:latin typeface="Times New Roman"/>
                <a:cs typeface="Times New Roman"/>
              </a:rPr>
              <a:t>або </a:t>
            </a:r>
            <a:r>
              <a:rPr b="1" i="1" spc="-5" dirty="0">
                <a:latin typeface="Times New Roman"/>
                <a:cs typeface="Times New Roman"/>
              </a:rPr>
              <a:t>(якщо </a:t>
            </a:r>
            <a:r>
              <a:rPr b="1" i="1" spc="-10" dirty="0">
                <a:latin typeface="Times New Roman"/>
                <a:cs typeface="Times New Roman"/>
              </a:rPr>
              <a:t>прописана:)</a:t>
            </a:r>
            <a:endParaRPr>
              <a:latin typeface="Times New Roman"/>
              <a:cs typeface="Times New Roman"/>
            </a:endParaRPr>
          </a:p>
          <a:p>
            <a:pPr marL="266065" marR="30480" indent="-228600">
              <a:buAutoNum type="arabicPeriod" startAt="8"/>
              <a:tabLst>
                <a:tab pos="267335" algn="l"/>
              </a:tabLst>
            </a:pPr>
            <a:r>
              <a:rPr b="1" spc="-20" dirty="0">
                <a:latin typeface="Times New Roman"/>
                <a:cs typeface="Times New Roman"/>
              </a:rPr>
              <a:t>Розчин</a:t>
            </a:r>
            <a:r>
              <a:rPr b="1" spc="490" dirty="0">
                <a:latin typeface="Times New Roman"/>
                <a:cs typeface="Times New Roman"/>
              </a:rPr>
              <a:t> </a:t>
            </a:r>
            <a:r>
              <a:rPr b="1" spc="-5" dirty="0">
                <a:latin typeface="Times New Roman"/>
                <a:cs typeface="Times New Roman"/>
              </a:rPr>
              <a:t>адреналіну </a:t>
            </a:r>
            <a:r>
              <a:rPr b="1" dirty="0">
                <a:latin typeface="Times New Roman"/>
                <a:cs typeface="Times New Roman"/>
              </a:rPr>
              <a:t> </a:t>
            </a:r>
            <a:r>
              <a:rPr b="1" spc="-5" dirty="0">
                <a:latin typeface="Times New Roman"/>
                <a:cs typeface="Times New Roman"/>
              </a:rPr>
              <a:t>г/хл. </a:t>
            </a:r>
            <a:r>
              <a:rPr b="1" dirty="0">
                <a:latin typeface="Times New Roman"/>
                <a:cs typeface="Times New Roman"/>
              </a:rPr>
              <a:t>0,1% (КП 1,1) </a:t>
            </a:r>
            <a:r>
              <a:rPr b="1" spc="5" dirty="0">
                <a:latin typeface="Times New Roman"/>
                <a:cs typeface="Times New Roman"/>
              </a:rPr>
              <a:t> </a:t>
            </a:r>
            <a:r>
              <a:rPr b="1" spc="-10" dirty="0">
                <a:latin typeface="Times New Roman"/>
                <a:cs typeface="Times New Roman"/>
              </a:rPr>
              <a:t>краплі</a:t>
            </a:r>
            <a:r>
              <a:rPr b="1" dirty="0">
                <a:latin typeface="Times New Roman"/>
                <a:cs typeface="Times New Roman"/>
              </a:rPr>
              <a:t> </a:t>
            </a:r>
            <a:r>
              <a:rPr sz="1400" b="1" dirty="0">
                <a:latin typeface="Times New Roman"/>
                <a:cs typeface="Times New Roman"/>
              </a:rPr>
              <a:t>(по</a:t>
            </a:r>
            <a:r>
              <a:rPr sz="1400" b="1" spc="-10" dirty="0">
                <a:latin typeface="Times New Roman"/>
                <a:cs typeface="Times New Roman"/>
              </a:rPr>
              <a:t> </a:t>
            </a:r>
            <a:r>
              <a:rPr sz="1400" b="1" spc="-5" dirty="0">
                <a:latin typeface="Times New Roman"/>
                <a:cs typeface="Times New Roman"/>
              </a:rPr>
              <a:t>пропису)</a:t>
            </a:r>
            <a:r>
              <a:rPr sz="1400" b="1" spc="90" dirty="0">
                <a:latin typeface="Times New Roman"/>
                <a:cs typeface="Times New Roman"/>
              </a:rPr>
              <a:t> </a:t>
            </a:r>
            <a:r>
              <a:rPr sz="1350" b="1" spc="37" baseline="24691" dirty="0">
                <a:latin typeface="Times New Roman"/>
                <a:cs typeface="Times New Roman"/>
              </a:rPr>
              <a:t>Х</a:t>
            </a:r>
            <a:r>
              <a:rPr sz="1350" b="1" spc="300" baseline="24691" dirty="0">
                <a:latin typeface="Times New Roman"/>
                <a:cs typeface="Times New Roman"/>
              </a:rPr>
              <a:t> </a:t>
            </a:r>
            <a:r>
              <a:rPr b="1" dirty="0">
                <a:latin typeface="Times New Roman"/>
                <a:cs typeface="Times New Roman"/>
              </a:rPr>
              <a:t>1,1</a:t>
            </a:r>
            <a:r>
              <a:rPr b="1" spc="-25" dirty="0">
                <a:latin typeface="Times New Roman"/>
                <a:cs typeface="Times New Roman"/>
              </a:rPr>
              <a:t> </a:t>
            </a:r>
            <a:r>
              <a:rPr b="1" dirty="0">
                <a:latin typeface="Times New Roman"/>
                <a:cs typeface="Times New Roman"/>
              </a:rPr>
              <a:t>=</a:t>
            </a:r>
            <a:endParaRPr>
              <a:latin typeface="Times New Roman"/>
              <a:cs typeface="Times New Roman"/>
            </a:endParaRPr>
          </a:p>
        </p:txBody>
      </p:sp>
      <p:sp>
        <p:nvSpPr>
          <p:cNvPr id="20" name="object 20"/>
          <p:cNvSpPr txBox="1"/>
          <p:nvPr/>
        </p:nvSpPr>
        <p:spPr>
          <a:xfrm>
            <a:off x="4358224" y="6097339"/>
            <a:ext cx="2020570" cy="330835"/>
          </a:xfrm>
          <a:prstGeom prst="rect">
            <a:avLst/>
          </a:prstGeom>
        </p:spPr>
        <p:txBody>
          <a:bodyPr vert="horz" wrap="square" lIns="0" tIns="12700" rIns="0" bIns="0" rtlCol="0">
            <a:spAutoFit/>
          </a:bodyPr>
          <a:lstStyle/>
          <a:p>
            <a:pPr marL="12700">
              <a:spcBef>
                <a:spcPts val="100"/>
              </a:spcBef>
              <a:tabLst>
                <a:tab pos="1057910" algn="l"/>
              </a:tabLst>
            </a:pPr>
            <a:r>
              <a:rPr sz="2000" b="1" dirty="0">
                <a:latin typeface="Times New Roman"/>
                <a:cs typeface="Times New Roman"/>
              </a:rPr>
              <a:t>&gt;</a:t>
            </a:r>
            <a:r>
              <a:rPr sz="2000" b="1" spc="-10" dirty="0">
                <a:latin typeface="Times New Roman"/>
                <a:cs typeface="Times New Roman"/>
              </a:rPr>
              <a:t> </a:t>
            </a:r>
            <a:r>
              <a:rPr sz="2000" b="1" spc="5" dirty="0">
                <a:latin typeface="Times New Roman"/>
                <a:cs typeface="Times New Roman"/>
              </a:rPr>
              <a:t>5%	</a:t>
            </a:r>
            <a:r>
              <a:rPr b="1" spc="-5" dirty="0">
                <a:latin typeface="Times New Roman"/>
                <a:cs typeface="Times New Roman"/>
              </a:rPr>
              <a:t>див.</a:t>
            </a:r>
            <a:r>
              <a:rPr b="1" spc="-30" dirty="0">
                <a:latin typeface="Times New Roman"/>
                <a:cs typeface="Times New Roman"/>
              </a:rPr>
              <a:t> </a:t>
            </a:r>
            <a:r>
              <a:rPr b="1" spc="-5" dirty="0">
                <a:latin typeface="Times New Roman"/>
                <a:cs typeface="Times New Roman"/>
              </a:rPr>
              <a:t>п.</a:t>
            </a:r>
            <a:r>
              <a:rPr b="1" spc="-30" dirty="0">
                <a:latin typeface="Times New Roman"/>
                <a:cs typeface="Times New Roman"/>
              </a:rPr>
              <a:t> </a:t>
            </a:r>
            <a:r>
              <a:rPr b="1" spc="-50" dirty="0">
                <a:latin typeface="Times New Roman"/>
                <a:cs typeface="Times New Roman"/>
              </a:rPr>
              <a:t>11</a:t>
            </a:r>
            <a:endParaRPr>
              <a:latin typeface="Times New Roman"/>
              <a:cs typeface="Times New Roman"/>
            </a:endParaRPr>
          </a:p>
        </p:txBody>
      </p:sp>
      <p:grpSp>
        <p:nvGrpSpPr>
          <p:cNvPr id="21" name="object 21"/>
          <p:cNvGrpSpPr/>
          <p:nvPr/>
        </p:nvGrpSpPr>
        <p:grpSpPr>
          <a:xfrm>
            <a:off x="7019354" y="2852738"/>
            <a:ext cx="2582545" cy="3582035"/>
            <a:chOff x="5495353" y="2852737"/>
            <a:chExt cx="2582545" cy="3582035"/>
          </a:xfrm>
        </p:grpSpPr>
        <p:sp>
          <p:nvSpPr>
            <p:cNvPr id="22" name="object 22"/>
            <p:cNvSpPr/>
            <p:nvPr/>
          </p:nvSpPr>
          <p:spPr>
            <a:xfrm>
              <a:off x="5500115" y="2857500"/>
              <a:ext cx="2573020" cy="3572510"/>
            </a:xfrm>
            <a:custGeom>
              <a:avLst/>
              <a:gdLst/>
              <a:ahLst/>
              <a:cxnLst/>
              <a:rect l="l" t="t" r="r" b="b"/>
              <a:pathLst>
                <a:path w="2573020" h="3572510">
                  <a:moveTo>
                    <a:pt x="2572512" y="0"/>
                  </a:moveTo>
                  <a:lnTo>
                    <a:pt x="0" y="0"/>
                  </a:lnTo>
                  <a:lnTo>
                    <a:pt x="0" y="3572255"/>
                  </a:lnTo>
                  <a:lnTo>
                    <a:pt x="2572512" y="3572255"/>
                  </a:lnTo>
                  <a:lnTo>
                    <a:pt x="2572512" y="0"/>
                  </a:lnTo>
                  <a:close/>
                </a:path>
              </a:pathLst>
            </a:custGeom>
            <a:solidFill>
              <a:srgbClr val="F1F1F1"/>
            </a:solidFill>
          </p:spPr>
          <p:txBody>
            <a:bodyPr wrap="square" lIns="0" tIns="0" rIns="0" bIns="0" rtlCol="0"/>
            <a:lstStyle/>
            <a:p>
              <a:endParaRPr/>
            </a:p>
          </p:txBody>
        </p:sp>
        <p:sp>
          <p:nvSpPr>
            <p:cNvPr id="23" name="object 23"/>
            <p:cNvSpPr/>
            <p:nvPr/>
          </p:nvSpPr>
          <p:spPr>
            <a:xfrm>
              <a:off x="5500115" y="2857500"/>
              <a:ext cx="2573020" cy="3572510"/>
            </a:xfrm>
            <a:custGeom>
              <a:avLst/>
              <a:gdLst/>
              <a:ahLst/>
              <a:cxnLst/>
              <a:rect l="l" t="t" r="r" b="b"/>
              <a:pathLst>
                <a:path w="2573020" h="3572510">
                  <a:moveTo>
                    <a:pt x="0" y="0"/>
                  </a:moveTo>
                  <a:lnTo>
                    <a:pt x="2572512" y="0"/>
                  </a:lnTo>
                  <a:lnTo>
                    <a:pt x="2572512" y="3572255"/>
                  </a:lnTo>
                  <a:lnTo>
                    <a:pt x="0" y="3572255"/>
                  </a:lnTo>
                  <a:lnTo>
                    <a:pt x="0" y="0"/>
                  </a:lnTo>
                  <a:close/>
                </a:path>
              </a:pathLst>
            </a:custGeom>
            <a:ln w="9144">
              <a:solidFill>
                <a:srgbClr val="000000"/>
              </a:solidFill>
            </a:ln>
          </p:spPr>
          <p:txBody>
            <a:bodyPr wrap="square" lIns="0" tIns="0" rIns="0" bIns="0" rtlCol="0"/>
            <a:lstStyle/>
            <a:p>
              <a:endParaRPr/>
            </a:p>
          </p:txBody>
        </p:sp>
      </p:grpSp>
      <p:sp>
        <p:nvSpPr>
          <p:cNvPr id="24" name="object 24"/>
          <p:cNvSpPr txBox="1"/>
          <p:nvPr/>
        </p:nvSpPr>
        <p:spPr>
          <a:xfrm>
            <a:off x="7024115" y="2857500"/>
            <a:ext cx="2573020" cy="1978106"/>
          </a:xfrm>
          <a:prstGeom prst="rect">
            <a:avLst/>
          </a:prstGeom>
          <a:solidFill>
            <a:srgbClr val="F1F1F1"/>
          </a:solidFill>
          <a:ln w="9144">
            <a:solidFill>
              <a:srgbClr val="000000"/>
            </a:solidFill>
          </a:ln>
        </p:spPr>
        <p:txBody>
          <a:bodyPr vert="horz" wrap="square" lIns="0" tIns="3175" rIns="0" bIns="0" rtlCol="0">
            <a:spAutoFit/>
          </a:bodyPr>
          <a:lstStyle/>
          <a:p>
            <a:pPr marL="228600" marR="368300" indent="-228600" algn="r">
              <a:spcBef>
                <a:spcPts val="25"/>
              </a:spcBef>
              <a:buAutoNum type="arabicPeriod" startAt="9"/>
              <a:tabLst>
                <a:tab pos="228600" algn="l"/>
              </a:tabLst>
            </a:pPr>
            <a:r>
              <a:rPr b="1" dirty="0">
                <a:latin typeface="Times New Roman"/>
                <a:cs typeface="Times New Roman"/>
              </a:rPr>
              <a:t>%</a:t>
            </a:r>
            <a:r>
              <a:rPr b="1" spc="-30" dirty="0">
                <a:latin typeface="Times New Roman"/>
                <a:cs typeface="Times New Roman"/>
              </a:rPr>
              <a:t> </a:t>
            </a:r>
            <a:r>
              <a:rPr b="1" spc="-75" dirty="0">
                <a:latin typeface="Times New Roman"/>
                <a:cs typeface="Times New Roman"/>
              </a:rPr>
              <a:t>ЛР,</a:t>
            </a:r>
            <a:r>
              <a:rPr b="1" spc="-20" dirty="0">
                <a:latin typeface="Times New Roman"/>
                <a:cs typeface="Times New Roman"/>
              </a:rPr>
              <a:t> </a:t>
            </a:r>
            <a:r>
              <a:rPr sz="1700" b="1" i="1" dirty="0">
                <a:latin typeface="Times New Roman"/>
                <a:cs typeface="Times New Roman"/>
              </a:rPr>
              <a:t>не</a:t>
            </a:r>
            <a:r>
              <a:rPr sz="1700" b="1" i="1" spc="-25" dirty="0">
                <a:latin typeface="Times New Roman"/>
                <a:cs typeface="Times New Roman"/>
              </a:rPr>
              <a:t> </a:t>
            </a:r>
            <a:r>
              <a:rPr sz="1700" b="1" i="1" spc="-10" dirty="0">
                <a:latin typeface="Times New Roman"/>
                <a:cs typeface="Times New Roman"/>
              </a:rPr>
              <a:t>розчинних</a:t>
            </a:r>
            <a:endParaRPr sz="1700">
              <a:latin typeface="Times New Roman"/>
              <a:cs typeface="Times New Roman"/>
            </a:endParaRPr>
          </a:p>
          <a:p>
            <a:pPr marR="381000" algn="r">
              <a:lnSpc>
                <a:spcPts val="2155"/>
              </a:lnSpc>
            </a:pPr>
            <a:r>
              <a:rPr b="1" i="1" spc="-5" dirty="0">
                <a:latin typeface="Times New Roman"/>
                <a:cs typeface="Times New Roman"/>
              </a:rPr>
              <a:t>ні</a:t>
            </a:r>
            <a:r>
              <a:rPr b="1" i="1" spc="-15" dirty="0">
                <a:latin typeface="Times New Roman"/>
                <a:cs typeface="Times New Roman"/>
              </a:rPr>
              <a:t> </a:t>
            </a:r>
            <a:r>
              <a:rPr b="1" i="1" dirty="0">
                <a:latin typeface="Times New Roman"/>
                <a:cs typeface="Times New Roman"/>
              </a:rPr>
              <a:t>у </a:t>
            </a:r>
            <a:r>
              <a:rPr b="1" i="1" spc="-15" dirty="0">
                <a:latin typeface="Times New Roman"/>
                <a:cs typeface="Times New Roman"/>
              </a:rPr>
              <a:t>воді,</a:t>
            </a:r>
            <a:r>
              <a:rPr b="1" i="1" spc="-25" dirty="0">
                <a:latin typeface="Times New Roman"/>
                <a:cs typeface="Times New Roman"/>
              </a:rPr>
              <a:t> </a:t>
            </a:r>
            <a:r>
              <a:rPr b="1" i="1" spc="-5" dirty="0">
                <a:latin typeface="Times New Roman"/>
                <a:cs typeface="Times New Roman"/>
              </a:rPr>
              <a:t>ні</a:t>
            </a:r>
            <a:r>
              <a:rPr b="1" i="1" dirty="0">
                <a:latin typeface="Times New Roman"/>
                <a:cs typeface="Times New Roman"/>
              </a:rPr>
              <a:t> в</a:t>
            </a:r>
            <a:r>
              <a:rPr b="1" i="1" spc="-15" dirty="0">
                <a:latin typeface="Times New Roman"/>
                <a:cs typeface="Times New Roman"/>
              </a:rPr>
              <a:t> </a:t>
            </a:r>
            <a:r>
              <a:rPr b="1" i="1" spc="-5" dirty="0">
                <a:latin typeface="Times New Roman"/>
                <a:cs typeface="Times New Roman"/>
              </a:rPr>
              <a:t>основі</a:t>
            </a:r>
            <a:endParaRPr>
              <a:latin typeface="Times New Roman"/>
              <a:cs typeface="Times New Roman"/>
            </a:endParaRPr>
          </a:p>
          <a:p>
            <a:pPr marL="1847214" algn="just">
              <a:lnSpc>
                <a:spcPts val="2395"/>
              </a:lnSpc>
            </a:pPr>
            <a:r>
              <a:rPr sz="2000" b="1" dirty="0">
                <a:latin typeface="Times New Roman"/>
                <a:cs typeface="Times New Roman"/>
              </a:rPr>
              <a:t>&lt;</a:t>
            </a:r>
            <a:r>
              <a:rPr sz="2000" b="1" spc="-55" dirty="0">
                <a:latin typeface="Times New Roman"/>
                <a:cs typeface="Times New Roman"/>
              </a:rPr>
              <a:t> </a:t>
            </a:r>
            <a:r>
              <a:rPr sz="2000" b="1" spc="5" dirty="0">
                <a:latin typeface="Times New Roman"/>
                <a:cs typeface="Times New Roman"/>
              </a:rPr>
              <a:t>5%</a:t>
            </a:r>
            <a:endParaRPr sz="2000">
              <a:latin typeface="Times New Roman"/>
              <a:cs typeface="Times New Roman"/>
            </a:endParaRPr>
          </a:p>
          <a:p>
            <a:pPr marL="247015" marR="79375" indent="-228600" algn="just">
              <a:lnSpc>
                <a:spcPct val="99700"/>
              </a:lnSpc>
              <a:spcBef>
                <a:spcPts val="15"/>
              </a:spcBef>
              <a:buAutoNum type="arabicPeriod" startAt="10"/>
              <a:tabLst>
                <a:tab pos="361950" algn="l"/>
              </a:tabLst>
            </a:pPr>
            <a:r>
              <a:rPr b="1" dirty="0">
                <a:latin typeface="Times New Roman"/>
                <a:cs typeface="Times New Roman"/>
              </a:rPr>
              <a:t>Масла </a:t>
            </a:r>
            <a:r>
              <a:rPr b="1" spc="-15" dirty="0">
                <a:latin typeface="Times New Roman"/>
                <a:cs typeface="Times New Roman"/>
              </a:rPr>
              <a:t>вазелінового </a:t>
            </a:r>
            <a:r>
              <a:rPr b="1" spc="-10" dirty="0">
                <a:latin typeface="Times New Roman"/>
                <a:cs typeface="Times New Roman"/>
              </a:rPr>
              <a:t> </a:t>
            </a:r>
            <a:r>
              <a:rPr b="1" dirty="0">
                <a:latin typeface="Times New Roman"/>
                <a:cs typeface="Times New Roman"/>
              </a:rPr>
              <a:t>(</a:t>
            </a:r>
            <a:r>
              <a:rPr sz="1700" b="1" dirty="0">
                <a:latin typeface="Times New Roman"/>
                <a:cs typeface="Times New Roman"/>
              </a:rPr>
              <a:t>по </a:t>
            </a:r>
            <a:r>
              <a:rPr sz="1700" b="1" spc="-5" dirty="0">
                <a:latin typeface="Times New Roman"/>
                <a:cs typeface="Times New Roman"/>
              </a:rPr>
              <a:t>правилу </a:t>
            </a:r>
            <a:r>
              <a:rPr sz="1700" b="1" dirty="0">
                <a:latin typeface="Times New Roman"/>
                <a:cs typeface="Times New Roman"/>
              </a:rPr>
              <a:t>Дерягіна</a:t>
            </a:r>
            <a:r>
              <a:rPr b="1" dirty="0">
                <a:latin typeface="Times New Roman"/>
                <a:cs typeface="Times New Roman"/>
              </a:rPr>
              <a:t>) </a:t>
            </a:r>
            <a:r>
              <a:rPr b="1" spc="-434" dirty="0">
                <a:latin typeface="Times New Roman"/>
                <a:cs typeface="Times New Roman"/>
              </a:rPr>
              <a:t> </a:t>
            </a:r>
            <a:r>
              <a:rPr sz="2200" b="1" spc="-5" dirty="0">
                <a:latin typeface="Times New Roman"/>
                <a:cs typeface="Times New Roman"/>
              </a:rPr>
              <a:t>m</a:t>
            </a:r>
            <a:r>
              <a:rPr sz="2200" b="1" spc="5" dirty="0">
                <a:latin typeface="Times New Roman"/>
                <a:cs typeface="Times New Roman"/>
              </a:rPr>
              <a:t> </a:t>
            </a:r>
            <a:r>
              <a:rPr sz="1500" b="1" spc="-15" dirty="0">
                <a:latin typeface="Times New Roman"/>
                <a:cs typeface="Times New Roman"/>
              </a:rPr>
              <a:t>м</a:t>
            </a:r>
            <a:r>
              <a:rPr sz="1500" b="1" spc="5" dirty="0">
                <a:latin typeface="Times New Roman"/>
                <a:cs typeface="Times New Roman"/>
              </a:rPr>
              <a:t>а</a:t>
            </a:r>
            <a:r>
              <a:rPr sz="1500" b="1" spc="-10" dirty="0">
                <a:latin typeface="Times New Roman"/>
                <a:cs typeface="Times New Roman"/>
              </a:rPr>
              <a:t>с</a:t>
            </a:r>
            <a:r>
              <a:rPr sz="1500" b="1" spc="-5" dirty="0">
                <a:latin typeface="Times New Roman"/>
                <a:cs typeface="Times New Roman"/>
              </a:rPr>
              <a:t>л</a:t>
            </a:r>
            <a:r>
              <a:rPr sz="1500" b="1" dirty="0">
                <a:latin typeface="Times New Roman"/>
                <a:cs typeface="Times New Roman"/>
              </a:rPr>
              <a:t>а </a:t>
            </a:r>
            <a:r>
              <a:rPr sz="1500" b="1" spc="5" dirty="0">
                <a:latin typeface="Times New Roman"/>
                <a:cs typeface="Times New Roman"/>
              </a:rPr>
              <a:t>ва</a:t>
            </a:r>
            <a:r>
              <a:rPr sz="1500" b="1" spc="-5" dirty="0">
                <a:latin typeface="Times New Roman"/>
                <a:cs typeface="Times New Roman"/>
              </a:rPr>
              <a:t>з</a:t>
            </a:r>
            <a:r>
              <a:rPr sz="1500" b="1" dirty="0">
                <a:latin typeface="Times New Roman"/>
                <a:cs typeface="Times New Roman"/>
              </a:rPr>
              <a:t>.</a:t>
            </a:r>
            <a:r>
              <a:rPr sz="1500" b="1" spc="65" dirty="0">
                <a:latin typeface="Times New Roman"/>
                <a:cs typeface="Times New Roman"/>
              </a:rPr>
              <a:t> </a:t>
            </a:r>
            <a:r>
              <a:rPr b="1" dirty="0">
                <a:latin typeface="Times New Roman"/>
                <a:cs typeface="Times New Roman"/>
              </a:rPr>
              <a:t>= ½ </a:t>
            </a:r>
            <a:r>
              <a:rPr sz="2200" b="1" spc="-15" dirty="0">
                <a:latin typeface="Times New Roman"/>
                <a:cs typeface="Times New Roman"/>
              </a:rPr>
              <a:t>m</a:t>
            </a:r>
            <a:r>
              <a:rPr sz="1500" b="1" spc="-7" baseline="-19444" dirty="0">
                <a:latin typeface="Times New Roman"/>
                <a:cs typeface="Times New Roman"/>
              </a:rPr>
              <a:t>ЛР</a:t>
            </a:r>
            <a:r>
              <a:rPr sz="1500" b="1" dirty="0">
                <a:latin typeface="Times New Roman"/>
                <a:cs typeface="Times New Roman"/>
              </a:rPr>
              <a:t>)</a:t>
            </a:r>
            <a:endParaRPr sz="1500">
              <a:latin typeface="Times New Roman"/>
              <a:cs typeface="Times New Roman"/>
            </a:endParaRPr>
          </a:p>
          <a:p>
            <a:pPr marL="507365">
              <a:spcBef>
                <a:spcPts val="30"/>
              </a:spcBef>
            </a:pPr>
            <a:r>
              <a:rPr sz="1400" b="1" dirty="0">
                <a:latin typeface="Times New Roman"/>
                <a:cs typeface="Times New Roman"/>
              </a:rPr>
              <a:t>(перевести</a:t>
            </a:r>
            <a:r>
              <a:rPr sz="1400" b="1" spc="-30" dirty="0">
                <a:latin typeface="Times New Roman"/>
                <a:cs typeface="Times New Roman"/>
              </a:rPr>
              <a:t> </a:t>
            </a:r>
            <a:r>
              <a:rPr sz="1400" b="1" dirty="0">
                <a:latin typeface="Times New Roman"/>
                <a:cs typeface="Times New Roman"/>
              </a:rPr>
              <a:t>в</a:t>
            </a:r>
            <a:r>
              <a:rPr sz="1400" b="1" spc="-25" dirty="0">
                <a:latin typeface="Times New Roman"/>
                <a:cs typeface="Times New Roman"/>
              </a:rPr>
              <a:t> </a:t>
            </a:r>
            <a:r>
              <a:rPr sz="1400" b="1" spc="-5" dirty="0">
                <a:latin typeface="Times New Roman"/>
                <a:cs typeface="Times New Roman"/>
              </a:rPr>
              <a:t>краплі)</a:t>
            </a:r>
            <a:endParaRPr sz="1400">
              <a:latin typeface="Times New Roman"/>
              <a:cs typeface="Times New Roman"/>
            </a:endParaRPr>
          </a:p>
        </p:txBody>
      </p:sp>
      <p:sp>
        <p:nvSpPr>
          <p:cNvPr id="25" name="object 25"/>
          <p:cNvSpPr txBox="1"/>
          <p:nvPr/>
        </p:nvSpPr>
        <p:spPr>
          <a:xfrm>
            <a:off x="8927876" y="5071497"/>
            <a:ext cx="604520" cy="330835"/>
          </a:xfrm>
          <a:prstGeom prst="rect">
            <a:avLst/>
          </a:prstGeom>
        </p:spPr>
        <p:txBody>
          <a:bodyPr vert="horz" wrap="square" lIns="0" tIns="12700" rIns="0" bIns="0" rtlCol="0">
            <a:spAutoFit/>
          </a:bodyPr>
          <a:lstStyle/>
          <a:p>
            <a:pPr>
              <a:spcBef>
                <a:spcPts val="100"/>
              </a:spcBef>
            </a:pPr>
            <a:r>
              <a:rPr sz="2000" b="1" dirty="0">
                <a:latin typeface="Times New Roman"/>
                <a:cs typeface="Times New Roman"/>
              </a:rPr>
              <a:t>&gt;</a:t>
            </a:r>
            <a:r>
              <a:rPr sz="2000" b="1" spc="-80" dirty="0">
                <a:latin typeface="Times New Roman"/>
                <a:cs typeface="Times New Roman"/>
              </a:rPr>
              <a:t> </a:t>
            </a:r>
            <a:r>
              <a:rPr sz="2000" b="1" spc="5" dirty="0">
                <a:latin typeface="Times New Roman"/>
                <a:cs typeface="Times New Roman"/>
              </a:rPr>
              <a:t>5%</a:t>
            </a:r>
            <a:endParaRPr sz="2000">
              <a:latin typeface="Times New Roman"/>
              <a:cs typeface="Times New Roman"/>
            </a:endParaRPr>
          </a:p>
        </p:txBody>
      </p:sp>
      <p:sp>
        <p:nvSpPr>
          <p:cNvPr id="26" name="object 26"/>
          <p:cNvSpPr txBox="1"/>
          <p:nvPr/>
        </p:nvSpPr>
        <p:spPr>
          <a:xfrm>
            <a:off x="7017288" y="5338123"/>
            <a:ext cx="1885950" cy="689610"/>
          </a:xfrm>
          <a:prstGeom prst="rect">
            <a:avLst/>
          </a:prstGeom>
        </p:spPr>
        <p:txBody>
          <a:bodyPr vert="horz" wrap="square" lIns="0" tIns="52069" rIns="0" bIns="0" rtlCol="0">
            <a:spAutoFit/>
          </a:bodyPr>
          <a:lstStyle/>
          <a:p>
            <a:pPr marL="25400">
              <a:spcBef>
                <a:spcPts val="409"/>
              </a:spcBef>
            </a:pPr>
            <a:r>
              <a:rPr b="1" spc="-35" dirty="0">
                <a:latin typeface="Times New Roman"/>
                <a:cs typeface="Times New Roman"/>
              </a:rPr>
              <a:t>11.</a:t>
            </a:r>
            <a:r>
              <a:rPr b="1" spc="-45" dirty="0">
                <a:latin typeface="Times New Roman"/>
                <a:cs typeface="Times New Roman"/>
              </a:rPr>
              <a:t> </a:t>
            </a:r>
            <a:r>
              <a:rPr b="1" spc="-10" dirty="0">
                <a:latin typeface="Times New Roman"/>
                <a:cs typeface="Times New Roman"/>
              </a:rPr>
              <a:t>Основа</a:t>
            </a:r>
            <a:endParaRPr>
              <a:latin typeface="Times New Roman"/>
              <a:cs typeface="Times New Roman"/>
            </a:endParaRPr>
          </a:p>
          <a:p>
            <a:pPr marL="254000">
              <a:spcBef>
                <a:spcPts val="355"/>
              </a:spcBef>
            </a:pPr>
            <a:r>
              <a:rPr sz="2700" b="1" spc="-7" baseline="10802" dirty="0">
                <a:latin typeface="Times New Roman"/>
                <a:cs typeface="Times New Roman"/>
              </a:rPr>
              <a:t>(</a:t>
            </a:r>
            <a:r>
              <a:rPr sz="3000" b="1" spc="-7" baseline="9722" dirty="0">
                <a:latin typeface="Times New Roman"/>
                <a:cs typeface="Times New Roman"/>
              </a:rPr>
              <a:t>m</a:t>
            </a:r>
            <a:r>
              <a:rPr sz="1000" b="1" spc="-5" dirty="0">
                <a:latin typeface="Times New Roman"/>
                <a:cs typeface="Times New Roman"/>
              </a:rPr>
              <a:t>основи</a:t>
            </a:r>
            <a:r>
              <a:rPr sz="1000" b="1" spc="90" dirty="0">
                <a:latin typeface="Times New Roman"/>
                <a:cs typeface="Times New Roman"/>
              </a:rPr>
              <a:t> </a:t>
            </a:r>
            <a:r>
              <a:rPr sz="2700" b="1" baseline="10802" dirty="0">
                <a:latin typeface="Times New Roman"/>
                <a:cs typeface="Times New Roman"/>
              </a:rPr>
              <a:t>=</a:t>
            </a:r>
            <a:r>
              <a:rPr sz="2700" b="1" spc="-30" baseline="10802" dirty="0">
                <a:latin typeface="Times New Roman"/>
                <a:cs typeface="Times New Roman"/>
              </a:rPr>
              <a:t> </a:t>
            </a:r>
            <a:r>
              <a:rPr sz="2700" b="1" baseline="10802" dirty="0">
                <a:latin typeface="Times New Roman"/>
                <a:cs typeface="Times New Roman"/>
              </a:rPr>
              <a:t>½</a:t>
            </a:r>
            <a:r>
              <a:rPr sz="2700" b="1" spc="-37" baseline="10802" dirty="0">
                <a:latin typeface="Times New Roman"/>
                <a:cs typeface="Times New Roman"/>
              </a:rPr>
              <a:t> </a:t>
            </a:r>
            <a:r>
              <a:rPr sz="3000" b="1" spc="-7" baseline="9722" dirty="0">
                <a:latin typeface="Times New Roman"/>
                <a:cs typeface="Times New Roman"/>
              </a:rPr>
              <a:t>m</a:t>
            </a:r>
            <a:r>
              <a:rPr sz="1000" b="1" spc="-5" dirty="0">
                <a:latin typeface="Times New Roman"/>
                <a:cs typeface="Times New Roman"/>
              </a:rPr>
              <a:t>ЛР</a:t>
            </a:r>
            <a:r>
              <a:rPr sz="2250" b="1" spc="-7" baseline="12962" dirty="0">
                <a:latin typeface="Times New Roman"/>
                <a:cs typeface="Times New Roman"/>
              </a:rPr>
              <a:t>)</a:t>
            </a:r>
            <a:endParaRPr sz="2250" baseline="12962">
              <a:latin typeface="Times New Roman"/>
              <a:cs typeface="Times New Roman"/>
            </a:endParaRPr>
          </a:p>
        </p:txBody>
      </p:sp>
      <p:sp>
        <p:nvSpPr>
          <p:cNvPr id="27" name="object 27"/>
          <p:cNvSpPr/>
          <p:nvPr/>
        </p:nvSpPr>
        <p:spPr>
          <a:xfrm>
            <a:off x="1524000" y="5071871"/>
            <a:ext cx="2573020" cy="0"/>
          </a:xfrm>
          <a:custGeom>
            <a:avLst/>
            <a:gdLst/>
            <a:ahLst/>
            <a:cxnLst/>
            <a:rect l="l" t="t" r="r" b="b"/>
            <a:pathLst>
              <a:path w="2573020">
                <a:moveTo>
                  <a:pt x="0" y="0"/>
                </a:moveTo>
                <a:lnTo>
                  <a:pt x="2572512" y="0"/>
                </a:lnTo>
              </a:path>
            </a:pathLst>
          </a:custGeom>
          <a:ln w="9144">
            <a:solidFill>
              <a:srgbClr val="000000"/>
            </a:solidFill>
          </a:ln>
        </p:spPr>
        <p:txBody>
          <a:bodyPr wrap="square" lIns="0" tIns="0" rIns="0" bIns="0" rtlCol="0"/>
          <a:lstStyle/>
          <a:p>
            <a:endParaRPr/>
          </a:p>
        </p:txBody>
      </p:sp>
      <p:grpSp>
        <p:nvGrpSpPr>
          <p:cNvPr id="28" name="object 28"/>
          <p:cNvGrpSpPr/>
          <p:nvPr/>
        </p:nvGrpSpPr>
        <p:grpSpPr>
          <a:xfrm>
            <a:off x="4453128" y="6425185"/>
            <a:ext cx="2501265" cy="233679"/>
            <a:chOff x="2929127" y="6425184"/>
            <a:chExt cx="2501265" cy="233679"/>
          </a:xfrm>
        </p:grpSpPr>
        <p:sp>
          <p:nvSpPr>
            <p:cNvPr id="29" name="object 29"/>
            <p:cNvSpPr/>
            <p:nvPr/>
          </p:nvSpPr>
          <p:spPr>
            <a:xfrm>
              <a:off x="2929127" y="6429756"/>
              <a:ext cx="2501265" cy="0"/>
            </a:xfrm>
            <a:custGeom>
              <a:avLst/>
              <a:gdLst/>
              <a:ahLst/>
              <a:cxnLst/>
              <a:rect l="l" t="t" r="r" b="b"/>
              <a:pathLst>
                <a:path w="2501265">
                  <a:moveTo>
                    <a:pt x="0" y="0"/>
                  </a:moveTo>
                  <a:lnTo>
                    <a:pt x="2500884" y="0"/>
                  </a:lnTo>
                </a:path>
              </a:pathLst>
            </a:custGeom>
            <a:ln w="9144">
              <a:solidFill>
                <a:srgbClr val="000000"/>
              </a:solidFill>
            </a:ln>
          </p:spPr>
          <p:txBody>
            <a:bodyPr wrap="square" lIns="0" tIns="0" rIns="0" bIns="0" rtlCol="0"/>
            <a:lstStyle/>
            <a:p>
              <a:endParaRPr/>
            </a:p>
          </p:txBody>
        </p:sp>
        <p:sp>
          <p:nvSpPr>
            <p:cNvPr id="30" name="object 30"/>
            <p:cNvSpPr/>
            <p:nvPr/>
          </p:nvSpPr>
          <p:spPr>
            <a:xfrm>
              <a:off x="3548252" y="6501384"/>
              <a:ext cx="257175" cy="152400"/>
            </a:xfrm>
            <a:custGeom>
              <a:avLst/>
              <a:gdLst/>
              <a:ahLst/>
              <a:cxnLst/>
              <a:rect l="l" t="t" r="r" b="b"/>
              <a:pathLst>
                <a:path w="257175" h="152400">
                  <a:moveTo>
                    <a:pt x="180975" y="0"/>
                  </a:moveTo>
                  <a:lnTo>
                    <a:pt x="180975" y="38099"/>
                  </a:lnTo>
                  <a:lnTo>
                    <a:pt x="0" y="38099"/>
                  </a:lnTo>
                  <a:lnTo>
                    <a:pt x="0" y="114299"/>
                  </a:lnTo>
                  <a:lnTo>
                    <a:pt x="180975" y="114299"/>
                  </a:lnTo>
                  <a:lnTo>
                    <a:pt x="180975" y="152399"/>
                  </a:lnTo>
                  <a:lnTo>
                    <a:pt x="257175" y="76199"/>
                  </a:lnTo>
                  <a:lnTo>
                    <a:pt x="180975" y="0"/>
                  </a:lnTo>
                  <a:close/>
                </a:path>
              </a:pathLst>
            </a:custGeom>
            <a:solidFill>
              <a:srgbClr val="7E7E7E"/>
            </a:solidFill>
          </p:spPr>
          <p:txBody>
            <a:bodyPr wrap="square" lIns="0" tIns="0" rIns="0" bIns="0" rtlCol="0"/>
            <a:lstStyle/>
            <a:p>
              <a:endParaRPr/>
            </a:p>
          </p:txBody>
        </p:sp>
        <p:sp>
          <p:nvSpPr>
            <p:cNvPr id="31" name="object 31"/>
            <p:cNvSpPr/>
            <p:nvPr/>
          </p:nvSpPr>
          <p:spPr>
            <a:xfrm>
              <a:off x="3548252" y="6501384"/>
              <a:ext cx="257175" cy="152400"/>
            </a:xfrm>
            <a:custGeom>
              <a:avLst/>
              <a:gdLst/>
              <a:ahLst/>
              <a:cxnLst/>
              <a:rect l="l" t="t" r="r" b="b"/>
              <a:pathLst>
                <a:path w="257175" h="152400">
                  <a:moveTo>
                    <a:pt x="180975" y="0"/>
                  </a:moveTo>
                  <a:lnTo>
                    <a:pt x="180975" y="38099"/>
                  </a:lnTo>
                  <a:lnTo>
                    <a:pt x="0" y="38099"/>
                  </a:lnTo>
                  <a:lnTo>
                    <a:pt x="0" y="114299"/>
                  </a:lnTo>
                  <a:lnTo>
                    <a:pt x="180975" y="114299"/>
                  </a:lnTo>
                  <a:lnTo>
                    <a:pt x="180975" y="152399"/>
                  </a:lnTo>
                  <a:lnTo>
                    <a:pt x="257175" y="76199"/>
                  </a:lnTo>
                  <a:lnTo>
                    <a:pt x="180975" y="0"/>
                  </a:lnTo>
                  <a:close/>
                </a:path>
              </a:pathLst>
            </a:custGeom>
            <a:ln w="9144">
              <a:solidFill>
                <a:srgbClr val="B03E9A"/>
              </a:solidFill>
            </a:ln>
          </p:spPr>
          <p:txBody>
            <a:bodyPr wrap="square" lIns="0" tIns="0" rIns="0" bIns="0" rtlCol="0"/>
            <a:lstStyle/>
            <a:p>
              <a:endParaRPr/>
            </a:p>
          </p:txBody>
        </p:sp>
        <p:sp>
          <p:nvSpPr>
            <p:cNvPr id="32" name="object 32"/>
            <p:cNvSpPr/>
            <p:nvPr/>
          </p:nvSpPr>
          <p:spPr>
            <a:xfrm>
              <a:off x="3500627" y="6539484"/>
              <a:ext cx="38100" cy="76200"/>
            </a:xfrm>
            <a:custGeom>
              <a:avLst/>
              <a:gdLst/>
              <a:ahLst/>
              <a:cxnLst/>
              <a:rect l="l" t="t" r="r" b="b"/>
              <a:pathLst>
                <a:path w="38100" h="76200">
                  <a:moveTo>
                    <a:pt x="19050" y="76200"/>
                  </a:moveTo>
                  <a:lnTo>
                    <a:pt x="38100" y="76200"/>
                  </a:lnTo>
                  <a:lnTo>
                    <a:pt x="38100" y="0"/>
                  </a:lnTo>
                  <a:lnTo>
                    <a:pt x="19050" y="0"/>
                  </a:lnTo>
                  <a:lnTo>
                    <a:pt x="19050" y="76200"/>
                  </a:lnTo>
                  <a:close/>
                </a:path>
                <a:path w="38100" h="76200">
                  <a:moveTo>
                    <a:pt x="0" y="76200"/>
                  </a:moveTo>
                  <a:lnTo>
                    <a:pt x="9525" y="76200"/>
                  </a:lnTo>
                  <a:lnTo>
                    <a:pt x="9525" y="0"/>
                  </a:lnTo>
                  <a:lnTo>
                    <a:pt x="0" y="0"/>
                  </a:lnTo>
                  <a:lnTo>
                    <a:pt x="0" y="76200"/>
                  </a:lnTo>
                  <a:close/>
                </a:path>
              </a:pathLst>
            </a:custGeom>
            <a:ln w="9144">
              <a:solidFill>
                <a:srgbClr val="B03E9A"/>
              </a:solidFill>
            </a:ln>
          </p:spPr>
          <p:txBody>
            <a:bodyPr wrap="square" lIns="0" tIns="0" rIns="0" bIns="0" rtlCol="0"/>
            <a:lstStyle/>
            <a:p>
              <a:endParaRPr/>
            </a:p>
          </p:txBody>
        </p:sp>
      </p:grpSp>
      <p:sp>
        <p:nvSpPr>
          <p:cNvPr id="33" name="object 33"/>
          <p:cNvSpPr/>
          <p:nvPr/>
        </p:nvSpPr>
        <p:spPr>
          <a:xfrm>
            <a:off x="7024115" y="5071871"/>
            <a:ext cx="2573020" cy="0"/>
          </a:xfrm>
          <a:custGeom>
            <a:avLst/>
            <a:gdLst/>
            <a:ahLst/>
            <a:cxnLst/>
            <a:rect l="l" t="t" r="r" b="b"/>
            <a:pathLst>
              <a:path w="2573020">
                <a:moveTo>
                  <a:pt x="0" y="0"/>
                </a:moveTo>
                <a:lnTo>
                  <a:pt x="2572512" y="0"/>
                </a:lnTo>
              </a:path>
            </a:pathLst>
          </a:custGeom>
          <a:ln w="9144">
            <a:solidFill>
              <a:srgbClr val="000000"/>
            </a:solidFill>
          </a:ln>
        </p:spPr>
        <p:txBody>
          <a:bodyPr wrap="square" lIns="0" tIns="0" rIns="0" bIns="0" rtlCol="0"/>
          <a:lstStyle/>
          <a:p>
            <a:endParaRPr/>
          </a:p>
        </p:txBody>
      </p:sp>
      <p:grpSp>
        <p:nvGrpSpPr>
          <p:cNvPr id="34" name="object 34"/>
          <p:cNvGrpSpPr/>
          <p:nvPr/>
        </p:nvGrpSpPr>
        <p:grpSpPr>
          <a:xfrm>
            <a:off x="3260254" y="400283"/>
            <a:ext cx="3184525" cy="318135"/>
            <a:chOff x="1736253" y="400282"/>
            <a:chExt cx="3184525" cy="318135"/>
          </a:xfrm>
        </p:grpSpPr>
        <p:sp>
          <p:nvSpPr>
            <p:cNvPr id="35" name="object 35"/>
            <p:cNvSpPr/>
            <p:nvPr/>
          </p:nvSpPr>
          <p:spPr>
            <a:xfrm>
              <a:off x="4900865" y="428243"/>
              <a:ext cx="0" cy="289560"/>
            </a:xfrm>
            <a:custGeom>
              <a:avLst/>
              <a:gdLst/>
              <a:ahLst/>
              <a:cxnLst/>
              <a:rect l="l" t="t" r="r" b="b"/>
              <a:pathLst>
                <a:path h="289559">
                  <a:moveTo>
                    <a:pt x="0" y="0"/>
                  </a:moveTo>
                  <a:lnTo>
                    <a:pt x="0" y="289560"/>
                  </a:lnTo>
                  <a:lnTo>
                    <a:pt x="0" y="0"/>
                  </a:lnTo>
                  <a:close/>
                </a:path>
              </a:pathLst>
            </a:custGeom>
            <a:ln w="39624">
              <a:solidFill>
                <a:srgbClr val="B03E9A"/>
              </a:solidFill>
            </a:ln>
          </p:spPr>
          <p:txBody>
            <a:bodyPr wrap="square" lIns="0" tIns="0" rIns="0" bIns="0" rtlCol="0"/>
            <a:lstStyle/>
            <a:p>
              <a:endParaRPr/>
            </a:p>
          </p:txBody>
        </p:sp>
        <p:sp>
          <p:nvSpPr>
            <p:cNvPr id="36" name="object 36"/>
            <p:cNvSpPr/>
            <p:nvPr/>
          </p:nvSpPr>
          <p:spPr>
            <a:xfrm>
              <a:off x="1756065" y="420094"/>
              <a:ext cx="3145155" cy="224790"/>
            </a:xfrm>
            <a:custGeom>
              <a:avLst/>
              <a:gdLst/>
              <a:ahLst/>
              <a:cxnLst/>
              <a:rect l="l" t="t" r="r" b="b"/>
              <a:pathLst>
                <a:path w="3145154" h="224790">
                  <a:moveTo>
                    <a:pt x="3144799" y="0"/>
                  </a:moveTo>
                  <a:lnTo>
                    <a:pt x="0" y="224675"/>
                  </a:lnTo>
                </a:path>
              </a:pathLst>
            </a:custGeom>
            <a:ln w="39624">
              <a:solidFill>
                <a:srgbClr val="B03E9A"/>
              </a:solidFill>
            </a:ln>
          </p:spPr>
          <p:txBody>
            <a:bodyPr wrap="square" lIns="0" tIns="0" rIns="0" bIns="0" rtlCol="0"/>
            <a:lstStyle/>
            <a:p>
              <a:endParaRPr/>
            </a:p>
          </p:txBody>
        </p:sp>
      </p:grpSp>
      <p:sp>
        <p:nvSpPr>
          <p:cNvPr id="37" name="object 37"/>
          <p:cNvSpPr txBox="1"/>
          <p:nvPr/>
        </p:nvSpPr>
        <p:spPr>
          <a:xfrm>
            <a:off x="6595871" y="428244"/>
            <a:ext cx="2880360" cy="248144"/>
          </a:xfrm>
          <a:prstGeom prst="rect">
            <a:avLst/>
          </a:prstGeom>
          <a:solidFill>
            <a:srgbClr val="FFFFFF"/>
          </a:solidFill>
          <a:ln w="39623">
            <a:solidFill>
              <a:srgbClr val="B03E9A"/>
            </a:solidFill>
          </a:ln>
        </p:spPr>
        <p:txBody>
          <a:bodyPr vert="horz" wrap="square" lIns="0" tIns="32384" rIns="0" bIns="0" rtlCol="0">
            <a:spAutoFit/>
          </a:bodyPr>
          <a:lstStyle/>
          <a:p>
            <a:pPr marL="621030">
              <a:spcBef>
                <a:spcPts val="254"/>
              </a:spcBef>
            </a:pPr>
            <a:r>
              <a:rPr sz="1400" b="1" dirty="0">
                <a:latin typeface="Times New Roman"/>
                <a:cs typeface="Times New Roman"/>
              </a:rPr>
              <a:t>ППК</a:t>
            </a:r>
            <a:r>
              <a:rPr sz="1400" b="1" spc="-30" dirty="0">
                <a:latin typeface="Times New Roman"/>
                <a:cs typeface="Times New Roman"/>
              </a:rPr>
              <a:t> </a:t>
            </a:r>
            <a:r>
              <a:rPr sz="1400" b="1" spc="-5" dirty="0">
                <a:latin typeface="Times New Roman"/>
                <a:cs typeface="Times New Roman"/>
              </a:rPr>
              <a:t>(зворотній</a:t>
            </a:r>
            <a:r>
              <a:rPr sz="1400" b="1" spc="-50" dirty="0">
                <a:latin typeface="Times New Roman"/>
                <a:cs typeface="Times New Roman"/>
              </a:rPr>
              <a:t> </a:t>
            </a:r>
            <a:r>
              <a:rPr sz="1400" b="1" dirty="0">
                <a:latin typeface="Times New Roman"/>
                <a:cs typeface="Times New Roman"/>
              </a:rPr>
              <a:t>бік)</a:t>
            </a:r>
            <a:endParaRPr sz="1400">
              <a:latin typeface="Times New Roman"/>
              <a:cs typeface="Times New Roman"/>
            </a:endParaRPr>
          </a:p>
        </p:txBody>
      </p:sp>
    </p:spTree>
    <p:extLst>
      <p:ext uri="{BB962C8B-B14F-4D97-AF65-F5344CB8AC3E}">
        <p14:creationId xmlns:p14="http://schemas.microsoft.com/office/powerpoint/2010/main" val="15849796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136649" y="83820"/>
            <a:ext cx="7109459" cy="539495"/>
          </a:xfrm>
          <a:prstGeom prst="rect">
            <a:avLst/>
          </a:prstGeom>
        </p:spPr>
      </p:pic>
      <p:grpSp>
        <p:nvGrpSpPr>
          <p:cNvPr id="4" name="object 4"/>
          <p:cNvGrpSpPr/>
          <p:nvPr/>
        </p:nvGrpSpPr>
        <p:grpSpPr>
          <a:xfrm>
            <a:off x="1595438" y="604838"/>
            <a:ext cx="3353435" cy="923925"/>
            <a:chOff x="71437" y="604837"/>
            <a:chExt cx="3353435" cy="923925"/>
          </a:xfrm>
        </p:grpSpPr>
        <p:sp>
          <p:nvSpPr>
            <p:cNvPr id="5" name="object 5"/>
            <p:cNvSpPr/>
            <p:nvPr/>
          </p:nvSpPr>
          <p:spPr>
            <a:xfrm>
              <a:off x="76200" y="609600"/>
              <a:ext cx="3343910" cy="914400"/>
            </a:xfrm>
            <a:custGeom>
              <a:avLst/>
              <a:gdLst/>
              <a:ahLst/>
              <a:cxnLst/>
              <a:rect l="l" t="t" r="r" b="b"/>
              <a:pathLst>
                <a:path w="3343910" h="914400">
                  <a:moveTo>
                    <a:pt x="3343655" y="0"/>
                  </a:moveTo>
                  <a:lnTo>
                    <a:pt x="2500147" y="0"/>
                  </a:lnTo>
                  <a:lnTo>
                    <a:pt x="2459476" y="2246"/>
                  </a:lnTo>
                  <a:lnTo>
                    <a:pt x="2426265" y="8372"/>
                  </a:lnTo>
                  <a:lnTo>
                    <a:pt x="2403874" y="17455"/>
                  </a:lnTo>
                  <a:lnTo>
                    <a:pt x="2395664" y="28575"/>
                  </a:lnTo>
                  <a:lnTo>
                    <a:pt x="2403874" y="39699"/>
                  </a:lnTo>
                  <a:lnTo>
                    <a:pt x="2426265" y="48782"/>
                  </a:lnTo>
                  <a:lnTo>
                    <a:pt x="2459476" y="54905"/>
                  </a:lnTo>
                  <a:lnTo>
                    <a:pt x="2500147" y="57150"/>
                  </a:lnTo>
                  <a:lnTo>
                    <a:pt x="2709125" y="57150"/>
                  </a:lnTo>
                  <a:lnTo>
                    <a:pt x="2749799" y="59396"/>
                  </a:lnTo>
                  <a:lnTo>
                    <a:pt x="2783014" y="65522"/>
                  </a:lnTo>
                  <a:lnTo>
                    <a:pt x="2805409" y="74605"/>
                  </a:lnTo>
                  <a:lnTo>
                    <a:pt x="2813621" y="85725"/>
                  </a:lnTo>
                  <a:lnTo>
                    <a:pt x="2805409" y="96849"/>
                  </a:lnTo>
                  <a:lnTo>
                    <a:pt x="2783014" y="105932"/>
                  </a:lnTo>
                  <a:lnTo>
                    <a:pt x="2749799" y="112055"/>
                  </a:lnTo>
                  <a:lnTo>
                    <a:pt x="2709125" y="114300"/>
                  </a:lnTo>
                  <a:lnTo>
                    <a:pt x="634530" y="114300"/>
                  </a:lnTo>
                  <a:lnTo>
                    <a:pt x="593856" y="112053"/>
                  </a:lnTo>
                  <a:lnTo>
                    <a:pt x="560641" y="105927"/>
                  </a:lnTo>
                  <a:lnTo>
                    <a:pt x="538246" y="96844"/>
                  </a:lnTo>
                  <a:lnTo>
                    <a:pt x="530034" y="85725"/>
                  </a:lnTo>
                  <a:lnTo>
                    <a:pt x="538246" y="74600"/>
                  </a:lnTo>
                  <a:lnTo>
                    <a:pt x="560641" y="65517"/>
                  </a:lnTo>
                  <a:lnTo>
                    <a:pt x="593856" y="59394"/>
                  </a:lnTo>
                  <a:lnTo>
                    <a:pt x="634530" y="57150"/>
                  </a:lnTo>
                  <a:lnTo>
                    <a:pt x="843508" y="57150"/>
                  </a:lnTo>
                  <a:lnTo>
                    <a:pt x="884179" y="54903"/>
                  </a:lnTo>
                  <a:lnTo>
                    <a:pt x="917390" y="48777"/>
                  </a:lnTo>
                  <a:lnTo>
                    <a:pt x="939781" y="39694"/>
                  </a:lnTo>
                  <a:lnTo>
                    <a:pt x="947991" y="28575"/>
                  </a:lnTo>
                  <a:lnTo>
                    <a:pt x="939781" y="17450"/>
                  </a:lnTo>
                  <a:lnTo>
                    <a:pt x="917390" y="8367"/>
                  </a:lnTo>
                  <a:lnTo>
                    <a:pt x="884179" y="2244"/>
                  </a:lnTo>
                  <a:lnTo>
                    <a:pt x="843508" y="0"/>
                  </a:lnTo>
                  <a:lnTo>
                    <a:pt x="0" y="0"/>
                  </a:lnTo>
                  <a:lnTo>
                    <a:pt x="417956" y="400050"/>
                  </a:lnTo>
                  <a:lnTo>
                    <a:pt x="0" y="800100"/>
                  </a:lnTo>
                  <a:lnTo>
                    <a:pt x="530034" y="800100"/>
                  </a:lnTo>
                  <a:lnTo>
                    <a:pt x="530034" y="885825"/>
                  </a:lnTo>
                  <a:lnTo>
                    <a:pt x="538246" y="896949"/>
                  </a:lnTo>
                  <a:lnTo>
                    <a:pt x="560641" y="906032"/>
                  </a:lnTo>
                  <a:lnTo>
                    <a:pt x="593856" y="912155"/>
                  </a:lnTo>
                  <a:lnTo>
                    <a:pt x="634530" y="914400"/>
                  </a:lnTo>
                  <a:lnTo>
                    <a:pt x="2709125" y="914400"/>
                  </a:lnTo>
                  <a:lnTo>
                    <a:pt x="2749799" y="912155"/>
                  </a:lnTo>
                  <a:lnTo>
                    <a:pt x="2783014" y="906032"/>
                  </a:lnTo>
                  <a:lnTo>
                    <a:pt x="2805409" y="896949"/>
                  </a:lnTo>
                  <a:lnTo>
                    <a:pt x="2813621" y="885825"/>
                  </a:lnTo>
                  <a:lnTo>
                    <a:pt x="2813621" y="800100"/>
                  </a:lnTo>
                  <a:lnTo>
                    <a:pt x="3343655" y="800100"/>
                  </a:lnTo>
                  <a:lnTo>
                    <a:pt x="2925699" y="400050"/>
                  </a:lnTo>
                  <a:lnTo>
                    <a:pt x="3343655" y="0"/>
                  </a:lnTo>
                  <a:close/>
                </a:path>
              </a:pathLst>
            </a:custGeom>
            <a:solidFill>
              <a:srgbClr val="B03E9A"/>
            </a:solidFill>
          </p:spPr>
          <p:txBody>
            <a:bodyPr wrap="square" lIns="0" tIns="0" rIns="0" bIns="0" rtlCol="0"/>
            <a:lstStyle/>
            <a:p>
              <a:endParaRPr/>
            </a:p>
          </p:txBody>
        </p:sp>
        <p:sp>
          <p:nvSpPr>
            <p:cNvPr id="6" name="object 6"/>
            <p:cNvSpPr/>
            <p:nvPr/>
          </p:nvSpPr>
          <p:spPr>
            <a:xfrm>
              <a:off x="606237" y="638173"/>
              <a:ext cx="2284095" cy="85725"/>
            </a:xfrm>
            <a:custGeom>
              <a:avLst/>
              <a:gdLst/>
              <a:ahLst/>
              <a:cxnLst/>
              <a:rect l="l" t="t" r="r" b="b"/>
              <a:pathLst>
                <a:path w="2284095" h="85725">
                  <a:moveTo>
                    <a:pt x="417956" y="0"/>
                  </a:moveTo>
                  <a:lnTo>
                    <a:pt x="409744" y="11124"/>
                  </a:lnTo>
                  <a:lnTo>
                    <a:pt x="387349" y="20207"/>
                  </a:lnTo>
                  <a:lnTo>
                    <a:pt x="354134" y="26330"/>
                  </a:lnTo>
                  <a:lnTo>
                    <a:pt x="313461" y="28575"/>
                  </a:lnTo>
                  <a:lnTo>
                    <a:pt x="104482" y="28575"/>
                  </a:lnTo>
                  <a:lnTo>
                    <a:pt x="63816" y="30819"/>
                  </a:lnTo>
                  <a:lnTo>
                    <a:pt x="30605" y="36942"/>
                  </a:lnTo>
                  <a:lnTo>
                    <a:pt x="8211" y="46025"/>
                  </a:lnTo>
                  <a:lnTo>
                    <a:pt x="0" y="57150"/>
                  </a:lnTo>
                  <a:lnTo>
                    <a:pt x="8211" y="68274"/>
                  </a:lnTo>
                  <a:lnTo>
                    <a:pt x="30605" y="77357"/>
                  </a:lnTo>
                  <a:lnTo>
                    <a:pt x="63816" y="83480"/>
                  </a:lnTo>
                  <a:lnTo>
                    <a:pt x="104482" y="85725"/>
                  </a:lnTo>
                  <a:lnTo>
                    <a:pt x="417956" y="85725"/>
                  </a:lnTo>
                  <a:lnTo>
                    <a:pt x="417956" y="0"/>
                  </a:lnTo>
                  <a:close/>
                </a:path>
                <a:path w="2284095" h="85725">
                  <a:moveTo>
                    <a:pt x="1865629" y="0"/>
                  </a:moveTo>
                  <a:lnTo>
                    <a:pt x="1865629" y="85725"/>
                  </a:lnTo>
                  <a:lnTo>
                    <a:pt x="2179091" y="85725"/>
                  </a:lnTo>
                  <a:lnTo>
                    <a:pt x="2219764" y="83480"/>
                  </a:lnTo>
                  <a:lnTo>
                    <a:pt x="2252980" y="77357"/>
                  </a:lnTo>
                  <a:lnTo>
                    <a:pt x="2275374" y="68274"/>
                  </a:lnTo>
                  <a:lnTo>
                    <a:pt x="2283587" y="57150"/>
                  </a:lnTo>
                  <a:lnTo>
                    <a:pt x="2275374" y="46025"/>
                  </a:lnTo>
                  <a:lnTo>
                    <a:pt x="2252980" y="36942"/>
                  </a:lnTo>
                  <a:lnTo>
                    <a:pt x="2219764" y="30819"/>
                  </a:lnTo>
                  <a:lnTo>
                    <a:pt x="2179091" y="28575"/>
                  </a:lnTo>
                  <a:lnTo>
                    <a:pt x="1970112" y="28575"/>
                  </a:lnTo>
                  <a:lnTo>
                    <a:pt x="1929441" y="26330"/>
                  </a:lnTo>
                  <a:lnTo>
                    <a:pt x="1896230" y="20207"/>
                  </a:lnTo>
                  <a:lnTo>
                    <a:pt x="1873840" y="11124"/>
                  </a:lnTo>
                  <a:lnTo>
                    <a:pt x="1865629" y="0"/>
                  </a:lnTo>
                  <a:close/>
                </a:path>
              </a:pathLst>
            </a:custGeom>
            <a:solidFill>
              <a:srgbClr val="8E337B"/>
            </a:solidFill>
          </p:spPr>
          <p:txBody>
            <a:bodyPr wrap="square" lIns="0" tIns="0" rIns="0" bIns="0" rtlCol="0"/>
            <a:lstStyle/>
            <a:p>
              <a:endParaRPr/>
            </a:p>
          </p:txBody>
        </p:sp>
        <p:sp>
          <p:nvSpPr>
            <p:cNvPr id="7" name="object 7"/>
            <p:cNvSpPr/>
            <p:nvPr/>
          </p:nvSpPr>
          <p:spPr>
            <a:xfrm>
              <a:off x="76200" y="609600"/>
              <a:ext cx="3343910" cy="914400"/>
            </a:xfrm>
            <a:custGeom>
              <a:avLst/>
              <a:gdLst/>
              <a:ahLst/>
              <a:cxnLst/>
              <a:rect l="l" t="t" r="r" b="b"/>
              <a:pathLst>
                <a:path w="3343910" h="914400">
                  <a:moveTo>
                    <a:pt x="0" y="0"/>
                  </a:moveTo>
                  <a:lnTo>
                    <a:pt x="843508" y="0"/>
                  </a:lnTo>
                  <a:lnTo>
                    <a:pt x="884179" y="2244"/>
                  </a:lnTo>
                  <a:lnTo>
                    <a:pt x="917390" y="8367"/>
                  </a:lnTo>
                  <a:lnTo>
                    <a:pt x="939781" y="17450"/>
                  </a:lnTo>
                  <a:lnTo>
                    <a:pt x="947991" y="28575"/>
                  </a:lnTo>
                  <a:lnTo>
                    <a:pt x="939781" y="39694"/>
                  </a:lnTo>
                  <a:lnTo>
                    <a:pt x="917390" y="48777"/>
                  </a:lnTo>
                  <a:lnTo>
                    <a:pt x="884179" y="54903"/>
                  </a:lnTo>
                  <a:lnTo>
                    <a:pt x="843508" y="57150"/>
                  </a:lnTo>
                  <a:lnTo>
                    <a:pt x="634530" y="57150"/>
                  </a:lnTo>
                  <a:lnTo>
                    <a:pt x="593856" y="59394"/>
                  </a:lnTo>
                  <a:lnTo>
                    <a:pt x="560641" y="65517"/>
                  </a:lnTo>
                  <a:lnTo>
                    <a:pt x="538246" y="74600"/>
                  </a:lnTo>
                  <a:lnTo>
                    <a:pt x="530034" y="85725"/>
                  </a:lnTo>
                  <a:lnTo>
                    <a:pt x="538246" y="96844"/>
                  </a:lnTo>
                  <a:lnTo>
                    <a:pt x="560641" y="105927"/>
                  </a:lnTo>
                  <a:lnTo>
                    <a:pt x="593856" y="112053"/>
                  </a:lnTo>
                  <a:lnTo>
                    <a:pt x="634530" y="114300"/>
                  </a:lnTo>
                  <a:lnTo>
                    <a:pt x="2709125" y="114300"/>
                  </a:lnTo>
                  <a:lnTo>
                    <a:pt x="2749799" y="112055"/>
                  </a:lnTo>
                  <a:lnTo>
                    <a:pt x="2783014" y="105932"/>
                  </a:lnTo>
                  <a:lnTo>
                    <a:pt x="2805409" y="96849"/>
                  </a:lnTo>
                  <a:lnTo>
                    <a:pt x="2813621" y="85725"/>
                  </a:lnTo>
                  <a:lnTo>
                    <a:pt x="2805409" y="74605"/>
                  </a:lnTo>
                  <a:lnTo>
                    <a:pt x="2783014" y="65522"/>
                  </a:lnTo>
                  <a:lnTo>
                    <a:pt x="2749799" y="59396"/>
                  </a:lnTo>
                  <a:lnTo>
                    <a:pt x="2709125" y="57150"/>
                  </a:lnTo>
                  <a:lnTo>
                    <a:pt x="2500147" y="57150"/>
                  </a:lnTo>
                  <a:lnTo>
                    <a:pt x="2459476" y="54905"/>
                  </a:lnTo>
                  <a:lnTo>
                    <a:pt x="2426265" y="48782"/>
                  </a:lnTo>
                  <a:lnTo>
                    <a:pt x="2403874" y="39699"/>
                  </a:lnTo>
                  <a:lnTo>
                    <a:pt x="2395664" y="28575"/>
                  </a:lnTo>
                  <a:lnTo>
                    <a:pt x="2403874" y="17455"/>
                  </a:lnTo>
                  <a:lnTo>
                    <a:pt x="2426265" y="8372"/>
                  </a:lnTo>
                  <a:lnTo>
                    <a:pt x="2459476" y="2246"/>
                  </a:lnTo>
                  <a:lnTo>
                    <a:pt x="2500147" y="0"/>
                  </a:lnTo>
                  <a:lnTo>
                    <a:pt x="3343655" y="0"/>
                  </a:lnTo>
                  <a:lnTo>
                    <a:pt x="2925699" y="400050"/>
                  </a:lnTo>
                  <a:lnTo>
                    <a:pt x="3343655" y="800100"/>
                  </a:lnTo>
                  <a:lnTo>
                    <a:pt x="2813621" y="800100"/>
                  </a:lnTo>
                  <a:lnTo>
                    <a:pt x="2813621" y="885825"/>
                  </a:lnTo>
                  <a:lnTo>
                    <a:pt x="2805409" y="896949"/>
                  </a:lnTo>
                  <a:lnTo>
                    <a:pt x="2783014" y="906032"/>
                  </a:lnTo>
                  <a:lnTo>
                    <a:pt x="2749799" y="912155"/>
                  </a:lnTo>
                  <a:lnTo>
                    <a:pt x="2709125" y="914400"/>
                  </a:lnTo>
                  <a:lnTo>
                    <a:pt x="634530" y="914400"/>
                  </a:lnTo>
                  <a:lnTo>
                    <a:pt x="593856" y="912155"/>
                  </a:lnTo>
                  <a:lnTo>
                    <a:pt x="560641" y="906032"/>
                  </a:lnTo>
                  <a:lnTo>
                    <a:pt x="538246" y="896949"/>
                  </a:lnTo>
                  <a:lnTo>
                    <a:pt x="530034" y="885825"/>
                  </a:lnTo>
                  <a:lnTo>
                    <a:pt x="530034" y="800100"/>
                  </a:lnTo>
                  <a:lnTo>
                    <a:pt x="0" y="800100"/>
                  </a:lnTo>
                  <a:lnTo>
                    <a:pt x="417956" y="400050"/>
                  </a:lnTo>
                  <a:lnTo>
                    <a:pt x="0" y="0"/>
                  </a:lnTo>
                  <a:close/>
                </a:path>
                <a:path w="3343910" h="914400">
                  <a:moveTo>
                    <a:pt x="947991" y="28575"/>
                  </a:moveTo>
                  <a:lnTo>
                    <a:pt x="947991" y="114300"/>
                  </a:lnTo>
                </a:path>
                <a:path w="3343910" h="914400">
                  <a:moveTo>
                    <a:pt x="2395664" y="114300"/>
                  </a:moveTo>
                  <a:lnTo>
                    <a:pt x="2395664" y="28575"/>
                  </a:lnTo>
                </a:path>
                <a:path w="3343910" h="914400">
                  <a:moveTo>
                    <a:pt x="530034" y="800100"/>
                  </a:moveTo>
                  <a:lnTo>
                    <a:pt x="530034" y="85725"/>
                  </a:lnTo>
                </a:path>
                <a:path w="3343910" h="914400">
                  <a:moveTo>
                    <a:pt x="2813621" y="85725"/>
                  </a:moveTo>
                  <a:lnTo>
                    <a:pt x="2813621" y="800100"/>
                  </a:lnTo>
                </a:path>
              </a:pathLst>
            </a:custGeom>
            <a:ln w="9144">
              <a:solidFill>
                <a:srgbClr val="000000"/>
              </a:solidFill>
            </a:ln>
          </p:spPr>
          <p:txBody>
            <a:bodyPr wrap="square" lIns="0" tIns="0" rIns="0" bIns="0" rtlCol="0"/>
            <a:lstStyle/>
            <a:p>
              <a:endParaRPr/>
            </a:p>
          </p:txBody>
        </p:sp>
      </p:grpSp>
      <p:sp>
        <p:nvSpPr>
          <p:cNvPr id="8" name="object 8"/>
          <p:cNvSpPr txBox="1"/>
          <p:nvPr/>
        </p:nvSpPr>
        <p:spPr>
          <a:xfrm>
            <a:off x="2233548" y="966470"/>
            <a:ext cx="2077720" cy="299720"/>
          </a:xfrm>
          <a:prstGeom prst="rect">
            <a:avLst/>
          </a:prstGeom>
        </p:spPr>
        <p:txBody>
          <a:bodyPr vert="horz" wrap="square" lIns="0" tIns="12700" rIns="0" bIns="0" rtlCol="0">
            <a:spAutoFit/>
          </a:bodyPr>
          <a:lstStyle/>
          <a:p>
            <a:pPr marL="12700">
              <a:spcBef>
                <a:spcPts val="100"/>
              </a:spcBef>
            </a:pPr>
            <a:r>
              <a:rPr b="1" spc="-5" dirty="0">
                <a:solidFill>
                  <a:srgbClr val="FFFFFF"/>
                </a:solidFill>
                <a:latin typeface="Times New Roman"/>
                <a:cs typeface="Times New Roman"/>
              </a:rPr>
              <a:t>ПОЄДНАННЯ</a:t>
            </a:r>
            <a:r>
              <a:rPr b="1" spc="-60" dirty="0">
                <a:solidFill>
                  <a:srgbClr val="FFFFFF"/>
                </a:solidFill>
                <a:latin typeface="Times New Roman"/>
                <a:cs typeface="Times New Roman"/>
              </a:rPr>
              <a:t> </a:t>
            </a:r>
            <a:r>
              <a:rPr b="1" spc="-55" dirty="0">
                <a:solidFill>
                  <a:srgbClr val="FFFFFF"/>
                </a:solidFill>
                <a:latin typeface="Times New Roman"/>
                <a:cs typeface="Times New Roman"/>
              </a:rPr>
              <a:t>ФАЗ</a:t>
            </a:r>
            <a:endParaRPr>
              <a:latin typeface="Times New Roman"/>
              <a:cs typeface="Times New Roman"/>
            </a:endParaRPr>
          </a:p>
        </p:txBody>
      </p:sp>
      <p:sp>
        <p:nvSpPr>
          <p:cNvPr id="9" name="object 9"/>
          <p:cNvSpPr txBox="1"/>
          <p:nvPr/>
        </p:nvSpPr>
        <p:spPr>
          <a:xfrm>
            <a:off x="1647647" y="1702790"/>
            <a:ext cx="3237230" cy="848360"/>
          </a:xfrm>
          <a:prstGeom prst="rect">
            <a:avLst/>
          </a:prstGeom>
        </p:spPr>
        <p:txBody>
          <a:bodyPr vert="horz" wrap="square" lIns="0" tIns="12700" rIns="0" bIns="0" rtlCol="0">
            <a:spAutoFit/>
          </a:bodyPr>
          <a:lstStyle/>
          <a:p>
            <a:pPr marL="12700" marR="5080" indent="3810" algn="ctr">
              <a:spcBef>
                <a:spcPts val="100"/>
              </a:spcBef>
            </a:pPr>
            <a:r>
              <a:rPr cap="small" spc="-120" dirty="0">
                <a:latin typeface="Times New Roman"/>
                <a:cs typeface="Times New Roman"/>
              </a:rPr>
              <a:t>в</a:t>
            </a:r>
            <a:r>
              <a:rPr spc="-5" dirty="0">
                <a:latin typeface="Times New Roman"/>
                <a:cs typeface="Times New Roman"/>
              </a:rPr>
              <a:t> </a:t>
            </a:r>
            <a:r>
              <a:rPr spc="-95" dirty="0">
                <a:latin typeface="Times New Roman"/>
                <a:cs typeface="Times New Roman"/>
              </a:rPr>
              <a:t>к</a:t>
            </a:r>
            <a:r>
              <a:rPr spc="-40" dirty="0">
                <a:latin typeface="Times New Roman"/>
                <a:cs typeface="Times New Roman"/>
              </a:rPr>
              <a:t>о</a:t>
            </a:r>
            <a:r>
              <a:rPr dirty="0">
                <a:latin typeface="Times New Roman"/>
                <a:cs typeface="Times New Roman"/>
              </a:rPr>
              <a:t>м</a:t>
            </a:r>
            <a:r>
              <a:rPr spc="-5" dirty="0">
                <a:latin typeface="Times New Roman"/>
                <a:cs typeface="Times New Roman"/>
              </a:rPr>
              <a:t>б</a:t>
            </a:r>
            <a:r>
              <a:rPr dirty="0">
                <a:latin typeface="Times New Roman"/>
                <a:cs typeface="Times New Roman"/>
              </a:rPr>
              <a:t>і</a:t>
            </a:r>
            <a:r>
              <a:rPr spc="-5" dirty="0">
                <a:latin typeface="Times New Roman"/>
                <a:cs typeface="Times New Roman"/>
              </a:rPr>
              <a:t>но</a:t>
            </a:r>
            <a:r>
              <a:rPr spc="-25" dirty="0">
                <a:latin typeface="Times New Roman"/>
                <a:cs typeface="Times New Roman"/>
              </a:rPr>
              <a:t>в</a:t>
            </a:r>
            <a:r>
              <a:rPr spc="5" dirty="0">
                <a:latin typeface="Times New Roman"/>
                <a:cs typeface="Times New Roman"/>
              </a:rPr>
              <a:t>а</a:t>
            </a:r>
            <a:r>
              <a:rPr spc="-5" dirty="0">
                <a:latin typeface="Times New Roman"/>
                <a:cs typeface="Times New Roman"/>
              </a:rPr>
              <a:t>ни</a:t>
            </a:r>
            <a:r>
              <a:rPr dirty="0">
                <a:latin typeface="Times New Roman"/>
                <a:cs typeface="Times New Roman"/>
              </a:rPr>
              <a:t>х</a:t>
            </a:r>
            <a:r>
              <a:rPr spc="5" dirty="0">
                <a:latin typeface="Times New Roman"/>
                <a:cs typeface="Times New Roman"/>
              </a:rPr>
              <a:t> </a:t>
            </a:r>
            <a:r>
              <a:rPr spc="-15" dirty="0">
                <a:latin typeface="Times New Roman"/>
                <a:cs typeface="Times New Roman"/>
              </a:rPr>
              <a:t>м</a:t>
            </a:r>
            <a:r>
              <a:rPr spc="5" dirty="0">
                <a:latin typeface="Times New Roman"/>
                <a:cs typeface="Times New Roman"/>
              </a:rPr>
              <a:t>а</a:t>
            </a:r>
            <a:r>
              <a:rPr spc="-5" dirty="0">
                <a:latin typeface="Times New Roman"/>
                <a:cs typeface="Times New Roman"/>
              </a:rPr>
              <a:t>з</a:t>
            </a:r>
            <a:r>
              <a:rPr dirty="0">
                <a:latin typeface="Times New Roman"/>
                <a:cs typeface="Times New Roman"/>
              </a:rPr>
              <a:t>ях</a:t>
            </a:r>
            <a:r>
              <a:rPr spc="-10" dirty="0">
                <a:latin typeface="Times New Roman"/>
                <a:cs typeface="Times New Roman"/>
              </a:rPr>
              <a:t> </a:t>
            </a:r>
            <a:r>
              <a:rPr dirty="0">
                <a:latin typeface="Times New Roman"/>
                <a:cs typeface="Times New Roman"/>
              </a:rPr>
              <a:t>м</a:t>
            </a:r>
            <a:r>
              <a:rPr spc="-50" dirty="0">
                <a:latin typeface="Times New Roman"/>
                <a:cs typeface="Times New Roman"/>
              </a:rPr>
              <a:t>о</a:t>
            </a:r>
            <a:r>
              <a:rPr dirty="0">
                <a:latin typeface="Times New Roman"/>
                <a:cs typeface="Times New Roman"/>
              </a:rPr>
              <a:t>ж</a:t>
            </a:r>
            <a:r>
              <a:rPr spc="-5" dirty="0">
                <a:latin typeface="Times New Roman"/>
                <a:cs typeface="Times New Roman"/>
              </a:rPr>
              <a:t>н</a:t>
            </a:r>
            <a:r>
              <a:rPr dirty="0">
                <a:latin typeface="Times New Roman"/>
                <a:cs typeface="Times New Roman"/>
              </a:rPr>
              <a:t>о </a:t>
            </a:r>
            <a:r>
              <a:rPr spc="-5" dirty="0">
                <a:latin typeface="Times New Roman"/>
                <a:cs typeface="Times New Roman"/>
              </a:rPr>
              <a:t>поєдн</a:t>
            </a:r>
            <a:r>
              <a:rPr spc="20" dirty="0">
                <a:latin typeface="Times New Roman"/>
                <a:cs typeface="Times New Roman"/>
              </a:rPr>
              <a:t>у</a:t>
            </a:r>
            <a:r>
              <a:rPr spc="-25" dirty="0">
                <a:latin typeface="Times New Roman"/>
                <a:cs typeface="Times New Roman"/>
              </a:rPr>
              <a:t>в</a:t>
            </a:r>
            <a:r>
              <a:rPr spc="-45" dirty="0">
                <a:latin typeface="Times New Roman"/>
                <a:cs typeface="Times New Roman"/>
              </a:rPr>
              <a:t>а</a:t>
            </a:r>
            <a:r>
              <a:rPr spc="5" dirty="0">
                <a:latin typeface="Times New Roman"/>
                <a:cs typeface="Times New Roman"/>
              </a:rPr>
              <a:t>т</a:t>
            </a:r>
            <a:r>
              <a:rPr dirty="0">
                <a:latin typeface="Times New Roman"/>
                <a:cs typeface="Times New Roman"/>
              </a:rPr>
              <a:t>и</a:t>
            </a:r>
            <a:r>
              <a:rPr spc="-20" dirty="0">
                <a:latin typeface="Times New Roman"/>
                <a:cs typeface="Times New Roman"/>
              </a:rPr>
              <a:t> </a:t>
            </a:r>
            <a:r>
              <a:rPr dirty="0">
                <a:latin typeface="Times New Roman"/>
                <a:cs typeface="Times New Roman"/>
              </a:rPr>
              <a:t>в</a:t>
            </a:r>
            <a:r>
              <a:rPr spc="-5" dirty="0">
                <a:latin typeface="Times New Roman"/>
                <a:cs typeface="Times New Roman"/>
              </a:rPr>
              <a:t>и</a:t>
            </a:r>
            <a:r>
              <a:rPr spc="-45" dirty="0">
                <a:latin typeface="Times New Roman"/>
                <a:cs typeface="Times New Roman"/>
              </a:rPr>
              <a:t>г</a:t>
            </a:r>
            <a:r>
              <a:rPr spc="-25" dirty="0">
                <a:latin typeface="Times New Roman"/>
                <a:cs typeface="Times New Roman"/>
              </a:rPr>
              <a:t>о</a:t>
            </a:r>
            <a:r>
              <a:rPr spc="-20" dirty="0">
                <a:latin typeface="Times New Roman"/>
                <a:cs typeface="Times New Roman"/>
              </a:rPr>
              <a:t>т</a:t>
            </a:r>
            <a:r>
              <a:rPr dirty="0">
                <a:latin typeface="Times New Roman"/>
                <a:cs typeface="Times New Roman"/>
              </a:rPr>
              <a:t>о</a:t>
            </a:r>
            <a:r>
              <a:rPr spc="-25" dirty="0">
                <a:latin typeface="Times New Roman"/>
                <a:cs typeface="Times New Roman"/>
              </a:rPr>
              <a:t>в</a:t>
            </a:r>
            <a:r>
              <a:rPr dirty="0">
                <a:latin typeface="Times New Roman"/>
                <a:cs typeface="Times New Roman"/>
              </a:rPr>
              <a:t>л</a:t>
            </a:r>
            <a:r>
              <a:rPr spc="5" dirty="0">
                <a:latin typeface="Times New Roman"/>
                <a:cs typeface="Times New Roman"/>
              </a:rPr>
              <a:t>е</a:t>
            </a:r>
            <a:r>
              <a:rPr spc="-5" dirty="0">
                <a:latin typeface="Times New Roman"/>
                <a:cs typeface="Times New Roman"/>
              </a:rPr>
              <a:t>ння </a:t>
            </a:r>
            <a:r>
              <a:rPr b="1" spc="-20" dirty="0">
                <a:latin typeface="Times New Roman"/>
                <a:cs typeface="Times New Roman"/>
              </a:rPr>
              <a:t>с</a:t>
            </a:r>
            <a:r>
              <a:rPr b="1" spc="-50" dirty="0">
                <a:latin typeface="Times New Roman"/>
                <a:cs typeface="Times New Roman"/>
              </a:rPr>
              <a:t>у</a:t>
            </a:r>
            <a:r>
              <a:rPr b="1" spc="5" dirty="0">
                <a:latin typeface="Times New Roman"/>
                <a:cs typeface="Times New Roman"/>
              </a:rPr>
              <a:t>с</a:t>
            </a:r>
            <a:r>
              <a:rPr b="1" spc="-10" dirty="0">
                <a:latin typeface="Times New Roman"/>
                <a:cs typeface="Times New Roman"/>
              </a:rPr>
              <a:t>п</a:t>
            </a:r>
            <a:r>
              <a:rPr b="1" dirty="0">
                <a:latin typeface="Times New Roman"/>
                <a:cs typeface="Times New Roman"/>
              </a:rPr>
              <a:t>е</a:t>
            </a:r>
            <a:r>
              <a:rPr b="1" spc="-10" dirty="0">
                <a:latin typeface="Times New Roman"/>
                <a:cs typeface="Times New Roman"/>
              </a:rPr>
              <a:t>н</a:t>
            </a:r>
            <a:r>
              <a:rPr b="1" spc="-5" dirty="0">
                <a:latin typeface="Times New Roman"/>
                <a:cs typeface="Times New Roman"/>
              </a:rPr>
              <a:t>з</a:t>
            </a:r>
            <a:r>
              <a:rPr b="1" dirty="0">
                <a:latin typeface="Times New Roman"/>
                <a:cs typeface="Times New Roman"/>
              </a:rPr>
              <a:t>і</a:t>
            </a:r>
            <a:r>
              <a:rPr b="1" spc="-10" dirty="0">
                <a:latin typeface="Times New Roman"/>
                <a:cs typeface="Times New Roman"/>
              </a:rPr>
              <a:t>йн</a:t>
            </a:r>
            <a:r>
              <a:rPr b="1" spc="-5" dirty="0">
                <a:latin typeface="Times New Roman"/>
                <a:cs typeface="Times New Roman"/>
              </a:rPr>
              <a:t>о</a:t>
            </a:r>
            <a:r>
              <a:rPr b="1" dirty="0">
                <a:latin typeface="Times New Roman"/>
                <a:cs typeface="Times New Roman"/>
              </a:rPr>
              <a:t>ї </a:t>
            </a:r>
            <a:r>
              <a:rPr spc="-15" dirty="0">
                <a:latin typeface="Times New Roman"/>
                <a:cs typeface="Times New Roman"/>
              </a:rPr>
              <a:t>м</a:t>
            </a:r>
            <a:r>
              <a:rPr spc="5" dirty="0">
                <a:latin typeface="Times New Roman"/>
                <a:cs typeface="Times New Roman"/>
              </a:rPr>
              <a:t>а</a:t>
            </a:r>
            <a:r>
              <a:rPr spc="-5" dirty="0">
                <a:latin typeface="Times New Roman"/>
                <a:cs typeface="Times New Roman"/>
              </a:rPr>
              <a:t>з</a:t>
            </a:r>
            <a:r>
              <a:rPr dirty="0">
                <a:latin typeface="Times New Roman"/>
                <a:cs typeface="Times New Roman"/>
              </a:rPr>
              <a:t>і</a:t>
            </a:r>
            <a:r>
              <a:rPr spc="-5" dirty="0">
                <a:latin typeface="Times New Roman"/>
                <a:cs typeface="Times New Roman"/>
              </a:rPr>
              <a:t> </a:t>
            </a:r>
            <a:r>
              <a:rPr dirty="0">
                <a:latin typeface="Times New Roman"/>
                <a:cs typeface="Times New Roman"/>
              </a:rPr>
              <a:t>і</a:t>
            </a:r>
            <a:r>
              <a:rPr spc="5" dirty="0">
                <a:latin typeface="Times New Roman"/>
                <a:cs typeface="Times New Roman"/>
              </a:rPr>
              <a:t> </a:t>
            </a:r>
            <a:r>
              <a:rPr spc="-15" dirty="0">
                <a:latin typeface="Times New Roman"/>
                <a:cs typeface="Times New Roman"/>
              </a:rPr>
              <a:t>м</a:t>
            </a:r>
            <a:r>
              <a:rPr spc="5" dirty="0">
                <a:latin typeface="Times New Roman"/>
                <a:cs typeface="Times New Roman"/>
              </a:rPr>
              <a:t>а</a:t>
            </a:r>
            <a:r>
              <a:rPr spc="-5" dirty="0">
                <a:latin typeface="Times New Roman"/>
                <a:cs typeface="Times New Roman"/>
              </a:rPr>
              <a:t>з</a:t>
            </a:r>
            <a:r>
              <a:rPr dirty="0">
                <a:latin typeface="Times New Roman"/>
                <a:cs typeface="Times New Roman"/>
              </a:rPr>
              <a:t>і-</a:t>
            </a:r>
            <a:r>
              <a:rPr b="1" spc="-10" dirty="0">
                <a:latin typeface="Times New Roman"/>
                <a:cs typeface="Times New Roman"/>
              </a:rPr>
              <a:t>р</a:t>
            </a:r>
            <a:r>
              <a:rPr b="1" spc="-5" dirty="0">
                <a:latin typeface="Times New Roman"/>
                <a:cs typeface="Times New Roman"/>
              </a:rPr>
              <a:t>о</a:t>
            </a:r>
            <a:r>
              <a:rPr b="1" spc="-40" dirty="0">
                <a:latin typeface="Times New Roman"/>
                <a:cs typeface="Times New Roman"/>
              </a:rPr>
              <a:t>з</a:t>
            </a:r>
            <a:r>
              <a:rPr b="1" dirty="0">
                <a:latin typeface="Times New Roman"/>
                <a:cs typeface="Times New Roman"/>
              </a:rPr>
              <a:t>ч</a:t>
            </a:r>
            <a:r>
              <a:rPr b="1" spc="-10" dirty="0">
                <a:latin typeface="Times New Roman"/>
                <a:cs typeface="Times New Roman"/>
              </a:rPr>
              <a:t>ину</a:t>
            </a:r>
            <a:endParaRPr>
              <a:latin typeface="Times New Roman"/>
              <a:cs typeface="Times New Roman"/>
            </a:endParaRPr>
          </a:p>
        </p:txBody>
      </p:sp>
      <p:grpSp>
        <p:nvGrpSpPr>
          <p:cNvPr id="10" name="object 10"/>
          <p:cNvGrpSpPr/>
          <p:nvPr/>
        </p:nvGrpSpPr>
        <p:grpSpPr>
          <a:xfrm>
            <a:off x="3233739" y="2727769"/>
            <a:ext cx="3007995" cy="380365"/>
            <a:chOff x="1709738" y="2727768"/>
            <a:chExt cx="3007995" cy="380365"/>
          </a:xfrm>
        </p:grpSpPr>
        <p:sp>
          <p:nvSpPr>
            <p:cNvPr id="11" name="object 11"/>
            <p:cNvSpPr/>
            <p:nvPr/>
          </p:nvSpPr>
          <p:spPr>
            <a:xfrm>
              <a:off x="3060896" y="2732531"/>
              <a:ext cx="1652270" cy="370840"/>
            </a:xfrm>
            <a:custGeom>
              <a:avLst/>
              <a:gdLst/>
              <a:ahLst/>
              <a:cxnLst/>
              <a:rect l="l" t="t" r="r" b="b"/>
              <a:pathLst>
                <a:path w="1652270" h="370839">
                  <a:moveTo>
                    <a:pt x="1161224" y="0"/>
                  </a:moveTo>
                  <a:lnTo>
                    <a:pt x="522414" y="130124"/>
                  </a:lnTo>
                  <a:lnTo>
                    <a:pt x="902004" y="130124"/>
                  </a:lnTo>
                  <a:lnTo>
                    <a:pt x="877261" y="149477"/>
                  </a:lnTo>
                  <a:lnTo>
                    <a:pt x="818368" y="186341"/>
                  </a:lnTo>
                  <a:lnTo>
                    <a:pt x="784447" y="203791"/>
                  </a:lnTo>
                  <a:lnTo>
                    <a:pt x="747695" y="220548"/>
                  </a:lnTo>
                  <a:lnTo>
                    <a:pt x="708228" y="236582"/>
                  </a:lnTo>
                  <a:lnTo>
                    <a:pt x="666158" y="251861"/>
                  </a:lnTo>
                  <a:lnTo>
                    <a:pt x="621602" y="266358"/>
                  </a:lnTo>
                  <a:lnTo>
                    <a:pt x="574672" y="280041"/>
                  </a:lnTo>
                  <a:lnTo>
                    <a:pt x="525483" y="292882"/>
                  </a:lnTo>
                  <a:lnTo>
                    <a:pt x="474149" y="304849"/>
                  </a:lnTo>
                  <a:lnTo>
                    <a:pt x="420786" y="315915"/>
                  </a:lnTo>
                  <a:lnTo>
                    <a:pt x="365506" y="326047"/>
                  </a:lnTo>
                  <a:lnTo>
                    <a:pt x="308426" y="335218"/>
                  </a:lnTo>
                  <a:lnTo>
                    <a:pt x="249657" y="343397"/>
                  </a:lnTo>
                  <a:lnTo>
                    <a:pt x="189316" y="350553"/>
                  </a:lnTo>
                  <a:lnTo>
                    <a:pt x="127517" y="356658"/>
                  </a:lnTo>
                  <a:lnTo>
                    <a:pt x="64373" y="361682"/>
                  </a:lnTo>
                  <a:lnTo>
                    <a:pt x="0" y="365594"/>
                  </a:lnTo>
                  <a:lnTo>
                    <a:pt x="62897" y="368280"/>
                  </a:lnTo>
                  <a:lnTo>
                    <a:pt x="125564" y="369863"/>
                  </a:lnTo>
                  <a:lnTo>
                    <a:pt x="187890" y="370362"/>
                  </a:lnTo>
                  <a:lnTo>
                    <a:pt x="249763" y="369799"/>
                  </a:lnTo>
                  <a:lnTo>
                    <a:pt x="311073" y="368194"/>
                  </a:lnTo>
                  <a:lnTo>
                    <a:pt x="371709" y="365568"/>
                  </a:lnTo>
                  <a:lnTo>
                    <a:pt x="431561" y="361940"/>
                  </a:lnTo>
                  <a:lnTo>
                    <a:pt x="490517" y="357333"/>
                  </a:lnTo>
                  <a:lnTo>
                    <a:pt x="548467" y="351765"/>
                  </a:lnTo>
                  <a:lnTo>
                    <a:pt x="605300" y="345258"/>
                  </a:lnTo>
                  <a:lnTo>
                    <a:pt x="660905" y="337832"/>
                  </a:lnTo>
                  <a:lnTo>
                    <a:pt x="715172" y="329508"/>
                  </a:lnTo>
                  <a:lnTo>
                    <a:pt x="767989" y="320306"/>
                  </a:lnTo>
                  <a:lnTo>
                    <a:pt x="819247" y="310247"/>
                  </a:lnTo>
                  <a:lnTo>
                    <a:pt x="868833" y="299350"/>
                  </a:lnTo>
                  <a:lnTo>
                    <a:pt x="916638" y="287638"/>
                  </a:lnTo>
                  <a:lnTo>
                    <a:pt x="962551" y="275129"/>
                  </a:lnTo>
                  <a:lnTo>
                    <a:pt x="1006461" y="261846"/>
                  </a:lnTo>
                  <a:lnTo>
                    <a:pt x="1048257" y="247807"/>
                  </a:lnTo>
                  <a:lnTo>
                    <a:pt x="1087828" y="233034"/>
                  </a:lnTo>
                  <a:lnTo>
                    <a:pt x="1125064" y="217547"/>
                  </a:lnTo>
                  <a:lnTo>
                    <a:pt x="1159854" y="201367"/>
                  </a:lnTo>
                  <a:lnTo>
                    <a:pt x="1221652" y="167009"/>
                  </a:lnTo>
                  <a:lnTo>
                    <a:pt x="1272336" y="130124"/>
                  </a:lnTo>
                  <a:lnTo>
                    <a:pt x="1651939" y="130124"/>
                  </a:lnTo>
                  <a:lnTo>
                    <a:pt x="1161224" y="0"/>
                  </a:lnTo>
                  <a:close/>
                </a:path>
              </a:pathLst>
            </a:custGeom>
            <a:solidFill>
              <a:srgbClr val="B03E9A"/>
            </a:solidFill>
          </p:spPr>
          <p:txBody>
            <a:bodyPr wrap="square" lIns="0" tIns="0" rIns="0" bIns="0" rtlCol="0"/>
            <a:lstStyle/>
            <a:p>
              <a:endParaRPr/>
            </a:p>
          </p:txBody>
        </p:sp>
        <p:sp>
          <p:nvSpPr>
            <p:cNvPr id="12" name="object 12"/>
            <p:cNvSpPr/>
            <p:nvPr/>
          </p:nvSpPr>
          <p:spPr>
            <a:xfrm>
              <a:off x="1714505" y="2732531"/>
              <a:ext cx="1531620" cy="370840"/>
            </a:xfrm>
            <a:custGeom>
              <a:avLst/>
              <a:gdLst/>
              <a:ahLst/>
              <a:cxnLst/>
              <a:rect l="l" t="t" r="r" b="b"/>
              <a:pathLst>
                <a:path w="1531620" h="370839">
                  <a:moveTo>
                    <a:pt x="370319" y="0"/>
                  </a:moveTo>
                  <a:lnTo>
                    <a:pt x="0" y="0"/>
                  </a:lnTo>
                  <a:lnTo>
                    <a:pt x="2119" y="22560"/>
                  </a:lnTo>
                  <a:lnTo>
                    <a:pt x="18708" y="66568"/>
                  </a:lnTo>
                  <a:lnTo>
                    <a:pt x="50957" y="108837"/>
                  </a:lnTo>
                  <a:lnTo>
                    <a:pt x="97891" y="149056"/>
                  </a:lnTo>
                  <a:lnTo>
                    <a:pt x="158541" y="186915"/>
                  </a:lnTo>
                  <a:lnTo>
                    <a:pt x="193705" y="204863"/>
                  </a:lnTo>
                  <a:lnTo>
                    <a:pt x="231934" y="222105"/>
                  </a:lnTo>
                  <a:lnTo>
                    <a:pt x="273106" y="238602"/>
                  </a:lnTo>
                  <a:lnTo>
                    <a:pt x="317099" y="254315"/>
                  </a:lnTo>
                  <a:lnTo>
                    <a:pt x="363791" y="269206"/>
                  </a:lnTo>
                  <a:lnTo>
                    <a:pt x="413063" y="283236"/>
                  </a:lnTo>
                  <a:lnTo>
                    <a:pt x="464791" y="296366"/>
                  </a:lnTo>
                  <a:lnTo>
                    <a:pt x="518855" y="308557"/>
                  </a:lnTo>
                  <a:lnTo>
                    <a:pt x="575133" y="319771"/>
                  </a:lnTo>
                  <a:lnTo>
                    <a:pt x="633503" y="329970"/>
                  </a:lnTo>
                  <a:lnTo>
                    <a:pt x="693845" y="339113"/>
                  </a:lnTo>
                  <a:lnTo>
                    <a:pt x="756036" y="347163"/>
                  </a:lnTo>
                  <a:lnTo>
                    <a:pt x="819955" y="354081"/>
                  </a:lnTo>
                  <a:lnTo>
                    <a:pt x="885482" y="359828"/>
                  </a:lnTo>
                  <a:lnTo>
                    <a:pt x="952493" y="364365"/>
                  </a:lnTo>
                  <a:lnTo>
                    <a:pt x="1020868" y="367654"/>
                  </a:lnTo>
                  <a:lnTo>
                    <a:pt x="1090486" y="369656"/>
                  </a:lnTo>
                  <a:lnTo>
                    <a:pt x="1161224" y="370332"/>
                  </a:lnTo>
                  <a:lnTo>
                    <a:pt x="1531556" y="370332"/>
                  </a:lnTo>
                  <a:lnTo>
                    <a:pt x="1460816" y="369656"/>
                  </a:lnTo>
                  <a:lnTo>
                    <a:pt x="1391198" y="367654"/>
                  </a:lnTo>
                  <a:lnTo>
                    <a:pt x="1322821" y="364365"/>
                  </a:lnTo>
                  <a:lnTo>
                    <a:pt x="1255809" y="359828"/>
                  </a:lnTo>
                  <a:lnTo>
                    <a:pt x="1190282" y="354081"/>
                  </a:lnTo>
                  <a:lnTo>
                    <a:pt x="1126361" y="347163"/>
                  </a:lnTo>
                  <a:lnTo>
                    <a:pt x="1064169" y="339113"/>
                  </a:lnTo>
                  <a:lnTo>
                    <a:pt x="1003827" y="329970"/>
                  </a:lnTo>
                  <a:lnTo>
                    <a:pt x="945456" y="319771"/>
                  </a:lnTo>
                  <a:lnTo>
                    <a:pt x="889177" y="308557"/>
                  </a:lnTo>
                  <a:lnTo>
                    <a:pt x="835113" y="296366"/>
                  </a:lnTo>
                  <a:lnTo>
                    <a:pt x="783384" y="283236"/>
                  </a:lnTo>
                  <a:lnTo>
                    <a:pt x="734112" y="269206"/>
                  </a:lnTo>
                  <a:lnTo>
                    <a:pt x="687419" y="254315"/>
                  </a:lnTo>
                  <a:lnTo>
                    <a:pt x="643426" y="238602"/>
                  </a:lnTo>
                  <a:lnTo>
                    <a:pt x="602254" y="222105"/>
                  </a:lnTo>
                  <a:lnTo>
                    <a:pt x="564025" y="204863"/>
                  </a:lnTo>
                  <a:lnTo>
                    <a:pt x="528861" y="186915"/>
                  </a:lnTo>
                  <a:lnTo>
                    <a:pt x="468211" y="149056"/>
                  </a:lnTo>
                  <a:lnTo>
                    <a:pt x="421276" y="108837"/>
                  </a:lnTo>
                  <a:lnTo>
                    <a:pt x="389028" y="66568"/>
                  </a:lnTo>
                  <a:lnTo>
                    <a:pt x="372438" y="22560"/>
                  </a:lnTo>
                  <a:lnTo>
                    <a:pt x="370319" y="0"/>
                  </a:lnTo>
                  <a:close/>
                </a:path>
              </a:pathLst>
            </a:custGeom>
            <a:solidFill>
              <a:srgbClr val="8E337B"/>
            </a:solidFill>
          </p:spPr>
          <p:txBody>
            <a:bodyPr wrap="square" lIns="0" tIns="0" rIns="0" bIns="0" rtlCol="0"/>
            <a:lstStyle/>
            <a:p>
              <a:endParaRPr/>
            </a:p>
          </p:txBody>
        </p:sp>
        <p:sp>
          <p:nvSpPr>
            <p:cNvPr id="13" name="object 13"/>
            <p:cNvSpPr/>
            <p:nvPr/>
          </p:nvSpPr>
          <p:spPr>
            <a:xfrm>
              <a:off x="1714501" y="2732530"/>
              <a:ext cx="2998470" cy="370840"/>
            </a:xfrm>
            <a:custGeom>
              <a:avLst/>
              <a:gdLst/>
              <a:ahLst/>
              <a:cxnLst/>
              <a:rect l="l" t="t" r="r" b="b"/>
              <a:pathLst>
                <a:path w="2998470" h="370839">
                  <a:moveTo>
                    <a:pt x="1346390" y="365594"/>
                  </a:moveTo>
                  <a:lnTo>
                    <a:pt x="1410765" y="361682"/>
                  </a:lnTo>
                  <a:lnTo>
                    <a:pt x="1473911" y="356658"/>
                  </a:lnTo>
                  <a:lnTo>
                    <a:pt x="1535711" y="350553"/>
                  </a:lnTo>
                  <a:lnTo>
                    <a:pt x="1596053" y="343397"/>
                  </a:lnTo>
                  <a:lnTo>
                    <a:pt x="1654822" y="335218"/>
                  </a:lnTo>
                  <a:lnTo>
                    <a:pt x="1711903" y="326048"/>
                  </a:lnTo>
                  <a:lnTo>
                    <a:pt x="1767183" y="315915"/>
                  </a:lnTo>
                  <a:lnTo>
                    <a:pt x="1820546" y="304850"/>
                  </a:lnTo>
                  <a:lnTo>
                    <a:pt x="1871880" y="292883"/>
                  </a:lnTo>
                  <a:lnTo>
                    <a:pt x="1921068" y="280043"/>
                  </a:lnTo>
                  <a:lnTo>
                    <a:pt x="1967999" y="266360"/>
                  </a:lnTo>
                  <a:lnTo>
                    <a:pt x="2012555" y="251865"/>
                  </a:lnTo>
                  <a:lnTo>
                    <a:pt x="2054625" y="236586"/>
                  </a:lnTo>
                  <a:lnTo>
                    <a:pt x="2094093" y="220553"/>
                  </a:lnTo>
                  <a:lnTo>
                    <a:pt x="2130845" y="203798"/>
                  </a:lnTo>
                  <a:lnTo>
                    <a:pt x="2164767" y="186348"/>
                  </a:lnTo>
                  <a:lnTo>
                    <a:pt x="2223662" y="149488"/>
                  </a:lnTo>
                  <a:lnTo>
                    <a:pt x="2248408" y="130136"/>
                  </a:lnTo>
                  <a:lnTo>
                    <a:pt x="1868805" y="130136"/>
                  </a:lnTo>
                  <a:lnTo>
                    <a:pt x="2507615" y="0"/>
                  </a:lnTo>
                  <a:lnTo>
                    <a:pt x="2998330" y="130136"/>
                  </a:lnTo>
                  <a:lnTo>
                    <a:pt x="2618727" y="130136"/>
                  </a:lnTo>
                  <a:lnTo>
                    <a:pt x="2595073" y="148702"/>
                  </a:lnTo>
                  <a:lnTo>
                    <a:pt x="2539229" y="184081"/>
                  </a:lnTo>
                  <a:lnTo>
                    <a:pt x="2472704" y="216970"/>
                  </a:lnTo>
                  <a:lnTo>
                    <a:pt x="2435697" y="232422"/>
                  </a:lnTo>
                  <a:lnTo>
                    <a:pt x="2396334" y="247182"/>
                  </a:lnTo>
                  <a:lnTo>
                    <a:pt x="2354720" y="261227"/>
                  </a:lnTo>
                  <a:lnTo>
                    <a:pt x="2310959" y="274533"/>
                  </a:lnTo>
                  <a:lnTo>
                    <a:pt x="2265156" y="287078"/>
                  </a:lnTo>
                  <a:lnTo>
                    <a:pt x="2217415" y="298838"/>
                  </a:lnTo>
                  <a:lnTo>
                    <a:pt x="2167842" y="309791"/>
                  </a:lnTo>
                  <a:lnTo>
                    <a:pt x="2116542" y="319912"/>
                  </a:lnTo>
                  <a:lnTo>
                    <a:pt x="2063618" y="329179"/>
                  </a:lnTo>
                  <a:lnTo>
                    <a:pt x="2009176" y="337569"/>
                  </a:lnTo>
                  <a:lnTo>
                    <a:pt x="1953321" y="345059"/>
                  </a:lnTo>
                  <a:lnTo>
                    <a:pt x="1896157" y="351625"/>
                  </a:lnTo>
                  <a:lnTo>
                    <a:pt x="1837789" y="357245"/>
                  </a:lnTo>
                  <a:lnTo>
                    <a:pt x="1778322" y="361894"/>
                  </a:lnTo>
                  <a:lnTo>
                    <a:pt x="1717860" y="365551"/>
                  </a:lnTo>
                  <a:lnTo>
                    <a:pt x="1656509" y="368191"/>
                  </a:lnTo>
                  <a:lnTo>
                    <a:pt x="1594373" y="369793"/>
                  </a:lnTo>
                  <a:lnTo>
                    <a:pt x="1531556" y="370331"/>
                  </a:lnTo>
                  <a:lnTo>
                    <a:pt x="1161224" y="370331"/>
                  </a:lnTo>
                  <a:lnTo>
                    <a:pt x="1090486" y="369656"/>
                  </a:lnTo>
                  <a:lnTo>
                    <a:pt x="1020868" y="367654"/>
                  </a:lnTo>
                  <a:lnTo>
                    <a:pt x="952493" y="364365"/>
                  </a:lnTo>
                  <a:lnTo>
                    <a:pt x="885482" y="359828"/>
                  </a:lnTo>
                  <a:lnTo>
                    <a:pt x="819955" y="354081"/>
                  </a:lnTo>
                  <a:lnTo>
                    <a:pt x="756036" y="347163"/>
                  </a:lnTo>
                  <a:lnTo>
                    <a:pt x="693845" y="339113"/>
                  </a:lnTo>
                  <a:lnTo>
                    <a:pt x="633503" y="329970"/>
                  </a:lnTo>
                  <a:lnTo>
                    <a:pt x="575133" y="319771"/>
                  </a:lnTo>
                  <a:lnTo>
                    <a:pt x="518855" y="308557"/>
                  </a:lnTo>
                  <a:lnTo>
                    <a:pt x="464791" y="296366"/>
                  </a:lnTo>
                  <a:lnTo>
                    <a:pt x="413063" y="283236"/>
                  </a:lnTo>
                  <a:lnTo>
                    <a:pt x="363791" y="269206"/>
                  </a:lnTo>
                  <a:lnTo>
                    <a:pt x="317099" y="254315"/>
                  </a:lnTo>
                  <a:lnTo>
                    <a:pt x="273106" y="238602"/>
                  </a:lnTo>
                  <a:lnTo>
                    <a:pt x="231934" y="222105"/>
                  </a:lnTo>
                  <a:lnTo>
                    <a:pt x="193705" y="204863"/>
                  </a:lnTo>
                  <a:lnTo>
                    <a:pt x="158541" y="186915"/>
                  </a:lnTo>
                  <a:lnTo>
                    <a:pt x="97891" y="149056"/>
                  </a:lnTo>
                  <a:lnTo>
                    <a:pt x="50957" y="108837"/>
                  </a:lnTo>
                  <a:lnTo>
                    <a:pt x="18708" y="66568"/>
                  </a:lnTo>
                  <a:lnTo>
                    <a:pt x="2119" y="22560"/>
                  </a:lnTo>
                  <a:lnTo>
                    <a:pt x="0" y="0"/>
                  </a:lnTo>
                  <a:lnTo>
                    <a:pt x="370332" y="0"/>
                  </a:lnTo>
                  <a:lnTo>
                    <a:pt x="372451" y="22560"/>
                  </a:lnTo>
                  <a:lnTo>
                    <a:pt x="378728" y="44762"/>
                  </a:lnTo>
                  <a:lnTo>
                    <a:pt x="403268" y="87940"/>
                  </a:lnTo>
                  <a:lnTo>
                    <a:pt x="442981" y="129222"/>
                  </a:lnTo>
                  <a:lnTo>
                    <a:pt x="496895" y="168300"/>
                  </a:lnTo>
                  <a:lnTo>
                    <a:pt x="564037" y="204863"/>
                  </a:lnTo>
                  <a:lnTo>
                    <a:pt x="602266" y="222105"/>
                  </a:lnTo>
                  <a:lnTo>
                    <a:pt x="643438" y="238602"/>
                  </a:lnTo>
                  <a:lnTo>
                    <a:pt x="687431" y="254315"/>
                  </a:lnTo>
                  <a:lnTo>
                    <a:pt x="734123" y="269206"/>
                  </a:lnTo>
                  <a:lnTo>
                    <a:pt x="783395" y="283236"/>
                  </a:lnTo>
                  <a:lnTo>
                    <a:pt x="835123" y="296366"/>
                  </a:lnTo>
                  <a:lnTo>
                    <a:pt x="889187" y="308557"/>
                  </a:lnTo>
                  <a:lnTo>
                    <a:pt x="945465" y="319771"/>
                  </a:lnTo>
                  <a:lnTo>
                    <a:pt x="1003835" y="329970"/>
                  </a:lnTo>
                  <a:lnTo>
                    <a:pt x="1064177" y="339113"/>
                  </a:lnTo>
                  <a:lnTo>
                    <a:pt x="1126368" y="347163"/>
                  </a:lnTo>
                  <a:lnTo>
                    <a:pt x="1190287" y="354081"/>
                  </a:lnTo>
                  <a:lnTo>
                    <a:pt x="1255814" y="359828"/>
                  </a:lnTo>
                  <a:lnTo>
                    <a:pt x="1322825" y="364365"/>
                  </a:lnTo>
                  <a:lnTo>
                    <a:pt x="1391200" y="367654"/>
                  </a:lnTo>
                  <a:lnTo>
                    <a:pt x="1460818" y="369656"/>
                  </a:lnTo>
                  <a:lnTo>
                    <a:pt x="1531556" y="370331"/>
                  </a:lnTo>
                </a:path>
              </a:pathLst>
            </a:custGeom>
            <a:ln w="9144">
              <a:solidFill>
                <a:srgbClr val="000000"/>
              </a:solidFill>
            </a:ln>
          </p:spPr>
          <p:txBody>
            <a:bodyPr wrap="square" lIns="0" tIns="0" rIns="0" bIns="0" rtlCol="0"/>
            <a:lstStyle/>
            <a:p>
              <a:endParaRPr/>
            </a:p>
          </p:txBody>
        </p:sp>
      </p:grpSp>
      <p:sp>
        <p:nvSpPr>
          <p:cNvPr id="14" name="object 14"/>
          <p:cNvSpPr txBox="1"/>
          <p:nvPr/>
        </p:nvSpPr>
        <p:spPr>
          <a:xfrm>
            <a:off x="4230200" y="2760345"/>
            <a:ext cx="1029969" cy="299720"/>
          </a:xfrm>
          <a:prstGeom prst="rect">
            <a:avLst/>
          </a:prstGeom>
        </p:spPr>
        <p:txBody>
          <a:bodyPr vert="horz" wrap="square" lIns="0" tIns="12700" rIns="0" bIns="0" rtlCol="0">
            <a:spAutoFit/>
          </a:bodyPr>
          <a:lstStyle/>
          <a:p>
            <a:pPr marL="12700">
              <a:spcBef>
                <a:spcPts val="100"/>
              </a:spcBef>
            </a:pPr>
            <a:r>
              <a:rPr b="1" spc="-5" dirty="0">
                <a:latin typeface="Times New Roman"/>
                <a:cs typeface="Times New Roman"/>
              </a:rPr>
              <a:t>для</a:t>
            </a:r>
            <a:r>
              <a:rPr b="1" spc="-75" dirty="0">
                <a:latin typeface="Times New Roman"/>
                <a:cs typeface="Times New Roman"/>
              </a:rPr>
              <a:t> </a:t>
            </a:r>
            <a:r>
              <a:rPr b="1" spc="-10" dirty="0">
                <a:latin typeface="Times New Roman"/>
                <a:cs typeface="Times New Roman"/>
              </a:rPr>
              <a:t>цього</a:t>
            </a:r>
            <a:endParaRPr>
              <a:latin typeface="Times New Roman"/>
              <a:cs typeface="Times New Roman"/>
            </a:endParaRPr>
          </a:p>
        </p:txBody>
      </p:sp>
      <p:grpSp>
        <p:nvGrpSpPr>
          <p:cNvPr id="15" name="object 15"/>
          <p:cNvGrpSpPr/>
          <p:nvPr/>
        </p:nvGrpSpPr>
        <p:grpSpPr>
          <a:xfrm>
            <a:off x="5012435" y="472440"/>
            <a:ext cx="5584190" cy="1447800"/>
            <a:chOff x="3488435" y="472440"/>
            <a:chExt cx="5584190" cy="1447800"/>
          </a:xfrm>
        </p:grpSpPr>
        <p:sp>
          <p:nvSpPr>
            <p:cNvPr id="16" name="object 16"/>
            <p:cNvSpPr/>
            <p:nvPr/>
          </p:nvSpPr>
          <p:spPr>
            <a:xfrm>
              <a:off x="3493007" y="477012"/>
              <a:ext cx="5575300" cy="1438910"/>
            </a:xfrm>
            <a:custGeom>
              <a:avLst/>
              <a:gdLst/>
              <a:ahLst/>
              <a:cxnLst/>
              <a:rect l="l" t="t" r="r" b="b"/>
              <a:pathLst>
                <a:path w="5575300" h="1438910">
                  <a:moveTo>
                    <a:pt x="5574792" y="0"/>
                  </a:moveTo>
                  <a:lnTo>
                    <a:pt x="0" y="0"/>
                  </a:lnTo>
                  <a:lnTo>
                    <a:pt x="0" y="1438656"/>
                  </a:lnTo>
                  <a:lnTo>
                    <a:pt x="5394960" y="1438656"/>
                  </a:lnTo>
                  <a:lnTo>
                    <a:pt x="5574792" y="1258824"/>
                  </a:lnTo>
                  <a:lnTo>
                    <a:pt x="5574792" y="0"/>
                  </a:lnTo>
                  <a:close/>
                </a:path>
              </a:pathLst>
            </a:custGeom>
            <a:solidFill>
              <a:srgbClr val="F1F1F1"/>
            </a:solidFill>
          </p:spPr>
          <p:txBody>
            <a:bodyPr wrap="square" lIns="0" tIns="0" rIns="0" bIns="0" rtlCol="0"/>
            <a:lstStyle/>
            <a:p>
              <a:endParaRPr/>
            </a:p>
          </p:txBody>
        </p:sp>
        <p:sp>
          <p:nvSpPr>
            <p:cNvPr id="17" name="object 17"/>
            <p:cNvSpPr/>
            <p:nvPr/>
          </p:nvSpPr>
          <p:spPr>
            <a:xfrm>
              <a:off x="8887967" y="1735836"/>
              <a:ext cx="180340" cy="180340"/>
            </a:xfrm>
            <a:custGeom>
              <a:avLst/>
              <a:gdLst/>
              <a:ahLst/>
              <a:cxnLst/>
              <a:rect l="l" t="t" r="r" b="b"/>
              <a:pathLst>
                <a:path w="180340" h="180339">
                  <a:moveTo>
                    <a:pt x="179832" y="0"/>
                  </a:moveTo>
                  <a:lnTo>
                    <a:pt x="35966" y="35966"/>
                  </a:lnTo>
                  <a:lnTo>
                    <a:pt x="0" y="179832"/>
                  </a:lnTo>
                  <a:lnTo>
                    <a:pt x="179832" y="0"/>
                  </a:lnTo>
                  <a:close/>
                </a:path>
              </a:pathLst>
            </a:custGeom>
            <a:solidFill>
              <a:srgbClr val="C3C3C3"/>
            </a:solidFill>
          </p:spPr>
          <p:txBody>
            <a:bodyPr wrap="square" lIns="0" tIns="0" rIns="0" bIns="0" rtlCol="0"/>
            <a:lstStyle/>
            <a:p>
              <a:endParaRPr/>
            </a:p>
          </p:txBody>
        </p:sp>
        <p:sp>
          <p:nvSpPr>
            <p:cNvPr id="18" name="object 18"/>
            <p:cNvSpPr/>
            <p:nvPr/>
          </p:nvSpPr>
          <p:spPr>
            <a:xfrm>
              <a:off x="3493007" y="477012"/>
              <a:ext cx="5575300" cy="1438910"/>
            </a:xfrm>
            <a:custGeom>
              <a:avLst/>
              <a:gdLst/>
              <a:ahLst/>
              <a:cxnLst/>
              <a:rect l="l" t="t" r="r" b="b"/>
              <a:pathLst>
                <a:path w="5575300" h="1438910">
                  <a:moveTo>
                    <a:pt x="5394960" y="1438656"/>
                  </a:moveTo>
                  <a:lnTo>
                    <a:pt x="5430926" y="1294790"/>
                  </a:lnTo>
                  <a:lnTo>
                    <a:pt x="5574792" y="1258824"/>
                  </a:lnTo>
                  <a:lnTo>
                    <a:pt x="5394960" y="1438656"/>
                  </a:lnTo>
                  <a:lnTo>
                    <a:pt x="0" y="1438656"/>
                  </a:lnTo>
                  <a:lnTo>
                    <a:pt x="0" y="0"/>
                  </a:lnTo>
                  <a:lnTo>
                    <a:pt x="5574792" y="0"/>
                  </a:lnTo>
                  <a:lnTo>
                    <a:pt x="5574792" y="1258824"/>
                  </a:lnTo>
                </a:path>
              </a:pathLst>
            </a:custGeom>
            <a:ln w="9144">
              <a:solidFill>
                <a:srgbClr val="000000"/>
              </a:solidFill>
            </a:ln>
          </p:spPr>
          <p:txBody>
            <a:bodyPr wrap="square" lIns="0" tIns="0" rIns="0" bIns="0" rtlCol="0"/>
            <a:lstStyle/>
            <a:p>
              <a:endParaRPr/>
            </a:p>
          </p:txBody>
        </p:sp>
      </p:grpSp>
      <p:sp>
        <p:nvSpPr>
          <p:cNvPr id="19" name="object 19"/>
          <p:cNvSpPr txBox="1"/>
          <p:nvPr/>
        </p:nvSpPr>
        <p:spPr>
          <a:xfrm>
            <a:off x="5021800" y="466730"/>
            <a:ext cx="5525135" cy="1397000"/>
          </a:xfrm>
          <a:prstGeom prst="rect">
            <a:avLst/>
          </a:prstGeom>
        </p:spPr>
        <p:txBody>
          <a:bodyPr vert="horz" wrap="square" lIns="0" tIns="12700" rIns="0" bIns="0" rtlCol="0">
            <a:spAutoFit/>
          </a:bodyPr>
          <a:lstStyle/>
          <a:p>
            <a:pPr marL="12700" marR="5080" indent="-635">
              <a:spcBef>
                <a:spcPts val="100"/>
              </a:spcBef>
            </a:pPr>
            <a:r>
              <a:rPr dirty="0">
                <a:latin typeface="Times New Roman"/>
                <a:cs typeface="Times New Roman"/>
              </a:rPr>
              <a:t>ЛР</a:t>
            </a:r>
            <a:r>
              <a:rPr spc="5" dirty="0">
                <a:latin typeface="Times New Roman"/>
                <a:cs typeface="Times New Roman"/>
              </a:rPr>
              <a:t> </a:t>
            </a:r>
            <a:r>
              <a:rPr spc="-5" dirty="0">
                <a:latin typeface="Times New Roman"/>
                <a:cs typeface="Times New Roman"/>
              </a:rPr>
              <a:t>для</a:t>
            </a:r>
            <a:r>
              <a:rPr dirty="0">
                <a:latin typeface="Times New Roman"/>
                <a:cs typeface="Times New Roman"/>
              </a:rPr>
              <a:t> </a:t>
            </a:r>
            <a:r>
              <a:rPr spc="-15" dirty="0">
                <a:latin typeface="Times New Roman"/>
                <a:cs typeface="Times New Roman"/>
              </a:rPr>
              <a:t>виготовлення</a:t>
            </a:r>
            <a:r>
              <a:rPr dirty="0">
                <a:latin typeface="Times New Roman"/>
                <a:cs typeface="Times New Roman"/>
              </a:rPr>
              <a:t> </a:t>
            </a:r>
            <a:r>
              <a:rPr spc="-10" dirty="0">
                <a:latin typeface="Times New Roman"/>
                <a:cs typeface="Times New Roman"/>
              </a:rPr>
              <a:t>мазі-розчину</a:t>
            </a:r>
            <a:r>
              <a:rPr spc="15" dirty="0">
                <a:latin typeface="Times New Roman"/>
                <a:cs typeface="Times New Roman"/>
              </a:rPr>
              <a:t> </a:t>
            </a:r>
            <a:r>
              <a:rPr dirty="0">
                <a:latin typeface="Times New Roman"/>
                <a:cs typeface="Times New Roman"/>
              </a:rPr>
              <a:t>і </a:t>
            </a:r>
            <a:r>
              <a:rPr spc="-5" dirty="0">
                <a:latin typeface="Times New Roman"/>
                <a:cs typeface="Times New Roman"/>
              </a:rPr>
              <a:t>мазі-суспензії</a:t>
            </a:r>
            <a:r>
              <a:rPr spc="-25" dirty="0">
                <a:latin typeface="Times New Roman"/>
                <a:cs typeface="Times New Roman"/>
              </a:rPr>
              <a:t> </a:t>
            </a:r>
            <a:r>
              <a:rPr b="1" dirty="0">
                <a:latin typeface="Times New Roman"/>
                <a:cs typeface="Times New Roman"/>
              </a:rPr>
              <a:t>&lt;</a:t>
            </a:r>
            <a:r>
              <a:rPr b="1" spc="5" dirty="0">
                <a:latin typeface="Times New Roman"/>
                <a:cs typeface="Times New Roman"/>
              </a:rPr>
              <a:t> </a:t>
            </a:r>
            <a:r>
              <a:rPr dirty="0">
                <a:latin typeface="Times New Roman"/>
                <a:cs typeface="Times New Roman"/>
              </a:rPr>
              <a:t>5%, </a:t>
            </a:r>
            <a:r>
              <a:rPr spc="-434" dirty="0">
                <a:latin typeface="Times New Roman"/>
                <a:cs typeface="Times New Roman"/>
              </a:rPr>
              <a:t> </a:t>
            </a:r>
            <a:r>
              <a:rPr spc="-5" dirty="0">
                <a:latin typeface="Times New Roman"/>
                <a:cs typeface="Times New Roman"/>
              </a:rPr>
              <a:t>для</a:t>
            </a:r>
            <a:r>
              <a:rPr spc="-10" dirty="0">
                <a:latin typeface="Times New Roman"/>
                <a:cs typeface="Times New Roman"/>
              </a:rPr>
              <a:t> </a:t>
            </a:r>
            <a:r>
              <a:rPr i="1" spc="-10" dirty="0">
                <a:latin typeface="Times New Roman"/>
                <a:cs typeface="Times New Roman"/>
              </a:rPr>
              <a:t>розчинення</a:t>
            </a:r>
            <a:r>
              <a:rPr i="1" spc="-15" dirty="0">
                <a:latin typeface="Times New Roman"/>
                <a:cs typeface="Times New Roman"/>
              </a:rPr>
              <a:t> </a:t>
            </a:r>
            <a:r>
              <a:rPr i="1" spc="-5" dirty="0">
                <a:latin typeface="Times New Roman"/>
                <a:cs typeface="Times New Roman"/>
              </a:rPr>
              <a:t>речовин</a:t>
            </a:r>
            <a:r>
              <a:rPr i="1" spc="5" dirty="0">
                <a:latin typeface="Times New Roman"/>
                <a:cs typeface="Times New Roman"/>
              </a:rPr>
              <a:t> </a:t>
            </a:r>
            <a:r>
              <a:rPr i="1" spc="-10" dirty="0">
                <a:latin typeface="Times New Roman"/>
                <a:cs typeface="Times New Roman"/>
              </a:rPr>
              <a:t>(розчин)</a:t>
            </a:r>
            <a:r>
              <a:rPr i="1" spc="5" dirty="0">
                <a:latin typeface="Times New Roman"/>
                <a:cs typeface="Times New Roman"/>
              </a:rPr>
              <a:t> </a:t>
            </a:r>
            <a:r>
              <a:rPr dirty="0">
                <a:latin typeface="Times New Roman"/>
                <a:cs typeface="Times New Roman"/>
              </a:rPr>
              <a:t>і </a:t>
            </a:r>
            <a:r>
              <a:rPr i="1" spc="-10" dirty="0">
                <a:latin typeface="Times New Roman"/>
                <a:cs typeface="Times New Roman"/>
              </a:rPr>
              <a:t>подрібнення</a:t>
            </a:r>
            <a:r>
              <a:rPr i="1" spc="-5" dirty="0">
                <a:latin typeface="Times New Roman"/>
                <a:cs typeface="Times New Roman"/>
              </a:rPr>
              <a:t> </a:t>
            </a:r>
            <a:r>
              <a:rPr i="1" dirty="0">
                <a:latin typeface="Times New Roman"/>
                <a:cs typeface="Times New Roman"/>
              </a:rPr>
              <a:t>ЛР по </a:t>
            </a:r>
            <a:r>
              <a:rPr i="1" spc="5" dirty="0">
                <a:latin typeface="Times New Roman"/>
                <a:cs typeface="Times New Roman"/>
              </a:rPr>
              <a:t> </a:t>
            </a:r>
            <a:r>
              <a:rPr i="1" spc="-5" dirty="0">
                <a:latin typeface="Times New Roman"/>
                <a:cs typeface="Times New Roman"/>
              </a:rPr>
              <a:t>правилу</a:t>
            </a:r>
            <a:r>
              <a:rPr i="1" spc="5" dirty="0">
                <a:latin typeface="Times New Roman"/>
                <a:cs typeface="Times New Roman"/>
              </a:rPr>
              <a:t> </a:t>
            </a:r>
            <a:r>
              <a:rPr i="1" spc="-5" dirty="0">
                <a:latin typeface="Times New Roman"/>
                <a:cs typeface="Times New Roman"/>
              </a:rPr>
              <a:t>Дерягіна </a:t>
            </a:r>
            <a:r>
              <a:rPr spc="-5" dirty="0">
                <a:latin typeface="Times New Roman"/>
                <a:cs typeface="Times New Roman"/>
              </a:rPr>
              <a:t>(суспензія)</a:t>
            </a:r>
            <a:endParaRPr>
              <a:latin typeface="Times New Roman"/>
              <a:cs typeface="Times New Roman"/>
            </a:endParaRPr>
          </a:p>
          <a:p>
            <a:pPr marL="12700" marR="87630" indent="56515"/>
            <a:r>
              <a:rPr spc="-15" dirty="0">
                <a:latin typeface="Times New Roman"/>
                <a:cs typeface="Times New Roman"/>
              </a:rPr>
              <a:t>використовують</a:t>
            </a:r>
            <a:r>
              <a:rPr spc="-20" dirty="0">
                <a:latin typeface="Times New Roman"/>
                <a:cs typeface="Times New Roman"/>
              </a:rPr>
              <a:t> </a:t>
            </a:r>
            <a:r>
              <a:rPr b="1" spc="-5" dirty="0">
                <a:latin typeface="Times New Roman"/>
                <a:cs typeface="Times New Roman"/>
              </a:rPr>
              <a:t>більшу</a:t>
            </a:r>
            <a:r>
              <a:rPr b="1" dirty="0">
                <a:latin typeface="Times New Roman"/>
                <a:cs typeface="Times New Roman"/>
              </a:rPr>
              <a:t> </a:t>
            </a:r>
            <a:r>
              <a:rPr b="1" spc="-5" dirty="0">
                <a:latin typeface="Times New Roman"/>
                <a:cs typeface="Times New Roman"/>
              </a:rPr>
              <a:t>кількість </a:t>
            </a:r>
            <a:r>
              <a:rPr b="1" spc="-10" dirty="0">
                <a:latin typeface="Times New Roman"/>
                <a:cs typeface="Times New Roman"/>
              </a:rPr>
              <a:t>подібної</a:t>
            </a:r>
            <a:r>
              <a:rPr b="1" spc="5" dirty="0">
                <a:latin typeface="Times New Roman"/>
                <a:cs typeface="Times New Roman"/>
              </a:rPr>
              <a:t> </a:t>
            </a:r>
            <a:r>
              <a:rPr b="1" dirty="0">
                <a:latin typeface="Times New Roman"/>
                <a:cs typeface="Times New Roman"/>
              </a:rPr>
              <a:t>до</a:t>
            </a:r>
            <a:r>
              <a:rPr b="1" spc="-10" dirty="0">
                <a:latin typeface="Times New Roman"/>
                <a:cs typeface="Times New Roman"/>
              </a:rPr>
              <a:t> </a:t>
            </a:r>
            <a:r>
              <a:rPr b="1" spc="-15" dirty="0">
                <a:latin typeface="Times New Roman"/>
                <a:cs typeface="Times New Roman"/>
              </a:rPr>
              <a:t>основи </a:t>
            </a:r>
            <a:r>
              <a:rPr b="1" spc="-434" dirty="0">
                <a:latin typeface="Times New Roman"/>
                <a:cs typeface="Times New Roman"/>
              </a:rPr>
              <a:t> </a:t>
            </a:r>
            <a:r>
              <a:rPr b="1" spc="-5" dirty="0">
                <a:latin typeface="Times New Roman"/>
                <a:cs typeface="Times New Roman"/>
              </a:rPr>
              <a:t>рідини</a:t>
            </a:r>
            <a:r>
              <a:rPr b="1" spc="10" dirty="0">
                <a:latin typeface="Times New Roman"/>
                <a:cs typeface="Times New Roman"/>
              </a:rPr>
              <a:t> </a:t>
            </a:r>
            <a:r>
              <a:rPr b="1" spc="-15" dirty="0">
                <a:latin typeface="Times New Roman"/>
                <a:cs typeface="Times New Roman"/>
              </a:rPr>
              <a:t>(вазелінового</a:t>
            </a:r>
            <a:r>
              <a:rPr b="1" spc="15" dirty="0">
                <a:latin typeface="Times New Roman"/>
                <a:cs typeface="Times New Roman"/>
              </a:rPr>
              <a:t> </a:t>
            </a:r>
            <a:r>
              <a:rPr b="1" spc="-5" dirty="0">
                <a:latin typeface="Times New Roman"/>
                <a:cs typeface="Times New Roman"/>
              </a:rPr>
              <a:t>масла)</a:t>
            </a:r>
            <a:endParaRPr>
              <a:latin typeface="Times New Roman"/>
              <a:cs typeface="Times New Roman"/>
            </a:endParaRPr>
          </a:p>
        </p:txBody>
      </p:sp>
      <p:grpSp>
        <p:nvGrpSpPr>
          <p:cNvPr id="20" name="object 20"/>
          <p:cNvGrpSpPr/>
          <p:nvPr/>
        </p:nvGrpSpPr>
        <p:grpSpPr>
          <a:xfrm>
            <a:off x="1519241" y="3424237"/>
            <a:ext cx="4293870" cy="3322954"/>
            <a:chOff x="-4759" y="3424237"/>
            <a:chExt cx="4293870" cy="3322954"/>
          </a:xfrm>
        </p:grpSpPr>
        <p:sp>
          <p:nvSpPr>
            <p:cNvPr id="21" name="object 21"/>
            <p:cNvSpPr/>
            <p:nvPr/>
          </p:nvSpPr>
          <p:spPr>
            <a:xfrm>
              <a:off x="0" y="3429000"/>
              <a:ext cx="4284345" cy="3313429"/>
            </a:xfrm>
            <a:custGeom>
              <a:avLst/>
              <a:gdLst/>
              <a:ahLst/>
              <a:cxnLst/>
              <a:rect l="l" t="t" r="r" b="b"/>
              <a:pathLst>
                <a:path w="4284345" h="3313429">
                  <a:moveTo>
                    <a:pt x="4283964" y="0"/>
                  </a:moveTo>
                  <a:lnTo>
                    <a:pt x="0" y="0"/>
                  </a:lnTo>
                  <a:lnTo>
                    <a:pt x="0" y="3313176"/>
                  </a:lnTo>
                  <a:lnTo>
                    <a:pt x="3869816" y="3313176"/>
                  </a:lnTo>
                  <a:lnTo>
                    <a:pt x="4283964" y="2899041"/>
                  </a:lnTo>
                  <a:lnTo>
                    <a:pt x="4283964" y="0"/>
                  </a:lnTo>
                  <a:close/>
                </a:path>
              </a:pathLst>
            </a:custGeom>
            <a:solidFill>
              <a:srgbClr val="F1F1F1"/>
            </a:solidFill>
          </p:spPr>
          <p:txBody>
            <a:bodyPr wrap="square" lIns="0" tIns="0" rIns="0" bIns="0" rtlCol="0"/>
            <a:lstStyle/>
            <a:p>
              <a:endParaRPr/>
            </a:p>
          </p:txBody>
        </p:sp>
        <p:sp>
          <p:nvSpPr>
            <p:cNvPr id="22" name="object 22"/>
            <p:cNvSpPr/>
            <p:nvPr/>
          </p:nvSpPr>
          <p:spPr>
            <a:xfrm>
              <a:off x="3869819" y="6328029"/>
              <a:ext cx="414655" cy="414655"/>
            </a:xfrm>
            <a:custGeom>
              <a:avLst/>
              <a:gdLst/>
              <a:ahLst/>
              <a:cxnLst/>
              <a:rect l="l" t="t" r="r" b="b"/>
              <a:pathLst>
                <a:path w="414654" h="414654">
                  <a:moveTo>
                    <a:pt x="414147" y="0"/>
                  </a:moveTo>
                  <a:lnTo>
                    <a:pt x="82829" y="82829"/>
                  </a:lnTo>
                  <a:lnTo>
                    <a:pt x="0" y="414147"/>
                  </a:lnTo>
                  <a:lnTo>
                    <a:pt x="414147" y="0"/>
                  </a:lnTo>
                  <a:close/>
                </a:path>
              </a:pathLst>
            </a:custGeom>
            <a:solidFill>
              <a:srgbClr val="C3C3C3"/>
            </a:solidFill>
          </p:spPr>
          <p:txBody>
            <a:bodyPr wrap="square" lIns="0" tIns="0" rIns="0" bIns="0" rtlCol="0"/>
            <a:lstStyle/>
            <a:p>
              <a:endParaRPr/>
            </a:p>
          </p:txBody>
        </p:sp>
        <p:sp>
          <p:nvSpPr>
            <p:cNvPr id="23" name="object 23"/>
            <p:cNvSpPr/>
            <p:nvPr/>
          </p:nvSpPr>
          <p:spPr>
            <a:xfrm>
              <a:off x="2" y="3429000"/>
              <a:ext cx="4284345" cy="3313429"/>
            </a:xfrm>
            <a:custGeom>
              <a:avLst/>
              <a:gdLst/>
              <a:ahLst/>
              <a:cxnLst/>
              <a:rect l="l" t="t" r="r" b="b"/>
              <a:pathLst>
                <a:path w="4284345" h="3313429">
                  <a:moveTo>
                    <a:pt x="3869816" y="3313176"/>
                  </a:moveTo>
                  <a:lnTo>
                    <a:pt x="3952646" y="2981858"/>
                  </a:lnTo>
                  <a:lnTo>
                    <a:pt x="4283964" y="2899029"/>
                  </a:lnTo>
                  <a:lnTo>
                    <a:pt x="3869816" y="3313176"/>
                  </a:lnTo>
                  <a:lnTo>
                    <a:pt x="0" y="3313176"/>
                  </a:lnTo>
                  <a:lnTo>
                    <a:pt x="0" y="0"/>
                  </a:lnTo>
                  <a:lnTo>
                    <a:pt x="4283964" y="0"/>
                  </a:lnTo>
                  <a:lnTo>
                    <a:pt x="4283964" y="2899029"/>
                  </a:lnTo>
                </a:path>
              </a:pathLst>
            </a:custGeom>
            <a:ln w="9144">
              <a:solidFill>
                <a:srgbClr val="000000"/>
              </a:solidFill>
            </a:ln>
          </p:spPr>
          <p:txBody>
            <a:bodyPr wrap="square" lIns="0" tIns="0" rIns="0" bIns="0" rtlCol="0"/>
            <a:lstStyle/>
            <a:p>
              <a:endParaRPr/>
            </a:p>
          </p:txBody>
        </p:sp>
      </p:grpSp>
      <p:sp>
        <p:nvSpPr>
          <p:cNvPr id="24" name="object 24"/>
          <p:cNvSpPr txBox="1"/>
          <p:nvPr/>
        </p:nvSpPr>
        <p:spPr>
          <a:xfrm>
            <a:off x="1529909" y="3419480"/>
            <a:ext cx="3870960" cy="3317240"/>
          </a:xfrm>
          <a:prstGeom prst="rect">
            <a:avLst/>
          </a:prstGeom>
        </p:spPr>
        <p:txBody>
          <a:bodyPr vert="horz" wrap="square" lIns="0" tIns="12700" rIns="0" bIns="0" rtlCol="0">
            <a:spAutoFit/>
          </a:bodyPr>
          <a:lstStyle/>
          <a:p>
            <a:pPr marL="67945">
              <a:spcBef>
                <a:spcPts val="100"/>
              </a:spcBef>
            </a:pPr>
            <a:r>
              <a:rPr dirty="0">
                <a:latin typeface="Times New Roman"/>
                <a:cs typeface="Times New Roman"/>
              </a:rPr>
              <a:t>ЛР </a:t>
            </a:r>
            <a:r>
              <a:rPr spc="-5" dirty="0">
                <a:latin typeface="Times New Roman"/>
                <a:cs typeface="Times New Roman"/>
              </a:rPr>
              <a:t>для</a:t>
            </a:r>
            <a:r>
              <a:rPr spc="5" dirty="0">
                <a:latin typeface="Times New Roman"/>
                <a:cs typeface="Times New Roman"/>
              </a:rPr>
              <a:t> </a:t>
            </a:r>
            <a:r>
              <a:rPr spc="-15" dirty="0">
                <a:latin typeface="Times New Roman"/>
                <a:cs typeface="Times New Roman"/>
              </a:rPr>
              <a:t>виготовлення </a:t>
            </a:r>
            <a:r>
              <a:rPr spc="-10" dirty="0">
                <a:latin typeface="Times New Roman"/>
                <a:cs typeface="Times New Roman"/>
              </a:rPr>
              <a:t>мазі-розчину</a:t>
            </a:r>
            <a:r>
              <a:rPr spc="5" dirty="0">
                <a:latin typeface="Times New Roman"/>
                <a:cs typeface="Times New Roman"/>
              </a:rPr>
              <a:t> </a:t>
            </a:r>
            <a:r>
              <a:rPr dirty="0">
                <a:latin typeface="Times New Roman"/>
                <a:cs typeface="Times New Roman"/>
              </a:rPr>
              <a:t>і</a:t>
            </a:r>
            <a:endParaRPr>
              <a:latin typeface="Times New Roman"/>
              <a:cs typeface="Times New Roman"/>
            </a:endParaRPr>
          </a:p>
          <a:p>
            <a:pPr marL="68580" marR="1179830" indent="1257300"/>
            <a:r>
              <a:rPr spc="-15" dirty="0">
                <a:latin typeface="Times New Roman"/>
                <a:cs typeface="Times New Roman"/>
              </a:rPr>
              <a:t>м</a:t>
            </a:r>
            <a:r>
              <a:rPr spc="5" dirty="0">
                <a:latin typeface="Times New Roman"/>
                <a:cs typeface="Times New Roman"/>
              </a:rPr>
              <a:t>а</a:t>
            </a:r>
            <a:r>
              <a:rPr spc="-5" dirty="0">
                <a:latin typeface="Times New Roman"/>
                <a:cs typeface="Times New Roman"/>
              </a:rPr>
              <a:t>з</a:t>
            </a:r>
            <a:r>
              <a:rPr dirty="0">
                <a:latin typeface="Times New Roman"/>
                <a:cs typeface="Times New Roman"/>
              </a:rPr>
              <a:t>і-</a:t>
            </a:r>
            <a:r>
              <a:rPr spc="-20" dirty="0">
                <a:latin typeface="Times New Roman"/>
                <a:cs typeface="Times New Roman"/>
              </a:rPr>
              <a:t>с</a:t>
            </a:r>
            <a:r>
              <a:rPr spc="20" dirty="0">
                <a:latin typeface="Times New Roman"/>
                <a:cs typeface="Times New Roman"/>
              </a:rPr>
              <a:t>у</a:t>
            </a:r>
            <a:r>
              <a:rPr spc="5" dirty="0">
                <a:latin typeface="Times New Roman"/>
                <a:cs typeface="Times New Roman"/>
              </a:rPr>
              <a:t>с</a:t>
            </a:r>
            <a:r>
              <a:rPr spc="-5" dirty="0">
                <a:latin typeface="Times New Roman"/>
                <a:cs typeface="Times New Roman"/>
              </a:rPr>
              <a:t>п</a:t>
            </a:r>
            <a:r>
              <a:rPr dirty="0">
                <a:latin typeface="Times New Roman"/>
                <a:cs typeface="Times New Roman"/>
              </a:rPr>
              <a:t>е</a:t>
            </a:r>
            <a:r>
              <a:rPr spc="-5" dirty="0">
                <a:latin typeface="Times New Roman"/>
                <a:cs typeface="Times New Roman"/>
              </a:rPr>
              <a:t>нз</a:t>
            </a:r>
            <a:r>
              <a:rPr dirty="0">
                <a:latin typeface="Times New Roman"/>
                <a:cs typeface="Times New Roman"/>
              </a:rPr>
              <a:t>ії  в</a:t>
            </a:r>
            <a:r>
              <a:rPr spc="-5" dirty="0">
                <a:latin typeface="Times New Roman"/>
                <a:cs typeface="Times New Roman"/>
              </a:rPr>
              <a:t> </a:t>
            </a:r>
            <a:r>
              <a:rPr spc="-20" dirty="0">
                <a:latin typeface="Times New Roman"/>
                <a:cs typeface="Times New Roman"/>
              </a:rPr>
              <a:t>одному</a:t>
            </a:r>
            <a:r>
              <a:rPr spc="-10" dirty="0">
                <a:latin typeface="Times New Roman"/>
                <a:cs typeface="Times New Roman"/>
              </a:rPr>
              <a:t> випадку</a:t>
            </a:r>
            <a:r>
              <a:rPr spc="-15" dirty="0">
                <a:latin typeface="Times New Roman"/>
                <a:cs typeface="Times New Roman"/>
              </a:rPr>
              <a:t> </a:t>
            </a:r>
            <a:r>
              <a:rPr b="1" dirty="0">
                <a:latin typeface="Times New Roman"/>
                <a:cs typeface="Times New Roman"/>
              </a:rPr>
              <a:t>&lt;</a:t>
            </a:r>
            <a:r>
              <a:rPr b="1" spc="-5" dirty="0">
                <a:latin typeface="Times New Roman"/>
                <a:cs typeface="Times New Roman"/>
              </a:rPr>
              <a:t> </a:t>
            </a:r>
            <a:r>
              <a:rPr dirty="0">
                <a:latin typeface="Times New Roman"/>
                <a:cs typeface="Times New Roman"/>
              </a:rPr>
              <a:t>5%</a:t>
            </a:r>
            <a:endParaRPr>
              <a:latin typeface="Times New Roman"/>
              <a:cs typeface="Times New Roman"/>
            </a:endParaRPr>
          </a:p>
          <a:p>
            <a:pPr marL="68580" marR="290830"/>
            <a:r>
              <a:rPr spc="-15" dirty="0">
                <a:latin typeface="Times New Roman"/>
                <a:cs typeface="Times New Roman"/>
              </a:rPr>
              <a:t>(використовують </a:t>
            </a:r>
            <a:r>
              <a:rPr spc="-5" dirty="0">
                <a:latin typeface="Times New Roman"/>
                <a:cs typeface="Times New Roman"/>
              </a:rPr>
              <a:t>масло вазелінове), </a:t>
            </a:r>
            <a:r>
              <a:rPr spc="-434" dirty="0">
                <a:latin typeface="Times New Roman"/>
                <a:cs typeface="Times New Roman"/>
              </a:rPr>
              <a:t> </a:t>
            </a:r>
            <a:r>
              <a:rPr dirty="0">
                <a:latin typeface="Times New Roman"/>
                <a:cs typeface="Times New Roman"/>
              </a:rPr>
              <a:t>а</a:t>
            </a:r>
            <a:r>
              <a:rPr spc="5" dirty="0">
                <a:latin typeface="Times New Roman"/>
                <a:cs typeface="Times New Roman"/>
              </a:rPr>
              <a:t> </a:t>
            </a:r>
            <a:r>
              <a:rPr dirty="0">
                <a:latin typeface="Times New Roman"/>
                <a:cs typeface="Times New Roman"/>
              </a:rPr>
              <a:t>в</a:t>
            </a:r>
            <a:r>
              <a:rPr spc="-5" dirty="0">
                <a:latin typeface="Times New Roman"/>
                <a:cs typeface="Times New Roman"/>
              </a:rPr>
              <a:t> </a:t>
            </a:r>
            <a:r>
              <a:rPr spc="-10" dirty="0">
                <a:latin typeface="Times New Roman"/>
                <a:cs typeface="Times New Roman"/>
              </a:rPr>
              <a:t>іншому</a:t>
            </a:r>
            <a:r>
              <a:rPr spc="-15" dirty="0">
                <a:latin typeface="Times New Roman"/>
                <a:cs typeface="Times New Roman"/>
              </a:rPr>
              <a:t> </a:t>
            </a:r>
            <a:r>
              <a:rPr dirty="0">
                <a:latin typeface="Arial"/>
                <a:cs typeface="Arial"/>
              </a:rPr>
              <a:t>&gt;</a:t>
            </a:r>
            <a:r>
              <a:rPr spc="-55" dirty="0">
                <a:latin typeface="Arial"/>
                <a:cs typeface="Arial"/>
              </a:rPr>
              <a:t> </a:t>
            </a:r>
            <a:r>
              <a:rPr dirty="0">
                <a:latin typeface="Times New Roman"/>
                <a:cs typeface="Times New Roman"/>
              </a:rPr>
              <a:t>5%</a:t>
            </a:r>
            <a:endParaRPr>
              <a:latin typeface="Times New Roman"/>
              <a:cs typeface="Times New Roman"/>
            </a:endParaRPr>
          </a:p>
          <a:p>
            <a:pPr marL="68580" marR="13335" indent="-635"/>
            <a:r>
              <a:rPr spc="-15" dirty="0">
                <a:latin typeface="Times New Roman"/>
                <a:cs typeface="Times New Roman"/>
              </a:rPr>
              <a:t>(використовують </a:t>
            </a:r>
            <a:r>
              <a:rPr spc="-5" dirty="0">
                <a:latin typeface="Times New Roman"/>
                <a:cs typeface="Times New Roman"/>
              </a:rPr>
              <a:t>підплавлену </a:t>
            </a:r>
            <a:r>
              <a:rPr dirty="0">
                <a:latin typeface="Times New Roman"/>
                <a:cs typeface="Times New Roman"/>
              </a:rPr>
              <a:t>основу), </a:t>
            </a:r>
            <a:r>
              <a:rPr spc="-434" dirty="0">
                <a:latin typeface="Times New Roman"/>
                <a:cs typeface="Times New Roman"/>
              </a:rPr>
              <a:t> </a:t>
            </a:r>
            <a:r>
              <a:rPr spc="-10" dirty="0">
                <a:latin typeface="Times New Roman"/>
                <a:cs typeface="Times New Roman"/>
              </a:rPr>
              <a:t>то</a:t>
            </a:r>
            <a:r>
              <a:rPr dirty="0">
                <a:latin typeface="Times New Roman"/>
                <a:cs typeface="Times New Roman"/>
              </a:rPr>
              <a:t> </a:t>
            </a:r>
            <a:r>
              <a:rPr spc="-5" dirty="0">
                <a:latin typeface="Times New Roman"/>
                <a:cs typeface="Times New Roman"/>
              </a:rPr>
              <a:t>для:</a:t>
            </a:r>
            <a:endParaRPr>
              <a:latin typeface="Times New Roman"/>
              <a:cs typeface="Times New Roman"/>
            </a:endParaRPr>
          </a:p>
          <a:p>
            <a:pPr marL="12700" marR="103505" indent="55880">
              <a:buChar char="-"/>
              <a:tabLst>
                <a:tab pos="203200" algn="l"/>
              </a:tabLst>
            </a:pPr>
            <a:r>
              <a:rPr spc="-10" dirty="0">
                <a:latin typeface="Times New Roman"/>
                <a:cs typeface="Times New Roman"/>
              </a:rPr>
              <a:t>розчинення речовини (приготування </a:t>
            </a:r>
            <a:r>
              <a:rPr spc="-434" dirty="0">
                <a:latin typeface="Times New Roman"/>
                <a:cs typeface="Times New Roman"/>
              </a:rPr>
              <a:t> </a:t>
            </a:r>
            <a:r>
              <a:rPr spc="-5" dirty="0">
                <a:latin typeface="Times New Roman"/>
                <a:cs typeface="Times New Roman"/>
              </a:rPr>
              <a:t>розчину)</a:t>
            </a:r>
            <a:endParaRPr>
              <a:latin typeface="Times New Roman"/>
              <a:cs typeface="Times New Roman"/>
            </a:endParaRPr>
          </a:p>
          <a:p>
            <a:pPr marL="202565" indent="-134620">
              <a:buChar char="-"/>
              <a:tabLst>
                <a:tab pos="203200" algn="l"/>
              </a:tabLst>
            </a:pPr>
            <a:r>
              <a:rPr spc="-10" dirty="0">
                <a:latin typeface="Times New Roman"/>
                <a:cs typeface="Times New Roman"/>
              </a:rPr>
              <a:t>подрібнення</a:t>
            </a:r>
            <a:r>
              <a:rPr spc="-15" dirty="0">
                <a:latin typeface="Times New Roman"/>
                <a:cs typeface="Times New Roman"/>
              </a:rPr>
              <a:t> </a:t>
            </a:r>
            <a:r>
              <a:rPr dirty="0">
                <a:latin typeface="Times New Roman"/>
                <a:cs typeface="Times New Roman"/>
              </a:rPr>
              <a:t>ЛР </a:t>
            </a:r>
            <a:r>
              <a:rPr spc="-5" dirty="0">
                <a:latin typeface="Times New Roman"/>
                <a:cs typeface="Times New Roman"/>
              </a:rPr>
              <a:t>по</a:t>
            </a:r>
            <a:r>
              <a:rPr dirty="0">
                <a:latin typeface="Times New Roman"/>
                <a:cs typeface="Times New Roman"/>
              </a:rPr>
              <a:t> </a:t>
            </a:r>
            <a:r>
              <a:rPr spc="-5" dirty="0">
                <a:latin typeface="Times New Roman"/>
                <a:cs typeface="Times New Roman"/>
              </a:rPr>
              <a:t>правилу </a:t>
            </a:r>
            <a:r>
              <a:rPr dirty="0">
                <a:latin typeface="Times New Roman"/>
                <a:cs typeface="Times New Roman"/>
              </a:rPr>
              <a:t>Дерягіна</a:t>
            </a:r>
            <a:endParaRPr>
              <a:latin typeface="Times New Roman"/>
              <a:cs typeface="Times New Roman"/>
            </a:endParaRPr>
          </a:p>
          <a:p>
            <a:pPr marL="12700"/>
            <a:r>
              <a:rPr spc="-5" dirty="0">
                <a:latin typeface="Times New Roman"/>
                <a:cs typeface="Times New Roman"/>
              </a:rPr>
              <a:t>(суспензія)</a:t>
            </a:r>
            <a:endParaRPr>
              <a:latin typeface="Times New Roman"/>
              <a:cs typeface="Times New Roman"/>
            </a:endParaRPr>
          </a:p>
          <a:p>
            <a:pPr marL="68580"/>
            <a:r>
              <a:rPr b="1" spc="-20" dirty="0">
                <a:latin typeface="Times New Roman"/>
                <a:cs typeface="Times New Roman"/>
              </a:rPr>
              <a:t>використовують</a:t>
            </a:r>
            <a:r>
              <a:rPr b="1" spc="40" dirty="0">
                <a:latin typeface="Times New Roman"/>
                <a:cs typeface="Times New Roman"/>
              </a:rPr>
              <a:t> </a:t>
            </a:r>
            <a:r>
              <a:rPr b="1" spc="-10" dirty="0">
                <a:latin typeface="Times New Roman"/>
                <a:cs typeface="Times New Roman"/>
              </a:rPr>
              <a:t>підплавлену</a:t>
            </a:r>
            <a:r>
              <a:rPr b="1" spc="20" dirty="0">
                <a:latin typeface="Times New Roman"/>
                <a:cs typeface="Times New Roman"/>
              </a:rPr>
              <a:t> </a:t>
            </a:r>
            <a:r>
              <a:rPr b="1" spc="-30" dirty="0">
                <a:latin typeface="Times New Roman"/>
                <a:cs typeface="Times New Roman"/>
              </a:rPr>
              <a:t>основу</a:t>
            </a:r>
            <a:endParaRPr>
              <a:latin typeface="Times New Roman"/>
              <a:cs typeface="Times New Roman"/>
            </a:endParaRPr>
          </a:p>
        </p:txBody>
      </p:sp>
      <p:grpSp>
        <p:nvGrpSpPr>
          <p:cNvPr id="25" name="object 25"/>
          <p:cNvGrpSpPr/>
          <p:nvPr/>
        </p:nvGrpSpPr>
        <p:grpSpPr>
          <a:xfrm>
            <a:off x="6236018" y="2486977"/>
            <a:ext cx="3319779" cy="3970654"/>
            <a:chOff x="4712017" y="2486977"/>
            <a:chExt cx="3319779" cy="3970654"/>
          </a:xfrm>
        </p:grpSpPr>
        <p:sp>
          <p:nvSpPr>
            <p:cNvPr id="26" name="object 26"/>
            <p:cNvSpPr/>
            <p:nvPr/>
          </p:nvSpPr>
          <p:spPr>
            <a:xfrm>
              <a:off x="4716779" y="2491739"/>
              <a:ext cx="3310254" cy="3961129"/>
            </a:xfrm>
            <a:custGeom>
              <a:avLst/>
              <a:gdLst/>
              <a:ahLst/>
              <a:cxnLst/>
              <a:rect l="l" t="t" r="r" b="b"/>
              <a:pathLst>
                <a:path w="3310254" h="3961129">
                  <a:moveTo>
                    <a:pt x="2947073" y="0"/>
                  </a:moveTo>
                  <a:lnTo>
                    <a:pt x="363054" y="0"/>
                  </a:lnTo>
                  <a:lnTo>
                    <a:pt x="359740" y="49263"/>
                  </a:lnTo>
                  <a:lnTo>
                    <a:pt x="350086" y="96513"/>
                  </a:lnTo>
                  <a:lnTo>
                    <a:pt x="334523" y="141316"/>
                  </a:lnTo>
                  <a:lnTo>
                    <a:pt x="313486" y="183239"/>
                  </a:lnTo>
                  <a:lnTo>
                    <a:pt x="287407" y="221851"/>
                  </a:lnTo>
                  <a:lnTo>
                    <a:pt x="256717" y="256717"/>
                  </a:lnTo>
                  <a:lnTo>
                    <a:pt x="221851" y="287407"/>
                  </a:lnTo>
                  <a:lnTo>
                    <a:pt x="183239" y="313486"/>
                  </a:lnTo>
                  <a:lnTo>
                    <a:pt x="141316" y="334523"/>
                  </a:lnTo>
                  <a:lnTo>
                    <a:pt x="96513" y="350086"/>
                  </a:lnTo>
                  <a:lnTo>
                    <a:pt x="49263" y="359740"/>
                  </a:lnTo>
                  <a:lnTo>
                    <a:pt x="0" y="363054"/>
                  </a:lnTo>
                  <a:lnTo>
                    <a:pt x="0" y="3597821"/>
                  </a:lnTo>
                  <a:lnTo>
                    <a:pt x="49263" y="3601135"/>
                  </a:lnTo>
                  <a:lnTo>
                    <a:pt x="96513" y="3610789"/>
                  </a:lnTo>
                  <a:lnTo>
                    <a:pt x="141316" y="3626352"/>
                  </a:lnTo>
                  <a:lnTo>
                    <a:pt x="183239" y="3647389"/>
                  </a:lnTo>
                  <a:lnTo>
                    <a:pt x="221851" y="3673468"/>
                  </a:lnTo>
                  <a:lnTo>
                    <a:pt x="256717" y="3704158"/>
                  </a:lnTo>
                  <a:lnTo>
                    <a:pt x="287407" y="3739024"/>
                  </a:lnTo>
                  <a:lnTo>
                    <a:pt x="313486" y="3777636"/>
                  </a:lnTo>
                  <a:lnTo>
                    <a:pt x="334523" y="3819559"/>
                  </a:lnTo>
                  <a:lnTo>
                    <a:pt x="350086" y="3864362"/>
                  </a:lnTo>
                  <a:lnTo>
                    <a:pt x="359740" y="3911612"/>
                  </a:lnTo>
                  <a:lnTo>
                    <a:pt x="363054" y="3960876"/>
                  </a:lnTo>
                  <a:lnTo>
                    <a:pt x="2947073" y="3960876"/>
                  </a:lnTo>
                  <a:lnTo>
                    <a:pt x="2950387" y="3911612"/>
                  </a:lnTo>
                  <a:lnTo>
                    <a:pt x="2960041" y="3864362"/>
                  </a:lnTo>
                  <a:lnTo>
                    <a:pt x="2975604" y="3819559"/>
                  </a:lnTo>
                  <a:lnTo>
                    <a:pt x="2996641" y="3777636"/>
                  </a:lnTo>
                  <a:lnTo>
                    <a:pt x="3022720" y="3739024"/>
                  </a:lnTo>
                  <a:lnTo>
                    <a:pt x="3053410" y="3704158"/>
                  </a:lnTo>
                  <a:lnTo>
                    <a:pt x="3088276" y="3673468"/>
                  </a:lnTo>
                  <a:lnTo>
                    <a:pt x="3126888" y="3647389"/>
                  </a:lnTo>
                  <a:lnTo>
                    <a:pt x="3168811" y="3626352"/>
                  </a:lnTo>
                  <a:lnTo>
                    <a:pt x="3213614" y="3610789"/>
                  </a:lnTo>
                  <a:lnTo>
                    <a:pt x="3260864" y="3601135"/>
                  </a:lnTo>
                  <a:lnTo>
                    <a:pt x="3310128" y="3597821"/>
                  </a:lnTo>
                  <a:lnTo>
                    <a:pt x="3310128" y="363054"/>
                  </a:lnTo>
                  <a:lnTo>
                    <a:pt x="3260864" y="359740"/>
                  </a:lnTo>
                  <a:lnTo>
                    <a:pt x="3213614" y="350086"/>
                  </a:lnTo>
                  <a:lnTo>
                    <a:pt x="3168811" y="334523"/>
                  </a:lnTo>
                  <a:lnTo>
                    <a:pt x="3126888" y="313486"/>
                  </a:lnTo>
                  <a:lnTo>
                    <a:pt x="3088276" y="287407"/>
                  </a:lnTo>
                  <a:lnTo>
                    <a:pt x="3053410" y="256717"/>
                  </a:lnTo>
                  <a:lnTo>
                    <a:pt x="3022720" y="221851"/>
                  </a:lnTo>
                  <a:lnTo>
                    <a:pt x="2996641" y="183239"/>
                  </a:lnTo>
                  <a:lnTo>
                    <a:pt x="2975604" y="141316"/>
                  </a:lnTo>
                  <a:lnTo>
                    <a:pt x="2960041" y="96513"/>
                  </a:lnTo>
                  <a:lnTo>
                    <a:pt x="2950387" y="49263"/>
                  </a:lnTo>
                  <a:lnTo>
                    <a:pt x="2947073" y="0"/>
                  </a:lnTo>
                  <a:close/>
                </a:path>
              </a:pathLst>
            </a:custGeom>
            <a:solidFill>
              <a:srgbClr val="B03E9A"/>
            </a:solidFill>
          </p:spPr>
          <p:txBody>
            <a:bodyPr wrap="square" lIns="0" tIns="0" rIns="0" bIns="0" rtlCol="0"/>
            <a:lstStyle/>
            <a:p>
              <a:endParaRPr/>
            </a:p>
          </p:txBody>
        </p:sp>
        <p:sp>
          <p:nvSpPr>
            <p:cNvPr id="27" name="object 27"/>
            <p:cNvSpPr/>
            <p:nvPr/>
          </p:nvSpPr>
          <p:spPr>
            <a:xfrm>
              <a:off x="4716779" y="2491739"/>
              <a:ext cx="3310254" cy="3961129"/>
            </a:xfrm>
            <a:custGeom>
              <a:avLst/>
              <a:gdLst/>
              <a:ahLst/>
              <a:cxnLst/>
              <a:rect l="l" t="t" r="r" b="b"/>
              <a:pathLst>
                <a:path w="3310254" h="3961129">
                  <a:moveTo>
                    <a:pt x="0" y="363054"/>
                  </a:moveTo>
                  <a:lnTo>
                    <a:pt x="49263" y="359740"/>
                  </a:lnTo>
                  <a:lnTo>
                    <a:pt x="96513" y="350086"/>
                  </a:lnTo>
                  <a:lnTo>
                    <a:pt x="141316" y="334523"/>
                  </a:lnTo>
                  <a:lnTo>
                    <a:pt x="183239" y="313486"/>
                  </a:lnTo>
                  <a:lnTo>
                    <a:pt x="221851" y="287407"/>
                  </a:lnTo>
                  <a:lnTo>
                    <a:pt x="256717" y="256717"/>
                  </a:lnTo>
                  <a:lnTo>
                    <a:pt x="287407" y="221851"/>
                  </a:lnTo>
                  <a:lnTo>
                    <a:pt x="313486" y="183239"/>
                  </a:lnTo>
                  <a:lnTo>
                    <a:pt x="334523" y="141316"/>
                  </a:lnTo>
                  <a:lnTo>
                    <a:pt x="350086" y="96513"/>
                  </a:lnTo>
                  <a:lnTo>
                    <a:pt x="359740" y="49263"/>
                  </a:lnTo>
                  <a:lnTo>
                    <a:pt x="363054" y="0"/>
                  </a:lnTo>
                  <a:lnTo>
                    <a:pt x="2947073" y="0"/>
                  </a:lnTo>
                  <a:lnTo>
                    <a:pt x="2950387" y="49263"/>
                  </a:lnTo>
                  <a:lnTo>
                    <a:pt x="2960041" y="96513"/>
                  </a:lnTo>
                  <a:lnTo>
                    <a:pt x="2975604" y="141316"/>
                  </a:lnTo>
                  <a:lnTo>
                    <a:pt x="2996641" y="183239"/>
                  </a:lnTo>
                  <a:lnTo>
                    <a:pt x="3022720" y="221851"/>
                  </a:lnTo>
                  <a:lnTo>
                    <a:pt x="3053410" y="256717"/>
                  </a:lnTo>
                  <a:lnTo>
                    <a:pt x="3088276" y="287407"/>
                  </a:lnTo>
                  <a:lnTo>
                    <a:pt x="3126888" y="313486"/>
                  </a:lnTo>
                  <a:lnTo>
                    <a:pt x="3168811" y="334523"/>
                  </a:lnTo>
                  <a:lnTo>
                    <a:pt x="3213614" y="350086"/>
                  </a:lnTo>
                  <a:lnTo>
                    <a:pt x="3260864" y="359740"/>
                  </a:lnTo>
                  <a:lnTo>
                    <a:pt x="3310128" y="363054"/>
                  </a:lnTo>
                  <a:lnTo>
                    <a:pt x="3310128" y="3597821"/>
                  </a:lnTo>
                  <a:lnTo>
                    <a:pt x="3260864" y="3601135"/>
                  </a:lnTo>
                  <a:lnTo>
                    <a:pt x="3213614" y="3610789"/>
                  </a:lnTo>
                  <a:lnTo>
                    <a:pt x="3168811" y="3626352"/>
                  </a:lnTo>
                  <a:lnTo>
                    <a:pt x="3126888" y="3647389"/>
                  </a:lnTo>
                  <a:lnTo>
                    <a:pt x="3088276" y="3673468"/>
                  </a:lnTo>
                  <a:lnTo>
                    <a:pt x="3053410" y="3704158"/>
                  </a:lnTo>
                  <a:lnTo>
                    <a:pt x="3022720" y="3739024"/>
                  </a:lnTo>
                  <a:lnTo>
                    <a:pt x="2996641" y="3777636"/>
                  </a:lnTo>
                  <a:lnTo>
                    <a:pt x="2975604" y="3819559"/>
                  </a:lnTo>
                  <a:lnTo>
                    <a:pt x="2960041" y="3864362"/>
                  </a:lnTo>
                  <a:lnTo>
                    <a:pt x="2950387" y="3911612"/>
                  </a:lnTo>
                  <a:lnTo>
                    <a:pt x="2947073" y="3960876"/>
                  </a:lnTo>
                  <a:lnTo>
                    <a:pt x="363054" y="3960876"/>
                  </a:lnTo>
                  <a:lnTo>
                    <a:pt x="359740" y="3911612"/>
                  </a:lnTo>
                  <a:lnTo>
                    <a:pt x="350086" y="3864362"/>
                  </a:lnTo>
                  <a:lnTo>
                    <a:pt x="334523" y="3819559"/>
                  </a:lnTo>
                  <a:lnTo>
                    <a:pt x="313486" y="3777636"/>
                  </a:lnTo>
                  <a:lnTo>
                    <a:pt x="287407" y="3739024"/>
                  </a:lnTo>
                  <a:lnTo>
                    <a:pt x="256717" y="3704158"/>
                  </a:lnTo>
                  <a:lnTo>
                    <a:pt x="221851" y="3673468"/>
                  </a:lnTo>
                  <a:lnTo>
                    <a:pt x="183239" y="3647389"/>
                  </a:lnTo>
                  <a:lnTo>
                    <a:pt x="141316" y="3626352"/>
                  </a:lnTo>
                  <a:lnTo>
                    <a:pt x="96513" y="3610789"/>
                  </a:lnTo>
                  <a:lnTo>
                    <a:pt x="49263" y="3601135"/>
                  </a:lnTo>
                  <a:lnTo>
                    <a:pt x="0" y="3597821"/>
                  </a:lnTo>
                  <a:lnTo>
                    <a:pt x="0" y="363054"/>
                  </a:lnTo>
                  <a:close/>
                </a:path>
              </a:pathLst>
            </a:custGeom>
            <a:ln w="9144">
              <a:solidFill>
                <a:srgbClr val="000000"/>
              </a:solidFill>
            </a:ln>
          </p:spPr>
          <p:txBody>
            <a:bodyPr wrap="square" lIns="0" tIns="0" rIns="0" bIns="0" rtlCol="0"/>
            <a:lstStyle/>
            <a:p>
              <a:endParaRPr/>
            </a:p>
          </p:txBody>
        </p:sp>
      </p:grpSp>
      <p:sp>
        <p:nvSpPr>
          <p:cNvPr id="28" name="object 28"/>
          <p:cNvSpPr txBox="1"/>
          <p:nvPr/>
        </p:nvSpPr>
        <p:spPr>
          <a:xfrm>
            <a:off x="6550546" y="2739560"/>
            <a:ext cx="2687955" cy="3591560"/>
          </a:xfrm>
          <a:prstGeom prst="rect">
            <a:avLst/>
          </a:prstGeom>
        </p:spPr>
        <p:txBody>
          <a:bodyPr vert="horz" wrap="square" lIns="0" tIns="12700" rIns="0" bIns="0" rtlCol="0">
            <a:spAutoFit/>
          </a:bodyPr>
          <a:lstStyle/>
          <a:p>
            <a:pPr marL="32384" marR="26034" algn="ctr">
              <a:spcBef>
                <a:spcPts val="100"/>
              </a:spcBef>
            </a:pPr>
            <a:r>
              <a:rPr b="1" dirty="0">
                <a:solidFill>
                  <a:srgbClr val="FFFFFF"/>
                </a:solidFill>
                <a:latin typeface="Times New Roman"/>
                <a:cs typeface="Times New Roman"/>
              </a:rPr>
              <a:t>ЛР </a:t>
            </a:r>
            <a:r>
              <a:rPr b="1" spc="-5" dirty="0">
                <a:solidFill>
                  <a:srgbClr val="FFFFFF"/>
                </a:solidFill>
                <a:latin typeface="Times New Roman"/>
                <a:cs typeface="Times New Roman"/>
              </a:rPr>
              <a:t>для </a:t>
            </a:r>
            <a:r>
              <a:rPr b="1" spc="-20" dirty="0">
                <a:solidFill>
                  <a:srgbClr val="FFFFFF"/>
                </a:solidFill>
                <a:latin typeface="Times New Roman"/>
                <a:cs typeface="Times New Roman"/>
              </a:rPr>
              <a:t>виготовлення </a:t>
            </a:r>
            <a:r>
              <a:rPr b="1" spc="-15" dirty="0">
                <a:solidFill>
                  <a:srgbClr val="FFFFFF"/>
                </a:solidFill>
                <a:latin typeface="Times New Roman"/>
                <a:cs typeface="Times New Roman"/>
              </a:rPr>
              <a:t> </a:t>
            </a:r>
            <a:r>
              <a:rPr b="1" spc="-10" dirty="0">
                <a:solidFill>
                  <a:srgbClr val="FFFFFF"/>
                </a:solidFill>
                <a:latin typeface="Times New Roman"/>
                <a:cs typeface="Times New Roman"/>
              </a:rPr>
              <a:t>мазі-суспензії </a:t>
            </a:r>
            <a:r>
              <a:rPr b="1" spc="-5" dirty="0">
                <a:solidFill>
                  <a:srgbClr val="FFFFFF"/>
                </a:solidFill>
                <a:latin typeface="Times New Roman"/>
                <a:cs typeface="Times New Roman"/>
              </a:rPr>
              <a:t> </a:t>
            </a:r>
            <a:r>
              <a:rPr b="1" spc="-10" dirty="0">
                <a:solidFill>
                  <a:srgbClr val="FFFFFF"/>
                </a:solidFill>
                <a:latin typeface="Times New Roman"/>
                <a:cs typeface="Times New Roman"/>
              </a:rPr>
              <a:t>подрібнюють</a:t>
            </a:r>
            <a:r>
              <a:rPr b="1" dirty="0">
                <a:solidFill>
                  <a:srgbClr val="FFFFFF"/>
                </a:solidFill>
                <a:latin typeface="Times New Roman"/>
                <a:cs typeface="Times New Roman"/>
              </a:rPr>
              <a:t> і </a:t>
            </a:r>
            <a:r>
              <a:rPr b="1" spc="5" dirty="0">
                <a:solidFill>
                  <a:srgbClr val="FFFFFF"/>
                </a:solidFill>
                <a:latin typeface="Times New Roman"/>
                <a:cs typeface="Times New Roman"/>
              </a:rPr>
              <a:t> </a:t>
            </a:r>
            <a:r>
              <a:rPr b="1" spc="-5" dirty="0">
                <a:solidFill>
                  <a:srgbClr val="FFFFFF"/>
                </a:solidFill>
                <a:latin typeface="Times New Roman"/>
                <a:cs typeface="Times New Roman"/>
              </a:rPr>
              <a:t>відсувають від </a:t>
            </a:r>
            <a:r>
              <a:rPr b="1" spc="-10" dirty="0">
                <a:solidFill>
                  <a:srgbClr val="FFFFFF"/>
                </a:solidFill>
                <a:latin typeface="Times New Roman"/>
                <a:cs typeface="Times New Roman"/>
              </a:rPr>
              <a:t>центру </a:t>
            </a:r>
            <a:r>
              <a:rPr b="1" spc="-5" dirty="0">
                <a:solidFill>
                  <a:srgbClr val="FFFFFF"/>
                </a:solidFill>
                <a:latin typeface="Times New Roman"/>
                <a:cs typeface="Times New Roman"/>
              </a:rPr>
              <a:t> </a:t>
            </a:r>
            <a:r>
              <a:rPr b="1" spc="-10" dirty="0">
                <a:solidFill>
                  <a:srgbClr val="FFFFFF"/>
                </a:solidFill>
                <a:latin typeface="Times New Roman"/>
                <a:cs typeface="Times New Roman"/>
              </a:rPr>
              <a:t>ступки </a:t>
            </a:r>
            <a:r>
              <a:rPr b="1" dirty="0">
                <a:solidFill>
                  <a:srgbClr val="FFFFFF"/>
                </a:solidFill>
                <a:latin typeface="Times New Roman"/>
                <a:cs typeface="Times New Roman"/>
              </a:rPr>
              <a:t>(чи </a:t>
            </a:r>
            <a:r>
              <a:rPr b="1" spc="-10" dirty="0">
                <a:solidFill>
                  <a:srgbClr val="FFFFFF"/>
                </a:solidFill>
                <a:latin typeface="Times New Roman"/>
                <a:cs typeface="Times New Roman"/>
              </a:rPr>
              <a:t>вибирають на </a:t>
            </a:r>
            <a:r>
              <a:rPr b="1" spc="-434" dirty="0">
                <a:solidFill>
                  <a:srgbClr val="FFFFFF"/>
                </a:solidFill>
                <a:latin typeface="Times New Roman"/>
                <a:cs typeface="Times New Roman"/>
              </a:rPr>
              <a:t> </a:t>
            </a:r>
            <a:r>
              <a:rPr b="1" spc="-15" dirty="0">
                <a:solidFill>
                  <a:srgbClr val="FFFFFF"/>
                </a:solidFill>
                <a:latin typeface="Times New Roman"/>
                <a:cs typeface="Times New Roman"/>
              </a:rPr>
              <a:t>капсулу)</a:t>
            </a:r>
            <a:r>
              <a:rPr b="1" spc="-10" dirty="0">
                <a:solidFill>
                  <a:srgbClr val="FFFFFF"/>
                </a:solidFill>
                <a:latin typeface="Times New Roman"/>
                <a:cs typeface="Times New Roman"/>
              </a:rPr>
              <a:t> потім</a:t>
            </a:r>
            <a:endParaRPr>
              <a:latin typeface="Times New Roman"/>
              <a:cs typeface="Times New Roman"/>
            </a:endParaRPr>
          </a:p>
          <a:p>
            <a:pPr marL="12065" marR="5080" algn="ctr"/>
            <a:r>
              <a:rPr b="1" dirty="0">
                <a:solidFill>
                  <a:srgbClr val="FFFFFF"/>
                </a:solidFill>
                <a:latin typeface="Times New Roman"/>
                <a:cs typeface="Times New Roman"/>
              </a:rPr>
              <a:t>ЛР </a:t>
            </a:r>
            <a:r>
              <a:rPr b="1" spc="-5" dirty="0">
                <a:solidFill>
                  <a:srgbClr val="FFFFFF"/>
                </a:solidFill>
                <a:latin typeface="Times New Roman"/>
                <a:cs typeface="Times New Roman"/>
              </a:rPr>
              <a:t>для </a:t>
            </a:r>
            <a:r>
              <a:rPr b="1" spc="-15" dirty="0">
                <a:solidFill>
                  <a:srgbClr val="FFFFFF"/>
                </a:solidFill>
                <a:latin typeface="Times New Roman"/>
                <a:cs typeface="Times New Roman"/>
              </a:rPr>
              <a:t>виготування </a:t>
            </a:r>
            <a:r>
              <a:rPr b="1" spc="-5" dirty="0">
                <a:solidFill>
                  <a:srgbClr val="FFFFFF"/>
                </a:solidFill>
                <a:latin typeface="Times New Roman"/>
                <a:cs typeface="Times New Roman"/>
              </a:rPr>
              <a:t>мазі- </a:t>
            </a:r>
            <a:r>
              <a:rPr b="1" spc="-434" dirty="0">
                <a:solidFill>
                  <a:srgbClr val="FFFFFF"/>
                </a:solidFill>
                <a:latin typeface="Times New Roman"/>
                <a:cs typeface="Times New Roman"/>
              </a:rPr>
              <a:t> </a:t>
            </a:r>
            <a:r>
              <a:rPr b="1" spc="-15" dirty="0">
                <a:solidFill>
                  <a:srgbClr val="FFFFFF"/>
                </a:solidFill>
                <a:latin typeface="Times New Roman"/>
                <a:cs typeface="Times New Roman"/>
              </a:rPr>
              <a:t>розчину</a:t>
            </a:r>
            <a:r>
              <a:rPr b="1" spc="10" dirty="0">
                <a:solidFill>
                  <a:srgbClr val="FFFFFF"/>
                </a:solidFill>
                <a:latin typeface="Times New Roman"/>
                <a:cs typeface="Times New Roman"/>
              </a:rPr>
              <a:t> </a:t>
            </a:r>
            <a:r>
              <a:rPr b="1" spc="-15" dirty="0">
                <a:solidFill>
                  <a:srgbClr val="FFFFFF"/>
                </a:solidFill>
                <a:latin typeface="Times New Roman"/>
                <a:cs typeface="Times New Roman"/>
              </a:rPr>
              <a:t>розчиняють</a:t>
            </a:r>
            <a:r>
              <a:rPr b="1" spc="5" dirty="0">
                <a:solidFill>
                  <a:srgbClr val="FFFFFF"/>
                </a:solidFill>
                <a:latin typeface="Times New Roman"/>
                <a:cs typeface="Times New Roman"/>
              </a:rPr>
              <a:t> </a:t>
            </a:r>
            <a:r>
              <a:rPr b="1" dirty="0">
                <a:solidFill>
                  <a:srgbClr val="FFFFFF"/>
                </a:solidFill>
                <a:latin typeface="Times New Roman"/>
                <a:cs typeface="Times New Roman"/>
              </a:rPr>
              <a:t>у </a:t>
            </a:r>
            <a:r>
              <a:rPr b="1" spc="5" dirty="0">
                <a:solidFill>
                  <a:srgbClr val="FFFFFF"/>
                </a:solidFill>
                <a:latin typeface="Times New Roman"/>
                <a:cs typeface="Times New Roman"/>
              </a:rPr>
              <a:t> </a:t>
            </a:r>
            <a:r>
              <a:rPr b="1" spc="-15" dirty="0">
                <a:solidFill>
                  <a:srgbClr val="FFFFFF"/>
                </a:solidFill>
                <a:latin typeface="Times New Roman"/>
                <a:cs typeface="Times New Roman"/>
              </a:rPr>
              <a:t>розрахованій</a:t>
            </a:r>
            <a:r>
              <a:rPr b="1" dirty="0">
                <a:solidFill>
                  <a:srgbClr val="FFFFFF"/>
                </a:solidFill>
                <a:latin typeface="Times New Roman"/>
                <a:cs typeface="Times New Roman"/>
              </a:rPr>
              <a:t> </a:t>
            </a:r>
            <a:r>
              <a:rPr b="1" spc="-5" dirty="0">
                <a:solidFill>
                  <a:srgbClr val="FFFFFF"/>
                </a:solidFill>
                <a:latin typeface="Times New Roman"/>
                <a:cs typeface="Times New Roman"/>
              </a:rPr>
              <a:t>кількості </a:t>
            </a:r>
            <a:r>
              <a:rPr b="1" dirty="0">
                <a:solidFill>
                  <a:srgbClr val="FFFFFF"/>
                </a:solidFill>
                <a:latin typeface="Times New Roman"/>
                <a:cs typeface="Times New Roman"/>
              </a:rPr>
              <a:t> </a:t>
            </a:r>
            <a:r>
              <a:rPr b="1" spc="-10" dirty="0">
                <a:solidFill>
                  <a:srgbClr val="FFFFFF"/>
                </a:solidFill>
                <a:latin typeface="Times New Roman"/>
                <a:cs typeface="Times New Roman"/>
              </a:rPr>
              <a:t>допоміжної</a:t>
            </a:r>
            <a:r>
              <a:rPr b="1" spc="10" dirty="0">
                <a:solidFill>
                  <a:srgbClr val="FFFFFF"/>
                </a:solidFill>
                <a:latin typeface="Times New Roman"/>
                <a:cs typeface="Times New Roman"/>
              </a:rPr>
              <a:t> </a:t>
            </a:r>
            <a:r>
              <a:rPr b="1" spc="-5" dirty="0">
                <a:solidFill>
                  <a:srgbClr val="FFFFFF"/>
                </a:solidFill>
                <a:latin typeface="Times New Roman"/>
                <a:cs typeface="Times New Roman"/>
              </a:rPr>
              <a:t>рідини</a:t>
            </a:r>
            <a:r>
              <a:rPr b="1" dirty="0">
                <a:solidFill>
                  <a:srgbClr val="FFFFFF"/>
                </a:solidFill>
                <a:latin typeface="Times New Roman"/>
                <a:cs typeface="Times New Roman"/>
              </a:rPr>
              <a:t> (в </a:t>
            </a:r>
            <a:r>
              <a:rPr b="1" spc="5" dirty="0">
                <a:solidFill>
                  <a:srgbClr val="FFFFFF"/>
                </a:solidFill>
                <a:latin typeface="Times New Roman"/>
                <a:cs typeface="Times New Roman"/>
              </a:rPr>
              <a:t> </a:t>
            </a:r>
            <a:r>
              <a:rPr b="1" spc="-5" dirty="0">
                <a:solidFill>
                  <a:srgbClr val="FFFFFF"/>
                </a:solidFill>
                <a:latin typeface="Times New Roman"/>
                <a:cs typeface="Times New Roman"/>
              </a:rPr>
              <a:t>залежності</a:t>
            </a:r>
            <a:r>
              <a:rPr b="1" spc="20" dirty="0">
                <a:solidFill>
                  <a:srgbClr val="FFFFFF"/>
                </a:solidFill>
                <a:latin typeface="Times New Roman"/>
                <a:cs typeface="Times New Roman"/>
              </a:rPr>
              <a:t> </a:t>
            </a:r>
            <a:r>
              <a:rPr b="1" spc="-5" dirty="0">
                <a:solidFill>
                  <a:srgbClr val="FFFFFF"/>
                </a:solidFill>
                <a:latin typeface="Times New Roman"/>
                <a:cs typeface="Times New Roman"/>
              </a:rPr>
              <a:t>від</a:t>
            </a:r>
            <a:r>
              <a:rPr b="1" dirty="0">
                <a:solidFill>
                  <a:srgbClr val="FFFFFF"/>
                </a:solidFill>
                <a:latin typeface="Times New Roman"/>
                <a:cs typeface="Times New Roman"/>
              </a:rPr>
              <a:t> %</a:t>
            </a:r>
            <a:r>
              <a:rPr b="1" spc="-15" dirty="0">
                <a:solidFill>
                  <a:srgbClr val="FFFFFF"/>
                </a:solidFill>
                <a:latin typeface="Times New Roman"/>
                <a:cs typeface="Times New Roman"/>
              </a:rPr>
              <a:t> </a:t>
            </a:r>
            <a:r>
              <a:rPr b="1" dirty="0">
                <a:solidFill>
                  <a:srgbClr val="FFFFFF"/>
                </a:solidFill>
                <a:latin typeface="Times New Roman"/>
                <a:cs typeface="Times New Roman"/>
              </a:rPr>
              <a:t>ЛР- </a:t>
            </a:r>
            <a:r>
              <a:rPr b="1" spc="5" dirty="0">
                <a:solidFill>
                  <a:srgbClr val="FFFFFF"/>
                </a:solidFill>
                <a:latin typeface="Times New Roman"/>
                <a:cs typeface="Times New Roman"/>
              </a:rPr>
              <a:t> </a:t>
            </a:r>
            <a:r>
              <a:rPr b="1" spc="-15" dirty="0">
                <a:solidFill>
                  <a:srgbClr val="FFFFFF"/>
                </a:solidFill>
                <a:latin typeface="Times New Roman"/>
                <a:cs typeface="Times New Roman"/>
              </a:rPr>
              <a:t>вазеліновому</a:t>
            </a:r>
            <a:r>
              <a:rPr b="1" spc="5" dirty="0">
                <a:solidFill>
                  <a:srgbClr val="FFFFFF"/>
                </a:solidFill>
                <a:latin typeface="Times New Roman"/>
                <a:cs typeface="Times New Roman"/>
              </a:rPr>
              <a:t> </a:t>
            </a:r>
            <a:r>
              <a:rPr b="1" spc="-5" dirty="0">
                <a:solidFill>
                  <a:srgbClr val="FFFFFF"/>
                </a:solidFill>
                <a:latin typeface="Times New Roman"/>
                <a:cs typeface="Times New Roman"/>
              </a:rPr>
              <a:t>маслі</a:t>
            </a:r>
            <a:r>
              <a:rPr b="1" spc="-10" dirty="0">
                <a:solidFill>
                  <a:srgbClr val="FFFFFF"/>
                </a:solidFill>
                <a:latin typeface="Times New Roman"/>
                <a:cs typeface="Times New Roman"/>
              </a:rPr>
              <a:t> або </a:t>
            </a:r>
            <a:r>
              <a:rPr b="1" spc="-5" dirty="0">
                <a:solidFill>
                  <a:srgbClr val="FFFFFF"/>
                </a:solidFill>
                <a:latin typeface="Times New Roman"/>
                <a:cs typeface="Times New Roman"/>
              </a:rPr>
              <a:t> підплавленій</a:t>
            </a:r>
            <a:r>
              <a:rPr b="1" spc="5" dirty="0">
                <a:solidFill>
                  <a:srgbClr val="FFFFFF"/>
                </a:solidFill>
                <a:latin typeface="Times New Roman"/>
                <a:cs typeface="Times New Roman"/>
              </a:rPr>
              <a:t> </a:t>
            </a:r>
            <a:r>
              <a:rPr b="1" spc="-10" dirty="0">
                <a:solidFill>
                  <a:srgbClr val="FFFFFF"/>
                </a:solidFill>
                <a:latin typeface="Times New Roman"/>
                <a:cs typeface="Times New Roman"/>
              </a:rPr>
              <a:t>основі)</a:t>
            </a:r>
            <a:endParaRPr>
              <a:latin typeface="Times New Roman"/>
              <a:cs typeface="Times New Roman"/>
            </a:endParaRPr>
          </a:p>
        </p:txBody>
      </p:sp>
      <p:grpSp>
        <p:nvGrpSpPr>
          <p:cNvPr id="29" name="object 29"/>
          <p:cNvGrpSpPr/>
          <p:nvPr/>
        </p:nvGrpSpPr>
        <p:grpSpPr>
          <a:xfrm>
            <a:off x="2564448" y="2516161"/>
            <a:ext cx="1181735" cy="878840"/>
            <a:chOff x="1040447" y="2516161"/>
            <a:chExt cx="1181735" cy="878840"/>
          </a:xfrm>
        </p:grpSpPr>
        <p:sp>
          <p:nvSpPr>
            <p:cNvPr id="30" name="object 30"/>
            <p:cNvSpPr/>
            <p:nvPr/>
          </p:nvSpPr>
          <p:spPr>
            <a:xfrm>
              <a:off x="1045208" y="2761254"/>
              <a:ext cx="558800" cy="628650"/>
            </a:xfrm>
            <a:custGeom>
              <a:avLst/>
              <a:gdLst/>
              <a:ahLst/>
              <a:cxnLst/>
              <a:rect l="l" t="t" r="r" b="b"/>
              <a:pathLst>
                <a:path w="558800" h="628650">
                  <a:moveTo>
                    <a:pt x="475881" y="0"/>
                  </a:moveTo>
                  <a:lnTo>
                    <a:pt x="434200" y="13398"/>
                  </a:lnTo>
                  <a:lnTo>
                    <a:pt x="388194" y="33242"/>
                  </a:lnTo>
                  <a:lnTo>
                    <a:pt x="345029" y="57240"/>
                  </a:lnTo>
                  <a:lnTo>
                    <a:pt x="304932" y="85007"/>
                  </a:lnTo>
                  <a:lnTo>
                    <a:pt x="268130" y="116155"/>
                  </a:lnTo>
                  <a:lnTo>
                    <a:pt x="234851" y="150299"/>
                  </a:lnTo>
                  <a:lnTo>
                    <a:pt x="205321" y="187051"/>
                  </a:lnTo>
                  <a:lnTo>
                    <a:pt x="179768" y="226025"/>
                  </a:lnTo>
                  <a:lnTo>
                    <a:pt x="158419" y="266834"/>
                  </a:lnTo>
                  <a:lnTo>
                    <a:pt x="141502" y="309092"/>
                  </a:lnTo>
                  <a:lnTo>
                    <a:pt x="129244" y="352412"/>
                  </a:lnTo>
                  <a:lnTo>
                    <a:pt x="121871" y="396409"/>
                  </a:lnTo>
                  <a:lnTo>
                    <a:pt x="119612" y="440694"/>
                  </a:lnTo>
                  <a:lnTo>
                    <a:pt x="122694" y="484882"/>
                  </a:lnTo>
                  <a:lnTo>
                    <a:pt x="131343" y="528586"/>
                  </a:lnTo>
                  <a:lnTo>
                    <a:pt x="0" y="628611"/>
                  </a:lnTo>
                  <a:lnTo>
                    <a:pt x="334416" y="529589"/>
                  </a:lnTo>
                  <a:lnTo>
                    <a:pt x="558241" y="203517"/>
                  </a:lnTo>
                  <a:lnTo>
                    <a:pt x="426885" y="303529"/>
                  </a:lnTo>
                  <a:lnTo>
                    <a:pt x="417556" y="253936"/>
                  </a:lnTo>
                  <a:lnTo>
                    <a:pt x="415370" y="203049"/>
                  </a:lnTo>
                  <a:lnTo>
                    <a:pt x="420217" y="151541"/>
                  </a:lnTo>
                  <a:lnTo>
                    <a:pt x="431990" y="100082"/>
                  </a:lnTo>
                  <a:lnTo>
                    <a:pt x="450581" y="49345"/>
                  </a:lnTo>
                  <a:lnTo>
                    <a:pt x="475881" y="0"/>
                  </a:lnTo>
                  <a:close/>
                </a:path>
              </a:pathLst>
            </a:custGeom>
            <a:solidFill>
              <a:srgbClr val="B03E9A"/>
            </a:solidFill>
          </p:spPr>
          <p:txBody>
            <a:bodyPr wrap="square" lIns="0" tIns="0" rIns="0" bIns="0" rtlCol="0"/>
            <a:lstStyle/>
            <a:p>
              <a:endParaRPr/>
            </a:p>
          </p:txBody>
        </p:sp>
        <p:sp>
          <p:nvSpPr>
            <p:cNvPr id="31" name="object 31"/>
            <p:cNvSpPr/>
            <p:nvPr/>
          </p:nvSpPr>
          <p:spPr>
            <a:xfrm>
              <a:off x="1351606" y="2520926"/>
              <a:ext cx="865505" cy="357505"/>
            </a:xfrm>
            <a:custGeom>
              <a:avLst/>
              <a:gdLst/>
              <a:ahLst/>
              <a:cxnLst/>
              <a:rect l="l" t="t" r="r" b="b"/>
              <a:pathLst>
                <a:path w="865505" h="357505">
                  <a:moveTo>
                    <a:pt x="560634" y="0"/>
                  </a:moveTo>
                  <a:lnTo>
                    <a:pt x="515419" y="4547"/>
                  </a:lnTo>
                  <a:lnTo>
                    <a:pt x="470047" y="13862"/>
                  </a:lnTo>
                  <a:lnTo>
                    <a:pt x="424946" y="27969"/>
                  </a:lnTo>
                  <a:lnTo>
                    <a:pt x="380543" y="46892"/>
                  </a:lnTo>
                  <a:lnTo>
                    <a:pt x="337265" y="70658"/>
                  </a:lnTo>
                  <a:lnTo>
                    <a:pt x="295541" y="99290"/>
                  </a:lnTo>
                  <a:lnTo>
                    <a:pt x="0" y="324334"/>
                  </a:lnTo>
                  <a:lnTo>
                    <a:pt x="41724" y="295704"/>
                  </a:lnTo>
                  <a:lnTo>
                    <a:pt x="85001" y="271940"/>
                  </a:lnTo>
                  <a:lnTo>
                    <a:pt x="129404" y="253018"/>
                  </a:lnTo>
                  <a:lnTo>
                    <a:pt x="174506" y="238912"/>
                  </a:lnTo>
                  <a:lnTo>
                    <a:pt x="219877" y="229597"/>
                  </a:lnTo>
                  <a:lnTo>
                    <a:pt x="265092" y="225050"/>
                  </a:lnTo>
                  <a:lnTo>
                    <a:pt x="309722" y="225245"/>
                  </a:lnTo>
                  <a:lnTo>
                    <a:pt x="353340" y="230158"/>
                  </a:lnTo>
                  <a:lnTo>
                    <a:pt x="395519" y="239764"/>
                  </a:lnTo>
                  <a:lnTo>
                    <a:pt x="435829" y="254038"/>
                  </a:lnTo>
                  <a:lnTo>
                    <a:pt x="473845" y="272957"/>
                  </a:lnTo>
                  <a:lnTo>
                    <a:pt x="509139" y="296494"/>
                  </a:lnTo>
                  <a:lnTo>
                    <a:pt x="541283" y="324626"/>
                  </a:lnTo>
                  <a:lnTo>
                    <a:pt x="569849" y="357328"/>
                  </a:lnTo>
                  <a:lnTo>
                    <a:pt x="865390" y="132271"/>
                  </a:lnTo>
                  <a:lnTo>
                    <a:pt x="836824" y="99572"/>
                  </a:lnTo>
                  <a:lnTo>
                    <a:pt x="804681" y="71442"/>
                  </a:lnTo>
                  <a:lnTo>
                    <a:pt x="769387" y="47905"/>
                  </a:lnTo>
                  <a:lnTo>
                    <a:pt x="731371" y="28988"/>
                  </a:lnTo>
                  <a:lnTo>
                    <a:pt x="691060" y="14713"/>
                  </a:lnTo>
                  <a:lnTo>
                    <a:pt x="648882" y="5108"/>
                  </a:lnTo>
                  <a:lnTo>
                    <a:pt x="605264" y="195"/>
                  </a:lnTo>
                  <a:lnTo>
                    <a:pt x="560634" y="0"/>
                  </a:lnTo>
                  <a:close/>
                </a:path>
              </a:pathLst>
            </a:custGeom>
            <a:solidFill>
              <a:srgbClr val="8E337B"/>
            </a:solidFill>
          </p:spPr>
          <p:txBody>
            <a:bodyPr wrap="square" lIns="0" tIns="0" rIns="0" bIns="0" rtlCol="0"/>
            <a:lstStyle/>
            <a:p>
              <a:endParaRPr/>
            </a:p>
          </p:txBody>
        </p:sp>
        <p:sp>
          <p:nvSpPr>
            <p:cNvPr id="32" name="object 32"/>
            <p:cNvSpPr/>
            <p:nvPr/>
          </p:nvSpPr>
          <p:spPr>
            <a:xfrm>
              <a:off x="1045210" y="2520924"/>
              <a:ext cx="1172210" cy="869315"/>
            </a:xfrm>
            <a:custGeom>
              <a:avLst/>
              <a:gdLst/>
              <a:ahLst/>
              <a:cxnLst/>
              <a:rect l="l" t="t" r="r" b="b"/>
              <a:pathLst>
                <a:path w="1172210" h="869314">
                  <a:moveTo>
                    <a:pt x="475881" y="240336"/>
                  </a:moveTo>
                  <a:lnTo>
                    <a:pt x="450581" y="289676"/>
                  </a:lnTo>
                  <a:lnTo>
                    <a:pt x="431990" y="340413"/>
                  </a:lnTo>
                  <a:lnTo>
                    <a:pt x="420217" y="391872"/>
                  </a:lnTo>
                  <a:lnTo>
                    <a:pt x="415370" y="443382"/>
                  </a:lnTo>
                  <a:lnTo>
                    <a:pt x="417556" y="494271"/>
                  </a:lnTo>
                  <a:lnTo>
                    <a:pt x="426885" y="543866"/>
                  </a:lnTo>
                  <a:lnTo>
                    <a:pt x="558241" y="443841"/>
                  </a:lnTo>
                  <a:lnTo>
                    <a:pt x="334416" y="769926"/>
                  </a:lnTo>
                  <a:lnTo>
                    <a:pt x="0" y="868935"/>
                  </a:lnTo>
                  <a:lnTo>
                    <a:pt x="131343" y="768910"/>
                  </a:lnTo>
                  <a:lnTo>
                    <a:pt x="122838" y="726089"/>
                  </a:lnTo>
                  <a:lnTo>
                    <a:pt x="119695" y="682535"/>
                  </a:lnTo>
                  <a:lnTo>
                    <a:pt x="121754" y="638652"/>
                  </a:lnTo>
                  <a:lnTo>
                    <a:pt x="128857" y="594845"/>
                  </a:lnTo>
                  <a:lnTo>
                    <a:pt x="140843" y="551520"/>
                  </a:lnTo>
                  <a:lnTo>
                    <a:pt x="157554" y="509080"/>
                  </a:lnTo>
                  <a:lnTo>
                    <a:pt x="178829" y="467932"/>
                  </a:lnTo>
                  <a:lnTo>
                    <a:pt x="204510" y="428479"/>
                  </a:lnTo>
                  <a:lnTo>
                    <a:pt x="234436" y="391127"/>
                  </a:lnTo>
                  <a:lnTo>
                    <a:pt x="268448" y="356281"/>
                  </a:lnTo>
                  <a:lnTo>
                    <a:pt x="306387" y="324346"/>
                  </a:lnTo>
                  <a:lnTo>
                    <a:pt x="601941" y="99290"/>
                  </a:lnTo>
                  <a:lnTo>
                    <a:pt x="643666" y="70658"/>
                  </a:lnTo>
                  <a:lnTo>
                    <a:pt x="686943" y="46892"/>
                  </a:lnTo>
                  <a:lnTo>
                    <a:pt x="731346" y="27969"/>
                  </a:lnTo>
                  <a:lnTo>
                    <a:pt x="776448" y="13862"/>
                  </a:lnTo>
                  <a:lnTo>
                    <a:pt x="821819" y="4547"/>
                  </a:lnTo>
                  <a:lnTo>
                    <a:pt x="867034" y="0"/>
                  </a:lnTo>
                  <a:lnTo>
                    <a:pt x="911664" y="195"/>
                  </a:lnTo>
                  <a:lnTo>
                    <a:pt x="955282" y="5108"/>
                  </a:lnTo>
                  <a:lnTo>
                    <a:pt x="997460" y="14713"/>
                  </a:lnTo>
                  <a:lnTo>
                    <a:pt x="1037771" y="28988"/>
                  </a:lnTo>
                  <a:lnTo>
                    <a:pt x="1075787" y="47905"/>
                  </a:lnTo>
                  <a:lnTo>
                    <a:pt x="1111081" y="71442"/>
                  </a:lnTo>
                  <a:lnTo>
                    <a:pt x="1143224" y="99572"/>
                  </a:lnTo>
                  <a:lnTo>
                    <a:pt x="1171790" y="132271"/>
                  </a:lnTo>
                  <a:lnTo>
                    <a:pt x="876249" y="357328"/>
                  </a:lnTo>
                  <a:lnTo>
                    <a:pt x="847683" y="324629"/>
                  </a:lnTo>
                  <a:lnTo>
                    <a:pt x="815539" y="296498"/>
                  </a:lnTo>
                  <a:lnTo>
                    <a:pt x="780246" y="272962"/>
                  </a:lnTo>
                  <a:lnTo>
                    <a:pt x="742230" y="254044"/>
                  </a:lnTo>
                  <a:lnTo>
                    <a:pt x="701919" y="239770"/>
                  </a:lnTo>
                  <a:lnTo>
                    <a:pt x="659741" y="230164"/>
                  </a:lnTo>
                  <a:lnTo>
                    <a:pt x="616123" y="225251"/>
                  </a:lnTo>
                  <a:lnTo>
                    <a:pt x="571492" y="225056"/>
                  </a:lnTo>
                  <a:lnTo>
                    <a:pt x="526278" y="229604"/>
                  </a:lnTo>
                  <a:lnTo>
                    <a:pt x="480906" y="238918"/>
                  </a:lnTo>
                  <a:lnTo>
                    <a:pt x="435805" y="253025"/>
                  </a:lnTo>
                  <a:lnTo>
                    <a:pt x="391401" y="271949"/>
                  </a:lnTo>
                  <a:lnTo>
                    <a:pt x="348124" y="295714"/>
                  </a:lnTo>
                  <a:lnTo>
                    <a:pt x="306400" y="324346"/>
                  </a:lnTo>
                </a:path>
              </a:pathLst>
            </a:custGeom>
            <a:ln w="9524">
              <a:solidFill>
                <a:srgbClr val="000000"/>
              </a:solidFill>
            </a:ln>
          </p:spPr>
          <p:txBody>
            <a:bodyPr wrap="square" lIns="0" tIns="0" rIns="0" bIns="0" rtlCol="0"/>
            <a:lstStyle/>
            <a:p>
              <a:endParaRPr/>
            </a:p>
          </p:txBody>
        </p:sp>
      </p:grpSp>
    </p:spTree>
    <p:extLst>
      <p:ext uri="{BB962C8B-B14F-4D97-AF65-F5344CB8AC3E}">
        <p14:creationId xmlns:p14="http://schemas.microsoft.com/office/powerpoint/2010/main" val="11257646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1201" y="11660"/>
            <a:ext cx="4876800" cy="6693940"/>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2169" y="76200"/>
            <a:ext cx="4259356" cy="3124200"/>
          </a:xfrm>
          <a:prstGeom prst="rect">
            <a:avLst/>
          </a:prstGeom>
        </p:spPr>
      </p:pic>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50773" y="3238710"/>
            <a:ext cx="4392827" cy="3619291"/>
          </a:xfrm>
          <a:prstGeom prst="rect">
            <a:avLst/>
          </a:prstGeom>
        </p:spPr>
      </p:pic>
    </p:spTree>
    <p:extLst>
      <p:ext uri="{BB962C8B-B14F-4D97-AF65-F5344CB8AC3E}">
        <p14:creationId xmlns:p14="http://schemas.microsoft.com/office/powerpoint/2010/main" val="129090344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3571" y="256759"/>
            <a:ext cx="10642862" cy="2439308"/>
          </a:xfrm>
        </p:spPr>
        <p:txBody>
          <a:bodyPr>
            <a:normAutofit fontScale="90000"/>
          </a:bodyPr>
          <a:lstStyle/>
          <a:p>
            <a:pPr algn="just"/>
            <a:r>
              <a:rPr lang="ru-RU" sz="1800" dirty="0" err="1">
                <a:solidFill>
                  <a:srgbClr val="FF0000"/>
                </a:solidFill>
              </a:rPr>
              <a:t>Креми</a:t>
            </a:r>
            <a:r>
              <a:rPr lang="ru-RU" sz="1800" dirty="0">
                <a:solidFill>
                  <a:srgbClr val="FF0000"/>
                </a:solidFill>
              </a:rPr>
              <a:t> </a:t>
            </a:r>
            <a:r>
              <a:rPr lang="uk-UA" sz="1800" dirty="0">
                <a:solidFill>
                  <a:schemeClr val="tx1"/>
                </a:solidFill>
              </a:rPr>
              <a:t>- </a:t>
            </a:r>
            <a:r>
              <a:rPr lang="ru-RU" sz="1800" dirty="0" err="1">
                <a:solidFill>
                  <a:schemeClr val="tx1"/>
                </a:solidFill>
              </a:rPr>
              <a:t>м’які</a:t>
            </a:r>
            <a:r>
              <a:rPr lang="ru-RU" sz="1800" dirty="0">
                <a:solidFill>
                  <a:schemeClr val="tx1"/>
                </a:solidFill>
              </a:rPr>
              <a:t> </a:t>
            </a:r>
            <a:r>
              <a:rPr lang="ru-RU" sz="1800" dirty="0" err="1">
                <a:solidFill>
                  <a:schemeClr val="tx1"/>
                </a:solidFill>
              </a:rPr>
              <a:t>лікарські</a:t>
            </a:r>
            <a:r>
              <a:rPr lang="ru-RU" sz="1800" dirty="0">
                <a:solidFill>
                  <a:schemeClr val="tx1"/>
                </a:solidFill>
              </a:rPr>
              <a:t> </a:t>
            </a:r>
            <a:r>
              <a:rPr lang="ru-RU" sz="1800" dirty="0" err="1">
                <a:solidFill>
                  <a:schemeClr val="tx1"/>
                </a:solidFill>
              </a:rPr>
              <a:t>засоби</a:t>
            </a:r>
            <a:r>
              <a:rPr lang="ru-RU" sz="1800" dirty="0">
                <a:solidFill>
                  <a:schemeClr val="tx1"/>
                </a:solidFill>
              </a:rPr>
              <a:t> для </a:t>
            </a:r>
            <a:r>
              <a:rPr lang="ru-RU" sz="1800" dirty="0" err="1">
                <a:solidFill>
                  <a:schemeClr val="tx1"/>
                </a:solidFill>
              </a:rPr>
              <a:t>місцевого</a:t>
            </a:r>
            <a:r>
              <a:rPr lang="ru-RU" sz="1800" dirty="0">
                <a:solidFill>
                  <a:schemeClr val="tx1"/>
                </a:solidFill>
              </a:rPr>
              <a:t> </a:t>
            </a:r>
            <a:r>
              <a:rPr lang="ru-RU" sz="1800" dirty="0" err="1">
                <a:solidFill>
                  <a:schemeClr val="tx1"/>
                </a:solidFill>
              </a:rPr>
              <a:t>застосування</a:t>
            </a:r>
            <a:r>
              <a:rPr lang="ru-RU" sz="1800" dirty="0">
                <a:solidFill>
                  <a:schemeClr val="tx1"/>
                </a:solidFill>
              </a:rPr>
              <a:t>, </a:t>
            </a:r>
            <a:r>
              <a:rPr lang="ru-RU" sz="1800" dirty="0" err="1">
                <a:solidFill>
                  <a:schemeClr val="tx1"/>
                </a:solidFill>
              </a:rPr>
              <a:t>що</a:t>
            </a:r>
            <a:r>
              <a:rPr lang="ru-RU" sz="1800" dirty="0">
                <a:solidFill>
                  <a:schemeClr val="tx1"/>
                </a:solidFill>
              </a:rPr>
              <a:t> </a:t>
            </a:r>
            <a:r>
              <a:rPr lang="ru-RU" sz="1800" dirty="0" err="1">
                <a:solidFill>
                  <a:schemeClr val="tx1"/>
                </a:solidFill>
              </a:rPr>
              <a:t>являють</a:t>
            </a:r>
            <a:r>
              <a:rPr lang="ru-RU" sz="1800" dirty="0">
                <a:solidFill>
                  <a:schemeClr val="tx1"/>
                </a:solidFill>
              </a:rPr>
              <a:t> собою одно-, </a:t>
            </a:r>
            <a:r>
              <a:rPr lang="ru-RU" sz="1800" dirty="0" err="1">
                <a:solidFill>
                  <a:schemeClr val="tx1"/>
                </a:solidFill>
              </a:rPr>
              <a:t>дво</a:t>
            </a:r>
            <a:r>
              <a:rPr lang="ru-RU" sz="1800" dirty="0">
                <a:solidFill>
                  <a:schemeClr val="tx1"/>
                </a:solidFill>
              </a:rPr>
              <a:t>- </a:t>
            </a:r>
            <a:r>
              <a:rPr lang="ru-RU" sz="1800" dirty="0" err="1">
                <a:solidFill>
                  <a:schemeClr val="tx1"/>
                </a:solidFill>
              </a:rPr>
              <a:t>або</a:t>
            </a:r>
            <a:r>
              <a:rPr lang="ru-RU" sz="1800" dirty="0">
                <a:solidFill>
                  <a:schemeClr val="tx1"/>
                </a:solidFill>
              </a:rPr>
              <a:t> </a:t>
            </a:r>
            <a:r>
              <a:rPr lang="ru-RU" sz="1800" dirty="0" err="1">
                <a:solidFill>
                  <a:schemeClr val="tx1"/>
                </a:solidFill>
              </a:rPr>
              <a:t>багатофазові</a:t>
            </a:r>
            <a:r>
              <a:rPr lang="ru-RU" sz="1800" dirty="0">
                <a:solidFill>
                  <a:schemeClr val="tx1"/>
                </a:solidFill>
              </a:rPr>
              <a:t> </a:t>
            </a:r>
            <a:r>
              <a:rPr lang="ru-RU" sz="1800" dirty="0" err="1">
                <a:solidFill>
                  <a:schemeClr val="tx1"/>
                </a:solidFill>
              </a:rPr>
              <a:t>дисперсні</a:t>
            </a:r>
            <a:r>
              <a:rPr lang="ru-RU" sz="1800" dirty="0">
                <a:solidFill>
                  <a:schemeClr val="tx1"/>
                </a:solidFill>
              </a:rPr>
              <a:t> </a:t>
            </a:r>
            <a:r>
              <a:rPr lang="ru-RU" sz="1800" dirty="0" err="1">
                <a:solidFill>
                  <a:schemeClr val="tx1"/>
                </a:solidFill>
              </a:rPr>
              <a:t>системи</a:t>
            </a:r>
            <a:r>
              <a:rPr lang="ru-RU" sz="1800" dirty="0">
                <a:solidFill>
                  <a:schemeClr val="tx1"/>
                </a:solidFill>
              </a:rPr>
              <a:t>, </a:t>
            </a:r>
            <a:r>
              <a:rPr lang="ru-RU" sz="1800" dirty="0" err="1">
                <a:solidFill>
                  <a:schemeClr val="tx1"/>
                </a:solidFill>
              </a:rPr>
              <a:t>дисперсне</a:t>
            </a:r>
            <a:r>
              <a:rPr lang="ru-RU" sz="1800" dirty="0">
                <a:solidFill>
                  <a:schemeClr val="tx1"/>
                </a:solidFill>
              </a:rPr>
              <a:t> </a:t>
            </a:r>
            <a:r>
              <a:rPr lang="ru-RU" sz="1800" dirty="0" err="1">
                <a:solidFill>
                  <a:schemeClr val="tx1"/>
                </a:solidFill>
              </a:rPr>
              <a:t>середовище</a:t>
            </a:r>
            <a:r>
              <a:rPr lang="ru-RU" sz="1800" dirty="0">
                <a:solidFill>
                  <a:schemeClr val="tx1"/>
                </a:solidFill>
              </a:rPr>
              <a:t> </a:t>
            </a:r>
            <a:r>
              <a:rPr lang="ru-RU" sz="1800" dirty="0" err="1">
                <a:solidFill>
                  <a:schemeClr val="tx1"/>
                </a:solidFill>
              </a:rPr>
              <a:t>яких</a:t>
            </a:r>
            <a:r>
              <a:rPr lang="ru-RU" sz="1800" dirty="0">
                <a:solidFill>
                  <a:schemeClr val="tx1"/>
                </a:solidFill>
              </a:rPr>
              <a:t> при </a:t>
            </a:r>
            <a:r>
              <a:rPr lang="ru-RU" sz="1800" dirty="0" err="1">
                <a:solidFill>
                  <a:schemeClr val="tx1"/>
                </a:solidFill>
              </a:rPr>
              <a:t>певній</a:t>
            </a:r>
            <a:r>
              <a:rPr lang="ru-RU" sz="1800" dirty="0">
                <a:solidFill>
                  <a:schemeClr val="tx1"/>
                </a:solidFill>
              </a:rPr>
              <a:t> </a:t>
            </a:r>
            <a:r>
              <a:rPr lang="ru-RU" sz="1800" dirty="0" err="1">
                <a:solidFill>
                  <a:schemeClr val="tx1"/>
                </a:solidFill>
              </a:rPr>
              <a:t>температурі</a:t>
            </a:r>
            <a:r>
              <a:rPr lang="ru-RU" sz="1800" dirty="0">
                <a:solidFill>
                  <a:schemeClr val="tx1"/>
                </a:solidFill>
              </a:rPr>
              <a:t> </a:t>
            </a:r>
            <a:r>
              <a:rPr lang="ru-RU" sz="1800" dirty="0" err="1">
                <a:solidFill>
                  <a:schemeClr val="tx1"/>
                </a:solidFill>
              </a:rPr>
              <a:t>зберігання</a:t>
            </a:r>
            <a:r>
              <a:rPr lang="ru-RU" sz="1800" dirty="0">
                <a:solidFill>
                  <a:schemeClr val="tx1"/>
                </a:solidFill>
              </a:rPr>
              <a:t> </a:t>
            </a:r>
            <a:r>
              <a:rPr lang="ru-RU" sz="1800" dirty="0" err="1">
                <a:solidFill>
                  <a:schemeClr val="tx1"/>
                </a:solidFill>
              </a:rPr>
              <a:t>має</a:t>
            </a:r>
            <a:r>
              <a:rPr lang="ru-RU" sz="1800" dirty="0">
                <a:solidFill>
                  <a:schemeClr val="tx1"/>
                </a:solidFill>
              </a:rPr>
              <a:t>, як правило, </a:t>
            </a:r>
            <a:r>
              <a:rPr lang="ru-RU" sz="1800" dirty="0" err="1">
                <a:solidFill>
                  <a:schemeClr val="tx1"/>
                </a:solidFill>
              </a:rPr>
              <a:t>ньютонівський</a:t>
            </a:r>
            <a:r>
              <a:rPr lang="ru-RU" sz="1800" dirty="0">
                <a:solidFill>
                  <a:schemeClr val="tx1"/>
                </a:solidFill>
              </a:rPr>
              <a:t> тип </a:t>
            </a:r>
            <a:r>
              <a:rPr lang="ru-RU" sz="1800" dirty="0" err="1">
                <a:solidFill>
                  <a:schemeClr val="tx1"/>
                </a:solidFill>
              </a:rPr>
              <a:t>перебігу</a:t>
            </a:r>
            <a:r>
              <a:rPr lang="ru-RU" sz="1800" dirty="0">
                <a:solidFill>
                  <a:schemeClr val="tx1"/>
                </a:solidFill>
              </a:rPr>
              <a:t> і </a:t>
            </a:r>
            <a:r>
              <a:rPr lang="ru-RU" sz="1800" dirty="0" err="1">
                <a:solidFill>
                  <a:schemeClr val="tx1"/>
                </a:solidFill>
              </a:rPr>
              <a:t>низьке</a:t>
            </a:r>
            <a:r>
              <a:rPr lang="ru-RU" sz="1800" dirty="0">
                <a:solidFill>
                  <a:schemeClr val="tx1"/>
                </a:solidFill>
              </a:rPr>
              <a:t> </a:t>
            </a:r>
            <a:r>
              <a:rPr lang="ru-RU" sz="1800" dirty="0" err="1">
                <a:solidFill>
                  <a:schemeClr val="tx1"/>
                </a:solidFill>
              </a:rPr>
              <a:t>значення</a:t>
            </a:r>
            <a:r>
              <a:rPr lang="ru-RU" sz="1800" dirty="0">
                <a:solidFill>
                  <a:schemeClr val="tx1"/>
                </a:solidFill>
              </a:rPr>
              <a:t> </a:t>
            </a:r>
            <a:r>
              <a:rPr lang="ru-RU" sz="1800" dirty="0" err="1">
                <a:solidFill>
                  <a:schemeClr val="tx1"/>
                </a:solidFill>
              </a:rPr>
              <a:t>реологічних</a:t>
            </a:r>
            <a:r>
              <a:rPr lang="ru-RU" sz="1800" dirty="0">
                <a:solidFill>
                  <a:schemeClr val="tx1"/>
                </a:solidFill>
              </a:rPr>
              <a:t> </a:t>
            </a:r>
            <a:r>
              <a:rPr lang="ru-RU" sz="1800" dirty="0" err="1">
                <a:solidFill>
                  <a:schemeClr val="tx1"/>
                </a:solidFill>
              </a:rPr>
              <a:t>параметрів</a:t>
            </a:r>
            <a:r>
              <a:rPr lang="ru-RU" sz="1800" dirty="0">
                <a:solidFill>
                  <a:schemeClr val="tx1"/>
                </a:solidFill>
              </a:rPr>
              <a:t>. Крем </a:t>
            </a:r>
            <a:r>
              <a:rPr lang="ru-RU" sz="1800" dirty="0" err="1">
                <a:solidFill>
                  <a:schemeClr val="tx1"/>
                </a:solidFill>
              </a:rPr>
              <a:t>містить</a:t>
            </a:r>
            <a:r>
              <a:rPr lang="ru-RU" sz="1800" dirty="0">
                <a:solidFill>
                  <a:schemeClr val="tx1"/>
                </a:solidFill>
              </a:rPr>
              <a:t> одну </a:t>
            </a:r>
            <a:r>
              <a:rPr lang="ru-RU" sz="1800" dirty="0" err="1">
                <a:solidFill>
                  <a:schemeClr val="tx1"/>
                </a:solidFill>
              </a:rPr>
              <a:t>або</a:t>
            </a:r>
            <a:r>
              <a:rPr lang="ru-RU" sz="1800" dirty="0">
                <a:solidFill>
                  <a:schemeClr val="tx1"/>
                </a:solidFill>
              </a:rPr>
              <a:t> </a:t>
            </a:r>
            <a:r>
              <a:rPr lang="ru-RU" sz="1800" dirty="0" err="1">
                <a:solidFill>
                  <a:schemeClr val="tx1"/>
                </a:solidFill>
              </a:rPr>
              <a:t>більше</a:t>
            </a:r>
            <a:r>
              <a:rPr lang="ru-RU" sz="1800" dirty="0">
                <a:solidFill>
                  <a:schemeClr val="tx1"/>
                </a:solidFill>
              </a:rPr>
              <a:t> </a:t>
            </a:r>
            <a:r>
              <a:rPr lang="ru-RU" sz="1800" dirty="0" err="1">
                <a:solidFill>
                  <a:schemeClr val="tx1"/>
                </a:solidFill>
              </a:rPr>
              <a:t>діючих</a:t>
            </a:r>
            <a:r>
              <a:rPr lang="ru-RU" sz="1800" dirty="0">
                <a:solidFill>
                  <a:schemeClr val="tx1"/>
                </a:solidFill>
              </a:rPr>
              <a:t> </a:t>
            </a:r>
            <a:r>
              <a:rPr lang="ru-RU" sz="1800" dirty="0" err="1">
                <a:solidFill>
                  <a:schemeClr val="tx1"/>
                </a:solidFill>
              </a:rPr>
              <a:t>речовин</a:t>
            </a:r>
            <a:r>
              <a:rPr lang="ru-RU" sz="1800" dirty="0">
                <a:solidFill>
                  <a:schemeClr val="tx1"/>
                </a:solidFill>
              </a:rPr>
              <a:t> та </a:t>
            </a:r>
            <a:r>
              <a:rPr lang="ru-RU" sz="1800" dirty="0" err="1">
                <a:solidFill>
                  <a:schemeClr val="tx1"/>
                </a:solidFill>
              </a:rPr>
              <a:t>допоміжні</a:t>
            </a:r>
            <a:r>
              <a:rPr lang="ru-RU" sz="1800" dirty="0">
                <a:solidFill>
                  <a:schemeClr val="tx1"/>
                </a:solidFill>
              </a:rPr>
              <a:t> </a:t>
            </a:r>
            <a:r>
              <a:rPr lang="ru-RU" sz="1800" dirty="0" err="1">
                <a:solidFill>
                  <a:schemeClr val="tx1"/>
                </a:solidFill>
              </a:rPr>
              <a:t>речовини</a:t>
            </a:r>
            <a:r>
              <a:rPr lang="ru-RU" sz="1800" dirty="0">
                <a:solidFill>
                  <a:schemeClr val="tx1"/>
                </a:solidFill>
              </a:rPr>
              <a:t>, </a:t>
            </a:r>
            <a:r>
              <a:rPr lang="ru-RU" sz="1800" dirty="0" err="1">
                <a:solidFill>
                  <a:schemeClr val="tx1"/>
                </a:solidFill>
              </a:rPr>
              <a:t>що</a:t>
            </a:r>
            <a:r>
              <a:rPr lang="ru-RU" sz="1800" dirty="0">
                <a:solidFill>
                  <a:schemeClr val="tx1"/>
                </a:solidFill>
              </a:rPr>
              <a:t> </a:t>
            </a:r>
            <a:r>
              <a:rPr lang="ru-RU" sz="1800" dirty="0" err="1">
                <a:solidFill>
                  <a:schemeClr val="tx1"/>
                </a:solidFill>
              </a:rPr>
              <a:t>утворюють</a:t>
            </a:r>
            <a:r>
              <a:rPr lang="ru-RU" sz="1800" dirty="0">
                <a:solidFill>
                  <a:schemeClr val="tx1"/>
                </a:solidFill>
              </a:rPr>
              <a:t> основу</a:t>
            </a:r>
            <a:r>
              <a:rPr lang="ru-RU" sz="1800" dirty="0" smtClean="0">
                <a:solidFill>
                  <a:schemeClr val="tx1"/>
                </a:solidFill>
              </a:rPr>
              <a:t>.</a:t>
            </a:r>
            <a:br>
              <a:rPr lang="ru-RU" sz="1800" dirty="0" smtClean="0">
                <a:solidFill>
                  <a:schemeClr val="tx1"/>
                </a:solidFill>
              </a:rPr>
            </a:br>
            <a:r>
              <a:rPr lang="ru-RU" sz="1800" dirty="0" err="1">
                <a:solidFill>
                  <a:schemeClr val="tx1"/>
                </a:solidFill>
              </a:rPr>
              <a:t>Креми</a:t>
            </a:r>
            <a:r>
              <a:rPr lang="ru-RU" sz="1800" dirty="0">
                <a:solidFill>
                  <a:schemeClr val="tx1"/>
                </a:solidFill>
              </a:rPr>
              <a:t> </a:t>
            </a:r>
            <a:r>
              <a:rPr lang="ru-RU" sz="1800" dirty="0" err="1">
                <a:solidFill>
                  <a:schemeClr val="tx1"/>
                </a:solidFill>
              </a:rPr>
              <a:t>призначені</a:t>
            </a:r>
            <a:r>
              <a:rPr lang="ru-RU" sz="1800" dirty="0">
                <a:solidFill>
                  <a:schemeClr val="tx1"/>
                </a:solidFill>
              </a:rPr>
              <a:t> для </a:t>
            </a:r>
            <a:r>
              <a:rPr lang="ru-RU" sz="1800" dirty="0" err="1">
                <a:solidFill>
                  <a:schemeClr val="tx1"/>
                </a:solidFill>
              </a:rPr>
              <a:t>нанесення</a:t>
            </a:r>
            <a:r>
              <a:rPr lang="ru-RU" sz="1800" dirty="0">
                <a:solidFill>
                  <a:schemeClr val="tx1"/>
                </a:solidFill>
              </a:rPr>
              <a:t> на </a:t>
            </a:r>
            <a:r>
              <a:rPr lang="ru-RU" sz="1800" dirty="0" err="1">
                <a:solidFill>
                  <a:schemeClr val="tx1"/>
                </a:solidFill>
              </a:rPr>
              <a:t>шкіру</a:t>
            </a:r>
            <a:r>
              <a:rPr lang="ru-RU" sz="1800" dirty="0">
                <a:solidFill>
                  <a:schemeClr val="tx1"/>
                </a:solidFill>
              </a:rPr>
              <a:t> та </a:t>
            </a:r>
            <a:r>
              <a:rPr lang="ru-RU" sz="1800" dirty="0" err="1">
                <a:solidFill>
                  <a:schemeClr val="tx1"/>
                </a:solidFill>
              </a:rPr>
              <a:t>її</a:t>
            </a:r>
            <a:r>
              <a:rPr lang="ru-RU" sz="1800" dirty="0">
                <a:solidFill>
                  <a:schemeClr val="tx1"/>
                </a:solidFill>
              </a:rPr>
              <a:t> придатки, рани, </a:t>
            </a:r>
            <a:r>
              <a:rPr lang="ru-RU" sz="1800" dirty="0" err="1">
                <a:solidFill>
                  <a:schemeClr val="tx1"/>
                </a:solidFill>
              </a:rPr>
              <a:t>виразки</a:t>
            </a:r>
            <a:r>
              <a:rPr lang="ru-RU" sz="1800" dirty="0">
                <a:solidFill>
                  <a:schemeClr val="tx1"/>
                </a:solidFill>
              </a:rPr>
              <a:t>, </a:t>
            </a:r>
            <a:r>
              <a:rPr lang="ru-RU" sz="1800" dirty="0" err="1">
                <a:solidFill>
                  <a:schemeClr val="tx1"/>
                </a:solidFill>
              </a:rPr>
              <a:t>певні</a:t>
            </a:r>
            <a:r>
              <a:rPr lang="ru-RU" sz="1800" dirty="0">
                <a:solidFill>
                  <a:schemeClr val="tx1"/>
                </a:solidFill>
              </a:rPr>
              <a:t> </a:t>
            </a:r>
            <a:r>
              <a:rPr lang="ru-RU" sz="1800" dirty="0" err="1">
                <a:solidFill>
                  <a:schemeClr val="tx1"/>
                </a:solidFill>
              </a:rPr>
              <a:t>слизові</a:t>
            </a:r>
            <a:r>
              <a:rPr lang="ru-RU" sz="1800" dirty="0">
                <a:solidFill>
                  <a:schemeClr val="tx1"/>
                </a:solidFill>
              </a:rPr>
              <a:t> </a:t>
            </a:r>
            <a:r>
              <a:rPr lang="ru-RU" sz="1800" dirty="0" err="1">
                <a:solidFill>
                  <a:schemeClr val="tx1"/>
                </a:solidFill>
              </a:rPr>
              <a:t>оболонки</a:t>
            </a:r>
            <a:r>
              <a:rPr lang="ru-RU" sz="1800" dirty="0">
                <a:solidFill>
                  <a:schemeClr val="tx1"/>
                </a:solidFill>
              </a:rPr>
              <a:t>.</a:t>
            </a:r>
            <a:r>
              <a:rPr lang="uk-UA" sz="1800" dirty="0">
                <a:solidFill>
                  <a:schemeClr val="tx1"/>
                </a:solidFill>
              </a:rPr>
              <a:t/>
            </a:r>
            <a:br>
              <a:rPr lang="uk-UA" sz="1800" dirty="0">
                <a:solidFill>
                  <a:schemeClr val="tx1"/>
                </a:solidFill>
              </a:rPr>
            </a:br>
            <a:r>
              <a:rPr lang="ru-RU" sz="1800" dirty="0" err="1">
                <a:solidFill>
                  <a:schemeClr val="tx1"/>
                </a:solidFill>
              </a:rPr>
              <a:t>Залежно</a:t>
            </a:r>
            <a:r>
              <a:rPr lang="ru-RU" sz="1800" dirty="0">
                <a:solidFill>
                  <a:schemeClr val="tx1"/>
                </a:solidFill>
              </a:rPr>
              <a:t> </a:t>
            </a:r>
            <a:r>
              <a:rPr lang="ru-RU" sz="1800" dirty="0" err="1">
                <a:solidFill>
                  <a:schemeClr val="tx1"/>
                </a:solidFill>
              </a:rPr>
              <a:t>від</a:t>
            </a:r>
            <a:r>
              <a:rPr lang="ru-RU" sz="1800" dirty="0">
                <a:solidFill>
                  <a:schemeClr val="tx1"/>
                </a:solidFill>
              </a:rPr>
              <a:t> </a:t>
            </a:r>
            <a:r>
              <a:rPr lang="ru-RU" sz="1800" dirty="0" err="1">
                <a:solidFill>
                  <a:schemeClr val="tx1"/>
                </a:solidFill>
              </a:rPr>
              <a:t>основи</a:t>
            </a:r>
            <a:r>
              <a:rPr lang="ru-RU" sz="1800" dirty="0">
                <a:solidFill>
                  <a:schemeClr val="tx1"/>
                </a:solidFill>
              </a:rPr>
              <a:t> </a:t>
            </a:r>
            <a:r>
              <a:rPr lang="ru-RU" sz="1800" dirty="0" err="1">
                <a:solidFill>
                  <a:schemeClr val="tx1"/>
                </a:solidFill>
              </a:rPr>
              <a:t>креми</a:t>
            </a:r>
            <a:r>
              <a:rPr lang="ru-RU" sz="1800" dirty="0">
                <a:solidFill>
                  <a:schemeClr val="tx1"/>
                </a:solidFill>
              </a:rPr>
              <a:t> </a:t>
            </a:r>
            <a:r>
              <a:rPr lang="ru-RU" sz="1800" dirty="0" err="1">
                <a:solidFill>
                  <a:schemeClr val="tx1"/>
                </a:solidFill>
              </a:rPr>
              <a:t>бувають</a:t>
            </a:r>
            <a:r>
              <a:rPr lang="ru-RU" sz="1800" dirty="0">
                <a:solidFill>
                  <a:schemeClr val="tx1"/>
                </a:solidFill>
              </a:rPr>
              <a:t> </a:t>
            </a:r>
            <a:r>
              <a:rPr lang="ru-RU" sz="1800" dirty="0" err="1">
                <a:solidFill>
                  <a:schemeClr val="tx1"/>
                </a:solidFill>
              </a:rPr>
              <a:t>гідрофобними</a:t>
            </a:r>
            <a:r>
              <a:rPr lang="ru-RU" sz="1800" dirty="0">
                <a:solidFill>
                  <a:schemeClr val="tx1"/>
                </a:solidFill>
              </a:rPr>
              <a:t> та </a:t>
            </a:r>
            <a:r>
              <a:rPr lang="ru-RU" sz="1800" dirty="0" err="1">
                <a:solidFill>
                  <a:schemeClr val="tx1"/>
                </a:solidFill>
              </a:rPr>
              <a:t>гідрофільними</a:t>
            </a:r>
            <a:r>
              <a:rPr lang="ru-RU" sz="1800" dirty="0">
                <a:solidFill>
                  <a:schemeClr val="tx1"/>
                </a:solidFill>
              </a:rPr>
              <a:t>.</a:t>
            </a:r>
            <a:r>
              <a:rPr lang="uk-UA" sz="1800" dirty="0">
                <a:solidFill>
                  <a:schemeClr val="tx1"/>
                </a:solidFill>
              </a:rPr>
              <a:t/>
            </a:r>
            <a:br>
              <a:rPr lang="uk-UA" sz="1800" dirty="0">
                <a:solidFill>
                  <a:schemeClr val="tx1"/>
                </a:solidFill>
              </a:rPr>
            </a:br>
            <a:r>
              <a:rPr lang="ru-RU" sz="1800" dirty="0">
                <a:solidFill>
                  <a:schemeClr val="tx1"/>
                </a:solidFill>
              </a:rPr>
              <a:t>За </a:t>
            </a:r>
            <a:r>
              <a:rPr lang="ru-RU" sz="1800" dirty="0" err="1">
                <a:solidFill>
                  <a:schemeClr val="tx1"/>
                </a:solidFill>
              </a:rPr>
              <a:t>призначенням</a:t>
            </a:r>
            <a:r>
              <a:rPr lang="ru-RU" sz="1800" dirty="0">
                <a:solidFill>
                  <a:schemeClr val="tx1"/>
                </a:solidFill>
              </a:rPr>
              <a:t> </a:t>
            </a:r>
            <a:r>
              <a:rPr lang="ru-RU" sz="1800" dirty="0" err="1">
                <a:solidFill>
                  <a:schemeClr val="tx1"/>
                </a:solidFill>
              </a:rPr>
              <a:t>креми</a:t>
            </a:r>
            <a:r>
              <a:rPr lang="ru-RU" sz="1800" dirty="0">
                <a:solidFill>
                  <a:schemeClr val="tx1"/>
                </a:solidFill>
              </a:rPr>
              <a:t> </a:t>
            </a:r>
            <a:r>
              <a:rPr lang="ru-RU" sz="1800" dirty="0" err="1">
                <a:solidFill>
                  <a:schemeClr val="tx1"/>
                </a:solidFill>
              </a:rPr>
              <a:t>розподіляються</a:t>
            </a:r>
            <a:r>
              <a:rPr lang="ru-RU" sz="1800" dirty="0">
                <a:solidFill>
                  <a:schemeClr val="tx1"/>
                </a:solidFill>
              </a:rPr>
              <a:t> на </a:t>
            </a:r>
            <a:r>
              <a:rPr lang="ru-RU" sz="1800" dirty="0" err="1">
                <a:solidFill>
                  <a:schemeClr val="tx1"/>
                </a:solidFill>
              </a:rPr>
              <a:t>креми</a:t>
            </a:r>
            <a:r>
              <a:rPr lang="ru-RU" sz="1800" dirty="0">
                <a:solidFill>
                  <a:schemeClr val="tx1"/>
                </a:solidFill>
              </a:rPr>
              <a:t> для </a:t>
            </a:r>
            <a:r>
              <a:rPr lang="ru-RU" sz="1800" dirty="0" err="1">
                <a:solidFill>
                  <a:schemeClr val="tx1"/>
                </a:solidFill>
              </a:rPr>
              <a:t>зовнішнього</a:t>
            </a:r>
            <a:r>
              <a:rPr lang="ru-RU" sz="1800" dirty="0">
                <a:solidFill>
                  <a:schemeClr val="tx1"/>
                </a:solidFill>
              </a:rPr>
              <a:t> </a:t>
            </a:r>
            <a:r>
              <a:rPr lang="ru-RU" sz="1800" dirty="0" err="1">
                <a:solidFill>
                  <a:schemeClr val="tx1"/>
                </a:solidFill>
              </a:rPr>
              <a:t>застосування</a:t>
            </a:r>
            <a:r>
              <a:rPr lang="ru-RU" sz="1800" dirty="0">
                <a:solidFill>
                  <a:schemeClr val="tx1"/>
                </a:solidFill>
              </a:rPr>
              <a:t>, </a:t>
            </a:r>
            <a:r>
              <a:rPr lang="ru-RU" sz="1800" dirty="0" err="1">
                <a:solidFill>
                  <a:schemeClr val="tx1"/>
                </a:solidFill>
              </a:rPr>
              <a:t>назальні</a:t>
            </a:r>
            <a:r>
              <a:rPr lang="ru-RU" sz="1800" dirty="0">
                <a:solidFill>
                  <a:schemeClr val="tx1"/>
                </a:solidFill>
              </a:rPr>
              <a:t>, </a:t>
            </a:r>
            <a:r>
              <a:rPr lang="ru-RU" sz="1800" dirty="0" err="1">
                <a:solidFill>
                  <a:schemeClr val="tx1"/>
                </a:solidFill>
              </a:rPr>
              <a:t>вушні</a:t>
            </a:r>
            <a:r>
              <a:rPr lang="ru-RU" sz="1800" dirty="0">
                <a:solidFill>
                  <a:schemeClr val="tx1"/>
                </a:solidFill>
              </a:rPr>
              <a:t>, </a:t>
            </a:r>
            <a:r>
              <a:rPr lang="ru-RU" sz="1800" dirty="0" err="1">
                <a:solidFill>
                  <a:schemeClr val="tx1"/>
                </a:solidFill>
              </a:rPr>
              <a:t>очні</a:t>
            </a:r>
            <a:r>
              <a:rPr lang="ru-RU" sz="1800" dirty="0">
                <a:solidFill>
                  <a:schemeClr val="tx1"/>
                </a:solidFill>
              </a:rPr>
              <a:t>, </a:t>
            </a:r>
            <a:r>
              <a:rPr lang="ru-RU" sz="1800" dirty="0" err="1">
                <a:solidFill>
                  <a:schemeClr val="tx1"/>
                </a:solidFill>
              </a:rPr>
              <a:t>ректальні</a:t>
            </a:r>
            <a:r>
              <a:rPr lang="ru-RU" sz="1800" dirty="0">
                <a:solidFill>
                  <a:schemeClr val="tx1"/>
                </a:solidFill>
              </a:rPr>
              <a:t>, </a:t>
            </a:r>
            <a:r>
              <a:rPr lang="ru-RU" sz="1800" dirty="0" err="1">
                <a:solidFill>
                  <a:schemeClr val="tx1"/>
                </a:solidFill>
              </a:rPr>
              <a:t>вагінальні</a:t>
            </a:r>
            <a:r>
              <a:rPr lang="ru-RU" sz="1800" dirty="0">
                <a:solidFill>
                  <a:schemeClr val="tx1"/>
                </a:solidFill>
              </a:rPr>
              <a:t>.</a:t>
            </a:r>
            <a:r>
              <a:rPr lang="uk-UA" sz="1800" dirty="0">
                <a:solidFill>
                  <a:schemeClr val="tx1"/>
                </a:solidFill>
              </a:rPr>
              <a:t/>
            </a:r>
            <a:br>
              <a:rPr lang="uk-UA" sz="1800" dirty="0">
                <a:solidFill>
                  <a:schemeClr val="tx1"/>
                </a:solidFill>
              </a:rPr>
            </a:br>
            <a:r>
              <a:rPr lang="uk-UA" sz="1800" dirty="0"/>
              <a:t/>
            </a:r>
            <a:br>
              <a:rPr lang="uk-UA" sz="1800" dirty="0"/>
            </a:br>
            <a:endParaRPr lang="uk-UA" sz="1800"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8586" y="2537490"/>
            <a:ext cx="4228069" cy="3660137"/>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6655" y="2403562"/>
            <a:ext cx="4724400" cy="3794065"/>
          </a:xfrm>
          <a:prstGeom prst="rect">
            <a:avLst/>
          </a:prstGeom>
        </p:spPr>
      </p:pic>
    </p:spTree>
    <p:extLst>
      <p:ext uri="{BB962C8B-B14F-4D97-AF65-F5344CB8AC3E}">
        <p14:creationId xmlns:p14="http://schemas.microsoft.com/office/powerpoint/2010/main" val="5563128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4069" y="2271835"/>
            <a:ext cx="6698530" cy="4317803"/>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2688" y="151485"/>
            <a:ext cx="6949911" cy="2120350"/>
          </a:xfrm>
          <a:prstGeom prst="rect">
            <a:avLst/>
          </a:prstGeom>
        </p:spPr>
      </p:pic>
    </p:spTree>
    <p:extLst>
      <p:ext uri="{BB962C8B-B14F-4D97-AF65-F5344CB8AC3E}">
        <p14:creationId xmlns:p14="http://schemas.microsoft.com/office/powerpoint/2010/main" val="13943935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867293" y="297403"/>
            <a:ext cx="6227445" cy="319959"/>
          </a:xfrm>
          <a:prstGeom prst="rect">
            <a:avLst/>
          </a:prstGeom>
        </p:spPr>
        <p:txBody>
          <a:bodyPr vert="horz" wrap="square" lIns="0" tIns="12065" rIns="0" bIns="0" rtlCol="0" anchor="ctr">
            <a:spAutoFit/>
          </a:bodyPr>
          <a:lstStyle/>
          <a:p>
            <a:pPr marL="12700">
              <a:lnSpc>
                <a:spcPct val="100000"/>
              </a:lnSpc>
              <a:spcBef>
                <a:spcPts val="95"/>
              </a:spcBef>
            </a:pPr>
            <a:r>
              <a:rPr sz="2000" spc="-5" dirty="0" err="1" smtClean="0"/>
              <a:t>Характеристика</a:t>
            </a:r>
            <a:r>
              <a:rPr sz="2000" spc="-20" dirty="0" smtClean="0"/>
              <a:t> </a:t>
            </a:r>
            <a:r>
              <a:rPr sz="2000" spc="-5" dirty="0"/>
              <a:t>супозиторіїв</a:t>
            </a:r>
          </a:p>
        </p:txBody>
      </p:sp>
      <p:sp>
        <p:nvSpPr>
          <p:cNvPr id="3" name="object 3"/>
          <p:cNvSpPr txBox="1"/>
          <p:nvPr/>
        </p:nvSpPr>
        <p:spPr>
          <a:xfrm>
            <a:off x="3889376" y="4320668"/>
            <a:ext cx="6233795" cy="1946275"/>
          </a:xfrm>
          <a:prstGeom prst="rect">
            <a:avLst/>
          </a:prstGeom>
        </p:spPr>
        <p:txBody>
          <a:bodyPr vert="horz" wrap="square" lIns="0" tIns="12700" rIns="0" bIns="0" rtlCol="0">
            <a:spAutoFit/>
          </a:bodyPr>
          <a:lstStyle/>
          <a:p>
            <a:pPr marL="125095" marR="5080" indent="635000" algn="r">
              <a:spcBef>
                <a:spcPts val="100"/>
              </a:spcBef>
            </a:pPr>
            <a:r>
              <a:rPr i="1" spc="-5" dirty="0">
                <a:latin typeface="Arial"/>
                <a:cs typeface="Arial"/>
              </a:rPr>
              <a:t>Suppositories</a:t>
            </a:r>
            <a:r>
              <a:rPr i="1" spc="25" dirty="0">
                <a:latin typeface="Arial"/>
                <a:cs typeface="Arial"/>
              </a:rPr>
              <a:t> </a:t>
            </a:r>
            <a:r>
              <a:rPr spc="-5" dirty="0">
                <a:latin typeface="Arial"/>
                <a:cs typeface="Arial"/>
              </a:rPr>
              <a:t>are solid,</a:t>
            </a:r>
            <a:r>
              <a:rPr spc="15" dirty="0">
                <a:latin typeface="Arial"/>
                <a:cs typeface="Arial"/>
              </a:rPr>
              <a:t> </a:t>
            </a:r>
            <a:r>
              <a:rPr spc="-5" dirty="0">
                <a:latin typeface="Arial"/>
                <a:cs typeface="Arial"/>
              </a:rPr>
              <a:t>single-dose</a:t>
            </a:r>
            <a:r>
              <a:rPr spc="25" dirty="0">
                <a:latin typeface="Arial"/>
                <a:cs typeface="Arial"/>
              </a:rPr>
              <a:t> </a:t>
            </a:r>
            <a:r>
              <a:rPr spc="-5" dirty="0">
                <a:latin typeface="Arial"/>
                <a:cs typeface="Arial"/>
              </a:rPr>
              <a:t>preparations. </a:t>
            </a:r>
            <a:r>
              <a:rPr dirty="0">
                <a:latin typeface="Arial"/>
                <a:cs typeface="Arial"/>
              </a:rPr>
              <a:t>The </a:t>
            </a:r>
            <a:r>
              <a:rPr spc="-484" dirty="0">
                <a:latin typeface="Arial"/>
                <a:cs typeface="Arial"/>
              </a:rPr>
              <a:t> </a:t>
            </a:r>
            <a:r>
              <a:rPr spc="-5" dirty="0">
                <a:latin typeface="Arial"/>
                <a:cs typeface="Arial"/>
              </a:rPr>
              <a:t>shape,</a:t>
            </a:r>
            <a:r>
              <a:rPr spc="15" dirty="0">
                <a:latin typeface="Arial"/>
                <a:cs typeface="Arial"/>
              </a:rPr>
              <a:t> </a:t>
            </a:r>
            <a:r>
              <a:rPr spc="-5" dirty="0">
                <a:latin typeface="Arial"/>
                <a:cs typeface="Arial"/>
              </a:rPr>
              <a:t>volume</a:t>
            </a:r>
            <a:r>
              <a:rPr spc="10" dirty="0">
                <a:latin typeface="Arial"/>
                <a:cs typeface="Arial"/>
              </a:rPr>
              <a:t> </a:t>
            </a:r>
            <a:r>
              <a:rPr spc="-5" dirty="0">
                <a:latin typeface="Arial"/>
                <a:cs typeface="Arial"/>
              </a:rPr>
              <a:t>and</a:t>
            </a:r>
            <a:r>
              <a:rPr spc="5" dirty="0">
                <a:latin typeface="Arial"/>
                <a:cs typeface="Arial"/>
              </a:rPr>
              <a:t> </a:t>
            </a:r>
            <a:r>
              <a:rPr spc="-5" dirty="0">
                <a:latin typeface="Arial"/>
                <a:cs typeface="Arial"/>
              </a:rPr>
              <a:t>consistency</a:t>
            </a:r>
            <a:r>
              <a:rPr spc="15" dirty="0">
                <a:latin typeface="Arial"/>
                <a:cs typeface="Arial"/>
              </a:rPr>
              <a:t> </a:t>
            </a:r>
            <a:r>
              <a:rPr spc="-5" dirty="0">
                <a:latin typeface="Arial"/>
                <a:cs typeface="Arial"/>
              </a:rPr>
              <a:t>of</a:t>
            </a:r>
            <a:r>
              <a:rPr spc="5" dirty="0">
                <a:latin typeface="Arial"/>
                <a:cs typeface="Arial"/>
              </a:rPr>
              <a:t> </a:t>
            </a:r>
            <a:r>
              <a:rPr spc="-5" dirty="0">
                <a:latin typeface="Arial"/>
                <a:cs typeface="Arial"/>
              </a:rPr>
              <a:t>suppositories</a:t>
            </a:r>
            <a:r>
              <a:rPr spc="25" dirty="0">
                <a:latin typeface="Arial"/>
                <a:cs typeface="Arial"/>
              </a:rPr>
              <a:t> </a:t>
            </a:r>
            <a:r>
              <a:rPr spc="-5" dirty="0">
                <a:latin typeface="Arial"/>
                <a:cs typeface="Arial"/>
              </a:rPr>
              <a:t>are suitable</a:t>
            </a:r>
            <a:endParaRPr>
              <a:latin typeface="Arial"/>
              <a:cs typeface="Arial"/>
            </a:endParaRPr>
          </a:p>
          <a:p>
            <a:pPr marR="6350" algn="r"/>
            <a:r>
              <a:rPr dirty="0">
                <a:latin typeface="Arial"/>
                <a:cs typeface="Arial"/>
              </a:rPr>
              <a:t>for</a:t>
            </a:r>
            <a:r>
              <a:rPr spc="-25" dirty="0">
                <a:latin typeface="Arial"/>
                <a:cs typeface="Arial"/>
              </a:rPr>
              <a:t> </a:t>
            </a:r>
            <a:r>
              <a:rPr spc="-5" dirty="0">
                <a:latin typeface="Arial"/>
                <a:cs typeface="Arial"/>
              </a:rPr>
              <a:t>rectal</a:t>
            </a:r>
            <a:r>
              <a:rPr spc="-30" dirty="0">
                <a:latin typeface="Arial"/>
                <a:cs typeface="Arial"/>
              </a:rPr>
              <a:t> </a:t>
            </a:r>
            <a:r>
              <a:rPr spc="-5" dirty="0">
                <a:latin typeface="Arial"/>
                <a:cs typeface="Arial"/>
              </a:rPr>
              <a:t>administration.</a:t>
            </a:r>
            <a:endParaRPr>
              <a:latin typeface="Arial"/>
              <a:cs typeface="Arial"/>
            </a:endParaRPr>
          </a:p>
          <a:p>
            <a:pPr>
              <a:spcBef>
                <a:spcPts val="30"/>
              </a:spcBef>
            </a:pPr>
            <a:endParaRPr sz="1850">
              <a:latin typeface="Arial"/>
              <a:cs typeface="Arial"/>
            </a:endParaRPr>
          </a:p>
          <a:p>
            <a:pPr marL="12700" marR="5080" indent="458470" algn="r">
              <a:spcBef>
                <a:spcPts val="5"/>
              </a:spcBef>
            </a:pPr>
            <a:r>
              <a:rPr i="1" spc="-5" dirty="0">
                <a:latin typeface="Arial"/>
                <a:cs typeface="Arial"/>
              </a:rPr>
              <a:t>Pessaries</a:t>
            </a:r>
            <a:r>
              <a:rPr i="1" spc="15" dirty="0">
                <a:latin typeface="Arial"/>
                <a:cs typeface="Arial"/>
              </a:rPr>
              <a:t> </a:t>
            </a:r>
            <a:r>
              <a:rPr spc="-5" dirty="0">
                <a:latin typeface="Arial"/>
                <a:cs typeface="Arial"/>
              </a:rPr>
              <a:t>are solid,</a:t>
            </a:r>
            <a:r>
              <a:rPr spc="20" dirty="0">
                <a:latin typeface="Arial"/>
                <a:cs typeface="Arial"/>
              </a:rPr>
              <a:t> </a:t>
            </a:r>
            <a:r>
              <a:rPr spc="-5" dirty="0">
                <a:latin typeface="Arial"/>
                <a:cs typeface="Arial"/>
              </a:rPr>
              <a:t>single-dose</a:t>
            </a:r>
            <a:r>
              <a:rPr spc="25" dirty="0">
                <a:latin typeface="Arial"/>
                <a:cs typeface="Arial"/>
              </a:rPr>
              <a:t> </a:t>
            </a:r>
            <a:r>
              <a:rPr spc="-5" dirty="0">
                <a:latin typeface="Arial"/>
                <a:cs typeface="Arial"/>
              </a:rPr>
              <a:t>preparations.</a:t>
            </a:r>
            <a:r>
              <a:rPr dirty="0">
                <a:latin typeface="Arial"/>
                <a:cs typeface="Arial"/>
              </a:rPr>
              <a:t> </a:t>
            </a:r>
            <a:r>
              <a:rPr spc="-5" dirty="0">
                <a:latin typeface="Arial"/>
                <a:cs typeface="Arial"/>
              </a:rPr>
              <a:t>They have </a:t>
            </a:r>
            <a:r>
              <a:rPr spc="-484" dirty="0">
                <a:latin typeface="Arial"/>
                <a:cs typeface="Arial"/>
              </a:rPr>
              <a:t> </a:t>
            </a:r>
            <a:r>
              <a:rPr spc="-5" dirty="0">
                <a:latin typeface="Arial"/>
                <a:cs typeface="Arial"/>
              </a:rPr>
              <a:t>various</a:t>
            </a:r>
            <a:r>
              <a:rPr spc="10" dirty="0">
                <a:latin typeface="Arial"/>
                <a:cs typeface="Arial"/>
              </a:rPr>
              <a:t> </a:t>
            </a:r>
            <a:r>
              <a:rPr spc="-5" dirty="0">
                <a:latin typeface="Arial"/>
                <a:cs typeface="Arial"/>
              </a:rPr>
              <a:t>shapes,</a:t>
            </a:r>
            <a:r>
              <a:rPr spc="20" dirty="0">
                <a:latin typeface="Arial"/>
                <a:cs typeface="Arial"/>
              </a:rPr>
              <a:t> </a:t>
            </a:r>
            <a:r>
              <a:rPr spc="-5" dirty="0">
                <a:latin typeface="Arial"/>
                <a:cs typeface="Arial"/>
              </a:rPr>
              <a:t>usually</a:t>
            </a:r>
            <a:r>
              <a:rPr spc="10" dirty="0">
                <a:latin typeface="Arial"/>
                <a:cs typeface="Arial"/>
              </a:rPr>
              <a:t> </a:t>
            </a:r>
            <a:r>
              <a:rPr spc="-5" dirty="0">
                <a:latin typeface="Arial"/>
                <a:cs typeface="Arial"/>
              </a:rPr>
              <a:t>ovoid,</a:t>
            </a:r>
            <a:r>
              <a:rPr spc="20" dirty="0">
                <a:latin typeface="Arial"/>
                <a:cs typeface="Arial"/>
              </a:rPr>
              <a:t> </a:t>
            </a:r>
            <a:r>
              <a:rPr spc="-15" dirty="0">
                <a:latin typeface="Arial"/>
                <a:cs typeface="Arial"/>
              </a:rPr>
              <a:t>with</a:t>
            </a:r>
            <a:r>
              <a:rPr spc="30" dirty="0">
                <a:latin typeface="Arial"/>
                <a:cs typeface="Arial"/>
              </a:rPr>
              <a:t> </a:t>
            </a:r>
            <a:r>
              <a:rPr spc="-5" dirty="0">
                <a:latin typeface="Arial"/>
                <a:cs typeface="Arial"/>
              </a:rPr>
              <a:t>a</a:t>
            </a:r>
            <a:r>
              <a:rPr spc="5" dirty="0">
                <a:latin typeface="Arial"/>
                <a:cs typeface="Arial"/>
              </a:rPr>
              <a:t> </a:t>
            </a:r>
            <a:r>
              <a:rPr spc="-5" dirty="0">
                <a:latin typeface="Arial"/>
                <a:cs typeface="Arial"/>
              </a:rPr>
              <a:t>volume</a:t>
            </a:r>
            <a:r>
              <a:rPr spc="10" dirty="0">
                <a:latin typeface="Arial"/>
                <a:cs typeface="Arial"/>
              </a:rPr>
              <a:t> </a:t>
            </a:r>
            <a:r>
              <a:rPr spc="-5" dirty="0">
                <a:latin typeface="Arial"/>
                <a:cs typeface="Arial"/>
              </a:rPr>
              <a:t>and</a:t>
            </a:r>
            <a:r>
              <a:rPr spc="5" dirty="0">
                <a:latin typeface="Arial"/>
                <a:cs typeface="Arial"/>
              </a:rPr>
              <a:t> </a:t>
            </a:r>
            <a:r>
              <a:rPr spc="-5" dirty="0">
                <a:latin typeface="Arial"/>
                <a:cs typeface="Arial"/>
              </a:rPr>
              <a:t>consistency</a:t>
            </a:r>
            <a:endParaRPr>
              <a:latin typeface="Arial"/>
              <a:cs typeface="Arial"/>
            </a:endParaRPr>
          </a:p>
          <a:p>
            <a:pPr marR="6985" algn="r"/>
            <a:r>
              <a:rPr spc="-5" dirty="0">
                <a:latin typeface="Arial"/>
                <a:cs typeface="Arial"/>
              </a:rPr>
              <a:t>suitable</a:t>
            </a:r>
            <a:r>
              <a:rPr dirty="0">
                <a:latin typeface="Arial"/>
                <a:cs typeface="Arial"/>
              </a:rPr>
              <a:t> for</a:t>
            </a:r>
            <a:r>
              <a:rPr spc="-5" dirty="0">
                <a:latin typeface="Arial"/>
                <a:cs typeface="Arial"/>
              </a:rPr>
              <a:t> insertion</a:t>
            </a:r>
            <a:r>
              <a:rPr dirty="0">
                <a:latin typeface="Arial"/>
                <a:cs typeface="Arial"/>
              </a:rPr>
              <a:t> </a:t>
            </a:r>
            <a:r>
              <a:rPr spc="-5" dirty="0">
                <a:latin typeface="Arial"/>
                <a:cs typeface="Arial"/>
              </a:rPr>
              <a:t>into</a:t>
            </a:r>
            <a:r>
              <a:rPr spc="5" dirty="0">
                <a:latin typeface="Arial"/>
                <a:cs typeface="Arial"/>
              </a:rPr>
              <a:t> </a:t>
            </a:r>
            <a:r>
              <a:rPr spc="-5" dirty="0">
                <a:latin typeface="Arial"/>
                <a:cs typeface="Arial"/>
              </a:rPr>
              <a:t>the</a:t>
            </a:r>
            <a:r>
              <a:rPr spc="-10" dirty="0">
                <a:latin typeface="Arial"/>
                <a:cs typeface="Arial"/>
              </a:rPr>
              <a:t> </a:t>
            </a:r>
            <a:r>
              <a:rPr spc="-5" dirty="0">
                <a:latin typeface="Arial"/>
                <a:cs typeface="Arial"/>
              </a:rPr>
              <a:t>vagina.</a:t>
            </a:r>
            <a:endParaRPr>
              <a:latin typeface="Arial"/>
              <a:cs typeface="Arial"/>
            </a:endParaRPr>
          </a:p>
        </p:txBody>
      </p:sp>
      <p:pic>
        <p:nvPicPr>
          <p:cNvPr id="4" name="object 4"/>
          <p:cNvPicPr/>
          <p:nvPr/>
        </p:nvPicPr>
        <p:blipFill>
          <a:blip r:embed="rId2" cstate="print"/>
          <a:stretch>
            <a:fillRect/>
          </a:stretch>
        </p:blipFill>
        <p:spPr>
          <a:xfrm>
            <a:off x="2325623" y="1002791"/>
            <a:ext cx="4775454" cy="1395222"/>
          </a:xfrm>
          <a:prstGeom prst="rect">
            <a:avLst/>
          </a:prstGeom>
        </p:spPr>
      </p:pic>
      <p:grpSp>
        <p:nvGrpSpPr>
          <p:cNvPr id="5" name="object 5"/>
          <p:cNvGrpSpPr/>
          <p:nvPr/>
        </p:nvGrpSpPr>
        <p:grpSpPr>
          <a:xfrm>
            <a:off x="1720595" y="3992879"/>
            <a:ext cx="2307590" cy="2282190"/>
            <a:chOff x="196595" y="3992879"/>
            <a:chExt cx="2307590" cy="2282190"/>
          </a:xfrm>
        </p:grpSpPr>
        <p:sp>
          <p:nvSpPr>
            <p:cNvPr id="6" name="object 6"/>
            <p:cNvSpPr/>
            <p:nvPr/>
          </p:nvSpPr>
          <p:spPr>
            <a:xfrm>
              <a:off x="1764029" y="4581905"/>
              <a:ext cx="721360" cy="1009015"/>
            </a:xfrm>
            <a:custGeom>
              <a:avLst/>
              <a:gdLst/>
              <a:ahLst/>
              <a:cxnLst/>
              <a:rect l="l" t="t" r="r" b="b"/>
              <a:pathLst>
                <a:path w="721360" h="1009014">
                  <a:moveTo>
                    <a:pt x="540638" y="0"/>
                  </a:moveTo>
                  <a:lnTo>
                    <a:pt x="540638" y="252222"/>
                  </a:lnTo>
                  <a:lnTo>
                    <a:pt x="0" y="252222"/>
                  </a:lnTo>
                  <a:lnTo>
                    <a:pt x="0" y="756666"/>
                  </a:lnTo>
                  <a:lnTo>
                    <a:pt x="540638" y="756666"/>
                  </a:lnTo>
                  <a:lnTo>
                    <a:pt x="540638" y="1008888"/>
                  </a:lnTo>
                  <a:lnTo>
                    <a:pt x="720851" y="504444"/>
                  </a:lnTo>
                  <a:lnTo>
                    <a:pt x="540638" y="0"/>
                  </a:lnTo>
                  <a:close/>
                </a:path>
              </a:pathLst>
            </a:custGeom>
            <a:solidFill>
              <a:srgbClr val="FF0000"/>
            </a:solidFill>
          </p:spPr>
          <p:txBody>
            <a:bodyPr wrap="square" lIns="0" tIns="0" rIns="0" bIns="0" rtlCol="0"/>
            <a:lstStyle/>
            <a:p>
              <a:endParaRPr/>
            </a:p>
          </p:txBody>
        </p:sp>
        <p:sp>
          <p:nvSpPr>
            <p:cNvPr id="7" name="object 7"/>
            <p:cNvSpPr/>
            <p:nvPr/>
          </p:nvSpPr>
          <p:spPr>
            <a:xfrm>
              <a:off x="1764029" y="4581905"/>
              <a:ext cx="721360" cy="1009015"/>
            </a:xfrm>
            <a:custGeom>
              <a:avLst/>
              <a:gdLst/>
              <a:ahLst/>
              <a:cxnLst/>
              <a:rect l="l" t="t" r="r" b="b"/>
              <a:pathLst>
                <a:path w="721360" h="1009014">
                  <a:moveTo>
                    <a:pt x="0" y="252222"/>
                  </a:moveTo>
                  <a:lnTo>
                    <a:pt x="540638" y="252222"/>
                  </a:lnTo>
                  <a:lnTo>
                    <a:pt x="540638" y="0"/>
                  </a:lnTo>
                  <a:lnTo>
                    <a:pt x="720851" y="504444"/>
                  </a:lnTo>
                  <a:lnTo>
                    <a:pt x="540638" y="1008888"/>
                  </a:lnTo>
                  <a:lnTo>
                    <a:pt x="540638" y="756666"/>
                  </a:lnTo>
                  <a:lnTo>
                    <a:pt x="0" y="756666"/>
                  </a:lnTo>
                  <a:lnTo>
                    <a:pt x="0" y="252222"/>
                  </a:lnTo>
                  <a:close/>
                </a:path>
              </a:pathLst>
            </a:custGeom>
            <a:ln w="38100">
              <a:solidFill>
                <a:srgbClr val="0000FF"/>
              </a:solidFill>
            </a:ln>
          </p:spPr>
          <p:txBody>
            <a:bodyPr wrap="square" lIns="0" tIns="0" rIns="0" bIns="0" rtlCol="0"/>
            <a:lstStyle/>
            <a:p>
              <a:endParaRPr/>
            </a:p>
          </p:txBody>
        </p:sp>
        <p:pic>
          <p:nvPicPr>
            <p:cNvPr id="8" name="object 8"/>
            <p:cNvPicPr/>
            <p:nvPr/>
          </p:nvPicPr>
          <p:blipFill>
            <a:blip r:embed="rId3" cstate="print"/>
            <a:stretch>
              <a:fillRect/>
            </a:stretch>
          </p:blipFill>
          <p:spPr>
            <a:xfrm>
              <a:off x="205739" y="4002023"/>
              <a:ext cx="1555496" cy="2273046"/>
            </a:xfrm>
            <a:prstGeom prst="rect">
              <a:avLst/>
            </a:prstGeom>
          </p:spPr>
        </p:pic>
        <p:sp>
          <p:nvSpPr>
            <p:cNvPr id="9" name="object 9"/>
            <p:cNvSpPr/>
            <p:nvPr/>
          </p:nvSpPr>
          <p:spPr>
            <a:xfrm>
              <a:off x="201167" y="3997451"/>
              <a:ext cx="1530350" cy="2247900"/>
            </a:xfrm>
            <a:custGeom>
              <a:avLst/>
              <a:gdLst/>
              <a:ahLst/>
              <a:cxnLst/>
              <a:rect l="l" t="t" r="r" b="b"/>
              <a:pathLst>
                <a:path w="1530350" h="2247900">
                  <a:moveTo>
                    <a:pt x="0" y="2247900"/>
                  </a:moveTo>
                  <a:lnTo>
                    <a:pt x="1530095" y="2247900"/>
                  </a:lnTo>
                  <a:lnTo>
                    <a:pt x="1530095" y="0"/>
                  </a:lnTo>
                  <a:lnTo>
                    <a:pt x="0" y="0"/>
                  </a:lnTo>
                  <a:lnTo>
                    <a:pt x="0" y="2247900"/>
                  </a:lnTo>
                  <a:close/>
                </a:path>
              </a:pathLst>
            </a:custGeom>
            <a:ln w="9144">
              <a:solidFill>
                <a:srgbClr val="233E5F"/>
              </a:solidFill>
            </a:ln>
          </p:spPr>
          <p:txBody>
            <a:bodyPr wrap="square" lIns="0" tIns="0" rIns="0" bIns="0" rtlCol="0"/>
            <a:lstStyle/>
            <a:p>
              <a:endParaRPr/>
            </a:p>
          </p:txBody>
        </p:sp>
      </p:grpSp>
      <p:sp>
        <p:nvSpPr>
          <p:cNvPr id="10" name="object 10"/>
          <p:cNvSpPr txBox="1"/>
          <p:nvPr/>
        </p:nvSpPr>
        <p:spPr>
          <a:xfrm>
            <a:off x="2358644" y="1296162"/>
            <a:ext cx="4533900" cy="2274341"/>
          </a:xfrm>
          <a:prstGeom prst="rect">
            <a:avLst/>
          </a:prstGeom>
        </p:spPr>
        <p:txBody>
          <a:bodyPr vert="horz" wrap="square" lIns="0" tIns="12065" rIns="0" bIns="0" rtlCol="0">
            <a:spAutoFit/>
          </a:bodyPr>
          <a:lstStyle/>
          <a:p>
            <a:pPr marL="1329055" marR="5080" indent="-1062355">
              <a:spcBef>
                <a:spcPts val="95"/>
              </a:spcBef>
            </a:pPr>
            <a:r>
              <a:rPr sz="2800" i="1" spc="-10" dirty="0">
                <a:latin typeface="Monotype Corsiva"/>
                <a:cs typeface="Monotype Corsiva"/>
              </a:rPr>
              <a:t>Супозиторії</a:t>
            </a:r>
            <a:r>
              <a:rPr sz="2800" i="1" spc="50" dirty="0">
                <a:latin typeface="Monotype Corsiva"/>
                <a:cs typeface="Monotype Corsiva"/>
              </a:rPr>
              <a:t> </a:t>
            </a:r>
            <a:r>
              <a:rPr sz="2800" i="1" spc="-5" dirty="0">
                <a:latin typeface="Monotype Corsiva"/>
                <a:cs typeface="Monotype Corsiva"/>
              </a:rPr>
              <a:t>–</a:t>
            </a:r>
            <a:r>
              <a:rPr sz="2800" i="1" spc="-15" dirty="0">
                <a:latin typeface="Monotype Corsiva"/>
                <a:cs typeface="Monotype Corsiva"/>
              </a:rPr>
              <a:t> </a:t>
            </a:r>
            <a:r>
              <a:rPr sz="2800" i="1" spc="-5" dirty="0">
                <a:latin typeface="Monotype Corsiva"/>
                <a:cs typeface="Monotype Corsiva"/>
              </a:rPr>
              <a:t>тверді</a:t>
            </a:r>
            <a:r>
              <a:rPr sz="2800" i="1" spc="25" dirty="0">
                <a:latin typeface="Monotype Corsiva"/>
                <a:cs typeface="Monotype Corsiva"/>
              </a:rPr>
              <a:t> </a:t>
            </a:r>
            <a:r>
              <a:rPr sz="2800" i="1" spc="-5" dirty="0">
                <a:latin typeface="Monotype Corsiva"/>
                <a:cs typeface="Monotype Corsiva"/>
              </a:rPr>
              <a:t>однодозові </a:t>
            </a:r>
            <a:r>
              <a:rPr sz="2800" i="1" spc="-600" dirty="0">
                <a:latin typeface="Monotype Corsiva"/>
                <a:cs typeface="Monotype Corsiva"/>
              </a:rPr>
              <a:t> </a:t>
            </a:r>
            <a:r>
              <a:rPr sz="2800" i="1" spc="-5" dirty="0">
                <a:latin typeface="Monotype Corsiva"/>
                <a:cs typeface="Monotype Corsiva"/>
              </a:rPr>
              <a:t>лікарські</a:t>
            </a:r>
            <a:r>
              <a:rPr sz="2800" i="1" spc="10" dirty="0">
                <a:latin typeface="Monotype Corsiva"/>
                <a:cs typeface="Monotype Corsiva"/>
              </a:rPr>
              <a:t> </a:t>
            </a:r>
            <a:r>
              <a:rPr sz="2800" i="1" spc="-10" dirty="0">
                <a:latin typeface="Monotype Corsiva"/>
                <a:cs typeface="Monotype Corsiva"/>
              </a:rPr>
              <a:t>засоби.</a:t>
            </a:r>
            <a:endParaRPr sz="2800" dirty="0">
              <a:latin typeface="Monotype Corsiva"/>
              <a:cs typeface="Monotype Corsiva"/>
            </a:endParaRPr>
          </a:p>
          <a:p>
            <a:pPr>
              <a:spcBef>
                <a:spcPts val="20"/>
              </a:spcBef>
            </a:pPr>
            <a:endParaRPr sz="3100" dirty="0">
              <a:latin typeface="Monotype Corsiva"/>
              <a:cs typeface="Monotype Corsiva"/>
            </a:endParaRPr>
          </a:p>
          <a:p>
            <a:pPr marL="12700" marR="591185"/>
            <a:r>
              <a:rPr sz="2000" i="1" dirty="0">
                <a:latin typeface="Century Gothic"/>
                <a:cs typeface="Century Gothic"/>
              </a:rPr>
              <a:t>Форма, об'єм і консистенція </a:t>
            </a:r>
            <a:r>
              <a:rPr sz="2000" i="1" spc="5" dirty="0">
                <a:latin typeface="Century Gothic"/>
                <a:cs typeface="Century Gothic"/>
              </a:rPr>
              <a:t> </a:t>
            </a:r>
            <a:r>
              <a:rPr sz="2000" i="1" dirty="0">
                <a:latin typeface="Century Gothic"/>
                <a:cs typeface="Century Gothic"/>
              </a:rPr>
              <a:t>супозиторіїв</a:t>
            </a:r>
            <a:r>
              <a:rPr sz="2000" i="1" spc="-25" dirty="0">
                <a:latin typeface="Century Gothic"/>
                <a:cs typeface="Century Gothic"/>
              </a:rPr>
              <a:t> </a:t>
            </a:r>
            <a:r>
              <a:rPr sz="2000" i="1" spc="-5" dirty="0">
                <a:latin typeface="Century Gothic"/>
                <a:cs typeface="Century Gothic"/>
              </a:rPr>
              <a:t>мають</a:t>
            </a:r>
            <a:r>
              <a:rPr sz="2000" i="1" spc="-45" dirty="0">
                <a:latin typeface="Century Gothic"/>
                <a:cs typeface="Century Gothic"/>
              </a:rPr>
              <a:t> </a:t>
            </a:r>
            <a:r>
              <a:rPr sz="2000" i="1" dirty="0">
                <a:latin typeface="Century Gothic"/>
                <a:cs typeface="Century Gothic"/>
              </a:rPr>
              <a:t>відповідати </a:t>
            </a:r>
            <a:r>
              <a:rPr sz="2000" i="1" spc="-540" dirty="0">
                <a:latin typeface="Century Gothic"/>
                <a:cs typeface="Century Gothic"/>
              </a:rPr>
              <a:t> </a:t>
            </a:r>
            <a:r>
              <a:rPr sz="2000" i="1" dirty="0">
                <a:latin typeface="Century Gothic"/>
                <a:cs typeface="Century Gothic"/>
              </a:rPr>
              <a:t>місцю</a:t>
            </a:r>
            <a:r>
              <a:rPr sz="2000" i="1" spc="-20" dirty="0">
                <a:latin typeface="Century Gothic"/>
                <a:cs typeface="Century Gothic"/>
              </a:rPr>
              <a:t> </a:t>
            </a:r>
            <a:r>
              <a:rPr sz="2000" i="1" dirty="0">
                <a:latin typeface="Century Gothic"/>
                <a:cs typeface="Century Gothic"/>
              </a:rPr>
              <a:t>застосування.</a:t>
            </a:r>
            <a:endParaRPr sz="2000" dirty="0">
              <a:latin typeface="Century Gothic"/>
              <a:cs typeface="Century Gothic"/>
            </a:endParaRPr>
          </a:p>
        </p:txBody>
      </p:sp>
      <p:grpSp>
        <p:nvGrpSpPr>
          <p:cNvPr id="11" name="object 11"/>
          <p:cNvGrpSpPr/>
          <p:nvPr/>
        </p:nvGrpSpPr>
        <p:grpSpPr>
          <a:xfrm>
            <a:off x="7426452" y="606552"/>
            <a:ext cx="3113658" cy="3761231"/>
            <a:chOff x="5902452" y="606551"/>
            <a:chExt cx="3113658" cy="3761231"/>
          </a:xfrm>
        </p:grpSpPr>
        <p:pic>
          <p:nvPicPr>
            <p:cNvPr id="12" name="object 12"/>
            <p:cNvPicPr/>
            <p:nvPr/>
          </p:nvPicPr>
          <p:blipFill>
            <a:blip r:embed="rId4" cstate="print"/>
            <a:stretch>
              <a:fillRect/>
            </a:stretch>
          </p:blipFill>
          <p:spPr>
            <a:xfrm>
              <a:off x="5902452" y="606551"/>
              <a:ext cx="3113658" cy="3761231"/>
            </a:xfrm>
            <a:prstGeom prst="rect">
              <a:avLst/>
            </a:prstGeom>
          </p:spPr>
        </p:pic>
        <p:pic>
          <p:nvPicPr>
            <p:cNvPr id="13" name="object 13"/>
            <p:cNvPicPr/>
            <p:nvPr/>
          </p:nvPicPr>
          <p:blipFill>
            <a:blip r:embed="rId5" cstate="print"/>
            <a:stretch>
              <a:fillRect/>
            </a:stretch>
          </p:blipFill>
          <p:spPr>
            <a:xfrm>
              <a:off x="6097524" y="801623"/>
              <a:ext cx="2543555" cy="3191256"/>
            </a:xfrm>
            <a:prstGeom prst="rect">
              <a:avLst/>
            </a:prstGeom>
          </p:spPr>
        </p:pic>
      </p:grpSp>
      <p:sp>
        <p:nvSpPr>
          <p:cNvPr id="15" name="object 15"/>
          <p:cNvSpPr txBox="1"/>
          <p:nvPr/>
        </p:nvSpPr>
        <p:spPr>
          <a:xfrm>
            <a:off x="10399141" y="6266060"/>
            <a:ext cx="203200" cy="845103"/>
          </a:xfrm>
          <a:prstGeom prst="rect">
            <a:avLst/>
          </a:prstGeom>
        </p:spPr>
        <p:txBody>
          <a:bodyPr vert="horz" wrap="square" lIns="0" tIns="13970" rIns="0" bIns="0" rtlCol="0">
            <a:spAutoFit/>
          </a:bodyPr>
          <a:lstStyle/>
          <a:p>
            <a:pPr marL="38100">
              <a:spcBef>
                <a:spcPts val="110"/>
              </a:spcBef>
            </a:pPr>
            <a:fld id="{81D60167-4931-47E6-BA6A-407CBD079E47}" type="slidenum">
              <a:rPr dirty="0">
                <a:latin typeface="Century Gothic"/>
                <a:cs typeface="Century Gothic"/>
              </a:rPr>
              <a:pPr marL="38100">
                <a:spcBef>
                  <a:spcPts val="110"/>
                </a:spcBef>
              </a:pPr>
              <a:t>59</a:t>
            </a:fld>
            <a:endParaRPr>
              <a:latin typeface="Century Gothic"/>
              <a:cs typeface="Century Gothic"/>
            </a:endParaRPr>
          </a:p>
        </p:txBody>
      </p:sp>
    </p:spTree>
    <p:extLst>
      <p:ext uri="{BB962C8B-B14F-4D97-AF65-F5344CB8AC3E}">
        <p14:creationId xmlns:p14="http://schemas.microsoft.com/office/powerpoint/2010/main" val="173192991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639567" y="1"/>
            <a:ext cx="7581900" cy="490855"/>
          </a:xfrm>
          <a:custGeom>
            <a:avLst/>
            <a:gdLst/>
            <a:ahLst/>
            <a:cxnLst/>
            <a:rect l="l" t="t" r="r" b="b"/>
            <a:pathLst>
              <a:path w="7581900" h="490855">
                <a:moveTo>
                  <a:pt x="7581900" y="0"/>
                </a:moveTo>
                <a:lnTo>
                  <a:pt x="0" y="0"/>
                </a:lnTo>
                <a:lnTo>
                  <a:pt x="0" y="490727"/>
                </a:lnTo>
                <a:lnTo>
                  <a:pt x="7581900" y="490727"/>
                </a:lnTo>
                <a:lnTo>
                  <a:pt x="7581900" y="0"/>
                </a:lnTo>
                <a:close/>
              </a:path>
            </a:pathLst>
          </a:custGeom>
          <a:solidFill>
            <a:srgbClr val="FFFFCC"/>
          </a:solidFill>
        </p:spPr>
        <p:txBody>
          <a:bodyPr wrap="square" lIns="0" tIns="0" rIns="0" bIns="0" rtlCol="0"/>
          <a:lstStyle/>
          <a:p>
            <a:endParaRPr/>
          </a:p>
        </p:txBody>
      </p:sp>
      <p:sp>
        <p:nvSpPr>
          <p:cNvPr id="3" name="object 3"/>
          <p:cNvSpPr txBox="1">
            <a:spLocks noGrp="1"/>
          </p:cNvSpPr>
          <p:nvPr>
            <p:ph type="title"/>
          </p:nvPr>
        </p:nvSpPr>
        <p:spPr>
          <a:xfrm>
            <a:off x="1145902" y="450279"/>
            <a:ext cx="6227445" cy="443070"/>
          </a:xfrm>
          <a:prstGeom prst="rect">
            <a:avLst/>
          </a:prstGeom>
        </p:spPr>
        <p:txBody>
          <a:bodyPr vert="horz" wrap="square" lIns="0" tIns="12065" rIns="0" bIns="0" rtlCol="0" anchor="ctr">
            <a:spAutoFit/>
          </a:bodyPr>
          <a:lstStyle/>
          <a:p>
            <a:pPr marL="12700">
              <a:lnSpc>
                <a:spcPct val="100000"/>
              </a:lnSpc>
              <a:spcBef>
                <a:spcPts val="95"/>
              </a:spcBef>
            </a:pPr>
            <a:r>
              <a:rPr sz="2800" spc="-5" dirty="0" err="1" smtClean="0"/>
              <a:t>Характеристика</a:t>
            </a:r>
            <a:r>
              <a:rPr sz="2800" spc="-10" dirty="0" smtClean="0"/>
              <a:t> </a:t>
            </a:r>
            <a:r>
              <a:rPr sz="2800" spc="-5" dirty="0"/>
              <a:t>супозиторіїв</a:t>
            </a:r>
          </a:p>
        </p:txBody>
      </p:sp>
      <p:grpSp>
        <p:nvGrpSpPr>
          <p:cNvPr id="4" name="object 4"/>
          <p:cNvGrpSpPr/>
          <p:nvPr/>
        </p:nvGrpSpPr>
        <p:grpSpPr>
          <a:xfrm>
            <a:off x="5623560" y="582168"/>
            <a:ext cx="993775" cy="2331720"/>
            <a:chOff x="4099559" y="582168"/>
            <a:chExt cx="993775" cy="2331720"/>
          </a:xfrm>
        </p:grpSpPr>
        <p:sp>
          <p:nvSpPr>
            <p:cNvPr id="5" name="object 5"/>
            <p:cNvSpPr/>
            <p:nvPr/>
          </p:nvSpPr>
          <p:spPr>
            <a:xfrm>
              <a:off x="4208525" y="1079754"/>
              <a:ext cx="145415" cy="1821180"/>
            </a:xfrm>
            <a:custGeom>
              <a:avLst/>
              <a:gdLst/>
              <a:ahLst/>
              <a:cxnLst/>
              <a:rect l="l" t="t" r="r" b="b"/>
              <a:pathLst>
                <a:path w="145414" h="1821180">
                  <a:moveTo>
                    <a:pt x="0" y="0"/>
                  </a:moveTo>
                  <a:lnTo>
                    <a:pt x="0" y="1820672"/>
                  </a:lnTo>
                  <a:lnTo>
                    <a:pt x="145287" y="1820672"/>
                  </a:lnTo>
                </a:path>
                <a:path w="145414" h="1821180">
                  <a:moveTo>
                    <a:pt x="0" y="0"/>
                  </a:moveTo>
                  <a:lnTo>
                    <a:pt x="0" y="1133094"/>
                  </a:lnTo>
                  <a:lnTo>
                    <a:pt x="145287" y="1133094"/>
                  </a:lnTo>
                </a:path>
                <a:path w="145414" h="1821180">
                  <a:moveTo>
                    <a:pt x="0" y="0"/>
                  </a:moveTo>
                  <a:lnTo>
                    <a:pt x="0" y="445516"/>
                  </a:lnTo>
                  <a:lnTo>
                    <a:pt x="145287" y="445516"/>
                  </a:lnTo>
                </a:path>
              </a:pathLst>
            </a:custGeom>
            <a:ln w="25908">
              <a:solidFill>
                <a:srgbClr val="999999"/>
              </a:solidFill>
            </a:ln>
          </p:spPr>
          <p:txBody>
            <a:bodyPr wrap="square" lIns="0" tIns="0" rIns="0" bIns="0" rtlCol="0"/>
            <a:lstStyle/>
            <a:p>
              <a:endParaRPr/>
            </a:p>
          </p:txBody>
        </p:sp>
        <p:sp>
          <p:nvSpPr>
            <p:cNvPr id="6" name="object 6"/>
            <p:cNvSpPr/>
            <p:nvPr/>
          </p:nvSpPr>
          <p:spPr>
            <a:xfrm>
              <a:off x="4112513" y="595122"/>
              <a:ext cx="967740" cy="485140"/>
            </a:xfrm>
            <a:custGeom>
              <a:avLst/>
              <a:gdLst/>
              <a:ahLst/>
              <a:cxnLst/>
              <a:rect l="l" t="t" r="r" b="b"/>
              <a:pathLst>
                <a:path w="967739" h="485140">
                  <a:moveTo>
                    <a:pt x="967739" y="0"/>
                  </a:moveTo>
                  <a:lnTo>
                    <a:pt x="0" y="0"/>
                  </a:lnTo>
                  <a:lnTo>
                    <a:pt x="0" y="484631"/>
                  </a:lnTo>
                  <a:lnTo>
                    <a:pt x="967739" y="484631"/>
                  </a:lnTo>
                  <a:lnTo>
                    <a:pt x="967739" y="0"/>
                  </a:lnTo>
                  <a:close/>
                </a:path>
              </a:pathLst>
            </a:custGeom>
            <a:solidFill>
              <a:srgbClr val="C0C0C0"/>
            </a:solidFill>
          </p:spPr>
          <p:txBody>
            <a:bodyPr wrap="square" lIns="0" tIns="0" rIns="0" bIns="0" rtlCol="0"/>
            <a:lstStyle/>
            <a:p>
              <a:endParaRPr/>
            </a:p>
          </p:txBody>
        </p:sp>
        <p:sp>
          <p:nvSpPr>
            <p:cNvPr id="7" name="object 7"/>
            <p:cNvSpPr/>
            <p:nvPr/>
          </p:nvSpPr>
          <p:spPr>
            <a:xfrm>
              <a:off x="4112513" y="595122"/>
              <a:ext cx="967740" cy="485140"/>
            </a:xfrm>
            <a:custGeom>
              <a:avLst/>
              <a:gdLst/>
              <a:ahLst/>
              <a:cxnLst/>
              <a:rect l="l" t="t" r="r" b="b"/>
              <a:pathLst>
                <a:path w="967739" h="485140">
                  <a:moveTo>
                    <a:pt x="0" y="484631"/>
                  </a:moveTo>
                  <a:lnTo>
                    <a:pt x="967739" y="484631"/>
                  </a:lnTo>
                  <a:lnTo>
                    <a:pt x="967739" y="0"/>
                  </a:lnTo>
                  <a:lnTo>
                    <a:pt x="0" y="0"/>
                  </a:lnTo>
                  <a:lnTo>
                    <a:pt x="0" y="484631"/>
                  </a:lnTo>
                  <a:close/>
                </a:path>
              </a:pathLst>
            </a:custGeom>
            <a:ln w="25908">
              <a:solidFill>
                <a:srgbClr val="FFFFFF"/>
              </a:solidFill>
            </a:ln>
          </p:spPr>
          <p:txBody>
            <a:bodyPr wrap="square" lIns="0" tIns="0" rIns="0" bIns="0" rtlCol="0"/>
            <a:lstStyle/>
            <a:p>
              <a:endParaRPr/>
            </a:p>
          </p:txBody>
        </p:sp>
      </p:grpSp>
      <p:sp>
        <p:nvSpPr>
          <p:cNvPr id="8" name="object 8"/>
          <p:cNvSpPr txBox="1"/>
          <p:nvPr/>
        </p:nvSpPr>
        <p:spPr>
          <a:xfrm>
            <a:off x="5649467" y="608077"/>
            <a:ext cx="942340" cy="231775"/>
          </a:xfrm>
          <a:prstGeom prst="rect">
            <a:avLst/>
          </a:prstGeom>
          <a:solidFill>
            <a:srgbClr val="C0C0C0"/>
          </a:solidFill>
        </p:spPr>
        <p:txBody>
          <a:bodyPr vert="horz" wrap="square" lIns="0" tIns="0" rIns="0" bIns="0" rtlCol="0">
            <a:spAutoFit/>
          </a:bodyPr>
          <a:lstStyle/>
          <a:p>
            <a:pPr marL="20320">
              <a:lnSpc>
                <a:spcPts val="1780"/>
              </a:lnSpc>
            </a:pPr>
            <a:r>
              <a:rPr sz="1500" dirty="0">
                <a:latin typeface="Arial"/>
                <a:cs typeface="Arial"/>
              </a:rPr>
              <a:t>С</a:t>
            </a:r>
            <a:r>
              <a:rPr sz="1500" spc="-25" dirty="0">
                <a:latin typeface="Arial"/>
                <a:cs typeface="Arial"/>
              </a:rPr>
              <a:t> </a:t>
            </a:r>
            <a:r>
              <a:rPr sz="1500" dirty="0">
                <a:latin typeface="Arial"/>
                <a:cs typeface="Arial"/>
              </a:rPr>
              <a:t>у</a:t>
            </a:r>
            <a:r>
              <a:rPr sz="1500" spc="-25" dirty="0">
                <a:latin typeface="Arial"/>
                <a:cs typeface="Arial"/>
              </a:rPr>
              <a:t> </a:t>
            </a:r>
            <a:r>
              <a:rPr sz="1500" dirty="0">
                <a:latin typeface="Arial"/>
                <a:cs typeface="Arial"/>
              </a:rPr>
              <a:t>п</a:t>
            </a:r>
            <a:r>
              <a:rPr sz="1500" spc="-15" dirty="0">
                <a:latin typeface="Arial"/>
                <a:cs typeface="Arial"/>
              </a:rPr>
              <a:t> </a:t>
            </a:r>
            <a:r>
              <a:rPr sz="1500" dirty="0">
                <a:latin typeface="Arial"/>
                <a:cs typeface="Arial"/>
              </a:rPr>
              <a:t>о</a:t>
            </a:r>
            <a:r>
              <a:rPr sz="1500" spc="-20" dirty="0">
                <a:latin typeface="Arial"/>
                <a:cs typeface="Arial"/>
              </a:rPr>
              <a:t> </a:t>
            </a:r>
            <a:r>
              <a:rPr sz="1500" dirty="0">
                <a:latin typeface="Arial"/>
                <a:cs typeface="Arial"/>
              </a:rPr>
              <a:t>з</a:t>
            </a:r>
            <a:r>
              <a:rPr sz="1500" spc="-25" dirty="0">
                <a:latin typeface="Arial"/>
                <a:cs typeface="Arial"/>
              </a:rPr>
              <a:t> </a:t>
            </a:r>
            <a:r>
              <a:rPr sz="1500" dirty="0">
                <a:latin typeface="Arial"/>
                <a:cs typeface="Arial"/>
              </a:rPr>
              <a:t>и</a:t>
            </a:r>
            <a:endParaRPr sz="1500">
              <a:latin typeface="Arial"/>
              <a:cs typeface="Arial"/>
            </a:endParaRPr>
          </a:p>
        </p:txBody>
      </p:sp>
      <p:sp>
        <p:nvSpPr>
          <p:cNvPr id="9" name="object 9"/>
          <p:cNvSpPr txBox="1"/>
          <p:nvPr/>
        </p:nvSpPr>
        <p:spPr>
          <a:xfrm>
            <a:off x="5649467" y="839468"/>
            <a:ext cx="942340" cy="220979"/>
          </a:xfrm>
          <a:prstGeom prst="rect">
            <a:avLst/>
          </a:prstGeom>
          <a:solidFill>
            <a:srgbClr val="C0C0C0"/>
          </a:solidFill>
        </p:spPr>
        <p:txBody>
          <a:bodyPr vert="horz" wrap="square" lIns="0" tIns="0" rIns="0" bIns="0" rtlCol="0">
            <a:spAutoFit/>
          </a:bodyPr>
          <a:lstStyle/>
          <a:p>
            <a:pPr marL="166370">
              <a:lnSpc>
                <a:spcPts val="1685"/>
              </a:lnSpc>
            </a:pPr>
            <a:r>
              <a:rPr sz="1500" cap="small" spc="-50" dirty="0">
                <a:latin typeface="Arial"/>
                <a:cs typeface="Arial"/>
              </a:rPr>
              <a:t>т</a:t>
            </a:r>
            <a:r>
              <a:rPr sz="1500" spc="-50" dirty="0">
                <a:latin typeface="Arial"/>
                <a:cs typeface="Arial"/>
              </a:rPr>
              <a:t> о</a:t>
            </a:r>
            <a:r>
              <a:rPr sz="1500" spc="-5" dirty="0">
                <a:latin typeface="Arial"/>
                <a:cs typeface="Arial"/>
              </a:rPr>
              <a:t> </a:t>
            </a:r>
            <a:r>
              <a:rPr sz="1500" dirty="0">
                <a:latin typeface="Arial"/>
                <a:cs typeface="Arial"/>
              </a:rPr>
              <a:t>р</a:t>
            </a:r>
            <a:r>
              <a:rPr sz="1500" spc="-5" dirty="0">
                <a:latin typeface="Arial"/>
                <a:cs typeface="Arial"/>
              </a:rPr>
              <a:t> </a:t>
            </a:r>
            <a:r>
              <a:rPr sz="1500" dirty="0">
                <a:latin typeface="Arial"/>
                <a:cs typeface="Arial"/>
              </a:rPr>
              <a:t>і ї</a:t>
            </a:r>
            <a:endParaRPr sz="1500">
              <a:latin typeface="Arial"/>
              <a:cs typeface="Arial"/>
            </a:endParaRPr>
          </a:p>
        </p:txBody>
      </p:sp>
      <p:sp>
        <p:nvSpPr>
          <p:cNvPr id="10" name="object 10"/>
          <p:cNvSpPr txBox="1"/>
          <p:nvPr/>
        </p:nvSpPr>
        <p:spPr>
          <a:xfrm>
            <a:off x="5877305" y="1282446"/>
            <a:ext cx="969644" cy="352018"/>
          </a:xfrm>
          <a:prstGeom prst="rect">
            <a:avLst/>
          </a:prstGeom>
          <a:solidFill>
            <a:srgbClr val="C0C0C0"/>
          </a:solidFill>
          <a:ln w="25907">
            <a:solidFill>
              <a:srgbClr val="FFFFFF"/>
            </a:solidFill>
          </a:ln>
        </p:spPr>
        <p:txBody>
          <a:bodyPr vert="horz" wrap="square" lIns="0" tIns="120014" rIns="0" bIns="0" rtlCol="0">
            <a:spAutoFit/>
          </a:bodyPr>
          <a:lstStyle/>
          <a:p>
            <a:pPr marL="53975">
              <a:spcBef>
                <a:spcPts val="944"/>
              </a:spcBef>
            </a:pPr>
            <a:r>
              <a:rPr sz="1500" spc="-10" dirty="0">
                <a:latin typeface="Arial"/>
                <a:cs typeface="Arial"/>
              </a:rPr>
              <a:t>Ректальні</a:t>
            </a:r>
            <a:endParaRPr sz="1500">
              <a:latin typeface="Arial"/>
              <a:cs typeface="Arial"/>
            </a:endParaRPr>
          </a:p>
        </p:txBody>
      </p:sp>
      <p:sp>
        <p:nvSpPr>
          <p:cNvPr id="11" name="object 11"/>
          <p:cNvSpPr txBox="1"/>
          <p:nvPr/>
        </p:nvSpPr>
        <p:spPr>
          <a:xfrm>
            <a:off x="5877305" y="1969770"/>
            <a:ext cx="969644" cy="352018"/>
          </a:xfrm>
          <a:prstGeom prst="rect">
            <a:avLst/>
          </a:prstGeom>
          <a:solidFill>
            <a:srgbClr val="C0C0C0"/>
          </a:solidFill>
          <a:ln w="25907">
            <a:solidFill>
              <a:srgbClr val="FFFFFF"/>
            </a:solidFill>
          </a:ln>
        </p:spPr>
        <p:txBody>
          <a:bodyPr vert="horz" wrap="square" lIns="0" tIns="120014" rIns="0" bIns="0" rtlCol="0">
            <a:spAutoFit/>
          </a:bodyPr>
          <a:lstStyle/>
          <a:p>
            <a:pPr marL="27305">
              <a:spcBef>
                <a:spcPts val="944"/>
              </a:spcBef>
            </a:pPr>
            <a:r>
              <a:rPr sz="1500" spc="-5" dirty="0">
                <a:latin typeface="Arial"/>
                <a:cs typeface="Arial"/>
              </a:rPr>
              <a:t>Вагінальні</a:t>
            </a:r>
            <a:endParaRPr sz="1500">
              <a:latin typeface="Arial"/>
              <a:cs typeface="Arial"/>
            </a:endParaRPr>
          </a:p>
        </p:txBody>
      </p:sp>
      <p:sp>
        <p:nvSpPr>
          <p:cNvPr id="12" name="object 12"/>
          <p:cNvSpPr txBox="1"/>
          <p:nvPr/>
        </p:nvSpPr>
        <p:spPr>
          <a:xfrm>
            <a:off x="5877305" y="2657095"/>
            <a:ext cx="969644" cy="352661"/>
          </a:xfrm>
          <a:prstGeom prst="rect">
            <a:avLst/>
          </a:prstGeom>
          <a:solidFill>
            <a:srgbClr val="C0C0C0"/>
          </a:solidFill>
          <a:ln w="25907">
            <a:solidFill>
              <a:srgbClr val="FFFFFF"/>
            </a:solidFill>
          </a:ln>
        </p:spPr>
        <p:txBody>
          <a:bodyPr vert="horz" wrap="square" lIns="0" tIns="120650" rIns="0" bIns="0" rtlCol="0">
            <a:spAutoFit/>
          </a:bodyPr>
          <a:lstStyle/>
          <a:p>
            <a:pPr marL="109220">
              <a:spcBef>
                <a:spcPts val="950"/>
              </a:spcBef>
            </a:pPr>
            <a:r>
              <a:rPr sz="1500" dirty="0">
                <a:latin typeface="Arial"/>
                <a:cs typeface="Arial"/>
              </a:rPr>
              <a:t>Палички</a:t>
            </a:r>
            <a:endParaRPr sz="1500">
              <a:latin typeface="Arial"/>
              <a:cs typeface="Arial"/>
            </a:endParaRPr>
          </a:p>
        </p:txBody>
      </p:sp>
      <p:sp>
        <p:nvSpPr>
          <p:cNvPr id="13" name="object 13"/>
          <p:cNvSpPr txBox="1"/>
          <p:nvPr/>
        </p:nvSpPr>
        <p:spPr>
          <a:xfrm>
            <a:off x="10424541" y="6267399"/>
            <a:ext cx="152400" cy="299720"/>
          </a:xfrm>
          <a:prstGeom prst="rect">
            <a:avLst/>
          </a:prstGeom>
        </p:spPr>
        <p:txBody>
          <a:bodyPr vert="horz" wrap="square" lIns="0" tIns="12700" rIns="0" bIns="0" rtlCol="0">
            <a:spAutoFit/>
          </a:bodyPr>
          <a:lstStyle/>
          <a:p>
            <a:pPr marL="12700">
              <a:spcBef>
                <a:spcPts val="100"/>
              </a:spcBef>
            </a:pPr>
            <a:r>
              <a:rPr dirty="0">
                <a:latin typeface="Century Gothic"/>
                <a:cs typeface="Century Gothic"/>
              </a:rPr>
              <a:t>5</a:t>
            </a:r>
            <a:endParaRPr>
              <a:latin typeface="Century Gothic"/>
              <a:cs typeface="Century Gothic"/>
            </a:endParaRPr>
          </a:p>
        </p:txBody>
      </p:sp>
      <p:grpSp>
        <p:nvGrpSpPr>
          <p:cNvPr id="14" name="object 14"/>
          <p:cNvGrpSpPr/>
          <p:nvPr/>
        </p:nvGrpSpPr>
        <p:grpSpPr>
          <a:xfrm>
            <a:off x="1700785" y="1267967"/>
            <a:ext cx="3736975" cy="2377440"/>
            <a:chOff x="176784" y="1267967"/>
            <a:chExt cx="3736975" cy="2377440"/>
          </a:xfrm>
        </p:grpSpPr>
        <p:pic>
          <p:nvPicPr>
            <p:cNvPr id="15" name="object 15"/>
            <p:cNvPicPr/>
            <p:nvPr/>
          </p:nvPicPr>
          <p:blipFill>
            <a:blip r:embed="rId2" cstate="print"/>
            <a:stretch>
              <a:fillRect/>
            </a:stretch>
          </p:blipFill>
          <p:spPr>
            <a:xfrm>
              <a:off x="179832" y="1267967"/>
              <a:ext cx="3733800" cy="2377439"/>
            </a:xfrm>
            <a:prstGeom prst="rect">
              <a:avLst/>
            </a:prstGeom>
          </p:spPr>
        </p:pic>
        <p:pic>
          <p:nvPicPr>
            <p:cNvPr id="16" name="object 16"/>
            <p:cNvPicPr/>
            <p:nvPr/>
          </p:nvPicPr>
          <p:blipFill>
            <a:blip r:embed="rId3" cstate="print"/>
            <a:stretch>
              <a:fillRect/>
            </a:stretch>
          </p:blipFill>
          <p:spPr>
            <a:xfrm>
              <a:off x="176784" y="2862033"/>
              <a:ext cx="592810" cy="594398"/>
            </a:xfrm>
            <a:prstGeom prst="rect">
              <a:avLst/>
            </a:prstGeom>
          </p:spPr>
        </p:pic>
        <p:pic>
          <p:nvPicPr>
            <p:cNvPr id="17" name="object 17"/>
            <p:cNvPicPr/>
            <p:nvPr/>
          </p:nvPicPr>
          <p:blipFill>
            <a:blip r:embed="rId4" cstate="print"/>
            <a:stretch>
              <a:fillRect/>
            </a:stretch>
          </p:blipFill>
          <p:spPr>
            <a:xfrm>
              <a:off x="233172" y="2913875"/>
              <a:ext cx="481571" cy="560844"/>
            </a:xfrm>
            <a:prstGeom prst="rect">
              <a:avLst/>
            </a:prstGeom>
          </p:spPr>
        </p:pic>
        <p:pic>
          <p:nvPicPr>
            <p:cNvPr id="18" name="object 18"/>
            <p:cNvPicPr/>
            <p:nvPr/>
          </p:nvPicPr>
          <p:blipFill>
            <a:blip r:embed="rId5" cstate="print"/>
            <a:stretch>
              <a:fillRect/>
            </a:stretch>
          </p:blipFill>
          <p:spPr>
            <a:xfrm>
              <a:off x="224028" y="2889503"/>
              <a:ext cx="502920" cy="504444"/>
            </a:xfrm>
            <a:prstGeom prst="rect">
              <a:avLst/>
            </a:prstGeom>
          </p:spPr>
        </p:pic>
        <p:sp>
          <p:nvSpPr>
            <p:cNvPr id="19" name="object 19"/>
            <p:cNvSpPr/>
            <p:nvPr/>
          </p:nvSpPr>
          <p:spPr>
            <a:xfrm>
              <a:off x="224028" y="2889503"/>
              <a:ext cx="502920" cy="504825"/>
            </a:xfrm>
            <a:custGeom>
              <a:avLst/>
              <a:gdLst/>
              <a:ahLst/>
              <a:cxnLst/>
              <a:rect l="l" t="t" r="r" b="b"/>
              <a:pathLst>
                <a:path w="502920" h="504825">
                  <a:moveTo>
                    <a:pt x="0" y="252222"/>
                  </a:moveTo>
                  <a:lnTo>
                    <a:pt x="4051" y="206879"/>
                  </a:lnTo>
                  <a:lnTo>
                    <a:pt x="15732" y="164205"/>
                  </a:lnTo>
                  <a:lnTo>
                    <a:pt x="34332" y="124911"/>
                  </a:lnTo>
                  <a:lnTo>
                    <a:pt x="59141" y="89710"/>
                  </a:lnTo>
                  <a:lnTo>
                    <a:pt x="89448" y="59312"/>
                  </a:lnTo>
                  <a:lnTo>
                    <a:pt x="124544" y="34431"/>
                  </a:lnTo>
                  <a:lnTo>
                    <a:pt x="163718" y="15777"/>
                  </a:lnTo>
                  <a:lnTo>
                    <a:pt x="206260" y="4062"/>
                  </a:lnTo>
                  <a:lnTo>
                    <a:pt x="251459" y="0"/>
                  </a:lnTo>
                  <a:lnTo>
                    <a:pt x="296659" y="4062"/>
                  </a:lnTo>
                  <a:lnTo>
                    <a:pt x="339201" y="15777"/>
                  </a:lnTo>
                  <a:lnTo>
                    <a:pt x="378375" y="34431"/>
                  </a:lnTo>
                  <a:lnTo>
                    <a:pt x="413471" y="59312"/>
                  </a:lnTo>
                  <a:lnTo>
                    <a:pt x="443778" y="89710"/>
                  </a:lnTo>
                  <a:lnTo>
                    <a:pt x="468587" y="124911"/>
                  </a:lnTo>
                  <a:lnTo>
                    <a:pt x="487187" y="164205"/>
                  </a:lnTo>
                  <a:lnTo>
                    <a:pt x="498868" y="206879"/>
                  </a:lnTo>
                  <a:lnTo>
                    <a:pt x="502920" y="252222"/>
                  </a:lnTo>
                  <a:lnTo>
                    <a:pt x="498868" y="297564"/>
                  </a:lnTo>
                  <a:lnTo>
                    <a:pt x="487187" y="340238"/>
                  </a:lnTo>
                  <a:lnTo>
                    <a:pt x="468587" y="379532"/>
                  </a:lnTo>
                  <a:lnTo>
                    <a:pt x="443778" y="414733"/>
                  </a:lnTo>
                  <a:lnTo>
                    <a:pt x="413471" y="445131"/>
                  </a:lnTo>
                  <a:lnTo>
                    <a:pt x="378375" y="470012"/>
                  </a:lnTo>
                  <a:lnTo>
                    <a:pt x="339201" y="488666"/>
                  </a:lnTo>
                  <a:lnTo>
                    <a:pt x="296659" y="500381"/>
                  </a:lnTo>
                  <a:lnTo>
                    <a:pt x="251459" y="504444"/>
                  </a:lnTo>
                  <a:lnTo>
                    <a:pt x="206260" y="500381"/>
                  </a:lnTo>
                  <a:lnTo>
                    <a:pt x="163718" y="488666"/>
                  </a:lnTo>
                  <a:lnTo>
                    <a:pt x="124544" y="470012"/>
                  </a:lnTo>
                  <a:lnTo>
                    <a:pt x="89448" y="445131"/>
                  </a:lnTo>
                  <a:lnTo>
                    <a:pt x="59141" y="414733"/>
                  </a:lnTo>
                  <a:lnTo>
                    <a:pt x="34332" y="379532"/>
                  </a:lnTo>
                  <a:lnTo>
                    <a:pt x="15732" y="340238"/>
                  </a:lnTo>
                  <a:lnTo>
                    <a:pt x="4051" y="297564"/>
                  </a:lnTo>
                  <a:lnTo>
                    <a:pt x="0" y="252222"/>
                  </a:lnTo>
                  <a:close/>
                </a:path>
              </a:pathLst>
            </a:custGeom>
            <a:ln w="9144">
              <a:solidFill>
                <a:srgbClr val="0061FF"/>
              </a:solidFill>
            </a:ln>
          </p:spPr>
          <p:txBody>
            <a:bodyPr wrap="square" lIns="0" tIns="0" rIns="0" bIns="0" rtlCol="0"/>
            <a:lstStyle/>
            <a:p>
              <a:endParaRPr/>
            </a:p>
          </p:txBody>
        </p:sp>
      </p:grpSp>
      <p:sp>
        <p:nvSpPr>
          <p:cNvPr id="20" name="object 20"/>
          <p:cNvSpPr txBox="1"/>
          <p:nvPr/>
        </p:nvSpPr>
        <p:spPr>
          <a:xfrm>
            <a:off x="1923999" y="2988055"/>
            <a:ext cx="152400" cy="299720"/>
          </a:xfrm>
          <a:prstGeom prst="rect">
            <a:avLst/>
          </a:prstGeom>
        </p:spPr>
        <p:txBody>
          <a:bodyPr vert="horz" wrap="square" lIns="0" tIns="12700" rIns="0" bIns="0" rtlCol="0">
            <a:spAutoFit/>
          </a:bodyPr>
          <a:lstStyle/>
          <a:p>
            <a:pPr marL="12700">
              <a:spcBef>
                <a:spcPts val="100"/>
              </a:spcBef>
            </a:pPr>
            <a:r>
              <a:rPr dirty="0">
                <a:latin typeface="Century Gothic"/>
                <a:cs typeface="Century Gothic"/>
              </a:rPr>
              <a:t>1</a:t>
            </a:r>
            <a:endParaRPr>
              <a:latin typeface="Century Gothic"/>
              <a:cs typeface="Century Gothic"/>
            </a:endParaRPr>
          </a:p>
        </p:txBody>
      </p:sp>
      <p:grpSp>
        <p:nvGrpSpPr>
          <p:cNvPr id="21" name="object 21"/>
          <p:cNvGrpSpPr/>
          <p:nvPr/>
        </p:nvGrpSpPr>
        <p:grpSpPr>
          <a:xfrm>
            <a:off x="3270505" y="2833078"/>
            <a:ext cx="594995" cy="612775"/>
            <a:chOff x="1746504" y="2833077"/>
            <a:chExt cx="594995" cy="612775"/>
          </a:xfrm>
        </p:grpSpPr>
        <p:pic>
          <p:nvPicPr>
            <p:cNvPr id="22" name="object 22"/>
            <p:cNvPicPr/>
            <p:nvPr/>
          </p:nvPicPr>
          <p:blipFill>
            <a:blip r:embed="rId6" cstate="print"/>
            <a:stretch>
              <a:fillRect/>
            </a:stretch>
          </p:blipFill>
          <p:spPr>
            <a:xfrm>
              <a:off x="1746504" y="2833077"/>
              <a:ext cx="594398" cy="594398"/>
            </a:xfrm>
            <a:prstGeom prst="rect">
              <a:avLst/>
            </a:prstGeom>
          </p:spPr>
        </p:pic>
        <p:pic>
          <p:nvPicPr>
            <p:cNvPr id="23" name="object 23"/>
            <p:cNvPicPr/>
            <p:nvPr/>
          </p:nvPicPr>
          <p:blipFill>
            <a:blip r:embed="rId4" cstate="print"/>
            <a:stretch>
              <a:fillRect/>
            </a:stretch>
          </p:blipFill>
          <p:spPr>
            <a:xfrm>
              <a:off x="1802892" y="2884919"/>
              <a:ext cx="481571" cy="560844"/>
            </a:xfrm>
            <a:prstGeom prst="rect">
              <a:avLst/>
            </a:prstGeom>
          </p:spPr>
        </p:pic>
        <p:pic>
          <p:nvPicPr>
            <p:cNvPr id="24" name="object 24"/>
            <p:cNvPicPr/>
            <p:nvPr/>
          </p:nvPicPr>
          <p:blipFill>
            <a:blip r:embed="rId7" cstate="print"/>
            <a:stretch>
              <a:fillRect/>
            </a:stretch>
          </p:blipFill>
          <p:spPr>
            <a:xfrm>
              <a:off x="1793748" y="2860547"/>
              <a:ext cx="504444" cy="504443"/>
            </a:xfrm>
            <a:prstGeom prst="rect">
              <a:avLst/>
            </a:prstGeom>
          </p:spPr>
        </p:pic>
        <p:sp>
          <p:nvSpPr>
            <p:cNvPr id="25" name="object 25"/>
            <p:cNvSpPr/>
            <p:nvPr/>
          </p:nvSpPr>
          <p:spPr>
            <a:xfrm>
              <a:off x="1793748" y="2860547"/>
              <a:ext cx="504825" cy="504825"/>
            </a:xfrm>
            <a:custGeom>
              <a:avLst/>
              <a:gdLst/>
              <a:ahLst/>
              <a:cxnLst/>
              <a:rect l="l" t="t" r="r" b="b"/>
              <a:pathLst>
                <a:path w="504825" h="504825">
                  <a:moveTo>
                    <a:pt x="0" y="252222"/>
                  </a:moveTo>
                  <a:lnTo>
                    <a:pt x="4062" y="206879"/>
                  </a:lnTo>
                  <a:lnTo>
                    <a:pt x="15777" y="164205"/>
                  </a:lnTo>
                  <a:lnTo>
                    <a:pt x="34431" y="124911"/>
                  </a:lnTo>
                  <a:lnTo>
                    <a:pt x="59312" y="89710"/>
                  </a:lnTo>
                  <a:lnTo>
                    <a:pt x="89710" y="59312"/>
                  </a:lnTo>
                  <a:lnTo>
                    <a:pt x="124911" y="34431"/>
                  </a:lnTo>
                  <a:lnTo>
                    <a:pt x="164205" y="15777"/>
                  </a:lnTo>
                  <a:lnTo>
                    <a:pt x="206879" y="4062"/>
                  </a:lnTo>
                  <a:lnTo>
                    <a:pt x="252221" y="0"/>
                  </a:lnTo>
                  <a:lnTo>
                    <a:pt x="297564" y="4062"/>
                  </a:lnTo>
                  <a:lnTo>
                    <a:pt x="340238" y="15777"/>
                  </a:lnTo>
                  <a:lnTo>
                    <a:pt x="379532" y="34431"/>
                  </a:lnTo>
                  <a:lnTo>
                    <a:pt x="414733" y="59312"/>
                  </a:lnTo>
                  <a:lnTo>
                    <a:pt x="445131" y="89710"/>
                  </a:lnTo>
                  <a:lnTo>
                    <a:pt x="470012" y="124911"/>
                  </a:lnTo>
                  <a:lnTo>
                    <a:pt x="488666" y="164205"/>
                  </a:lnTo>
                  <a:lnTo>
                    <a:pt x="500381" y="206879"/>
                  </a:lnTo>
                  <a:lnTo>
                    <a:pt x="504444" y="252222"/>
                  </a:lnTo>
                  <a:lnTo>
                    <a:pt x="500381" y="297564"/>
                  </a:lnTo>
                  <a:lnTo>
                    <a:pt x="488666" y="340238"/>
                  </a:lnTo>
                  <a:lnTo>
                    <a:pt x="470012" y="379532"/>
                  </a:lnTo>
                  <a:lnTo>
                    <a:pt x="445131" y="414733"/>
                  </a:lnTo>
                  <a:lnTo>
                    <a:pt x="414733" y="445131"/>
                  </a:lnTo>
                  <a:lnTo>
                    <a:pt x="379532" y="470012"/>
                  </a:lnTo>
                  <a:lnTo>
                    <a:pt x="340238" y="488666"/>
                  </a:lnTo>
                  <a:lnTo>
                    <a:pt x="297564" y="500381"/>
                  </a:lnTo>
                  <a:lnTo>
                    <a:pt x="252221" y="504443"/>
                  </a:lnTo>
                  <a:lnTo>
                    <a:pt x="206879" y="500381"/>
                  </a:lnTo>
                  <a:lnTo>
                    <a:pt x="164205" y="488666"/>
                  </a:lnTo>
                  <a:lnTo>
                    <a:pt x="124911" y="470012"/>
                  </a:lnTo>
                  <a:lnTo>
                    <a:pt x="89710" y="445131"/>
                  </a:lnTo>
                  <a:lnTo>
                    <a:pt x="59312" y="414733"/>
                  </a:lnTo>
                  <a:lnTo>
                    <a:pt x="34431" y="379532"/>
                  </a:lnTo>
                  <a:lnTo>
                    <a:pt x="15777" y="340238"/>
                  </a:lnTo>
                  <a:lnTo>
                    <a:pt x="4062" y="297564"/>
                  </a:lnTo>
                  <a:lnTo>
                    <a:pt x="0" y="252222"/>
                  </a:lnTo>
                  <a:close/>
                </a:path>
              </a:pathLst>
            </a:custGeom>
            <a:ln w="9144">
              <a:solidFill>
                <a:srgbClr val="0061FF"/>
              </a:solidFill>
            </a:ln>
          </p:spPr>
          <p:txBody>
            <a:bodyPr wrap="square" lIns="0" tIns="0" rIns="0" bIns="0" rtlCol="0"/>
            <a:lstStyle/>
            <a:p>
              <a:endParaRPr/>
            </a:p>
          </p:txBody>
        </p:sp>
      </p:grpSp>
      <p:sp>
        <p:nvSpPr>
          <p:cNvPr id="26" name="object 26"/>
          <p:cNvSpPr txBox="1"/>
          <p:nvPr/>
        </p:nvSpPr>
        <p:spPr>
          <a:xfrm>
            <a:off x="3494277" y="2959353"/>
            <a:ext cx="152400" cy="299720"/>
          </a:xfrm>
          <a:prstGeom prst="rect">
            <a:avLst/>
          </a:prstGeom>
        </p:spPr>
        <p:txBody>
          <a:bodyPr vert="horz" wrap="square" lIns="0" tIns="12700" rIns="0" bIns="0" rtlCol="0">
            <a:spAutoFit/>
          </a:bodyPr>
          <a:lstStyle/>
          <a:p>
            <a:pPr marL="12700">
              <a:spcBef>
                <a:spcPts val="100"/>
              </a:spcBef>
            </a:pPr>
            <a:r>
              <a:rPr dirty="0">
                <a:latin typeface="Century Gothic"/>
                <a:cs typeface="Century Gothic"/>
              </a:rPr>
              <a:t>1</a:t>
            </a:r>
            <a:endParaRPr>
              <a:latin typeface="Century Gothic"/>
              <a:cs typeface="Century Gothic"/>
            </a:endParaRPr>
          </a:p>
        </p:txBody>
      </p:sp>
      <p:grpSp>
        <p:nvGrpSpPr>
          <p:cNvPr id="27" name="object 27"/>
          <p:cNvGrpSpPr/>
          <p:nvPr/>
        </p:nvGrpSpPr>
        <p:grpSpPr>
          <a:xfrm>
            <a:off x="2264663" y="1240511"/>
            <a:ext cx="593090" cy="612775"/>
            <a:chOff x="740663" y="1240510"/>
            <a:chExt cx="593090" cy="612775"/>
          </a:xfrm>
        </p:grpSpPr>
        <p:pic>
          <p:nvPicPr>
            <p:cNvPr id="28" name="object 28"/>
            <p:cNvPicPr/>
            <p:nvPr/>
          </p:nvPicPr>
          <p:blipFill>
            <a:blip r:embed="rId8" cstate="print"/>
            <a:stretch>
              <a:fillRect/>
            </a:stretch>
          </p:blipFill>
          <p:spPr>
            <a:xfrm>
              <a:off x="740663" y="1240510"/>
              <a:ext cx="592810" cy="595909"/>
            </a:xfrm>
            <a:prstGeom prst="rect">
              <a:avLst/>
            </a:prstGeom>
          </p:spPr>
        </p:pic>
        <p:pic>
          <p:nvPicPr>
            <p:cNvPr id="29" name="object 29"/>
            <p:cNvPicPr/>
            <p:nvPr/>
          </p:nvPicPr>
          <p:blipFill>
            <a:blip r:embed="rId9" cstate="print"/>
            <a:stretch>
              <a:fillRect/>
            </a:stretch>
          </p:blipFill>
          <p:spPr>
            <a:xfrm>
              <a:off x="797051" y="1292339"/>
              <a:ext cx="481571" cy="560844"/>
            </a:xfrm>
            <a:prstGeom prst="rect">
              <a:avLst/>
            </a:prstGeom>
          </p:spPr>
        </p:pic>
        <p:pic>
          <p:nvPicPr>
            <p:cNvPr id="30" name="object 30"/>
            <p:cNvPicPr/>
            <p:nvPr/>
          </p:nvPicPr>
          <p:blipFill>
            <a:blip r:embed="rId10" cstate="print"/>
            <a:stretch>
              <a:fillRect/>
            </a:stretch>
          </p:blipFill>
          <p:spPr>
            <a:xfrm>
              <a:off x="787907" y="1267968"/>
              <a:ext cx="502920" cy="505968"/>
            </a:xfrm>
            <a:prstGeom prst="rect">
              <a:avLst/>
            </a:prstGeom>
          </p:spPr>
        </p:pic>
        <p:sp>
          <p:nvSpPr>
            <p:cNvPr id="31" name="object 31"/>
            <p:cNvSpPr/>
            <p:nvPr/>
          </p:nvSpPr>
          <p:spPr>
            <a:xfrm>
              <a:off x="787907" y="1267968"/>
              <a:ext cx="502920" cy="506095"/>
            </a:xfrm>
            <a:custGeom>
              <a:avLst/>
              <a:gdLst/>
              <a:ahLst/>
              <a:cxnLst/>
              <a:rect l="l" t="t" r="r" b="b"/>
              <a:pathLst>
                <a:path w="502919" h="506094">
                  <a:moveTo>
                    <a:pt x="0" y="252984"/>
                  </a:moveTo>
                  <a:lnTo>
                    <a:pt x="4051" y="207514"/>
                  </a:lnTo>
                  <a:lnTo>
                    <a:pt x="15732" y="164717"/>
                  </a:lnTo>
                  <a:lnTo>
                    <a:pt x="34332" y="125306"/>
                  </a:lnTo>
                  <a:lnTo>
                    <a:pt x="59141" y="89997"/>
                  </a:lnTo>
                  <a:lnTo>
                    <a:pt x="89448" y="59504"/>
                  </a:lnTo>
                  <a:lnTo>
                    <a:pt x="124544" y="34543"/>
                  </a:lnTo>
                  <a:lnTo>
                    <a:pt x="163718" y="15829"/>
                  </a:lnTo>
                  <a:lnTo>
                    <a:pt x="206260" y="4076"/>
                  </a:lnTo>
                  <a:lnTo>
                    <a:pt x="251460" y="0"/>
                  </a:lnTo>
                  <a:lnTo>
                    <a:pt x="296659" y="4076"/>
                  </a:lnTo>
                  <a:lnTo>
                    <a:pt x="339201" y="15829"/>
                  </a:lnTo>
                  <a:lnTo>
                    <a:pt x="378375" y="34544"/>
                  </a:lnTo>
                  <a:lnTo>
                    <a:pt x="413471" y="59504"/>
                  </a:lnTo>
                  <a:lnTo>
                    <a:pt x="443778" y="89997"/>
                  </a:lnTo>
                  <a:lnTo>
                    <a:pt x="468587" y="125306"/>
                  </a:lnTo>
                  <a:lnTo>
                    <a:pt x="487187" y="164717"/>
                  </a:lnTo>
                  <a:lnTo>
                    <a:pt x="498868" y="207514"/>
                  </a:lnTo>
                  <a:lnTo>
                    <a:pt x="502920" y="252984"/>
                  </a:lnTo>
                  <a:lnTo>
                    <a:pt x="498868" y="298453"/>
                  </a:lnTo>
                  <a:lnTo>
                    <a:pt x="487187" y="341250"/>
                  </a:lnTo>
                  <a:lnTo>
                    <a:pt x="468587" y="380661"/>
                  </a:lnTo>
                  <a:lnTo>
                    <a:pt x="443778" y="415970"/>
                  </a:lnTo>
                  <a:lnTo>
                    <a:pt x="413471" y="446463"/>
                  </a:lnTo>
                  <a:lnTo>
                    <a:pt x="378375" y="471424"/>
                  </a:lnTo>
                  <a:lnTo>
                    <a:pt x="339201" y="490138"/>
                  </a:lnTo>
                  <a:lnTo>
                    <a:pt x="296659" y="501891"/>
                  </a:lnTo>
                  <a:lnTo>
                    <a:pt x="251460" y="505968"/>
                  </a:lnTo>
                  <a:lnTo>
                    <a:pt x="206260" y="501891"/>
                  </a:lnTo>
                  <a:lnTo>
                    <a:pt x="163718" y="490138"/>
                  </a:lnTo>
                  <a:lnTo>
                    <a:pt x="124544" y="471424"/>
                  </a:lnTo>
                  <a:lnTo>
                    <a:pt x="89448" y="446463"/>
                  </a:lnTo>
                  <a:lnTo>
                    <a:pt x="59141" y="415970"/>
                  </a:lnTo>
                  <a:lnTo>
                    <a:pt x="34332" y="380661"/>
                  </a:lnTo>
                  <a:lnTo>
                    <a:pt x="15732" y="341250"/>
                  </a:lnTo>
                  <a:lnTo>
                    <a:pt x="4051" y="298453"/>
                  </a:lnTo>
                  <a:lnTo>
                    <a:pt x="0" y="252984"/>
                  </a:lnTo>
                  <a:close/>
                </a:path>
              </a:pathLst>
            </a:custGeom>
            <a:ln w="9144">
              <a:solidFill>
                <a:srgbClr val="0061FF"/>
              </a:solidFill>
            </a:ln>
          </p:spPr>
          <p:txBody>
            <a:bodyPr wrap="square" lIns="0" tIns="0" rIns="0" bIns="0" rtlCol="0"/>
            <a:lstStyle/>
            <a:p>
              <a:endParaRPr/>
            </a:p>
          </p:txBody>
        </p:sp>
      </p:grpSp>
      <p:sp>
        <p:nvSpPr>
          <p:cNvPr id="32" name="object 32"/>
          <p:cNvSpPr txBox="1"/>
          <p:nvPr/>
        </p:nvSpPr>
        <p:spPr>
          <a:xfrm>
            <a:off x="2487574" y="1366773"/>
            <a:ext cx="152400" cy="299720"/>
          </a:xfrm>
          <a:prstGeom prst="rect">
            <a:avLst/>
          </a:prstGeom>
        </p:spPr>
        <p:txBody>
          <a:bodyPr vert="horz" wrap="square" lIns="0" tIns="12700" rIns="0" bIns="0" rtlCol="0">
            <a:spAutoFit/>
          </a:bodyPr>
          <a:lstStyle/>
          <a:p>
            <a:pPr marL="12700">
              <a:spcBef>
                <a:spcPts val="100"/>
              </a:spcBef>
            </a:pPr>
            <a:r>
              <a:rPr dirty="0">
                <a:latin typeface="Century Gothic"/>
                <a:cs typeface="Century Gothic"/>
              </a:rPr>
              <a:t>2</a:t>
            </a:r>
            <a:endParaRPr>
              <a:latin typeface="Century Gothic"/>
              <a:cs typeface="Century Gothic"/>
            </a:endParaRPr>
          </a:p>
        </p:txBody>
      </p:sp>
      <p:grpSp>
        <p:nvGrpSpPr>
          <p:cNvPr id="33" name="object 33"/>
          <p:cNvGrpSpPr/>
          <p:nvPr/>
        </p:nvGrpSpPr>
        <p:grpSpPr>
          <a:xfrm>
            <a:off x="3008376" y="1240511"/>
            <a:ext cx="594995" cy="612775"/>
            <a:chOff x="1484375" y="1240510"/>
            <a:chExt cx="594995" cy="612775"/>
          </a:xfrm>
        </p:grpSpPr>
        <p:pic>
          <p:nvPicPr>
            <p:cNvPr id="34" name="object 34"/>
            <p:cNvPicPr/>
            <p:nvPr/>
          </p:nvPicPr>
          <p:blipFill>
            <a:blip r:embed="rId11" cstate="print"/>
            <a:stretch>
              <a:fillRect/>
            </a:stretch>
          </p:blipFill>
          <p:spPr>
            <a:xfrm>
              <a:off x="1484375" y="1240510"/>
              <a:ext cx="594398" cy="595909"/>
            </a:xfrm>
            <a:prstGeom prst="rect">
              <a:avLst/>
            </a:prstGeom>
          </p:spPr>
        </p:pic>
        <p:pic>
          <p:nvPicPr>
            <p:cNvPr id="35" name="object 35"/>
            <p:cNvPicPr/>
            <p:nvPr/>
          </p:nvPicPr>
          <p:blipFill>
            <a:blip r:embed="rId12" cstate="print"/>
            <a:stretch>
              <a:fillRect/>
            </a:stretch>
          </p:blipFill>
          <p:spPr>
            <a:xfrm>
              <a:off x="1540763" y="1292339"/>
              <a:ext cx="481571" cy="560844"/>
            </a:xfrm>
            <a:prstGeom prst="rect">
              <a:avLst/>
            </a:prstGeom>
          </p:spPr>
        </p:pic>
        <p:pic>
          <p:nvPicPr>
            <p:cNvPr id="36" name="object 36"/>
            <p:cNvPicPr/>
            <p:nvPr/>
          </p:nvPicPr>
          <p:blipFill>
            <a:blip r:embed="rId13" cstate="print"/>
            <a:stretch>
              <a:fillRect/>
            </a:stretch>
          </p:blipFill>
          <p:spPr>
            <a:xfrm>
              <a:off x="1531619" y="1267968"/>
              <a:ext cx="504444" cy="505968"/>
            </a:xfrm>
            <a:prstGeom prst="rect">
              <a:avLst/>
            </a:prstGeom>
          </p:spPr>
        </p:pic>
        <p:sp>
          <p:nvSpPr>
            <p:cNvPr id="37" name="object 37"/>
            <p:cNvSpPr/>
            <p:nvPr/>
          </p:nvSpPr>
          <p:spPr>
            <a:xfrm>
              <a:off x="1531619" y="1267968"/>
              <a:ext cx="504825" cy="506095"/>
            </a:xfrm>
            <a:custGeom>
              <a:avLst/>
              <a:gdLst/>
              <a:ahLst/>
              <a:cxnLst/>
              <a:rect l="l" t="t" r="r" b="b"/>
              <a:pathLst>
                <a:path w="504825" h="506094">
                  <a:moveTo>
                    <a:pt x="0" y="252984"/>
                  </a:moveTo>
                  <a:lnTo>
                    <a:pt x="4062" y="207514"/>
                  </a:lnTo>
                  <a:lnTo>
                    <a:pt x="15777" y="164717"/>
                  </a:lnTo>
                  <a:lnTo>
                    <a:pt x="34431" y="125306"/>
                  </a:lnTo>
                  <a:lnTo>
                    <a:pt x="59312" y="89997"/>
                  </a:lnTo>
                  <a:lnTo>
                    <a:pt x="89710" y="59504"/>
                  </a:lnTo>
                  <a:lnTo>
                    <a:pt x="124911" y="34543"/>
                  </a:lnTo>
                  <a:lnTo>
                    <a:pt x="164205" y="15829"/>
                  </a:lnTo>
                  <a:lnTo>
                    <a:pt x="206879" y="4076"/>
                  </a:lnTo>
                  <a:lnTo>
                    <a:pt x="252222" y="0"/>
                  </a:lnTo>
                  <a:lnTo>
                    <a:pt x="297564" y="4076"/>
                  </a:lnTo>
                  <a:lnTo>
                    <a:pt x="340238" y="15829"/>
                  </a:lnTo>
                  <a:lnTo>
                    <a:pt x="379532" y="34544"/>
                  </a:lnTo>
                  <a:lnTo>
                    <a:pt x="414733" y="59504"/>
                  </a:lnTo>
                  <a:lnTo>
                    <a:pt x="445131" y="89997"/>
                  </a:lnTo>
                  <a:lnTo>
                    <a:pt x="470012" y="125306"/>
                  </a:lnTo>
                  <a:lnTo>
                    <a:pt x="488666" y="164717"/>
                  </a:lnTo>
                  <a:lnTo>
                    <a:pt x="500381" y="207514"/>
                  </a:lnTo>
                  <a:lnTo>
                    <a:pt x="504444" y="252984"/>
                  </a:lnTo>
                  <a:lnTo>
                    <a:pt x="500381" y="298453"/>
                  </a:lnTo>
                  <a:lnTo>
                    <a:pt x="488666" y="341250"/>
                  </a:lnTo>
                  <a:lnTo>
                    <a:pt x="470012" y="380661"/>
                  </a:lnTo>
                  <a:lnTo>
                    <a:pt x="445131" y="415970"/>
                  </a:lnTo>
                  <a:lnTo>
                    <a:pt x="414733" y="446463"/>
                  </a:lnTo>
                  <a:lnTo>
                    <a:pt x="379532" y="471424"/>
                  </a:lnTo>
                  <a:lnTo>
                    <a:pt x="340238" y="490138"/>
                  </a:lnTo>
                  <a:lnTo>
                    <a:pt x="297564" y="501891"/>
                  </a:lnTo>
                  <a:lnTo>
                    <a:pt x="252222" y="505968"/>
                  </a:lnTo>
                  <a:lnTo>
                    <a:pt x="206879" y="501891"/>
                  </a:lnTo>
                  <a:lnTo>
                    <a:pt x="164205" y="490138"/>
                  </a:lnTo>
                  <a:lnTo>
                    <a:pt x="124911" y="471424"/>
                  </a:lnTo>
                  <a:lnTo>
                    <a:pt x="89710" y="446463"/>
                  </a:lnTo>
                  <a:lnTo>
                    <a:pt x="59312" y="415970"/>
                  </a:lnTo>
                  <a:lnTo>
                    <a:pt x="34431" y="380661"/>
                  </a:lnTo>
                  <a:lnTo>
                    <a:pt x="15777" y="341250"/>
                  </a:lnTo>
                  <a:lnTo>
                    <a:pt x="4062" y="298453"/>
                  </a:lnTo>
                  <a:lnTo>
                    <a:pt x="0" y="252984"/>
                  </a:lnTo>
                  <a:close/>
                </a:path>
              </a:pathLst>
            </a:custGeom>
            <a:ln w="9144">
              <a:solidFill>
                <a:srgbClr val="0061FF"/>
              </a:solidFill>
            </a:ln>
          </p:spPr>
          <p:txBody>
            <a:bodyPr wrap="square" lIns="0" tIns="0" rIns="0" bIns="0" rtlCol="0"/>
            <a:lstStyle/>
            <a:p>
              <a:endParaRPr/>
            </a:p>
          </p:txBody>
        </p:sp>
      </p:grpSp>
      <p:sp>
        <p:nvSpPr>
          <p:cNvPr id="38" name="object 38"/>
          <p:cNvSpPr txBox="1"/>
          <p:nvPr/>
        </p:nvSpPr>
        <p:spPr>
          <a:xfrm>
            <a:off x="3232150" y="1366773"/>
            <a:ext cx="152400" cy="299720"/>
          </a:xfrm>
          <a:prstGeom prst="rect">
            <a:avLst/>
          </a:prstGeom>
        </p:spPr>
        <p:txBody>
          <a:bodyPr vert="horz" wrap="square" lIns="0" tIns="12700" rIns="0" bIns="0" rtlCol="0">
            <a:spAutoFit/>
          </a:bodyPr>
          <a:lstStyle/>
          <a:p>
            <a:pPr marL="12700">
              <a:spcBef>
                <a:spcPts val="100"/>
              </a:spcBef>
            </a:pPr>
            <a:r>
              <a:rPr dirty="0">
                <a:latin typeface="Century Gothic"/>
                <a:cs typeface="Century Gothic"/>
              </a:rPr>
              <a:t>3</a:t>
            </a:r>
            <a:endParaRPr>
              <a:latin typeface="Century Gothic"/>
              <a:cs typeface="Century Gothic"/>
            </a:endParaRPr>
          </a:p>
        </p:txBody>
      </p:sp>
      <p:grpSp>
        <p:nvGrpSpPr>
          <p:cNvPr id="39" name="object 39"/>
          <p:cNvGrpSpPr/>
          <p:nvPr/>
        </p:nvGrpSpPr>
        <p:grpSpPr>
          <a:xfrm>
            <a:off x="4393692" y="3113507"/>
            <a:ext cx="593090" cy="612775"/>
            <a:chOff x="2869692" y="3113506"/>
            <a:chExt cx="593090" cy="612775"/>
          </a:xfrm>
        </p:grpSpPr>
        <p:pic>
          <p:nvPicPr>
            <p:cNvPr id="40" name="object 40"/>
            <p:cNvPicPr/>
            <p:nvPr/>
          </p:nvPicPr>
          <p:blipFill>
            <a:blip r:embed="rId8" cstate="print"/>
            <a:stretch>
              <a:fillRect/>
            </a:stretch>
          </p:blipFill>
          <p:spPr>
            <a:xfrm>
              <a:off x="2869692" y="3113506"/>
              <a:ext cx="592810" cy="595909"/>
            </a:xfrm>
            <a:prstGeom prst="rect">
              <a:avLst/>
            </a:prstGeom>
          </p:spPr>
        </p:pic>
        <p:pic>
          <p:nvPicPr>
            <p:cNvPr id="41" name="object 41"/>
            <p:cNvPicPr/>
            <p:nvPr/>
          </p:nvPicPr>
          <p:blipFill>
            <a:blip r:embed="rId14" cstate="print"/>
            <a:stretch>
              <a:fillRect/>
            </a:stretch>
          </p:blipFill>
          <p:spPr>
            <a:xfrm>
              <a:off x="2924556" y="3165335"/>
              <a:ext cx="481571" cy="560844"/>
            </a:xfrm>
            <a:prstGeom prst="rect">
              <a:avLst/>
            </a:prstGeom>
          </p:spPr>
        </p:pic>
        <p:pic>
          <p:nvPicPr>
            <p:cNvPr id="42" name="object 42"/>
            <p:cNvPicPr/>
            <p:nvPr/>
          </p:nvPicPr>
          <p:blipFill>
            <a:blip r:embed="rId15" cstate="print"/>
            <a:stretch>
              <a:fillRect/>
            </a:stretch>
          </p:blipFill>
          <p:spPr>
            <a:xfrm>
              <a:off x="2916936" y="3140964"/>
              <a:ext cx="502919" cy="505968"/>
            </a:xfrm>
            <a:prstGeom prst="rect">
              <a:avLst/>
            </a:prstGeom>
          </p:spPr>
        </p:pic>
        <p:sp>
          <p:nvSpPr>
            <p:cNvPr id="43" name="object 43"/>
            <p:cNvSpPr/>
            <p:nvPr/>
          </p:nvSpPr>
          <p:spPr>
            <a:xfrm>
              <a:off x="2916936" y="3140964"/>
              <a:ext cx="502920" cy="506095"/>
            </a:xfrm>
            <a:custGeom>
              <a:avLst/>
              <a:gdLst/>
              <a:ahLst/>
              <a:cxnLst/>
              <a:rect l="l" t="t" r="r" b="b"/>
              <a:pathLst>
                <a:path w="502920" h="506095">
                  <a:moveTo>
                    <a:pt x="0" y="252984"/>
                  </a:moveTo>
                  <a:lnTo>
                    <a:pt x="4049" y="207514"/>
                  </a:lnTo>
                  <a:lnTo>
                    <a:pt x="15725" y="164717"/>
                  </a:lnTo>
                  <a:lnTo>
                    <a:pt x="34318" y="125306"/>
                  </a:lnTo>
                  <a:lnTo>
                    <a:pt x="59120" y="89997"/>
                  </a:lnTo>
                  <a:lnTo>
                    <a:pt x="89422" y="59504"/>
                  </a:lnTo>
                  <a:lnTo>
                    <a:pt x="124516" y="34543"/>
                  </a:lnTo>
                  <a:lnTo>
                    <a:pt x="163693" y="15829"/>
                  </a:lnTo>
                  <a:lnTo>
                    <a:pt x="206243" y="4076"/>
                  </a:lnTo>
                  <a:lnTo>
                    <a:pt x="251459" y="0"/>
                  </a:lnTo>
                  <a:lnTo>
                    <a:pt x="296676" y="4076"/>
                  </a:lnTo>
                  <a:lnTo>
                    <a:pt x="339226" y="15829"/>
                  </a:lnTo>
                  <a:lnTo>
                    <a:pt x="378403" y="34544"/>
                  </a:lnTo>
                  <a:lnTo>
                    <a:pt x="413497" y="59504"/>
                  </a:lnTo>
                  <a:lnTo>
                    <a:pt x="443799" y="89997"/>
                  </a:lnTo>
                  <a:lnTo>
                    <a:pt x="468601" y="125306"/>
                  </a:lnTo>
                  <a:lnTo>
                    <a:pt x="487194" y="164717"/>
                  </a:lnTo>
                  <a:lnTo>
                    <a:pt x="498870" y="207514"/>
                  </a:lnTo>
                  <a:lnTo>
                    <a:pt x="502919" y="252984"/>
                  </a:lnTo>
                  <a:lnTo>
                    <a:pt x="498870" y="298453"/>
                  </a:lnTo>
                  <a:lnTo>
                    <a:pt x="487194" y="341250"/>
                  </a:lnTo>
                  <a:lnTo>
                    <a:pt x="468601" y="380661"/>
                  </a:lnTo>
                  <a:lnTo>
                    <a:pt x="443799" y="415970"/>
                  </a:lnTo>
                  <a:lnTo>
                    <a:pt x="413497" y="446463"/>
                  </a:lnTo>
                  <a:lnTo>
                    <a:pt x="378403" y="471424"/>
                  </a:lnTo>
                  <a:lnTo>
                    <a:pt x="339226" y="490138"/>
                  </a:lnTo>
                  <a:lnTo>
                    <a:pt x="296676" y="501891"/>
                  </a:lnTo>
                  <a:lnTo>
                    <a:pt x="251459" y="505968"/>
                  </a:lnTo>
                  <a:lnTo>
                    <a:pt x="206243" y="501891"/>
                  </a:lnTo>
                  <a:lnTo>
                    <a:pt x="163693" y="490138"/>
                  </a:lnTo>
                  <a:lnTo>
                    <a:pt x="124516" y="471424"/>
                  </a:lnTo>
                  <a:lnTo>
                    <a:pt x="89422" y="446463"/>
                  </a:lnTo>
                  <a:lnTo>
                    <a:pt x="59120" y="415970"/>
                  </a:lnTo>
                  <a:lnTo>
                    <a:pt x="34318" y="380661"/>
                  </a:lnTo>
                  <a:lnTo>
                    <a:pt x="15725" y="341250"/>
                  </a:lnTo>
                  <a:lnTo>
                    <a:pt x="4049" y="298453"/>
                  </a:lnTo>
                  <a:lnTo>
                    <a:pt x="0" y="252984"/>
                  </a:lnTo>
                  <a:close/>
                </a:path>
              </a:pathLst>
            </a:custGeom>
            <a:ln w="9144">
              <a:solidFill>
                <a:srgbClr val="0061FF"/>
              </a:solidFill>
            </a:ln>
          </p:spPr>
          <p:txBody>
            <a:bodyPr wrap="square" lIns="0" tIns="0" rIns="0" bIns="0" rtlCol="0"/>
            <a:lstStyle/>
            <a:p>
              <a:endParaRPr/>
            </a:p>
          </p:txBody>
        </p:sp>
      </p:grpSp>
      <p:sp>
        <p:nvSpPr>
          <p:cNvPr id="44" name="object 44"/>
          <p:cNvSpPr txBox="1"/>
          <p:nvPr/>
        </p:nvSpPr>
        <p:spPr>
          <a:xfrm>
            <a:off x="4616957" y="3240404"/>
            <a:ext cx="152400" cy="299720"/>
          </a:xfrm>
          <a:prstGeom prst="rect">
            <a:avLst/>
          </a:prstGeom>
        </p:spPr>
        <p:txBody>
          <a:bodyPr vert="horz" wrap="square" lIns="0" tIns="12700" rIns="0" bIns="0" rtlCol="0">
            <a:spAutoFit/>
          </a:bodyPr>
          <a:lstStyle/>
          <a:p>
            <a:pPr marL="12700">
              <a:spcBef>
                <a:spcPts val="100"/>
              </a:spcBef>
            </a:pPr>
            <a:r>
              <a:rPr dirty="0">
                <a:latin typeface="Century Gothic"/>
                <a:cs typeface="Century Gothic"/>
              </a:rPr>
              <a:t>4</a:t>
            </a:r>
            <a:endParaRPr>
              <a:latin typeface="Century Gothic"/>
              <a:cs typeface="Century Gothic"/>
            </a:endParaRPr>
          </a:p>
        </p:txBody>
      </p:sp>
      <p:grpSp>
        <p:nvGrpSpPr>
          <p:cNvPr id="45" name="object 45"/>
          <p:cNvGrpSpPr/>
          <p:nvPr/>
        </p:nvGrpSpPr>
        <p:grpSpPr>
          <a:xfrm>
            <a:off x="1514603" y="3486912"/>
            <a:ext cx="4952365" cy="2745105"/>
            <a:chOff x="-9398" y="3486911"/>
            <a:chExt cx="4952365" cy="2745105"/>
          </a:xfrm>
        </p:grpSpPr>
        <p:pic>
          <p:nvPicPr>
            <p:cNvPr id="46" name="object 46"/>
            <p:cNvPicPr/>
            <p:nvPr/>
          </p:nvPicPr>
          <p:blipFill>
            <a:blip r:embed="rId16" cstate="print"/>
            <a:stretch>
              <a:fillRect/>
            </a:stretch>
          </p:blipFill>
          <p:spPr>
            <a:xfrm>
              <a:off x="76199" y="4319015"/>
              <a:ext cx="4821936" cy="1912620"/>
            </a:xfrm>
            <a:prstGeom prst="rect">
              <a:avLst/>
            </a:prstGeom>
          </p:spPr>
        </p:pic>
        <p:sp>
          <p:nvSpPr>
            <p:cNvPr id="47" name="object 47"/>
            <p:cNvSpPr/>
            <p:nvPr/>
          </p:nvSpPr>
          <p:spPr>
            <a:xfrm>
              <a:off x="762" y="3497071"/>
              <a:ext cx="4932045" cy="796925"/>
            </a:xfrm>
            <a:custGeom>
              <a:avLst/>
              <a:gdLst/>
              <a:ahLst/>
              <a:cxnLst/>
              <a:rect l="l" t="t" r="r" b="b"/>
              <a:pathLst>
                <a:path w="4932045" h="796925">
                  <a:moveTo>
                    <a:pt x="4823714" y="149097"/>
                  </a:moveTo>
                  <a:lnTo>
                    <a:pt x="107952" y="149097"/>
                  </a:lnTo>
                  <a:lnTo>
                    <a:pt x="65932" y="157589"/>
                  </a:lnTo>
                  <a:lnTo>
                    <a:pt x="31618" y="180736"/>
                  </a:lnTo>
                  <a:lnTo>
                    <a:pt x="8483" y="215052"/>
                  </a:lnTo>
                  <a:lnTo>
                    <a:pt x="0" y="257047"/>
                  </a:lnTo>
                  <a:lnTo>
                    <a:pt x="0" y="688847"/>
                  </a:lnTo>
                  <a:lnTo>
                    <a:pt x="8483" y="730843"/>
                  </a:lnTo>
                  <a:lnTo>
                    <a:pt x="31618" y="765159"/>
                  </a:lnTo>
                  <a:lnTo>
                    <a:pt x="65932" y="788306"/>
                  </a:lnTo>
                  <a:lnTo>
                    <a:pt x="107952" y="796797"/>
                  </a:lnTo>
                  <a:lnTo>
                    <a:pt x="4823714" y="796797"/>
                  </a:lnTo>
                  <a:lnTo>
                    <a:pt x="4865709" y="788306"/>
                  </a:lnTo>
                  <a:lnTo>
                    <a:pt x="4900025" y="765159"/>
                  </a:lnTo>
                  <a:lnTo>
                    <a:pt x="4923172" y="730843"/>
                  </a:lnTo>
                  <a:lnTo>
                    <a:pt x="4931664" y="688847"/>
                  </a:lnTo>
                  <a:lnTo>
                    <a:pt x="4931664" y="257047"/>
                  </a:lnTo>
                  <a:lnTo>
                    <a:pt x="4923172" y="215052"/>
                  </a:lnTo>
                  <a:lnTo>
                    <a:pt x="4900025" y="180736"/>
                  </a:lnTo>
                  <a:lnTo>
                    <a:pt x="4865709" y="157589"/>
                  </a:lnTo>
                  <a:lnTo>
                    <a:pt x="4823714" y="149097"/>
                  </a:lnTo>
                  <a:close/>
                </a:path>
                <a:path w="4932045" h="796925">
                  <a:moveTo>
                    <a:pt x="1012571" y="0"/>
                  </a:moveTo>
                  <a:lnTo>
                    <a:pt x="821944" y="149097"/>
                  </a:lnTo>
                  <a:lnTo>
                    <a:pt x="2054860" y="149097"/>
                  </a:lnTo>
                  <a:lnTo>
                    <a:pt x="1012571" y="0"/>
                  </a:lnTo>
                  <a:close/>
                </a:path>
              </a:pathLst>
            </a:custGeom>
            <a:solidFill>
              <a:srgbClr val="CCFFCC"/>
            </a:solidFill>
          </p:spPr>
          <p:txBody>
            <a:bodyPr wrap="square" lIns="0" tIns="0" rIns="0" bIns="0" rtlCol="0"/>
            <a:lstStyle/>
            <a:p>
              <a:endParaRPr/>
            </a:p>
          </p:txBody>
        </p:sp>
        <p:sp>
          <p:nvSpPr>
            <p:cNvPr id="48" name="object 48"/>
            <p:cNvSpPr/>
            <p:nvPr/>
          </p:nvSpPr>
          <p:spPr>
            <a:xfrm>
              <a:off x="762" y="3497071"/>
              <a:ext cx="4932045" cy="796925"/>
            </a:xfrm>
            <a:custGeom>
              <a:avLst/>
              <a:gdLst/>
              <a:ahLst/>
              <a:cxnLst/>
              <a:rect l="l" t="t" r="r" b="b"/>
              <a:pathLst>
                <a:path w="4932045" h="796925">
                  <a:moveTo>
                    <a:pt x="0" y="257047"/>
                  </a:moveTo>
                  <a:lnTo>
                    <a:pt x="8483" y="215052"/>
                  </a:lnTo>
                  <a:lnTo>
                    <a:pt x="31618" y="180736"/>
                  </a:lnTo>
                  <a:lnTo>
                    <a:pt x="65932" y="157589"/>
                  </a:lnTo>
                  <a:lnTo>
                    <a:pt x="107952" y="149097"/>
                  </a:lnTo>
                  <a:lnTo>
                    <a:pt x="821944" y="149097"/>
                  </a:lnTo>
                  <a:lnTo>
                    <a:pt x="1012571" y="0"/>
                  </a:lnTo>
                  <a:lnTo>
                    <a:pt x="2054860" y="149097"/>
                  </a:lnTo>
                  <a:lnTo>
                    <a:pt x="4823714" y="149097"/>
                  </a:lnTo>
                  <a:lnTo>
                    <a:pt x="4865709" y="157589"/>
                  </a:lnTo>
                  <a:lnTo>
                    <a:pt x="4900025" y="180736"/>
                  </a:lnTo>
                  <a:lnTo>
                    <a:pt x="4923172" y="215052"/>
                  </a:lnTo>
                  <a:lnTo>
                    <a:pt x="4931664" y="257047"/>
                  </a:lnTo>
                  <a:lnTo>
                    <a:pt x="4931664" y="418972"/>
                  </a:lnTo>
                  <a:lnTo>
                    <a:pt x="4931664" y="688847"/>
                  </a:lnTo>
                  <a:lnTo>
                    <a:pt x="4923172" y="730843"/>
                  </a:lnTo>
                  <a:lnTo>
                    <a:pt x="4900025" y="765159"/>
                  </a:lnTo>
                  <a:lnTo>
                    <a:pt x="4865709" y="788306"/>
                  </a:lnTo>
                  <a:lnTo>
                    <a:pt x="4823714" y="796797"/>
                  </a:lnTo>
                  <a:lnTo>
                    <a:pt x="2054860" y="796797"/>
                  </a:lnTo>
                  <a:lnTo>
                    <a:pt x="821944" y="796797"/>
                  </a:lnTo>
                  <a:lnTo>
                    <a:pt x="107952" y="796797"/>
                  </a:lnTo>
                  <a:lnTo>
                    <a:pt x="65932" y="788306"/>
                  </a:lnTo>
                  <a:lnTo>
                    <a:pt x="31618" y="765159"/>
                  </a:lnTo>
                  <a:lnTo>
                    <a:pt x="8483" y="730843"/>
                  </a:lnTo>
                  <a:lnTo>
                    <a:pt x="0" y="688847"/>
                  </a:lnTo>
                  <a:lnTo>
                    <a:pt x="0" y="418972"/>
                  </a:lnTo>
                  <a:lnTo>
                    <a:pt x="0" y="257047"/>
                  </a:lnTo>
                  <a:close/>
                </a:path>
              </a:pathLst>
            </a:custGeom>
            <a:ln w="19812">
              <a:solidFill>
                <a:srgbClr val="000000"/>
              </a:solidFill>
            </a:ln>
          </p:spPr>
          <p:txBody>
            <a:bodyPr wrap="square" lIns="0" tIns="0" rIns="0" bIns="0" rtlCol="0"/>
            <a:lstStyle/>
            <a:p>
              <a:endParaRPr/>
            </a:p>
          </p:txBody>
        </p:sp>
      </p:grpSp>
      <p:sp>
        <p:nvSpPr>
          <p:cNvPr id="49" name="object 49"/>
          <p:cNvSpPr txBox="1"/>
          <p:nvPr/>
        </p:nvSpPr>
        <p:spPr>
          <a:xfrm>
            <a:off x="5161026" y="3767709"/>
            <a:ext cx="1242060" cy="228268"/>
          </a:xfrm>
          <a:prstGeom prst="rect">
            <a:avLst/>
          </a:prstGeom>
        </p:spPr>
        <p:txBody>
          <a:bodyPr vert="horz" wrap="square" lIns="0" tIns="12700" rIns="0" bIns="0" rtlCol="0">
            <a:spAutoFit/>
          </a:bodyPr>
          <a:lstStyle/>
          <a:p>
            <a:pPr marL="12700">
              <a:spcBef>
                <a:spcPts val="100"/>
              </a:spcBef>
            </a:pPr>
            <a:r>
              <a:rPr sz="1400" b="1" spc="-10" dirty="0">
                <a:latin typeface="Arial"/>
                <a:cs typeface="Arial"/>
              </a:rPr>
              <a:t>торпеда;</a:t>
            </a:r>
            <a:r>
              <a:rPr sz="1400" b="1" spc="530" dirty="0">
                <a:latin typeface="Arial"/>
                <a:cs typeface="Arial"/>
              </a:rPr>
              <a:t> </a:t>
            </a:r>
            <a:r>
              <a:rPr sz="1400" b="1" dirty="0">
                <a:latin typeface="Arial"/>
                <a:cs typeface="Arial"/>
              </a:rPr>
              <a:t>2</a:t>
            </a:r>
            <a:r>
              <a:rPr sz="1400" b="1" spc="525" dirty="0">
                <a:latin typeface="Arial"/>
                <a:cs typeface="Arial"/>
              </a:rPr>
              <a:t> </a:t>
            </a:r>
            <a:r>
              <a:rPr sz="1400" b="1" dirty="0">
                <a:latin typeface="Arial"/>
                <a:cs typeface="Arial"/>
              </a:rPr>
              <a:t>–</a:t>
            </a:r>
            <a:endParaRPr sz="1400">
              <a:latin typeface="Arial"/>
              <a:cs typeface="Arial"/>
            </a:endParaRPr>
          </a:p>
        </p:txBody>
      </p:sp>
      <p:sp>
        <p:nvSpPr>
          <p:cNvPr id="50" name="object 50"/>
          <p:cNvSpPr txBox="1"/>
          <p:nvPr/>
        </p:nvSpPr>
        <p:spPr>
          <a:xfrm>
            <a:off x="1578966" y="3750365"/>
            <a:ext cx="3535045" cy="488950"/>
          </a:xfrm>
          <a:prstGeom prst="rect">
            <a:avLst/>
          </a:prstGeom>
        </p:spPr>
        <p:txBody>
          <a:bodyPr vert="horz" wrap="square" lIns="0" tIns="30480" rIns="0" bIns="0" rtlCol="0">
            <a:spAutoFit/>
          </a:bodyPr>
          <a:lstStyle/>
          <a:p>
            <a:pPr marL="73660">
              <a:spcBef>
                <a:spcPts val="240"/>
              </a:spcBef>
            </a:pPr>
            <a:r>
              <a:rPr sz="1400" b="1" spc="-5" dirty="0">
                <a:latin typeface="Arial"/>
                <a:cs typeface="Arial"/>
              </a:rPr>
              <a:t>ректальні</a:t>
            </a:r>
            <a:r>
              <a:rPr sz="1400" b="1" spc="560" dirty="0">
                <a:latin typeface="Arial"/>
                <a:cs typeface="Arial"/>
              </a:rPr>
              <a:t> </a:t>
            </a:r>
            <a:r>
              <a:rPr sz="1400" b="1" spc="-10" dirty="0">
                <a:latin typeface="Arial"/>
                <a:cs typeface="Arial"/>
              </a:rPr>
              <a:t>(</a:t>
            </a:r>
            <a:r>
              <a:rPr sz="1400" b="1" i="1" spc="-10" dirty="0">
                <a:latin typeface="Arial"/>
                <a:cs typeface="Arial"/>
              </a:rPr>
              <a:t>suppositoria</a:t>
            </a:r>
            <a:r>
              <a:rPr sz="1400" b="1" i="1" spc="555" dirty="0">
                <a:latin typeface="Arial"/>
                <a:cs typeface="Arial"/>
              </a:rPr>
              <a:t> </a:t>
            </a:r>
            <a:r>
              <a:rPr sz="1400" b="1" i="1" spc="-5" dirty="0">
                <a:latin typeface="Arial"/>
                <a:cs typeface="Arial"/>
              </a:rPr>
              <a:t>rectalia</a:t>
            </a:r>
            <a:r>
              <a:rPr sz="1400" b="1" spc="-5" dirty="0">
                <a:latin typeface="Arial"/>
                <a:cs typeface="Arial"/>
              </a:rPr>
              <a:t>):</a:t>
            </a:r>
            <a:r>
              <a:rPr sz="1400" b="1" spc="545" dirty="0">
                <a:latin typeface="Arial"/>
                <a:cs typeface="Arial"/>
              </a:rPr>
              <a:t> </a:t>
            </a:r>
            <a:r>
              <a:rPr sz="1400" b="1" dirty="0">
                <a:latin typeface="Arial"/>
                <a:cs typeface="Arial"/>
              </a:rPr>
              <a:t>1</a:t>
            </a:r>
            <a:r>
              <a:rPr sz="1400" b="1" spc="540" dirty="0">
                <a:latin typeface="Arial"/>
                <a:cs typeface="Arial"/>
              </a:rPr>
              <a:t> </a:t>
            </a:r>
            <a:r>
              <a:rPr sz="1400" b="1" dirty="0">
                <a:latin typeface="Arial"/>
                <a:cs typeface="Arial"/>
              </a:rPr>
              <a:t>–</a:t>
            </a:r>
            <a:endParaRPr sz="1400">
              <a:latin typeface="Arial"/>
              <a:cs typeface="Arial"/>
            </a:endParaRPr>
          </a:p>
          <a:p>
            <a:pPr marL="12700">
              <a:spcBef>
                <a:spcPts val="145"/>
              </a:spcBef>
            </a:pPr>
            <a:r>
              <a:rPr sz="1400" b="1" spc="-20" dirty="0">
                <a:latin typeface="Arial"/>
                <a:cs typeface="Arial"/>
              </a:rPr>
              <a:t>конус;</a:t>
            </a:r>
            <a:r>
              <a:rPr sz="1400" b="1" spc="25" dirty="0">
                <a:latin typeface="Arial"/>
                <a:cs typeface="Arial"/>
              </a:rPr>
              <a:t> </a:t>
            </a:r>
            <a:r>
              <a:rPr sz="1400" b="1" dirty="0">
                <a:latin typeface="Arial"/>
                <a:cs typeface="Arial"/>
              </a:rPr>
              <a:t>3</a:t>
            </a:r>
            <a:r>
              <a:rPr sz="1400" b="1" spc="-25" dirty="0">
                <a:latin typeface="Arial"/>
                <a:cs typeface="Arial"/>
              </a:rPr>
              <a:t> </a:t>
            </a:r>
            <a:r>
              <a:rPr sz="1400" b="1" dirty="0">
                <a:latin typeface="Arial"/>
                <a:cs typeface="Arial"/>
              </a:rPr>
              <a:t>–</a:t>
            </a:r>
            <a:r>
              <a:rPr sz="1400" b="1" spc="-10" dirty="0">
                <a:latin typeface="Arial"/>
                <a:cs typeface="Arial"/>
              </a:rPr>
              <a:t> </a:t>
            </a:r>
            <a:r>
              <a:rPr sz="1400" b="1" dirty="0">
                <a:latin typeface="Arial"/>
                <a:cs typeface="Arial"/>
              </a:rPr>
              <a:t>циліндр;</a:t>
            </a:r>
            <a:r>
              <a:rPr sz="1400" b="1" spc="-25" dirty="0">
                <a:latin typeface="Arial"/>
                <a:cs typeface="Arial"/>
              </a:rPr>
              <a:t> </a:t>
            </a:r>
            <a:r>
              <a:rPr sz="1400" b="1" dirty="0">
                <a:latin typeface="Arial"/>
                <a:cs typeface="Arial"/>
              </a:rPr>
              <a:t>4</a:t>
            </a:r>
            <a:r>
              <a:rPr sz="1400" b="1" spc="-10" dirty="0">
                <a:latin typeface="Arial"/>
                <a:cs typeface="Arial"/>
              </a:rPr>
              <a:t> </a:t>
            </a:r>
            <a:r>
              <a:rPr sz="1400" b="1" dirty="0">
                <a:latin typeface="Arial"/>
                <a:cs typeface="Arial"/>
              </a:rPr>
              <a:t>–</a:t>
            </a:r>
            <a:r>
              <a:rPr sz="1400" b="1" spc="-15" dirty="0">
                <a:latin typeface="Arial"/>
                <a:cs typeface="Arial"/>
              </a:rPr>
              <a:t> </a:t>
            </a:r>
            <a:r>
              <a:rPr sz="1400" b="1" spc="-5" dirty="0">
                <a:latin typeface="Arial"/>
                <a:cs typeface="Arial"/>
              </a:rPr>
              <a:t>ректальні</a:t>
            </a:r>
            <a:r>
              <a:rPr sz="1400" b="1" spc="-20" dirty="0">
                <a:latin typeface="Arial"/>
                <a:cs typeface="Arial"/>
              </a:rPr>
              <a:t> </a:t>
            </a:r>
            <a:r>
              <a:rPr sz="1400" b="1" spc="-10" dirty="0">
                <a:latin typeface="Arial"/>
                <a:cs typeface="Arial"/>
              </a:rPr>
              <a:t>ракети</a:t>
            </a:r>
            <a:endParaRPr sz="1400">
              <a:latin typeface="Arial"/>
              <a:cs typeface="Arial"/>
            </a:endParaRPr>
          </a:p>
        </p:txBody>
      </p:sp>
      <p:grpSp>
        <p:nvGrpSpPr>
          <p:cNvPr id="51" name="object 51"/>
          <p:cNvGrpSpPr/>
          <p:nvPr/>
        </p:nvGrpSpPr>
        <p:grpSpPr>
          <a:xfrm>
            <a:off x="1591056" y="6140881"/>
            <a:ext cx="5204460" cy="488950"/>
            <a:chOff x="67056" y="6140881"/>
            <a:chExt cx="5204460" cy="488950"/>
          </a:xfrm>
        </p:grpSpPr>
        <p:sp>
          <p:nvSpPr>
            <p:cNvPr id="52" name="object 52"/>
            <p:cNvSpPr/>
            <p:nvPr/>
          </p:nvSpPr>
          <p:spPr>
            <a:xfrm>
              <a:off x="76962" y="6150787"/>
              <a:ext cx="5184775" cy="469265"/>
            </a:xfrm>
            <a:custGeom>
              <a:avLst/>
              <a:gdLst/>
              <a:ahLst/>
              <a:cxnLst/>
              <a:rect l="l" t="t" r="r" b="b"/>
              <a:pathLst>
                <a:path w="5184775" h="469265">
                  <a:moveTo>
                    <a:pt x="5121148" y="87706"/>
                  </a:moveTo>
                  <a:lnTo>
                    <a:pt x="63500" y="87706"/>
                  </a:lnTo>
                  <a:lnTo>
                    <a:pt x="38782" y="92697"/>
                  </a:lnTo>
                  <a:lnTo>
                    <a:pt x="18598" y="106306"/>
                  </a:lnTo>
                  <a:lnTo>
                    <a:pt x="4990" y="126491"/>
                  </a:lnTo>
                  <a:lnTo>
                    <a:pt x="0" y="151206"/>
                  </a:lnTo>
                  <a:lnTo>
                    <a:pt x="0" y="405206"/>
                  </a:lnTo>
                  <a:lnTo>
                    <a:pt x="4990" y="429920"/>
                  </a:lnTo>
                  <a:lnTo>
                    <a:pt x="18598" y="450105"/>
                  </a:lnTo>
                  <a:lnTo>
                    <a:pt x="38782" y="463715"/>
                  </a:lnTo>
                  <a:lnTo>
                    <a:pt x="63500" y="468706"/>
                  </a:lnTo>
                  <a:lnTo>
                    <a:pt x="5121148" y="468706"/>
                  </a:lnTo>
                  <a:lnTo>
                    <a:pt x="5145857" y="463715"/>
                  </a:lnTo>
                  <a:lnTo>
                    <a:pt x="5166042" y="450105"/>
                  </a:lnTo>
                  <a:lnTo>
                    <a:pt x="5179655" y="429920"/>
                  </a:lnTo>
                  <a:lnTo>
                    <a:pt x="5184648" y="405206"/>
                  </a:lnTo>
                  <a:lnTo>
                    <a:pt x="5184648" y="151206"/>
                  </a:lnTo>
                  <a:lnTo>
                    <a:pt x="5179655" y="126491"/>
                  </a:lnTo>
                  <a:lnTo>
                    <a:pt x="5166042" y="106306"/>
                  </a:lnTo>
                  <a:lnTo>
                    <a:pt x="5145857" y="92697"/>
                  </a:lnTo>
                  <a:lnTo>
                    <a:pt x="5121148" y="87706"/>
                  </a:lnTo>
                  <a:close/>
                </a:path>
                <a:path w="5184775" h="469265">
                  <a:moveTo>
                    <a:pt x="1064514" y="0"/>
                  </a:moveTo>
                  <a:lnTo>
                    <a:pt x="864107" y="87706"/>
                  </a:lnTo>
                  <a:lnTo>
                    <a:pt x="2160270" y="87706"/>
                  </a:lnTo>
                  <a:lnTo>
                    <a:pt x="1064514" y="0"/>
                  </a:lnTo>
                  <a:close/>
                </a:path>
              </a:pathLst>
            </a:custGeom>
            <a:solidFill>
              <a:srgbClr val="CCFFCC"/>
            </a:solidFill>
          </p:spPr>
          <p:txBody>
            <a:bodyPr wrap="square" lIns="0" tIns="0" rIns="0" bIns="0" rtlCol="0"/>
            <a:lstStyle/>
            <a:p>
              <a:endParaRPr/>
            </a:p>
          </p:txBody>
        </p:sp>
        <p:sp>
          <p:nvSpPr>
            <p:cNvPr id="53" name="object 53"/>
            <p:cNvSpPr/>
            <p:nvPr/>
          </p:nvSpPr>
          <p:spPr>
            <a:xfrm>
              <a:off x="76962" y="6150787"/>
              <a:ext cx="5184775" cy="469265"/>
            </a:xfrm>
            <a:custGeom>
              <a:avLst/>
              <a:gdLst/>
              <a:ahLst/>
              <a:cxnLst/>
              <a:rect l="l" t="t" r="r" b="b"/>
              <a:pathLst>
                <a:path w="5184775" h="469265">
                  <a:moveTo>
                    <a:pt x="0" y="151206"/>
                  </a:moveTo>
                  <a:lnTo>
                    <a:pt x="4990" y="126491"/>
                  </a:lnTo>
                  <a:lnTo>
                    <a:pt x="18598" y="106306"/>
                  </a:lnTo>
                  <a:lnTo>
                    <a:pt x="38782" y="92697"/>
                  </a:lnTo>
                  <a:lnTo>
                    <a:pt x="63500" y="87706"/>
                  </a:lnTo>
                  <a:lnTo>
                    <a:pt x="864107" y="87706"/>
                  </a:lnTo>
                  <a:lnTo>
                    <a:pt x="1064514" y="0"/>
                  </a:lnTo>
                  <a:lnTo>
                    <a:pt x="2160270" y="87706"/>
                  </a:lnTo>
                  <a:lnTo>
                    <a:pt x="5121148" y="87706"/>
                  </a:lnTo>
                  <a:lnTo>
                    <a:pt x="5145857" y="92697"/>
                  </a:lnTo>
                  <a:lnTo>
                    <a:pt x="5166042" y="106306"/>
                  </a:lnTo>
                  <a:lnTo>
                    <a:pt x="5179655" y="126491"/>
                  </a:lnTo>
                  <a:lnTo>
                    <a:pt x="5184648" y="151206"/>
                  </a:lnTo>
                  <a:lnTo>
                    <a:pt x="5184648" y="246456"/>
                  </a:lnTo>
                  <a:lnTo>
                    <a:pt x="5184648" y="405206"/>
                  </a:lnTo>
                  <a:lnTo>
                    <a:pt x="5179655" y="429920"/>
                  </a:lnTo>
                  <a:lnTo>
                    <a:pt x="5166042" y="450105"/>
                  </a:lnTo>
                  <a:lnTo>
                    <a:pt x="5145857" y="463715"/>
                  </a:lnTo>
                  <a:lnTo>
                    <a:pt x="5121148" y="468706"/>
                  </a:lnTo>
                  <a:lnTo>
                    <a:pt x="2160270" y="468706"/>
                  </a:lnTo>
                  <a:lnTo>
                    <a:pt x="864107" y="468706"/>
                  </a:lnTo>
                  <a:lnTo>
                    <a:pt x="63500" y="468706"/>
                  </a:lnTo>
                  <a:lnTo>
                    <a:pt x="38782" y="463715"/>
                  </a:lnTo>
                  <a:lnTo>
                    <a:pt x="18598" y="450105"/>
                  </a:lnTo>
                  <a:lnTo>
                    <a:pt x="4990" y="429920"/>
                  </a:lnTo>
                  <a:lnTo>
                    <a:pt x="0" y="405206"/>
                  </a:lnTo>
                  <a:lnTo>
                    <a:pt x="0" y="246456"/>
                  </a:lnTo>
                  <a:lnTo>
                    <a:pt x="0" y="151206"/>
                  </a:lnTo>
                  <a:close/>
                </a:path>
              </a:pathLst>
            </a:custGeom>
            <a:ln w="19812">
              <a:solidFill>
                <a:srgbClr val="000000"/>
              </a:solidFill>
            </a:ln>
          </p:spPr>
          <p:txBody>
            <a:bodyPr wrap="square" lIns="0" tIns="0" rIns="0" bIns="0" rtlCol="0"/>
            <a:lstStyle/>
            <a:p>
              <a:endParaRPr/>
            </a:p>
          </p:txBody>
        </p:sp>
      </p:grpSp>
      <p:sp>
        <p:nvSpPr>
          <p:cNvPr id="54" name="object 54"/>
          <p:cNvSpPr txBox="1"/>
          <p:nvPr/>
        </p:nvSpPr>
        <p:spPr>
          <a:xfrm>
            <a:off x="1697533" y="6284467"/>
            <a:ext cx="4970145" cy="228268"/>
          </a:xfrm>
          <a:prstGeom prst="rect">
            <a:avLst/>
          </a:prstGeom>
        </p:spPr>
        <p:txBody>
          <a:bodyPr vert="horz" wrap="square" lIns="0" tIns="12700" rIns="0" bIns="0" rtlCol="0">
            <a:spAutoFit/>
          </a:bodyPr>
          <a:lstStyle/>
          <a:p>
            <a:pPr marL="12700">
              <a:spcBef>
                <a:spcPts val="100"/>
              </a:spcBef>
            </a:pPr>
            <a:r>
              <a:rPr sz="1400" b="1" spc="-5" dirty="0">
                <a:latin typeface="Arial"/>
                <a:cs typeface="Arial"/>
              </a:rPr>
              <a:t>вагінальні</a:t>
            </a:r>
            <a:r>
              <a:rPr sz="1400" b="1" spc="-10" dirty="0">
                <a:latin typeface="Arial"/>
                <a:cs typeface="Arial"/>
              </a:rPr>
              <a:t> </a:t>
            </a:r>
            <a:r>
              <a:rPr sz="1400" b="1" spc="-5" dirty="0">
                <a:latin typeface="Arial"/>
                <a:cs typeface="Arial"/>
              </a:rPr>
              <a:t>(</a:t>
            </a:r>
            <a:r>
              <a:rPr sz="1400" b="1" i="1" spc="-5" dirty="0">
                <a:latin typeface="Arial"/>
                <a:cs typeface="Arial"/>
              </a:rPr>
              <a:t>suppositoria</a:t>
            </a:r>
            <a:r>
              <a:rPr sz="1400" b="1" i="1" spc="-30" dirty="0">
                <a:latin typeface="Arial"/>
                <a:cs typeface="Arial"/>
              </a:rPr>
              <a:t> </a:t>
            </a:r>
            <a:r>
              <a:rPr sz="1400" b="1" i="1" spc="-5" dirty="0">
                <a:latin typeface="Arial"/>
                <a:cs typeface="Arial"/>
              </a:rPr>
              <a:t>vaginalia</a:t>
            </a:r>
            <a:r>
              <a:rPr sz="1400" b="1" spc="-5" dirty="0">
                <a:latin typeface="Arial"/>
                <a:cs typeface="Arial"/>
              </a:rPr>
              <a:t>):</a:t>
            </a:r>
            <a:r>
              <a:rPr sz="1400" b="1" spc="-30" dirty="0">
                <a:latin typeface="Arial"/>
                <a:cs typeface="Arial"/>
              </a:rPr>
              <a:t> </a:t>
            </a:r>
            <a:r>
              <a:rPr sz="1400" b="1" spc="-15" dirty="0">
                <a:latin typeface="Arial"/>
                <a:cs typeface="Arial"/>
              </a:rPr>
              <a:t>кульки,</a:t>
            </a:r>
            <a:r>
              <a:rPr sz="1400" b="1" spc="45" dirty="0">
                <a:latin typeface="Arial"/>
                <a:cs typeface="Arial"/>
              </a:rPr>
              <a:t> </a:t>
            </a:r>
            <a:r>
              <a:rPr sz="1400" b="1" spc="-20" dirty="0">
                <a:latin typeface="Arial"/>
                <a:cs typeface="Arial"/>
              </a:rPr>
              <a:t>овулі,</a:t>
            </a:r>
            <a:r>
              <a:rPr sz="1400" b="1" spc="30" dirty="0">
                <a:latin typeface="Arial"/>
                <a:cs typeface="Arial"/>
              </a:rPr>
              <a:t> </a:t>
            </a:r>
            <a:r>
              <a:rPr sz="1400" b="1" spc="-5" dirty="0">
                <a:latin typeface="Arial"/>
                <a:cs typeface="Arial"/>
              </a:rPr>
              <a:t>песарії</a:t>
            </a:r>
            <a:endParaRPr sz="1400">
              <a:latin typeface="Arial"/>
              <a:cs typeface="Arial"/>
            </a:endParaRPr>
          </a:p>
        </p:txBody>
      </p:sp>
      <p:grpSp>
        <p:nvGrpSpPr>
          <p:cNvPr id="55" name="object 55"/>
          <p:cNvGrpSpPr/>
          <p:nvPr/>
        </p:nvGrpSpPr>
        <p:grpSpPr>
          <a:xfrm>
            <a:off x="7022333" y="3014851"/>
            <a:ext cx="2190115" cy="3756660"/>
            <a:chOff x="6135623" y="2860548"/>
            <a:chExt cx="2190115" cy="3756660"/>
          </a:xfrm>
        </p:grpSpPr>
        <p:pic>
          <p:nvPicPr>
            <p:cNvPr id="56" name="object 56"/>
            <p:cNvPicPr/>
            <p:nvPr/>
          </p:nvPicPr>
          <p:blipFill>
            <a:blip r:embed="rId17" cstate="print"/>
            <a:stretch>
              <a:fillRect/>
            </a:stretch>
          </p:blipFill>
          <p:spPr>
            <a:xfrm>
              <a:off x="6659879" y="2860548"/>
              <a:ext cx="1141476" cy="3064764"/>
            </a:xfrm>
            <a:prstGeom prst="rect">
              <a:avLst/>
            </a:prstGeom>
          </p:spPr>
        </p:pic>
        <p:sp>
          <p:nvSpPr>
            <p:cNvPr id="57" name="object 57"/>
            <p:cNvSpPr/>
            <p:nvPr/>
          </p:nvSpPr>
          <p:spPr>
            <a:xfrm>
              <a:off x="6145529" y="5530469"/>
              <a:ext cx="2170430" cy="1076960"/>
            </a:xfrm>
            <a:custGeom>
              <a:avLst/>
              <a:gdLst/>
              <a:ahLst/>
              <a:cxnLst/>
              <a:rect l="l" t="t" r="r" b="b"/>
              <a:pathLst>
                <a:path w="2170429" h="1076959">
                  <a:moveTo>
                    <a:pt x="2062226" y="429132"/>
                  </a:moveTo>
                  <a:lnTo>
                    <a:pt x="107950" y="429132"/>
                  </a:lnTo>
                  <a:lnTo>
                    <a:pt x="65954" y="437616"/>
                  </a:lnTo>
                  <a:lnTo>
                    <a:pt x="31638" y="460752"/>
                  </a:lnTo>
                  <a:lnTo>
                    <a:pt x="8491" y="495066"/>
                  </a:lnTo>
                  <a:lnTo>
                    <a:pt x="0" y="537082"/>
                  </a:lnTo>
                  <a:lnTo>
                    <a:pt x="0" y="968882"/>
                  </a:lnTo>
                  <a:lnTo>
                    <a:pt x="8491" y="1010899"/>
                  </a:lnTo>
                  <a:lnTo>
                    <a:pt x="31638" y="1045213"/>
                  </a:lnTo>
                  <a:lnTo>
                    <a:pt x="65954" y="1068349"/>
                  </a:lnTo>
                  <a:lnTo>
                    <a:pt x="107950" y="1076832"/>
                  </a:lnTo>
                  <a:lnTo>
                    <a:pt x="2062226" y="1076832"/>
                  </a:lnTo>
                  <a:lnTo>
                    <a:pt x="2104221" y="1068349"/>
                  </a:lnTo>
                  <a:lnTo>
                    <a:pt x="2138537" y="1045213"/>
                  </a:lnTo>
                  <a:lnTo>
                    <a:pt x="2161684" y="1010899"/>
                  </a:lnTo>
                  <a:lnTo>
                    <a:pt x="2170176" y="968882"/>
                  </a:lnTo>
                  <a:lnTo>
                    <a:pt x="2170176" y="537082"/>
                  </a:lnTo>
                  <a:lnTo>
                    <a:pt x="2161684" y="495066"/>
                  </a:lnTo>
                  <a:lnTo>
                    <a:pt x="2138537" y="460752"/>
                  </a:lnTo>
                  <a:lnTo>
                    <a:pt x="2104221" y="437616"/>
                  </a:lnTo>
                  <a:lnTo>
                    <a:pt x="2062226" y="429132"/>
                  </a:lnTo>
                  <a:close/>
                </a:path>
                <a:path w="2170429" h="1076959">
                  <a:moveTo>
                    <a:pt x="502539" y="0"/>
                  </a:moveTo>
                  <a:lnTo>
                    <a:pt x="361696" y="429132"/>
                  </a:lnTo>
                  <a:lnTo>
                    <a:pt x="904240" y="429132"/>
                  </a:lnTo>
                  <a:lnTo>
                    <a:pt x="502539" y="0"/>
                  </a:lnTo>
                  <a:close/>
                </a:path>
              </a:pathLst>
            </a:custGeom>
            <a:solidFill>
              <a:srgbClr val="CCFFCC"/>
            </a:solidFill>
          </p:spPr>
          <p:txBody>
            <a:bodyPr wrap="square" lIns="0" tIns="0" rIns="0" bIns="0" rtlCol="0"/>
            <a:lstStyle/>
            <a:p>
              <a:endParaRPr/>
            </a:p>
          </p:txBody>
        </p:sp>
        <p:sp>
          <p:nvSpPr>
            <p:cNvPr id="58" name="object 58"/>
            <p:cNvSpPr/>
            <p:nvPr/>
          </p:nvSpPr>
          <p:spPr>
            <a:xfrm>
              <a:off x="6145529" y="5530469"/>
              <a:ext cx="2170430" cy="1076960"/>
            </a:xfrm>
            <a:custGeom>
              <a:avLst/>
              <a:gdLst/>
              <a:ahLst/>
              <a:cxnLst/>
              <a:rect l="l" t="t" r="r" b="b"/>
              <a:pathLst>
                <a:path w="2170429" h="1076959">
                  <a:moveTo>
                    <a:pt x="0" y="537082"/>
                  </a:moveTo>
                  <a:lnTo>
                    <a:pt x="8491" y="495066"/>
                  </a:lnTo>
                  <a:lnTo>
                    <a:pt x="31638" y="460752"/>
                  </a:lnTo>
                  <a:lnTo>
                    <a:pt x="65954" y="437616"/>
                  </a:lnTo>
                  <a:lnTo>
                    <a:pt x="107950" y="429132"/>
                  </a:lnTo>
                  <a:lnTo>
                    <a:pt x="361696" y="429132"/>
                  </a:lnTo>
                  <a:lnTo>
                    <a:pt x="502539" y="0"/>
                  </a:lnTo>
                  <a:lnTo>
                    <a:pt x="904240" y="429132"/>
                  </a:lnTo>
                  <a:lnTo>
                    <a:pt x="2062226" y="429132"/>
                  </a:lnTo>
                  <a:lnTo>
                    <a:pt x="2104221" y="437616"/>
                  </a:lnTo>
                  <a:lnTo>
                    <a:pt x="2138537" y="460752"/>
                  </a:lnTo>
                  <a:lnTo>
                    <a:pt x="2161684" y="495066"/>
                  </a:lnTo>
                  <a:lnTo>
                    <a:pt x="2170176" y="537082"/>
                  </a:lnTo>
                  <a:lnTo>
                    <a:pt x="2170176" y="699007"/>
                  </a:lnTo>
                  <a:lnTo>
                    <a:pt x="2170176" y="968882"/>
                  </a:lnTo>
                  <a:lnTo>
                    <a:pt x="2161684" y="1010899"/>
                  </a:lnTo>
                  <a:lnTo>
                    <a:pt x="2138537" y="1045213"/>
                  </a:lnTo>
                  <a:lnTo>
                    <a:pt x="2104221" y="1068349"/>
                  </a:lnTo>
                  <a:lnTo>
                    <a:pt x="2062226" y="1076832"/>
                  </a:lnTo>
                  <a:lnTo>
                    <a:pt x="904240" y="1076832"/>
                  </a:lnTo>
                  <a:lnTo>
                    <a:pt x="361696" y="1076832"/>
                  </a:lnTo>
                  <a:lnTo>
                    <a:pt x="107950" y="1076832"/>
                  </a:lnTo>
                  <a:lnTo>
                    <a:pt x="65954" y="1068349"/>
                  </a:lnTo>
                  <a:lnTo>
                    <a:pt x="31638" y="1045213"/>
                  </a:lnTo>
                  <a:lnTo>
                    <a:pt x="8491" y="1010899"/>
                  </a:lnTo>
                  <a:lnTo>
                    <a:pt x="0" y="968882"/>
                  </a:lnTo>
                  <a:lnTo>
                    <a:pt x="0" y="699007"/>
                  </a:lnTo>
                  <a:lnTo>
                    <a:pt x="0" y="537082"/>
                  </a:lnTo>
                  <a:close/>
                </a:path>
              </a:pathLst>
            </a:custGeom>
            <a:ln w="19812">
              <a:solidFill>
                <a:srgbClr val="000000"/>
              </a:solidFill>
            </a:ln>
          </p:spPr>
          <p:txBody>
            <a:bodyPr wrap="square" lIns="0" tIns="0" rIns="0" bIns="0" rtlCol="0"/>
            <a:lstStyle/>
            <a:p>
              <a:endParaRPr/>
            </a:p>
          </p:txBody>
        </p:sp>
      </p:grpSp>
      <p:sp>
        <p:nvSpPr>
          <p:cNvPr id="59" name="object 59"/>
          <p:cNvSpPr txBox="1"/>
          <p:nvPr/>
        </p:nvSpPr>
        <p:spPr>
          <a:xfrm>
            <a:off x="7245961" y="6331421"/>
            <a:ext cx="1429385" cy="228268"/>
          </a:xfrm>
          <a:prstGeom prst="rect">
            <a:avLst/>
          </a:prstGeom>
        </p:spPr>
        <p:txBody>
          <a:bodyPr vert="horz" wrap="square" lIns="0" tIns="12700" rIns="0" bIns="0" rtlCol="0">
            <a:spAutoFit/>
          </a:bodyPr>
          <a:lstStyle/>
          <a:p>
            <a:pPr marL="12700">
              <a:spcBef>
                <a:spcPts val="100"/>
              </a:spcBef>
            </a:pPr>
            <a:r>
              <a:rPr sz="1400" b="1" dirty="0">
                <a:latin typeface="Arial"/>
                <a:cs typeface="Arial"/>
              </a:rPr>
              <a:t>палички</a:t>
            </a:r>
            <a:r>
              <a:rPr sz="1400" b="1" spc="-90" dirty="0">
                <a:latin typeface="Arial"/>
                <a:cs typeface="Arial"/>
              </a:rPr>
              <a:t> </a:t>
            </a:r>
            <a:r>
              <a:rPr sz="1400" b="1" dirty="0">
                <a:latin typeface="Arial"/>
                <a:cs typeface="Arial"/>
              </a:rPr>
              <a:t>(bacilli)</a:t>
            </a:r>
            <a:endParaRPr sz="1400" dirty="0">
              <a:latin typeface="Arial"/>
              <a:cs typeface="Arial"/>
            </a:endParaRPr>
          </a:p>
        </p:txBody>
      </p:sp>
      <p:pic>
        <p:nvPicPr>
          <p:cNvPr id="60" name="Рисунок 59"/>
          <p:cNvPicPr>
            <a:picLocks noChangeAspect="1"/>
          </p:cNvPicPr>
          <p:nvPr/>
        </p:nvPicPr>
        <p:blipFill>
          <a:blip r:embed="rId18"/>
          <a:stretch>
            <a:fillRect/>
          </a:stretch>
        </p:blipFill>
        <p:spPr>
          <a:xfrm>
            <a:off x="7630642" y="78228"/>
            <a:ext cx="2767893" cy="2987005"/>
          </a:xfrm>
          <a:prstGeom prst="rect">
            <a:avLst/>
          </a:prstGeom>
        </p:spPr>
      </p:pic>
    </p:spTree>
    <p:extLst>
      <p:ext uri="{BB962C8B-B14F-4D97-AF65-F5344CB8AC3E}">
        <p14:creationId xmlns:p14="http://schemas.microsoft.com/office/powerpoint/2010/main" val="72494790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566417" y="274320"/>
            <a:ext cx="7644765" cy="417830"/>
          </a:xfrm>
          <a:custGeom>
            <a:avLst/>
            <a:gdLst/>
            <a:ahLst/>
            <a:cxnLst/>
            <a:rect l="l" t="t" r="r" b="b"/>
            <a:pathLst>
              <a:path w="7644765" h="417830">
                <a:moveTo>
                  <a:pt x="7644383" y="0"/>
                </a:moveTo>
                <a:lnTo>
                  <a:pt x="0" y="0"/>
                </a:lnTo>
                <a:lnTo>
                  <a:pt x="0" y="417575"/>
                </a:lnTo>
                <a:lnTo>
                  <a:pt x="7644383" y="417575"/>
                </a:lnTo>
                <a:lnTo>
                  <a:pt x="7644383" y="0"/>
                </a:lnTo>
                <a:close/>
              </a:path>
            </a:pathLst>
          </a:custGeom>
          <a:solidFill>
            <a:srgbClr val="FFFFCC"/>
          </a:solidFill>
        </p:spPr>
        <p:txBody>
          <a:bodyPr wrap="square" lIns="0" tIns="0" rIns="0" bIns="0" rtlCol="0"/>
          <a:lstStyle/>
          <a:p>
            <a:endParaRPr/>
          </a:p>
        </p:txBody>
      </p:sp>
      <p:sp>
        <p:nvSpPr>
          <p:cNvPr id="3" name="object 3"/>
          <p:cNvSpPr txBox="1">
            <a:spLocks noGrp="1"/>
          </p:cNvSpPr>
          <p:nvPr>
            <p:ph type="title"/>
          </p:nvPr>
        </p:nvSpPr>
        <p:spPr>
          <a:xfrm>
            <a:off x="1816238" y="295955"/>
            <a:ext cx="8114793" cy="423193"/>
          </a:xfrm>
          <a:prstGeom prst="rect">
            <a:avLst/>
          </a:prstGeom>
        </p:spPr>
        <p:txBody>
          <a:bodyPr vert="horz" wrap="square" lIns="0" tIns="0" rIns="0" bIns="0" rtlCol="0" anchor="ctr">
            <a:spAutoFit/>
          </a:bodyPr>
          <a:lstStyle/>
          <a:p>
            <a:pPr marL="1306195">
              <a:lnSpc>
                <a:spcPts val="3290"/>
              </a:lnSpc>
            </a:pPr>
            <a:r>
              <a:rPr sz="2800" spc="-5" dirty="0" err="1" smtClean="0"/>
              <a:t>Характеристика</a:t>
            </a:r>
            <a:r>
              <a:rPr sz="2800" spc="-15" dirty="0" smtClean="0"/>
              <a:t> </a:t>
            </a:r>
            <a:r>
              <a:rPr sz="2800" spc="-5" dirty="0"/>
              <a:t>супозиторіїв</a:t>
            </a:r>
          </a:p>
        </p:txBody>
      </p:sp>
      <p:graphicFrame>
        <p:nvGraphicFramePr>
          <p:cNvPr id="4" name="object 4"/>
          <p:cNvGraphicFramePr>
            <a:graphicFrameLocks noGrp="1"/>
          </p:cNvGraphicFramePr>
          <p:nvPr>
            <p:extLst/>
          </p:nvPr>
        </p:nvGraphicFramePr>
        <p:xfrm>
          <a:off x="1973759" y="1754251"/>
          <a:ext cx="8314053" cy="3600322"/>
        </p:xfrm>
        <a:graphic>
          <a:graphicData uri="http://schemas.openxmlformats.org/drawingml/2006/table">
            <a:tbl>
              <a:tblPr firstRow="1" bandRow="1">
                <a:tableStyleId>{2D5ABB26-0587-4C30-8999-92F81FD0307C}</a:tableStyleId>
              </a:tblPr>
              <a:tblGrid>
                <a:gridCol w="1458595">
                  <a:extLst>
                    <a:ext uri="{9D8B030D-6E8A-4147-A177-3AD203B41FA5}">
                      <a16:colId xmlns:a16="http://schemas.microsoft.com/office/drawing/2014/main" val="20000"/>
                    </a:ext>
                  </a:extLst>
                </a:gridCol>
                <a:gridCol w="3600450">
                  <a:extLst>
                    <a:ext uri="{9D8B030D-6E8A-4147-A177-3AD203B41FA5}">
                      <a16:colId xmlns:a16="http://schemas.microsoft.com/office/drawing/2014/main" val="20001"/>
                    </a:ext>
                  </a:extLst>
                </a:gridCol>
                <a:gridCol w="1806397">
                  <a:extLst>
                    <a:ext uri="{9D8B030D-6E8A-4147-A177-3AD203B41FA5}">
                      <a16:colId xmlns:a16="http://schemas.microsoft.com/office/drawing/2014/main" val="20002"/>
                    </a:ext>
                  </a:extLst>
                </a:gridCol>
                <a:gridCol w="1448611">
                  <a:extLst>
                    <a:ext uri="{9D8B030D-6E8A-4147-A177-3AD203B41FA5}">
                      <a16:colId xmlns:a16="http://schemas.microsoft.com/office/drawing/2014/main" val="20003"/>
                    </a:ext>
                  </a:extLst>
                </a:gridCol>
              </a:tblGrid>
              <a:tr h="335152">
                <a:tc>
                  <a:txBody>
                    <a:bodyPr/>
                    <a:lstStyle/>
                    <a:p>
                      <a:pPr marL="17145" algn="ctr">
                        <a:lnSpc>
                          <a:spcPct val="100000"/>
                        </a:lnSpc>
                        <a:spcBef>
                          <a:spcPts val="310"/>
                        </a:spcBef>
                      </a:pPr>
                      <a:r>
                        <a:rPr sz="1600" b="1" spc="-5" smtClean="0">
                          <a:latin typeface="Times New Roman"/>
                          <a:cs typeface="Times New Roman"/>
                        </a:rPr>
                        <a:t>Вид</a:t>
                      </a:r>
                      <a:endParaRPr sz="1600">
                        <a:latin typeface="Times New Roman"/>
                        <a:cs typeface="Times New Roman"/>
                      </a:endParaRPr>
                    </a:p>
                  </a:txBody>
                  <a:tcPr marL="0" marR="0" marT="39370" marB="0">
                    <a:lnR w="38100">
                      <a:solidFill>
                        <a:srgbClr val="000000"/>
                      </a:solidFill>
                      <a:prstDash val="solid"/>
                    </a:lnR>
                    <a:lnT w="38100">
                      <a:solidFill>
                        <a:srgbClr val="000000"/>
                      </a:solidFill>
                      <a:prstDash val="solid"/>
                    </a:lnT>
                    <a:lnB w="38100">
                      <a:solidFill>
                        <a:srgbClr val="000000"/>
                      </a:solidFill>
                      <a:prstDash val="solid"/>
                    </a:lnB>
                    <a:solidFill>
                      <a:srgbClr val="CBE57F"/>
                    </a:solidFill>
                  </a:tcPr>
                </a:tc>
                <a:tc>
                  <a:txBody>
                    <a:bodyPr/>
                    <a:lstStyle/>
                    <a:p>
                      <a:pPr marL="1270" algn="ctr">
                        <a:lnSpc>
                          <a:spcPct val="100000"/>
                        </a:lnSpc>
                        <a:spcBef>
                          <a:spcPts val="310"/>
                        </a:spcBef>
                      </a:pPr>
                      <a:r>
                        <a:rPr sz="1600" b="1" spc="-10" dirty="0">
                          <a:latin typeface="Times New Roman"/>
                          <a:cs typeface="Times New Roman"/>
                        </a:rPr>
                        <a:t>Форма</a:t>
                      </a:r>
                      <a:endParaRPr sz="1600" dirty="0">
                        <a:latin typeface="Times New Roman"/>
                        <a:cs typeface="Times New Roman"/>
                      </a:endParaRPr>
                    </a:p>
                  </a:txBody>
                  <a:tcPr marL="0" marR="0" marT="39370" marB="0">
                    <a:lnL w="38100">
                      <a:solidFill>
                        <a:srgbClr val="000000"/>
                      </a:solidFill>
                      <a:prstDash val="solid"/>
                    </a:lnL>
                    <a:lnR w="38100">
                      <a:solidFill>
                        <a:srgbClr val="000000"/>
                      </a:solidFill>
                      <a:prstDash val="solid"/>
                    </a:lnR>
                    <a:lnT w="38100">
                      <a:solidFill>
                        <a:srgbClr val="000000"/>
                      </a:solidFill>
                      <a:prstDash val="solid"/>
                    </a:lnT>
                    <a:lnB w="38100">
                      <a:solidFill>
                        <a:srgbClr val="000000"/>
                      </a:solidFill>
                      <a:prstDash val="solid"/>
                    </a:lnB>
                    <a:solidFill>
                      <a:srgbClr val="CBE57F"/>
                    </a:solidFill>
                  </a:tcPr>
                </a:tc>
                <a:tc>
                  <a:txBody>
                    <a:bodyPr/>
                    <a:lstStyle/>
                    <a:p>
                      <a:pPr marL="516890">
                        <a:lnSpc>
                          <a:spcPct val="100000"/>
                        </a:lnSpc>
                        <a:spcBef>
                          <a:spcPts val="310"/>
                        </a:spcBef>
                      </a:pPr>
                      <a:r>
                        <a:rPr sz="1600" b="1" spc="-5" dirty="0">
                          <a:latin typeface="Times New Roman"/>
                          <a:cs typeface="Times New Roman"/>
                        </a:rPr>
                        <a:t>Вага,</a:t>
                      </a:r>
                      <a:r>
                        <a:rPr sz="1600" b="1" spc="-45" dirty="0">
                          <a:latin typeface="Times New Roman"/>
                          <a:cs typeface="Times New Roman"/>
                        </a:rPr>
                        <a:t> </a:t>
                      </a:r>
                      <a:r>
                        <a:rPr sz="1600" b="1" spc="-5" dirty="0">
                          <a:latin typeface="Times New Roman"/>
                          <a:cs typeface="Times New Roman"/>
                        </a:rPr>
                        <a:t>г</a:t>
                      </a:r>
                      <a:endParaRPr sz="1600">
                        <a:latin typeface="Times New Roman"/>
                        <a:cs typeface="Times New Roman"/>
                      </a:endParaRPr>
                    </a:p>
                  </a:txBody>
                  <a:tcPr marL="0" marR="0" marT="39370" marB="0">
                    <a:lnL w="38100">
                      <a:solidFill>
                        <a:srgbClr val="000000"/>
                      </a:solidFill>
                      <a:prstDash val="solid"/>
                    </a:lnL>
                    <a:lnR w="38100">
                      <a:solidFill>
                        <a:srgbClr val="000000"/>
                      </a:solidFill>
                      <a:prstDash val="solid"/>
                    </a:lnR>
                    <a:lnT w="38100">
                      <a:solidFill>
                        <a:srgbClr val="000000"/>
                      </a:solidFill>
                      <a:prstDash val="solid"/>
                    </a:lnT>
                    <a:lnB w="38100">
                      <a:solidFill>
                        <a:srgbClr val="000000"/>
                      </a:solidFill>
                      <a:prstDash val="solid"/>
                    </a:lnB>
                    <a:solidFill>
                      <a:srgbClr val="CBE57F"/>
                    </a:solidFill>
                  </a:tcPr>
                </a:tc>
                <a:tc>
                  <a:txBody>
                    <a:bodyPr/>
                    <a:lstStyle/>
                    <a:p>
                      <a:pPr marL="455930">
                        <a:lnSpc>
                          <a:spcPct val="100000"/>
                        </a:lnSpc>
                        <a:spcBef>
                          <a:spcPts val="310"/>
                        </a:spcBef>
                      </a:pPr>
                      <a:r>
                        <a:rPr sz="1600" b="1" spc="-5" dirty="0">
                          <a:latin typeface="Times New Roman"/>
                          <a:cs typeface="Times New Roman"/>
                        </a:rPr>
                        <a:t>Вид</a:t>
                      </a:r>
                      <a:r>
                        <a:rPr sz="1600" b="1" spc="-35" dirty="0">
                          <a:latin typeface="Times New Roman"/>
                          <a:cs typeface="Times New Roman"/>
                        </a:rPr>
                        <a:t> </a:t>
                      </a:r>
                      <a:r>
                        <a:rPr sz="1600" b="1" spc="-5" dirty="0">
                          <a:latin typeface="Times New Roman"/>
                          <a:cs typeface="Times New Roman"/>
                        </a:rPr>
                        <a:t>дії</a:t>
                      </a:r>
                      <a:endParaRPr sz="1600">
                        <a:latin typeface="Times New Roman"/>
                        <a:cs typeface="Times New Roman"/>
                      </a:endParaRPr>
                    </a:p>
                  </a:txBody>
                  <a:tcPr marL="0" marR="0" marT="39370" marB="0">
                    <a:lnL w="38100">
                      <a:solidFill>
                        <a:srgbClr val="000000"/>
                      </a:solidFill>
                      <a:prstDash val="solid"/>
                    </a:lnL>
                    <a:lnT w="38100">
                      <a:solidFill>
                        <a:srgbClr val="000000"/>
                      </a:solidFill>
                      <a:prstDash val="solid"/>
                    </a:lnT>
                    <a:lnB w="38100">
                      <a:solidFill>
                        <a:srgbClr val="000000"/>
                      </a:solidFill>
                      <a:prstDash val="solid"/>
                    </a:lnB>
                    <a:solidFill>
                      <a:srgbClr val="CBE57F"/>
                    </a:solidFill>
                  </a:tcPr>
                </a:tc>
                <a:extLst>
                  <a:ext uri="{0D108BD9-81ED-4DB2-BD59-A6C34878D82A}">
                    <a16:rowId xmlns:a16="http://schemas.microsoft.com/office/drawing/2014/main" val="10000"/>
                  </a:ext>
                </a:extLst>
              </a:tr>
              <a:tr h="1188720">
                <a:tc>
                  <a:txBody>
                    <a:bodyPr/>
                    <a:lstStyle/>
                    <a:p>
                      <a:pPr marL="109855">
                        <a:lnSpc>
                          <a:spcPct val="100000"/>
                        </a:lnSpc>
                        <a:spcBef>
                          <a:spcPts val="300"/>
                        </a:spcBef>
                      </a:pPr>
                      <a:r>
                        <a:rPr sz="1800" spc="-5" smtClean="0">
                          <a:latin typeface="Times New Roman"/>
                          <a:cs typeface="Times New Roman"/>
                        </a:rPr>
                        <a:t>Ректальні</a:t>
                      </a:r>
                      <a:endParaRPr sz="1800" smtClean="0">
                        <a:latin typeface="Times New Roman"/>
                        <a:cs typeface="Times New Roman"/>
                      </a:endParaRPr>
                    </a:p>
                    <a:p>
                      <a:pPr marL="109855">
                        <a:lnSpc>
                          <a:spcPct val="100000"/>
                        </a:lnSpc>
                        <a:spcBef>
                          <a:spcPts val="5"/>
                        </a:spcBef>
                      </a:pPr>
                      <a:r>
                        <a:rPr sz="1800" spc="-5" smtClean="0">
                          <a:latin typeface="Times New Roman"/>
                          <a:cs typeface="Times New Roman"/>
                        </a:rPr>
                        <a:t>супозиторії</a:t>
                      </a:r>
                      <a:endParaRPr sz="1800">
                        <a:latin typeface="Times New Roman"/>
                        <a:cs typeface="Times New Roman"/>
                      </a:endParaRPr>
                    </a:p>
                  </a:txBody>
                  <a:tcPr marL="0" marR="0" marT="38100" marB="0">
                    <a:lnR w="38100">
                      <a:solidFill>
                        <a:srgbClr val="000000"/>
                      </a:solidFill>
                      <a:prstDash val="solid"/>
                    </a:lnR>
                    <a:lnT w="38100">
                      <a:solidFill>
                        <a:srgbClr val="000000"/>
                      </a:solidFill>
                      <a:prstDash val="solid"/>
                    </a:lnT>
                    <a:lnB w="38100">
                      <a:solidFill>
                        <a:srgbClr val="000000"/>
                      </a:solidFill>
                      <a:prstDash val="solid"/>
                    </a:lnB>
                    <a:solidFill>
                      <a:srgbClr val="CBE57F"/>
                    </a:solidFill>
                  </a:tcPr>
                </a:tc>
                <a:tc>
                  <a:txBody>
                    <a:bodyPr/>
                    <a:lstStyle/>
                    <a:p>
                      <a:pPr marL="91440">
                        <a:lnSpc>
                          <a:spcPct val="100000"/>
                        </a:lnSpc>
                        <a:spcBef>
                          <a:spcPts val="300"/>
                        </a:spcBef>
                      </a:pPr>
                      <a:r>
                        <a:rPr sz="1800" spc="-10" dirty="0">
                          <a:latin typeface="Times New Roman"/>
                          <a:cs typeface="Times New Roman"/>
                        </a:rPr>
                        <a:t>Форма</a:t>
                      </a:r>
                      <a:r>
                        <a:rPr sz="1800" spc="-30" dirty="0">
                          <a:latin typeface="Times New Roman"/>
                          <a:cs typeface="Times New Roman"/>
                        </a:rPr>
                        <a:t> </a:t>
                      </a:r>
                      <a:r>
                        <a:rPr sz="1800" spc="-10" dirty="0">
                          <a:latin typeface="Times New Roman"/>
                          <a:cs typeface="Times New Roman"/>
                        </a:rPr>
                        <a:t>конуса,</a:t>
                      </a:r>
                      <a:r>
                        <a:rPr sz="1800" spc="-35" dirty="0">
                          <a:latin typeface="Times New Roman"/>
                          <a:cs typeface="Times New Roman"/>
                        </a:rPr>
                        <a:t> </a:t>
                      </a:r>
                      <a:r>
                        <a:rPr sz="1800" spc="-5" dirty="0">
                          <a:latin typeface="Times New Roman"/>
                          <a:cs typeface="Times New Roman"/>
                        </a:rPr>
                        <a:t>циліндра</a:t>
                      </a:r>
                      <a:r>
                        <a:rPr sz="1800" spc="-10" dirty="0">
                          <a:latin typeface="Times New Roman"/>
                          <a:cs typeface="Times New Roman"/>
                        </a:rPr>
                        <a:t> </a:t>
                      </a:r>
                      <a:r>
                        <a:rPr sz="1800" dirty="0">
                          <a:latin typeface="Times New Roman"/>
                          <a:cs typeface="Times New Roman"/>
                        </a:rPr>
                        <a:t>з</a:t>
                      </a:r>
                    </a:p>
                    <a:p>
                      <a:pPr marL="91440">
                        <a:lnSpc>
                          <a:spcPct val="100000"/>
                        </a:lnSpc>
                        <a:spcBef>
                          <a:spcPts val="5"/>
                        </a:spcBef>
                      </a:pPr>
                      <a:r>
                        <a:rPr sz="1800" dirty="0">
                          <a:latin typeface="Times New Roman"/>
                          <a:cs typeface="Times New Roman"/>
                        </a:rPr>
                        <a:t>загостреним</a:t>
                      </a:r>
                      <a:r>
                        <a:rPr sz="1800" spc="-35" dirty="0">
                          <a:latin typeface="Times New Roman"/>
                          <a:cs typeface="Times New Roman"/>
                        </a:rPr>
                        <a:t> </a:t>
                      </a:r>
                      <a:r>
                        <a:rPr sz="1800" dirty="0">
                          <a:latin typeface="Times New Roman"/>
                          <a:cs typeface="Times New Roman"/>
                        </a:rPr>
                        <a:t>кінцем</a:t>
                      </a:r>
                      <a:r>
                        <a:rPr sz="1800" spc="-15" dirty="0">
                          <a:latin typeface="Times New Roman"/>
                          <a:cs typeface="Times New Roman"/>
                        </a:rPr>
                        <a:t> </a:t>
                      </a:r>
                      <a:r>
                        <a:rPr sz="1800" dirty="0">
                          <a:latin typeface="Times New Roman"/>
                          <a:cs typeface="Times New Roman"/>
                        </a:rPr>
                        <a:t>або</a:t>
                      </a:r>
                      <a:r>
                        <a:rPr sz="1800" spc="-25" dirty="0">
                          <a:latin typeface="Times New Roman"/>
                          <a:cs typeface="Times New Roman"/>
                        </a:rPr>
                        <a:t> </a:t>
                      </a:r>
                      <a:r>
                        <a:rPr sz="1800" dirty="0">
                          <a:latin typeface="Times New Roman"/>
                          <a:cs typeface="Times New Roman"/>
                        </a:rPr>
                        <a:t>інша</a:t>
                      </a:r>
                    </a:p>
                    <a:p>
                      <a:pPr marL="91440" marR="192405">
                        <a:lnSpc>
                          <a:spcPct val="100000"/>
                        </a:lnSpc>
                      </a:pPr>
                      <a:r>
                        <a:rPr sz="1800" spc="-10" dirty="0">
                          <a:latin typeface="Times New Roman"/>
                          <a:cs typeface="Times New Roman"/>
                        </a:rPr>
                        <a:t>форма </a:t>
                      </a:r>
                      <a:r>
                        <a:rPr sz="1800" dirty="0">
                          <a:latin typeface="Times New Roman"/>
                          <a:cs typeface="Times New Roman"/>
                        </a:rPr>
                        <a:t>з </a:t>
                      </a:r>
                      <a:r>
                        <a:rPr sz="1800" spc="-10" dirty="0">
                          <a:latin typeface="Times New Roman"/>
                          <a:cs typeface="Times New Roman"/>
                        </a:rPr>
                        <a:t>максимальним </a:t>
                      </a:r>
                      <a:r>
                        <a:rPr sz="1800" spc="-5" dirty="0">
                          <a:latin typeface="Times New Roman"/>
                          <a:cs typeface="Times New Roman"/>
                        </a:rPr>
                        <a:t>діаметром </a:t>
                      </a:r>
                      <a:r>
                        <a:rPr sz="1800" spc="-434" dirty="0">
                          <a:latin typeface="Times New Roman"/>
                          <a:cs typeface="Times New Roman"/>
                        </a:rPr>
                        <a:t> </a:t>
                      </a:r>
                      <a:r>
                        <a:rPr sz="1800" dirty="0">
                          <a:latin typeface="Times New Roman"/>
                          <a:cs typeface="Times New Roman"/>
                        </a:rPr>
                        <a:t>1,5</a:t>
                      </a:r>
                      <a:r>
                        <a:rPr sz="1800" spc="-20" dirty="0">
                          <a:latin typeface="Times New Roman"/>
                          <a:cs typeface="Times New Roman"/>
                        </a:rPr>
                        <a:t> </a:t>
                      </a:r>
                      <a:r>
                        <a:rPr sz="1800" dirty="0">
                          <a:latin typeface="Times New Roman"/>
                          <a:cs typeface="Times New Roman"/>
                        </a:rPr>
                        <a:t>см,</a:t>
                      </a:r>
                      <a:r>
                        <a:rPr sz="1800" spc="-20" dirty="0">
                          <a:latin typeface="Times New Roman"/>
                          <a:cs typeface="Times New Roman"/>
                        </a:rPr>
                        <a:t> </a:t>
                      </a:r>
                      <a:r>
                        <a:rPr sz="1800" spc="-10" dirty="0">
                          <a:latin typeface="Times New Roman"/>
                          <a:cs typeface="Times New Roman"/>
                        </a:rPr>
                        <a:t>довжиною</a:t>
                      </a:r>
                      <a:r>
                        <a:rPr sz="1800" spc="-5" dirty="0">
                          <a:latin typeface="Times New Roman"/>
                          <a:cs typeface="Times New Roman"/>
                        </a:rPr>
                        <a:t> </a:t>
                      </a:r>
                      <a:r>
                        <a:rPr sz="1800" dirty="0">
                          <a:latin typeface="Times New Roman"/>
                          <a:cs typeface="Times New Roman"/>
                        </a:rPr>
                        <a:t>від</a:t>
                      </a:r>
                      <a:r>
                        <a:rPr sz="1800" spc="-20" dirty="0">
                          <a:latin typeface="Times New Roman"/>
                          <a:cs typeface="Times New Roman"/>
                        </a:rPr>
                        <a:t> </a:t>
                      </a:r>
                      <a:r>
                        <a:rPr sz="1800" dirty="0">
                          <a:latin typeface="Times New Roman"/>
                          <a:cs typeface="Times New Roman"/>
                        </a:rPr>
                        <a:t>2,5</a:t>
                      </a:r>
                      <a:r>
                        <a:rPr sz="1800" spc="-20" dirty="0">
                          <a:latin typeface="Times New Roman"/>
                          <a:cs typeface="Times New Roman"/>
                        </a:rPr>
                        <a:t> </a:t>
                      </a:r>
                      <a:r>
                        <a:rPr sz="1800" dirty="0">
                          <a:latin typeface="Times New Roman"/>
                          <a:cs typeface="Times New Roman"/>
                        </a:rPr>
                        <a:t>до</a:t>
                      </a:r>
                      <a:r>
                        <a:rPr sz="1800" spc="-15" dirty="0">
                          <a:latin typeface="Times New Roman"/>
                          <a:cs typeface="Times New Roman"/>
                        </a:rPr>
                        <a:t> </a:t>
                      </a:r>
                      <a:r>
                        <a:rPr sz="1800" dirty="0">
                          <a:latin typeface="Times New Roman"/>
                          <a:cs typeface="Times New Roman"/>
                        </a:rPr>
                        <a:t>4</a:t>
                      </a:r>
                      <a:r>
                        <a:rPr sz="1800" spc="-10" dirty="0">
                          <a:latin typeface="Times New Roman"/>
                          <a:cs typeface="Times New Roman"/>
                        </a:rPr>
                        <a:t> </a:t>
                      </a:r>
                      <a:r>
                        <a:rPr sz="1800" dirty="0">
                          <a:latin typeface="Times New Roman"/>
                          <a:cs typeface="Times New Roman"/>
                        </a:rPr>
                        <a:t>см.</a:t>
                      </a:r>
                    </a:p>
                  </a:txBody>
                  <a:tcPr marL="0" marR="0" marT="38100" marB="0">
                    <a:lnL w="38100">
                      <a:solidFill>
                        <a:srgbClr val="000000"/>
                      </a:solidFill>
                      <a:prstDash val="solid"/>
                    </a:lnL>
                    <a:lnR w="38100">
                      <a:solidFill>
                        <a:srgbClr val="000000"/>
                      </a:solidFill>
                      <a:prstDash val="solid"/>
                    </a:lnR>
                    <a:lnT w="38100">
                      <a:solidFill>
                        <a:srgbClr val="000000"/>
                      </a:solidFill>
                      <a:prstDash val="solid"/>
                    </a:lnT>
                    <a:lnB w="38100">
                      <a:solidFill>
                        <a:srgbClr val="000000"/>
                      </a:solidFill>
                      <a:prstDash val="solid"/>
                    </a:lnB>
                    <a:solidFill>
                      <a:srgbClr val="CBE57F"/>
                    </a:solidFill>
                  </a:tcPr>
                </a:tc>
                <a:tc>
                  <a:txBody>
                    <a:bodyPr/>
                    <a:lstStyle/>
                    <a:p>
                      <a:pPr marL="92075">
                        <a:lnSpc>
                          <a:spcPct val="100000"/>
                        </a:lnSpc>
                        <a:spcBef>
                          <a:spcPts val="300"/>
                        </a:spcBef>
                      </a:pPr>
                      <a:r>
                        <a:rPr sz="1800" dirty="0">
                          <a:latin typeface="Times New Roman"/>
                          <a:cs typeface="Times New Roman"/>
                        </a:rPr>
                        <a:t>1,0</a:t>
                      </a:r>
                      <a:r>
                        <a:rPr sz="1800" spc="-30" dirty="0">
                          <a:latin typeface="Times New Roman"/>
                          <a:cs typeface="Times New Roman"/>
                        </a:rPr>
                        <a:t> </a:t>
                      </a:r>
                      <a:r>
                        <a:rPr sz="1800" dirty="0">
                          <a:latin typeface="Times New Roman"/>
                          <a:cs typeface="Times New Roman"/>
                        </a:rPr>
                        <a:t>–</a:t>
                      </a:r>
                      <a:r>
                        <a:rPr sz="1800" spc="-40" dirty="0">
                          <a:latin typeface="Times New Roman"/>
                          <a:cs typeface="Times New Roman"/>
                        </a:rPr>
                        <a:t> </a:t>
                      </a:r>
                      <a:r>
                        <a:rPr sz="1800" dirty="0">
                          <a:latin typeface="Times New Roman"/>
                          <a:cs typeface="Times New Roman"/>
                        </a:rPr>
                        <a:t>4,0</a:t>
                      </a:r>
                    </a:p>
                    <a:p>
                      <a:pPr marL="92075" marR="644525">
                        <a:lnSpc>
                          <a:spcPct val="100000"/>
                        </a:lnSpc>
                        <a:spcBef>
                          <a:spcPts val="5"/>
                        </a:spcBef>
                      </a:pPr>
                      <a:r>
                        <a:rPr sz="1800" dirty="0">
                          <a:latin typeface="Times New Roman"/>
                          <a:cs typeface="Times New Roman"/>
                        </a:rPr>
                        <a:t>(</a:t>
                      </a:r>
                      <a:r>
                        <a:rPr sz="1800" b="1" dirty="0">
                          <a:latin typeface="Times New Roman"/>
                          <a:cs typeface="Times New Roman"/>
                        </a:rPr>
                        <a:t>якщо </a:t>
                      </a:r>
                      <a:r>
                        <a:rPr sz="1800" b="1" spc="-5" dirty="0">
                          <a:latin typeface="Times New Roman"/>
                          <a:cs typeface="Times New Roman"/>
                        </a:rPr>
                        <a:t>не </a:t>
                      </a:r>
                      <a:r>
                        <a:rPr sz="1800" b="1" spc="-434" dirty="0">
                          <a:latin typeface="Times New Roman"/>
                          <a:cs typeface="Times New Roman"/>
                        </a:rPr>
                        <a:t> </a:t>
                      </a:r>
                      <a:r>
                        <a:rPr sz="1800" b="1" spc="-5" dirty="0">
                          <a:latin typeface="Times New Roman"/>
                          <a:cs typeface="Times New Roman"/>
                        </a:rPr>
                        <a:t>вказано</a:t>
                      </a:r>
                      <a:r>
                        <a:rPr sz="1800" b="1" spc="-100" dirty="0">
                          <a:latin typeface="Times New Roman"/>
                          <a:cs typeface="Times New Roman"/>
                        </a:rPr>
                        <a:t> </a:t>
                      </a:r>
                      <a:r>
                        <a:rPr sz="1800" b="1" dirty="0">
                          <a:latin typeface="Times New Roman"/>
                          <a:cs typeface="Times New Roman"/>
                        </a:rPr>
                        <a:t>в</a:t>
                      </a:r>
                    </a:p>
                    <a:p>
                      <a:pPr marL="92075">
                        <a:lnSpc>
                          <a:spcPct val="100000"/>
                        </a:lnSpc>
                      </a:pPr>
                      <a:r>
                        <a:rPr sz="1800" b="1" spc="-5" dirty="0">
                          <a:latin typeface="Times New Roman"/>
                          <a:cs typeface="Times New Roman"/>
                        </a:rPr>
                        <a:t>рецепті</a:t>
                      </a:r>
                      <a:r>
                        <a:rPr sz="1800" b="1" spc="-20" dirty="0">
                          <a:latin typeface="Times New Roman"/>
                          <a:cs typeface="Times New Roman"/>
                        </a:rPr>
                        <a:t> </a:t>
                      </a:r>
                      <a:r>
                        <a:rPr sz="1800" b="1" dirty="0">
                          <a:latin typeface="Times New Roman"/>
                          <a:cs typeface="Times New Roman"/>
                        </a:rPr>
                        <a:t>–</a:t>
                      </a:r>
                      <a:r>
                        <a:rPr sz="1800" b="1" spc="-30" dirty="0">
                          <a:latin typeface="Times New Roman"/>
                          <a:cs typeface="Times New Roman"/>
                        </a:rPr>
                        <a:t> </a:t>
                      </a:r>
                      <a:r>
                        <a:rPr sz="1800" b="1" dirty="0">
                          <a:latin typeface="Times New Roman"/>
                          <a:cs typeface="Times New Roman"/>
                        </a:rPr>
                        <a:t>3,0</a:t>
                      </a:r>
                      <a:r>
                        <a:rPr sz="1800" dirty="0">
                          <a:solidFill>
                            <a:srgbClr val="002D74"/>
                          </a:solidFill>
                          <a:latin typeface="Times New Roman"/>
                          <a:cs typeface="Times New Roman"/>
                        </a:rPr>
                        <a:t>*</a:t>
                      </a:r>
                      <a:r>
                        <a:rPr sz="1800" dirty="0">
                          <a:latin typeface="Times New Roman"/>
                          <a:cs typeface="Times New Roman"/>
                        </a:rPr>
                        <a:t>)</a:t>
                      </a:r>
                    </a:p>
                  </a:txBody>
                  <a:tcPr marL="0" marR="0" marT="38100" marB="0">
                    <a:lnL w="38100">
                      <a:solidFill>
                        <a:srgbClr val="000000"/>
                      </a:solidFill>
                      <a:prstDash val="solid"/>
                    </a:lnL>
                    <a:lnR w="38100">
                      <a:solidFill>
                        <a:srgbClr val="000000"/>
                      </a:solidFill>
                      <a:prstDash val="solid"/>
                    </a:lnR>
                    <a:lnT w="38100">
                      <a:solidFill>
                        <a:srgbClr val="000000"/>
                      </a:solidFill>
                      <a:prstDash val="solid"/>
                    </a:lnT>
                    <a:lnB w="38100">
                      <a:solidFill>
                        <a:srgbClr val="000000"/>
                      </a:solidFill>
                      <a:prstDash val="solid"/>
                    </a:lnB>
                    <a:solidFill>
                      <a:srgbClr val="CBE57F"/>
                    </a:solidFill>
                  </a:tcPr>
                </a:tc>
                <a:tc>
                  <a:txBody>
                    <a:bodyPr/>
                    <a:lstStyle/>
                    <a:p>
                      <a:pPr marL="92710">
                        <a:lnSpc>
                          <a:spcPct val="100000"/>
                        </a:lnSpc>
                        <a:spcBef>
                          <a:spcPts val="300"/>
                        </a:spcBef>
                      </a:pPr>
                      <a:r>
                        <a:rPr sz="1800" spc="-5" dirty="0">
                          <a:latin typeface="Times New Roman"/>
                          <a:cs typeface="Times New Roman"/>
                        </a:rPr>
                        <a:t>Місцева</a:t>
                      </a:r>
                      <a:endParaRPr sz="1800">
                        <a:latin typeface="Times New Roman"/>
                        <a:cs typeface="Times New Roman"/>
                      </a:endParaRPr>
                    </a:p>
                    <a:p>
                      <a:pPr marL="92710">
                        <a:lnSpc>
                          <a:spcPct val="100000"/>
                        </a:lnSpc>
                        <a:spcBef>
                          <a:spcPts val="434"/>
                        </a:spcBef>
                      </a:pPr>
                      <a:r>
                        <a:rPr sz="1800" spc="-5" dirty="0">
                          <a:latin typeface="Times New Roman"/>
                          <a:cs typeface="Times New Roman"/>
                        </a:rPr>
                        <a:t>Резорбтивна</a:t>
                      </a:r>
                      <a:endParaRPr sz="1800">
                        <a:latin typeface="Times New Roman"/>
                        <a:cs typeface="Times New Roman"/>
                      </a:endParaRPr>
                    </a:p>
                  </a:txBody>
                  <a:tcPr marL="0" marR="0" marT="38100" marB="0">
                    <a:lnL w="38100">
                      <a:solidFill>
                        <a:srgbClr val="000000"/>
                      </a:solidFill>
                      <a:prstDash val="solid"/>
                    </a:lnL>
                    <a:lnT w="38100">
                      <a:solidFill>
                        <a:srgbClr val="000000"/>
                      </a:solidFill>
                      <a:prstDash val="solid"/>
                    </a:lnT>
                    <a:lnB w="38100">
                      <a:solidFill>
                        <a:srgbClr val="000000"/>
                      </a:solidFill>
                      <a:prstDash val="solid"/>
                    </a:lnB>
                    <a:solidFill>
                      <a:srgbClr val="CBE57F"/>
                    </a:solidFill>
                  </a:tcPr>
                </a:tc>
                <a:extLst>
                  <a:ext uri="{0D108BD9-81ED-4DB2-BD59-A6C34878D82A}">
                    <a16:rowId xmlns:a16="http://schemas.microsoft.com/office/drawing/2014/main" val="10001"/>
                  </a:ext>
                </a:extLst>
              </a:tr>
              <a:tr h="1243457">
                <a:tc>
                  <a:txBody>
                    <a:bodyPr/>
                    <a:lstStyle/>
                    <a:p>
                      <a:pPr marL="109855">
                        <a:lnSpc>
                          <a:spcPct val="100000"/>
                        </a:lnSpc>
                        <a:spcBef>
                          <a:spcPts val="305"/>
                        </a:spcBef>
                      </a:pPr>
                      <a:r>
                        <a:rPr sz="1800" dirty="0" err="1" smtClean="0">
                          <a:latin typeface="Times New Roman"/>
                          <a:cs typeface="Times New Roman"/>
                        </a:rPr>
                        <a:t>Вагінальні</a:t>
                      </a:r>
                      <a:endParaRPr sz="1800" dirty="0" smtClean="0">
                        <a:latin typeface="Times New Roman"/>
                        <a:cs typeface="Times New Roman"/>
                      </a:endParaRPr>
                    </a:p>
                    <a:p>
                      <a:pPr marL="109855">
                        <a:lnSpc>
                          <a:spcPct val="100000"/>
                        </a:lnSpc>
                      </a:pPr>
                      <a:r>
                        <a:rPr sz="1800" spc="-5" dirty="0" err="1" smtClean="0">
                          <a:latin typeface="Times New Roman"/>
                          <a:cs typeface="Times New Roman"/>
                        </a:rPr>
                        <a:t>супозиторії</a:t>
                      </a:r>
                      <a:endParaRPr sz="1800" dirty="0">
                        <a:latin typeface="Times New Roman"/>
                        <a:cs typeface="Times New Roman"/>
                      </a:endParaRPr>
                    </a:p>
                  </a:txBody>
                  <a:tcPr marL="0" marR="0" marT="38735" marB="0">
                    <a:lnR w="38100">
                      <a:solidFill>
                        <a:srgbClr val="000000"/>
                      </a:solidFill>
                      <a:prstDash val="solid"/>
                    </a:lnR>
                    <a:lnT w="38100">
                      <a:solidFill>
                        <a:srgbClr val="000000"/>
                      </a:solidFill>
                      <a:prstDash val="solid"/>
                    </a:lnT>
                    <a:lnB w="38100">
                      <a:solidFill>
                        <a:srgbClr val="000000"/>
                      </a:solidFill>
                      <a:prstDash val="solid"/>
                    </a:lnB>
                    <a:solidFill>
                      <a:srgbClr val="CBE57F"/>
                    </a:solidFill>
                  </a:tcPr>
                </a:tc>
                <a:tc>
                  <a:txBody>
                    <a:bodyPr/>
                    <a:lstStyle/>
                    <a:p>
                      <a:pPr marL="91440">
                        <a:lnSpc>
                          <a:spcPct val="100000"/>
                        </a:lnSpc>
                        <a:spcBef>
                          <a:spcPts val="305"/>
                        </a:spcBef>
                      </a:pPr>
                      <a:r>
                        <a:rPr sz="1800" spc="-5" dirty="0">
                          <a:latin typeface="Times New Roman"/>
                          <a:cs typeface="Times New Roman"/>
                        </a:rPr>
                        <a:t>Сферична,</a:t>
                      </a:r>
                      <a:r>
                        <a:rPr sz="1800" spc="-15" dirty="0">
                          <a:latin typeface="Times New Roman"/>
                          <a:cs typeface="Times New Roman"/>
                        </a:rPr>
                        <a:t> </a:t>
                      </a:r>
                      <a:r>
                        <a:rPr sz="1800" spc="-10" dirty="0">
                          <a:latin typeface="Times New Roman"/>
                          <a:cs typeface="Times New Roman"/>
                        </a:rPr>
                        <a:t>яйцеподібна,</a:t>
                      </a:r>
                      <a:r>
                        <a:rPr sz="1800" spc="-15" dirty="0">
                          <a:latin typeface="Times New Roman"/>
                          <a:cs typeface="Times New Roman"/>
                        </a:rPr>
                        <a:t> </a:t>
                      </a:r>
                      <a:r>
                        <a:rPr sz="1800" spc="-10" dirty="0">
                          <a:latin typeface="Times New Roman"/>
                          <a:cs typeface="Times New Roman"/>
                        </a:rPr>
                        <a:t>пласке</a:t>
                      </a:r>
                      <a:endParaRPr sz="1800">
                        <a:latin typeface="Times New Roman"/>
                        <a:cs typeface="Times New Roman"/>
                      </a:endParaRPr>
                    </a:p>
                    <a:p>
                      <a:pPr marL="91440">
                        <a:lnSpc>
                          <a:spcPct val="100000"/>
                        </a:lnSpc>
                      </a:pPr>
                      <a:r>
                        <a:rPr sz="1800" dirty="0">
                          <a:latin typeface="Times New Roman"/>
                          <a:cs typeface="Times New Roman"/>
                        </a:rPr>
                        <a:t>тіло</a:t>
                      </a:r>
                      <a:r>
                        <a:rPr sz="1800" spc="-15" dirty="0">
                          <a:latin typeface="Times New Roman"/>
                          <a:cs typeface="Times New Roman"/>
                        </a:rPr>
                        <a:t> </a:t>
                      </a:r>
                      <a:r>
                        <a:rPr sz="1800" dirty="0">
                          <a:latin typeface="Times New Roman"/>
                          <a:cs typeface="Times New Roman"/>
                        </a:rPr>
                        <a:t>із</a:t>
                      </a:r>
                      <a:r>
                        <a:rPr sz="1800" spc="-10" dirty="0">
                          <a:latin typeface="Times New Roman"/>
                          <a:cs typeface="Times New Roman"/>
                        </a:rPr>
                        <a:t> </a:t>
                      </a:r>
                      <a:r>
                        <a:rPr sz="1800" spc="-15" dirty="0">
                          <a:latin typeface="Times New Roman"/>
                          <a:cs typeface="Times New Roman"/>
                        </a:rPr>
                        <a:t>закругленим</a:t>
                      </a:r>
                      <a:r>
                        <a:rPr sz="1800" spc="-30" dirty="0">
                          <a:latin typeface="Times New Roman"/>
                          <a:cs typeface="Times New Roman"/>
                        </a:rPr>
                        <a:t> </a:t>
                      </a:r>
                      <a:r>
                        <a:rPr sz="1800" spc="-5" dirty="0">
                          <a:latin typeface="Times New Roman"/>
                          <a:cs typeface="Times New Roman"/>
                        </a:rPr>
                        <a:t>кінцем.</a:t>
                      </a:r>
                      <a:endParaRPr sz="1800">
                        <a:latin typeface="Times New Roman"/>
                        <a:cs typeface="Times New Roman"/>
                      </a:endParaRPr>
                    </a:p>
                  </a:txBody>
                  <a:tcPr marL="0" marR="0" marT="38735" marB="0">
                    <a:lnL w="38100">
                      <a:solidFill>
                        <a:srgbClr val="000000"/>
                      </a:solidFill>
                      <a:prstDash val="solid"/>
                    </a:lnL>
                    <a:lnR w="38100">
                      <a:solidFill>
                        <a:srgbClr val="000000"/>
                      </a:solidFill>
                      <a:prstDash val="solid"/>
                    </a:lnR>
                    <a:lnT w="38100">
                      <a:solidFill>
                        <a:srgbClr val="000000"/>
                      </a:solidFill>
                      <a:prstDash val="solid"/>
                    </a:lnT>
                    <a:lnB w="38100">
                      <a:solidFill>
                        <a:srgbClr val="000000"/>
                      </a:solidFill>
                      <a:prstDash val="solid"/>
                    </a:lnB>
                    <a:solidFill>
                      <a:srgbClr val="CBE57F"/>
                    </a:solidFill>
                  </a:tcPr>
                </a:tc>
                <a:tc>
                  <a:txBody>
                    <a:bodyPr/>
                    <a:lstStyle/>
                    <a:p>
                      <a:pPr marL="92075">
                        <a:lnSpc>
                          <a:spcPct val="100000"/>
                        </a:lnSpc>
                        <a:spcBef>
                          <a:spcPts val="305"/>
                        </a:spcBef>
                      </a:pPr>
                      <a:r>
                        <a:rPr sz="1800" dirty="0">
                          <a:latin typeface="Times New Roman"/>
                          <a:cs typeface="Times New Roman"/>
                        </a:rPr>
                        <a:t>1,5</a:t>
                      </a:r>
                      <a:r>
                        <a:rPr sz="1800" spc="-35" dirty="0">
                          <a:latin typeface="Times New Roman"/>
                          <a:cs typeface="Times New Roman"/>
                        </a:rPr>
                        <a:t> </a:t>
                      </a:r>
                      <a:r>
                        <a:rPr sz="1800" dirty="0">
                          <a:latin typeface="Times New Roman"/>
                          <a:cs typeface="Times New Roman"/>
                        </a:rPr>
                        <a:t>–</a:t>
                      </a:r>
                      <a:r>
                        <a:rPr sz="1800" spc="-40" dirty="0">
                          <a:latin typeface="Times New Roman"/>
                          <a:cs typeface="Times New Roman"/>
                        </a:rPr>
                        <a:t> </a:t>
                      </a:r>
                      <a:r>
                        <a:rPr sz="1800" dirty="0">
                          <a:latin typeface="Times New Roman"/>
                          <a:cs typeface="Times New Roman"/>
                        </a:rPr>
                        <a:t>6,0</a:t>
                      </a:r>
                    </a:p>
                    <a:p>
                      <a:pPr marL="92075">
                        <a:lnSpc>
                          <a:spcPct val="100000"/>
                        </a:lnSpc>
                        <a:spcBef>
                          <a:spcPts val="430"/>
                        </a:spcBef>
                      </a:pPr>
                      <a:r>
                        <a:rPr sz="1800" dirty="0">
                          <a:latin typeface="Times New Roman"/>
                          <a:cs typeface="Times New Roman"/>
                        </a:rPr>
                        <a:t>(</a:t>
                      </a:r>
                      <a:r>
                        <a:rPr sz="1800" b="1" dirty="0">
                          <a:latin typeface="Times New Roman"/>
                          <a:cs typeface="Times New Roman"/>
                        </a:rPr>
                        <a:t>якщо</a:t>
                      </a:r>
                      <a:r>
                        <a:rPr sz="1800" b="1" spc="-40" dirty="0">
                          <a:latin typeface="Times New Roman"/>
                          <a:cs typeface="Times New Roman"/>
                        </a:rPr>
                        <a:t> </a:t>
                      </a:r>
                      <a:r>
                        <a:rPr sz="1800" b="1" spc="-5" dirty="0">
                          <a:latin typeface="Times New Roman"/>
                          <a:cs typeface="Times New Roman"/>
                        </a:rPr>
                        <a:t>не</a:t>
                      </a:r>
                      <a:endParaRPr sz="1800" b="1" dirty="0">
                        <a:latin typeface="Times New Roman"/>
                        <a:cs typeface="Times New Roman"/>
                      </a:endParaRPr>
                    </a:p>
                    <a:p>
                      <a:pPr marL="92075" marR="124460">
                        <a:lnSpc>
                          <a:spcPct val="100000"/>
                        </a:lnSpc>
                        <a:spcBef>
                          <a:spcPts val="5"/>
                        </a:spcBef>
                      </a:pPr>
                      <a:r>
                        <a:rPr sz="1800" b="1" spc="-5" dirty="0">
                          <a:latin typeface="Times New Roman"/>
                          <a:cs typeface="Times New Roman"/>
                        </a:rPr>
                        <a:t>вказано </a:t>
                      </a:r>
                      <a:r>
                        <a:rPr sz="1800" b="1" dirty="0">
                          <a:latin typeface="Times New Roman"/>
                          <a:cs typeface="Times New Roman"/>
                        </a:rPr>
                        <a:t>в </a:t>
                      </a:r>
                      <a:r>
                        <a:rPr sz="1800" b="1" spc="5" dirty="0">
                          <a:latin typeface="Times New Roman"/>
                          <a:cs typeface="Times New Roman"/>
                        </a:rPr>
                        <a:t> </a:t>
                      </a:r>
                      <a:r>
                        <a:rPr sz="1800" b="1" spc="-5" dirty="0">
                          <a:latin typeface="Times New Roman"/>
                          <a:cs typeface="Times New Roman"/>
                        </a:rPr>
                        <a:t>рецепті</a:t>
                      </a:r>
                      <a:r>
                        <a:rPr sz="1800" b="1" spc="-30" dirty="0">
                          <a:latin typeface="Times New Roman"/>
                          <a:cs typeface="Times New Roman"/>
                        </a:rPr>
                        <a:t> </a:t>
                      </a:r>
                      <a:r>
                        <a:rPr sz="1800" b="1" dirty="0">
                          <a:latin typeface="Times New Roman"/>
                          <a:cs typeface="Times New Roman"/>
                        </a:rPr>
                        <a:t>–</a:t>
                      </a:r>
                      <a:r>
                        <a:rPr sz="1800" b="1" spc="-45" dirty="0">
                          <a:latin typeface="Times New Roman"/>
                          <a:cs typeface="Times New Roman"/>
                        </a:rPr>
                        <a:t> </a:t>
                      </a:r>
                      <a:r>
                        <a:rPr sz="1800" b="1" dirty="0">
                          <a:latin typeface="Times New Roman"/>
                          <a:cs typeface="Times New Roman"/>
                        </a:rPr>
                        <a:t>4,0</a:t>
                      </a:r>
                      <a:r>
                        <a:rPr sz="1800" dirty="0">
                          <a:solidFill>
                            <a:srgbClr val="002D74"/>
                          </a:solidFill>
                          <a:latin typeface="Times New Roman"/>
                          <a:cs typeface="Times New Roman"/>
                        </a:rPr>
                        <a:t>*</a:t>
                      </a:r>
                      <a:r>
                        <a:rPr sz="1800" dirty="0">
                          <a:latin typeface="Times New Roman"/>
                          <a:cs typeface="Times New Roman"/>
                        </a:rPr>
                        <a:t>)</a:t>
                      </a:r>
                    </a:p>
                  </a:txBody>
                  <a:tcPr marL="0" marR="0" marT="38735" marB="0">
                    <a:lnL w="38100">
                      <a:solidFill>
                        <a:srgbClr val="000000"/>
                      </a:solidFill>
                      <a:prstDash val="solid"/>
                    </a:lnL>
                    <a:lnR w="38100">
                      <a:solidFill>
                        <a:srgbClr val="000000"/>
                      </a:solidFill>
                      <a:prstDash val="solid"/>
                    </a:lnR>
                    <a:lnT w="38100">
                      <a:solidFill>
                        <a:srgbClr val="000000"/>
                      </a:solidFill>
                      <a:prstDash val="solid"/>
                    </a:lnT>
                    <a:lnB w="38100">
                      <a:solidFill>
                        <a:srgbClr val="000000"/>
                      </a:solidFill>
                      <a:prstDash val="solid"/>
                    </a:lnB>
                    <a:solidFill>
                      <a:srgbClr val="CBE57F"/>
                    </a:solidFill>
                  </a:tcPr>
                </a:tc>
                <a:tc>
                  <a:txBody>
                    <a:bodyPr/>
                    <a:lstStyle/>
                    <a:p>
                      <a:pPr marL="92710">
                        <a:lnSpc>
                          <a:spcPct val="100000"/>
                        </a:lnSpc>
                        <a:spcBef>
                          <a:spcPts val="305"/>
                        </a:spcBef>
                      </a:pPr>
                      <a:r>
                        <a:rPr sz="1800" spc="-10" dirty="0">
                          <a:latin typeface="Times New Roman"/>
                          <a:cs typeface="Times New Roman"/>
                        </a:rPr>
                        <a:t>Місцева</a:t>
                      </a:r>
                      <a:endParaRPr sz="1800">
                        <a:latin typeface="Times New Roman"/>
                        <a:cs typeface="Times New Roman"/>
                      </a:endParaRPr>
                    </a:p>
                  </a:txBody>
                  <a:tcPr marL="0" marR="0" marT="38735" marB="0">
                    <a:lnL w="38100">
                      <a:solidFill>
                        <a:srgbClr val="000000"/>
                      </a:solidFill>
                      <a:prstDash val="solid"/>
                    </a:lnL>
                    <a:lnT w="38100">
                      <a:solidFill>
                        <a:srgbClr val="000000"/>
                      </a:solidFill>
                      <a:prstDash val="solid"/>
                    </a:lnT>
                    <a:lnB w="38100">
                      <a:solidFill>
                        <a:srgbClr val="000000"/>
                      </a:solidFill>
                      <a:prstDash val="solid"/>
                    </a:lnB>
                    <a:solidFill>
                      <a:srgbClr val="CBE57F"/>
                    </a:solidFill>
                  </a:tcPr>
                </a:tc>
                <a:extLst>
                  <a:ext uri="{0D108BD9-81ED-4DB2-BD59-A6C34878D82A}">
                    <a16:rowId xmlns:a16="http://schemas.microsoft.com/office/drawing/2014/main" val="10002"/>
                  </a:ext>
                </a:extLst>
              </a:tr>
              <a:tr h="832993">
                <a:tc>
                  <a:txBody>
                    <a:bodyPr/>
                    <a:lstStyle/>
                    <a:p>
                      <a:pPr marL="109855">
                        <a:lnSpc>
                          <a:spcPct val="100000"/>
                        </a:lnSpc>
                        <a:spcBef>
                          <a:spcPts val="305"/>
                        </a:spcBef>
                      </a:pPr>
                      <a:r>
                        <a:rPr sz="1800" spc="-5" dirty="0" err="1" smtClean="0">
                          <a:latin typeface="Times New Roman"/>
                          <a:cs typeface="Times New Roman"/>
                        </a:rPr>
                        <a:t>Палички</a:t>
                      </a:r>
                      <a:endParaRPr sz="1800" dirty="0">
                        <a:latin typeface="Times New Roman"/>
                        <a:cs typeface="Times New Roman"/>
                      </a:endParaRPr>
                    </a:p>
                  </a:txBody>
                  <a:tcPr marL="0" marR="0" marT="38735" marB="0">
                    <a:lnR w="38100">
                      <a:solidFill>
                        <a:srgbClr val="000000"/>
                      </a:solidFill>
                      <a:prstDash val="solid"/>
                    </a:lnR>
                    <a:lnT w="38100">
                      <a:solidFill>
                        <a:srgbClr val="000000"/>
                      </a:solidFill>
                      <a:prstDash val="solid"/>
                    </a:lnT>
                    <a:solidFill>
                      <a:srgbClr val="CBE57F"/>
                    </a:solidFill>
                  </a:tcPr>
                </a:tc>
                <a:tc>
                  <a:txBody>
                    <a:bodyPr/>
                    <a:lstStyle/>
                    <a:p>
                      <a:pPr marL="91440">
                        <a:lnSpc>
                          <a:spcPct val="100000"/>
                        </a:lnSpc>
                        <a:spcBef>
                          <a:spcPts val="305"/>
                        </a:spcBef>
                      </a:pPr>
                      <a:r>
                        <a:rPr sz="1800" spc="-10" dirty="0">
                          <a:latin typeface="Times New Roman"/>
                          <a:cs typeface="Times New Roman"/>
                        </a:rPr>
                        <a:t>Форма</a:t>
                      </a:r>
                      <a:r>
                        <a:rPr sz="1800" spc="-30" dirty="0">
                          <a:latin typeface="Times New Roman"/>
                          <a:cs typeface="Times New Roman"/>
                        </a:rPr>
                        <a:t> </a:t>
                      </a:r>
                      <a:r>
                        <a:rPr sz="1800" spc="-5" dirty="0">
                          <a:latin typeface="Times New Roman"/>
                          <a:cs typeface="Times New Roman"/>
                        </a:rPr>
                        <a:t>циліндра</a:t>
                      </a:r>
                      <a:r>
                        <a:rPr sz="1800" spc="-10" dirty="0">
                          <a:latin typeface="Times New Roman"/>
                          <a:cs typeface="Times New Roman"/>
                        </a:rPr>
                        <a:t> </a:t>
                      </a:r>
                      <a:r>
                        <a:rPr sz="1800" dirty="0">
                          <a:latin typeface="Times New Roman"/>
                          <a:cs typeface="Times New Roman"/>
                        </a:rPr>
                        <a:t>із</a:t>
                      </a:r>
                      <a:r>
                        <a:rPr sz="1800" spc="-15" dirty="0">
                          <a:latin typeface="Times New Roman"/>
                          <a:cs typeface="Times New Roman"/>
                        </a:rPr>
                        <a:t> </a:t>
                      </a:r>
                      <a:r>
                        <a:rPr sz="1800" dirty="0">
                          <a:latin typeface="Times New Roman"/>
                          <a:cs typeface="Times New Roman"/>
                        </a:rPr>
                        <a:t>загостреним</a:t>
                      </a:r>
                      <a:endParaRPr sz="1800">
                        <a:latin typeface="Times New Roman"/>
                        <a:cs typeface="Times New Roman"/>
                      </a:endParaRPr>
                    </a:p>
                    <a:p>
                      <a:pPr marL="91440">
                        <a:lnSpc>
                          <a:spcPct val="100000"/>
                        </a:lnSpc>
                        <a:spcBef>
                          <a:spcPts val="5"/>
                        </a:spcBef>
                      </a:pPr>
                      <a:r>
                        <a:rPr sz="1800" dirty="0">
                          <a:latin typeface="Times New Roman"/>
                          <a:cs typeface="Times New Roman"/>
                        </a:rPr>
                        <a:t>кінцем</a:t>
                      </a:r>
                      <a:r>
                        <a:rPr sz="1800" spc="-5" dirty="0">
                          <a:latin typeface="Times New Roman"/>
                          <a:cs typeface="Times New Roman"/>
                        </a:rPr>
                        <a:t> </a:t>
                      </a:r>
                      <a:r>
                        <a:rPr sz="1800" dirty="0">
                          <a:latin typeface="Times New Roman"/>
                          <a:cs typeface="Times New Roman"/>
                        </a:rPr>
                        <a:t>і</a:t>
                      </a:r>
                      <a:r>
                        <a:rPr sz="1800" spc="-5" dirty="0">
                          <a:latin typeface="Times New Roman"/>
                          <a:cs typeface="Times New Roman"/>
                        </a:rPr>
                        <a:t> діаметром</a:t>
                      </a:r>
                      <a:r>
                        <a:rPr sz="1800" spc="-25" dirty="0">
                          <a:latin typeface="Times New Roman"/>
                          <a:cs typeface="Times New Roman"/>
                        </a:rPr>
                        <a:t> </a:t>
                      </a:r>
                      <a:r>
                        <a:rPr sz="1800" spc="-5" dirty="0">
                          <a:latin typeface="Times New Roman"/>
                          <a:cs typeface="Times New Roman"/>
                        </a:rPr>
                        <a:t>не</a:t>
                      </a:r>
                      <a:r>
                        <a:rPr sz="1800" spc="-10" dirty="0">
                          <a:latin typeface="Times New Roman"/>
                          <a:cs typeface="Times New Roman"/>
                        </a:rPr>
                        <a:t> </a:t>
                      </a:r>
                      <a:r>
                        <a:rPr sz="1800" spc="-5" dirty="0">
                          <a:latin typeface="Times New Roman"/>
                          <a:cs typeface="Times New Roman"/>
                        </a:rPr>
                        <a:t>більше </a:t>
                      </a:r>
                      <a:r>
                        <a:rPr sz="1800" dirty="0">
                          <a:latin typeface="Times New Roman"/>
                          <a:cs typeface="Times New Roman"/>
                        </a:rPr>
                        <a:t>1</a:t>
                      </a:r>
                      <a:r>
                        <a:rPr sz="1800" spc="-5" dirty="0">
                          <a:latin typeface="Times New Roman"/>
                          <a:cs typeface="Times New Roman"/>
                        </a:rPr>
                        <a:t> </a:t>
                      </a:r>
                      <a:r>
                        <a:rPr sz="1800" dirty="0">
                          <a:latin typeface="Times New Roman"/>
                          <a:cs typeface="Times New Roman"/>
                        </a:rPr>
                        <a:t>см.</a:t>
                      </a:r>
                      <a:endParaRPr sz="1800">
                        <a:latin typeface="Times New Roman"/>
                        <a:cs typeface="Times New Roman"/>
                      </a:endParaRPr>
                    </a:p>
                  </a:txBody>
                  <a:tcPr marL="0" marR="0" marT="38735" marB="0">
                    <a:lnL w="38100">
                      <a:solidFill>
                        <a:srgbClr val="000000"/>
                      </a:solidFill>
                      <a:prstDash val="solid"/>
                    </a:lnL>
                    <a:lnR w="38100">
                      <a:solidFill>
                        <a:srgbClr val="000000"/>
                      </a:solidFill>
                      <a:prstDash val="solid"/>
                    </a:lnR>
                    <a:lnT w="38100">
                      <a:solidFill>
                        <a:srgbClr val="000000"/>
                      </a:solidFill>
                      <a:prstDash val="solid"/>
                    </a:lnT>
                    <a:solidFill>
                      <a:srgbClr val="CBE57F"/>
                    </a:solidFill>
                  </a:tcPr>
                </a:tc>
                <a:tc>
                  <a:txBody>
                    <a:bodyPr/>
                    <a:lstStyle/>
                    <a:p>
                      <a:pPr marL="92075">
                        <a:lnSpc>
                          <a:spcPct val="100000"/>
                        </a:lnSpc>
                        <a:spcBef>
                          <a:spcPts val="305"/>
                        </a:spcBef>
                      </a:pPr>
                      <a:r>
                        <a:rPr sz="1800" dirty="0">
                          <a:latin typeface="Times New Roman"/>
                          <a:cs typeface="Times New Roman"/>
                        </a:rPr>
                        <a:t>0,5</a:t>
                      </a:r>
                      <a:r>
                        <a:rPr sz="1800" spc="-35" dirty="0">
                          <a:latin typeface="Times New Roman"/>
                          <a:cs typeface="Times New Roman"/>
                        </a:rPr>
                        <a:t> </a:t>
                      </a:r>
                      <a:r>
                        <a:rPr sz="1800" dirty="0">
                          <a:latin typeface="Times New Roman"/>
                          <a:cs typeface="Times New Roman"/>
                        </a:rPr>
                        <a:t>–</a:t>
                      </a:r>
                      <a:r>
                        <a:rPr sz="1800" spc="-40" dirty="0">
                          <a:latin typeface="Times New Roman"/>
                          <a:cs typeface="Times New Roman"/>
                        </a:rPr>
                        <a:t> </a:t>
                      </a:r>
                      <a:r>
                        <a:rPr sz="1800" dirty="0">
                          <a:latin typeface="Times New Roman"/>
                          <a:cs typeface="Times New Roman"/>
                        </a:rPr>
                        <a:t>1,0</a:t>
                      </a:r>
                      <a:endParaRPr sz="1800">
                        <a:latin typeface="Times New Roman"/>
                        <a:cs typeface="Times New Roman"/>
                      </a:endParaRPr>
                    </a:p>
                  </a:txBody>
                  <a:tcPr marL="0" marR="0" marT="38735" marB="0">
                    <a:lnL w="38100">
                      <a:solidFill>
                        <a:srgbClr val="000000"/>
                      </a:solidFill>
                      <a:prstDash val="solid"/>
                    </a:lnL>
                    <a:lnR w="38100">
                      <a:solidFill>
                        <a:srgbClr val="000000"/>
                      </a:solidFill>
                      <a:prstDash val="solid"/>
                    </a:lnR>
                    <a:lnT w="38100">
                      <a:solidFill>
                        <a:srgbClr val="000000"/>
                      </a:solidFill>
                      <a:prstDash val="solid"/>
                    </a:lnT>
                    <a:solidFill>
                      <a:srgbClr val="CBE57F"/>
                    </a:solidFill>
                  </a:tcPr>
                </a:tc>
                <a:tc>
                  <a:txBody>
                    <a:bodyPr/>
                    <a:lstStyle/>
                    <a:p>
                      <a:pPr marL="92710">
                        <a:lnSpc>
                          <a:spcPct val="100000"/>
                        </a:lnSpc>
                        <a:spcBef>
                          <a:spcPts val="305"/>
                        </a:spcBef>
                      </a:pPr>
                      <a:r>
                        <a:rPr sz="1800" spc="-10" dirty="0">
                          <a:latin typeface="Times New Roman"/>
                          <a:cs typeface="Times New Roman"/>
                        </a:rPr>
                        <a:t>Місцева</a:t>
                      </a:r>
                      <a:endParaRPr sz="1800" dirty="0">
                        <a:latin typeface="Times New Roman"/>
                        <a:cs typeface="Times New Roman"/>
                      </a:endParaRPr>
                    </a:p>
                  </a:txBody>
                  <a:tcPr marL="0" marR="0" marT="38735" marB="0">
                    <a:lnL w="38100">
                      <a:solidFill>
                        <a:srgbClr val="000000"/>
                      </a:solidFill>
                      <a:prstDash val="solid"/>
                    </a:lnL>
                    <a:lnT w="38100">
                      <a:solidFill>
                        <a:srgbClr val="000000"/>
                      </a:solidFill>
                      <a:prstDash val="solid"/>
                    </a:lnT>
                    <a:solidFill>
                      <a:srgbClr val="CBE57F"/>
                    </a:solidFill>
                  </a:tcPr>
                </a:tc>
                <a:extLst>
                  <a:ext uri="{0D108BD9-81ED-4DB2-BD59-A6C34878D82A}">
                    <a16:rowId xmlns:a16="http://schemas.microsoft.com/office/drawing/2014/main" val="10003"/>
                  </a:ext>
                </a:extLst>
              </a:tr>
            </a:tbl>
          </a:graphicData>
        </a:graphic>
      </p:graphicFrame>
      <p:sp>
        <p:nvSpPr>
          <p:cNvPr id="5" name="object 5"/>
          <p:cNvSpPr/>
          <p:nvPr/>
        </p:nvSpPr>
        <p:spPr>
          <a:xfrm>
            <a:off x="1973262" y="1754252"/>
            <a:ext cx="8268334" cy="3565525"/>
          </a:xfrm>
          <a:custGeom>
            <a:avLst/>
            <a:gdLst/>
            <a:ahLst/>
            <a:cxnLst/>
            <a:rect l="l" t="t" r="r" b="b"/>
            <a:pathLst>
              <a:path w="8268334" h="3565525">
                <a:moveTo>
                  <a:pt x="19050" y="0"/>
                </a:moveTo>
                <a:lnTo>
                  <a:pt x="19050" y="3565525"/>
                </a:lnTo>
              </a:path>
              <a:path w="8268334" h="3565525">
                <a:moveTo>
                  <a:pt x="8248713" y="0"/>
                </a:moveTo>
                <a:lnTo>
                  <a:pt x="8248713" y="3565525"/>
                </a:lnTo>
              </a:path>
              <a:path w="8268334" h="3565525">
                <a:moveTo>
                  <a:pt x="0" y="3546475"/>
                </a:moveTo>
                <a:lnTo>
                  <a:pt x="8267763" y="3546475"/>
                </a:lnTo>
              </a:path>
            </a:pathLst>
          </a:custGeom>
          <a:ln w="38100">
            <a:solidFill>
              <a:srgbClr val="000000"/>
            </a:solidFill>
          </a:ln>
        </p:spPr>
        <p:txBody>
          <a:bodyPr wrap="square" lIns="0" tIns="0" rIns="0" bIns="0" rtlCol="0"/>
          <a:lstStyle/>
          <a:p>
            <a:endParaRPr/>
          </a:p>
        </p:txBody>
      </p:sp>
      <p:grpSp>
        <p:nvGrpSpPr>
          <p:cNvPr id="6" name="object 6"/>
          <p:cNvGrpSpPr/>
          <p:nvPr/>
        </p:nvGrpSpPr>
        <p:grpSpPr>
          <a:xfrm>
            <a:off x="2859151" y="5700686"/>
            <a:ext cx="7352030" cy="1161415"/>
            <a:chOff x="896111" y="5369052"/>
            <a:chExt cx="7352030" cy="1161415"/>
          </a:xfrm>
        </p:grpSpPr>
        <p:sp>
          <p:nvSpPr>
            <p:cNvPr id="7" name="object 7"/>
            <p:cNvSpPr/>
            <p:nvPr/>
          </p:nvSpPr>
          <p:spPr>
            <a:xfrm>
              <a:off x="1044701" y="5517642"/>
              <a:ext cx="7054850" cy="864235"/>
            </a:xfrm>
            <a:custGeom>
              <a:avLst/>
              <a:gdLst/>
              <a:ahLst/>
              <a:cxnLst/>
              <a:rect l="l" t="t" r="r" b="b"/>
              <a:pathLst>
                <a:path w="7054850" h="864235">
                  <a:moveTo>
                    <a:pt x="7054596" y="0"/>
                  </a:moveTo>
                  <a:lnTo>
                    <a:pt x="0" y="0"/>
                  </a:lnTo>
                  <a:lnTo>
                    <a:pt x="0" y="864108"/>
                  </a:lnTo>
                  <a:lnTo>
                    <a:pt x="7054596" y="864108"/>
                  </a:lnTo>
                  <a:lnTo>
                    <a:pt x="7054596" y="0"/>
                  </a:lnTo>
                  <a:close/>
                </a:path>
              </a:pathLst>
            </a:custGeom>
            <a:solidFill>
              <a:srgbClr val="C0C0C0">
                <a:alpha val="85096"/>
              </a:srgbClr>
            </a:solidFill>
          </p:spPr>
          <p:txBody>
            <a:bodyPr wrap="square" lIns="0" tIns="0" rIns="0" bIns="0" rtlCol="0"/>
            <a:lstStyle/>
            <a:p>
              <a:endParaRPr/>
            </a:p>
          </p:txBody>
        </p:sp>
        <p:sp>
          <p:nvSpPr>
            <p:cNvPr id="8" name="object 8"/>
            <p:cNvSpPr/>
            <p:nvPr/>
          </p:nvSpPr>
          <p:spPr>
            <a:xfrm>
              <a:off x="900683" y="5373624"/>
              <a:ext cx="7343140" cy="144145"/>
            </a:xfrm>
            <a:custGeom>
              <a:avLst/>
              <a:gdLst/>
              <a:ahLst/>
              <a:cxnLst/>
              <a:rect l="l" t="t" r="r" b="b"/>
              <a:pathLst>
                <a:path w="7343140" h="144145">
                  <a:moveTo>
                    <a:pt x="7342632" y="0"/>
                  </a:moveTo>
                  <a:lnTo>
                    <a:pt x="0" y="0"/>
                  </a:lnTo>
                  <a:lnTo>
                    <a:pt x="144018" y="144017"/>
                  </a:lnTo>
                  <a:lnTo>
                    <a:pt x="7198614" y="144017"/>
                  </a:lnTo>
                  <a:lnTo>
                    <a:pt x="7342632" y="0"/>
                  </a:lnTo>
                  <a:close/>
                </a:path>
              </a:pathLst>
            </a:custGeom>
            <a:solidFill>
              <a:srgbClr val="CCCCCC">
                <a:alpha val="85096"/>
              </a:srgbClr>
            </a:solidFill>
          </p:spPr>
          <p:txBody>
            <a:bodyPr wrap="square" lIns="0" tIns="0" rIns="0" bIns="0" rtlCol="0"/>
            <a:lstStyle/>
            <a:p>
              <a:endParaRPr/>
            </a:p>
          </p:txBody>
        </p:sp>
        <p:sp>
          <p:nvSpPr>
            <p:cNvPr id="9" name="object 9"/>
            <p:cNvSpPr/>
            <p:nvPr/>
          </p:nvSpPr>
          <p:spPr>
            <a:xfrm>
              <a:off x="900683" y="6381750"/>
              <a:ext cx="7343140" cy="144145"/>
            </a:xfrm>
            <a:custGeom>
              <a:avLst/>
              <a:gdLst/>
              <a:ahLst/>
              <a:cxnLst/>
              <a:rect l="l" t="t" r="r" b="b"/>
              <a:pathLst>
                <a:path w="7343140" h="144145">
                  <a:moveTo>
                    <a:pt x="7198614" y="0"/>
                  </a:moveTo>
                  <a:lnTo>
                    <a:pt x="144018" y="0"/>
                  </a:lnTo>
                  <a:lnTo>
                    <a:pt x="0" y="144018"/>
                  </a:lnTo>
                  <a:lnTo>
                    <a:pt x="7342632" y="144018"/>
                  </a:lnTo>
                  <a:lnTo>
                    <a:pt x="7198614" y="0"/>
                  </a:lnTo>
                  <a:close/>
                </a:path>
              </a:pathLst>
            </a:custGeom>
            <a:solidFill>
              <a:srgbClr val="9A9A9A">
                <a:alpha val="85096"/>
              </a:srgbClr>
            </a:solidFill>
          </p:spPr>
          <p:txBody>
            <a:bodyPr wrap="square" lIns="0" tIns="0" rIns="0" bIns="0" rtlCol="0"/>
            <a:lstStyle/>
            <a:p>
              <a:endParaRPr/>
            </a:p>
          </p:txBody>
        </p:sp>
        <p:sp>
          <p:nvSpPr>
            <p:cNvPr id="10" name="object 10"/>
            <p:cNvSpPr/>
            <p:nvPr/>
          </p:nvSpPr>
          <p:spPr>
            <a:xfrm>
              <a:off x="900683" y="5373624"/>
              <a:ext cx="144145" cy="1152525"/>
            </a:xfrm>
            <a:custGeom>
              <a:avLst/>
              <a:gdLst/>
              <a:ahLst/>
              <a:cxnLst/>
              <a:rect l="l" t="t" r="r" b="b"/>
              <a:pathLst>
                <a:path w="144144" h="1152525">
                  <a:moveTo>
                    <a:pt x="0" y="0"/>
                  </a:moveTo>
                  <a:lnTo>
                    <a:pt x="0" y="1152144"/>
                  </a:lnTo>
                  <a:lnTo>
                    <a:pt x="144018" y="1008126"/>
                  </a:lnTo>
                  <a:lnTo>
                    <a:pt x="144018" y="144017"/>
                  </a:lnTo>
                  <a:lnTo>
                    <a:pt x="0" y="0"/>
                  </a:lnTo>
                  <a:close/>
                </a:path>
              </a:pathLst>
            </a:custGeom>
            <a:solidFill>
              <a:srgbClr val="D9D9D9">
                <a:alpha val="85096"/>
              </a:srgbClr>
            </a:solidFill>
          </p:spPr>
          <p:txBody>
            <a:bodyPr wrap="square" lIns="0" tIns="0" rIns="0" bIns="0" rtlCol="0"/>
            <a:lstStyle/>
            <a:p>
              <a:endParaRPr/>
            </a:p>
          </p:txBody>
        </p:sp>
        <p:sp>
          <p:nvSpPr>
            <p:cNvPr id="11" name="object 11"/>
            <p:cNvSpPr/>
            <p:nvPr/>
          </p:nvSpPr>
          <p:spPr>
            <a:xfrm>
              <a:off x="8099297" y="5373624"/>
              <a:ext cx="144145" cy="1152525"/>
            </a:xfrm>
            <a:custGeom>
              <a:avLst/>
              <a:gdLst/>
              <a:ahLst/>
              <a:cxnLst/>
              <a:rect l="l" t="t" r="r" b="b"/>
              <a:pathLst>
                <a:path w="144145" h="1152525">
                  <a:moveTo>
                    <a:pt x="144018" y="0"/>
                  </a:moveTo>
                  <a:lnTo>
                    <a:pt x="0" y="144017"/>
                  </a:lnTo>
                  <a:lnTo>
                    <a:pt x="0" y="1008126"/>
                  </a:lnTo>
                  <a:lnTo>
                    <a:pt x="144018" y="1152144"/>
                  </a:lnTo>
                  <a:lnTo>
                    <a:pt x="144018" y="0"/>
                  </a:lnTo>
                  <a:close/>
                </a:path>
              </a:pathLst>
            </a:custGeom>
            <a:solidFill>
              <a:srgbClr val="737373">
                <a:alpha val="85096"/>
              </a:srgbClr>
            </a:solidFill>
          </p:spPr>
          <p:txBody>
            <a:bodyPr wrap="square" lIns="0" tIns="0" rIns="0" bIns="0" rtlCol="0"/>
            <a:lstStyle/>
            <a:p>
              <a:endParaRPr/>
            </a:p>
          </p:txBody>
        </p:sp>
        <p:sp>
          <p:nvSpPr>
            <p:cNvPr id="12" name="object 12"/>
            <p:cNvSpPr/>
            <p:nvPr/>
          </p:nvSpPr>
          <p:spPr>
            <a:xfrm>
              <a:off x="900683" y="5373624"/>
              <a:ext cx="7343140" cy="1152525"/>
            </a:xfrm>
            <a:custGeom>
              <a:avLst/>
              <a:gdLst/>
              <a:ahLst/>
              <a:cxnLst/>
              <a:rect l="l" t="t" r="r" b="b"/>
              <a:pathLst>
                <a:path w="7343140" h="1152525">
                  <a:moveTo>
                    <a:pt x="0" y="0"/>
                  </a:moveTo>
                  <a:lnTo>
                    <a:pt x="7342632" y="0"/>
                  </a:lnTo>
                  <a:lnTo>
                    <a:pt x="7342632" y="1152144"/>
                  </a:lnTo>
                  <a:lnTo>
                    <a:pt x="0" y="1152144"/>
                  </a:lnTo>
                  <a:lnTo>
                    <a:pt x="0" y="0"/>
                  </a:lnTo>
                  <a:close/>
                </a:path>
                <a:path w="7343140" h="1152525">
                  <a:moveTo>
                    <a:pt x="144018" y="144017"/>
                  </a:moveTo>
                  <a:lnTo>
                    <a:pt x="7198614" y="144017"/>
                  </a:lnTo>
                  <a:lnTo>
                    <a:pt x="7198614" y="1008126"/>
                  </a:lnTo>
                  <a:lnTo>
                    <a:pt x="144018" y="1008126"/>
                  </a:lnTo>
                  <a:lnTo>
                    <a:pt x="144018" y="144017"/>
                  </a:lnTo>
                  <a:close/>
                </a:path>
                <a:path w="7343140" h="1152525">
                  <a:moveTo>
                    <a:pt x="0" y="0"/>
                  </a:moveTo>
                  <a:lnTo>
                    <a:pt x="144018" y="144017"/>
                  </a:lnTo>
                </a:path>
                <a:path w="7343140" h="1152525">
                  <a:moveTo>
                    <a:pt x="0" y="1152144"/>
                  </a:moveTo>
                  <a:lnTo>
                    <a:pt x="144018" y="1008126"/>
                  </a:lnTo>
                </a:path>
                <a:path w="7343140" h="1152525">
                  <a:moveTo>
                    <a:pt x="7342632" y="0"/>
                  </a:moveTo>
                  <a:lnTo>
                    <a:pt x="7198614" y="144017"/>
                  </a:lnTo>
                </a:path>
                <a:path w="7343140" h="1152525">
                  <a:moveTo>
                    <a:pt x="7342632" y="1152144"/>
                  </a:moveTo>
                  <a:lnTo>
                    <a:pt x="7198614" y="1008126"/>
                  </a:lnTo>
                </a:path>
              </a:pathLst>
            </a:custGeom>
            <a:ln w="9144">
              <a:solidFill>
                <a:srgbClr val="000000"/>
              </a:solidFill>
            </a:ln>
          </p:spPr>
          <p:txBody>
            <a:bodyPr wrap="square" lIns="0" tIns="0" rIns="0" bIns="0" rtlCol="0"/>
            <a:lstStyle/>
            <a:p>
              <a:endParaRPr/>
            </a:p>
          </p:txBody>
        </p:sp>
        <p:pic>
          <p:nvPicPr>
            <p:cNvPr id="13" name="object 13"/>
            <p:cNvPicPr/>
            <p:nvPr/>
          </p:nvPicPr>
          <p:blipFill>
            <a:blip r:embed="rId2" cstate="print"/>
            <a:stretch>
              <a:fillRect/>
            </a:stretch>
          </p:blipFill>
          <p:spPr>
            <a:xfrm>
              <a:off x="1025651" y="5463540"/>
              <a:ext cx="2024634" cy="511289"/>
            </a:xfrm>
            <a:prstGeom prst="rect">
              <a:avLst/>
            </a:prstGeom>
          </p:spPr>
        </p:pic>
        <p:pic>
          <p:nvPicPr>
            <p:cNvPr id="14" name="object 14"/>
            <p:cNvPicPr/>
            <p:nvPr/>
          </p:nvPicPr>
          <p:blipFill>
            <a:blip r:embed="rId3" cstate="print"/>
            <a:stretch>
              <a:fillRect/>
            </a:stretch>
          </p:blipFill>
          <p:spPr>
            <a:xfrm>
              <a:off x="2744723" y="5463540"/>
              <a:ext cx="1541526" cy="511289"/>
            </a:xfrm>
            <a:prstGeom prst="rect">
              <a:avLst/>
            </a:prstGeom>
          </p:spPr>
        </p:pic>
        <p:pic>
          <p:nvPicPr>
            <p:cNvPr id="15" name="object 15"/>
            <p:cNvPicPr/>
            <p:nvPr/>
          </p:nvPicPr>
          <p:blipFill>
            <a:blip r:embed="rId4" cstate="print"/>
            <a:stretch>
              <a:fillRect/>
            </a:stretch>
          </p:blipFill>
          <p:spPr>
            <a:xfrm>
              <a:off x="4050791" y="5463540"/>
              <a:ext cx="3960114" cy="511289"/>
            </a:xfrm>
            <a:prstGeom prst="rect">
              <a:avLst/>
            </a:prstGeom>
          </p:spPr>
        </p:pic>
        <p:pic>
          <p:nvPicPr>
            <p:cNvPr id="16" name="object 16"/>
            <p:cNvPicPr/>
            <p:nvPr/>
          </p:nvPicPr>
          <p:blipFill>
            <a:blip r:embed="rId5" cstate="print"/>
            <a:stretch>
              <a:fillRect/>
            </a:stretch>
          </p:blipFill>
          <p:spPr>
            <a:xfrm>
              <a:off x="7705343" y="5463540"/>
              <a:ext cx="430542" cy="511289"/>
            </a:xfrm>
            <a:prstGeom prst="rect">
              <a:avLst/>
            </a:prstGeom>
          </p:spPr>
        </p:pic>
        <p:pic>
          <p:nvPicPr>
            <p:cNvPr id="17" name="object 17"/>
            <p:cNvPicPr/>
            <p:nvPr/>
          </p:nvPicPr>
          <p:blipFill>
            <a:blip r:embed="rId6" cstate="print"/>
            <a:stretch>
              <a:fillRect/>
            </a:stretch>
          </p:blipFill>
          <p:spPr>
            <a:xfrm>
              <a:off x="2531363" y="5737860"/>
              <a:ext cx="2455926" cy="511289"/>
            </a:xfrm>
            <a:prstGeom prst="rect">
              <a:avLst/>
            </a:prstGeom>
          </p:spPr>
        </p:pic>
        <p:pic>
          <p:nvPicPr>
            <p:cNvPr id="18" name="object 18"/>
            <p:cNvPicPr/>
            <p:nvPr/>
          </p:nvPicPr>
          <p:blipFill>
            <a:blip r:embed="rId7" cstate="print"/>
            <a:stretch>
              <a:fillRect/>
            </a:stretch>
          </p:blipFill>
          <p:spPr>
            <a:xfrm>
              <a:off x="4681727" y="5737860"/>
              <a:ext cx="1946910" cy="511289"/>
            </a:xfrm>
            <a:prstGeom prst="rect">
              <a:avLst/>
            </a:prstGeom>
          </p:spPr>
        </p:pic>
        <p:pic>
          <p:nvPicPr>
            <p:cNvPr id="19" name="object 19"/>
            <p:cNvPicPr/>
            <p:nvPr/>
          </p:nvPicPr>
          <p:blipFill>
            <a:blip r:embed="rId8" cstate="print"/>
            <a:stretch>
              <a:fillRect/>
            </a:stretch>
          </p:blipFill>
          <p:spPr>
            <a:xfrm>
              <a:off x="4818888" y="6051799"/>
              <a:ext cx="1672589" cy="46550"/>
            </a:xfrm>
            <a:prstGeom prst="rect">
              <a:avLst/>
            </a:prstGeom>
          </p:spPr>
        </p:pic>
      </p:grpSp>
      <p:grpSp>
        <p:nvGrpSpPr>
          <p:cNvPr id="21" name="object 21"/>
          <p:cNvGrpSpPr/>
          <p:nvPr/>
        </p:nvGrpSpPr>
        <p:grpSpPr>
          <a:xfrm>
            <a:off x="2692272" y="890270"/>
            <a:ext cx="7252970" cy="617093"/>
            <a:chOff x="1028700" y="894588"/>
            <a:chExt cx="7519670" cy="749935"/>
          </a:xfrm>
        </p:grpSpPr>
        <p:pic>
          <p:nvPicPr>
            <p:cNvPr id="22" name="object 22"/>
            <p:cNvPicPr/>
            <p:nvPr/>
          </p:nvPicPr>
          <p:blipFill>
            <a:blip r:embed="rId9" cstate="print"/>
            <a:stretch>
              <a:fillRect/>
            </a:stretch>
          </p:blipFill>
          <p:spPr>
            <a:xfrm>
              <a:off x="1043177" y="909066"/>
              <a:ext cx="7490459" cy="720851"/>
            </a:xfrm>
            <a:prstGeom prst="rect">
              <a:avLst/>
            </a:prstGeom>
          </p:spPr>
        </p:pic>
        <p:sp>
          <p:nvSpPr>
            <p:cNvPr id="23" name="object 23"/>
            <p:cNvSpPr/>
            <p:nvPr/>
          </p:nvSpPr>
          <p:spPr>
            <a:xfrm>
              <a:off x="1043177" y="909066"/>
              <a:ext cx="7490459" cy="721360"/>
            </a:xfrm>
            <a:custGeom>
              <a:avLst/>
              <a:gdLst/>
              <a:ahLst/>
              <a:cxnLst/>
              <a:rect l="l" t="t" r="r" b="b"/>
              <a:pathLst>
                <a:path w="7490459" h="721360">
                  <a:moveTo>
                    <a:pt x="0" y="720851"/>
                  </a:moveTo>
                  <a:lnTo>
                    <a:pt x="7490459" y="720851"/>
                  </a:lnTo>
                  <a:lnTo>
                    <a:pt x="7490459" y="0"/>
                  </a:lnTo>
                  <a:lnTo>
                    <a:pt x="0" y="0"/>
                  </a:lnTo>
                  <a:lnTo>
                    <a:pt x="0" y="720851"/>
                  </a:lnTo>
                  <a:close/>
                </a:path>
              </a:pathLst>
            </a:custGeom>
            <a:ln w="28956">
              <a:solidFill>
                <a:srgbClr val="009900"/>
              </a:solidFill>
            </a:ln>
          </p:spPr>
          <p:txBody>
            <a:bodyPr wrap="square" lIns="0" tIns="0" rIns="0" bIns="0" rtlCol="0"/>
            <a:lstStyle/>
            <a:p>
              <a:endParaRPr/>
            </a:p>
          </p:txBody>
        </p:sp>
      </p:grpSp>
      <p:sp>
        <p:nvSpPr>
          <p:cNvPr id="24" name="object 24"/>
          <p:cNvSpPr txBox="1"/>
          <p:nvPr/>
        </p:nvSpPr>
        <p:spPr>
          <a:xfrm>
            <a:off x="2942020" y="894491"/>
            <a:ext cx="6753225" cy="574675"/>
          </a:xfrm>
          <a:prstGeom prst="rect">
            <a:avLst/>
          </a:prstGeom>
        </p:spPr>
        <p:txBody>
          <a:bodyPr vert="horz" wrap="square" lIns="0" tIns="12700" rIns="0" bIns="0" rtlCol="0">
            <a:spAutoFit/>
          </a:bodyPr>
          <a:lstStyle/>
          <a:p>
            <a:pPr algn="ctr">
              <a:spcBef>
                <a:spcPts val="100"/>
              </a:spcBef>
            </a:pPr>
            <a:r>
              <a:rPr spc="-15" dirty="0">
                <a:latin typeface="Arial"/>
                <a:cs typeface="Arial"/>
              </a:rPr>
              <a:t>СТ-Н</a:t>
            </a:r>
            <a:r>
              <a:rPr spc="-20" dirty="0">
                <a:latin typeface="Arial"/>
                <a:cs typeface="Arial"/>
              </a:rPr>
              <a:t> </a:t>
            </a:r>
            <a:r>
              <a:rPr spc="-5" dirty="0">
                <a:latin typeface="Arial"/>
                <a:cs typeface="Arial"/>
              </a:rPr>
              <a:t>МОЗУ</a:t>
            </a:r>
            <a:r>
              <a:rPr spc="-20" dirty="0">
                <a:latin typeface="Arial"/>
                <a:cs typeface="Arial"/>
              </a:rPr>
              <a:t> </a:t>
            </a:r>
            <a:r>
              <a:rPr spc="-5" dirty="0">
                <a:latin typeface="Arial"/>
                <a:cs typeface="Arial"/>
              </a:rPr>
              <a:t>42-4.5:2015</a:t>
            </a:r>
            <a:r>
              <a:rPr spc="15" dirty="0">
                <a:latin typeface="Arial"/>
                <a:cs typeface="Arial"/>
              </a:rPr>
              <a:t> </a:t>
            </a:r>
            <a:r>
              <a:rPr spc="-5" dirty="0">
                <a:latin typeface="Arial"/>
                <a:cs typeface="Arial"/>
              </a:rPr>
              <a:t>Вимоги</a:t>
            </a:r>
            <a:r>
              <a:rPr spc="-10" dirty="0">
                <a:latin typeface="Arial"/>
                <a:cs typeface="Arial"/>
              </a:rPr>
              <a:t> </a:t>
            </a:r>
            <a:r>
              <a:rPr spc="-5" dirty="0">
                <a:latin typeface="Arial"/>
                <a:cs typeface="Arial"/>
              </a:rPr>
              <a:t>до</a:t>
            </a:r>
            <a:r>
              <a:rPr spc="-20" dirty="0">
                <a:latin typeface="Arial"/>
                <a:cs typeface="Arial"/>
              </a:rPr>
              <a:t> </a:t>
            </a:r>
            <a:r>
              <a:rPr spc="-15" dirty="0">
                <a:latin typeface="Arial"/>
                <a:cs typeface="Arial"/>
              </a:rPr>
              <a:t>виготовлення</a:t>
            </a:r>
            <a:r>
              <a:rPr spc="-10" dirty="0">
                <a:latin typeface="Arial"/>
                <a:cs typeface="Arial"/>
              </a:rPr>
              <a:t> </a:t>
            </a:r>
            <a:r>
              <a:rPr spc="-5" dirty="0">
                <a:latin typeface="Arial"/>
                <a:cs typeface="Arial"/>
              </a:rPr>
              <a:t>нестерильних</a:t>
            </a:r>
            <a:endParaRPr dirty="0">
              <a:latin typeface="Arial"/>
              <a:cs typeface="Arial"/>
            </a:endParaRPr>
          </a:p>
          <a:p>
            <a:pPr algn="ctr">
              <a:spcBef>
                <a:spcPts val="5"/>
              </a:spcBef>
            </a:pPr>
            <a:r>
              <a:rPr dirty="0">
                <a:latin typeface="Arial"/>
                <a:cs typeface="Arial"/>
              </a:rPr>
              <a:t>лікарських</a:t>
            </a:r>
            <a:r>
              <a:rPr spc="-25" dirty="0">
                <a:latin typeface="Arial"/>
                <a:cs typeface="Arial"/>
              </a:rPr>
              <a:t> </a:t>
            </a:r>
            <a:r>
              <a:rPr spc="-5" dirty="0">
                <a:latin typeface="Arial"/>
                <a:cs typeface="Arial"/>
              </a:rPr>
              <a:t>засобів</a:t>
            </a:r>
            <a:r>
              <a:rPr spc="-10" dirty="0">
                <a:latin typeface="Arial"/>
                <a:cs typeface="Arial"/>
              </a:rPr>
              <a:t> </a:t>
            </a:r>
            <a:r>
              <a:rPr dirty="0">
                <a:latin typeface="Arial"/>
                <a:cs typeface="Arial"/>
              </a:rPr>
              <a:t>в</a:t>
            </a:r>
            <a:r>
              <a:rPr spc="-10" dirty="0">
                <a:latin typeface="Arial"/>
                <a:cs typeface="Arial"/>
              </a:rPr>
              <a:t> </a:t>
            </a:r>
            <a:r>
              <a:rPr spc="-15" dirty="0">
                <a:latin typeface="Arial"/>
                <a:cs typeface="Arial"/>
              </a:rPr>
              <a:t>умовах</a:t>
            </a:r>
            <a:r>
              <a:rPr spc="20" dirty="0">
                <a:latin typeface="Arial"/>
                <a:cs typeface="Arial"/>
              </a:rPr>
              <a:t> </a:t>
            </a:r>
            <a:r>
              <a:rPr spc="-5" dirty="0">
                <a:latin typeface="Arial"/>
                <a:cs typeface="Arial"/>
              </a:rPr>
              <a:t>аптек.</a:t>
            </a:r>
            <a:endParaRPr dirty="0">
              <a:latin typeface="Arial"/>
              <a:cs typeface="Arial"/>
            </a:endParaRPr>
          </a:p>
        </p:txBody>
      </p:sp>
      <p:sp>
        <p:nvSpPr>
          <p:cNvPr id="26" name="object 26"/>
          <p:cNvSpPr txBox="1"/>
          <p:nvPr/>
        </p:nvSpPr>
        <p:spPr>
          <a:xfrm>
            <a:off x="10399141" y="6266060"/>
            <a:ext cx="203200" cy="845103"/>
          </a:xfrm>
          <a:prstGeom prst="rect">
            <a:avLst/>
          </a:prstGeom>
        </p:spPr>
        <p:txBody>
          <a:bodyPr vert="horz" wrap="square" lIns="0" tIns="13970" rIns="0" bIns="0" rtlCol="0">
            <a:spAutoFit/>
          </a:bodyPr>
          <a:lstStyle/>
          <a:p>
            <a:pPr marL="38100">
              <a:spcBef>
                <a:spcPts val="110"/>
              </a:spcBef>
            </a:pPr>
            <a:fld id="{81D60167-4931-47E6-BA6A-407CBD079E47}" type="slidenum">
              <a:rPr dirty="0">
                <a:latin typeface="Century Gothic"/>
                <a:cs typeface="Century Gothic"/>
              </a:rPr>
              <a:pPr marL="38100">
                <a:spcBef>
                  <a:spcPts val="110"/>
                </a:spcBef>
              </a:pPr>
              <a:t>61</a:t>
            </a:fld>
            <a:endParaRPr>
              <a:latin typeface="Century Gothic"/>
              <a:cs typeface="Century Gothic"/>
            </a:endParaRPr>
          </a:p>
        </p:txBody>
      </p:sp>
      <p:sp>
        <p:nvSpPr>
          <p:cNvPr id="28" name="Прямоугольник 27"/>
          <p:cNvSpPr/>
          <p:nvPr/>
        </p:nvSpPr>
        <p:spPr>
          <a:xfrm>
            <a:off x="1475857" y="6183758"/>
            <a:ext cx="1406154" cy="369332"/>
          </a:xfrm>
          <a:prstGeom prst="rect">
            <a:avLst/>
          </a:prstGeom>
        </p:spPr>
        <p:txBody>
          <a:bodyPr wrap="none">
            <a:spAutoFit/>
          </a:bodyPr>
          <a:lstStyle/>
          <a:p>
            <a:r>
              <a:rPr lang="uk-UA" dirty="0"/>
              <a:t>Примітки: *</a:t>
            </a:r>
          </a:p>
        </p:txBody>
      </p:sp>
    </p:spTree>
    <p:extLst>
      <p:ext uri="{BB962C8B-B14F-4D97-AF65-F5344CB8AC3E}">
        <p14:creationId xmlns:p14="http://schemas.microsoft.com/office/powerpoint/2010/main" val="19988675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Объект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96307" y="186052"/>
            <a:ext cx="6428129" cy="1712712"/>
          </a:xfrm>
        </p:spPr>
      </p:pic>
      <p:pic>
        <p:nvPicPr>
          <p:cNvPr id="8" name="Рисунок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9968" y="1898764"/>
            <a:ext cx="6100808" cy="4537317"/>
          </a:xfrm>
          <a:prstGeom prst="rect">
            <a:avLst/>
          </a:prstGeom>
        </p:spPr>
      </p:pic>
      <p:sp>
        <p:nvSpPr>
          <p:cNvPr id="9" name="Заголовок 8"/>
          <p:cNvSpPr>
            <a:spLocks noGrp="1"/>
          </p:cNvSpPr>
          <p:nvPr>
            <p:ph type="title"/>
          </p:nvPr>
        </p:nvSpPr>
        <p:spPr>
          <a:xfrm>
            <a:off x="569656" y="914400"/>
            <a:ext cx="1740876" cy="152400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uk-UA" dirty="0"/>
          </a:p>
        </p:txBody>
      </p:sp>
    </p:spTree>
    <p:extLst>
      <p:ext uri="{BB962C8B-B14F-4D97-AF65-F5344CB8AC3E}">
        <p14:creationId xmlns:p14="http://schemas.microsoft.com/office/powerpoint/2010/main" val="145328434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Объект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10000" y="134814"/>
            <a:ext cx="5562600" cy="1659208"/>
          </a:xfrm>
        </p:spPr>
      </p:pic>
      <p:pic>
        <p:nvPicPr>
          <p:cNvPr id="8" name="Рисунок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7800" y="1769738"/>
            <a:ext cx="5410200" cy="3108846"/>
          </a:xfrm>
          <a:prstGeom prst="rect">
            <a:avLst/>
          </a:prstGeom>
        </p:spPr>
      </p:pic>
      <p:pic>
        <p:nvPicPr>
          <p:cNvPr id="9" name="Рисунок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8001" y="2133600"/>
            <a:ext cx="3837039" cy="4572000"/>
          </a:xfrm>
          <a:prstGeom prst="rect">
            <a:avLst/>
          </a:prstGeom>
        </p:spPr>
      </p:pic>
      <p:sp>
        <p:nvSpPr>
          <p:cNvPr id="27" name="Выгнутая влево стрелка 26"/>
          <p:cNvSpPr/>
          <p:nvPr/>
        </p:nvSpPr>
        <p:spPr>
          <a:xfrm rot="2184181">
            <a:off x="2624161" y="-217018"/>
            <a:ext cx="874736" cy="1940844"/>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solidFill>
                <a:schemeClr val="tx1"/>
              </a:solidFill>
            </a:endParaRPr>
          </a:p>
        </p:txBody>
      </p:sp>
    </p:spTree>
    <p:extLst>
      <p:ext uri="{BB962C8B-B14F-4D97-AF65-F5344CB8AC3E}">
        <p14:creationId xmlns:p14="http://schemas.microsoft.com/office/powerpoint/2010/main" val="262649115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573832" y="638936"/>
            <a:ext cx="7421880" cy="452120"/>
          </a:xfrm>
          <a:prstGeom prst="rect">
            <a:avLst/>
          </a:prstGeom>
        </p:spPr>
        <p:txBody>
          <a:bodyPr vert="horz" wrap="square" lIns="0" tIns="12065" rIns="0" bIns="0" rtlCol="0" anchor="ctr">
            <a:spAutoFit/>
          </a:bodyPr>
          <a:lstStyle/>
          <a:p>
            <a:pPr marL="12700">
              <a:lnSpc>
                <a:spcPct val="100000"/>
              </a:lnSpc>
              <a:spcBef>
                <a:spcPts val="95"/>
              </a:spcBef>
            </a:pPr>
            <a:r>
              <a:rPr sz="2800" spc="-10" dirty="0" err="1" smtClean="0"/>
              <a:t>Загальні</a:t>
            </a:r>
            <a:r>
              <a:rPr sz="2800" spc="35" dirty="0" smtClean="0"/>
              <a:t> </a:t>
            </a:r>
            <a:r>
              <a:rPr sz="2800" spc="-10" dirty="0"/>
              <a:t>питання</a:t>
            </a:r>
            <a:r>
              <a:rPr sz="2800" spc="30" dirty="0"/>
              <a:t> </a:t>
            </a:r>
            <a:r>
              <a:rPr sz="2800" spc="-5" dirty="0"/>
              <a:t>технології</a:t>
            </a:r>
            <a:r>
              <a:rPr sz="2800" spc="30" dirty="0"/>
              <a:t> </a:t>
            </a:r>
            <a:r>
              <a:rPr sz="2800" spc="-5" dirty="0"/>
              <a:t>супозиторіїв</a:t>
            </a:r>
            <a:endParaRPr sz="2800" dirty="0"/>
          </a:p>
        </p:txBody>
      </p:sp>
      <p:sp>
        <p:nvSpPr>
          <p:cNvPr id="16" name="object 16"/>
          <p:cNvSpPr txBox="1">
            <a:spLocks noGrp="1"/>
          </p:cNvSpPr>
          <p:nvPr>
            <p:ph type="sldNum" sz="quarter" idx="12"/>
          </p:nvPr>
        </p:nvSpPr>
        <p:spPr>
          <a:xfrm>
            <a:off x="12377530" y="6307004"/>
            <a:ext cx="1706217" cy="198772"/>
          </a:xfrm>
          <a:prstGeom prst="rect">
            <a:avLst/>
          </a:prstGeom>
        </p:spPr>
        <p:txBody>
          <a:bodyPr vert="horz" wrap="square" lIns="0" tIns="13970" rIns="0" bIns="0" rtlCol="0" anchor="ctr">
            <a:spAutoFit/>
          </a:bodyPr>
          <a:lstStyle/>
          <a:p>
            <a:pPr marL="38100">
              <a:spcBef>
                <a:spcPts val="110"/>
              </a:spcBef>
            </a:pPr>
            <a:fld id="{81D60167-4931-47E6-BA6A-407CBD079E47}" type="slidenum">
              <a:rPr dirty="0"/>
              <a:pPr marL="38100">
                <a:spcBef>
                  <a:spcPts val="110"/>
                </a:spcBef>
              </a:pPr>
              <a:t>64</a:t>
            </a:fld>
            <a:endParaRPr dirty="0"/>
          </a:p>
        </p:txBody>
      </p:sp>
      <p:sp>
        <p:nvSpPr>
          <p:cNvPr id="3" name="object 3"/>
          <p:cNvSpPr txBox="1"/>
          <p:nvPr/>
        </p:nvSpPr>
        <p:spPr>
          <a:xfrm>
            <a:off x="3649217" y="3861053"/>
            <a:ext cx="6553200" cy="2016760"/>
          </a:xfrm>
          <a:prstGeom prst="rect">
            <a:avLst/>
          </a:prstGeom>
          <a:solidFill>
            <a:srgbClr val="FFFFCC">
              <a:alpha val="38822"/>
            </a:srgbClr>
          </a:solidFill>
          <a:ln w="19811">
            <a:solidFill>
              <a:srgbClr val="800000"/>
            </a:solidFill>
          </a:ln>
        </p:spPr>
        <p:txBody>
          <a:bodyPr vert="horz" wrap="square" lIns="0" tIns="40640" rIns="0" bIns="0" rtlCol="0">
            <a:spAutoFit/>
          </a:bodyPr>
          <a:lstStyle/>
          <a:p>
            <a:pPr marL="306070" marR="292735" indent="-8890" algn="ctr">
              <a:lnSpc>
                <a:spcPct val="90000"/>
              </a:lnSpc>
              <a:spcBef>
                <a:spcPts val="320"/>
              </a:spcBef>
            </a:pPr>
            <a:r>
              <a:rPr sz="2300" dirty="0">
                <a:latin typeface="Century Gothic"/>
                <a:cs typeface="Century Gothic"/>
              </a:rPr>
              <a:t>Використання того чи іншого методу </a:t>
            </a:r>
            <a:r>
              <a:rPr sz="2300" spc="5" dirty="0">
                <a:latin typeface="Century Gothic"/>
                <a:cs typeface="Century Gothic"/>
              </a:rPr>
              <a:t> </a:t>
            </a:r>
            <a:r>
              <a:rPr sz="2300" dirty="0">
                <a:latin typeface="Century Gothic"/>
                <a:cs typeface="Century Gothic"/>
              </a:rPr>
              <a:t>залежить від властивостей обраної </a:t>
            </a:r>
            <a:r>
              <a:rPr sz="2300" spc="5" dirty="0">
                <a:latin typeface="Century Gothic"/>
                <a:cs typeface="Century Gothic"/>
              </a:rPr>
              <a:t> </a:t>
            </a:r>
            <a:r>
              <a:rPr sz="2300" dirty="0">
                <a:latin typeface="Century Gothic"/>
                <a:cs typeface="Century Gothic"/>
              </a:rPr>
              <a:t>супозиторної основи, </a:t>
            </a:r>
            <a:r>
              <a:rPr sz="2300" spc="-5" dirty="0">
                <a:latin typeface="Century Gothic"/>
                <a:cs typeface="Century Gothic"/>
              </a:rPr>
              <a:t>її здатності </a:t>
            </a:r>
            <a:r>
              <a:rPr sz="2300" dirty="0">
                <a:latin typeface="Century Gothic"/>
                <a:cs typeface="Century Gothic"/>
              </a:rPr>
              <a:t> утворювати </a:t>
            </a:r>
            <a:r>
              <a:rPr sz="2300" spc="-5" dirty="0">
                <a:latin typeface="Century Gothic"/>
                <a:cs typeface="Century Gothic"/>
              </a:rPr>
              <a:t>пластичні </a:t>
            </a:r>
            <a:r>
              <a:rPr sz="2300" dirty="0">
                <a:latin typeface="Century Gothic"/>
                <a:cs typeface="Century Gothic"/>
              </a:rPr>
              <a:t>маси, швидкості </a:t>
            </a:r>
            <a:r>
              <a:rPr sz="2300" spc="5" dirty="0">
                <a:latin typeface="Century Gothic"/>
                <a:cs typeface="Century Gothic"/>
              </a:rPr>
              <a:t> </a:t>
            </a:r>
            <a:r>
              <a:rPr sz="2300" dirty="0">
                <a:latin typeface="Century Gothic"/>
                <a:cs typeface="Century Gothic"/>
              </a:rPr>
              <a:t>застигання після </a:t>
            </a:r>
            <a:r>
              <a:rPr sz="2300" spc="-5" dirty="0">
                <a:latin typeface="Century Gothic"/>
                <a:cs typeface="Century Gothic"/>
              </a:rPr>
              <a:t>розплавлення, </a:t>
            </a:r>
            <a:r>
              <a:rPr sz="2300" dirty="0">
                <a:latin typeface="Century Gothic"/>
                <a:cs typeface="Century Gothic"/>
              </a:rPr>
              <a:t>текучості </a:t>
            </a:r>
            <a:r>
              <a:rPr sz="2300" spc="-625" dirty="0">
                <a:latin typeface="Century Gothic"/>
                <a:cs typeface="Century Gothic"/>
              </a:rPr>
              <a:t> </a:t>
            </a:r>
            <a:r>
              <a:rPr sz="2300" dirty="0">
                <a:latin typeface="Century Gothic"/>
                <a:cs typeface="Century Gothic"/>
              </a:rPr>
              <a:t>під</a:t>
            </a:r>
            <a:r>
              <a:rPr sz="2300" spc="-20" dirty="0">
                <a:latin typeface="Century Gothic"/>
                <a:cs typeface="Century Gothic"/>
              </a:rPr>
              <a:t> </a:t>
            </a:r>
            <a:r>
              <a:rPr sz="2300" dirty="0">
                <a:latin typeface="Century Gothic"/>
                <a:cs typeface="Century Gothic"/>
              </a:rPr>
              <a:t>тиском.</a:t>
            </a:r>
            <a:endParaRPr sz="2300">
              <a:latin typeface="Century Gothic"/>
              <a:cs typeface="Century Gothic"/>
            </a:endParaRPr>
          </a:p>
        </p:txBody>
      </p:sp>
      <p:pic>
        <p:nvPicPr>
          <p:cNvPr id="4" name="object 4"/>
          <p:cNvPicPr/>
          <p:nvPr/>
        </p:nvPicPr>
        <p:blipFill>
          <a:blip r:embed="rId2" cstate="print"/>
          <a:stretch>
            <a:fillRect/>
          </a:stretch>
        </p:blipFill>
        <p:spPr>
          <a:xfrm>
            <a:off x="1992630" y="1558290"/>
            <a:ext cx="2232660" cy="1726691"/>
          </a:xfrm>
          <a:prstGeom prst="rect">
            <a:avLst/>
          </a:prstGeom>
        </p:spPr>
      </p:pic>
      <p:sp>
        <p:nvSpPr>
          <p:cNvPr id="5" name="object 5"/>
          <p:cNvSpPr txBox="1"/>
          <p:nvPr/>
        </p:nvSpPr>
        <p:spPr>
          <a:xfrm>
            <a:off x="1981200" y="1558290"/>
            <a:ext cx="2227580" cy="1405513"/>
          </a:xfrm>
          <a:prstGeom prst="rect">
            <a:avLst/>
          </a:prstGeom>
          <a:ln w="19812">
            <a:solidFill>
              <a:srgbClr val="FF0000"/>
            </a:solidFill>
          </a:ln>
        </p:spPr>
        <p:txBody>
          <a:bodyPr vert="horz" wrap="square" lIns="0" tIns="294640" rIns="0" bIns="0" rtlCol="0">
            <a:spAutoFit/>
          </a:bodyPr>
          <a:lstStyle/>
          <a:p>
            <a:pPr marL="26670" algn="ctr">
              <a:spcBef>
                <a:spcPts val="2320"/>
              </a:spcBef>
            </a:pPr>
            <a:r>
              <a:rPr sz="2400" u="heavy" spc="-15" dirty="0">
                <a:uFill>
                  <a:solidFill>
                    <a:srgbClr val="000000"/>
                  </a:solidFill>
                </a:uFill>
                <a:latin typeface="Cambria"/>
                <a:cs typeface="Cambria"/>
              </a:rPr>
              <a:t>Методи</a:t>
            </a:r>
            <a:endParaRPr sz="2400">
              <a:latin typeface="Cambria"/>
              <a:cs typeface="Cambria"/>
            </a:endParaRPr>
          </a:p>
          <a:p>
            <a:pPr marL="148590" marR="114300" algn="ctr"/>
            <a:r>
              <a:rPr sz="2400" u="heavy" dirty="0">
                <a:uFill>
                  <a:solidFill>
                    <a:srgbClr val="000000"/>
                  </a:solidFill>
                </a:uFill>
                <a:latin typeface="Cambria"/>
                <a:cs typeface="Cambria"/>
              </a:rPr>
              <a:t>при</a:t>
            </a:r>
            <a:r>
              <a:rPr sz="2400" u="heavy" spc="-15" dirty="0">
                <a:uFill>
                  <a:solidFill>
                    <a:srgbClr val="000000"/>
                  </a:solidFill>
                </a:uFill>
                <a:latin typeface="Cambria"/>
                <a:cs typeface="Cambria"/>
              </a:rPr>
              <a:t>г</a:t>
            </a:r>
            <a:r>
              <a:rPr sz="2400" u="heavy" spc="-40" dirty="0">
                <a:uFill>
                  <a:solidFill>
                    <a:srgbClr val="000000"/>
                  </a:solidFill>
                </a:uFill>
                <a:latin typeface="Cambria"/>
                <a:cs typeface="Cambria"/>
              </a:rPr>
              <a:t>о</a:t>
            </a:r>
            <a:r>
              <a:rPr sz="2400" u="heavy" spc="15" dirty="0">
                <a:uFill>
                  <a:solidFill>
                    <a:srgbClr val="000000"/>
                  </a:solidFill>
                </a:uFill>
                <a:latin typeface="Cambria"/>
                <a:cs typeface="Cambria"/>
              </a:rPr>
              <a:t>т</a:t>
            </a:r>
            <a:r>
              <a:rPr sz="2400" u="heavy" dirty="0">
                <a:uFill>
                  <a:solidFill>
                    <a:srgbClr val="000000"/>
                  </a:solidFill>
                </a:uFill>
                <a:latin typeface="Cambria"/>
                <a:cs typeface="Cambria"/>
              </a:rPr>
              <a:t>у</a:t>
            </a:r>
            <a:r>
              <a:rPr sz="2400" u="heavy" spc="5" dirty="0">
                <a:uFill>
                  <a:solidFill>
                    <a:srgbClr val="000000"/>
                  </a:solidFill>
                </a:uFill>
                <a:latin typeface="Cambria"/>
                <a:cs typeface="Cambria"/>
              </a:rPr>
              <a:t>в</a:t>
            </a:r>
            <a:r>
              <a:rPr sz="2400" u="heavy" spc="-5" dirty="0">
                <a:uFill>
                  <a:solidFill>
                    <a:srgbClr val="000000"/>
                  </a:solidFill>
                </a:uFill>
                <a:latin typeface="Cambria"/>
                <a:cs typeface="Cambria"/>
              </a:rPr>
              <a:t>а</a:t>
            </a:r>
            <a:r>
              <a:rPr sz="2400" u="heavy" dirty="0">
                <a:uFill>
                  <a:solidFill>
                    <a:srgbClr val="000000"/>
                  </a:solidFill>
                </a:uFill>
                <a:latin typeface="Cambria"/>
                <a:cs typeface="Cambria"/>
              </a:rPr>
              <a:t>ння </a:t>
            </a:r>
            <a:r>
              <a:rPr sz="2400" dirty="0">
                <a:latin typeface="Cambria"/>
                <a:cs typeface="Cambria"/>
              </a:rPr>
              <a:t> </a:t>
            </a:r>
            <a:r>
              <a:rPr sz="2400" u="heavy" spc="-5" dirty="0">
                <a:uFill>
                  <a:solidFill>
                    <a:srgbClr val="000000"/>
                  </a:solidFill>
                </a:uFill>
                <a:latin typeface="Cambria"/>
                <a:cs typeface="Cambria"/>
              </a:rPr>
              <a:t>супозиторіїв</a:t>
            </a:r>
            <a:endParaRPr sz="2400">
              <a:latin typeface="Cambria"/>
              <a:cs typeface="Cambria"/>
            </a:endParaRPr>
          </a:p>
        </p:txBody>
      </p:sp>
      <p:pic>
        <p:nvPicPr>
          <p:cNvPr id="6" name="object 6"/>
          <p:cNvPicPr/>
          <p:nvPr/>
        </p:nvPicPr>
        <p:blipFill>
          <a:blip r:embed="rId3" cstate="print"/>
          <a:stretch>
            <a:fillRect/>
          </a:stretch>
        </p:blipFill>
        <p:spPr>
          <a:xfrm>
            <a:off x="4872990" y="1629918"/>
            <a:ext cx="1583436" cy="792479"/>
          </a:xfrm>
          <a:prstGeom prst="rect">
            <a:avLst/>
          </a:prstGeom>
        </p:spPr>
      </p:pic>
      <p:sp>
        <p:nvSpPr>
          <p:cNvPr id="7" name="object 7"/>
          <p:cNvSpPr txBox="1"/>
          <p:nvPr/>
        </p:nvSpPr>
        <p:spPr>
          <a:xfrm>
            <a:off x="4872990" y="1629918"/>
            <a:ext cx="1583690" cy="670055"/>
          </a:xfrm>
          <a:prstGeom prst="rect">
            <a:avLst/>
          </a:prstGeom>
          <a:ln w="28955">
            <a:solidFill>
              <a:srgbClr val="FF0000"/>
            </a:solidFill>
          </a:ln>
        </p:spPr>
        <p:txBody>
          <a:bodyPr vert="horz" wrap="square" lIns="0" tIns="114935" rIns="0" bIns="0" rtlCol="0">
            <a:spAutoFit/>
          </a:bodyPr>
          <a:lstStyle/>
          <a:p>
            <a:pPr algn="ctr">
              <a:spcBef>
                <a:spcPts val="905"/>
              </a:spcBef>
            </a:pPr>
            <a:r>
              <a:rPr i="1" spc="-20" dirty="0">
                <a:latin typeface="Arial"/>
                <a:cs typeface="Arial"/>
              </a:rPr>
              <a:t>метод</a:t>
            </a:r>
            <a:endParaRPr>
              <a:latin typeface="Arial"/>
              <a:cs typeface="Arial"/>
            </a:endParaRPr>
          </a:p>
          <a:p>
            <a:pPr algn="ctr">
              <a:lnSpc>
                <a:spcPct val="100000"/>
              </a:lnSpc>
            </a:pPr>
            <a:r>
              <a:rPr i="1" spc="-20" dirty="0">
                <a:latin typeface="Arial"/>
                <a:cs typeface="Arial"/>
              </a:rPr>
              <a:t>викачування</a:t>
            </a:r>
            <a:endParaRPr>
              <a:latin typeface="Arial"/>
              <a:cs typeface="Arial"/>
            </a:endParaRPr>
          </a:p>
        </p:txBody>
      </p:sp>
      <p:pic>
        <p:nvPicPr>
          <p:cNvPr id="8" name="object 8"/>
          <p:cNvPicPr/>
          <p:nvPr/>
        </p:nvPicPr>
        <p:blipFill>
          <a:blip r:embed="rId4" cstate="print"/>
          <a:stretch>
            <a:fillRect/>
          </a:stretch>
        </p:blipFill>
        <p:spPr>
          <a:xfrm>
            <a:off x="8329422" y="2350771"/>
            <a:ext cx="1583435" cy="790955"/>
          </a:xfrm>
          <a:prstGeom prst="rect">
            <a:avLst/>
          </a:prstGeom>
        </p:spPr>
      </p:pic>
      <p:sp>
        <p:nvSpPr>
          <p:cNvPr id="9" name="object 9"/>
          <p:cNvSpPr txBox="1"/>
          <p:nvPr/>
        </p:nvSpPr>
        <p:spPr>
          <a:xfrm>
            <a:off x="8329421" y="2350771"/>
            <a:ext cx="1583690" cy="670055"/>
          </a:xfrm>
          <a:prstGeom prst="rect">
            <a:avLst/>
          </a:prstGeom>
          <a:ln w="28955">
            <a:solidFill>
              <a:srgbClr val="FF0000"/>
            </a:solidFill>
          </a:ln>
        </p:spPr>
        <p:txBody>
          <a:bodyPr vert="horz" wrap="square" lIns="0" tIns="114935" rIns="0" bIns="0" rtlCol="0">
            <a:spAutoFit/>
          </a:bodyPr>
          <a:lstStyle/>
          <a:p>
            <a:pPr marL="182880" marR="174625" indent="248285">
              <a:spcBef>
                <a:spcPts val="905"/>
              </a:spcBef>
            </a:pPr>
            <a:r>
              <a:rPr i="1" spc="-15" dirty="0">
                <a:latin typeface="Arial"/>
                <a:cs typeface="Arial"/>
              </a:rPr>
              <a:t>метод </a:t>
            </a:r>
            <a:r>
              <a:rPr i="1" spc="-10" dirty="0">
                <a:latin typeface="Arial"/>
                <a:cs typeface="Arial"/>
              </a:rPr>
              <a:t> </a:t>
            </a:r>
            <a:r>
              <a:rPr i="1" dirty="0">
                <a:latin typeface="Arial"/>
                <a:cs typeface="Arial"/>
              </a:rPr>
              <a:t>п</a:t>
            </a:r>
            <a:r>
              <a:rPr i="1" spc="-5" dirty="0">
                <a:latin typeface="Arial"/>
                <a:cs typeface="Arial"/>
              </a:rPr>
              <a:t>р</a:t>
            </a:r>
            <a:r>
              <a:rPr i="1" spc="-35" dirty="0">
                <a:latin typeface="Arial"/>
                <a:cs typeface="Arial"/>
              </a:rPr>
              <a:t>е</a:t>
            </a:r>
            <a:r>
              <a:rPr i="1" spc="-25" dirty="0">
                <a:latin typeface="Arial"/>
                <a:cs typeface="Arial"/>
              </a:rPr>
              <a:t>с</a:t>
            </a:r>
            <a:r>
              <a:rPr i="1" dirty="0">
                <a:latin typeface="Arial"/>
                <a:cs typeface="Arial"/>
              </a:rPr>
              <a:t>у</a:t>
            </a:r>
            <a:r>
              <a:rPr i="1" spc="-40" dirty="0">
                <a:latin typeface="Arial"/>
                <a:cs typeface="Arial"/>
              </a:rPr>
              <a:t>в</a:t>
            </a:r>
            <a:r>
              <a:rPr i="1" spc="-5" dirty="0">
                <a:latin typeface="Arial"/>
                <a:cs typeface="Arial"/>
              </a:rPr>
              <a:t>ан</a:t>
            </a:r>
            <a:r>
              <a:rPr i="1" spc="5" dirty="0">
                <a:latin typeface="Arial"/>
                <a:cs typeface="Arial"/>
              </a:rPr>
              <a:t>н</a:t>
            </a:r>
            <a:r>
              <a:rPr i="1" dirty="0">
                <a:latin typeface="Arial"/>
                <a:cs typeface="Arial"/>
              </a:rPr>
              <a:t>я</a:t>
            </a:r>
            <a:endParaRPr>
              <a:latin typeface="Arial"/>
              <a:cs typeface="Arial"/>
            </a:endParaRPr>
          </a:p>
        </p:txBody>
      </p:sp>
      <p:pic>
        <p:nvPicPr>
          <p:cNvPr id="10" name="object 10"/>
          <p:cNvPicPr/>
          <p:nvPr/>
        </p:nvPicPr>
        <p:blipFill>
          <a:blip r:embed="rId5" cstate="print"/>
          <a:stretch>
            <a:fillRect/>
          </a:stretch>
        </p:blipFill>
        <p:spPr>
          <a:xfrm>
            <a:off x="6601206" y="1989583"/>
            <a:ext cx="1584959" cy="792479"/>
          </a:xfrm>
          <a:prstGeom prst="rect">
            <a:avLst/>
          </a:prstGeom>
        </p:spPr>
      </p:pic>
      <p:sp>
        <p:nvSpPr>
          <p:cNvPr id="11" name="object 11"/>
          <p:cNvSpPr txBox="1"/>
          <p:nvPr/>
        </p:nvSpPr>
        <p:spPr>
          <a:xfrm>
            <a:off x="6601205" y="1989582"/>
            <a:ext cx="1584960" cy="670696"/>
          </a:xfrm>
          <a:prstGeom prst="rect">
            <a:avLst/>
          </a:prstGeom>
          <a:ln w="28955">
            <a:solidFill>
              <a:srgbClr val="FF0000"/>
            </a:solidFill>
          </a:ln>
        </p:spPr>
        <p:txBody>
          <a:bodyPr vert="horz" wrap="square" lIns="0" tIns="115570" rIns="0" bIns="0" rtlCol="0">
            <a:spAutoFit/>
          </a:bodyPr>
          <a:lstStyle/>
          <a:p>
            <a:pPr algn="ctr">
              <a:spcBef>
                <a:spcPts val="910"/>
              </a:spcBef>
            </a:pPr>
            <a:r>
              <a:rPr i="1" spc="-15" dirty="0">
                <a:latin typeface="Arial"/>
                <a:cs typeface="Arial"/>
              </a:rPr>
              <a:t>метод</a:t>
            </a:r>
            <a:endParaRPr>
              <a:latin typeface="Arial"/>
              <a:cs typeface="Arial"/>
            </a:endParaRPr>
          </a:p>
          <a:p>
            <a:pPr marL="1270" algn="ctr"/>
            <a:r>
              <a:rPr i="1" spc="-10" dirty="0">
                <a:latin typeface="Arial"/>
                <a:cs typeface="Arial"/>
              </a:rPr>
              <a:t>виливання</a:t>
            </a:r>
            <a:endParaRPr>
              <a:latin typeface="Arial"/>
              <a:cs typeface="Arial"/>
            </a:endParaRPr>
          </a:p>
        </p:txBody>
      </p:sp>
      <p:pic>
        <p:nvPicPr>
          <p:cNvPr id="12" name="object 12"/>
          <p:cNvPicPr/>
          <p:nvPr/>
        </p:nvPicPr>
        <p:blipFill>
          <a:blip r:embed="rId6" cstate="print"/>
          <a:stretch>
            <a:fillRect/>
          </a:stretch>
        </p:blipFill>
        <p:spPr>
          <a:xfrm>
            <a:off x="1990345" y="4197096"/>
            <a:ext cx="1549145" cy="1264158"/>
          </a:xfrm>
          <a:prstGeom prst="rect">
            <a:avLst/>
          </a:prstGeom>
        </p:spPr>
      </p:pic>
      <p:sp>
        <p:nvSpPr>
          <p:cNvPr id="14" name="object 14"/>
          <p:cNvSpPr/>
          <p:nvPr/>
        </p:nvSpPr>
        <p:spPr>
          <a:xfrm>
            <a:off x="4225290" y="2162555"/>
            <a:ext cx="4104640" cy="806450"/>
          </a:xfrm>
          <a:custGeom>
            <a:avLst/>
            <a:gdLst/>
            <a:ahLst/>
            <a:cxnLst/>
            <a:rect l="l" t="t" r="r" b="b"/>
            <a:pathLst>
              <a:path w="4104640" h="806450">
                <a:moveTo>
                  <a:pt x="647700" y="43434"/>
                </a:moveTo>
                <a:lnTo>
                  <a:pt x="618744" y="28956"/>
                </a:lnTo>
                <a:lnTo>
                  <a:pt x="560832" y="0"/>
                </a:lnTo>
                <a:lnTo>
                  <a:pt x="560832" y="28956"/>
                </a:lnTo>
                <a:lnTo>
                  <a:pt x="0" y="28956"/>
                </a:lnTo>
                <a:lnTo>
                  <a:pt x="0" y="57912"/>
                </a:lnTo>
                <a:lnTo>
                  <a:pt x="560832" y="57912"/>
                </a:lnTo>
                <a:lnTo>
                  <a:pt x="560832" y="86868"/>
                </a:lnTo>
                <a:lnTo>
                  <a:pt x="618744" y="57912"/>
                </a:lnTo>
                <a:lnTo>
                  <a:pt x="647700" y="43434"/>
                </a:lnTo>
                <a:close/>
              </a:path>
              <a:path w="4104640" h="806450">
                <a:moveTo>
                  <a:pt x="2375916" y="403098"/>
                </a:moveTo>
                <a:lnTo>
                  <a:pt x="2346960" y="388620"/>
                </a:lnTo>
                <a:lnTo>
                  <a:pt x="2289048" y="359664"/>
                </a:lnTo>
                <a:lnTo>
                  <a:pt x="2289048" y="388620"/>
                </a:lnTo>
                <a:lnTo>
                  <a:pt x="0" y="388620"/>
                </a:lnTo>
                <a:lnTo>
                  <a:pt x="0" y="417576"/>
                </a:lnTo>
                <a:lnTo>
                  <a:pt x="2289048" y="417576"/>
                </a:lnTo>
                <a:lnTo>
                  <a:pt x="2289048" y="446532"/>
                </a:lnTo>
                <a:lnTo>
                  <a:pt x="2346947" y="417576"/>
                </a:lnTo>
                <a:lnTo>
                  <a:pt x="2375916" y="403098"/>
                </a:lnTo>
                <a:close/>
              </a:path>
              <a:path w="4104640" h="806450">
                <a:moveTo>
                  <a:pt x="4104132" y="762762"/>
                </a:moveTo>
                <a:lnTo>
                  <a:pt x="4075176" y="748284"/>
                </a:lnTo>
                <a:lnTo>
                  <a:pt x="4017264" y="719328"/>
                </a:lnTo>
                <a:lnTo>
                  <a:pt x="4017264" y="748284"/>
                </a:lnTo>
                <a:lnTo>
                  <a:pt x="0" y="748284"/>
                </a:lnTo>
                <a:lnTo>
                  <a:pt x="0" y="777240"/>
                </a:lnTo>
                <a:lnTo>
                  <a:pt x="4017264" y="777240"/>
                </a:lnTo>
                <a:lnTo>
                  <a:pt x="4017264" y="806196"/>
                </a:lnTo>
                <a:lnTo>
                  <a:pt x="4075163" y="777240"/>
                </a:lnTo>
                <a:lnTo>
                  <a:pt x="4104132" y="762762"/>
                </a:lnTo>
                <a:close/>
              </a:path>
            </a:pathLst>
          </a:custGeom>
          <a:solidFill>
            <a:srgbClr val="993300"/>
          </a:solidFill>
        </p:spPr>
        <p:txBody>
          <a:bodyPr wrap="square" lIns="0" tIns="0" rIns="0" bIns="0" rtlCol="0"/>
          <a:lstStyle/>
          <a:p>
            <a:endParaRPr/>
          </a:p>
        </p:txBody>
      </p:sp>
    </p:spTree>
    <p:extLst>
      <p:ext uri="{BB962C8B-B14F-4D97-AF65-F5344CB8AC3E}">
        <p14:creationId xmlns:p14="http://schemas.microsoft.com/office/powerpoint/2010/main" val="220544866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566416" y="260604"/>
            <a:ext cx="7633970" cy="632460"/>
          </a:xfrm>
          <a:custGeom>
            <a:avLst/>
            <a:gdLst/>
            <a:ahLst/>
            <a:cxnLst/>
            <a:rect l="l" t="t" r="r" b="b"/>
            <a:pathLst>
              <a:path w="7633970" h="632460">
                <a:moveTo>
                  <a:pt x="7633716" y="0"/>
                </a:moveTo>
                <a:lnTo>
                  <a:pt x="0" y="0"/>
                </a:lnTo>
                <a:lnTo>
                  <a:pt x="0" y="632460"/>
                </a:lnTo>
                <a:lnTo>
                  <a:pt x="7633716" y="632460"/>
                </a:lnTo>
                <a:lnTo>
                  <a:pt x="7633716" y="0"/>
                </a:lnTo>
                <a:close/>
              </a:path>
            </a:pathLst>
          </a:custGeom>
          <a:solidFill>
            <a:srgbClr val="FFFFCC"/>
          </a:solidFill>
        </p:spPr>
        <p:txBody>
          <a:bodyPr wrap="square" lIns="0" tIns="0" rIns="0" bIns="0" rtlCol="0"/>
          <a:lstStyle/>
          <a:p>
            <a:endParaRPr/>
          </a:p>
        </p:txBody>
      </p:sp>
      <p:sp>
        <p:nvSpPr>
          <p:cNvPr id="3" name="object 3"/>
          <p:cNvSpPr txBox="1">
            <a:spLocks noGrp="1"/>
          </p:cNvSpPr>
          <p:nvPr>
            <p:ph type="title"/>
          </p:nvPr>
        </p:nvSpPr>
        <p:spPr>
          <a:xfrm>
            <a:off x="3454401" y="192785"/>
            <a:ext cx="5855335" cy="756920"/>
          </a:xfrm>
          <a:prstGeom prst="rect">
            <a:avLst/>
          </a:prstGeom>
        </p:spPr>
        <p:txBody>
          <a:bodyPr vert="horz" wrap="square" lIns="0" tIns="12700" rIns="0" bIns="0" rtlCol="0" anchor="ctr">
            <a:spAutoFit/>
          </a:bodyPr>
          <a:lstStyle/>
          <a:p>
            <a:pPr marL="2004695" marR="5080" indent="-1992630">
              <a:lnSpc>
                <a:spcPct val="100000"/>
              </a:lnSpc>
              <a:spcBef>
                <a:spcPts val="100"/>
              </a:spcBef>
            </a:pPr>
            <a:r>
              <a:rPr sz="2400" spc="-5" dirty="0" err="1" smtClean="0"/>
              <a:t>Приготування</a:t>
            </a:r>
            <a:r>
              <a:rPr sz="2400" spc="-5" dirty="0" smtClean="0"/>
              <a:t> </a:t>
            </a:r>
            <a:r>
              <a:rPr sz="2400" spc="-5" dirty="0"/>
              <a:t>супозиторіїв </a:t>
            </a:r>
            <a:r>
              <a:rPr sz="2400" dirty="0"/>
              <a:t>методом </a:t>
            </a:r>
            <a:r>
              <a:rPr sz="2400" spc="-650" dirty="0"/>
              <a:t> </a:t>
            </a:r>
            <a:r>
              <a:rPr sz="2400" spc="-5" dirty="0"/>
              <a:t>викачування</a:t>
            </a:r>
            <a:endParaRPr sz="2400" dirty="0"/>
          </a:p>
        </p:txBody>
      </p:sp>
      <p:pic>
        <p:nvPicPr>
          <p:cNvPr id="4" name="object 4"/>
          <p:cNvPicPr/>
          <p:nvPr/>
        </p:nvPicPr>
        <p:blipFill>
          <a:blip r:embed="rId2" cstate="print"/>
          <a:stretch>
            <a:fillRect/>
          </a:stretch>
        </p:blipFill>
        <p:spPr>
          <a:xfrm>
            <a:off x="6307835" y="1117092"/>
            <a:ext cx="3769614" cy="814577"/>
          </a:xfrm>
          <a:prstGeom prst="rect">
            <a:avLst/>
          </a:prstGeom>
        </p:spPr>
      </p:pic>
      <p:sp>
        <p:nvSpPr>
          <p:cNvPr id="5" name="object 5"/>
          <p:cNvSpPr txBox="1"/>
          <p:nvPr/>
        </p:nvSpPr>
        <p:spPr>
          <a:xfrm>
            <a:off x="6553581" y="1450975"/>
            <a:ext cx="3458845" cy="299720"/>
          </a:xfrm>
          <a:prstGeom prst="rect">
            <a:avLst/>
          </a:prstGeom>
        </p:spPr>
        <p:txBody>
          <a:bodyPr vert="horz" wrap="square" lIns="0" tIns="12700" rIns="0" bIns="0" rtlCol="0">
            <a:spAutoFit/>
          </a:bodyPr>
          <a:lstStyle/>
          <a:p>
            <a:pPr marL="12700">
              <a:spcBef>
                <a:spcPts val="100"/>
              </a:spcBef>
            </a:pPr>
            <a:r>
              <a:rPr spc="-10" dirty="0">
                <a:latin typeface="Arial"/>
                <a:cs typeface="Arial"/>
              </a:rPr>
              <a:t>підготовка</a:t>
            </a:r>
            <a:r>
              <a:rPr spc="-30" dirty="0">
                <a:latin typeface="Arial"/>
                <a:cs typeface="Arial"/>
              </a:rPr>
              <a:t> </a:t>
            </a:r>
            <a:r>
              <a:rPr spc="-5" dirty="0">
                <a:latin typeface="Arial"/>
                <a:cs typeface="Arial"/>
              </a:rPr>
              <a:t>основи</a:t>
            </a:r>
            <a:r>
              <a:rPr spc="-30" dirty="0">
                <a:latin typeface="Arial"/>
                <a:cs typeface="Arial"/>
              </a:rPr>
              <a:t> </a:t>
            </a:r>
            <a:r>
              <a:rPr spc="-5" dirty="0">
                <a:latin typeface="Arial"/>
                <a:cs typeface="Arial"/>
              </a:rPr>
              <a:t>(подрібнення)</a:t>
            </a:r>
            <a:endParaRPr>
              <a:latin typeface="Arial"/>
              <a:cs typeface="Arial"/>
            </a:endParaRPr>
          </a:p>
        </p:txBody>
      </p:sp>
      <p:pic>
        <p:nvPicPr>
          <p:cNvPr id="6" name="object 6"/>
          <p:cNvPicPr/>
          <p:nvPr/>
        </p:nvPicPr>
        <p:blipFill>
          <a:blip r:embed="rId3" cstate="print"/>
          <a:stretch>
            <a:fillRect/>
          </a:stretch>
        </p:blipFill>
        <p:spPr>
          <a:xfrm>
            <a:off x="6307835" y="1982711"/>
            <a:ext cx="3769614" cy="814590"/>
          </a:xfrm>
          <a:prstGeom prst="rect">
            <a:avLst/>
          </a:prstGeom>
        </p:spPr>
      </p:pic>
      <p:sp>
        <p:nvSpPr>
          <p:cNvPr id="7" name="object 7"/>
          <p:cNvSpPr txBox="1"/>
          <p:nvPr/>
        </p:nvSpPr>
        <p:spPr>
          <a:xfrm>
            <a:off x="6553581" y="2179066"/>
            <a:ext cx="2712085" cy="574675"/>
          </a:xfrm>
          <a:prstGeom prst="rect">
            <a:avLst/>
          </a:prstGeom>
        </p:spPr>
        <p:txBody>
          <a:bodyPr vert="horz" wrap="square" lIns="0" tIns="12700" rIns="0" bIns="0" rtlCol="0">
            <a:spAutoFit/>
          </a:bodyPr>
          <a:lstStyle/>
          <a:p>
            <a:pPr marL="12700" marR="5080">
              <a:spcBef>
                <a:spcPts val="100"/>
              </a:spcBef>
            </a:pPr>
            <a:r>
              <a:rPr spc="-15" dirty="0">
                <a:latin typeface="Arial"/>
                <a:cs typeface="Arial"/>
              </a:rPr>
              <a:t>введення </a:t>
            </a:r>
            <a:r>
              <a:rPr spc="-5" dirty="0">
                <a:latin typeface="Arial"/>
                <a:cs typeface="Arial"/>
              </a:rPr>
              <a:t>ЛР </a:t>
            </a:r>
            <a:r>
              <a:rPr dirty="0">
                <a:latin typeface="Arial"/>
                <a:cs typeface="Arial"/>
              </a:rPr>
              <a:t>і </a:t>
            </a:r>
            <a:r>
              <a:rPr spc="-10" dirty="0">
                <a:latin typeface="Arial"/>
                <a:cs typeface="Arial"/>
              </a:rPr>
              <a:t>отримання </a:t>
            </a:r>
            <a:r>
              <a:rPr spc="-490" dirty="0">
                <a:latin typeface="Arial"/>
                <a:cs typeface="Arial"/>
              </a:rPr>
              <a:t> </a:t>
            </a:r>
            <a:r>
              <a:rPr spc="-10" dirty="0">
                <a:latin typeface="Arial"/>
                <a:cs typeface="Arial"/>
              </a:rPr>
              <a:t>супозиторної</a:t>
            </a:r>
            <a:r>
              <a:rPr spc="25" dirty="0">
                <a:latin typeface="Arial"/>
                <a:cs typeface="Arial"/>
              </a:rPr>
              <a:t> </a:t>
            </a:r>
            <a:r>
              <a:rPr spc="-5" dirty="0">
                <a:latin typeface="Arial"/>
                <a:cs typeface="Arial"/>
              </a:rPr>
              <a:t>маси</a:t>
            </a:r>
            <a:endParaRPr>
              <a:latin typeface="Arial"/>
              <a:cs typeface="Arial"/>
            </a:endParaRPr>
          </a:p>
        </p:txBody>
      </p:sp>
      <p:pic>
        <p:nvPicPr>
          <p:cNvPr id="8" name="object 8"/>
          <p:cNvPicPr/>
          <p:nvPr/>
        </p:nvPicPr>
        <p:blipFill>
          <a:blip r:embed="rId3" cstate="print"/>
          <a:stretch>
            <a:fillRect/>
          </a:stretch>
        </p:blipFill>
        <p:spPr>
          <a:xfrm>
            <a:off x="6307835" y="2845295"/>
            <a:ext cx="3769614" cy="816114"/>
          </a:xfrm>
          <a:prstGeom prst="rect">
            <a:avLst/>
          </a:prstGeom>
        </p:spPr>
      </p:pic>
      <p:sp>
        <p:nvSpPr>
          <p:cNvPr id="9" name="object 9"/>
          <p:cNvSpPr txBox="1"/>
          <p:nvPr/>
        </p:nvSpPr>
        <p:spPr>
          <a:xfrm>
            <a:off x="6553581" y="3179776"/>
            <a:ext cx="1118235" cy="300355"/>
          </a:xfrm>
          <a:prstGeom prst="rect">
            <a:avLst/>
          </a:prstGeom>
        </p:spPr>
        <p:txBody>
          <a:bodyPr vert="horz" wrap="square" lIns="0" tIns="12700" rIns="0" bIns="0" rtlCol="0">
            <a:spAutoFit/>
          </a:bodyPr>
          <a:lstStyle/>
          <a:p>
            <a:pPr marL="12700">
              <a:spcBef>
                <a:spcPts val="100"/>
              </a:spcBef>
            </a:pPr>
            <a:r>
              <a:rPr spc="-5" dirty="0">
                <a:latin typeface="Arial"/>
                <a:cs typeface="Arial"/>
              </a:rPr>
              <a:t>д</a:t>
            </a:r>
            <a:r>
              <a:rPr spc="-30" dirty="0">
                <a:latin typeface="Arial"/>
                <a:cs typeface="Arial"/>
              </a:rPr>
              <a:t>о</a:t>
            </a:r>
            <a:r>
              <a:rPr spc="-25" dirty="0">
                <a:latin typeface="Arial"/>
                <a:cs typeface="Arial"/>
              </a:rPr>
              <a:t>з</a:t>
            </a:r>
            <a:r>
              <a:rPr spc="-30" dirty="0">
                <a:latin typeface="Arial"/>
                <a:cs typeface="Arial"/>
              </a:rPr>
              <a:t>у</a:t>
            </a:r>
            <a:r>
              <a:rPr spc="-25" dirty="0">
                <a:latin typeface="Arial"/>
                <a:cs typeface="Arial"/>
              </a:rPr>
              <a:t>в</a:t>
            </a:r>
            <a:r>
              <a:rPr spc="-10" dirty="0">
                <a:latin typeface="Arial"/>
                <a:cs typeface="Arial"/>
              </a:rPr>
              <a:t>а</a:t>
            </a:r>
            <a:r>
              <a:rPr spc="-5" dirty="0">
                <a:latin typeface="Arial"/>
                <a:cs typeface="Arial"/>
              </a:rPr>
              <a:t>ння</a:t>
            </a:r>
            <a:endParaRPr>
              <a:latin typeface="Arial"/>
              <a:cs typeface="Arial"/>
            </a:endParaRPr>
          </a:p>
        </p:txBody>
      </p:sp>
      <p:pic>
        <p:nvPicPr>
          <p:cNvPr id="10" name="object 10"/>
          <p:cNvPicPr/>
          <p:nvPr/>
        </p:nvPicPr>
        <p:blipFill>
          <a:blip r:embed="rId2" cstate="print"/>
          <a:stretch>
            <a:fillRect/>
          </a:stretch>
        </p:blipFill>
        <p:spPr>
          <a:xfrm>
            <a:off x="6307835" y="3709415"/>
            <a:ext cx="3769614" cy="814578"/>
          </a:xfrm>
          <a:prstGeom prst="rect">
            <a:avLst/>
          </a:prstGeom>
        </p:spPr>
      </p:pic>
      <p:sp>
        <p:nvSpPr>
          <p:cNvPr id="11" name="object 11"/>
          <p:cNvSpPr txBox="1"/>
          <p:nvPr/>
        </p:nvSpPr>
        <p:spPr>
          <a:xfrm>
            <a:off x="6553580" y="4043630"/>
            <a:ext cx="2724150" cy="300355"/>
          </a:xfrm>
          <a:prstGeom prst="rect">
            <a:avLst/>
          </a:prstGeom>
        </p:spPr>
        <p:txBody>
          <a:bodyPr vert="horz" wrap="square" lIns="0" tIns="12700" rIns="0" bIns="0" rtlCol="0">
            <a:spAutoFit/>
          </a:bodyPr>
          <a:lstStyle/>
          <a:p>
            <a:pPr marL="12700">
              <a:spcBef>
                <a:spcPts val="100"/>
              </a:spcBef>
            </a:pPr>
            <a:r>
              <a:rPr spc="-10" dirty="0">
                <a:latin typeface="Arial"/>
                <a:cs typeface="Arial"/>
              </a:rPr>
              <a:t>формування</a:t>
            </a:r>
            <a:r>
              <a:rPr spc="30" dirty="0">
                <a:latin typeface="Arial"/>
                <a:cs typeface="Arial"/>
              </a:rPr>
              <a:t> </a:t>
            </a:r>
            <a:r>
              <a:rPr spc="-15" dirty="0">
                <a:latin typeface="Arial"/>
                <a:cs typeface="Arial"/>
              </a:rPr>
              <a:t>супозиторіїв</a:t>
            </a:r>
            <a:endParaRPr>
              <a:latin typeface="Arial"/>
              <a:cs typeface="Arial"/>
            </a:endParaRPr>
          </a:p>
        </p:txBody>
      </p:sp>
      <p:pic>
        <p:nvPicPr>
          <p:cNvPr id="12" name="object 12"/>
          <p:cNvPicPr/>
          <p:nvPr/>
        </p:nvPicPr>
        <p:blipFill>
          <a:blip r:embed="rId2" cstate="print"/>
          <a:stretch>
            <a:fillRect/>
          </a:stretch>
        </p:blipFill>
        <p:spPr>
          <a:xfrm>
            <a:off x="6307835" y="4573523"/>
            <a:ext cx="3769614" cy="814578"/>
          </a:xfrm>
          <a:prstGeom prst="rect">
            <a:avLst/>
          </a:prstGeom>
        </p:spPr>
      </p:pic>
      <p:sp>
        <p:nvSpPr>
          <p:cNvPr id="13" name="object 13"/>
          <p:cNvSpPr txBox="1"/>
          <p:nvPr/>
        </p:nvSpPr>
        <p:spPr>
          <a:xfrm>
            <a:off x="6553581" y="4770196"/>
            <a:ext cx="2733675" cy="575310"/>
          </a:xfrm>
          <a:prstGeom prst="rect">
            <a:avLst/>
          </a:prstGeom>
        </p:spPr>
        <p:txBody>
          <a:bodyPr vert="horz" wrap="square" lIns="0" tIns="12700" rIns="0" bIns="0" rtlCol="0">
            <a:spAutoFit/>
          </a:bodyPr>
          <a:lstStyle/>
          <a:p>
            <a:pPr marL="12700">
              <a:spcBef>
                <a:spcPts val="100"/>
              </a:spcBef>
            </a:pPr>
            <a:r>
              <a:rPr spc="-10" dirty="0">
                <a:latin typeface="Arial"/>
                <a:cs typeface="Arial"/>
              </a:rPr>
              <a:t>пакування</a:t>
            </a:r>
            <a:r>
              <a:rPr spc="15" dirty="0">
                <a:latin typeface="Arial"/>
                <a:cs typeface="Arial"/>
              </a:rPr>
              <a:t> </a:t>
            </a:r>
            <a:r>
              <a:rPr dirty="0">
                <a:latin typeface="Arial"/>
                <a:cs typeface="Arial"/>
              </a:rPr>
              <a:t>й</a:t>
            </a:r>
            <a:r>
              <a:rPr spc="-25" dirty="0">
                <a:latin typeface="Arial"/>
                <a:cs typeface="Arial"/>
              </a:rPr>
              <a:t> </a:t>
            </a:r>
            <a:r>
              <a:rPr spc="-5" dirty="0">
                <a:latin typeface="Arial"/>
                <a:cs typeface="Arial"/>
              </a:rPr>
              <a:t>оформлення</a:t>
            </a:r>
            <a:endParaRPr>
              <a:latin typeface="Arial"/>
              <a:cs typeface="Arial"/>
            </a:endParaRPr>
          </a:p>
          <a:p>
            <a:pPr marL="12700">
              <a:spcBef>
                <a:spcPts val="5"/>
              </a:spcBef>
            </a:pPr>
            <a:r>
              <a:rPr dirty="0">
                <a:latin typeface="Arial"/>
                <a:cs typeface="Arial"/>
              </a:rPr>
              <a:t>до</a:t>
            </a:r>
            <a:r>
              <a:rPr spc="-60" dirty="0">
                <a:latin typeface="Arial"/>
                <a:cs typeface="Arial"/>
              </a:rPr>
              <a:t> </a:t>
            </a:r>
            <a:r>
              <a:rPr spc="-5" dirty="0">
                <a:latin typeface="Arial"/>
                <a:cs typeface="Arial"/>
              </a:rPr>
              <a:t>відпуску</a:t>
            </a:r>
            <a:endParaRPr>
              <a:latin typeface="Arial"/>
              <a:cs typeface="Arial"/>
            </a:endParaRPr>
          </a:p>
        </p:txBody>
      </p:sp>
      <p:pic>
        <p:nvPicPr>
          <p:cNvPr id="14" name="object 14"/>
          <p:cNvPicPr/>
          <p:nvPr/>
        </p:nvPicPr>
        <p:blipFill>
          <a:blip r:embed="rId4" cstate="print"/>
          <a:stretch>
            <a:fillRect/>
          </a:stretch>
        </p:blipFill>
        <p:spPr>
          <a:xfrm>
            <a:off x="3582923" y="911352"/>
            <a:ext cx="2175510" cy="2038350"/>
          </a:xfrm>
          <a:prstGeom prst="rect">
            <a:avLst/>
          </a:prstGeom>
        </p:spPr>
      </p:pic>
      <p:sp>
        <p:nvSpPr>
          <p:cNvPr id="15" name="object 15"/>
          <p:cNvSpPr txBox="1"/>
          <p:nvPr/>
        </p:nvSpPr>
        <p:spPr>
          <a:xfrm>
            <a:off x="4029202" y="1307973"/>
            <a:ext cx="1445895" cy="1397635"/>
          </a:xfrm>
          <a:prstGeom prst="rect">
            <a:avLst/>
          </a:prstGeom>
        </p:spPr>
        <p:txBody>
          <a:bodyPr vert="horz" wrap="square" lIns="0" tIns="12700" rIns="0" bIns="0" rtlCol="0">
            <a:spAutoFit/>
          </a:bodyPr>
          <a:lstStyle/>
          <a:p>
            <a:pPr marL="635" algn="ctr">
              <a:spcBef>
                <a:spcPts val="100"/>
              </a:spcBef>
            </a:pPr>
            <a:r>
              <a:rPr spc="-10" dirty="0">
                <a:latin typeface="Arial"/>
                <a:cs typeface="Arial"/>
              </a:rPr>
              <a:t>Стадії</a:t>
            </a:r>
            <a:endParaRPr>
              <a:latin typeface="Arial"/>
              <a:cs typeface="Arial"/>
            </a:endParaRPr>
          </a:p>
          <a:p>
            <a:pPr marL="12700" marR="5080" algn="ctr"/>
            <a:r>
              <a:rPr dirty="0">
                <a:latin typeface="Arial"/>
                <a:cs typeface="Arial"/>
              </a:rPr>
              <a:t>п</a:t>
            </a:r>
            <a:r>
              <a:rPr spc="-10" dirty="0">
                <a:latin typeface="Arial"/>
                <a:cs typeface="Arial"/>
              </a:rPr>
              <a:t>р</a:t>
            </a:r>
            <a:r>
              <a:rPr dirty="0">
                <a:latin typeface="Arial"/>
                <a:cs typeface="Arial"/>
              </a:rPr>
              <a:t>и</a:t>
            </a:r>
            <a:r>
              <a:rPr spc="-30" dirty="0">
                <a:latin typeface="Arial"/>
                <a:cs typeface="Arial"/>
              </a:rPr>
              <a:t>г</a:t>
            </a:r>
            <a:r>
              <a:rPr spc="-45" dirty="0">
                <a:latin typeface="Arial"/>
                <a:cs typeface="Arial"/>
              </a:rPr>
              <a:t>о</a:t>
            </a:r>
            <a:r>
              <a:rPr spc="25" dirty="0">
                <a:latin typeface="Arial"/>
                <a:cs typeface="Arial"/>
              </a:rPr>
              <a:t>т</a:t>
            </a:r>
            <a:r>
              <a:rPr spc="-25" dirty="0">
                <a:latin typeface="Arial"/>
                <a:cs typeface="Arial"/>
              </a:rPr>
              <a:t>ув</a:t>
            </a:r>
            <a:r>
              <a:rPr spc="-5" dirty="0">
                <a:latin typeface="Arial"/>
                <a:cs typeface="Arial"/>
              </a:rPr>
              <a:t>ання  </a:t>
            </a:r>
            <a:r>
              <a:rPr spc="-10" dirty="0">
                <a:latin typeface="Arial"/>
                <a:cs typeface="Arial"/>
              </a:rPr>
              <a:t>супозиторіїв </a:t>
            </a:r>
            <a:r>
              <a:rPr spc="-5" dirty="0">
                <a:latin typeface="Arial"/>
                <a:cs typeface="Arial"/>
              </a:rPr>
              <a:t> </a:t>
            </a:r>
            <a:r>
              <a:rPr spc="-25" dirty="0">
                <a:latin typeface="Arial"/>
                <a:cs typeface="Arial"/>
              </a:rPr>
              <a:t>методом </a:t>
            </a:r>
            <a:r>
              <a:rPr spc="-20" dirty="0">
                <a:latin typeface="Arial"/>
                <a:cs typeface="Arial"/>
              </a:rPr>
              <a:t> </a:t>
            </a:r>
            <a:r>
              <a:rPr spc="-10" dirty="0">
                <a:latin typeface="Arial"/>
                <a:cs typeface="Arial"/>
              </a:rPr>
              <a:t>викачування</a:t>
            </a:r>
            <a:endParaRPr>
              <a:latin typeface="Arial"/>
              <a:cs typeface="Arial"/>
            </a:endParaRPr>
          </a:p>
        </p:txBody>
      </p:sp>
      <p:grpSp>
        <p:nvGrpSpPr>
          <p:cNvPr id="16" name="object 16"/>
          <p:cNvGrpSpPr/>
          <p:nvPr/>
        </p:nvGrpSpPr>
        <p:grpSpPr>
          <a:xfrm>
            <a:off x="1626107" y="1557401"/>
            <a:ext cx="4791710" cy="5296535"/>
            <a:chOff x="102107" y="1557400"/>
            <a:chExt cx="4791710" cy="5296535"/>
          </a:xfrm>
        </p:grpSpPr>
        <p:sp>
          <p:nvSpPr>
            <p:cNvPr id="17" name="object 17"/>
            <p:cNvSpPr/>
            <p:nvPr/>
          </p:nvSpPr>
          <p:spPr>
            <a:xfrm>
              <a:off x="4231386" y="1572005"/>
              <a:ext cx="647700" cy="3385185"/>
            </a:xfrm>
            <a:custGeom>
              <a:avLst/>
              <a:gdLst/>
              <a:ahLst/>
              <a:cxnLst/>
              <a:rect l="l" t="t" r="r" b="b"/>
              <a:pathLst>
                <a:path w="647700" h="3385185">
                  <a:moveTo>
                    <a:pt x="0" y="0"/>
                  </a:moveTo>
                  <a:lnTo>
                    <a:pt x="647700" y="0"/>
                  </a:lnTo>
                </a:path>
                <a:path w="647700" h="3385185">
                  <a:moveTo>
                    <a:pt x="361188" y="0"/>
                  </a:moveTo>
                  <a:lnTo>
                    <a:pt x="361188" y="3384804"/>
                  </a:lnTo>
                </a:path>
                <a:path w="647700" h="3385185">
                  <a:moveTo>
                    <a:pt x="361188" y="3384804"/>
                  </a:moveTo>
                  <a:lnTo>
                    <a:pt x="647700" y="3384804"/>
                  </a:lnTo>
                </a:path>
                <a:path w="647700" h="3385185">
                  <a:moveTo>
                    <a:pt x="361188" y="792480"/>
                  </a:moveTo>
                  <a:lnTo>
                    <a:pt x="647700" y="792480"/>
                  </a:lnTo>
                </a:path>
                <a:path w="647700" h="3385185">
                  <a:moveTo>
                    <a:pt x="361188" y="1656588"/>
                  </a:moveTo>
                  <a:lnTo>
                    <a:pt x="647700" y="1656588"/>
                  </a:lnTo>
                </a:path>
                <a:path w="647700" h="3385185">
                  <a:moveTo>
                    <a:pt x="361188" y="2592324"/>
                  </a:moveTo>
                  <a:lnTo>
                    <a:pt x="647700" y="2592324"/>
                  </a:lnTo>
                </a:path>
              </a:pathLst>
            </a:custGeom>
            <a:ln w="28956">
              <a:solidFill>
                <a:srgbClr val="CC9900"/>
              </a:solidFill>
            </a:ln>
          </p:spPr>
          <p:txBody>
            <a:bodyPr wrap="square" lIns="0" tIns="0" rIns="0" bIns="0" rtlCol="0"/>
            <a:lstStyle/>
            <a:p>
              <a:endParaRPr/>
            </a:p>
          </p:txBody>
        </p:sp>
        <p:pic>
          <p:nvPicPr>
            <p:cNvPr id="18" name="object 18"/>
            <p:cNvPicPr/>
            <p:nvPr/>
          </p:nvPicPr>
          <p:blipFill>
            <a:blip r:embed="rId5" cstate="print"/>
            <a:stretch>
              <a:fillRect/>
            </a:stretch>
          </p:blipFill>
          <p:spPr>
            <a:xfrm>
              <a:off x="102107" y="3011422"/>
              <a:ext cx="4390644" cy="3842004"/>
            </a:xfrm>
            <a:prstGeom prst="rect">
              <a:avLst/>
            </a:prstGeom>
          </p:spPr>
        </p:pic>
        <p:sp>
          <p:nvSpPr>
            <p:cNvPr id="19" name="object 19"/>
            <p:cNvSpPr/>
            <p:nvPr/>
          </p:nvSpPr>
          <p:spPr>
            <a:xfrm>
              <a:off x="3096768" y="4091940"/>
              <a:ext cx="264160" cy="376555"/>
            </a:xfrm>
            <a:custGeom>
              <a:avLst/>
              <a:gdLst/>
              <a:ahLst/>
              <a:cxnLst/>
              <a:rect l="l" t="t" r="r" b="b"/>
              <a:pathLst>
                <a:path w="264160" h="376554">
                  <a:moveTo>
                    <a:pt x="131825" y="0"/>
                  </a:moveTo>
                  <a:lnTo>
                    <a:pt x="65306" y="25710"/>
                  </a:lnTo>
                  <a:lnTo>
                    <a:pt x="38623" y="55149"/>
                  </a:lnTo>
                  <a:lnTo>
                    <a:pt x="18005" y="93246"/>
                  </a:lnTo>
                  <a:lnTo>
                    <a:pt x="4711" y="138200"/>
                  </a:lnTo>
                  <a:lnTo>
                    <a:pt x="0" y="188214"/>
                  </a:lnTo>
                  <a:lnTo>
                    <a:pt x="4711" y="238227"/>
                  </a:lnTo>
                  <a:lnTo>
                    <a:pt x="18005" y="283181"/>
                  </a:lnTo>
                  <a:lnTo>
                    <a:pt x="38623" y="321278"/>
                  </a:lnTo>
                  <a:lnTo>
                    <a:pt x="65306" y="350717"/>
                  </a:lnTo>
                  <a:lnTo>
                    <a:pt x="131825" y="376428"/>
                  </a:lnTo>
                  <a:lnTo>
                    <a:pt x="166858" y="369700"/>
                  </a:lnTo>
                  <a:lnTo>
                    <a:pt x="225028" y="321278"/>
                  </a:lnTo>
                  <a:lnTo>
                    <a:pt x="245646" y="283181"/>
                  </a:lnTo>
                  <a:lnTo>
                    <a:pt x="258940" y="238227"/>
                  </a:lnTo>
                  <a:lnTo>
                    <a:pt x="263652" y="188214"/>
                  </a:lnTo>
                  <a:lnTo>
                    <a:pt x="258940" y="138200"/>
                  </a:lnTo>
                  <a:lnTo>
                    <a:pt x="245646" y="93246"/>
                  </a:lnTo>
                  <a:lnTo>
                    <a:pt x="225028" y="55149"/>
                  </a:lnTo>
                  <a:lnTo>
                    <a:pt x="198345" y="25710"/>
                  </a:lnTo>
                  <a:lnTo>
                    <a:pt x="131825" y="0"/>
                  </a:lnTo>
                  <a:close/>
                </a:path>
              </a:pathLst>
            </a:custGeom>
            <a:solidFill>
              <a:srgbClr val="FFFFFF"/>
            </a:solidFill>
          </p:spPr>
          <p:txBody>
            <a:bodyPr wrap="square" lIns="0" tIns="0" rIns="0" bIns="0" rtlCol="0"/>
            <a:lstStyle/>
            <a:p>
              <a:endParaRPr/>
            </a:p>
          </p:txBody>
        </p:sp>
        <p:sp>
          <p:nvSpPr>
            <p:cNvPr id="20" name="object 20"/>
            <p:cNvSpPr/>
            <p:nvPr/>
          </p:nvSpPr>
          <p:spPr>
            <a:xfrm>
              <a:off x="3096768" y="4091940"/>
              <a:ext cx="264160" cy="376555"/>
            </a:xfrm>
            <a:custGeom>
              <a:avLst/>
              <a:gdLst/>
              <a:ahLst/>
              <a:cxnLst/>
              <a:rect l="l" t="t" r="r" b="b"/>
              <a:pathLst>
                <a:path w="264160" h="376554">
                  <a:moveTo>
                    <a:pt x="0" y="188214"/>
                  </a:moveTo>
                  <a:lnTo>
                    <a:pt x="4711" y="138200"/>
                  </a:lnTo>
                  <a:lnTo>
                    <a:pt x="18005" y="93246"/>
                  </a:lnTo>
                  <a:lnTo>
                    <a:pt x="38623" y="55149"/>
                  </a:lnTo>
                  <a:lnTo>
                    <a:pt x="65306" y="25710"/>
                  </a:lnTo>
                  <a:lnTo>
                    <a:pt x="131825" y="0"/>
                  </a:lnTo>
                  <a:lnTo>
                    <a:pt x="166858" y="6727"/>
                  </a:lnTo>
                  <a:lnTo>
                    <a:pt x="225028" y="55149"/>
                  </a:lnTo>
                  <a:lnTo>
                    <a:pt x="245646" y="93246"/>
                  </a:lnTo>
                  <a:lnTo>
                    <a:pt x="258940" y="138200"/>
                  </a:lnTo>
                  <a:lnTo>
                    <a:pt x="263652" y="188214"/>
                  </a:lnTo>
                  <a:lnTo>
                    <a:pt x="258940" y="238227"/>
                  </a:lnTo>
                  <a:lnTo>
                    <a:pt x="245646" y="283181"/>
                  </a:lnTo>
                  <a:lnTo>
                    <a:pt x="225028" y="321278"/>
                  </a:lnTo>
                  <a:lnTo>
                    <a:pt x="198345" y="350717"/>
                  </a:lnTo>
                  <a:lnTo>
                    <a:pt x="131825" y="376428"/>
                  </a:lnTo>
                  <a:lnTo>
                    <a:pt x="96793" y="369700"/>
                  </a:lnTo>
                  <a:lnTo>
                    <a:pt x="38623" y="321278"/>
                  </a:lnTo>
                  <a:lnTo>
                    <a:pt x="18005" y="283181"/>
                  </a:lnTo>
                  <a:lnTo>
                    <a:pt x="4711" y="238227"/>
                  </a:lnTo>
                  <a:lnTo>
                    <a:pt x="0" y="188214"/>
                  </a:lnTo>
                  <a:close/>
                </a:path>
              </a:pathLst>
            </a:custGeom>
            <a:ln w="9144">
              <a:solidFill>
                <a:srgbClr val="000000"/>
              </a:solidFill>
            </a:ln>
          </p:spPr>
          <p:txBody>
            <a:bodyPr wrap="square" lIns="0" tIns="0" rIns="0" bIns="0" rtlCol="0"/>
            <a:lstStyle/>
            <a:p>
              <a:endParaRPr/>
            </a:p>
          </p:txBody>
        </p:sp>
      </p:grpSp>
      <p:sp>
        <p:nvSpPr>
          <p:cNvPr id="21" name="object 21"/>
          <p:cNvSpPr txBox="1"/>
          <p:nvPr/>
        </p:nvSpPr>
        <p:spPr>
          <a:xfrm>
            <a:off x="10280143" y="6267399"/>
            <a:ext cx="278765" cy="299720"/>
          </a:xfrm>
          <a:prstGeom prst="rect">
            <a:avLst/>
          </a:prstGeom>
        </p:spPr>
        <p:txBody>
          <a:bodyPr vert="horz" wrap="square" lIns="0" tIns="12700" rIns="0" bIns="0" rtlCol="0">
            <a:spAutoFit/>
          </a:bodyPr>
          <a:lstStyle/>
          <a:p>
            <a:pPr marL="12700">
              <a:spcBef>
                <a:spcPts val="100"/>
              </a:spcBef>
            </a:pPr>
            <a:r>
              <a:rPr spc="-5" dirty="0">
                <a:latin typeface="Century Gothic"/>
                <a:cs typeface="Century Gothic"/>
              </a:rPr>
              <a:t>14</a:t>
            </a:r>
            <a:endParaRPr>
              <a:latin typeface="Century Gothic"/>
              <a:cs typeface="Century Gothic"/>
            </a:endParaRPr>
          </a:p>
        </p:txBody>
      </p:sp>
      <p:sp>
        <p:nvSpPr>
          <p:cNvPr id="22" name="object 22"/>
          <p:cNvSpPr txBox="1"/>
          <p:nvPr/>
        </p:nvSpPr>
        <p:spPr>
          <a:xfrm>
            <a:off x="4702555" y="4171950"/>
            <a:ext cx="101600" cy="197490"/>
          </a:xfrm>
          <a:prstGeom prst="rect">
            <a:avLst/>
          </a:prstGeom>
        </p:spPr>
        <p:txBody>
          <a:bodyPr vert="horz" wrap="square" lIns="0" tIns="12700" rIns="0" bIns="0" rtlCol="0">
            <a:spAutoFit/>
          </a:bodyPr>
          <a:lstStyle/>
          <a:p>
            <a:pPr marL="12700">
              <a:spcBef>
                <a:spcPts val="100"/>
              </a:spcBef>
            </a:pPr>
            <a:r>
              <a:rPr sz="1200" dirty="0">
                <a:latin typeface="Times New Roman"/>
                <a:cs typeface="Times New Roman"/>
              </a:rPr>
              <a:t>1</a:t>
            </a:r>
            <a:endParaRPr sz="1200">
              <a:latin typeface="Times New Roman"/>
              <a:cs typeface="Times New Roman"/>
            </a:endParaRPr>
          </a:p>
        </p:txBody>
      </p:sp>
      <p:grpSp>
        <p:nvGrpSpPr>
          <p:cNvPr id="23" name="object 23"/>
          <p:cNvGrpSpPr/>
          <p:nvPr/>
        </p:nvGrpSpPr>
        <p:grpSpPr>
          <a:xfrm>
            <a:off x="2872550" y="3189542"/>
            <a:ext cx="290195" cy="405765"/>
            <a:chOff x="1348549" y="3189541"/>
            <a:chExt cx="290195" cy="405765"/>
          </a:xfrm>
        </p:grpSpPr>
        <p:sp>
          <p:nvSpPr>
            <p:cNvPr id="24" name="object 24"/>
            <p:cNvSpPr/>
            <p:nvPr/>
          </p:nvSpPr>
          <p:spPr>
            <a:xfrm>
              <a:off x="1353311" y="3194304"/>
              <a:ext cx="280670" cy="396240"/>
            </a:xfrm>
            <a:custGeom>
              <a:avLst/>
              <a:gdLst/>
              <a:ahLst/>
              <a:cxnLst/>
              <a:rect l="l" t="t" r="r" b="b"/>
              <a:pathLst>
                <a:path w="280669" h="396239">
                  <a:moveTo>
                    <a:pt x="140207" y="0"/>
                  </a:moveTo>
                  <a:lnTo>
                    <a:pt x="69426" y="27036"/>
                  </a:lnTo>
                  <a:lnTo>
                    <a:pt x="41052" y="58007"/>
                  </a:lnTo>
                  <a:lnTo>
                    <a:pt x="19134" y="98100"/>
                  </a:lnTo>
                  <a:lnTo>
                    <a:pt x="5005" y="145432"/>
                  </a:lnTo>
                  <a:lnTo>
                    <a:pt x="0" y="198120"/>
                  </a:lnTo>
                  <a:lnTo>
                    <a:pt x="5005" y="250807"/>
                  </a:lnTo>
                  <a:lnTo>
                    <a:pt x="19134" y="298139"/>
                  </a:lnTo>
                  <a:lnTo>
                    <a:pt x="41052" y="338232"/>
                  </a:lnTo>
                  <a:lnTo>
                    <a:pt x="69426" y="369203"/>
                  </a:lnTo>
                  <a:lnTo>
                    <a:pt x="102922" y="389166"/>
                  </a:lnTo>
                  <a:lnTo>
                    <a:pt x="140207" y="396240"/>
                  </a:lnTo>
                  <a:lnTo>
                    <a:pt x="177493" y="389166"/>
                  </a:lnTo>
                  <a:lnTo>
                    <a:pt x="210989" y="369203"/>
                  </a:lnTo>
                  <a:lnTo>
                    <a:pt x="239363" y="338232"/>
                  </a:lnTo>
                  <a:lnTo>
                    <a:pt x="261281" y="298139"/>
                  </a:lnTo>
                  <a:lnTo>
                    <a:pt x="275410" y="250807"/>
                  </a:lnTo>
                  <a:lnTo>
                    <a:pt x="280415" y="198120"/>
                  </a:lnTo>
                  <a:lnTo>
                    <a:pt x="275410" y="145432"/>
                  </a:lnTo>
                  <a:lnTo>
                    <a:pt x="261281" y="98100"/>
                  </a:lnTo>
                  <a:lnTo>
                    <a:pt x="239363" y="58007"/>
                  </a:lnTo>
                  <a:lnTo>
                    <a:pt x="210989" y="27036"/>
                  </a:lnTo>
                  <a:lnTo>
                    <a:pt x="177493" y="7073"/>
                  </a:lnTo>
                  <a:lnTo>
                    <a:pt x="140207" y="0"/>
                  </a:lnTo>
                  <a:close/>
                </a:path>
              </a:pathLst>
            </a:custGeom>
            <a:solidFill>
              <a:srgbClr val="FFFFFF"/>
            </a:solidFill>
          </p:spPr>
          <p:txBody>
            <a:bodyPr wrap="square" lIns="0" tIns="0" rIns="0" bIns="0" rtlCol="0"/>
            <a:lstStyle/>
            <a:p>
              <a:endParaRPr/>
            </a:p>
          </p:txBody>
        </p:sp>
        <p:sp>
          <p:nvSpPr>
            <p:cNvPr id="25" name="object 25"/>
            <p:cNvSpPr/>
            <p:nvPr/>
          </p:nvSpPr>
          <p:spPr>
            <a:xfrm>
              <a:off x="1353311" y="3194304"/>
              <a:ext cx="280670" cy="396240"/>
            </a:xfrm>
            <a:custGeom>
              <a:avLst/>
              <a:gdLst/>
              <a:ahLst/>
              <a:cxnLst/>
              <a:rect l="l" t="t" r="r" b="b"/>
              <a:pathLst>
                <a:path w="280669" h="396239">
                  <a:moveTo>
                    <a:pt x="0" y="198120"/>
                  </a:moveTo>
                  <a:lnTo>
                    <a:pt x="5005" y="145432"/>
                  </a:lnTo>
                  <a:lnTo>
                    <a:pt x="19134" y="98100"/>
                  </a:lnTo>
                  <a:lnTo>
                    <a:pt x="41052" y="58007"/>
                  </a:lnTo>
                  <a:lnTo>
                    <a:pt x="69426" y="27036"/>
                  </a:lnTo>
                  <a:lnTo>
                    <a:pt x="102922" y="7073"/>
                  </a:lnTo>
                  <a:lnTo>
                    <a:pt x="140207" y="0"/>
                  </a:lnTo>
                  <a:lnTo>
                    <a:pt x="177493" y="7073"/>
                  </a:lnTo>
                  <a:lnTo>
                    <a:pt x="210989" y="27036"/>
                  </a:lnTo>
                  <a:lnTo>
                    <a:pt x="239363" y="58007"/>
                  </a:lnTo>
                  <a:lnTo>
                    <a:pt x="261281" y="98100"/>
                  </a:lnTo>
                  <a:lnTo>
                    <a:pt x="275410" y="145432"/>
                  </a:lnTo>
                  <a:lnTo>
                    <a:pt x="280415" y="198120"/>
                  </a:lnTo>
                  <a:lnTo>
                    <a:pt x="275410" y="250807"/>
                  </a:lnTo>
                  <a:lnTo>
                    <a:pt x="261281" y="298139"/>
                  </a:lnTo>
                  <a:lnTo>
                    <a:pt x="239363" y="338232"/>
                  </a:lnTo>
                  <a:lnTo>
                    <a:pt x="210989" y="369203"/>
                  </a:lnTo>
                  <a:lnTo>
                    <a:pt x="177493" y="389166"/>
                  </a:lnTo>
                  <a:lnTo>
                    <a:pt x="140207" y="396240"/>
                  </a:lnTo>
                  <a:lnTo>
                    <a:pt x="102922" y="389166"/>
                  </a:lnTo>
                  <a:lnTo>
                    <a:pt x="69426" y="369203"/>
                  </a:lnTo>
                  <a:lnTo>
                    <a:pt x="41052" y="338232"/>
                  </a:lnTo>
                  <a:lnTo>
                    <a:pt x="19134" y="298139"/>
                  </a:lnTo>
                  <a:lnTo>
                    <a:pt x="5005" y="250807"/>
                  </a:lnTo>
                  <a:lnTo>
                    <a:pt x="0" y="198120"/>
                  </a:lnTo>
                  <a:close/>
                </a:path>
              </a:pathLst>
            </a:custGeom>
            <a:ln w="9144">
              <a:solidFill>
                <a:srgbClr val="000000"/>
              </a:solidFill>
            </a:ln>
          </p:spPr>
          <p:txBody>
            <a:bodyPr wrap="square" lIns="0" tIns="0" rIns="0" bIns="0" rtlCol="0"/>
            <a:lstStyle/>
            <a:p>
              <a:endParaRPr/>
            </a:p>
          </p:txBody>
        </p:sp>
      </p:grpSp>
      <p:sp>
        <p:nvSpPr>
          <p:cNvPr id="26" name="object 26"/>
          <p:cNvSpPr txBox="1"/>
          <p:nvPr/>
        </p:nvSpPr>
        <p:spPr>
          <a:xfrm>
            <a:off x="2967608" y="3277615"/>
            <a:ext cx="101600" cy="197490"/>
          </a:xfrm>
          <a:prstGeom prst="rect">
            <a:avLst/>
          </a:prstGeom>
        </p:spPr>
        <p:txBody>
          <a:bodyPr vert="horz" wrap="square" lIns="0" tIns="12700" rIns="0" bIns="0" rtlCol="0">
            <a:spAutoFit/>
          </a:bodyPr>
          <a:lstStyle/>
          <a:p>
            <a:pPr marL="12700">
              <a:spcBef>
                <a:spcPts val="100"/>
              </a:spcBef>
            </a:pPr>
            <a:r>
              <a:rPr sz="1200" dirty="0">
                <a:latin typeface="Times New Roman"/>
                <a:cs typeface="Times New Roman"/>
              </a:rPr>
              <a:t>2</a:t>
            </a:r>
            <a:endParaRPr sz="1200">
              <a:latin typeface="Times New Roman"/>
              <a:cs typeface="Times New Roman"/>
            </a:endParaRPr>
          </a:p>
        </p:txBody>
      </p:sp>
      <p:grpSp>
        <p:nvGrpSpPr>
          <p:cNvPr id="27" name="object 27"/>
          <p:cNvGrpSpPr/>
          <p:nvPr/>
        </p:nvGrpSpPr>
        <p:grpSpPr>
          <a:xfrm>
            <a:off x="3340418" y="3495865"/>
            <a:ext cx="273685" cy="370840"/>
            <a:chOff x="1816417" y="3495865"/>
            <a:chExt cx="273685" cy="370840"/>
          </a:xfrm>
        </p:grpSpPr>
        <p:sp>
          <p:nvSpPr>
            <p:cNvPr id="28" name="object 28"/>
            <p:cNvSpPr/>
            <p:nvPr/>
          </p:nvSpPr>
          <p:spPr>
            <a:xfrm>
              <a:off x="1821179" y="3500628"/>
              <a:ext cx="264160" cy="361315"/>
            </a:xfrm>
            <a:custGeom>
              <a:avLst/>
              <a:gdLst/>
              <a:ahLst/>
              <a:cxnLst/>
              <a:rect l="l" t="t" r="r" b="b"/>
              <a:pathLst>
                <a:path w="264160" h="361314">
                  <a:moveTo>
                    <a:pt x="131825" y="0"/>
                  </a:moveTo>
                  <a:lnTo>
                    <a:pt x="90172" y="9211"/>
                  </a:lnTo>
                  <a:lnTo>
                    <a:pt x="53986" y="34856"/>
                  </a:lnTo>
                  <a:lnTo>
                    <a:pt x="25444" y="73956"/>
                  </a:lnTo>
                  <a:lnTo>
                    <a:pt x="6723" y="123529"/>
                  </a:lnTo>
                  <a:lnTo>
                    <a:pt x="0" y="180594"/>
                  </a:lnTo>
                  <a:lnTo>
                    <a:pt x="6723" y="237658"/>
                  </a:lnTo>
                  <a:lnTo>
                    <a:pt x="25444" y="287231"/>
                  </a:lnTo>
                  <a:lnTo>
                    <a:pt x="53986" y="326331"/>
                  </a:lnTo>
                  <a:lnTo>
                    <a:pt x="90172" y="351976"/>
                  </a:lnTo>
                  <a:lnTo>
                    <a:pt x="131825" y="361188"/>
                  </a:lnTo>
                  <a:lnTo>
                    <a:pt x="173479" y="351976"/>
                  </a:lnTo>
                  <a:lnTo>
                    <a:pt x="209665" y="326331"/>
                  </a:lnTo>
                  <a:lnTo>
                    <a:pt x="238207" y="287231"/>
                  </a:lnTo>
                  <a:lnTo>
                    <a:pt x="256928" y="237658"/>
                  </a:lnTo>
                  <a:lnTo>
                    <a:pt x="263651" y="180594"/>
                  </a:lnTo>
                  <a:lnTo>
                    <a:pt x="256928" y="123529"/>
                  </a:lnTo>
                  <a:lnTo>
                    <a:pt x="238207" y="73956"/>
                  </a:lnTo>
                  <a:lnTo>
                    <a:pt x="209665" y="34856"/>
                  </a:lnTo>
                  <a:lnTo>
                    <a:pt x="173479" y="9211"/>
                  </a:lnTo>
                  <a:lnTo>
                    <a:pt x="131825" y="0"/>
                  </a:lnTo>
                  <a:close/>
                </a:path>
              </a:pathLst>
            </a:custGeom>
            <a:solidFill>
              <a:srgbClr val="FFFFFF"/>
            </a:solidFill>
          </p:spPr>
          <p:txBody>
            <a:bodyPr wrap="square" lIns="0" tIns="0" rIns="0" bIns="0" rtlCol="0"/>
            <a:lstStyle/>
            <a:p>
              <a:endParaRPr/>
            </a:p>
          </p:txBody>
        </p:sp>
        <p:sp>
          <p:nvSpPr>
            <p:cNvPr id="29" name="object 29"/>
            <p:cNvSpPr/>
            <p:nvPr/>
          </p:nvSpPr>
          <p:spPr>
            <a:xfrm>
              <a:off x="1821179" y="3500628"/>
              <a:ext cx="264160" cy="361315"/>
            </a:xfrm>
            <a:custGeom>
              <a:avLst/>
              <a:gdLst/>
              <a:ahLst/>
              <a:cxnLst/>
              <a:rect l="l" t="t" r="r" b="b"/>
              <a:pathLst>
                <a:path w="264160" h="361314">
                  <a:moveTo>
                    <a:pt x="0" y="180594"/>
                  </a:moveTo>
                  <a:lnTo>
                    <a:pt x="6723" y="123529"/>
                  </a:lnTo>
                  <a:lnTo>
                    <a:pt x="25444" y="73956"/>
                  </a:lnTo>
                  <a:lnTo>
                    <a:pt x="53986" y="34856"/>
                  </a:lnTo>
                  <a:lnTo>
                    <a:pt x="90172" y="9211"/>
                  </a:lnTo>
                  <a:lnTo>
                    <a:pt x="131825" y="0"/>
                  </a:lnTo>
                  <a:lnTo>
                    <a:pt x="173479" y="9211"/>
                  </a:lnTo>
                  <a:lnTo>
                    <a:pt x="209665" y="34856"/>
                  </a:lnTo>
                  <a:lnTo>
                    <a:pt x="238207" y="73956"/>
                  </a:lnTo>
                  <a:lnTo>
                    <a:pt x="256928" y="123529"/>
                  </a:lnTo>
                  <a:lnTo>
                    <a:pt x="263651" y="180594"/>
                  </a:lnTo>
                  <a:lnTo>
                    <a:pt x="256928" y="237658"/>
                  </a:lnTo>
                  <a:lnTo>
                    <a:pt x="238207" y="287231"/>
                  </a:lnTo>
                  <a:lnTo>
                    <a:pt x="209665" y="326331"/>
                  </a:lnTo>
                  <a:lnTo>
                    <a:pt x="173479" y="351976"/>
                  </a:lnTo>
                  <a:lnTo>
                    <a:pt x="131825" y="361188"/>
                  </a:lnTo>
                  <a:lnTo>
                    <a:pt x="90172" y="351976"/>
                  </a:lnTo>
                  <a:lnTo>
                    <a:pt x="53986" y="326331"/>
                  </a:lnTo>
                  <a:lnTo>
                    <a:pt x="25444" y="287231"/>
                  </a:lnTo>
                  <a:lnTo>
                    <a:pt x="6723" y="237658"/>
                  </a:lnTo>
                  <a:lnTo>
                    <a:pt x="0" y="180594"/>
                  </a:lnTo>
                  <a:close/>
                </a:path>
              </a:pathLst>
            </a:custGeom>
            <a:ln w="9144">
              <a:solidFill>
                <a:srgbClr val="000000"/>
              </a:solidFill>
            </a:ln>
          </p:spPr>
          <p:txBody>
            <a:bodyPr wrap="square" lIns="0" tIns="0" rIns="0" bIns="0" rtlCol="0"/>
            <a:lstStyle/>
            <a:p>
              <a:endParaRPr/>
            </a:p>
          </p:txBody>
        </p:sp>
      </p:grpSp>
      <p:sp>
        <p:nvSpPr>
          <p:cNvPr id="30" name="object 30"/>
          <p:cNvSpPr txBox="1"/>
          <p:nvPr/>
        </p:nvSpPr>
        <p:spPr>
          <a:xfrm>
            <a:off x="3426714" y="3578479"/>
            <a:ext cx="101600" cy="197490"/>
          </a:xfrm>
          <a:prstGeom prst="rect">
            <a:avLst/>
          </a:prstGeom>
        </p:spPr>
        <p:txBody>
          <a:bodyPr vert="horz" wrap="square" lIns="0" tIns="12700" rIns="0" bIns="0" rtlCol="0">
            <a:spAutoFit/>
          </a:bodyPr>
          <a:lstStyle/>
          <a:p>
            <a:pPr marL="12700">
              <a:spcBef>
                <a:spcPts val="100"/>
              </a:spcBef>
            </a:pPr>
            <a:r>
              <a:rPr sz="1200" dirty="0">
                <a:latin typeface="Times New Roman"/>
                <a:cs typeface="Times New Roman"/>
              </a:rPr>
              <a:t>3</a:t>
            </a:r>
            <a:endParaRPr sz="1200">
              <a:latin typeface="Times New Roman"/>
              <a:cs typeface="Times New Roman"/>
            </a:endParaRPr>
          </a:p>
        </p:txBody>
      </p:sp>
      <p:grpSp>
        <p:nvGrpSpPr>
          <p:cNvPr id="31" name="object 31"/>
          <p:cNvGrpSpPr/>
          <p:nvPr/>
        </p:nvGrpSpPr>
        <p:grpSpPr>
          <a:xfrm>
            <a:off x="2939606" y="4922329"/>
            <a:ext cx="222885" cy="316230"/>
            <a:chOff x="1415605" y="4922329"/>
            <a:chExt cx="222885" cy="316230"/>
          </a:xfrm>
        </p:grpSpPr>
        <p:sp>
          <p:nvSpPr>
            <p:cNvPr id="32" name="object 32"/>
            <p:cNvSpPr/>
            <p:nvPr/>
          </p:nvSpPr>
          <p:spPr>
            <a:xfrm>
              <a:off x="1420367" y="4927091"/>
              <a:ext cx="213360" cy="306705"/>
            </a:xfrm>
            <a:custGeom>
              <a:avLst/>
              <a:gdLst/>
              <a:ahLst/>
              <a:cxnLst/>
              <a:rect l="l" t="t" r="r" b="b"/>
              <a:pathLst>
                <a:path w="213360" h="306704">
                  <a:moveTo>
                    <a:pt x="106679" y="0"/>
                  </a:moveTo>
                  <a:lnTo>
                    <a:pt x="65150" y="12037"/>
                  </a:lnTo>
                  <a:lnTo>
                    <a:pt x="31241" y="44862"/>
                  </a:lnTo>
                  <a:lnTo>
                    <a:pt x="8381" y="93547"/>
                  </a:lnTo>
                  <a:lnTo>
                    <a:pt x="0" y="153161"/>
                  </a:lnTo>
                  <a:lnTo>
                    <a:pt x="8381" y="212776"/>
                  </a:lnTo>
                  <a:lnTo>
                    <a:pt x="31241" y="261461"/>
                  </a:lnTo>
                  <a:lnTo>
                    <a:pt x="65150" y="294286"/>
                  </a:lnTo>
                  <a:lnTo>
                    <a:pt x="106679" y="306323"/>
                  </a:lnTo>
                  <a:lnTo>
                    <a:pt x="148208" y="294286"/>
                  </a:lnTo>
                  <a:lnTo>
                    <a:pt x="182117" y="261461"/>
                  </a:lnTo>
                  <a:lnTo>
                    <a:pt x="204977" y="212776"/>
                  </a:lnTo>
                  <a:lnTo>
                    <a:pt x="213359" y="153161"/>
                  </a:lnTo>
                  <a:lnTo>
                    <a:pt x="204978" y="93547"/>
                  </a:lnTo>
                  <a:lnTo>
                    <a:pt x="182117" y="44862"/>
                  </a:lnTo>
                  <a:lnTo>
                    <a:pt x="148208" y="12037"/>
                  </a:lnTo>
                  <a:lnTo>
                    <a:pt x="106679" y="0"/>
                  </a:lnTo>
                  <a:close/>
                </a:path>
              </a:pathLst>
            </a:custGeom>
            <a:solidFill>
              <a:srgbClr val="FFFFFF"/>
            </a:solidFill>
          </p:spPr>
          <p:txBody>
            <a:bodyPr wrap="square" lIns="0" tIns="0" rIns="0" bIns="0" rtlCol="0"/>
            <a:lstStyle/>
            <a:p>
              <a:endParaRPr/>
            </a:p>
          </p:txBody>
        </p:sp>
        <p:sp>
          <p:nvSpPr>
            <p:cNvPr id="33" name="object 33"/>
            <p:cNvSpPr/>
            <p:nvPr/>
          </p:nvSpPr>
          <p:spPr>
            <a:xfrm>
              <a:off x="1420367" y="4927091"/>
              <a:ext cx="213360" cy="306705"/>
            </a:xfrm>
            <a:custGeom>
              <a:avLst/>
              <a:gdLst/>
              <a:ahLst/>
              <a:cxnLst/>
              <a:rect l="l" t="t" r="r" b="b"/>
              <a:pathLst>
                <a:path w="213360" h="306704">
                  <a:moveTo>
                    <a:pt x="0" y="153161"/>
                  </a:moveTo>
                  <a:lnTo>
                    <a:pt x="8381" y="93547"/>
                  </a:lnTo>
                  <a:lnTo>
                    <a:pt x="31241" y="44862"/>
                  </a:lnTo>
                  <a:lnTo>
                    <a:pt x="65150" y="12037"/>
                  </a:lnTo>
                  <a:lnTo>
                    <a:pt x="106679" y="0"/>
                  </a:lnTo>
                  <a:lnTo>
                    <a:pt x="148208" y="12037"/>
                  </a:lnTo>
                  <a:lnTo>
                    <a:pt x="182117" y="44862"/>
                  </a:lnTo>
                  <a:lnTo>
                    <a:pt x="204978" y="93547"/>
                  </a:lnTo>
                  <a:lnTo>
                    <a:pt x="213359" y="153161"/>
                  </a:lnTo>
                  <a:lnTo>
                    <a:pt x="204977" y="212776"/>
                  </a:lnTo>
                  <a:lnTo>
                    <a:pt x="182117" y="261461"/>
                  </a:lnTo>
                  <a:lnTo>
                    <a:pt x="148208" y="294286"/>
                  </a:lnTo>
                  <a:lnTo>
                    <a:pt x="106679" y="306323"/>
                  </a:lnTo>
                  <a:lnTo>
                    <a:pt x="65150" y="294286"/>
                  </a:lnTo>
                  <a:lnTo>
                    <a:pt x="31241" y="261461"/>
                  </a:lnTo>
                  <a:lnTo>
                    <a:pt x="8381" y="212776"/>
                  </a:lnTo>
                  <a:lnTo>
                    <a:pt x="0" y="153161"/>
                  </a:lnTo>
                  <a:close/>
                </a:path>
              </a:pathLst>
            </a:custGeom>
            <a:ln w="9144">
              <a:solidFill>
                <a:srgbClr val="000000"/>
              </a:solidFill>
            </a:ln>
          </p:spPr>
          <p:txBody>
            <a:bodyPr wrap="square" lIns="0" tIns="0" rIns="0" bIns="0" rtlCol="0"/>
            <a:lstStyle/>
            <a:p>
              <a:endParaRPr/>
            </a:p>
          </p:txBody>
        </p:sp>
      </p:grpSp>
      <p:sp>
        <p:nvSpPr>
          <p:cNvPr id="34" name="object 34"/>
          <p:cNvSpPr txBox="1"/>
          <p:nvPr/>
        </p:nvSpPr>
        <p:spPr>
          <a:xfrm>
            <a:off x="3039237" y="4997578"/>
            <a:ext cx="95885" cy="182101"/>
          </a:xfrm>
          <a:prstGeom prst="rect">
            <a:avLst/>
          </a:prstGeom>
        </p:spPr>
        <p:txBody>
          <a:bodyPr vert="horz" wrap="square" lIns="0" tIns="12700" rIns="0" bIns="0" rtlCol="0">
            <a:spAutoFit/>
          </a:bodyPr>
          <a:lstStyle/>
          <a:p>
            <a:pPr marL="12700">
              <a:spcBef>
                <a:spcPts val="100"/>
              </a:spcBef>
            </a:pPr>
            <a:r>
              <a:rPr sz="1100" dirty="0">
                <a:latin typeface="Times New Roman"/>
                <a:cs typeface="Times New Roman"/>
              </a:rPr>
              <a:t>4</a:t>
            </a:r>
            <a:endParaRPr sz="1100">
              <a:latin typeface="Times New Roman"/>
              <a:cs typeface="Times New Roman"/>
            </a:endParaRPr>
          </a:p>
        </p:txBody>
      </p:sp>
      <p:grpSp>
        <p:nvGrpSpPr>
          <p:cNvPr id="35" name="object 35"/>
          <p:cNvGrpSpPr/>
          <p:nvPr/>
        </p:nvGrpSpPr>
        <p:grpSpPr>
          <a:xfrm>
            <a:off x="4302062" y="5085397"/>
            <a:ext cx="222885" cy="316230"/>
            <a:chOff x="2778061" y="5085397"/>
            <a:chExt cx="222885" cy="316230"/>
          </a:xfrm>
        </p:grpSpPr>
        <p:sp>
          <p:nvSpPr>
            <p:cNvPr id="36" name="object 36"/>
            <p:cNvSpPr/>
            <p:nvPr/>
          </p:nvSpPr>
          <p:spPr>
            <a:xfrm>
              <a:off x="2782823" y="5090159"/>
              <a:ext cx="213360" cy="306705"/>
            </a:xfrm>
            <a:custGeom>
              <a:avLst/>
              <a:gdLst/>
              <a:ahLst/>
              <a:cxnLst/>
              <a:rect l="l" t="t" r="r" b="b"/>
              <a:pathLst>
                <a:path w="213360" h="306704">
                  <a:moveTo>
                    <a:pt x="106680" y="0"/>
                  </a:moveTo>
                  <a:lnTo>
                    <a:pt x="65150" y="12037"/>
                  </a:lnTo>
                  <a:lnTo>
                    <a:pt x="31242" y="44862"/>
                  </a:lnTo>
                  <a:lnTo>
                    <a:pt x="8381" y="93547"/>
                  </a:lnTo>
                  <a:lnTo>
                    <a:pt x="0" y="153161"/>
                  </a:lnTo>
                  <a:lnTo>
                    <a:pt x="8381" y="212776"/>
                  </a:lnTo>
                  <a:lnTo>
                    <a:pt x="31242" y="261461"/>
                  </a:lnTo>
                  <a:lnTo>
                    <a:pt x="65150" y="294286"/>
                  </a:lnTo>
                  <a:lnTo>
                    <a:pt x="106680" y="306323"/>
                  </a:lnTo>
                  <a:lnTo>
                    <a:pt x="148209" y="294286"/>
                  </a:lnTo>
                  <a:lnTo>
                    <a:pt x="182118" y="261461"/>
                  </a:lnTo>
                  <a:lnTo>
                    <a:pt x="204977" y="212776"/>
                  </a:lnTo>
                  <a:lnTo>
                    <a:pt x="213359" y="153161"/>
                  </a:lnTo>
                  <a:lnTo>
                    <a:pt x="204977" y="93547"/>
                  </a:lnTo>
                  <a:lnTo>
                    <a:pt x="182117" y="44862"/>
                  </a:lnTo>
                  <a:lnTo>
                    <a:pt x="148208" y="12037"/>
                  </a:lnTo>
                  <a:lnTo>
                    <a:pt x="106680" y="0"/>
                  </a:lnTo>
                  <a:close/>
                </a:path>
              </a:pathLst>
            </a:custGeom>
            <a:solidFill>
              <a:srgbClr val="FFFFFF"/>
            </a:solidFill>
          </p:spPr>
          <p:txBody>
            <a:bodyPr wrap="square" lIns="0" tIns="0" rIns="0" bIns="0" rtlCol="0"/>
            <a:lstStyle/>
            <a:p>
              <a:endParaRPr/>
            </a:p>
          </p:txBody>
        </p:sp>
        <p:sp>
          <p:nvSpPr>
            <p:cNvPr id="37" name="object 37"/>
            <p:cNvSpPr/>
            <p:nvPr/>
          </p:nvSpPr>
          <p:spPr>
            <a:xfrm>
              <a:off x="2782823" y="5090159"/>
              <a:ext cx="213360" cy="306705"/>
            </a:xfrm>
            <a:custGeom>
              <a:avLst/>
              <a:gdLst/>
              <a:ahLst/>
              <a:cxnLst/>
              <a:rect l="l" t="t" r="r" b="b"/>
              <a:pathLst>
                <a:path w="213360" h="306704">
                  <a:moveTo>
                    <a:pt x="0" y="153161"/>
                  </a:moveTo>
                  <a:lnTo>
                    <a:pt x="8381" y="93547"/>
                  </a:lnTo>
                  <a:lnTo>
                    <a:pt x="31242" y="44862"/>
                  </a:lnTo>
                  <a:lnTo>
                    <a:pt x="65150" y="12037"/>
                  </a:lnTo>
                  <a:lnTo>
                    <a:pt x="106680" y="0"/>
                  </a:lnTo>
                  <a:lnTo>
                    <a:pt x="148208" y="12037"/>
                  </a:lnTo>
                  <a:lnTo>
                    <a:pt x="182117" y="44862"/>
                  </a:lnTo>
                  <a:lnTo>
                    <a:pt x="204977" y="93547"/>
                  </a:lnTo>
                  <a:lnTo>
                    <a:pt x="213359" y="153161"/>
                  </a:lnTo>
                  <a:lnTo>
                    <a:pt x="204977" y="212776"/>
                  </a:lnTo>
                  <a:lnTo>
                    <a:pt x="182118" y="261461"/>
                  </a:lnTo>
                  <a:lnTo>
                    <a:pt x="148209" y="294286"/>
                  </a:lnTo>
                  <a:lnTo>
                    <a:pt x="106680" y="306323"/>
                  </a:lnTo>
                  <a:lnTo>
                    <a:pt x="65150" y="294286"/>
                  </a:lnTo>
                  <a:lnTo>
                    <a:pt x="31242" y="261461"/>
                  </a:lnTo>
                  <a:lnTo>
                    <a:pt x="8381" y="212776"/>
                  </a:lnTo>
                  <a:lnTo>
                    <a:pt x="0" y="153161"/>
                  </a:lnTo>
                  <a:close/>
                </a:path>
              </a:pathLst>
            </a:custGeom>
            <a:ln w="9144">
              <a:solidFill>
                <a:srgbClr val="000000"/>
              </a:solidFill>
            </a:ln>
          </p:spPr>
          <p:txBody>
            <a:bodyPr wrap="square" lIns="0" tIns="0" rIns="0" bIns="0" rtlCol="0"/>
            <a:lstStyle/>
            <a:p>
              <a:endParaRPr/>
            </a:p>
          </p:txBody>
        </p:sp>
      </p:grpSp>
      <p:sp>
        <p:nvSpPr>
          <p:cNvPr id="38" name="object 38"/>
          <p:cNvSpPr txBox="1"/>
          <p:nvPr/>
        </p:nvSpPr>
        <p:spPr>
          <a:xfrm>
            <a:off x="4401693" y="5160646"/>
            <a:ext cx="95885" cy="182101"/>
          </a:xfrm>
          <a:prstGeom prst="rect">
            <a:avLst/>
          </a:prstGeom>
        </p:spPr>
        <p:txBody>
          <a:bodyPr vert="horz" wrap="square" lIns="0" tIns="12700" rIns="0" bIns="0" rtlCol="0">
            <a:spAutoFit/>
          </a:bodyPr>
          <a:lstStyle/>
          <a:p>
            <a:pPr marL="12700">
              <a:spcBef>
                <a:spcPts val="100"/>
              </a:spcBef>
            </a:pPr>
            <a:r>
              <a:rPr sz="1100" dirty="0">
                <a:latin typeface="Times New Roman"/>
                <a:cs typeface="Times New Roman"/>
              </a:rPr>
              <a:t>5</a:t>
            </a:r>
            <a:endParaRPr sz="1100">
              <a:latin typeface="Times New Roman"/>
              <a:cs typeface="Times New Roman"/>
            </a:endParaRPr>
          </a:p>
        </p:txBody>
      </p:sp>
      <p:grpSp>
        <p:nvGrpSpPr>
          <p:cNvPr id="39" name="object 39"/>
          <p:cNvGrpSpPr/>
          <p:nvPr/>
        </p:nvGrpSpPr>
        <p:grpSpPr>
          <a:xfrm>
            <a:off x="1514602" y="879094"/>
            <a:ext cx="2105660" cy="2287270"/>
            <a:chOff x="-9398" y="879094"/>
            <a:chExt cx="2105660" cy="2287270"/>
          </a:xfrm>
        </p:grpSpPr>
        <p:sp>
          <p:nvSpPr>
            <p:cNvPr id="40" name="object 40"/>
            <p:cNvSpPr/>
            <p:nvPr/>
          </p:nvSpPr>
          <p:spPr>
            <a:xfrm>
              <a:off x="762" y="889254"/>
              <a:ext cx="2085339" cy="2266950"/>
            </a:xfrm>
            <a:custGeom>
              <a:avLst/>
              <a:gdLst/>
              <a:ahLst/>
              <a:cxnLst/>
              <a:rect l="l" t="t" r="r" b="b"/>
              <a:pathLst>
                <a:path w="2085339" h="2266950">
                  <a:moveTo>
                    <a:pt x="868679" y="2084832"/>
                  </a:moveTo>
                  <a:lnTo>
                    <a:pt x="347472" y="2084832"/>
                  </a:lnTo>
                  <a:lnTo>
                    <a:pt x="425958" y="2266442"/>
                  </a:lnTo>
                  <a:lnTo>
                    <a:pt x="868679" y="2084832"/>
                  </a:lnTo>
                  <a:close/>
                </a:path>
                <a:path w="2085339" h="2266950">
                  <a:moveTo>
                    <a:pt x="1737360" y="0"/>
                  </a:moveTo>
                  <a:lnTo>
                    <a:pt x="347484" y="0"/>
                  </a:lnTo>
                  <a:lnTo>
                    <a:pt x="300333" y="3172"/>
                  </a:lnTo>
                  <a:lnTo>
                    <a:pt x="255109" y="12412"/>
                  </a:lnTo>
                  <a:lnTo>
                    <a:pt x="212228" y="27306"/>
                  </a:lnTo>
                  <a:lnTo>
                    <a:pt x="172102" y="47441"/>
                  </a:lnTo>
                  <a:lnTo>
                    <a:pt x="135147" y="72402"/>
                  </a:lnTo>
                  <a:lnTo>
                    <a:pt x="101776" y="101774"/>
                  </a:lnTo>
                  <a:lnTo>
                    <a:pt x="72403" y="135144"/>
                  </a:lnTo>
                  <a:lnTo>
                    <a:pt x="47442" y="172099"/>
                  </a:lnTo>
                  <a:lnTo>
                    <a:pt x="27307" y="212222"/>
                  </a:lnTo>
                  <a:lnTo>
                    <a:pt x="12412" y="255102"/>
                  </a:lnTo>
                  <a:lnTo>
                    <a:pt x="3172" y="300323"/>
                  </a:lnTo>
                  <a:lnTo>
                    <a:pt x="0" y="347472"/>
                  </a:lnTo>
                  <a:lnTo>
                    <a:pt x="0" y="1737360"/>
                  </a:lnTo>
                  <a:lnTo>
                    <a:pt x="3172" y="1784508"/>
                  </a:lnTo>
                  <a:lnTo>
                    <a:pt x="12412" y="1829729"/>
                  </a:lnTo>
                  <a:lnTo>
                    <a:pt x="27307" y="1872609"/>
                  </a:lnTo>
                  <a:lnTo>
                    <a:pt x="47442" y="1912732"/>
                  </a:lnTo>
                  <a:lnTo>
                    <a:pt x="72403" y="1949687"/>
                  </a:lnTo>
                  <a:lnTo>
                    <a:pt x="101776" y="1983057"/>
                  </a:lnTo>
                  <a:lnTo>
                    <a:pt x="135147" y="2012429"/>
                  </a:lnTo>
                  <a:lnTo>
                    <a:pt x="172102" y="2037390"/>
                  </a:lnTo>
                  <a:lnTo>
                    <a:pt x="212228" y="2057525"/>
                  </a:lnTo>
                  <a:lnTo>
                    <a:pt x="255109" y="2072419"/>
                  </a:lnTo>
                  <a:lnTo>
                    <a:pt x="300333" y="2081659"/>
                  </a:lnTo>
                  <a:lnTo>
                    <a:pt x="347484" y="2084832"/>
                  </a:lnTo>
                  <a:lnTo>
                    <a:pt x="1737360" y="2084832"/>
                  </a:lnTo>
                  <a:lnTo>
                    <a:pt x="1784508" y="2081659"/>
                  </a:lnTo>
                  <a:lnTo>
                    <a:pt x="1829729" y="2072419"/>
                  </a:lnTo>
                  <a:lnTo>
                    <a:pt x="1872609" y="2057525"/>
                  </a:lnTo>
                  <a:lnTo>
                    <a:pt x="1912732" y="2037390"/>
                  </a:lnTo>
                  <a:lnTo>
                    <a:pt x="1949687" y="2012429"/>
                  </a:lnTo>
                  <a:lnTo>
                    <a:pt x="1983057" y="1983057"/>
                  </a:lnTo>
                  <a:lnTo>
                    <a:pt x="2012429" y="1949687"/>
                  </a:lnTo>
                  <a:lnTo>
                    <a:pt x="2037390" y="1912732"/>
                  </a:lnTo>
                  <a:lnTo>
                    <a:pt x="2057525" y="1872609"/>
                  </a:lnTo>
                  <a:lnTo>
                    <a:pt x="2072419" y="1829729"/>
                  </a:lnTo>
                  <a:lnTo>
                    <a:pt x="2081659" y="1784508"/>
                  </a:lnTo>
                  <a:lnTo>
                    <a:pt x="2084832" y="1737360"/>
                  </a:lnTo>
                  <a:lnTo>
                    <a:pt x="2084832" y="347472"/>
                  </a:lnTo>
                  <a:lnTo>
                    <a:pt x="2081659" y="300323"/>
                  </a:lnTo>
                  <a:lnTo>
                    <a:pt x="2072419" y="255102"/>
                  </a:lnTo>
                  <a:lnTo>
                    <a:pt x="2057525" y="212222"/>
                  </a:lnTo>
                  <a:lnTo>
                    <a:pt x="2037390" y="172099"/>
                  </a:lnTo>
                  <a:lnTo>
                    <a:pt x="2012429" y="135144"/>
                  </a:lnTo>
                  <a:lnTo>
                    <a:pt x="1983057" y="101774"/>
                  </a:lnTo>
                  <a:lnTo>
                    <a:pt x="1949687" y="72402"/>
                  </a:lnTo>
                  <a:lnTo>
                    <a:pt x="1912732" y="47441"/>
                  </a:lnTo>
                  <a:lnTo>
                    <a:pt x="1872609" y="27306"/>
                  </a:lnTo>
                  <a:lnTo>
                    <a:pt x="1829729" y="12412"/>
                  </a:lnTo>
                  <a:lnTo>
                    <a:pt x="1784508" y="3172"/>
                  </a:lnTo>
                  <a:lnTo>
                    <a:pt x="1737360" y="0"/>
                  </a:lnTo>
                  <a:close/>
                </a:path>
              </a:pathLst>
            </a:custGeom>
            <a:solidFill>
              <a:srgbClr val="FFCC99">
                <a:alpha val="79998"/>
              </a:srgbClr>
            </a:solidFill>
          </p:spPr>
          <p:txBody>
            <a:bodyPr wrap="square" lIns="0" tIns="0" rIns="0" bIns="0" rtlCol="0"/>
            <a:lstStyle/>
            <a:p>
              <a:endParaRPr/>
            </a:p>
          </p:txBody>
        </p:sp>
        <p:sp>
          <p:nvSpPr>
            <p:cNvPr id="41" name="object 41"/>
            <p:cNvSpPr/>
            <p:nvPr/>
          </p:nvSpPr>
          <p:spPr>
            <a:xfrm>
              <a:off x="762" y="889254"/>
              <a:ext cx="2085339" cy="2266950"/>
            </a:xfrm>
            <a:custGeom>
              <a:avLst/>
              <a:gdLst/>
              <a:ahLst/>
              <a:cxnLst/>
              <a:rect l="l" t="t" r="r" b="b"/>
              <a:pathLst>
                <a:path w="2085339" h="2266950">
                  <a:moveTo>
                    <a:pt x="0" y="347472"/>
                  </a:moveTo>
                  <a:lnTo>
                    <a:pt x="3172" y="300323"/>
                  </a:lnTo>
                  <a:lnTo>
                    <a:pt x="12412" y="255102"/>
                  </a:lnTo>
                  <a:lnTo>
                    <a:pt x="27307" y="212222"/>
                  </a:lnTo>
                  <a:lnTo>
                    <a:pt x="47442" y="172099"/>
                  </a:lnTo>
                  <a:lnTo>
                    <a:pt x="72403" y="135144"/>
                  </a:lnTo>
                  <a:lnTo>
                    <a:pt x="101776" y="101774"/>
                  </a:lnTo>
                  <a:lnTo>
                    <a:pt x="135147" y="72402"/>
                  </a:lnTo>
                  <a:lnTo>
                    <a:pt x="172102" y="47441"/>
                  </a:lnTo>
                  <a:lnTo>
                    <a:pt x="212228" y="27306"/>
                  </a:lnTo>
                  <a:lnTo>
                    <a:pt x="255109" y="12412"/>
                  </a:lnTo>
                  <a:lnTo>
                    <a:pt x="300333" y="3172"/>
                  </a:lnTo>
                  <a:lnTo>
                    <a:pt x="347484" y="0"/>
                  </a:lnTo>
                  <a:lnTo>
                    <a:pt x="868679" y="0"/>
                  </a:lnTo>
                  <a:lnTo>
                    <a:pt x="1737360" y="0"/>
                  </a:lnTo>
                  <a:lnTo>
                    <a:pt x="1784508" y="3172"/>
                  </a:lnTo>
                  <a:lnTo>
                    <a:pt x="1829729" y="12412"/>
                  </a:lnTo>
                  <a:lnTo>
                    <a:pt x="1872609" y="27306"/>
                  </a:lnTo>
                  <a:lnTo>
                    <a:pt x="1912732" y="47441"/>
                  </a:lnTo>
                  <a:lnTo>
                    <a:pt x="1949687" y="72402"/>
                  </a:lnTo>
                  <a:lnTo>
                    <a:pt x="1983057" y="101774"/>
                  </a:lnTo>
                  <a:lnTo>
                    <a:pt x="2012429" y="135144"/>
                  </a:lnTo>
                  <a:lnTo>
                    <a:pt x="2037390" y="172099"/>
                  </a:lnTo>
                  <a:lnTo>
                    <a:pt x="2057525" y="212222"/>
                  </a:lnTo>
                  <a:lnTo>
                    <a:pt x="2072419" y="255102"/>
                  </a:lnTo>
                  <a:lnTo>
                    <a:pt x="2081659" y="300323"/>
                  </a:lnTo>
                  <a:lnTo>
                    <a:pt x="2084832" y="347472"/>
                  </a:lnTo>
                  <a:lnTo>
                    <a:pt x="2084832" y="1216152"/>
                  </a:lnTo>
                  <a:lnTo>
                    <a:pt x="2084832" y="1737360"/>
                  </a:lnTo>
                  <a:lnTo>
                    <a:pt x="2081659" y="1784508"/>
                  </a:lnTo>
                  <a:lnTo>
                    <a:pt x="2072419" y="1829729"/>
                  </a:lnTo>
                  <a:lnTo>
                    <a:pt x="2057525" y="1872609"/>
                  </a:lnTo>
                  <a:lnTo>
                    <a:pt x="2037390" y="1912732"/>
                  </a:lnTo>
                  <a:lnTo>
                    <a:pt x="2012429" y="1949687"/>
                  </a:lnTo>
                  <a:lnTo>
                    <a:pt x="1983057" y="1983057"/>
                  </a:lnTo>
                  <a:lnTo>
                    <a:pt x="1949687" y="2012429"/>
                  </a:lnTo>
                  <a:lnTo>
                    <a:pt x="1912732" y="2037390"/>
                  </a:lnTo>
                  <a:lnTo>
                    <a:pt x="1872609" y="2057525"/>
                  </a:lnTo>
                  <a:lnTo>
                    <a:pt x="1829729" y="2072419"/>
                  </a:lnTo>
                  <a:lnTo>
                    <a:pt x="1784508" y="2081659"/>
                  </a:lnTo>
                  <a:lnTo>
                    <a:pt x="1737360" y="2084832"/>
                  </a:lnTo>
                  <a:lnTo>
                    <a:pt x="868679" y="2084832"/>
                  </a:lnTo>
                  <a:lnTo>
                    <a:pt x="425958" y="2266442"/>
                  </a:lnTo>
                  <a:lnTo>
                    <a:pt x="347472" y="2084832"/>
                  </a:lnTo>
                  <a:lnTo>
                    <a:pt x="300333" y="2081659"/>
                  </a:lnTo>
                  <a:lnTo>
                    <a:pt x="255109" y="2072419"/>
                  </a:lnTo>
                  <a:lnTo>
                    <a:pt x="212228" y="2057525"/>
                  </a:lnTo>
                  <a:lnTo>
                    <a:pt x="172102" y="2037390"/>
                  </a:lnTo>
                  <a:lnTo>
                    <a:pt x="135147" y="2012429"/>
                  </a:lnTo>
                  <a:lnTo>
                    <a:pt x="101776" y="1983057"/>
                  </a:lnTo>
                  <a:lnTo>
                    <a:pt x="72403" y="1949687"/>
                  </a:lnTo>
                  <a:lnTo>
                    <a:pt x="47442" y="1912732"/>
                  </a:lnTo>
                  <a:lnTo>
                    <a:pt x="27307" y="1872609"/>
                  </a:lnTo>
                  <a:lnTo>
                    <a:pt x="12412" y="1829729"/>
                  </a:lnTo>
                  <a:lnTo>
                    <a:pt x="3172" y="1784508"/>
                  </a:lnTo>
                  <a:lnTo>
                    <a:pt x="0" y="1737360"/>
                  </a:lnTo>
                  <a:lnTo>
                    <a:pt x="0" y="1216152"/>
                  </a:lnTo>
                  <a:lnTo>
                    <a:pt x="0" y="347472"/>
                  </a:lnTo>
                  <a:close/>
                </a:path>
              </a:pathLst>
            </a:custGeom>
            <a:ln w="19812">
              <a:solidFill>
                <a:srgbClr val="993300"/>
              </a:solidFill>
            </a:ln>
          </p:spPr>
          <p:txBody>
            <a:bodyPr wrap="square" lIns="0" tIns="0" rIns="0" bIns="0" rtlCol="0"/>
            <a:lstStyle/>
            <a:p>
              <a:endParaRPr/>
            </a:p>
          </p:txBody>
        </p:sp>
      </p:grpSp>
      <p:sp>
        <p:nvSpPr>
          <p:cNvPr id="42" name="object 42"/>
          <p:cNvSpPr txBox="1"/>
          <p:nvPr/>
        </p:nvSpPr>
        <p:spPr>
          <a:xfrm>
            <a:off x="1704544" y="1022046"/>
            <a:ext cx="1666875" cy="1947545"/>
          </a:xfrm>
          <a:prstGeom prst="rect">
            <a:avLst/>
          </a:prstGeom>
        </p:spPr>
        <p:txBody>
          <a:bodyPr vert="horz" wrap="square" lIns="0" tIns="13335" rIns="0" bIns="0" rtlCol="0">
            <a:spAutoFit/>
          </a:bodyPr>
          <a:lstStyle/>
          <a:p>
            <a:pPr marL="12700">
              <a:spcBef>
                <a:spcPts val="105"/>
              </a:spcBef>
            </a:pPr>
            <a:r>
              <a:rPr sz="1400" b="1" spc="-5" dirty="0">
                <a:latin typeface="Tahoma"/>
                <a:cs typeface="Tahoma"/>
              </a:rPr>
              <a:t>Пілюльна</a:t>
            </a:r>
            <a:endParaRPr sz="1400">
              <a:latin typeface="Tahoma"/>
              <a:cs typeface="Tahoma"/>
            </a:endParaRPr>
          </a:p>
          <a:p>
            <a:pPr marL="12700">
              <a:spcBef>
                <a:spcPts val="5"/>
              </a:spcBef>
            </a:pPr>
            <a:r>
              <a:rPr sz="1400" b="1" dirty="0">
                <a:latin typeface="Tahoma"/>
                <a:cs typeface="Tahoma"/>
              </a:rPr>
              <a:t>машинка</a:t>
            </a:r>
            <a:endParaRPr sz="1400">
              <a:latin typeface="Tahoma"/>
              <a:cs typeface="Tahoma"/>
            </a:endParaRPr>
          </a:p>
          <a:p>
            <a:pPr marL="12700" marR="344170" indent="51435"/>
            <a:r>
              <a:rPr sz="1400" b="1" dirty="0">
                <a:latin typeface="Tahoma"/>
                <a:cs typeface="Tahoma"/>
              </a:rPr>
              <a:t>з</a:t>
            </a:r>
            <a:r>
              <a:rPr sz="1400" b="1" spc="-60" dirty="0">
                <a:latin typeface="Tahoma"/>
                <a:cs typeface="Tahoma"/>
              </a:rPr>
              <a:t> </a:t>
            </a:r>
            <a:r>
              <a:rPr sz="1400" b="1" spc="-5" dirty="0">
                <a:latin typeface="Tahoma"/>
                <a:cs typeface="Tahoma"/>
              </a:rPr>
              <a:t>приладдям: </a:t>
            </a:r>
            <a:r>
              <a:rPr sz="1400" b="1" spc="-395" dirty="0">
                <a:latin typeface="Tahoma"/>
                <a:cs typeface="Tahoma"/>
              </a:rPr>
              <a:t> </a:t>
            </a:r>
            <a:r>
              <a:rPr sz="1400" b="1" dirty="0">
                <a:latin typeface="Tahoma"/>
                <a:cs typeface="Tahoma"/>
              </a:rPr>
              <a:t>1 – пілюльна </a:t>
            </a:r>
            <a:r>
              <a:rPr sz="1400" b="1" spc="5" dirty="0">
                <a:latin typeface="Tahoma"/>
                <a:cs typeface="Tahoma"/>
              </a:rPr>
              <a:t> </a:t>
            </a:r>
            <a:r>
              <a:rPr sz="1400" b="1" dirty="0">
                <a:latin typeface="Tahoma"/>
                <a:cs typeface="Tahoma"/>
              </a:rPr>
              <a:t>машинка;</a:t>
            </a:r>
            <a:endParaRPr sz="1400">
              <a:latin typeface="Tahoma"/>
              <a:cs typeface="Tahoma"/>
            </a:endParaRPr>
          </a:p>
          <a:p>
            <a:pPr marL="12700" marR="5080" algn="just"/>
            <a:r>
              <a:rPr sz="1400" b="1" dirty="0">
                <a:latin typeface="Tahoma"/>
                <a:cs typeface="Tahoma"/>
              </a:rPr>
              <a:t>2 – </a:t>
            </a:r>
            <a:r>
              <a:rPr sz="1400" b="1" spc="-5" dirty="0">
                <a:latin typeface="Tahoma"/>
                <a:cs typeface="Tahoma"/>
              </a:rPr>
              <a:t>нижній </a:t>
            </a:r>
            <a:r>
              <a:rPr sz="1400" b="1" dirty="0">
                <a:latin typeface="Tahoma"/>
                <a:cs typeface="Tahoma"/>
              </a:rPr>
              <a:t>різак; </a:t>
            </a:r>
            <a:r>
              <a:rPr sz="1400" b="1" spc="-400" dirty="0">
                <a:latin typeface="Tahoma"/>
                <a:cs typeface="Tahoma"/>
              </a:rPr>
              <a:t> </a:t>
            </a:r>
            <a:r>
              <a:rPr sz="1400" b="1" dirty="0">
                <a:latin typeface="Tahoma"/>
                <a:cs typeface="Tahoma"/>
              </a:rPr>
              <a:t>3 – </a:t>
            </a:r>
            <a:r>
              <a:rPr sz="1400" b="1" spc="-5" dirty="0">
                <a:latin typeface="Tahoma"/>
                <a:cs typeface="Tahoma"/>
              </a:rPr>
              <a:t>верхній різак; </a:t>
            </a:r>
            <a:r>
              <a:rPr sz="1400" b="1" spc="-405" dirty="0">
                <a:latin typeface="Tahoma"/>
                <a:cs typeface="Tahoma"/>
              </a:rPr>
              <a:t> </a:t>
            </a:r>
            <a:r>
              <a:rPr sz="1400" b="1" dirty="0">
                <a:latin typeface="Tahoma"/>
                <a:cs typeface="Tahoma"/>
              </a:rPr>
              <a:t>4</a:t>
            </a:r>
            <a:r>
              <a:rPr sz="1400" b="1" spc="-20" dirty="0">
                <a:latin typeface="Tahoma"/>
                <a:cs typeface="Tahoma"/>
              </a:rPr>
              <a:t> </a:t>
            </a:r>
            <a:r>
              <a:rPr sz="1400" b="1" dirty="0">
                <a:latin typeface="Tahoma"/>
                <a:cs typeface="Tahoma"/>
              </a:rPr>
              <a:t>–</a:t>
            </a:r>
            <a:r>
              <a:rPr sz="1400" b="1" spc="-10" dirty="0">
                <a:latin typeface="Tahoma"/>
                <a:cs typeface="Tahoma"/>
              </a:rPr>
              <a:t> </a:t>
            </a:r>
            <a:r>
              <a:rPr sz="1400" b="1" dirty="0">
                <a:latin typeface="Tahoma"/>
                <a:cs typeface="Tahoma"/>
              </a:rPr>
              <a:t>дощечка;</a:t>
            </a:r>
            <a:endParaRPr sz="1400">
              <a:latin typeface="Tahoma"/>
              <a:cs typeface="Tahoma"/>
            </a:endParaRPr>
          </a:p>
          <a:p>
            <a:pPr marL="12700" algn="just"/>
            <a:r>
              <a:rPr sz="1400" b="1" dirty="0">
                <a:latin typeface="Tahoma"/>
                <a:cs typeface="Tahoma"/>
              </a:rPr>
              <a:t>5</a:t>
            </a:r>
            <a:r>
              <a:rPr sz="1400" b="1" spc="-35" dirty="0">
                <a:latin typeface="Tahoma"/>
                <a:cs typeface="Tahoma"/>
              </a:rPr>
              <a:t> </a:t>
            </a:r>
            <a:r>
              <a:rPr sz="1400" b="1" dirty="0">
                <a:latin typeface="Tahoma"/>
                <a:cs typeface="Tahoma"/>
              </a:rPr>
              <a:t>–</a:t>
            </a:r>
            <a:r>
              <a:rPr sz="1400" b="1" spc="-25" dirty="0">
                <a:latin typeface="Tahoma"/>
                <a:cs typeface="Tahoma"/>
              </a:rPr>
              <a:t> </a:t>
            </a:r>
            <a:r>
              <a:rPr sz="1400" b="1" spc="-5" dirty="0">
                <a:latin typeface="Tahoma"/>
                <a:cs typeface="Tahoma"/>
              </a:rPr>
              <a:t>ролік</a:t>
            </a:r>
            <a:endParaRPr sz="1400">
              <a:latin typeface="Tahoma"/>
              <a:cs typeface="Tahoma"/>
            </a:endParaRPr>
          </a:p>
        </p:txBody>
      </p:sp>
      <p:sp>
        <p:nvSpPr>
          <p:cNvPr id="44" name="object 44"/>
          <p:cNvSpPr txBox="1"/>
          <p:nvPr/>
        </p:nvSpPr>
        <p:spPr>
          <a:xfrm>
            <a:off x="6474714" y="5627371"/>
            <a:ext cx="3299460" cy="767517"/>
          </a:xfrm>
          <a:prstGeom prst="rect">
            <a:avLst/>
          </a:prstGeom>
          <a:solidFill>
            <a:srgbClr val="FFFFCC"/>
          </a:solidFill>
          <a:ln w="25907">
            <a:solidFill>
              <a:srgbClr val="92D050"/>
            </a:solidFill>
          </a:ln>
        </p:spPr>
        <p:txBody>
          <a:bodyPr vert="horz" wrap="square" lIns="0" tIns="211454" rIns="0" bIns="0" rtlCol="0">
            <a:spAutoFit/>
          </a:bodyPr>
          <a:lstStyle/>
          <a:p>
            <a:pPr algn="ctr">
              <a:spcBef>
                <a:spcPts val="1664"/>
              </a:spcBef>
            </a:pPr>
            <a:r>
              <a:rPr b="1" spc="-5" dirty="0">
                <a:solidFill>
                  <a:srgbClr val="002D74"/>
                </a:solidFill>
                <a:latin typeface="Century Gothic"/>
                <a:cs typeface="Century Gothic"/>
              </a:rPr>
              <a:t>Супозиторна</a:t>
            </a:r>
            <a:r>
              <a:rPr b="1" spc="-65" dirty="0">
                <a:solidFill>
                  <a:srgbClr val="002D74"/>
                </a:solidFill>
                <a:latin typeface="Century Gothic"/>
                <a:cs typeface="Century Gothic"/>
              </a:rPr>
              <a:t> </a:t>
            </a:r>
            <a:r>
              <a:rPr b="1" spc="-5" dirty="0">
                <a:solidFill>
                  <a:srgbClr val="002D74"/>
                </a:solidFill>
                <a:latin typeface="Century Gothic"/>
                <a:cs typeface="Century Gothic"/>
              </a:rPr>
              <a:t>основа:</a:t>
            </a:r>
            <a:endParaRPr>
              <a:latin typeface="Century Gothic"/>
              <a:cs typeface="Century Gothic"/>
            </a:endParaRPr>
          </a:p>
          <a:p>
            <a:pPr algn="ctr">
              <a:spcBef>
                <a:spcPts val="5"/>
              </a:spcBef>
            </a:pPr>
            <a:r>
              <a:rPr b="1" spc="-5" dirty="0">
                <a:solidFill>
                  <a:srgbClr val="002D74"/>
                </a:solidFill>
                <a:latin typeface="Century Gothic"/>
                <a:cs typeface="Century Gothic"/>
              </a:rPr>
              <a:t>масло</a:t>
            </a:r>
            <a:r>
              <a:rPr b="1" spc="-55" dirty="0">
                <a:solidFill>
                  <a:srgbClr val="002D74"/>
                </a:solidFill>
                <a:latin typeface="Century Gothic"/>
                <a:cs typeface="Century Gothic"/>
              </a:rPr>
              <a:t> </a:t>
            </a:r>
            <a:r>
              <a:rPr b="1" spc="-5" dirty="0">
                <a:solidFill>
                  <a:srgbClr val="002D74"/>
                </a:solidFill>
                <a:latin typeface="Century Gothic"/>
                <a:cs typeface="Century Gothic"/>
              </a:rPr>
              <a:t>какао</a:t>
            </a:r>
            <a:endParaRPr>
              <a:latin typeface="Century Gothic"/>
              <a:cs typeface="Century Gothic"/>
            </a:endParaRPr>
          </a:p>
        </p:txBody>
      </p:sp>
    </p:spTree>
    <p:extLst>
      <p:ext uri="{BB962C8B-B14F-4D97-AF65-F5344CB8AC3E}">
        <p14:creationId xmlns:p14="http://schemas.microsoft.com/office/powerpoint/2010/main" val="10332356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14375" y="1066800"/>
            <a:ext cx="6553199" cy="5553042"/>
          </a:xfrm>
        </p:spPr>
      </p:pic>
      <p:sp>
        <p:nvSpPr>
          <p:cNvPr id="2" name="TextBox 1"/>
          <p:cNvSpPr txBox="1"/>
          <p:nvPr/>
        </p:nvSpPr>
        <p:spPr>
          <a:xfrm>
            <a:off x="2514600" y="152401"/>
            <a:ext cx="5352748" cy="830997"/>
          </a:xfrm>
          <a:prstGeom prst="rect">
            <a:avLst/>
          </a:prstGeom>
          <a:noFill/>
        </p:spPr>
        <p:txBody>
          <a:bodyPr wrap="none" rtlCol="0">
            <a:spAutoFit/>
          </a:bodyPr>
          <a:lstStyle/>
          <a:p>
            <a:pPr algn="ctr"/>
            <a:r>
              <a:rPr lang="ru-RU" sz="2400" b="1" dirty="0"/>
              <a:t>ВВЕДЕННЯ ЛІКАРСЬКИХ РЕЧОВИН  </a:t>
            </a:r>
          </a:p>
          <a:p>
            <a:pPr algn="ctr"/>
            <a:r>
              <a:rPr lang="ru-RU" sz="2400" b="1" dirty="0"/>
              <a:t>У </a:t>
            </a:r>
            <a:r>
              <a:rPr lang="ru-RU" sz="2400" b="1" u="sng" dirty="0"/>
              <a:t>ГІДРОФІЛЬНІ ОСНОВИ </a:t>
            </a:r>
            <a:endParaRPr lang="uk-UA" sz="2400" b="1" u="sng" dirty="0"/>
          </a:p>
        </p:txBody>
      </p:sp>
    </p:spTree>
    <p:extLst>
      <p:ext uri="{BB962C8B-B14F-4D97-AF65-F5344CB8AC3E}">
        <p14:creationId xmlns:p14="http://schemas.microsoft.com/office/powerpoint/2010/main" val="257927161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482089" y="20735"/>
            <a:ext cx="9157970" cy="6871970"/>
            <a:chOff x="-9144" y="0"/>
            <a:chExt cx="9157970" cy="6871970"/>
          </a:xfrm>
        </p:grpSpPr>
        <p:pic>
          <p:nvPicPr>
            <p:cNvPr id="3" name="object 3"/>
            <p:cNvPicPr/>
            <p:nvPr/>
          </p:nvPicPr>
          <p:blipFill>
            <a:blip r:embed="rId2" cstate="print"/>
            <a:stretch>
              <a:fillRect/>
            </a:stretch>
          </p:blipFill>
          <p:spPr>
            <a:xfrm>
              <a:off x="0" y="0"/>
              <a:ext cx="9144000" cy="6858000"/>
            </a:xfrm>
            <a:prstGeom prst="rect">
              <a:avLst/>
            </a:prstGeom>
          </p:spPr>
        </p:pic>
        <p:pic>
          <p:nvPicPr>
            <p:cNvPr id="4" name="object 4"/>
            <p:cNvPicPr/>
            <p:nvPr/>
          </p:nvPicPr>
          <p:blipFill>
            <a:blip r:embed="rId3" cstate="print"/>
            <a:stretch>
              <a:fillRect/>
            </a:stretch>
          </p:blipFill>
          <p:spPr>
            <a:xfrm>
              <a:off x="3124200" y="6705598"/>
              <a:ext cx="6019800" cy="152400"/>
            </a:xfrm>
            <a:prstGeom prst="rect">
              <a:avLst/>
            </a:prstGeom>
          </p:spPr>
        </p:pic>
        <p:sp>
          <p:nvSpPr>
            <p:cNvPr id="5" name="object 5"/>
            <p:cNvSpPr/>
            <p:nvPr/>
          </p:nvSpPr>
          <p:spPr>
            <a:xfrm>
              <a:off x="3124200" y="6705598"/>
              <a:ext cx="6019800" cy="152400"/>
            </a:xfrm>
            <a:custGeom>
              <a:avLst/>
              <a:gdLst/>
              <a:ahLst/>
              <a:cxnLst/>
              <a:rect l="l" t="t" r="r" b="b"/>
              <a:pathLst>
                <a:path w="6019800" h="152400">
                  <a:moveTo>
                    <a:pt x="0" y="152400"/>
                  </a:moveTo>
                  <a:lnTo>
                    <a:pt x="6019800" y="152400"/>
                  </a:lnTo>
                  <a:lnTo>
                    <a:pt x="6019800" y="0"/>
                  </a:lnTo>
                  <a:lnTo>
                    <a:pt x="0" y="0"/>
                  </a:lnTo>
                  <a:lnTo>
                    <a:pt x="0" y="152400"/>
                  </a:lnTo>
                  <a:close/>
                </a:path>
              </a:pathLst>
            </a:custGeom>
            <a:ln w="9144">
              <a:solidFill>
                <a:srgbClr val="000000"/>
              </a:solidFill>
            </a:ln>
          </p:spPr>
          <p:txBody>
            <a:bodyPr wrap="square" lIns="0" tIns="0" rIns="0" bIns="0" rtlCol="0"/>
            <a:lstStyle/>
            <a:p>
              <a:endParaRPr/>
            </a:p>
          </p:txBody>
        </p:sp>
        <p:pic>
          <p:nvPicPr>
            <p:cNvPr id="6" name="object 6"/>
            <p:cNvPicPr/>
            <p:nvPr/>
          </p:nvPicPr>
          <p:blipFill>
            <a:blip r:embed="rId4" cstate="print"/>
            <a:stretch>
              <a:fillRect/>
            </a:stretch>
          </p:blipFill>
          <p:spPr>
            <a:xfrm>
              <a:off x="8762999" y="1981200"/>
              <a:ext cx="381000" cy="4267200"/>
            </a:xfrm>
            <a:prstGeom prst="rect">
              <a:avLst/>
            </a:prstGeom>
          </p:spPr>
        </p:pic>
        <p:sp>
          <p:nvSpPr>
            <p:cNvPr id="7" name="object 7"/>
            <p:cNvSpPr/>
            <p:nvPr/>
          </p:nvSpPr>
          <p:spPr>
            <a:xfrm>
              <a:off x="8762999" y="1981200"/>
              <a:ext cx="381000" cy="4267200"/>
            </a:xfrm>
            <a:custGeom>
              <a:avLst/>
              <a:gdLst/>
              <a:ahLst/>
              <a:cxnLst/>
              <a:rect l="l" t="t" r="r" b="b"/>
              <a:pathLst>
                <a:path w="381000" h="4267200">
                  <a:moveTo>
                    <a:pt x="0" y="4267200"/>
                  </a:moveTo>
                  <a:lnTo>
                    <a:pt x="381000" y="4267200"/>
                  </a:lnTo>
                  <a:lnTo>
                    <a:pt x="381000" y="0"/>
                  </a:lnTo>
                  <a:lnTo>
                    <a:pt x="0" y="0"/>
                  </a:lnTo>
                  <a:lnTo>
                    <a:pt x="0" y="4267200"/>
                  </a:lnTo>
                  <a:close/>
                </a:path>
              </a:pathLst>
            </a:custGeom>
            <a:ln w="9144">
              <a:solidFill>
                <a:srgbClr val="000000"/>
              </a:solidFill>
            </a:ln>
          </p:spPr>
          <p:txBody>
            <a:bodyPr wrap="square" lIns="0" tIns="0" rIns="0" bIns="0" rtlCol="0"/>
            <a:lstStyle/>
            <a:p>
              <a:endParaRPr/>
            </a:p>
          </p:txBody>
        </p:sp>
        <p:sp>
          <p:nvSpPr>
            <p:cNvPr id="8" name="object 8"/>
            <p:cNvSpPr/>
            <p:nvPr/>
          </p:nvSpPr>
          <p:spPr>
            <a:xfrm>
              <a:off x="0" y="5257800"/>
              <a:ext cx="457200" cy="152400"/>
            </a:xfrm>
            <a:custGeom>
              <a:avLst/>
              <a:gdLst/>
              <a:ahLst/>
              <a:cxnLst/>
              <a:rect l="l" t="t" r="r" b="b"/>
              <a:pathLst>
                <a:path w="457200" h="152400">
                  <a:moveTo>
                    <a:pt x="457200" y="0"/>
                  </a:moveTo>
                  <a:lnTo>
                    <a:pt x="0" y="0"/>
                  </a:lnTo>
                  <a:lnTo>
                    <a:pt x="0" y="152400"/>
                  </a:lnTo>
                  <a:lnTo>
                    <a:pt x="457200" y="152400"/>
                  </a:lnTo>
                  <a:lnTo>
                    <a:pt x="457200" y="0"/>
                  </a:lnTo>
                  <a:close/>
                </a:path>
              </a:pathLst>
            </a:custGeom>
            <a:solidFill>
              <a:srgbClr val="333399"/>
            </a:solidFill>
          </p:spPr>
          <p:txBody>
            <a:bodyPr wrap="square" lIns="0" tIns="0" rIns="0" bIns="0" rtlCol="0"/>
            <a:lstStyle/>
            <a:p>
              <a:endParaRPr/>
            </a:p>
          </p:txBody>
        </p:sp>
        <p:sp>
          <p:nvSpPr>
            <p:cNvPr id="9" name="object 9"/>
            <p:cNvSpPr/>
            <p:nvPr/>
          </p:nvSpPr>
          <p:spPr>
            <a:xfrm>
              <a:off x="0" y="5257800"/>
              <a:ext cx="457200" cy="152400"/>
            </a:xfrm>
            <a:custGeom>
              <a:avLst/>
              <a:gdLst/>
              <a:ahLst/>
              <a:cxnLst/>
              <a:rect l="l" t="t" r="r" b="b"/>
              <a:pathLst>
                <a:path w="457200" h="152400">
                  <a:moveTo>
                    <a:pt x="0" y="152400"/>
                  </a:moveTo>
                  <a:lnTo>
                    <a:pt x="457200" y="152400"/>
                  </a:lnTo>
                  <a:lnTo>
                    <a:pt x="457200" y="0"/>
                  </a:lnTo>
                  <a:lnTo>
                    <a:pt x="0" y="0"/>
                  </a:lnTo>
                  <a:lnTo>
                    <a:pt x="0" y="152400"/>
                  </a:lnTo>
                  <a:close/>
                </a:path>
              </a:pathLst>
            </a:custGeom>
            <a:ln w="9144">
              <a:solidFill>
                <a:srgbClr val="000000"/>
              </a:solidFill>
            </a:ln>
          </p:spPr>
          <p:txBody>
            <a:bodyPr wrap="square" lIns="0" tIns="0" rIns="0" bIns="0" rtlCol="0"/>
            <a:lstStyle/>
            <a:p>
              <a:endParaRPr/>
            </a:p>
          </p:txBody>
        </p:sp>
        <p:sp>
          <p:nvSpPr>
            <p:cNvPr id="10" name="object 10"/>
            <p:cNvSpPr/>
            <p:nvPr/>
          </p:nvSpPr>
          <p:spPr>
            <a:xfrm>
              <a:off x="0" y="5410199"/>
              <a:ext cx="457200" cy="1447800"/>
            </a:xfrm>
            <a:custGeom>
              <a:avLst/>
              <a:gdLst/>
              <a:ahLst/>
              <a:cxnLst/>
              <a:rect l="l" t="t" r="r" b="b"/>
              <a:pathLst>
                <a:path w="457200" h="1447800">
                  <a:moveTo>
                    <a:pt x="457200" y="0"/>
                  </a:moveTo>
                  <a:lnTo>
                    <a:pt x="0" y="0"/>
                  </a:lnTo>
                  <a:lnTo>
                    <a:pt x="0" y="1447799"/>
                  </a:lnTo>
                  <a:lnTo>
                    <a:pt x="457200" y="1447799"/>
                  </a:lnTo>
                  <a:lnTo>
                    <a:pt x="457200" y="0"/>
                  </a:lnTo>
                  <a:close/>
                </a:path>
              </a:pathLst>
            </a:custGeom>
            <a:solidFill>
              <a:srgbClr val="DDDDDD"/>
            </a:solidFill>
          </p:spPr>
          <p:txBody>
            <a:bodyPr wrap="square" lIns="0" tIns="0" rIns="0" bIns="0" rtlCol="0"/>
            <a:lstStyle/>
            <a:p>
              <a:endParaRPr/>
            </a:p>
          </p:txBody>
        </p:sp>
        <p:sp>
          <p:nvSpPr>
            <p:cNvPr id="11" name="object 11"/>
            <p:cNvSpPr/>
            <p:nvPr/>
          </p:nvSpPr>
          <p:spPr>
            <a:xfrm>
              <a:off x="0" y="5410199"/>
              <a:ext cx="457200" cy="1447800"/>
            </a:xfrm>
            <a:custGeom>
              <a:avLst/>
              <a:gdLst/>
              <a:ahLst/>
              <a:cxnLst/>
              <a:rect l="l" t="t" r="r" b="b"/>
              <a:pathLst>
                <a:path w="457200" h="1447800">
                  <a:moveTo>
                    <a:pt x="0" y="1447799"/>
                  </a:moveTo>
                  <a:lnTo>
                    <a:pt x="457200" y="1447799"/>
                  </a:lnTo>
                  <a:lnTo>
                    <a:pt x="457200" y="0"/>
                  </a:lnTo>
                  <a:lnTo>
                    <a:pt x="0" y="0"/>
                  </a:lnTo>
                  <a:lnTo>
                    <a:pt x="0" y="1447799"/>
                  </a:lnTo>
                  <a:close/>
                </a:path>
              </a:pathLst>
            </a:custGeom>
            <a:ln w="9144">
              <a:solidFill>
                <a:srgbClr val="000000"/>
              </a:solidFill>
            </a:ln>
          </p:spPr>
          <p:txBody>
            <a:bodyPr wrap="square" lIns="0" tIns="0" rIns="0" bIns="0" rtlCol="0"/>
            <a:lstStyle/>
            <a:p>
              <a:endParaRPr/>
            </a:p>
          </p:txBody>
        </p:sp>
        <p:sp>
          <p:nvSpPr>
            <p:cNvPr id="12" name="object 12"/>
            <p:cNvSpPr/>
            <p:nvPr/>
          </p:nvSpPr>
          <p:spPr>
            <a:xfrm>
              <a:off x="8791955" y="0"/>
              <a:ext cx="352425" cy="1981200"/>
            </a:xfrm>
            <a:custGeom>
              <a:avLst/>
              <a:gdLst/>
              <a:ahLst/>
              <a:cxnLst/>
              <a:rect l="l" t="t" r="r" b="b"/>
              <a:pathLst>
                <a:path w="352425" h="1981200">
                  <a:moveTo>
                    <a:pt x="0" y="1981200"/>
                  </a:moveTo>
                  <a:lnTo>
                    <a:pt x="352044" y="1981200"/>
                  </a:lnTo>
                  <a:lnTo>
                    <a:pt x="352044" y="0"/>
                  </a:lnTo>
                  <a:lnTo>
                    <a:pt x="0" y="0"/>
                  </a:lnTo>
                  <a:lnTo>
                    <a:pt x="0" y="1981200"/>
                  </a:lnTo>
                  <a:close/>
                </a:path>
              </a:pathLst>
            </a:custGeom>
            <a:solidFill>
              <a:srgbClr val="FFFFFF"/>
            </a:solidFill>
          </p:spPr>
          <p:txBody>
            <a:bodyPr wrap="square" lIns="0" tIns="0" rIns="0" bIns="0" rtlCol="0"/>
            <a:lstStyle/>
            <a:p>
              <a:endParaRPr/>
            </a:p>
          </p:txBody>
        </p:sp>
        <p:sp>
          <p:nvSpPr>
            <p:cNvPr id="13" name="object 13"/>
            <p:cNvSpPr/>
            <p:nvPr/>
          </p:nvSpPr>
          <p:spPr>
            <a:xfrm>
              <a:off x="8762999" y="0"/>
              <a:ext cx="381000" cy="1981200"/>
            </a:xfrm>
            <a:custGeom>
              <a:avLst/>
              <a:gdLst/>
              <a:ahLst/>
              <a:cxnLst/>
              <a:rect l="l" t="t" r="r" b="b"/>
              <a:pathLst>
                <a:path w="381000" h="1981200">
                  <a:moveTo>
                    <a:pt x="0" y="1981200"/>
                  </a:moveTo>
                  <a:lnTo>
                    <a:pt x="381000" y="1981200"/>
                  </a:lnTo>
                  <a:lnTo>
                    <a:pt x="381000" y="0"/>
                  </a:lnTo>
                  <a:lnTo>
                    <a:pt x="0" y="0"/>
                  </a:lnTo>
                  <a:lnTo>
                    <a:pt x="0" y="1981200"/>
                  </a:lnTo>
                  <a:close/>
                </a:path>
              </a:pathLst>
            </a:custGeom>
            <a:ln w="9144">
              <a:solidFill>
                <a:srgbClr val="000000"/>
              </a:solidFill>
            </a:ln>
          </p:spPr>
          <p:txBody>
            <a:bodyPr wrap="square" lIns="0" tIns="0" rIns="0" bIns="0" rtlCol="0"/>
            <a:lstStyle/>
            <a:p>
              <a:endParaRPr/>
            </a:p>
          </p:txBody>
        </p:sp>
        <p:sp>
          <p:nvSpPr>
            <p:cNvPr id="14" name="object 14"/>
            <p:cNvSpPr/>
            <p:nvPr/>
          </p:nvSpPr>
          <p:spPr>
            <a:xfrm>
              <a:off x="5715000" y="0"/>
              <a:ext cx="3019425" cy="304800"/>
            </a:xfrm>
            <a:custGeom>
              <a:avLst/>
              <a:gdLst/>
              <a:ahLst/>
              <a:cxnLst/>
              <a:rect l="l" t="t" r="r" b="b"/>
              <a:pathLst>
                <a:path w="3019425" h="304800">
                  <a:moveTo>
                    <a:pt x="0" y="304800"/>
                  </a:moveTo>
                  <a:lnTo>
                    <a:pt x="3019044" y="304800"/>
                  </a:lnTo>
                  <a:lnTo>
                    <a:pt x="3019044" y="0"/>
                  </a:lnTo>
                  <a:lnTo>
                    <a:pt x="0" y="0"/>
                  </a:lnTo>
                  <a:lnTo>
                    <a:pt x="0" y="304800"/>
                  </a:lnTo>
                  <a:close/>
                </a:path>
              </a:pathLst>
            </a:custGeom>
            <a:solidFill>
              <a:srgbClr val="C9C8AA"/>
            </a:solidFill>
          </p:spPr>
          <p:txBody>
            <a:bodyPr wrap="square" lIns="0" tIns="0" rIns="0" bIns="0" rtlCol="0"/>
            <a:lstStyle/>
            <a:p>
              <a:endParaRPr/>
            </a:p>
          </p:txBody>
        </p:sp>
        <p:sp>
          <p:nvSpPr>
            <p:cNvPr id="15" name="object 15"/>
            <p:cNvSpPr/>
            <p:nvPr/>
          </p:nvSpPr>
          <p:spPr>
            <a:xfrm>
              <a:off x="5715000" y="0"/>
              <a:ext cx="3048000" cy="304800"/>
            </a:xfrm>
            <a:custGeom>
              <a:avLst/>
              <a:gdLst/>
              <a:ahLst/>
              <a:cxnLst/>
              <a:rect l="l" t="t" r="r" b="b"/>
              <a:pathLst>
                <a:path w="3048000" h="304800">
                  <a:moveTo>
                    <a:pt x="0" y="304800"/>
                  </a:moveTo>
                  <a:lnTo>
                    <a:pt x="3048000" y="304800"/>
                  </a:lnTo>
                  <a:lnTo>
                    <a:pt x="3048000" y="0"/>
                  </a:lnTo>
                  <a:lnTo>
                    <a:pt x="0" y="0"/>
                  </a:lnTo>
                  <a:lnTo>
                    <a:pt x="0" y="304800"/>
                  </a:lnTo>
                  <a:close/>
                </a:path>
              </a:pathLst>
            </a:custGeom>
            <a:ln w="9144">
              <a:solidFill>
                <a:srgbClr val="000000"/>
              </a:solidFill>
            </a:ln>
          </p:spPr>
          <p:txBody>
            <a:bodyPr wrap="square" lIns="0" tIns="0" rIns="0" bIns="0" rtlCol="0"/>
            <a:lstStyle/>
            <a:p>
              <a:endParaRPr/>
            </a:p>
          </p:txBody>
        </p:sp>
        <p:sp>
          <p:nvSpPr>
            <p:cNvPr id="16" name="object 16"/>
            <p:cNvSpPr/>
            <p:nvPr/>
          </p:nvSpPr>
          <p:spPr>
            <a:xfrm>
              <a:off x="457200" y="304799"/>
              <a:ext cx="533400" cy="762000"/>
            </a:xfrm>
            <a:custGeom>
              <a:avLst/>
              <a:gdLst/>
              <a:ahLst/>
              <a:cxnLst/>
              <a:rect l="l" t="t" r="r" b="b"/>
              <a:pathLst>
                <a:path w="533400" h="762000">
                  <a:moveTo>
                    <a:pt x="533400" y="0"/>
                  </a:moveTo>
                  <a:lnTo>
                    <a:pt x="0" y="0"/>
                  </a:lnTo>
                  <a:lnTo>
                    <a:pt x="0" y="762000"/>
                  </a:lnTo>
                  <a:lnTo>
                    <a:pt x="533400" y="762000"/>
                  </a:lnTo>
                  <a:lnTo>
                    <a:pt x="533400" y="0"/>
                  </a:lnTo>
                  <a:close/>
                </a:path>
              </a:pathLst>
            </a:custGeom>
            <a:solidFill>
              <a:srgbClr val="99CC00">
                <a:alpha val="50195"/>
              </a:srgbClr>
            </a:solidFill>
          </p:spPr>
          <p:txBody>
            <a:bodyPr wrap="square" lIns="0" tIns="0" rIns="0" bIns="0" rtlCol="0"/>
            <a:lstStyle/>
            <a:p>
              <a:endParaRPr/>
            </a:p>
          </p:txBody>
        </p:sp>
        <p:sp>
          <p:nvSpPr>
            <p:cNvPr id="17" name="object 17"/>
            <p:cNvSpPr/>
            <p:nvPr/>
          </p:nvSpPr>
          <p:spPr>
            <a:xfrm>
              <a:off x="457200" y="304799"/>
              <a:ext cx="533400" cy="762000"/>
            </a:xfrm>
            <a:custGeom>
              <a:avLst/>
              <a:gdLst/>
              <a:ahLst/>
              <a:cxnLst/>
              <a:rect l="l" t="t" r="r" b="b"/>
              <a:pathLst>
                <a:path w="533400" h="762000">
                  <a:moveTo>
                    <a:pt x="0" y="762000"/>
                  </a:moveTo>
                  <a:lnTo>
                    <a:pt x="533400" y="762000"/>
                  </a:lnTo>
                  <a:lnTo>
                    <a:pt x="533400" y="0"/>
                  </a:lnTo>
                  <a:lnTo>
                    <a:pt x="0" y="0"/>
                  </a:lnTo>
                  <a:lnTo>
                    <a:pt x="0" y="762000"/>
                  </a:lnTo>
                  <a:close/>
                </a:path>
              </a:pathLst>
            </a:custGeom>
            <a:ln w="9144">
              <a:solidFill>
                <a:srgbClr val="000000"/>
              </a:solidFill>
            </a:ln>
          </p:spPr>
          <p:txBody>
            <a:bodyPr wrap="square" lIns="0" tIns="0" rIns="0" bIns="0" rtlCol="0"/>
            <a:lstStyle/>
            <a:p>
              <a:endParaRPr/>
            </a:p>
          </p:txBody>
        </p:sp>
        <p:pic>
          <p:nvPicPr>
            <p:cNvPr id="18" name="object 18"/>
            <p:cNvPicPr/>
            <p:nvPr/>
          </p:nvPicPr>
          <p:blipFill>
            <a:blip r:embed="rId5" cstate="print"/>
            <a:stretch>
              <a:fillRect/>
            </a:stretch>
          </p:blipFill>
          <p:spPr>
            <a:xfrm>
              <a:off x="0" y="1066800"/>
              <a:ext cx="457200" cy="4191000"/>
            </a:xfrm>
            <a:prstGeom prst="rect">
              <a:avLst/>
            </a:prstGeom>
          </p:spPr>
        </p:pic>
        <p:sp>
          <p:nvSpPr>
            <p:cNvPr id="19" name="object 19"/>
            <p:cNvSpPr/>
            <p:nvPr/>
          </p:nvSpPr>
          <p:spPr>
            <a:xfrm>
              <a:off x="0" y="1066800"/>
              <a:ext cx="457200" cy="4191000"/>
            </a:xfrm>
            <a:custGeom>
              <a:avLst/>
              <a:gdLst/>
              <a:ahLst/>
              <a:cxnLst/>
              <a:rect l="l" t="t" r="r" b="b"/>
              <a:pathLst>
                <a:path w="457200" h="4191000">
                  <a:moveTo>
                    <a:pt x="0" y="4191000"/>
                  </a:moveTo>
                  <a:lnTo>
                    <a:pt x="457200" y="4191000"/>
                  </a:lnTo>
                  <a:lnTo>
                    <a:pt x="457200" y="0"/>
                  </a:lnTo>
                  <a:lnTo>
                    <a:pt x="0" y="0"/>
                  </a:lnTo>
                  <a:lnTo>
                    <a:pt x="0" y="4191000"/>
                  </a:lnTo>
                  <a:close/>
                </a:path>
              </a:pathLst>
            </a:custGeom>
            <a:ln w="9144">
              <a:solidFill>
                <a:srgbClr val="000000"/>
              </a:solidFill>
            </a:ln>
          </p:spPr>
          <p:txBody>
            <a:bodyPr wrap="square" lIns="0" tIns="0" rIns="0" bIns="0" rtlCol="0"/>
            <a:lstStyle/>
            <a:p>
              <a:endParaRPr/>
            </a:p>
          </p:txBody>
        </p:sp>
        <p:sp>
          <p:nvSpPr>
            <p:cNvPr id="20" name="object 20"/>
            <p:cNvSpPr/>
            <p:nvPr/>
          </p:nvSpPr>
          <p:spPr>
            <a:xfrm>
              <a:off x="0" y="304799"/>
              <a:ext cx="419100" cy="762000"/>
            </a:xfrm>
            <a:custGeom>
              <a:avLst/>
              <a:gdLst/>
              <a:ahLst/>
              <a:cxnLst/>
              <a:rect l="l" t="t" r="r" b="b"/>
              <a:pathLst>
                <a:path w="419100" h="762000">
                  <a:moveTo>
                    <a:pt x="0" y="762000"/>
                  </a:moveTo>
                  <a:lnTo>
                    <a:pt x="419100" y="762000"/>
                  </a:lnTo>
                  <a:lnTo>
                    <a:pt x="419100" y="0"/>
                  </a:lnTo>
                  <a:lnTo>
                    <a:pt x="0" y="0"/>
                  </a:lnTo>
                  <a:lnTo>
                    <a:pt x="0" y="762000"/>
                  </a:lnTo>
                  <a:close/>
                </a:path>
              </a:pathLst>
            </a:custGeom>
            <a:solidFill>
              <a:srgbClr val="FFFFFF"/>
            </a:solidFill>
          </p:spPr>
          <p:txBody>
            <a:bodyPr wrap="square" lIns="0" tIns="0" rIns="0" bIns="0" rtlCol="0"/>
            <a:lstStyle/>
            <a:p>
              <a:endParaRPr/>
            </a:p>
          </p:txBody>
        </p:sp>
        <p:sp>
          <p:nvSpPr>
            <p:cNvPr id="21" name="object 21"/>
            <p:cNvSpPr/>
            <p:nvPr/>
          </p:nvSpPr>
          <p:spPr>
            <a:xfrm>
              <a:off x="0" y="304799"/>
              <a:ext cx="457200" cy="762000"/>
            </a:xfrm>
            <a:custGeom>
              <a:avLst/>
              <a:gdLst/>
              <a:ahLst/>
              <a:cxnLst/>
              <a:rect l="l" t="t" r="r" b="b"/>
              <a:pathLst>
                <a:path w="457200" h="762000">
                  <a:moveTo>
                    <a:pt x="0" y="762000"/>
                  </a:moveTo>
                  <a:lnTo>
                    <a:pt x="457200" y="762000"/>
                  </a:lnTo>
                  <a:lnTo>
                    <a:pt x="457200" y="0"/>
                  </a:lnTo>
                  <a:lnTo>
                    <a:pt x="0" y="0"/>
                  </a:lnTo>
                  <a:lnTo>
                    <a:pt x="0" y="762000"/>
                  </a:lnTo>
                  <a:close/>
                </a:path>
              </a:pathLst>
            </a:custGeom>
            <a:ln w="9144">
              <a:solidFill>
                <a:srgbClr val="000000"/>
              </a:solidFill>
            </a:ln>
          </p:spPr>
          <p:txBody>
            <a:bodyPr wrap="square" lIns="0" tIns="0" rIns="0" bIns="0" rtlCol="0"/>
            <a:lstStyle/>
            <a:p>
              <a:endParaRPr/>
            </a:p>
          </p:txBody>
        </p:sp>
        <p:sp>
          <p:nvSpPr>
            <p:cNvPr id="22" name="object 22"/>
            <p:cNvSpPr/>
            <p:nvPr/>
          </p:nvSpPr>
          <p:spPr>
            <a:xfrm>
              <a:off x="761" y="761"/>
              <a:ext cx="990600" cy="304800"/>
            </a:xfrm>
            <a:custGeom>
              <a:avLst/>
              <a:gdLst/>
              <a:ahLst/>
              <a:cxnLst/>
              <a:rect l="l" t="t" r="r" b="b"/>
              <a:pathLst>
                <a:path w="990600" h="304800">
                  <a:moveTo>
                    <a:pt x="990600" y="0"/>
                  </a:moveTo>
                  <a:lnTo>
                    <a:pt x="0" y="0"/>
                  </a:lnTo>
                  <a:lnTo>
                    <a:pt x="0" y="304800"/>
                  </a:lnTo>
                  <a:lnTo>
                    <a:pt x="990600" y="304800"/>
                  </a:lnTo>
                  <a:lnTo>
                    <a:pt x="990600" y="0"/>
                  </a:lnTo>
                  <a:close/>
                </a:path>
              </a:pathLst>
            </a:custGeom>
            <a:solidFill>
              <a:srgbClr val="99CC00"/>
            </a:solidFill>
          </p:spPr>
          <p:txBody>
            <a:bodyPr wrap="square" lIns="0" tIns="0" rIns="0" bIns="0" rtlCol="0"/>
            <a:lstStyle/>
            <a:p>
              <a:endParaRPr/>
            </a:p>
          </p:txBody>
        </p:sp>
        <p:sp>
          <p:nvSpPr>
            <p:cNvPr id="23" name="object 23"/>
            <p:cNvSpPr/>
            <p:nvPr/>
          </p:nvSpPr>
          <p:spPr>
            <a:xfrm>
              <a:off x="761" y="761"/>
              <a:ext cx="990600" cy="304800"/>
            </a:xfrm>
            <a:custGeom>
              <a:avLst/>
              <a:gdLst/>
              <a:ahLst/>
              <a:cxnLst/>
              <a:rect l="l" t="t" r="r" b="b"/>
              <a:pathLst>
                <a:path w="990600" h="304800">
                  <a:moveTo>
                    <a:pt x="0" y="304800"/>
                  </a:moveTo>
                  <a:lnTo>
                    <a:pt x="990600" y="304800"/>
                  </a:lnTo>
                  <a:lnTo>
                    <a:pt x="990600" y="0"/>
                  </a:lnTo>
                  <a:lnTo>
                    <a:pt x="0" y="0"/>
                  </a:lnTo>
                  <a:lnTo>
                    <a:pt x="0" y="304800"/>
                  </a:lnTo>
                  <a:close/>
                </a:path>
              </a:pathLst>
            </a:custGeom>
            <a:ln w="19812">
              <a:solidFill>
                <a:srgbClr val="808080"/>
              </a:solidFill>
            </a:ln>
          </p:spPr>
          <p:txBody>
            <a:bodyPr wrap="square" lIns="0" tIns="0" rIns="0" bIns="0" rtlCol="0"/>
            <a:lstStyle/>
            <a:p>
              <a:endParaRPr/>
            </a:p>
          </p:txBody>
        </p:sp>
        <p:sp>
          <p:nvSpPr>
            <p:cNvPr id="24" name="object 24"/>
            <p:cNvSpPr/>
            <p:nvPr/>
          </p:nvSpPr>
          <p:spPr>
            <a:xfrm>
              <a:off x="990600" y="0"/>
              <a:ext cx="4724400" cy="304800"/>
            </a:xfrm>
            <a:custGeom>
              <a:avLst/>
              <a:gdLst/>
              <a:ahLst/>
              <a:cxnLst/>
              <a:rect l="l" t="t" r="r" b="b"/>
              <a:pathLst>
                <a:path w="4724400" h="304800">
                  <a:moveTo>
                    <a:pt x="4724400" y="0"/>
                  </a:moveTo>
                  <a:lnTo>
                    <a:pt x="0" y="0"/>
                  </a:lnTo>
                  <a:lnTo>
                    <a:pt x="0" y="304800"/>
                  </a:lnTo>
                  <a:lnTo>
                    <a:pt x="4724400" y="304800"/>
                  </a:lnTo>
                  <a:lnTo>
                    <a:pt x="4724400" y="0"/>
                  </a:lnTo>
                  <a:close/>
                </a:path>
              </a:pathLst>
            </a:custGeom>
            <a:solidFill>
              <a:srgbClr val="FFFFFF"/>
            </a:solidFill>
          </p:spPr>
          <p:txBody>
            <a:bodyPr wrap="square" lIns="0" tIns="0" rIns="0" bIns="0" rtlCol="0"/>
            <a:lstStyle/>
            <a:p>
              <a:endParaRPr/>
            </a:p>
          </p:txBody>
        </p:sp>
        <p:sp>
          <p:nvSpPr>
            <p:cNvPr id="25" name="object 25"/>
            <p:cNvSpPr/>
            <p:nvPr/>
          </p:nvSpPr>
          <p:spPr>
            <a:xfrm>
              <a:off x="990600" y="0"/>
              <a:ext cx="4724400" cy="304800"/>
            </a:xfrm>
            <a:custGeom>
              <a:avLst/>
              <a:gdLst/>
              <a:ahLst/>
              <a:cxnLst/>
              <a:rect l="l" t="t" r="r" b="b"/>
              <a:pathLst>
                <a:path w="4724400" h="304800">
                  <a:moveTo>
                    <a:pt x="0" y="304800"/>
                  </a:moveTo>
                  <a:lnTo>
                    <a:pt x="4724400" y="304800"/>
                  </a:lnTo>
                  <a:lnTo>
                    <a:pt x="4724400" y="0"/>
                  </a:lnTo>
                  <a:lnTo>
                    <a:pt x="0" y="0"/>
                  </a:lnTo>
                  <a:lnTo>
                    <a:pt x="0" y="304800"/>
                  </a:lnTo>
                  <a:close/>
                </a:path>
              </a:pathLst>
            </a:custGeom>
            <a:ln w="9144">
              <a:solidFill>
                <a:srgbClr val="808080"/>
              </a:solidFill>
            </a:ln>
          </p:spPr>
          <p:txBody>
            <a:bodyPr wrap="square" lIns="0" tIns="0" rIns="0" bIns="0" rtlCol="0"/>
            <a:lstStyle/>
            <a:p>
              <a:endParaRPr/>
            </a:p>
          </p:txBody>
        </p:sp>
        <p:sp>
          <p:nvSpPr>
            <p:cNvPr id="26" name="object 26"/>
            <p:cNvSpPr/>
            <p:nvPr/>
          </p:nvSpPr>
          <p:spPr>
            <a:xfrm>
              <a:off x="457200" y="304799"/>
              <a:ext cx="0" cy="6553200"/>
            </a:xfrm>
            <a:custGeom>
              <a:avLst/>
              <a:gdLst/>
              <a:ahLst/>
              <a:cxnLst/>
              <a:rect l="l" t="t" r="r" b="b"/>
              <a:pathLst>
                <a:path h="6553200">
                  <a:moveTo>
                    <a:pt x="0" y="6553199"/>
                  </a:moveTo>
                  <a:lnTo>
                    <a:pt x="0" y="0"/>
                  </a:lnTo>
                </a:path>
              </a:pathLst>
            </a:custGeom>
            <a:ln w="76200">
              <a:solidFill>
                <a:srgbClr val="808080"/>
              </a:solidFill>
            </a:ln>
          </p:spPr>
          <p:txBody>
            <a:bodyPr wrap="square" lIns="0" tIns="0" rIns="0" bIns="0" rtlCol="0"/>
            <a:lstStyle/>
            <a:p>
              <a:endParaRPr/>
            </a:p>
          </p:txBody>
        </p:sp>
        <p:sp>
          <p:nvSpPr>
            <p:cNvPr id="27" name="object 27"/>
            <p:cNvSpPr/>
            <p:nvPr/>
          </p:nvSpPr>
          <p:spPr>
            <a:xfrm>
              <a:off x="457200" y="0"/>
              <a:ext cx="8686800" cy="6705600"/>
            </a:xfrm>
            <a:custGeom>
              <a:avLst/>
              <a:gdLst/>
              <a:ahLst/>
              <a:cxnLst/>
              <a:rect l="l" t="t" r="r" b="b"/>
              <a:pathLst>
                <a:path w="8686800" h="6705600">
                  <a:moveTo>
                    <a:pt x="0" y="6705600"/>
                  </a:moveTo>
                  <a:lnTo>
                    <a:pt x="8686800" y="6705600"/>
                  </a:lnTo>
                </a:path>
                <a:path w="8686800" h="6705600">
                  <a:moveTo>
                    <a:pt x="8305800" y="6705600"/>
                  </a:moveTo>
                  <a:lnTo>
                    <a:pt x="8305800" y="0"/>
                  </a:lnTo>
                </a:path>
              </a:pathLst>
            </a:custGeom>
            <a:ln w="57912">
              <a:solidFill>
                <a:srgbClr val="808080"/>
              </a:solidFill>
            </a:ln>
          </p:spPr>
          <p:txBody>
            <a:bodyPr wrap="square" lIns="0" tIns="0" rIns="0" bIns="0" rtlCol="0"/>
            <a:lstStyle/>
            <a:p>
              <a:endParaRPr/>
            </a:p>
          </p:txBody>
        </p:sp>
        <p:sp>
          <p:nvSpPr>
            <p:cNvPr id="28" name="object 28"/>
            <p:cNvSpPr/>
            <p:nvPr/>
          </p:nvSpPr>
          <p:spPr>
            <a:xfrm>
              <a:off x="761" y="305562"/>
              <a:ext cx="9144000" cy="0"/>
            </a:xfrm>
            <a:custGeom>
              <a:avLst/>
              <a:gdLst/>
              <a:ahLst/>
              <a:cxnLst/>
              <a:rect l="l" t="t" r="r" b="b"/>
              <a:pathLst>
                <a:path w="9144000">
                  <a:moveTo>
                    <a:pt x="0" y="0"/>
                  </a:moveTo>
                  <a:lnTo>
                    <a:pt x="9144000" y="0"/>
                  </a:lnTo>
                </a:path>
              </a:pathLst>
            </a:custGeom>
            <a:ln w="38100">
              <a:solidFill>
                <a:srgbClr val="808080"/>
              </a:solidFill>
            </a:ln>
          </p:spPr>
          <p:txBody>
            <a:bodyPr wrap="square" lIns="0" tIns="0" rIns="0" bIns="0" rtlCol="0"/>
            <a:lstStyle/>
            <a:p>
              <a:endParaRPr/>
            </a:p>
          </p:txBody>
        </p:sp>
        <p:sp>
          <p:nvSpPr>
            <p:cNvPr id="29" name="object 29"/>
            <p:cNvSpPr/>
            <p:nvPr/>
          </p:nvSpPr>
          <p:spPr>
            <a:xfrm>
              <a:off x="5715761" y="761"/>
              <a:ext cx="3429000" cy="457200"/>
            </a:xfrm>
            <a:custGeom>
              <a:avLst/>
              <a:gdLst/>
              <a:ahLst/>
              <a:cxnLst/>
              <a:rect l="l" t="t" r="r" b="b"/>
              <a:pathLst>
                <a:path w="3429000" h="457200">
                  <a:moveTo>
                    <a:pt x="3428999" y="457200"/>
                  </a:moveTo>
                  <a:lnTo>
                    <a:pt x="0" y="457200"/>
                  </a:lnTo>
                </a:path>
                <a:path w="3429000" h="457200">
                  <a:moveTo>
                    <a:pt x="0" y="457200"/>
                  </a:moveTo>
                  <a:lnTo>
                    <a:pt x="0" y="0"/>
                  </a:lnTo>
                </a:path>
              </a:pathLst>
            </a:custGeom>
            <a:ln w="19812">
              <a:solidFill>
                <a:srgbClr val="808080"/>
              </a:solidFill>
            </a:ln>
          </p:spPr>
          <p:txBody>
            <a:bodyPr wrap="square" lIns="0" tIns="0" rIns="0" bIns="0" rtlCol="0"/>
            <a:lstStyle/>
            <a:p>
              <a:endParaRPr/>
            </a:p>
          </p:txBody>
        </p:sp>
        <p:sp>
          <p:nvSpPr>
            <p:cNvPr id="30" name="object 30"/>
            <p:cNvSpPr/>
            <p:nvPr/>
          </p:nvSpPr>
          <p:spPr>
            <a:xfrm>
              <a:off x="8763762" y="1981961"/>
              <a:ext cx="381000" cy="0"/>
            </a:xfrm>
            <a:custGeom>
              <a:avLst/>
              <a:gdLst/>
              <a:ahLst/>
              <a:cxnLst/>
              <a:rect l="l" t="t" r="r" b="b"/>
              <a:pathLst>
                <a:path w="381000">
                  <a:moveTo>
                    <a:pt x="0" y="0"/>
                  </a:moveTo>
                  <a:lnTo>
                    <a:pt x="381000" y="0"/>
                  </a:lnTo>
                </a:path>
              </a:pathLst>
            </a:custGeom>
            <a:ln w="28956">
              <a:solidFill>
                <a:srgbClr val="000000"/>
              </a:solidFill>
            </a:ln>
          </p:spPr>
          <p:txBody>
            <a:bodyPr wrap="square" lIns="0" tIns="0" rIns="0" bIns="0" rtlCol="0"/>
            <a:lstStyle/>
            <a:p>
              <a:endParaRPr/>
            </a:p>
          </p:txBody>
        </p:sp>
        <p:sp>
          <p:nvSpPr>
            <p:cNvPr id="31" name="object 31"/>
            <p:cNvSpPr/>
            <p:nvPr/>
          </p:nvSpPr>
          <p:spPr>
            <a:xfrm>
              <a:off x="991361" y="761"/>
              <a:ext cx="0" cy="1066800"/>
            </a:xfrm>
            <a:custGeom>
              <a:avLst/>
              <a:gdLst/>
              <a:ahLst/>
              <a:cxnLst/>
              <a:rect l="l" t="t" r="r" b="b"/>
              <a:pathLst>
                <a:path h="1066800">
                  <a:moveTo>
                    <a:pt x="0" y="0"/>
                  </a:moveTo>
                  <a:lnTo>
                    <a:pt x="0" y="1066800"/>
                  </a:lnTo>
                </a:path>
              </a:pathLst>
            </a:custGeom>
            <a:ln w="19812">
              <a:solidFill>
                <a:srgbClr val="808080"/>
              </a:solidFill>
            </a:ln>
          </p:spPr>
          <p:txBody>
            <a:bodyPr wrap="square" lIns="0" tIns="0" rIns="0" bIns="0" rtlCol="0"/>
            <a:lstStyle/>
            <a:p>
              <a:endParaRPr/>
            </a:p>
          </p:txBody>
        </p:sp>
        <p:sp>
          <p:nvSpPr>
            <p:cNvPr id="32" name="object 32"/>
            <p:cNvSpPr/>
            <p:nvPr/>
          </p:nvSpPr>
          <p:spPr>
            <a:xfrm>
              <a:off x="761" y="1067561"/>
              <a:ext cx="990600" cy="0"/>
            </a:xfrm>
            <a:custGeom>
              <a:avLst/>
              <a:gdLst/>
              <a:ahLst/>
              <a:cxnLst/>
              <a:rect l="l" t="t" r="r" b="b"/>
              <a:pathLst>
                <a:path w="990600">
                  <a:moveTo>
                    <a:pt x="990600" y="0"/>
                  </a:moveTo>
                  <a:lnTo>
                    <a:pt x="0" y="0"/>
                  </a:lnTo>
                </a:path>
              </a:pathLst>
            </a:custGeom>
            <a:ln w="28956">
              <a:solidFill>
                <a:srgbClr val="808080"/>
              </a:solidFill>
            </a:ln>
          </p:spPr>
          <p:txBody>
            <a:bodyPr wrap="square" lIns="0" tIns="0" rIns="0" bIns="0" rtlCol="0"/>
            <a:lstStyle/>
            <a:p>
              <a:endParaRPr/>
            </a:p>
          </p:txBody>
        </p:sp>
        <p:sp>
          <p:nvSpPr>
            <p:cNvPr id="33" name="object 33"/>
            <p:cNvSpPr/>
            <p:nvPr/>
          </p:nvSpPr>
          <p:spPr>
            <a:xfrm>
              <a:off x="2667761" y="6249161"/>
              <a:ext cx="0" cy="609600"/>
            </a:xfrm>
            <a:custGeom>
              <a:avLst/>
              <a:gdLst/>
              <a:ahLst/>
              <a:cxnLst/>
              <a:rect l="l" t="t" r="r" b="b"/>
              <a:pathLst>
                <a:path h="609600">
                  <a:moveTo>
                    <a:pt x="0" y="609599"/>
                  </a:moveTo>
                  <a:lnTo>
                    <a:pt x="0" y="0"/>
                  </a:lnTo>
                </a:path>
              </a:pathLst>
            </a:custGeom>
            <a:ln w="19812">
              <a:solidFill>
                <a:srgbClr val="808080"/>
              </a:solidFill>
            </a:ln>
          </p:spPr>
          <p:txBody>
            <a:bodyPr wrap="square" lIns="0" tIns="0" rIns="0" bIns="0" rtlCol="0"/>
            <a:lstStyle/>
            <a:p>
              <a:endParaRPr/>
            </a:p>
          </p:txBody>
        </p:sp>
        <p:sp>
          <p:nvSpPr>
            <p:cNvPr id="34" name="object 34"/>
            <p:cNvSpPr/>
            <p:nvPr/>
          </p:nvSpPr>
          <p:spPr>
            <a:xfrm>
              <a:off x="2667761" y="6249161"/>
              <a:ext cx="6477000" cy="0"/>
            </a:xfrm>
            <a:custGeom>
              <a:avLst/>
              <a:gdLst/>
              <a:ahLst/>
              <a:cxnLst/>
              <a:rect l="l" t="t" r="r" b="b"/>
              <a:pathLst>
                <a:path w="6477000">
                  <a:moveTo>
                    <a:pt x="0" y="0"/>
                  </a:moveTo>
                  <a:lnTo>
                    <a:pt x="6476999" y="0"/>
                  </a:lnTo>
                </a:path>
              </a:pathLst>
            </a:custGeom>
            <a:ln w="19812">
              <a:solidFill>
                <a:srgbClr val="808080"/>
              </a:solidFill>
            </a:ln>
          </p:spPr>
          <p:txBody>
            <a:bodyPr wrap="square" lIns="0" tIns="0" rIns="0" bIns="0" rtlCol="0"/>
            <a:lstStyle/>
            <a:p>
              <a:endParaRPr/>
            </a:p>
          </p:txBody>
        </p:sp>
        <p:sp>
          <p:nvSpPr>
            <p:cNvPr id="35" name="object 35"/>
            <p:cNvSpPr/>
            <p:nvPr/>
          </p:nvSpPr>
          <p:spPr>
            <a:xfrm>
              <a:off x="761" y="5258561"/>
              <a:ext cx="457200" cy="152400"/>
            </a:xfrm>
            <a:custGeom>
              <a:avLst/>
              <a:gdLst/>
              <a:ahLst/>
              <a:cxnLst/>
              <a:rect l="l" t="t" r="r" b="b"/>
              <a:pathLst>
                <a:path w="457200" h="152400">
                  <a:moveTo>
                    <a:pt x="457200" y="0"/>
                  </a:moveTo>
                  <a:lnTo>
                    <a:pt x="0" y="0"/>
                  </a:lnTo>
                </a:path>
                <a:path w="457200" h="152400">
                  <a:moveTo>
                    <a:pt x="457200" y="152400"/>
                  </a:moveTo>
                  <a:lnTo>
                    <a:pt x="0" y="152400"/>
                  </a:lnTo>
                </a:path>
              </a:pathLst>
            </a:custGeom>
            <a:ln w="28956">
              <a:solidFill>
                <a:srgbClr val="808080"/>
              </a:solidFill>
            </a:ln>
          </p:spPr>
          <p:txBody>
            <a:bodyPr wrap="square" lIns="0" tIns="0" rIns="0" bIns="0" rtlCol="0"/>
            <a:lstStyle/>
            <a:p>
              <a:endParaRPr/>
            </a:p>
          </p:txBody>
        </p:sp>
      </p:grpSp>
      <p:sp>
        <p:nvSpPr>
          <p:cNvPr id="36" name="object 36"/>
          <p:cNvSpPr txBox="1"/>
          <p:nvPr/>
        </p:nvSpPr>
        <p:spPr>
          <a:xfrm>
            <a:off x="10306939" y="6338722"/>
            <a:ext cx="279400" cy="299720"/>
          </a:xfrm>
          <a:prstGeom prst="rect">
            <a:avLst/>
          </a:prstGeom>
        </p:spPr>
        <p:txBody>
          <a:bodyPr vert="horz" wrap="square" lIns="0" tIns="12700" rIns="0" bIns="0" rtlCol="0">
            <a:spAutoFit/>
          </a:bodyPr>
          <a:lstStyle/>
          <a:p>
            <a:pPr marL="12700">
              <a:spcBef>
                <a:spcPts val="100"/>
              </a:spcBef>
            </a:pPr>
            <a:r>
              <a:rPr dirty="0">
                <a:latin typeface="Century Gothic"/>
                <a:cs typeface="Century Gothic"/>
              </a:rPr>
              <a:t>17</a:t>
            </a:r>
            <a:endParaRPr>
              <a:latin typeface="Century Gothic"/>
              <a:cs typeface="Century Gothic"/>
            </a:endParaRPr>
          </a:p>
        </p:txBody>
      </p:sp>
      <p:grpSp>
        <p:nvGrpSpPr>
          <p:cNvPr id="37" name="object 37"/>
          <p:cNvGrpSpPr/>
          <p:nvPr/>
        </p:nvGrpSpPr>
        <p:grpSpPr>
          <a:xfrm>
            <a:off x="1590993" y="94425"/>
            <a:ext cx="3637915" cy="2195195"/>
            <a:chOff x="66992" y="94424"/>
            <a:chExt cx="3637915" cy="2195195"/>
          </a:xfrm>
        </p:grpSpPr>
        <p:sp>
          <p:nvSpPr>
            <p:cNvPr id="38" name="object 38"/>
            <p:cNvSpPr/>
            <p:nvPr/>
          </p:nvSpPr>
          <p:spPr>
            <a:xfrm>
              <a:off x="80010" y="107441"/>
              <a:ext cx="3611879" cy="2169160"/>
            </a:xfrm>
            <a:custGeom>
              <a:avLst/>
              <a:gdLst/>
              <a:ahLst/>
              <a:cxnLst/>
              <a:rect l="l" t="t" r="r" b="b"/>
              <a:pathLst>
                <a:path w="3611879" h="2169160">
                  <a:moveTo>
                    <a:pt x="3611879" y="0"/>
                  </a:moveTo>
                  <a:lnTo>
                    <a:pt x="0" y="0"/>
                  </a:lnTo>
                  <a:lnTo>
                    <a:pt x="0" y="2168652"/>
                  </a:lnTo>
                  <a:lnTo>
                    <a:pt x="3611879" y="2168652"/>
                  </a:lnTo>
                  <a:lnTo>
                    <a:pt x="3611879" y="0"/>
                  </a:lnTo>
                  <a:close/>
                </a:path>
              </a:pathLst>
            </a:custGeom>
            <a:solidFill>
              <a:srgbClr val="FFFFFF"/>
            </a:solidFill>
          </p:spPr>
          <p:txBody>
            <a:bodyPr wrap="square" lIns="0" tIns="0" rIns="0" bIns="0" rtlCol="0"/>
            <a:lstStyle/>
            <a:p>
              <a:endParaRPr/>
            </a:p>
          </p:txBody>
        </p:sp>
        <p:sp>
          <p:nvSpPr>
            <p:cNvPr id="39" name="object 39"/>
            <p:cNvSpPr/>
            <p:nvPr/>
          </p:nvSpPr>
          <p:spPr>
            <a:xfrm>
              <a:off x="80010" y="107441"/>
              <a:ext cx="3611879" cy="2169160"/>
            </a:xfrm>
            <a:custGeom>
              <a:avLst/>
              <a:gdLst/>
              <a:ahLst/>
              <a:cxnLst/>
              <a:rect l="l" t="t" r="r" b="b"/>
              <a:pathLst>
                <a:path w="3611879" h="2169160">
                  <a:moveTo>
                    <a:pt x="0" y="2168652"/>
                  </a:moveTo>
                  <a:lnTo>
                    <a:pt x="3611879" y="2168652"/>
                  </a:lnTo>
                  <a:lnTo>
                    <a:pt x="3611879" y="0"/>
                  </a:lnTo>
                  <a:lnTo>
                    <a:pt x="0" y="0"/>
                  </a:lnTo>
                  <a:lnTo>
                    <a:pt x="0" y="2168652"/>
                  </a:lnTo>
                  <a:close/>
                </a:path>
              </a:pathLst>
            </a:custGeom>
            <a:ln w="25908">
              <a:solidFill>
                <a:srgbClr val="006600"/>
              </a:solidFill>
            </a:ln>
          </p:spPr>
          <p:txBody>
            <a:bodyPr wrap="square" lIns="0" tIns="0" rIns="0" bIns="0" rtlCol="0"/>
            <a:lstStyle/>
            <a:p>
              <a:endParaRPr/>
            </a:p>
          </p:txBody>
        </p:sp>
      </p:grpSp>
      <p:sp>
        <p:nvSpPr>
          <p:cNvPr id="40" name="object 40"/>
          <p:cNvSpPr txBox="1"/>
          <p:nvPr/>
        </p:nvSpPr>
        <p:spPr>
          <a:xfrm>
            <a:off x="1682293" y="91567"/>
            <a:ext cx="437515" cy="299720"/>
          </a:xfrm>
          <a:prstGeom prst="rect">
            <a:avLst/>
          </a:prstGeom>
        </p:spPr>
        <p:txBody>
          <a:bodyPr vert="horz" wrap="square" lIns="0" tIns="12700" rIns="0" bIns="0" rtlCol="0">
            <a:spAutoFit/>
          </a:bodyPr>
          <a:lstStyle/>
          <a:p>
            <a:pPr marL="12700">
              <a:spcBef>
                <a:spcPts val="100"/>
              </a:spcBef>
            </a:pPr>
            <a:r>
              <a:rPr b="1" spc="-5" dirty="0">
                <a:latin typeface="Century Gothic"/>
                <a:cs typeface="Century Gothic"/>
              </a:rPr>
              <a:t>Rp</a:t>
            </a:r>
            <a:r>
              <a:rPr b="1" dirty="0">
                <a:latin typeface="Century Gothic"/>
                <a:cs typeface="Century Gothic"/>
              </a:rPr>
              <a:t>.:</a:t>
            </a:r>
            <a:endParaRPr>
              <a:latin typeface="Century Gothic"/>
              <a:cs typeface="Century Gothic"/>
            </a:endParaRPr>
          </a:p>
        </p:txBody>
      </p:sp>
      <p:sp>
        <p:nvSpPr>
          <p:cNvPr id="41" name="object 41"/>
          <p:cNvSpPr txBox="1">
            <a:spLocks noGrp="1"/>
          </p:cNvSpPr>
          <p:nvPr>
            <p:ph type="title"/>
          </p:nvPr>
        </p:nvSpPr>
        <p:spPr>
          <a:xfrm>
            <a:off x="2596692" y="91567"/>
            <a:ext cx="1821814" cy="848360"/>
          </a:xfrm>
          <a:prstGeom prst="rect">
            <a:avLst/>
          </a:prstGeom>
        </p:spPr>
        <p:txBody>
          <a:bodyPr vert="horz" wrap="square" lIns="0" tIns="12700" rIns="0" bIns="0" rtlCol="0" anchor="ctr">
            <a:spAutoFit/>
          </a:bodyPr>
          <a:lstStyle/>
          <a:p>
            <a:pPr marL="12700">
              <a:lnSpc>
                <a:spcPct val="100000"/>
              </a:lnSpc>
              <a:spcBef>
                <a:spcPts val="100"/>
              </a:spcBef>
            </a:pPr>
            <a:r>
              <a:rPr sz="1800" b="1" dirty="0">
                <a:solidFill>
                  <a:srgbClr val="000000"/>
                </a:solidFill>
                <a:latin typeface="Century Gothic"/>
                <a:cs typeface="Century Gothic"/>
              </a:rPr>
              <a:t>Anaesthesini</a:t>
            </a:r>
            <a:r>
              <a:rPr sz="1800" b="1" spc="-100" dirty="0">
                <a:solidFill>
                  <a:srgbClr val="000000"/>
                </a:solidFill>
                <a:latin typeface="Century Gothic"/>
                <a:cs typeface="Century Gothic"/>
              </a:rPr>
              <a:t> </a:t>
            </a:r>
            <a:r>
              <a:rPr sz="1800" b="1" spc="-5" dirty="0">
                <a:solidFill>
                  <a:srgbClr val="000000"/>
                </a:solidFill>
                <a:latin typeface="Century Gothic"/>
                <a:cs typeface="Century Gothic"/>
              </a:rPr>
              <a:t>0,2</a:t>
            </a:r>
            <a:endParaRPr sz="1800">
              <a:latin typeface="Century Gothic"/>
              <a:cs typeface="Century Gothic"/>
            </a:endParaRPr>
          </a:p>
          <a:p>
            <a:pPr marL="12700" marR="5080">
              <a:lnSpc>
                <a:spcPct val="100000"/>
              </a:lnSpc>
              <a:tabLst>
                <a:tab pos="1488440" algn="l"/>
              </a:tabLst>
            </a:pPr>
            <a:r>
              <a:rPr sz="1800" b="1" dirty="0">
                <a:solidFill>
                  <a:srgbClr val="000000"/>
                </a:solidFill>
                <a:latin typeface="Century Gothic"/>
                <a:cs typeface="Century Gothic"/>
              </a:rPr>
              <a:t>Olei Cacao	</a:t>
            </a:r>
            <a:r>
              <a:rPr sz="1800" b="1" spc="-5" dirty="0">
                <a:solidFill>
                  <a:srgbClr val="000000"/>
                </a:solidFill>
                <a:latin typeface="Century Gothic"/>
                <a:cs typeface="Century Gothic"/>
              </a:rPr>
              <a:t>2,0  </a:t>
            </a:r>
            <a:r>
              <a:rPr sz="1800" b="1" dirty="0">
                <a:solidFill>
                  <a:srgbClr val="000000"/>
                </a:solidFill>
                <a:latin typeface="Century Gothic"/>
                <a:cs typeface="Century Gothic"/>
              </a:rPr>
              <a:t>M.,</a:t>
            </a:r>
            <a:r>
              <a:rPr sz="1800" b="1" spc="-25" dirty="0">
                <a:solidFill>
                  <a:srgbClr val="000000"/>
                </a:solidFill>
                <a:latin typeface="Century Gothic"/>
                <a:cs typeface="Century Gothic"/>
              </a:rPr>
              <a:t> </a:t>
            </a:r>
            <a:r>
              <a:rPr sz="1800" b="1" dirty="0">
                <a:solidFill>
                  <a:srgbClr val="000000"/>
                </a:solidFill>
                <a:latin typeface="Century Gothic"/>
                <a:cs typeface="Century Gothic"/>
              </a:rPr>
              <a:t>f.</a:t>
            </a:r>
            <a:r>
              <a:rPr sz="1800" b="1" spc="-25" dirty="0">
                <a:solidFill>
                  <a:srgbClr val="000000"/>
                </a:solidFill>
                <a:latin typeface="Century Gothic"/>
                <a:cs typeface="Century Gothic"/>
              </a:rPr>
              <a:t> </a:t>
            </a:r>
            <a:r>
              <a:rPr sz="1800" b="1" dirty="0">
                <a:solidFill>
                  <a:srgbClr val="000000"/>
                </a:solidFill>
                <a:latin typeface="Century Gothic"/>
                <a:cs typeface="Century Gothic"/>
              </a:rPr>
              <a:t>supp.</a:t>
            </a:r>
            <a:endParaRPr sz="1800">
              <a:latin typeface="Century Gothic"/>
              <a:cs typeface="Century Gothic"/>
            </a:endParaRPr>
          </a:p>
        </p:txBody>
      </p:sp>
      <p:sp>
        <p:nvSpPr>
          <p:cNvPr id="42" name="object 42"/>
          <p:cNvSpPr txBox="1"/>
          <p:nvPr/>
        </p:nvSpPr>
        <p:spPr>
          <a:xfrm>
            <a:off x="2596692" y="914527"/>
            <a:ext cx="2368550" cy="848994"/>
          </a:xfrm>
          <a:prstGeom prst="rect">
            <a:avLst/>
          </a:prstGeom>
        </p:spPr>
        <p:txBody>
          <a:bodyPr vert="horz" wrap="square" lIns="0" tIns="12700" rIns="0" bIns="0" rtlCol="0">
            <a:spAutoFit/>
          </a:bodyPr>
          <a:lstStyle/>
          <a:p>
            <a:pPr marL="12700">
              <a:spcBef>
                <a:spcPts val="100"/>
              </a:spcBef>
            </a:pPr>
            <a:r>
              <a:rPr b="1" spc="-5" dirty="0">
                <a:latin typeface="Century Gothic"/>
                <a:cs typeface="Century Gothic"/>
              </a:rPr>
              <a:t>D.t.d.N.</a:t>
            </a:r>
            <a:r>
              <a:rPr b="1" spc="-55" dirty="0">
                <a:latin typeface="Century Gothic"/>
                <a:cs typeface="Century Gothic"/>
              </a:rPr>
              <a:t> </a:t>
            </a:r>
            <a:r>
              <a:rPr b="1" spc="-5" dirty="0">
                <a:latin typeface="Century Gothic"/>
                <a:cs typeface="Century Gothic"/>
              </a:rPr>
              <a:t>10</a:t>
            </a:r>
            <a:endParaRPr>
              <a:latin typeface="Century Gothic"/>
              <a:cs typeface="Century Gothic"/>
            </a:endParaRPr>
          </a:p>
          <a:p>
            <a:pPr marL="12700"/>
            <a:r>
              <a:rPr b="1" spc="-5" dirty="0">
                <a:latin typeface="Century Gothic"/>
                <a:cs typeface="Century Gothic"/>
              </a:rPr>
              <a:t>S.:</a:t>
            </a:r>
            <a:r>
              <a:rPr b="1" spc="-40" dirty="0">
                <a:latin typeface="Century Gothic"/>
                <a:cs typeface="Century Gothic"/>
              </a:rPr>
              <a:t> </a:t>
            </a:r>
            <a:r>
              <a:rPr b="1" spc="-5" dirty="0">
                <a:latin typeface="Century Gothic"/>
                <a:cs typeface="Century Gothic"/>
              </a:rPr>
              <a:t>По</a:t>
            </a:r>
            <a:r>
              <a:rPr b="1" spc="-25" dirty="0">
                <a:latin typeface="Century Gothic"/>
                <a:cs typeface="Century Gothic"/>
              </a:rPr>
              <a:t> </a:t>
            </a:r>
            <a:r>
              <a:rPr b="1" dirty="0">
                <a:latin typeface="Century Gothic"/>
                <a:cs typeface="Century Gothic"/>
              </a:rPr>
              <a:t>1</a:t>
            </a:r>
            <a:r>
              <a:rPr b="1" spc="-20" dirty="0">
                <a:latin typeface="Century Gothic"/>
                <a:cs typeface="Century Gothic"/>
              </a:rPr>
              <a:t> </a:t>
            </a:r>
            <a:r>
              <a:rPr b="1" spc="-5" dirty="0">
                <a:latin typeface="Century Gothic"/>
                <a:cs typeface="Century Gothic"/>
              </a:rPr>
              <a:t>супозиторію</a:t>
            </a:r>
            <a:endParaRPr>
              <a:latin typeface="Century Gothic"/>
              <a:cs typeface="Century Gothic"/>
            </a:endParaRPr>
          </a:p>
          <a:p>
            <a:pPr marL="12700"/>
            <a:r>
              <a:rPr b="1" dirty="0">
                <a:latin typeface="Century Gothic"/>
                <a:cs typeface="Century Gothic"/>
              </a:rPr>
              <a:t>у</a:t>
            </a:r>
            <a:r>
              <a:rPr b="1" spc="-25" dirty="0">
                <a:latin typeface="Century Gothic"/>
                <a:cs typeface="Century Gothic"/>
              </a:rPr>
              <a:t> </a:t>
            </a:r>
            <a:r>
              <a:rPr b="1" spc="-5" dirty="0">
                <a:latin typeface="Century Gothic"/>
                <a:cs typeface="Century Gothic"/>
              </a:rPr>
              <a:t>пряму</a:t>
            </a:r>
            <a:r>
              <a:rPr b="1" spc="-10" dirty="0">
                <a:latin typeface="Century Gothic"/>
                <a:cs typeface="Century Gothic"/>
              </a:rPr>
              <a:t> </a:t>
            </a:r>
            <a:r>
              <a:rPr b="1" spc="-5" dirty="0">
                <a:latin typeface="Century Gothic"/>
                <a:cs typeface="Century Gothic"/>
              </a:rPr>
              <a:t>кишку</a:t>
            </a:r>
            <a:r>
              <a:rPr b="1" spc="-40" dirty="0">
                <a:latin typeface="Century Gothic"/>
                <a:cs typeface="Century Gothic"/>
              </a:rPr>
              <a:t> </a:t>
            </a:r>
            <a:r>
              <a:rPr b="1" spc="-5" dirty="0">
                <a:latin typeface="Century Gothic"/>
                <a:cs typeface="Century Gothic"/>
              </a:rPr>
              <a:t>при</a:t>
            </a:r>
            <a:endParaRPr>
              <a:latin typeface="Century Gothic"/>
              <a:cs typeface="Century Gothic"/>
            </a:endParaRPr>
          </a:p>
        </p:txBody>
      </p:sp>
      <p:sp>
        <p:nvSpPr>
          <p:cNvPr id="43" name="object 43"/>
          <p:cNvSpPr txBox="1"/>
          <p:nvPr/>
        </p:nvSpPr>
        <p:spPr>
          <a:xfrm>
            <a:off x="2084628" y="1737740"/>
            <a:ext cx="2645410" cy="544830"/>
          </a:xfrm>
          <a:prstGeom prst="rect">
            <a:avLst/>
          </a:prstGeom>
        </p:spPr>
        <p:txBody>
          <a:bodyPr vert="horz" wrap="square" lIns="0" tIns="12700" rIns="0" bIns="0" rtlCol="0">
            <a:spAutoFit/>
          </a:bodyPr>
          <a:lstStyle/>
          <a:p>
            <a:pPr marL="524510">
              <a:spcBef>
                <a:spcPts val="100"/>
              </a:spcBef>
            </a:pPr>
            <a:r>
              <a:rPr b="1" spc="-5" dirty="0">
                <a:latin typeface="Century Gothic"/>
                <a:cs typeface="Century Gothic"/>
              </a:rPr>
              <a:t>геморої</a:t>
            </a:r>
            <a:r>
              <a:rPr b="1" spc="-35" dirty="0">
                <a:latin typeface="Century Gothic"/>
                <a:cs typeface="Century Gothic"/>
              </a:rPr>
              <a:t> </a:t>
            </a:r>
            <a:r>
              <a:rPr b="1" dirty="0">
                <a:latin typeface="Century Gothic"/>
                <a:cs typeface="Century Gothic"/>
              </a:rPr>
              <a:t>.</a:t>
            </a:r>
            <a:endParaRPr>
              <a:latin typeface="Century Gothic"/>
              <a:cs typeface="Century Gothic"/>
            </a:endParaRPr>
          </a:p>
          <a:p>
            <a:pPr marL="12700">
              <a:spcBef>
                <a:spcPts val="5"/>
              </a:spcBef>
            </a:pPr>
            <a:r>
              <a:rPr sz="1600" b="1" i="1" spc="-10" dirty="0">
                <a:latin typeface="Century Gothic"/>
                <a:cs typeface="Century Gothic"/>
              </a:rPr>
              <a:t>Печатка</a:t>
            </a:r>
            <a:r>
              <a:rPr sz="1600" b="1" i="1" spc="30" dirty="0">
                <a:latin typeface="Century Gothic"/>
                <a:cs typeface="Century Gothic"/>
              </a:rPr>
              <a:t> </a:t>
            </a:r>
            <a:r>
              <a:rPr sz="1600" b="1" i="1" spc="-5" dirty="0">
                <a:latin typeface="Century Gothic"/>
                <a:cs typeface="Century Gothic"/>
              </a:rPr>
              <a:t>та</a:t>
            </a:r>
            <a:r>
              <a:rPr sz="1600" b="1" i="1" spc="-10" dirty="0">
                <a:latin typeface="Century Gothic"/>
                <a:cs typeface="Century Gothic"/>
              </a:rPr>
              <a:t> підпис</a:t>
            </a:r>
            <a:r>
              <a:rPr sz="1600" b="1" i="1" spc="20" dirty="0">
                <a:latin typeface="Century Gothic"/>
                <a:cs typeface="Century Gothic"/>
              </a:rPr>
              <a:t> </a:t>
            </a:r>
            <a:r>
              <a:rPr sz="1600" b="1" i="1" spc="-5" dirty="0">
                <a:latin typeface="Century Gothic"/>
                <a:cs typeface="Century Gothic"/>
              </a:rPr>
              <a:t>лікаря</a:t>
            </a:r>
            <a:endParaRPr sz="1600">
              <a:latin typeface="Century Gothic"/>
              <a:cs typeface="Century Gothic"/>
            </a:endParaRPr>
          </a:p>
        </p:txBody>
      </p:sp>
      <p:grpSp>
        <p:nvGrpSpPr>
          <p:cNvPr id="44" name="object 44"/>
          <p:cNvGrpSpPr/>
          <p:nvPr/>
        </p:nvGrpSpPr>
        <p:grpSpPr>
          <a:xfrm>
            <a:off x="5212017" y="94425"/>
            <a:ext cx="5441315" cy="1082675"/>
            <a:chOff x="3688016" y="94424"/>
            <a:chExt cx="5441315" cy="1082675"/>
          </a:xfrm>
        </p:grpSpPr>
        <p:sp>
          <p:nvSpPr>
            <p:cNvPr id="45" name="object 45"/>
            <p:cNvSpPr/>
            <p:nvPr/>
          </p:nvSpPr>
          <p:spPr>
            <a:xfrm>
              <a:off x="3701033" y="107441"/>
              <a:ext cx="5415280" cy="1056640"/>
            </a:xfrm>
            <a:custGeom>
              <a:avLst/>
              <a:gdLst/>
              <a:ahLst/>
              <a:cxnLst/>
              <a:rect l="l" t="t" r="r" b="b"/>
              <a:pathLst>
                <a:path w="5415280" h="1056640">
                  <a:moveTo>
                    <a:pt x="5414771" y="0"/>
                  </a:moveTo>
                  <a:lnTo>
                    <a:pt x="0" y="0"/>
                  </a:lnTo>
                  <a:lnTo>
                    <a:pt x="0" y="1056131"/>
                  </a:lnTo>
                  <a:lnTo>
                    <a:pt x="5414771" y="1056131"/>
                  </a:lnTo>
                  <a:lnTo>
                    <a:pt x="5414771" y="0"/>
                  </a:lnTo>
                  <a:close/>
                </a:path>
              </a:pathLst>
            </a:custGeom>
            <a:solidFill>
              <a:srgbClr val="FFFFFF"/>
            </a:solidFill>
          </p:spPr>
          <p:txBody>
            <a:bodyPr wrap="square" lIns="0" tIns="0" rIns="0" bIns="0" rtlCol="0"/>
            <a:lstStyle/>
            <a:p>
              <a:endParaRPr/>
            </a:p>
          </p:txBody>
        </p:sp>
        <p:sp>
          <p:nvSpPr>
            <p:cNvPr id="46" name="object 46"/>
            <p:cNvSpPr/>
            <p:nvPr/>
          </p:nvSpPr>
          <p:spPr>
            <a:xfrm>
              <a:off x="3701033" y="107441"/>
              <a:ext cx="5415280" cy="1056640"/>
            </a:xfrm>
            <a:custGeom>
              <a:avLst/>
              <a:gdLst/>
              <a:ahLst/>
              <a:cxnLst/>
              <a:rect l="l" t="t" r="r" b="b"/>
              <a:pathLst>
                <a:path w="5415280" h="1056640">
                  <a:moveTo>
                    <a:pt x="0" y="1056131"/>
                  </a:moveTo>
                  <a:lnTo>
                    <a:pt x="5414771" y="1056131"/>
                  </a:lnTo>
                  <a:lnTo>
                    <a:pt x="5414771" y="0"/>
                  </a:lnTo>
                  <a:lnTo>
                    <a:pt x="0" y="0"/>
                  </a:lnTo>
                  <a:lnTo>
                    <a:pt x="0" y="1056131"/>
                  </a:lnTo>
                  <a:close/>
                </a:path>
              </a:pathLst>
            </a:custGeom>
            <a:ln w="25908">
              <a:solidFill>
                <a:srgbClr val="006600"/>
              </a:solidFill>
            </a:ln>
          </p:spPr>
          <p:txBody>
            <a:bodyPr wrap="square" lIns="0" tIns="0" rIns="0" bIns="0" rtlCol="0"/>
            <a:lstStyle/>
            <a:p>
              <a:endParaRPr/>
            </a:p>
          </p:txBody>
        </p:sp>
      </p:grpSp>
      <p:sp>
        <p:nvSpPr>
          <p:cNvPr id="47" name="object 47"/>
          <p:cNvSpPr txBox="1"/>
          <p:nvPr/>
        </p:nvSpPr>
        <p:spPr>
          <a:xfrm>
            <a:off x="5248403" y="205485"/>
            <a:ext cx="5274945" cy="848994"/>
          </a:xfrm>
          <a:prstGeom prst="rect">
            <a:avLst/>
          </a:prstGeom>
        </p:spPr>
        <p:txBody>
          <a:bodyPr vert="horz" wrap="square" lIns="0" tIns="12700" rIns="0" bIns="0" rtlCol="0">
            <a:spAutoFit/>
          </a:bodyPr>
          <a:lstStyle/>
          <a:p>
            <a:pPr marL="12700" marR="5080">
              <a:spcBef>
                <a:spcPts val="100"/>
              </a:spcBef>
            </a:pPr>
            <a:r>
              <a:rPr spc="-5" dirty="0">
                <a:latin typeface="Century Gothic"/>
                <a:cs typeface="Century Gothic"/>
              </a:rPr>
              <a:t>Даний</a:t>
            </a:r>
            <a:r>
              <a:rPr spc="5" dirty="0">
                <a:latin typeface="Century Gothic"/>
                <a:cs typeface="Century Gothic"/>
              </a:rPr>
              <a:t> </a:t>
            </a:r>
            <a:r>
              <a:rPr spc="-5" dirty="0">
                <a:latin typeface="Century Gothic"/>
                <a:cs typeface="Century Gothic"/>
              </a:rPr>
              <a:t>лікарський </a:t>
            </a:r>
            <a:r>
              <a:rPr spc="-10" dirty="0">
                <a:latin typeface="Century Gothic"/>
                <a:cs typeface="Century Gothic"/>
              </a:rPr>
              <a:t>препарат</a:t>
            </a:r>
            <a:r>
              <a:rPr dirty="0">
                <a:latin typeface="Century Gothic"/>
                <a:cs typeface="Century Gothic"/>
              </a:rPr>
              <a:t> </a:t>
            </a:r>
            <a:r>
              <a:rPr spc="-5" dirty="0">
                <a:latin typeface="Century Gothic"/>
                <a:cs typeface="Century Gothic"/>
              </a:rPr>
              <a:t>представляє </a:t>
            </a:r>
            <a:r>
              <a:rPr dirty="0">
                <a:latin typeface="Century Gothic"/>
                <a:cs typeface="Century Gothic"/>
              </a:rPr>
              <a:t> </a:t>
            </a:r>
            <a:r>
              <a:rPr spc="-5" dirty="0">
                <a:latin typeface="Century Gothic"/>
                <a:cs typeface="Century Gothic"/>
              </a:rPr>
              <a:t>собою суспензійні супозиторії </a:t>
            </a:r>
            <a:r>
              <a:rPr dirty="0">
                <a:latin typeface="Century Gothic"/>
                <a:cs typeface="Century Gothic"/>
              </a:rPr>
              <a:t>до </a:t>
            </a:r>
            <a:r>
              <a:rPr spc="-5" dirty="0">
                <a:latin typeface="Century Gothic"/>
                <a:cs typeface="Century Gothic"/>
              </a:rPr>
              <a:t>складу яких </a:t>
            </a:r>
            <a:r>
              <a:rPr spc="-484" dirty="0">
                <a:latin typeface="Century Gothic"/>
                <a:cs typeface="Century Gothic"/>
              </a:rPr>
              <a:t> </a:t>
            </a:r>
            <a:r>
              <a:rPr spc="-5" dirty="0">
                <a:latin typeface="Century Gothic"/>
                <a:cs typeface="Century Gothic"/>
              </a:rPr>
              <a:t>входить</a:t>
            </a:r>
            <a:r>
              <a:rPr dirty="0">
                <a:latin typeface="Century Gothic"/>
                <a:cs typeface="Century Gothic"/>
              </a:rPr>
              <a:t> сильнодіюча</a:t>
            </a:r>
            <a:r>
              <a:rPr spc="-45" dirty="0">
                <a:latin typeface="Century Gothic"/>
                <a:cs typeface="Century Gothic"/>
              </a:rPr>
              <a:t> </a:t>
            </a:r>
            <a:r>
              <a:rPr spc="-5" dirty="0">
                <a:latin typeface="Century Gothic"/>
                <a:cs typeface="Century Gothic"/>
              </a:rPr>
              <a:t>речовина</a:t>
            </a:r>
            <a:r>
              <a:rPr spc="5" dirty="0">
                <a:latin typeface="Century Gothic"/>
                <a:cs typeface="Century Gothic"/>
              </a:rPr>
              <a:t> </a:t>
            </a:r>
            <a:r>
              <a:rPr spc="-10" dirty="0">
                <a:latin typeface="Century Gothic"/>
                <a:cs typeface="Century Gothic"/>
              </a:rPr>
              <a:t>анестезин.</a:t>
            </a:r>
            <a:endParaRPr>
              <a:latin typeface="Century Gothic"/>
              <a:cs typeface="Century Gothic"/>
            </a:endParaRPr>
          </a:p>
        </p:txBody>
      </p:sp>
      <p:grpSp>
        <p:nvGrpSpPr>
          <p:cNvPr id="48" name="object 48"/>
          <p:cNvGrpSpPr/>
          <p:nvPr/>
        </p:nvGrpSpPr>
        <p:grpSpPr>
          <a:xfrm>
            <a:off x="6162993" y="2244789"/>
            <a:ext cx="4490085" cy="1539875"/>
            <a:chOff x="4638992" y="2244788"/>
            <a:chExt cx="4490085" cy="1539875"/>
          </a:xfrm>
        </p:grpSpPr>
        <p:sp>
          <p:nvSpPr>
            <p:cNvPr id="49" name="object 49"/>
            <p:cNvSpPr/>
            <p:nvPr/>
          </p:nvSpPr>
          <p:spPr>
            <a:xfrm>
              <a:off x="4652009" y="2257806"/>
              <a:ext cx="4464050" cy="1513840"/>
            </a:xfrm>
            <a:custGeom>
              <a:avLst/>
              <a:gdLst/>
              <a:ahLst/>
              <a:cxnLst/>
              <a:rect l="l" t="t" r="r" b="b"/>
              <a:pathLst>
                <a:path w="4464050" h="1513839">
                  <a:moveTo>
                    <a:pt x="4463795" y="0"/>
                  </a:moveTo>
                  <a:lnTo>
                    <a:pt x="0" y="0"/>
                  </a:lnTo>
                  <a:lnTo>
                    <a:pt x="0" y="1513332"/>
                  </a:lnTo>
                  <a:lnTo>
                    <a:pt x="4463795" y="1513332"/>
                  </a:lnTo>
                  <a:lnTo>
                    <a:pt x="4463795" y="0"/>
                  </a:lnTo>
                  <a:close/>
                </a:path>
              </a:pathLst>
            </a:custGeom>
            <a:solidFill>
              <a:srgbClr val="FFFFFF"/>
            </a:solidFill>
          </p:spPr>
          <p:txBody>
            <a:bodyPr wrap="square" lIns="0" tIns="0" rIns="0" bIns="0" rtlCol="0"/>
            <a:lstStyle/>
            <a:p>
              <a:endParaRPr/>
            </a:p>
          </p:txBody>
        </p:sp>
        <p:sp>
          <p:nvSpPr>
            <p:cNvPr id="50" name="object 50"/>
            <p:cNvSpPr/>
            <p:nvPr/>
          </p:nvSpPr>
          <p:spPr>
            <a:xfrm>
              <a:off x="4652009" y="2257806"/>
              <a:ext cx="4464050" cy="1513840"/>
            </a:xfrm>
            <a:custGeom>
              <a:avLst/>
              <a:gdLst/>
              <a:ahLst/>
              <a:cxnLst/>
              <a:rect l="l" t="t" r="r" b="b"/>
              <a:pathLst>
                <a:path w="4464050" h="1513839">
                  <a:moveTo>
                    <a:pt x="0" y="1513332"/>
                  </a:moveTo>
                  <a:lnTo>
                    <a:pt x="4463795" y="1513332"/>
                  </a:lnTo>
                  <a:lnTo>
                    <a:pt x="4463795" y="0"/>
                  </a:lnTo>
                  <a:lnTo>
                    <a:pt x="0" y="0"/>
                  </a:lnTo>
                  <a:lnTo>
                    <a:pt x="0" y="1513332"/>
                  </a:lnTo>
                  <a:close/>
                </a:path>
              </a:pathLst>
            </a:custGeom>
            <a:ln w="25908">
              <a:solidFill>
                <a:srgbClr val="006600"/>
              </a:solidFill>
            </a:ln>
          </p:spPr>
          <p:txBody>
            <a:bodyPr wrap="square" lIns="0" tIns="0" rIns="0" bIns="0" rtlCol="0"/>
            <a:lstStyle/>
            <a:p>
              <a:endParaRPr/>
            </a:p>
          </p:txBody>
        </p:sp>
      </p:grpSp>
      <p:sp>
        <p:nvSpPr>
          <p:cNvPr id="51" name="object 51"/>
          <p:cNvSpPr txBox="1"/>
          <p:nvPr/>
        </p:nvSpPr>
        <p:spPr>
          <a:xfrm>
            <a:off x="7294627" y="2311400"/>
            <a:ext cx="2225675" cy="299720"/>
          </a:xfrm>
          <a:prstGeom prst="rect">
            <a:avLst/>
          </a:prstGeom>
        </p:spPr>
        <p:txBody>
          <a:bodyPr vert="horz" wrap="square" lIns="0" tIns="12700" rIns="0" bIns="0" rtlCol="0">
            <a:spAutoFit/>
          </a:bodyPr>
          <a:lstStyle/>
          <a:p>
            <a:pPr marL="12700">
              <a:spcBef>
                <a:spcPts val="100"/>
              </a:spcBef>
            </a:pPr>
            <a:r>
              <a:rPr b="1" spc="-5" dirty="0">
                <a:latin typeface="Century Gothic"/>
                <a:cs typeface="Century Gothic"/>
              </a:rPr>
              <a:t>ППК</a:t>
            </a:r>
            <a:r>
              <a:rPr b="1" spc="-40" dirty="0">
                <a:latin typeface="Century Gothic"/>
                <a:cs typeface="Century Gothic"/>
              </a:rPr>
              <a:t> </a:t>
            </a:r>
            <a:r>
              <a:rPr b="1" spc="-5" dirty="0">
                <a:latin typeface="Century Gothic"/>
                <a:cs typeface="Century Gothic"/>
              </a:rPr>
              <a:t>(зворотній</a:t>
            </a:r>
            <a:r>
              <a:rPr b="1" spc="-50" dirty="0">
                <a:latin typeface="Century Gothic"/>
                <a:cs typeface="Century Gothic"/>
              </a:rPr>
              <a:t> </a:t>
            </a:r>
            <a:r>
              <a:rPr b="1" dirty="0">
                <a:latin typeface="Century Gothic"/>
                <a:cs typeface="Century Gothic"/>
              </a:rPr>
              <a:t>бік)</a:t>
            </a:r>
            <a:endParaRPr>
              <a:latin typeface="Century Gothic"/>
              <a:cs typeface="Century Gothic"/>
            </a:endParaRPr>
          </a:p>
        </p:txBody>
      </p:sp>
      <p:sp>
        <p:nvSpPr>
          <p:cNvPr id="52" name="object 52"/>
          <p:cNvSpPr txBox="1"/>
          <p:nvPr/>
        </p:nvSpPr>
        <p:spPr>
          <a:xfrm>
            <a:off x="6254878" y="2585720"/>
            <a:ext cx="1360805" cy="299720"/>
          </a:xfrm>
          <a:prstGeom prst="rect">
            <a:avLst/>
          </a:prstGeom>
        </p:spPr>
        <p:txBody>
          <a:bodyPr vert="horz" wrap="square" lIns="0" tIns="12700" rIns="0" bIns="0" rtlCol="0">
            <a:spAutoFit/>
          </a:bodyPr>
          <a:lstStyle/>
          <a:p>
            <a:pPr marL="12700">
              <a:spcBef>
                <a:spcPts val="100"/>
              </a:spcBef>
            </a:pPr>
            <a:r>
              <a:rPr spc="-5" dirty="0">
                <a:latin typeface="Century Gothic"/>
                <a:cs typeface="Century Gothic"/>
              </a:rPr>
              <a:t>Анестезину</a:t>
            </a:r>
            <a:endParaRPr>
              <a:latin typeface="Century Gothic"/>
              <a:cs typeface="Century Gothic"/>
            </a:endParaRPr>
          </a:p>
        </p:txBody>
      </p:sp>
      <p:sp>
        <p:nvSpPr>
          <p:cNvPr id="53" name="object 53"/>
          <p:cNvSpPr txBox="1"/>
          <p:nvPr/>
        </p:nvSpPr>
        <p:spPr>
          <a:xfrm>
            <a:off x="6254878" y="2859735"/>
            <a:ext cx="2371725" cy="848994"/>
          </a:xfrm>
          <a:prstGeom prst="rect">
            <a:avLst/>
          </a:prstGeom>
        </p:spPr>
        <p:txBody>
          <a:bodyPr vert="horz" wrap="square" lIns="0" tIns="12700" rIns="0" bIns="0" rtlCol="0">
            <a:spAutoFit/>
          </a:bodyPr>
          <a:lstStyle/>
          <a:p>
            <a:pPr marL="12700" marR="5080">
              <a:spcBef>
                <a:spcPts val="100"/>
              </a:spcBef>
            </a:pPr>
            <a:r>
              <a:rPr dirty="0">
                <a:latin typeface="Century Gothic"/>
                <a:cs typeface="Century Gothic"/>
              </a:rPr>
              <a:t>Масла </a:t>
            </a:r>
            <a:r>
              <a:rPr spc="-5" dirty="0">
                <a:latin typeface="Century Gothic"/>
                <a:cs typeface="Century Gothic"/>
              </a:rPr>
              <a:t>какао </a:t>
            </a:r>
            <a:r>
              <a:rPr dirty="0">
                <a:latin typeface="Century Gothic"/>
                <a:cs typeface="Century Gothic"/>
              </a:rPr>
              <a:t> </a:t>
            </a:r>
            <a:r>
              <a:rPr spc="-5" dirty="0">
                <a:latin typeface="Century Gothic"/>
                <a:cs typeface="Century Gothic"/>
              </a:rPr>
              <a:t>Супозиторної </a:t>
            </a:r>
            <a:r>
              <a:rPr dirty="0">
                <a:latin typeface="Century Gothic"/>
                <a:cs typeface="Century Gothic"/>
              </a:rPr>
              <a:t>маси </a:t>
            </a:r>
            <a:r>
              <a:rPr spc="5" dirty="0">
                <a:latin typeface="Century Gothic"/>
                <a:cs typeface="Century Gothic"/>
              </a:rPr>
              <a:t> </a:t>
            </a:r>
            <a:r>
              <a:rPr dirty="0">
                <a:latin typeface="Century Gothic"/>
                <a:cs typeface="Century Gothic"/>
              </a:rPr>
              <a:t>Маса</a:t>
            </a:r>
            <a:r>
              <a:rPr spc="-65" dirty="0">
                <a:latin typeface="Century Gothic"/>
                <a:cs typeface="Century Gothic"/>
              </a:rPr>
              <a:t> </a:t>
            </a:r>
            <a:r>
              <a:rPr dirty="0">
                <a:latin typeface="Century Gothic"/>
                <a:cs typeface="Century Gothic"/>
              </a:rPr>
              <a:t>1</a:t>
            </a:r>
            <a:r>
              <a:rPr spc="-35" dirty="0">
                <a:latin typeface="Century Gothic"/>
                <a:cs typeface="Century Gothic"/>
              </a:rPr>
              <a:t> </a:t>
            </a:r>
            <a:r>
              <a:rPr spc="-5" dirty="0">
                <a:latin typeface="Century Gothic"/>
                <a:cs typeface="Century Gothic"/>
              </a:rPr>
              <a:t>супозиторію</a:t>
            </a:r>
            <a:endParaRPr>
              <a:latin typeface="Century Gothic"/>
              <a:cs typeface="Century Gothic"/>
            </a:endParaRPr>
          </a:p>
        </p:txBody>
      </p:sp>
      <p:sp>
        <p:nvSpPr>
          <p:cNvPr id="54" name="object 54"/>
          <p:cNvSpPr txBox="1"/>
          <p:nvPr/>
        </p:nvSpPr>
        <p:spPr>
          <a:xfrm>
            <a:off x="8998712" y="2585721"/>
            <a:ext cx="1500505" cy="1123315"/>
          </a:xfrm>
          <a:prstGeom prst="rect">
            <a:avLst/>
          </a:prstGeom>
        </p:spPr>
        <p:txBody>
          <a:bodyPr vert="horz" wrap="square" lIns="0" tIns="12700" rIns="0" bIns="0" rtlCol="0">
            <a:spAutoFit/>
          </a:bodyPr>
          <a:lstStyle/>
          <a:p>
            <a:pPr marL="12700">
              <a:spcBef>
                <a:spcPts val="100"/>
              </a:spcBef>
            </a:pPr>
            <a:r>
              <a:rPr spc="-10" dirty="0">
                <a:latin typeface="Century Gothic"/>
                <a:cs typeface="Century Gothic"/>
              </a:rPr>
              <a:t>0,2*10=2,0</a:t>
            </a:r>
            <a:endParaRPr>
              <a:latin typeface="Century Gothic"/>
              <a:cs typeface="Century Gothic"/>
            </a:endParaRPr>
          </a:p>
          <a:p>
            <a:pPr marL="12700"/>
            <a:r>
              <a:rPr spc="-10" dirty="0">
                <a:latin typeface="Century Gothic"/>
                <a:cs typeface="Century Gothic"/>
              </a:rPr>
              <a:t>2,0*10=20,0</a:t>
            </a:r>
            <a:endParaRPr>
              <a:latin typeface="Century Gothic"/>
              <a:cs typeface="Century Gothic"/>
            </a:endParaRPr>
          </a:p>
          <a:p>
            <a:pPr marL="12700"/>
            <a:r>
              <a:rPr spc="-10" dirty="0">
                <a:latin typeface="Century Gothic"/>
                <a:cs typeface="Century Gothic"/>
              </a:rPr>
              <a:t>20,0+2,0=22,0</a:t>
            </a:r>
            <a:endParaRPr>
              <a:latin typeface="Century Gothic"/>
              <a:cs typeface="Century Gothic"/>
            </a:endParaRPr>
          </a:p>
          <a:p>
            <a:pPr marL="12700"/>
            <a:r>
              <a:rPr spc="-10" dirty="0">
                <a:latin typeface="Century Gothic"/>
                <a:cs typeface="Century Gothic"/>
              </a:rPr>
              <a:t>22,0:10=2,2</a:t>
            </a:r>
            <a:endParaRPr>
              <a:latin typeface="Century Gothic"/>
              <a:cs typeface="Century Gothic"/>
            </a:endParaRPr>
          </a:p>
        </p:txBody>
      </p:sp>
      <p:grpSp>
        <p:nvGrpSpPr>
          <p:cNvPr id="55" name="object 55"/>
          <p:cNvGrpSpPr/>
          <p:nvPr/>
        </p:nvGrpSpPr>
        <p:grpSpPr>
          <a:xfrm>
            <a:off x="6295580" y="1150557"/>
            <a:ext cx="4227830" cy="1120775"/>
            <a:chOff x="4771580" y="1150556"/>
            <a:chExt cx="4227830" cy="1120775"/>
          </a:xfrm>
        </p:grpSpPr>
        <p:sp>
          <p:nvSpPr>
            <p:cNvPr id="56" name="object 56"/>
            <p:cNvSpPr/>
            <p:nvPr/>
          </p:nvSpPr>
          <p:spPr>
            <a:xfrm>
              <a:off x="4784597" y="1163574"/>
              <a:ext cx="4201795" cy="1094740"/>
            </a:xfrm>
            <a:custGeom>
              <a:avLst/>
              <a:gdLst/>
              <a:ahLst/>
              <a:cxnLst/>
              <a:rect l="l" t="t" r="r" b="b"/>
              <a:pathLst>
                <a:path w="4201795" h="1094739">
                  <a:moveTo>
                    <a:pt x="4201667" y="0"/>
                  </a:moveTo>
                  <a:lnTo>
                    <a:pt x="0" y="0"/>
                  </a:lnTo>
                  <a:lnTo>
                    <a:pt x="0" y="1094231"/>
                  </a:lnTo>
                  <a:lnTo>
                    <a:pt x="4201667" y="1094231"/>
                  </a:lnTo>
                  <a:lnTo>
                    <a:pt x="4201667" y="0"/>
                  </a:lnTo>
                  <a:close/>
                </a:path>
              </a:pathLst>
            </a:custGeom>
            <a:solidFill>
              <a:srgbClr val="FFFFFF"/>
            </a:solidFill>
          </p:spPr>
          <p:txBody>
            <a:bodyPr wrap="square" lIns="0" tIns="0" rIns="0" bIns="0" rtlCol="0"/>
            <a:lstStyle/>
            <a:p>
              <a:endParaRPr/>
            </a:p>
          </p:txBody>
        </p:sp>
        <p:sp>
          <p:nvSpPr>
            <p:cNvPr id="57" name="object 57"/>
            <p:cNvSpPr/>
            <p:nvPr/>
          </p:nvSpPr>
          <p:spPr>
            <a:xfrm>
              <a:off x="4784597" y="1163574"/>
              <a:ext cx="4201795" cy="1094740"/>
            </a:xfrm>
            <a:custGeom>
              <a:avLst/>
              <a:gdLst/>
              <a:ahLst/>
              <a:cxnLst/>
              <a:rect l="l" t="t" r="r" b="b"/>
              <a:pathLst>
                <a:path w="4201795" h="1094739">
                  <a:moveTo>
                    <a:pt x="0" y="1094231"/>
                  </a:moveTo>
                  <a:lnTo>
                    <a:pt x="4201667" y="1094231"/>
                  </a:lnTo>
                  <a:lnTo>
                    <a:pt x="4201667" y="0"/>
                  </a:lnTo>
                  <a:lnTo>
                    <a:pt x="0" y="0"/>
                  </a:lnTo>
                  <a:lnTo>
                    <a:pt x="0" y="1094231"/>
                  </a:lnTo>
                  <a:close/>
                </a:path>
              </a:pathLst>
            </a:custGeom>
            <a:ln w="25908">
              <a:solidFill>
                <a:srgbClr val="006600"/>
              </a:solidFill>
            </a:ln>
          </p:spPr>
          <p:txBody>
            <a:bodyPr wrap="square" lIns="0" tIns="0" rIns="0" bIns="0" rtlCol="0"/>
            <a:lstStyle/>
            <a:p>
              <a:endParaRPr/>
            </a:p>
          </p:txBody>
        </p:sp>
      </p:grpSp>
      <p:sp>
        <p:nvSpPr>
          <p:cNvPr id="58" name="object 58"/>
          <p:cNvSpPr txBox="1"/>
          <p:nvPr/>
        </p:nvSpPr>
        <p:spPr>
          <a:xfrm>
            <a:off x="6652005" y="1418590"/>
            <a:ext cx="806450" cy="299720"/>
          </a:xfrm>
          <a:prstGeom prst="rect">
            <a:avLst/>
          </a:prstGeom>
        </p:spPr>
        <p:txBody>
          <a:bodyPr vert="horz" wrap="square" lIns="0" tIns="12700" rIns="0" bIns="0" rtlCol="0">
            <a:spAutoFit/>
          </a:bodyPr>
          <a:lstStyle/>
          <a:p>
            <a:pPr marL="12700">
              <a:spcBef>
                <a:spcPts val="100"/>
              </a:spcBef>
            </a:pPr>
            <a:r>
              <a:rPr spc="-5" dirty="0">
                <a:latin typeface="Century Gothic"/>
                <a:cs typeface="Century Gothic"/>
              </a:rPr>
              <a:t>ТРД</a:t>
            </a:r>
            <a:r>
              <a:rPr spc="-75" dirty="0">
                <a:latin typeface="Century Gothic"/>
                <a:cs typeface="Century Gothic"/>
              </a:rPr>
              <a:t> </a:t>
            </a:r>
            <a:r>
              <a:rPr spc="-10" dirty="0">
                <a:latin typeface="Century Gothic"/>
                <a:cs typeface="Century Gothic"/>
              </a:rPr>
              <a:t>0,2</a:t>
            </a:r>
            <a:endParaRPr dirty="0">
              <a:latin typeface="Century Gothic"/>
              <a:cs typeface="Century Gothic"/>
            </a:endParaRPr>
          </a:p>
        </p:txBody>
      </p:sp>
      <p:sp>
        <p:nvSpPr>
          <p:cNvPr id="59" name="object 59"/>
          <p:cNvSpPr txBox="1"/>
          <p:nvPr/>
        </p:nvSpPr>
        <p:spPr>
          <a:xfrm>
            <a:off x="7563358" y="1143712"/>
            <a:ext cx="2584450" cy="574675"/>
          </a:xfrm>
          <a:prstGeom prst="rect">
            <a:avLst/>
          </a:prstGeom>
        </p:spPr>
        <p:txBody>
          <a:bodyPr vert="horz" wrap="square" lIns="0" tIns="12700" rIns="0" bIns="0" rtlCol="0">
            <a:spAutoFit/>
          </a:bodyPr>
          <a:lstStyle/>
          <a:p>
            <a:pPr marL="12700">
              <a:spcBef>
                <a:spcPts val="100"/>
              </a:spcBef>
            </a:pPr>
            <a:r>
              <a:rPr b="1" spc="-5" dirty="0">
                <a:latin typeface="Century Gothic"/>
                <a:cs typeface="Century Gothic"/>
              </a:rPr>
              <a:t>Перевірка</a:t>
            </a:r>
            <a:r>
              <a:rPr b="1" spc="-50" dirty="0">
                <a:latin typeface="Century Gothic"/>
                <a:cs typeface="Century Gothic"/>
              </a:rPr>
              <a:t> </a:t>
            </a:r>
            <a:r>
              <a:rPr b="1" dirty="0">
                <a:latin typeface="Century Gothic"/>
                <a:cs typeface="Century Gothic"/>
              </a:rPr>
              <a:t>доз</a:t>
            </a:r>
            <a:endParaRPr>
              <a:latin typeface="Century Gothic"/>
              <a:cs typeface="Century Gothic"/>
            </a:endParaRPr>
          </a:p>
          <a:p>
            <a:pPr marL="1579245">
              <a:spcBef>
                <a:spcPts val="5"/>
              </a:spcBef>
            </a:pPr>
            <a:r>
              <a:rPr spc="-5" dirty="0">
                <a:latin typeface="Century Gothic"/>
                <a:cs typeface="Century Gothic"/>
              </a:rPr>
              <a:t>МТРД</a:t>
            </a:r>
            <a:r>
              <a:rPr spc="-70" dirty="0">
                <a:latin typeface="Century Gothic"/>
                <a:cs typeface="Century Gothic"/>
              </a:rPr>
              <a:t> </a:t>
            </a:r>
            <a:r>
              <a:rPr spc="-10" dirty="0">
                <a:latin typeface="Century Gothic"/>
                <a:cs typeface="Century Gothic"/>
              </a:rPr>
              <a:t>0,5</a:t>
            </a:r>
            <a:endParaRPr>
              <a:latin typeface="Century Gothic"/>
              <a:cs typeface="Century Gothic"/>
            </a:endParaRPr>
          </a:p>
        </p:txBody>
      </p:sp>
      <p:sp>
        <p:nvSpPr>
          <p:cNvPr id="60" name="object 60"/>
          <p:cNvSpPr txBox="1"/>
          <p:nvPr/>
        </p:nvSpPr>
        <p:spPr>
          <a:xfrm>
            <a:off x="6652005" y="1692909"/>
            <a:ext cx="3531870" cy="299720"/>
          </a:xfrm>
          <a:prstGeom prst="rect">
            <a:avLst/>
          </a:prstGeom>
        </p:spPr>
        <p:txBody>
          <a:bodyPr vert="horz" wrap="square" lIns="0" tIns="12700" rIns="0" bIns="0" rtlCol="0">
            <a:spAutoFit/>
          </a:bodyPr>
          <a:lstStyle/>
          <a:p>
            <a:pPr marL="12700">
              <a:spcBef>
                <a:spcPts val="100"/>
              </a:spcBef>
              <a:tabLst>
                <a:tab pos="2490470" algn="l"/>
              </a:tabLst>
            </a:pPr>
            <a:r>
              <a:rPr spc="-10" dirty="0">
                <a:latin typeface="Century Gothic"/>
                <a:cs typeface="Century Gothic"/>
              </a:rPr>
              <a:t>ТДД</a:t>
            </a:r>
            <a:r>
              <a:rPr spc="10" dirty="0">
                <a:latin typeface="Century Gothic"/>
                <a:cs typeface="Century Gothic"/>
              </a:rPr>
              <a:t> </a:t>
            </a:r>
            <a:r>
              <a:rPr spc="-10" dirty="0">
                <a:latin typeface="Century Gothic"/>
                <a:cs typeface="Century Gothic"/>
              </a:rPr>
              <a:t>0,2	</a:t>
            </a:r>
            <a:r>
              <a:rPr spc="-5" dirty="0">
                <a:latin typeface="Century Gothic"/>
                <a:cs typeface="Century Gothic"/>
              </a:rPr>
              <a:t>МТДД</a:t>
            </a:r>
            <a:r>
              <a:rPr spc="-70" dirty="0">
                <a:latin typeface="Century Gothic"/>
                <a:cs typeface="Century Gothic"/>
              </a:rPr>
              <a:t> </a:t>
            </a:r>
            <a:r>
              <a:rPr spc="-10" dirty="0">
                <a:latin typeface="Century Gothic"/>
                <a:cs typeface="Century Gothic"/>
              </a:rPr>
              <a:t>1,5</a:t>
            </a:r>
            <a:endParaRPr>
              <a:latin typeface="Century Gothic"/>
              <a:cs typeface="Century Gothic"/>
            </a:endParaRPr>
          </a:p>
        </p:txBody>
      </p:sp>
      <p:sp>
        <p:nvSpPr>
          <p:cNvPr id="61" name="object 61"/>
          <p:cNvSpPr txBox="1"/>
          <p:nvPr/>
        </p:nvSpPr>
        <p:spPr>
          <a:xfrm>
            <a:off x="7159497" y="1967229"/>
            <a:ext cx="2054860" cy="299720"/>
          </a:xfrm>
          <a:prstGeom prst="rect">
            <a:avLst/>
          </a:prstGeom>
        </p:spPr>
        <p:txBody>
          <a:bodyPr vert="horz" wrap="square" lIns="0" tIns="12700" rIns="0" bIns="0" rtlCol="0">
            <a:spAutoFit/>
          </a:bodyPr>
          <a:lstStyle/>
          <a:p>
            <a:pPr marL="12700">
              <a:spcBef>
                <a:spcPts val="100"/>
              </a:spcBef>
            </a:pPr>
            <a:r>
              <a:rPr spc="-10" dirty="0">
                <a:latin typeface="Century Gothic"/>
                <a:cs typeface="Century Gothic"/>
              </a:rPr>
              <a:t>Дози</a:t>
            </a:r>
            <a:r>
              <a:rPr spc="-20" dirty="0">
                <a:latin typeface="Century Gothic"/>
                <a:cs typeface="Century Gothic"/>
              </a:rPr>
              <a:t> </a:t>
            </a:r>
            <a:r>
              <a:rPr spc="-5" dirty="0">
                <a:latin typeface="Century Gothic"/>
                <a:cs typeface="Century Gothic"/>
              </a:rPr>
              <a:t>не</a:t>
            </a:r>
            <a:r>
              <a:rPr spc="-35" dirty="0">
                <a:latin typeface="Century Gothic"/>
                <a:cs typeface="Century Gothic"/>
              </a:rPr>
              <a:t> </a:t>
            </a:r>
            <a:r>
              <a:rPr spc="-5" dirty="0">
                <a:latin typeface="Century Gothic"/>
                <a:cs typeface="Century Gothic"/>
              </a:rPr>
              <a:t>завищені</a:t>
            </a:r>
            <a:endParaRPr>
              <a:latin typeface="Century Gothic"/>
              <a:cs typeface="Century Gothic"/>
            </a:endParaRPr>
          </a:p>
        </p:txBody>
      </p:sp>
      <p:grpSp>
        <p:nvGrpSpPr>
          <p:cNvPr id="62" name="object 62"/>
          <p:cNvGrpSpPr/>
          <p:nvPr/>
        </p:nvGrpSpPr>
        <p:grpSpPr>
          <a:xfrm>
            <a:off x="6162993" y="3758121"/>
            <a:ext cx="4490085" cy="2554605"/>
            <a:chOff x="4638992" y="3758120"/>
            <a:chExt cx="4490085" cy="2554605"/>
          </a:xfrm>
        </p:grpSpPr>
        <p:sp>
          <p:nvSpPr>
            <p:cNvPr id="63" name="object 63"/>
            <p:cNvSpPr/>
            <p:nvPr/>
          </p:nvSpPr>
          <p:spPr>
            <a:xfrm>
              <a:off x="4652009" y="3771138"/>
              <a:ext cx="4464050" cy="2528570"/>
            </a:xfrm>
            <a:custGeom>
              <a:avLst/>
              <a:gdLst/>
              <a:ahLst/>
              <a:cxnLst/>
              <a:rect l="l" t="t" r="r" b="b"/>
              <a:pathLst>
                <a:path w="4464050" h="2528570">
                  <a:moveTo>
                    <a:pt x="4463795" y="0"/>
                  </a:moveTo>
                  <a:lnTo>
                    <a:pt x="0" y="0"/>
                  </a:lnTo>
                  <a:lnTo>
                    <a:pt x="0" y="2528316"/>
                  </a:lnTo>
                  <a:lnTo>
                    <a:pt x="4463795" y="2528316"/>
                  </a:lnTo>
                  <a:lnTo>
                    <a:pt x="4463795" y="0"/>
                  </a:lnTo>
                  <a:close/>
                </a:path>
              </a:pathLst>
            </a:custGeom>
            <a:solidFill>
              <a:srgbClr val="FFFFFF"/>
            </a:solidFill>
          </p:spPr>
          <p:txBody>
            <a:bodyPr wrap="square" lIns="0" tIns="0" rIns="0" bIns="0" rtlCol="0"/>
            <a:lstStyle/>
            <a:p>
              <a:endParaRPr/>
            </a:p>
          </p:txBody>
        </p:sp>
        <p:sp>
          <p:nvSpPr>
            <p:cNvPr id="64" name="object 64"/>
            <p:cNvSpPr/>
            <p:nvPr/>
          </p:nvSpPr>
          <p:spPr>
            <a:xfrm>
              <a:off x="4652009" y="3771138"/>
              <a:ext cx="4464050" cy="2528570"/>
            </a:xfrm>
            <a:custGeom>
              <a:avLst/>
              <a:gdLst/>
              <a:ahLst/>
              <a:cxnLst/>
              <a:rect l="l" t="t" r="r" b="b"/>
              <a:pathLst>
                <a:path w="4464050" h="2528570">
                  <a:moveTo>
                    <a:pt x="0" y="2528316"/>
                  </a:moveTo>
                  <a:lnTo>
                    <a:pt x="4463795" y="2528316"/>
                  </a:lnTo>
                  <a:lnTo>
                    <a:pt x="4463795" y="0"/>
                  </a:lnTo>
                  <a:lnTo>
                    <a:pt x="0" y="0"/>
                  </a:lnTo>
                  <a:lnTo>
                    <a:pt x="0" y="2528316"/>
                  </a:lnTo>
                  <a:close/>
                </a:path>
              </a:pathLst>
            </a:custGeom>
            <a:ln w="25908">
              <a:solidFill>
                <a:srgbClr val="006600"/>
              </a:solidFill>
            </a:ln>
          </p:spPr>
          <p:txBody>
            <a:bodyPr wrap="square" lIns="0" tIns="0" rIns="0" bIns="0" rtlCol="0"/>
            <a:lstStyle/>
            <a:p>
              <a:endParaRPr/>
            </a:p>
          </p:txBody>
        </p:sp>
      </p:grpSp>
      <p:sp>
        <p:nvSpPr>
          <p:cNvPr id="65" name="object 65"/>
          <p:cNvSpPr txBox="1"/>
          <p:nvPr/>
        </p:nvSpPr>
        <p:spPr>
          <a:xfrm>
            <a:off x="7375397" y="3783534"/>
            <a:ext cx="2063114" cy="300355"/>
          </a:xfrm>
          <a:prstGeom prst="rect">
            <a:avLst/>
          </a:prstGeom>
        </p:spPr>
        <p:txBody>
          <a:bodyPr vert="horz" wrap="square" lIns="0" tIns="12700" rIns="0" bIns="0" rtlCol="0">
            <a:spAutoFit/>
          </a:bodyPr>
          <a:lstStyle/>
          <a:p>
            <a:pPr marL="12700">
              <a:spcBef>
                <a:spcPts val="100"/>
              </a:spcBef>
            </a:pPr>
            <a:r>
              <a:rPr b="1" spc="-5" dirty="0">
                <a:latin typeface="Century Gothic"/>
                <a:cs typeface="Century Gothic"/>
              </a:rPr>
              <a:t>ППК</a:t>
            </a:r>
            <a:r>
              <a:rPr b="1" spc="-30" dirty="0">
                <a:latin typeface="Century Gothic"/>
                <a:cs typeface="Century Gothic"/>
              </a:rPr>
              <a:t> </a:t>
            </a:r>
            <a:r>
              <a:rPr b="1" spc="-5" dirty="0">
                <a:latin typeface="Century Gothic"/>
                <a:cs typeface="Century Gothic"/>
              </a:rPr>
              <a:t>(лицевий</a:t>
            </a:r>
            <a:r>
              <a:rPr b="1" spc="-50" dirty="0">
                <a:latin typeface="Century Gothic"/>
                <a:cs typeface="Century Gothic"/>
              </a:rPr>
              <a:t> </a:t>
            </a:r>
            <a:r>
              <a:rPr b="1" dirty="0">
                <a:latin typeface="Century Gothic"/>
                <a:cs typeface="Century Gothic"/>
              </a:rPr>
              <a:t>бік)</a:t>
            </a:r>
            <a:endParaRPr>
              <a:latin typeface="Century Gothic"/>
              <a:cs typeface="Century Gothic"/>
            </a:endParaRPr>
          </a:p>
        </p:txBody>
      </p:sp>
      <p:sp>
        <p:nvSpPr>
          <p:cNvPr id="66" name="object 66"/>
          <p:cNvSpPr txBox="1"/>
          <p:nvPr/>
        </p:nvSpPr>
        <p:spPr>
          <a:xfrm>
            <a:off x="6254877" y="4058539"/>
            <a:ext cx="595630" cy="299720"/>
          </a:xfrm>
          <a:prstGeom prst="rect">
            <a:avLst/>
          </a:prstGeom>
        </p:spPr>
        <p:txBody>
          <a:bodyPr vert="horz" wrap="square" lIns="0" tIns="12700" rIns="0" bIns="0" rtlCol="0">
            <a:spAutoFit/>
          </a:bodyPr>
          <a:lstStyle/>
          <a:p>
            <a:pPr marL="12700">
              <a:spcBef>
                <a:spcPts val="100"/>
              </a:spcBef>
            </a:pPr>
            <a:r>
              <a:rPr spc="-5" dirty="0">
                <a:latin typeface="Century Gothic"/>
                <a:cs typeface="Century Gothic"/>
              </a:rPr>
              <a:t>Д</a:t>
            </a:r>
            <a:r>
              <a:rPr spc="-10" dirty="0">
                <a:latin typeface="Century Gothic"/>
                <a:cs typeface="Century Gothic"/>
              </a:rPr>
              <a:t>а</a:t>
            </a:r>
            <a:r>
              <a:rPr dirty="0">
                <a:latin typeface="Century Gothic"/>
                <a:cs typeface="Century Gothic"/>
              </a:rPr>
              <a:t>та</a:t>
            </a:r>
            <a:endParaRPr>
              <a:latin typeface="Century Gothic"/>
              <a:cs typeface="Century Gothic"/>
            </a:endParaRPr>
          </a:p>
        </p:txBody>
      </p:sp>
      <p:sp>
        <p:nvSpPr>
          <p:cNvPr id="67" name="object 67"/>
          <p:cNvSpPr txBox="1"/>
          <p:nvPr/>
        </p:nvSpPr>
        <p:spPr>
          <a:xfrm>
            <a:off x="6610350" y="4332858"/>
            <a:ext cx="1412240" cy="299720"/>
          </a:xfrm>
          <a:prstGeom prst="rect">
            <a:avLst/>
          </a:prstGeom>
        </p:spPr>
        <p:txBody>
          <a:bodyPr vert="horz" wrap="square" lIns="0" tIns="12700" rIns="0" bIns="0" rtlCol="0">
            <a:spAutoFit/>
          </a:bodyPr>
          <a:lstStyle/>
          <a:p>
            <a:pPr marL="12700">
              <a:spcBef>
                <a:spcPts val="100"/>
              </a:spcBef>
            </a:pPr>
            <a:r>
              <a:rPr spc="-5" dirty="0">
                <a:latin typeface="Century Gothic"/>
                <a:cs typeface="Century Gothic"/>
              </a:rPr>
              <a:t>Anaesthesini</a:t>
            </a:r>
            <a:endParaRPr>
              <a:latin typeface="Century Gothic"/>
              <a:cs typeface="Century Gothic"/>
            </a:endParaRPr>
          </a:p>
        </p:txBody>
      </p:sp>
      <p:sp>
        <p:nvSpPr>
          <p:cNvPr id="68" name="object 68"/>
          <p:cNvSpPr txBox="1"/>
          <p:nvPr/>
        </p:nvSpPr>
        <p:spPr>
          <a:xfrm>
            <a:off x="8998711" y="4058539"/>
            <a:ext cx="1286510" cy="574040"/>
          </a:xfrm>
          <a:prstGeom prst="rect">
            <a:avLst/>
          </a:prstGeom>
        </p:spPr>
        <p:txBody>
          <a:bodyPr vert="horz" wrap="square" lIns="0" tIns="12700" rIns="0" bIns="0" rtlCol="0">
            <a:spAutoFit/>
          </a:bodyPr>
          <a:lstStyle/>
          <a:p>
            <a:pPr marL="12700">
              <a:spcBef>
                <a:spcPts val="100"/>
              </a:spcBef>
            </a:pPr>
            <a:r>
              <a:rPr dirty="0">
                <a:latin typeface="Century Gothic"/>
                <a:cs typeface="Century Gothic"/>
              </a:rPr>
              <a:t>№</a:t>
            </a:r>
            <a:r>
              <a:rPr spc="-65" dirty="0">
                <a:latin typeface="Century Gothic"/>
                <a:cs typeface="Century Gothic"/>
              </a:rPr>
              <a:t> </a:t>
            </a:r>
            <a:r>
              <a:rPr spc="-10" dirty="0">
                <a:latin typeface="Century Gothic"/>
                <a:cs typeface="Century Gothic"/>
              </a:rPr>
              <a:t>рецепту</a:t>
            </a:r>
            <a:endParaRPr>
              <a:latin typeface="Century Gothic"/>
              <a:cs typeface="Century Gothic"/>
            </a:endParaRPr>
          </a:p>
          <a:p>
            <a:pPr marL="12700"/>
            <a:r>
              <a:rPr spc="-10" dirty="0">
                <a:latin typeface="Century Gothic"/>
                <a:cs typeface="Century Gothic"/>
              </a:rPr>
              <a:t>2,0</a:t>
            </a:r>
            <a:endParaRPr>
              <a:latin typeface="Century Gothic"/>
              <a:cs typeface="Century Gothic"/>
            </a:endParaRPr>
          </a:p>
        </p:txBody>
      </p:sp>
      <p:sp>
        <p:nvSpPr>
          <p:cNvPr id="69" name="object 69"/>
          <p:cNvSpPr txBox="1"/>
          <p:nvPr/>
        </p:nvSpPr>
        <p:spPr>
          <a:xfrm>
            <a:off x="6610351" y="4607179"/>
            <a:ext cx="2854325" cy="299720"/>
          </a:xfrm>
          <a:prstGeom prst="rect">
            <a:avLst/>
          </a:prstGeom>
        </p:spPr>
        <p:txBody>
          <a:bodyPr vert="horz" wrap="square" lIns="0" tIns="12700" rIns="0" bIns="0" rtlCol="0">
            <a:spAutoFit/>
          </a:bodyPr>
          <a:lstStyle/>
          <a:p>
            <a:pPr marL="12700">
              <a:spcBef>
                <a:spcPts val="100"/>
              </a:spcBef>
              <a:tabLst>
                <a:tab pos="2400935" algn="l"/>
              </a:tabLst>
            </a:pPr>
            <a:r>
              <a:rPr spc="-5" dirty="0">
                <a:latin typeface="Century Gothic"/>
                <a:cs typeface="Century Gothic"/>
              </a:rPr>
              <a:t>O</a:t>
            </a:r>
            <a:r>
              <a:rPr spc="5" dirty="0">
                <a:latin typeface="Century Gothic"/>
                <a:cs typeface="Century Gothic"/>
              </a:rPr>
              <a:t>l</a:t>
            </a:r>
            <a:r>
              <a:rPr spc="-10" dirty="0">
                <a:latin typeface="Century Gothic"/>
                <a:cs typeface="Century Gothic"/>
              </a:rPr>
              <a:t>e</a:t>
            </a:r>
            <a:r>
              <a:rPr dirty="0">
                <a:latin typeface="Century Gothic"/>
                <a:cs typeface="Century Gothic"/>
              </a:rPr>
              <a:t>i</a:t>
            </a:r>
            <a:r>
              <a:rPr spc="5" dirty="0">
                <a:latin typeface="Century Gothic"/>
                <a:cs typeface="Century Gothic"/>
              </a:rPr>
              <a:t> </a:t>
            </a:r>
            <a:r>
              <a:rPr dirty="0">
                <a:latin typeface="Century Gothic"/>
                <a:cs typeface="Century Gothic"/>
              </a:rPr>
              <a:t>Ca</a:t>
            </a:r>
            <a:r>
              <a:rPr spc="-10" dirty="0">
                <a:latin typeface="Century Gothic"/>
                <a:cs typeface="Century Gothic"/>
              </a:rPr>
              <a:t>ca</a:t>
            </a:r>
            <a:r>
              <a:rPr dirty="0">
                <a:latin typeface="Century Gothic"/>
                <a:cs typeface="Century Gothic"/>
              </a:rPr>
              <a:t>o	</a:t>
            </a:r>
            <a:r>
              <a:rPr spc="-5" dirty="0">
                <a:latin typeface="Century Gothic"/>
                <a:cs typeface="Century Gothic"/>
              </a:rPr>
              <a:t>20</a:t>
            </a:r>
            <a:r>
              <a:rPr spc="-25" dirty="0">
                <a:latin typeface="Century Gothic"/>
                <a:cs typeface="Century Gothic"/>
              </a:rPr>
              <a:t>,</a:t>
            </a:r>
            <a:r>
              <a:rPr dirty="0">
                <a:latin typeface="Century Gothic"/>
                <a:cs typeface="Century Gothic"/>
              </a:rPr>
              <a:t>0</a:t>
            </a:r>
            <a:endParaRPr>
              <a:latin typeface="Century Gothic"/>
              <a:cs typeface="Century Gothic"/>
            </a:endParaRPr>
          </a:p>
        </p:txBody>
      </p:sp>
      <p:sp>
        <p:nvSpPr>
          <p:cNvPr id="70" name="object 70"/>
          <p:cNvSpPr txBox="1"/>
          <p:nvPr/>
        </p:nvSpPr>
        <p:spPr>
          <a:xfrm>
            <a:off x="6610351" y="4881498"/>
            <a:ext cx="3345179" cy="848994"/>
          </a:xfrm>
          <a:prstGeom prst="rect">
            <a:avLst/>
          </a:prstGeom>
        </p:spPr>
        <p:txBody>
          <a:bodyPr vert="horz" wrap="square" lIns="0" tIns="12700" rIns="0" bIns="0" rtlCol="0">
            <a:spAutoFit/>
          </a:bodyPr>
          <a:lstStyle/>
          <a:p>
            <a:pPr marL="12700">
              <a:spcBef>
                <a:spcPts val="100"/>
              </a:spcBef>
              <a:tabLst>
                <a:tab pos="2400935" algn="l"/>
                <a:tab pos="3313429" algn="l"/>
              </a:tabLst>
            </a:pPr>
            <a:r>
              <a:rPr u="heavy" spc="-5" dirty="0">
                <a:uFill>
                  <a:solidFill>
                    <a:srgbClr val="000000"/>
                  </a:solidFill>
                </a:uFill>
                <a:latin typeface="Century Gothic"/>
                <a:cs typeface="Century Gothic"/>
              </a:rPr>
              <a:t>Lanolini</a:t>
            </a:r>
            <a:r>
              <a:rPr u="heavy" spc="10" dirty="0">
                <a:uFill>
                  <a:solidFill>
                    <a:srgbClr val="000000"/>
                  </a:solidFill>
                </a:uFill>
                <a:latin typeface="Century Gothic"/>
                <a:cs typeface="Century Gothic"/>
              </a:rPr>
              <a:t> </a:t>
            </a:r>
            <a:r>
              <a:rPr u="heavy" spc="-5" dirty="0">
                <a:uFill>
                  <a:solidFill>
                    <a:srgbClr val="000000"/>
                  </a:solidFill>
                </a:uFill>
                <a:latin typeface="Century Gothic"/>
                <a:cs typeface="Century Gothic"/>
              </a:rPr>
              <a:t>anhydrici	</a:t>
            </a:r>
            <a:r>
              <a:rPr u="heavy" spc="-10" dirty="0">
                <a:uFill>
                  <a:solidFill>
                    <a:srgbClr val="000000"/>
                  </a:solidFill>
                </a:uFill>
                <a:latin typeface="Century Gothic"/>
                <a:cs typeface="Century Gothic"/>
              </a:rPr>
              <a:t>q.s.	</a:t>
            </a:r>
            <a:endParaRPr>
              <a:latin typeface="Century Gothic"/>
              <a:cs typeface="Century Gothic"/>
            </a:endParaRPr>
          </a:p>
          <a:p>
            <a:pPr marL="12700"/>
            <a:r>
              <a:rPr spc="-5" dirty="0">
                <a:latin typeface="Century Gothic"/>
                <a:cs typeface="Century Gothic"/>
              </a:rPr>
              <a:t>Massae</a:t>
            </a:r>
            <a:r>
              <a:rPr spc="-10" dirty="0">
                <a:latin typeface="Century Gothic"/>
                <a:cs typeface="Century Gothic"/>
              </a:rPr>
              <a:t> </a:t>
            </a:r>
            <a:r>
              <a:rPr spc="-5" dirty="0">
                <a:latin typeface="Century Gothic"/>
                <a:cs typeface="Century Gothic"/>
              </a:rPr>
              <a:t>suppositoriorum</a:t>
            </a:r>
            <a:r>
              <a:rPr spc="-30" dirty="0">
                <a:latin typeface="Century Gothic"/>
                <a:cs typeface="Century Gothic"/>
              </a:rPr>
              <a:t> </a:t>
            </a:r>
            <a:r>
              <a:rPr spc="-10" dirty="0">
                <a:latin typeface="Century Gothic"/>
                <a:cs typeface="Century Gothic"/>
              </a:rPr>
              <a:t>22,0</a:t>
            </a:r>
            <a:endParaRPr>
              <a:latin typeface="Century Gothic"/>
              <a:cs typeface="Century Gothic"/>
            </a:endParaRPr>
          </a:p>
          <a:p>
            <a:pPr marL="2400935"/>
            <a:r>
              <a:rPr spc="-10" dirty="0">
                <a:latin typeface="Century Gothic"/>
                <a:cs typeface="Century Gothic"/>
              </a:rPr>
              <a:t>2,2</a:t>
            </a:r>
            <a:r>
              <a:rPr spc="-25" dirty="0">
                <a:latin typeface="Century Gothic"/>
                <a:cs typeface="Century Gothic"/>
              </a:rPr>
              <a:t> </a:t>
            </a:r>
            <a:r>
              <a:rPr dirty="0">
                <a:latin typeface="Century Gothic"/>
                <a:cs typeface="Century Gothic"/>
              </a:rPr>
              <a:t>N.</a:t>
            </a:r>
            <a:r>
              <a:rPr spc="-35" dirty="0">
                <a:latin typeface="Century Gothic"/>
                <a:cs typeface="Century Gothic"/>
              </a:rPr>
              <a:t> </a:t>
            </a:r>
            <a:r>
              <a:rPr spc="-5" dirty="0">
                <a:latin typeface="Century Gothic"/>
                <a:cs typeface="Century Gothic"/>
              </a:rPr>
              <a:t>10</a:t>
            </a:r>
            <a:endParaRPr>
              <a:latin typeface="Century Gothic"/>
              <a:cs typeface="Century Gothic"/>
            </a:endParaRPr>
          </a:p>
        </p:txBody>
      </p:sp>
      <p:sp>
        <p:nvSpPr>
          <p:cNvPr id="71" name="object 71"/>
          <p:cNvSpPr txBox="1"/>
          <p:nvPr/>
        </p:nvSpPr>
        <p:spPr>
          <a:xfrm>
            <a:off x="6610351" y="5704738"/>
            <a:ext cx="1285875" cy="574040"/>
          </a:xfrm>
          <a:prstGeom prst="rect">
            <a:avLst/>
          </a:prstGeom>
        </p:spPr>
        <p:txBody>
          <a:bodyPr vert="horz" wrap="square" lIns="0" tIns="12700" rIns="0" bIns="0" rtlCol="0">
            <a:spAutoFit/>
          </a:bodyPr>
          <a:lstStyle/>
          <a:p>
            <a:pPr marL="12700" marR="5080">
              <a:spcBef>
                <a:spcPts val="100"/>
              </a:spcBef>
            </a:pPr>
            <a:r>
              <a:rPr spc="-10" dirty="0">
                <a:latin typeface="Century Gothic"/>
                <a:cs typeface="Century Gothic"/>
              </a:rPr>
              <a:t>П</a:t>
            </a:r>
            <a:r>
              <a:rPr spc="-5" dirty="0">
                <a:latin typeface="Century Gothic"/>
                <a:cs typeface="Century Gothic"/>
              </a:rPr>
              <a:t>р</a:t>
            </a:r>
            <a:r>
              <a:rPr spc="-10" dirty="0">
                <a:latin typeface="Century Gothic"/>
                <a:cs typeface="Century Gothic"/>
              </a:rPr>
              <a:t>и</a:t>
            </a:r>
            <a:r>
              <a:rPr dirty="0">
                <a:latin typeface="Century Gothic"/>
                <a:cs typeface="Century Gothic"/>
              </a:rPr>
              <a:t>го</a:t>
            </a:r>
            <a:r>
              <a:rPr spc="-15" dirty="0">
                <a:latin typeface="Century Gothic"/>
                <a:cs typeface="Century Gothic"/>
              </a:rPr>
              <a:t>т</a:t>
            </a:r>
            <a:r>
              <a:rPr spc="-5" dirty="0">
                <a:latin typeface="Century Gothic"/>
                <a:cs typeface="Century Gothic"/>
              </a:rPr>
              <a:t>у</a:t>
            </a:r>
            <a:r>
              <a:rPr spc="-10" dirty="0">
                <a:latin typeface="Century Gothic"/>
                <a:cs typeface="Century Gothic"/>
              </a:rPr>
              <a:t>ва</a:t>
            </a:r>
            <a:r>
              <a:rPr dirty="0">
                <a:latin typeface="Century Gothic"/>
                <a:cs typeface="Century Gothic"/>
              </a:rPr>
              <a:t>в  </a:t>
            </a:r>
            <a:r>
              <a:rPr spc="-5" dirty="0">
                <a:latin typeface="Century Gothic"/>
                <a:cs typeface="Century Gothic"/>
              </a:rPr>
              <a:t>Перевірив</a:t>
            </a:r>
            <a:endParaRPr>
              <a:latin typeface="Century Gothic"/>
              <a:cs typeface="Century Gothic"/>
            </a:endParaRPr>
          </a:p>
        </p:txBody>
      </p:sp>
      <p:sp>
        <p:nvSpPr>
          <p:cNvPr id="72" name="object 72"/>
          <p:cNvSpPr txBox="1"/>
          <p:nvPr/>
        </p:nvSpPr>
        <p:spPr>
          <a:xfrm>
            <a:off x="8998711" y="5704738"/>
            <a:ext cx="793750" cy="574040"/>
          </a:xfrm>
          <a:prstGeom prst="rect">
            <a:avLst/>
          </a:prstGeom>
        </p:spPr>
        <p:txBody>
          <a:bodyPr vert="horz" wrap="square" lIns="0" tIns="12700" rIns="0" bIns="0" rtlCol="0">
            <a:spAutoFit/>
          </a:bodyPr>
          <a:lstStyle/>
          <a:p>
            <a:pPr marL="12700" marR="5080">
              <a:spcBef>
                <a:spcPts val="100"/>
              </a:spcBef>
            </a:pPr>
            <a:r>
              <a:rPr spc="-10" dirty="0">
                <a:latin typeface="Century Gothic"/>
                <a:cs typeface="Century Gothic"/>
              </a:rPr>
              <a:t>П</a:t>
            </a:r>
            <a:r>
              <a:rPr spc="20" dirty="0">
                <a:latin typeface="Century Gothic"/>
                <a:cs typeface="Century Gothic"/>
              </a:rPr>
              <a:t>і</a:t>
            </a:r>
            <a:r>
              <a:rPr dirty="0">
                <a:latin typeface="Century Gothic"/>
                <a:cs typeface="Century Gothic"/>
              </a:rPr>
              <a:t>д</a:t>
            </a:r>
            <a:r>
              <a:rPr spc="5" dirty="0">
                <a:latin typeface="Century Gothic"/>
                <a:cs typeface="Century Gothic"/>
              </a:rPr>
              <a:t>п</a:t>
            </a:r>
            <a:r>
              <a:rPr spc="-5" dirty="0">
                <a:latin typeface="Century Gothic"/>
                <a:cs typeface="Century Gothic"/>
              </a:rPr>
              <a:t>ис  </a:t>
            </a:r>
            <a:r>
              <a:rPr spc="-10" dirty="0">
                <a:latin typeface="Century Gothic"/>
                <a:cs typeface="Century Gothic"/>
              </a:rPr>
              <a:t>П</a:t>
            </a:r>
            <a:r>
              <a:rPr spc="20" dirty="0">
                <a:latin typeface="Century Gothic"/>
                <a:cs typeface="Century Gothic"/>
              </a:rPr>
              <a:t>і</a:t>
            </a:r>
            <a:r>
              <a:rPr dirty="0">
                <a:latin typeface="Century Gothic"/>
                <a:cs typeface="Century Gothic"/>
              </a:rPr>
              <a:t>д</a:t>
            </a:r>
            <a:r>
              <a:rPr spc="5" dirty="0">
                <a:latin typeface="Century Gothic"/>
                <a:cs typeface="Century Gothic"/>
              </a:rPr>
              <a:t>п</a:t>
            </a:r>
            <a:r>
              <a:rPr spc="-5" dirty="0">
                <a:latin typeface="Century Gothic"/>
                <a:cs typeface="Century Gothic"/>
              </a:rPr>
              <a:t>ис</a:t>
            </a:r>
            <a:endParaRPr>
              <a:latin typeface="Century Gothic"/>
              <a:cs typeface="Century Gothic"/>
            </a:endParaRPr>
          </a:p>
        </p:txBody>
      </p:sp>
      <p:grpSp>
        <p:nvGrpSpPr>
          <p:cNvPr id="73" name="object 73"/>
          <p:cNvGrpSpPr/>
          <p:nvPr/>
        </p:nvGrpSpPr>
        <p:grpSpPr>
          <a:xfrm>
            <a:off x="1613473" y="2276601"/>
            <a:ext cx="4445635" cy="4608830"/>
            <a:chOff x="80708" y="2263075"/>
            <a:chExt cx="4445635" cy="4608830"/>
          </a:xfrm>
        </p:grpSpPr>
        <p:sp>
          <p:nvSpPr>
            <p:cNvPr id="74" name="object 74"/>
            <p:cNvSpPr/>
            <p:nvPr/>
          </p:nvSpPr>
          <p:spPr>
            <a:xfrm>
              <a:off x="93725" y="2276093"/>
              <a:ext cx="4419600" cy="4582795"/>
            </a:xfrm>
            <a:custGeom>
              <a:avLst/>
              <a:gdLst/>
              <a:ahLst/>
              <a:cxnLst/>
              <a:rect l="l" t="t" r="r" b="b"/>
              <a:pathLst>
                <a:path w="4419600" h="4582795">
                  <a:moveTo>
                    <a:pt x="4419600" y="0"/>
                  </a:moveTo>
                  <a:lnTo>
                    <a:pt x="0" y="0"/>
                  </a:lnTo>
                  <a:lnTo>
                    <a:pt x="0" y="4582668"/>
                  </a:lnTo>
                  <a:lnTo>
                    <a:pt x="4419600" y="4582668"/>
                  </a:lnTo>
                  <a:lnTo>
                    <a:pt x="4419600" y="0"/>
                  </a:lnTo>
                  <a:close/>
                </a:path>
              </a:pathLst>
            </a:custGeom>
            <a:solidFill>
              <a:srgbClr val="FFFFFF"/>
            </a:solidFill>
          </p:spPr>
          <p:txBody>
            <a:bodyPr wrap="square" lIns="0" tIns="0" rIns="0" bIns="0" rtlCol="0"/>
            <a:lstStyle/>
            <a:p>
              <a:endParaRPr/>
            </a:p>
          </p:txBody>
        </p:sp>
        <p:sp>
          <p:nvSpPr>
            <p:cNvPr id="75" name="object 75"/>
            <p:cNvSpPr/>
            <p:nvPr/>
          </p:nvSpPr>
          <p:spPr>
            <a:xfrm>
              <a:off x="93725" y="2276093"/>
              <a:ext cx="4419600" cy="4582795"/>
            </a:xfrm>
            <a:custGeom>
              <a:avLst/>
              <a:gdLst/>
              <a:ahLst/>
              <a:cxnLst/>
              <a:rect l="l" t="t" r="r" b="b"/>
              <a:pathLst>
                <a:path w="4419600" h="4582795">
                  <a:moveTo>
                    <a:pt x="0" y="4582668"/>
                  </a:moveTo>
                  <a:lnTo>
                    <a:pt x="4419600" y="4582668"/>
                  </a:lnTo>
                  <a:lnTo>
                    <a:pt x="4419600" y="0"/>
                  </a:lnTo>
                  <a:lnTo>
                    <a:pt x="0" y="0"/>
                  </a:lnTo>
                  <a:lnTo>
                    <a:pt x="0" y="4582668"/>
                  </a:lnTo>
                  <a:close/>
                </a:path>
              </a:pathLst>
            </a:custGeom>
            <a:ln w="25908">
              <a:solidFill>
                <a:srgbClr val="006600"/>
              </a:solidFill>
            </a:ln>
          </p:spPr>
          <p:txBody>
            <a:bodyPr wrap="square" lIns="0" tIns="0" rIns="0" bIns="0" rtlCol="0"/>
            <a:lstStyle/>
            <a:p>
              <a:endParaRPr/>
            </a:p>
          </p:txBody>
        </p:sp>
      </p:grpSp>
      <p:sp>
        <p:nvSpPr>
          <p:cNvPr id="76" name="object 76"/>
          <p:cNvSpPr txBox="1">
            <a:spLocks noGrp="1"/>
          </p:cNvSpPr>
          <p:nvPr>
            <p:ph idx="1"/>
          </p:nvPr>
        </p:nvSpPr>
        <p:spPr>
          <a:xfrm>
            <a:off x="1689799" y="2359917"/>
            <a:ext cx="4323143" cy="4058675"/>
          </a:xfrm>
          <a:prstGeom prst="rect">
            <a:avLst/>
          </a:prstGeom>
        </p:spPr>
        <p:txBody>
          <a:bodyPr vert="horz" wrap="square" lIns="0" tIns="13335" rIns="0" bIns="0" rtlCol="0">
            <a:spAutoFit/>
          </a:bodyPr>
          <a:lstStyle/>
          <a:p>
            <a:pPr marL="12700" marR="5080" algn="just">
              <a:lnSpc>
                <a:spcPct val="100000"/>
              </a:lnSpc>
              <a:spcBef>
                <a:spcPts val="105"/>
              </a:spcBef>
            </a:pPr>
            <a:r>
              <a:rPr sz="1600" dirty="0">
                <a:solidFill>
                  <a:schemeClr val="tx1"/>
                </a:solidFill>
              </a:rPr>
              <a:t>У ступку вміщують </a:t>
            </a:r>
            <a:r>
              <a:rPr sz="1600" spc="-15" dirty="0">
                <a:solidFill>
                  <a:schemeClr val="tx1"/>
                </a:solidFill>
              </a:rPr>
              <a:t>2,0 </a:t>
            </a:r>
            <a:r>
              <a:rPr sz="1600" dirty="0">
                <a:solidFill>
                  <a:schemeClr val="tx1"/>
                </a:solidFill>
              </a:rPr>
              <a:t>г анестезину, </a:t>
            </a:r>
            <a:r>
              <a:rPr sz="1600" spc="5" dirty="0">
                <a:solidFill>
                  <a:schemeClr val="tx1"/>
                </a:solidFill>
              </a:rPr>
              <a:t> </a:t>
            </a:r>
            <a:r>
              <a:rPr sz="1600" dirty="0">
                <a:solidFill>
                  <a:schemeClr val="tx1"/>
                </a:solidFill>
              </a:rPr>
              <a:t>розтирають спочатку в </a:t>
            </a:r>
            <a:r>
              <a:rPr sz="1600" spc="-5" dirty="0">
                <a:solidFill>
                  <a:schemeClr val="tx1"/>
                </a:solidFill>
              </a:rPr>
              <a:t>сухому </a:t>
            </a:r>
            <a:r>
              <a:rPr sz="1600" spc="5" dirty="0">
                <a:solidFill>
                  <a:schemeClr val="tx1"/>
                </a:solidFill>
              </a:rPr>
              <a:t>стані, </a:t>
            </a:r>
            <a:r>
              <a:rPr sz="1600" dirty="0">
                <a:solidFill>
                  <a:schemeClr val="tx1"/>
                </a:solidFill>
              </a:rPr>
              <a:t>а </a:t>
            </a:r>
            <a:r>
              <a:rPr sz="1600" spc="5" dirty="0">
                <a:solidFill>
                  <a:schemeClr val="tx1"/>
                </a:solidFill>
              </a:rPr>
              <a:t> потім</a:t>
            </a:r>
            <a:r>
              <a:rPr sz="1600" spc="-55" dirty="0">
                <a:solidFill>
                  <a:schemeClr val="tx1"/>
                </a:solidFill>
              </a:rPr>
              <a:t> </a:t>
            </a:r>
            <a:r>
              <a:rPr sz="1600" dirty="0">
                <a:solidFill>
                  <a:schemeClr val="tx1"/>
                </a:solidFill>
              </a:rPr>
              <a:t>за</a:t>
            </a:r>
            <a:r>
              <a:rPr sz="1600" spc="-5" dirty="0">
                <a:solidFill>
                  <a:schemeClr val="tx1"/>
                </a:solidFill>
              </a:rPr>
              <a:t> </a:t>
            </a:r>
            <a:r>
              <a:rPr sz="1600" dirty="0">
                <a:solidFill>
                  <a:schemeClr val="tx1"/>
                </a:solidFill>
              </a:rPr>
              <a:t>декілька</a:t>
            </a:r>
            <a:r>
              <a:rPr sz="1600" spc="-40" dirty="0">
                <a:solidFill>
                  <a:schemeClr val="tx1"/>
                </a:solidFill>
              </a:rPr>
              <a:t> </a:t>
            </a:r>
            <a:r>
              <a:rPr sz="1600" spc="-5" dirty="0">
                <a:solidFill>
                  <a:schemeClr val="tx1"/>
                </a:solidFill>
              </a:rPr>
              <a:t>прийомів</a:t>
            </a:r>
            <a:r>
              <a:rPr sz="1600" spc="-10" dirty="0">
                <a:solidFill>
                  <a:schemeClr val="tx1"/>
                </a:solidFill>
              </a:rPr>
              <a:t> </a:t>
            </a:r>
            <a:r>
              <a:rPr sz="1600" spc="-5" dirty="0">
                <a:solidFill>
                  <a:schemeClr val="tx1"/>
                </a:solidFill>
              </a:rPr>
              <a:t>додають</a:t>
            </a:r>
            <a:r>
              <a:rPr sz="1600" spc="-30" dirty="0">
                <a:solidFill>
                  <a:schemeClr val="tx1"/>
                </a:solidFill>
              </a:rPr>
              <a:t> </a:t>
            </a:r>
            <a:r>
              <a:rPr sz="1600" spc="-10" dirty="0">
                <a:solidFill>
                  <a:schemeClr val="tx1"/>
                </a:solidFill>
              </a:rPr>
              <a:t>20,0г </a:t>
            </a:r>
            <a:r>
              <a:rPr sz="1600" spc="-440" dirty="0">
                <a:solidFill>
                  <a:schemeClr val="tx1"/>
                </a:solidFill>
              </a:rPr>
              <a:t> </a:t>
            </a:r>
            <a:r>
              <a:rPr sz="1600" dirty="0">
                <a:solidFill>
                  <a:schemeClr val="tx1"/>
                </a:solidFill>
              </a:rPr>
              <a:t>дрібно </a:t>
            </a:r>
            <a:r>
              <a:rPr sz="1600" spc="-5" dirty="0">
                <a:solidFill>
                  <a:schemeClr val="tx1"/>
                </a:solidFill>
              </a:rPr>
              <a:t>натертої </a:t>
            </a:r>
            <a:r>
              <a:rPr sz="1600" dirty="0">
                <a:solidFill>
                  <a:schemeClr val="tx1"/>
                </a:solidFill>
              </a:rPr>
              <a:t>стружки </a:t>
            </a:r>
            <a:r>
              <a:rPr sz="1600" spc="-5" dirty="0">
                <a:solidFill>
                  <a:schemeClr val="tx1"/>
                </a:solidFill>
              </a:rPr>
              <a:t>масла какао, </a:t>
            </a:r>
            <a:r>
              <a:rPr sz="1600" dirty="0">
                <a:solidFill>
                  <a:schemeClr val="tx1"/>
                </a:solidFill>
              </a:rPr>
              <a:t> ретельно </a:t>
            </a:r>
            <a:r>
              <a:rPr sz="1600" spc="-5" dirty="0">
                <a:solidFill>
                  <a:schemeClr val="tx1"/>
                </a:solidFill>
              </a:rPr>
              <a:t>розминаючи до </a:t>
            </a:r>
            <a:r>
              <a:rPr sz="1600" dirty="0">
                <a:solidFill>
                  <a:schemeClr val="tx1"/>
                </a:solidFill>
              </a:rPr>
              <a:t>одержання </a:t>
            </a:r>
            <a:r>
              <a:rPr sz="1600" spc="5" dirty="0">
                <a:solidFill>
                  <a:schemeClr val="tx1"/>
                </a:solidFill>
              </a:rPr>
              <a:t> </a:t>
            </a:r>
            <a:r>
              <a:rPr sz="1600" spc="-5" dirty="0">
                <a:solidFill>
                  <a:schemeClr val="tx1"/>
                </a:solidFill>
              </a:rPr>
              <a:t>однорідної пластичної маси. За </a:t>
            </a:r>
            <a:r>
              <a:rPr sz="1600" dirty="0">
                <a:solidFill>
                  <a:schemeClr val="tx1"/>
                </a:solidFill>
              </a:rPr>
              <a:t> </a:t>
            </a:r>
            <a:r>
              <a:rPr sz="1600" spc="-5" dirty="0">
                <a:solidFill>
                  <a:schemeClr val="tx1"/>
                </a:solidFill>
              </a:rPr>
              <a:t>необхідності додають</a:t>
            </a:r>
            <a:r>
              <a:rPr sz="1600" spc="445" dirty="0">
                <a:solidFill>
                  <a:schemeClr val="tx1"/>
                </a:solidFill>
              </a:rPr>
              <a:t> </a:t>
            </a:r>
            <a:r>
              <a:rPr sz="1600" spc="-5" dirty="0">
                <a:solidFill>
                  <a:schemeClr val="tx1"/>
                </a:solidFill>
              </a:rPr>
              <a:t>ланолін </a:t>
            </a:r>
            <a:r>
              <a:rPr sz="1600" dirty="0">
                <a:solidFill>
                  <a:schemeClr val="tx1"/>
                </a:solidFill>
              </a:rPr>
              <a:t> безводний.</a:t>
            </a:r>
          </a:p>
          <a:p>
            <a:pPr marL="12700" marR="64769" algn="just">
              <a:lnSpc>
                <a:spcPct val="100000"/>
              </a:lnSpc>
            </a:pPr>
            <a:r>
              <a:rPr sz="1600" dirty="0">
                <a:solidFill>
                  <a:schemeClr val="tx1"/>
                </a:solidFill>
              </a:rPr>
              <a:t>Готову </a:t>
            </a:r>
            <a:r>
              <a:rPr sz="1600" spc="-5" dirty="0">
                <a:solidFill>
                  <a:schemeClr val="tx1"/>
                </a:solidFill>
              </a:rPr>
              <a:t>супозиторну масу </a:t>
            </a:r>
            <a:r>
              <a:rPr sz="1600" dirty="0">
                <a:solidFill>
                  <a:schemeClr val="tx1"/>
                </a:solidFill>
              </a:rPr>
              <a:t>зважують, </a:t>
            </a:r>
            <a:r>
              <a:rPr sz="1600" spc="5" dirty="0">
                <a:solidFill>
                  <a:schemeClr val="tx1"/>
                </a:solidFill>
              </a:rPr>
              <a:t> </a:t>
            </a:r>
            <a:r>
              <a:rPr sz="1600" spc="-5" dirty="0">
                <a:solidFill>
                  <a:schemeClr val="tx1"/>
                </a:solidFill>
              </a:rPr>
              <a:t>кількість записують </a:t>
            </a:r>
            <a:r>
              <a:rPr sz="1600" dirty="0">
                <a:solidFill>
                  <a:schemeClr val="tx1"/>
                </a:solidFill>
              </a:rPr>
              <a:t>на звороті рецепта, </a:t>
            </a:r>
            <a:r>
              <a:rPr sz="1600" spc="5" dirty="0">
                <a:solidFill>
                  <a:schemeClr val="tx1"/>
                </a:solidFill>
              </a:rPr>
              <a:t> </a:t>
            </a:r>
            <a:r>
              <a:rPr sz="1600" dirty="0">
                <a:solidFill>
                  <a:schemeClr val="tx1"/>
                </a:solidFill>
              </a:rPr>
              <a:t>переносять на </a:t>
            </a:r>
            <a:r>
              <a:rPr sz="1600" spc="-5" dirty="0">
                <a:solidFill>
                  <a:schemeClr val="tx1"/>
                </a:solidFill>
              </a:rPr>
              <a:t>скло пілюльної машинки, </a:t>
            </a:r>
            <a:r>
              <a:rPr sz="1600" spc="-445" dirty="0">
                <a:solidFill>
                  <a:schemeClr val="tx1"/>
                </a:solidFill>
              </a:rPr>
              <a:t> </a:t>
            </a:r>
            <a:r>
              <a:rPr sz="1600" spc="-5" dirty="0">
                <a:solidFill>
                  <a:schemeClr val="tx1"/>
                </a:solidFill>
              </a:rPr>
              <a:t>формують брусок, </a:t>
            </a:r>
            <a:r>
              <a:rPr sz="1600" dirty="0">
                <a:solidFill>
                  <a:schemeClr val="tx1"/>
                </a:solidFill>
              </a:rPr>
              <a:t>за допомогою </a:t>
            </a:r>
            <a:r>
              <a:rPr sz="1600" spc="5" dirty="0">
                <a:solidFill>
                  <a:schemeClr val="tx1"/>
                </a:solidFill>
              </a:rPr>
              <a:t> </a:t>
            </a:r>
            <a:r>
              <a:rPr sz="1600" dirty="0">
                <a:solidFill>
                  <a:schemeClr val="tx1"/>
                </a:solidFill>
              </a:rPr>
              <a:t>різака </a:t>
            </a:r>
            <a:r>
              <a:rPr sz="1600" spc="-5" dirty="0">
                <a:solidFill>
                  <a:schemeClr val="tx1"/>
                </a:solidFill>
              </a:rPr>
              <a:t>розділяють </a:t>
            </a:r>
            <a:r>
              <a:rPr sz="1600" dirty="0">
                <a:solidFill>
                  <a:schemeClr val="tx1"/>
                </a:solidFill>
              </a:rPr>
              <a:t>на рівні частини і </a:t>
            </a:r>
            <a:r>
              <a:rPr sz="1600" spc="5" dirty="0">
                <a:solidFill>
                  <a:schemeClr val="tx1"/>
                </a:solidFill>
              </a:rPr>
              <a:t> </a:t>
            </a:r>
            <a:r>
              <a:rPr sz="1600" dirty="0">
                <a:solidFill>
                  <a:schemeClr val="tx1"/>
                </a:solidFill>
              </a:rPr>
              <a:t>викачують </a:t>
            </a:r>
            <a:r>
              <a:rPr sz="1600" spc="-5" dirty="0">
                <a:solidFill>
                  <a:schemeClr val="tx1"/>
                </a:solidFill>
              </a:rPr>
              <a:t>супозиторії, однакові </a:t>
            </a:r>
            <a:r>
              <a:rPr sz="1600" dirty="0">
                <a:solidFill>
                  <a:schemeClr val="tx1"/>
                </a:solidFill>
              </a:rPr>
              <a:t>за </a:t>
            </a:r>
            <a:r>
              <a:rPr sz="1600" spc="5" dirty="0">
                <a:solidFill>
                  <a:schemeClr val="tx1"/>
                </a:solidFill>
              </a:rPr>
              <a:t> </a:t>
            </a:r>
            <a:r>
              <a:rPr sz="1600" spc="-5" dirty="0">
                <a:solidFill>
                  <a:schemeClr val="tx1"/>
                </a:solidFill>
              </a:rPr>
              <a:t>формою,</a:t>
            </a:r>
            <a:r>
              <a:rPr sz="1600" spc="-25" dirty="0">
                <a:solidFill>
                  <a:schemeClr val="tx1"/>
                </a:solidFill>
              </a:rPr>
              <a:t> </a:t>
            </a:r>
            <a:r>
              <a:rPr sz="1600" dirty="0">
                <a:solidFill>
                  <a:schemeClr val="tx1"/>
                </a:solidFill>
              </a:rPr>
              <a:t>довжиною</a:t>
            </a:r>
            <a:r>
              <a:rPr sz="1600" spc="-25" dirty="0">
                <a:solidFill>
                  <a:schemeClr val="tx1"/>
                </a:solidFill>
              </a:rPr>
              <a:t> </a:t>
            </a:r>
            <a:r>
              <a:rPr sz="1600" dirty="0">
                <a:solidFill>
                  <a:schemeClr val="tx1"/>
                </a:solidFill>
              </a:rPr>
              <a:t>і</a:t>
            </a:r>
            <a:r>
              <a:rPr sz="1600" spc="-10" dirty="0">
                <a:solidFill>
                  <a:schemeClr val="tx1"/>
                </a:solidFill>
              </a:rPr>
              <a:t> </a:t>
            </a:r>
            <a:r>
              <a:rPr sz="1600" dirty="0">
                <a:solidFill>
                  <a:schemeClr val="tx1"/>
                </a:solidFill>
              </a:rPr>
              <a:t>діаметром.</a:t>
            </a:r>
          </a:p>
          <a:p>
            <a:pPr marL="12700" algn="just">
              <a:spcBef>
                <a:spcPts val="5"/>
              </a:spcBef>
            </a:pPr>
            <a:r>
              <a:rPr sz="1600" spc="-5" dirty="0">
                <a:solidFill>
                  <a:schemeClr val="tx1"/>
                </a:solidFill>
              </a:rPr>
              <a:t>Отримані</a:t>
            </a:r>
            <a:r>
              <a:rPr sz="1600" spc="-10" dirty="0">
                <a:solidFill>
                  <a:schemeClr val="tx1"/>
                </a:solidFill>
              </a:rPr>
              <a:t> </a:t>
            </a:r>
            <a:r>
              <a:rPr sz="1600" spc="-5" dirty="0">
                <a:solidFill>
                  <a:schemeClr val="tx1"/>
                </a:solidFill>
              </a:rPr>
              <a:t>супозиторії</a:t>
            </a:r>
            <a:r>
              <a:rPr sz="1600" spc="-10" dirty="0">
                <a:solidFill>
                  <a:schemeClr val="tx1"/>
                </a:solidFill>
              </a:rPr>
              <a:t> </a:t>
            </a:r>
            <a:r>
              <a:rPr sz="1600" spc="-5" dirty="0" err="1">
                <a:solidFill>
                  <a:schemeClr val="tx1"/>
                </a:solidFill>
              </a:rPr>
              <a:t>пакують</a:t>
            </a:r>
            <a:r>
              <a:rPr sz="1600" spc="-5" dirty="0">
                <a:solidFill>
                  <a:schemeClr val="tx1"/>
                </a:solidFill>
              </a:rPr>
              <a:t>,</a:t>
            </a:r>
            <a:r>
              <a:rPr lang="ru-RU" sz="1600" dirty="0">
                <a:solidFill>
                  <a:schemeClr val="tx1"/>
                </a:solidFill>
                <a:latin typeface="Century Gothic"/>
                <a:cs typeface="Century Gothic"/>
              </a:rPr>
              <a:t> </a:t>
            </a:r>
            <a:r>
              <a:rPr lang="ru-RU" sz="1600" dirty="0" err="1">
                <a:solidFill>
                  <a:schemeClr val="tx1"/>
                </a:solidFill>
                <a:latin typeface="Century Gothic"/>
                <a:cs typeface="Century Gothic"/>
              </a:rPr>
              <a:t>наклеюють</a:t>
            </a:r>
            <a:r>
              <a:rPr lang="ru-RU" sz="1600" spc="-40" dirty="0">
                <a:solidFill>
                  <a:schemeClr val="tx1"/>
                </a:solidFill>
                <a:latin typeface="Century Gothic"/>
                <a:cs typeface="Century Gothic"/>
              </a:rPr>
              <a:t> </a:t>
            </a:r>
            <a:r>
              <a:rPr lang="ru-RU" sz="1600" dirty="0">
                <a:solidFill>
                  <a:schemeClr val="tx1"/>
                </a:solidFill>
                <a:latin typeface="Century Gothic"/>
                <a:cs typeface="Century Gothic"/>
              </a:rPr>
              <a:t>номер</a:t>
            </a:r>
            <a:r>
              <a:rPr lang="ru-RU" sz="1600" spc="-40" dirty="0">
                <a:solidFill>
                  <a:schemeClr val="tx1"/>
                </a:solidFill>
                <a:latin typeface="Century Gothic"/>
                <a:cs typeface="Century Gothic"/>
              </a:rPr>
              <a:t> </a:t>
            </a:r>
            <a:r>
              <a:rPr lang="ru-RU" sz="1600" dirty="0">
                <a:solidFill>
                  <a:schemeClr val="tx1"/>
                </a:solidFill>
                <a:latin typeface="Century Gothic"/>
                <a:cs typeface="Century Gothic"/>
              </a:rPr>
              <a:t>рецепта</a:t>
            </a:r>
            <a:r>
              <a:rPr lang="ru-RU" sz="1600" spc="-25" dirty="0">
                <a:solidFill>
                  <a:schemeClr val="tx1"/>
                </a:solidFill>
                <a:latin typeface="Century Gothic"/>
                <a:cs typeface="Century Gothic"/>
              </a:rPr>
              <a:t> </a:t>
            </a:r>
            <a:r>
              <a:rPr lang="ru-RU" sz="1600" dirty="0">
                <a:solidFill>
                  <a:schemeClr val="tx1"/>
                </a:solidFill>
                <a:latin typeface="Century Gothic"/>
                <a:cs typeface="Century Gothic"/>
              </a:rPr>
              <a:t>і</a:t>
            </a:r>
            <a:r>
              <a:rPr lang="ru-RU" sz="1600" spc="-25" dirty="0">
                <a:solidFill>
                  <a:schemeClr val="tx1"/>
                </a:solidFill>
                <a:latin typeface="Century Gothic"/>
                <a:cs typeface="Century Gothic"/>
              </a:rPr>
              <a:t> </a:t>
            </a:r>
            <a:r>
              <a:rPr lang="ru-RU" sz="1600" dirty="0" err="1">
                <a:solidFill>
                  <a:schemeClr val="tx1"/>
                </a:solidFill>
                <a:latin typeface="Century Gothic"/>
                <a:cs typeface="Century Gothic"/>
              </a:rPr>
              <a:t>заповнюють</a:t>
            </a:r>
            <a:r>
              <a:rPr lang="ru-RU" sz="1600" dirty="0">
                <a:solidFill>
                  <a:schemeClr val="tx1"/>
                </a:solidFill>
                <a:latin typeface="Century Gothic"/>
                <a:cs typeface="Century Gothic"/>
              </a:rPr>
              <a:t> </a:t>
            </a:r>
            <a:r>
              <a:rPr lang="ru-RU" sz="1600" spc="-440" dirty="0">
                <a:solidFill>
                  <a:schemeClr val="tx1"/>
                </a:solidFill>
                <a:latin typeface="Century Gothic"/>
                <a:cs typeface="Century Gothic"/>
              </a:rPr>
              <a:t> </a:t>
            </a:r>
            <a:r>
              <a:rPr lang="ru-RU" sz="1600" spc="-5" dirty="0" err="1">
                <a:solidFill>
                  <a:schemeClr val="tx1"/>
                </a:solidFill>
                <a:latin typeface="Century Gothic"/>
                <a:cs typeface="Century Gothic"/>
              </a:rPr>
              <a:t>лицевий</a:t>
            </a:r>
            <a:r>
              <a:rPr lang="ru-RU" sz="1600" spc="-45" dirty="0">
                <a:solidFill>
                  <a:schemeClr val="tx1"/>
                </a:solidFill>
                <a:latin typeface="Century Gothic"/>
                <a:cs typeface="Century Gothic"/>
              </a:rPr>
              <a:t> </a:t>
            </a:r>
            <a:r>
              <a:rPr lang="ru-RU" sz="1600" spc="5" dirty="0" err="1">
                <a:solidFill>
                  <a:schemeClr val="tx1"/>
                </a:solidFill>
                <a:latin typeface="Century Gothic"/>
                <a:cs typeface="Century Gothic"/>
              </a:rPr>
              <a:t>бік</a:t>
            </a:r>
            <a:r>
              <a:rPr lang="ru-RU" sz="1600" spc="-30" dirty="0">
                <a:solidFill>
                  <a:schemeClr val="tx1"/>
                </a:solidFill>
                <a:latin typeface="Century Gothic"/>
                <a:cs typeface="Century Gothic"/>
              </a:rPr>
              <a:t> </a:t>
            </a:r>
            <a:r>
              <a:rPr lang="ru-RU" sz="1600" spc="-5" dirty="0">
                <a:solidFill>
                  <a:schemeClr val="tx1"/>
                </a:solidFill>
                <a:latin typeface="Century Gothic"/>
                <a:cs typeface="Century Gothic"/>
              </a:rPr>
              <a:t>ППК.</a:t>
            </a:r>
            <a:endParaRPr lang="ru-RU" sz="1600" dirty="0">
              <a:solidFill>
                <a:schemeClr val="tx1"/>
              </a:solidFill>
              <a:latin typeface="Century Gothic"/>
              <a:cs typeface="Century Gothic"/>
            </a:endParaRPr>
          </a:p>
        </p:txBody>
      </p:sp>
    </p:spTree>
    <p:extLst>
      <p:ext uri="{BB962C8B-B14F-4D97-AF65-F5344CB8AC3E}">
        <p14:creationId xmlns:p14="http://schemas.microsoft.com/office/powerpoint/2010/main" val="226650372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676400" y="304800"/>
            <a:ext cx="7821930" cy="475130"/>
          </a:xfrm>
          <a:prstGeom prst="rect">
            <a:avLst/>
          </a:prstGeom>
          <a:solidFill>
            <a:srgbClr val="FFFFCC"/>
          </a:solidFill>
        </p:spPr>
        <p:txBody>
          <a:bodyPr vert="horz" wrap="square" lIns="0" tIns="135255" rIns="0" bIns="0" rtlCol="0" anchor="ctr">
            <a:spAutoFit/>
          </a:bodyPr>
          <a:lstStyle/>
          <a:p>
            <a:pPr marL="986790">
              <a:lnSpc>
                <a:spcPct val="100000"/>
              </a:lnSpc>
              <a:spcBef>
                <a:spcPts val="1065"/>
              </a:spcBef>
            </a:pPr>
            <a:r>
              <a:rPr sz="2200" spc="-5" dirty="0"/>
              <a:t>6.</a:t>
            </a:r>
            <a:r>
              <a:rPr sz="2200" spc="10" dirty="0"/>
              <a:t> </a:t>
            </a:r>
            <a:r>
              <a:rPr sz="2200" spc="-5" dirty="0"/>
              <a:t>Пілюлі.</a:t>
            </a:r>
            <a:r>
              <a:rPr sz="2200" spc="-10" dirty="0"/>
              <a:t> </a:t>
            </a:r>
            <a:r>
              <a:rPr sz="2200" spc="-5" dirty="0"/>
              <a:t>Характеристика</a:t>
            </a:r>
            <a:r>
              <a:rPr sz="2200" dirty="0"/>
              <a:t> </a:t>
            </a:r>
            <a:r>
              <a:rPr sz="2200" spc="-5" dirty="0"/>
              <a:t>та</a:t>
            </a:r>
            <a:r>
              <a:rPr sz="2200" dirty="0"/>
              <a:t> </a:t>
            </a:r>
            <a:r>
              <a:rPr sz="2200" spc="-5" dirty="0"/>
              <a:t>технологія</a:t>
            </a:r>
            <a:endParaRPr sz="2200" dirty="0"/>
          </a:p>
        </p:txBody>
      </p:sp>
      <p:sp>
        <p:nvSpPr>
          <p:cNvPr id="8" name="object 8"/>
          <p:cNvSpPr txBox="1">
            <a:spLocks noGrp="1"/>
          </p:cNvSpPr>
          <p:nvPr>
            <p:ph type="sldNum" sz="quarter" idx="12"/>
          </p:nvPr>
        </p:nvSpPr>
        <p:spPr>
          <a:xfrm>
            <a:off x="12377530" y="6307004"/>
            <a:ext cx="1706217" cy="198772"/>
          </a:xfrm>
          <a:prstGeom prst="rect">
            <a:avLst/>
          </a:prstGeom>
        </p:spPr>
        <p:txBody>
          <a:bodyPr vert="horz" wrap="square" lIns="0" tIns="13970" rIns="0" bIns="0" rtlCol="0" anchor="ctr">
            <a:spAutoFit/>
          </a:bodyPr>
          <a:lstStyle/>
          <a:p>
            <a:pPr marL="38100">
              <a:spcBef>
                <a:spcPts val="110"/>
              </a:spcBef>
            </a:pPr>
            <a:fld id="{81D60167-4931-47E6-BA6A-407CBD079E47}" type="slidenum">
              <a:rPr dirty="0"/>
              <a:pPr marL="38100">
                <a:spcBef>
                  <a:spcPts val="110"/>
                </a:spcBef>
              </a:pPr>
              <a:t>68</a:t>
            </a:fld>
            <a:endParaRPr dirty="0"/>
          </a:p>
        </p:txBody>
      </p:sp>
      <p:sp>
        <p:nvSpPr>
          <p:cNvPr id="3" name="object 3"/>
          <p:cNvSpPr txBox="1"/>
          <p:nvPr/>
        </p:nvSpPr>
        <p:spPr>
          <a:xfrm>
            <a:off x="1828800" y="1125461"/>
            <a:ext cx="8229600" cy="3336811"/>
          </a:xfrm>
          <a:prstGeom prst="rect">
            <a:avLst/>
          </a:prstGeom>
        </p:spPr>
        <p:style>
          <a:lnRef idx="2">
            <a:schemeClr val="accent2"/>
          </a:lnRef>
          <a:fillRef idx="1">
            <a:schemeClr val="lt1"/>
          </a:fillRef>
          <a:effectRef idx="0">
            <a:schemeClr val="accent2"/>
          </a:effectRef>
          <a:fontRef idx="minor">
            <a:schemeClr val="dk1"/>
          </a:fontRef>
        </p:style>
        <p:txBody>
          <a:bodyPr vert="horz" wrap="square" lIns="0" tIns="12700" rIns="0" bIns="0" rtlCol="0">
            <a:spAutoFit/>
          </a:bodyPr>
          <a:lstStyle/>
          <a:p>
            <a:pPr marL="12700" marR="5080" algn="just">
              <a:spcBef>
                <a:spcPts val="100"/>
              </a:spcBef>
            </a:pPr>
            <a:r>
              <a:rPr b="1" spc="-5" dirty="0">
                <a:latin typeface="Century Gothic"/>
                <a:cs typeface="Century Gothic"/>
              </a:rPr>
              <a:t>ПІЛЮЛІ</a:t>
            </a:r>
            <a:r>
              <a:rPr b="1" spc="-20" dirty="0">
                <a:latin typeface="Century Gothic"/>
                <a:cs typeface="Century Gothic"/>
              </a:rPr>
              <a:t> </a:t>
            </a:r>
            <a:r>
              <a:rPr b="1" dirty="0">
                <a:latin typeface="Century Gothic"/>
                <a:cs typeface="Century Gothic"/>
              </a:rPr>
              <a:t>(лат.</a:t>
            </a:r>
            <a:r>
              <a:rPr b="1" spc="-10" dirty="0">
                <a:latin typeface="Century Gothic"/>
                <a:cs typeface="Century Gothic"/>
              </a:rPr>
              <a:t> </a:t>
            </a:r>
            <a:r>
              <a:rPr b="1" i="1" spc="-5" dirty="0">
                <a:latin typeface="Century Gothic"/>
                <a:cs typeface="Century Gothic"/>
              </a:rPr>
              <a:t>Рilulae</a:t>
            </a:r>
            <a:r>
              <a:rPr b="1" spc="-5" dirty="0">
                <a:latin typeface="Century Gothic"/>
                <a:cs typeface="Century Gothic"/>
              </a:rPr>
              <a:t>;</a:t>
            </a:r>
            <a:r>
              <a:rPr b="1" spc="10" dirty="0">
                <a:latin typeface="Century Gothic"/>
                <a:cs typeface="Century Gothic"/>
              </a:rPr>
              <a:t> </a:t>
            </a:r>
            <a:r>
              <a:rPr b="1" i="1" spc="-5" dirty="0">
                <a:latin typeface="Century Gothic"/>
                <a:cs typeface="Century Gothic"/>
              </a:rPr>
              <a:t>pila</a:t>
            </a:r>
            <a:r>
              <a:rPr b="1" i="1" dirty="0">
                <a:latin typeface="Century Gothic"/>
                <a:cs typeface="Century Gothic"/>
              </a:rPr>
              <a:t> </a:t>
            </a:r>
            <a:r>
              <a:rPr b="1" dirty="0">
                <a:latin typeface="Century Gothic"/>
                <a:cs typeface="Century Gothic"/>
              </a:rPr>
              <a:t>–</a:t>
            </a:r>
            <a:r>
              <a:rPr b="1" spc="-5" dirty="0">
                <a:latin typeface="Century Gothic"/>
                <a:cs typeface="Century Gothic"/>
              </a:rPr>
              <a:t> м’яч,</a:t>
            </a:r>
            <a:r>
              <a:rPr b="1" dirty="0">
                <a:latin typeface="Century Gothic"/>
                <a:cs typeface="Century Gothic"/>
              </a:rPr>
              <a:t> </a:t>
            </a:r>
            <a:r>
              <a:rPr b="1" spc="-5" dirty="0">
                <a:latin typeface="Century Gothic"/>
                <a:cs typeface="Century Gothic"/>
              </a:rPr>
              <a:t>куля)</a:t>
            </a:r>
            <a:r>
              <a:rPr b="1" spc="-10" dirty="0">
                <a:latin typeface="Century Gothic"/>
                <a:cs typeface="Century Gothic"/>
              </a:rPr>
              <a:t> </a:t>
            </a:r>
            <a:r>
              <a:rPr dirty="0">
                <a:latin typeface="Century Gothic"/>
                <a:cs typeface="Century Gothic"/>
              </a:rPr>
              <a:t>—</a:t>
            </a:r>
            <a:r>
              <a:rPr spc="5" dirty="0">
                <a:latin typeface="Century Gothic"/>
                <a:cs typeface="Century Gothic"/>
              </a:rPr>
              <a:t> </a:t>
            </a:r>
            <a:r>
              <a:rPr spc="-5" dirty="0">
                <a:latin typeface="Century Gothic"/>
                <a:cs typeface="Century Gothic"/>
              </a:rPr>
              <a:t>екстемпоральні</a:t>
            </a:r>
            <a:r>
              <a:rPr spc="10" dirty="0">
                <a:latin typeface="Century Gothic"/>
                <a:cs typeface="Century Gothic"/>
              </a:rPr>
              <a:t> </a:t>
            </a:r>
            <a:r>
              <a:rPr spc="-5" dirty="0">
                <a:latin typeface="Century Gothic"/>
                <a:cs typeface="Century Gothic"/>
              </a:rPr>
              <a:t>лікарські </a:t>
            </a:r>
            <a:r>
              <a:rPr dirty="0">
                <a:latin typeface="Century Gothic"/>
                <a:cs typeface="Century Gothic"/>
              </a:rPr>
              <a:t> </a:t>
            </a:r>
            <a:r>
              <a:rPr spc="-5" dirty="0">
                <a:latin typeface="Century Gothic"/>
                <a:cs typeface="Century Gothic"/>
              </a:rPr>
              <a:t>засоби</a:t>
            </a:r>
            <a:r>
              <a:rPr spc="5" dirty="0">
                <a:latin typeface="Century Gothic"/>
                <a:cs typeface="Century Gothic"/>
              </a:rPr>
              <a:t> </a:t>
            </a:r>
            <a:r>
              <a:rPr dirty="0">
                <a:latin typeface="Century Gothic"/>
                <a:cs typeface="Century Gothic"/>
              </a:rPr>
              <a:t>у</a:t>
            </a:r>
            <a:r>
              <a:rPr spc="-5" dirty="0">
                <a:latin typeface="Century Gothic"/>
                <a:cs typeface="Century Gothic"/>
              </a:rPr>
              <a:t> вигляді</a:t>
            </a:r>
            <a:r>
              <a:rPr spc="5" dirty="0">
                <a:latin typeface="Century Gothic"/>
                <a:cs typeface="Century Gothic"/>
              </a:rPr>
              <a:t> </a:t>
            </a:r>
            <a:r>
              <a:rPr spc="-5" dirty="0">
                <a:latin typeface="Century Gothic"/>
                <a:cs typeface="Century Gothic"/>
              </a:rPr>
              <a:t>кульок</a:t>
            </a:r>
            <a:r>
              <a:rPr spc="-10" dirty="0">
                <a:latin typeface="Century Gothic"/>
                <a:cs typeface="Century Gothic"/>
              </a:rPr>
              <a:t> </a:t>
            </a:r>
            <a:r>
              <a:rPr spc="-5" dirty="0">
                <a:latin typeface="Century Gothic"/>
                <a:cs typeface="Century Gothic"/>
              </a:rPr>
              <a:t>вагою</a:t>
            </a:r>
            <a:r>
              <a:rPr spc="-20" dirty="0">
                <a:latin typeface="Century Gothic"/>
                <a:cs typeface="Century Gothic"/>
              </a:rPr>
              <a:t> </a:t>
            </a:r>
            <a:r>
              <a:rPr spc="-10" dirty="0">
                <a:latin typeface="Century Gothic"/>
                <a:cs typeface="Century Gothic"/>
              </a:rPr>
              <a:t>0,1–0,5</a:t>
            </a:r>
            <a:r>
              <a:rPr spc="60" dirty="0">
                <a:latin typeface="Century Gothic"/>
                <a:cs typeface="Century Gothic"/>
              </a:rPr>
              <a:t> </a:t>
            </a:r>
            <a:r>
              <a:rPr dirty="0">
                <a:latin typeface="Century Gothic"/>
                <a:cs typeface="Century Gothic"/>
              </a:rPr>
              <a:t>г,</a:t>
            </a:r>
            <a:r>
              <a:rPr spc="-10" dirty="0">
                <a:latin typeface="Century Gothic"/>
                <a:cs typeface="Century Gothic"/>
              </a:rPr>
              <a:t> </a:t>
            </a:r>
            <a:r>
              <a:rPr spc="-5" dirty="0">
                <a:latin typeface="Century Gothic"/>
                <a:cs typeface="Century Gothic"/>
              </a:rPr>
              <a:t>виготовлених</a:t>
            </a:r>
            <a:r>
              <a:rPr spc="25" dirty="0">
                <a:latin typeface="Century Gothic"/>
                <a:cs typeface="Century Gothic"/>
              </a:rPr>
              <a:t> </a:t>
            </a:r>
            <a:r>
              <a:rPr dirty="0">
                <a:latin typeface="Century Gothic"/>
                <a:cs typeface="Century Gothic"/>
              </a:rPr>
              <a:t>з</a:t>
            </a:r>
            <a:r>
              <a:rPr spc="-5" dirty="0">
                <a:latin typeface="Century Gothic"/>
                <a:cs typeface="Century Gothic"/>
              </a:rPr>
              <a:t> </a:t>
            </a:r>
            <a:r>
              <a:rPr dirty="0">
                <a:latin typeface="Century Gothic"/>
                <a:cs typeface="Century Gothic"/>
              </a:rPr>
              <a:t>однорідної </a:t>
            </a:r>
            <a:r>
              <a:rPr spc="5" dirty="0">
                <a:latin typeface="Century Gothic"/>
                <a:cs typeface="Century Gothic"/>
              </a:rPr>
              <a:t> </a:t>
            </a:r>
            <a:r>
              <a:rPr spc="-5" dirty="0">
                <a:latin typeface="Century Gothic"/>
                <a:cs typeface="Century Gothic"/>
              </a:rPr>
              <a:t>пластичної маси.</a:t>
            </a:r>
            <a:r>
              <a:rPr spc="5" dirty="0">
                <a:latin typeface="Century Gothic"/>
                <a:cs typeface="Century Gothic"/>
              </a:rPr>
              <a:t> </a:t>
            </a:r>
            <a:r>
              <a:rPr spc="-5" dirty="0">
                <a:latin typeface="Century Gothic"/>
                <a:cs typeface="Century Gothic"/>
              </a:rPr>
              <a:t>До</a:t>
            </a:r>
            <a:r>
              <a:rPr spc="-10" dirty="0">
                <a:latin typeface="Century Gothic"/>
                <a:cs typeface="Century Gothic"/>
              </a:rPr>
              <a:t> </a:t>
            </a:r>
            <a:r>
              <a:rPr dirty="0">
                <a:latin typeface="Century Gothic"/>
                <a:cs typeface="Century Gothic"/>
              </a:rPr>
              <a:t>появи</a:t>
            </a:r>
            <a:r>
              <a:rPr spc="-10" dirty="0">
                <a:latin typeface="Century Gothic"/>
                <a:cs typeface="Century Gothic"/>
              </a:rPr>
              <a:t> </a:t>
            </a:r>
            <a:r>
              <a:rPr spc="-5" dirty="0">
                <a:latin typeface="Century Gothic"/>
                <a:cs typeface="Century Gothic"/>
              </a:rPr>
              <a:t>таблеток</a:t>
            </a:r>
            <a:r>
              <a:rPr spc="10" dirty="0">
                <a:latin typeface="Century Gothic"/>
                <a:cs typeface="Century Gothic"/>
              </a:rPr>
              <a:t> </a:t>
            </a:r>
            <a:r>
              <a:rPr spc="-10" dirty="0">
                <a:latin typeface="Century Gothic"/>
                <a:cs typeface="Century Gothic"/>
              </a:rPr>
              <a:t>(кінець</a:t>
            </a:r>
            <a:r>
              <a:rPr spc="25" dirty="0">
                <a:latin typeface="Century Gothic"/>
                <a:cs typeface="Century Gothic"/>
              </a:rPr>
              <a:t> </a:t>
            </a:r>
            <a:r>
              <a:rPr spc="5" dirty="0">
                <a:latin typeface="Century Gothic"/>
                <a:cs typeface="Century Gothic"/>
              </a:rPr>
              <a:t>ХІХ</a:t>
            </a:r>
            <a:r>
              <a:rPr spc="-15" dirty="0">
                <a:latin typeface="Century Gothic"/>
                <a:cs typeface="Century Gothic"/>
              </a:rPr>
              <a:t> </a:t>
            </a:r>
            <a:r>
              <a:rPr spc="-10" dirty="0">
                <a:latin typeface="Century Gothic"/>
                <a:cs typeface="Century Gothic"/>
              </a:rPr>
              <a:t>ст.)</a:t>
            </a:r>
            <a:r>
              <a:rPr spc="20" dirty="0">
                <a:latin typeface="Century Gothic"/>
                <a:cs typeface="Century Gothic"/>
              </a:rPr>
              <a:t> </a:t>
            </a:r>
            <a:r>
              <a:rPr dirty="0">
                <a:latin typeface="Century Gothic"/>
                <a:cs typeface="Century Gothic"/>
              </a:rPr>
              <a:t>це</a:t>
            </a:r>
            <a:r>
              <a:rPr spc="-5" dirty="0">
                <a:latin typeface="Century Gothic"/>
                <a:cs typeface="Century Gothic"/>
              </a:rPr>
              <a:t> </a:t>
            </a:r>
            <a:r>
              <a:rPr dirty="0">
                <a:latin typeface="Century Gothic"/>
                <a:cs typeface="Century Gothic"/>
              </a:rPr>
              <a:t>були</a:t>
            </a:r>
            <a:r>
              <a:rPr spc="5" dirty="0">
                <a:latin typeface="Century Gothic"/>
                <a:cs typeface="Century Gothic"/>
              </a:rPr>
              <a:t> </a:t>
            </a:r>
            <a:r>
              <a:rPr spc="-5" dirty="0">
                <a:latin typeface="Century Gothic"/>
                <a:cs typeface="Century Gothic"/>
              </a:rPr>
              <a:t>основні </a:t>
            </a:r>
            <a:r>
              <a:rPr spc="-484" dirty="0">
                <a:latin typeface="Century Gothic"/>
                <a:cs typeface="Century Gothic"/>
              </a:rPr>
              <a:t> </a:t>
            </a:r>
            <a:r>
              <a:rPr spc="-5" dirty="0">
                <a:latin typeface="Century Gothic"/>
                <a:cs typeface="Century Gothic"/>
              </a:rPr>
              <a:t>дозовані </a:t>
            </a:r>
            <a:r>
              <a:rPr dirty="0">
                <a:latin typeface="Century Gothic"/>
                <a:cs typeface="Century Gothic"/>
              </a:rPr>
              <a:t>ліки для внутрішнього </a:t>
            </a:r>
            <a:r>
              <a:rPr spc="-5" dirty="0">
                <a:latin typeface="Century Gothic"/>
                <a:cs typeface="Century Gothic"/>
              </a:rPr>
              <a:t>застосування. Широкий </a:t>
            </a:r>
            <a:r>
              <a:rPr dirty="0">
                <a:latin typeface="Century Gothic"/>
                <a:cs typeface="Century Gothic"/>
              </a:rPr>
              <a:t> </a:t>
            </a:r>
            <a:r>
              <a:rPr spc="-5" dirty="0">
                <a:latin typeface="Century Gothic"/>
                <a:cs typeface="Century Gothic"/>
              </a:rPr>
              <a:t>промисловий</a:t>
            </a:r>
            <a:r>
              <a:rPr spc="15" dirty="0">
                <a:latin typeface="Century Gothic"/>
                <a:cs typeface="Century Gothic"/>
              </a:rPr>
              <a:t> </a:t>
            </a:r>
            <a:r>
              <a:rPr spc="-5" dirty="0">
                <a:latin typeface="Century Gothic"/>
                <a:cs typeface="Century Gothic"/>
              </a:rPr>
              <a:t>випуск</a:t>
            </a:r>
            <a:r>
              <a:rPr spc="-10" dirty="0">
                <a:latin typeface="Century Gothic"/>
                <a:cs typeface="Century Gothic"/>
              </a:rPr>
              <a:t> </a:t>
            </a:r>
            <a:r>
              <a:rPr spc="-5" dirty="0">
                <a:latin typeface="Century Gothic"/>
                <a:cs typeface="Century Gothic"/>
              </a:rPr>
              <a:t>таблеток,</a:t>
            </a:r>
            <a:r>
              <a:rPr spc="35" dirty="0">
                <a:latin typeface="Century Gothic"/>
                <a:cs typeface="Century Gothic"/>
              </a:rPr>
              <a:t> </a:t>
            </a:r>
            <a:r>
              <a:rPr spc="-5" dirty="0">
                <a:latin typeface="Century Gothic"/>
                <a:cs typeface="Century Gothic"/>
              </a:rPr>
              <a:t>драже,</a:t>
            </a:r>
            <a:r>
              <a:rPr spc="10" dirty="0">
                <a:latin typeface="Century Gothic"/>
                <a:cs typeface="Century Gothic"/>
              </a:rPr>
              <a:t> </a:t>
            </a:r>
            <a:r>
              <a:rPr spc="-5" dirty="0">
                <a:latin typeface="Century Gothic"/>
                <a:cs typeface="Century Gothic"/>
              </a:rPr>
              <a:t>капсул</a:t>
            </a:r>
            <a:r>
              <a:rPr dirty="0">
                <a:latin typeface="Century Gothic"/>
                <a:cs typeface="Century Gothic"/>
              </a:rPr>
              <a:t> витіснив</a:t>
            </a:r>
            <a:r>
              <a:rPr spc="-10" dirty="0">
                <a:latin typeface="Century Gothic"/>
                <a:cs typeface="Century Gothic"/>
              </a:rPr>
              <a:t> </a:t>
            </a:r>
            <a:r>
              <a:rPr dirty="0">
                <a:latin typeface="Century Gothic"/>
                <a:cs typeface="Century Gothic"/>
              </a:rPr>
              <a:t>цю </a:t>
            </a:r>
            <a:r>
              <a:rPr spc="5" dirty="0">
                <a:latin typeface="Century Gothic"/>
                <a:cs typeface="Century Gothic"/>
              </a:rPr>
              <a:t> </a:t>
            </a:r>
            <a:r>
              <a:rPr spc="-5" dirty="0">
                <a:latin typeface="Century Gothic"/>
                <a:cs typeface="Century Gothic"/>
              </a:rPr>
              <a:t>лікарську</a:t>
            </a:r>
            <a:r>
              <a:rPr spc="-30" dirty="0">
                <a:latin typeface="Century Gothic"/>
                <a:cs typeface="Century Gothic"/>
              </a:rPr>
              <a:t> </a:t>
            </a:r>
            <a:r>
              <a:rPr spc="-10" dirty="0">
                <a:latin typeface="Century Gothic"/>
                <a:cs typeface="Century Gothic"/>
              </a:rPr>
              <a:t>форму.</a:t>
            </a:r>
            <a:r>
              <a:rPr spc="25" dirty="0">
                <a:latin typeface="Century Gothic"/>
                <a:cs typeface="Century Gothic"/>
              </a:rPr>
              <a:t> </a:t>
            </a:r>
            <a:r>
              <a:rPr spc="-10" dirty="0">
                <a:latin typeface="Century Gothic"/>
                <a:cs typeface="Century Gothic"/>
              </a:rPr>
              <a:t>Зараз</a:t>
            </a:r>
            <a:r>
              <a:rPr spc="10" dirty="0">
                <a:latin typeface="Century Gothic"/>
                <a:cs typeface="Century Gothic"/>
              </a:rPr>
              <a:t> </a:t>
            </a:r>
            <a:r>
              <a:rPr spc="-5" dirty="0">
                <a:latin typeface="Century Gothic"/>
                <a:cs typeface="Century Gothic"/>
              </a:rPr>
              <a:t>пілюлі</a:t>
            </a:r>
            <a:r>
              <a:rPr spc="-20" dirty="0">
                <a:latin typeface="Century Gothic"/>
                <a:cs typeface="Century Gothic"/>
              </a:rPr>
              <a:t> </a:t>
            </a:r>
            <a:r>
              <a:rPr spc="-5" dirty="0">
                <a:latin typeface="Century Gothic"/>
                <a:cs typeface="Century Gothic"/>
              </a:rPr>
              <a:t>можуть</a:t>
            </a:r>
            <a:r>
              <a:rPr spc="20" dirty="0">
                <a:latin typeface="Century Gothic"/>
                <a:cs typeface="Century Gothic"/>
              </a:rPr>
              <a:t> </a:t>
            </a:r>
            <a:r>
              <a:rPr spc="-5" dirty="0">
                <a:latin typeface="Century Gothic"/>
                <a:cs typeface="Century Gothic"/>
              </a:rPr>
              <a:t>бути</a:t>
            </a:r>
            <a:r>
              <a:rPr spc="5" dirty="0">
                <a:latin typeface="Century Gothic"/>
                <a:cs typeface="Century Gothic"/>
              </a:rPr>
              <a:t> </a:t>
            </a:r>
            <a:r>
              <a:rPr spc="-10" dirty="0">
                <a:latin typeface="Century Gothic"/>
                <a:cs typeface="Century Gothic"/>
              </a:rPr>
              <a:t>прописані</a:t>
            </a:r>
            <a:r>
              <a:rPr spc="-5" dirty="0">
                <a:latin typeface="Century Gothic"/>
                <a:cs typeface="Century Gothic"/>
              </a:rPr>
              <a:t> </a:t>
            </a:r>
            <a:r>
              <a:rPr dirty="0">
                <a:latin typeface="Century Gothic"/>
                <a:cs typeface="Century Gothic"/>
              </a:rPr>
              <a:t>у </a:t>
            </a:r>
            <a:r>
              <a:rPr spc="-10" dirty="0">
                <a:latin typeface="Century Gothic"/>
                <a:cs typeface="Century Gothic"/>
              </a:rPr>
              <a:t>разі </a:t>
            </a:r>
            <a:r>
              <a:rPr spc="-5" dirty="0">
                <a:latin typeface="Century Gothic"/>
                <a:cs typeface="Century Gothic"/>
              </a:rPr>
              <a:t> необхідності</a:t>
            </a:r>
            <a:r>
              <a:rPr spc="-10" dirty="0">
                <a:latin typeface="Century Gothic"/>
                <a:cs typeface="Century Gothic"/>
              </a:rPr>
              <a:t> призначення</a:t>
            </a:r>
            <a:r>
              <a:rPr spc="15" dirty="0">
                <a:latin typeface="Century Gothic"/>
                <a:cs typeface="Century Gothic"/>
              </a:rPr>
              <a:t> </a:t>
            </a:r>
            <a:r>
              <a:rPr spc="-5" dirty="0">
                <a:latin typeface="Century Gothic"/>
                <a:cs typeface="Century Gothic"/>
              </a:rPr>
              <a:t>індивідуального</a:t>
            </a:r>
            <a:r>
              <a:rPr spc="-30" dirty="0">
                <a:latin typeface="Century Gothic"/>
                <a:cs typeface="Century Gothic"/>
              </a:rPr>
              <a:t> </a:t>
            </a:r>
            <a:r>
              <a:rPr spc="-5" dirty="0">
                <a:latin typeface="Century Gothic"/>
                <a:cs typeface="Century Gothic"/>
              </a:rPr>
              <a:t>дозування</a:t>
            </a:r>
            <a:r>
              <a:rPr spc="20" dirty="0">
                <a:latin typeface="Century Gothic"/>
                <a:cs typeface="Century Gothic"/>
              </a:rPr>
              <a:t> </a:t>
            </a:r>
            <a:r>
              <a:rPr spc="-5" dirty="0">
                <a:latin typeface="Century Gothic"/>
                <a:cs typeface="Century Gothic"/>
              </a:rPr>
              <a:t>або</a:t>
            </a:r>
            <a:r>
              <a:rPr dirty="0">
                <a:latin typeface="Century Gothic"/>
                <a:cs typeface="Century Gothic"/>
              </a:rPr>
              <a:t> комбінації </a:t>
            </a:r>
            <a:r>
              <a:rPr spc="-484" dirty="0">
                <a:latin typeface="Century Gothic"/>
                <a:cs typeface="Century Gothic"/>
              </a:rPr>
              <a:t> </a:t>
            </a:r>
            <a:r>
              <a:rPr spc="-5" dirty="0">
                <a:latin typeface="Century Gothic"/>
                <a:cs typeface="Century Gothic"/>
              </a:rPr>
              <a:t>нестабільних</a:t>
            </a:r>
            <a:r>
              <a:rPr spc="-15" dirty="0">
                <a:latin typeface="Century Gothic"/>
                <a:cs typeface="Century Gothic"/>
              </a:rPr>
              <a:t> </a:t>
            </a:r>
            <a:r>
              <a:rPr spc="-5" dirty="0">
                <a:latin typeface="Century Gothic"/>
                <a:cs typeface="Century Gothic"/>
              </a:rPr>
              <a:t>лікарських</a:t>
            </a:r>
            <a:r>
              <a:rPr spc="-10" dirty="0">
                <a:latin typeface="Century Gothic"/>
                <a:cs typeface="Century Gothic"/>
              </a:rPr>
              <a:t> </a:t>
            </a:r>
            <a:r>
              <a:rPr spc="-5" dirty="0">
                <a:latin typeface="Century Gothic"/>
                <a:cs typeface="Century Gothic"/>
              </a:rPr>
              <a:t>речовин,</a:t>
            </a:r>
            <a:r>
              <a:rPr spc="10" dirty="0">
                <a:latin typeface="Century Gothic"/>
                <a:cs typeface="Century Gothic"/>
              </a:rPr>
              <a:t> </a:t>
            </a:r>
            <a:r>
              <a:rPr spc="-5" dirty="0">
                <a:latin typeface="Century Gothic"/>
                <a:cs typeface="Century Gothic"/>
              </a:rPr>
              <a:t>коли</a:t>
            </a:r>
            <a:r>
              <a:rPr spc="-10" dirty="0">
                <a:latin typeface="Century Gothic"/>
                <a:cs typeface="Century Gothic"/>
              </a:rPr>
              <a:t> </a:t>
            </a:r>
            <a:r>
              <a:rPr spc="-5" dirty="0">
                <a:latin typeface="Century Gothic"/>
                <a:cs typeface="Century Gothic"/>
              </a:rPr>
              <a:t>промисловий</a:t>
            </a:r>
            <a:r>
              <a:rPr spc="20" dirty="0">
                <a:latin typeface="Century Gothic"/>
                <a:cs typeface="Century Gothic"/>
              </a:rPr>
              <a:t> </a:t>
            </a:r>
            <a:r>
              <a:rPr spc="-5" dirty="0">
                <a:latin typeface="Century Gothic"/>
                <a:cs typeface="Century Gothic"/>
              </a:rPr>
              <a:t>випуск</a:t>
            </a:r>
            <a:r>
              <a:rPr dirty="0">
                <a:latin typeface="Century Gothic"/>
                <a:cs typeface="Century Gothic"/>
              </a:rPr>
              <a:t> </a:t>
            </a:r>
            <a:r>
              <a:rPr spc="5" dirty="0">
                <a:latin typeface="Century Gothic"/>
                <a:cs typeface="Century Gothic"/>
              </a:rPr>
              <a:t>ліків </a:t>
            </a:r>
            <a:r>
              <a:rPr spc="10" dirty="0">
                <a:latin typeface="Century Gothic"/>
                <a:cs typeface="Century Gothic"/>
              </a:rPr>
              <a:t> </a:t>
            </a:r>
            <a:r>
              <a:rPr dirty="0">
                <a:latin typeface="Century Gothic"/>
                <a:cs typeface="Century Gothic"/>
              </a:rPr>
              <a:t>відсутній.</a:t>
            </a:r>
            <a:r>
              <a:rPr spc="-40" dirty="0">
                <a:latin typeface="Century Gothic"/>
                <a:cs typeface="Century Gothic"/>
              </a:rPr>
              <a:t> </a:t>
            </a:r>
            <a:r>
              <a:rPr spc="-5" dirty="0">
                <a:latin typeface="Century Gothic"/>
                <a:cs typeface="Century Gothic"/>
              </a:rPr>
              <a:t>Пілюлі</a:t>
            </a:r>
            <a:r>
              <a:rPr spc="-10" dirty="0">
                <a:latin typeface="Century Gothic"/>
                <a:cs typeface="Century Gothic"/>
              </a:rPr>
              <a:t> </a:t>
            </a:r>
            <a:r>
              <a:rPr spc="-5" dirty="0">
                <a:latin typeface="Century Gothic"/>
                <a:cs typeface="Century Gothic"/>
              </a:rPr>
              <a:t>масою</a:t>
            </a:r>
            <a:r>
              <a:rPr dirty="0">
                <a:latin typeface="Century Gothic"/>
                <a:cs typeface="Century Gothic"/>
              </a:rPr>
              <a:t> </a:t>
            </a:r>
            <a:r>
              <a:rPr spc="-5" dirty="0">
                <a:latin typeface="Century Gothic"/>
                <a:cs typeface="Century Gothic"/>
              </a:rPr>
              <a:t>понад</a:t>
            </a:r>
            <a:r>
              <a:rPr spc="-20" dirty="0">
                <a:latin typeface="Century Gothic"/>
                <a:cs typeface="Century Gothic"/>
              </a:rPr>
              <a:t> </a:t>
            </a:r>
            <a:r>
              <a:rPr spc="-10" dirty="0">
                <a:latin typeface="Century Gothic"/>
                <a:cs typeface="Century Gothic"/>
              </a:rPr>
              <a:t>0,5</a:t>
            </a:r>
            <a:r>
              <a:rPr spc="25" dirty="0">
                <a:latin typeface="Century Gothic"/>
                <a:cs typeface="Century Gothic"/>
              </a:rPr>
              <a:t> </a:t>
            </a:r>
            <a:r>
              <a:rPr dirty="0">
                <a:latin typeface="Century Gothic"/>
                <a:cs typeface="Century Gothic"/>
              </a:rPr>
              <a:t>г </a:t>
            </a:r>
            <a:r>
              <a:rPr spc="-10" dirty="0">
                <a:latin typeface="Century Gothic"/>
                <a:cs typeface="Century Gothic"/>
              </a:rPr>
              <a:t>називають</a:t>
            </a:r>
            <a:r>
              <a:rPr spc="5" dirty="0">
                <a:latin typeface="Century Gothic"/>
                <a:cs typeface="Century Gothic"/>
              </a:rPr>
              <a:t> </a:t>
            </a:r>
            <a:r>
              <a:rPr spc="-5" dirty="0">
                <a:latin typeface="Century Gothic"/>
                <a:cs typeface="Century Gothic"/>
              </a:rPr>
              <a:t>болюсами</a:t>
            </a:r>
            <a:r>
              <a:rPr spc="10" dirty="0">
                <a:latin typeface="Century Gothic"/>
                <a:cs typeface="Century Gothic"/>
              </a:rPr>
              <a:t> </a:t>
            </a:r>
            <a:r>
              <a:rPr spc="-5" dirty="0">
                <a:latin typeface="Century Gothic"/>
                <a:cs typeface="Century Gothic"/>
              </a:rPr>
              <a:t>(boli)</a:t>
            </a:r>
            <a:r>
              <a:rPr spc="10" dirty="0">
                <a:latin typeface="Century Gothic"/>
                <a:cs typeface="Century Gothic"/>
              </a:rPr>
              <a:t> </a:t>
            </a:r>
            <a:r>
              <a:rPr dirty="0">
                <a:latin typeface="Century Gothic"/>
                <a:cs typeface="Century Gothic"/>
              </a:rPr>
              <a:t>і </a:t>
            </a:r>
            <a:r>
              <a:rPr spc="5" dirty="0">
                <a:latin typeface="Century Gothic"/>
                <a:cs typeface="Century Gothic"/>
              </a:rPr>
              <a:t> </a:t>
            </a:r>
            <a:r>
              <a:rPr spc="-10" dirty="0">
                <a:latin typeface="Century Gothic"/>
                <a:cs typeface="Century Gothic"/>
              </a:rPr>
              <a:t>застосовують</a:t>
            </a:r>
            <a:r>
              <a:rPr spc="5" dirty="0">
                <a:latin typeface="Century Gothic"/>
                <a:cs typeface="Century Gothic"/>
              </a:rPr>
              <a:t> </a:t>
            </a:r>
            <a:r>
              <a:rPr dirty="0">
                <a:latin typeface="Century Gothic"/>
                <a:cs typeface="Century Gothic"/>
              </a:rPr>
              <a:t>у </a:t>
            </a:r>
            <a:r>
              <a:rPr spc="-5" dirty="0">
                <a:latin typeface="Century Gothic"/>
                <a:cs typeface="Century Gothic"/>
              </a:rPr>
              <a:t>ветеринарії</a:t>
            </a:r>
            <a:r>
              <a:rPr spc="10" dirty="0">
                <a:latin typeface="Century Gothic"/>
                <a:cs typeface="Century Gothic"/>
              </a:rPr>
              <a:t> </a:t>
            </a:r>
            <a:r>
              <a:rPr dirty="0">
                <a:latin typeface="Century Gothic"/>
                <a:cs typeface="Century Gothic"/>
              </a:rPr>
              <a:t>для </a:t>
            </a:r>
            <a:r>
              <a:rPr spc="-5" dirty="0">
                <a:latin typeface="Century Gothic"/>
                <a:cs typeface="Century Gothic"/>
              </a:rPr>
              <a:t>лікування</a:t>
            </a:r>
            <a:r>
              <a:rPr spc="-25" dirty="0">
                <a:latin typeface="Century Gothic"/>
                <a:cs typeface="Century Gothic"/>
              </a:rPr>
              <a:t> </a:t>
            </a:r>
            <a:r>
              <a:rPr spc="-5" dirty="0">
                <a:latin typeface="Century Gothic"/>
                <a:cs typeface="Century Gothic"/>
              </a:rPr>
              <a:t>великих</a:t>
            </a:r>
            <a:r>
              <a:rPr spc="25" dirty="0">
                <a:latin typeface="Century Gothic"/>
                <a:cs typeface="Century Gothic"/>
              </a:rPr>
              <a:t> </a:t>
            </a:r>
            <a:r>
              <a:rPr spc="-10" dirty="0">
                <a:latin typeface="Century Gothic"/>
                <a:cs typeface="Century Gothic"/>
              </a:rPr>
              <a:t>тварин.</a:t>
            </a:r>
            <a:r>
              <a:rPr spc="15" dirty="0">
                <a:latin typeface="Century Gothic"/>
                <a:cs typeface="Century Gothic"/>
              </a:rPr>
              <a:t> </a:t>
            </a:r>
            <a:r>
              <a:rPr spc="-5" dirty="0">
                <a:latin typeface="Century Gothic"/>
                <a:cs typeface="Century Gothic"/>
              </a:rPr>
              <a:t>Пілюлі </a:t>
            </a:r>
            <a:r>
              <a:rPr dirty="0">
                <a:latin typeface="Century Gothic"/>
                <a:cs typeface="Century Gothic"/>
              </a:rPr>
              <a:t> </a:t>
            </a:r>
            <a:r>
              <a:rPr spc="-5" dirty="0">
                <a:latin typeface="Century Gothic"/>
                <a:cs typeface="Century Gothic"/>
              </a:rPr>
              <a:t>масою &lt;0,1</a:t>
            </a:r>
            <a:r>
              <a:rPr spc="10" dirty="0">
                <a:latin typeface="Century Gothic"/>
                <a:cs typeface="Century Gothic"/>
              </a:rPr>
              <a:t> </a:t>
            </a:r>
            <a:r>
              <a:rPr dirty="0">
                <a:latin typeface="Century Gothic"/>
                <a:cs typeface="Century Gothic"/>
              </a:rPr>
              <a:t>г </a:t>
            </a:r>
            <a:r>
              <a:rPr spc="-10" dirty="0">
                <a:latin typeface="Century Gothic"/>
                <a:cs typeface="Century Gothic"/>
              </a:rPr>
              <a:t>називають</a:t>
            </a:r>
            <a:r>
              <a:rPr spc="15" dirty="0">
                <a:latin typeface="Century Gothic"/>
                <a:cs typeface="Century Gothic"/>
              </a:rPr>
              <a:t> </a:t>
            </a:r>
            <a:r>
              <a:rPr spc="-5" dirty="0">
                <a:latin typeface="Century Gothic"/>
                <a:cs typeface="Century Gothic"/>
              </a:rPr>
              <a:t>гранулами</a:t>
            </a:r>
            <a:r>
              <a:rPr spc="10" dirty="0">
                <a:latin typeface="Century Gothic"/>
                <a:cs typeface="Century Gothic"/>
              </a:rPr>
              <a:t> </a:t>
            </a:r>
            <a:r>
              <a:rPr spc="-10" dirty="0">
                <a:latin typeface="Century Gothic"/>
                <a:cs typeface="Century Gothic"/>
              </a:rPr>
              <a:t>(granulae)</a:t>
            </a:r>
            <a:r>
              <a:rPr spc="45" dirty="0">
                <a:latin typeface="Century Gothic"/>
                <a:cs typeface="Century Gothic"/>
              </a:rPr>
              <a:t> </a:t>
            </a:r>
            <a:r>
              <a:rPr dirty="0">
                <a:latin typeface="Century Gothic"/>
                <a:cs typeface="Century Gothic"/>
              </a:rPr>
              <a:t>і</a:t>
            </a:r>
            <a:r>
              <a:rPr spc="-5" dirty="0">
                <a:latin typeface="Century Gothic"/>
                <a:cs typeface="Century Gothic"/>
              </a:rPr>
              <a:t> використовують</a:t>
            </a:r>
            <a:r>
              <a:rPr spc="15" dirty="0">
                <a:latin typeface="Century Gothic"/>
                <a:cs typeface="Century Gothic"/>
              </a:rPr>
              <a:t> </a:t>
            </a:r>
            <a:r>
              <a:rPr dirty="0">
                <a:latin typeface="Century Gothic"/>
                <a:cs typeface="Century Gothic"/>
              </a:rPr>
              <a:t>у </a:t>
            </a:r>
            <a:r>
              <a:rPr spc="5" dirty="0">
                <a:latin typeface="Century Gothic"/>
                <a:cs typeface="Century Gothic"/>
              </a:rPr>
              <a:t> </a:t>
            </a:r>
            <a:r>
              <a:rPr dirty="0">
                <a:latin typeface="Century Gothic"/>
                <a:cs typeface="Century Gothic"/>
              </a:rPr>
              <a:t>гомеопатії, а </a:t>
            </a:r>
            <a:r>
              <a:rPr spc="-5" dirty="0">
                <a:latin typeface="Century Gothic"/>
                <a:cs typeface="Century Gothic"/>
              </a:rPr>
              <a:t>також </a:t>
            </a:r>
            <a:r>
              <a:rPr dirty="0">
                <a:latin typeface="Century Gothic"/>
                <a:cs typeface="Century Gothic"/>
              </a:rPr>
              <a:t>у </a:t>
            </a:r>
            <a:r>
              <a:rPr spc="-5" dirty="0">
                <a:latin typeface="Century Gothic"/>
                <a:cs typeface="Century Gothic"/>
              </a:rPr>
              <a:t>ветеринарії </a:t>
            </a:r>
            <a:r>
              <a:rPr dirty="0">
                <a:latin typeface="Century Gothic"/>
                <a:cs typeface="Century Gothic"/>
              </a:rPr>
              <a:t>для </a:t>
            </a:r>
            <a:r>
              <a:rPr spc="-5" dirty="0">
                <a:latin typeface="Century Gothic"/>
                <a:cs typeface="Century Gothic"/>
              </a:rPr>
              <a:t>лікування </a:t>
            </a:r>
            <a:r>
              <a:rPr dirty="0">
                <a:latin typeface="Century Gothic"/>
                <a:cs typeface="Century Gothic"/>
              </a:rPr>
              <a:t>дрібних </a:t>
            </a:r>
            <a:r>
              <a:rPr spc="-10" dirty="0">
                <a:latin typeface="Century Gothic"/>
                <a:cs typeface="Century Gothic"/>
              </a:rPr>
              <a:t>тварин </a:t>
            </a:r>
            <a:r>
              <a:rPr dirty="0">
                <a:latin typeface="Century Gothic"/>
                <a:cs typeface="Century Gothic"/>
              </a:rPr>
              <a:t>і </a:t>
            </a:r>
            <a:r>
              <a:rPr spc="5" dirty="0">
                <a:latin typeface="Century Gothic"/>
                <a:cs typeface="Century Gothic"/>
              </a:rPr>
              <a:t> </a:t>
            </a:r>
            <a:r>
              <a:rPr spc="-5" dirty="0">
                <a:latin typeface="Century Gothic"/>
                <a:cs typeface="Century Gothic"/>
              </a:rPr>
              <a:t>птахів.</a:t>
            </a:r>
            <a:endParaRPr dirty="0">
              <a:latin typeface="Century Gothic"/>
              <a:cs typeface="Century Gothic"/>
            </a:endParaRPr>
          </a:p>
        </p:txBody>
      </p:sp>
      <p:grpSp>
        <p:nvGrpSpPr>
          <p:cNvPr id="4" name="object 4"/>
          <p:cNvGrpSpPr/>
          <p:nvPr/>
        </p:nvGrpSpPr>
        <p:grpSpPr>
          <a:xfrm>
            <a:off x="3950081" y="4584191"/>
            <a:ext cx="4246245" cy="1711960"/>
            <a:chOff x="2426080" y="4584191"/>
            <a:chExt cx="4246245" cy="1711960"/>
          </a:xfrm>
        </p:grpSpPr>
        <p:pic>
          <p:nvPicPr>
            <p:cNvPr id="5" name="object 5"/>
            <p:cNvPicPr/>
            <p:nvPr/>
          </p:nvPicPr>
          <p:blipFill>
            <a:blip r:embed="rId2" cstate="print"/>
            <a:stretch>
              <a:fillRect/>
            </a:stretch>
          </p:blipFill>
          <p:spPr>
            <a:xfrm>
              <a:off x="2484119" y="4642103"/>
              <a:ext cx="4130039" cy="1595602"/>
            </a:xfrm>
            <a:prstGeom prst="rect">
              <a:avLst/>
            </a:prstGeom>
          </p:spPr>
        </p:pic>
        <p:sp>
          <p:nvSpPr>
            <p:cNvPr id="6" name="object 6"/>
            <p:cNvSpPr/>
            <p:nvPr/>
          </p:nvSpPr>
          <p:spPr>
            <a:xfrm>
              <a:off x="2455036" y="4613147"/>
              <a:ext cx="4188460" cy="1654175"/>
            </a:xfrm>
            <a:custGeom>
              <a:avLst/>
              <a:gdLst/>
              <a:ahLst/>
              <a:cxnLst/>
              <a:rect l="l" t="t" r="r" b="b"/>
              <a:pathLst>
                <a:path w="4188459" h="1654175">
                  <a:moveTo>
                    <a:pt x="2094357" y="0"/>
                  </a:moveTo>
                  <a:lnTo>
                    <a:pt x="2306701" y="3937"/>
                  </a:lnTo>
                  <a:lnTo>
                    <a:pt x="2512567" y="16382"/>
                  </a:lnTo>
                  <a:lnTo>
                    <a:pt x="2711830" y="35940"/>
                  </a:lnTo>
                  <a:lnTo>
                    <a:pt x="2902585" y="63118"/>
                  </a:lnTo>
                  <a:lnTo>
                    <a:pt x="2994660" y="79120"/>
                  </a:lnTo>
                  <a:lnTo>
                    <a:pt x="3084576" y="97027"/>
                  </a:lnTo>
                  <a:lnTo>
                    <a:pt x="3171825" y="116204"/>
                  </a:lnTo>
                  <a:lnTo>
                    <a:pt x="3256279" y="137032"/>
                  </a:lnTo>
                  <a:lnTo>
                    <a:pt x="3337941" y="159512"/>
                  </a:lnTo>
                  <a:lnTo>
                    <a:pt x="3416554" y="183514"/>
                  </a:lnTo>
                  <a:lnTo>
                    <a:pt x="3492246" y="208787"/>
                  </a:lnTo>
                  <a:lnTo>
                    <a:pt x="3565016" y="235712"/>
                  </a:lnTo>
                  <a:lnTo>
                    <a:pt x="3634104" y="263906"/>
                  </a:lnTo>
                  <a:lnTo>
                    <a:pt x="3700145" y="293243"/>
                  </a:lnTo>
                  <a:lnTo>
                    <a:pt x="3762248" y="323850"/>
                  </a:lnTo>
                  <a:lnTo>
                    <a:pt x="3820922" y="355472"/>
                  </a:lnTo>
                  <a:lnTo>
                    <a:pt x="3876040" y="388746"/>
                  </a:lnTo>
                  <a:lnTo>
                    <a:pt x="3926966" y="422909"/>
                  </a:lnTo>
                  <a:lnTo>
                    <a:pt x="3973957" y="458469"/>
                  </a:lnTo>
                  <a:lnTo>
                    <a:pt x="4016629" y="494919"/>
                  </a:lnTo>
                  <a:lnTo>
                    <a:pt x="4054983" y="532510"/>
                  </a:lnTo>
                  <a:lnTo>
                    <a:pt x="4089145" y="571626"/>
                  </a:lnTo>
                  <a:lnTo>
                    <a:pt x="4118483" y="611377"/>
                  </a:lnTo>
                  <a:lnTo>
                    <a:pt x="4142993" y="652779"/>
                  </a:lnTo>
                  <a:lnTo>
                    <a:pt x="4162552" y="694943"/>
                  </a:lnTo>
                  <a:lnTo>
                    <a:pt x="4176648" y="737996"/>
                  </a:lnTo>
                  <a:lnTo>
                    <a:pt x="4185412" y="782065"/>
                  </a:lnTo>
                  <a:lnTo>
                    <a:pt x="4188333" y="827023"/>
                  </a:lnTo>
                  <a:lnTo>
                    <a:pt x="4185285" y="871727"/>
                  </a:lnTo>
                  <a:lnTo>
                    <a:pt x="4176776" y="915796"/>
                  </a:lnTo>
                  <a:lnTo>
                    <a:pt x="4162552" y="959104"/>
                  </a:lnTo>
                  <a:lnTo>
                    <a:pt x="4142866" y="1001369"/>
                  </a:lnTo>
                  <a:lnTo>
                    <a:pt x="4118483" y="1042301"/>
                  </a:lnTo>
                  <a:lnTo>
                    <a:pt x="4089145" y="1082548"/>
                  </a:lnTo>
                  <a:lnTo>
                    <a:pt x="4054983" y="1121257"/>
                  </a:lnTo>
                  <a:lnTo>
                    <a:pt x="4016629" y="1158798"/>
                  </a:lnTo>
                  <a:lnTo>
                    <a:pt x="3973957" y="1195311"/>
                  </a:lnTo>
                  <a:lnTo>
                    <a:pt x="3926966" y="1230858"/>
                  </a:lnTo>
                  <a:lnTo>
                    <a:pt x="3876040" y="1265046"/>
                  </a:lnTo>
                  <a:lnTo>
                    <a:pt x="3820922" y="1298282"/>
                  </a:lnTo>
                  <a:lnTo>
                    <a:pt x="3762375" y="1330223"/>
                  </a:lnTo>
                  <a:lnTo>
                    <a:pt x="3700145" y="1360932"/>
                  </a:lnTo>
                  <a:lnTo>
                    <a:pt x="3634104" y="1389926"/>
                  </a:lnTo>
                  <a:lnTo>
                    <a:pt x="3565016" y="1418031"/>
                  </a:lnTo>
                  <a:lnTo>
                    <a:pt x="3492246" y="1444942"/>
                  </a:lnTo>
                  <a:lnTo>
                    <a:pt x="3416554" y="1470202"/>
                  </a:lnTo>
                  <a:lnTo>
                    <a:pt x="3337941" y="1494243"/>
                  </a:lnTo>
                  <a:lnTo>
                    <a:pt x="3256279" y="1516684"/>
                  </a:lnTo>
                  <a:lnTo>
                    <a:pt x="3171825" y="1537500"/>
                  </a:lnTo>
                  <a:lnTo>
                    <a:pt x="3084576" y="1556689"/>
                  </a:lnTo>
                  <a:lnTo>
                    <a:pt x="2994660" y="1574672"/>
                  </a:lnTo>
                  <a:lnTo>
                    <a:pt x="2902585" y="1590687"/>
                  </a:lnTo>
                  <a:lnTo>
                    <a:pt x="2711830" y="1617827"/>
                  </a:lnTo>
                  <a:lnTo>
                    <a:pt x="2512567" y="1637385"/>
                  </a:lnTo>
                  <a:lnTo>
                    <a:pt x="2306701" y="1649755"/>
                  </a:lnTo>
                  <a:lnTo>
                    <a:pt x="2094357" y="1653755"/>
                  </a:lnTo>
                  <a:lnTo>
                    <a:pt x="1882139" y="1649755"/>
                  </a:lnTo>
                  <a:lnTo>
                    <a:pt x="1675764" y="1637385"/>
                  </a:lnTo>
                  <a:lnTo>
                    <a:pt x="1477010" y="1617827"/>
                  </a:lnTo>
                  <a:lnTo>
                    <a:pt x="1285875" y="1590687"/>
                  </a:lnTo>
                  <a:lnTo>
                    <a:pt x="1193800" y="1574672"/>
                  </a:lnTo>
                  <a:lnTo>
                    <a:pt x="1104264" y="1556689"/>
                  </a:lnTo>
                  <a:lnTo>
                    <a:pt x="1017142" y="1537500"/>
                  </a:lnTo>
                  <a:lnTo>
                    <a:pt x="932179" y="1516684"/>
                  </a:lnTo>
                  <a:lnTo>
                    <a:pt x="850518" y="1494243"/>
                  </a:lnTo>
                  <a:lnTo>
                    <a:pt x="771906" y="1470202"/>
                  </a:lnTo>
                  <a:lnTo>
                    <a:pt x="696087" y="1444942"/>
                  </a:lnTo>
                  <a:lnTo>
                    <a:pt x="623443" y="1418031"/>
                  </a:lnTo>
                  <a:lnTo>
                    <a:pt x="554355" y="1389926"/>
                  </a:lnTo>
                  <a:lnTo>
                    <a:pt x="488314" y="1360932"/>
                  </a:lnTo>
                  <a:lnTo>
                    <a:pt x="426085" y="1330223"/>
                  </a:lnTo>
                  <a:lnTo>
                    <a:pt x="367538" y="1298282"/>
                  </a:lnTo>
                  <a:lnTo>
                    <a:pt x="312419" y="1265046"/>
                  </a:lnTo>
                  <a:lnTo>
                    <a:pt x="261493" y="1230858"/>
                  </a:lnTo>
                  <a:lnTo>
                    <a:pt x="214502" y="1195311"/>
                  </a:lnTo>
                  <a:lnTo>
                    <a:pt x="171831" y="1158798"/>
                  </a:lnTo>
                  <a:lnTo>
                    <a:pt x="133476" y="1121257"/>
                  </a:lnTo>
                  <a:lnTo>
                    <a:pt x="99313" y="1082548"/>
                  </a:lnTo>
                  <a:lnTo>
                    <a:pt x="69976" y="1042301"/>
                  </a:lnTo>
                  <a:lnTo>
                    <a:pt x="45465" y="1001369"/>
                  </a:lnTo>
                  <a:lnTo>
                    <a:pt x="25907" y="959104"/>
                  </a:lnTo>
                  <a:lnTo>
                    <a:pt x="11683" y="915796"/>
                  </a:lnTo>
                  <a:lnTo>
                    <a:pt x="3048" y="871727"/>
                  </a:lnTo>
                  <a:lnTo>
                    <a:pt x="0" y="827023"/>
                  </a:lnTo>
                  <a:lnTo>
                    <a:pt x="3048" y="782065"/>
                  </a:lnTo>
                  <a:lnTo>
                    <a:pt x="11683" y="737996"/>
                  </a:lnTo>
                  <a:lnTo>
                    <a:pt x="25907" y="694943"/>
                  </a:lnTo>
                  <a:lnTo>
                    <a:pt x="45465" y="652779"/>
                  </a:lnTo>
                  <a:lnTo>
                    <a:pt x="69976" y="611377"/>
                  </a:lnTo>
                  <a:lnTo>
                    <a:pt x="99313" y="571626"/>
                  </a:lnTo>
                  <a:lnTo>
                    <a:pt x="133476" y="532510"/>
                  </a:lnTo>
                  <a:lnTo>
                    <a:pt x="171831" y="494919"/>
                  </a:lnTo>
                  <a:lnTo>
                    <a:pt x="214502" y="458469"/>
                  </a:lnTo>
                  <a:lnTo>
                    <a:pt x="261493" y="422909"/>
                  </a:lnTo>
                  <a:lnTo>
                    <a:pt x="312419" y="388746"/>
                  </a:lnTo>
                  <a:lnTo>
                    <a:pt x="367538" y="355472"/>
                  </a:lnTo>
                  <a:lnTo>
                    <a:pt x="426212" y="323850"/>
                  </a:lnTo>
                  <a:lnTo>
                    <a:pt x="488314" y="293243"/>
                  </a:lnTo>
                  <a:lnTo>
                    <a:pt x="554355" y="263906"/>
                  </a:lnTo>
                  <a:lnTo>
                    <a:pt x="623443" y="235712"/>
                  </a:lnTo>
                  <a:lnTo>
                    <a:pt x="696087" y="208787"/>
                  </a:lnTo>
                  <a:lnTo>
                    <a:pt x="771906" y="183514"/>
                  </a:lnTo>
                  <a:lnTo>
                    <a:pt x="850518" y="159512"/>
                  </a:lnTo>
                  <a:lnTo>
                    <a:pt x="932179" y="137032"/>
                  </a:lnTo>
                  <a:lnTo>
                    <a:pt x="1017142" y="116204"/>
                  </a:lnTo>
                  <a:lnTo>
                    <a:pt x="1104264" y="97027"/>
                  </a:lnTo>
                  <a:lnTo>
                    <a:pt x="1193800" y="79120"/>
                  </a:lnTo>
                  <a:lnTo>
                    <a:pt x="1285875" y="63118"/>
                  </a:lnTo>
                  <a:lnTo>
                    <a:pt x="1477010" y="35940"/>
                  </a:lnTo>
                  <a:lnTo>
                    <a:pt x="1675764" y="16382"/>
                  </a:lnTo>
                  <a:lnTo>
                    <a:pt x="1882139" y="3937"/>
                  </a:lnTo>
                  <a:lnTo>
                    <a:pt x="2094357" y="0"/>
                  </a:lnTo>
                  <a:close/>
                </a:path>
              </a:pathLst>
            </a:custGeom>
            <a:ln w="57912">
              <a:solidFill>
                <a:srgbClr val="373737"/>
              </a:solidFill>
            </a:ln>
          </p:spPr>
          <p:txBody>
            <a:bodyPr wrap="square" lIns="0" tIns="0" rIns="0" bIns="0" rtlCol="0"/>
            <a:lstStyle/>
            <a:p>
              <a:endParaRPr/>
            </a:p>
          </p:txBody>
        </p:sp>
      </p:grpSp>
    </p:spTree>
    <p:extLst>
      <p:ext uri="{BB962C8B-B14F-4D97-AF65-F5344CB8AC3E}">
        <p14:creationId xmlns:p14="http://schemas.microsoft.com/office/powerpoint/2010/main" val="960714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05000" y="180714"/>
            <a:ext cx="6400800" cy="886086"/>
          </a:xfrm>
        </p:spPr>
        <p:txBody>
          <a:bodyPr>
            <a:noAutofit/>
          </a:bodyPr>
          <a:lstStyle/>
          <a:p>
            <a:r>
              <a:rPr lang="uk-UA" sz="2800" b="1" dirty="0" smtClean="0">
                <a:solidFill>
                  <a:schemeClr val="tx1"/>
                </a:solidFill>
              </a:rPr>
              <a:t>Стадії </a:t>
            </a:r>
            <a:r>
              <a:rPr lang="uk-UA" sz="2800" b="1" dirty="0">
                <a:solidFill>
                  <a:schemeClr val="tx1"/>
                </a:solidFill>
              </a:rPr>
              <a:t>приготування </a:t>
            </a:r>
            <a:r>
              <a:rPr lang="uk-UA" sz="2800" b="1" dirty="0" err="1">
                <a:solidFill>
                  <a:schemeClr val="tx1"/>
                </a:solidFill>
              </a:rPr>
              <a:t>супозиторіїв</a:t>
            </a:r>
            <a:r>
              <a:rPr lang="uk-UA" sz="2800" b="1" dirty="0">
                <a:solidFill>
                  <a:schemeClr val="tx1"/>
                </a:solidFill>
              </a:rPr>
              <a:t> методом виливання.</a:t>
            </a:r>
          </a:p>
        </p:txBody>
      </p:sp>
      <p:graphicFrame>
        <p:nvGraphicFramePr>
          <p:cNvPr id="7" name="Объект 6"/>
          <p:cNvGraphicFramePr>
            <a:graphicFrameLocks noGrp="1"/>
          </p:cNvGraphicFramePr>
          <p:nvPr>
            <p:ph idx="1"/>
            <p:extLst/>
          </p:nvPr>
        </p:nvGraphicFramePr>
        <p:xfrm>
          <a:off x="1752601" y="1295400"/>
          <a:ext cx="5280409"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Рисунок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89329" y="838200"/>
            <a:ext cx="3943503" cy="5486400"/>
          </a:xfrm>
          <a:prstGeom prst="rect">
            <a:avLst/>
          </a:prstGeom>
        </p:spPr>
      </p:pic>
    </p:spTree>
    <p:extLst>
      <p:ext uri="{BB962C8B-B14F-4D97-AF65-F5344CB8AC3E}">
        <p14:creationId xmlns:p14="http://schemas.microsoft.com/office/powerpoint/2010/main" val="384597008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Объект 3"/>
          <p:cNvPicPr>
            <a:picLocks noChangeAspect="1"/>
          </p:cNvPicPr>
          <p:nvPr/>
        </p:nvPicPr>
        <p:blipFill>
          <a:blip r:embed="rId2"/>
          <a:stretch>
            <a:fillRect/>
          </a:stretch>
        </p:blipFill>
        <p:spPr>
          <a:xfrm>
            <a:off x="5373377" y="4800599"/>
            <a:ext cx="4162645" cy="1818072"/>
          </a:xfrm>
          <a:prstGeom prst="rect">
            <a:avLst/>
          </a:prstGeom>
        </p:spPr>
      </p:pic>
      <p:sp>
        <p:nvSpPr>
          <p:cNvPr id="3" name="Объект 2"/>
          <p:cNvSpPr>
            <a:spLocks noGrp="1"/>
          </p:cNvSpPr>
          <p:nvPr>
            <p:ph idx="1"/>
          </p:nvPr>
        </p:nvSpPr>
        <p:spPr>
          <a:xfrm>
            <a:off x="1711245" y="948776"/>
            <a:ext cx="7824776" cy="702129"/>
          </a:xfrm>
        </p:spPr>
        <p:style>
          <a:lnRef idx="2">
            <a:schemeClr val="accent2"/>
          </a:lnRef>
          <a:fillRef idx="1">
            <a:schemeClr val="lt1"/>
          </a:fillRef>
          <a:effectRef idx="0">
            <a:schemeClr val="accent2"/>
          </a:effectRef>
          <a:fontRef idx="minor">
            <a:schemeClr val="dk1"/>
          </a:fontRef>
        </p:style>
        <p:txBody>
          <a:bodyPr>
            <a:normAutofit fontScale="85000" lnSpcReduction="10000"/>
          </a:bodyPr>
          <a:lstStyle/>
          <a:p>
            <a:pPr algn="just"/>
            <a:r>
              <a:rPr lang="uk-UA" dirty="0"/>
              <a:t>Для виливання використовують спеціальні металеві або пластмасові </a:t>
            </a:r>
            <a:r>
              <a:rPr lang="uk-UA" dirty="0" smtClean="0"/>
              <a:t>форми </a:t>
            </a:r>
            <a:r>
              <a:rPr lang="uk-UA" dirty="0"/>
              <a:t>з числом гнізд 30, 50, 200 і більше, місткістю 1; 1,5; 2; 3; 4 см </a:t>
            </a:r>
            <a:r>
              <a:rPr lang="uk-UA" dirty="0" smtClean="0"/>
              <a:t>3</a:t>
            </a:r>
            <a:r>
              <a:rPr lang="en-US" dirty="0" smtClean="0"/>
              <a:t>.</a:t>
            </a:r>
            <a:endParaRPr lang="uk-UA" dirty="0"/>
          </a:p>
        </p:txBody>
      </p:sp>
      <p:pic>
        <p:nvPicPr>
          <p:cNvPr id="4" name="Рисунок 3"/>
          <p:cNvPicPr>
            <a:picLocks noChangeAspect="1"/>
          </p:cNvPicPr>
          <p:nvPr/>
        </p:nvPicPr>
        <p:blipFill>
          <a:blip r:embed="rId3"/>
          <a:stretch>
            <a:fillRect/>
          </a:stretch>
        </p:blipFill>
        <p:spPr>
          <a:xfrm>
            <a:off x="5943600" y="1844663"/>
            <a:ext cx="4470887" cy="2651137"/>
          </a:xfrm>
          <a:prstGeom prst="rect">
            <a:avLst/>
          </a:prstGeom>
        </p:spPr>
      </p:pic>
      <p:pic>
        <p:nvPicPr>
          <p:cNvPr id="5" name="Рисунок 4"/>
          <p:cNvPicPr>
            <a:picLocks noChangeAspect="1"/>
          </p:cNvPicPr>
          <p:nvPr/>
        </p:nvPicPr>
        <p:blipFill>
          <a:blip r:embed="rId4"/>
          <a:stretch>
            <a:fillRect/>
          </a:stretch>
        </p:blipFill>
        <p:spPr>
          <a:xfrm>
            <a:off x="1905000" y="1852895"/>
            <a:ext cx="3897982" cy="2947705"/>
          </a:xfrm>
          <a:prstGeom prst="rect">
            <a:avLst/>
          </a:prstGeom>
        </p:spPr>
      </p:pic>
      <p:sp>
        <p:nvSpPr>
          <p:cNvPr id="7" name="Заголовок 1"/>
          <p:cNvSpPr txBox="1">
            <a:spLocks/>
          </p:cNvSpPr>
          <p:nvPr/>
        </p:nvSpPr>
        <p:spPr>
          <a:xfrm>
            <a:off x="1793266" y="141126"/>
            <a:ext cx="7660733" cy="706655"/>
          </a:xfrm>
          <a:prstGeom prst="rect">
            <a:avLst/>
          </a:prstGeom>
          <a:effectLst/>
        </p:spPr>
        <p:txBody>
          <a:bodyPr vert="horz" lIns="68580" tIns="34290" rIns="68580" bIns="3429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
            <a:r>
              <a:rPr lang="uk-UA" sz="2400" b="1" dirty="0" smtClean="0">
                <a:latin typeface="Calibri" panose="020F0502020204030204" pitchFamily="34" charset="0"/>
                <a:cs typeface="Calibri" panose="020F0502020204030204" pitchFamily="34" charset="0"/>
              </a:rPr>
              <a:t>Форми</a:t>
            </a:r>
            <a:r>
              <a:rPr lang="uk-UA" sz="2400" b="1" dirty="0">
                <a:latin typeface="Calibri" panose="020F0502020204030204" pitchFamily="34" charset="0"/>
                <a:cs typeface="Calibri" panose="020F0502020204030204" pitchFamily="34" charset="0"/>
              </a:rPr>
              <a:t>, які використовуються для виготовлення </a:t>
            </a:r>
            <a:r>
              <a:rPr lang="uk-UA" sz="2400" b="1" dirty="0" err="1">
                <a:latin typeface="Calibri" panose="020F0502020204030204" pitchFamily="34" charset="0"/>
                <a:cs typeface="Calibri" panose="020F0502020204030204" pitchFamily="34" charset="0"/>
              </a:rPr>
              <a:t>супозиторіїв</a:t>
            </a:r>
            <a:r>
              <a:rPr lang="uk-UA" sz="2400" b="1" dirty="0">
                <a:latin typeface="Calibri" panose="020F0502020204030204" pitchFamily="34" charset="0"/>
                <a:cs typeface="Calibri" panose="020F0502020204030204" pitchFamily="34" charset="0"/>
              </a:rPr>
              <a:t> методом виливання.  </a:t>
            </a:r>
          </a:p>
        </p:txBody>
      </p:sp>
    </p:spTree>
    <p:extLst>
      <p:ext uri="{BB962C8B-B14F-4D97-AF65-F5344CB8AC3E}">
        <p14:creationId xmlns:p14="http://schemas.microsoft.com/office/powerpoint/2010/main" val="180251668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stretch>
            <a:fillRect/>
          </a:stretch>
        </p:blipFill>
        <p:spPr>
          <a:xfrm>
            <a:off x="3258869" y="2586194"/>
            <a:ext cx="6165251" cy="3049046"/>
          </a:xfrm>
          <a:prstGeom prst="rect">
            <a:avLst/>
          </a:prstGeom>
        </p:spPr>
      </p:pic>
      <p:sp>
        <p:nvSpPr>
          <p:cNvPr id="5" name="Заголовок 1"/>
          <p:cNvSpPr txBox="1">
            <a:spLocks/>
          </p:cNvSpPr>
          <p:nvPr/>
        </p:nvSpPr>
        <p:spPr>
          <a:xfrm>
            <a:off x="2667032" y="1393582"/>
            <a:ext cx="7514035" cy="538214"/>
          </a:xfrm>
          <a:prstGeom prst="rect">
            <a:avLst/>
          </a:prstGeom>
          <a:effectLst/>
        </p:spPr>
        <p:txBody>
          <a:bodyPr vert="horz" lIns="68580" tIns="34290" rIns="68580" bIns="34290" rtlCol="0" anchor="ctr">
            <a:normAutofit fontScale="90000"/>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uk-UA" sz="3000" b="1" i="1" dirty="0"/>
              <a:t>Технологія </a:t>
            </a:r>
            <a:r>
              <a:rPr lang="uk-UA" sz="3000" b="1" i="1" dirty="0" err="1"/>
              <a:t>пригтування</a:t>
            </a:r>
            <a:r>
              <a:rPr lang="uk-UA" sz="3000" b="1" i="1" dirty="0"/>
              <a:t> </a:t>
            </a:r>
            <a:r>
              <a:rPr lang="uk-UA" sz="3000" b="1" i="1" dirty="0" err="1"/>
              <a:t>супозиторію</a:t>
            </a:r>
            <a:r>
              <a:rPr lang="uk-UA" sz="3000" b="1" i="1" dirty="0"/>
              <a:t> </a:t>
            </a:r>
            <a:r>
              <a:rPr lang="uk-UA" sz="3000" b="1" i="1" dirty="0" err="1"/>
              <a:t>Анузол</a:t>
            </a:r>
            <a:endParaRPr lang="uk-UA" sz="3000" b="1" i="1" dirty="0"/>
          </a:p>
        </p:txBody>
      </p:sp>
      <p:sp>
        <p:nvSpPr>
          <p:cNvPr id="6" name="Стрелка вниз 5"/>
          <p:cNvSpPr/>
          <p:nvPr/>
        </p:nvSpPr>
        <p:spPr>
          <a:xfrm>
            <a:off x="6085261" y="1968028"/>
            <a:ext cx="512466" cy="5200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1350"/>
          </a:p>
        </p:txBody>
      </p:sp>
      <p:sp>
        <p:nvSpPr>
          <p:cNvPr id="8" name="Заголовок 1"/>
          <p:cNvSpPr txBox="1">
            <a:spLocks/>
          </p:cNvSpPr>
          <p:nvPr/>
        </p:nvSpPr>
        <p:spPr>
          <a:xfrm>
            <a:off x="2584478" y="1225325"/>
            <a:ext cx="7514035" cy="235263"/>
          </a:xfrm>
          <a:prstGeom prst="rect">
            <a:avLst/>
          </a:prstGeom>
          <a:effectLst/>
        </p:spPr>
        <p:txBody>
          <a:bodyPr vert="horz" lIns="68580" tIns="34290" rIns="68580" bIns="34290" rtlCol="0" anchor="ctr">
            <a:normAutofit fontScale="37500" lnSpcReduction="20000"/>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uk-UA" sz="3000" b="1" i="1" dirty="0"/>
          </a:p>
        </p:txBody>
      </p:sp>
      <p:sp>
        <p:nvSpPr>
          <p:cNvPr id="9" name="Заголовок 1"/>
          <p:cNvSpPr txBox="1">
            <a:spLocks/>
          </p:cNvSpPr>
          <p:nvPr/>
        </p:nvSpPr>
        <p:spPr>
          <a:xfrm>
            <a:off x="1522326" y="500020"/>
            <a:ext cx="7514035" cy="795397"/>
          </a:xfrm>
          <a:prstGeom prst="rect">
            <a:avLst/>
          </a:prstGeom>
          <a:effectLst/>
        </p:spPr>
        <p:txBody>
          <a:bodyPr vert="horz" lIns="68580" tIns="34290" rIns="68580" bIns="3429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sz="2000" b="1" i="1" dirty="0" err="1" smtClean="0"/>
              <a:t>Приготування</a:t>
            </a:r>
            <a:r>
              <a:rPr lang="ru-RU" sz="2000" b="1" i="1" dirty="0" smtClean="0"/>
              <a:t> </a:t>
            </a:r>
            <a:r>
              <a:rPr lang="ru-RU" sz="2000" b="1" i="1" dirty="0" err="1"/>
              <a:t>супозиторіїв</a:t>
            </a:r>
            <a:r>
              <a:rPr lang="ru-RU" sz="2000" b="1" i="1" dirty="0"/>
              <a:t> на </a:t>
            </a:r>
            <a:r>
              <a:rPr lang="ru-RU" sz="2000" b="1" i="1" dirty="0" err="1"/>
              <a:t>гідрофобних</a:t>
            </a:r>
            <a:r>
              <a:rPr lang="ru-RU" sz="2000" b="1" i="1" dirty="0"/>
              <a:t> основах.</a:t>
            </a:r>
          </a:p>
          <a:p>
            <a:endParaRPr lang="uk-UA" sz="2000" b="1" i="1" dirty="0"/>
          </a:p>
        </p:txBody>
      </p:sp>
    </p:spTree>
    <p:extLst>
      <p:ext uri="{BB962C8B-B14F-4D97-AF65-F5344CB8AC3E}">
        <p14:creationId xmlns:p14="http://schemas.microsoft.com/office/powerpoint/2010/main" val="281426949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txBox="1">
            <a:spLocks/>
          </p:cNvSpPr>
          <p:nvPr/>
        </p:nvSpPr>
        <p:spPr>
          <a:xfrm>
            <a:off x="1600201" y="381767"/>
            <a:ext cx="7514035" cy="728847"/>
          </a:xfrm>
          <a:prstGeom prst="rect">
            <a:avLst/>
          </a:prstGeom>
          <a:effectLst/>
        </p:spPr>
        <p:txBody>
          <a:bodyPr vert="horz" lIns="68580" tIns="34290" rIns="68580" bIns="3429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sz="1800" b="1" i="1" dirty="0" err="1" smtClean="0"/>
              <a:t>Приготування</a:t>
            </a:r>
            <a:r>
              <a:rPr lang="ru-RU" sz="1800" b="1" i="1" dirty="0" smtClean="0"/>
              <a:t> </a:t>
            </a:r>
            <a:r>
              <a:rPr lang="ru-RU" sz="1800" b="1" i="1" dirty="0" err="1"/>
              <a:t>супозиторіїв</a:t>
            </a:r>
            <a:r>
              <a:rPr lang="ru-RU" sz="1800" b="1" i="1" dirty="0"/>
              <a:t> на </a:t>
            </a:r>
            <a:r>
              <a:rPr lang="ru-RU" sz="1800" b="1" i="1" dirty="0" err="1"/>
              <a:t>гідрофобних</a:t>
            </a:r>
            <a:r>
              <a:rPr lang="ru-RU" sz="1800" b="1" i="1" dirty="0"/>
              <a:t> основах.</a:t>
            </a:r>
          </a:p>
          <a:p>
            <a:r>
              <a:rPr lang="uk-UA" sz="1800" b="1" i="1" dirty="0" smtClean="0"/>
              <a:t> </a:t>
            </a:r>
            <a:r>
              <a:rPr lang="uk-UA" sz="1800" b="1" i="1" dirty="0"/>
              <a:t>Приклад 5</a:t>
            </a:r>
          </a:p>
          <a:p>
            <a:endParaRPr lang="uk-UA" sz="1800" b="1" i="1" dirty="0"/>
          </a:p>
        </p:txBody>
      </p:sp>
      <p:sp>
        <p:nvSpPr>
          <p:cNvPr id="6" name="Заголовок 1"/>
          <p:cNvSpPr txBox="1">
            <a:spLocks/>
          </p:cNvSpPr>
          <p:nvPr/>
        </p:nvSpPr>
        <p:spPr>
          <a:xfrm>
            <a:off x="1903012" y="657674"/>
            <a:ext cx="7514035" cy="235263"/>
          </a:xfrm>
          <a:prstGeom prst="rect">
            <a:avLst/>
          </a:prstGeom>
          <a:effectLst/>
        </p:spPr>
        <p:txBody>
          <a:bodyPr vert="horz" lIns="68580" tIns="34290" rIns="68580" bIns="34290" rtlCol="0" anchor="ctr">
            <a:normAutofit fontScale="37500" lnSpcReduction="20000"/>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uk-UA" sz="3000" b="1" i="1" dirty="0"/>
          </a:p>
        </p:txBody>
      </p:sp>
      <p:pic>
        <p:nvPicPr>
          <p:cNvPr id="7" name="Рисунок 6"/>
          <p:cNvPicPr>
            <a:picLocks noChangeAspect="1"/>
          </p:cNvPicPr>
          <p:nvPr/>
        </p:nvPicPr>
        <p:blipFill>
          <a:blip r:embed="rId2"/>
          <a:stretch>
            <a:fillRect/>
          </a:stretch>
        </p:blipFill>
        <p:spPr>
          <a:xfrm>
            <a:off x="5240647" y="948652"/>
            <a:ext cx="4512953" cy="3889557"/>
          </a:xfrm>
          <a:prstGeom prst="rect">
            <a:avLst/>
          </a:prstGeom>
        </p:spPr>
      </p:pic>
      <p:pic>
        <p:nvPicPr>
          <p:cNvPr id="8" name="Рисунок 7"/>
          <p:cNvPicPr>
            <a:picLocks noChangeAspect="1"/>
          </p:cNvPicPr>
          <p:nvPr/>
        </p:nvPicPr>
        <p:blipFill>
          <a:blip r:embed="rId3"/>
          <a:stretch>
            <a:fillRect/>
          </a:stretch>
        </p:blipFill>
        <p:spPr>
          <a:xfrm>
            <a:off x="5257394" y="4896436"/>
            <a:ext cx="4689389" cy="1361625"/>
          </a:xfrm>
          <a:prstGeom prst="rect">
            <a:avLst/>
          </a:prstGeom>
        </p:spPr>
      </p:pic>
      <p:pic>
        <p:nvPicPr>
          <p:cNvPr id="10" name="Рисунок 9"/>
          <p:cNvPicPr>
            <a:picLocks noChangeAspect="1"/>
          </p:cNvPicPr>
          <p:nvPr/>
        </p:nvPicPr>
        <p:blipFill>
          <a:blip r:embed="rId4"/>
          <a:stretch>
            <a:fillRect/>
          </a:stretch>
        </p:blipFill>
        <p:spPr>
          <a:xfrm>
            <a:off x="2209801" y="1168842"/>
            <a:ext cx="2455181" cy="1684727"/>
          </a:xfrm>
          <a:prstGeom prst="rect">
            <a:avLst/>
          </a:prstGeom>
        </p:spPr>
      </p:pic>
    </p:spTree>
    <p:extLst>
      <p:ext uri="{BB962C8B-B14F-4D97-AF65-F5344CB8AC3E}">
        <p14:creationId xmlns:p14="http://schemas.microsoft.com/office/powerpoint/2010/main" val="36554820"/>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5800" y="762000"/>
            <a:ext cx="10896600" cy="5102935"/>
          </a:xfrm>
          <a:prstGeom prst="rect">
            <a:avLst/>
          </a:prstGeom>
        </p:spPr>
        <p:txBody>
          <a:bodyPr wrap="square">
            <a:spAutoFit/>
          </a:bodyPr>
          <a:lstStyle/>
          <a:p>
            <a:pPr lvl="0" algn="ctr">
              <a:lnSpc>
                <a:spcPct val="115000"/>
              </a:lnSpc>
              <a:spcAft>
                <a:spcPts val="0"/>
              </a:spcAft>
              <a:tabLst>
                <a:tab pos="180340" algn="l"/>
                <a:tab pos="408940" algn="l"/>
              </a:tabLst>
            </a:pPr>
            <a:r>
              <a:rPr lang="ru-RU" sz="2800" b="1" i="1" dirty="0" err="1" smtClean="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Використана</a:t>
            </a:r>
            <a:r>
              <a:rPr lang="ru-RU" sz="2800" b="1" i="1" dirty="0" smtClean="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800" b="1" i="1" dirty="0" err="1" smtClean="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література</a:t>
            </a:r>
            <a:r>
              <a:rPr lang="ru-RU" sz="2800" b="1" i="1" dirty="0" smtClean="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a:t>
            </a:r>
            <a:endParaRPr lang="uk-UA" sz="2800" b="1" i="1" dirty="0" smtClean="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mj-lt"/>
              <a:buAutoNum type="arabicPeriod"/>
              <a:tabLst>
                <a:tab pos="180340" algn="l"/>
                <a:tab pos="408940" algn="l"/>
              </a:tabLst>
            </a:pPr>
            <a:r>
              <a:rPr lang="uk-UA" dirty="0" smtClean="0">
                <a:latin typeface="Times New Roman" panose="02020603050405020304" pitchFamily="18" charset="0"/>
                <a:ea typeface="Times New Roman" panose="02020603050405020304" pitchFamily="18" charset="0"/>
                <a:cs typeface="Times New Roman" panose="02020603050405020304" pitchFamily="18" charset="0"/>
              </a:rPr>
              <a:t>А.И</a:t>
            </a:r>
            <a:r>
              <a:rPr lang="uk-UA" dirty="0">
                <a:latin typeface="Times New Roman" panose="02020603050405020304" pitchFamily="18" charset="0"/>
                <a:ea typeface="Times New Roman" panose="02020603050405020304" pitchFamily="18" charset="0"/>
                <a:cs typeface="Times New Roman" panose="02020603050405020304" pitchFamily="18" charset="0"/>
              </a:rPr>
              <a:t>. Тихонов, Т.Г.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Ярных</a:t>
            </a:r>
            <a:r>
              <a:rPr lang="uk-UA" dirty="0">
                <a:latin typeface="Times New Roman" panose="02020603050405020304" pitchFamily="18" charset="0"/>
                <a:ea typeface="Times New Roman" panose="02020603050405020304" pitchFamily="18" charset="0"/>
                <a:cs typeface="Times New Roman" panose="02020603050405020304" pitchFamily="18" charset="0"/>
              </a:rPr>
              <a:t>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Технология</a:t>
            </a:r>
            <a:r>
              <a:rPr lang="uk-UA" dirty="0">
                <a:latin typeface="Times New Roman" panose="02020603050405020304" pitchFamily="18" charset="0"/>
                <a:ea typeface="Times New Roman" panose="02020603050405020304" pitchFamily="18" charset="0"/>
                <a:cs typeface="Times New Roman" panose="02020603050405020304" pitchFamily="18" charset="0"/>
              </a:rPr>
              <a:t>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лекарств</a:t>
            </a:r>
            <a:r>
              <a:rPr lang="uk-UA" dirty="0">
                <a:latin typeface="Times New Roman" panose="02020603050405020304" pitchFamily="18" charset="0"/>
                <a:ea typeface="Times New Roman" panose="02020603050405020304" pitchFamily="18" charset="0"/>
                <a:cs typeface="Times New Roman" panose="02020603050405020304" pitchFamily="18" charset="0"/>
              </a:rPr>
              <a:t>», уч.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пособие</a:t>
            </a:r>
            <a:r>
              <a:rPr lang="uk-UA" dirty="0">
                <a:latin typeface="Times New Roman" panose="02020603050405020304" pitchFamily="18" charset="0"/>
                <a:ea typeface="Times New Roman" panose="02020603050405020304" pitchFamily="18" charset="0"/>
                <a:cs typeface="Times New Roman" panose="02020603050405020304" pitchFamily="18" charset="0"/>
              </a:rPr>
              <a:t> для ВУЗ-</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ов</a:t>
            </a:r>
            <a:r>
              <a:rPr lang="uk-UA" dirty="0">
                <a:latin typeface="Times New Roman" panose="02020603050405020304" pitchFamily="18" charset="0"/>
                <a:ea typeface="Times New Roman" panose="02020603050405020304" pitchFamily="18" charset="0"/>
                <a:cs typeface="Times New Roman" panose="02020603050405020304" pitchFamily="18" charset="0"/>
              </a:rPr>
              <a:t>,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Харьков</a:t>
            </a:r>
            <a:r>
              <a:rPr lang="uk-UA" dirty="0">
                <a:latin typeface="Times New Roman" panose="02020603050405020304" pitchFamily="18" charset="0"/>
                <a:ea typeface="Times New Roman" panose="02020603050405020304" pitchFamily="18" charset="0"/>
                <a:cs typeface="Times New Roman" panose="02020603050405020304" pitchFamily="18" charset="0"/>
              </a:rPr>
              <a:t>,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Оригинал</a:t>
            </a:r>
            <a:r>
              <a:rPr lang="uk-UA" dirty="0">
                <a:latin typeface="Times New Roman" panose="02020603050405020304" pitchFamily="18" charset="0"/>
                <a:ea typeface="Times New Roman" panose="02020603050405020304" pitchFamily="18" charset="0"/>
                <a:cs typeface="Times New Roman" panose="02020603050405020304" pitchFamily="18" charset="0"/>
              </a:rPr>
              <a:t>», 2006 г. – 703с.</a:t>
            </a:r>
            <a:endParaRPr lang="uk-UA" sz="14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Aft>
                <a:spcPts val="0"/>
              </a:spcAft>
              <a:buFont typeface="+mj-lt"/>
              <a:buAutoNum type="arabicPeriod"/>
              <a:tabLst>
                <a:tab pos="180340" algn="l"/>
                <a:tab pos="408940" algn="l"/>
                <a:tab pos="630555" algn="l"/>
              </a:tabLst>
            </a:pPr>
            <a:r>
              <a:rPr lang="uk-UA" dirty="0">
                <a:latin typeface="Times New Roman" panose="02020603050405020304" pitchFamily="18" charset="0"/>
                <a:ea typeface="Times New Roman" panose="02020603050405020304" pitchFamily="18" charset="0"/>
                <a:cs typeface="Times New Roman" panose="02020603050405020304" pitchFamily="18" charset="0"/>
              </a:rPr>
              <a:t>Асептичні лікарські форми: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Екстемпоральна</a:t>
            </a:r>
            <a:r>
              <a:rPr lang="uk-UA" dirty="0">
                <a:latin typeface="Times New Roman" panose="02020603050405020304" pitchFamily="18" charset="0"/>
                <a:ea typeface="Times New Roman" panose="02020603050405020304" pitchFamily="18" charset="0"/>
                <a:cs typeface="Times New Roman" panose="02020603050405020304" pitchFamily="18" charset="0"/>
              </a:rPr>
              <a:t> рецептура: Методичні рекомендації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О.І.Тихонов</a:t>
            </a:r>
            <a:r>
              <a:rPr lang="uk-UA" dirty="0">
                <a:latin typeface="Times New Roman" panose="02020603050405020304" pitchFamily="18" charset="0"/>
                <a:ea typeface="Times New Roman" panose="02020603050405020304" pitchFamily="18" charset="0"/>
                <a:cs typeface="Times New Roman" panose="02020603050405020304" pitchFamily="18" charset="0"/>
              </a:rPr>
              <a:t>,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Л.В.Бондарева</a:t>
            </a:r>
            <a:r>
              <a:rPr lang="uk-UA" dirty="0">
                <a:latin typeface="Times New Roman" panose="02020603050405020304" pitchFamily="18" charset="0"/>
                <a:ea typeface="Times New Roman" panose="02020603050405020304" pitchFamily="18" charset="0"/>
                <a:cs typeface="Times New Roman" panose="02020603050405020304" pitchFamily="18" charset="0"/>
              </a:rPr>
              <a:t>,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Т.Г.Ярних</a:t>
            </a:r>
            <a:r>
              <a:rPr lang="uk-UA" dirty="0">
                <a:latin typeface="Times New Roman" panose="02020603050405020304" pitchFamily="18" charset="0"/>
                <a:ea typeface="Times New Roman" panose="02020603050405020304" pitchFamily="18" charset="0"/>
                <a:cs typeface="Times New Roman" panose="02020603050405020304" pitchFamily="18" charset="0"/>
              </a:rPr>
              <a:t>,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Н.Ф.Орловецька</a:t>
            </a:r>
            <a:r>
              <a:rPr lang="uk-UA" dirty="0">
                <a:latin typeface="Times New Roman" panose="02020603050405020304" pitchFamily="18" charset="0"/>
                <a:ea typeface="Times New Roman" panose="02020603050405020304" pitchFamily="18" charset="0"/>
                <a:cs typeface="Times New Roman" panose="02020603050405020304" pitchFamily="18" charset="0"/>
              </a:rPr>
              <a:t> та ін.; За ред.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О.І.Тихонова</a:t>
            </a:r>
            <a:r>
              <a:rPr lang="uk-UA" dirty="0">
                <a:latin typeface="Times New Roman" panose="02020603050405020304" pitchFamily="18" charset="0"/>
                <a:ea typeface="Times New Roman" panose="02020603050405020304" pitchFamily="18" charset="0"/>
                <a:cs typeface="Times New Roman" panose="02020603050405020304" pitchFamily="18" charset="0"/>
              </a:rPr>
              <a:t> і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Т.Г.Ярних</a:t>
            </a:r>
            <a:r>
              <a:rPr lang="uk-UA" dirty="0">
                <a:latin typeface="Times New Roman" panose="02020603050405020304" pitchFamily="18" charset="0"/>
                <a:ea typeface="Times New Roman" panose="02020603050405020304" pitchFamily="18" charset="0"/>
                <a:cs typeface="Times New Roman" panose="02020603050405020304" pitchFamily="18" charset="0"/>
              </a:rPr>
              <a:t>. – Х.: Вид-во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НФаУ</a:t>
            </a:r>
            <a:r>
              <a:rPr lang="uk-UA" dirty="0">
                <a:latin typeface="Times New Roman" panose="02020603050405020304" pitchFamily="18" charset="0"/>
                <a:ea typeface="Times New Roman" panose="02020603050405020304" pitchFamily="18" charset="0"/>
                <a:cs typeface="Times New Roman" panose="02020603050405020304" pitchFamily="18" charset="0"/>
              </a:rPr>
              <a:t>; Оригінал, 2005. – 184 с.</a:t>
            </a:r>
          </a:p>
          <a:p>
            <a:pPr marL="342900" lvl="0" indent="-342900" algn="just">
              <a:spcAft>
                <a:spcPts val="0"/>
              </a:spcAft>
              <a:buFont typeface="+mj-lt"/>
              <a:buAutoNum type="arabicPeriod"/>
              <a:tabLst>
                <a:tab pos="180340" algn="l"/>
                <a:tab pos="408940" algn="l"/>
                <a:tab pos="630555" algn="l"/>
              </a:tabLst>
            </a:pPr>
            <a:r>
              <a:rPr lang="uk-UA" dirty="0">
                <a:latin typeface="Times New Roman" panose="02020603050405020304" pitchFamily="18" charset="0"/>
                <a:ea typeface="Times New Roman" panose="02020603050405020304" pitchFamily="18" charset="0"/>
                <a:cs typeface="Times New Roman" panose="02020603050405020304" pitchFamily="18" charset="0"/>
              </a:rPr>
              <a:t>Тверді лікарські форми: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Екстемпоральна</a:t>
            </a:r>
            <a:r>
              <a:rPr lang="uk-UA" dirty="0">
                <a:latin typeface="Times New Roman" panose="02020603050405020304" pitchFamily="18" charset="0"/>
                <a:ea typeface="Times New Roman" panose="02020603050405020304" pitchFamily="18" charset="0"/>
                <a:cs typeface="Times New Roman" panose="02020603050405020304" pitchFamily="18" charset="0"/>
              </a:rPr>
              <a:t> рецептура: Методичні рекомендації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О.І.Тихонов</a:t>
            </a:r>
            <a:r>
              <a:rPr lang="uk-UA" dirty="0">
                <a:latin typeface="Times New Roman" panose="02020603050405020304" pitchFamily="18" charset="0"/>
                <a:ea typeface="Times New Roman" panose="02020603050405020304" pitchFamily="18" charset="0"/>
                <a:cs typeface="Times New Roman" panose="02020603050405020304" pitchFamily="18" charset="0"/>
              </a:rPr>
              <a:t>,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Л.В.Бондарева</a:t>
            </a:r>
            <a:r>
              <a:rPr lang="uk-UA" dirty="0">
                <a:latin typeface="Times New Roman" panose="02020603050405020304" pitchFamily="18" charset="0"/>
                <a:ea typeface="Times New Roman" panose="02020603050405020304" pitchFamily="18" charset="0"/>
                <a:cs typeface="Times New Roman" panose="02020603050405020304" pitchFamily="18" charset="0"/>
              </a:rPr>
              <a:t>,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Т.Г.Ярних</a:t>
            </a:r>
            <a:r>
              <a:rPr lang="uk-UA" dirty="0">
                <a:latin typeface="Times New Roman" panose="02020603050405020304" pitchFamily="18" charset="0"/>
                <a:ea typeface="Times New Roman" panose="02020603050405020304" pitchFamily="18" charset="0"/>
                <a:cs typeface="Times New Roman" panose="02020603050405020304" pitchFamily="18" charset="0"/>
              </a:rPr>
              <a:t>,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Н.Ф.Орловецька</a:t>
            </a:r>
            <a:r>
              <a:rPr lang="uk-UA" dirty="0">
                <a:latin typeface="Times New Roman" panose="02020603050405020304" pitchFamily="18" charset="0"/>
                <a:ea typeface="Times New Roman" panose="02020603050405020304" pitchFamily="18" charset="0"/>
                <a:cs typeface="Times New Roman" panose="02020603050405020304" pitchFamily="18" charset="0"/>
              </a:rPr>
              <a:t> та ін.; За ред.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О.І.Тихонова</a:t>
            </a:r>
            <a:r>
              <a:rPr lang="uk-UA" dirty="0">
                <a:latin typeface="Times New Roman" panose="02020603050405020304" pitchFamily="18" charset="0"/>
                <a:ea typeface="Times New Roman" panose="02020603050405020304" pitchFamily="18" charset="0"/>
                <a:cs typeface="Times New Roman" panose="02020603050405020304" pitchFamily="18" charset="0"/>
              </a:rPr>
              <a:t> і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Т.Г.Ярних</a:t>
            </a:r>
            <a:r>
              <a:rPr lang="uk-UA" dirty="0">
                <a:latin typeface="Times New Roman" panose="02020603050405020304" pitchFamily="18" charset="0"/>
                <a:ea typeface="Times New Roman" panose="02020603050405020304" pitchFamily="18" charset="0"/>
                <a:cs typeface="Times New Roman" panose="02020603050405020304" pitchFamily="18" charset="0"/>
              </a:rPr>
              <a:t>. – Х.: Вид-во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НФаУ</a:t>
            </a:r>
            <a:r>
              <a:rPr lang="uk-UA" dirty="0">
                <a:latin typeface="Times New Roman" panose="02020603050405020304" pitchFamily="18" charset="0"/>
                <a:ea typeface="Times New Roman" panose="02020603050405020304" pitchFamily="18" charset="0"/>
                <a:cs typeface="Times New Roman" panose="02020603050405020304" pitchFamily="18" charset="0"/>
              </a:rPr>
              <a:t>; Оригінал, 2003. – 176 с.</a:t>
            </a:r>
          </a:p>
          <a:p>
            <a:pPr marL="342900" lvl="0" indent="-342900" algn="just">
              <a:spcAft>
                <a:spcPts val="0"/>
              </a:spcAft>
              <a:buFont typeface="+mj-lt"/>
              <a:buAutoNum type="arabicPeriod"/>
              <a:tabLst>
                <a:tab pos="180340" algn="l"/>
                <a:tab pos="408940" algn="l"/>
                <a:tab pos="630555" algn="l"/>
              </a:tabLst>
            </a:pPr>
            <a:r>
              <a:rPr lang="uk-UA" dirty="0">
                <a:latin typeface="Times New Roman" panose="02020603050405020304" pitchFamily="18" charset="0"/>
                <a:ea typeface="Times New Roman" panose="02020603050405020304" pitchFamily="18" charset="0"/>
                <a:cs typeface="Times New Roman" panose="02020603050405020304" pitchFamily="18" charset="0"/>
              </a:rPr>
              <a:t> М’які лікарські форми: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Екстемпоральна</a:t>
            </a:r>
            <a:r>
              <a:rPr lang="uk-UA" dirty="0">
                <a:latin typeface="Times New Roman" panose="02020603050405020304" pitchFamily="18" charset="0"/>
                <a:ea typeface="Times New Roman" panose="02020603050405020304" pitchFamily="18" charset="0"/>
                <a:cs typeface="Times New Roman" panose="02020603050405020304" pitchFamily="18" charset="0"/>
              </a:rPr>
              <a:t> рецептура: Методичні рекомендації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О.І.Тихонов</a:t>
            </a:r>
            <a:r>
              <a:rPr lang="uk-UA" dirty="0">
                <a:latin typeface="Times New Roman" panose="02020603050405020304" pitchFamily="18" charset="0"/>
                <a:ea typeface="Times New Roman" panose="02020603050405020304" pitchFamily="18" charset="0"/>
                <a:cs typeface="Times New Roman" panose="02020603050405020304" pitchFamily="18" charset="0"/>
              </a:rPr>
              <a:t>,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Л.В.Бондарева</a:t>
            </a:r>
            <a:r>
              <a:rPr lang="uk-UA" dirty="0">
                <a:latin typeface="Times New Roman" panose="02020603050405020304" pitchFamily="18" charset="0"/>
                <a:ea typeface="Times New Roman" panose="02020603050405020304" pitchFamily="18" charset="0"/>
                <a:cs typeface="Times New Roman" panose="02020603050405020304" pitchFamily="18" charset="0"/>
              </a:rPr>
              <a:t>,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Т.Г.Ярних</a:t>
            </a:r>
            <a:r>
              <a:rPr lang="uk-UA" dirty="0">
                <a:latin typeface="Times New Roman" panose="02020603050405020304" pitchFamily="18" charset="0"/>
                <a:ea typeface="Times New Roman" panose="02020603050405020304" pitchFamily="18" charset="0"/>
                <a:cs typeface="Times New Roman" panose="02020603050405020304" pitchFamily="18" charset="0"/>
              </a:rPr>
              <a:t>,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Н.Ф.Орловецька</a:t>
            </a:r>
            <a:r>
              <a:rPr lang="uk-UA" dirty="0">
                <a:latin typeface="Times New Roman" panose="02020603050405020304" pitchFamily="18" charset="0"/>
                <a:ea typeface="Times New Roman" panose="02020603050405020304" pitchFamily="18" charset="0"/>
                <a:cs typeface="Times New Roman" panose="02020603050405020304" pitchFamily="18" charset="0"/>
              </a:rPr>
              <a:t> та ін.; За ред.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О.І.Тихонова</a:t>
            </a:r>
            <a:r>
              <a:rPr lang="uk-UA" dirty="0">
                <a:latin typeface="Times New Roman" panose="02020603050405020304" pitchFamily="18" charset="0"/>
                <a:ea typeface="Times New Roman" panose="02020603050405020304" pitchFamily="18" charset="0"/>
                <a:cs typeface="Times New Roman" panose="02020603050405020304" pitchFamily="18" charset="0"/>
              </a:rPr>
              <a:t> і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Т.Г.Ярних</a:t>
            </a:r>
            <a:r>
              <a:rPr lang="uk-UA" dirty="0">
                <a:latin typeface="Times New Roman" panose="02020603050405020304" pitchFamily="18" charset="0"/>
                <a:ea typeface="Times New Roman" panose="02020603050405020304" pitchFamily="18" charset="0"/>
                <a:cs typeface="Times New Roman" panose="02020603050405020304" pitchFamily="18" charset="0"/>
              </a:rPr>
              <a:t>. – Х.: Вид-во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НФаУ</a:t>
            </a:r>
            <a:r>
              <a:rPr lang="uk-UA" dirty="0">
                <a:latin typeface="Times New Roman" panose="02020603050405020304" pitchFamily="18" charset="0"/>
                <a:ea typeface="Times New Roman" panose="02020603050405020304" pitchFamily="18" charset="0"/>
                <a:cs typeface="Times New Roman" panose="02020603050405020304" pitchFamily="18" charset="0"/>
              </a:rPr>
              <a:t>; Оригінал, 2003. – 128 с.</a:t>
            </a:r>
          </a:p>
          <a:p>
            <a:pPr marL="342900" lvl="0" indent="-342900" algn="just">
              <a:spcAft>
                <a:spcPts val="0"/>
              </a:spcAft>
              <a:buFont typeface="+mj-lt"/>
              <a:buAutoNum type="arabicPeriod"/>
              <a:tabLst>
                <a:tab pos="180340" algn="l"/>
                <a:tab pos="408940" algn="l"/>
                <a:tab pos="630555" algn="l"/>
              </a:tabLst>
            </a:pPr>
            <a:r>
              <a:rPr lang="uk-UA" dirty="0">
                <a:latin typeface="Times New Roman" panose="02020603050405020304" pitchFamily="18" charset="0"/>
                <a:ea typeface="Times New Roman" panose="02020603050405020304" pitchFamily="18" charset="0"/>
                <a:cs typeface="Times New Roman" panose="02020603050405020304" pitchFamily="18" charset="0"/>
              </a:rPr>
              <a:t>Рідкі лікарські форми: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Екстемпоральна</a:t>
            </a:r>
            <a:r>
              <a:rPr lang="uk-UA" dirty="0">
                <a:latin typeface="Times New Roman" panose="02020603050405020304" pitchFamily="18" charset="0"/>
                <a:ea typeface="Times New Roman" panose="02020603050405020304" pitchFamily="18" charset="0"/>
                <a:cs typeface="Times New Roman" panose="02020603050405020304" pitchFamily="18" charset="0"/>
              </a:rPr>
              <a:t> рецептура: Методичні рекомендації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О.І.Тихонов</a:t>
            </a:r>
            <a:r>
              <a:rPr lang="uk-UA" dirty="0">
                <a:latin typeface="Times New Roman" panose="02020603050405020304" pitchFamily="18" charset="0"/>
                <a:ea typeface="Times New Roman" panose="02020603050405020304" pitchFamily="18" charset="0"/>
                <a:cs typeface="Times New Roman" panose="02020603050405020304" pitchFamily="18" charset="0"/>
              </a:rPr>
              <a:t>,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Л.В.Бондарева</a:t>
            </a:r>
            <a:r>
              <a:rPr lang="uk-UA" dirty="0">
                <a:latin typeface="Times New Roman" panose="02020603050405020304" pitchFamily="18" charset="0"/>
                <a:ea typeface="Times New Roman" panose="02020603050405020304" pitchFamily="18" charset="0"/>
                <a:cs typeface="Times New Roman" panose="02020603050405020304" pitchFamily="18" charset="0"/>
              </a:rPr>
              <a:t>,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Т.Г.Ярних</a:t>
            </a:r>
            <a:r>
              <a:rPr lang="uk-UA" dirty="0">
                <a:latin typeface="Times New Roman" panose="02020603050405020304" pitchFamily="18" charset="0"/>
                <a:ea typeface="Times New Roman" panose="02020603050405020304" pitchFamily="18" charset="0"/>
                <a:cs typeface="Times New Roman" panose="02020603050405020304" pitchFamily="18" charset="0"/>
              </a:rPr>
              <a:t>,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Н.Ф.Орловецька</a:t>
            </a:r>
            <a:r>
              <a:rPr lang="uk-UA" dirty="0">
                <a:latin typeface="Times New Roman" panose="02020603050405020304" pitchFamily="18" charset="0"/>
                <a:ea typeface="Times New Roman" panose="02020603050405020304" pitchFamily="18" charset="0"/>
                <a:cs typeface="Times New Roman" panose="02020603050405020304" pitchFamily="18" charset="0"/>
              </a:rPr>
              <a:t> та ін.; За ред.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О.І.Тихонова</a:t>
            </a:r>
            <a:r>
              <a:rPr lang="uk-UA" dirty="0">
                <a:latin typeface="Times New Roman" panose="02020603050405020304" pitchFamily="18" charset="0"/>
                <a:ea typeface="Times New Roman" panose="02020603050405020304" pitchFamily="18" charset="0"/>
                <a:cs typeface="Times New Roman" panose="02020603050405020304" pitchFamily="18" charset="0"/>
              </a:rPr>
              <a:t> і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Т.Г.Ярних</a:t>
            </a:r>
            <a:r>
              <a:rPr lang="uk-UA" dirty="0">
                <a:latin typeface="Times New Roman" panose="02020603050405020304" pitchFamily="18" charset="0"/>
                <a:ea typeface="Times New Roman" panose="02020603050405020304" pitchFamily="18" charset="0"/>
                <a:cs typeface="Times New Roman" panose="02020603050405020304" pitchFamily="18" charset="0"/>
              </a:rPr>
              <a:t>. – Х.: Вид-во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НФаУ</a:t>
            </a:r>
            <a:r>
              <a:rPr lang="uk-UA" dirty="0">
                <a:latin typeface="Times New Roman" panose="02020603050405020304" pitchFamily="18" charset="0"/>
                <a:ea typeface="Times New Roman" panose="02020603050405020304" pitchFamily="18" charset="0"/>
                <a:cs typeface="Times New Roman" panose="02020603050405020304" pitchFamily="18" charset="0"/>
              </a:rPr>
              <a:t>; Оригінал, 2005. – 160 с.</a:t>
            </a:r>
          </a:p>
          <a:p>
            <a:pPr marL="342900" lvl="0" indent="-342900" algn="just">
              <a:spcAft>
                <a:spcPts val="0"/>
              </a:spcAft>
              <a:buFont typeface="+mj-lt"/>
              <a:buAutoNum type="arabicPeriod"/>
              <a:tabLst>
                <a:tab pos="180340" algn="l"/>
                <a:tab pos="630555" algn="l"/>
              </a:tabLst>
            </a:pPr>
            <a:r>
              <a:rPr lang="uk-UA" dirty="0">
                <a:latin typeface="Times New Roman" panose="02020603050405020304" pitchFamily="18" charset="0"/>
                <a:ea typeface="Times New Roman" panose="02020603050405020304" pitchFamily="18" charset="0"/>
                <a:cs typeface="Times New Roman" panose="02020603050405020304" pitchFamily="18" charset="0"/>
              </a:rPr>
              <a:t>Практикум з аптечної технології ліків; для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студ</a:t>
            </a:r>
            <a:r>
              <a:rPr lang="uk-UA" dirty="0">
                <a:latin typeface="Times New Roman" panose="02020603050405020304" pitchFamily="18" charset="0"/>
                <a:ea typeface="Times New Roman" panose="02020603050405020304" pitchFamily="18" charset="0"/>
                <a:cs typeface="Times New Roman" panose="02020603050405020304" pitchFamily="18" charset="0"/>
              </a:rPr>
              <a:t>.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Фармац</a:t>
            </a:r>
            <a:r>
              <a:rPr lang="uk-UA" dirty="0">
                <a:latin typeface="Times New Roman" panose="02020603050405020304" pitchFamily="18" charset="0"/>
                <a:ea typeface="Times New Roman" panose="02020603050405020304" pitchFamily="18" charset="0"/>
                <a:cs typeface="Times New Roman" panose="02020603050405020304" pitchFamily="18" charset="0"/>
              </a:rPr>
              <a:t>.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вищ</a:t>
            </a:r>
            <a:r>
              <a:rPr lang="uk-UA" dirty="0">
                <a:latin typeface="Times New Roman" panose="02020603050405020304" pitchFamily="18" charset="0"/>
                <a:ea typeface="Times New Roman" panose="02020603050405020304" pitchFamily="18" charset="0"/>
                <a:cs typeface="Times New Roman" panose="02020603050405020304" pitchFamily="18" charset="0"/>
              </a:rPr>
              <a:t>.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навч</a:t>
            </a:r>
            <a:r>
              <a:rPr lang="uk-UA" dirty="0">
                <a:latin typeface="Times New Roman" panose="02020603050405020304" pitchFamily="18" charset="0"/>
                <a:ea typeface="Times New Roman" panose="02020603050405020304" pitchFamily="18" charset="0"/>
                <a:cs typeface="Times New Roman" panose="02020603050405020304" pitchFamily="18" charset="0"/>
              </a:rPr>
              <a:t>. закладів / О. І. Тихонов, Т. Г.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Ярних</a:t>
            </a:r>
            <a:r>
              <a:rPr lang="uk-UA" dirty="0">
                <a:latin typeface="Times New Roman" panose="02020603050405020304" pitchFamily="18" charset="0"/>
                <a:ea typeface="Times New Roman" panose="02020603050405020304" pitchFamily="18" charset="0"/>
                <a:cs typeface="Times New Roman" panose="02020603050405020304" pitchFamily="18" charset="0"/>
              </a:rPr>
              <a:t>, В. О. Соболєва та ін.; За ред. О. І. Тихонова . – Х.: Вид-во НФАУ: Золоті сторінки, 2002. – 256 с.</a:t>
            </a:r>
          </a:p>
        </p:txBody>
      </p:sp>
    </p:spTree>
    <p:extLst>
      <p:ext uri="{BB962C8B-B14F-4D97-AF65-F5344CB8AC3E}">
        <p14:creationId xmlns:p14="http://schemas.microsoft.com/office/powerpoint/2010/main" val="3423666266"/>
      </p:ext>
    </p:extLst>
  </p:cSld>
  <p:clrMapOvr>
    <a:masterClrMapping/>
  </p:clrMapOvr>
</p:sld>
</file>

<file path=ppt/theme/theme1.xml><?xml version="1.0" encoding="utf-8"?>
<a:theme xmlns:a="http://schemas.openxmlformats.org/drawingml/2006/main" name="Базис">
  <a:themeElements>
    <a:clrScheme name="Базис">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Базис">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Базис">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Основа</Template>
  <TotalTime>2160</TotalTime>
  <Words>3114</Words>
  <Application>Microsoft Office PowerPoint</Application>
  <PresentationFormat>Широкий екран</PresentationFormat>
  <Paragraphs>433</Paragraphs>
  <Slides>73</Slides>
  <Notes>1</Notes>
  <HiddenSlides>0</HiddenSlides>
  <MMClips>0</MMClips>
  <ScaleCrop>false</ScaleCrop>
  <HeadingPairs>
    <vt:vector size="6" baseType="variant">
      <vt:variant>
        <vt:lpstr>Використані шрифти</vt:lpstr>
      </vt:variant>
      <vt:variant>
        <vt:i4>11</vt:i4>
      </vt:variant>
      <vt:variant>
        <vt:lpstr>Тема</vt:lpstr>
      </vt:variant>
      <vt:variant>
        <vt:i4>1</vt:i4>
      </vt:variant>
      <vt:variant>
        <vt:lpstr>Заголовки слайдів</vt:lpstr>
      </vt:variant>
      <vt:variant>
        <vt:i4>73</vt:i4>
      </vt:variant>
    </vt:vector>
  </HeadingPairs>
  <TitlesOfParts>
    <vt:vector size="85" baseType="lpstr">
      <vt:lpstr>Arial</vt:lpstr>
      <vt:lpstr>Calibri</vt:lpstr>
      <vt:lpstr>Cambria</vt:lpstr>
      <vt:lpstr>Century Gothic</vt:lpstr>
      <vt:lpstr>Corbel</vt:lpstr>
      <vt:lpstr>Monotype Corsiva</vt:lpstr>
      <vt:lpstr>Roboto</vt:lpstr>
      <vt:lpstr>Tahoma</vt:lpstr>
      <vt:lpstr>Times New Roman</vt:lpstr>
      <vt:lpstr>Trebuchet MS</vt:lpstr>
      <vt:lpstr>Wingdings</vt:lpstr>
      <vt:lpstr>Базис</vt:lpstr>
      <vt:lpstr>Розробка складів та технології лікарських засобів з в’язко -пластичним дисперсійним середовищем </vt:lpstr>
      <vt:lpstr>М’які лікарські форми.</vt:lpstr>
      <vt:lpstr>Визначення лініменти</vt:lpstr>
      <vt:lpstr>Класифікація лініментів</vt:lpstr>
      <vt:lpstr>Загальні правилі приготування лініментів</vt:lpstr>
      <vt:lpstr>Гомогенні лініменти</vt:lpstr>
      <vt:lpstr>Гетерогенні лініменти</vt:lpstr>
      <vt:lpstr>Лінімент Вишневського</vt:lpstr>
      <vt:lpstr>Лінімент Більрот</vt:lpstr>
      <vt:lpstr>Презентація PowerPoint</vt:lpstr>
      <vt:lpstr>Презентація PowerPoint</vt:lpstr>
      <vt:lpstr>Паста Розенталя.</vt:lpstr>
      <vt:lpstr>Паста Розенталя.</vt:lpstr>
      <vt:lpstr>Презентація PowerPoint</vt:lpstr>
      <vt:lpstr>Комбіновані лініменти</vt:lpstr>
      <vt:lpstr>Мазі</vt:lpstr>
      <vt:lpstr>Характеристика мазей</vt:lpstr>
      <vt:lpstr>Прописування мазей</vt:lpstr>
      <vt:lpstr>Класифікація мазей</vt:lpstr>
      <vt:lpstr>Класифікація спорідненістю до води</vt:lpstr>
      <vt:lpstr>Мазеві основи</vt:lpstr>
      <vt:lpstr>Класифікація мазевих основ</vt:lpstr>
      <vt:lpstr>Основні технологічні стадії:</vt:lpstr>
      <vt:lpstr>Вводять до складу мазей у  вигляді найтоншого порошку:</vt:lpstr>
      <vt:lpstr>Презентація PowerPoint</vt:lpstr>
      <vt:lpstr>Технологія мазей та паст</vt:lpstr>
      <vt:lpstr>Гомогенні мазі</vt:lpstr>
      <vt:lpstr>Презентація PowerPoint</vt:lpstr>
      <vt:lpstr>Загальні правила виготовлення мазей-розчинів</vt:lpstr>
      <vt:lpstr>Виготовлення мазей-розчинів</vt:lpstr>
      <vt:lpstr>Презентація PowerPoint</vt:lpstr>
      <vt:lpstr>Презентація PowerPoint</vt:lpstr>
      <vt:lpstr>Презентація PowerPoint</vt:lpstr>
      <vt:lpstr>Мазі сплави</vt:lpstr>
      <vt:lpstr>Технологія мазей сплавів</vt:lpstr>
      <vt:lpstr>Мазь «Бом-Бенге» </vt:lpstr>
      <vt:lpstr>Презентація PowerPoint</vt:lpstr>
      <vt:lpstr>Мазі-суспензії</vt:lpstr>
      <vt:lpstr>Презентація PowerPoint</vt:lpstr>
      <vt:lpstr>Приклади:</vt:lpstr>
      <vt:lpstr>Приклади:</vt:lpstr>
      <vt:lpstr>Презентація PowerPoint</vt:lpstr>
      <vt:lpstr>Пасти</vt:lpstr>
      <vt:lpstr>Паста Лассара</vt:lpstr>
      <vt:lpstr>Презентація PowerPoint</vt:lpstr>
      <vt:lpstr>Презентація PowerPoint</vt:lpstr>
      <vt:lpstr>Презентація PowerPoint</vt:lpstr>
      <vt:lpstr>Правила приготування мазей-емульсій</vt:lpstr>
      <vt:lpstr>Емульсійні мазі</vt:lpstr>
      <vt:lpstr>Приклад:</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Креми - м’які лікарські засоби для місцевого застосування, що являють собою одно-, дво- або багатофазові дисперсні системи, дисперсне середовище яких при певній температурі зберігання має, як правило, ньютонівський тип перебігу і низьке значення реологічних параметрів. Крем містить одну або більше діючих речовин та допоміжні речовини, що утворюють основу. Креми призначені для нанесення на шкіру та її придатки, рани, виразки, певні слизові оболонки. Залежно від основи креми бувають гідрофобними та гідрофільними. За призначенням креми розподіляються на креми для зовнішнього застосування, назальні, вушні, очні, ректальні, вагінальні.  </vt:lpstr>
      <vt:lpstr>Презентація PowerPoint</vt:lpstr>
      <vt:lpstr>Характеристика супозиторіїв</vt:lpstr>
      <vt:lpstr>Характеристика супозиторіїв</vt:lpstr>
      <vt:lpstr>Характеристика супозиторіїв</vt:lpstr>
      <vt:lpstr>Презентація PowerPoint</vt:lpstr>
      <vt:lpstr>Презентація PowerPoint</vt:lpstr>
      <vt:lpstr>Загальні питання технології супозиторіїв</vt:lpstr>
      <vt:lpstr>Приготування супозиторіїв методом  викачування</vt:lpstr>
      <vt:lpstr>Презентація PowerPoint</vt:lpstr>
      <vt:lpstr>Anaesthesini 0,2 Olei Cacao 2,0  M., f. supp.</vt:lpstr>
      <vt:lpstr>6. Пілюлі. Характеристика та технологія</vt:lpstr>
      <vt:lpstr>Стадії приготування супозиторіїв методом виливання.</vt:lpstr>
      <vt:lpstr>Презентація PowerPoint</vt:lpstr>
      <vt:lpstr>Презентація PowerPoint</vt:lpstr>
      <vt:lpstr>Презентація PowerPoint</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М’які лікарські форми. Лініменти та мазі гомогенні.</dc:title>
  <dc:creator>User</dc:creator>
  <cp:lastModifiedBy>User</cp:lastModifiedBy>
  <cp:revision>46</cp:revision>
  <dcterms:created xsi:type="dcterms:W3CDTF">2021-01-30T18:50:57Z</dcterms:created>
  <dcterms:modified xsi:type="dcterms:W3CDTF">2022-02-15T11:50:27Z</dcterms:modified>
</cp:coreProperties>
</file>