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70" r:id="rId8"/>
    <p:sldId id="261" r:id="rId9"/>
    <p:sldId id="262" r:id="rId10"/>
    <p:sldId id="263" r:id="rId11"/>
    <p:sldId id="264" r:id="rId12"/>
    <p:sldId id="265" r:id="rId13"/>
    <p:sldId id="273" r:id="rId14"/>
    <p:sldId id="266" r:id="rId15"/>
    <p:sldId id="267" r:id="rId16"/>
    <p:sldId id="269" r:id="rId17"/>
    <p:sldId id="272" r:id="rId18"/>
    <p:sldId id="27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84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F1DBFA-97C3-4345-818D-653E570BEFA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706919-B0D9-4BC6-BE42-D0A972415192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i="1" dirty="0" err="1" smtClean="0"/>
            <a:t>Офіцинальні</a:t>
          </a:r>
          <a:r>
            <a:rPr lang="uk-UA" b="1" i="1" dirty="0" smtClean="0"/>
            <a:t> прописи (</a:t>
          </a:r>
          <a:r>
            <a:rPr lang="uk-UA" b="1" i="1" dirty="0" err="1" smtClean="0"/>
            <a:t>Formulae</a:t>
          </a:r>
          <a:r>
            <a:rPr lang="uk-UA" b="1" i="1" dirty="0" smtClean="0"/>
            <a:t> </a:t>
          </a:r>
          <a:r>
            <a:rPr lang="uk-UA" b="1" i="1" dirty="0" err="1" smtClean="0"/>
            <a:t>officinales</a:t>
          </a:r>
          <a:r>
            <a:rPr lang="uk-UA" b="1" i="1" dirty="0" smtClean="0"/>
            <a:t>) </a:t>
          </a:r>
          <a:r>
            <a:rPr lang="uk-UA" dirty="0" smtClean="0"/>
            <a:t>затверджуються державним законодавчим органом - Фармакопейним комітетом МОЗ України. Ці прописи можуть бути включені в Державну фармакопею - у фармакопейні статті (ФС) чи в тимчасові фармакопейні статті (ТФС). (Лікарські препарати, що готуються за стандартними прописами фармацевтичною промисловістю у великій кількості)</a:t>
          </a:r>
          <a:endParaRPr lang="ru-RU" dirty="0"/>
        </a:p>
      </dgm:t>
    </dgm:pt>
    <dgm:pt modelId="{496D7036-28C3-41CE-9355-DA1AC463E544}" type="parTrans" cxnId="{4498DD08-785D-4996-BDA0-C2D6F8100984}">
      <dgm:prSet/>
      <dgm:spPr/>
      <dgm:t>
        <a:bodyPr/>
        <a:lstStyle/>
        <a:p>
          <a:endParaRPr lang="ru-RU"/>
        </a:p>
      </dgm:t>
    </dgm:pt>
    <dgm:pt modelId="{68EA3996-A707-4032-A2BC-A76A7EC37D47}" type="sibTrans" cxnId="{4498DD08-785D-4996-BDA0-C2D6F8100984}">
      <dgm:prSet/>
      <dgm:spPr/>
      <dgm:t>
        <a:bodyPr/>
        <a:lstStyle/>
        <a:p>
          <a:endParaRPr lang="ru-RU"/>
        </a:p>
      </dgm:t>
    </dgm:pt>
    <dgm:pt modelId="{EC0DDB7B-5C42-4D8C-9E0B-C6869C872396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i="1" dirty="0" smtClean="0"/>
            <a:t>Мануальні прописи (</a:t>
          </a:r>
          <a:r>
            <a:rPr lang="uk-UA" b="1" i="1" dirty="0" err="1" smtClean="0"/>
            <a:t>Formulae</a:t>
          </a:r>
          <a:r>
            <a:rPr lang="uk-UA" b="1" i="1" dirty="0" smtClean="0"/>
            <a:t> </a:t>
          </a:r>
          <a:r>
            <a:rPr lang="uk-UA" b="1" i="1" dirty="0" err="1" smtClean="0"/>
            <a:t>manuales</a:t>
          </a:r>
          <a:r>
            <a:rPr lang="uk-UA" b="1" i="1" dirty="0" smtClean="0"/>
            <a:t>, </a:t>
          </a:r>
          <a:r>
            <a:rPr lang="uk-UA" dirty="0" smtClean="0"/>
            <a:t>лат. </a:t>
          </a:r>
          <a:r>
            <a:rPr lang="uk-UA" i="1" dirty="0" err="1" smtClean="0"/>
            <a:t>manus</a:t>
          </a:r>
          <a:r>
            <a:rPr lang="uk-UA" i="1" dirty="0" smtClean="0"/>
            <a:t> - </a:t>
          </a:r>
          <a:r>
            <a:rPr lang="uk-UA" dirty="0" smtClean="0"/>
            <a:t>рука) - стандартні пропи­си, багаторазово перевірені практичною медициною. Вони можуть бути включені в спеціальні збірники-</a:t>
          </a:r>
          <a:r>
            <a:rPr lang="uk-UA" dirty="0" err="1" smtClean="0"/>
            <a:t>мануали</a:t>
          </a:r>
          <a:r>
            <a:rPr lang="uk-UA" dirty="0" smtClean="0"/>
            <a:t> чи рецептурні довідники.</a:t>
          </a:r>
          <a:endParaRPr lang="ru-RU" dirty="0"/>
        </a:p>
      </dgm:t>
    </dgm:pt>
    <dgm:pt modelId="{F0978544-78DD-4951-873E-A9FF2A3084E0}" type="parTrans" cxnId="{5B703C5B-FABD-4922-8F62-ED822EC3AD14}">
      <dgm:prSet/>
      <dgm:spPr/>
      <dgm:t>
        <a:bodyPr/>
        <a:lstStyle/>
        <a:p>
          <a:endParaRPr lang="ru-RU"/>
        </a:p>
      </dgm:t>
    </dgm:pt>
    <dgm:pt modelId="{A66C650A-8DE0-4861-B36F-1B8CC69BAD65}" type="sibTrans" cxnId="{5B703C5B-FABD-4922-8F62-ED822EC3AD14}">
      <dgm:prSet/>
      <dgm:spPr/>
      <dgm:t>
        <a:bodyPr/>
        <a:lstStyle/>
        <a:p>
          <a:endParaRPr lang="ru-RU"/>
        </a:p>
      </dgm:t>
    </dgm:pt>
    <dgm:pt modelId="{860D34E0-C15C-4C05-9C25-03DED64F3E85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i="1" dirty="0" smtClean="0"/>
            <a:t>Магістральні прописи (</a:t>
          </a:r>
          <a:r>
            <a:rPr lang="uk-UA" b="1" i="1" dirty="0" err="1" smtClean="0"/>
            <a:t>Formulae</a:t>
          </a:r>
          <a:r>
            <a:rPr lang="uk-UA" b="1" i="1" dirty="0" smtClean="0"/>
            <a:t> </a:t>
          </a:r>
          <a:r>
            <a:rPr lang="uk-UA" b="1" i="1" dirty="0" err="1" smtClean="0"/>
            <a:t>magistrates</a:t>
          </a:r>
          <a:r>
            <a:rPr lang="uk-UA" b="1" i="1" dirty="0" smtClean="0"/>
            <a:t>) </a:t>
          </a:r>
          <a:r>
            <a:rPr lang="uk-UA" dirty="0" smtClean="0"/>
            <a:t>- прописи, призначені лікарем виз­наченому хворому.(Лікарські препарати, призначені для індивідуального застосування і приготовлені в аптеці за рецептом лікаря)</a:t>
          </a:r>
          <a:endParaRPr lang="ru-RU" dirty="0"/>
        </a:p>
      </dgm:t>
    </dgm:pt>
    <dgm:pt modelId="{D4B746DA-4EB6-437F-8A36-69E8DD452932}" type="parTrans" cxnId="{EA11A270-4B54-44D2-A788-A5653049FD14}">
      <dgm:prSet/>
      <dgm:spPr/>
      <dgm:t>
        <a:bodyPr/>
        <a:lstStyle/>
        <a:p>
          <a:endParaRPr lang="ru-RU"/>
        </a:p>
      </dgm:t>
    </dgm:pt>
    <dgm:pt modelId="{20C0301F-606B-45B0-B9BA-DE081B63BCC1}" type="sibTrans" cxnId="{EA11A270-4B54-44D2-A788-A5653049FD14}">
      <dgm:prSet/>
      <dgm:spPr/>
      <dgm:t>
        <a:bodyPr/>
        <a:lstStyle/>
        <a:p>
          <a:endParaRPr lang="ru-RU"/>
        </a:p>
      </dgm:t>
    </dgm:pt>
    <dgm:pt modelId="{D1532D1B-A51A-405E-9D40-EE79399F64D8}">
      <dgm:prSet phldrT="[Текст]"/>
      <dgm:spPr/>
      <dgm:t>
        <a:bodyPr/>
        <a:lstStyle/>
        <a:p>
          <a:r>
            <a:rPr lang="ru-RU" dirty="0" err="1" smtClean="0"/>
            <a:t>Види</a:t>
          </a:r>
          <a:r>
            <a:rPr lang="ru-RU" dirty="0" smtClean="0"/>
            <a:t> </a:t>
          </a:r>
          <a:r>
            <a:rPr lang="ru-RU" dirty="0" err="1" smtClean="0"/>
            <a:t>прописів</a:t>
          </a:r>
          <a:endParaRPr lang="ru-RU" dirty="0"/>
        </a:p>
      </dgm:t>
    </dgm:pt>
    <dgm:pt modelId="{4D777E29-A1FA-4B14-AA8D-A186B1450D28}" type="sibTrans" cxnId="{532BDDE4-5DE0-40C8-B06B-F4F7D3B5D240}">
      <dgm:prSet/>
      <dgm:spPr/>
      <dgm:t>
        <a:bodyPr/>
        <a:lstStyle/>
        <a:p>
          <a:endParaRPr lang="ru-RU"/>
        </a:p>
      </dgm:t>
    </dgm:pt>
    <dgm:pt modelId="{0A55E957-EF08-44AD-BEE1-645210802524}" type="parTrans" cxnId="{532BDDE4-5DE0-40C8-B06B-F4F7D3B5D240}">
      <dgm:prSet/>
      <dgm:spPr/>
      <dgm:t>
        <a:bodyPr/>
        <a:lstStyle/>
        <a:p>
          <a:endParaRPr lang="ru-RU"/>
        </a:p>
      </dgm:t>
    </dgm:pt>
    <dgm:pt modelId="{0C989697-647A-48AB-8FCF-9E59BB8DCA9A}" type="pres">
      <dgm:prSet presAssocID="{55F1DBFA-97C3-4345-818D-653E570BEFA7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16AE4DA-7782-46FA-B0FB-A3E99BB09C04}" type="pres">
      <dgm:prSet presAssocID="{D1532D1B-A51A-405E-9D40-EE79399F64D8}" presName="thickLine" presStyleLbl="alignNode1" presStyleIdx="0" presStyleCnt="1"/>
      <dgm:spPr/>
    </dgm:pt>
    <dgm:pt modelId="{4DA5128F-03E6-4774-8D7B-728AC191BBD9}" type="pres">
      <dgm:prSet presAssocID="{D1532D1B-A51A-405E-9D40-EE79399F64D8}" presName="horz1" presStyleCnt="0"/>
      <dgm:spPr/>
    </dgm:pt>
    <dgm:pt modelId="{53F51723-1D1F-4DCF-B33B-7E47B844E8E9}" type="pres">
      <dgm:prSet presAssocID="{D1532D1B-A51A-405E-9D40-EE79399F64D8}" presName="tx1" presStyleLbl="revTx" presStyleIdx="0" presStyleCnt="4" custScaleX="63451"/>
      <dgm:spPr/>
      <dgm:t>
        <a:bodyPr/>
        <a:lstStyle/>
        <a:p>
          <a:endParaRPr lang="ru-RU"/>
        </a:p>
      </dgm:t>
    </dgm:pt>
    <dgm:pt modelId="{3D7048F5-44D8-48CD-BCFF-0430CB9B883F}" type="pres">
      <dgm:prSet presAssocID="{D1532D1B-A51A-405E-9D40-EE79399F64D8}" presName="vert1" presStyleCnt="0"/>
      <dgm:spPr/>
    </dgm:pt>
    <dgm:pt modelId="{7706F1CA-AE16-45B7-8F7F-2F5B1FE9A5E6}" type="pres">
      <dgm:prSet presAssocID="{9B706919-B0D9-4BC6-BE42-D0A972415192}" presName="vertSpace2a" presStyleCnt="0"/>
      <dgm:spPr/>
    </dgm:pt>
    <dgm:pt modelId="{7F2CC83B-9F6C-4BAB-BDC3-8E3B9C260E28}" type="pres">
      <dgm:prSet presAssocID="{9B706919-B0D9-4BC6-BE42-D0A972415192}" presName="horz2" presStyleCnt="0"/>
      <dgm:spPr/>
    </dgm:pt>
    <dgm:pt modelId="{6A4B3F0F-55AE-4CEB-937D-63E56696508D}" type="pres">
      <dgm:prSet presAssocID="{9B706919-B0D9-4BC6-BE42-D0A972415192}" presName="horzSpace2" presStyleCnt="0"/>
      <dgm:spPr/>
    </dgm:pt>
    <dgm:pt modelId="{613D8608-6E32-4D5A-B004-AA4073BA379F}" type="pres">
      <dgm:prSet presAssocID="{9B706919-B0D9-4BC6-BE42-D0A972415192}" presName="tx2" presStyleLbl="revTx" presStyleIdx="1" presStyleCnt="4" custScaleY="74329"/>
      <dgm:spPr/>
      <dgm:t>
        <a:bodyPr/>
        <a:lstStyle/>
        <a:p>
          <a:endParaRPr lang="ru-RU"/>
        </a:p>
      </dgm:t>
    </dgm:pt>
    <dgm:pt modelId="{AA0F8416-B820-471E-B429-415E9DEA62C1}" type="pres">
      <dgm:prSet presAssocID="{9B706919-B0D9-4BC6-BE42-D0A972415192}" presName="vert2" presStyleCnt="0"/>
      <dgm:spPr/>
    </dgm:pt>
    <dgm:pt modelId="{7E5F3C7D-94B3-4870-962B-CD24185E56D0}" type="pres">
      <dgm:prSet presAssocID="{9B706919-B0D9-4BC6-BE42-D0A972415192}" presName="thinLine2b" presStyleLbl="callout" presStyleIdx="0" presStyleCnt="3"/>
      <dgm:spPr/>
    </dgm:pt>
    <dgm:pt modelId="{424C72F2-2ECB-4223-BC3E-AD4868B7E4D8}" type="pres">
      <dgm:prSet presAssocID="{9B706919-B0D9-4BC6-BE42-D0A972415192}" presName="vertSpace2b" presStyleCnt="0"/>
      <dgm:spPr/>
    </dgm:pt>
    <dgm:pt modelId="{A863DA81-E593-4CD3-B035-B90535A03BDB}" type="pres">
      <dgm:prSet presAssocID="{EC0DDB7B-5C42-4D8C-9E0B-C6869C872396}" presName="horz2" presStyleCnt="0"/>
      <dgm:spPr/>
    </dgm:pt>
    <dgm:pt modelId="{9BC95DF1-7E05-46DB-8027-8ABD73370522}" type="pres">
      <dgm:prSet presAssocID="{EC0DDB7B-5C42-4D8C-9E0B-C6869C872396}" presName="horzSpace2" presStyleCnt="0"/>
      <dgm:spPr/>
    </dgm:pt>
    <dgm:pt modelId="{30B5EF00-1C3B-4ED3-BDD0-F71D019E3A7C}" type="pres">
      <dgm:prSet presAssocID="{EC0DDB7B-5C42-4D8C-9E0B-C6869C872396}" presName="tx2" presStyleLbl="revTx" presStyleIdx="2" presStyleCnt="4" custScaleY="48203" custLinFactNeighborX="-126" custLinFactNeighborY="-1149"/>
      <dgm:spPr/>
      <dgm:t>
        <a:bodyPr/>
        <a:lstStyle/>
        <a:p>
          <a:endParaRPr lang="ru-RU"/>
        </a:p>
      </dgm:t>
    </dgm:pt>
    <dgm:pt modelId="{ECA5CDB3-752A-4CF7-BCB3-8BDF58F519DB}" type="pres">
      <dgm:prSet presAssocID="{EC0DDB7B-5C42-4D8C-9E0B-C6869C872396}" presName="vert2" presStyleCnt="0"/>
      <dgm:spPr/>
    </dgm:pt>
    <dgm:pt modelId="{42371D12-E23D-47F1-AC56-F37CC829FE13}" type="pres">
      <dgm:prSet presAssocID="{EC0DDB7B-5C42-4D8C-9E0B-C6869C872396}" presName="thinLine2b" presStyleLbl="callout" presStyleIdx="1" presStyleCnt="3" custLinFactNeighborX="-4282" custLinFactNeighborY="21222"/>
      <dgm:spPr/>
    </dgm:pt>
    <dgm:pt modelId="{DF76272F-72B5-4844-BE84-E4AB20BD29DA}" type="pres">
      <dgm:prSet presAssocID="{EC0DDB7B-5C42-4D8C-9E0B-C6869C872396}" presName="vertSpace2b" presStyleCnt="0"/>
      <dgm:spPr/>
    </dgm:pt>
    <dgm:pt modelId="{24A8213B-DA50-4A5B-BC63-CC7BF6764459}" type="pres">
      <dgm:prSet presAssocID="{860D34E0-C15C-4C05-9C25-03DED64F3E85}" presName="horz2" presStyleCnt="0"/>
      <dgm:spPr/>
    </dgm:pt>
    <dgm:pt modelId="{92ADFBD2-FB1C-48DD-AB57-8865DF503721}" type="pres">
      <dgm:prSet presAssocID="{860D34E0-C15C-4C05-9C25-03DED64F3E85}" presName="horzSpace2" presStyleCnt="0"/>
      <dgm:spPr/>
    </dgm:pt>
    <dgm:pt modelId="{1D15F881-1E65-410E-820E-E4DF54437B8E}" type="pres">
      <dgm:prSet presAssocID="{860D34E0-C15C-4C05-9C25-03DED64F3E85}" presName="tx2" presStyleLbl="revTx" presStyleIdx="3" presStyleCnt="4" custScaleY="37745" custLinFactNeighborX="-298" custLinFactNeighborY="-3442"/>
      <dgm:spPr/>
      <dgm:t>
        <a:bodyPr/>
        <a:lstStyle/>
        <a:p>
          <a:endParaRPr lang="ru-RU"/>
        </a:p>
      </dgm:t>
    </dgm:pt>
    <dgm:pt modelId="{21162C68-0632-4C10-A23D-EC7D589A988B}" type="pres">
      <dgm:prSet presAssocID="{860D34E0-C15C-4C05-9C25-03DED64F3E85}" presName="vert2" presStyleCnt="0"/>
      <dgm:spPr/>
    </dgm:pt>
    <dgm:pt modelId="{8F92C90F-DAD0-43E1-B1EC-7FC6A58CD70F}" type="pres">
      <dgm:prSet presAssocID="{860D34E0-C15C-4C05-9C25-03DED64F3E85}" presName="thinLine2b" presStyleLbl="callout" presStyleIdx="2" presStyleCnt="3"/>
      <dgm:spPr/>
    </dgm:pt>
    <dgm:pt modelId="{D22E6F86-8E31-4FDE-9E2A-A2F4007C0B09}" type="pres">
      <dgm:prSet presAssocID="{860D34E0-C15C-4C05-9C25-03DED64F3E85}" presName="vertSpace2b" presStyleCnt="0"/>
      <dgm:spPr/>
    </dgm:pt>
  </dgm:ptLst>
  <dgm:cxnLst>
    <dgm:cxn modelId="{5B703C5B-FABD-4922-8F62-ED822EC3AD14}" srcId="{D1532D1B-A51A-405E-9D40-EE79399F64D8}" destId="{EC0DDB7B-5C42-4D8C-9E0B-C6869C872396}" srcOrd="1" destOrd="0" parTransId="{F0978544-78DD-4951-873E-A9FF2A3084E0}" sibTransId="{A66C650A-8DE0-4861-B36F-1B8CC69BAD65}"/>
    <dgm:cxn modelId="{4CCC3E78-ACF2-410A-8B1C-1A7FE08AB572}" type="presOf" srcId="{55F1DBFA-97C3-4345-818D-653E570BEFA7}" destId="{0C989697-647A-48AB-8FCF-9E59BB8DCA9A}" srcOrd="0" destOrd="0" presId="urn:microsoft.com/office/officeart/2008/layout/LinedList"/>
    <dgm:cxn modelId="{EFA969A6-541A-40F6-8CE8-F23653D239B9}" type="presOf" srcId="{D1532D1B-A51A-405E-9D40-EE79399F64D8}" destId="{53F51723-1D1F-4DCF-B33B-7E47B844E8E9}" srcOrd="0" destOrd="0" presId="urn:microsoft.com/office/officeart/2008/layout/LinedList"/>
    <dgm:cxn modelId="{4498DD08-785D-4996-BDA0-C2D6F8100984}" srcId="{D1532D1B-A51A-405E-9D40-EE79399F64D8}" destId="{9B706919-B0D9-4BC6-BE42-D0A972415192}" srcOrd="0" destOrd="0" parTransId="{496D7036-28C3-41CE-9355-DA1AC463E544}" sibTransId="{68EA3996-A707-4032-A2BC-A76A7EC37D47}"/>
    <dgm:cxn modelId="{9FD67909-C252-4399-BCBF-AEBCBAAA0444}" type="presOf" srcId="{EC0DDB7B-5C42-4D8C-9E0B-C6869C872396}" destId="{30B5EF00-1C3B-4ED3-BDD0-F71D019E3A7C}" srcOrd="0" destOrd="0" presId="urn:microsoft.com/office/officeart/2008/layout/LinedList"/>
    <dgm:cxn modelId="{532BDDE4-5DE0-40C8-B06B-F4F7D3B5D240}" srcId="{55F1DBFA-97C3-4345-818D-653E570BEFA7}" destId="{D1532D1B-A51A-405E-9D40-EE79399F64D8}" srcOrd="0" destOrd="0" parTransId="{0A55E957-EF08-44AD-BEE1-645210802524}" sibTransId="{4D777E29-A1FA-4B14-AA8D-A186B1450D28}"/>
    <dgm:cxn modelId="{3BDC926A-BFCA-41F2-8681-B560C457B74D}" type="presOf" srcId="{860D34E0-C15C-4C05-9C25-03DED64F3E85}" destId="{1D15F881-1E65-410E-820E-E4DF54437B8E}" srcOrd="0" destOrd="0" presId="urn:microsoft.com/office/officeart/2008/layout/LinedList"/>
    <dgm:cxn modelId="{E3CB3D48-6DB1-4E0F-968B-254E1ABFB8DE}" type="presOf" srcId="{9B706919-B0D9-4BC6-BE42-D0A972415192}" destId="{613D8608-6E32-4D5A-B004-AA4073BA379F}" srcOrd="0" destOrd="0" presId="urn:microsoft.com/office/officeart/2008/layout/LinedList"/>
    <dgm:cxn modelId="{EA11A270-4B54-44D2-A788-A5653049FD14}" srcId="{D1532D1B-A51A-405E-9D40-EE79399F64D8}" destId="{860D34E0-C15C-4C05-9C25-03DED64F3E85}" srcOrd="2" destOrd="0" parTransId="{D4B746DA-4EB6-437F-8A36-69E8DD452932}" sibTransId="{20C0301F-606B-45B0-B9BA-DE081B63BCC1}"/>
    <dgm:cxn modelId="{45E4081C-6893-47FC-BE8D-4C1ACFF85F4B}" type="presParOf" srcId="{0C989697-647A-48AB-8FCF-9E59BB8DCA9A}" destId="{A16AE4DA-7782-46FA-B0FB-A3E99BB09C04}" srcOrd="0" destOrd="0" presId="urn:microsoft.com/office/officeart/2008/layout/LinedList"/>
    <dgm:cxn modelId="{4F097433-8415-4839-AD8A-05144936028D}" type="presParOf" srcId="{0C989697-647A-48AB-8FCF-9E59BB8DCA9A}" destId="{4DA5128F-03E6-4774-8D7B-728AC191BBD9}" srcOrd="1" destOrd="0" presId="urn:microsoft.com/office/officeart/2008/layout/LinedList"/>
    <dgm:cxn modelId="{149870B0-3EF7-4236-8D92-D632514D3364}" type="presParOf" srcId="{4DA5128F-03E6-4774-8D7B-728AC191BBD9}" destId="{53F51723-1D1F-4DCF-B33B-7E47B844E8E9}" srcOrd="0" destOrd="0" presId="urn:microsoft.com/office/officeart/2008/layout/LinedList"/>
    <dgm:cxn modelId="{A5593875-3BCC-4EF6-8080-5A29AAED09A5}" type="presParOf" srcId="{4DA5128F-03E6-4774-8D7B-728AC191BBD9}" destId="{3D7048F5-44D8-48CD-BCFF-0430CB9B883F}" srcOrd="1" destOrd="0" presId="urn:microsoft.com/office/officeart/2008/layout/LinedList"/>
    <dgm:cxn modelId="{9B0A5D54-4566-4923-BBBD-64B36F005F0E}" type="presParOf" srcId="{3D7048F5-44D8-48CD-BCFF-0430CB9B883F}" destId="{7706F1CA-AE16-45B7-8F7F-2F5B1FE9A5E6}" srcOrd="0" destOrd="0" presId="urn:microsoft.com/office/officeart/2008/layout/LinedList"/>
    <dgm:cxn modelId="{038A2096-FA05-4308-A87D-E155DB22FF94}" type="presParOf" srcId="{3D7048F5-44D8-48CD-BCFF-0430CB9B883F}" destId="{7F2CC83B-9F6C-4BAB-BDC3-8E3B9C260E28}" srcOrd="1" destOrd="0" presId="urn:microsoft.com/office/officeart/2008/layout/LinedList"/>
    <dgm:cxn modelId="{FDD00E16-5D71-48A8-969C-6E0ACA5A17D8}" type="presParOf" srcId="{7F2CC83B-9F6C-4BAB-BDC3-8E3B9C260E28}" destId="{6A4B3F0F-55AE-4CEB-937D-63E56696508D}" srcOrd="0" destOrd="0" presId="urn:microsoft.com/office/officeart/2008/layout/LinedList"/>
    <dgm:cxn modelId="{CC7B1379-B037-4276-98C1-6809D96A43E9}" type="presParOf" srcId="{7F2CC83B-9F6C-4BAB-BDC3-8E3B9C260E28}" destId="{613D8608-6E32-4D5A-B004-AA4073BA379F}" srcOrd="1" destOrd="0" presId="urn:microsoft.com/office/officeart/2008/layout/LinedList"/>
    <dgm:cxn modelId="{AB59BA01-0AE3-4972-9445-1F3EFADDBD6F}" type="presParOf" srcId="{7F2CC83B-9F6C-4BAB-BDC3-8E3B9C260E28}" destId="{AA0F8416-B820-471E-B429-415E9DEA62C1}" srcOrd="2" destOrd="0" presId="urn:microsoft.com/office/officeart/2008/layout/LinedList"/>
    <dgm:cxn modelId="{FECF7F62-A7D2-42B3-93BE-84155EE51728}" type="presParOf" srcId="{3D7048F5-44D8-48CD-BCFF-0430CB9B883F}" destId="{7E5F3C7D-94B3-4870-962B-CD24185E56D0}" srcOrd="2" destOrd="0" presId="urn:microsoft.com/office/officeart/2008/layout/LinedList"/>
    <dgm:cxn modelId="{5B8D452A-AD90-4011-9CD6-4D1E6C73BE65}" type="presParOf" srcId="{3D7048F5-44D8-48CD-BCFF-0430CB9B883F}" destId="{424C72F2-2ECB-4223-BC3E-AD4868B7E4D8}" srcOrd="3" destOrd="0" presId="urn:microsoft.com/office/officeart/2008/layout/LinedList"/>
    <dgm:cxn modelId="{30DB84B4-5E14-45EA-91C9-B3B0705A1878}" type="presParOf" srcId="{3D7048F5-44D8-48CD-BCFF-0430CB9B883F}" destId="{A863DA81-E593-4CD3-B035-B90535A03BDB}" srcOrd="4" destOrd="0" presId="urn:microsoft.com/office/officeart/2008/layout/LinedList"/>
    <dgm:cxn modelId="{BCAE8C8E-AB7B-4589-910C-25DFAD43E4B4}" type="presParOf" srcId="{A863DA81-E593-4CD3-B035-B90535A03BDB}" destId="{9BC95DF1-7E05-46DB-8027-8ABD73370522}" srcOrd="0" destOrd="0" presId="urn:microsoft.com/office/officeart/2008/layout/LinedList"/>
    <dgm:cxn modelId="{54C0DEEF-8B70-407D-8F5E-11C7AED7128F}" type="presParOf" srcId="{A863DA81-E593-4CD3-B035-B90535A03BDB}" destId="{30B5EF00-1C3B-4ED3-BDD0-F71D019E3A7C}" srcOrd="1" destOrd="0" presId="urn:microsoft.com/office/officeart/2008/layout/LinedList"/>
    <dgm:cxn modelId="{95C3FEA0-91F4-43B4-BCA6-204C817A833D}" type="presParOf" srcId="{A863DA81-E593-4CD3-B035-B90535A03BDB}" destId="{ECA5CDB3-752A-4CF7-BCB3-8BDF58F519DB}" srcOrd="2" destOrd="0" presId="urn:microsoft.com/office/officeart/2008/layout/LinedList"/>
    <dgm:cxn modelId="{35EA3657-1AF8-4BCA-8EEC-83B0FEBA55F3}" type="presParOf" srcId="{3D7048F5-44D8-48CD-BCFF-0430CB9B883F}" destId="{42371D12-E23D-47F1-AC56-F37CC829FE13}" srcOrd="5" destOrd="0" presId="urn:microsoft.com/office/officeart/2008/layout/LinedList"/>
    <dgm:cxn modelId="{9BA925A1-EC25-4A45-89F8-19A8EFA45C33}" type="presParOf" srcId="{3D7048F5-44D8-48CD-BCFF-0430CB9B883F}" destId="{DF76272F-72B5-4844-BE84-E4AB20BD29DA}" srcOrd="6" destOrd="0" presId="urn:microsoft.com/office/officeart/2008/layout/LinedList"/>
    <dgm:cxn modelId="{7B013B1C-7894-461D-8A2B-CFA92A4050F0}" type="presParOf" srcId="{3D7048F5-44D8-48CD-BCFF-0430CB9B883F}" destId="{24A8213B-DA50-4A5B-BC63-CC7BF6764459}" srcOrd="7" destOrd="0" presId="urn:microsoft.com/office/officeart/2008/layout/LinedList"/>
    <dgm:cxn modelId="{B9CC5A31-4BC9-4EB5-B7BB-7E91BCF511B9}" type="presParOf" srcId="{24A8213B-DA50-4A5B-BC63-CC7BF6764459}" destId="{92ADFBD2-FB1C-48DD-AB57-8865DF503721}" srcOrd="0" destOrd="0" presId="urn:microsoft.com/office/officeart/2008/layout/LinedList"/>
    <dgm:cxn modelId="{68A45364-B485-4782-B6A9-FE806A133967}" type="presParOf" srcId="{24A8213B-DA50-4A5B-BC63-CC7BF6764459}" destId="{1D15F881-1E65-410E-820E-E4DF54437B8E}" srcOrd="1" destOrd="0" presId="urn:microsoft.com/office/officeart/2008/layout/LinedList"/>
    <dgm:cxn modelId="{19A5FFD8-5F02-4D04-A9A3-881445A92B75}" type="presParOf" srcId="{24A8213B-DA50-4A5B-BC63-CC7BF6764459}" destId="{21162C68-0632-4C10-A23D-EC7D589A988B}" srcOrd="2" destOrd="0" presId="urn:microsoft.com/office/officeart/2008/layout/LinedList"/>
    <dgm:cxn modelId="{03C6F55C-196B-4026-8BD2-F3EB0C2F70ED}" type="presParOf" srcId="{3D7048F5-44D8-48CD-BCFF-0430CB9B883F}" destId="{8F92C90F-DAD0-43E1-B1EC-7FC6A58CD70F}" srcOrd="8" destOrd="0" presId="urn:microsoft.com/office/officeart/2008/layout/LinedList"/>
    <dgm:cxn modelId="{417CD8E6-4156-4534-A258-7ED5A8B45445}" type="presParOf" srcId="{3D7048F5-44D8-48CD-BCFF-0430CB9B883F}" destId="{D22E6F86-8E31-4FDE-9E2A-A2F4007C0B09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19CF69-6B3F-4D17-8099-6567B14C132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21B612-4992-466D-970B-AE83DA72BD13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mtClean="0"/>
            <a:t>Основні накази, які треба знати:</a:t>
          </a:r>
          <a:endParaRPr lang="ru-RU"/>
        </a:p>
      </dgm:t>
    </dgm:pt>
    <dgm:pt modelId="{F80A0289-C4C3-4A93-BB74-7E1BC4D44C04}" type="parTrans" cxnId="{BBAE5EF3-FB13-43D0-A98F-4B5C7033BBD0}">
      <dgm:prSet/>
      <dgm:spPr/>
      <dgm:t>
        <a:bodyPr/>
        <a:lstStyle/>
        <a:p>
          <a:endParaRPr lang="ru-RU"/>
        </a:p>
      </dgm:t>
    </dgm:pt>
    <dgm:pt modelId="{834A1D07-1852-4CAA-9EF7-77F3BD2F4849}" type="sibTrans" cxnId="{BBAE5EF3-FB13-43D0-A98F-4B5C7033BBD0}">
      <dgm:prSet/>
      <dgm:spPr/>
      <dgm:t>
        <a:bodyPr/>
        <a:lstStyle/>
        <a:p>
          <a:endParaRPr lang="ru-RU"/>
        </a:p>
      </dgm:t>
    </dgm:pt>
    <dgm:pt modelId="{007025E4-A555-4690-A3B0-FCDA93BE4811}">
      <dgm:prSet/>
      <dgm:spPr/>
      <dgm:t>
        <a:bodyPr/>
        <a:lstStyle/>
        <a:p>
          <a:pPr rtl="0"/>
          <a:r>
            <a:rPr lang="uk-UA" smtClean="0"/>
            <a:t>Наказ МОЗ України № 360 від 19.07.05 р.„ Про затвердження правил виписування рецептів та Порядку відпуску лікарських препаратів з аптек ”.</a:t>
          </a:r>
          <a:endParaRPr lang="ru-RU"/>
        </a:p>
      </dgm:t>
    </dgm:pt>
    <dgm:pt modelId="{8DA14E2E-6725-48A8-9161-9E19476314A5}" type="parTrans" cxnId="{B9904C58-AB50-4005-8589-66216D3B72F1}">
      <dgm:prSet/>
      <dgm:spPr/>
      <dgm:t>
        <a:bodyPr/>
        <a:lstStyle/>
        <a:p>
          <a:endParaRPr lang="ru-RU"/>
        </a:p>
      </dgm:t>
    </dgm:pt>
    <dgm:pt modelId="{846EFB95-59D2-4F59-9124-7CF218D2485A}" type="sibTrans" cxnId="{B9904C58-AB50-4005-8589-66216D3B72F1}">
      <dgm:prSet/>
      <dgm:spPr/>
      <dgm:t>
        <a:bodyPr/>
        <a:lstStyle/>
        <a:p>
          <a:endParaRPr lang="ru-RU"/>
        </a:p>
      </dgm:t>
    </dgm:pt>
    <dgm:pt modelId="{41117299-AB1D-40F5-9CB7-0ED468C8319F}">
      <dgm:prSet/>
      <dgm:spPr/>
      <dgm:t>
        <a:bodyPr/>
        <a:lstStyle/>
        <a:p>
          <a:pPr rtl="0"/>
          <a:r>
            <a:rPr lang="uk-UA" smtClean="0"/>
            <a:t>Наказ МОЗ України № 626 від 15.12.2004 р. „ Про затвердження Правил виробництва (виготовлення) лікарських засобів в умовах аптеки ”</a:t>
          </a:r>
          <a:endParaRPr lang="ru-RU"/>
        </a:p>
      </dgm:t>
    </dgm:pt>
    <dgm:pt modelId="{431AF885-AB6D-4B56-B07F-E45E9EAA63D0}" type="parTrans" cxnId="{0F0EC80D-F33F-4549-9749-0CA961317294}">
      <dgm:prSet/>
      <dgm:spPr/>
      <dgm:t>
        <a:bodyPr/>
        <a:lstStyle/>
        <a:p>
          <a:endParaRPr lang="ru-RU"/>
        </a:p>
      </dgm:t>
    </dgm:pt>
    <dgm:pt modelId="{D6177F68-81C4-4E71-87B2-0C17970CC183}" type="sibTrans" cxnId="{0F0EC80D-F33F-4549-9749-0CA961317294}">
      <dgm:prSet/>
      <dgm:spPr/>
      <dgm:t>
        <a:bodyPr/>
        <a:lstStyle/>
        <a:p>
          <a:endParaRPr lang="ru-RU"/>
        </a:p>
      </dgm:t>
    </dgm:pt>
    <dgm:pt modelId="{2467FA5B-2BC9-4B80-92EA-B4A15C2F22BE}">
      <dgm:prSet/>
      <dgm:spPr/>
      <dgm:t>
        <a:bodyPr/>
        <a:lstStyle/>
        <a:p>
          <a:pPr rtl="0"/>
          <a:r>
            <a:rPr lang="uk-UA" smtClean="0"/>
            <a:t>Наказ МОЗ України № 275 від 15.05.06 р. „ Про затвердження Інструкції із санітарно-протиепідемічного режиму аптечних закладів ”.</a:t>
          </a:r>
          <a:endParaRPr lang="ru-RU"/>
        </a:p>
      </dgm:t>
    </dgm:pt>
    <dgm:pt modelId="{47217211-AE1A-41A9-BA2D-5FD671E8B263}" type="parTrans" cxnId="{A46461D0-7370-4E4A-824E-4E41127DC848}">
      <dgm:prSet/>
      <dgm:spPr/>
      <dgm:t>
        <a:bodyPr/>
        <a:lstStyle/>
        <a:p>
          <a:endParaRPr lang="ru-RU"/>
        </a:p>
      </dgm:t>
    </dgm:pt>
    <dgm:pt modelId="{3BC6798D-8B13-4B85-9B73-5BF70B9A0870}" type="sibTrans" cxnId="{A46461D0-7370-4E4A-824E-4E41127DC848}">
      <dgm:prSet/>
      <dgm:spPr/>
      <dgm:t>
        <a:bodyPr/>
        <a:lstStyle/>
        <a:p>
          <a:endParaRPr lang="ru-RU"/>
        </a:p>
      </dgm:t>
    </dgm:pt>
    <dgm:pt modelId="{44185A65-01CC-4470-B25B-960D38BF070E}">
      <dgm:prSet/>
      <dgm:spPr/>
      <dgm:t>
        <a:bodyPr/>
        <a:lstStyle/>
        <a:p>
          <a:pPr rtl="0"/>
          <a:r>
            <a:rPr lang="uk-UA" smtClean="0"/>
            <a:t>Наказ МОЗ України № 197 від 07.03.93 р. „ Про затвердження Інструкції по приготуванню в аптеках лікарських форм з рідким дисперсійним середовищем ”.</a:t>
          </a:r>
          <a:endParaRPr lang="ru-RU"/>
        </a:p>
      </dgm:t>
    </dgm:pt>
    <dgm:pt modelId="{DF1CD3D0-FE28-4750-84A4-62F896C840D3}" type="parTrans" cxnId="{5D28BA8F-5AA1-433C-84AE-FD123FA4FFA2}">
      <dgm:prSet/>
      <dgm:spPr/>
      <dgm:t>
        <a:bodyPr/>
        <a:lstStyle/>
        <a:p>
          <a:endParaRPr lang="ru-RU"/>
        </a:p>
      </dgm:t>
    </dgm:pt>
    <dgm:pt modelId="{4E625DE7-D56B-44CF-BED0-BB1E5DAFBFED}" type="sibTrans" cxnId="{5D28BA8F-5AA1-433C-84AE-FD123FA4FFA2}">
      <dgm:prSet/>
      <dgm:spPr/>
      <dgm:t>
        <a:bodyPr/>
        <a:lstStyle/>
        <a:p>
          <a:endParaRPr lang="ru-RU"/>
        </a:p>
      </dgm:t>
    </dgm:pt>
    <dgm:pt modelId="{4B897531-5D66-4C53-98E3-1C3E2FD69B84}">
      <dgm:prSet/>
      <dgm:spPr/>
      <dgm:t>
        <a:bodyPr/>
        <a:lstStyle/>
        <a:p>
          <a:pPr rtl="0"/>
          <a:r>
            <a:rPr lang="uk-UA" smtClean="0"/>
            <a:t>Наказ МОЗ України № 44 „ Про організацію зберігання в аптечних установах різних груп лікарських засобів та виробів медичного призначення ”.</a:t>
          </a:r>
          <a:endParaRPr lang="ru-RU"/>
        </a:p>
      </dgm:t>
    </dgm:pt>
    <dgm:pt modelId="{086DD3CA-0DAC-488C-9512-2BF34DDB43CD}" type="parTrans" cxnId="{7BFC0C78-A41C-48D3-BBC3-DE0F07A05B87}">
      <dgm:prSet/>
      <dgm:spPr/>
      <dgm:t>
        <a:bodyPr/>
        <a:lstStyle/>
        <a:p>
          <a:endParaRPr lang="ru-RU"/>
        </a:p>
      </dgm:t>
    </dgm:pt>
    <dgm:pt modelId="{834F2E26-9638-470D-B88B-C3FDC902873B}" type="sibTrans" cxnId="{7BFC0C78-A41C-48D3-BBC3-DE0F07A05B87}">
      <dgm:prSet/>
      <dgm:spPr/>
      <dgm:t>
        <a:bodyPr/>
        <a:lstStyle/>
        <a:p>
          <a:endParaRPr lang="ru-RU"/>
        </a:p>
      </dgm:t>
    </dgm:pt>
    <dgm:pt modelId="{A506EADC-0514-4288-83F9-05C0DB4E33DA}" type="pres">
      <dgm:prSet presAssocID="{1819CF69-6B3F-4D17-8099-6567B14C132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857699-38E0-47CB-A3CF-3F7E3A55813B}" type="pres">
      <dgm:prSet presAssocID="{AD21B612-4992-466D-970B-AE83DA72BD13}" presName="parentText" presStyleLbl="node1" presStyleIdx="0" presStyleCnt="1" custLinFactNeighborX="1207" custLinFactNeighborY="-42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707ADE-AA59-44A3-8C50-96B0B48039D0}" type="pres">
      <dgm:prSet presAssocID="{AD21B612-4992-466D-970B-AE83DA72BD1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8C0099-4A7B-4377-B518-B88DC41D3F33}" type="presOf" srcId="{4B897531-5D66-4C53-98E3-1C3E2FD69B84}" destId="{28707ADE-AA59-44A3-8C50-96B0B48039D0}" srcOrd="0" destOrd="4" presId="urn:microsoft.com/office/officeart/2005/8/layout/vList2"/>
    <dgm:cxn modelId="{5D28BA8F-5AA1-433C-84AE-FD123FA4FFA2}" srcId="{AD21B612-4992-466D-970B-AE83DA72BD13}" destId="{44185A65-01CC-4470-B25B-960D38BF070E}" srcOrd="3" destOrd="0" parTransId="{DF1CD3D0-FE28-4750-84A4-62F896C840D3}" sibTransId="{4E625DE7-D56B-44CF-BED0-BB1E5DAFBFED}"/>
    <dgm:cxn modelId="{A46461D0-7370-4E4A-824E-4E41127DC848}" srcId="{AD21B612-4992-466D-970B-AE83DA72BD13}" destId="{2467FA5B-2BC9-4B80-92EA-B4A15C2F22BE}" srcOrd="2" destOrd="0" parTransId="{47217211-AE1A-41A9-BA2D-5FD671E8B263}" sibTransId="{3BC6798D-8B13-4B85-9B73-5BF70B9A0870}"/>
    <dgm:cxn modelId="{A102A0E8-9E00-4D9D-8017-ACDFF4F43F04}" type="presOf" srcId="{2467FA5B-2BC9-4B80-92EA-B4A15C2F22BE}" destId="{28707ADE-AA59-44A3-8C50-96B0B48039D0}" srcOrd="0" destOrd="2" presId="urn:microsoft.com/office/officeart/2005/8/layout/vList2"/>
    <dgm:cxn modelId="{E7F165EB-A5D8-443A-95F6-FC17647EC749}" type="presOf" srcId="{44185A65-01CC-4470-B25B-960D38BF070E}" destId="{28707ADE-AA59-44A3-8C50-96B0B48039D0}" srcOrd="0" destOrd="3" presId="urn:microsoft.com/office/officeart/2005/8/layout/vList2"/>
    <dgm:cxn modelId="{57CCE435-6B43-4E26-868B-71F45933B042}" type="presOf" srcId="{41117299-AB1D-40F5-9CB7-0ED468C8319F}" destId="{28707ADE-AA59-44A3-8C50-96B0B48039D0}" srcOrd="0" destOrd="1" presId="urn:microsoft.com/office/officeart/2005/8/layout/vList2"/>
    <dgm:cxn modelId="{933A9BC8-48F4-4C1C-A284-9BDD1F653BB5}" type="presOf" srcId="{007025E4-A555-4690-A3B0-FCDA93BE4811}" destId="{28707ADE-AA59-44A3-8C50-96B0B48039D0}" srcOrd="0" destOrd="0" presId="urn:microsoft.com/office/officeart/2005/8/layout/vList2"/>
    <dgm:cxn modelId="{B9904C58-AB50-4005-8589-66216D3B72F1}" srcId="{AD21B612-4992-466D-970B-AE83DA72BD13}" destId="{007025E4-A555-4690-A3B0-FCDA93BE4811}" srcOrd="0" destOrd="0" parTransId="{8DA14E2E-6725-48A8-9161-9E19476314A5}" sibTransId="{846EFB95-59D2-4F59-9124-7CF218D2485A}"/>
    <dgm:cxn modelId="{51391BC3-9A66-4CBE-927A-009F65655FEC}" type="presOf" srcId="{AD21B612-4992-466D-970B-AE83DA72BD13}" destId="{5C857699-38E0-47CB-A3CF-3F7E3A55813B}" srcOrd="0" destOrd="0" presId="urn:microsoft.com/office/officeart/2005/8/layout/vList2"/>
    <dgm:cxn modelId="{0F0EC80D-F33F-4549-9749-0CA961317294}" srcId="{AD21B612-4992-466D-970B-AE83DA72BD13}" destId="{41117299-AB1D-40F5-9CB7-0ED468C8319F}" srcOrd="1" destOrd="0" parTransId="{431AF885-AB6D-4B56-B07F-E45E9EAA63D0}" sibTransId="{D6177F68-81C4-4E71-87B2-0C17970CC183}"/>
    <dgm:cxn modelId="{BBAE5EF3-FB13-43D0-A98F-4B5C7033BBD0}" srcId="{1819CF69-6B3F-4D17-8099-6567B14C1327}" destId="{AD21B612-4992-466D-970B-AE83DA72BD13}" srcOrd="0" destOrd="0" parTransId="{F80A0289-C4C3-4A93-BB74-7E1BC4D44C04}" sibTransId="{834A1D07-1852-4CAA-9EF7-77F3BD2F4849}"/>
    <dgm:cxn modelId="{7EA8991A-C841-452E-A10E-FFE06CA999C9}" type="presOf" srcId="{1819CF69-6B3F-4D17-8099-6567B14C1327}" destId="{A506EADC-0514-4288-83F9-05C0DB4E33DA}" srcOrd="0" destOrd="0" presId="urn:microsoft.com/office/officeart/2005/8/layout/vList2"/>
    <dgm:cxn modelId="{7BFC0C78-A41C-48D3-BBC3-DE0F07A05B87}" srcId="{AD21B612-4992-466D-970B-AE83DA72BD13}" destId="{4B897531-5D66-4C53-98E3-1C3E2FD69B84}" srcOrd="4" destOrd="0" parTransId="{086DD3CA-0DAC-488C-9512-2BF34DDB43CD}" sibTransId="{834F2E26-9638-470D-B88B-C3FDC902873B}"/>
    <dgm:cxn modelId="{970AAED9-DEE2-4DE3-B148-040774B7FB2F}" type="presParOf" srcId="{A506EADC-0514-4288-83F9-05C0DB4E33DA}" destId="{5C857699-38E0-47CB-A3CF-3F7E3A55813B}" srcOrd="0" destOrd="0" presId="urn:microsoft.com/office/officeart/2005/8/layout/vList2"/>
    <dgm:cxn modelId="{85D0AF7D-C044-4082-8295-D51119AB7046}" type="presParOf" srcId="{A506EADC-0514-4288-83F9-05C0DB4E33DA}" destId="{28707ADE-AA59-44A3-8C50-96B0B48039D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AE4DA-7782-46FA-B0FB-A3E99BB09C04}">
      <dsp:nvSpPr>
        <dsp:cNvPr id="0" name=""/>
        <dsp:cNvSpPr/>
      </dsp:nvSpPr>
      <dsp:spPr>
        <a:xfrm>
          <a:off x="0" y="0"/>
          <a:ext cx="106010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F51723-1D1F-4DCF-B33B-7E47B844E8E9}">
      <dsp:nvSpPr>
        <dsp:cNvPr id="0" name=""/>
        <dsp:cNvSpPr/>
      </dsp:nvSpPr>
      <dsp:spPr>
        <a:xfrm>
          <a:off x="0" y="0"/>
          <a:ext cx="1345289" cy="4953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err="1" smtClean="0"/>
            <a:t>Види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прописів</a:t>
          </a:r>
          <a:endParaRPr lang="ru-RU" sz="2300" kern="1200" dirty="0"/>
        </a:p>
      </dsp:txBody>
      <dsp:txXfrm>
        <a:off x="0" y="0"/>
        <a:ext cx="1345289" cy="4953838"/>
      </dsp:txXfrm>
    </dsp:sp>
    <dsp:sp modelId="{613D8608-6E32-4D5A-B004-AA4073BA379F}">
      <dsp:nvSpPr>
        <dsp:cNvPr id="0" name=""/>
        <dsp:cNvSpPr/>
      </dsp:nvSpPr>
      <dsp:spPr>
        <a:xfrm>
          <a:off x="1504304" y="137391"/>
          <a:ext cx="8321794" cy="2042436"/>
        </a:xfrm>
        <a:prstGeom prst="rect">
          <a:avLst/>
        </a:prstGeom>
        <a:gradFill rotWithShape="1">
          <a:gsLst>
            <a:gs pos="0">
              <a:schemeClr val="accent1">
                <a:tint val="80000"/>
                <a:satMod val="107000"/>
                <a:lumMod val="103000"/>
              </a:schemeClr>
            </a:gs>
            <a:gs pos="100000">
              <a:schemeClr val="accent1">
                <a:tint val="82000"/>
                <a:satMod val="109000"/>
                <a:lumMod val="103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i="1" kern="1200" dirty="0" err="1" smtClean="0"/>
            <a:t>Офіцинальні</a:t>
          </a:r>
          <a:r>
            <a:rPr lang="uk-UA" sz="2000" b="1" i="1" kern="1200" dirty="0" smtClean="0"/>
            <a:t> прописи (</a:t>
          </a:r>
          <a:r>
            <a:rPr lang="uk-UA" sz="2000" b="1" i="1" kern="1200" dirty="0" err="1" smtClean="0"/>
            <a:t>Formulae</a:t>
          </a:r>
          <a:r>
            <a:rPr lang="uk-UA" sz="2000" b="1" i="1" kern="1200" dirty="0" smtClean="0"/>
            <a:t> </a:t>
          </a:r>
          <a:r>
            <a:rPr lang="uk-UA" sz="2000" b="1" i="1" kern="1200" dirty="0" err="1" smtClean="0"/>
            <a:t>officinales</a:t>
          </a:r>
          <a:r>
            <a:rPr lang="uk-UA" sz="2000" b="1" i="1" kern="1200" dirty="0" smtClean="0"/>
            <a:t>) </a:t>
          </a:r>
          <a:r>
            <a:rPr lang="uk-UA" sz="2000" kern="1200" dirty="0" smtClean="0"/>
            <a:t>затверджуються державним законодавчим органом - Фармакопейним комітетом МОЗ України. Ці прописи можуть бути включені в Державну фармакопею - у фармакопейні статті (ФС) чи в тимчасові фармакопейні статті (ТФС). (Лікарські препарати, що готуються за стандартними прописами фармацевтичною промисловістю у великій кількості)</a:t>
          </a:r>
          <a:endParaRPr lang="ru-RU" sz="2000" kern="1200" dirty="0"/>
        </a:p>
      </dsp:txBody>
      <dsp:txXfrm>
        <a:off x="1504304" y="137391"/>
        <a:ext cx="8321794" cy="2042436"/>
      </dsp:txXfrm>
    </dsp:sp>
    <dsp:sp modelId="{7E5F3C7D-94B3-4870-962B-CD24185E56D0}">
      <dsp:nvSpPr>
        <dsp:cNvPr id="0" name=""/>
        <dsp:cNvSpPr/>
      </dsp:nvSpPr>
      <dsp:spPr>
        <a:xfrm>
          <a:off x="1345289" y="2179827"/>
          <a:ext cx="8480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B5EF00-1C3B-4ED3-BDD0-F71D019E3A7C}">
      <dsp:nvSpPr>
        <dsp:cNvPr id="0" name=""/>
        <dsp:cNvSpPr/>
      </dsp:nvSpPr>
      <dsp:spPr>
        <a:xfrm>
          <a:off x="1493819" y="2285646"/>
          <a:ext cx="8321794" cy="1324537"/>
        </a:xfrm>
        <a:prstGeom prst="rect">
          <a:avLst/>
        </a:prstGeom>
        <a:gradFill rotWithShape="1">
          <a:gsLst>
            <a:gs pos="0">
              <a:schemeClr val="accent1">
                <a:tint val="80000"/>
                <a:satMod val="107000"/>
                <a:lumMod val="103000"/>
              </a:schemeClr>
            </a:gs>
            <a:gs pos="100000">
              <a:schemeClr val="accent1">
                <a:tint val="82000"/>
                <a:satMod val="109000"/>
                <a:lumMod val="103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i="1" kern="1200" dirty="0" smtClean="0"/>
            <a:t>Мануальні прописи (</a:t>
          </a:r>
          <a:r>
            <a:rPr lang="uk-UA" sz="2000" b="1" i="1" kern="1200" dirty="0" err="1" smtClean="0"/>
            <a:t>Formulae</a:t>
          </a:r>
          <a:r>
            <a:rPr lang="uk-UA" sz="2000" b="1" i="1" kern="1200" dirty="0" smtClean="0"/>
            <a:t> </a:t>
          </a:r>
          <a:r>
            <a:rPr lang="uk-UA" sz="2000" b="1" i="1" kern="1200" dirty="0" err="1" smtClean="0"/>
            <a:t>manuales</a:t>
          </a:r>
          <a:r>
            <a:rPr lang="uk-UA" sz="2000" b="1" i="1" kern="1200" dirty="0" smtClean="0"/>
            <a:t>, </a:t>
          </a:r>
          <a:r>
            <a:rPr lang="uk-UA" sz="2000" kern="1200" dirty="0" smtClean="0"/>
            <a:t>лат. </a:t>
          </a:r>
          <a:r>
            <a:rPr lang="uk-UA" sz="2000" i="1" kern="1200" dirty="0" err="1" smtClean="0"/>
            <a:t>manus</a:t>
          </a:r>
          <a:r>
            <a:rPr lang="uk-UA" sz="2000" i="1" kern="1200" dirty="0" smtClean="0"/>
            <a:t> - </a:t>
          </a:r>
          <a:r>
            <a:rPr lang="uk-UA" sz="2000" kern="1200" dirty="0" smtClean="0"/>
            <a:t>рука) - стандартні пропи­си, багаторазово перевірені практичною медициною. Вони можуть бути включені в спеціальні збірники-</a:t>
          </a:r>
          <a:r>
            <a:rPr lang="uk-UA" sz="2000" kern="1200" dirty="0" err="1" smtClean="0"/>
            <a:t>мануали</a:t>
          </a:r>
          <a:r>
            <a:rPr lang="uk-UA" sz="2000" kern="1200" dirty="0" smtClean="0"/>
            <a:t> чи рецептурні довідники.</a:t>
          </a:r>
          <a:endParaRPr lang="ru-RU" sz="2000" kern="1200" dirty="0"/>
        </a:p>
      </dsp:txBody>
      <dsp:txXfrm>
        <a:off x="1493819" y="2285646"/>
        <a:ext cx="8321794" cy="1324537"/>
      </dsp:txXfrm>
    </dsp:sp>
    <dsp:sp modelId="{42371D12-E23D-47F1-AC56-F37CC829FE13}">
      <dsp:nvSpPr>
        <dsp:cNvPr id="0" name=""/>
        <dsp:cNvSpPr/>
      </dsp:nvSpPr>
      <dsp:spPr>
        <a:xfrm>
          <a:off x="982141" y="3670913"/>
          <a:ext cx="8480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15F881-1E65-410E-820E-E4DF54437B8E}">
      <dsp:nvSpPr>
        <dsp:cNvPr id="0" name=""/>
        <dsp:cNvSpPr/>
      </dsp:nvSpPr>
      <dsp:spPr>
        <a:xfrm>
          <a:off x="1479505" y="3684567"/>
          <a:ext cx="8321794" cy="1037169"/>
        </a:xfrm>
        <a:prstGeom prst="rect">
          <a:avLst/>
        </a:prstGeom>
        <a:gradFill rotWithShape="1">
          <a:gsLst>
            <a:gs pos="0">
              <a:schemeClr val="accent1">
                <a:tint val="80000"/>
                <a:satMod val="107000"/>
                <a:lumMod val="103000"/>
              </a:schemeClr>
            </a:gs>
            <a:gs pos="100000">
              <a:schemeClr val="accent1">
                <a:tint val="82000"/>
                <a:satMod val="109000"/>
                <a:lumMod val="103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i="1" kern="1200" dirty="0" smtClean="0"/>
            <a:t>Магістральні прописи (</a:t>
          </a:r>
          <a:r>
            <a:rPr lang="uk-UA" sz="2000" b="1" i="1" kern="1200" dirty="0" err="1" smtClean="0"/>
            <a:t>Formulae</a:t>
          </a:r>
          <a:r>
            <a:rPr lang="uk-UA" sz="2000" b="1" i="1" kern="1200" dirty="0" smtClean="0"/>
            <a:t> </a:t>
          </a:r>
          <a:r>
            <a:rPr lang="uk-UA" sz="2000" b="1" i="1" kern="1200" dirty="0" err="1" smtClean="0"/>
            <a:t>magistrates</a:t>
          </a:r>
          <a:r>
            <a:rPr lang="uk-UA" sz="2000" b="1" i="1" kern="1200" dirty="0" smtClean="0"/>
            <a:t>) </a:t>
          </a:r>
          <a:r>
            <a:rPr lang="uk-UA" sz="2000" kern="1200" dirty="0" smtClean="0"/>
            <a:t>- прописи, призначені лікарем виз­наченому хворому.(Лікарські препарати, призначені для індивідуального застосування і приготовлені в аптеці за рецептом лікаря)</a:t>
          </a:r>
          <a:endParaRPr lang="ru-RU" sz="2000" kern="1200" dirty="0"/>
        </a:p>
      </dsp:txBody>
      <dsp:txXfrm>
        <a:off x="1479505" y="3684567"/>
        <a:ext cx="8321794" cy="1037169"/>
      </dsp:txXfrm>
    </dsp:sp>
    <dsp:sp modelId="{8F92C90F-DAD0-43E1-B1EC-7FC6A58CD70F}">
      <dsp:nvSpPr>
        <dsp:cNvPr id="0" name=""/>
        <dsp:cNvSpPr/>
      </dsp:nvSpPr>
      <dsp:spPr>
        <a:xfrm>
          <a:off x="1345289" y="4816317"/>
          <a:ext cx="8480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57699-38E0-47CB-A3CF-3F7E3A55813B}">
      <dsp:nvSpPr>
        <dsp:cNvPr id="0" name=""/>
        <dsp:cNvSpPr/>
      </dsp:nvSpPr>
      <dsp:spPr>
        <a:xfrm>
          <a:off x="0" y="0"/>
          <a:ext cx="9988060" cy="647595"/>
        </a:xfrm>
        <a:prstGeom prst="roundRect">
          <a:avLst/>
        </a:prstGeom>
        <a:gradFill rotWithShape="1">
          <a:gsLst>
            <a:gs pos="0">
              <a:schemeClr val="accent1">
                <a:tint val="80000"/>
                <a:satMod val="107000"/>
                <a:lumMod val="103000"/>
              </a:schemeClr>
            </a:gs>
            <a:gs pos="100000">
              <a:schemeClr val="accent1">
                <a:tint val="82000"/>
                <a:satMod val="109000"/>
                <a:lumMod val="103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smtClean="0"/>
            <a:t>Основні накази, які треба знати:</a:t>
          </a:r>
          <a:endParaRPr lang="ru-RU" sz="2700" kern="1200"/>
        </a:p>
      </dsp:txBody>
      <dsp:txXfrm>
        <a:off x="31613" y="31613"/>
        <a:ext cx="9924834" cy="584369"/>
      </dsp:txXfrm>
    </dsp:sp>
    <dsp:sp modelId="{28707ADE-AA59-44A3-8C50-96B0B48039D0}">
      <dsp:nvSpPr>
        <dsp:cNvPr id="0" name=""/>
        <dsp:cNvSpPr/>
      </dsp:nvSpPr>
      <dsp:spPr>
        <a:xfrm>
          <a:off x="0" y="662880"/>
          <a:ext cx="9988060" cy="357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121" tIns="34290" rIns="192024" bIns="34290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kern="1200" smtClean="0"/>
            <a:t>Наказ МОЗ України № 360 від 19.07.05 р.„ Про затвердження правил виписування рецептів та Порядку відпуску лікарських препаратів з аптек ”.</a:t>
          </a:r>
          <a:endParaRPr lang="ru-RU" sz="2100" kern="120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kern="1200" smtClean="0"/>
            <a:t>Наказ МОЗ України № 626 від 15.12.2004 р. „ Про затвердження Правил виробництва (виготовлення) лікарських засобів в умовах аптеки ”</a:t>
          </a:r>
          <a:endParaRPr lang="ru-RU" sz="2100" kern="120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kern="1200" smtClean="0"/>
            <a:t>Наказ МОЗ України № 275 від 15.05.06 р. „ Про затвердження Інструкції із санітарно-протиепідемічного режиму аптечних закладів ”.</a:t>
          </a:r>
          <a:endParaRPr lang="ru-RU" sz="2100" kern="120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kern="1200" smtClean="0"/>
            <a:t>Наказ МОЗ України № 197 від 07.03.93 р. „ Про затвердження Інструкції по приготуванню в аптеках лікарських форм з рідким дисперсійним середовищем ”.</a:t>
          </a:r>
          <a:endParaRPr lang="ru-RU" sz="2100" kern="120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kern="1200" smtClean="0"/>
            <a:t>Наказ МОЗ України № 44 „ Про організацію зберігання в аптечних установах різних груп лікарських засобів та виробів медичного призначення ”.</a:t>
          </a:r>
          <a:endParaRPr lang="ru-RU" sz="2100" kern="1200"/>
        </a:p>
      </dsp:txBody>
      <dsp:txXfrm>
        <a:off x="0" y="662880"/>
        <a:ext cx="9988060" cy="3576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8779-B090-4C3E-813B-64671AB1E61E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F9EB4-8025-4EE4-8917-66B3581F4F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7390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8779-B090-4C3E-813B-64671AB1E61E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F9EB4-8025-4EE4-8917-66B3581F4F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3541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8779-B090-4C3E-813B-64671AB1E61E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F9EB4-8025-4EE4-8917-66B3581F4F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8928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8779-B090-4C3E-813B-64671AB1E61E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F9EB4-8025-4EE4-8917-66B3581F4F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849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8779-B090-4C3E-813B-64671AB1E61E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F9EB4-8025-4EE4-8917-66B3581F4F6D}" type="slidenum">
              <a:rPr lang="uk-UA" smtClean="0"/>
              <a:t>‹№›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147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8779-B090-4C3E-813B-64671AB1E61E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F9EB4-8025-4EE4-8917-66B3581F4F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3275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8779-B090-4C3E-813B-64671AB1E61E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F9EB4-8025-4EE4-8917-66B3581F4F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0666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8779-B090-4C3E-813B-64671AB1E61E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F9EB4-8025-4EE4-8917-66B3581F4F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5080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6D78779-B090-4C3E-813B-64671AB1E61E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F9EB4-8025-4EE4-8917-66B3581F4F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694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8779-B090-4C3E-813B-64671AB1E61E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F9EB4-8025-4EE4-8917-66B3581F4F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0969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8779-B090-4C3E-813B-64671AB1E61E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F9EB4-8025-4EE4-8917-66B3581F4F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6100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6D78779-B090-4C3E-813B-64671AB1E61E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0DFF9EB4-8025-4EE4-8917-66B3581F4F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282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6408" y="1676749"/>
            <a:ext cx="8991600" cy="2033042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Загальні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технології</a:t>
            </a:r>
            <a:r>
              <a:rPr lang="ru-RU" dirty="0"/>
              <a:t> </a:t>
            </a:r>
            <a:r>
              <a:rPr lang="ru-RU" dirty="0" err="1"/>
              <a:t>ліків</a:t>
            </a:r>
            <a:r>
              <a:rPr lang="ru-RU" dirty="0"/>
              <a:t>. </a:t>
            </a:r>
            <a:r>
              <a:rPr lang="ru-RU" dirty="0" err="1"/>
              <a:t>Державне</a:t>
            </a:r>
            <a:r>
              <a:rPr lang="ru-RU" dirty="0"/>
              <a:t> </a:t>
            </a:r>
            <a:r>
              <a:rPr lang="ru-RU" dirty="0" err="1"/>
              <a:t>нормування</a:t>
            </a:r>
            <a:r>
              <a:rPr lang="ru-RU" dirty="0"/>
              <a:t> </a:t>
            </a:r>
            <a:r>
              <a:rPr lang="ru-RU" dirty="0" err="1"/>
              <a:t>виготовлення</a:t>
            </a:r>
            <a:r>
              <a:rPr lang="ru-RU" dirty="0"/>
              <a:t> </a:t>
            </a:r>
            <a:r>
              <a:rPr lang="ru-RU" dirty="0" err="1"/>
              <a:t>ліків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/>
              <a:t> аптек</a:t>
            </a:r>
            <a:endParaRPr lang="uk-UA" dirty="0"/>
          </a:p>
        </p:txBody>
      </p:sp>
      <p:pic>
        <p:nvPicPr>
          <p:cNvPr id="1026" name="Picture 2" descr="День фармацевтичного працівника в КВНЗ «Мелітопольський медичний коледж»  ЗОР – Медколед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579" y="4542410"/>
            <a:ext cx="2813539" cy="203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5735" y="141309"/>
            <a:ext cx="9472273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ОДЕСЬКИЙ НАЦ</a:t>
            </a:r>
            <a:r>
              <a:rPr lang="uk-UA" sz="2800" b="1" dirty="0" smtClean="0">
                <a:solidFill>
                  <a:schemeClr val="bg1"/>
                </a:solidFill>
              </a:rPr>
              <a:t>І</a:t>
            </a:r>
            <a:r>
              <a:rPr lang="ru-RU" sz="2800" b="1" dirty="0" smtClean="0">
                <a:solidFill>
                  <a:schemeClr val="bg1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800" b="1" dirty="0">
                <a:solidFill>
                  <a:schemeClr val="bg1"/>
                </a:solidFill>
              </a:rPr>
              <a:t>КАФЕДРА ТЕХНОЛОГІЇ </a:t>
            </a:r>
            <a:r>
              <a:rPr lang="uk-UA" sz="2800" b="1" dirty="0" smtClean="0">
                <a:solidFill>
                  <a:schemeClr val="bg1"/>
                </a:solidFill>
              </a:rPr>
              <a:t>ЛІКІВ</a:t>
            </a:r>
            <a:endParaRPr lang="uk-UA" sz="2800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1445" y="141309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12579" y="4060291"/>
            <a:ext cx="7549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smtClean="0">
                <a:solidFill>
                  <a:schemeClr val="bg1"/>
                </a:solidFill>
              </a:rPr>
              <a:t>Практичне </a:t>
            </a:r>
            <a:r>
              <a:rPr lang="uk-UA" sz="2400" dirty="0" smtClean="0">
                <a:solidFill>
                  <a:schemeClr val="bg1"/>
                </a:solidFill>
              </a:rPr>
              <a:t>заняття </a:t>
            </a:r>
            <a:r>
              <a:rPr lang="en-US" sz="2400" dirty="0" smtClean="0">
                <a:solidFill>
                  <a:schemeClr val="bg1"/>
                </a:solidFill>
              </a:rPr>
              <a:t>PhD</a:t>
            </a:r>
            <a:r>
              <a:rPr lang="uk-UA" sz="2400" dirty="0" smtClean="0">
                <a:solidFill>
                  <a:schemeClr val="bg1"/>
                </a:solidFill>
              </a:rPr>
              <a:t> з дисципліни «Технологія ліків»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79999" y="4913364"/>
            <a:ext cx="3016018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bg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bg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bg1"/>
                </a:solidFill>
              </a:rPr>
              <a:t>:</a:t>
            </a:r>
            <a:endParaRPr lang="uk-UA" sz="2000" b="1" dirty="0" smtClean="0">
              <a:solidFill>
                <a:schemeClr val="bg1"/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bg1"/>
                </a:solidFill>
              </a:rPr>
              <a:t>д.фарм.н</a:t>
            </a:r>
            <a:r>
              <a:rPr lang="uk-UA" sz="2000" dirty="0" smtClean="0">
                <a:solidFill>
                  <a:schemeClr val="bg1"/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bg1"/>
                </a:solidFill>
              </a:rPr>
              <a:t>доц. </a:t>
            </a:r>
            <a:r>
              <a:rPr lang="uk-UA" sz="2000" dirty="0" err="1" smtClean="0">
                <a:solidFill>
                  <a:schemeClr val="bg1"/>
                </a:solidFill>
              </a:rPr>
              <a:t>Фізор</a:t>
            </a:r>
            <a:r>
              <a:rPr lang="uk-UA" sz="2000" dirty="0" smtClean="0">
                <a:solidFill>
                  <a:schemeClr val="bg1"/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bg1"/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bg1"/>
                </a:solidFill>
              </a:rPr>
              <a:t>ас. </a:t>
            </a:r>
            <a:r>
              <a:rPr lang="uk-UA" sz="2000" dirty="0" err="1" smtClean="0">
                <a:solidFill>
                  <a:schemeClr val="bg1"/>
                </a:solidFill>
              </a:rPr>
              <a:t>Акішева</a:t>
            </a:r>
            <a:r>
              <a:rPr lang="uk-UA" sz="2000" dirty="0" smtClean="0">
                <a:solidFill>
                  <a:schemeClr val="bg1"/>
                </a:solidFill>
              </a:rPr>
              <a:t> А.С. </a:t>
            </a:r>
            <a:endParaRPr lang="uk-UA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37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1765" y="251259"/>
            <a:ext cx="7729728" cy="84401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dirty="0" smtClean="0"/>
              <a:t>План: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5609" y="1205802"/>
            <a:ext cx="10279464" cy="5084465"/>
          </a:xfrm>
        </p:spPr>
        <p:txBody>
          <a:bodyPr>
            <a:noAutofit/>
          </a:bodyPr>
          <a:lstStyle/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Завдання та мета технології ліків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Місце технології ліків в системі підготовки провізорів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Основні терміни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язок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основних понять та термінів технології ліків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Загальне уявлення про аптеку.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Державне нормування виготовлення лікарських засобів в умовах аптек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Право на виготовлення лікарських препаратів (на фармацевтичну роботу)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Нормування складу прописів лікарських препаратів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Рецепт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Складові частини рецепту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Нормування якості лікарських засобів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Нормативно-технічні документи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Нормування умов і технологічного процесу виготовлення лікарських препаратів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0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0554" y="361792"/>
            <a:ext cx="7729728" cy="612899"/>
          </a:xfrm>
        </p:spPr>
        <p:txBody>
          <a:bodyPr>
            <a:no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Технологія ліків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413" y="1296238"/>
            <a:ext cx="11776668" cy="5074416"/>
          </a:xfrm>
        </p:spPr>
        <p:txBody>
          <a:bodyPr>
            <a:normAutofit/>
          </a:bodyPr>
          <a:lstStyle/>
          <a:p>
            <a:pPr algn="just"/>
            <a:r>
              <a:rPr lang="ru-RU" sz="2400" u="sng" dirty="0" err="1"/>
              <a:t>Технологія</a:t>
            </a:r>
            <a:r>
              <a:rPr lang="ru-RU" sz="2400" u="sng" dirty="0"/>
              <a:t> </a:t>
            </a:r>
            <a:r>
              <a:rPr lang="ru-RU" sz="2400" u="sng" dirty="0" err="1"/>
              <a:t>ліків</a:t>
            </a:r>
            <a:r>
              <a:rPr lang="ru-RU" sz="2400" u="sng" dirty="0"/>
              <a:t> </a:t>
            </a:r>
            <a:r>
              <a:rPr lang="ru-RU" sz="2400" dirty="0"/>
              <a:t>– </a:t>
            </a:r>
            <a:r>
              <a:rPr lang="ru-RU" sz="2400" dirty="0" err="1"/>
              <a:t>це</a:t>
            </a:r>
            <a:r>
              <a:rPr lang="ru-RU" sz="2400" dirty="0"/>
              <a:t> наука про </a:t>
            </a:r>
            <a:r>
              <a:rPr lang="ru-RU" sz="2400" dirty="0" err="1"/>
              <a:t>теоретичні</a:t>
            </a:r>
            <a:r>
              <a:rPr lang="ru-RU" sz="2400" dirty="0"/>
              <a:t> </a:t>
            </a:r>
            <a:r>
              <a:rPr lang="ru-RU" sz="2400" dirty="0" err="1"/>
              <a:t>основи</a:t>
            </a:r>
            <a:r>
              <a:rPr lang="ru-RU" sz="2400" dirty="0"/>
              <a:t> і </a:t>
            </a:r>
            <a:r>
              <a:rPr lang="ru-RU" sz="2400" dirty="0" err="1"/>
              <a:t>виробничі</a:t>
            </a:r>
            <a:r>
              <a:rPr lang="ru-RU" sz="2400" dirty="0"/>
              <a:t> </a:t>
            </a:r>
            <a:r>
              <a:rPr lang="ru-RU" sz="2400" dirty="0" err="1"/>
              <a:t>процеси</a:t>
            </a:r>
            <a:r>
              <a:rPr lang="ru-RU" sz="2400" dirty="0"/>
              <a:t> </a:t>
            </a:r>
            <a:r>
              <a:rPr lang="ru-RU" sz="2400" dirty="0" err="1"/>
              <a:t>переробки</a:t>
            </a:r>
            <a:r>
              <a:rPr lang="ru-RU" sz="2400" dirty="0"/>
              <a:t> </a:t>
            </a:r>
            <a:r>
              <a:rPr lang="ru-RU" sz="2400" dirty="0" err="1"/>
              <a:t>лікарських</a:t>
            </a:r>
            <a:r>
              <a:rPr lang="ru-RU" sz="2400" dirty="0"/>
              <a:t> </a:t>
            </a:r>
            <a:r>
              <a:rPr lang="ru-RU" sz="2400" dirty="0" err="1"/>
              <a:t>засобів</a:t>
            </a:r>
            <a:r>
              <a:rPr lang="ru-RU" sz="2400" dirty="0"/>
              <a:t> в </a:t>
            </a:r>
            <a:r>
              <a:rPr lang="ru-RU" sz="2400" dirty="0" err="1"/>
              <a:t>лікарські</a:t>
            </a:r>
            <a:r>
              <a:rPr lang="ru-RU" sz="2400" dirty="0"/>
              <a:t> </a:t>
            </a:r>
            <a:r>
              <a:rPr lang="ru-RU" sz="2400" dirty="0" err="1"/>
              <a:t>препарати</a:t>
            </a:r>
            <a:r>
              <a:rPr lang="ru-RU" sz="2400" dirty="0"/>
              <a:t> (</a:t>
            </a:r>
            <a:r>
              <a:rPr lang="ru-RU" sz="2400" dirty="0" err="1"/>
              <a:t>ліки</a:t>
            </a:r>
            <a:r>
              <a:rPr lang="ru-RU" sz="2400" dirty="0"/>
              <a:t>) шляхом </a:t>
            </a:r>
            <a:r>
              <a:rPr lang="ru-RU" sz="2400" dirty="0" err="1"/>
              <a:t>надання</a:t>
            </a:r>
            <a:r>
              <a:rPr lang="ru-RU" sz="2400" dirty="0"/>
              <a:t> ним </a:t>
            </a:r>
            <a:r>
              <a:rPr lang="ru-RU" sz="2400" dirty="0" err="1"/>
              <a:t>певної</a:t>
            </a:r>
            <a:r>
              <a:rPr lang="ru-RU" sz="2400" dirty="0"/>
              <a:t> </a:t>
            </a:r>
            <a:r>
              <a:rPr lang="ru-RU" sz="2400" dirty="0" err="1"/>
              <a:t>лікарської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 на </a:t>
            </a:r>
            <a:r>
              <a:rPr lang="ru-RU" sz="2400" dirty="0" err="1"/>
              <a:t>підставі</a:t>
            </a:r>
            <a:r>
              <a:rPr lang="ru-RU" sz="2400" dirty="0"/>
              <a:t> </a:t>
            </a:r>
            <a:r>
              <a:rPr lang="ru-RU" sz="2400" dirty="0" err="1"/>
              <a:t>встановлених</a:t>
            </a:r>
            <a:r>
              <a:rPr lang="ru-RU" sz="2400" dirty="0"/>
              <a:t> </a:t>
            </a:r>
            <a:r>
              <a:rPr lang="ru-RU" sz="2400" dirty="0" err="1"/>
              <a:t>фізичних</a:t>
            </a:r>
            <a:r>
              <a:rPr lang="ru-RU" sz="2400" dirty="0"/>
              <a:t>, </a:t>
            </a:r>
            <a:r>
              <a:rPr lang="ru-RU" sz="2400" dirty="0" err="1"/>
              <a:t>хімічних</a:t>
            </a:r>
            <a:r>
              <a:rPr lang="ru-RU" sz="2400" dirty="0"/>
              <a:t>, </a:t>
            </a:r>
            <a:r>
              <a:rPr lang="ru-RU" sz="2400" dirty="0" err="1"/>
              <a:t>механічних</a:t>
            </a:r>
            <a:r>
              <a:rPr lang="ru-RU" sz="2400" dirty="0"/>
              <a:t> і </a:t>
            </a:r>
            <a:r>
              <a:rPr lang="ru-RU" sz="2400" dirty="0" err="1"/>
              <a:t>інших</a:t>
            </a:r>
            <a:r>
              <a:rPr lang="ru-RU" sz="2400" dirty="0"/>
              <a:t> </a:t>
            </a:r>
            <a:r>
              <a:rPr lang="ru-RU" sz="2400" dirty="0" err="1"/>
              <a:t>закономірностей</a:t>
            </a:r>
            <a:r>
              <a:rPr lang="ru-RU" sz="2400" dirty="0"/>
              <a:t>.</a:t>
            </a:r>
          </a:p>
          <a:p>
            <a:pPr algn="just"/>
            <a:r>
              <a:rPr lang="ru-RU" sz="2400" u="sng" dirty="0" err="1"/>
              <a:t>Завданням</a:t>
            </a:r>
            <a:r>
              <a:rPr lang="ru-RU" sz="2400" u="sng" dirty="0"/>
              <a:t> </a:t>
            </a:r>
            <a:r>
              <a:rPr lang="ru-RU" sz="2400" u="sng" dirty="0" err="1"/>
              <a:t>технології</a:t>
            </a:r>
            <a:r>
              <a:rPr lang="ru-RU" sz="2400" u="sng" dirty="0"/>
              <a:t> як науки </a:t>
            </a:r>
            <a:r>
              <a:rPr lang="ru-RU" sz="2400" u="sng" dirty="0" err="1"/>
              <a:t>являється</a:t>
            </a:r>
            <a:r>
              <a:rPr lang="ru-RU" sz="2400" u="sng" dirty="0"/>
              <a:t> </a:t>
            </a:r>
            <a:r>
              <a:rPr lang="ru-RU" sz="2400" i="1" dirty="0" err="1"/>
              <a:t>виявлення</a:t>
            </a:r>
            <a:r>
              <a:rPr lang="ru-RU" sz="2400" i="1" dirty="0"/>
              <a:t> </a:t>
            </a:r>
            <a:r>
              <a:rPr lang="ru-RU" sz="2400" i="1" dirty="0" err="1"/>
              <a:t>фізичних</a:t>
            </a:r>
            <a:r>
              <a:rPr lang="ru-RU" sz="2400" i="1" dirty="0"/>
              <a:t>, </a:t>
            </a:r>
            <a:r>
              <a:rPr lang="ru-RU" sz="2400" i="1" dirty="0" err="1"/>
              <a:t>хімічних</a:t>
            </a:r>
            <a:r>
              <a:rPr lang="ru-RU" sz="2400" i="1" dirty="0"/>
              <a:t>, </a:t>
            </a:r>
            <a:r>
              <a:rPr lang="ru-RU" sz="2400" i="1" dirty="0" err="1"/>
              <a:t>механічних</a:t>
            </a:r>
            <a:r>
              <a:rPr lang="ru-RU" sz="2400" i="1" dirty="0"/>
              <a:t> і </a:t>
            </a:r>
            <a:r>
              <a:rPr lang="ru-RU" sz="2400" i="1" dirty="0" err="1"/>
              <a:t>інших</a:t>
            </a:r>
            <a:r>
              <a:rPr lang="ru-RU" sz="2400" i="1" dirty="0"/>
              <a:t> </a:t>
            </a:r>
            <a:r>
              <a:rPr lang="ru-RU" sz="2400" i="1" dirty="0" err="1"/>
              <a:t>закономірностей</a:t>
            </a:r>
            <a:r>
              <a:rPr lang="ru-RU" sz="2400" i="1" dirty="0"/>
              <a:t> з метою </a:t>
            </a:r>
            <a:r>
              <a:rPr lang="ru-RU" sz="2400" i="1" dirty="0" err="1"/>
              <a:t>визначення</a:t>
            </a:r>
            <a:r>
              <a:rPr lang="ru-RU" sz="2400" i="1" dirty="0"/>
              <a:t> і </a:t>
            </a:r>
            <a:r>
              <a:rPr lang="ru-RU" sz="2400" i="1" dirty="0" err="1"/>
              <a:t>використання</a:t>
            </a:r>
            <a:r>
              <a:rPr lang="ru-RU" sz="2400" i="1" dirty="0"/>
              <a:t> на </a:t>
            </a:r>
            <a:r>
              <a:rPr lang="ru-RU" sz="2400" i="1" dirty="0" err="1"/>
              <a:t>практиці</a:t>
            </a:r>
            <a:r>
              <a:rPr lang="ru-RU" sz="2400" i="1" dirty="0"/>
              <a:t> </a:t>
            </a:r>
            <a:r>
              <a:rPr lang="ru-RU" sz="2400" i="1" dirty="0" err="1"/>
              <a:t>найбільш</a:t>
            </a:r>
            <a:r>
              <a:rPr lang="ru-RU" sz="2400" i="1" dirty="0"/>
              <a:t> </a:t>
            </a:r>
            <a:r>
              <a:rPr lang="ru-RU" sz="2400" i="1" dirty="0" err="1"/>
              <a:t>ефективних</a:t>
            </a:r>
            <a:r>
              <a:rPr lang="ru-RU" sz="2400" i="1" dirty="0"/>
              <a:t> і </a:t>
            </a:r>
            <a:r>
              <a:rPr lang="ru-RU" sz="2400" i="1" dirty="0" err="1"/>
              <a:t>економічних</a:t>
            </a:r>
            <a:r>
              <a:rPr lang="ru-RU" sz="2400" i="1" dirty="0"/>
              <a:t> </a:t>
            </a:r>
            <a:r>
              <a:rPr lang="ru-RU" sz="2400" i="1" dirty="0" err="1"/>
              <a:t>виробничих</a:t>
            </a:r>
            <a:r>
              <a:rPr lang="ru-RU" sz="2400" i="1" dirty="0"/>
              <a:t> </a:t>
            </a:r>
            <a:r>
              <a:rPr lang="ru-RU" sz="2400" i="1" dirty="0" err="1"/>
              <a:t>процесів</a:t>
            </a:r>
            <a:r>
              <a:rPr lang="ru-RU" sz="2400" i="1" dirty="0"/>
              <a:t>.</a:t>
            </a:r>
          </a:p>
          <a:p>
            <a:pPr algn="just"/>
            <a:r>
              <a:rPr lang="ru-RU" sz="2400" u="sng" dirty="0"/>
              <a:t>Головною метою </a:t>
            </a:r>
            <a:r>
              <a:rPr lang="ru-RU" sz="2400" u="sng" dirty="0" err="1"/>
              <a:t>технології</a:t>
            </a:r>
            <a:r>
              <a:rPr lang="ru-RU" sz="2400" u="sng" dirty="0"/>
              <a:t> </a:t>
            </a:r>
            <a:r>
              <a:rPr lang="ru-RU" sz="2400" u="sng" dirty="0" err="1"/>
              <a:t>ліків</a:t>
            </a:r>
            <a:r>
              <a:rPr lang="ru-RU" sz="2400" u="sng" dirty="0"/>
              <a:t> як </a:t>
            </a:r>
            <a:r>
              <a:rPr lang="ru-RU" sz="2400" u="sng" dirty="0" err="1"/>
              <a:t>наукової</a:t>
            </a:r>
            <a:r>
              <a:rPr lang="ru-RU" sz="2400" u="sng" dirty="0"/>
              <a:t> </a:t>
            </a:r>
            <a:r>
              <a:rPr lang="ru-RU" sz="2400" u="sng" dirty="0" err="1"/>
              <a:t>дисципліни</a:t>
            </a:r>
            <a:r>
              <a:rPr lang="ru-RU" sz="2400" u="sng" dirty="0"/>
              <a:t> </a:t>
            </a:r>
            <a:r>
              <a:rPr lang="ru-RU" sz="2400" u="sng" dirty="0" err="1"/>
              <a:t>являється</a:t>
            </a:r>
            <a:r>
              <a:rPr lang="ru-RU" sz="2400" u="sng" dirty="0"/>
              <a:t> </a:t>
            </a:r>
            <a:r>
              <a:rPr lang="ru-RU" sz="2400" i="1" dirty="0" err="1"/>
              <a:t>дослідження</a:t>
            </a:r>
            <a:r>
              <a:rPr lang="ru-RU" sz="2400" i="1" dirty="0"/>
              <a:t> </a:t>
            </a:r>
            <a:r>
              <a:rPr lang="ru-RU" sz="2400" i="1" dirty="0" err="1"/>
              <a:t>науково</a:t>
            </a:r>
            <a:r>
              <a:rPr lang="ru-RU" sz="2400" i="1" dirty="0"/>
              <a:t> </a:t>
            </a:r>
            <a:r>
              <a:rPr lang="ru-RU" sz="2400" i="1" dirty="0" err="1"/>
              <a:t>обґрунтованих</a:t>
            </a:r>
            <a:r>
              <a:rPr lang="ru-RU" sz="2400" i="1" dirty="0"/>
              <a:t>, </a:t>
            </a:r>
            <a:r>
              <a:rPr lang="ru-RU" sz="2400" i="1" dirty="0" err="1"/>
              <a:t>технічно</a:t>
            </a:r>
            <a:r>
              <a:rPr lang="ru-RU" sz="2400" i="1" dirty="0"/>
              <a:t> </a:t>
            </a:r>
            <a:r>
              <a:rPr lang="ru-RU" sz="2400" i="1" dirty="0" err="1"/>
              <a:t>досконалих</a:t>
            </a:r>
            <a:r>
              <a:rPr lang="ru-RU" sz="2400" i="1" dirty="0"/>
              <a:t> </a:t>
            </a:r>
            <a:r>
              <a:rPr lang="ru-RU" sz="2400" i="1" dirty="0" err="1"/>
              <a:t>методів</a:t>
            </a:r>
            <a:r>
              <a:rPr lang="ru-RU" sz="2400" i="1" dirty="0"/>
              <a:t> </a:t>
            </a:r>
            <a:r>
              <a:rPr lang="ru-RU" sz="2400" i="1" dirty="0" err="1"/>
              <a:t>перетворення</a:t>
            </a:r>
            <a:r>
              <a:rPr lang="ru-RU" sz="2400" i="1" dirty="0"/>
              <a:t> </a:t>
            </a:r>
            <a:r>
              <a:rPr lang="ru-RU" sz="2400" i="1" dirty="0" err="1"/>
              <a:t>лікарських</a:t>
            </a:r>
            <a:r>
              <a:rPr lang="ru-RU" sz="2400" i="1" dirty="0"/>
              <a:t> </a:t>
            </a:r>
            <a:r>
              <a:rPr lang="ru-RU" sz="2400" i="1" dirty="0" err="1"/>
              <a:t>засобів</a:t>
            </a:r>
            <a:r>
              <a:rPr lang="ru-RU" sz="2400" i="1" dirty="0"/>
              <a:t> в </a:t>
            </a:r>
            <a:r>
              <a:rPr lang="ru-RU" sz="2400" i="1" dirty="0" err="1"/>
              <a:t>лікарські</a:t>
            </a:r>
            <a:r>
              <a:rPr lang="ru-RU" sz="2400" i="1" dirty="0"/>
              <a:t> </a:t>
            </a:r>
            <a:r>
              <a:rPr lang="ru-RU" sz="2400" i="1" dirty="0" err="1"/>
              <a:t>форми</a:t>
            </a:r>
            <a:r>
              <a:rPr lang="ru-RU" sz="2400" i="1" dirty="0"/>
              <a:t> і </a:t>
            </a:r>
            <a:r>
              <a:rPr lang="ru-RU" sz="2400" i="1" dirty="0" err="1"/>
              <a:t>препарати</a:t>
            </a:r>
            <a:r>
              <a:rPr lang="ru-RU" sz="2400" i="1" dirty="0"/>
              <a:t>.</a:t>
            </a:r>
          </a:p>
          <a:p>
            <a:pPr algn="just"/>
            <a:endParaRPr lang="uk-UA" sz="2400" i="1" dirty="0"/>
          </a:p>
        </p:txBody>
      </p:sp>
    </p:spTree>
    <p:extLst>
      <p:ext uri="{BB962C8B-B14F-4D97-AF65-F5344CB8AC3E}">
        <p14:creationId xmlns:p14="http://schemas.microsoft.com/office/powerpoint/2010/main" val="146693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9733" y="80438"/>
            <a:ext cx="7729728" cy="1188720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Місце технології ліків в системі підготовки провізорів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6360" y="1698172"/>
            <a:ext cx="8716474" cy="38585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43367" y="2049863"/>
            <a:ext cx="175147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uk-UA" sz="1600" dirty="0" smtClean="0"/>
              <a:t>Вивчає дію ліків на організм</a:t>
            </a:r>
            <a:endParaRPr lang="uk-UA" sz="16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9669461" y="2588472"/>
            <a:ext cx="573906" cy="225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48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8959" y="130679"/>
            <a:ext cx="7729728" cy="773673"/>
          </a:xfrm>
        </p:spPr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Основні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773" y="1041664"/>
            <a:ext cx="11686233" cy="5600295"/>
          </a:xfrm>
        </p:spPr>
        <p:txBody>
          <a:bodyPr>
            <a:noAutofit/>
          </a:bodyPr>
          <a:lstStyle/>
          <a:p>
            <a:pPr algn="just">
              <a:spcBef>
                <a:spcPts val="300"/>
              </a:spcBef>
            </a:pP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Фармакологічний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300"/>
              </a:spcBef>
            </a:pP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Лікарський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дозволений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уповноваженим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 органом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300"/>
              </a:spcBef>
            </a:pP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Лікарська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300"/>
              </a:spcBef>
            </a:pP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Лікарська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сировина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необробленому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переробки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300"/>
              </a:spcBef>
            </a:pP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Допоміжні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препарату.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нормативною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документацією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300"/>
              </a:spcBef>
            </a:pP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Лікарська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300"/>
              </a:spcBef>
            </a:pP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Лікарський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 (</a:t>
            </a:r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ліки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розфасований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упакований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маркірований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3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0121" y="231162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язок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основних понять та термінів технології ліків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973" y="1630897"/>
            <a:ext cx="5562024" cy="482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98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717" y="231162"/>
            <a:ext cx="7729728" cy="1188720"/>
          </a:xfrm>
        </p:spPr>
        <p:txBody>
          <a:bodyPr/>
          <a:lstStyle/>
          <a:p>
            <a:r>
              <a:rPr lang="uk-UA" b="1" i="1" dirty="0" smtClean="0"/>
              <a:t>5. Загальне </a:t>
            </a:r>
            <a:r>
              <a:rPr lang="uk-UA" b="1" i="1" dirty="0"/>
              <a:t>уявлення про аптеку</a:t>
            </a:r>
            <a:r>
              <a:rPr lang="uk-UA" b="1" i="1" dirty="0" smtClean="0"/>
              <a:t>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419" y="2115530"/>
            <a:ext cx="10992896" cy="259714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Аптека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установа охорони здоров'я, що функціонує з дозволу і під контролем державних органів, завданням якого є забезпечення населення, лікувально-профілактичних, фізкультурно-оздоровчих, санітарно-курортних, науково-медичних і інших установ охорони здоров'я, підприємств і організацій лікарськими засобами і виробами медичного призначення.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режим в аптеках. Основний документ – Наказ МОЗ України № 275 від 15.05.06 р. "Про затвердження Інструкції із санітарно - протиепідемічного режиму аптечних закладів".</a:t>
            </a:r>
            <a:endParaRPr lang="ru-RU" sz="20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49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5292" y="251259"/>
            <a:ext cx="9615870" cy="1188720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ДЕРЖАВНЕ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НОРМУВАННЯ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 в умовах аптек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013" y="2979471"/>
            <a:ext cx="11357585" cy="3139975"/>
          </a:xfrm>
        </p:spPr>
        <p:txBody>
          <a:bodyPr>
            <a:norm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кола осіб, яким дозволяється готувати лікарські препарати (право на фармацевтичну роботу).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Нормування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складу прописів лікарських препаратів.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Нормування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 лікарських засобів і допоміжних речовин, використовуваних для виготовлення лікарських препаратів.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Нормування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умов і технологічного процесу виготовлення лікарських препаратів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8803" y="1855782"/>
            <a:ext cx="10866004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400" i="1" u="sng" dirty="0"/>
              <a:t>Нормування виробництва лікарських </a:t>
            </a:r>
            <a:r>
              <a:rPr lang="uk-UA" sz="2400" i="1" u="sng" dirty="0" smtClean="0"/>
              <a:t>препаратів проводиться </a:t>
            </a:r>
            <a:r>
              <a:rPr lang="uk-UA" sz="2400" i="1" u="sng" dirty="0"/>
              <a:t>в основному по чотирьох напрямках</a:t>
            </a:r>
            <a:r>
              <a:rPr lang="uk-UA" sz="2400" i="1" u="sng" dirty="0" smtClean="0"/>
              <a:t>:</a:t>
            </a:r>
            <a:endParaRPr lang="ru-RU" sz="2400" i="1" u="sng" dirty="0"/>
          </a:p>
        </p:txBody>
      </p:sp>
    </p:spTree>
    <p:extLst>
      <p:ext uri="{BB962C8B-B14F-4D97-AF65-F5344CB8AC3E}">
        <p14:creationId xmlns:p14="http://schemas.microsoft.com/office/powerpoint/2010/main" val="50045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6493" y="341695"/>
            <a:ext cx="10078095" cy="1188720"/>
          </a:xfrm>
        </p:spPr>
        <p:txBody>
          <a:bodyPr>
            <a:no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ПРАВО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ВИГОТОВЛЕННЯ ЛІКАРСЬКИХ ПРЕПАРАТІВ (НА ФАРМАЦЕВТИЧНУ РОБОТУ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3449" y="1884418"/>
            <a:ext cx="11022640" cy="3973771"/>
          </a:xfrm>
        </p:spPr>
        <p:txBody>
          <a:bodyPr>
            <a:normAutofit/>
          </a:bodyPr>
          <a:lstStyle/>
          <a:p>
            <a:pPr algn="just"/>
            <a:r>
              <a:rPr lang="uk-UA" sz="2400" dirty="0"/>
              <a:t>В «Основах законодавства України про охорону здоров'я» сказано, що медичною і фармацевтичною діяльністю можуть займатися </a:t>
            </a:r>
            <a:r>
              <a:rPr lang="uk-UA" sz="2400" b="1" i="1" u="sng" dirty="0"/>
              <a:t>тільки особи, що одержали відповідну фахову освіту і відповідають єдиним кваліфікаційним вимогам</a:t>
            </a:r>
            <a:r>
              <a:rPr lang="uk-UA" sz="2400" b="1" i="1" u="sng" dirty="0" smtClean="0"/>
              <a:t>.</a:t>
            </a:r>
          </a:p>
          <a:p>
            <a:pPr algn="just"/>
            <a:r>
              <a:rPr lang="uk-UA" sz="2400" dirty="0" smtClean="0"/>
              <a:t>Про­візор-технолог </a:t>
            </a:r>
            <a:r>
              <a:rPr lang="uk-UA" sz="2400" dirty="0"/>
              <a:t>керує роботою фармацевтів щодо виготовлення лікарських препаратів, </a:t>
            </a:r>
            <a:r>
              <a:rPr lang="uk-UA" sz="2400" dirty="0" err="1" smtClean="0"/>
              <a:t>внутрішньоаптечних</a:t>
            </a:r>
            <a:r>
              <a:rPr lang="uk-UA" sz="2400" dirty="0" smtClean="0"/>
              <a:t> </a:t>
            </a:r>
            <a:r>
              <a:rPr lang="uk-UA" sz="2400" dirty="0" err="1"/>
              <a:t>заготівель</a:t>
            </a:r>
            <a:r>
              <a:rPr lang="uk-UA" sz="2400" dirty="0"/>
              <a:t>, контролює виконання всіх технологічних вимог при їх виго­товленні. Він здійснює контроль за дотриманням санітарного режиму у виробничих приміщеннях і контроль за справністю і точністю усіх ваговимірювальних приладів відповідно до вимог Державного комітету стандартів.</a:t>
            </a:r>
            <a:endParaRPr lang="ru-RU" sz="2400" dirty="0"/>
          </a:p>
          <a:p>
            <a:pPr algn="just"/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12407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0700" y="110583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НОРМУВАННЯ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СКЛАДУ ПРОПИСІВ ЛІКАРСЬКИХ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166732796"/>
              </p:ext>
            </p:extLst>
          </p:nvPr>
        </p:nvGraphicFramePr>
        <p:xfrm>
          <a:off x="854109" y="1527349"/>
          <a:ext cx="10601012" cy="4953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667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717" y="140726"/>
            <a:ext cx="7729728" cy="1062325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Рецепт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502" y="3240945"/>
            <a:ext cx="11369312" cy="3461305"/>
          </a:xfrm>
        </p:spPr>
        <p:txBody>
          <a:bodyPr>
            <a:noAutofit/>
          </a:bodyPr>
          <a:lstStyle/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виписування рецептів установлені наказом Міністерства охорони здоров'я України № 117 від 30.06.94 р.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прописування рецептів надається тільки особам з вищою медичною освітою -лікарям. </a:t>
            </a:r>
            <a:endParaRPr lang="uk-U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Рецепти повинні виписуватися з урахуванням віку хворого, порядку оплати ліків і характеру дії лікарських засобів на бланках, видрукуваних типографським способом по установлених формах.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Виписування рецептів здійснюється латинською мовою, що стала міжнародною у цій області.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2293" y="1329446"/>
            <a:ext cx="11835730" cy="1785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200" i="1" dirty="0" smtClean="0"/>
              <a:t>В аптечному виробництві склад прописів лікарських препаратів нор­мується рецептом.</a:t>
            </a:r>
          </a:p>
          <a:p>
            <a:r>
              <a:rPr lang="uk-UA" sz="2200" i="1" dirty="0" smtClean="0"/>
              <a:t> Слово «рецепт» походить від лат. </a:t>
            </a:r>
            <a:r>
              <a:rPr lang="uk-UA" sz="2200" i="1" dirty="0" err="1" smtClean="0"/>
              <a:t>recipere</a:t>
            </a:r>
            <a:r>
              <a:rPr lang="uk-UA" sz="2200" i="1" dirty="0" smtClean="0"/>
              <a:t> - брати.</a:t>
            </a:r>
          </a:p>
          <a:p>
            <a:r>
              <a:rPr lang="uk-UA" sz="2200" b="1" i="1" u="sng" dirty="0"/>
              <a:t>Рецептом</a:t>
            </a:r>
            <a:r>
              <a:rPr lang="uk-UA" sz="2200" b="1" dirty="0"/>
              <a:t> називається письмове звертання (доручення) лікаря до </a:t>
            </a:r>
            <a:r>
              <a:rPr lang="uk-UA" sz="2200" b="1" dirty="0" err="1"/>
              <a:t>фар­мацевта</a:t>
            </a:r>
            <a:r>
              <a:rPr lang="uk-UA" sz="2200" b="1" dirty="0"/>
              <a:t> (в аптеку) </a:t>
            </a:r>
            <a:endParaRPr lang="uk-UA" sz="2200" b="1" dirty="0" smtClean="0"/>
          </a:p>
          <a:p>
            <a:r>
              <a:rPr lang="uk-UA" sz="2200" b="1" dirty="0" smtClean="0"/>
              <a:t>про </a:t>
            </a:r>
            <a:r>
              <a:rPr lang="uk-UA" sz="2200" b="1" dirty="0"/>
              <a:t>виготовлення лікарського препарату і відпус­ку його хворому із вказанням способу застосування</a:t>
            </a:r>
            <a:r>
              <a:rPr lang="uk-UA" sz="2200" b="1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41837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9685" y="180921"/>
            <a:ext cx="7729728" cy="602850"/>
          </a:xfrm>
        </p:spPr>
        <p:txBody>
          <a:bodyPr>
            <a:no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Складові частини рецепту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60" y="927625"/>
            <a:ext cx="5903667" cy="5248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23763" y="876527"/>
            <a:ext cx="5954358" cy="575542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sz="1600" dirty="0"/>
              <a:t>Лікарські речовини прописують </a:t>
            </a:r>
            <a:r>
              <a:rPr lang="uk-UA" sz="1600" i="1" dirty="0"/>
              <a:t>латинською мовою </a:t>
            </a:r>
            <a:r>
              <a:rPr lang="uk-UA" sz="1600" dirty="0"/>
              <a:t>в родовому відмінку за хімічними назвами (відповідно до номенклатури Державної фармакопеї). При перерахуванні інгредієнтів кожну речовину пишуть на окремому рядку з прописної букви. </a:t>
            </a:r>
            <a:endParaRPr lang="uk-UA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sz="1600" dirty="0" smtClean="0"/>
              <a:t>Назви </a:t>
            </a:r>
            <a:r>
              <a:rPr lang="uk-UA" sz="1600" dirty="0"/>
              <a:t>от­руйних і сильнодіючих лікарських засобів завжди повинні бути написані цілком. </a:t>
            </a:r>
            <a:r>
              <a:rPr lang="uk-UA" sz="1600" i="1" dirty="0" smtClean="0"/>
              <a:t>Забо­роняються </a:t>
            </a:r>
            <a:r>
              <a:rPr lang="uk-UA" sz="1600" i="1" dirty="0"/>
              <a:t>скорочення близьких за найменуваннями інгредієнтів</a:t>
            </a:r>
            <a:r>
              <a:rPr lang="uk-UA" sz="1600" dirty="0"/>
              <a:t>, що не дозволяють установити, який лікарський засіб </a:t>
            </a:r>
            <a:r>
              <a:rPr lang="uk-UA" sz="1600" dirty="0" smtClean="0"/>
              <a:t>прописано.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sz="1600" dirty="0" smtClean="0"/>
              <a:t>Після найменування лікарського засобу з правої сторони вказується його кількість. При прописуванні лікарських речовин, дозованих </a:t>
            </a:r>
            <a:r>
              <a:rPr lang="uk-UA" sz="1600" i="1" dirty="0" smtClean="0"/>
              <a:t>у біологічних одиницях дії </a:t>
            </a:r>
            <a:r>
              <a:rPr lang="uk-UA" sz="1600" dirty="0" smtClean="0"/>
              <a:t>(антибіоти­ки, деякі інші речовини), у рецепті вказують кількість одиниць дії (ОД). У тих випад­ках, коли лікарські засоби виписані в однакових кількостях, після назви останнього з них перед позначенням кількості пишуть «</a:t>
            </a:r>
            <a:r>
              <a:rPr lang="uk-UA" sz="1600" dirty="0" err="1" smtClean="0"/>
              <a:t>апа</a:t>
            </a:r>
            <a:r>
              <a:rPr lang="uk-UA" sz="1600" dirty="0" smtClean="0"/>
              <a:t>» - нарівно.</a:t>
            </a:r>
            <a:endParaRPr lang="ru-RU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sz="1600" i="1" dirty="0" smtClean="0"/>
              <a:t>Рідкі </a:t>
            </a:r>
            <a:r>
              <a:rPr lang="uk-UA" sz="1600" i="1" dirty="0"/>
              <a:t>лікарські засоби виписують у </a:t>
            </a:r>
            <a:r>
              <a:rPr lang="uk-UA" sz="1600" i="1" dirty="0" err="1"/>
              <a:t>мілілітрах</a:t>
            </a:r>
            <a:r>
              <a:rPr lang="uk-UA" sz="1600" i="1" dirty="0"/>
              <a:t> і краплях, всі інші - у грамах</a:t>
            </a:r>
            <a:r>
              <a:rPr lang="uk-UA" sz="1600" dirty="0"/>
              <a:t>. Якщо кількість рідини менше одного </a:t>
            </a:r>
            <a:r>
              <a:rPr lang="uk-UA" sz="1600" dirty="0" err="1"/>
              <a:t>мілілітра</a:t>
            </a:r>
            <a:r>
              <a:rPr lang="uk-UA" sz="1600" dirty="0"/>
              <a:t>, то звичайно її прописують у краплях, познача­ючи їх кількість римською цифрою. Наприклад, </a:t>
            </a:r>
            <a:r>
              <a:rPr lang="uk-UA" sz="1600" dirty="0" err="1"/>
              <a:t>gtt</a:t>
            </a:r>
            <a:r>
              <a:rPr lang="uk-UA" sz="1600" dirty="0"/>
              <a:t> IV (</a:t>
            </a:r>
            <a:r>
              <a:rPr lang="uk-UA" sz="1600" dirty="0" err="1"/>
              <a:t>gtt</a:t>
            </a:r>
            <a:r>
              <a:rPr lang="uk-UA" sz="1600" dirty="0"/>
              <a:t> - </a:t>
            </a:r>
            <a:r>
              <a:rPr lang="uk-UA" sz="1600" dirty="0" err="1"/>
              <a:t>guttas</a:t>
            </a:r>
            <a:r>
              <a:rPr lang="uk-UA" sz="1600" dirty="0"/>
              <a:t> - крапля). Що сто­сується допоміжних речовин, то їх кількість лікар може не вказувати, а прописати «</a:t>
            </a:r>
            <a:r>
              <a:rPr lang="uk-UA" sz="1600" dirty="0" err="1"/>
              <a:t>q.s</a:t>
            </a:r>
            <a:r>
              <a:rPr lang="uk-UA" sz="1600" dirty="0"/>
              <a:t>.» (</a:t>
            </a:r>
            <a:r>
              <a:rPr lang="uk-UA" sz="1600" dirty="0" err="1"/>
              <a:t>quantum</a:t>
            </a:r>
            <a:r>
              <a:rPr lang="uk-UA" sz="1600" dirty="0"/>
              <a:t> </a:t>
            </a:r>
            <a:r>
              <a:rPr lang="uk-UA" sz="1600" dirty="0" err="1"/>
              <a:t>satis</a:t>
            </a:r>
            <a:r>
              <a:rPr lang="uk-UA" sz="1600" dirty="0"/>
              <a:t> - скільки потрібно</a:t>
            </a:r>
            <a:r>
              <a:rPr lang="uk-UA" sz="1600" dirty="0" smtClean="0"/>
              <a:t>).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29660" y="6320363"/>
            <a:ext cx="5825826" cy="33855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 smtClean="0"/>
              <a:t>Сигнатура пишеться на українською чи національній мовах.</a:t>
            </a:r>
            <a:endParaRPr lang="uk-UA" sz="1600" i="1" dirty="0"/>
          </a:p>
        </p:txBody>
      </p:sp>
    </p:spTree>
    <p:extLst>
      <p:ext uri="{BB962C8B-B14F-4D97-AF65-F5344CB8AC3E}">
        <p14:creationId xmlns:p14="http://schemas.microsoft.com/office/powerpoint/2010/main" val="24150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8713" y="1241704"/>
            <a:ext cx="9524231" cy="489783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 bwMode="black">
          <a:xfrm>
            <a:off x="1356928" y="207997"/>
            <a:ext cx="9646016" cy="75788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НОРМУВАННЯ ЯКОСТІ ЛІКАРСЬКИХ ЗАСОБІВ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29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723" y="167803"/>
            <a:ext cx="9646016" cy="75788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НОРМУВАННЯ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 ЛІКАРСЬКИХ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338" y="1069849"/>
            <a:ext cx="10841770" cy="15739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нормування якості лікарських засобів - це процес встановлення і за­стосування стандартів.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r>
              <a:rPr lang="uk-UA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це нормативний документ, розроблений і затверджений визнаним органом, у якому встановлені правила, вимоги, загальні характеристики, що стосуються різних видів діяльності чи їх резуль­татів, для досягнення впорядкування у визначеній області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72174" y="2747778"/>
            <a:ext cx="364009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сферою дії стандарти поділяють</a:t>
            </a:r>
            <a:endParaRPr lang="uk-UA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146758" y="2874833"/>
            <a:ext cx="1125416" cy="200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4748223" y="3066646"/>
            <a:ext cx="1" cy="535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7441564" y="3075800"/>
            <a:ext cx="17501" cy="5374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45367" y="2998818"/>
            <a:ext cx="179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державні (ДСТ)</a:t>
            </a:r>
            <a:endParaRPr lang="uk-UA" dirty="0"/>
          </a:p>
        </p:txBody>
      </p:sp>
      <p:sp>
        <p:nvSpPr>
          <p:cNvPr id="17" name="TextBox 16"/>
          <p:cNvSpPr txBox="1"/>
          <p:nvPr/>
        </p:nvSpPr>
        <p:spPr>
          <a:xfrm>
            <a:off x="4047890" y="3620088"/>
            <a:ext cx="1715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галузеві (ОСТ)</a:t>
            </a:r>
            <a:endParaRPr lang="uk-UA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568273" y="3613277"/>
            <a:ext cx="2394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республіканські (РСТ)</a:t>
            </a:r>
            <a:endParaRPr lang="uk-UA" dirty="0"/>
          </a:p>
        </p:txBody>
      </p:sp>
      <p:cxnSp>
        <p:nvCxnSpPr>
          <p:cNvPr id="22" name="Прямая со стрелкой 21"/>
          <p:cNvCxnSpPr>
            <a:stCxn id="4" idx="3"/>
          </p:cNvCxnSpPr>
          <p:nvPr/>
        </p:nvCxnSpPr>
        <p:spPr>
          <a:xfrm>
            <a:off x="7912273" y="2932444"/>
            <a:ext cx="1125416" cy="231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366264" y="3052241"/>
            <a:ext cx="3244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 підприємств (СТП).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96257" y="4272274"/>
            <a:ext cx="6096000" cy="203132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Стандарти, що поширюються на лікарські засоби, є галузевою нормативно-технічною документацією (НТД) і затверд­жуються Міністерством охорони здоров'я. Порядок їх розробки регламентується ОСТ 42У-1 -92 «Порядок розробки, узгодження і затвердження нормативно-технічної доку­ментації на лікарські засоби і лікарську сировину».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776809" y="4510085"/>
            <a:ext cx="5235290" cy="120032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НТД, що визначають вимоги до якості лікарських засобів, підрозділяються на на­ступні категорії: 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 фармакопея України (ДФ),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-Аналітичну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нормативну документацію (АНД).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6292257" y="5044273"/>
            <a:ext cx="460235" cy="243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535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037" y="412033"/>
            <a:ext cx="8718218" cy="1188720"/>
          </a:xfrm>
        </p:spPr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Нормативно-технічні документи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080" y="2019720"/>
            <a:ext cx="11354637" cy="425045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uk-UA" b="1" i="1" dirty="0" smtClean="0"/>
              <a:t>Фармакопея</a:t>
            </a:r>
            <a:r>
              <a:rPr lang="uk-UA" b="1" i="1" dirty="0"/>
              <a:t>.</a:t>
            </a:r>
            <a:r>
              <a:rPr lang="uk-UA" i="1" dirty="0"/>
              <a:t> </a:t>
            </a:r>
            <a:r>
              <a:rPr lang="uk-UA" dirty="0"/>
              <a:t>У фармацевтичній практиці величезне значення має фармакопея. </a:t>
            </a:r>
            <a:r>
              <a:rPr lang="uk-UA" i="1" dirty="0" err="1"/>
              <a:t>Pharmacopoea</a:t>
            </a:r>
            <a:r>
              <a:rPr lang="uk-UA" i="1" dirty="0"/>
              <a:t> </a:t>
            </a:r>
            <a:r>
              <a:rPr lang="uk-UA" dirty="0"/>
              <a:t>походить від двох грецьких слів: </a:t>
            </a:r>
            <a:r>
              <a:rPr lang="uk-UA" i="1" dirty="0" err="1"/>
              <a:t>pharmacon</a:t>
            </a:r>
            <a:r>
              <a:rPr lang="uk-UA" i="1" dirty="0"/>
              <a:t> </a:t>
            </a:r>
            <a:r>
              <a:rPr lang="uk-UA" dirty="0"/>
              <a:t>- ліки і </a:t>
            </a:r>
            <a:r>
              <a:rPr lang="uk-UA" i="1" dirty="0" err="1"/>
              <a:t>роеі</a:t>
            </a:r>
            <a:r>
              <a:rPr lang="uk-UA" i="1" dirty="0"/>
              <a:t> </a:t>
            </a:r>
            <a:r>
              <a:rPr lang="uk-UA" dirty="0"/>
              <a:t>- роблю, готую, тобто дослівно воно може бути переведене як «посібник з приготування ліків». Спочатку фармакопеї дійсно являли собою збірники лікарських препаратів з описом способу їх приготування. Сучасна фармакопея є збірником стандартів лікарських за­собів і дає тільки основні принципи виготовлення лікарських форм.        </a:t>
            </a:r>
            <a:endParaRPr lang="uk-UA" dirty="0" smtClean="0"/>
          </a:p>
          <a:p>
            <a:pPr algn="just"/>
            <a:r>
              <a:rPr lang="uk-UA" dirty="0" smtClean="0"/>
              <a:t>Державна </a:t>
            </a:r>
            <a:r>
              <a:rPr lang="uk-UA" dirty="0"/>
              <a:t>фармакопея - це збірник обов'язкових </a:t>
            </a:r>
            <a:r>
              <a:rPr lang="uk-UA" dirty="0" smtClean="0"/>
              <a:t>медико-фармацевтичних </a:t>
            </a:r>
            <a:r>
              <a:rPr lang="uk-UA" dirty="0"/>
              <a:t>загальнодержавних стандартів і положень, що нормують </a:t>
            </a:r>
            <a:r>
              <a:rPr lang="uk-UA" dirty="0" smtClean="0"/>
              <a:t>якість</a:t>
            </a:r>
            <a:r>
              <a:rPr lang="ru-RU" dirty="0"/>
              <a:t> </a:t>
            </a:r>
            <a:r>
              <a:rPr lang="uk-UA" dirty="0" smtClean="0"/>
              <a:t>лікарських </a:t>
            </a:r>
            <a:r>
              <a:rPr lang="uk-UA" dirty="0"/>
              <a:t>засобів</a:t>
            </a:r>
            <a:r>
              <a:rPr lang="uk-UA" dirty="0" smtClean="0"/>
              <a:t>.</a:t>
            </a:r>
          </a:p>
          <a:p>
            <a:pPr algn="just"/>
            <a:r>
              <a:rPr lang="uk-UA" dirty="0"/>
              <a:t>АНД – це нормативно-технічний документ, який встановлює вимоги до лікарського засобу, його упаковки, умов і терміну зберігання і методів контролю якості цього лікарського </a:t>
            </a:r>
            <a:r>
              <a:rPr lang="uk-UA" dirty="0" smtClean="0"/>
              <a:t>засобу.</a:t>
            </a:r>
            <a:endParaRPr lang="ru-RU" dirty="0"/>
          </a:p>
          <a:p>
            <a:pPr algn="just"/>
            <a:r>
              <a:rPr lang="uk-UA" dirty="0" smtClean="0"/>
              <a:t>Фармакопея має законодавчий характер, обов'язковий для усіх медичних, у тому числі і ветеринарних установ і підприємств країни, що готують, зберігають, контролюючих і таких, що застосовують лікарські засоби.</a:t>
            </a:r>
            <a:endParaRPr lang="ru-RU" dirty="0" smtClean="0"/>
          </a:p>
          <a:p>
            <a:r>
              <a:rPr lang="uk-UA" dirty="0" smtClean="0"/>
              <a:t>В </a:t>
            </a:r>
            <a:r>
              <a:rPr lang="uk-UA" dirty="0"/>
              <a:t>Україні діє одна фармакопея і </a:t>
            </a:r>
            <a:r>
              <a:rPr lang="uk-UA" dirty="0" smtClean="0"/>
              <a:t>2 доповнення до неї.</a:t>
            </a:r>
            <a:endParaRPr lang="ru-RU" dirty="0" smtClean="0"/>
          </a:p>
          <a:p>
            <a:pPr algn="just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8666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9042" y="452176"/>
            <a:ext cx="8081822" cy="1115367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13. НОРМУВАННЯ </a:t>
            </a:r>
            <a:r>
              <a:rPr lang="uk-UA" b="1" dirty="0"/>
              <a:t>УМОВ І ТЕХНОЛОГІЧНОГО ПРОЦЕСУ ВИГОТОВЛЕННЯ ЛІКАРСЬКИХ </a:t>
            </a:r>
            <a:r>
              <a:rPr lang="uk-UA" b="1" dirty="0" smtClean="0"/>
              <a:t>ПРЕПАРАТІВ</a:t>
            </a:r>
            <a:endParaRPr lang="uk-UA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7880091"/>
              </p:ext>
            </p:extLst>
          </p:nvPr>
        </p:nvGraphicFramePr>
        <p:xfrm>
          <a:off x="683288" y="1964804"/>
          <a:ext cx="9988061" cy="4255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844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736879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Список літератури: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143000" y="1625320"/>
            <a:ext cx="9872871" cy="4038600"/>
          </a:xfrm>
        </p:spPr>
        <p:txBody>
          <a:bodyPr/>
          <a:lstStyle/>
          <a:p>
            <a:pPr algn="just"/>
            <a:r>
              <a:rPr lang="uk-UA" dirty="0" smtClean="0">
                <a:solidFill>
                  <a:schemeClr val="tx1"/>
                </a:solidFill>
              </a:rPr>
              <a:t>1. Технологія </a:t>
            </a:r>
            <a:r>
              <a:rPr lang="uk-UA" dirty="0">
                <a:solidFill>
                  <a:schemeClr val="tx1"/>
                </a:solidFill>
              </a:rPr>
              <a:t>ліків: Навчальний посібник / О. С. Марчук, Н. Б. Андрощук – Київ: Медицина, 2008. – 488 с.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 smtClean="0">
                <a:solidFill>
                  <a:schemeClr val="tx1"/>
                </a:solidFill>
              </a:rPr>
              <a:t>2. </a:t>
            </a:r>
            <a:r>
              <a:rPr lang="uk-UA" dirty="0">
                <a:solidFill>
                  <a:schemeClr val="tx1"/>
                </a:solidFill>
              </a:rPr>
              <a:t>Технологія ліків. Навчально-методичний посібник: Навчальний посібник для вищих навчальних закладів / О. І. Тихонов, П. А. Логвин, С. О. Тихонова, О. В. </a:t>
            </a:r>
            <a:r>
              <a:rPr lang="uk-UA" dirty="0" err="1">
                <a:solidFill>
                  <a:schemeClr val="tx1"/>
                </a:solidFill>
              </a:rPr>
              <a:t>Мазулін</a:t>
            </a:r>
            <a:r>
              <a:rPr lang="uk-UA" dirty="0">
                <a:solidFill>
                  <a:schemeClr val="tx1"/>
                </a:solidFill>
              </a:rPr>
              <a:t>, Т. Г. </a:t>
            </a:r>
            <a:r>
              <a:rPr lang="uk-UA" dirty="0" err="1">
                <a:solidFill>
                  <a:schemeClr val="tx1"/>
                </a:solidFill>
              </a:rPr>
              <a:t>Ярних</a:t>
            </a:r>
            <a:r>
              <a:rPr lang="uk-UA" dirty="0">
                <a:solidFill>
                  <a:schemeClr val="tx1"/>
                </a:solidFill>
              </a:rPr>
              <a:t>, О. С. Шпичак, О. М. </a:t>
            </a:r>
            <a:r>
              <a:rPr lang="uk-UA" dirty="0" err="1">
                <a:solidFill>
                  <a:schemeClr val="tx1"/>
                </a:solidFill>
              </a:rPr>
              <a:t>Котенко</a:t>
            </a:r>
            <a:r>
              <a:rPr lang="uk-UA" dirty="0">
                <a:solidFill>
                  <a:schemeClr val="tx1"/>
                </a:solidFill>
              </a:rPr>
              <a:t>; За редакцією О. І. Тихонова – Харківський: </a:t>
            </a:r>
            <a:r>
              <a:rPr lang="uk-UA" dirty="0" err="1">
                <a:solidFill>
                  <a:schemeClr val="tx1"/>
                </a:solidFill>
              </a:rPr>
              <a:t>НФаУ</a:t>
            </a:r>
            <a:r>
              <a:rPr lang="uk-UA" dirty="0">
                <a:solidFill>
                  <a:schemeClr val="tx1"/>
                </a:solidFill>
              </a:rPr>
              <a:t>; Оригінал, 2009. – 432 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3. </a:t>
            </a:r>
            <a:r>
              <a:rPr lang="uk-UA" dirty="0" smtClean="0">
                <a:solidFill>
                  <a:schemeClr val="tx1"/>
                </a:solidFill>
              </a:rPr>
              <a:t>Практикум з аптечної технології ліків/</a:t>
            </a:r>
            <a:r>
              <a:rPr lang="uk-UA" dirty="0">
                <a:solidFill>
                  <a:schemeClr val="tx1"/>
                </a:solidFill>
              </a:rPr>
              <a:t> О. І. Тихонов, </a:t>
            </a:r>
            <a:r>
              <a:rPr lang="uk-UA" dirty="0" smtClean="0">
                <a:solidFill>
                  <a:schemeClr val="tx1"/>
                </a:solidFill>
              </a:rPr>
              <a:t>С.О. Тихонов, О.П. </a:t>
            </a:r>
            <a:r>
              <a:rPr lang="uk-UA" dirty="0" err="1" smtClean="0">
                <a:solidFill>
                  <a:schemeClr val="tx1"/>
                </a:solidFill>
              </a:rPr>
              <a:t>Гудзенко</a:t>
            </a:r>
            <a:r>
              <a:rPr lang="uk-UA" dirty="0" smtClean="0">
                <a:solidFill>
                  <a:schemeClr val="tx1"/>
                </a:solidFill>
              </a:rPr>
              <a:t>; </a:t>
            </a:r>
            <a:r>
              <a:rPr lang="uk-UA" dirty="0">
                <a:solidFill>
                  <a:schemeClr val="tx1"/>
                </a:solidFill>
              </a:rPr>
              <a:t>За редакцією О. І. Тихонова – Харківський: </a:t>
            </a:r>
            <a:r>
              <a:rPr lang="uk-UA" dirty="0" err="1">
                <a:solidFill>
                  <a:schemeClr val="tx1"/>
                </a:solidFill>
              </a:rPr>
              <a:t>НФаУ</a:t>
            </a:r>
            <a:r>
              <a:rPr lang="uk-UA" dirty="0">
                <a:solidFill>
                  <a:schemeClr val="tx1"/>
                </a:solidFill>
              </a:rPr>
              <a:t>; Оригінал</a:t>
            </a:r>
            <a:r>
              <a:rPr lang="uk-UA" dirty="0" smtClean="0">
                <a:solidFill>
                  <a:schemeClr val="tx1"/>
                </a:solidFill>
              </a:rPr>
              <a:t>, 2014-448с.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89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0701" y="2291075"/>
            <a:ext cx="7729728" cy="1188720"/>
          </a:xfrm>
        </p:spPr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70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334</TotalTime>
  <Words>1748</Words>
  <Application>Microsoft Office PowerPoint</Application>
  <PresentationFormat>Широкий екран</PresentationFormat>
  <Paragraphs>101</Paragraphs>
  <Slides>18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23" baseType="lpstr">
      <vt:lpstr>Arial</vt:lpstr>
      <vt:lpstr>Corbel</vt:lpstr>
      <vt:lpstr>Gill Sans MT</vt:lpstr>
      <vt:lpstr>Times New Roman</vt:lpstr>
      <vt:lpstr>Parcel</vt:lpstr>
      <vt:lpstr>Загальні питання технології ліків. Державне нормування виготовлення ліків в умовах аптек</vt:lpstr>
      <vt:lpstr>План:</vt:lpstr>
      <vt:lpstr>1. Технологія ліків</vt:lpstr>
      <vt:lpstr>2. Місце технології ліків в системі підготовки провізорів</vt:lpstr>
      <vt:lpstr>3. Основні терміни</vt:lpstr>
      <vt:lpstr>4. Взаємозв’язок основних понять та термінів технології ліків</vt:lpstr>
      <vt:lpstr>5. Загальне уявлення про аптеку.</vt:lpstr>
      <vt:lpstr>6. ДЕРЖАВНЕ НОРМУВАННЯ Виготовлення ЛІКАРСЬКИХ засобів в умовах аптек</vt:lpstr>
      <vt:lpstr>7. ПРАВО НА ВИГОТОВЛЕННЯ ЛІКАРСЬКИХ ПРЕПАРАТІВ (НА ФАРМАЦЕВТИЧНУ РОБОТУ)</vt:lpstr>
      <vt:lpstr>8. НОРМУВАННЯ СКЛАДУ ПРОПИСІВ ЛІКАРСЬКИХ ПРЕПАРАТІВ</vt:lpstr>
      <vt:lpstr>9. Рецепт</vt:lpstr>
      <vt:lpstr>10. Складові частини рецепту</vt:lpstr>
      <vt:lpstr>Презентація PowerPoint</vt:lpstr>
      <vt:lpstr>11. НОРМУВАННЯ ЯКОСТІ ЛІКАРСЬКИХ ЗАСОБІВ</vt:lpstr>
      <vt:lpstr>12. Нормативно-технічні документи</vt:lpstr>
      <vt:lpstr>13. НОРМУВАННЯ УМОВ І ТЕХНОЛОГІЧНОГО ПРОЦЕСУ ВИГОТОВЛЕННЯ ЛІКАРСЬКИХ ПРЕПАРАТІВ</vt:lpstr>
      <vt:lpstr>Список літератури: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Державне нормування виготовлення лікарських засобів в умовах аптек. Загальні питання технології ліків</dc:title>
  <dc:creator>User</dc:creator>
  <cp:lastModifiedBy>User</cp:lastModifiedBy>
  <cp:revision>22</cp:revision>
  <dcterms:created xsi:type="dcterms:W3CDTF">2020-09-02T03:45:20Z</dcterms:created>
  <dcterms:modified xsi:type="dcterms:W3CDTF">2022-02-15T11:50:45Z</dcterms:modified>
</cp:coreProperties>
</file>