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29.jpg" ContentType="image/jpg"/>
  <Override PartName="/ppt/media/image31.jpg" ContentType="image/jpg"/>
  <Override PartName="/ppt/media/image32.jpg" ContentType="image/jpg"/>
  <Override PartName="/ppt/media/image33.jpg" ContentType="image/jpg"/>
  <Override PartName="/ppt/media/image56.jpg" ContentType="image/jpg"/>
  <Override PartName="/ppt/media/image57.jpg" ContentType="image/jpg"/>
  <Override PartName="/ppt/media/image58.jpg" ContentType="image/jpg"/>
  <Override PartName="/ppt/media/image59.jpg" ContentType="image/jpg"/>
  <Override PartName="/ppt/media/image60.jpg" ContentType="image/jpg"/>
  <Override PartName="/ppt/media/image61.jpg" ContentType="image/jpg"/>
  <Override PartName="/ppt/media/image62.jpg" ContentType="image/jpg"/>
  <Override PartName="/ppt/media/image78.jpg" ContentType="image/jpg"/>
  <Override PartName="/ppt/media/image79.jpg" ContentType="image/jpg"/>
  <Override PartName="/ppt/media/image81.jpg" ContentType="image/jpg"/>
  <Override PartName="/ppt/media/image82.jpg" ContentType="image/jpg"/>
  <Override PartName="/ppt/media/image83.jpg" ContentType="image/jpg"/>
  <Override PartName="/ppt/media/image88.jpg" ContentType="image/jpg"/>
  <Override PartName="/ppt/media/image89.jpg" ContentType="image/jpg"/>
  <Override PartName="/ppt/media/image90.jpg" ContentType="image/jpg"/>
  <Override PartName="/ppt/media/image128.jpg" ContentType="image/jpg"/>
  <Override PartName="/ppt/media/image129.jpg" ContentType="image/jpg"/>
  <Override PartName="/ppt/media/image143.jpg" ContentType="image/jpg"/>
  <Override PartName="/ppt/media/image144.jpg" ContentType="image/jpg"/>
  <Override PartName="/ppt/media/image145.jpg" ContentType="image/jpg"/>
  <Override PartName="/ppt/media/image146.jpg" ContentType="image/jpg"/>
  <Override PartName="/ppt/media/image147.jpg" ContentType="image/jpg"/>
  <Override PartName="/ppt/media/image148.jpg" ContentType="image/jpg"/>
  <Override PartName="/ppt/media/image149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11" r:id="rId2"/>
  </p:sldMasterIdLst>
  <p:notesMasterIdLst>
    <p:notesMasterId r:id="rId92"/>
  </p:notesMasterIdLst>
  <p:sldIdLst>
    <p:sldId id="256" r:id="rId3"/>
    <p:sldId id="257" r:id="rId4"/>
    <p:sldId id="259" r:id="rId5"/>
    <p:sldId id="260" r:id="rId6"/>
    <p:sldId id="261" r:id="rId7"/>
    <p:sldId id="262" r:id="rId8"/>
    <p:sldId id="266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8" r:id="rId18"/>
    <p:sldId id="279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3" r:id="rId29"/>
    <p:sldId id="294" r:id="rId30"/>
    <p:sldId id="295" r:id="rId31"/>
    <p:sldId id="296" r:id="rId32"/>
    <p:sldId id="297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8" r:id="rId51"/>
    <p:sldId id="317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30" r:id="rId63"/>
    <p:sldId id="331" r:id="rId64"/>
    <p:sldId id="332" r:id="rId65"/>
    <p:sldId id="333" r:id="rId66"/>
    <p:sldId id="334" r:id="rId67"/>
    <p:sldId id="335" r:id="rId68"/>
    <p:sldId id="337" r:id="rId69"/>
    <p:sldId id="339" r:id="rId70"/>
    <p:sldId id="340" r:id="rId71"/>
    <p:sldId id="341" r:id="rId72"/>
    <p:sldId id="342" r:id="rId73"/>
    <p:sldId id="343" r:id="rId74"/>
    <p:sldId id="344" r:id="rId75"/>
    <p:sldId id="346" r:id="rId76"/>
    <p:sldId id="347" r:id="rId77"/>
    <p:sldId id="348" r:id="rId78"/>
    <p:sldId id="349" r:id="rId79"/>
    <p:sldId id="350" r:id="rId80"/>
    <p:sldId id="351" r:id="rId81"/>
    <p:sldId id="352" r:id="rId82"/>
    <p:sldId id="354" r:id="rId83"/>
    <p:sldId id="355" r:id="rId84"/>
    <p:sldId id="356" r:id="rId85"/>
    <p:sldId id="357" r:id="rId86"/>
    <p:sldId id="358" r:id="rId87"/>
    <p:sldId id="359" r:id="rId88"/>
    <p:sldId id="360" r:id="rId89"/>
    <p:sldId id="361" r:id="rId90"/>
    <p:sldId id="277" r:id="rId9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3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theme" Target="theme/theme1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535775-FB4A-45DE-8D23-1A686FEE29A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8AD6F6F-60C2-488B-B555-E587B900304F}">
      <dgm:prSet/>
      <dgm:spPr/>
      <dgm:t>
        <a:bodyPr/>
        <a:lstStyle/>
        <a:p>
          <a:pPr rtl="0"/>
          <a:r>
            <a:rPr lang="uk-UA" b="1" smtClean="0"/>
            <a:t>ГАРЯЧОГО РОЗЧИННИКА:</a:t>
          </a:r>
          <a:endParaRPr lang="ru-RU"/>
        </a:p>
      </dgm:t>
    </dgm:pt>
    <dgm:pt modelId="{D0812082-2EB9-4728-AE95-6B1E8A4411E8}" type="parTrans" cxnId="{13CAF62B-67C1-4A66-B2E9-E83BBCB78A12}">
      <dgm:prSet/>
      <dgm:spPr/>
      <dgm:t>
        <a:bodyPr/>
        <a:lstStyle/>
        <a:p>
          <a:endParaRPr lang="ru-RU"/>
        </a:p>
      </dgm:t>
    </dgm:pt>
    <dgm:pt modelId="{A1E5D339-1771-44F1-A938-72B9A39E3C01}" type="sibTrans" cxnId="{13CAF62B-67C1-4A66-B2E9-E83BBCB78A12}">
      <dgm:prSet/>
      <dgm:spPr/>
      <dgm:t>
        <a:bodyPr/>
        <a:lstStyle/>
        <a:p>
          <a:endParaRPr lang="ru-RU"/>
        </a:p>
      </dgm:t>
    </dgm:pt>
    <dgm:pt modelId="{03BBB56B-61A3-4EEC-B478-7520BDF578D3}">
      <dgm:prSet/>
      <dgm:spPr/>
      <dgm:t>
        <a:bodyPr/>
        <a:lstStyle/>
        <a:p>
          <a:pPr rtl="0"/>
          <a:r>
            <a:rPr lang="uk-UA" smtClean="0"/>
            <a:t>•	кислота борна;</a:t>
          </a:r>
          <a:endParaRPr lang="ru-RU"/>
        </a:p>
      </dgm:t>
    </dgm:pt>
    <dgm:pt modelId="{38BF1698-0CCF-450B-8960-CF7BCC530345}" type="parTrans" cxnId="{6AB322CB-FFDC-4762-9B34-BD1B2ABB3628}">
      <dgm:prSet/>
      <dgm:spPr/>
      <dgm:t>
        <a:bodyPr/>
        <a:lstStyle/>
        <a:p>
          <a:endParaRPr lang="ru-RU"/>
        </a:p>
      </dgm:t>
    </dgm:pt>
    <dgm:pt modelId="{E07D050B-CA98-4A36-9C72-AC97DAF32B65}" type="sibTrans" cxnId="{6AB322CB-FFDC-4762-9B34-BD1B2ABB3628}">
      <dgm:prSet/>
      <dgm:spPr/>
      <dgm:t>
        <a:bodyPr/>
        <a:lstStyle/>
        <a:p>
          <a:endParaRPr lang="ru-RU"/>
        </a:p>
      </dgm:t>
    </dgm:pt>
    <dgm:pt modelId="{66FD7B3C-4B3D-40A8-9D9F-01955C0CE79A}">
      <dgm:prSet/>
      <dgm:spPr/>
      <dgm:t>
        <a:bodyPr/>
        <a:lstStyle/>
        <a:p>
          <a:pPr rtl="0"/>
          <a:r>
            <a:rPr lang="uk-UA" smtClean="0"/>
            <a:t>•	натрію тетраборат;</a:t>
          </a:r>
          <a:endParaRPr lang="ru-RU"/>
        </a:p>
      </dgm:t>
    </dgm:pt>
    <dgm:pt modelId="{EAF7AAFD-3B1A-4CEB-BAFC-88081C4998F1}" type="parTrans" cxnId="{8DCBBBFF-500B-431A-B9FB-67B0FE797036}">
      <dgm:prSet/>
      <dgm:spPr/>
      <dgm:t>
        <a:bodyPr/>
        <a:lstStyle/>
        <a:p>
          <a:endParaRPr lang="ru-RU"/>
        </a:p>
      </dgm:t>
    </dgm:pt>
    <dgm:pt modelId="{B0BC76CD-636C-4FB4-9083-7EF907FF3397}" type="sibTrans" cxnId="{8DCBBBFF-500B-431A-B9FB-67B0FE797036}">
      <dgm:prSet/>
      <dgm:spPr/>
      <dgm:t>
        <a:bodyPr/>
        <a:lstStyle/>
        <a:p>
          <a:endParaRPr lang="ru-RU"/>
        </a:p>
      </dgm:t>
    </dgm:pt>
    <dgm:pt modelId="{06D9BDBC-32D7-4542-9FB1-A2D92ADF9615}">
      <dgm:prSet/>
      <dgm:spPr/>
      <dgm:t>
        <a:bodyPr/>
        <a:lstStyle/>
        <a:p>
          <a:pPr rtl="0"/>
          <a:r>
            <a:rPr lang="uk-UA" smtClean="0"/>
            <a:t>•	кофеїн-основа;</a:t>
          </a:r>
          <a:endParaRPr lang="ru-RU"/>
        </a:p>
      </dgm:t>
    </dgm:pt>
    <dgm:pt modelId="{16F63CF1-7627-470F-A808-1FA5928244F7}" type="parTrans" cxnId="{FC6262BB-316F-4E0F-949C-61E09E060249}">
      <dgm:prSet/>
      <dgm:spPr/>
      <dgm:t>
        <a:bodyPr/>
        <a:lstStyle/>
        <a:p>
          <a:endParaRPr lang="ru-RU"/>
        </a:p>
      </dgm:t>
    </dgm:pt>
    <dgm:pt modelId="{1AA34D7D-2AF6-42FA-96BD-C1A37333EF64}" type="sibTrans" cxnId="{FC6262BB-316F-4E0F-949C-61E09E060249}">
      <dgm:prSet/>
      <dgm:spPr/>
      <dgm:t>
        <a:bodyPr/>
        <a:lstStyle/>
        <a:p>
          <a:endParaRPr lang="ru-RU"/>
        </a:p>
      </dgm:t>
    </dgm:pt>
    <dgm:pt modelId="{945730F2-FF4D-4EDE-9286-E0720D503CEC}">
      <dgm:prSet/>
      <dgm:spPr/>
      <dgm:t>
        <a:bodyPr/>
        <a:lstStyle/>
        <a:p>
          <a:pPr rtl="0"/>
          <a:r>
            <a:rPr lang="uk-UA" smtClean="0"/>
            <a:t>•	кодеїн-основа;</a:t>
          </a:r>
          <a:endParaRPr lang="ru-RU"/>
        </a:p>
      </dgm:t>
    </dgm:pt>
    <dgm:pt modelId="{8C5CE5DC-2FB8-4684-868E-D9E9861754C7}" type="parTrans" cxnId="{A4722858-36AF-48C9-8801-2A167FFA7C9F}">
      <dgm:prSet/>
      <dgm:spPr/>
      <dgm:t>
        <a:bodyPr/>
        <a:lstStyle/>
        <a:p>
          <a:endParaRPr lang="ru-RU"/>
        </a:p>
      </dgm:t>
    </dgm:pt>
    <dgm:pt modelId="{F3A94306-E0E2-4ACD-BF13-6C3E98BA5D2F}" type="sibTrans" cxnId="{A4722858-36AF-48C9-8801-2A167FFA7C9F}">
      <dgm:prSet/>
      <dgm:spPr/>
      <dgm:t>
        <a:bodyPr/>
        <a:lstStyle/>
        <a:p>
          <a:endParaRPr lang="ru-RU"/>
        </a:p>
      </dgm:t>
    </dgm:pt>
    <dgm:pt modelId="{F4EF0367-D95D-4E46-96C6-8A0A28B1E160}">
      <dgm:prSet/>
      <dgm:spPr/>
      <dgm:t>
        <a:bodyPr/>
        <a:lstStyle/>
        <a:p>
          <a:pPr rtl="0"/>
          <a:r>
            <a:rPr lang="uk-UA" smtClean="0"/>
            <a:t>•	кальцію глюконат;</a:t>
          </a:r>
          <a:endParaRPr lang="ru-RU"/>
        </a:p>
      </dgm:t>
    </dgm:pt>
    <dgm:pt modelId="{EB7D6BA6-3330-4165-A7C8-7E1BE86B2EE5}" type="parTrans" cxnId="{4821675B-5C5F-4FC7-AE42-FC31E13D15CB}">
      <dgm:prSet/>
      <dgm:spPr/>
      <dgm:t>
        <a:bodyPr/>
        <a:lstStyle/>
        <a:p>
          <a:endParaRPr lang="ru-RU"/>
        </a:p>
      </dgm:t>
    </dgm:pt>
    <dgm:pt modelId="{6EA70B68-32ED-48E9-AF5D-B6CD6843422B}" type="sibTrans" cxnId="{4821675B-5C5F-4FC7-AE42-FC31E13D15CB}">
      <dgm:prSet/>
      <dgm:spPr/>
      <dgm:t>
        <a:bodyPr/>
        <a:lstStyle/>
        <a:p>
          <a:endParaRPr lang="ru-RU"/>
        </a:p>
      </dgm:t>
    </dgm:pt>
    <dgm:pt modelId="{CBC293F6-6731-4D9F-B937-EF05ED6647DE}">
      <dgm:prSet/>
      <dgm:spPr/>
      <dgm:t>
        <a:bodyPr/>
        <a:lstStyle/>
        <a:p>
          <a:pPr rtl="0"/>
          <a:r>
            <a:rPr lang="uk-UA" smtClean="0"/>
            <a:t>•	фурацилін;</a:t>
          </a:r>
          <a:endParaRPr lang="ru-RU"/>
        </a:p>
      </dgm:t>
    </dgm:pt>
    <dgm:pt modelId="{7128CB70-7A1A-40C1-944B-8C390D4C93D4}" type="parTrans" cxnId="{1D66ABC7-8D9B-48A9-849C-8757C5995076}">
      <dgm:prSet/>
      <dgm:spPr/>
      <dgm:t>
        <a:bodyPr/>
        <a:lstStyle/>
        <a:p>
          <a:endParaRPr lang="ru-RU"/>
        </a:p>
      </dgm:t>
    </dgm:pt>
    <dgm:pt modelId="{4D65ADF2-E55D-476B-86AF-13258D0A154F}" type="sibTrans" cxnId="{1D66ABC7-8D9B-48A9-849C-8757C5995076}">
      <dgm:prSet/>
      <dgm:spPr/>
      <dgm:t>
        <a:bodyPr/>
        <a:lstStyle/>
        <a:p>
          <a:endParaRPr lang="ru-RU"/>
        </a:p>
      </dgm:t>
    </dgm:pt>
    <dgm:pt modelId="{D591129E-4951-4060-AB18-7743236B9D63}">
      <dgm:prSet/>
      <dgm:spPr/>
      <dgm:t>
        <a:bodyPr/>
        <a:lstStyle/>
        <a:p>
          <a:pPr rtl="0"/>
          <a:r>
            <a:rPr lang="uk-UA" smtClean="0"/>
            <a:t>•	етакредину лактат;</a:t>
          </a:r>
          <a:endParaRPr lang="ru-RU"/>
        </a:p>
      </dgm:t>
    </dgm:pt>
    <dgm:pt modelId="{680DFA9E-63EE-4E1F-A160-B5A46BC822F5}" type="parTrans" cxnId="{86AAA456-EF19-4777-A003-58D910A7C4D3}">
      <dgm:prSet/>
      <dgm:spPr/>
      <dgm:t>
        <a:bodyPr/>
        <a:lstStyle/>
        <a:p>
          <a:endParaRPr lang="ru-RU"/>
        </a:p>
      </dgm:t>
    </dgm:pt>
    <dgm:pt modelId="{748000FE-2987-4C7B-BB38-DA9272ED9DC9}" type="sibTrans" cxnId="{86AAA456-EF19-4777-A003-58D910A7C4D3}">
      <dgm:prSet/>
      <dgm:spPr/>
      <dgm:t>
        <a:bodyPr/>
        <a:lstStyle/>
        <a:p>
          <a:endParaRPr lang="ru-RU"/>
        </a:p>
      </dgm:t>
    </dgm:pt>
    <dgm:pt modelId="{8E319BAA-DC4C-4A02-9C88-22B7EFEB53AA}">
      <dgm:prSet/>
      <dgm:spPr/>
      <dgm:t>
        <a:bodyPr/>
        <a:lstStyle/>
        <a:p>
          <a:pPr rtl="0"/>
          <a:r>
            <a:rPr lang="uk-UA" smtClean="0"/>
            <a:t>•	глюкоза (&gt; 4 %);</a:t>
          </a:r>
          <a:endParaRPr lang="ru-RU"/>
        </a:p>
      </dgm:t>
    </dgm:pt>
    <dgm:pt modelId="{1775942C-20C7-4C89-89F8-A0C39420F066}" type="parTrans" cxnId="{83E831D9-A1DD-4845-9712-828D58CF0297}">
      <dgm:prSet/>
      <dgm:spPr/>
      <dgm:t>
        <a:bodyPr/>
        <a:lstStyle/>
        <a:p>
          <a:endParaRPr lang="ru-RU"/>
        </a:p>
      </dgm:t>
    </dgm:pt>
    <dgm:pt modelId="{0FB54B97-FDD7-443C-B170-7C8DDE08B5AA}" type="sibTrans" cxnId="{83E831D9-A1DD-4845-9712-828D58CF0297}">
      <dgm:prSet/>
      <dgm:spPr/>
      <dgm:t>
        <a:bodyPr/>
        <a:lstStyle/>
        <a:p>
          <a:endParaRPr lang="ru-RU"/>
        </a:p>
      </dgm:t>
    </dgm:pt>
    <dgm:pt modelId="{98C07A62-0AD7-4BC5-AC7E-4CC950747A95}">
      <dgm:prSet/>
      <dgm:spPr/>
      <dgm:t>
        <a:bodyPr/>
        <a:lstStyle/>
        <a:p>
          <a:pPr rtl="0"/>
          <a:r>
            <a:rPr lang="uk-UA" smtClean="0"/>
            <a:t>•	дибазол та ін.</a:t>
          </a:r>
          <a:endParaRPr lang="ru-RU"/>
        </a:p>
      </dgm:t>
    </dgm:pt>
    <dgm:pt modelId="{3F051465-FBB1-4679-A7C4-3177C1156CD5}" type="parTrans" cxnId="{6F0BD997-965C-4E3F-9B83-4928E704FF5F}">
      <dgm:prSet/>
      <dgm:spPr/>
      <dgm:t>
        <a:bodyPr/>
        <a:lstStyle/>
        <a:p>
          <a:endParaRPr lang="ru-RU"/>
        </a:p>
      </dgm:t>
    </dgm:pt>
    <dgm:pt modelId="{C4E2D40F-89AE-4958-BCD6-4FA9CAE59563}" type="sibTrans" cxnId="{6F0BD997-965C-4E3F-9B83-4928E704FF5F}">
      <dgm:prSet/>
      <dgm:spPr/>
      <dgm:t>
        <a:bodyPr/>
        <a:lstStyle/>
        <a:p>
          <a:endParaRPr lang="ru-RU"/>
        </a:p>
      </dgm:t>
    </dgm:pt>
    <dgm:pt modelId="{A8E26DD5-DE0D-481C-BEF1-6420DDB6D7F1}" type="pres">
      <dgm:prSet presAssocID="{39535775-FB4A-45DE-8D23-1A686FEE29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0D0303-0E61-43BA-A8C6-3F0D06E7337E}" type="pres">
      <dgm:prSet presAssocID="{D8AD6F6F-60C2-488B-B555-E587B900304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A5A708-D7B2-48DA-AAFA-280CBAC0A2E8}" type="pres">
      <dgm:prSet presAssocID="{D8AD6F6F-60C2-488B-B555-E587B900304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21675B-5C5F-4FC7-AE42-FC31E13D15CB}" srcId="{D8AD6F6F-60C2-488B-B555-E587B900304F}" destId="{F4EF0367-D95D-4E46-96C6-8A0A28B1E160}" srcOrd="4" destOrd="0" parTransId="{EB7D6BA6-3330-4165-A7C8-7E1BE86B2EE5}" sibTransId="{6EA70B68-32ED-48E9-AF5D-B6CD6843422B}"/>
    <dgm:cxn modelId="{FC6262BB-316F-4E0F-949C-61E09E060249}" srcId="{D8AD6F6F-60C2-488B-B555-E587B900304F}" destId="{06D9BDBC-32D7-4542-9FB1-A2D92ADF9615}" srcOrd="2" destOrd="0" parTransId="{16F63CF1-7627-470F-A808-1FA5928244F7}" sibTransId="{1AA34D7D-2AF6-42FA-96BD-C1A37333EF64}"/>
    <dgm:cxn modelId="{AC0FC854-90F4-4257-9EE0-08D1CD14F36C}" type="presOf" srcId="{98C07A62-0AD7-4BC5-AC7E-4CC950747A95}" destId="{A4A5A708-D7B2-48DA-AAFA-280CBAC0A2E8}" srcOrd="0" destOrd="8" presId="urn:microsoft.com/office/officeart/2005/8/layout/vList2"/>
    <dgm:cxn modelId="{6AB322CB-FFDC-4762-9B34-BD1B2ABB3628}" srcId="{D8AD6F6F-60C2-488B-B555-E587B900304F}" destId="{03BBB56B-61A3-4EEC-B478-7520BDF578D3}" srcOrd="0" destOrd="0" parTransId="{38BF1698-0CCF-450B-8960-CF7BCC530345}" sibTransId="{E07D050B-CA98-4A36-9C72-AC97DAF32B65}"/>
    <dgm:cxn modelId="{E62EC3A2-42F4-4F11-AFCE-E0FD909A5FAE}" type="presOf" srcId="{945730F2-FF4D-4EDE-9286-E0720D503CEC}" destId="{A4A5A708-D7B2-48DA-AAFA-280CBAC0A2E8}" srcOrd="0" destOrd="3" presId="urn:microsoft.com/office/officeart/2005/8/layout/vList2"/>
    <dgm:cxn modelId="{DE02F8D1-10D4-4D9C-A613-CFD1A7F6A1C2}" type="presOf" srcId="{66FD7B3C-4B3D-40A8-9D9F-01955C0CE79A}" destId="{A4A5A708-D7B2-48DA-AAFA-280CBAC0A2E8}" srcOrd="0" destOrd="1" presId="urn:microsoft.com/office/officeart/2005/8/layout/vList2"/>
    <dgm:cxn modelId="{86AAA456-EF19-4777-A003-58D910A7C4D3}" srcId="{D8AD6F6F-60C2-488B-B555-E587B900304F}" destId="{D591129E-4951-4060-AB18-7743236B9D63}" srcOrd="6" destOrd="0" parTransId="{680DFA9E-63EE-4E1F-A160-B5A46BC822F5}" sibTransId="{748000FE-2987-4C7B-BB38-DA9272ED9DC9}"/>
    <dgm:cxn modelId="{A4722858-36AF-48C9-8801-2A167FFA7C9F}" srcId="{D8AD6F6F-60C2-488B-B555-E587B900304F}" destId="{945730F2-FF4D-4EDE-9286-E0720D503CEC}" srcOrd="3" destOrd="0" parTransId="{8C5CE5DC-2FB8-4684-868E-D9E9861754C7}" sibTransId="{F3A94306-E0E2-4ACD-BF13-6C3E98BA5D2F}"/>
    <dgm:cxn modelId="{B16EE82A-6E4D-465A-B34C-234A318D7782}" type="presOf" srcId="{03BBB56B-61A3-4EEC-B478-7520BDF578D3}" destId="{A4A5A708-D7B2-48DA-AAFA-280CBAC0A2E8}" srcOrd="0" destOrd="0" presId="urn:microsoft.com/office/officeart/2005/8/layout/vList2"/>
    <dgm:cxn modelId="{113F393F-E923-4F2F-B6DA-A890343C713B}" type="presOf" srcId="{F4EF0367-D95D-4E46-96C6-8A0A28B1E160}" destId="{A4A5A708-D7B2-48DA-AAFA-280CBAC0A2E8}" srcOrd="0" destOrd="4" presId="urn:microsoft.com/office/officeart/2005/8/layout/vList2"/>
    <dgm:cxn modelId="{CEC51110-5D6E-4DB1-94B2-6B69D37646C1}" type="presOf" srcId="{39535775-FB4A-45DE-8D23-1A686FEE29AC}" destId="{A8E26DD5-DE0D-481C-BEF1-6420DDB6D7F1}" srcOrd="0" destOrd="0" presId="urn:microsoft.com/office/officeart/2005/8/layout/vList2"/>
    <dgm:cxn modelId="{1D66ABC7-8D9B-48A9-849C-8757C5995076}" srcId="{D8AD6F6F-60C2-488B-B555-E587B900304F}" destId="{CBC293F6-6731-4D9F-B937-EF05ED6647DE}" srcOrd="5" destOrd="0" parTransId="{7128CB70-7A1A-40C1-944B-8C390D4C93D4}" sibTransId="{4D65ADF2-E55D-476B-86AF-13258D0A154F}"/>
    <dgm:cxn modelId="{8F82DABE-E933-4668-9863-E62064683B49}" type="presOf" srcId="{8E319BAA-DC4C-4A02-9C88-22B7EFEB53AA}" destId="{A4A5A708-D7B2-48DA-AAFA-280CBAC0A2E8}" srcOrd="0" destOrd="7" presId="urn:microsoft.com/office/officeart/2005/8/layout/vList2"/>
    <dgm:cxn modelId="{6F0BD997-965C-4E3F-9B83-4928E704FF5F}" srcId="{D8AD6F6F-60C2-488B-B555-E587B900304F}" destId="{98C07A62-0AD7-4BC5-AC7E-4CC950747A95}" srcOrd="8" destOrd="0" parTransId="{3F051465-FBB1-4679-A7C4-3177C1156CD5}" sibTransId="{C4E2D40F-89AE-4958-BCD6-4FA9CAE59563}"/>
    <dgm:cxn modelId="{BBA9EDD3-ADFA-47DD-B426-78CA2408B30C}" type="presOf" srcId="{D8AD6F6F-60C2-488B-B555-E587B900304F}" destId="{560D0303-0E61-43BA-A8C6-3F0D06E7337E}" srcOrd="0" destOrd="0" presId="urn:microsoft.com/office/officeart/2005/8/layout/vList2"/>
    <dgm:cxn modelId="{13CAF62B-67C1-4A66-B2E9-E83BBCB78A12}" srcId="{39535775-FB4A-45DE-8D23-1A686FEE29AC}" destId="{D8AD6F6F-60C2-488B-B555-E587B900304F}" srcOrd="0" destOrd="0" parTransId="{D0812082-2EB9-4728-AE95-6B1E8A4411E8}" sibTransId="{A1E5D339-1771-44F1-A938-72B9A39E3C01}"/>
    <dgm:cxn modelId="{8DCBBBFF-500B-431A-B9FB-67B0FE797036}" srcId="{D8AD6F6F-60C2-488B-B555-E587B900304F}" destId="{66FD7B3C-4B3D-40A8-9D9F-01955C0CE79A}" srcOrd="1" destOrd="0" parTransId="{EAF7AAFD-3B1A-4CEB-BAFC-88081C4998F1}" sibTransId="{B0BC76CD-636C-4FB4-9083-7EF907FF3397}"/>
    <dgm:cxn modelId="{5C5E9055-A241-49D3-922C-AB138705F1DE}" type="presOf" srcId="{06D9BDBC-32D7-4542-9FB1-A2D92ADF9615}" destId="{A4A5A708-D7B2-48DA-AAFA-280CBAC0A2E8}" srcOrd="0" destOrd="2" presId="urn:microsoft.com/office/officeart/2005/8/layout/vList2"/>
    <dgm:cxn modelId="{B667010A-68F9-4848-871D-4B57C5078697}" type="presOf" srcId="{CBC293F6-6731-4D9F-B937-EF05ED6647DE}" destId="{A4A5A708-D7B2-48DA-AAFA-280CBAC0A2E8}" srcOrd="0" destOrd="5" presId="urn:microsoft.com/office/officeart/2005/8/layout/vList2"/>
    <dgm:cxn modelId="{668F7A0B-3ED4-4DE9-AC08-FD797AF0783B}" type="presOf" srcId="{D591129E-4951-4060-AB18-7743236B9D63}" destId="{A4A5A708-D7B2-48DA-AAFA-280CBAC0A2E8}" srcOrd="0" destOrd="6" presId="urn:microsoft.com/office/officeart/2005/8/layout/vList2"/>
    <dgm:cxn modelId="{83E831D9-A1DD-4845-9712-828D58CF0297}" srcId="{D8AD6F6F-60C2-488B-B555-E587B900304F}" destId="{8E319BAA-DC4C-4A02-9C88-22B7EFEB53AA}" srcOrd="7" destOrd="0" parTransId="{1775942C-20C7-4C89-89F8-A0C39420F066}" sibTransId="{0FB54B97-FDD7-443C-B170-7C8DDE08B5AA}"/>
    <dgm:cxn modelId="{C2DC5A1B-1B3F-4711-A9A7-0AC1F4B9EF1B}" type="presParOf" srcId="{A8E26DD5-DE0D-481C-BEF1-6420DDB6D7F1}" destId="{560D0303-0E61-43BA-A8C6-3F0D06E7337E}" srcOrd="0" destOrd="0" presId="urn:microsoft.com/office/officeart/2005/8/layout/vList2"/>
    <dgm:cxn modelId="{7A179033-EE6D-48D3-961D-E521AF3998A8}" type="presParOf" srcId="{A8E26DD5-DE0D-481C-BEF1-6420DDB6D7F1}" destId="{A4A5A708-D7B2-48DA-AAFA-280CBAC0A2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1F1614-F2B4-43B7-B69E-1F9F82C6B6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9C61292-1C37-4C70-8A30-93F32915448F}">
      <dgm:prSet/>
      <dgm:spPr/>
      <dgm:t>
        <a:bodyPr/>
        <a:lstStyle/>
        <a:p>
          <a:pPr rtl="0"/>
          <a:r>
            <a:rPr lang="uk-UA" b="1" smtClean="0"/>
            <a:t>ПОДРІБНЕННЯ (ЗАЛЕЖНО ВІД ПРИЗНАЧЕННЯ):</a:t>
          </a:r>
          <a:endParaRPr lang="ru-RU"/>
        </a:p>
      </dgm:t>
    </dgm:pt>
    <dgm:pt modelId="{39A5BFEF-ED90-4A64-B7D5-97ED477529E7}" type="parTrans" cxnId="{D40B40DE-6C26-4482-A47D-E383A1825735}">
      <dgm:prSet/>
      <dgm:spPr/>
      <dgm:t>
        <a:bodyPr/>
        <a:lstStyle/>
        <a:p>
          <a:endParaRPr lang="ru-RU"/>
        </a:p>
      </dgm:t>
    </dgm:pt>
    <dgm:pt modelId="{D54D6810-2C71-4D86-BE7C-E799F110A2A4}" type="sibTrans" cxnId="{D40B40DE-6C26-4482-A47D-E383A1825735}">
      <dgm:prSet/>
      <dgm:spPr/>
      <dgm:t>
        <a:bodyPr/>
        <a:lstStyle/>
        <a:p>
          <a:endParaRPr lang="ru-RU"/>
        </a:p>
      </dgm:t>
    </dgm:pt>
    <dgm:pt modelId="{C320F5D0-FACF-4FD0-A725-69E7E246E9F5}">
      <dgm:prSet/>
      <dgm:spPr/>
      <dgm:t>
        <a:bodyPr/>
        <a:lstStyle/>
        <a:p>
          <a:pPr rtl="0"/>
          <a:r>
            <a:rPr lang="uk-UA" dirty="0" smtClean="0"/>
            <a:t>•	міді сульфат;</a:t>
          </a:r>
          <a:endParaRPr lang="ru-RU" dirty="0"/>
        </a:p>
      </dgm:t>
    </dgm:pt>
    <dgm:pt modelId="{49FF1E4B-E8BD-48B1-A017-5AF9321C1392}" type="parTrans" cxnId="{8A3145B3-5ACF-4309-BB41-DAAC70BB319B}">
      <dgm:prSet/>
      <dgm:spPr/>
      <dgm:t>
        <a:bodyPr/>
        <a:lstStyle/>
        <a:p>
          <a:endParaRPr lang="ru-RU"/>
        </a:p>
      </dgm:t>
    </dgm:pt>
    <dgm:pt modelId="{6FE42323-26F6-4867-8051-74A2E59F6ECE}" type="sibTrans" cxnId="{8A3145B3-5ACF-4309-BB41-DAAC70BB319B}">
      <dgm:prSet/>
      <dgm:spPr/>
      <dgm:t>
        <a:bodyPr/>
        <a:lstStyle/>
        <a:p>
          <a:endParaRPr lang="ru-RU"/>
        </a:p>
      </dgm:t>
    </dgm:pt>
    <dgm:pt modelId="{25BFE512-02C9-4853-94E5-495517F7E150}">
      <dgm:prSet/>
      <dgm:spPr/>
      <dgm:t>
        <a:bodyPr/>
        <a:lstStyle/>
        <a:p>
          <a:pPr rtl="0"/>
          <a:r>
            <a:rPr lang="uk-UA" smtClean="0"/>
            <a:t>•	магнію сульфат.</a:t>
          </a:r>
          <a:endParaRPr lang="ru-RU"/>
        </a:p>
      </dgm:t>
    </dgm:pt>
    <dgm:pt modelId="{E8925EAF-FF47-4035-93D5-1A73AC290CAD}" type="parTrans" cxnId="{3223267A-81D0-4FE4-A9A0-F969C15BB083}">
      <dgm:prSet/>
      <dgm:spPr/>
      <dgm:t>
        <a:bodyPr/>
        <a:lstStyle/>
        <a:p>
          <a:endParaRPr lang="ru-RU"/>
        </a:p>
      </dgm:t>
    </dgm:pt>
    <dgm:pt modelId="{D95CA215-8255-4C99-AE43-F5B0593A7711}" type="sibTrans" cxnId="{3223267A-81D0-4FE4-A9A0-F969C15BB083}">
      <dgm:prSet/>
      <dgm:spPr/>
      <dgm:t>
        <a:bodyPr/>
        <a:lstStyle/>
        <a:p>
          <a:endParaRPr lang="ru-RU"/>
        </a:p>
      </dgm:t>
    </dgm:pt>
    <dgm:pt modelId="{785477B7-3AF8-4E1E-BD14-0693F3E6EC29}" type="pres">
      <dgm:prSet presAssocID="{441F1614-F2B4-43B7-B69E-1F9F82C6B6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018324-33A8-46EF-AA3B-4327CD3ECF73}" type="pres">
      <dgm:prSet presAssocID="{29C61292-1C37-4C70-8A30-93F32915448F}" presName="parentText" presStyleLbl="node1" presStyleIdx="0" presStyleCnt="1" custLinFactNeighborX="-467" custLinFactNeighborY="-237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90D61B-7748-4FDD-B6E7-0C00CD3DF121}" type="pres">
      <dgm:prSet presAssocID="{29C61292-1C37-4C70-8A30-93F3291544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D178CA-1045-4806-B6E4-3D555ABA44D6}" type="presOf" srcId="{C320F5D0-FACF-4FD0-A725-69E7E246E9F5}" destId="{5F90D61B-7748-4FDD-B6E7-0C00CD3DF121}" srcOrd="0" destOrd="0" presId="urn:microsoft.com/office/officeart/2005/8/layout/vList2"/>
    <dgm:cxn modelId="{3223267A-81D0-4FE4-A9A0-F969C15BB083}" srcId="{29C61292-1C37-4C70-8A30-93F32915448F}" destId="{25BFE512-02C9-4853-94E5-495517F7E150}" srcOrd="1" destOrd="0" parTransId="{E8925EAF-FF47-4035-93D5-1A73AC290CAD}" sibTransId="{D95CA215-8255-4C99-AE43-F5B0593A7711}"/>
    <dgm:cxn modelId="{050422C4-8950-4093-8DFF-CC9DBDA03D3A}" type="presOf" srcId="{25BFE512-02C9-4853-94E5-495517F7E150}" destId="{5F90D61B-7748-4FDD-B6E7-0C00CD3DF121}" srcOrd="0" destOrd="1" presId="urn:microsoft.com/office/officeart/2005/8/layout/vList2"/>
    <dgm:cxn modelId="{4C2DC5EE-1D82-486D-BF63-06D36AF1F6C7}" type="presOf" srcId="{441F1614-F2B4-43B7-B69E-1F9F82C6B6E1}" destId="{785477B7-3AF8-4E1E-BD14-0693F3E6EC29}" srcOrd="0" destOrd="0" presId="urn:microsoft.com/office/officeart/2005/8/layout/vList2"/>
    <dgm:cxn modelId="{EF7AB8EA-9374-4671-A028-5B7E10E7B2AA}" type="presOf" srcId="{29C61292-1C37-4C70-8A30-93F32915448F}" destId="{59018324-33A8-46EF-AA3B-4327CD3ECF73}" srcOrd="0" destOrd="0" presId="urn:microsoft.com/office/officeart/2005/8/layout/vList2"/>
    <dgm:cxn modelId="{D40B40DE-6C26-4482-A47D-E383A1825735}" srcId="{441F1614-F2B4-43B7-B69E-1F9F82C6B6E1}" destId="{29C61292-1C37-4C70-8A30-93F32915448F}" srcOrd="0" destOrd="0" parTransId="{39A5BFEF-ED90-4A64-B7D5-97ED477529E7}" sibTransId="{D54D6810-2C71-4D86-BE7C-E799F110A2A4}"/>
    <dgm:cxn modelId="{8A3145B3-5ACF-4309-BB41-DAAC70BB319B}" srcId="{29C61292-1C37-4C70-8A30-93F32915448F}" destId="{C320F5D0-FACF-4FD0-A725-69E7E246E9F5}" srcOrd="0" destOrd="0" parTransId="{49FF1E4B-E8BD-48B1-A017-5AF9321C1392}" sibTransId="{6FE42323-26F6-4867-8051-74A2E59F6ECE}"/>
    <dgm:cxn modelId="{AFDAF8AA-9D97-4453-BF25-0C2A1C4B7AF8}" type="presParOf" srcId="{785477B7-3AF8-4E1E-BD14-0693F3E6EC29}" destId="{59018324-33A8-46EF-AA3B-4327CD3ECF73}" srcOrd="0" destOrd="0" presId="urn:microsoft.com/office/officeart/2005/8/layout/vList2"/>
    <dgm:cxn modelId="{E8999071-B44B-4804-B2D8-7C524AB0F49D}" type="presParOf" srcId="{785477B7-3AF8-4E1E-BD14-0693F3E6EC29}" destId="{5F90D61B-7748-4FDD-B6E7-0C00CD3DF12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B7CF62-8CA0-4322-894F-5908013300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772351-3851-4C8E-B0D7-6A836AA494F2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dirty="0" smtClean="0"/>
            <a:t>З дійсними розчинами BMC об’єднує:</a:t>
          </a:r>
          <a:endParaRPr lang="ru-RU" dirty="0"/>
        </a:p>
      </dgm:t>
    </dgm:pt>
    <dgm:pt modelId="{59A1D698-D2B6-46F1-8B1B-12F7FEBFEB59}" type="parTrans" cxnId="{DABF5B1C-F2FC-416E-A007-916BF93417CB}">
      <dgm:prSet/>
      <dgm:spPr/>
      <dgm:t>
        <a:bodyPr/>
        <a:lstStyle/>
        <a:p>
          <a:endParaRPr lang="ru-RU"/>
        </a:p>
      </dgm:t>
    </dgm:pt>
    <dgm:pt modelId="{4916AD14-8784-48CF-892F-482352C1E540}" type="sibTrans" cxnId="{DABF5B1C-F2FC-416E-A007-916BF93417CB}">
      <dgm:prSet/>
      <dgm:spPr/>
      <dgm:t>
        <a:bodyPr/>
        <a:lstStyle/>
        <a:p>
          <a:endParaRPr lang="ru-RU"/>
        </a:p>
      </dgm:t>
    </dgm:pt>
    <dgm:pt modelId="{E1F49A57-5EB6-421D-B266-019D05C0B696}">
      <dgm:prSet/>
      <dgm:spPr/>
      <dgm:t>
        <a:bodyPr/>
        <a:lstStyle/>
        <a:p>
          <a:pPr rtl="0"/>
          <a:r>
            <a:rPr lang="uk-UA" dirty="0" smtClean="0"/>
            <a:t>—	гомогенність;</a:t>
          </a:r>
          <a:endParaRPr lang="ru-RU" dirty="0"/>
        </a:p>
      </dgm:t>
    </dgm:pt>
    <dgm:pt modelId="{FCF35F98-81EC-4FD6-8961-C1A2BA5747FD}" type="parTrans" cxnId="{104A3E28-F56F-4294-AD2A-9B344CEA893E}">
      <dgm:prSet/>
      <dgm:spPr/>
      <dgm:t>
        <a:bodyPr/>
        <a:lstStyle/>
        <a:p>
          <a:endParaRPr lang="ru-RU"/>
        </a:p>
      </dgm:t>
    </dgm:pt>
    <dgm:pt modelId="{CA891A4D-3875-4AAD-92F3-7140EBC776E5}" type="sibTrans" cxnId="{104A3E28-F56F-4294-AD2A-9B344CEA893E}">
      <dgm:prSet/>
      <dgm:spPr/>
      <dgm:t>
        <a:bodyPr/>
        <a:lstStyle/>
        <a:p>
          <a:endParaRPr lang="ru-RU"/>
        </a:p>
      </dgm:t>
    </dgm:pt>
    <dgm:pt modelId="{0B795DCC-7587-4E57-8CEF-297B04629B37}">
      <dgm:prSet/>
      <dgm:spPr/>
      <dgm:t>
        <a:bodyPr/>
        <a:lstStyle/>
        <a:p>
          <a:pPr rtl="0"/>
          <a:r>
            <a:rPr lang="uk-UA" dirty="0" smtClean="0"/>
            <a:t>—	здатність існувати без стабілізатора необмежений проміжок</a:t>
          </a:r>
          <a:r>
            <a:rPr lang="en-US" dirty="0" smtClean="0"/>
            <a:t> </a:t>
          </a:r>
          <a:r>
            <a:rPr lang="uk-UA" dirty="0" smtClean="0"/>
            <a:t>часу (</a:t>
          </a:r>
          <a:r>
            <a:rPr lang="uk-UA" dirty="0" err="1" smtClean="0"/>
            <a:t>агрегативна</a:t>
          </a:r>
          <a:r>
            <a:rPr lang="uk-UA" dirty="0" smtClean="0"/>
            <a:t> і термодинамічна стійкість);</a:t>
          </a:r>
          <a:endParaRPr lang="ru-RU" dirty="0"/>
        </a:p>
      </dgm:t>
    </dgm:pt>
    <dgm:pt modelId="{8B62076F-E3AD-4826-851C-1957C971A8C6}" type="parTrans" cxnId="{86846A1B-4CDD-4366-B79E-DA9020057D94}">
      <dgm:prSet/>
      <dgm:spPr/>
      <dgm:t>
        <a:bodyPr/>
        <a:lstStyle/>
        <a:p>
          <a:endParaRPr lang="ru-RU"/>
        </a:p>
      </dgm:t>
    </dgm:pt>
    <dgm:pt modelId="{0C3DB57D-89D1-4641-8DF8-7CA63BC1BD7A}" type="sibTrans" cxnId="{86846A1B-4CDD-4366-B79E-DA9020057D94}">
      <dgm:prSet/>
      <dgm:spPr/>
      <dgm:t>
        <a:bodyPr/>
        <a:lstStyle/>
        <a:p>
          <a:endParaRPr lang="ru-RU"/>
        </a:p>
      </dgm:t>
    </dgm:pt>
    <dgm:pt modelId="{3CC58AB5-7AC4-4C8A-AB10-337879332F49}">
      <dgm:prSet/>
      <dgm:spPr/>
      <dgm:t>
        <a:bodyPr/>
        <a:lstStyle/>
        <a:p>
          <a:pPr rtl="0"/>
          <a:r>
            <a:rPr lang="uk-UA" dirty="0" smtClean="0"/>
            <a:t>—	самовільність розчинення.</a:t>
          </a:r>
          <a:endParaRPr lang="ru-RU" dirty="0"/>
        </a:p>
      </dgm:t>
    </dgm:pt>
    <dgm:pt modelId="{389F5C10-713A-4078-98BB-307848F8EB30}" type="parTrans" cxnId="{7C2DF857-1793-46DA-9AB8-486E11F12CAB}">
      <dgm:prSet/>
      <dgm:spPr/>
      <dgm:t>
        <a:bodyPr/>
        <a:lstStyle/>
        <a:p>
          <a:endParaRPr lang="ru-RU"/>
        </a:p>
      </dgm:t>
    </dgm:pt>
    <dgm:pt modelId="{FB3B28DB-64F1-4AC9-8A7F-FCF936788131}" type="sibTrans" cxnId="{7C2DF857-1793-46DA-9AB8-486E11F12CAB}">
      <dgm:prSet/>
      <dgm:spPr/>
      <dgm:t>
        <a:bodyPr/>
        <a:lstStyle/>
        <a:p>
          <a:endParaRPr lang="ru-RU"/>
        </a:p>
      </dgm:t>
    </dgm:pt>
    <dgm:pt modelId="{729D6AD3-8AFD-4F0C-BA60-D03844211441}" type="pres">
      <dgm:prSet presAssocID="{B9B7CF62-8CA0-4322-894F-5908013300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751C99-FE37-4372-9D45-C44D276A0A30}" type="pres">
      <dgm:prSet presAssocID="{36772351-3851-4C8E-B0D7-6A836AA494F2}" presName="parentText" presStyleLbl="node1" presStyleIdx="0" presStyleCnt="1" custLinFactNeighborY="-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748417-D8AF-4880-9102-A85AA762D2CE}" type="pres">
      <dgm:prSet presAssocID="{36772351-3851-4C8E-B0D7-6A836AA494F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3FB9F0-41FE-4EB8-955C-5BACE58A632C}" type="presOf" srcId="{E1F49A57-5EB6-421D-B266-019D05C0B696}" destId="{57748417-D8AF-4880-9102-A85AA762D2CE}" srcOrd="0" destOrd="0" presId="urn:microsoft.com/office/officeart/2005/8/layout/vList2"/>
    <dgm:cxn modelId="{5AC465F9-4E35-4D07-8FDD-5F284DDC5526}" type="presOf" srcId="{3CC58AB5-7AC4-4C8A-AB10-337879332F49}" destId="{57748417-D8AF-4880-9102-A85AA762D2CE}" srcOrd="0" destOrd="2" presId="urn:microsoft.com/office/officeart/2005/8/layout/vList2"/>
    <dgm:cxn modelId="{358A88C7-319E-4F8C-A799-B85BDB79693E}" type="presOf" srcId="{B9B7CF62-8CA0-4322-894F-5908013300C3}" destId="{729D6AD3-8AFD-4F0C-BA60-D03844211441}" srcOrd="0" destOrd="0" presId="urn:microsoft.com/office/officeart/2005/8/layout/vList2"/>
    <dgm:cxn modelId="{86846A1B-4CDD-4366-B79E-DA9020057D94}" srcId="{36772351-3851-4C8E-B0D7-6A836AA494F2}" destId="{0B795DCC-7587-4E57-8CEF-297B04629B37}" srcOrd="1" destOrd="0" parTransId="{8B62076F-E3AD-4826-851C-1957C971A8C6}" sibTransId="{0C3DB57D-89D1-4641-8DF8-7CA63BC1BD7A}"/>
    <dgm:cxn modelId="{104A3E28-F56F-4294-AD2A-9B344CEA893E}" srcId="{36772351-3851-4C8E-B0D7-6A836AA494F2}" destId="{E1F49A57-5EB6-421D-B266-019D05C0B696}" srcOrd="0" destOrd="0" parTransId="{FCF35F98-81EC-4FD6-8961-C1A2BA5747FD}" sibTransId="{CA891A4D-3875-4AAD-92F3-7140EBC776E5}"/>
    <dgm:cxn modelId="{DABF5B1C-F2FC-416E-A007-916BF93417CB}" srcId="{B9B7CF62-8CA0-4322-894F-5908013300C3}" destId="{36772351-3851-4C8E-B0D7-6A836AA494F2}" srcOrd="0" destOrd="0" parTransId="{59A1D698-D2B6-46F1-8B1B-12F7FEBFEB59}" sibTransId="{4916AD14-8784-48CF-892F-482352C1E540}"/>
    <dgm:cxn modelId="{141424D6-36FA-4A89-B54D-723297083571}" type="presOf" srcId="{36772351-3851-4C8E-B0D7-6A836AA494F2}" destId="{CF751C99-FE37-4372-9D45-C44D276A0A30}" srcOrd="0" destOrd="0" presId="urn:microsoft.com/office/officeart/2005/8/layout/vList2"/>
    <dgm:cxn modelId="{7C2DF857-1793-46DA-9AB8-486E11F12CAB}" srcId="{36772351-3851-4C8E-B0D7-6A836AA494F2}" destId="{3CC58AB5-7AC4-4C8A-AB10-337879332F49}" srcOrd="2" destOrd="0" parTransId="{389F5C10-713A-4078-98BB-307848F8EB30}" sibTransId="{FB3B28DB-64F1-4AC9-8A7F-FCF936788131}"/>
    <dgm:cxn modelId="{2E9268FD-9A05-4AC4-B441-41D4AB411404}" type="presOf" srcId="{0B795DCC-7587-4E57-8CEF-297B04629B37}" destId="{57748417-D8AF-4880-9102-A85AA762D2CE}" srcOrd="0" destOrd="1" presId="urn:microsoft.com/office/officeart/2005/8/layout/vList2"/>
    <dgm:cxn modelId="{23D48CBF-706F-438F-B371-94988A3DE220}" type="presParOf" srcId="{729D6AD3-8AFD-4F0C-BA60-D03844211441}" destId="{CF751C99-FE37-4372-9D45-C44D276A0A30}" srcOrd="0" destOrd="0" presId="urn:microsoft.com/office/officeart/2005/8/layout/vList2"/>
    <dgm:cxn modelId="{2A916F77-1DEF-4663-A195-81496B0AB345}" type="presParOf" srcId="{729D6AD3-8AFD-4F0C-BA60-D03844211441}" destId="{57748417-D8AF-4880-9102-A85AA762D2C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72CD48-BE70-42F5-8E0D-A83A1BD6E0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1DB495-5D8B-450C-9564-FF4AF17873F7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600" dirty="0" smtClean="0"/>
            <a:t>З колоїдними розчинами BMC об’єднує:</a:t>
          </a:r>
          <a:endParaRPr lang="ru-RU" sz="2600" dirty="0"/>
        </a:p>
      </dgm:t>
    </dgm:pt>
    <dgm:pt modelId="{A3296033-2D6D-4B13-9511-9BCC816F8B6C}" type="parTrans" cxnId="{0CF06B14-FF2E-41A5-8BA6-D1322A3F4395}">
      <dgm:prSet/>
      <dgm:spPr/>
      <dgm:t>
        <a:bodyPr/>
        <a:lstStyle/>
        <a:p>
          <a:endParaRPr lang="ru-RU"/>
        </a:p>
      </dgm:t>
    </dgm:pt>
    <dgm:pt modelId="{83F460FB-22A3-46C0-BB4A-784276F0AA11}" type="sibTrans" cxnId="{0CF06B14-FF2E-41A5-8BA6-D1322A3F4395}">
      <dgm:prSet/>
      <dgm:spPr/>
      <dgm:t>
        <a:bodyPr/>
        <a:lstStyle/>
        <a:p>
          <a:endParaRPr lang="ru-RU"/>
        </a:p>
      </dgm:t>
    </dgm:pt>
    <dgm:pt modelId="{122ADF2E-A57C-430E-866B-ED8B608314F8}">
      <dgm:prSet custT="1"/>
      <dgm:spPr/>
      <dgm:t>
        <a:bodyPr/>
        <a:lstStyle/>
        <a:p>
          <a:pPr rtl="0"/>
          <a:r>
            <a:rPr lang="uk-UA" sz="2000" dirty="0" smtClean="0"/>
            <a:t>—	велика молекулярна маса;</a:t>
          </a:r>
          <a:endParaRPr lang="ru-RU" sz="2000" dirty="0"/>
        </a:p>
      </dgm:t>
    </dgm:pt>
    <dgm:pt modelId="{4E799557-8394-432D-9FF1-070D84B4D620}" type="parTrans" cxnId="{F01253C8-1C51-4703-9B57-534E9979F743}">
      <dgm:prSet/>
      <dgm:spPr/>
      <dgm:t>
        <a:bodyPr/>
        <a:lstStyle/>
        <a:p>
          <a:endParaRPr lang="ru-RU"/>
        </a:p>
      </dgm:t>
    </dgm:pt>
    <dgm:pt modelId="{0891B0E4-FF54-4C81-BD3D-D5F46C38CA4B}" type="sibTrans" cxnId="{F01253C8-1C51-4703-9B57-534E9979F743}">
      <dgm:prSet/>
      <dgm:spPr/>
      <dgm:t>
        <a:bodyPr/>
        <a:lstStyle/>
        <a:p>
          <a:endParaRPr lang="ru-RU"/>
        </a:p>
      </dgm:t>
    </dgm:pt>
    <dgm:pt modelId="{42BC769F-DF70-4305-8353-0C3976AEDB0A}">
      <dgm:prSet custT="1"/>
      <dgm:spPr/>
      <dgm:t>
        <a:bodyPr/>
        <a:lstStyle/>
        <a:p>
          <a:pPr rtl="0"/>
          <a:r>
            <a:rPr lang="uk-UA" sz="2000" dirty="0" smtClean="0"/>
            <a:t>—	слабка дифузійна здатність;</a:t>
          </a:r>
          <a:endParaRPr lang="ru-RU" sz="2000" dirty="0"/>
        </a:p>
      </dgm:t>
    </dgm:pt>
    <dgm:pt modelId="{885DE117-0FC0-45A7-8579-8789B86563B7}" type="parTrans" cxnId="{F30CDD46-1D6B-4525-9FC9-6DCF6C2B6068}">
      <dgm:prSet/>
      <dgm:spPr/>
      <dgm:t>
        <a:bodyPr/>
        <a:lstStyle/>
        <a:p>
          <a:endParaRPr lang="ru-RU"/>
        </a:p>
      </dgm:t>
    </dgm:pt>
    <dgm:pt modelId="{6F4D9689-CCDD-415D-876B-321B5EEA5303}" type="sibTrans" cxnId="{F30CDD46-1D6B-4525-9FC9-6DCF6C2B6068}">
      <dgm:prSet/>
      <dgm:spPr/>
      <dgm:t>
        <a:bodyPr/>
        <a:lstStyle/>
        <a:p>
          <a:endParaRPr lang="ru-RU"/>
        </a:p>
      </dgm:t>
    </dgm:pt>
    <dgm:pt modelId="{21F8E363-E486-456B-9360-C46382726610}">
      <dgm:prSet custT="1"/>
      <dgm:spPr/>
      <dgm:t>
        <a:bodyPr/>
        <a:lstStyle/>
        <a:p>
          <a:pPr rtl="0"/>
          <a:r>
            <a:rPr lang="uk-UA" sz="2000" dirty="0" smtClean="0"/>
            <a:t>—	непрозорість у відбитому світлі</a:t>
          </a:r>
          <a:r>
            <a:rPr lang="uk-UA" sz="1700" dirty="0" smtClean="0"/>
            <a:t>.</a:t>
          </a:r>
          <a:endParaRPr lang="ru-RU" sz="1700" dirty="0"/>
        </a:p>
      </dgm:t>
    </dgm:pt>
    <dgm:pt modelId="{C47B1994-93C1-426E-B3EE-1D3DFF16F1D0}" type="parTrans" cxnId="{04D57D57-3F30-49EB-8874-EBC3532AC8DD}">
      <dgm:prSet/>
      <dgm:spPr/>
      <dgm:t>
        <a:bodyPr/>
        <a:lstStyle/>
        <a:p>
          <a:endParaRPr lang="ru-RU"/>
        </a:p>
      </dgm:t>
    </dgm:pt>
    <dgm:pt modelId="{C093746C-B1F4-44DD-BD31-E394E14678D6}" type="sibTrans" cxnId="{04D57D57-3F30-49EB-8874-EBC3532AC8DD}">
      <dgm:prSet/>
      <dgm:spPr/>
      <dgm:t>
        <a:bodyPr/>
        <a:lstStyle/>
        <a:p>
          <a:endParaRPr lang="ru-RU"/>
        </a:p>
      </dgm:t>
    </dgm:pt>
    <dgm:pt modelId="{0EAFCFDD-9C10-40BE-8701-D5CCEB46FB0B}" type="pres">
      <dgm:prSet presAssocID="{D772CD48-BE70-42F5-8E0D-A83A1BD6E0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448419-524E-483B-84B9-26990110807B}" type="pres">
      <dgm:prSet presAssocID="{971DB495-5D8B-450C-9564-FF4AF17873F7}" presName="parentText" presStyleLbl="node1" presStyleIdx="0" presStyleCnt="1" custScaleY="77158" custLinFactNeighborY="-116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85557-2E47-43C0-A508-96365DF26F5D}" type="pres">
      <dgm:prSet presAssocID="{971DB495-5D8B-450C-9564-FF4AF17873F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F659B9-5B3E-4AB0-A034-328C13584734}" type="presOf" srcId="{971DB495-5D8B-450C-9564-FF4AF17873F7}" destId="{6F448419-524E-483B-84B9-26990110807B}" srcOrd="0" destOrd="0" presId="urn:microsoft.com/office/officeart/2005/8/layout/vList2"/>
    <dgm:cxn modelId="{5CEBFDE0-676B-47B3-97D1-50C13DA3AD69}" type="presOf" srcId="{42BC769F-DF70-4305-8353-0C3976AEDB0A}" destId="{3D185557-2E47-43C0-A508-96365DF26F5D}" srcOrd="0" destOrd="1" presId="urn:microsoft.com/office/officeart/2005/8/layout/vList2"/>
    <dgm:cxn modelId="{029E1507-87F0-418D-9A93-128AEAF2088D}" type="presOf" srcId="{D772CD48-BE70-42F5-8E0D-A83A1BD6E037}" destId="{0EAFCFDD-9C10-40BE-8701-D5CCEB46FB0B}" srcOrd="0" destOrd="0" presId="urn:microsoft.com/office/officeart/2005/8/layout/vList2"/>
    <dgm:cxn modelId="{F30CDD46-1D6B-4525-9FC9-6DCF6C2B6068}" srcId="{971DB495-5D8B-450C-9564-FF4AF17873F7}" destId="{42BC769F-DF70-4305-8353-0C3976AEDB0A}" srcOrd="1" destOrd="0" parTransId="{885DE117-0FC0-45A7-8579-8789B86563B7}" sibTransId="{6F4D9689-CCDD-415D-876B-321B5EEA5303}"/>
    <dgm:cxn modelId="{F40F338F-F2C9-439D-BD88-8EAB8AFF5534}" type="presOf" srcId="{21F8E363-E486-456B-9360-C46382726610}" destId="{3D185557-2E47-43C0-A508-96365DF26F5D}" srcOrd="0" destOrd="2" presId="urn:microsoft.com/office/officeart/2005/8/layout/vList2"/>
    <dgm:cxn modelId="{0CF06B14-FF2E-41A5-8BA6-D1322A3F4395}" srcId="{D772CD48-BE70-42F5-8E0D-A83A1BD6E037}" destId="{971DB495-5D8B-450C-9564-FF4AF17873F7}" srcOrd="0" destOrd="0" parTransId="{A3296033-2D6D-4B13-9511-9BCC816F8B6C}" sibTransId="{83F460FB-22A3-46C0-BB4A-784276F0AA11}"/>
    <dgm:cxn modelId="{F01253C8-1C51-4703-9B57-534E9979F743}" srcId="{971DB495-5D8B-450C-9564-FF4AF17873F7}" destId="{122ADF2E-A57C-430E-866B-ED8B608314F8}" srcOrd="0" destOrd="0" parTransId="{4E799557-8394-432D-9FF1-070D84B4D620}" sibTransId="{0891B0E4-FF54-4C81-BD3D-D5F46C38CA4B}"/>
    <dgm:cxn modelId="{27EEE3E4-1C14-4EA2-BDC4-37EB23D713CA}" type="presOf" srcId="{122ADF2E-A57C-430E-866B-ED8B608314F8}" destId="{3D185557-2E47-43C0-A508-96365DF26F5D}" srcOrd="0" destOrd="0" presId="urn:microsoft.com/office/officeart/2005/8/layout/vList2"/>
    <dgm:cxn modelId="{04D57D57-3F30-49EB-8874-EBC3532AC8DD}" srcId="{971DB495-5D8B-450C-9564-FF4AF17873F7}" destId="{21F8E363-E486-456B-9360-C46382726610}" srcOrd="2" destOrd="0" parTransId="{C47B1994-93C1-426E-B3EE-1D3DFF16F1D0}" sibTransId="{C093746C-B1F4-44DD-BD31-E394E14678D6}"/>
    <dgm:cxn modelId="{44587F2B-B34A-4309-9BE7-F751CBADB729}" type="presParOf" srcId="{0EAFCFDD-9C10-40BE-8701-D5CCEB46FB0B}" destId="{6F448419-524E-483B-84B9-26990110807B}" srcOrd="0" destOrd="0" presId="urn:microsoft.com/office/officeart/2005/8/layout/vList2"/>
    <dgm:cxn modelId="{3DC1DD97-4E7F-4E60-88B0-09AC902A4932}" type="presParOf" srcId="{0EAFCFDD-9C10-40BE-8701-D5CCEB46FB0B}" destId="{3D185557-2E47-43C0-A508-96365DF26F5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039E66-E4E6-480F-ABC5-1B3DBA6D7D5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780AED-3F76-405E-B09C-8615CB4FAE41}">
      <dgm:prSet/>
      <dgm:spPr/>
      <dgm:t>
        <a:bodyPr/>
        <a:lstStyle/>
        <a:p>
          <a:pPr rtl="0"/>
          <a:r>
            <a:rPr lang="ru-RU" i="1" u="sng" dirty="0" smtClean="0"/>
            <a:t>РОЗЧИНИ ГОТУЮТЬ ТАК:</a:t>
          </a:r>
          <a:endParaRPr lang="ru-RU" dirty="0"/>
        </a:p>
      </dgm:t>
    </dgm:pt>
    <dgm:pt modelId="{E36664E2-83D2-4F6D-B0A8-98FE8C462960}" type="parTrans" cxnId="{9BB50ACB-D165-4B22-9F3E-6857403A969F}">
      <dgm:prSet/>
      <dgm:spPr/>
      <dgm:t>
        <a:bodyPr/>
        <a:lstStyle/>
        <a:p>
          <a:endParaRPr lang="ru-RU"/>
        </a:p>
      </dgm:t>
    </dgm:pt>
    <dgm:pt modelId="{37AEE3D6-AAA5-4239-9A14-86880B00AD96}" type="sibTrans" cxnId="{9BB50ACB-D165-4B22-9F3E-6857403A969F}">
      <dgm:prSet/>
      <dgm:spPr/>
      <dgm:t>
        <a:bodyPr/>
        <a:lstStyle/>
        <a:p>
          <a:endParaRPr lang="ru-RU"/>
        </a:p>
      </dgm:t>
    </dgm:pt>
    <dgm:pt modelId="{27AD7D70-CEB2-4042-87F1-D51EDEC4FE72}">
      <dgm:prSet/>
      <dgm:spPr/>
      <dgm:t>
        <a:bodyPr/>
        <a:lstStyle/>
        <a:p>
          <a:pPr rtl="0"/>
          <a:r>
            <a:rPr lang="ru-RU" dirty="0" smtClean="0"/>
            <a:t>•	</a:t>
          </a:r>
          <a:r>
            <a:rPr lang="ru-RU" dirty="0" err="1" smtClean="0"/>
            <a:t>залити</a:t>
          </a:r>
          <a:r>
            <a:rPr lang="ru-RU" dirty="0" smtClean="0"/>
            <a:t> МЦ </a:t>
          </a:r>
          <a:r>
            <a:rPr lang="ru-RU" dirty="0" err="1" smtClean="0"/>
            <a:t>гарячою</a:t>
          </a:r>
          <a:r>
            <a:rPr lang="ru-RU" dirty="0" smtClean="0"/>
            <a:t> (80—90°С) водою (1/2 </a:t>
          </a:r>
          <a:r>
            <a:rPr lang="ru-RU" dirty="0" err="1" smtClean="0"/>
            <a:t>від</a:t>
          </a:r>
          <a:r>
            <a:rPr lang="ru-RU" dirty="0" smtClean="0"/>
            <a:t> </a:t>
          </a:r>
          <a:r>
            <a:rPr lang="ru-RU" dirty="0" err="1" smtClean="0"/>
            <a:t>прописаного</a:t>
          </a:r>
          <a:r>
            <a:rPr lang="ru-RU" dirty="0" smtClean="0"/>
            <a:t> </a:t>
          </a:r>
          <a:r>
            <a:rPr lang="ru-RU" dirty="0" err="1" smtClean="0"/>
            <a:t>об’єму</a:t>
          </a:r>
          <a:r>
            <a:rPr lang="ru-RU" dirty="0" smtClean="0"/>
            <a:t>);</a:t>
          </a:r>
          <a:endParaRPr lang="ru-RU" dirty="0"/>
        </a:p>
      </dgm:t>
    </dgm:pt>
    <dgm:pt modelId="{A92A5A42-7520-43C2-BDA2-E4090C36BBE3}" type="parTrans" cxnId="{3871CF94-E51A-4EC9-AEE7-EF27DDA03594}">
      <dgm:prSet/>
      <dgm:spPr/>
      <dgm:t>
        <a:bodyPr/>
        <a:lstStyle/>
        <a:p>
          <a:endParaRPr lang="ru-RU"/>
        </a:p>
      </dgm:t>
    </dgm:pt>
    <dgm:pt modelId="{4E227206-DC84-442B-8C12-E20898DF75B6}" type="sibTrans" cxnId="{3871CF94-E51A-4EC9-AEE7-EF27DDA03594}">
      <dgm:prSet/>
      <dgm:spPr/>
      <dgm:t>
        <a:bodyPr/>
        <a:lstStyle/>
        <a:p>
          <a:endParaRPr lang="ru-RU"/>
        </a:p>
      </dgm:t>
    </dgm:pt>
    <dgm:pt modelId="{566658B7-3A68-4B70-B792-18D59E9E9F16}">
      <dgm:prSet/>
      <dgm:spPr/>
      <dgm:t>
        <a:bodyPr/>
        <a:lstStyle/>
        <a:p>
          <a:pPr rtl="0"/>
          <a:r>
            <a:rPr lang="ru-RU" smtClean="0"/>
            <a:t>•	залишити для набухання при кімнатній температурі на 2 год;</a:t>
          </a:r>
          <a:endParaRPr lang="ru-RU"/>
        </a:p>
      </dgm:t>
    </dgm:pt>
    <dgm:pt modelId="{2F607B6F-3FE6-4E02-BE24-647B7BD509C7}" type="parTrans" cxnId="{ABEF9B62-43F3-4B2E-BF78-3D6B1177175E}">
      <dgm:prSet/>
      <dgm:spPr/>
      <dgm:t>
        <a:bodyPr/>
        <a:lstStyle/>
        <a:p>
          <a:endParaRPr lang="ru-RU"/>
        </a:p>
      </dgm:t>
    </dgm:pt>
    <dgm:pt modelId="{A47B02A3-3235-447B-8D86-E127CAD2A34F}" type="sibTrans" cxnId="{ABEF9B62-43F3-4B2E-BF78-3D6B1177175E}">
      <dgm:prSet/>
      <dgm:spPr/>
      <dgm:t>
        <a:bodyPr/>
        <a:lstStyle/>
        <a:p>
          <a:endParaRPr lang="ru-RU"/>
        </a:p>
      </dgm:t>
    </dgm:pt>
    <dgm:pt modelId="{6D933699-6B53-409D-8675-61D42C67F16F}">
      <dgm:prSet/>
      <dgm:spPr/>
      <dgm:t>
        <a:bodyPr/>
        <a:lstStyle/>
        <a:p>
          <a:pPr rtl="0"/>
          <a:r>
            <a:rPr lang="ru-RU" smtClean="0"/>
            <a:t>•	додати решту холодної води;</a:t>
          </a:r>
          <a:endParaRPr lang="ru-RU"/>
        </a:p>
      </dgm:t>
    </dgm:pt>
    <dgm:pt modelId="{725CA538-3718-4B50-AE18-F9B2B84BEEC4}" type="parTrans" cxnId="{FD17194D-3A4F-4C43-996B-2C13EBECF452}">
      <dgm:prSet/>
      <dgm:spPr/>
      <dgm:t>
        <a:bodyPr/>
        <a:lstStyle/>
        <a:p>
          <a:endParaRPr lang="ru-RU"/>
        </a:p>
      </dgm:t>
    </dgm:pt>
    <dgm:pt modelId="{0AC0EE29-51D2-4802-A855-060810384735}" type="sibTrans" cxnId="{FD17194D-3A4F-4C43-996B-2C13EBECF452}">
      <dgm:prSet/>
      <dgm:spPr/>
      <dgm:t>
        <a:bodyPr/>
        <a:lstStyle/>
        <a:p>
          <a:endParaRPr lang="ru-RU"/>
        </a:p>
      </dgm:t>
    </dgm:pt>
    <dgm:pt modelId="{38A7FE40-7F4F-4931-A7C6-CDC4ADA40272}">
      <dgm:prSet/>
      <dgm:spPr/>
      <dgm:t>
        <a:bodyPr/>
        <a:lstStyle/>
        <a:p>
          <a:pPr rtl="0"/>
          <a:r>
            <a:rPr lang="ru-RU" smtClean="0"/>
            <a:t>•	перемішати;</a:t>
          </a:r>
          <a:endParaRPr lang="ru-RU"/>
        </a:p>
      </dgm:t>
    </dgm:pt>
    <dgm:pt modelId="{1EC2505C-231C-4131-A65F-71B084B092B3}" type="parTrans" cxnId="{D4BD184C-43E7-4496-BCA8-952D9F507592}">
      <dgm:prSet/>
      <dgm:spPr/>
      <dgm:t>
        <a:bodyPr/>
        <a:lstStyle/>
        <a:p>
          <a:endParaRPr lang="ru-RU"/>
        </a:p>
      </dgm:t>
    </dgm:pt>
    <dgm:pt modelId="{9395922C-69CD-416E-9C08-85A5FD680963}" type="sibTrans" cxnId="{D4BD184C-43E7-4496-BCA8-952D9F507592}">
      <dgm:prSet/>
      <dgm:spPr/>
      <dgm:t>
        <a:bodyPr/>
        <a:lstStyle/>
        <a:p>
          <a:endParaRPr lang="ru-RU"/>
        </a:p>
      </dgm:t>
    </dgm:pt>
    <dgm:pt modelId="{A58D3A6E-8EEC-4A98-8D6B-D6E20AE9D0EF}">
      <dgm:prSet/>
      <dgm:spPr/>
      <dgm:t>
        <a:bodyPr/>
        <a:lstStyle/>
        <a:p>
          <a:pPr rtl="0"/>
          <a:r>
            <a:rPr lang="ru-RU" smtClean="0"/>
            <a:t>•	поставити у холодильник на 10—13 год. до повного переходу МЦ у розчин;</a:t>
          </a:r>
          <a:endParaRPr lang="ru-RU"/>
        </a:p>
      </dgm:t>
    </dgm:pt>
    <dgm:pt modelId="{D08D8448-9099-4F2B-95F5-F1481D79CFB3}" type="parTrans" cxnId="{51D91E68-DD7A-41FB-8F64-41C836AD1876}">
      <dgm:prSet/>
      <dgm:spPr/>
      <dgm:t>
        <a:bodyPr/>
        <a:lstStyle/>
        <a:p>
          <a:endParaRPr lang="ru-RU"/>
        </a:p>
      </dgm:t>
    </dgm:pt>
    <dgm:pt modelId="{268CB4BC-D77C-4EAE-8359-192C145095AF}" type="sibTrans" cxnId="{51D91E68-DD7A-41FB-8F64-41C836AD1876}">
      <dgm:prSet/>
      <dgm:spPr/>
      <dgm:t>
        <a:bodyPr/>
        <a:lstStyle/>
        <a:p>
          <a:endParaRPr lang="ru-RU"/>
        </a:p>
      </dgm:t>
    </dgm:pt>
    <dgm:pt modelId="{91082D8E-A1A1-4B28-915E-0199A1F87402}">
      <dgm:prSet/>
      <dgm:spPr/>
      <dgm:t>
        <a:bodyPr/>
        <a:lstStyle/>
        <a:p>
          <a:pPr rtl="0"/>
          <a:r>
            <a:rPr lang="ru-RU" smtClean="0"/>
            <a:t>•	процідити через скляний фільтр № 2.</a:t>
          </a:r>
          <a:endParaRPr lang="ru-RU"/>
        </a:p>
      </dgm:t>
    </dgm:pt>
    <dgm:pt modelId="{3C14ACAA-7699-44FA-A173-381A871BBA31}" type="parTrans" cxnId="{9A259412-1D88-43F8-B3F5-37942BCDE6F2}">
      <dgm:prSet/>
      <dgm:spPr/>
      <dgm:t>
        <a:bodyPr/>
        <a:lstStyle/>
        <a:p>
          <a:endParaRPr lang="ru-RU"/>
        </a:p>
      </dgm:t>
    </dgm:pt>
    <dgm:pt modelId="{D3C07180-B6A2-4887-9837-06CFD7404B63}" type="sibTrans" cxnId="{9A259412-1D88-43F8-B3F5-37942BCDE6F2}">
      <dgm:prSet/>
      <dgm:spPr/>
      <dgm:t>
        <a:bodyPr/>
        <a:lstStyle/>
        <a:p>
          <a:endParaRPr lang="ru-RU"/>
        </a:p>
      </dgm:t>
    </dgm:pt>
    <dgm:pt modelId="{625E30FD-13E6-40AC-BB21-8869A2E1CB54}" type="pres">
      <dgm:prSet presAssocID="{96039E66-E4E6-480F-ABC5-1B3DBA6D7D5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F30E3C1-603D-4268-B5B4-1082652044FB}" type="pres">
      <dgm:prSet presAssocID="{B5780AED-3F76-405E-B09C-8615CB4FAE41}" presName="thickLine" presStyleLbl="alignNode1" presStyleIdx="0" presStyleCnt="1"/>
      <dgm:spPr/>
    </dgm:pt>
    <dgm:pt modelId="{C66FBEE8-1AD4-4DC1-BD10-CA0FCB2B3BCD}" type="pres">
      <dgm:prSet presAssocID="{B5780AED-3F76-405E-B09C-8615CB4FAE41}" presName="horz1" presStyleCnt="0"/>
      <dgm:spPr/>
    </dgm:pt>
    <dgm:pt modelId="{393F0328-67AE-47F5-80C9-14BD6BD457CF}" type="pres">
      <dgm:prSet presAssocID="{B5780AED-3F76-405E-B09C-8615CB4FAE41}" presName="tx1" presStyleLbl="revTx" presStyleIdx="0" presStyleCnt="7" custScaleX="105332"/>
      <dgm:spPr/>
      <dgm:t>
        <a:bodyPr/>
        <a:lstStyle/>
        <a:p>
          <a:endParaRPr lang="ru-RU"/>
        </a:p>
      </dgm:t>
    </dgm:pt>
    <dgm:pt modelId="{6DE05907-E83C-485E-84BD-829BE5CF915F}" type="pres">
      <dgm:prSet presAssocID="{B5780AED-3F76-405E-B09C-8615CB4FAE41}" presName="vert1" presStyleCnt="0"/>
      <dgm:spPr/>
    </dgm:pt>
    <dgm:pt modelId="{DCC584DE-1AB4-42B8-8F7F-8C1137F9D46C}" type="pres">
      <dgm:prSet presAssocID="{27AD7D70-CEB2-4042-87F1-D51EDEC4FE72}" presName="vertSpace2a" presStyleCnt="0"/>
      <dgm:spPr/>
    </dgm:pt>
    <dgm:pt modelId="{81CE58F1-440E-43B4-B99B-4FDE9C4366A0}" type="pres">
      <dgm:prSet presAssocID="{27AD7D70-CEB2-4042-87F1-D51EDEC4FE72}" presName="horz2" presStyleCnt="0"/>
      <dgm:spPr/>
    </dgm:pt>
    <dgm:pt modelId="{434E5EF9-BD54-499C-A545-819BF9208FBC}" type="pres">
      <dgm:prSet presAssocID="{27AD7D70-CEB2-4042-87F1-D51EDEC4FE72}" presName="horzSpace2" presStyleCnt="0"/>
      <dgm:spPr/>
    </dgm:pt>
    <dgm:pt modelId="{FB4FD1CF-BEC5-4023-94D0-F25C3573352C}" type="pres">
      <dgm:prSet presAssocID="{27AD7D70-CEB2-4042-87F1-D51EDEC4FE72}" presName="tx2" presStyleLbl="revTx" presStyleIdx="1" presStyleCnt="7"/>
      <dgm:spPr/>
      <dgm:t>
        <a:bodyPr/>
        <a:lstStyle/>
        <a:p>
          <a:endParaRPr lang="ru-RU"/>
        </a:p>
      </dgm:t>
    </dgm:pt>
    <dgm:pt modelId="{31E83037-801F-48D9-9057-305AE51A519E}" type="pres">
      <dgm:prSet presAssocID="{27AD7D70-CEB2-4042-87F1-D51EDEC4FE72}" presName="vert2" presStyleCnt="0"/>
      <dgm:spPr/>
    </dgm:pt>
    <dgm:pt modelId="{B90D13E6-B4AD-4757-BEAC-02D869A4BE3F}" type="pres">
      <dgm:prSet presAssocID="{27AD7D70-CEB2-4042-87F1-D51EDEC4FE72}" presName="thinLine2b" presStyleLbl="callout" presStyleIdx="0" presStyleCnt="6"/>
      <dgm:spPr/>
    </dgm:pt>
    <dgm:pt modelId="{7AD53355-8450-4464-88F4-EC37708CE8CD}" type="pres">
      <dgm:prSet presAssocID="{27AD7D70-CEB2-4042-87F1-D51EDEC4FE72}" presName="vertSpace2b" presStyleCnt="0"/>
      <dgm:spPr/>
    </dgm:pt>
    <dgm:pt modelId="{ED81E5C4-29EB-4F84-B05E-73C259BB092C}" type="pres">
      <dgm:prSet presAssocID="{566658B7-3A68-4B70-B792-18D59E9E9F16}" presName="horz2" presStyleCnt="0"/>
      <dgm:spPr/>
    </dgm:pt>
    <dgm:pt modelId="{BC8389E1-03CE-4808-A4B1-59C101F61DFE}" type="pres">
      <dgm:prSet presAssocID="{566658B7-3A68-4B70-B792-18D59E9E9F16}" presName="horzSpace2" presStyleCnt="0"/>
      <dgm:spPr/>
    </dgm:pt>
    <dgm:pt modelId="{13EF093E-C003-496C-BB66-617CAFB8367B}" type="pres">
      <dgm:prSet presAssocID="{566658B7-3A68-4B70-B792-18D59E9E9F16}" presName="tx2" presStyleLbl="revTx" presStyleIdx="2" presStyleCnt="7"/>
      <dgm:spPr/>
      <dgm:t>
        <a:bodyPr/>
        <a:lstStyle/>
        <a:p>
          <a:endParaRPr lang="ru-RU"/>
        </a:p>
      </dgm:t>
    </dgm:pt>
    <dgm:pt modelId="{AE3BE8C8-9478-4D9A-A488-3BAC3209A6F0}" type="pres">
      <dgm:prSet presAssocID="{566658B7-3A68-4B70-B792-18D59E9E9F16}" presName="vert2" presStyleCnt="0"/>
      <dgm:spPr/>
    </dgm:pt>
    <dgm:pt modelId="{01D755A8-BA05-4ED0-9510-50A87F9886F6}" type="pres">
      <dgm:prSet presAssocID="{566658B7-3A68-4B70-B792-18D59E9E9F16}" presName="thinLine2b" presStyleLbl="callout" presStyleIdx="1" presStyleCnt="6"/>
      <dgm:spPr/>
    </dgm:pt>
    <dgm:pt modelId="{2BD5EA7F-86A3-4FD9-86B9-819B7607529A}" type="pres">
      <dgm:prSet presAssocID="{566658B7-3A68-4B70-B792-18D59E9E9F16}" presName="vertSpace2b" presStyleCnt="0"/>
      <dgm:spPr/>
    </dgm:pt>
    <dgm:pt modelId="{ACFE4B87-7FFC-481F-99ED-5BF784A303CE}" type="pres">
      <dgm:prSet presAssocID="{6D933699-6B53-409D-8675-61D42C67F16F}" presName="horz2" presStyleCnt="0"/>
      <dgm:spPr/>
    </dgm:pt>
    <dgm:pt modelId="{9CE389F0-C417-464F-A705-4FCFC198D52D}" type="pres">
      <dgm:prSet presAssocID="{6D933699-6B53-409D-8675-61D42C67F16F}" presName="horzSpace2" presStyleCnt="0"/>
      <dgm:spPr/>
    </dgm:pt>
    <dgm:pt modelId="{8F27EE70-ABD0-43B7-8D73-4A09044EFA0D}" type="pres">
      <dgm:prSet presAssocID="{6D933699-6B53-409D-8675-61D42C67F16F}" presName="tx2" presStyleLbl="revTx" presStyleIdx="3" presStyleCnt="7"/>
      <dgm:spPr/>
      <dgm:t>
        <a:bodyPr/>
        <a:lstStyle/>
        <a:p>
          <a:endParaRPr lang="ru-RU"/>
        </a:p>
      </dgm:t>
    </dgm:pt>
    <dgm:pt modelId="{98F5B083-61C8-4BCE-BCEF-9F1B95081124}" type="pres">
      <dgm:prSet presAssocID="{6D933699-6B53-409D-8675-61D42C67F16F}" presName="vert2" presStyleCnt="0"/>
      <dgm:spPr/>
    </dgm:pt>
    <dgm:pt modelId="{E318AE16-C139-4946-B529-ECCAEE2F368F}" type="pres">
      <dgm:prSet presAssocID="{6D933699-6B53-409D-8675-61D42C67F16F}" presName="thinLine2b" presStyleLbl="callout" presStyleIdx="2" presStyleCnt="6"/>
      <dgm:spPr/>
    </dgm:pt>
    <dgm:pt modelId="{E6A07ECF-8504-44B6-90F4-159D4236FD6C}" type="pres">
      <dgm:prSet presAssocID="{6D933699-6B53-409D-8675-61D42C67F16F}" presName="vertSpace2b" presStyleCnt="0"/>
      <dgm:spPr/>
    </dgm:pt>
    <dgm:pt modelId="{83C6604E-E0AA-4A89-A4BD-3C95ABB93DCF}" type="pres">
      <dgm:prSet presAssocID="{38A7FE40-7F4F-4931-A7C6-CDC4ADA40272}" presName="horz2" presStyleCnt="0"/>
      <dgm:spPr/>
    </dgm:pt>
    <dgm:pt modelId="{5A655CF9-0F79-49E6-B604-6A1A76F5CD47}" type="pres">
      <dgm:prSet presAssocID="{38A7FE40-7F4F-4931-A7C6-CDC4ADA40272}" presName="horzSpace2" presStyleCnt="0"/>
      <dgm:spPr/>
    </dgm:pt>
    <dgm:pt modelId="{C0C8AE8A-B5AA-450F-BFFD-57E8BBC12582}" type="pres">
      <dgm:prSet presAssocID="{38A7FE40-7F4F-4931-A7C6-CDC4ADA40272}" presName="tx2" presStyleLbl="revTx" presStyleIdx="4" presStyleCnt="7"/>
      <dgm:spPr/>
      <dgm:t>
        <a:bodyPr/>
        <a:lstStyle/>
        <a:p>
          <a:endParaRPr lang="ru-RU"/>
        </a:p>
      </dgm:t>
    </dgm:pt>
    <dgm:pt modelId="{8B967598-2348-46D4-B056-680C36324CBE}" type="pres">
      <dgm:prSet presAssocID="{38A7FE40-7F4F-4931-A7C6-CDC4ADA40272}" presName="vert2" presStyleCnt="0"/>
      <dgm:spPr/>
    </dgm:pt>
    <dgm:pt modelId="{9063C063-5604-4F8A-A517-3D4B92CB772C}" type="pres">
      <dgm:prSet presAssocID="{38A7FE40-7F4F-4931-A7C6-CDC4ADA40272}" presName="thinLine2b" presStyleLbl="callout" presStyleIdx="3" presStyleCnt="6"/>
      <dgm:spPr/>
    </dgm:pt>
    <dgm:pt modelId="{5F1C3F67-5F86-4FD2-AE40-EDDC1A9BF44A}" type="pres">
      <dgm:prSet presAssocID="{38A7FE40-7F4F-4931-A7C6-CDC4ADA40272}" presName="vertSpace2b" presStyleCnt="0"/>
      <dgm:spPr/>
    </dgm:pt>
    <dgm:pt modelId="{503D8E3B-1509-4DCF-93D2-2237B8C0284D}" type="pres">
      <dgm:prSet presAssocID="{A58D3A6E-8EEC-4A98-8D6B-D6E20AE9D0EF}" presName="horz2" presStyleCnt="0"/>
      <dgm:spPr/>
    </dgm:pt>
    <dgm:pt modelId="{83BDB098-C5B5-4240-87E2-A6D4E3F51C1F}" type="pres">
      <dgm:prSet presAssocID="{A58D3A6E-8EEC-4A98-8D6B-D6E20AE9D0EF}" presName="horzSpace2" presStyleCnt="0"/>
      <dgm:spPr/>
    </dgm:pt>
    <dgm:pt modelId="{8EEB5201-5ACC-42DD-A605-CFDF46654495}" type="pres">
      <dgm:prSet presAssocID="{A58D3A6E-8EEC-4A98-8D6B-D6E20AE9D0EF}" presName="tx2" presStyleLbl="revTx" presStyleIdx="5" presStyleCnt="7"/>
      <dgm:spPr/>
      <dgm:t>
        <a:bodyPr/>
        <a:lstStyle/>
        <a:p>
          <a:endParaRPr lang="ru-RU"/>
        </a:p>
      </dgm:t>
    </dgm:pt>
    <dgm:pt modelId="{5662F9C0-B588-45BA-9C54-A86439EA36EF}" type="pres">
      <dgm:prSet presAssocID="{A58D3A6E-8EEC-4A98-8D6B-D6E20AE9D0EF}" presName="vert2" presStyleCnt="0"/>
      <dgm:spPr/>
    </dgm:pt>
    <dgm:pt modelId="{232A3BDD-81D6-417A-BFA4-A14735E45DEA}" type="pres">
      <dgm:prSet presAssocID="{A58D3A6E-8EEC-4A98-8D6B-D6E20AE9D0EF}" presName="thinLine2b" presStyleLbl="callout" presStyleIdx="4" presStyleCnt="6"/>
      <dgm:spPr/>
    </dgm:pt>
    <dgm:pt modelId="{B0493C5C-B794-483E-B2DF-EB88C00C9260}" type="pres">
      <dgm:prSet presAssocID="{A58D3A6E-8EEC-4A98-8D6B-D6E20AE9D0EF}" presName="vertSpace2b" presStyleCnt="0"/>
      <dgm:spPr/>
    </dgm:pt>
    <dgm:pt modelId="{C3EF6C1D-04BE-44E7-8D0F-AD322103EAC4}" type="pres">
      <dgm:prSet presAssocID="{91082D8E-A1A1-4B28-915E-0199A1F87402}" presName="horz2" presStyleCnt="0"/>
      <dgm:spPr/>
    </dgm:pt>
    <dgm:pt modelId="{8B0D24A0-D335-46F0-AE0A-218A13ECF81C}" type="pres">
      <dgm:prSet presAssocID="{91082D8E-A1A1-4B28-915E-0199A1F87402}" presName="horzSpace2" presStyleCnt="0"/>
      <dgm:spPr/>
    </dgm:pt>
    <dgm:pt modelId="{9C3D9366-BB02-4DD0-9085-3A3BD6E5D173}" type="pres">
      <dgm:prSet presAssocID="{91082D8E-A1A1-4B28-915E-0199A1F87402}" presName="tx2" presStyleLbl="revTx" presStyleIdx="6" presStyleCnt="7"/>
      <dgm:spPr/>
      <dgm:t>
        <a:bodyPr/>
        <a:lstStyle/>
        <a:p>
          <a:endParaRPr lang="ru-RU"/>
        </a:p>
      </dgm:t>
    </dgm:pt>
    <dgm:pt modelId="{255CD861-99D9-4E32-9116-9D14D95A1E53}" type="pres">
      <dgm:prSet presAssocID="{91082D8E-A1A1-4B28-915E-0199A1F87402}" presName="vert2" presStyleCnt="0"/>
      <dgm:spPr/>
    </dgm:pt>
    <dgm:pt modelId="{57CBA0B1-A930-41A6-974A-B71E2C5F4FB2}" type="pres">
      <dgm:prSet presAssocID="{91082D8E-A1A1-4B28-915E-0199A1F87402}" presName="thinLine2b" presStyleLbl="callout" presStyleIdx="5" presStyleCnt="6"/>
      <dgm:spPr/>
    </dgm:pt>
    <dgm:pt modelId="{364F8548-9E76-4571-914F-407BF0E28770}" type="pres">
      <dgm:prSet presAssocID="{91082D8E-A1A1-4B28-915E-0199A1F87402}" presName="vertSpace2b" presStyleCnt="0"/>
      <dgm:spPr/>
    </dgm:pt>
  </dgm:ptLst>
  <dgm:cxnLst>
    <dgm:cxn modelId="{ABEF9B62-43F3-4B2E-BF78-3D6B1177175E}" srcId="{B5780AED-3F76-405E-B09C-8615CB4FAE41}" destId="{566658B7-3A68-4B70-B792-18D59E9E9F16}" srcOrd="1" destOrd="0" parTransId="{2F607B6F-3FE6-4E02-BE24-647B7BD509C7}" sibTransId="{A47B02A3-3235-447B-8D86-E127CAD2A34F}"/>
    <dgm:cxn modelId="{DCE9BB13-A260-48E4-8A2D-FAAEFD7FC88F}" type="presOf" srcId="{27AD7D70-CEB2-4042-87F1-D51EDEC4FE72}" destId="{FB4FD1CF-BEC5-4023-94D0-F25C3573352C}" srcOrd="0" destOrd="0" presId="urn:microsoft.com/office/officeart/2008/layout/LinedList"/>
    <dgm:cxn modelId="{65F896E8-6E03-4E21-A0C5-E668CCC64628}" type="presOf" srcId="{96039E66-E4E6-480F-ABC5-1B3DBA6D7D54}" destId="{625E30FD-13E6-40AC-BB21-8869A2E1CB54}" srcOrd="0" destOrd="0" presId="urn:microsoft.com/office/officeart/2008/layout/LinedList"/>
    <dgm:cxn modelId="{9BB50ACB-D165-4B22-9F3E-6857403A969F}" srcId="{96039E66-E4E6-480F-ABC5-1B3DBA6D7D54}" destId="{B5780AED-3F76-405E-B09C-8615CB4FAE41}" srcOrd="0" destOrd="0" parTransId="{E36664E2-83D2-4F6D-B0A8-98FE8C462960}" sibTransId="{37AEE3D6-AAA5-4239-9A14-86880B00AD96}"/>
    <dgm:cxn modelId="{9A259412-1D88-43F8-B3F5-37942BCDE6F2}" srcId="{B5780AED-3F76-405E-B09C-8615CB4FAE41}" destId="{91082D8E-A1A1-4B28-915E-0199A1F87402}" srcOrd="5" destOrd="0" parTransId="{3C14ACAA-7699-44FA-A173-381A871BBA31}" sibTransId="{D3C07180-B6A2-4887-9837-06CFD7404B63}"/>
    <dgm:cxn modelId="{E9F75319-6845-4F3A-82A1-81EEA137458A}" type="presOf" srcId="{B5780AED-3F76-405E-B09C-8615CB4FAE41}" destId="{393F0328-67AE-47F5-80C9-14BD6BD457CF}" srcOrd="0" destOrd="0" presId="urn:microsoft.com/office/officeart/2008/layout/LinedList"/>
    <dgm:cxn modelId="{A141B600-4FB0-42C6-BDC7-E66BF29963EB}" type="presOf" srcId="{566658B7-3A68-4B70-B792-18D59E9E9F16}" destId="{13EF093E-C003-496C-BB66-617CAFB8367B}" srcOrd="0" destOrd="0" presId="urn:microsoft.com/office/officeart/2008/layout/LinedList"/>
    <dgm:cxn modelId="{1B37B94C-9BF5-45D5-AE99-5EDB85779514}" type="presOf" srcId="{91082D8E-A1A1-4B28-915E-0199A1F87402}" destId="{9C3D9366-BB02-4DD0-9085-3A3BD6E5D173}" srcOrd="0" destOrd="0" presId="urn:microsoft.com/office/officeart/2008/layout/LinedList"/>
    <dgm:cxn modelId="{B12B7374-0B69-4D7C-A138-E021ADDFCB6E}" type="presOf" srcId="{A58D3A6E-8EEC-4A98-8D6B-D6E20AE9D0EF}" destId="{8EEB5201-5ACC-42DD-A605-CFDF46654495}" srcOrd="0" destOrd="0" presId="urn:microsoft.com/office/officeart/2008/layout/LinedList"/>
    <dgm:cxn modelId="{D4BD184C-43E7-4496-BCA8-952D9F507592}" srcId="{B5780AED-3F76-405E-B09C-8615CB4FAE41}" destId="{38A7FE40-7F4F-4931-A7C6-CDC4ADA40272}" srcOrd="3" destOrd="0" parTransId="{1EC2505C-231C-4131-A65F-71B084B092B3}" sibTransId="{9395922C-69CD-416E-9C08-85A5FD680963}"/>
    <dgm:cxn modelId="{FD17194D-3A4F-4C43-996B-2C13EBECF452}" srcId="{B5780AED-3F76-405E-B09C-8615CB4FAE41}" destId="{6D933699-6B53-409D-8675-61D42C67F16F}" srcOrd="2" destOrd="0" parTransId="{725CA538-3718-4B50-AE18-F9B2B84BEEC4}" sibTransId="{0AC0EE29-51D2-4802-A855-060810384735}"/>
    <dgm:cxn modelId="{B8001DDB-B58F-41E4-BC9C-94605554E60C}" type="presOf" srcId="{6D933699-6B53-409D-8675-61D42C67F16F}" destId="{8F27EE70-ABD0-43B7-8D73-4A09044EFA0D}" srcOrd="0" destOrd="0" presId="urn:microsoft.com/office/officeart/2008/layout/LinedList"/>
    <dgm:cxn modelId="{6DE707CF-1AB9-4D96-ADD9-F6C5BFD313FE}" type="presOf" srcId="{38A7FE40-7F4F-4931-A7C6-CDC4ADA40272}" destId="{C0C8AE8A-B5AA-450F-BFFD-57E8BBC12582}" srcOrd="0" destOrd="0" presId="urn:microsoft.com/office/officeart/2008/layout/LinedList"/>
    <dgm:cxn modelId="{51D91E68-DD7A-41FB-8F64-41C836AD1876}" srcId="{B5780AED-3F76-405E-B09C-8615CB4FAE41}" destId="{A58D3A6E-8EEC-4A98-8D6B-D6E20AE9D0EF}" srcOrd="4" destOrd="0" parTransId="{D08D8448-9099-4F2B-95F5-F1481D79CFB3}" sibTransId="{268CB4BC-D77C-4EAE-8359-192C145095AF}"/>
    <dgm:cxn modelId="{3871CF94-E51A-4EC9-AEE7-EF27DDA03594}" srcId="{B5780AED-3F76-405E-B09C-8615CB4FAE41}" destId="{27AD7D70-CEB2-4042-87F1-D51EDEC4FE72}" srcOrd="0" destOrd="0" parTransId="{A92A5A42-7520-43C2-BDA2-E4090C36BBE3}" sibTransId="{4E227206-DC84-442B-8C12-E20898DF75B6}"/>
    <dgm:cxn modelId="{C476C478-4177-4682-93CE-CDFA14AB3C57}" type="presParOf" srcId="{625E30FD-13E6-40AC-BB21-8869A2E1CB54}" destId="{6F30E3C1-603D-4268-B5B4-1082652044FB}" srcOrd="0" destOrd="0" presId="urn:microsoft.com/office/officeart/2008/layout/LinedList"/>
    <dgm:cxn modelId="{864FA307-0EF9-4A6D-932D-83F7FB71BEEB}" type="presParOf" srcId="{625E30FD-13E6-40AC-BB21-8869A2E1CB54}" destId="{C66FBEE8-1AD4-4DC1-BD10-CA0FCB2B3BCD}" srcOrd="1" destOrd="0" presId="urn:microsoft.com/office/officeart/2008/layout/LinedList"/>
    <dgm:cxn modelId="{56CAFDB6-6C76-4C48-B3D0-74E035F1CF5D}" type="presParOf" srcId="{C66FBEE8-1AD4-4DC1-BD10-CA0FCB2B3BCD}" destId="{393F0328-67AE-47F5-80C9-14BD6BD457CF}" srcOrd="0" destOrd="0" presId="urn:microsoft.com/office/officeart/2008/layout/LinedList"/>
    <dgm:cxn modelId="{63F64D6F-40D0-4ED1-87C8-0C28C041C045}" type="presParOf" srcId="{C66FBEE8-1AD4-4DC1-BD10-CA0FCB2B3BCD}" destId="{6DE05907-E83C-485E-84BD-829BE5CF915F}" srcOrd="1" destOrd="0" presId="urn:microsoft.com/office/officeart/2008/layout/LinedList"/>
    <dgm:cxn modelId="{E3C4230C-D044-4970-92A1-8EE51123116B}" type="presParOf" srcId="{6DE05907-E83C-485E-84BD-829BE5CF915F}" destId="{DCC584DE-1AB4-42B8-8F7F-8C1137F9D46C}" srcOrd="0" destOrd="0" presId="urn:microsoft.com/office/officeart/2008/layout/LinedList"/>
    <dgm:cxn modelId="{5AEE047A-C9FC-44F2-9EB7-EBF2521E1497}" type="presParOf" srcId="{6DE05907-E83C-485E-84BD-829BE5CF915F}" destId="{81CE58F1-440E-43B4-B99B-4FDE9C4366A0}" srcOrd="1" destOrd="0" presId="urn:microsoft.com/office/officeart/2008/layout/LinedList"/>
    <dgm:cxn modelId="{E2E4B883-D9B8-4670-80FC-7BA3AA71E531}" type="presParOf" srcId="{81CE58F1-440E-43B4-B99B-4FDE9C4366A0}" destId="{434E5EF9-BD54-499C-A545-819BF9208FBC}" srcOrd="0" destOrd="0" presId="urn:microsoft.com/office/officeart/2008/layout/LinedList"/>
    <dgm:cxn modelId="{F4E8B895-7B14-4F33-BC44-B1333BAD62F9}" type="presParOf" srcId="{81CE58F1-440E-43B4-B99B-4FDE9C4366A0}" destId="{FB4FD1CF-BEC5-4023-94D0-F25C3573352C}" srcOrd="1" destOrd="0" presId="urn:microsoft.com/office/officeart/2008/layout/LinedList"/>
    <dgm:cxn modelId="{EAAA0BC5-A1C7-4958-9788-D2729DAE3613}" type="presParOf" srcId="{81CE58F1-440E-43B4-B99B-4FDE9C4366A0}" destId="{31E83037-801F-48D9-9057-305AE51A519E}" srcOrd="2" destOrd="0" presId="urn:microsoft.com/office/officeart/2008/layout/LinedList"/>
    <dgm:cxn modelId="{D277A7D9-EF23-48D8-900D-3C3BEF8CD5AC}" type="presParOf" srcId="{6DE05907-E83C-485E-84BD-829BE5CF915F}" destId="{B90D13E6-B4AD-4757-BEAC-02D869A4BE3F}" srcOrd="2" destOrd="0" presId="urn:microsoft.com/office/officeart/2008/layout/LinedList"/>
    <dgm:cxn modelId="{C989D7DD-CA80-4ADA-87CF-636166ECE423}" type="presParOf" srcId="{6DE05907-E83C-485E-84BD-829BE5CF915F}" destId="{7AD53355-8450-4464-88F4-EC37708CE8CD}" srcOrd="3" destOrd="0" presId="urn:microsoft.com/office/officeart/2008/layout/LinedList"/>
    <dgm:cxn modelId="{E0ECB84E-E837-4FB8-BD1E-F6993409A5D9}" type="presParOf" srcId="{6DE05907-E83C-485E-84BD-829BE5CF915F}" destId="{ED81E5C4-29EB-4F84-B05E-73C259BB092C}" srcOrd="4" destOrd="0" presId="urn:microsoft.com/office/officeart/2008/layout/LinedList"/>
    <dgm:cxn modelId="{82EC3522-952C-43AD-AEDA-02F8148BB100}" type="presParOf" srcId="{ED81E5C4-29EB-4F84-B05E-73C259BB092C}" destId="{BC8389E1-03CE-4808-A4B1-59C101F61DFE}" srcOrd="0" destOrd="0" presId="urn:microsoft.com/office/officeart/2008/layout/LinedList"/>
    <dgm:cxn modelId="{73A18ABF-E009-4BD8-AB39-EF3562D7BF6C}" type="presParOf" srcId="{ED81E5C4-29EB-4F84-B05E-73C259BB092C}" destId="{13EF093E-C003-496C-BB66-617CAFB8367B}" srcOrd="1" destOrd="0" presId="urn:microsoft.com/office/officeart/2008/layout/LinedList"/>
    <dgm:cxn modelId="{0967959B-0C99-4E2A-96D8-AD513A5D449C}" type="presParOf" srcId="{ED81E5C4-29EB-4F84-B05E-73C259BB092C}" destId="{AE3BE8C8-9478-4D9A-A488-3BAC3209A6F0}" srcOrd="2" destOrd="0" presId="urn:microsoft.com/office/officeart/2008/layout/LinedList"/>
    <dgm:cxn modelId="{697DB4EE-03D5-4F6E-A76C-3149F737E152}" type="presParOf" srcId="{6DE05907-E83C-485E-84BD-829BE5CF915F}" destId="{01D755A8-BA05-4ED0-9510-50A87F9886F6}" srcOrd="5" destOrd="0" presId="urn:microsoft.com/office/officeart/2008/layout/LinedList"/>
    <dgm:cxn modelId="{D53197B7-6C9B-4149-8DFC-99355E2FA9A0}" type="presParOf" srcId="{6DE05907-E83C-485E-84BD-829BE5CF915F}" destId="{2BD5EA7F-86A3-4FD9-86B9-819B7607529A}" srcOrd="6" destOrd="0" presId="urn:microsoft.com/office/officeart/2008/layout/LinedList"/>
    <dgm:cxn modelId="{5CF3313F-EFB3-403A-9E64-B81711EF8D66}" type="presParOf" srcId="{6DE05907-E83C-485E-84BD-829BE5CF915F}" destId="{ACFE4B87-7FFC-481F-99ED-5BF784A303CE}" srcOrd="7" destOrd="0" presId="urn:microsoft.com/office/officeart/2008/layout/LinedList"/>
    <dgm:cxn modelId="{82C94CC0-D3B1-422C-ABAD-51D0993EABB5}" type="presParOf" srcId="{ACFE4B87-7FFC-481F-99ED-5BF784A303CE}" destId="{9CE389F0-C417-464F-A705-4FCFC198D52D}" srcOrd="0" destOrd="0" presId="urn:microsoft.com/office/officeart/2008/layout/LinedList"/>
    <dgm:cxn modelId="{AC6034D1-0D31-4CE5-8331-689A6DEF41D0}" type="presParOf" srcId="{ACFE4B87-7FFC-481F-99ED-5BF784A303CE}" destId="{8F27EE70-ABD0-43B7-8D73-4A09044EFA0D}" srcOrd="1" destOrd="0" presId="urn:microsoft.com/office/officeart/2008/layout/LinedList"/>
    <dgm:cxn modelId="{7E430A85-BA28-4CEC-849E-0C6BE764742F}" type="presParOf" srcId="{ACFE4B87-7FFC-481F-99ED-5BF784A303CE}" destId="{98F5B083-61C8-4BCE-BCEF-9F1B95081124}" srcOrd="2" destOrd="0" presId="urn:microsoft.com/office/officeart/2008/layout/LinedList"/>
    <dgm:cxn modelId="{91E80583-8DA2-47A7-980E-85B4CA5B0049}" type="presParOf" srcId="{6DE05907-E83C-485E-84BD-829BE5CF915F}" destId="{E318AE16-C139-4946-B529-ECCAEE2F368F}" srcOrd="8" destOrd="0" presId="urn:microsoft.com/office/officeart/2008/layout/LinedList"/>
    <dgm:cxn modelId="{A472AEBF-9BCB-4C85-AE06-2E82B33312CD}" type="presParOf" srcId="{6DE05907-E83C-485E-84BD-829BE5CF915F}" destId="{E6A07ECF-8504-44B6-90F4-159D4236FD6C}" srcOrd="9" destOrd="0" presId="urn:microsoft.com/office/officeart/2008/layout/LinedList"/>
    <dgm:cxn modelId="{B043A85B-3388-41A4-9B8E-076C7D904CAE}" type="presParOf" srcId="{6DE05907-E83C-485E-84BD-829BE5CF915F}" destId="{83C6604E-E0AA-4A89-A4BD-3C95ABB93DCF}" srcOrd="10" destOrd="0" presId="urn:microsoft.com/office/officeart/2008/layout/LinedList"/>
    <dgm:cxn modelId="{42466759-315E-4004-A13B-833E05BFBDE1}" type="presParOf" srcId="{83C6604E-E0AA-4A89-A4BD-3C95ABB93DCF}" destId="{5A655CF9-0F79-49E6-B604-6A1A76F5CD47}" srcOrd="0" destOrd="0" presId="urn:microsoft.com/office/officeart/2008/layout/LinedList"/>
    <dgm:cxn modelId="{0B73B01B-B72B-499F-9835-D78CACB396CF}" type="presParOf" srcId="{83C6604E-E0AA-4A89-A4BD-3C95ABB93DCF}" destId="{C0C8AE8A-B5AA-450F-BFFD-57E8BBC12582}" srcOrd="1" destOrd="0" presId="urn:microsoft.com/office/officeart/2008/layout/LinedList"/>
    <dgm:cxn modelId="{A6E6B1EC-9670-4393-8CA8-EAC3232BD400}" type="presParOf" srcId="{83C6604E-E0AA-4A89-A4BD-3C95ABB93DCF}" destId="{8B967598-2348-46D4-B056-680C36324CBE}" srcOrd="2" destOrd="0" presId="urn:microsoft.com/office/officeart/2008/layout/LinedList"/>
    <dgm:cxn modelId="{3F73AB39-64DE-4797-9D8B-4E9F0985B557}" type="presParOf" srcId="{6DE05907-E83C-485E-84BD-829BE5CF915F}" destId="{9063C063-5604-4F8A-A517-3D4B92CB772C}" srcOrd="11" destOrd="0" presId="urn:microsoft.com/office/officeart/2008/layout/LinedList"/>
    <dgm:cxn modelId="{CE6063E7-C3A2-40F4-8EE4-DEC60A58B9C2}" type="presParOf" srcId="{6DE05907-E83C-485E-84BD-829BE5CF915F}" destId="{5F1C3F67-5F86-4FD2-AE40-EDDC1A9BF44A}" srcOrd="12" destOrd="0" presId="urn:microsoft.com/office/officeart/2008/layout/LinedList"/>
    <dgm:cxn modelId="{FDD7161B-C208-4678-B310-037BC4D8CAE5}" type="presParOf" srcId="{6DE05907-E83C-485E-84BD-829BE5CF915F}" destId="{503D8E3B-1509-4DCF-93D2-2237B8C0284D}" srcOrd="13" destOrd="0" presId="urn:microsoft.com/office/officeart/2008/layout/LinedList"/>
    <dgm:cxn modelId="{DB8BF570-FE5F-4824-BA35-9AA9AC22F3ED}" type="presParOf" srcId="{503D8E3B-1509-4DCF-93D2-2237B8C0284D}" destId="{83BDB098-C5B5-4240-87E2-A6D4E3F51C1F}" srcOrd="0" destOrd="0" presId="urn:microsoft.com/office/officeart/2008/layout/LinedList"/>
    <dgm:cxn modelId="{54567F5C-93AA-42DD-B8DA-FAFACB52A144}" type="presParOf" srcId="{503D8E3B-1509-4DCF-93D2-2237B8C0284D}" destId="{8EEB5201-5ACC-42DD-A605-CFDF46654495}" srcOrd="1" destOrd="0" presId="urn:microsoft.com/office/officeart/2008/layout/LinedList"/>
    <dgm:cxn modelId="{5EEC28B9-7557-4C7C-80F8-329228EF24D2}" type="presParOf" srcId="{503D8E3B-1509-4DCF-93D2-2237B8C0284D}" destId="{5662F9C0-B588-45BA-9C54-A86439EA36EF}" srcOrd="2" destOrd="0" presId="urn:microsoft.com/office/officeart/2008/layout/LinedList"/>
    <dgm:cxn modelId="{C6423668-2591-4D2F-8BE0-6316412DB649}" type="presParOf" srcId="{6DE05907-E83C-485E-84BD-829BE5CF915F}" destId="{232A3BDD-81D6-417A-BFA4-A14735E45DEA}" srcOrd="14" destOrd="0" presId="urn:microsoft.com/office/officeart/2008/layout/LinedList"/>
    <dgm:cxn modelId="{BD8D6046-50D7-4036-8471-CAABD858708D}" type="presParOf" srcId="{6DE05907-E83C-485E-84BD-829BE5CF915F}" destId="{B0493C5C-B794-483E-B2DF-EB88C00C9260}" srcOrd="15" destOrd="0" presId="urn:microsoft.com/office/officeart/2008/layout/LinedList"/>
    <dgm:cxn modelId="{21982C99-C8C9-4389-A4A2-2B7A2B102D23}" type="presParOf" srcId="{6DE05907-E83C-485E-84BD-829BE5CF915F}" destId="{C3EF6C1D-04BE-44E7-8D0F-AD322103EAC4}" srcOrd="16" destOrd="0" presId="urn:microsoft.com/office/officeart/2008/layout/LinedList"/>
    <dgm:cxn modelId="{94B5FAAB-B55F-438B-9478-3D7DCC93BEB0}" type="presParOf" srcId="{C3EF6C1D-04BE-44E7-8D0F-AD322103EAC4}" destId="{8B0D24A0-D335-46F0-AE0A-218A13ECF81C}" srcOrd="0" destOrd="0" presId="urn:microsoft.com/office/officeart/2008/layout/LinedList"/>
    <dgm:cxn modelId="{F55517DE-D58A-4F23-B80D-6A4D55A1869D}" type="presParOf" srcId="{C3EF6C1D-04BE-44E7-8D0F-AD322103EAC4}" destId="{9C3D9366-BB02-4DD0-9085-3A3BD6E5D173}" srcOrd="1" destOrd="0" presId="urn:microsoft.com/office/officeart/2008/layout/LinedList"/>
    <dgm:cxn modelId="{AC68DB88-1047-4899-BB0C-69B203042E65}" type="presParOf" srcId="{C3EF6C1D-04BE-44E7-8D0F-AD322103EAC4}" destId="{255CD861-99D9-4E32-9116-9D14D95A1E53}" srcOrd="2" destOrd="0" presId="urn:microsoft.com/office/officeart/2008/layout/LinedList"/>
    <dgm:cxn modelId="{8C173D65-20DC-4B79-AA61-4C146B60543C}" type="presParOf" srcId="{6DE05907-E83C-485E-84BD-829BE5CF915F}" destId="{57CBA0B1-A930-41A6-974A-B71E2C5F4FB2}" srcOrd="17" destOrd="0" presId="urn:microsoft.com/office/officeart/2008/layout/LinedList"/>
    <dgm:cxn modelId="{7A3F5F88-403E-487B-8109-491AB029566D}" type="presParOf" srcId="{6DE05907-E83C-485E-84BD-829BE5CF915F}" destId="{364F8548-9E76-4571-914F-407BF0E28770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BE4159-2F01-4D7C-B62D-45210894AE4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925F3D2-7E21-48A3-81D4-F544A3220F9A}">
      <dgm:prSet/>
      <dgm:spPr/>
      <dgm:t>
        <a:bodyPr/>
        <a:lstStyle/>
        <a:p>
          <a:pPr rtl="0"/>
          <a:r>
            <a:rPr lang="uk-UA" dirty="0" smtClean="0"/>
            <a:t>РОЗЧИН ГОТУЮТЬ ТАК:</a:t>
          </a:r>
          <a:endParaRPr lang="ru-RU" dirty="0"/>
        </a:p>
      </dgm:t>
    </dgm:pt>
    <dgm:pt modelId="{8A20E286-0053-4F0F-9DEE-921F1CA77FBF}" type="parTrans" cxnId="{17FCBBE0-E293-44F5-84FE-3A15936CBA63}">
      <dgm:prSet/>
      <dgm:spPr/>
      <dgm:t>
        <a:bodyPr/>
        <a:lstStyle/>
        <a:p>
          <a:endParaRPr lang="ru-RU"/>
        </a:p>
      </dgm:t>
    </dgm:pt>
    <dgm:pt modelId="{D62B24B3-C3F8-4BD7-81EC-301D307CE5BF}" type="sibTrans" cxnId="{17FCBBE0-E293-44F5-84FE-3A15936CBA63}">
      <dgm:prSet/>
      <dgm:spPr/>
      <dgm:t>
        <a:bodyPr/>
        <a:lstStyle/>
        <a:p>
          <a:endParaRPr lang="ru-RU"/>
        </a:p>
      </dgm:t>
    </dgm:pt>
    <dgm:pt modelId="{6D73D13F-2E1A-4C53-B0F9-95A82A31E540}">
      <dgm:prSet custT="1"/>
      <dgm:spPr/>
      <dgm:t>
        <a:bodyPr/>
        <a:lstStyle/>
        <a:p>
          <a:pPr rtl="0"/>
          <a:r>
            <a:rPr lang="uk-UA" sz="1600" dirty="0" smtClean="0"/>
            <a:t>•	залити у </a:t>
          </a:r>
          <a:r>
            <a:rPr lang="uk-UA" sz="1600" dirty="0" err="1" smtClean="0"/>
            <a:t>старованій</a:t>
          </a:r>
          <a:r>
            <a:rPr lang="uk-UA" sz="1600" dirty="0" smtClean="0"/>
            <a:t> фарфоровій чашці сухий желатин 10-тикратною кількістю очищеної води;</a:t>
          </a:r>
          <a:endParaRPr lang="ru-RU" sz="1600" dirty="0"/>
        </a:p>
      </dgm:t>
    </dgm:pt>
    <dgm:pt modelId="{A5B9910A-4C62-4D01-A5A2-5E791BD7B7F6}" type="parTrans" cxnId="{BF0DB18A-082E-49A5-AF88-806D755F9C0E}">
      <dgm:prSet/>
      <dgm:spPr/>
      <dgm:t>
        <a:bodyPr/>
        <a:lstStyle/>
        <a:p>
          <a:endParaRPr lang="ru-RU"/>
        </a:p>
      </dgm:t>
    </dgm:pt>
    <dgm:pt modelId="{B8E69EFD-7EE2-4BF5-9320-95767E0CDEEA}" type="sibTrans" cxnId="{BF0DB18A-082E-49A5-AF88-806D755F9C0E}">
      <dgm:prSet/>
      <dgm:spPr/>
      <dgm:t>
        <a:bodyPr/>
        <a:lstStyle/>
        <a:p>
          <a:endParaRPr lang="ru-RU"/>
        </a:p>
      </dgm:t>
    </dgm:pt>
    <dgm:pt modelId="{E24D0920-CD27-419D-AFAF-2023C9A7B682}">
      <dgm:prSet custT="1"/>
      <dgm:spPr/>
      <dgm:t>
        <a:bodyPr/>
        <a:lstStyle/>
        <a:p>
          <a:pPr rtl="0"/>
          <a:r>
            <a:rPr lang="uk-UA" sz="1600" dirty="0" smtClean="0"/>
            <a:t>•	залишити на 30—60 хв для набухання;</a:t>
          </a:r>
          <a:endParaRPr lang="ru-RU" sz="1600" dirty="0"/>
        </a:p>
      </dgm:t>
    </dgm:pt>
    <dgm:pt modelId="{88F10233-93C9-4E42-BC44-4D175F8FBF7F}" type="parTrans" cxnId="{826C43B7-714B-45AB-BF14-DDBA8F4F680A}">
      <dgm:prSet/>
      <dgm:spPr/>
      <dgm:t>
        <a:bodyPr/>
        <a:lstStyle/>
        <a:p>
          <a:endParaRPr lang="ru-RU"/>
        </a:p>
      </dgm:t>
    </dgm:pt>
    <dgm:pt modelId="{E0198562-2ECF-42B3-8932-0E49968DCE0F}" type="sibTrans" cxnId="{826C43B7-714B-45AB-BF14-DDBA8F4F680A}">
      <dgm:prSet/>
      <dgm:spPr/>
      <dgm:t>
        <a:bodyPr/>
        <a:lstStyle/>
        <a:p>
          <a:endParaRPr lang="ru-RU"/>
        </a:p>
      </dgm:t>
    </dgm:pt>
    <dgm:pt modelId="{A5171FD9-7C17-4B95-8945-2B65688B4C13}">
      <dgm:prSet custT="1"/>
      <dgm:spPr/>
      <dgm:t>
        <a:bodyPr/>
        <a:lstStyle/>
        <a:p>
          <a:pPr rtl="0"/>
          <a:r>
            <a:rPr lang="uk-UA" sz="1600" dirty="0" smtClean="0"/>
            <a:t>•	додати решту води;</a:t>
          </a:r>
          <a:endParaRPr lang="ru-RU" sz="1600" dirty="0"/>
        </a:p>
      </dgm:t>
    </dgm:pt>
    <dgm:pt modelId="{283BFE8E-A003-4F7C-89C7-B939D2C04780}" type="parTrans" cxnId="{04A2E00D-2F24-4A1E-B5A5-CA42930EF612}">
      <dgm:prSet/>
      <dgm:spPr/>
      <dgm:t>
        <a:bodyPr/>
        <a:lstStyle/>
        <a:p>
          <a:endParaRPr lang="ru-RU"/>
        </a:p>
      </dgm:t>
    </dgm:pt>
    <dgm:pt modelId="{3AC25834-8C9E-457E-9833-43FB9E53DAE4}" type="sibTrans" cxnId="{04A2E00D-2F24-4A1E-B5A5-CA42930EF612}">
      <dgm:prSet/>
      <dgm:spPr/>
      <dgm:t>
        <a:bodyPr/>
        <a:lstStyle/>
        <a:p>
          <a:endParaRPr lang="ru-RU"/>
        </a:p>
      </dgm:t>
    </dgm:pt>
    <dgm:pt modelId="{14786497-594B-4D7D-8C5B-1E04AA98EA76}">
      <dgm:prSet custT="1"/>
      <dgm:spPr/>
      <dgm:t>
        <a:bodyPr/>
        <a:lstStyle/>
        <a:p>
          <a:pPr rtl="0"/>
          <a:r>
            <a:rPr lang="uk-UA" sz="1600" dirty="0" smtClean="0"/>
            <a:t>•	нагріти до повного розчинення (просвітлення);</a:t>
          </a:r>
          <a:endParaRPr lang="ru-RU" sz="1600" dirty="0"/>
        </a:p>
      </dgm:t>
    </dgm:pt>
    <dgm:pt modelId="{2CD1EC35-20DE-46FA-9C9D-9A4AC855854E}" type="parTrans" cxnId="{84D0F4F2-10C9-4A79-AE02-FE18DFE9EDF3}">
      <dgm:prSet/>
      <dgm:spPr/>
      <dgm:t>
        <a:bodyPr/>
        <a:lstStyle/>
        <a:p>
          <a:endParaRPr lang="ru-RU"/>
        </a:p>
      </dgm:t>
    </dgm:pt>
    <dgm:pt modelId="{0AB0EB03-9A39-4C6A-8346-E0B477C1253C}" type="sibTrans" cxnId="{84D0F4F2-10C9-4A79-AE02-FE18DFE9EDF3}">
      <dgm:prSet/>
      <dgm:spPr/>
      <dgm:t>
        <a:bodyPr/>
        <a:lstStyle/>
        <a:p>
          <a:endParaRPr lang="ru-RU"/>
        </a:p>
      </dgm:t>
    </dgm:pt>
    <dgm:pt modelId="{790225C0-6000-415A-8155-81B3C9480C83}">
      <dgm:prSet custT="1"/>
      <dgm:spPr/>
      <dgm:t>
        <a:bodyPr/>
        <a:lstStyle/>
        <a:p>
          <a:pPr rtl="0"/>
          <a:r>
            <a:rPr lang="uk-UA" sz="1600" dirty="0" smtClean="0"/>
            <a:t>•	процідити через подвійний шар марлі в контейнер для відпуску;</a:t>
          </a:r>
          <a:endParaRPr lang="ru-RU" sz="1600" dirty="0"/>
        </a:p>
      </dgm:t>
    </dgm:pt>
    <dgm:pt modelId="{BE9BC9C4-B2F4-47B5-B248-3F7ABB85367F}" type="parTrans" cxnId="{E0132D63-94C6-43C2-8EB8-6D3AA06BF521}">
      <dgm:prSet/>
      <dgm:spPr/>
      <dgm:t>
        <a:bodyPr/>
        <a:lstStyle/>
        <a:p>
          <a:endParaRPr lang="ru-RU"/>
        </a:p>
      </dgm:t>
    </dgm:pt>
    <dgm:pt modelId="{472C97D3-9257-4E8A-A20D-60D72724E044}" type="sibTrans" cxnId="{E0132D63-94C6-43C2-8EB8-6D3AA06BF521}">
      <dgm:prSet/>
      <dgm:spPr/>
      <dgm:t>
        <a:bodyPr/>
        <a:lstStyle/>
        <a:p>
          <a:endParaRPr lang="ru-RU"/>
        </a:p>
      </dgm:t>
    </dgm:pt>
    <dgm:pt modelId="{A0B5EA90-277A-4708-B8FF-8955FCCC0CFA}">
      <dgm:prSet custT="1"/>
      <dgm:spPr/>
      <dgm:t>
        <a:bodyPr/>
        <a:lstStyle/>
        <a:p>
          <a:pPr rtl="0"/>
          <a:r>
            <a:rPr lang="uk-UA" sz="1600" dirty="0" smtClean="0"/>
            <a:t>•	відпустити з етикеткою „Зберігати в прохолодному місці”, з вказівкою „Перед вживанням підігріти!”.</a:t>
          </a:r>
          <a:endParaRPr lang="ru-RU" sz="1600" dirty="0"/>
        </a:p>
      </dgm:t>
    </dgm:pt>
    <dgm:pt modelId="{6DF5C5D4-87BA-492C-913A-05B304027D82}" type="parTrans" cxnId="{CBC39F75-1498-4681-9DBB-841BFEF4CFF1}">
      <dgm:prSet/>
      <dgm:spPr/>
      <dgm:t>
        <a:bodyPr/>
        <a:lstStyle/>
        <a:p>
          <a:endParaRPr lang="ru-RU"/>
        </a:p>
      </dgm:t>
    </dgm:pt>
    <dgm:pt modelId="{95308CFB-431E-4220-9423-306E9802BA2C}" type="sibTrans" cxnId="{CBC39F75-1498-4681-9DBB-841BFEF4CFF1}">
      <dgm:prSet/>
      <dgm:spPr/>
      <dgm:t>
        <a:bodyPr/>
        <a:lstStyle/>
        <a:p>
          <a:endParaRPr lang="ru-RU"/>
        </a:p>
      </dgm:t>
    </dgm:pt>
    <dgm:pt modelId="{6157C5AF-E27E-4177-A570-521D94EDB13C}" type="pres">
      <dgm:prSet presAssocID="{74BE4159-2F01-4D7C-B62D-45210894AE4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4892D59-2F3B-482E-BBE6-1180687EC799}" type="pres">
      <dgm:prSet presAssocID="{8925F3D2-7E21-48A3-81D4-F544A3220F9A}" presName="thickLine" presStyleLbl="alignNode1" presStyleIdx="0" presStyleCnt="1"/>
      <dgm:spPr/>
    </dgm:pt>
    <dgm:pt modelId="{7E9A7D91-7AAC-4A1D-9235-2CDD9E209F31}" type="pres">
      <dgm:prSet presAssocID="{8925F3D2-7E21-48A3-81D4-F544A3220F9A}" presName="horz1" presStyleCnt="0"/>
      <dgm:spPr/>
    </dgm:pt>
    <dgm:pt modelId="{A271087C-A46B-46BC-A94C-CB27862A79FF}" type="pres">
      <dgm:prSet presAssocID="{8925F3D2-7E21-48A3-81D4-F544A3220F9A}" presName="tx1" presStyleLbl="revTx" presStyleIdx="0" presStyleCnt="7"/>
      <dgm:spPr/>
      <dgm:t>
        <a:bodyPr/>
        <a:lstStyle/>
        <a:p>
          <a:endParaRPr lang="ru-RU"/>
        </a:p>
      </dgm:t>
    </dgm:pt>
    <dgm:pt modelId="{BABAB07C-9A2B-415A-B857-68F276B24BAA}" type="pres">
      <dgm:prSet presAssocID="{8925F3D2-7E21-48A3-81D4-F544A3220F9A}" presName="vert1" presStyleCnt="0"/>
      <dgm:spPr/>
    </dgm:pt>
    <dgm:pt modelId="{B345C742-5632-4E27-9222-B7C72E75991F}" type="pres">
      <dgm:prSet presAssocID="{6D73D13F-2E1A-4C53-B0F9-95A82A31E540}" presName="vertSpace2a" presStyleCnt="0"/>
      <dgm:spPr/>
    </dgm:pt>
    <dgm:pt modelId="{C0AF8955-5DAD-4611-A61B-60EFE9DB0BFD}" type="pres">
      <dgm:prSet presAssocID="{6D73D13F-2E1A-4C53-B0F9-95A82A31E540}" presName="horz2" presStyleCnt="0"/>
      <dgm:spPr/>
    </dgm:pt>
    <dgm:pt modelId="{E604BF60-BB8D-4A37-92ED-62E9699C662D}" type="pres">
      <dgm:prSet presAssocID="{6D73D13F-2E1A-4C53-B0F9-95A82A31E540}" presName="horzSpace2" presStyleCnt="0"/>
      <dgm:spPr/>
    </dgm:pt>
    <dgm:pt modelId="{A98B144C-7FF5-49AD-838D-54125AE544FC}" type="pres">
      <dgm:prSet presAssocID="{6D73D13F-2E1A-4C53-B0F9-95A82A31E540}" presName="tx2" presStyleLbl="revTx" presStyleIdx="1" presStyleCnt="7" custLinFactNeighborX="0" custLinFactNeighborY="-5310"/>
      <dgm:spPr/>
      <dgm:t>
        <a:bodyPr/>
        <a:lstStyle/>
        <a:p>
          <a:endParaRPr lang="ru-RU"/>
        </a:p>
      </dgm:t>
    </dgm:pt>
    <dgm:pt modelId="{0AEA1CA9-29B6-4B0B-9DFC-169A38F85B8F}" type="pres">
      <dgm:prSet presAssocID="{6D73D13F-2E1A-4C53-B0F9-95A82A31E540}" presName="vert2" presStyleCnt="0"/>
      <dgm:spPr/>
    </dgm:pt>
    <dgm:pt modelId="{F84106D1-CF52-4050-A151-DF4943AFD770}" type="pres">
      <dgm:prSet presAssocID="{6D73D13F-2E1A-4C53-B0F9-95A82A31E540}" presName="thinLine2b" presStyleLbl="callout" presStyleIdx="0" presStyleCnt="6"/>
      <dgm:spPr/>
    </dgm:pt>
    <dgm:pt modelId="{0CEAF572-98E6-429F-9E28-6DE2AB421376}" type="pres">
      <dgm:prSet presAssocID="{6D73D13F-2E1A-4C53-B0F9-95A82A31E540}" presName="vertSpace2b" presStyleCnt="0"/>
      <dgm:spPr/>
    </dgm:pt>
    <dgm:pt modelId="{8B4EFE78-70C5-4C68-A736-4F29E53F66EE}" type="pres">
      <dgm:prSet presAssocID="{E24D0920-CD27-419D-AFAF-2023C9A7B682}" presName="horz2" presStyleCnt="0"/>
      <dgm:spPr/>
    </dgm:pt>
    <dgm:pt modelId="{D3E8DA1B-9A0D-4C53-B895-108D8A84E142}" type="pres">
      <dgm:prSet presAssocID="{E24D0920-CD27-419D-AFAF-2023C9A7B682}" presName="horzSpace2" presStyleCnt="0"/>
      <dgm:spPr/>
    </dgm:pt>
    <dgm:pt modelId="{A439867B-EBF6-47D9-9000-441B81B2EC88}" type="pres">
      <dgm:prSet presAssocID="{E24D0920-CD27-419D-AFAF-2023C9A7B682}" presName="tx2" presStyleLbl="revTx" presStyleIdx="2" presStyleCnt="7"/>
      <dgm:spPr/>
      <dgm:t>
        <a:bodyPr/>
        <a:lstStyle/>
        <a:p>
          <a:endParaRPr lang="ru-RU"/>
        </a:p>
      </dgm:t>
    </dgm:pt>
    <dgm:pt modelId="{51FC8FC7-3048-483F-8219-3C5C88CCDF60}" type="pres">
      <dgm:prSet presAssocID="{E24D0920-CD27-419D-AFAF-2023C9A7B682}" presName="vert2" presStyleCnt="0"/>
      <dgm:spPr/>
    </dgm:pt>
    <dgm:pt modelId="{10B0DB04-8A50-4FC8-9282-A8A9E381F37D}" type="pres">
      <dgm:prSet presAssocID="{E24D0920-CD27-419D-AFAF-2023C9A7B682}" presName="thinLine2b" presStyleLbl="callout" presStyleIdx="1" presStyleCnt="6"/>
      <dgm:spPr/>
    </dgm:pt>
    <dgm:pt modelId="{E128DFC5-CAD3-4EE8-9EFF-6CEF0A6AE2E1}" type="pres">
      <dgm:prSet presAssocID="{E24D0920-CD27-419D-AFAF-2023C9A7B682}" presName="vertSpace2b" presStyleCnt="0"/>
      <dgm:spPr/>
    </dgm:pt>
    <dgm:pt modelId="{2A8395A6-050A-4F1B-A7C2-F7DE6C6AEF5C}" type="pres">
      <dgm:prSet presAssocID="{A5171FD9-7C17-4B95-8945-2B65688B4C13}" presName="horz2" presStyleCnt="0"/>
      <dgm:spPr/>
    </dgm:pt>
    <dgm:pt modelId="{6BB6695D-4C3A-43B1-80E6-A8054E8D0917}" type="pres">
      <dgm:prSet presAssocID="{A5171FD9-7C17-4B95-8945-2B65688B4C13}" presName="horzSpace2" presStyleCnt="0"/>
      <dgm:spPr/>
    </dgm:pt>
    <dgm:pt modelId="{E612C067-F42D-4DE7-A1E7-59C9D0CCCF7A}" type="pres">
      <dgm:prSet presAssocID="{A5171FD9-7C17-4B95-8945-2B65688B4C13}" presName="tx2" presStyleLbl="revTx" presStyleIdx="3" presStyleCnt="7"/>
      <dgm:spPr/>
      <dgm:t>
        <a:bodyPr/>
        <a:lstStyle/>
        <a:p>
          <a:endParaRPr lang="ru-RU"/>
        </a:p>
      </dgm:t>
    </dgm:pt>
    <dgm:pt modelId="{1C69E1C3-41EA-4ADF-9AA9-9F7694067C8A}" type="pres">
      <dgm:prSet presAssocID="{A5171FD9-7C17-4B95-8945-2B65688B4C13}" presName="vert2" presStyleCnt="0"/>
      <dgm:spPr/>
    </dgm:pt>
    <dgm:pt modelId="{EAC5E585-729D-4D6B-9932-64AE75148E24}" type="pres">
      <dgm:prSet presAssocID="{A5171FD9-7C17-4B95-8945-2B65688B4C13}" presName="thinLine2b" presStyleLbl="callout" presStyleIdx="2" presStyleCnt="6"/>
      <dgm:spPr/>
    </dgm:pt>
    <dgm:pt modelId="{83257F56-D1F1-4780-BCC6-306A04A45085}" type="pres">
      <dgm:prSet presAssocID="{A5171FD9-7C17-4B95-8945-2B65688B4C13}" presName="vertSpace2b" presStyleCnt="0"/>
      <dgm:spPr/>
    </dgm:pt>
    <dgm:pt modelId="{70962F43-87B1-4453-8321-2138D8EA1D72}" type="pres">
      <dgm:prSet presAssocID="{14786497-594B-4D7D-8C5B-1E04AA98EA76}" presName="horz2" presStyleCnt="0"/>
      <dgm:spPr/>
    </dgm:pt>
    <dgm:pt modelId="{6FDDE4C7-F837-4251-AB27-B30D0D709180}" type="pres">
      <dgm:prSet presAssocID="{14786497-594B-4D7D-8C5B-1E04AA98EA76}" presName="horzSpace2" presStyleCnt="0"/>
      <dgm:spPr/>
    </dgm:pt>
    <dgm:pt modelId="{19B4FD69-47F5-4496-9239-59742B35F95A}" type="pres">
      <dgm:prSet presAssocID="{14786497-594B-4D7D-8C5B-1E04AA98EA76}" presName="tx2" presStyleLbl="revTx" presStyleIdx="4" presStyleCnt="7"/>
      <dgm:spPr/>
      <dgm:t>
        <a:bodyPr/>
        <a:lstStyle/>
        <a:p>
          <a:endParaRPr lang="ru-RU"/>
        </a:p>
      </dgm:t>
    </dgm:pt>
    <dgm:pt modelId="{0168B283-4AED-4C29-B47B-35E39A7FA54D}" type="pres">
      <dgm:prSet presAssocID="{14786497-594B-4D7D-8C5B-1E04AA98EA76}" presName="vert2" presStyleCnt="0"/>
      <dgm:spPr/>
    </dgm:pt>
    <dgm:pt modelId="{89BBF5D7-8A17-4A35-A842-618B1E93A59C}" type="pres">
      <dgm:prSet presAssocID="{14786497-594B-4D7D-8C5B-1E04AA98EA76}" presName="thinLine2b" presStyleLbl="callout" presStyleIdx="3" presStyleCnt="6"/>
      <dgm:spPr/>
    </dgm:pt>
    <dgm:pt modelId="{889D1BD7-DA1F-4B16-8E48-387C2776960B}" type="pres">
      <dgm:prSet presAssocID="{14786497-594B-4D7D-8C5B-1E04AA98EA76}" presName="vertSpace2b" presStyleCnt="0"/>
      <dgm:spPr/>
    </dgm:pt>
    <dgm:pt modelId="{1165426C-937B-474F-8262-8CCFBC4CCD7A}" type="pres">
      <dgm:prSet presAssocID="{790225C0-6000-415A-8155-81B3C9480C83}" presName="horz2" presStyleCnt="0"/>
      <dgm:spPr/>
    </dgm:pt>
    <dgm:pt modelId="{DE553D75-4D99-47F0-8294-D6499130EB86}" type="pres">
      <dgm:prSet presAssocID="{790225C0-6000-415A-8155-81B3C9480C83}" presName="horzSpace2" presStyleCnt="0"/>
      <dgm:spPr/>
    </dgm:pt>
    <dgm:pt modelId="{F0227E21-2941-41CC-9C25-4CCDCB82ADFD}" type="pres">
      <dgm:prSet presAssocID="{790225C0-6000-415A-8155-81B3C9480C83}" presName="tx2" presStyleLbl="revTx" presStyleIdx="5" presStyleCnt="7"/>
      <dgm:spPr/>
      <dgm:t>
        <a:bodyPr/>
        <a:lstStyle/>
        <a:p>
          <a:endParaRPr lang="ru-RU"/>
        </a:p>
      </dgm:t>
    </dgm:pt>
    <dgm:pt modelId="{82ADD367-B456-4225-B4F6-BE9C4162FDDC}" type="pres">
      <dgm:prSet presAssocID="{790225C0-6000-415A-8155-81B3C9480C83}" presName="vert2" presStyleCnt="0"/>
      <dgm:spPr/>
    </dgm:pt>
    <dgm:pt modelId="{D6A357AE-8F0C-446B-90D4-B78E817D80AC}" type="pres">
      <dgm:prSet presAssocID="{790225C0-6000-415A-8155-81B3C9480C83}" presName="thinLine2b" presStyleLbl="callout" presStyleIdx="4" presStyleCnt="6"/>
      <dgm:spPr/>
    </dgm:pt>
    <dgm:pt modelId="{6FCCDCFF-A33E-4C4A-80FB-0F74E3C0766C}" type="pres">
      <dgm:prSet presAssocID="{790225C0-6000-415A-8155-81B3C9480C83}" presName="vertSpace2b" presStyleCnt="0"/>
      <dgm:spPr/>
    </dgm:pt>
    <dgm:pt modelId="{C62D53A9-F7FB-435C-9C29-7F3E1D0CB526}" type="pres">
      <dgm:prSet presAssocID="{A0B5EA90-277A-4708-B8FF-8955FCCC0CFA}" presName="horz2" presStyleCnt="0"/>
      <dgm:spPr/>
    </dgm:pt>
    <dgm:pt modelId="{094AD74A-9829-4C32-A195-F65DAB060C32}" type="pres">
      <dgm:prSet presAssocID="{A0B5EA90-277A-4708-B8FF-8955FCCC0CFA}" presName="horzSpace2" presStyleCnt="0"/>
      <dgm:spPr/>
    </dgm:pt>
    <dgm:pt modelId="{38BBC2AE-2FF3-44BE-AA4B-EFD089F08073}" type="pres">
      <dgm:prSet presAssocID="{A0B5EA90-277A-4708-B8FF-8955FCCC0CFA}" presName="tx2" presStyleLbl="revTx" presStyleIdx="6" presStyleCnt="7" custScaleY="120848"/>
      <dgm:spPr/>
      <dgm:t>
        <a:bodyPr/>
        <a:lstStyle/>
        <a:p>
          <a:endParaRPr lang="ru-RU"/>
        </a:p>
      </dgm:t>
    </dgm:pt>
    <dgm:pt modelId="{3D0BB1EB-0F35-4254-80F9-A6C407B17315}" type="pres">
      <dgm:prSet presAssocID="{A0B5EA90-277A-4708-B8FF-8955FCCC0CFA}" presName="vert2" presStyleCnt="0"/>
      <dgm:spPr/>
    </dgm:pt>
    <dgm:pt modelId="{8EB5F6E3-EC14-4062-88AB-3F45CE06D168}" type="pres">
      <dgm:prSet presAssocID="{A0B5EA90-277A-4708-B8FF-8955FCCC0CFA}" presName="thinLine2b" presStyleLbl="callout" presStyleIdx="5" presStyleCnt="6"/>
      <dgm:spPr/>
    </dgm:pt>
    <dgm:pt modelId="{87962479-8145-47C9-B65E-B7BF09FE498A}" type="pres">
      <dgm:prSet presAssocID="{A0B5EA90-277A-4708-B8FF-8955FCCC0CFA}" presName="vertSpace2b" presStyleCnt="0"/>
      <dgm:spPr/>
    </dgm:pt>
  </dgm:ptLst>
  <dgm:cxnLst>
    <dgm:cxn modelId="{CBC39F75-1498-4681-9DBB-841BFEF4CFF1}" srcId="{8925F3D2-7E21-48A3-81D4-F544A3220F9A}" destId="{A0B5EA90-277A-4708-B8FF-8955FCCC0CFA}" srcOrd="5" destOrd="0" parTransId="{6DF5C5D4-87BA-492C-913A-05B304027D82}" sibTransId="{95308CFB-431E-4220-9423-306E9802BA2C}"/>
    <dgm:cxn modelId="{69E328B4-7268-4241-899F-3AB46597F7F1}" type="presOf" srcId="{790225C0-6000-415A-8155-81B3C9480C83}" destId="{F0227E21-2941-41CC-9C25-4CCDCB82ADFD}" srcOrd="0" destOrd="0" presId="urn:microsoft.com/office/officeart/2008/layout/LinedList"/>
    <dgm:cxn modelId="{DD89DF82-BE24-4818-9824-96B1D898781B}" type="presOf" srcId="{A5171FD9-7C17-4B95-8945-2B65688B4C13}" destId="{E612C067-F42D-4DE7-A1E7-59C9D0CCCF7A}" srcOrd="0" destOrd="0" presId="urn:microsoft.com/office/officeart/2008/layout/LinedList"/>
    <dgm:cxn modelId="{273F3346-C479-400B-820A-C8899EB77472}" type="presOf" srcId="{E24D0920-CD27-419D-AFAF-2023C9A7B682}" destId="{A439867B-EBF6-47D9-9000-441B81B2EC88}" srcOrd="0" destOrd="0" presId="urn:microsoft.com/office/officeart/2008/layout/LinedList"/>
    <dgm:cxn modelId="{E0132D63-94C6-43C2-8EB8-6D3AA06BF521}" srcId="{8925F3D2-7E21-48A3-81D4-F544A3220F9A}" destId="{790225C0-6000-415A-8155-81B3C9480C83}" srcOrd="4" destOrd="0" parTransId="{BE9BC9C4-B2F4-47B5-B248-3F7ABB85367F}" sibTransId="{472C97D3-9257-4E8A-A20D-60D72724E044}"/>
    <dgm:cxn modelId="{A8DD6CB7-5F89-4C85-9269-4BB99003D804}" type="presOf" srcId="{A0B5EA90-277A-4708-B8FF-8955FCCC0CFA}" destId="{38BBC2AE-2FF3-44BE-AA4B-EFD089F08073}" srcOrd="0" destOrd="0" presId="urn:microsoft.com/office/officeart/2008/layout/LinedList"/>
    <dgm:cxn modelId="{F7826438-927B-4798-9295-91877F6E9D62}" type="presOf" srcId="{14786497-594B-4D7D-8C5B-1E04AA98EA76}" destId="{19B4FD69-47F5-4496-9239-59742B35F95A}" srcOrd="0" destOrd="0" presId="urn:microsoft.com/office/officeart/2008/layout/LinedList"/>
    <dgm:cxn modelId="{E0CED1AB-A674-48C3-AAEA-F912E079C8EE}" type="presOf" srcId="{74BE4159-2F01-4D7C-B62D-45210894AE40}" destId="{6157C5AF-E27E-4177-A570-521D94EDB13C}" srcOrd="0" destOrd="0" presId="urn:microsoft.com/office/officeart/2008/layout/LinedList"/>
    <dgm:cxn modelId="{8EEF9137-4822-47F3-8221-3E7236DC5A81}" type="presOf" srcId="{6D73D13F-2E1A-4C53-B0F9-95A82A31E540}" destId="{A98B144C-7FF5-49AD-838D-54125AE544FC}" srcOrd="0" destOrd="0" presId="urn:microsoft.com/office/officeart/2008/layout/LinedList"/>
    <dgm:cxn modelId="{BF0DB18A-082E-49A5-AF88-806D755F9C0E}" srcId="{8925F3D2-7E21-48A3-81D4-F544A3220F9A}" destId="{6D73D13F-2E1A-4C53-B0F9-95A82A31E540}" srcOrd="0" destOrd="0" parTransId="{A5B9910A-4C62-4D01-A5A2-5E791BD7B7F6}" sibTransId="{B8E69EFD-7EE2-4BF5-9320-95767E0CDEEA}"/>
    <dgm:cxn modelId="{84D0F4F2-10C9-4A79-AE02-FE18DFE9EDF3}" srcId="{8925F3D2-7E21-48A3-81D4-F544A3220F9A}" destId="{14786497-594B-4D7D-8C5B-1E04AA98EA76}" srcOrd="3" destOrd="0" parTransId="{2CD1EC35-20DE-46FA-9C9D-9A4AC855854E}" sibTransId="{0AB0EB03-9A39-4C6A-8346-E0B477C1253C}"/>
    <dgm:cxn modelId="{17FCBBE0-E293-44F5-84FE-3A15936CBA63}" srcId="{74BE4159-2F01-4D7C-B62D-45210894AE40}" destId="{8925F3D2-7E21-48A3-81D4-F544A3220F9A}" srcOrd="0" destOrd="0" parTransId="{8A20E286-0053-4F0F-9DEE-921F1CA77FBF}" sibTransId="{D62B24B3-C3F8-4BD7-81EC-301D307CE5BF}"/>
    <dgm:cxn modelId="{F0108D7B-C605-4FC7-9F64-3D409FFDB9E7}" type="presOf" srcId="{8925F3D2-7E21-48A3-81D4-F544A3220F9A}" destId="{A271087C-A46B-46BC-A94C-CB27862A79FF}" srcOrd="0" destOrd="0" presId="urn:microsoft.com/office/officeart/2008/layout/LinedList"/>
    <dgm:cxn modelId="{826C43B7-714B-45AB-BF14-DDBA8F4F680A}" srcId="{8925F3D2-7E21-48A3-81D4-F544A3220F9A}" destId="{E24D0920-CD27-419D-AFAF-2023C9A7B682}" srcOrd="1" destOrd="0" parTransId="{88F10233-93C9-4E42-BC44-4D175F8FBF7F}" sibTransId="{E0198562-2ECF-42B3-8932-0E49968DCE0F}"/>
    <dgm:cxn modelId="{04A2E00D-2F24-4A1E-B5A5-CA42930EF612}" srcId="{8925F3D2-7E21-48A3-81D4-F544A3220F9A}" destId="{A5171FD9-7C17-4B95-8945-2B65688B4C13}" srcOrd="2" destOrd="0" parTransId="{283BFE8E-A003-4F7C-89C7-B939D2C04780}" sibTransId="{3AC25834-8C9E-457E-9833-43FB9E53DAE4}"/>
    <dgm:cxn modelId="{55879A97-9F52-4B76-93D0-CC750EC030C9}" type="presParOf" srcId="{6157C5AF-E27E-4177-A570-521D94EDB13C}" destId="{74892D59-2F3B-482E-BBE6-1180687EC799}" srcOrd="0" destOrd="0" presId="urn:microsoft.com/office/officeart/2008/layout/LinedList"/>
    <dgm:cxn modelId="{DC4871FC-D6DF-4CCB-A67F-1B4158E4758C}" type="presParOf" srcId="{6157C5AF-E27E-4177-A570-521D94EDB13C}" destId="{7E9A7D91-7AAC-4A1D-9235-2CDD9E209F31}" srcOrd="1" destOrd="0" presId="urn:microsoft.com/office/officeart/2008/layout/LinedList"/>
    <dgm:cxn modelId="{D126934E-9703-413E-BD2D-DB44E3E00422}" type="presParOf" srcId="{7E9A7D91-7AAC-4A1D-9235-2CDD9E209F31}" destId="{A271087C-A46B-46BC-A94C-CB27862A79FF}" srcOrd="0" destOrd="0" presId="urn:microsoft.com/office/officeart/2008/layout/LinedList"/>
    <dgm:cxn modelId="{65FCCE58-28F7-4694-B160-5F146F08CE8F}" type="presParOf" srcId="{7E9A7D91-7AAC-4A1D-9235-2CDD9E209F31}" destId="{BABAB07C-9A2B-415A-B857-68F276B24BAA}" srcOrd="1" destOrd="0" presId="urn:microsoft.com/office/officeart/2008/layout/LinedList"/>
    <dgm:cxn modelId="{5BC2E075-E191-4534-98B5-CF01FA4F478F}" type="presParOf" srcId="{BABAB07C-9A2B-415A-B857-68F276B24BAA}" destId="{B345C742-5632-4E27-9222-B7C72E75991F}" srcOrd="0" destOrd="0" presId="urn:microsoft.com/office/officeart/2008/layout/LinedList"/>
    <dgm:cxn modelId="{CE5E8AEA-D232-4DD2-886B-F04C119EB378}" type="presParOf" srcId="{BABAB07C-9A2B-415A-B857-68F276B24BAA}" destId="{C0AF8955-5DAD-4611-A61B-60EFE9DB0BFD}" srcOrd="1" destOrd="0" presId="urn:microsoft.com/office/officeart/2008/layout/LinedList"/>
    <dgm:cxn modelId="{93AFFDD2-562D-4E22-B663-1C9657BBC626}" type="presParOf" srcId="{C0AF8955-5DAD-4611-A61B-60EFE9DB0BFD}" destId="{E604BF60-BB8D-4A37-92ED-62E9699C662D}" srcOrd="0" destOrd="0" presId="urn:microsoft.com/office/officeart/2008/layout/LinedList"/>
    <dgm:cxn modelId="{C2D57E9C-4AAE-4A0C-A264-04E84CF6BAB1}" type="presParOf" srcId="{C0AF8955-5DAD-4611-A61B-60EFE9DB0BFD}" destId="{A98B144C-7FF5-49AD-838D-54125AE544FC}" srcOrd="1" destOrd="0" presId="urn:microsoft.com/office/officeart/2008/layout/LinedList"/>
    <dgm:cxn modelId="{8351D964-C6B5-4776-A531-B84DF498AA20}" type="presParOf" srcId="{C0AF8955-5DAD-4611-A61B-60EFE9DB0BFD}" destId="{0AEA1CA9-29B6-4B0B-9DFC-169A38F85B8F}" srcOrd="2" destOrd="0" presId="urn:microsoft.com/office/officeart/2008/layout/LinedList"/>
    <dgm:cxn modelId="{5CDC0808-AE2A-4AA1-9C1D-412EFD22A1AB}" type="presParOf" srcId="{BABAB07C-9A2B-415A-B857-68F276B24BAA}" destId="{F84106D1-CF52-4050-A151-DF4943AFD770}" srcOrd="2" destOrd="0" presId="urn:microsoft.com/office/officeart/2008/layout/LinedList"/>
    <dgm:cxn modelId="{141234CF-192F-456B-BBA8-97C467AC9B4C}" type="presParOf" srcId="{BABAB07C-9A2B-415A-B857-68F276B24BAA}" destId="{0CEAF572-98E6-429F-9E28-6DE2AB421376}" srcOrd="3" destOrd="0" presId="urn:microsoft.com/office/officeart/2008/layout/LinedList"/>
    <dgm:cxn modelId="{C959B54A-A305-46A9-A995-60C4B6EE0751}" type="presParOf" srcId="{BABAB07C-9A2B-415A-B857-68F276B24BAA}" destId="{8B4EFE78-70C5-4C68-A736-4F29E53F66EE}" srcOrd="4" destOrd="0" presId="urn:microsoft.com/office/officeart/2008/layout/LinedList"/>
    <dgm:cxn modelId="{4FE8DFD5-B653-4C4C-85CF-396D3C60D015}" type="presParOf" srcId="{8B4EFE78-70C5-4C68-A736-4F29E53F66EE}" destId="{D3E8DA1B-9A0D-4C53-B895-108D8A84E142}" srcOrd="0" destOrd="0" presId="urn:microsoft.com/office/officeart/2008/layout/LinedList"/>
    <dgm:cxn modelId="{01951982-C1A5-4EF7-81E0-BD053D6B222A}" type="presParOf" srcId="{8B4EFE78-70C5-4C68-A736-4F29E53F66EE}" destId="{A439867B-EBF6-47D9-9000-441B81B2EC88}" srcOrd="1" destOrd="0" presId="urn:microsoft.com/office/officeart/2008/layout/LinedList"/>
    <dgm:cxn modelId="{6CDBDC95-FC71-48BC-9CC7-D3C8C88E846C}" type="presParOf" srcId="{8B4EFE78-70C5-4C68-A736-4F29E53F66EE}" destId="{51FC8FC7-3048-483F-8219-3C5C88CCDF60}" srcOrd="2" destOrd="0" presId="urn:microsoft.com/office/officeart/2008/layout/LinedList"/>
    <dgm:cxn modelId="{09F9438E-A93F-4EE6-938A-1FB0376C5F81}" type="presParOf" srcId="{BABAB07C-9A2B-415A-B857-68F276B24BAA}" destId="{10B0DB04-8A50-4FC8-9282-A8A9E381F37D}" srcOrd="5" destOrd="0" presId="urn:microsoft.com/office/officeart/2008/layout/LinedList"/>
    <dgm:cxn modelId="{A7E38A67-8901-437B-8A58-E7FF3B54AC2E}" type="presParOf" srcId="{BABAB07C-9A2B-415A-B857-68F276B24BAA}" destId="{E128DFC5-CAD3-4EE8-9EFF-6CEF0A6AE2E1}" srcOrd="6" destOrd="0" presId="urn:microsoft.com/office/officeart/2008/layout/LinedList"/>
    <dgm:cxn modelId="{00BEC2E4-5C17-4782-BFE8-CC56D206049A}" type="presParOf" srcId="{BABAB07C-9A2B-415A-B857-68F276B24BAA}" destId="{2A8395A6-050A-4F1B-A7C2-F7DE6C6AEF5C}" srcOrd="7" destOrd="0" presId="urn:microsoft.com/office/officeart/2008/layout/LinedList"/>
    <dgm:cxn modelId="{EB656809-AA23-4D84-8B1C-F6A3CFF423C9}" type="presParOf" srcId="{2A8395A6-050A-4F1B-A7C2-F7DE6C6AEF5C}" destId="{6BB6695D-4C3A-43B1-80E6-A8054E8D0917}" srcOrd="0" destOrd="0" presId="urn:microsoft.com/office/officeart/2008/layout/LinedList"/>
    <dgm:cxn modelId="{C95A3ABE-783B-44DB-A70C-F72B7ACB33B8}" type="presParOf" srcId="{2A8395A6-050A-4F1B-A7C2-F7DE6C6AEF5C}" destId="{E612C067-F42D-4DE7-A1E7-59C9D0CCCF7A}" srcOrd="1" destOrd="0" presId="urn:microsoft.com/office/officeart/2008/layout/LinedList"/>
    <dgm:cxn modelId="{9FA1C697-7B2F-41AB-9CC2-6C591B4904A4}" type="presParOf" srcId="{2A8395A6-050A-4F1B-A7C2-F7DE6C6AEF5C}" destId="{1C69E1C3-41EA-4ADF-9AA9-9F7694067C8A}" srcOrd="2" destOrd="0" presId="urn:microsoft.com/office/officeart/2008/layout/LinedList"/>
    <dgm:cxn modelId="{38969B10-3B2C-4360-9216-A8F7C145B07C}" type="presParOf" srcId="{BABAB07C-9A2B-415A-B857-68F276B24BAA}" destId="{EAC5E585-729D-4D6B-9932-64AE75148E24}" srcOrd="8" destOrd="0" presId="urn:microsoft.com/office/officeart/2008/layout/LinedList"/>
    <dgm:cxn modelId="{D5521666-1138-417C-BDA1-D3F552A7DB30}" type="presParOf" srcId="{BABAB07C-9A2B-415A-B857-68F276B24BAA}" destId="{83257F56-D1F1-4780-BCC6-306A04A45085}" srcOrd="9" destOrd="0" presId="urn:microsoft.com/office/officeart/2008/layout/LinedList"/>
    <dgm:cxn modelId="{7B81CFB8-ECBD-4599-8E6C-931077718E5D}" type="presParOf" srcId="{BABAB07C-9A2B-415A-B857-68F276B24BAA}" destId="{70962F43-87B1-4453-8321-2138D8EA1D72}" srcOrd="10" destOrd="0" presId="urn:microsoft.com/office/officeart/2008/layout/LinedList"/>
    <dgm:cxn modelId="{CA9813A5-7D65-481D-82AF-F1634DCD9152}" type="presParOf" srcId="{70962F43-87B1-4453-8321-2138D8EA1D72}" destId="{6FDDE4C7-F837-4251-AB27-B30D0D709180}" srcOrd="0" destOrd="0" presId="urn:microsoft.com/office/officeart/2008/layout/LinedList"/>
    <dgm:cxn modelId="{10DFB4A2-65D2-4AE7-B5C4-6BFB88F75FFA}" type="presParOf" srcId="{70962F43-87B1-4453-8321-2138D8EA1D72}" destId="{19B4FD69-47F5-4496-9239-59742B35F95A}" srcOrd="1" destOrd="0" presId="urn:microsoft.com/office/officeart/2008/layout/LinedList"/>
    <dgm:cxn modelId="{3AA4D328-CE56-4613-B066-791112AD94FA}" type="presParOf" srcId="{70962F43-87B1-4453-8321-2138D8EA1D72}" destId="{0168B283-4AED-4C29-B47B-35E39A7FA54D}" srcOrd="2" destOrd="0" presId="urn:microsoft.com/office/officeart/2008/layout/LinedList"/>
    <dgm:cxn modelId="{154F20F0-D7F5-4CB9-A7D0-B4A3C8E183FD}" type="presParOf" srcId="{BABAB07C-9A2B-415A-B857-68F276B24BAA}" destId="{89BBF5D7-8A17-4A35-A842-618B1E93A59C}" srcOrd="11" destOrd="0" presId="urn:microsoft.com/office/officeart/2008/layout/LinedList"/>
    <dgm:cxn modelId="{D6D483F5-E929-4D4A-8B5B-3BFB2D9ADB71}" type="presParOf" srcId="{BABAB07C-9A2B-415A-B857-68F276B24BAA}" destId="{889D1BD7-DA1F-4B16-8E48-387C2776960B}" srcOrd="12" destOrd="0" presId="urn:microsoft.com/office/officeart/2008/layout/LinedList"/>
    <dgm:cxn modelId="{27619C6A-A999-4FE7-B9F0-7A895DCFD28E}" type="presParOf" srcId="{BABAB07C-9A2B-415A-B857-68F276B24BAA}" destId="{1165426C-937B-474F-8262-8CCFBC4CCD7A}" srcOrd="13" destOrd="0" presId="urn:microsoft.com/office/officeart/2008/layout/LinedList"/>
    <dgm:cxn modelId="{B466D918-A8C7-408A-ACDC-2B2EC0C05E40}" type="presParOf" srcId="{1165426C-937B-474F-8262-8CCFBC4CCD7A}" destId="{DE553D75-4D99-47F0-8294-D6499130EB86}" srcOrd="0" destOrd="0" presId="urn:microsoft.com/office/officeart/2008/layout/LinedList"/>
    <dgm:cxn modelId="{049D586F-592C-4721-B401-E49EFB911907}" type="presParOf" srcId="{1165426C-937B-474F-8262-8CCFBC4CCD7A}" destId="{F0227E21-2941-41CC-9C25-4CCDCB82ADFD}" srcOrd="1" destOrd="0" presId="urn:microsoft.com/office/officeart/2008/layout/LinedList"/>
    <dgm:cxn modelId="{A2F1F865-EEC8-49E4-922C-E0C8EAD78355}" type="presParOf" srcId="{1165426C-937B-474F-8262-8CCFBC4CCD7A}" destId="{82ADD367-B456-4225-B4F6-BE9C4162FDDC}" srcOrd="2" destOrd="0" presId="urn:microsoft.com/office/officeart/2008/layout/LinedList"/>
    <dgm:cxn modelId="{4BA36019-F121-4D06-9240-715E090A03FF}" type="presParOf" srcId="{BABAB07C-9A2B-415A-B857-68F276B24BAA}" destId="{D6A357AE-8F0C-446B-90D4-B78E817D80AC}" srcOrd="14" destOrd="0" presId="urn:microsoft.com/office/officeart/2008/layout/LinedList"/>
    <dgm:cxn modelId="{D879E18B-09BB-4CEE-8972-2582B4D10716}" type="presParOf" srcId="{BABAB07C-9A2B-415A-B857-68F276B24BAA}" destId="{6FCCDCFF-A33E-4C4A-80FB-0F74E3C0766C}" srcOrd="15" destOrd="0" presId="urn:microsoft.com/office/officeart/2008/layout/LinedList"/>
    <dgm:cxn modelId="{DD761BB9-8466-4067-9B86-AFD46DE5FB29}" type="presParOf" srcId="{BABAB07C-9A2B-415A-B857-68F276B24BAA}" destId="{C62D53A9-F7FB-435C-9C29-7F3E1D0CB526}" srcOrd="16" destOrd="0" presId="urn:microsoft.com/office/officeart/2008/layout/LinedList"/>
    <dgm:cxn modelId="{82CD0883-289E-43A8-B113-36BEB5B5AC7F}" type="presParOf" srcId="{C62D53A9-F7FB-435C-9C29-7F3E1D0CB526}" destId="{094AD74A-9829-4C32-A195-F65DAB060C32}" srcOrd="0" destOrd="0" presId="urn:microsoft.com/office/officeart/2008/layout/LinedList"/>
    <dgm:cxn modelId="{A652873B-ECA2-4C7B-ACF0-F258FF0DC62C}" type="presParOf" srcId="{C62D53A9-F7FB-435C-9C29-7F3E1D0CB526}" destId="{38BBC2AE-2FF3-44BE-AA4B-EFD089F08073}" srcOrd="1" destOrd="0" presId="urn:microsoft.com/office/officeart/2008/layout/LinedList"/>
    <dgm:cxn modelId="{DF9D88CA-91C9-462B-A54C-7E4498CD0688}" type="presParOf" srcId="{C62D53A9-F7FB-435C-9C29-7F3E1D0CB526}" destId="{3D0BB1EB-0F35-4254-80F9-A6C407B17315}" srcOrd="2" destOrd="0" presId="urn:microsoft.com/office/officeart/2008/layout/LinedList"/>
    <dgm:cxn modelId="{64F306F5-6E9F-4963-A929-3A06C023EF8A}" type="presParOf" srcId="{BABAB07C-9A2B-415A-B857-68F276B24BAA}" destId="{8EB5F6E3-EC14-4062-88AB-3F45CE06D168}" srcOrd="17" destOrd="0" presId="urn:microsoft.com/office/officeart/2008/layout/LinedList"/>
    <dgm:cxn modelId="{26EE1B0A-90BF-44B5-BBA7-8777B15A1F13}" type="presParOf" srcId="{BABAB07C-9A2B-415A-B857-68F276B24BAA}" destId="{87962479-8145-47C9-B65E-B7BF09FE498A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C180C2-7011-45ED-BDF5-823D5489D51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1CCAAD-CCC9-4BFF-ACC2-FCDF340DB04F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b="1" dirty="0" smtClean="0"/>
            <a:t>Основні властивості колоїдних розчинів:</a:t>
          </a:r>
          <a:endParaRPr lang="ru-RU" dirty="0"/>
        </a:p>
      </dgm:t>
    </dgm:pt>
    <dgm:pt modelId="{11EE81D8-1678-4903-9922-B9E987BF925A}" type="parTrans" cxnId="{A08E81B6-C8ED-4D6E-9ACA-BA97AF3F3A47}">
      <dgm:prSet/>
      <dgm:spPr/>
      <dgm:t>
        <a:bodyPr/>
        <a:lstStyle/>
        <a:p>
          <a:endParaRPr lang="ru-RU"/>
        </a:p>
      </dgm:t>
    </dgm:pt>
    <dgm:pt modelId="{5B2879FC-08C9-4F98-B2CE-476324D9B687}" type="sibTrans" cxnId="{A08E81B6-C8ED-4D6E-9ACA-BA97AF3F3A47}">
      <dgm:prSet/>
      <dgm:spPr/>
      <dgm:t>
        <a:bodyPr/>
        <a:lstStyle/>
        <a:p>
          <a:endParaRPr lang="ru-RU"/>
        </a:p>
      </dgm:t>
    </dgm:pt>
    <dgm:pt modelId="{C8970330-82B7-4A80-B04B-AF2B5B30E393}">
      <dgm:prSet/>
      <dgm:spPr/>
      <dgm:t>
        <a:bodyPr/>
        <a:lstStyle/>
        <a:p>
          <a:pPr rtl="0"/>
          <a:r>
            <a:rPr lang="uk-UA" smtClean="0"/>
            <a:t>•слабо дифундують, не діалізують;</a:t>
          </a:r>
          <a:endParaRPr lang="ru-RU"/>
        </a:p>
      </dgm:t>
    </dgm:pt>
    <dgm:pt modelId="{43DE04B2-70AC-4B0F-89ED-1F411B2DBFA6}" type="parTrans" cxnId="{D073176D-CF4F-49A7-890A-3AD9D0CFFB76}">
      <dgm:prSet/>
      <dgm:spPr/>
      <dgm:t>
        <a:bodyPr/>
        <a:lstStyle/>
        <a:p>
          <a:endParaRPr lang="ru-RU"/>
        </a:p>
      </dgm:t>
    </dgm:pt>
    <dgm:pt modelId="{71EAD0F3-BD0C-4C6C-AF5F-41DA5628B6C9}" type="sibTrans" cxnId="{D073176D-CF4F-49A7-890A-3AD9D0CFFB76}">
      <dgm:prSet/>
      <dgm:spPr/>
      <dgm:t>
        <a:bodyPr/>
        <a:lstStyle/>
        <a:p>
          <a:endParaRPr lang="ru-RU"/>
        </a:p>
      </dgm:t>
    </dgm:pt>
    <dgm:pt modelId="{81CE536A-2186-41D7-96E4-C40DD84D0319}">
      <dgm:prSet/>
      <dgm:spPr/>
      <dgm:t>
        <a:bodyPr/>
        <a:lstStyle/>
        <a:p>
          <a:pPr rtl="0"/>
          <a:r>
            <a:rPr lang="uk-UA" dirty="0" smtClean="0"/>
            <a:t>•розсіюють світло;</a:t>
          </a:r>
          <a:endParaRPr lang="ru-RU" dirty="0"/>
        </a:p>
      </dgm:t>
    </dgm:pt>
    <dgm:pt modelId="{6ADEA940-0AB6-4E95-958E-134A2CD7F7A8}" type="parTrans" cxnId="{7007228A-6D1F-4008-92A9-E6712974D3BC}">
      <dgm:prSet/>
      <dgm:spPr/>
      <dgm:t>
        <a:bodyPr/>
        <a:lstStyle/>
        <a:p>
          <a:endParaRPr lang="ru-RU"/>
        </a:p>
      </dgm:t>
    </dgm:pt>
    <dgm:pt modelId="{DCD9998D-E720-458D-A163-26FDF442F7E4}" type="sibTrans" cxnId="{7007228A-6D1F-4008-92A9-E6712974D3BC}">
      <dgm:prSet/>
      <dgm:spPr/>
      <dgm:t>
        <a:bodyPr/>
        <a:lstStyle/>
        <a:p>
          <a:endParaRPr lang="ru-RU"/>
        </a:p>
      </dgm:t>
    </dgm:pt>
    <dgm:pt modelId="{0E5EB3D8-D8DF-4CF1-A0B1-1593AE0919D0}">
      <dgm:prSet/>
      <dgm:spPr/>
      <dgm:t>
        <a:bodyPr/>
        <a:lstStyle/>
        <a:p>
          <a:pPr rtl="0"/>
          <a:r>
            <a:rPr lang="uk-UA" smtClean="0"/>
            <a:t>•властивий хаотичний рух міцел;</a:t>
          </a:r>
          <a:endParaRPr lang="ru-RU"/>
        </a:p>
      </dgm:t>
    </dgm:pt>
    <dgm:pt modelId="{03DC37D0-358C-4AA9-AD66-EC60F778D618}" type="parTrans" cxnId="{4A280F08-CF2C-4EB9-91BE-A16D39E96B5B}">
      <dgm:prSet/>
      <dgm:spPr/>
      <dgm:t>
        <a:bodyPr/>
        <a:lstStyle/>
        <a:p>
          <a:endParaRPr lang="ru-RU"/>
        </a:p>
      </dgm:t>
    </dgm:pt>
    <dgm:pt modelId="{36FCAE08-7EFF-46A2-BBDE-F82C8D1883E5}" type="sibTrans" cxnId="{4A280F08-CF2C-4EB9-91BE-A16D39E96B5B}">
      <dgm:prSet/>
      <dgm:spPr/>
      <dgm:t>
        <a:bodyPr/>
        <a:lstStyle/>
        <a:p>
          <a:endParaRPr lang="ru-RU"/>
        </a:p>
      </dgm:t>
    </dgm:pt>
    <dgm:pt modelId="{6075865E-969C-4FCA-B4E9-82F6FBAD14AE}">
      <dgm:prSet/>
      <dgm:spPr/>
      <dgm:t>
        <a:bodyPr/>
        <a:lstStyle/>
        <a:p>
          <a:pPr rtl="0"/>
          <a:r>
            <a:rPr lang="uk-UA" dirty="0" smtClean="0"/>
            <a:t>•</a:t>
          </a:r>
          <a:r>
            <a:rPr lang="uk-UA" dirty="0" err="1" smtClean="0"/>
            <a:t>агрегативно</a:t>
          </a:r>
          <a:r>
            <a:rPr lang="uk-UA" dirty="0" smtClean="0"/>
            <a:t> і </a:t>
          </a:r>
          <a:r>
            <a:rPr lang="uk-UA" dirty="0" err="1" smtClean="0"/>
            <a:t>термодинамічно</a:t>
          </a:r>
          <a:r>
            <a:rPr lang="uk-UA" dirty="0" smtClean="0"/>
            <a:t> нестійкі (властива коагуляція).</a:t>
          </a:r>
          <a:endParaRPr lang="ru-RU" dirty="0"/>
        </a:p>
      </dgm:t>
    </dgm:pt>
    <dgm:pt modelId="{0A6233FC-60CF-43A3-9BCC-8C6447694A0E}" type="parTrans" cxnId="{7CD69834-E165-4C52-B016-45A1B1A1FC41}">
      <dgm:prSet/>
      <dgm:spPr/>
      <dgm:t>
        <a:bodyPr/>
        <a:lstStyle/>
        <a:p>
          <a:endParaRPr lang="ru-RU"/>
        </a:p>
      </dgm:t>
    </dgm:pt>
    <dgm:pt modelId="{0142A0C3-B930-41C6-B95A-2144D32D6C78}" type="sibTrans" cxnId="{7CD69834-E165-4C52-B016-45A1B1A1FC41}">
      <dgm:prSet/>
      <dgm:spPr/>
      <dgm:t>
        <a:bodyPr/>
        <a:lstStyle/>
        <a:p>
          <a:endParaRPr lang="ru-RU"/>
        </a:p>
      </dgm:t>
    </dgm:pt>
    <dgm:pt modelId="{405737B4-0788-4C61-BB75-DE17D3B1FF22}">
      <dgm:prSet/>
      <dgm:spPr/>
      <dgm:t>
        <a:bodyPr/>
        <a:lstStyle/>
        <a:p>
          <a:pPr rtl="0"/>
          <a:r>
            <a:rPr lang="uk-UA" dirty="0" smtClean="0"/>
            <a:t>•</a:t>
          </a:r>
          <a:r>
            <a:rPr lang="uk-UA" dirty="0" err="1" smtClean="0"/>
            <a:t>седиментаційно</a:t>
          </a:r>
          <a:r>
            <a:rPr lang="uk-UA" dirty="0" smtClean="0"/>
            <a:t> стійкі.</a:t>
          </a:r>
          <a:endParaRPr lang="ru-RU" dirty="0"/>
        </a:p>
      </dgm:t>
    </dgm:pt>
    <dgm:pt modelId="{D33F16E9-B72C-4B87-B745-8F8A899C6B21}" type="parTrans" cxnId="{569FCA7F-8EAE-4EE8-8109-318CA9AD9237}">
      <dgm:prSet/>
      <dgm:spPr/>
      <dgm:t>
        <a:bodyPr/>
        <a:lstStyle/>
        <a:p>
          <a:endParaRPr lang="ru-RU"/>
        </a:p>
      </dgm:t>
    </dgm:pt>
    <dgm:pt modelId="{7660EAD4-F10A-42DE-95D4-1EFAFFF3005B}" type="sibTrans" cxnId="{569FCA7F-8EAE-4EE8-8109-318CA9AD9237}">
      <dgm:prSet/>
      <dgm:spPr/>
      <dgm:t>
        <a:bodyPr/>
        <a:lstStyle/>
        <a:p>
          <a:endParaRPr lang="ru-RU"/>
        </a:p>
      </dgm:t>
    </dgm:pt>
    <dgm:pt modelId="{E434CB5D-EAD9-42E7-81A5-91F4FEDF7734}">
      <dgm:prSet/>
      <dgm:spPr/>
      <dgm:t>
        <a:bodyPr/>
        <a:lstStyle/>
        <a:p>
          <a:pPr rtl="0"/>
          <a:r>
            <a:rPr lang="uk-UA" dirty="0" smtClean="0"/>
            <a:t>*</a:t>
          </a:r>
          <a:r>
            <a:rPr lang="uk-UA" b="1" dirty="0" smtClean="0"/>
            <a:t>Седиментація </a:t>
          </a:r>
          <a:r>
            <a:rPr lang="uk-UA" dirty="0" smtClean="0"/>
            <a:t>— це процес осідання часток під дією сили ваги;</a:t>
          </a:r>
          <a:endParaRPr lang="ru-RU" dirty="0"/>
        </a:p>
      </dgm:t>
    </dgm:pt>
    <dgm:pt modelId="{B069B403-1B88-45DD-B44F-5AE7705CB53C}" type="parTrans" cxnId="{56E705B0-21B8-473D-B5EF-A55AB5BD2DDF}">
      <dgm:prSet/>
      <dgm:spPr/>
      <dgm:t>
        <a:bodyPr/>
        <a:lstStyle/>
        <a:p>
          <a:endParaRPr lang="ru-RU"/>
        </a:p>
      </dgm:t>
    </dgm:pt>
    <dgm:pt modelId="{BE125D70-9718-451D-A062-9D5DDE64D02E}" type="sibTrans" cxnId="{56E705B0-21B8-473D-B5EF-A55AB5BD2DDF}">
      <dgm:prSet/>
      <dgm:spPr/>
      <dgm:t>
        <a:bodyPr/>
        <a:lstStyle/>
        <a:p>
          <a:endParaRPr lang="ru-RU"/>
        </a:p>
      </dgm:t>
    </dgm:pt>
    <dgm:pt modelId="{0445666E-9EBF-4FED-8333-4E04E80C0A23}">
      <dgm:prSet/>
      <dgm:spPr/>
      <dgm:t>
        <a:bodyPr/>
        <a:lstStyle/>
        <a:p>
          <a:pPr rtl="0"/>
          <a:r>
            <a:rPr lang="uk-UA" smtClean="0"/>
            <a:t>•не мають властивості оборотності;</a:t>
          </a:r>
          <a:endParaRPr lang="ru-RU"/>
        </a:p>
      </dgm:t>
    </dgm:pt>
    <dgm:pt modelId="{486C539D-D399-4B7A-9A9B-02859290D7FC}" type="parTrans" cxnId="{22D2DD8C-D36B-4596-AA9D-3D2FE3D65897}">
      <dgm:prSet/>
      <dgm:spPr/>
      <dgm:t>
        <a:bodyPr/>
        <a:lstStyle/>
        <a:p>
          <a:endParaRPr lang="ru-RU"/>
        </a:p>
      </dgm:t>
    </dgm:pt>
    <dgm:pt modelId="{CFD86455-F5F7-4BC0-B94D-2ECC63005ED5}" type="sibTrans" cxnId="{22D2DD8C-D36B-4596-AA9D-3D2FE3D65897}">
      <dgm:prSet/>
      <dgm:spPr/>
      <dgm:t>
        <a:bodyPr/>
        <a:lstStyle/>
        <a:p>
          <a:endParaRPr lang="ru-RU"/>
        </a:p>
      </dgm:t>
    </dgm:pt>
    <dgm:pt modelId="{E67B263F-96CF-440B-8E0F-440B9EF1EBC5}">
      <dgm:prSet/>
      <dgm:spPr/>
      <dgm:t>
        <a:bodyPr/>
        <a:lstStyle/>
        <a:p>
          <a:pPr rtl="0"/>
          <a:r>
            <a:rPr lang="uk-UA" smtClean="0"/>
            <a:t>•мають низький осмотичний тиск;</a:t>
          </a:r>
          <a:endParaRPr lang="ru-RU"/>
        </a:p>
      </dgm:t>
    </dgm:pt>
    <dgm:pt modelId="{D791F4C5-413A-488E-AA09-4A35F6E7DBAE}" type="parTrans" cxnId="{34978082-6A3B-4B95-A0D9-2F23D25CA8D1}">
      <dgm:prSet/>
      <dgm:spPr/>
      <dgm:t>
        <a:bodyPr/>
        <a:lstStyle/>
        <a:p>
          <a:endParaRPr lang="ru-RU"/>
        </a:p>
      </dgm:t>
    </dgm:pt>
    <dgm:pt modelId="{D13EFA5E-498A-4EF2-9F3D-7E4A84B41E83}" type="sibTrans" cxnId="{34978082-6A3B-4B95-A0D9-2F23D25CA8D1}">
      <dgm:prSet/>
      <dgm:spPr/>
      <dgm:t>
        <a:bodyPr/>
        <a:lstStyle/>
        <a:p>
          <a:endParaRPr lang="ru-RU"/>
        </a:p>
      </dgm:t>
    </dgm:pt>
    <dgm:pt modelId="{460C15FD-A782-469B-A20B-1F7E1524206F}">
      <dgm:prSet/>
      <dgm:spPr/>
      <dgm:t>
        <a:bodyPr/>
        <a:lstStyle/>
        <a:p>
          <a:pPr rtl="0"/>
          <a:r>
            <a:rPr lang="uk-UA" dirty="0" smtClean="0"/>
            <a:t>•„старіють” при тривалому зберіганні;</a:t>
          </a:r>
          <a:endParaRPr lang="ru-RU" dirty="0"/>
        </a:p>
      </dgm:t>
    </dgm:pt>
    <dgm:pt modelId="{5E05E86A-7A2D-43EA-B151-EC8505A3BDA9}" type="parTrans" cxnId="{8461211B-68D6-42B3-83D7-C2D8EECCC463}">
      <dgm:prSet/>
      <dgm:spPr/>
      <dgm:t>
        <a:bodyPr/>
        <a:lstStyle/>
        <a:p>
          <a:endParaRPr lang="ru-RU"/>
        </a:p>
      </dgm:t>
    </dgm:pt>
    <dgm:pt modelId="{6B92C939-A8B2-49B0-B9A4-7D5443FAFF5B}" type="sibTrans" cxnId="{8461211B-68D6-42B3-83D7-C2D8EECCC463}">
      <dgm:prSet/>
      <dgm:spPr/>
      <dgm:t>
        <a:bodyPr/>
        <a:lstStyle/>
        <a:p>
          <a:endParaRPr lang="ru-RU"/>
        </a:p>
      </dgm:t>
    </dgm:pt>
    <dgm:pt modelId="{CC188D23-9A38-4928-BF25-52516EDE37D0}">
      <dgm:prSet/>
      <dgm:spPr/>
      <dgm:t>
        <a:bodyPr/>
        <a:lstStyle/>
        <a:p>
          <a:pPr rtl="0"/>
          <a:r>
            <a:rPr lang="uk-UA" smtClean="0"/>
            <a:t>•руйнуються під дією: світла, електролітів, зміни температури, рН середовища.</a:t>
          </a:r>
          <a:endParaRPr lang="ru-RU"/>
        </a:p>
      </dgm:t>
    </dgm:pt>
    <dgm:pt modelId="{ACC29510-D067-4B2B-B889-E74106265105}" type="parTrans" cxnId="{93A25FE4-025B-49D2-A4CF-9AE92585482C}">
      <dgm:prSet/>
      <dgm:spPr/>
      <dgm:t>
        <a:bodyPr/>
        <a:lstStyle/>
        <a:p>
          <a:endParaRPr lang="ru-RU"/>
        </a:p>
      </dgm:t>
    </dgm:pt>
    <dgm:pt modelId="{121D68C3-3F34-420E-AD89-2ACE16208A40}" type="sibTrans" cxnId="{93A25FE4-025B-49D2-A4CF-9AE92585482C}">
      <dgm:prSet/>
      <dgm:spPr/>
      <dgm:t>
        <a:bodyPr/>
        <a:lstStyle/>
        <a:p>
          <a:endParaRPr lang="ru-RU"/>
        </a:p>
      </dgm:t>
    </dgm:pt>
    <dgm:pt modelId="{C23C90AD-C3AB-46F6-AB62-9782E47E6873}">
      <dgm:prSet/>
      <dgm:spPr/>
      <dgm:t>
        <a:bodyPr/>
        <a:lstStyle/>
        <a:p>
          <a:pPr rtl="0"/>
          <a:r>
            <a:rPr lang="uk-UA" dirty="0" smtClean="0"/>
            <a:t>*</a:t>
          </a:r>
          <a:r>
            <a:rPr lang="uk-UA" b="1" dirty="0" smtClean="0"/>
            <a:t>Коагуляція</a:t>
          </a:r>
          <a:r>
            <a:rPr lang="uk-UA" dirty="0" smtClean="0"/>
            <a:t> — процес об’єднання між собою часток у дисперсних системах з утворенням крупніших комплексів;</a:t>
          </a:r>
          <a:endParaRPr lang="ru-RU" dirty="0"/>
        </a:p>
      </dgm:t>
    </dgm:pt>
    <dgm:pt modelId="{AFE92985-6793-4AF5-BD27-213884547867}" type="parTrans" cxnId="{9C7C83E0-3223-4F5A-BCEB-1FBB88A19D63}">
      <dgm:prSet/>
      <dgm:spPr/>
      <dgm:t>
        <a:bodyPr/>
        <a:lstStyle/>
        <a:p>
          <a:endParaRPr lang="ru-RU"/>
        </a:p>
      </dgm:t>
    </dgm:pt>
    <dgm:pt modelId="{D1AC596D-4E11-4F6C-9A87-8FFA22D5A41E}" type="sibTrans" cxnId="{9C7C83E0-3223-4F5A-BCEB-1FBB88A19D63}">
      <dgm:prSet/>
      <dgm:spPr/>
      <dgm:t>
        <a:bodyPr/>
        <a:lstStyle/>
        <a:p>
          <a:endParaRPr lang="ru-RU"/>
        </a:p>
      </dgm:t>
    </dgm:pt>
    <dgm:pt modelId="{9C539C4A-841F-4BBE-8505-12079F6C7A23}" type="pres">
      <dgm:prSet presAssocID="{14C180C2-7011-45ED-BDF5-823D5489D51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7C4AEB-2BFF-451B-A387-97AC0874A232}" type="pres">
      <dgm:prSet presAssocID="{571CCAAD-CCC9-4BFF-ACC2-FCDF340DB04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5A00F-82D9-478D-877F-9BB9760FF191}" type="pres">
      <dgm:prSet presAssocID="{571CCAAD-CCC9-4BFF-ACC2-FCDF340DB04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693488-0995-426D-810E-E939571A9C3B}" type="presOf" srcId="{CC188D23-9A38-4928-BF25-52516EDE37D0}" destId="{2A65A00F-82D9-478D-877F-9BB9760FF191}" srcOrd="0" destOrd="10" presId="urn:microsoft.com/office/officeart/2005/8/layout/vList2"/>
    <dgm:cxn modelId="{72BD2B9D-A4C9-4387-A241-8F9A0F46584B}" type="presOf" srcId="{14C180C2-7011-45ED-BDF5-823D5489D51A}" destId="{9C539C4A-841F-4BBE-8505-12079F6C7A23}" srcOrd="0" destOrd="0" presId="urn:microsoft.com/office/officeart/2005/8/layout/vList2"/>
    <dgm:cxn modelId="{8678E71C-FDEB-443A-A6DA-B4C208FC8683}" type="presOf" srcId="{E434CB5D-EAD9-42E7-81A5-91F4FEDF7734}" destId="{2A65A00F-82D9-478D-877F-9BB9760FF191}" srcOrd="0" destOrd="6" presId="urn:microsoft.com/office/officeart/2005/8/layout/vList2"/>
    <dgm:cxn modelId="{B6FD44F2-76D8-4028-A6E0-327E357A4E14}" type="presOf" srcId="{C23C90AD-C3AB-46F6-AB62-9782E47E6873}" destId="{2A65A00F-82D9-478D-877F-9BB9760FF191}" srcOrd="0" destOrd="4" presId="urn:microsoft.com/office/officeart/2005/8/layout/vList2"/>
    <dgm:cxn modelId="{22D2DD8C-D36B-4596-AA9D-3D2FE3D65897}" srcId="{571CCAAD-CCC9-4BFF-ACC2-FCDF340DB04F}" destId="{0445666E-9EBF-4FED-8333-4E04E80C0A23}" srcOrd="7" destOrd="0" parTransId="{486C539D-D399-4B7A-9A9B-02859290D7FC}" sibTransId="{CFD86455-F5F7-4BC0-B94D-2ECC63005ED5}"/>
    <dgm:cxn modelId="{9CF3E811-47C2-4F42-8E4D-76F9319ACB6F}" type="presOf" srcId="{460C15FD-A782-469B-A20B-1F7E1524206F}" destId="{2A65A00F-82D9-478D-877F-9BB9760FF191}" srcOrd="0" destOrd="9" presId="urn:microsoft.com/office/officeart/2005/8/layout/vList2"/>
    <dgm:cxn modelId="{2549C69A-64BB-4367-B1A9-F6D8CAE32F0B}" type="presOf" srcId="{E67B263F-96CF-440B-8E0F-440B9EF1EBC5}" destId="{2A65A00F-82D9-478D-877F-9BB9760FF191}" srcOrd="0" destOrd="8" presId="urn:microsoft.com/office/officeart/2005/8/layout/vList2"/>
    <dgm:cxn modelId="{8C7B8733-E374-4720-A92E-646742F5C201}" type="presOf" srcId="{0E5EB3D8-D8DF-4CF1-A0B1-1593AE0919D0}" destId="{2A65A00F-82D9-478D-877F-9BB9760FF191}" srcOrd="0" destOrd="2" presId="urn:microsoft.com/office/officeart/2005/8/layout/vList2"/>
    <dgm:cxn modelId="{7159ACDA-F2A0-4102-B8D2-2FE9937A9706}" type="presOf" srcId="{0445666E-9EBF-4FED-8333-4E04E80C0A23}" destId="{2A65A00F-82D9-478D-877F-9BB9760FF191}" srcOrd="0" destOrd="7" presId="urn:microsoft.com/office/officeart/2005/8/layout/vList2"/>
    <dgm:cxn modelId="{56E705B0-21B8-473D-B5EF-A55AB5BD2DDF}" srcId="{571CCAAD-CCC9-4BFF-ACC2-FCDF340DB04F}" destId="{E434CB5D-EAD9-42E7-81A5-91F4FEDF7734}" srcOrd="6" destOrd="0" parTransId="{B069B403-1B88-45DD-B44F-5AE7705CB53C}" sibTransId="{BE125D70-9718-451D-A062-9D5DDE64D02E}"/>
    <dgm:cxn modelId="{569FCA7F-8EAE-4EE8-8109-318CA9AD9237}" srcId="{571CCAAD-CCC9-4BFF-ACC2-FCDF340DB04F}" destId="{405737B4-0788-4C61-BB75-DE17D3B1FF22}" srcOrd="5" destOrd="0" parTransId="{D33F16E9-B72C-4B87-B745-8F8A899C6B21}" sibTransId="{7660EAD4-F10A-42DE-95D4-1EFAFFF3005B}"/>
    <dgm:cxn modelId="{75CB3A00-E65D-4874-80B3-E9B145D38BBE}" type="presOf" srcId="{405737B4-0788-4C61-BB75-DE17D3B1FF22}" destId="{2A65A00F-82D9-478D-877F-9BB9760FF191}" srcOrd="0" destOrd="5" presId="urn:microsoft.com/office/officeart/2005/8/layout/vList2"/>
    <dgm:cxn modelId="{7007228A-6D1F-4008-92A9-E6712974D3BC}" srcId="{571CCAAD-CCC9-4BFF-ACC2-FCDF340DB04F}" destId="{81CE536A-2186-41D7-96E4-C40DD84D0319}" srcOrd="1" destOrd="0" parTransId="{6ADEA940-0AB6-4E95-958E-134A2CD7F7A8}" sibTransId="{DCD9998D-E720-458D-A163-26FDF442F7E4}"/>
    <dgm:cxn modelId="{34978082-6A3B-4B95-A0D9-2F23D25CA8D1}" srcId="{571CCAAD-CCC9-4BFF-ACC2-FCDF340DB04F}" destId="{E67B263F-96CF-440B-8E0F-440B9EF1EBC5}" srcOrd="8" destOrd="0" parTransId="{D791F4C5-413A-488E-AA09-4A35F6E7DBAE}" sibTransId="{D13EFA5E-498A-4EF2-9F3D-7E4A84B41E83}"/>
    <dgm:cxn modelId="{4A280F08-CF2C-4EB9-91BE-A16D39E96B5B}" srcId="{571CCAAD-CCC9-4BFF-ACC2-FCDF340DB04F}" destId="{0E5EB3D8-D8DF-4CF1-A0B1-1593AE0919D0}" srcOrd="2" destOrd="0" parTransId="{03DC37D0-358C-4AA9-AD66-EC60F778D618}" sibTransId="{36FCAE08-7EFF-46A2-BBDE-F82C8D1883E5}"/>
    <dgm:cxn modelId="{D073176D-CF4F-49A7-890A-3AD9D0CFFB76}" srcId="{571CCAAD-CCC9-4BFF-ACC2-FCDF340DB04F}" destId="{C8970330-82B7-4A80-B04B-AF2B5B30E393}" srcOrd="0" destOrd="0" parTransId="{43DE04B2-70AC-4B0F-89ED-1F411B2DBFA6}" sibTransId="{71EAD0F3-BD0C-4C6C-AF5F-41DA5628B6C9}"/>
    <dgm:cxn modelId="{8461211B-68D6-42B3-83D7-C2D8EECCC463}" srcId="{571CCAAD-CCC9-4BFF-ACC2-FCDF340DB04F}" destId="{460C15FD-A782-469B-A20B-1F7E1524206F}" srcOrd="9" destOrd="0" parTransId="{5E05E86A-7A2D-43EA-B151-EC8505A3BDA9}" sibTransId="{6B92C939-A8B2-49B0-B9A4-7D5443FAFF5B}"/>
    <dgm:cxn modelId="{3F463306-9F9D-4DD2-8939-044B973E497C}" type="presOf" srcId="{6075865E-969C-4FCA-B4E9-82F6FBAD14AE}" destId="{2A65A00F-82D9-478D-877F-9BB9760FF191}" srcOrd="0" destOrd="3" presId="urn:microsoft.com/office/officeart/2005/8/layout/vList2"/>
    <dgm:cxn modelId="{93A25FE4-025B-49D2-A4CF-9AE92585482C}" srcId="{571CCAAD-CCC9-4BFF-ACC2-FCDF340DB04F}" destId="{CC188D23-9A38-4928-BF25-52516EDE37D0}" srcOrd="10" destOrd="0" parTransId="{ACC29510-D067-4B2B-B889-E74106265105}" sibTransId="{121D68C3-3F34-420E-AD89-2ACE16208A40}"/>
    <dgm:cxn modelId="{9C7C83E0-3223-4F5A-BCEB-1FBB88A19D63}" srcId="{571CCAAD-CCC9-4BFF-ACC2-FCDF340DB04F}" destId="{C23C90AD-C3AB-46F6-AB62-9782E47E6873}" srcOrd="4" destOrd="0" parTransId="{AFE92985-6793-4AF5-BD27-213884547867}" sibTransId="{D1AC596D-4E11-4F6C-9A87-8FFA22D5A41E}"/>
    <dgm:cxn modelId="{A08E81B6-C8ED-4D6E-9ACA-BA97AF3F3A47}" srcId="{14C180C2-7011-45ED-BDF5-823D5489D51A}" destId="{571CCAAD-CCC9-4BFF-ACC2-FCDF340DB04F}" srcOrd="0" destOrd="0" parTransId="{11EE81D8-1678-4903-9922-B9E987BF925A}" sibTransId="{5B2879FC-08C9-4F98-B2CE-476324D9B687}"/>
    <dgm:cxn modelId="{B547E3E4-6570-42D6-8DA8-DCA3CC69DA42}" type="presOf" srcId="{81CE536A-2186-41D7-96E4-C40DD84D0319}" destId="{2A65A00F-82D9-478D-877F-9BB9760FF191}" srcOrd="0" destOrd="1" presId="urn:microsoft.com/office/officeart/2005/8/layout/vList2"/>
    <dgm:cxn modelId="{F87B186F-0F9E-41F2-9AC7-F9699936E3D6}" type="presOf" srcId="{C8970330-82B7-4A80-B04B-AF2B5B30E393}" destId="{2A65A00F-82D9-478D-877F-9BB9760FF191}" srcOrd="0" destOrd="0" presId="urn:microsoft.com/office/officeart/2005/8/layout/vList2"/>
    <dgm:cxn modelId="{4E98CFA6-EBE1-4857-8A65-BB2488B07DA6}" type="presOf" srcId="{571CCAAD-CCC9-4BFF-ACC2-FCDF340DB04F}" destId="{F47C4AEB-2BFF-451B-A387-97AC0874A232}" srcOrd="0" destOrd="0" presId="urn:microsoft.com/office/officeart/2005/8/layout/vList2"/>
    <dgm:cxn modelId="{7CD69834-E165-4C52-B016-45A1B1A1FC41}" srcId="{571CCAAD-CCC9-4BFF-ACC2-FCDF340DB04F}" destId="{6075865E-969C-4FCA-B4E9-82F6FBAD14AE}" srcOrd="3" destOrd="0" parTransId="{0A6233FC-60CF-43A3-9BCC-8C6447694A0E}" sibTransId="{0142A0C3-B930-41C6-B95A-2144D32D6C78}"/>
    <dgm:cxn modelId="{35548269-2360-42D9-A403-3FDAB5C4477D}" type="presParOf" srcId="{9C539C4A-841F-4BBE-8505-12079F6C7A23}" destId="{F47C4AEB-2BFF-451B-A387-97AC0874A232}" srcOrd="0" destOrd="0" presId="urn:microsoft.com/office/officeart/2005/8/layout/vList2"/>
    <dgm:cxn modelId="{D7961A9D-14E6-4828-A3FA-14BA3CAA4592}" type="presParOf" srcId="{9C539C4A-841F-4BBE-8505-12079F6C7A23}" destId="{2A65A00F-82D9-478D-877F-9BB9760FF19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D6AED8A-51B7-46F9-904D-996C8E1BDE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5F0CAF-4466-4DF4-AD53-7C2ACC4AD209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i="1" dirty="0" smtClean="0"/>
            <a:t>ЗАСТОСОВУЮТЬ ЯК:</a:t>
          </a:r>
          <a:endParaRPr lang="ru-RU" dirty="0"/>
        </a:p>
      </dgm:t>
    </dgm:pt>
    <dgm:pt modelId="{FE84E782-A256-4D3A-ACB7-508834349F73}" type="parTrans" cxnId="{B71A63D0-C52B-46E5-AFB0-AC15984EF464}">
      <dgm:prSet/>
      <dgm:spPr/>
      <dgm:t>
        <a:bodyPr/>
        <a:lstStyle/>
        <a:p>
          <a:endParaRPr lang="ru-RU"/>
        </a:p>
      </dgm:t>
    </dgm:pt>
    <dgm:pt modelId="{A69C609C-4CFD-43AE-B129-FC061DE5A154}" type="sibTrans" cxnId="{B71A63D0-C52B-46E5-AFB0-AC15984EF464}">
      <dgm:prSet/>
      <dgm:spPr/>
      <dgm:t>
        <a:bodyPr/>
        <a:lstStyle/>
        <a:p>
          <a:endParaRPr lang="ru-RU"/>
        </a:p>
      </dgm:t>
    </dgm:pt>
    <dgm:pt modelId="{3D427AA0-0011-45E6-B9EA-7618671A2ACE}">
      <dgm:prSet/>
      <dgm:spPr/>
      <dgm:t>
        <a:bodyPr/>
        <a:lstStyle/>
        <a:p>
          <a:pPr rtl="0"/>
          <a:r>
            <a:rPr lang="uk-UA" i="1" dirty="0" smtClean="0"/>
            <a:t>—	пом’якшувальні і обволікаючі засоби (мікстури від кашлю і поживні клізми);</a:t>
          </a:r>
          <a:endParaRPr lang="ru-RU" dirty="0"/>
        </a:p>
      </dgm:t>
    </dgm:pt>
    <dgm:pt modelId="{9AB472C2-9393-4ECA-9B5F-E316749BBA09}" type="parTrans" cxnId="{0D109545-A09D-41A3-A0A6-1DB32808CB13}">
      <dgm:prSet/>
      <dgm:spPr/>
      <dgm:t>
        <a:bodyPr/>
        <a:lstStyle/>
        <a:p>
          <a:endParaRPr lang="ru-RU"/>
        </a:p>
      </dgm:t>
    </dgm:pt>
    <dgm:pt modelId="{4F2C9F95-1C13-4B69-A513-ECF81C533CE2}" type="sibTrans" cxnId="{0D109545-A09D-41A3-A0A6-1DB32808CB13}">
      <dgm:prSet/>
      <dgm:spPr/>
      <dgm:t>
        <a:bodyPr/>
        <a:lstStyle/>
        <a:p>
          <a:endParaRPr lang="ru-RU"/>
        </a:p>
      </dgm:t>
    </dgm:pt>
    <dgm:pt modelId="{F4CE6AEF-FB1E-4DC5-9BA9-1A4834442A21}">
      <dgm:prSet/>
      <dgm:spPr/>
      <dgm:t>
        <a:bodyPr/>
        <a:lstStyle/>
        <a:p>
          <a:pPr rtl="0"/>
          <a:r>
            <a:rPr lang="uk-UA" i="1" smtClean="0"/>
            <a:t>—	стабілізатори;</a:t>
          </a:r>
          <a:endParaRPr lang="ru-RU"/>
        </a:p>
      </dgm:t>
    </dgm:pt>
    <dgm:pt modelId="{50A8B5EC-86A1-4350-80AF-1887A3AD1517}" type="parTrans" cxnId="{5BF55C37-27FD-4221-803F-586DF73B0ADF}">
      <dgm:prSet/>
      <dgm:spPr/>
      <dgm:t>
        <a:bodyPr/>
        <a:lstStyle/>
        <a:p>
          <a:endParaRPr lang="ru-RU"/>
        </a:p>
      </dgm:t>
    </dgm:pt>
    <dgm:pt modelId="{ECF71738-97A9-435A-B5B2-A3EE4A12FA68}" type="sibTrans" cxnId="{5BF55C37-27FD-4221-803F-586DF73B0ADF}">
      <dgm:prSet/>
      <dgm:spPr/>
      <dgm:t>
        <a:bodyPr/>
        <a:lstStyle/>
        <a:p>
          <a:endParaRPr lang="ru-RU"/>
        </a:p>
      </dgm:t>
    </dgm:pt>
    <dgm:pt modelId="{14028A08-F49F-4A9A-8965-C271BAA3BE8E}">
      <dgm:prSet/>
      <dgm:spPr/>
      <dgm:t>
        <a:bodyPr/>
        <a:lstStyle/>
        <a:p>
          <a:pPr rtl="0"/>
          <a:r>
            <a:rPr lang="uk-UA" i="1" smtClean="0"/>
            <a:t>—	емульгатори.</a:t>
          </a:r>
          <a:endParaRPr lang="ru-RU"/>
        </a:p>
      </dgm:t>
    </dgm:pt>
    <dgm:pt modelId="{F5085330-9411-4D1B-A764-29A2257D3B3B}" type="parTrans" cxnId="{D6D0D8C3-59FF-441A-B4B7-7A99C4B9A2F7}">
      <dgm:prSet/>
      <dgm:spPr/>
      <dgm:t>
        <a:bodyPr/>
        <a:lstStyle/>
        <a:p>
          <a:endParaRPr lang="ru-RU"/>
        </a:p>
      </dgm:t>
    </dgm:pt>
    <dgm:pt modelId="{1A55FC76-0642-4B84-AEE9-19F6D09A7E2F}" type="sibTrans" cxnId="{D6D0D8C3-59FF-441A-B4B7-7A99C4B9A2F7}">
      <dgm:prSet/>
      <dgm:spPr/>
      <dgm:t>
        <a:bodyPr/>
        <a:lstStyle/>
        <a:p>
          <a:endParaRPr lang="ru-RU"/>
        </a:p>
      </dgm:t>
    </dgm:pt>
    <dgm:pt modelId="{A5E61C5E-1EA8-4981-89F5-52719211622B}" type="pres">
      <dgm:prSet presAssocID="{5D6AED8A-51B7-46F9-904D-996C8E1BDE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4EAF02-7596-45AA-AF96-69902846A4DA}" type="pres">
      <dgm:prSet presAssocID="{655F0CAF-4466-4DF4-AD53-7C2ACC4AD209}" presName="parentText" presStyleLbl="node1" presStyleIdx="0" presStyleCnt="1" custLinFactNeighborX="511" custLinFactNeighborY="9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3C08E-9406-411D-A0A9-AFA7084709F0}" type="pres">
      <dgm:prSet presAssocID="{655F0CAF-4466-4DF4-AD53-7C2ACC4AD20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EFE038-642E-4B21-B747-142C8A7386B1}" type="presOf" srcId="{655F0CAF-4466-4DF4-AD53-7C2ACC4AD209}" destId="{BA4EAF02-7596-45AA-AF96-69902846A4DA}" srcOrd="0" destOrd="0" presId="urn:microsoft.com/office/officeart/2005/8/layout/vList2"/>
    <dgm:cxn modelId="{387E8371-4295-45FA-BC19-2BEAC49C1FE7}" type="presOf" srcId="{14028A08-F49F-4A9A-8965-C271BAA3BE8E}" destId="{0C83C08E-9406-411D-A0A9-AFA7084709F0}" srcOrd="0" destOrd="2" presId="urn:microsoft.com/office/officeart/2005/8/layout/vList2"/>
    <dgm:cxn modelId="{C69DFCED-AF20-4AA2-BC93-FF347ED7F687}" type="presOf" srcId="{5D6AED8A-51B7-46F9-904D-996C8E1BDE3D}" destId="{A5E61C5E-1EA8-4981-89F5-52719211622B}" srcOrd="0" destOrd="0" presId="urn:microsoft.com/office/officeart/2005/8/layout/vList2"/>
    <dgm:cxn modelId="{804A3D3E-2567-4321-A149-7A48013AE421}" type="presOf" srcId="{F4CE6AEF-FB1E-4DC5-9BA9-1A4834442A21}" destId="{0C83C08E-9406-411D-A0A9-AFA7084709F0}" srcOrd="0" destOrd="1" presId="urn:microsoft.com/office/officeart/2005/8/layout/vList2"/>
    <dgm:cxn modelId="{D6D0D8C3-59FF-441A-B4B7-7A99C4B9A2F7}" srcId="{655F0CAF-4466-4DF4-AD53-7C2ACC4AD209}" destId="{14028A08-F49F-4A9A-8965-C271BAA3BE8E}" srcOrd="2" destOrd="0" parTransId="{F5085330-9411-4D1B-A764-29A2257D3B3B}" sibTransId="{1A55FC76-0642-4B84-AEE9-19F6D09A7E2F}"/>
    <dgm:cxn modelId="{6195279E-44A2-41F7-A5E0-7473CEC60A74}" type="presOf" srcId="{3D427AA0-0011-45E6-B9EA-7618671A2ACE}" destId="{0C83C08E-9406-411D-A0A9-AFA7084709F0}" srcOrd="0" destOrd="0" presId="urn:microsoft.com/office/officeart/2005/8/layout/vList2"/>
    <dgm:cxn modelId="{0D109545-A09D-41A3-A0A6-1DB32808CB13}" srcId="{655F0CAF-4466-4DF4-AD53-7C2ACC4AD209}" destId="{3D427AA0-0011-45E6-B9EA-7618671A2ACE}" srcOrd="0" destOrd="0" parTransId="{9AB472C2-9393-4ECA-9B5F-E316749BBA09}" sibTransId="{4F2C9F95-1C13-4B69-A513-ECF81C533CE2}"/>
    <dgm:cxn modelId="{5BF55C37-27FD-4221-803F-586DF73B0ADF}" srcId="{655F0CAF-4466-4DF4-AD53-7C2ACC4AD209}" destId="{F4CE6AEF-FB1E-4DC5-9BA9-1A4834442A21}" srcOrd="1" destOrd="0" parTransId="{50A8B5EC-86A1-4350-80AF-1887A3AD1517}" sibTransId="{ECF71738-97A9-435A-B5B2-A3EE4A12FA68}"/>
    <dgm:cxn modelId="{B71A63D0-C52B-46E5-AFB0-AC15984EF464}" srcId="{5D6AED8A-51B7-46F9-904D-996C8E1BDE3D}" destId="{655F0CAF-4466-4DF4-AD53-7C2ACC4AD209}" srcOrd="0" destOrd="0" parTransId="{FE84E782-A256-4D3A-ACB7-508834349F73}" sibTransId="{A69C609C-4CFD-43AE-B129-FC061DE5A154}"/>
    <dgm:cxn modelId="{E2F0E346-3AD1-453A-811D-FA00E78102E9}" type="presParOf" srcId="{A5E61C5E-1EA8-4981-89F5-52719211622B}" destId="{BA4EAF02-7596-45AA-AF96-69902846A4DA}" srcOrd="0" destOrd="0" presId="urn:microsoft.com/office/officeart/2005/8/layout/vList2"/>
    <dgm:cxn modelId="{B575B5AA-FC60-4775-8ECA-F1AB03630E0B}" type="presParOf" srcId="{A5E61C5E-1EA8-4981-89F5-52719211622B}" destId="{0C83C08E-9406-411D-A0A9-AFA7084709F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0D0303-0E61-43BA-A8C6-3F0D06E7337E}">
      <dsp:nvSpPr>
        <dsp:cNvPr id="0" name=""/>
        <dsp:cNvSpPr/>
      </dsp:nvSpPr>
      <dsp:spPr>
        <a:xfrm>
          <a:off x="0" y="10179"/>
          <a:ext cx="3704492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smtClean="0"/>
            <a:t>ГАРЯЧОГО РОЗЧИННИКА:</a:t>
          </a:r>
          <a:endParaRPr lang="ru-RU" sz="2400" kern="1200"/>
        </a:p>
      </dsp:txBody>
      <dsp:txXfrm>
        <a:off x="28100" y="38279"/>
        <a:ext cx="3648292" cy="519439"/>
      </dsp:txXfrm>
    </dsp:sp>
    <dsp:sp modelId="{A4A5A708-D7B2-48DA-AAFA-280CBAC0A2E8}">
      <dsp:nvSpPr>
        <dsp:cNvPr id="0" name=""/>
        <dsp:cNvSpPr/>
      </dsp:nvSpPr>
      <dsp:spPr>
        <a:xfrm>
          <a:off x="0" y="585819"/>
          <a:ext cx="3704492" cy="2931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618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900" kern="1200" smtClean="0"/>
            <a:t>•	кислота борна;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900" kern="1200" smtClean="0"/>
            <a:t>•	натрію тетраборат;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900" kern="1200" smtClean="0"/>
            <a:t>•	кофеїн-основа;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900" kern="1200" smtClean="0"/>
            <a:t>•	кодеїн-основа;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900" kern="1200" smtClean="0"/>
            <a:t>•	кальцію глюконат;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900" kern="1200" smtClean="0"/>
            <a:t>•	фурацилін;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900" kern="1200" smtClean="0"/>
            <a:t>•	етакредину лактат;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900" kern="1200" smtClean="0"/>
            <a:t>•	глюкоза (&gt; 4 %);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900" kern="1200" smtClean="0"/>
            <a:t>•	дибазол та ін.</a:t>
          </a:r>
          <a:endParaRPr lang="ru-RU" sz="1900" kern="1200"/>
        </a:p>
      </dsp:txBody>
      <dsp:txXfrm>
        <a:off x="0" y="585819"/>
        <a:ext cx="3704492" cy="2931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18324-33A8-46EF-AA3B-4327CD3ECF73}">
      <dsp:nvSpPr>
        <dsp:cNvPr id="0" name=""/>
        <dsp:cNvSpPr/>
      </dsp:nvSpPr>
      <dsp:spPr>
        <a:xfrm>
          <a:off x="0" y="0"/>
          <a:ext cx="6854428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smtClean="0"/>
            <a:t>ПОДРІБНЕННЯ (ЗАЛЕЖНО ВІД ПРИЗНАЧЕННЯ):</a:t>
          </a:r>
          <a:endParaRPr lang="ru-RU" sz="2300" kern="1200"/>
        </a:p>
      </dsp:txBody>
      <dsp:txXfrm>
        <a:off x="26930" y="26930"/>
        <a:ext cx="6800568" cy="497795"/>
      </dsp:txXfrm>
    </dsp:sp>
    <dsp:sp modelId="{5F90D61B-7748-4FDD-B6E7-0C00CD3DF121}">
      <dsp:nvSpPr>
        <dsp:cNvPr id="0" name=""/>
        <dsp:cNvSpPr/>
      </dsp:nvSpPr>
      <dsp:spPr>
        <a:xfrm>
          <a:off x="0" y="566527"/>
          <a:ext cx="6854428" cy="618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628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800" kern="1200" dirty="0" smtClean="0"/>
            <a:t>•	міді сульфат;</a:t>
          </a:r>
          <a:endParaRPr lang="ru-RU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800" kern="1200" smtClean="0"/>
            <a:t>•	магнію сульфат.</a:t>
          </a:r>
          <a:endParaRPr lang="ru-RU" sz="1800" kern="1200"/>
        </a:p>
      </dsp:txBody>
      <dsp:txXfrm>
        <a:off x="0" y="566527"/>
        <a:ext cx="6854428" cy="618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751C99-FE37-4372-9D45-C44D276A0A30}">
      <dsp:nvSpPr>
        <dsp:cNvPr id="0" name=""/>
        <dsp:cNvSpPr/>
      </dsp:nvSpPr>
      <dsp:spPr>
        <a:xfrm>
          <a:off x="0" y="86044"/>
          <a:ext cx="5700327" cy="623610"/>
        </a:xfrm>
        <a:prstGeom prst="round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З дійсними розчинами BMC об’єднує:</a:t>
          </a:r>
          <a:endParaRPr lang="ru-RU" sz="2600" kern="1200" dirty="0"/>
        </a:p>
      </dsp:txBody>
      <dsp:txXfrm>
        <a:off x="30442" y="116486"/>
        <a:ext cx="5639443" cy="562726"/>
      </dsp:txXfrm>
    </dsp:sp>
    <dsp:sp modelId="{57748417-D8AF-4880-9102-A85AA762D2CE}">
      <dsp:nvSpPr>
        <dsp:cNvPr id="0" name=""/>
        <dsp:cNvSpPr/>
      </dsp:nvSpPr>
      <dsp:spPr>
        <a:xfrm>
          <a:off x="0" y="785069"/>
          <a:ext cx="5700327" cy="1587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85" tIns="33020" rIns="184912" bIns="3302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—	гомогенність;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—	здатність існувати без стабілізатора необмежений проміжок</a:t>
          </a:r>
          <a:r>
            <a:rPr lang="en-US" sz="2000" kern="1200" dirty="0" smtClean="0"/>
            <a:t> </a:t>
          </a:r>
          <a:r>
            <a:rPr lang="uk-UA" sz="2000" kern="1200" dirty="0" smtClean="0"/>
            <a:t>часу (</a:t>
          </a:r>
          <a:r>
            <a:rPr lang="uk-UA" sz="2000" kern="1200" dirty="0" err="1" smtClean="0"/>
            <a:t>агрегативна</a:t>
          </a:r>
          <a:r>
            <a:rPr lang="uk-UA" sz="2000" kern="1200" dirty="0" smtClean="0"/>
            <a:t> і термодинамічна стійкість);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—	самовільність розчинення.</a:t>
          </a:r>
          <a:endParaRPr lang="ru-RU" sz="2000" kern="1200" dirty="0"/>
        </a:p>
      </dsp:txBody>
      <dsp:txXfrm>
        <a:off x="0" y="785069"/>
        <a:ext cx="5700327" cy="15876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48419-524E-483B-84B9-26990110807B}">
      <dsp:nvSpPr>
        <dsp:cNvPr id="0" name=""/>
        <dsp:cNvSpPr/>
      </dsp:nvSpPr>
      <dsp:spPr>
        <a:xfrm>
          <a:off x="0" y="189329"/>
          <a:ext cx="5203596" cy="924414"/>
        </a:xfrm>
        <a:prstGeom prst="round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З колоїдними розчинами BMC об’єднує:</a:t>
          </a:r>
          <a:endParaRPr lang="ru-RU" sz="2600" kern="1200" dirty="0"/>
        </a:p>
      </dsp:txBody>
      <dsp:txXfrm>
        <a:off x="45126" y="234455"/>
        <a:ext cx="5113344" cy="834162"/>
      </dsp:txXfrm>
    </dsp:sp>
    <dsp:sp modelId="{3D185557-2E47-43C0-A508-96365DF26F5D}">
      <dsp:nvSpPr>
        <dsp:cNvPr id="0" name=""/>
        <dsp:cNvSpPr/>
      </dsp:nvSpPr>
      <dsp:spPr>
        <a:xfrm>
          <a:off x="0" y="1237501"/>
          <a:ext cx="5203596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214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—	велика молекулярна маса;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—	слабка дифузійна здатність;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—	непрозорість у відбитому світлі</a:t>
          </a:r>
          <a:r>
            <a:rPr lang="uk-UA" sz="1700" kern="1200" dirty="0" smtClean="0"/>
            <a:t>.</a:t>
          </a:r>
          <a:endParaRPr lang="ru-RU" sz="1700" kern="1200" dirty="0"/>
        </a:p>
      </dsp:txBody>
      <dsp:txXfrm>
        <a:off x="0" y="1237501"/>
        <a:ext cx="5203596" cy="10598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0E3C1-603D-4268-B5B4-1082652044FB}">
      <dsp:nvSpPr>
        <dsp:cNvPr id="0" name=""/>
        <dsp:cNvSpPr/>
      </dsp:nvSpPr>
      <dsp:spPr>
        <a:xfrm>
          <a:off x="0" y="0"/>
          <a:ext cx="109602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F0328-67AE-47F5-80C9-14BD6BD457CF}">
      <dsp:nvSpPr>
        <dsp:cNvPr id="0" name=""/>
        <dsp:cNvSpPr/>
      </dsp:nvSpPr>
      <dsp:spPr>
        <a:xfrm>
          <a:off x="0" y="0"/>
          <a:ext cx="2284123" cy="2419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i="1" u="sng" kern="1200" dirty="0" smtClean="0"/>
            <a:t>РОЗЧИНИ ГОТУЮТЬ ТАК:</a:t>
          </a:r>
          <a:endParaRPr lang="ru-RU" sz="3800" kern="1200" dirty="0"/>
        </a:p>
      </dsp:txBody>
      <dsp:txXfrm>
        <a:off x="0" y="0"/>
        <a:ext cx="2284123" cy="2419123"/>
      </dsp:txXfrm>
    </dsp:sp>
    <dsp:sp modelId="{FB4FD1CF-BEC5-4023-94D0-F25C3573352C}">
      <dsp:nvSpPr>
        <dsp:cNvPr id="0" name=""/>
        <dsp:cNvSpPr/>
      </dsp:nvSpPr>
      <dsp:spPr>
        <a:xfrm>
          <a:off x="2446760" y="19047"/>
          <a:ext cx="8511358" cy="380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•	</a:t>
          </a:r>
          <a:r>
            <a:rPr lang="ru-RU" sz="1700" kern="1200" dirty="0" err="1" smtClean="0"/>
            <a:t>залити</a:t>
          </a:r>
          <a:r>
            <a:rPr lang="ru-RU" sz="1700" kern="1200" dirty="0" smtClean="0"/>
            <a:t> МЦ </a:t>
          </a:r>
          <a:r>
            <a:rPr lang="ru-RU" sz="1700" kern="1200" dirty="0" err="1" smtClean="0"/>
            <a:t>гарячою</a:t>
          </a:r>
          <a:r>
            <a:rPr lang="ru-RU" sz="1700" kern="1200" dirty="0" smtClean="0"/>
            <a:t> (80—90°С) водою (1/2 </a:t>
          </a:r>
          <a:r>
            <a:rPr lang="ru-RU" sz="1700" kern="1200" dirty="0" err="1" smtClean="0"/>
            <a:t>від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прописаного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об’єму</a:t>
          </a:r>
          <a:r>
            <a:rPr lang="ru-RU" sz="1700" kern="1200" dirty="0" smtClean="0"/>
            <a:t>);</a:t>
          </a:r>
          <a:endParaRPr lang="ru-RU" sz="1700" kern="1200" dirty="0"/>
        </a:p>
      </dsp:txBody>
      <dsp:txXfrm>
        <a:off x="2446760" y="19047"/>
        <a:ext cx="8511358" cy="380941"/>
      </dsp:txXfrm>
    </dsp:sp>
    <dsp:sp modelId="{B90D13E6-B4AD-4757-BEAC-02D869A4BE3F}">
      <dsp:nvSpPr>
        <dsp:cNvPr id="0" name=""/>
        <dsp:cNvSpPr/>
      </dsp:nvSpPr>
      <dsp:spPr>
        <a:xfrm>
          <a:off x="2284123" y="399988"/>
          <a:ext cx="86739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EF093E-C003-496C-BB66-617CAFB8367B}">
      <dsp:nvSpPr>
        <dsp:cNvPr id="0" name=""/>
        <dsp:cNvSpPr/>
      </dsp:nvSpPr>
      <dsp:spPr>
        <a:xfrm>
          <a:off x="2446760" y="419035"/>
          <a:ext cx="8511358" cy="380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•	залишити для набухання при кімнатній температурі на 2 год;</a:t>
          </a:r>
          <a:endParaRPr lang="ru-RU" sz="1700" kern="1200"/>
        </a:p>
      </dsp:txBody>
      <dsp:txXfrm>
        <a:off x="2446760" y="419035"/>
        <a:ext cx="8511358" cy="380941"/>
      </dsp:txXfrm>
    </dsp:sp>
    <dsp:sp modelId="{01D755A8-BA05-4ED0-9510-50A87F9886F6}">
      <dsp:nvSpPr>
        <dsp:cNvPr id="0" name=""/>
        <dsp:cNvSpPr/>
      </dsp:nvSpPr>
      <dsp:spPr>
        <a:xfrm>
          <a:off x="2284123" y="799976"/>
          <a:ext cx="86739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27EE70-ABD0-43B7-8D73-4A09044EFA0D}">
      <dsp:nvSpPr>
        <dsp:cNvPr id="0" name=""/>
        <dsp:cNvSpPr/>
      </dsp:nvSpPr>
      <dsp:spPr>
        <a:xfrm>
          <a:off x="2446760" y="819023"/>
          <a:ext cx="8511358" cy="380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•	додати решту холодної води;</a:t>
          </a:r>
          <a:endParaRPr lang="ru-RU" sz="1700" kern="1200"/>
        </a:p>
      </dsp:txBody>
      <dsp:txXfrm>
        <a:off x="2446760" y="819023"/>
        <a:ext cx="8511358" cy="380941"/>
      </dsp:txXfrm>
    </dsp:sp>
    <dsp:sp modelId="{E318AE16-C139-4946-B529-ECCAEE2F368F}">
      <dsp:nvSpPr>
        <dsp:cNvPr id="0" name=""/>
        <dsp:cNvSpPr/>
      </dsp:nvSpPr>
      <dsp:spPr>
        <a:xfrm>
          <a:off x="2284123" y="1199964"/>
          <a:ext cx="86739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C8AE8A-B5AA-450F-BFFD-57E8BBC12582}">
      <dsp:nvSpPr>
        <dsp:cNvPr id="0" name=""/>
        <dsp:cNvSpPr/>
      </dsp:nvSpPr>
      <dsp:spPr>
        <a:xfrm>
          <a:off x="2446760" y="1219011"/>
          <a:ext cx="8511358" cy="380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•	перемішати;</a:t>
          </a:r>
          <a:endParaRPr lang="ru-RU" sz="1700" kern="1200"/>
        </a:p>
      </dsp:txBody>
      <dsp:txXfrm>
        <a:off x="2446760" y="1219011"/>
        <a:ext cx="8511358" cy="380941"/>
      </dsp:txXfrm>
    </dsp:sp>
    <dsp:sp modelId="{9063C063-5604-4F8A-A517-3D4B92CB772C}">
      <dsp:nvSpPr>
        <dsp:cNvPr id="0" name=""/>
        <dsp:cNvSpPr/>
      </dsp:nvSpPr>
      <dsp:spPr>
        <a:xfrm>
          <a:off x="2284123" y="1599952"/>
          <a:ext cx="86739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EB5201-5ACC-42DD-A605-CFDF46654495}">
      <dsp:nvSpPr>
        <dsp:cNvPr id="0" name=""/>
        <dsp:cNvSpPr/>
      </dsp:nvSpPr>
      <dsp:spPr>
        <a:xfrm>
          <a:off x="2446760" y="1618999"/>
          <a:ext cx="8511358" cy="380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•	поставити у холодильник на 10—13 год. до повного переходу МЦ у розчин;</a:t>
          </a:r>
          <a:endParaRPr lang="ru-RU" sz="1700" kern="1200"/>
        </a:p>
      </dsp:txBody>
      <dsp:txXfrm>
        <a:off x="2446760" y="1618999"/>
        <a:ext cx="8511358" cy="380941"/>
      </dsp:txXfrm>
    </dsp:sp>
    <dsp:sp modelId="{232A3BDD-81D6-417A-BFA4-A14735E45DEA}">
      <dsp:nvSpPr>
        <dsp:cNvPr id="0" name=""/>
        <dsp:cNvSpPr/>
      </dsp:nvSpPr>
      <dsp:spPr>
        <a:xfrm>
          <a:off x="2284123" y="1999941"/>
          <a:ext cx="86739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D9366-BB02-4DD0-9085-3A3BD6E5D173}">
      <dsp:nvSpPr>
        <dsp:cNvPr id="0" name=""/>
        <dsp:cNvSpPr/>
      </dsp:nvSpPr>
      <dsp:spPr>
        <a:xfrm>
          <a:off x="2446760" y="2018988"/>
          <a:ext cx="8511358" cy="380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•	процідити через скляний фільтр № 2.</a:t>
          </a:r>
          <a:endParaRPr lang="ru-RU" sz="1700" kern="1200"/>
        </a:p>
      </dsp:txBody>
      <dsp:txXfrm>
        <a:off x="2446760" y="2018988"/>
        <a:ext cx="8511358" cy="380941"/>
      </dsp:txXfrm>
    </dsp:sp>
    <dsp:sp modelId="{57CBA0B1-A930-41A6-974A-B71E2C5F4FB2}">
      <dsp:nvSpPr>
        <dsp:cNvPr id="0" name=""/>
        <dsp:cNvSpPr/>
      </dsp:nvSpPr>
      <dsp:spPr>
        <a:xfrm>
          <a:off x="2284123" y="2399929"/>
          <a:ext cx="86739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892D59-2F3B-482E-BBE6-1180687EC799}">
      <dsp:nvSpPr>
        <dsp:cNvPr id="0" name=""/>
        <dsp:cNvSpPr/>
      </dsp:nvSpPr>
      <dsp:spPr>
        <a:xfrm>
          <a:off x="0" y="1403"/>
          <a:ext cx="1157611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71087C-A46B-46BC-A94C-CB27862A79FF}">
      <dsp:nvSpPr>
        <dsp:cNvPr id="0" name=""/>
        <dsp:cNvSpPr/>
      </dsp:nvSpPr>
      <dsp:spPr>
        <a:xfrm>
          <a:off x="0" y="1403"/>
          <a:ext cx="2315223" cy="2872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/>
            <a:t>РОЗЧИН ГОТУЮТЬ ТАК:</a:t>
          </a:r>
          <a:endParaRPr lang="ru-RU" sz="4000" kern="1200" dirty="0"/>
        </a:p>
      </dsp:txBody>
      <dsp:txXfrm>
        <a:off x="0" y="1403"/>
        <a:ext cx="2315223" cy="2872367"/>
      </dsp:txXfrm>
    </dsp:sp>
    <dsp:sp modelId="{A98B144C-7FF5-49AD-838D-54125AE544FC}">
      <dsp:nvSpPr>
        <dsp:cNvPr id="0" name=""/>
        <dsp:cNvSpPr/>
      </dsp:nvSpPr>
      <dsp:spPr>
        <a:xfrm>
          <a:off x="2488864" y="47"/>
          <a:ext cx="9087250" cy="437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•	залити у </a:t>
          </a:r>
          <a:r>
            <a:rPr lang="uk-UA" sz="1600" kern="1200" dirty="0" err="1" smtClean="0"/>
            <a:t>старованій</a:t>
          </a:r>
          <a:r>
            <a:rPr lang="uk-UA" sz="1600" kern="1200" dirty="0" smtClean="0"/>
            <a:t> фарфоровій чашці сухий желатин 10-тикратною кількістю очищеної води;</a:t>
          </a:r>
          <a:endParaRPr lang="ru-RU" sz="1600" kern="1200" dirty="0"/>
        </a:p>
      </dsp:txBody>
      <dsp:txXfrm>
        <a:off x="2488864" y="47"/>
        <a:ext cx="9087250" cy="437587"/>
      </dsp:txXfrm>
    </dsp:sp>
    <dsp:sp modelId="{F84106D1-CF52-4050-A151-DF4943AFD770}">
      <dsp:nvSpPr>
        <dsp:cNvPr id="0" name=""/>
        <dsp:cNvSpPr/>
      </dsp:nvSpPr>
      <dsp:spPr>
        <a:xfrm>
          <a:off x="2315222" y="460870"/>
          <a:ext cx="92608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39867B-EBF6-47D9-9000-441B81B2EC88}">
      <dsp:nvSpPr>
        <dsp:cNvPr id="0" name=""/>
        <dsp:cNvSpPr/>
      </dsp:nvSpPr>
      <dsp:spPr>
        <a:xfrm>
          <a:off x="2488864" y="482749"/>
          <a:ext cx="9087250" cy="437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•	залишити на 30—60 хв для набухання;</a:t>
          </a:r>
          <a:endParaRPr lang="ru-RU" sz="1600" kern="1200" dirty="0"/>
        </a:p>
      </dsp:txBody>
      <dsp:txXfrm>
        <a:off x="2488864" y="482749"/>
        <a:ext cx="9087250" cy="437587"/>
      </dsp:txXfrm>
    </dsp:sp>
    <dsp:sp modelId="{10B0DB04-8A50-4FC8-9282-A8A9E381F37D}">
      <dsp:nvSpPr>
        <dsp:cNvPr id="0" name=""/>
        <dsp:cNvSpPr/>
      </dsp:nvSpPr>
      <dsp:spPr>
        <a:xfrm>
          <a:off x="2315222" y="920336"/>
          <a:ext cx="92608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12C067-F42D-4DE7-A1E7-59C9D0CCCF7A}">
      <dsp:nvSpPr>
        <dsp:cNvPr id="0" name=""/>
        <dsp:cNvSpPr/>
      </dsp:nvSpPr>
      <dsp:spPr>
        <a:xfrm>
          <a:off x="2488864" y="942216"/>
          <a:ext cx="9087250" cy="437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•	додати решту води;</a:t>
          </a:r>
          <a:endParaRPr lang="ru-RU" sz="1600" kern="1200" dirty="0"/>
        </a:p>
      </dsp:txBody>
      <dsp:txXfrm>
        <a:off x="2488864" y="942216"/>
        <a:ext cx="9087250" cy="437587"/>
      </dsp:txXfrm>
    </dsp:sp>
    <dsp:sp modelId="{EAC5E585-729D-4D6B-9932-64AE75148E24}">
      <dsp:nvSpPr>
        <dsp:cNvPr id="0" name=""/>
        <dsp:cNvSpPr/>
      </dsp:nvSpPr>
      <dsp:spPr>
        <a:xfrm>
          <a:off x="2315222" y="1379803"/>
          <a:ext cx="92608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B4FD69-47F5-4496-9239-59742B35F95A}">
      <dsp:nvSpPr>
        <dsp:cNvPr id="0" name=""/>
        <dsp:cNvSpPr/>
      </dsp:nvSpPr>
      <dsp:spPr>
        <a:xfrm>
          <a:off x="2488864" y="1401682"/>
          <a:ext cx="9087250" cy="437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•	нагріти до повного розчинення (просвітлення);</a:t>
          </a:r>
          <a:endParaRPr lang="ru-RU" sz="1600" kern="1200" dirty="0"/>
        </a:p>
      </dsp:txBody>
      <dsp:txXfrm>
        <a:off x="2488864" y="1401682"/>
        <a:ext cx="9087250" cy="437587"/>
      </dsp:txXfrm>
    </dsp:sp>
    <dsp:sp modelId="{89BBF5D7-8A17-4A35-A842-618B1E93A59C}">
      <dsp:nvSpPr>
        <dsp:cNvPr id="0" name=""/>
        <dsp:cNvSpPr/>
      </dsp:nvSpPr>
      <dsp:spPr>
        <a:xfrm>
          <a:off x="2315222" y="1839270"/>
          <a:ext cx="92608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27E21-2941-41CC-9C25-4CCDCB82ADFD}">
      <dsp:nvSpPr>
        <dsp:cNvPr id="0" name=""/>
        <dsp:cNvSpPr/>
      </dsp:nvSpPr>
      <dsp:spPr>
        <a:xfrm>
          <a:off x="2488864" y="1861149"/>
          <a:ext cx="9087250" cy="437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•	процідити через подвійний шар марлі в контейнер для відпуску;</a:t>
          </a:r>
          <a:endParaRPr lang="ru-RU" sz="1600" kern="1200" dirty="0"/>
        </a:p>
      </dsp:txBody>
      <dsp:txXfrm>
        <a:off x="2488864" y="1861149"/>
        <a:ext cx="9087250" cy="437587"/>
      </dsp:txXfrm>
    </dsp:sp>
    <dsp:sp modelId="{D6A357AE-8F0C-446B-90D4-B78E817D80AC}">
      <dsp:nvSpPr>
        <dsp:cNvPr id="0" name=""/>
        <dsp:cNvSpPr/>
      </dsp:nvSpPr>
      <dsp:spPr>
        <a:xfrm>
          <a:off x="2315222" y="2298736"/>
          <a:ext cx="92608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BBC2AE-2FF3-44BE-AA4B-EFD089F08073}">
      <dsp:nvSpPr>
        <dsp:cNvPr id="0" name=""/>
        <dsp:cNvSpPr/>
      </dsp:nvSpPr>
      <dsp:spPr>
        <a:xfrm>
          <a:off x="2488864" y="2320616"/>
          <a:ext cx="9087250" cy="528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•	відпустити з етикеткою „Зберігати в прохолодному місці”, з вказівкою „Перед вживанням підігріти!”.</a:t>
          </a:r>
          <a:endParaRPr lang="ru-RU" sz="1600" kern="1200" dirty="0"/>
        </a:p>
      </dsp:txBody>
      <dsp:txXfrm>
        <a:off x="2488864" y="2320616"/>
        <a:ext cx="9087250" cy="528815"/>
      </dsp:txXfrm>
    </dsp:sp>
    <dsp:sp modelId="{8EB5F6E3-EC14-4062-88AB-3F45CE06D168}">
      <dsp:nvSpPr>
        <dsp:cNvPr id="0" name=""/>
        <dsp:cNvSpPr/>
      </dsp:nvSpPr>
      <dsp:spPr>
        <a:xfrm>
          <a:off x="2315222" y="2849431"/>
          <a:ext cx="92608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C4AEB-2BFF-451B-A387-97AC0874A232}">
      <dsp:nvSpPr>
        <dsp:cNvPr id="0" name=""/>
        <dsp:cNvSpPr/>
      </dsp:nvSpPr>
      <dsp:spPr>
        <a:xfrm>
          <a:off x="0" y="151767"/>
          <a:ext cx="11451918" cy="527670"/>
        </a:xfrm>
        <a:prstGeom prst="roundRect">
          <a:avLst/>
        </a:prstGeom>
        <a:gradFill rotWithShape="1">
          <a:gsLst>
            <a:gs pos="0">
              <a:schemeClr val="accent5">
                <a:tint val="65000"/>
                <a:shade val="92000"/>
                <a:satMod val="130000"/>
              </a:schemeClr>
            </a:gs>
            <a:gs pos="45000">
              <a:schemeClr val="accent5">
                <a:tint val="60000"/>
                <a:shade val="99000"/>
                <a:satMod val="120000"/>
              </a:schemeClr>
            </a:gs>
            <a:gs pos="100000">
              <a:schemeClr val="accent5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kern="1200" dirty="0" smtClean="0"/>
            <a:t>Основні властивості колоїдних розчинів:</a:t>
          </a:r>
          <a:endParaRPr lang="ru-RU" sz="2200" kern="1200" dirty="0"/>
        </a:p>
      </dsp:txBody>
      <dsp:txXfrm>
        <a:off x="25759" y="177526"/>
        <a:ext cx="11400400" cy="476152"/>
      </dsp:txXfrm>
    </dsp:sp>
    <dsp:sp modelId="{2A65A00F-82D9-478D-877F-9BB9760FF191}">
      <dsp:nvSpPr>
        <dsp:cNvPr id="0" name=""/>
        <dsp:cNvSpPr/>
      </dsp:nvSpPr>
      <dsp:spPr>
        <a:xfrm>
          <a:off x="0" y="679438"/>
          <a:ext cx="11451918" cy="3278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3598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smtClean="0"/>
            <a:t>•слабо дифундують, не діалізують;</a:t>
          </a:r>
          <a:endParaRPr lang="ru-RU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 smtClean="0"/>
            <a:t>•розсіюють світло;</a:t>
          </a:r>
          <a:endParaRPr lang="ru-RU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smtClean="0"/>
            <a:t>•властивий хаотичний рух міцел;</a:t>
          </a:r>
          <a:endParaRPr lang="ru-RU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 smtClean="0"/>
            <a:t>•</a:t>
          </a:r>
          <a:r>
            <a:rPr lang="uk-UA" sz="1700" kern="1200" dirty="0" err="1" smtClean="0"/>
            <a:t>агрегативно</a:t>
          </a:r>
          <a:r>
            <a:rPr lang="uk-UA" sz="1700" kern="1200" dirty="0" smtClean="0"/>
            <a:t> і </a:t>
          </a:r>
          <a:r>
            <a:rPr lang="uk-UA" sz="1700" kern="1200" dirty="0" err="1" smtClean="0"/>
            <a:t>термодинамічно</a:t>
          </a:r>
          <a:r>
            <a:rPr lang="uk-UA" sz="1700" kern="1200" dirty="0" smtClean="0"/>
            <a:t> нестійкі (властива коагуляція).</a:t>
          </a:r>
          <a:endParaRPr lang="ru-RU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 smtClean="0"/>
            <a:t>*</a:t>
          </a:r>
          <a:r>
            <a:rPr lang="uk-UA" sz="1700" b="1" kern="1200" dirty="0" smtClean="0"/>
            <a:t>Коагуляція</a:t>
          </a:r>
          <a:r>
            <a:rPr lang="uk-UA" sz="1700" kern="1200" dirty="0" smtClean="0"/>
            <a:t> — процес об’єднання між собою часток у дисперсних системах з утворенням крупніших комплексів;</a:t>
          </a:r>
          <a:endParaRPr lang="ru-RU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 smtClean="0"/>
            <a:t>•</a:t>
          </a:r>
          <a:r>
            <a:rPr lang="uk-UA" sz="1700" kern="1200" dirty="0" err="1" smtClean="0"/>
            <a:t>седиментаційно</a:t>
          </a:r>
          <a:r>
            <a:rPr lang="uk-UA" sz="1700" kern="1200" dirty="0" smtClean="0"/>
            <a:t> стійкі.</a:t>
          </a:r>
          <a:endParaRPr lang="ru-RU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 smtClean="0"/>
            <a:t>*</a:t>
          </a:r>
          <a:r>
            <a:rPr lang="uk-UA" sz="1700" b="1" kern="1200" dirty="0" smtClean="0"/>
            <a:t>Седиментація </a:t>
          </a:r>
          <a:r>
            <a:rPr lang="uk-UA" sz="1700" kern="1200" dirty="0" smtClean="0"/>
            <a:t>— це процес осідання часток під дією сили ваги;</a:t>
          </a:r>
          <a:endParaRPr lang="ru-RU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smtClean="0"/>
            <a:t>•не мають властивості оборотності;</a:t>
          </a:r>
          <a:endParaRPr lang="ru-RU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smtClean="0"/>
            <a:t>•мають низький осмотичний тиск;</a:t>
          </a:r>
          <a:endParaRPr lang="ru-RU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 smtClean="0"/>
            <a:t>•„старіють” при тривалому зберіганні;</a:t>
          </a:r>
          <a:endParaRPr lang="ru-RU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smtClean="0"/>
            <a:t>•руйнуються під дією: світла, електролітів, зміни температури, рН середовища.</a:t>
          </a:r>
          <a:endParaRPr lang="ru-RU" sz="1700" kern="1200"/>
        </a:p>
      </dsp:txBody>
      <dsp:txXfrm>
        <a:off x="0" y="679438"/>
        <a:ext cx="11451918" cy="32788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EAF02-7596-45AA-AF96-69902846A4DA}">
      <dsp:nvSpPr>
        <dsp:cNvPr id="0" name=""/>
        <dsp:cNvSpPr/>
      </dsp:nvSpPr>
      <dsp:spPr>
        <a:xfrm>
          <a:off x="0" y="44814"/>
          <a:ext cx="7286920" cy="743535"/>
        </a:xfrm>
        <a:prstGeom prst="round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i="1" kern="1200" dirty="0" smtClean="0"/>
            <a:t>ЗАСТОСОВУЮТЬ ЯК:</a:t>
          </a:r>
          <a:endParaRPr lang="ru-RU" sz="3100" kern="1200" dirty="0"/>
        </a:p>
      </dsp:txBody>
      <dsp:txXfrm>
        <a:off x="36296" y="81110"/>
        <a:ext cx="7214328" cy="670943"/>
      </dsp:txXfrm>
    </dsp:sp>
    <dsp:sp modelId="{0C83C08E-9406-411D-A0A9-AFA7084709F0}">
      <dsp:nvSpPr>
        <dsp:cNvPr id="0" name=""/>
        <dsp:cNvSpPr/>
      </dsp:nvSpPr>
      <dsp:spPr>
        <a:xfrm>
          <a:off x="0" y="773461"/>
          <a:ext cx="7286920" cy="1572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360" tIns="39370" rIns="220472" bIns="3937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400" i="1" kern="1200" dirty="0" smtClean="0"/>
            <a:t>—	пом’якшувальні і обволікаючі засоби (мікстури від кашлю і поживні клізми);</a:t>
          </a:r>
          <a:endParaRPr lang="ru-RU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400" i="1" kern="1200" smtClean="0"/>
            <a:t>—	стабілізатори;</a:t>
          </a:r>
          <a:endParaRPr lang="ru-RU" sz="2400" kern="120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400" i="1" kern="1200" smtClean="0"/>
            <a:t>—	емульгатори.</a:t>
          </a:r>
          <a:endParaRPr lang="ru-RU" sz="2400" kern="1200"/>
        </a:p>
      </dsp:txBody>
      <dsp:txXfrm>
        <a:off x="0" y="773461"/>
        <a:ext cx="7286920" cy="15721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AF1CE-275B-4138-9D68-02AE89568A03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9FC8A-364D-47D2-A1D8-CF632F999D9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2742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70C18-CD3E-4535-BB18-9F37972877CF}" type="slidenum">
              <a:rPr lang="uk-UA" smtClean="0"/>
              <a:t>66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8038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067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6532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007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515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1320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045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096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6506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466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1105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6699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89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B13F9A"/>
                </a:solidFill>
              </a:rPr>
              <a:pPr/>
              <a:t>2/15/2022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B13F9A"/>
                </a:solidFill>
              </a:rPr>
              <a:pPr/>
              <a:t>‹№›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299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B13F9A"/>
                </a:solidFill>
              </a:rPr>
              <a:pPr/>
              <a:t>2/15/2022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B13F9A"/>
                </a:solidFill>
              </a:rPr>
              <a:pPr/>
              <a:t>‹№›</a:t>
            </a:fld>
            <a:endParaRPr lang="ru-RU">
              <a:solidFill>
                <a:srgbClr val="B13F9A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84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B13F9A"/>
                </a:solidFill>
              </a:rPr>
              <a:pPr/>
              <a:t>2/15/2022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B13F9A"/>
                </a:solidFill>
              </a:rPr>
              <a:pPr/>
              <a:t>‹№›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963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B13F9A"/>
                </a:solidFill>
              </a:rPr>
              <a:pPr/>
              <a:t>2/15/2022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B13F9A"/>
                </a:solidFill>
              </a:rPr>
              <a:pPr/>
              <a:t>‹№›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985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B13F9A"/>
                </a:solidFill>
              </a:rPr>
              <a:pPr/>
              <a:t>2/15/2022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B13F9A"/>
                </a:solidFill>
              </a:rPr>
              <a:pPr/>
              <a:t>‹№›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1786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B13F9A"/>
                </a:solidFill>
              </a:rPr>
              <a:pPr/>
              <a:t>2/15/2022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B13F9A"/>
                </a:solidFill>
              </a:rPr>
              <a:pPr/>
              <a:t>‹№›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92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B13F9A"/>
                </a:solidFill>
              </a:rPr>
              <a:pPr/>
              <a:t>2/15/2022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B13F9A"/>
                </a:solidFill>
              </a:rPr>
              <a:pPr/>
              <a:t>‹№›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518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4E7ED"/>
                </a:solidFill>
              </a:rPr>
              <a:pPr/>
              <a:t>2/15/2022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F4E7ED"/>
                </a:solidFill>
              </a:rPr>
              <a:pPr/>
              <a:t>‹№›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5150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B13F9A"/>
                </a:solidFill>
              </a:rPr>
              <a:pPr/>
              <a:t>2/15/2022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B13F9A"/>
                </a:solidFill>
              </a:rPr>
              <a:pPr/>
              <a:t>‹№›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975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B13F9A"/>
                </a:solidFill>
              </a:rPr>
              <a:pPr/>
              <a:t>2/15/2022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B13F9A"/>
                </a:solidFill>
              </a:rPr>
              <a:pPr/>
              <a:t>‹№›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5635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483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4B1130A-6974-48B2-8E12-3621472EFA45}" type="datetimeFigureOut">
              <a:rPr lang="uk-UA" smtClean="0"/>
              <a:t>15.02.2022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A52526F-A3FD-459B-B74F-6F10B33F5983}" type="slidenum">
              <a:rPr lang="uk-UA" smtClean="0"/>
              <a:t>‹№›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842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" Type="http://schemas.openxmlformats.org/officeDocument/2006/relationships/image" Target="../media/image32.jp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2" Type="http://schemas.openxmlformats.org/officeDocument/2006/relationships/image" Target="../media/image31.jp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24" Type="http://schemas.openxmlformats.org/officeDocument/2006/relationships/image" Target="../media/image53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jp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jp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56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3" Type="http://schemas.openxmlformats.org/officeDocument/2006/relationships/image" Target="../media/image59.jpg"/><Relationship Id="rId21" Type="http://schemas.openxmlformats.org/officeDocument/2006/relationships/image" Target="../media/image77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image" Target="../media/image58.jp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jpg"/><Relationship Id="rId11" Type="http://schemas.openxmlformats.org/officeDocument/2006/relationships/image" Target="../media/image67.png"/><Relationship Id="rId5" Type="http://schemas.openxmlformats.org/officeDocument/2006/relationships/image" Target="../media/image61.jp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4" Type="http://schemas.openxmlformats.org/officeDocument/2006/relationships/image" Target="../media/image60.jpg"/><Relationship Id="rId9" Type="http://schemas.openxmlformats.org/officeDocument/2006/relationships/image" Target="../media/image65.png"/><Relationship Id="rId14" Type="http://schemas.openxmlformats.org/officeDocument/2006/relationships/image" Target="../media/image70.png"/><Relationship Id="rId22" Type="http://schemas.openxmlformats.org/officeDocument/2006/relationships/image" Target="../media/image7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9.jpg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26" Type="http://schemas.openxmlformats.org/officeDocument/2006/relationships/image" Target="../media/image113.png"/><Relationship Id="rId21" Type="http://schemas.openxmlformats.org/officeDocument/2006/relationships/image" Target="../media/image108.png"/><Relationship Id="rId34" Type="http://schemas.openxmlformats.org/officeDocument/2006/relationships/image" Target="../media/image121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5" Type="http://schemas.openxmlformats.org/officeDocument/2006/relationships/image" Target="../media/image112.png"/><Relationship Id="rId33" Type="http://schemas.openxmlformats.org/officeDocument/2006/relationships/image" Target="../media/image120.png"/><Relationship Id="rId2" Type="http://schemas.openxmlformats.org/officeDocument/2006/relationships/image" Target="../media/image89.jpg"/><Relationship Id="rId16" Type="http://schemas.openxmlformats.org/officeDocument/2006/relationships/image" Target="../media/image103.png"/><Relationship Id="rId20" Type="http://schemas.openxmlformats.org/officeDocument/2006/relationships/image" Target="../media/image107.png"/><Relationship Id="rId29" Type="http://schemas.openxmlformats.org/officeDocument/2006/relationships/image" Target="../media/image1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24" Type="http://schemas.openxmlformats.org/officeDocument/2006/relationships/image" Target="../media/image111.png"/><Relationship Id="rId32" Type="http://schemas.openxmlformats.org/officeDocument/2006/relationships/image" Target="../media/image119.png"/><Relationship Id="rId37" Type="http://schemas.openxmlformats.org/officeDocument/2006/relationships/image" Target="../media/image124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23" Type="http://schemas.openxmlformats.org/officeDocument/2006/relationships/image" Target="../media/image110.png"/><Relationship Id="rId28" Type="http://schemas.openxmlformats.org/officeDocument/2006/relationships/image" Target="../media/image115.png"/><Relationship Id="rId36" Type="http://schemas.openxmlformats.org/officeDocument/2006/relationships/image" Target="../media/image123.png"/><Relationship Id="rId10" Type="http://schemas.openxmlformats.org/officeDocument/2006/relationships/image" Target="../media/image97.png"/><Relationship Id="rId19" Type="http://schemas.openxmlformats.org/officeDocument/2006/relationships/image" Target="../media/image106.png"/><Relationship Id="rId31" Type="http://schemas.openxmlformats.org/officeDocument/2006/relationships/image" Target="../media/image118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Relationship Id="rId22" Type="http://schemas.openxmlformats.org/officeDocument/2006/relationships/image" Target="../media/image109.png"/><Relationship Id="rId27" Type="http://schemas.openxmlformats.org/officeDocument/2006/relationships/image" Target="../media/image114.png"/><Relationship Id="rId30" Type="http://schemas.openxmlformats.org/officeDocument/2006/relationships/image" Target="../media/image117.png"/><Relationship Id="rId35" Type="http://schemas.openxmlformats.org/officeDocument/2006/relationships/image" Target="../media/image122.png"/><Relationship Id="rId8" Type="http://schemas.openxmlformats.org/officeDocument/2006/relationships/image" Target="../media/image95.png"/><Relationship Id="rId3" Type="http://schemas.openxmlformats.org/officeDocument/2006/relationships/image" Target="../media/image9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8.jpg"/><Relationship Id="rId4" Type="http://schemas.openxmlformats.org/officeDocument/2006/relationships/image" Target="../media/image1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g"/><Relationship Id="rId3" Type="http://schemas.openxmlformats.org/officeDocument/2006/relationships/image" Target="../media/image144.jpg"/><Relationship Id="rId7" Type="http://schemas.openxmlformats.org/officeDocument/2006/relationships/image" Target="../media/image148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7.jpg"/><Relationship Id="rId5" Type="http://schemas.openxmlformats.org/officeDocument/2006/relationships/image" Target="../media/image146.jpg"/><Relationship Id="rId4" Type="http://schemas.openxmlformats.org/officeDocument/2006/relationships/image" Target="../media/image145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2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7" Type="http://schemas.openxmlformats.org/officeDocument/2006/relationships/image" Target="../media/image210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5.PNG"/><Relationship Id="rId4" Type="http://schemas.openxmlformats.org/officeDocument/2006/relationships/image" Target="../media/image214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5.jpeg"/><Relationship Id="rId5" Type="http://schemas.openxmlformats.org/officeDocument/2006/relationships/image" Target="../media/image224.jpeg"/><Relationship Id="rId4" Type="http://schemas.openxmlformats.org/officeDocument/2006/relationships/image" Target="../media/image223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0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9048" y="205654"/>
            <a:ext cx="9472273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ОДЕСЬКИЙ НАЦ</a:t>
            </a:r>
            <a:r>
              <a:rPr lang="uk-UA" sz="2800" b="1" dirty="0" smtClean="0">
                <a:solidFill>
                  <a:schemeClr val="bg1"/>
                </a:solidFill>
              </a:rPr>
              <a:t>І</a:t>
            </a:r>
            <a:r>
              <a:rPr lang="ru-RU" sz="2800" b="1" dirty="0" smtClean="0">
                <a:solidFill>
                  <a:schemeClr val="bg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800" b="1" dirty="0">
                <a:solidFill>
                  <a:schemeClr val="bg1"/>
                </a:solidFill>
              </a:rPr>
              <a:t>КАФЕДРА ТЕХНОЛОГІЇ </a:t>
            </a:r>
            <a:r>
              <a:rPr lang="uk-UA" sz="2800" b="1" dirty="0" smtClean="0">
                <a:solidFill>
                  <a:schemeClr val="bg1"/>
                </a:solidFill>
              </a:rPr>
              <a:t>ЛІКІВ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321" y="0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1460443" y="1943101"/>
            <a:ext cx="9202280" cy="1719667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>
                <a:solidFill>
                  <a:srgbClr val="002060"/>
                </a:solidFill>
              </a:rPr>
              <a:t>Теоретичні</a:t>
            </a:r>
            <a:r>
              <a:rPr lang="ru-RU" sz="2800" dirty="0">
                <a:solidFill>
                  <a:srgbClr val="002060"/>
                </a:solidFill>
              </a:rPr>
              <a:t> та </a:t>
            </a:r>
            <a:r>
              <a:rPr lang="ru-RU" sz="2800" dirty="0" err="1">
                <a:solidFill>
                  <a:srgbClr val="002060"/>
                </a:solidFill>
              </a:rPr>
              <a:t>практичні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основи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виготовлення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лікарських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засобів</a:t>
            </a:r>
            <a:r>
              <a:rPr lang="ru-RU" sz="2800" dirty="0">
                <a:solidFill>
                  <a:srgbClr val="002060"/>
                </a:solidFill>
              </a:rPr>
              <a:t> з </a:t>
            </a:r>
            <a:r>
              <a:rPr lang="ru-RU" sz="2800" dirty="0" err="1">
                <a:solidFill>
                  <a:srgbClr val="002060"/>
                </a:solidFill>
              </a:rPr>
              <a:t>рідким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дисперсійним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середовищем</a:t>
            </a:r>
            <a:endParaRPr lang="uk-UA" sz="28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4318" y="3322868"/>
            <a:ext cx="7841057" cy="1105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4040">
              <a:lnSpc>
                <a:spcPts val="7915"/>
              </a:lnSpc>
              <a:spcBef>
                <a:spcPts val="3415"/>
              </a:spcBef>
            </a:pPr>
            <a:r>
              <a:rPr lang="uk-UA" sz="2400" b="1" spc="-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Практичне </a:t>
            </a:r>
            <a:r>
              <a:rPr lang="ru-RU" sz="2400" b="1" spc="-1" dirty="0" err="1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заняття</a:t>
            </a:r>
            <a:r>
              <a:rPr lang="en-US" sz="2400" b="1" spc="-1" dirty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PhD</a:t>
            </a:r>
            <a:r>
              <a:rPr lang="ru-RU" sz="2400" b="1" spc="-1" dirty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 з </a:t>
            </a:r>
            <a:r>
              <a:rPr lang="ru-RU" sz="2400" b="1" spc="-1" dirty="0" err="1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дисципліни</a:t>
            </a:r>
            <a:r>
              <a:rPr lang="ru-RU" sz="2400" b="1" spc="-1" dirty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«</a:t>
            </a:r>
            <a:r>
              <a:rPr lang="ru-RU" sz="2400" b="1" spc="-1" dirty="0" err="1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Технологія</a:t>
            </a:r>
            <a:r>
              <a:rPr lang="ru-RU" sz="2400" b="1" spc="-1" dirty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400" b="1" spc="-1" dirty="0" err="1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ліків</a:t>
            </a:r>
            <a:r>
              <a:rPr lang="ru-RU" sz="2400" b="1" spc="-1" dirty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86420" y="4571720"/>
            <a:ext cx="2920801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75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доц. </a:t>
            </a:r>
            <a:r>
              <a:rPr lang="uk-UA" sz="2000" dirty="0" err="1" smtClean="0">
                <a:solidFill>
                  <a:schemeClr val="tx2">
                    <a:lumMod val="75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75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90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38" y="193214"/>
            <a:ext cx="10058400" cy="54958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Характеристика РЛФ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866" y="837065"/>
            <a:ext cx="11572345" cy="14630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536575" algn="just"/>
            <a:r>
              <a:rPr lang="uk-UA" sz="2800" b="1" i="1" u="sng" dirty="0" smtClean="0">
                <a:solidFill>
                  <a:schemeClr val="bg2">
                    <a:lumMod val="10000"/>
                  </a:schemeClr>
                </a:solidFill>
              </a:rPr>
              <a:t>Рідкі лікарські форми</a:t>
            </a:r>
            <a:r>
              <a:rPr lang="uk-UA" sz="2800" dirty="0" smtClean="0">
                <a:solidFill>
                  <a:schemeClr val="bg2">
                    <a:lumMod val="10000"/>
                  </a:schemeClr>
                </a:solidFill>
              </a:rPr>
              <a:t>- це форма відпуску ліків, одержаних шляхом змішування або розчинення діючих речовин у воді, спирті, оліях та інших розчинниках, а також шляхом екстрагування діючих речовин із рослинного матеріалу.</a:t>
            </a:r>
            <a:endParaRPr lang="uk-UA" sz="28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848" y="2394408"/>
            <a:ext cx="4438321" cy="38820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531" y="2394408"/>
            <a:ext cx="2545698" cy="388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7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1" y="1103699"/>
            <a:ext cx="5869939" cy="48067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180" y="1311173"/>
            <a:ext cx="5322306" cy="4882114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918171" y="230042"/>
            <a:ext cx="10058400" cy="87289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Класифікація рідких лікарських форм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92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10601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Розчинники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720" y="1351153"/>
            <a:ext cx="11402663" cy="122740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sz="2400" b="1" i="1" dirty="0">
                <a:solidFill>
                  <a:schemeClr val="bg2">
                    <a:lumMod val="10000"/>
                  </a:schemeClr>
                </a:solidFill>
              </a:rPr>
              <a:t>Розчинники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 — це індивідуальні хімічні сполуки або їх </a:t>
            </a:r>
            <a:r>
              <a:rPr lang="uk-UA" sz="2400" dirty="0" smtClean="0">
                <a:solidFill>
                  <a:schemeClr val="bg2">
                    <a:lumMod val="10000"/>
                  </a:schemeClr>
                </a:solidFill>
              </a:rPr>
              <a:t>суміші, здатні 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розчиняти різні речовини і утворювати з ними однорідні </a:t>
            </a:r>
            <a:r>
              <a:rPr lang="uk-UA" sz="2400" dirty="0" smtClean="0">
                <a:solidFill>
                  <a:schemeClr val="bg2">
                    <a:lumMod val="10000"/>
                  </a:schemeClr>
                </a:solidFill>
              </a:rPr>
              <a:t>системи 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— розчини, що складаються з однієї або декількох </a:t>
            </a:r>
            <a:r>
              <a:rPr lang="uk-UA" sz="2400" dirty="0" smtClean="0">
                <a:solidFill>
                  <a:schemeClr val="bg2">
                    <a:lumMod val="10000"/>
                  </a:schemeClr>
                </a:solidFill>
              </a:rPr>
              <a:t>субстанцій (речовин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).</a:t>
            </a:r>
          </a:p>
          <a:p>
            <a:pPr algn="just"/>
            <a:endParaRPr lang="uk-UA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19" y="2657092"/>
            <a:ext cx="5643461" cy="3272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059" y="2732506"/>
            <a:ext cx="5589885" cy="341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5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8435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Вода очищена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14" y="1149074"/>
            <a:ext cx="5322603" cy="51103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017" y="1487488"/>
            <a:ext cx="6414055" cy="443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04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1" y="1232896"/>
            <a:ext cx="5986021" cy="3861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862" y="1232896"/>
            <a:ext cx="5719787" cy="334853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97280" y="286604"/>
            <a:ext cx="10058400" cy="6843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Вода очищена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536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411" y="141403"/>
            <a:ext cx="10552365" cy="669304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err="1" smtClean="0">
                <a:solidFill>
                  <a:schemeClr val="bg2">
                    <a:lumMod val="10000"/>
                  </a:schemeClr>
                </a:solidFill>
              </a:rPr>
              <a:t>Позначення</a:t>
            </a:r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4000" b="1" i="1" dirty="0" err="1">
                <a:solidFill>
                  <a:schemeClr val="bg2">
                    <a:lumMod val="10000"/>
                  </a:schemeClr>
                </a:solidFill>
              </a:rPr>
              <a:t>концентрації</a:t>
            </a:r>
            <a:r>
              <a:rPr lang="ru-RU" sz="4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4000" b="1" i="1" dirty="0" err="1">
                <a:solidFill>
                  <a:schemeClr val="bg2">
                    <a:lumMod val="10000"/>
                  </a:schemeClr>
                </a:solidFill>
              </a:rPr>
              <a:t>розчинів</a:t>
            </a:r>
            <a:r>
              <a:rPr lang="ru-RU" sz="4000" b="1" i="1" dirty="0">
                <a:solidFill>
                  <a:schemeClr val="bg2">
                    <a:lumMod val="10000"/>
                  </a:schemeClr>
                </a:solidFill>
              </a:rPr>
              <a:t> у </a:t>
            </a:r>
            <a:r>
              <a:rPr lang="ru-RU" sz="4000" b="1" i="1" dirty="0" err="1" smtClean="0">
                <a:solidFill>
                  <a:schemeClr val="bg2">
                    <a:lumMod val="10000"/>
                  </a:schemeClr>
                </a:solidFill>
              </a:rPr>
              <a:t>прописах</a:t>
            </a:r>
            <a:endParaRPr lang="uk-UA" sz="40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3681" y="735291"/>
            <a:ext cx="7181824" cy="60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35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5238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Способи виготовлення розчинів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2629" y="1011981"/>
            <a:ext cx="7852967" cy="523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90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087" y="28280"/>
            <a:ext cx="11094720" cy="58471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Алгоритм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загальних</a:t>
            </a: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стадій</a:t>
            </a: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приготування</a:t>
            </a: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справжніх</a:t>
            </a: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розчинів</a:t>
            </a:r>
            <a:endParaRPr lang="uk-UA" sz="32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7540" y="526028"/>
            <a:ext cx="4223082" cy="63319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012" y="612994"/>
            <a:ext cx="3710244" cy="45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69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79" y="71506"/>
            <a:ext cx="4390082" cy="61475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561" y="707011"/>
            <a:ext cx="7085213" cy="5139988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4496586" y="71506"/>
            <a:ext cx="556181" cy="4941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1911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310" y="801278"/>
            <a:ext cx="3886551" cy="54090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644" y="716436"/>
            <a:ext cx="3965962" cy="5351498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5090474" y="160255"/>
            <a:ext cx="499621" cy="6410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5771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433" y="135880"/>
            <a:ext cx="10058400" cy="54958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Концентровані розчини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353" y="664724"/>
            <a:ext cx="9677873" cy="20566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33" y="2827852"/>
            <a:ext cx="6400800" cy="388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06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Виготовлення концентрованих розчинів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099" y="1841054"/>
            <a:ext cx="6067749" cy="39853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922" y="1841055"/>
            <a:ext cx="5886722" cy="398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85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621" y="286603"/>
            <a:ext cx="11312165" cy="948308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Контроль якості концентрованих розчинів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74341"/>
            <a:ext cx="5816048" cy="38527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608" y="1474341"/>
            <a:ext cx="6233404" cy="385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52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645" y="211188"/>
            <a:ext cx="11155680" cy="1450757"/>
          </a:xfrm>
        </p:spPr>
        <p:txBody>
          <a:bodyPr>
            <a:normAutofit/>
          </a:bodyPr>
          <a:lstStyle/>
          <a:p>
            <a:pPr algn="ctr"/>
            <a:r>
              <a:rPr lang="ru-RU" b="1" i="1" dirty="0" err="1" smtClean="0">
                <a:solidFill>
                  <a:schemeClr val="bg2">
                    <a:lumMod val="10000"/>
                  </a:schemeClr>
                </a:solidFill>
              </a:rPr>
              <a:t>Розведення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та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укріплення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концентрованих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ru-RU" b="1" i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розчинів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21" y="2321312"/>
            <a:ext cx="5674680" cy="30357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001" y="2321312"/>
            <a:ext cx="6387999" cy="303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88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218" y="1640265"/>
            <a:ext cx="11067068" cy="130667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400" i="1" dirty="0" err="1" smtClean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Мікстури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 -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це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лікарські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форми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,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які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готують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шляхом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змішування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або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розчинення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у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різних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рідких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основах (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воді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,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спирті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,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гліцерині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,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рослинних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оліях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та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ін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.)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кількох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твердих речовин (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рослинні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і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нерослинні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порошки), або при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змішуванні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рідин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(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розчини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,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настої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,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відвари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, настойки,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рідкі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екстракти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 та </a:t>
            </a:r>
            <a:r>
              <a:rPr lang="ru-RU" sz="2400" dirty="0" err="1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ін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.).</a:t>
            </a:r>
            <a:endParaRPr lang="ru-RU" sz="2400" dirty="0">
              <a:solidFill>
                <a:schemeClr val="bg2">
                  <a:lumMod val="10000"/>
                </a:schemeClr>
              </a:solidFill>
              <a:cs typeface="Aharoni" panose="02010803020104030203" pitchFamily="2" charset="-79"/>
            </a:endParaRPr>
          </a:p>
        </p:txBody>
      </p:sp>
      <p:pic>
        <p:nvPicPr>
          <p:cNvPr id="4" name="object 8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38454" y="3329232"/>
            <a:ext cx="6096000" cy="27723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655" y="3329232"/>
            <a:ext cx="2743200" cy="28603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946" y="512761"/>
            <a:ext cx="111393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Характеристика </a:t>
            </a:r>
            <a:r>
              <a:rPr lang="ru-RU" sz="2800" b="1" dirty="0" err="1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мікстур</a:t>
            </a:r>
            <a:r>
              <a:rPr lang="ru-RU" sz="2800" b="1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 як ЛФ. </a:t>
            </a:r>
            <a:r>
              <a:rPr lang="ru-RU" sz="2800" b="1" spc="5" dirty="0" err="1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Перевірка</a:t>
            </a:r>
            <a:r>
              <a:rPr lang="ru-RU" sz="2800" b="1" spc="5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800" b="1" spc="-15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доз</a:t>
            </a:r>
            <a:r>
              <a:rPr lang="ru-RU" sz="2800" b="1" spc="-10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800" b="1" spc="-10" dirty="0" err="1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отруйних</a:t>
            </a:r>
            <a:r>
              <a:rPr lang="ru-RU" sz="2800" b="1" spc="-1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,  </a:t>
            </a:r>
            <a:r>
              <a:rPr lang="ru-RU" sz="2800" b="1" spc="-10" dirty="0" err="1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наркотичних</a:t>
            </a:r>
            <a:r>
              <a:rPr lang="ru-RU" sz="2800" b="1" spc="-1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800" b="1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і </a:t>
            </a:r>
            <a:r>
              <a:rPr lang="ru-RU" sz="2800" b="1" spc="-15" dirty="0" err="1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сильнодіючих</a:t>
            </a:r>
            <a:r>
              <a:rPr lang="ru-RU" sz="2800" b="1" spc="-15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800" b="1" dirty="0" err="1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лікарських</a:t>
            </a:r>
            <a:r>
              <a:rPr lang="ru-RU" sz="2800" b="1" spc="3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800" b="1" spc="-5" dirty="0" err="1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засобів</a:t>
            </a:r>
            <a:r>
              <a:rPr lang="ru-RU" sz="2800" b="1" spc="-5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.</a:t>
            </a:r>
            <a:endParaRPr lang="uk-UA" sz="2800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23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33633" y="416351"/>
            <a:ext cx="11151909" cy="47955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12065" rIns="0" bIns="0" rtlCol="0">
            <a:spAutoFit/>
          </a:bodyPr>
          <a:lstStyle/>
          <a:p>
            <a:pPr marL="463550" marR="5080" algn="just">
              <a:spcBef>
                <a:spcPts val="95"/>
              </a:spcBef>
            </a:pPr>
            <a:r>
              <a:rPr sz="2000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Нормативна </a:t>
            </a:r>
            <a:r>
              <a:rPr sz="2000" spc="-2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база </a:t>
            </a:r>
            <a:r>
              <a:rPr sz="2000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: </a:t>
            </a:r>
            <a:r>
              <a:rPr sz="2000" spc="-5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ДФУ </a:t>
            </a:r>
            <a:r>
              <a:rPr sz="2000" spc="-1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стаття </a:t>
            </a:r>
            <a:r>
              <a:rPr sz="2000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5.N.1.1, </a:t>
            </a:r>
            <a:r>
              <a:rPr sz="200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проект </a:t>
            </a:r>
            <a:r>
              <a:rPr sz="2000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доповнення  </a:t>
            </a:r>
            <a:r>
              <a:rPr sz="2000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до </a:t>
            </a:r>
            <a:r>
              <a:rPr sz="2000" spc="-1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статті </a:t>
            </a:r>
            <a:r>
              <a:rPr sz="2000" spc="-5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ДФУ </a:t>
            </a:r>
            <a:r>
              <a:rPr sz="2000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5.N.1.1, </a:t>
            </a:r>
            <a:r>
              <a:rPr sz="2000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накази МОЗ </a:t>
            </a:r>
            <a:r>
              <a:rPr sz="2000" spc="-1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України </a:t>
            </a:r>
            <a:r>
              <a:rPr sz="2000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№ 197 </a:t>
            </a:r>
            <a:r>
              <a:rPr sz="2000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від  07.09.93 </a:t>
            </a:r>
            <a:r>
              <a:rPr sz="2000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р. і № 812 від </a:t>
            </a:r>
            <a:r>
              <a:rPr sz="2000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17.10.12 р</a:t>
            </a:r>
            <a:r>
              <a:rPr sz="2000" spc="-1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.)</a:t>
            </a:r>
            <a:endParaRPr lang="en-US" sz="2000" spc="-10" dirty="0" smtClean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  <a:p>
            <a:pPr marL="463550" marR="5080" algn="just">
              <a:spcBef>
                <a:spcPts val="95"/>
              </a:spcBef>
            </a:pPr>
            <a:endParaRPr lang="ru-RU" sz="200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  <a:p>
            <a:pPr algn="just">
              <a:spcBef>
                <a:spcPts val="10"/>
              </a:spcBef>
            </a:pPr>
            <a:r>
              <a:rPr lang="ru-RU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Мікстури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можуть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бути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прозорими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каламутними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і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навіть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з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осадом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. Перед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споживанням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останні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слід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збовтувати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Призначають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мікстури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переважно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всередину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рідше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ректально,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зовнішньо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, парентерально.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Мікстури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є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магістральною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лікарською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формою.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Виписують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їх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розгорнутим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або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напівскороченим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способом. Для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виписування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мікстури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необхідні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такі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вихідні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дані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дози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лікарських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засобів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що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входять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до складу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мікстури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;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об`єм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мікстури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на один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прийом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дозують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тільки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ложками);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кількість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прийомів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. Як правило,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мікстуру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як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нестійку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лікарську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форму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відпускають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на 10-12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прийомів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(на 3-4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дні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).</a:t>
            </a:r>
            <a:endParaRPr lang="ru-RU" sz="200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  <a:p>
            <a:pPr algn="just">
              <a:spcBef>
                <a:spcPts val="10"/>
              </a:spcBef>
            </a:pPr>
            <a:endParaRPr sz="200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  <a:p>
            <a:pPr marL="12700" algn="just"/>
            <a:r>
              <a:rPr b="1" spc="-5" dirty="0" err="1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Rp</a:t>
            </a:r>
            <a:r>
              <a:rPr b="1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.: Analgini</a:t>
            </a:r>
            <a:r>
              <a:rPr b="1" spc="-6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3,0</a:t>
            </a:r>
            <a:endParaRPr dirty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  <a:p>
            <a:pPr marL="520700" algn="just"/>
            <a:r>
              <a:rPr b="1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Kalii bromidi</a:t>
            </a:r>
            <a:r>
              <a:rPr b="1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4,0</a:t>
            </a:r>
            <a:endParaRPr dirty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  <a:p>
            <a:pPr marL="520700" marR="3856354" indent="-8890" algn="just"/>
            <a:r>
              <a:rPr b="1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Aquae purificatae 200 </a:t>
            </a:r>
            <a:r>
              <a:rPr b="1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ml  </a:t>
            </a:r>
            <a:r>
              <a:rPr b="1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Tincturae Belladonnae 5</a:t>
            </a:r>
            <a:r>
              <a:rPr b="1" spc="-3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ml  </a:t>
            </a:r>
            <a:r>
              <a:rPr b="1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Tincturae </a:t>
            </a:r>
            <a:r>
              <a:rPr b="1" spc="-1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Valerianae </a:t>
            </a:r>
            <a:r>
              <a:rPr b="1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10</a:t>
            </a:r>
            <a:r>
              <a:rPr b="1" spc="-3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ml</a:t>
            </a:r>
            <a:endParaRPr dirty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  <a:p>
            <a:pPr marL="520700" algn="just"/>
            <a:r>
              <a:rPr b="1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M. D. S. По 1 </a:t>
            </a:r>
            <a:r>
              <a:rPr b="1" spc="-1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столовій </a:t>
            </a:r>
            <a:r>
              <a:rPr b="1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ложці </a:t>
            </a:r>
            <a:r>
              <a:rPr b="1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3 рази на</a:t>
            </a:r>
            <a:r>
              <a:rPr b="1" spc="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день</a:t>
            </a:r>
            <a:endParaRPr dirty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09673" y="5795009"/>
            <a:ext cx="1589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Підпис</a:t>
            </a:r>
            <a:r>
              <a:rPr b="1" spc="-4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лікаря</a:t>
            </a:r>
            <a:endParaRPr dirty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98922" y="5777229"/>
            <a:ext cx="17106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Печатка</a:t>
            </a:r>
            <a:r>
              <a:rPr b="1" spc="-4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лікаря</a:t>
            </a:r>
            <a:endParaRPr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306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2698" y="333756"/>
            <a:ext cx="830579" cy="11064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80627" y="1"/>
            <a:ext cx="1079753" cy="14401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0" y="404622"/>
            <a:ext cx="1126998" cy="150342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49627" y="60726"/>
            <a:ext cx="7420990" cy="273793"/>
          </a:xfrm>
          <a:prstGeom prst="rect">
            <a:avLst/>
          </a:prstGeom>
        </p:spPr>
        <p:txBody>
          <a:bodyPr vert="horz" wrap="square" lIns="0" tIns="12065" rIns="0" bIns="0" rtlCol="0" anchor="b" anchorCtr="0">
            <a:spAutoFit/>
          </a:bodyPr>
          <a:lstStyle/>
          <a:p>
            <a:pPr marL="351155" indent="-339090">
              <a:tabLst>
                <a:tab pos="351790" algn="l"/>
              </a:tabLst>
            </a:pPr>
            <a:r>
              <a:rPr lang="ru-RU" sz="2000" b="1" u="sng" spc="-10" dirty="0" err="1" smtClean="0">
                <a:latin typeface="Arial"/>
                <a:cs typeface="Aharoni" panose="02010803020104030203" pitchFamily="2" charset="-79"/>
              </a:rPr>
              <a:t>Загальна</a:t>
            </a:r>
            <a:r>
              <a:rPr lang="ru-RU" sz="2000" b="1" u="sng" spc="-10" dirty="0" smtClean="0">
                <a:latin typeface="Arial"/>
                <a:cs typeface="Aharoni" panose="02010803020104030203" pitchFamily="2" charset="-79"/>
              </a:rPr>
              <a:t> </a:t>
            </a:r>
            <a:r>
              <a:rPr lang="ru-RU" sz="2000" b="1" u="sng" spc="-15" dirty="0" err="1">
                <a:latin typeface="Arial"/>
                <a:cs typeface="Aharoni" panose="02010803020104030203" pitchFamily="2" charset="-79"/>
              </a:rPr>
              <a:t>технологія</a:t>
            </a:r>
            <a:r>
              <a:rPr lang="ru-RU" sz="2000" b="1" u="sng" spc="-15" dirty="0">
                <a:latin typeface="Arial"/>
                <a:cs typeface="Aharoni" panose="02010803020104030203" pitchFamily="2" charset="-79"/>
              </a:rPr>
              <a:t> </a:t>
            </a:r>
            <a:r>
              <a:rPr lang="ru-RU" sz="2000" b="1" u="sng" spc="-5" dirty="0" err="1">
                <a:latin typeface="Arial"/>
                <a:cs typeface="Aharoni" panose="02010803020104030203" pitchFamily="2" charset="-79"/>
              </a:rPr>
              <a:t>рідких</a:t>
            </a:r>
            <a:r>
              <a:rPr lang="ru-RU" sz="2000" b="1" u="sng" spc="-5" dirty="0">
                <a:latin typeface="Arial"/>
                <a:cs typeface="Aharoni" panose="02010803020104030203" pitchFamily="2" charset="-79"/>
              </a:rPr>
              <a:t> </a:t>
            </a:r>
            <a:r>
              <a:rPr lang="ru-RU" sz="2000" b="1" u="sng" dirty="0" err="1">
                <a:latin typeface="Arial"/>
                <a:cs typeface="Aharoni" panose="02010803020104030203" pitchFamily="2" charset="-79"/>
              </a:rPr>
              <a:t>лікарських</a:t>
            </a:r>
            <a:r>
              <a:rPr lang="ru-RU" sz="2000" b="1" u="sng" spc="-35" dirty="0">
                <a:latin typeface="Arial"/>
                <a:cs typeface="Aharoni" panose="02010803020104030203" pitchFamily="2" charset="-79"/>
              </a:rPr>
              <a:t> </a:t>
            </a:r>
            <a:r>
              <a:rPr lang="ru-RU" sz="2000" b="1" u="sng" dirty="0">
                <a:latin typeface="Arial"/>
                <a:cs typeface="Aharoni" panose="02010803020104030203" pitchFamily="2" charset="-79"/>
              </a:rPr>
              <a:t>форм.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610101" y="1008126"/>
            <a:ext cx="2668905" cy="1927225"/>
            <a:chOff x="3086100" y="1008125"/>
            <a:chExt cx="2668905" cy="192722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0" y="1099565"/>
              <a:ext cx="2668523" cy="16748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9658" y="1008125"/>
              <a:ext cx="2219706" cy="19270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32201" y="1125854"/>
              <a:ext cx="2583179" cy="15895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132201" y="1125854"/>
              <a:ext cx="2583180" cy="1590040"/>
            </a:xfrm>
            <a:custGeom>
              <a:avLst/>
              <a:gdLst/>
              <a:ahLst/>
              <a:cxnLst/>
              <a:rect l="l" t="t" r="r" b="b"/>
              <a:pathLst>
                <a:path w="2583179" h="1590039">
                  <a:moveTo>
                    <a:pt x="0" y="264922"/>
                  </a:moveTo>
                  <a:lnTo>
                    <a:pt x="4268" y="217304"/>
                  </a:lnTo>
                  <a:lnTo>
                    <a:pt x="16575" y="172485"/>
                  </a:lnTo>
                  <a:lnTo>
                    <a:pt x="36171" y="131214"/>
                  </a:lnTo>
                  <a:lnTo>
                    <a:pt x="62309" y="94239"/>
                  </a:lnTo>
                  <a:lnTo>
                    <a:pt x="94239" y="62309"/>
                  </a:lnTo>
                  <a:lnTo>
                    <a:pt x="131214" y="36171"/>
                  </a:lnTo>
                  <a:lnTo>
                    <a:pt x="172485" y="16575"/>
                  </a:lnTo>
                  <a:lnTo>
                    <a:pt x="217304" y="4268"/>
                  </a:lnTo>
                  <a:lnTo>
                    <a:pt x="264922" y="0"/>
                  </a:lnTo>
                  <a:lnTo>
                    <a:pt x="2318258" y="0"/>
                  </a:lnTo>
                  <a:lnTo>
                    <a:pt x="2365875" y="4268"/>
                  </a:lnTo>
                  <a:lnTo>
                    <a:pt x="2410694" y="16575"/>
                  </a:lnTo>
                  <a:lnTo>
                    <a:pt x="2451965" y="36171"/>
                  </a:lnTo>
                  <a:lnTo>
                    <a:pt x="2488940" y="62309"/>
                  </a:lnTo>
                  <a:lnTo>
                    <a:pt x="2520870" y="94239"/>
                  </a:lnTo>
                  <a:lnTo>
                    <a:pt x="2547008" y="131214"/>
                  </a:lnTo>
                  <a:lnTo>
                    <a:pt x="2566604" y="172485"/>
                  </a:lnTo>
                  <a:lnTo>
                    <a:pt x="2578911" y="217304"/>
                  </a:lnTo>
                  <a:lnTo>
                    <a:pt x="2583179" y="264922"/>
                  </a:lnTo>
                  <a:lnTo>
                    <a:pt x="2583179" y="1324610"/>
                  </a:lnTo>
                  <a:lnTo>
                    <a:pt x="2578911" y="1372227"/>
                  </a:lnTo>
                  <a:lnTo>
                    <a:pt x="2566604" y="1417046"/>
                  </a:lnTo>
                  <a:lnTo>
                    <a:pt x="2547008" y="1458317"/>
                  </a:lnTo>
                  <a:lnTo>
                    <a:pt x="2520870" y="1495292"/>
                  </a:lnTo>
                  <a:lnTo>
                    <a:pt x="2488940" y="1527222"/>
                  </a:lnTo>
                  <a:lnTo>
                    <a:pt x="2451965" y="1553360"/>
                  </a:lnTo>
                  <a:lnTo>
                    <a:pt x="2410694" y="1572956"/>
                  </a:lnTo>
                  <a:lnTo>
                    <a:pt x="2365875" y="1585263"/>
                  </a:lnTo>
                  <a:lnTo>
                    <a:pt x="2318258" y="1589532"/>
                  </a:lnTo>
                  <a:lnTo>
                    <a:pt x="264922" y="1589532"/>
                  </a:lnTo>
                  <a:lnTo>
                    <a:pt x="217304" y="1585263"/>
                  </a:lnTo>
                  <a:lnTo>
                    <a:pt x="172485" y="1572956"/>
                  </a:lnTo>
                  <a:lnTo>
                    <a:pt x="131214" y="1553360"/>
                  </a:lnTo>
                  <a:lnTo>
                    <a:pt x="94239" y="1527222"/>
                  </a:lnTo>
                  <a:lnTo>
                    <a:pt x="62309" y="1495292"/>
                  </a:lnTo>
                  <a:lnTo>
                    <a:pt x="36171" y="1458317"/>
                  </a:lnTo>
                  <a:lnTo>
                    <a:pt x="16575" y="1417046"/>
                  </a:lnTo>
                  <a:lnTo>
                    <a:pt x="4268" y="1372227"/>
                  </a:lnTo>
                  <a:lnTo>
                    <a:pt x="0" y="1324610"/>
                  </a:lnTo>
                  <a:lnTo>
                    <a:pt x="0" y="26492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134864" y="1627123"/>
            <a:ext cx="16649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контейнер  </a:t>
            </a:r>
            <a:r>
              <a:rPr b="1" spc="-15" dirty="0">
                <a:latin typeface="Arial"/>
                <a:cs typeface="Arial"/>
              </a:rPr>
              <a:t>розрахованої  </a:t>
            </a:r>
            <a:r>
              <a:rPr b="1" spc="-10" dirty="0">
                <a:latin typeface="Arial"/>
                <a:cs typeface="Arial"/>
              </a:rPr>
              <a:t>кількості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spc="-15" dirty="0">
                <a:latin typeface="Arial"/>
                <a:cs typeface="Arial"/>
              </a:rPr>
              <a:t>води  </a:t>
            </a:r>
            <a:r>
              <a:rPr b="1" spc="-10" dirty="0">
                <a:latin typeface="Arial"/>
                <a:cs typeface="Arial"/>
              </a:rPr>
              <a:t>очищеної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747254" y="1458442"/>
            <a:ext cx="2926715" cy="950594"/>
            <a:chOff x="6223253" y="1458442"/>
            <a:chExt cx="2926715" cy="950594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7355" y="1458442"/>
              <a:ext cx="2866644" cy="9502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3253" y="1553717"/>
              <a:ext cx="2920746" cy="8298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23456" y="1484756"/>
              <a:ext cx="2820923" cy="86486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323456" y="1484756"/>
              <a:ext cx="2821305" cy="864869"/>
            </a:xfrm>
            <a:custGeom>
              <a:avLst/>
              <a:gdLst/>
              <a:ahLst/>
              <a:cxnLst/>
              <a:rect l="l" t="t" r="r" b="b"/>
              <a:pathLst>
                <a:path w="2821304" h="864869">
                  <a:moveTo>
                    <a:pt x="0" y="144144"/>
                  </a:moveTo>
                  <a:lnTo>
                    <a:pt x="7346" y="98576"/>
                  </a:lnTo>
                  <a:lnTo>
                    <a:pt x="27805" y="59006"/>
                  </a:lnTo>
                  <a:lnTo>
                    <a:pt x="59006" y="27805"/>
                  </a:lnTo>
                  <a:lnTo>
                    <a:pt x="98576" y="7346"/>
                  </a:lnTo>
                  <a:lnTo>
                    <a:pt x="144144" y="0"/>
                  </a:lnTo>
                  <a:lnTo>
                    <a:pt x="2676778" y="0"/>
                  </a:lnTo>
                  <a:lnTo>
                    <a:pt x="2722347" y="7346"/>
                  </a:lnTo>
                  <a:lnTo>
                    <a:pt x="2761917" y="27805"/>
                  </a:lnTo>
                  <a:lnTo>
                    <a:pt x="2793118" y="59006"/>
                  </a:lnTo>
                  <a:lnTo>
                    <a:pt x="2813577" y="98576"/>
                  </a:lnTo>
                  <a:lnTo>
                    <a:pt x="2820923" y="144144"/>
                  </a:lnTo>
                  <a:lnTo>
                    <a:pt x="2820923" y="720725"/>
                  </a:lnTo>
                  <a:lnTo>
                    <a:pt x="2813577" y="766293"/>
                  </a:lnTo>
                  <a:lnTo>
                    <a:pt x="2793118" y="805863"/>
                  </a:lnTo>
                  <a:lnTo>
                    <a:pt x="2761917" y="837064"/>
                  </a:lnTo>
                  <a:lnTo>
                    <a:pt x="2722347" y="857523"/>
                  </a:lnTo>
                  <a:lnTo>
                    <a:pt x="2676778" y="864869"/>
                  </a:lnTo>
                  <a:lnTo>
                    <a:pt x="144144" y="864869"/>
                  </a:lnTo>
                  <a:lnTo>
                    <a:pt x="98576" y="857523"/>
                  </a:lnTo>
                  <a:lnTo>
                    <a:pt x="59006" y="837064"/>
                  </a:lnTo>
                  <a:lnTo>
                    <a:pt x="27805" y="805863"/>
                  </a:lnTo>
                  <a:lnTo>
                    <a:pt x="7346" y="766293"/>
                  </a:lnTo>
                  <a:lnTo>
                    <a:pt x="0" y="720725"/>
                  </a:lnTo>
                  <a:lnTo>
                    <a:pt x="0" y="14414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913115" y="1624076"/>
            <a:ext cx="2633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10" dirty="0">
                <a:latin typeface="Arial"/>
                <a:cs typeface="Arial"/>
              </a:rPr>
              <a:t>щоб </a:t>
            </a:r>
            <a:r>
              <a:rPr dirty="0">
                <a:latin typeface="Arial"/>
                <a:cs typeface="Arial"/>
              </a:rPr>
              <a:t>уникнути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взаємодії  </a:t>
            </a:r>
            <a:r>
              <a:rPr dirty="0">
                <a:latin typeface="Arial"/>
                <a:cs typeface="Arial"/>
              </a:rPr>
              <a:t>лікарських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речовин</a:t>
            </a:r>
            <a:endParaRPr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135879" y="3000756"/>
            <a:ext cx="5398770" cy="1104265"/>
            <a:chOff x="3611879" y="3000755"/>
            <a:chExt cx="5398770" cy="1104265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62933" y="3042653"/>
              <a:ext cx="5196840" cy="95098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11879" y="3000755"/>
              <a:ext cx="5398770" cy="110413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09034" y="3068954"/>
              <a:ext cx="5111495" cy="8656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709034" y="3068954"/>
              <a:ext cx="5111750" cy="866140"/>
            </a:xfrm>
            <a:custGeom>
              <a:avLst/>
              <a:gdLst/>
              <a:ahLst/>
              <a:cxnLst/>
              <a:rect l="l" t="t" r="r" b="b"/>
              <a:pathLst>
                <a:path w="5111750" h="866139">
                  <a:moveTo>
                    <a:pt x="0" y="144272"/>
                  </a:moveTo>
                  <a:lnTo>
                    <a:pt x="7359" y="98690"/>
                  </a:lnTo>
                  <a:lnTo>
                    <a:pt x="27850" y="59088"/>
                  </a:lnTo>
                  <a:lnTo>
                    <a:pt x="59088" y="27850"/>
                  </a:lnTo>
                  <a:lnTo>
                    <a:pt x="98690" y="7359"/>
                  </a:lnTo>
                  <a:lnTo>
                    <a:pt x="144272" y="0"/>
                  </a:lnTo>
                  <a:lnTo>
                    <a:pt x="4967223" y="0"/>
                  </a:lnTo>
                  <a:lnTo>
                    <a:pt x="5012805" y="7359"/>
                  </a:lnTo>
                  <a:lnTo>
                    <a:pt x="5052407" y="27850"/>
                  </a:lnTo>
                  <a:lnTo>
                    <a:pt x="5083645" y="59088"/>
                  </a:lnTo>
                  <a:lnTo>
                    <a:pt x="5104136" y="98690"/>
                  </a:lnTo>
                  <a:lnTo>
                    <a:pt x="5111495" y="144272"/>
                  </a:lnTo>
                  <a:lnTo>
                    <a:pt x="5111495" y="721360"/>
                  </a:lnTo>
                  <a:lnTo>
                    <a:pt x="5104136" y="766941"/>
                  </a:lnTo>
                  <a:lnTo>
                    <a:pt x="5083645" y="806543"/>
                  </a:lnTo>
                  <a:lnTo>
                    <a:pt x="5052407" y="837781"/>
                  </a:lnTo>
                  <a:lnTo>
                    <a:pt x="5012805" y="858272"/>
                  </a:lnTo>
                  <a:lnTo>
                    <a:pt x="4967223" y="865632"/>
                  </a:lnTo>
                  <a:lnTo>
                    <a:pt x="144272" y="865632"/>
                  </a:lnTo>
                  <a:lnTo>
                    <a:pt x="98690" y="858272"/>
                  </a:lnTo>
                  <a:lnTo>
                    <a:pt x="59088" y="837781"/>
                  </a:lnTo>
                  <a:lnTo>
                    <a:pt x="27850" y="806543"/>
                  </a:lnTo>
                  <a:lnTo>
                    <a:pt x="7359" y="766941"/>
                  </a:lnTo>
                  <a:lnTo>
                    <a:pt x="0" y="721360"/>
                  </a:lnTo>
                  <a:lnTo>
                    <a:pt x="0" y="14427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302250" y="3071367"/>
            <a:ext cx="50088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spcBef>
                <a:spcPts val="100"/>
              </a:spcBef>
            </a:pPr>
            <a:r>
              <a:rPr b="1" spc="-20" dirty="0">
                <a:latin typeface="Arial"/>
                <a:cs typeface="Arial"/>
              </a:rPr>
              <a:t>Розчинення </a:t>
            </a:r>
            <a:r>
              <a:rPr b="1" dirty="0">
                <a:latin typeface="Arial"/>
                <a:cs typeface="Arial"/>
              </a:rPr>
              <a:t>сухих </a:t>
            </a:r>
            <a:r>
              <a:rPr b="1" spc="-5" dirty="0">
                <a:latin typeface="Arial"/>
                <a:cs typeface="Arial"/>
              </a:rPr>
              <a:t>лікарських </a:t>
            </a:r>
            <a:r>
              <a:rPr b="1" spc="-10" dirty="0">
                <a:latin typeface="Arial"/>
                <a:cs typeface="Arial"/>
              </a:rPr>
              <a:t>речовин </a:t>
            </a:r>
            <a:r>
              <a:rPr b="1" dirty="0">
                <a:latin typeface="Arial"/>
                <a:cs typeface="Arial"/>
              </a:rPr>
              <a:t>при  </a:t>
            </a:r>
            <a:r>
              <a:rPr b="1" spc="-10" dirty="0">
                <a:latin typeface="Arial"/>
                <a:cs typeface="Arial"/>
              </a:rPr>
              <a:t>перемішуванні, </a:t>
            </a:r>
            <a:r>
              <a:rPr b="1" spc="-5" dirty="0">
                <a:latin typeface="Arial"/>
                <a:cs typeface="Arial"/>
              </a:rPr>
              <a:t>проціджування </a:t>
            </a:r>
            <a:r>
              <a:rPr b="1" dirty="0">
                <a:latin typeface="Arial"/>
                <a:cs typeface="Arial"/>
              </a:rPr>
              <a:t>в </a:t>
            </a:r>
            <a:r>
              <a:rPr b="1" spc="-5" dirty="0">
                <a:latin typeface="Arial"/>
                <a:cs typeface="Arial"/>
              </a:rPr>
              <a:t>контейнер  </a:t>
            </a:r>
            <a:r>
              <a:rPr b="1" dirty="0">
                <a:latin typeface="Arial"/>
                <a:cs typeface="Arial"/>
              </a:rPr>
              <a:t>для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відпустку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94454" y="4266450"/>
            <a:ext cx="2884170" cy="1814830"/>
            <a:chOff x="2870454" y="4266450"/>
            <a:chExt cx="2884170" cy="1814830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70454" y="4266450"/>
              <a:ext cx="2884170" cy="181432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16555" y="4292727"/>
              <a:ext cx="2798825" cy="172897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916555" y="4292727"/>
              <a:ext cx="2799080" cy="1729105"/>
            </a:xfrm>
            <a:custGeom>
              <a:avLst/>
              <a:gdLst/>
              <a:ahLst/>
              <a:cxnLst/>
              <a:rect l="l" t="t" r="r" b="b"/>
              <a:pathLst>
                <a:path w="2799079" h="1729104">
                  <a:moveTo>
                    <a:pt x="0" y="288163"/>
                  </a:moveTo>
                  <a:lnTo>
                    <a:pt x="3772" y="241425"/>
                  </a:lnTo>
                  <a:lnTo>
                    <a:pt x="14692" y="197087"/>
                  </a:lnTo>
                  <a:lnTo>
                    <a:pt x="32167" y="155743"/>
                  </a:lnTo>
                  <a:lnTo>
                    <a:pt x="55603" y="117985"/>
                  </a:lnTo>
                  <a:lnTo>
                    <a:pt x="84407" y="84407"/>
                  </a:lnTo>
                  <a:lnTo>
                    <a:pt x="117985" y="55603"/>
                  </a:lnTo>
                  <a:lnTo>
                    <a:pt x="155743" y="32167"/>
                  </a:lnTo>
                  <a:lnTo>
                    <a:pt x="197087" y="14692"/>
                  </a:lnTo>
                  <a:lnTo>
                    <a:pt x="241425" y="3772"/>
                  </a:lnTo>
                  <a:lnTo>
                    <a:pt x="288163" y="0"/>
                  </a:lnTo>
                  <a:lnTo>
                    <a:pt x="2510662" y="0"/>
                  </a:lnTo>
                  <a:lnTo>
                    <a:pt x="2557400" y="3772"/>
                  </a:lnTo>
                  <a:lnTo>
                    <a:pt x="2601738" y="14692"/>
                  </a:lnTo>
                  <a:lnTo>
                    <a:pt x="2643082" y="32167"/>
                  </a:lnTo>
                  <a:lnTo>
                    <a:pt x="2680840" y="55603"/>
                  </a:lnTo>
                  <a:lnTo>
                    <a:pt x="2714418" y="84407"/>
                  </a:lnTo>
                  <a:lnTo>
                    <a:pt x="2743222" y="117985"/>
                  </a:lnTo>
                  <a:lnTo>
                    <a:pt x="2766658" y="155743"/>
                  </a:lnTo>
                  <a:lnTo>
                    <a:pt x="2784133" y="197087"/>
                  </a:lnTo>
                  <a:lnTo>
                    <a:pt x="2795053" y="241425"/>
                  </a:lnTo>
                  <a:lnTo>
                    <a:pt x="2798825" y="288163"/>
                  </a:lnTo>
                  <a:lnTo>
                    <a:pt x="2798825" y="1440815"/>
                  </a:lnTo>
                  <a:lnTo>
                    <a:pt x="2795053" y="1487555"/>
                  </a:lnTo>
                  <a:lnTo>
                    <a:pt x="2784133" y="1531895"/>
                  </a:lnTo>
                  <a:lnTo>
                    <a:pt x="2766658" y="1573240"/>
                  </a:lnTo>
                  <a:lnTo>
                    <a:pt x="2743222" y="1610998"/>
                  </a:lnTo>
                  <a:lnTo>
                    <a:pt x="2714418" y="1644575"/>
                  </a:lnTo>
                  <a:lnTo>
                    <a:pt x="2680840" y="1673378"/>
                  </a:lnTo>
                  <a:lnTo>
                    <a:pt x="2643082" y="1696812"/>
                  </a:lnTo>
                  <a:lnTo>
                    <a:pt x="2601738" y="1714286"/>
                  </a:lnTo>
                  <a:lnTo>
                    <a:pt x="2557400" y="1725206"/>
                  </a:lnTo>
                  <a:lnTo>
                    <a:pt x="2510662" y="1728978"/>
                  </a:lnTo>
                  <a:lnTo>
                    <a:pt x="288163" y="1728978"/>
                  </a:lnTo>
                  <a:lnTo>
                    <a:pt x="241425" y="1725206"/>
                  </a:lnTo>
                  <a:lnTo>
                    <a:pt x="197087" y="1714286"/>
                  </a:lnTo>
                  <a:lnTo>
                    <a:pt x="155743" y="1696812"/>
                  </a:lnTo>
                  <a:lnTo>
                    <a:pt x="117985" y="1673378"/>
                  </a:lnTo>
                  <a:lnTo>
                    <a:pt x="84407" y="1644575"/>
                  </a:lnTo>
                  <a:lnTo>
                    <a:pt x="55603" y="1610998"/>
                  </a:lnTo>
                  <a:lnTo>
                    <a:pt x="32167" y="1573240"/>
                  </a:lnTo>
                  <a:lnTo>
                    <a:pt x="14692" y="1531895"/>
                  </a:lnTo>
                  <a:lnTo>
                    <a:pt x="3772" y="1487555"/>
                  </a:lnTo>
                  <a:lnTo>
                    <a:pt x="0" y="1440815"/>
                  </a:lnTo>
                  <a:lnTo>
                    <a:pt x="0" y="28816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916932" y="4727194"/>
            <a:ext cx="18808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Додавання  </a:t>
            </a:r>
            <a:r>
              <a:rPr b="1" spc="-25" dirty="0">
                <a:latin typeface="Arial"/>
                <a:cs typeface="Arial"/>
              </a:rPr>
              <a:t>к</a:t>
            </a:r>
            <a:r>
              <a:rPr b="1" dirty="0">
                <a:latin typeface="Arial"/>
                <a:cs typeface="Arial"/>
              </a:rPr>
              <a:t>он</a:t>
            </a:r>
            <a:r>
              <a:rPr b="1" spc="-10" dirty="0">
                <a:latin typeface="Arial"/>
                <a:cs typeface="Arial"/>
              </a:rPr>
              <a:t>ц</a:t>
            </a:r>
            <a:r>
              <a:rPr b="1" spc="-5" dirty="0">
                <a:latin typeface="Arial"/>
                <a:cs typeface="Arial"/>
              </a:rPr>
              <a:t>ентро</a:t>
            </a:r>
            <a:r>
              <a:rPr b="1" spc="-35" dirty="0">
                <a:latin typeface="Arial"/>
                <a:cs typeface="Arial"/>
              </a:rPr>
              <a:t>в</a:t>
            </a:r>
            <a:r>
              <a:rPr b="1" spc="-5" dirty="0">
                <a:latin typeface="Arial"/>
                <a:cs typeface="Arial"/>
              </a:rPr>
              <a:t>а</a:t>
            </a:r>
            <a:r>
              <a:rPr b="1" dirty="0">
                <a:latin typeface="Arial"/>
                <a:cs typeface="Arial"/>
              </a:rPr>
              <a:t>них  </a:t>
            </a:r>
            <a:r>
              <a:rPr b="1" spc="-15" dirty="0">
                <a:latin typeface="Arial"/>
                <a:cs typeface="Arial"/>
              </a:rPr>
              <a:t>розчинів</a:t>
            </a:r>
            <a:endParaRPr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657350" y="1962912"/>
            <a:ext cx="2749550" cy="2605405"/>
            <a:chOff x="133350" y="1962911"/>
            <a:chExt cx="2749550" cy="2605405"/>
          </a:xfrm>
        </p:grpSpPr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350" y="1962911"/>
              <a:ext cx="2749296" cy="260527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0019" y="2145029"/>
              <a:ext cx="2717292" cy="23111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9451" y="1989200"/>
              <a:ext cx="2663952" cy="251993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79451" y="1989200"/>
              <a:ext cx="2664460" cy="2520315"/>
            </a:xfrm>
            <a:custGeom>
              <a:avLst/>
              <a:gdLst/>
              <a:ahLst/>
              <a:cxnLst/>
              <a:rect l="l" t="t" r="r" b="b"/>
              <a:pathLst>
                <a:path w="2664460" h="2520315">
                  <a:moveTo>
                    <a:pt x="0" y="419988"/>
                  </a:moveTo>
                  <a:lnTo>
                    <a:pt x="2825" y="371018"/>
                  </a:lnTo>
                  <a:lnTo>
                    <a:pt x="11092" y="323705"/>
                  </a:lnTo>
                  <a:lnTo>
                    <a:pt x="24484" y="278364"/>
                  </a:lnTo>
                  <a:lnTo>
                    <a:pt x="42688" y="235311"/>
                  </a:lnTo>
                  <a:lnTo>
                    <a:pt x="65387" y="194860"/>
                  </a:lnTo>
                  <a:lnTo>
                    <a:pt x="92268" y="157328"/>
                  </a:lnTo>
                  <a:lnTo>
                    <a:pt x="123013" y="123031"/>
                  </a:lnTo>
                  <a:lnTo>
                    <a:pt x="157309" y="92283"/>
                  </a:lnTo>
                  <a:lnTo>
                    <a:pt x="194841" y="65399"/>
                  </a:lnTo>
                  <a:lnTo>
                    <a:pt x="235293" y="42697"/>
                  </a:lnTo>
                  <a:lnTo>
                    <a:pt x="278350" y="24490"/>
                  </a:lnTo>
                  <a:lnTo>
                    <a:pt x="323697" y="11094"/>
                  </a:lnTo>
                  <a:lnTo>
                    <a:pt x="371019" y="2826"/>
                  </a:lnTo>
                  <a:lnTo>
                    <a:pt x="420001" y="0"/>
                  </a:lnTo>
                  <a:lnTo>
                    <a:pt x="2243963" y="0"/>
                  </a:lnTo>
                  <a:lnTo>
                    <a:pt x="2292933" y="2826"/>
                  </a:lnTo>
                  <a:lnTo>
                    <a:pt x="2340246" y="11094"/>
                  </a:lnTo>
                  <a:lnTo>
                    <a:pt x="2385587" y="24490"/>
                  </a:lnTo>
                  <a:lnTo>
                    <a:pt x="2428640" y="42697"/>
                  </a:lnTo>
                  <a:lnTo>
                    <a:pt x="2469091" y="65399"/>
                  </a:lnTo>
                  <a:lnTo>
                    <a:pt x="2506623" y="92283"/>
                  </a:lnTo>
                  <a:lnTo>
                    <a:pt x="2540920" y="123031"/>
                  </a:lnTo>
                  <a:lnTo>
                    <a:pt x="2571668" y="157328"/>
                  </a:lnTo>
                  <a:lnTo>
                    <a:pt x="2598552" y="194860"/>
                  </a:lnTo>
                  <a:lnTo>
                    <a:pt x="2621254" y="235311"/>
                  </a:lnTo>
                  <a:lnTo>
                    <a:pt x="2639461" y="278364"/>
                  </a:lnTo>
                  <a:lnTo>
                    <a:pt x="2652857" y="323705"/>
                  </a:lnTo>
                  <a:lnTo>
                    <a:pt x="2661125" y="371018"/>
                  </a:lnTo>
                  <a:lnTo>
                    <a:pt x="2663952" y="419988"/>
                  </a:lnTo>
                  <a:lnTo>
                    <a:pt x="2663952" y="2099945"/>
                  </a:lnTo>
                  <a:lnTo>
                    <a:pt x="2661125" y="2148915"/>
                  </a:lnTo>
                  <a:lnTo>
                    <a:pt x="2652857" y="2196228"/>
                  </a:lnTo>
                  <a:lnTo>
                    <a:pt x="2639461" y="2241569"/>
                  </a:lnTo>
                  <a:lnTo>
                    <a:pt x="2621254" y="2284622"/>
                  </a:lnTo>
                  <a:lnTo>
                    <a:pt x="2598552" y="2325073"/>
                  </a:lnTo>
                  <a:lnTo>
                    <a:pt x="2571668" y="2362605"/>
                  </a:lnTo>
                  <a:lnTo>
                    <a:pt x="2540920" y="2396902"/>
                  </a:lnTo>
                  <a:lnTo>
                    <a:pt x="2506623" y="2427650"/>
                  </a:lnTo>
                  <a:lnTo>
                    <a:pt x="2469091" y="2454534"/>
                  </a:lnTo>
                  <a:lnTo>
                    <a:pt x="2428640" y="2477236"/>
                  </a:lnTo>
                  <a:lnTo>
                    <a:pt x="2385587" y="2495443"/>
                  </a:lnTo>
                  <a:lnTo>
                    <a:pt x="2340246" y="2508839"/>
                  </a:lnTo>
                  <a:lnTo>
                    <a:pt x="2292933" y="2517107"/>
                  </a:lnTo>
                  <a:lnTo>
                    <a:pt x="2243963" y="2519934"/>
                  </a:lnTo>
                  <a:lnTo>
                    <a:pt x="420001" y="2519934"/>
                  </a:lnTo>
                  <a:lnTo>
                    <a:pt x="371019" y="2517107"/>
                  </a:lnTo>
                  <a:lnTo>
                    <a:pt x="323697" y="2508839"/>
                  </a:lnTo>
                  <a:lnTo>
                    <a:pt x="278350" y="2495443"/>
                  </a:lnTo>
                  <a:lnTo>
                    <a:pt x="235293" y="2477236"/>
                  </a:lnTo>
                  <a:lnTo>
                    <a:pt x="194841" y="2454534"/>
                  </a:lnTo>
                  <a:lnTo>
                    <a:pt x="157309" y="2427650"/>
                  </a:lnTo>
                  <a:lnTo>
                    <a:pt x="123013" y="2396902"/>
                  </a:lnTo>
                  <a:lnTo>
                    <a:pt x="92268" y="2362605"/>
                  </a:lnTo>
                  <a:lnTo>
                    <a:pt x="65387" y="2325073"/>
                  </a:lnTo>
                  <a:lnTo>
                    <a:pt x="42688" y="2284622"/>
                  </a:lnTo>
                  <a:lnTo>
                    <a:pt x="24484" y="2241569"/>
                  </a:lnTo>
                  <a:lnTo>
                    <a:pt x="11092" y="2196228"/>
                  </a:lnTo>
                  <a:lnTo>
                    <a:pt x="2825" y="2148915"/>
                  </a:lnTo>
                  <a:lnTo>
                    <a:pt x="0" y="2099945"/>
                  </a:lnTo>
                  <a:lnTo>
                    <a:pt x="0" y="41998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849628" y="2160524"/>
            <a:ext cx="2331085" cy="211074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3825" indent="-111760">
              <a:spcBef>
                <a:spcPts val="530"/>
              </a:spcBef>
              <a:buSzPct val="77777"/>
              <a:buChar char="•"/>
              <a:tabLst>
                <a:tab pos="124460" algn="l"/>
              </a:tabLst>
            </a:pPr>
            <a:r>
              <a:rPr spc="-10" dirty="0">
                <a:latin typeface="Arial"/>
                <a:cs typeface="Arial"/>
              </a:rPr>
              <a:t>отруйні</a:t>
            </a:r>
            <a:endParaRPr dirty="0">
              <a:latin typeface="Arial"/>
              <a:cs typeface="Arial"/>
            </a:endParaRPr>
          </a:p>
          <a:p>
            <a:pPr marL="93345" indent="-81280">
              <a:spcBef>
                <a:spcPts val="430"/>
              </a:spcBef>
              <a:buSzPct val="94444"/>
              <a:buChar char="•"/>
              <a:tabLst>
                <a:tab pos="93980" algn="l"/>
              </a:tabLst>
            </a:pPr>
            <a:r>
              <a:rPr spc="-10" dirty="0">
                <a:latin typeface="Arial"/>
                <a:cs typeface="Arial"/>
              </a:rPr>
              <a:t>сильнодіючі</a:t>
            </a:r>
            <a:endParaRPr dirty="0">
              <a:latin typeface="Arial"/>
              <a:cs typeface="Arial"/>
            </a:endParaRPr>
          </a:p>
          <a:p>
            <a:pPr marL="12700" marR="5080">
              <a:spcBef>
                <a:spcPts val="434"/>
              </a:spcBef>
              <a:buSzPct val="94444"/>
              <a:buChar char="•"/>
              <a:tabLst>
                <a:tab pos="93980" algn="l"/>
              </a:tabLst>
            </a:pPr>
            <a:r>
              <a:rPr spc="-10" dirty="0">
                <a:latin typeface="Arial"/>
                <a:cs typeface="Arial"/>
              </a:rPr>
              <a:t>речовини </a:t>
            </a:r>
            <a:r>
              <a:rPr spc="-15" dirty="0">
                <a:latin typeface="Arial"/>
                <a:cs typeface="Arial"/>
              </a:rPr>
              <a:t>загального  </a:t>
            </a:r>
            <a:r>
              <a:rPr dirty="0">
                <a:latin typeface="Arial"/>
                <a:cs typeface="Arial"/>
              </a:rPr>
              <a:t>списку з </a:t>
            </a:r>
            <a:r>
              <a:rPr spc="-10" dirty="0">
                <a:latin typeface="Arial"/>
                <a:cs typeface="Arial"/>
              </a:rPr>
              <a:t>урахуванням  </a:t>
            </a:r>
            <a:r>
              <a:rPr dirty="0">
                <a:latin typeface="Arial"/>
                <a:cs typeface="Arial"/>
              </a:rPr>
              <a:t>їх </a:t>
            </a:r>
            <a:r>
              <a:rPr spc="-10" dirty="0">
                <a:latin typeface="Arial"/>
                <a:cs typeface="Arial"/>
              </a:rPr>
              <a:t>розчинності та  </a:t>
            </a:r>
            <a:r>
              <a:rPr spc="-5" dirty="0">
                <a:latin typeface="Arial"/>
                <a:cs typeface="Arial"/>
              </a:rPr>
              <a:t>інших</a:t>
            </a:r>
            <a:r>
              <a:rPr spc="-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фізико-хімічних  </a:t>
            </a:r>
            <a:r>
              <a:rPr spc="-15" dirty="0">
                <a:latin typeface="Arial"/>
                <a:cs typeface="Arial"/>
              </a:rPr>
              <a:t>властивостей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779258" y="4395979"/>
            <a:ext cx="2692400" cy="2201545"/>
            <a:chOff x="6255258" y="4395978"/>
            <a:chExt cx="2692400" cy="2201545"/>
          </a:xfrm>
        </p:grpSpPr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55258" y="4411230"/>
              <a:ext cx="2692145" cy="210159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56782" y="4395978"/>
              <a:ext cx="2509266" cy="220141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01359" y="4437507"/>
              <a:ext cx="2606801" cy="201625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301359" y="4437507"/>
              <a:ext cx="2607310" cy="2016760"/>
            </a:xfrm>
            <a:custGeom>
              <a:avLst/>
              <a:gdLst/>
              <a:ahLst/>
              <a:cxnLst/>
              <a:rect l="l" t="t" r="r" b="b"/>
              <a:pathLst>
                <a:path w="2607309" h="2016760">
                  <a:moveTo>
                    <a:pt x="0" y="336042"/>
                  </a:moveTo>
                  <a:lnTo>
                    <a:pt x="3644" y="286394"/>
                  </a:lnTo>
                  <a:lnTo>
                    <a:pt x="14231" y="239004"/>
                  </a:lnTo>
                  <a:lnTo>
                    <a:pt x="31239" y="194394"/>
                  </a:lnTo>
                  <a:lnTo>
                    <a:pt x="54149" y="153082"/>
                  </a:lnTo>
                  <a:lnTo>
                    <a:pt x="82440" y="115591"/>
                  </a:lnTo>
                  <a:lnTo>
                    <a:pt x="115591" y="82440"/>
                  </a:lnTo>
                  <a:lnTo>
                    <a:pt x="153082" y="54149"/>
                  </a:lnTo>
                  <a:lnTo>
                    <a:pt x="194394" y="31239"/>
                  </a:lnTo>
                  <a:lnTo>
                    <a:pt x="239004" y="14231"/>
                  </a:lnTo>
                  <a:lnTo>
                    <a:pt x="286394" y="3644"/>
                  </a:lnTo>
                  <a:lnTo>
                    <a:pt x="336041" y="0"/>
                  </a:lnTo>
                  <a:lnTo>
                    <a:pt x="2270760" y="0"/>
                  </a:lnTo>
                  <a:lnTo>
                    <a:pt x="2320407" y="3644"/>
                  </a:lnTo>
                  <a:lnTo>
                    <a:pt x="2367797" y="14231"/>
                  </a:lnTo>
                  <a:lnTo>
                    <a:pt x="2412407" y="31239"/>
                  </a:lnTo>
                  <a:lnTo>
                    <a:pt x="2453719" y="54149"/>
                  </a:lnTo>
                  <a:lnTo>
                    <a:pt x="2491210" y="82440"/>
                  </a:lnTo>
                  <a:lnTo>
                    <a:pt x="2524361" y="115591"/>
                  </a:lnTo>
                  <a:lnTo>
                    <a:pt x="2552652" y="153082"/>
                  </a:lnTo>
                  <a:lnTo>
                    <a:pt x="2575562" y="194394"/>
                  </a:lnTo>
                  <a:lnTo>
                    <a:pt x="2592570" y="239004"/>
                  </a:lnTo>
                  <a:lnTo>
                    <a:pt x="2603157" y="286394"/>
                  </a:lnTo>
                  <a:lnTo>
                    <a:pt x="2606801" y="336042"/>
                  </a:lnTo>
                  <a:lnTo>
                    <a:pt x="2606801" y="1680210"/>
                  </a:lnTo>
                  <a:lnTo>
                    <a:pt x="2603157" y="1729866"/>
                  </a:lnTo>
                  <a:lnTo>
                    <a:pt x="2592570" y="1777261"/>
                  </a:lnTo>
                  <a:lnTo>
                    <a:pt x="2575562" y="1821874"/>
                  </a:lnTo>
                  <a:lnTo>
                    <a:pt x="2552652" y="1863185"/>
                  </a:lnTo>
                  <a:lnTo>
                    <a:pt x="2524361" y="1900675"/>
                  </a:lnTo>
                  <a:lnTo>
                    <a:pt x="2491210" y="1933824"/>
                  </a:lnTo>
                  <a:lnTo>
                    <a:pt x="2453719" y="1962112"/>
                  </a:lnTo>
                  <a:lnTo>
                    <a:pt x="2412407" y="1985018"/>
                  </a:lnTo>
                  <a:lnTo>
                    <a:pt x="2367797" y="2002023"/>
                  </a:lnTo>
                  <a:lnTo>
                    <a:pt x="2320407" y="2012608"/>
                  </a:lnTo>
                  <a:lnTo>
                    <a:pt x="2270760" y="2016252"/>
                  </a:lnTo>
                  <a:lnTo>
                    <a:pt x="336041" y="2016252"/>
                  </a:lnTo>
                  <a:lnTo>
                    <a:pt x="286394" y="2012608"/>
                  </a:lnTo>
                  <a:lnTo>
                    <a:pt x="239004" y="2002023"/>
                  </a:lnTo>
                  <a:lnTo>
                    <a:pt x="194394" y="1985018"/>
                  </a:lnTo>
                  <a:lnTo>
                    <a:pt x="153082" y="1962112"/>
                  </a:lnTo>
                  <a:lnTo>
                    <a:pt x="115591" y="1933824"/>
                  </a:lnTo>
                  <a:lnTo>
                    <a:pt x="82440" y="1900675"/>
                  </a:lnTo>
                  <a:lnTo>
                    <a:pt x="54149" y="1863185"/>
                  </a:lnTo>
                  <a:lnTo>
                    <a:pt x="31239" y="1821874"/>
                  </a:lnTo>
                  <a:lnTo>
                    <a:pt x="14231" y="1777261"/>
                  </a:lnTo>
                  <a:lnTo>
                    <a:pt x="3644" y="1729866"/>
                  </a:lnTo>
                  <a:lnTo>
                    <a:pt x="0" y="1680210"/>
                  </a:lnTo>
                  <a:lnTo>
                    <a:pt x="0" y="33604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946898" y="4466591"/>
            <a:ext cx="212026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6120">
              <a:spcBef>
                <a:spcPts val="100"/>
              </a:spcBef>
              <a:buSzPct val="77777"/>
              <a:buFont typeface="Wingdings"/>
              <a:buChar char=""/>
              <a:tabLst>
                <a:tab pos="143510" algn="l"/>
              </a:tabLst>
            </a:pPr>
            <a:r>
              <a:rPr dirty="0">
                <a:latin typeface="Arial"/>
                <a:cs typeface="Arial"/>
              </a:rPr>
              <a:t>сильн</a:t>
            </a:r>
            <a:r>
              <a:rPr spc="-40" dirty="0">
                <a:latin typeface="Arial"/>
                <a:cs typeface="Arial"/>
              </a:rPr>
              <a:t>о</a:t>
            </a:r>
            <a:r>
              <a:rPr spc="-5" dirty="0">
                <a:latin typeface="Arial"/>
                <a:cs typeface="Arial"/>
              </a:rPr>
              <a:t>ді</a:t>
            </a:r>
            <a:r>
              <a:rPr spc="-45" dirty="0">
                <a:latin typeface="Arial"/>
                <a:cs typeface="Arial"/>
              </a:rPr>
              <a:t>ю</a:t>
            </a:r>
            <a:r>
              <a:rPr dirty="0">
                <a:latin typeface="Arial"/>
                <a:cs typeface="Arial"/>
              </a:rPr>
              <a:t>чі  </a:t>
            </a:r>
            <a:r>
              <a:rPr spc="-10" dirty="0">
                <a:latin typeface="Arial"/>
                <a:cs typeface="Arial"/>
              </a:rPr>
              <a:t>речовини</a:t>
            </a:r>
            <a:endParaRPr>
              <a:latin typeface="Arial"/>
              <a:cs typeface="Arial"/>
            </a:endParaRPr>
          </a:p>
          <a:p>
            <a:pPr marL="12700" marR="5080">
              <a:buFont typeface="Wingdings"/>
              <a:buChar char=""/>
              <a:tabLst>
                <a:tab pos="181610" algn="l"/>
              </a:tabLst>
            </a:pPr>
            <a:r>
              <a:rPr spc="-10" dirty="0">
                <a:latin typeface="Arial"/>
                <a:cs typeface="Arial"/>
              </a:rPr>
              <a:t>речовини  </a:t>
            </a:r>
            <a:r>
              <a:rPr spc="-15" dirty="0">
                <a:latin typeface="Arial"/>
                <a:cs typeface="Arial"/>
              </a:rPr>
              <a:t>загального </a:t>
            </a:r>
            <a:r>
              <a:rPr dirty="0">
                <a:latin typeface="Arial"/>
                <a:cs typeface="Arial"/>
              </a:rPr>
              <a:t>списку в  послідовності  </a:t>
            </a:r>
            <a:r>
              <a:rPr spc="-5" dirty="0">
                <a:latin typeface="Arial"/>
                <a:cs typeface="Arial"/>
              </a:rPr>
              <a:t>прописування </a:t>
            </a:r>
            <a:r>
              <a:rPr dirty="0">
                <a:latin typeface="Arial"/>
                <a:cs typeface="Arial"/>
              </a:rPr>
              <a:t>у  </a:t>
            </a:r>
            <a:r>
              <a:rPr spc="-10" dirty="0">
                <a:latin typeface="Arial"/>
                <a:cs typeface="Arial"/>
              </a:rPr>
              <a:t>рецепті</a:t>
            </a:r>
            <a:endParaRPr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625347" y="1824965"/>
            <a:ext cx="6332980" cy="4604791"/>
            <a:chOff x="101346" y="1824964"/>
            <a:chExt cx="6332980" cy="4604791"/>
          </a:xfrm>
        </p:grpSpPr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14237" y="1824964"/>
              <a:ext cx="720089" cy="22405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715254" y="1860041"/>
              <a:ext cx="608330" cy="118110"/>
            </a:xfrm>
            <a:custGeom>
              <a:avLst/>
              <a:gdLst/>
              <a:ahLst/>
              <a:cxnLst/>
              <a:rect l="l" t="t" r="r" b="b"/>
              <a:pathLst>
                <a:path w="608329" h="118110">
                  <a:moveTo>
                    <a:pt x="586619" y="45847"/>
                  </a:moveTo>
                  <a:lnTo>
                    <a:pt x="583184" y="45847"/>
                  </a:lnTo>
                  <a:lnTo>
                    <a:pt x="583311" y="70993"/>
                  </a:lnTo>
                  <a:lnTo>
                    <a:pt x="536835" y="71235"/>
                  </a:lnTo>
                  <a:lnTo>
                    <a:pt x="494919" y="96012"/>
                  </a:lnTo>
                  <a:lnTo>
                    <a:pt x="492887" y="103632"/>
                  </a:lnTo>
                  <a:lnTo>
                    <a:pt x="496443" y="109600"/>
                  </a:lnTo>
                  <a:lnTo>
                    <a:pt x="499999" y="115697"/>
                  </a:lnTo>
                  <a:lnTo>
                    <a:pt x="507746" y="117602"/>
                  </a:lnTo>
                  <a:lnTo>
                    <a:pt x="608203" y="58293"/>
                  </a:lnTo>
                  <a:lnTo>
                    <a:pt x="586619" y="45847"/>
                  </a:lnTo>
                  <a:close/>
                </a:path>
                <a:path w="608329" h="118110">
                  <a:moveTo>
                    <a:pt x="536612" y="46090"/>
                  </a:moveTo>
                  <a:lnTo>
                    <a:pt x="0" y="48895"/>
                  </a:lnTo>
                  <a:lnTo>
                    <a:pt x="254" y="74041"/>
                  </a:lnTo>
                  <a:lnTo>
                    <a:pt x="536835" y="71235"/>
                  </a:lnTo>
                  <a:lnTo>
                    <a:pt x="558280" y="58577"/>
                  </a:lnTo>
                  <a:lnTo>
                    <a:pt x="536612" y="46090"/>
                  </a:lnTo>
                  <a:close/>
                </a:path>
                <a:path w="608329" h="118110">
                  <a:moveTo>
                    <a:pt x="558280" y="58577"/>
                  </a:moveTo>
                  <a:lnTo>
                    <a:pt x="536835" y="71235"/>
                  </a:lnTo>
                  <a:lnTo>
                    <a:pt x="583311" y="70993"/>
                  </a:lnTo>
                  <a:lnTo>
                    <a:pt x="583302" y="69342"/>
                  </a:lnTo>
                  <a:lnTo>
                    <a:pt x="576961" y="69342"/>
                  </a:lnTo>
                  <a:lnTo>
                    <a:pt x="558280" y="58577"/>
                  </a:lnTo>
                  <a:close/>
                </a:path>
                <a:path w="608329" h="118110">
                  <a:moveTo>
                    <a:pt x="576834" y="47625"/>
                  </a:moveTo>
                  <a:lnTo>
                    <a:pt x="558280" y="58577"/>
                  </a:lnTo>
                  <a:lnTo>
                    <a:pt x="576961" y="69342"/>
                  </a:lnTo>
                  <a:lnTo>
                    <a:pt x="576834" y="47625"/>
                  </a:lnTo>
                  <a:close/>
                </a:path>
                <a:path w="608329" h="118110">
                  <a:moveTo>
                    <a:pt x="583192" y="47625"/>
                  </a:moveTo>
                  <a:lnTo>
                    <a:pt x="576834" y="47625"/>
                  </a:lnTo>
                  <a:lnTo>
                    <a:pt x="576961" y="69342"/>
                  </a:lnTo>
                  <a:lnTo>
                    <a:pt x="583302" y="69342"/>
                  </a:lnTo>
                  <a:lnTo>
                    <a:pt x="583192" y="47625"/>
                  </a:lnTo>
                  <a:close/>
                </a:path>
                <a:path w="608329" h="118110">
                  <a:moveTo>
                    <a:pt x="583184" y="45847"/>
                  </a:moveTo>
                  <a:lnTo>
                    <a:pt x="536612" y="46090"/>
                  </a:lnTo>
                  <a:lnTo>
                    <a:pt x="558280" y="58577"/>
                  </a:lnTo>
                  <a:lnTo>
                    <a:pt x="576834" y="47625"/>
                  </a:lnTo>
                  <a:lnTo>
                    <a:pt x="583192" y="47625"/>
                  </a:lnTo>
                  <a:lnTo>
                    <a:pt x="583184" y="45847"/>
                  </a:lnTo>
                  <a:close/>
                </a:path>
                <a:path w="608329" h="118110">
                  <a:moveTo>
                    <a:pt x="507111" y="0"/>
                  </a:moveTo>
                  <a:lnTo>
                    <a:pt x="499363" y="2032"/>
                  </a:lnTo>
                  <a:lnTo>
                    <a:pt x="495935" y="8128"/>
                  </a:lnTo>
                  <a:lnTo>
                    <a:pt x="492506" y="14097"/>
                  </a:lnTo>
                  <a:lnTo>
                    <a:pt x="494538" y="21844"/>
                  </a:lnTo>
                  <a:lnTo>
                    <a:pt x="536612" y="46090"/>
                  </a:lnTo>
                  <a:lnTo>
                    <a:pt x="586619" y="45847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30246" y="3156966"/>
              <a:ext cx="980694" cy="37642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843403" y="3222116"/>
              <a:ext cx="868680" cy="292735"/>
            </a:xfrm>
            <a:custGeom>
              <a:avLst/>
              <a:gdLst/>
              <a:ahLst/>
              <a:cxnLst/>
              <a:rect l="l" t="t" r="r" b="b"/>
              <a:pathLst>
                <a:path w="868679" h="292735">
                  <a:moveTo>
                    <a:pt x="72041" y="36125"/>
                  </a:moveTo>
                  <a:lnTo>
                    <a:pt x="47831" y="42159"/>
                  </a:lnTo>
                  <a:lnTo>
                    <a:pt x="65023" y="60287"/>
                  </a:lnTo>
                  <a:lnTo>
                    <a:pt x="861695" y="292735"/>
                  </a:lnTo>
                  <a:lnTo>
                    <a:pt x="868680" y="268478"/>
                  </a:lnTo>
                  <a:lnTo>
                    <a:pt x="72041" y="36125"/>
                  </a:lnTo>
                  <a:close/>
                </a:path>
                <a:path w="868679" h="292735">
                  <a:moveTo>
                    <a:pt x="113157" y="0"/>
                  </a:moveTo>
                  <a:lnTo>
                    <a:pt x="0" y="28194"/>
                  </a:lnTo>
                  <a:lnTo>
                    <a:pt x="80264" y="112903"/>
                  </a:lnTo>
                  <a:lnTo>
                    <a:pt x="88265" y="113030"/>
                  </a:lnTo>
                  <a:lnTo>
                    <a:pt x="98298" y="103505"/>
                  </a:lnTo>
                  <a:lnTo>
                    <a:pt x="98552" y="95504"/>
                  </a:lnTo>
                  <a:lnTo>
                    <a:pt x="93726" y="90550"/>
                  </a:lnTo>
                  <a:lnTo>
                    <a:pt x="65023" y="60287"/>
                  </a:lnTo>
                  <a:lnTo>
                    <a:pt x="20320" y="47244"/>
                  </a:lnTo>
                  <a:lnTo>
                    <a:pt x="27432" y="23113"/>
                  </a:lnTo>
                  <a:lnTo>
                    <a:pt x="120005" y="23113"/>
                  </a:lnTo>
                  <a:lnTo>
                    <a:pt x="123317" y="17525"/>
                  </a:lnTo>
                  <a:lnTo>
                    <a:pt x="120015" y="4063"/>
                  </a:lnTo>
                  <a:lnTo>
                    <a:pt x="113157" y="0"/>
                  </a:lnTo>
                  <a:close/>
                </a:path>
                <a:path w="868679" h="292735">
                  <a:moveTo>
                    <a:pt x="27432" y="23113"/>
                  </a:moveTo>
                  <a:lnTo>
                    <a:pt x="20320" y="47244"/>
                  </a:lnTo>
                  <a:lnTo>
                    <a:pt x="65023" y="60287"/>
                  </a:lnTo>
                  <a:lnTo>
                    <a:pt x="52773" y="47371"/>
                  </a:lnTo>
                  <a:lnTo>
                    <a:pt x="26924" y="47371"/>
                  </a:lnTo>
                  <a:lnTo>
                    <a:pt x="33020" y="26543"/>
                  </a:lnTo>
                  <a:lnTo>
                    <a:pt x="39188" y="26543"/>
                  </a:lnTo>
                  <a:lnTo>
                    <a:pt x="27432" y="23113"/>
                  </a:lnTo>
                  <a:close/>
                </a:path>
                <a:path w="868679" h="292735">
                  <a:moveTo>
                    <a:pt x="33020" y="26543"/>
                  </a:moveTo>
                  <a:lnTo>
                    <a:pt x="26924" y="47371"/>
                  </a:lnTo>
                  <a:lnTo>
                    <a:pt x="47831" y="42159"/>
                  </a:lnTo>
                  <a:lnTo>
                    <a:pt x="33020" y="26543"/>
                  </a:lnTo>
                  <a:close/>
                </a:path>
                <a:path w="868679" h="292735">
                  <a:moveTo>
                    <a:pt x="47831" y="42159"/>
                  </a:moveTo>
                  <a:lnTo>
                    <a:pt x="26924" y="47371"/>
                  </a:lnTo>
                  <a:lnTo>
                    <a:pt x="52773" y="47371"/>
                  </a:lnTo>
                  <a:lnTo>
                    <a:pt x="47831" y="42159"/>
                  </a:lnTo>
                  <a:close/>
                </a:path>
                <a:path w="868679" h="292735">
                  <a:moveTo>
                    <a:pt x="39188" y="26543"/>
                  </a:moveTo>
                  <a:lnTo>
                    <a:pt x="33020" y="26543"/>
                  </a:lnTo>
                  <a:lnTo>
                    <a:pt x="47831" y="42159"/>
                  </a:lnTo>
                  <a:lnTo>
                    <a:pt x="72041" y="36125"/>
                  </a:lnTo>
                  <a:lnTo>
                    <a:pt x="39188" y="26543"/>
                  </a:lnTo>
                  <a:close/>
                </a:path>
                <a:path w="868679" h="292735">
                  <a:moveTo>
                    <a:pt x="120005" y="23113"/>
                  </a:moveTo>
                  <a:lnTo>
                    <a:pt x="27432" y="23113"/>
                  </a:lnTo>
                  <a:lnTo>
                    <a:pt x="72041" y="36125"/>
                  </a:lnTo>
                  <a:lnTo>
                    <a:pt x="119253" y="24384"/>
                  </a:lnTo>
                  <a:lnTo>
                    <a:pt x="120005" y="23113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08904" y="5166359"/>
              <a:ext cx="703326" cy="40995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709792" y="5147055"/>
              <a:ext cx="591820" cy="307340"/>
            </a:xfrm>
            <a:custGeom>
              <a:avLst/>
              <a:gdLst/>
              <a:ahLst/>
              <a:cxnLst/>
              <a:rect l="l" t="t" r="r" b="b"/>
              <a:pathLst>
                <a:path w="591820" h="307339">
                  <a:moveTo>
                    <a:pt x="521656" y="278437"/>
                  </a:moveTo>
                  <a:lnTo>
                    <a:pt x="473202" y="281940"/>
                  </a:lnTo>
                  <a:lnTo>
                    <a:pt x="467995" y="288036"/>
                  </a:lnTo>
                  <a:lnTo>
                    <a:pt x="469011" y="301879"/>
                  </a:lnTo>
                  <a:lnTo>
                    <a:pt x="474980" y="307086"/>
                  </a:lnTo>
                  <a:lnTo>
                    <a:pt x="587909" y="298958"/>
                  </a:lnTo>
                  <a:lnTo>
                    <a:pt x="563499" y="298958"/>
                  </a:lnTo>
                  <a:lnTo>
                    <a:pt x="521656" y="278437"/>
                  </a:lnTo>
                  <a:close/>
                </a:path>
                <a:path w="591820" h="307339">
                  <a:moveTo>
                    <a:pt x="546584" y="276635"/>
                  </a:moveTo>
                  <a:lnTo>
                    <a:pt x="521656" y="278437"/>
                  </a:lnTo>
                  <a:lnTo>
                    <a:pt x="563499" y="298958"/>
                  </a:lnTo>
                  <a:lnTo>
                    <a:pt x="565609" y="294640"/>
                  </a:lnTo>
                  <a:lnTo>
                    <a:pt x="558546" y="294640"/>
                  </a:lnTo>
                  <a:lnTo>
                    <a:pt x="546584" y="276635"/>
                  </a:lnTo>
                  <a:close/>
                </a:path>
                <a:path w="591820" h="307339">
                  <a:moveTo>
                    <a:pt x="519049" y="199898"/>
                  </a:moveTo>
                  <a:lnTo>
                    <a:pt x="513207" y="203708"/>
                  </a:lnTo>
                  <a:lnTo>
                    <a:pt x="507492" y="207645"/>
                  </a:lnTo>
                  <a:lnTo>
                    <a:pt x="505841" y="215392"/>
                  </a:lnTo>
                  <a:lnTo>
                    <a:pt x="509778" y="221234"/>
                  </a:lnTo>
                  <a:lnTo>
                    <a:pt x="532786" y="255866"/>
                  </a:lnTo>
                  <a:lnTo>
                    <a:pt x="574548" y="276352"/>
                  </a:lnTo>
                  <a:lnTo>
                    <a:pt x="563499" y="298958"/>
                  </a:lnTo>
                  <a:lnTo>
                    <a:pt x="587909" y="298958"/>
                  </a:lnTo>
                  <a:lnTo>
                    <a:pt x="591439" y="298704"/>
                  </a:lnTo>
                  <a:lnTo>
                    <a:pt x="530606" y="207264"/>
                  </a:lnTo>
                  <a:lnTo>
                    <a:pt x="526796" y="201422"/>
                  </a:lnTo>
                  <a:lnTo>
                    <a:pt x="519049" y="199898"/>
                  </a:lnTo>
                  <a:close/>
                </a:path>
                <a:path w="591820" h="307339">
                  <a:moveTo>
                    <a:pt x="568071" y="275082"/>
                  </a:moveTo>
                  <a:lnTo>
                    <a:pt x="546584" y="276635"/>
                  </a:lnTo>
                  <a:lnTo>
                    <a:pt x="558546" y="294640"/>
                  </a:lnTo>
                  <a:lnTo>
                    <a:pt x="568071" y="275082"/>
                  </a:lnTo>
                  <a:close/>
                </a:path>
                <a:path w="591820" h="307339">
                  <a:moveTo>
                    <a:pt x="571958" y="275082"/>
                  </a:moveTo>
                  <a:lnTo>
                    <a:pt x="568071" y="275082"/>
                  </a:lnTo>
                  <a:lnTo>
                    <a:pt x="558546" y="294640"/>
                  </a:lnTo>
                  <a:lnTo>
                    <a:pt x="565609" y="294640"/>
                  </a:lnTo>
                  <a:lnTo>
                    <a:pt x="574548" y="276352"/>
                  </a:lnTo>
                  <a:lnTo>
                    <a:pt x="571958" y="275082"/>
                  </a:lnTo>
                  <a:close/>
                </a:path>
                <a:path w="591820" h="307339">
                  <a:moveTo>
                    <a:pt x="11176" y="0"/>
                  </a:moveTo>
                  <a:lnTo>
                    <a:pt x="0" y="22606"/>
                  </a:lnTo>
                  <a:lnTo>
                    <a:pt x="521656" y="278437"/>
                  </a:lnTo>
                  <a:lnTo>
                    <a:pt x="546584" y="276635"/>
                  </a:lnTo>
                  <a:lnTo>
                    <a:pt x="532786" y="255866"/>
                  </a:lnTo>
                  <a:lnTo>
                    <a:pt x="11176" y="0"/>
                  </a:lnTo>
                  <a:close/>
                </a:path>
                <a:path w="591820" h="307339">
                  <a:moveTo>
                    <a:pt x="532786" y="255866"/>
                  </a:moveTo>
                  <a:lnTo>
                    <a:pt x="546584" y="276635"/>
                  </a:lnTo>
                  <a:lnTo>
                    <a:pt x="568071" y="275082"/>
                  </a:lnTo>
                  <a:lnTo>
                    <a:pt x="571958" y="275082"/>
                  </a:lnTo>
                  <a:lnTo>
                    <a:pt x="532786" y="255866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21124" y="2722625"/>
              <a:ext cx="1954529" cy="47777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422140" y="2703067"/>
              <a:ext cx="1842770" cy="405130"/>
            </a:xfrm>
            <a:custGeom>
              <a:avLst/>
              <a:gdLst/>
              <a:ahLst/>
              <a:cxnLst/>
              <a:rect l="l" t="t" r="r" b="b"/>
              <a:pathLst>
                <a:path w="1842770" h="405130">
                  <a:moveTo>
                    <a:pt x="1769692" y="365206"/>
                  </a:moveTo>
                  <a:lnTo>
                    <a:pt x="1730502" y="378968"/>
                  </a:lnTo>
                  <a:lnTo>
                    <a:pt x="1723898" y="381381"/>
                  </a:lnTo>
                  <a:lnTo>
                    <a:pt x="1720469" y="388493"/>
                  </a:lnTo>
                  <a:lnTo>
                    <a:pt x="1722755" y="395097"/>
                  </a:lnTo>
                  <a:lnTo>
                    <a:pt x="1725040" y="401574"/>
                  </a:lnTo>
                  <a:lnTo>
                    <a:pt x="1732280" y="405003"/>
                  </a:lnTo>
                  <a:lnTo>
                    <a:pt x="1820648" y="374015"/>
                  </a:lnTo>
                  <a:lnTo>
                    <a:pt x="1815464" y="374015"/>
                  </a:lnTo>
                  <a:lnTo>
                    <a:pt x="1769692" y="365206"/>
                  </a:lnTo>
                  <a:close/>
                </a:path>
                <a:path w="1842770" h="405130">
                  <a:moveTo>
                    <a:pt x="1793370" y="356892"/>
                  </a:moveTo>
                  <a:lnTo>
                    <a:pt x="1769692" y="365206"/>
                  </a:lnTo>
                  <a:lnTo>
                    <a:pt x="1815464" y="374015"/>
                  </a:lnTo>
                  <a:lnTo>
                    <a:pt x="1816034" y="371094"/>
                  </a:lnTo>
                  <a:lnTo>
                    <a:pt x="1809623" y="371094"/>
                  </a:lnTo>
                  <a:lnTo>
                    <a:pt x="1793370" y="356892"/>
                  </a:lnTo>
                  <a:close/>
                </a:path>
                <a:path w="1842770" h="405130">
                  <a:moveTo>
                    <a:pt x="1754505" y="289560"/>
                  </a:moveTo>
                  <a:lnTo>
                    <a:pt x="1746504" y="290068"/>
                  </a:lnTo>
                  <a:lnTo>
                    <a:pt x="1737360" y="300482"/>
                  </a:lnTo>
                  <a:lnTo>
                    <a:pt x="1737995" y="308483"/>
                  </a:lnTo>
                  <a:lnTo>
                    <a:pt x="1774555" y="340451"/>
                  </a:lnTo>
                  <a:lnTo>
                    <a:pt x="1820290" y="349250"/>
                  </a:lnTo>
                  <a:lnTo>
                    <a:pt x="1815464" y="374015"/>
                  </a:lnTo>
                  <a:lnTo>
                    <a:pt x="1820648" y="374015"/>
                  </a:lnTo>
                  <a:lnTo>
                    <a:pt x="1842389" y="366395"/>
                  </a:lnTo>
                  <a:lnTo>
                    <a:pt x="1754505" y="289560"/>
                  </a:lnTo>
                  <a:close/>
                </a:path>
                <a:path w="1842770" h="405130">
                  <a:moveTo>
                    <a:pt x="1813687" y="349758"/>
                  </a:moveTo>
                  <a:lnTo>
                    <a:pt x="1793370" y="356892"/>
                  </a:lnTo>
                  <a:lnTo>
                    <a:pt x="1809623" y="371094"/>
                  </a:lnTo>
                  <a:lnTo>
                    <a:pt x="1813687" y="349758"/>
                  </a:lnTo>
                  <a:close/>
                </a:path>
                <a:path w="1842770" h="405130">
                  <a:moveTo>
                    <a:pt x="1820192" y="349758"/>
                  </a:moveTo>
                  <a:lnTo>
                    <a:pt x="1813687" y="349758"/>
                  </a:lnTo>
                  <a:lnTo>
                    <a:pt x="1809623" y="371094"/>
                  </a:lnTo>
                  <a:lnTo>
                    <a:pt x="1816034" y="371094"/>
                  </a:lnTo>
                  <a:lnTo>
                    <a:pt x="1820192" y="349758"/>
                  </a:lnTo>
                  <a:close/>
                </a:path>
                <a:path w="1842770" h="405130">
                  <a:moveTo>
                    <a:pt x="4825" y="0"/>
                  </a:moveTo>
                  <a:lnTo>
                    <a:pt x="0" y="24637"/>
                  </a:lnTo>
                  <a:lnTo>
                    <a:pt x="1769692" y="365206"/>
                  </a:lnTo>
                  <a:lnTo>
                    <a:pt x="1793370" y="356892"/>
                  </a:lnTo>
                  <a:lnTo>
                    <a:pt x="1774555" y="340451"/>
                  </a:lnTo>
                  <a:lnTo>
                    <a:pt x="4825" y="0"/>
                  </a:lnTo>
                  <a:close/>
                </a:path>
                <a:path w="1842770" h="405130">
                  <a:moveTo>
                    <a:pt x="1774555" y="340451"/>
                  </a:moveTo>
                  <a:lnTo>
                    <a:pt x="1793370" y="356892"/>
                  </a:lnTo>
                  <a:lnTo>
                    <a:pt x="1813687" y="349758"/>
                  </a:lnTo>
                  <a:lnTo>
                    <a:pt x="1820192" y="349758"/>
                  </a:lnTo>
                  <a:lnTo>
                    <a:pt x="1820290" y="349250"/>
                  </a:lnTo>
                  <a:lnTo>
                    <a:pt x="1774555" y="340451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03954" y="3944886"/>
              <a:ext cx="455675" cy="47928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317111" y="3925951"/>
              <a:ext cx="344170" cy="367665"/>
            </a:xfrm>
            <a:custGeom>
              <a:avLst/>
              <a:gdLst/>
              <a:ahLst/>
              <a:cxnLst/>
              <a:rect l="l" t="t" r="r" b="b"/>
              <a:pathLst>
                <a:path w="344170" h="367664">
                  <a:moveTo>
                    <a:pt x="32512" y="249428"/>
                  </a:moveTo>
                  <a:lnTo>
                    <a:pt x="25780" y="253619"/>
                  </a:lnTo>
                  <a:lnTo>
                    <a:pt x="0" y="367411"/>
                  </a:lnTo>
                  <a:lnTo>
                    <a:pt x="32225" y="357759"/>
                  </a:lnTo>
                  <a:lnTo>
                    <a:pt x="26162" y="357759"/>
                  </a:lnTo>
                  <a:lnTo>
                    <a:pt x="7747" y="340613"/>
                  </a:lnTo>
                  <a:lnTo>
                    <a:pt x="39538" y="306562"/>
                  </a:lnTo>
                  <a:lnTo>
                    <a:pt x="50291" y="259206"/>
                  </a:lnTo>
                  <a:lnTo>
                    <a:pt x="46100" y="252475"/>
                  </a:lnTo>
                  <a:lnTo>
                    <a:pt x="32512" y="249428"/>
                  </a:lnTo>
                  <a:close/>
                </a:path>
                <a:path w="344170" h="367664">
                  <a:moveTo>
                    <a:pt x="39538" y="306562"/>
                  </a:moveTo>
                  <a:lnTo>
                    <a:pt x="7747" y="340613"/>
                  </a:lnTo>
                  <a:lnTo>
                    <a:pt x="26162" y="357759"/>
                  </a:lnTo>
                  <a:lnTo>
                    <a:pt x="31499" y="352044"/>
                  </a:lnTo>
                  <a:lnTo>
                    <a:pt x="29210" y="352044"/>
                  </a:lnTo>
                  <a:lnTo>
                    <a:pt x="13335" y="337185"/>
                  </a:lnTo>
                  <a:lnTo>
                    <a:pt x="33993" y="330981"/>
                  </a:lnTo>
                  <a:lnTo>
                    <a:pt x="39538" y="306562"/>
                  </a:lnTo>
                  <a:close/>
                </a:path>
                <a:path w="344170" h="367664">
                  <a:moveTo>
                    <a:pt x="104521" y="309753"/>
                  </a:moveTo>
                  <a:lnTo>
                    <a:pt x="57868" y="323811"/>
                  </a:lnTo>
                  <a:lnTo>
                    <a:pt x="26162" y="357759"/>
                  </a:lnTo>
                  <a:lnTo>
                    <a:pt x="32225" y="357759"/>
                  </a:lnTo>
                  <a:lnTo>
                    <a:pt x="111760" y="333882"/>
                  </a:lnTo>
                  <a:lnTo>
                    <a:pt x="115569" y="326898"/>
                  </a:lnTo>
                  <a:lnTo>
                    <a:pt x="113537" y="320294"/>
                  </a:lnTo>
                  <a:lnTo>
                    <a:pt x="111505" y="313563"/>
                  </a:lnTo>
                  <a:lnTo>
                    <a:pt x="104521" y="309753"/>
                  </a:lnTo>
                  <a:close/>
                </a:path>
                <a:path w="344170" h="367664">
                  <a:moveTo>
                    <a:pt x="33993" y="330981"/>
                  </a:moveTo>
                  <a:lnTo>
                    <a:pt x="13335" y="337185"/>
                  </a:lnTo>
                  <a:lnTo>
                    <a:pt x="29210" y="352044"/>
                  </a:lnTo>
                  <a:lnTo>
                    <a:pt x="33993" y="330981"/>
                  </a:lnTo>
                  <a:close/>
                </a:path>
                <a:path w="344170" h="367664">
                  <a:moveTo>
                    <a:pt x="57868" y="323811"/>
                  </a:moveTo>
                  <a:lnTo>
                    <a:pt x="33993" y="330981"/>
                  </a:lnTo>
                  <a:lnTo>
                    <a:pt x="29210" y="352044"/>
                  </a:lnTo>
                  <a:lnTo>
                    <a:pt x="31499" y="352044"/>
                  </a:lnTo>
                  <a:lnTo>
                    <a:pt x="57868" y="323811"/>
                  </a:lnTo>
                  <a:close/>
                </a:path>
                <a:path w="344170" h="367664">
                  <a:moveTo>
                    <a:pt x="325754" y="0"/>
                  </a:moveTo>
                  <a:lnTo>
                    <a:pt x="39538" y="306562"/>
                  </a:lnTo>
                  <a:lnTo>
                    <a:pt x="33993" y="330981"/>
                  </a:lnTo>
                  <a:lnTo>
                    <a:pt x="57868" y="323811"/>
                  </a:lnTo>
                  <a:lnTo>
                    <a:pt x="344169" y="17272"/>
                  </a:lnTo>
                  <a:lnTo>
                    <a:pt x="325754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46276" y="4772405"/>
              <a:ext cx="1276350" cy="165735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1346" y="4797551"/>
              <a:ext cx="1203960" cy="1606296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150617" y="441451"/>
            <a:ext cx="5013325" cy="1211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000" dirty="0">
                <a:latin typeface="Arial"/>
                <a:cs typeface="Arial"/>
              </a:rPr>
              <a:t>(проект </a:t>
            </a:r>
            <a:r>
              <a:rPr sz="2000" spc="-10" dirty="0">
                <a:latin typeface="Arial"/>
                <a:cs typeface="Arial"/>
              </a:rPr>
              <a:t>доповнення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15" dirty="0">
                <a:latin typeface="Arial"/>
                <a:cs typeface="Arial"/>
              </a:rPr>
              <a:t>статті </a:t>
            </a:r>
            <a:r>
              <a:rPr sz="2000" spc="-50" dirty="0">
                <a:latin typeface="Arial"/>
                <a:cs typeface="Arial"/>
              </a:rPr>
              <a:t>ДФУ </a:t>
            </a:r>
            <a:r>
              <a:rPr sz="2000" spc="-10" dirty="0">
                <a:latin typeface="Arial"/>
                <a:cs typeface="Arial"/>
              </a:rPr>
              <a:t>5.N.1.1,  </a:t>
            </a:r>
            <a:r>
              <a:rPr sz="2000" dirty="0">
                <a:latin typeface="Arial"/>
                <a:cs typeface="Arial"/>
              </a:rPr>
              <a:t>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</a:t>
            </a:r>
            <a:r>
              <a:rPr sz="2000" spc="-10" dirty="0">
                <a:latin typeface="Arial"/>
                <a:cs typeface="Arial"/>
              </a:rPr>
              <a:t>07.09.93 р.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L="2129155" marR="1285240" indent="-218440">
              <a:spcBef>
                <a:spcPts val="220"/>
              </a:spcBef>
            </a:pPr>
            <a:r>
              <a:rPr b="1" spc="-10" dirty="0">
                <a:latin typeface="Arial"/>
                <a:cs typeface="Arial"/>
              </a:rPr>
              <a:t>Відмірювання </a:t>
            </a:r>
            <a:r>
              <a:rPr b="1" dirty="0">
                <a:latin typeface="Arial"/>
                <a:cs typeface="Arial"/>
              </a:rPr>
              <a:t>у  </a:t>
            </a:r>
            <a:r>
              <a:rPr b="1" spc="-5" dirty="0">
                <a:latin typeface="Arial"/>
                <a:cs typeface="Arial"/>
              </a:rPr>
              <a:t>допоміжний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77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82101" y="2864612"/>
            <a:ext cx="1344929" cy="15313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4026" y="3203448"/>
            <a:ext cx="955548" cy="12763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72889" y="2663189"/>
            <a:ext cx="1187196" cy="14356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58478" y="1349502"/>
            <a:ext cx="1368552" cy="129997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524001" y="0"/>
            <a:ext cx="7236459" cy="3277870"/>
            <a:chOff x="0" y="0"/>
            <a:chExt cx="7236459" cy="327787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087373" cy="14508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33978" y="1319022"/>
              <a:ext cx="3601974" cy="19583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15334" y="1572767"/>
              <a:ext cx="3339846" cy="16931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80078" y="1345311"/>
              <a:ext cx="3516629" cy="18729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80078" y="1345311"/>
              <a:ext cx="3516629" cy="1873250"/>
            </a:xfrm>
            <a:custGeom>
              <a:avLst/>
              <a:gdLst/>
              <a:ahLst/>
              <a:cxnLst/>
              <a:rect l="l" t="t" r="r" b="b"/>
              <a:pathLst>
                <a:path w="3516629" h="1873250">
                  <a:moveTo>
                    <a:pt x="0" y="312165"/>
                  </a:moveTo>
                  <a:lnTo>
                    <a:pt x="3383" y="266022"/>
                  </a:lnTo>
                  <a:lnTo>
                    <a:pt x="13211" y="221985"/>
                  </a:lnTo>
                  <a:lnTo>
                    <a:pt x="29003" y="180538"/>
                  </a:lnTo>
                  <a:lnTo>
                    <a:pt x="50276" y="142161"/>
                  </a:lnTo>
                  <a:lnTo>
                    <a:pt x="76548" y="107337"/>
                  </a:lnTo>
                  <a:lnTo>
                    <a:pt x="107337" y="76548"/>
                  </a:lnTo>
                  <a:lnTo>
                    <a:pt x="142161" y="50276"/>
                  </a:lnTo>
                  <a:lnTo>
                    <a:pt x="180538" y="29003"/>
                  </a:lnTo>
                  <a:lnTo>
                    <a:pt x="221985" y="13211"/>
                  </a:lnTo>
                  <a:lnTo>
                    <a:pt x="266022" y="3383"/>
                  </a:lnTo>
                  <a:lnTo>
                    <a:pt x="312166" y="0"/>
                  </a:lnTo>
                  <a:lnTo>
                    <a:pt x="3204464" y="0"/>
                  </a:lnTo>
                  <a:lnTo>
                    <a:pt x="3250578" y="3383"/>
                  </a:lnTo>
                  <a:lnTo>
                    <a:pt x="3294597" y="13211"/>
                  </a:lnTo>
                  <a:lnTo>
                    <a:pt x="3336036" y="29003"/>
                  </a:lnTo>
                  <a:lnTo>
                    <a:pt x="3374412" y="50276"/>
                  </a:lnTo>
                  <a:lnTo>
                    <a:pt x="3409241" y="76548"/>
                  </a:lnTo>
                  <a:lnTo>
                    <a:pt x="3440038" y="107337"/>
                  </a:lnTo>
                  <a:lnTo>
                    <a:pt x="3466321" y="142161"/>
                  </a:lnTo>
                  <a:lnTo>
                    <a:pt x="3487605" y="180538"/>
                  </a:lnTo>
                  <a:lnTo>
                    <a:pt x="3503407" y="221985"/>
                  </a:lnTo>
                  <a:lnTo>
                    <a:pt x="3513243" y="266022"/>
                  </a:lnTo>
                  <a:lnTo>
                    <a:pt x="3516629" y="312165"/>
                  </a:lnTo>
                  <a:lnTo>
                    <a:pt x="3516629" y="1560829"/>
                  </a:lnTo>
                  <a:lnTo>
                    <a:pt x="3513243" y="1606944"/>
                  </a:lnTo>
                  <a:lnTo>
                    <a:pt x="3503407" y="1650963"/>
                  </a:lnTo>
                  <a:lnTo>
                    <a:pt x="3487605" y="1692402"/>
                  </a:lnTo>
                  <a:lnTo>
                    <a:pt x="3466321" y="1730778"/>
                  </a:lnTo>
                  <a:lnTo>
                    <a:pt x="3440038" y="1765607"/>
                  </a:lnTo>
                  <a:lnTo>
                    <a:pt x="3409241" y="1796404"/>
                  </a:lnTo>
                  <a:lnTo>
                    <a:pt x="3374412" y="1822687"/>
                  </a:lnTo>
                  <a:lnTo>
                    <a:pt x="3336036" y="1843971"/>
                  </a:lnTo>
                  <a:lnTo>
                    <a:pt x="3294597" y="1859773"/>
                  </a:lnTo>
                  <a:lnTo>
                    <a:pt x="3250578" y="1869609"/>
                  </a:lnTo>
                  <a:lnTo>
                    <a:pt x="3204464" y="1872996"/>
                  </a:lnTo>
                  <a:lnTo>
                    <a:pt x="312166" y="1872996"/>
                  </a:lnTo>
                  <a:lnTo>
                    <a:pt x="266022" y="1869609"/>
                  </a:lnTo>
                  <a:lnTo>
                    <a:pt x="221985" y="1859773"/>
                  </a:lnTo>
                  <a:lnTo>
                    <a:pt x="180538" y="1843971"/>
                  </a:lnTo>
                  <a:lnTo>
                    <a:pt x="142161" y="1822687"/>
                  </a:lnTo>
                  <a:lnTo>
                    <a:pt x="107337" y="1796404"/>
                  </a:lnTo>
                  <a:lnTo>
                    <a:pt x="76548" y="1765607"/>
                  </a:lnTo>
                  <a:lnTo>
                    <a:pt x="50276" y="1730778"/>
                  </a:lnTo>
                  <a:lnTo>
                    <a:pt x="29003" y="1692402"/>
                  </a:lnTo>
                  <a:lnTo>
                    <a:pt x="13211" y="1650963"/>
                  </a:lnTo>
                  <a:lnTo>
                    <a:pt x="3383" y="1606944"/>
                  </a:lnTo>
                  <a:lnTo>
                    <a:pt x="0" y="1560829"/>
                  </a:lnTo>
                  <a:lnTo>
                    <a:pt x="0" y="312165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504941" y="1602740"/>
            <a:ext cx="2948940" cy="147828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065" marR="5080" indent="1270" algn="ctr">
              <a:lnSpc>
                <a:spcPct val="107400"/>
              </a:lnSpc>
              <a:spcBef>
                <a:spcPts val="254"/>
              </a:spcBef>
            </a:pPr>
            <a:r>
              <a:rPr b="1" spc="-10" dirty="0">
                <a:latin typeface="Arial"/>
                <a:cs typeface="Arial"/>
              </a:rPr>
              <a:t>Додавання смакових </a:t>
            </a:r>
            <a:r>
              <a:rPr b="1" dirty="0">
                <a:latin typeface="Arial"/>
                <a:cs typeface="Arial"/>
              </a:rPr>
              <a:t>і  </a:t>
            </a:r>
            <a:r>
              <a:rPr b="1" spc="-5" dirty="0">
                <a:latin typeface="Arial"/>
                <a:cs typeface="Arial"/>
              </a:rPr>
              <a:t>цукрових сиропів  </a:t>
            </a:r>
            <a:r>
              <a:rPr b="1" spc="-10" dirty="0">
                <a:latin typeface="Arial"/>
                <a:cs typeface="Arial"/>
              </a:rPr>
              <a:t>ароматних </a:t>
            </a:r>
            <a:r>
              <a:rPr b="1" spc="-15" dirty="0">
                <a:latin typeface="Arial"/>
                <a:cs typeface="Arial"/>
              </a:rPr>
              <a:t>вод,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настойок,</a:t>
            </a:r>
            <a:endParaRPr>
              <a:latin typeface="Arial"/>
              <a:cs typeface="Arial"/>
            </a:endParaRPr>
          </a:p>
          <a:p>
            <a:pPr marL="15240" marR="5715" indent="-1270" algn="ctr"/>
            <a:r>
              <a:rPr b="1" spc="-5" dirty="0">
                <a:latin typeface="Arial"/>
                <a:cs typeface="Arial"/>
              </a:rPr>
              <a:t>рідких </a:t>
            </a:r>
            <a:r>
              <a:rPr b="1" spc="-10" dirty="0">
                <a:latin typeface="Arial"/>
                <a:cs typeface="Arial"/>
              </a:rPr>
              <a:t>екстрактів,  спиртових </a:t>
            </a:r>
            <a:r>
              <a:rPr b="1" dirty="0">
                <a:latin typeface="Arial"/>
                <a:cs typeface="Arial"/>
              </a:rPr>
              <a:t>та інших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рідин</a:t>
            </a:r>
            <a:endParaRPr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29351" y="4411228"/>
            <a:ext cx="4262755" cy="2390140"/>
            <a:chOff x="4705350" y="4411228"/>
            <a:chExt cx="4262755" cy="239014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05350" y="4411228"/>
              <a:ext cx="4262628" cy="23896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36592" y="4775453"/>
              <a:ext cx="4193286" cy="172135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51451" y="4437506"/>
              <a:ext cx="4177283" cy="23042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751451" y="4437506"/>
              <a:ext cx="4177665" cy="2304415"/>
            </a:xfrm>
            <a:custGeom>
              <a:avLst/>
              <a:gdLst/>
              <a:ahLst/>
              <a:cxnLst/>
              <a:rect l="l" t="t" r="r" b="b"/>
              <a:pathLst>
                <a:path w="4177665" h="2304415">
                  <a:moveTo>
                    <a:pt x="0" y="384048"/>
                  </a:moveTo>
                  <a:lnTo>
                    <a:pt x="2992" y="335876"/>
                  </a:lnTo>
                  <a:lnTo>
                    <a:pt x="11730" y="289489"/>
                  </a:lnTo>
                  <a:lnTo>
                    <a:pt x="25852" y="245248"/>
                  </a:lnTo>
                  <a:lnTo>
                    <a:pt x="44999" y="203511"/>
                  </a:lnTo>
                  <a:lnTo>
                    <a:pt x="68812" y="164639"/>
                  </a:lnTo>
                  <a:lnTo>
                    <a:pt x="96929" y="128991"/>
                  </a:lnTo>
                  <a:lnTo>
                    <a:pt x="128991" y="96929"/>
                  </a:lnTo>
                  <a:lnTo>
                    <a:pt x="164639" y="68812"/>
                  </a:lnTo>
                  <a:lnTo>
                    <a:pt x="203511" y="44999"/>
                  </a:lnTo>
                  <a:lnTo>
                    <a:pt x="245248" y="25852"/>
                  </a:lnTo>
                  <a:lnTo>
                    <a:pt x="289489" y="11730"/>
                  </a:lnTo>
                  <a:lnTo>
                    <a:pt x="335876" y="2992"/>
                  </a:lnTo>
                  <a:lnTo>
                    <a:pt x="384048" y="0"/>
                  </a:lnTo>
                  <a:lnTo>
                    <a:pt x="3793235" y="0"/>
                  </a:lnTo>
                  <a:lnTo>
                    <a:pt x="3841407" y="2992"/>
                  </a:lnTo>
                  <a:lnTo>
                    <a:pt x="3887794" y="11730"/>
                  </a:lnTo>
                  <a:lnTo>
                    <a:pt x="3932035" y="25852"/>
                  </a:lnTo>
                  <a:lnTo>
                    <a:pt x="3973772" y="44999"/>
                  </a:lnTo>
                  <a:lnTo>
                    <a:pt x="4012644" y="68812"/>
                  </a:lnTo>
                  <a:lnTo>
                    <a:pt x="4048292" y="96929"/>
                  </a:lnTo>
                  <a:lnTo>
                    <a:pt x="4080354" y="128991"/>
                  </a:lnTo>
                  <a:lnTo>
                    <a:pt x="4108471" y="164639"/>
                  </a:lnTo>
                  <a:lnTo>
                    <a:pt x="4132284" y="203511"/>
                  </a:lnTo>
                  <a:lnTo>
                    <a:pt x="4151431" y="245248"/>
                  </a:lnTo>
                  <a:lnTo>
                    <a:pt x="4165553" y="289489"/>
                  </a:lnTo>
                  <a:lnTo>
                    <a:pt x="4174291" y="335876"/>
                  </a:lnTo>
                  <a:lnTo>
                    <a:pt x="4177283" y="384048"/>
                  </a:lnTo>
                  <a:lnTo>
                    <a:pt x="4177283" y="1920227"/>
                  </a:lnTo>
                  <a:lnTo>
                    <a:pt x="4174291" y="1968403"/>
                  </a:lnTo>
                  <a:lnTo>
                    <a:pt x="4165553" y="2014794"/>
                  </a:lnTo>
                  <a:lnTo>
                    <a:pt x="4151431" y="2059039"/>
                  </a:lnTo>
                  <a:lnTo>
                    <a:pt x="4132284" y="2100778"/>
                  </a:lnTo>
                  <a:lnTo>
                    <a:pt x="4108471" y="2139651"/>
                  </a:lnTo>
                  <a:lnTo>
                    <a:pt x="4080354" y="2175299"/>
                  </a:lnTo>
                  <a:lnTo>
                    <a:pt x="4048292" y="2207361"/>
                  </a:lnTo>
                  <a:lnTo>
                    <a:pt x="4012644" y="2235478"/>
                  </a:lnTo>
                  <a:lnTo>
                    <a:pt x="3973772" y="2259290"/>
                  </a:lnTo>
                  <a:lnTo>
                    <a:pt x="3932035" y="2278436"/>
                  </a:lnTo>
                  <a:lnTo>
                    <a:pt x="3887794" y="2292558"/>
                  </a:lnTo>
                  <a:lnTo>
                    <a:pt x="3841407" y="2301295"/>
                  </a:lnTo>
                  <a:lnTo>
                    <a:pt x="3793235" y="2304288"/>
                  </a:lnTo>
                  <a:lnTo>
                    <a:pt x="384048" y="2304288"/>
                  </a:lnTo>
                  <a:lnTo>
                    <a:pt x="335876" y="2301295"/>
                  </a:lnTo>
                  <a:lnTo>
                    <a:pt x="289489" y="2292558"/>
                  </a:lnTo>
                  <a:lnTo>
                    <a:pt x="245248" y="2278436"/>
                  </a:lnTo>
                  <a:lnTo>
                    <a:pt x="203511" y="2259290"/>
                  </a:lnTo>
                  <a:lnTo>
                    <a:pt x="164639" y="2235478"/>
                  </a:lnTo>
                  <a:lnTo>
                    <a:pt x="128991" y="2207361"/>
                  </a:lnTo>
                  <a:lnTo>
                    <a:pt x="96929" y="2175299"/>
                  </a:lnTo>
                  <a:lnTo>
                    <a:pt x="68812" y="2139651"/>
                  </a:lnTo>
                  <a:lnTo>
                    <a:pt x="44999" y="2100778"/>
                  </a:lnTo>
                  <a:lnTo>
                    <a:pt x="25852" y="2059039"/>
                  </a:lnTo>
                  <a:lnTo>
                    <a:pt x="11730" y="2014794"/>
                  </a:lnTo>
                  <a:lnTo>
                    <a:pt x="2992" y="1968403"/>
                  </a:lnTo>
                  <a:lnTo>
                    <a:pt x="0" y="1920227"/>
                  </a:lnTo>
                  <a:lnTo>
                    <a:pt x="0" y="38404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411468" y="4839462"/>
            <a:ext cx="3840479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3. </a:t>
            </a:r>
            <a:r>
              <a:rPr sz="1600" dirty="0">
                <a:latin typeface="Arial"/>
                <a:cs typeface="Arial"/>
              </a:rPr>
              <a:t>Пахучі і </a:t>
            </a:r>
            <a:r>
              <a:rPr sz="1600" spc="-20" dirty="0">
                <a:latin typeface="Arial"/>
                <a:cs typeface="Arial"/>
              </a:rPr>
              <a:t>летючі </a:t>
            </a:r>
            <a:r>
              <a:rPr sz="1600" spc="-5" dirty="0">
                <a:latin typeface="Arial"/>
                <a:cs typeface="Arial"/>
              </a:rPr>
              <a:t>рідини (нашатирно-  анісові </a:t>
            </a:r>
            <a:r>
              <a:rPr sz="1600" dirty="0">
                <a:latin typeface="Arial"/>
                <a:cs typeface="Arial"/>
              </a:rPr>
              <a:t>краплі, </a:t>
            </a:r>
            <a:r>
              <a:rPr sz="1600" spc="-15" dirty="0">
                <a:latin typeface="Arial"/>
                <a:cs typeface="Arial"/>
              </a:rPr>
              <a:t>грудний </a:t>
            </a:r>
            <a:r>
              <a:rPr sz="1600" spc="-10" dirty="0">
                <a:latin typeface="Arial"/>
                <a:cs typeface="Arial"/>
              </a:rPr>
              <a:t>еліксир) </a:t>
            </a:r>
            <a:r>
              <a:rPr sz="1600" spc="-15" dirty="0">
                <a:latin typeface="Arial"/>
                <a:cs typeface="Arial"/>
              </a:rPr>
              <a:t>додають  </a:t>
            </a:r>
            <a:r>
              <a:rPr sz="1600" spc="-5" dirty="0">
                <a:latin typeface="Arial"/>
                <a:cs typeface="Arial"/>
              </a:rPr>
              <a:t>до </a:t>
            </a:r>
            <a:r>
              <a:rPr sz="1600" dirty="0">
                <a:latin typeface="Arial"/>
                <a:cs typeface="Arial"/>
              </a:rPr>
              <a:t>мікстури в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spc="-10" dirty="0">
                <a:latin typeface="Arial"/>
                <a:cs typeface="Arial"/>
              </a:rPr>
              <a:t>шляхом  змішування </a:t>
            </a:r>
            <a:r>
              <a:rPr sz="1600" dirty="0">
                <a:latin typeface="Arial"/>
                <a:cs typeface="Arial"/>
              </a:rPr>
              <a:t>з цукровим сиропом (при  </a:t>
            </a:r>
            <a:r>
              <a:rPr sz="1600" spc="-15" dirty="0">
                <a:latin typeface="Arial"/>
                <a:cs typeface="Arial"/>
              </a:rPr>
              <a:t>його </a:t>
            </a:r>
            <a:r>
              <a:rPr sz="1600" spc="-5" dirty="0">
                <a:latin typeface="Arial"/>
                <a:cs typeface="Arial"/>
              </a:rPr>
              <a:t>наявності </a:t>
            </a:r>
            <a:r>
              <a:rPr sz="1600" dirty="0">
                <a:latin typeface="Arial"/>
                <a:cs typeface="Arial"/>
              </a:rPr>
              <a:t>в прописі)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5" dirty="0">
                <a:latin typeface="Arial"/>
                <a:cs typeface="Arial"/>
              </a:rPr>
              <a:t>рівною  </a:t>
            </a:r>
            <a:r>
              <a:rPr sz="1600" dirty="0">
                <a:latin typeface="Arial"/>
                <a:cs typeface="Arial"/>
              </a:rPr>
              <a:t>кількістю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мікстури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657350" y="4195592"/>
            <a:ext cx="4437380" cy="2605405"/>
            <a:chOff x="133350" y="4195591"/>
            <a:chExt cx="4437380" cy="2605405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3350" y="4195591"/>
              <a:ext cx="4437126" cy="260527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259" y="4302238"/>
              <a:ext cx="4338828" cy="245287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9451" y="4221861"/>
              <a:ext cx="4351782" cy="251993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9451" y="4221861"/>
              <a:ext cx="4352290" cy="2520315"/>
            </a:xfrm>
            <a:custGeom>
              <a:avLst/>
              <a:gdLst/>
              <a:ahLst/>
              <a:cxnLst/>
              <a:rect l="l" t="t" r="r" b="b"/>
              <a:pathLst>
                <a:path w="4352290" h="2520315">
                  <a:moveTo>
                    <a:pt x="0" y="419988"/>
                  </a:moveTo>
                  <a:lnTo>
                    <a:pt x="2825" y="371018"/>
                  </a:lnTo>
                  <a:lnTo>
                    <a:pt x="11092" y="323705"/>
                  </a:lnTo>
                  <a:lnTo>
                    <a:pt x="24484" y="278364"/>
                  </a:lnTo>
                  <a:lnTo>
                    <a:pt x="42688" y="235311"/>
                  </a:lnTo>
                  <a:lnTo>
                    <a:pt x="65387" y="194860"/>
                  </a:lnTo>
                  <a:lnTo>
                    <a:pt x="92268" y="157328"/>
                  </a:lnTo>
                  <a:lnTo>
                    <a:pt x="123013" y="123031"/>
                  </a:lnTo>
                  <a:lnTo>
                    <a:pt x="157309" y="92283"/>
                  </a:lnTo>
                  <a:lnTo>
                    <a:pt x="194841" y="65399"/>
                  </a:lnTo>
                  <a:lnTo>
                    <a:pt x="235293" y="42697"/>
                  </a:lnTo>
                  <a:lnTo>
                    <a:pt x="278350" y="24490"/>
                  </a:lnTo>
                  <a:lnTo>
                    <a:pt x="323697" y="11094"/>
                  </a:lnTo>
                  <a:lnTo>
                    <a:pt x="371019" y="2826"/>
                  </a:lnTo>
                  <a:lnTo>
                    <a:pt x="420001" y="0"/>
                  </a:lnTo>
                  <a:lnTo>
                    <a:pt x="3931793" y="0"/>
                  </a:lnTo>
                  <a:lnTo>
                    <a:pt x="3980763" y="2826"/>
                  </a:lnTo>
                  <a:lnTo>
                    <a:pt x="4028076" y="11094"/>
                  </a:lnTo>
                  <a:lnTo>
                    <a:pt x="4073417" y="24490"/>
                  </a:lnTo>
                  <a:lnTo>
                    <a:pt x="4116470" y="42697"/>
                  </a:lnTo>
                  <a:lnTo>
                    <a:pt x="4156921" y="65399"/>
                  </a:lnTo>
                  <a:lnTo>
                    <a:pt x="4194453" y="92283"/>
                  </a:lnTo>
                  <a:lnTo>
                    <a:pt x="4228750" y="123031"/>
                  </a:lnTo>
                  <a:lnTo>
                    <a:pt x="4259498" y="157328"/>
                  </a:lnTo>
                  <a:lnTo>
                    <a:pt x="4286382" y="194860"/>
                  </a:lnTo>
                  <a:lnTo>
                    <a:pt x="4309084" y="235311"/>
                  </a:lnTo>
                  <a:lnTo>
                    <a:pt x="4327291" y="278364"/>
                  </a:lnTo>
                  <a:lnTo>
                    <a:pt x="4340687" y="323705"/>
                  </a:lnTo>
                  <a:lnTo>
                    <a:pt x="4348955" y="371018"/>
                  </a:lnTo>
                  <a:lnTo>
                    <a:pt x="4351782" y="419988"/>
                  </a:lnTo>
                  <a:lnTo>
                    <a:pt x="4351782" y="2099932"/>
                  </a:lnTo>
                  <a:lnTo>
                    <a:pt x="4348955" y="2148914"/>
                  </a:lnTo>
                  <a:lnTo>
                    <a:pt x="4340687" y="2196236"/>
                  </a:lnTo>
                  <a:lnTo>
                    <a:pt x="4327291" y="2241583"/>
                  </a:lnTo>
                  <a:lnTo>
                    <a:pt x="4309084" y="2284640"/>
                  </a:lnTo>
                  <a:lnTo>
                    <a:pt x="4286382" y="2325092"/>
                  </a:lnTo>
                  <a:lnTo>
                    <a:pt x="4259498" y="2362624"/>
                  </a:lnTo>
                  <a:lnTo>
                    <a:pt x="4228750" y="2396920"/>
                  </a:lnTo>
                  <a:lnTo>
                    <a:pt x="4194453" y="2427665"/>
                  </a:lnTo>
                  <a:lnTo>
                    <a:pt x="4156921" y="2454546"/>
                  </a:lnTo>
                  <a:lnTo>
                    <a:pt x="4116470" y="2477245"/>
                  </a:lnTo>
                  <a:lnTo>
                    <a:pt x="4073417" y="2495449"/>
                  </a:lnTo>
                  <a:lnTo>
                    <a:pt x="4028076" y="2508841"/>
                  </a:lnTo>
                  <a:lnTo>
                    <a:pt x="3980763" y="2517108"/>
                  </a:lnTo>
                  <a:lnTo>
                    <a:pt x="3931793" y="2519934"/>
                  </a:lnTo>
                  <a:lnTo>
                    <a:pt x="420001" y="2519934"/>
                  </a:lnTo>
                  <a:lnTo>
                    <a:pt x="371019" y="2517108"/>
                  </a:lnTo>
                  <a:lnTo>
                    <a:pt x="323697" y="2508841"/>
                  </a:lnTo>
                  <a:lnTo>
                    <a:pt x="278350" y="2495449"/>
                  </a:lnTo>
                  <a:lnTo>
                    <a:pt x="235293" y="2477245"/>
                  </a:lnTo>
                  <a:lnTo>
                    <a:pt x="194841" y="2454546"/>
                  </a:lnTo>
                  <a:lnTo>
                    <a:pt x="157309" y="2427665"/>
                  </a:lnTo>
                  <a:lnTo>
                    <a:pt x="123013" y="2396920"/>
                  </a:lnTo>
                  <a:lnTo>
                    <a:pt x="92268" y="2362624"/>
                  </a:lnTo>
                  <a:lnTo>
                    <a:pt x="65387" y="2325092"/>
                  </a:lnTo>
                  <a:lnTo>
                    <a:pt x="42688" y="2284640"/>
                  </a:lnTo>
                  <a:lnTo>
                    <a:pt x="24484" y="2241583"/>
                  </a:lnTo>
                  <a:lnTo>
                    <a:pt x="11092" y="2196236"/>
                  </a:lnTo>
                  <a:lnTo>
                    <a:pt x="2825" y="2148914"/>
                  </a:lnTo>
                  <a:lnTo>
                    <a:pt x="0" y="2099932"/>
                  </a:lnTo>
                  <a:lnTo>
                    <a:pt x="0" y="41998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49628" y="4365498"/>
            <a:ext cx="4050029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2. </a:t>
            </a:r>
            <a:r>
              <a:rPr sz="1600" spc="-10" dirty="0">
                <a:latin typeface="Arial"/>
                <a:cs typeface="Arial"/>
              </a:rPr>
              <a:t>Спиртові </a:t>
            </a:r>
            <a:r>
              <a:rPr sz="1600" spc="-5" dirty="0">
                <a:latin typeface="Arial"/>
                <a:cs typeface="Arial"/>
              </a:rPr>
              <a:t>рідини (настойки) </a:t>
            </a:r>
            <a:r>
              <a:rPr sz="1600" spc="-15" dirty="0">
                <a:latin typeface="Arial"/>
                <a:cs typeface="Arial"/>
              </a:rPr>
              <a:t>додають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в</a:t>
            </a:r>
            <a:endParaRPr sz="1600">
              <a:latin typeface="Arial"/>
              <a:cs typeface="Arial"/>
            </a:endParaRPr>
          </a:p>
          <a:p>
            <a:pPr marL="12700"/>
            <a:r>
              <a:rPr sz="1600" dirty="0">
                <a:latin typeface="Arial"/>
                <a:cs typeface="Arial"/>
              </a:rPr>
              <a:t>порядку </a:t>
            </a:r>
            <a:r>
              <a:rPr sz="1600" spc="-5" dirty="0">
                <a:latin typeface="Arial"/>
                <a:cs typeface="Arial"/>
              </a:rPr>
              <a:t>збільшення концентрації </a:t>
            </a:r>
            <a:r>
              <a:rPr sz="1600" spc="-20" dirty="0">
                <a:latin typeface="Arial"/>
                <a:cs typeface="Arial"/>
              </a:rPr>
              <a:t>етанолу</a:t>
            </a:r>
            <a:endParaRPr sz="1600">
              <a:latin typeface="Arial"/>
              <a:cs typeface="Arial"/>
            </a:endParaRPr>
          </a:p>
          <a:p>
            <a:pPr marL="12700"/>
            <a:r>
              <a:rPr sz="160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 marR="177165">
              <a:spcBef>
                <a:spcPts val="5"/>
              </a:spcBef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spc="-10" dirty="0">
                <a:latin typeface="Arial"/>
                <a:cs typeface="Arial"/>
              </a:rPr>
              <a:t>сильнодіючі </a:t>
            </a:r>
            <a:r>
              <a:rPr sz="1600" dirty="0">
                <a:latin typeface="Arial"/>
                <a:cs typeface="Arial"/>
              </a:rPr>
              <a:t>засоби (адонізид, </a:t>
            </a:r>
            <a:r>
              <a:rPr sz="1600" spc="-5" dirty="0">
                <a:latin typeface="Arial"/>
                <a:cs typeface="Arial"/>
              </a:rPr>
              <a:t>настойка  </a:t>
            </a:r>
            <a:r>
              <a:rPr sz="1600" spc="-15" dirty="0">
                <a:latin typeface="Arial"/>
                <a:cs typeface="Arial"/>
              </a:rPr>
              <a:t>беладонни)</a:t>
            </a:r>
            <a:endParaRPr sz="1600">
              <a:latin typeface="Arial"/>
              <a:cs typeface="Arial"/>
            </a:endParaRPr>
          </a:p>
          <a:p>
            <a:pPr marL="12700" marR="440055"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spc="-15" dirty="0">
                <a:latin typeface="Arial"/>
                <a:cs typeface="Arial"/>
              </a:rPr>
              <a:t>загального </a:t>
            </a:r>
            <a:r>
              <a:rPr sz="1600" dirty="0">
                <a:latin typeface="Arial"/>
                <a:cs typeface="Arial"/>
              </a:rPr>
              <a:t>списку </a:t>
            </a:r>
            <a:r>
              <a:rPr sz="1600" spc="-5" dirty="0">
                <a:latin typeface="Arial"/>
                <a:cs typeface="Arial"/>
              </a:rPr>
              <a:t>(настойки </a:t>
            </a:r>
            <a:r>
              <a:rPr sz="1600" dirty="0">
                <a:latin typeface="Arial"/>
                <a:cs typeface="Arial"/>
              </a:rPr>
              <a:t>кропиви  </a:t>
            </a:r>
            <a:r>
              <a:rPr sz="1600" spc="-10" dirty="0">
                <a:latin typeface="Arial"/>
                <a:cs typeface="Arial"/>
              </a:rPr>
              <a:t>собачої,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spc="-10" dirty="0">
                <a:latin typeface="Arial"/>
                <a:cs typeface="Arial"/>
              </a:rPr>
              <a:t>та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ін.)</a:t>
            </a:r>
            <a:endParaRPr sz="1600">
              <a:latin typeface="Arial"/>
              <a:cs typeface="Arial"/>
            </a:endParaRPr>
          </a:p>
          <a:p>
            <a:pPr marL="12700" marR="5080"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dirty="0">
                <a:latin typeface="Arial"/>
                <a:cs typeface="Arial"/>
              </a:rPr>
              <a:t>пахучі і </a:t>
            </a:r>
            <a:r>
              <a:rPr sz="1600" spc="-15" dirty="0">
                <a:latin typeface="Arial"/>
                <a:cs typeface="Arial"/>
              </a:rPr>
              <a:t>летючі </a:t>
            </a:r>
            <a:r>
              <a:rPr sz="1600" spc="-10" dirty="0">
                <a:latin typeface="Arial"/>
                <a:cs typeface="Arial"/>
              </a:rPr>
              <a:t>настоянки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dirty="0">
                <a:latin typeface="Arial"/>
                <a:cs typeface="Arial"/>
              </a:rPr>
              <a:t>в 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dirty="0">
                <a:latin typeface="Arial"/>
                <a:cs typeface="Arial"/>
              </a:rPr>
              <a:t>чергу (настойка м'яти, </a:t>
            </a:r>
            <a:r>
              <a:rPr sz="1600" spc="-5" dirty="0">
                <a:latin typeface="Arial"/>
                <a:cs typeface="Arial"/>
              </a:rPr>
              <a:t>валеріани)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657350" y="1386839"/>
            <a:ext cx="2443480" cy="2533650"/>
            <a:chOff x="133350" y="1386839"/>
            <a:chExt cx="2443480" cy="2533650"/>
          </a:xfrm>
        </p:grpSpPr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350" y="1386839"/>
              <a:ext cx="2442972" cy="25336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7640" y="1579625"/>
              <a:ext cx="2270760" cy="220903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9451" y="1413128"/>
              <a:ext cx="2357628" cy="244830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79451" y="1413128"/>
              <a:ext cx="2357755" cy="2448560"/>
            </a:xfrm>
            <a:custGeom>
              <a:avLst/>
              <a:gdLst/>
              <a:ahLst/>
              <a:cxnLst/>
              <a:rect l="l" t="t" r="r" b="b"/>
              <a:pathLst>
                <a:path w="2357755" h="2448560">
                  <a:moveTo>
                    <a:pt x="0" y="392938"/>
                  </a:moveTo>
                  <a:lnTo>
                    <a:pt x="3061" y="343642"/>
                  </a:lnTo>
                  <a:lnTo>
                    <a:pt x="12001" y="296176"/>
                  </a:lnTo>
                  <a:lnTo>
                    <a:pt x="26450" y="250907"/>
                  </a:lnTo>
                  <a:lnTo>
                    <a:pt x="46040" y="208202"/>
                  </a:lnTo>
                  <a:lnTo>
                    <a:pt x="70404" y="168431"/>
                  </a:lnTo>
                  <a:lnTo>
                    <a:pt x="99172" y="131960"/>
                  </a:lnTo>
                  <a:lnTo>
                    <a:pt x="131977" y="99158"/>
                  </a:lnTo>
                  <a:lnTo>
                    <a:pt x="168450" y="70393"/>
                  </a:lnTo>
                  <a:lnTo>
                    <a:pt x="208223" y="46033"/>
                  </a:lnTo>
                  <a:lnTo>
                    <a:pt x="250928" y="26445"/>
                  </a:lnTo>
                  <a:lnTo>
                    <a:pt x="296197" y="11998"/>
                  </a:lnTo>
                  <a:lnTo>
                    <a:pt x="343660" y="3061"/>
                  </a:lnTo>
                  <a:lnTo>
                    <a:pt x="392950" y="0"/>
                  </a:lnTo>
                  <a:lnTo>
                    <a:pt x="1964690" y="0"/>
                  </a:lnTo>
                  <a:lnTo>
                    <a:pt x="2013985" y="3061"/>
                  </a:lnTo>
                  <a:lnTo>
                    <a:pt x="2061451" y="11998"/>
                  </a:lnTo>
                  <a:lnTo>
                    <a:pt x="2106720" y="26445"/>
                  </a:lnTo>
                  <a:lnTo>
                    <a:pt x="2149425" y="46033"/>
                  </a:lnTo>
                  <a:lnTo>
                    <a:pt x="2189196" y="70393"/>
                  </a:lnTo>
                  <a:lnTo>
                    <a:pt x="2225667" y="99158"/>
                  </a:lnTo>
                  <a:lnTo>
                    <a:pt x="2258469" y="131960"/>
                  </a:lnTo>
                  <a:lnTo>
                    <a:pt x="2287234" y="168431"/>
                  </a:lnTo>
                  <a:lnTo>
                    <a:pt x="2311594" y="208202"/>
                  </a:lnTo>
                  <a:lnTo>
                    <a:pt x="2331182" y="250907"/>
                  </a:lnTo>
                  <a:lnTo>
                    <a:pt x="2345629" y="296176"/>
                  </a:lnTo>
                  <a:lnTo>
                    <a:pt x="2354566" y="343642"/>
                  </a:lnTo>
                  <a:lnTo>
                    <a:pt x="2357628" y="392938"/>
                  </a:lnTo>
                  <a:lnTo>
                    <a:pt x="2357628" y="2055368"/>
                  </a:lnTo>
                  <a:lnTo>
                    <a:pt x="2354566" y="2104663"/>
                  </a:lnTo>
                  <a:lnTo>
                    <a:pt x="2345629" y="2152129"/>
                  </a:lnTo>
                  <a:lnTo>
                    <a:pt x="2331182" y="2197398"/>
                  </a:lnTo>
                  <a:lnTo>
                    <a:pt x="2311594" y="2240103"/>
                  </a:lnTo>
                  <a:lnTo>
                    <a:pt x="2287234" y="2279874"/>
                  </a:lnTo>
                  <a:lnTo>
                    <a:pt x="2258469" y="2316345"/>
                  </a:lnTo>
                  <a:lnTo>
                    <a:pt x="2225667" y="2349147"/>
                  </a:lnTo>
                  <a:lnTo>
                    <a:pt x="2189196" y="2377912"/>
                  </a:lnTo>
                  <a:lnTo>
                    <a:pt x="2149425" y="2402272"/>
                  </a:lnTo>
                  <a:lnTo>
                    <a:pt x="2106720" y="2421860"/>
                  </a:lnTo>
                  <a:lnTo>
                    <a:pt x="2061451" y="2436307"/>
                  </a:lnTo>
                  <a:lnTo>
                    <a:pt x="2013985" y="2445244"/>
                  </a:lnTo>
                  <a:lnTo>
                    <a:pt x="1964690" y="2448306"/>
                  </a:lnTo>
                  <a:lnTo>
                    <a:pt x="392950" y="2448306"/>
                  </a:lnTo>
                  <a:lnTo>
                    <a:pt x="343660" y="2445244"/>
                  </a:lnTo>
                  <a:lnTo>
                    <a:pt x="296197" y="2436307"/>
                  </a:lnTo>
                  <a:lnTo>
                    <a:pt x="250928" y="2421860"/>
                  </a:lnTo>
                  <a:lnTo>
                    <a:pt x="208223" y="2402272"/>
                  </a:lnTo>
                  <a:lnTo>
                    <a:pt x="168450" y="2377912"/>
                  </a:lnTo>
                  <a:lnTo>
                    <a:pt x="131977" y="2349147"/>
                  </a:lnTo>
                  <a:lnTo>
                    <a:pt x="99172" y="2316345"/>
                  </a:lnTo>
                  <a:lnTo>
                    <a:pt x="70404" y="2279874"/>
                  </a:lnTo>
                  <a:lnTo>
                    <a:pt x="46040" y="2240103"/>
                  </a:lnTo>
                  <a:lnTo>
                    <a:pt x="26450" y="2197398"/>
                  </a:lnTo>
                  <a:lnTo>
                    <a:pt x="12001" y="2152129"/>
                  </a:lnTo>
                  <a:lnTo>
                    <a:pt x="3061" y="2104663"/>
                  </a:lnTo>
                  <a:lnTo>
                    <a:pt x="0" y="2055368"/>
                  </a:lnTo>
                  <a:lnTo>
                    <a:pt x="0" y="392938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841754" y="1642873"/>
            <a:ext cx="1917700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1. </a:t>
            </a:r>
            <a:r>
              <a:rPr sz="1600" spc="-10" dirty="0">
                <a:latin typeface="Arial"/>
                <a:cs typeface="Arial"/>
              </a:rPr>
              <a:t>Водні </a:t>
            </a:r>
            <a:r>
              <a:rPr sz="1600" dirty="0">
                <a:latin typeface="Arial"/>
                <a:cs typeface="Arial"/>
              </a:rPr>
              <a:t>пахучі і  </a:t>
            </a:r>
            <a:r>
              <a:rPr sz="1600" spc="-20" dirty="0">
                <a:latin typeface="Arial"/>
                <a:cs typeface="Arial"/>
              </a:rPr>
              <a:t>нелеткі </a:t>
            </a:r>
            <a:r>
              <a:rPr sz="1600" spc="-5" dirty="0">
                <a:latin typeface="Arial"/>
                <a:cs typeface="Arial"/>
              </a:rPr>
              <a:t>рідини  </a:t>
            </a:r>
            <a:r>
              <a:rPr sz="1600" dirty="0">
                <a:latin typeface="Arial"/>
                <a:cs typeface="Arial"/>
              </a:rPr>
              <a:t>(цукровий сироп,  </a:t>
            </a:r>
            <a:r>
              <a:rPr sz="1600" spc="-10" dirty="0">
                <a:latin typeface="Arial"/>
                <a:cs typeface="Arial"/>
              </a:rPr>
              <a:t>ароматні </a:t>
            </a:r>
            <a:r>
              <a:rPr sz="1600" spc="-15" dirty="0">
                <a:latin typeface="Arial"/>
                <a:cs typeface="Arial"/>
              </a:rPr>
              <a:t>води)  додають </a:t>
            </a:r>
            <a:r>
              <a:rPr sz="1600" spc="-5" dirty="0">
                <a:latin typeface="Arial"/>
                <a:cs typeface="Arial"/>
              </a:rPr>
              <a:t>до </a:t>
            </a:r>
            <a:r>
              <a:rPr sz="1600" spc="-20" dirty="0">
                <a:latin typeface="Arial"/>
                <a:cs typeface="Arial"/>
              </a:rPr>
              <a:t>водного  </a:t>
            </a:r>
            <a:r>
              <a:rPr sz="1600" spc="-15" dirty="0">
                <a:latin typeface="Arial"/>
                <a:cs typeface="Arial"/>
              </a:rPr>
              <a:t>розчину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останню 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контейнер  для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відпустки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805555" y="158992"/>
            <a:ext cx="6512814" cy="4557522"/>
            <a:chOff x="2442972" y="10667"/>
            <a:chExt cx="6512814" cy="4557522"/>
          </a:xfrm>
        </p:grpSpPr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42972" y="2644140"/>
              <a:ext cx="1266444" cy="33985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556129" y="2624582"/>
              <a:ext cx="1155065" cy="267970"/>
            </a:xfrm>
            <a:custGeom>
              <a:avLst/>
              <a:gdLst/>
              <a:ahLst/>
              <a:cxnLst/>
              <a:rect l="l" t="t" r="r" b="b"/>
              <a:pathLst>
                <a:path w="1155064" h="267969">
                  <a:moveTo>
                    <a:pt x="88264" y="151891"/>
                  </a:moveTo>
                  <a:lnTo>
                    <a:pt x="0" y="228218"/>
                  </a:lnTo>
                  <a:lnTo>
                    <a:pt x="109854" y="267462"/>
                  </a:lnTo>
                  <a:lnTo>
                    <a:pt x="117093" y="264032"/>
                  </a:lnTo>
                  <a:lnTo>
                    <a:pt x="119379" y="257555"/>
                  </a:lnTo>
                  <a:lnTo>
                    <a:pt x="121665" y="250951"/>
                  </a:lnTo>
                  <a:lnTo>
                    <a:pt x="118363" y="243839"/>
                  </a:lnTo>
                  <a:lnTo>
                    <a:pt x="96431" y="235965"/>
                  </a:lnTo>
                  <a:lnTo>
                    <a:pt x="26796" y="235965"/>
                  </a:lnTo>
                  <a:lnTo>
                    <a:pt x="22097" y="211327"/>
                  </a:lnTo>
                  <a:lnTo>
                    <a:pt x="67785" y="202769"/>
                  </a:lnTo>
                  <a:lnTo>
                    <a:pt x="99440" y="175387"/>
                  </a:lnTo>
                  <a:lnTo>
                    <a:pt x="104647" y="170941"/>
                  </a:lnTo>
                  <a:lnTo>
                    <a:pt x="105282" y="162940"/>
                  </a:lnTo>
                  <a:lnTo>
                    <a:pt x="100710" y="157733"/>
                  </a:lnTo>
                  <a:lnTo>
                    <a:pt x="96138" y="152400"/>
                  </a:lnTo>
                  <a:lnTo>
                    <a:pt x="88264" y="151891"/>
                  </a:lnTo>
                  <a:close/>
                </a:path>
                <a:path w="1155064" h="267969">
                  <a:moveTo>
                    <a:pt x="67785" y="202769"/>
                  </a:moveTo>
                  <a:lnTo>
                    <a:pt x="22097" y="211327"/>
                  </a:lnTo>
                  <a:lnTo>
                    <a:pt x="26796" y="235965"/>
                  </a:lnTo>
                  <a:lnTo>
                    <a:pt x="41710" y="233171"/>
                  </a:lnTo>
                  <a:lnTo>
                    <a:pt x="32638" y="233171"/>
                  </a:lnTo>
                  <a:lnTo>
                    <a:pt x="28701" y="211835"/>
                  </a:lnTo>
                  <a:lnTo>
                    <a:pt x="57304" y="211835"/>
                  </a:lnTo>
                  <a:lnTo>
                    <a:pt x="67785" y="202769"/>
                  </a:lnTo>
                  <a:close/>
                </a:path>
                <a:path w="1155064" h="267969">
                  <a:moveTo>
                    <a:pt x="72433" y="227416"/>
                  </a:moveTo>
                  <a:lnTo>
                    <a:pt x="26796" y="235965"/>
                  </a:lnTo>
                  <a:lnTo>
                    <a:pt x="96431" y="235965"/>
                  </a:lnTo>
                  <a:lnTo>
                    <a:pt x="72433" y="227416"/>
                  </a:lnTo>
                  <a:close/>
                </a:path>
                <a:path w="1155064" h="267969">
                  <a:moveTo>
                    <a:pt x="28701" y="211835"/>
                  </a:moveTo>
                  <a:lnTo>
                    <a:pt x="32638" y="233171"/>
                  </a:lnTo>
                  <a:lnTo>
                    <a:pt x="48960" y="219053"/>
                  </a:lnTo>
                  <a:lnTo>
                    <a:pt x="28701" y="211835"/>
                  </a:lnTo>
                  <a:close/>
                </a:path>
                <a:path w="1155064" h="267969">
                  <a:moveTo>
                    <a:pt x="48960" y="219053"/>
                  </a:moveTo>
                  <a:lnTo>
                    <a:pt x="32638" y="233171"/>
                  </a:lnTo>
                  <a:lnTo>
                    <a:pt x="41710" y="233171"/>
                  </a:lnTo>
                  <a:lnTo>
                    <a:pt x="72433" y="227416"/>
                  </a:lnTo>
                  <a:lnTo>
                    <a:pt x="48960" y="219053"/>
                  </a:lnTo>
                  <a:close/>
                </a:path>
                <a:path w="1155064" h="267969">
                  <a:moveTo>
                    <a:pt x="1150238" y="0"/>
                  </a:moveTo>
                  <a:lnTo>
                    <a:pt x="67785" y="202769"/>
                  </a:lnTo>
                  <a:lnTo>
                    <a:pt x="48960" y="219053"/>
                  </a:lnTo>
                  <a:lnTo>
                    <a:pt x="72433" y="227416"/>
                  </a:lnTo>
                  <a:lnTo>
                    <a:pt x="1154810" y="24637"/>
                  </a:lnTo>
                  <a:lnTo>
                    <a:pt x="1150238" y="0"/>
                  </a:lnTo>
                  <a:close/>
                </a:path>
                <a:path w="1155064" h="267969">
                  <a:moveTo>
                    <a:pt x="57304" y="211835"/>
                  </a:moveTo>
                  <a:lnTo>
                    <a:pt x="28701" y="211835"/>
                  </a:lnTo>
                  <a:lnTo>
                    <a:pt x="48960" y="219053"/>
                  </a:lnTo>
                  <a:lnTo>
                    <a:pt x="57304" y="211835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78474" y="3216401"/>
              <a:ext cx="872490" cy="135178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079489" y="3197351"/>
              <a:ext cx="761365" cy="1240155"/>
            </a:xfrm>
            <a:custGeom>
              <a:avLst/>
              <a:gdLst/>
              <a:ahLst/>
              <a:cxnLst/>
              <a:rect l="l" t="t" r="r" b="b"/>
              <a:pathLst>
                <a:path w="761365" h="1240154">
                  <a:moveTo>
                    <a:pt x="670306" y="1162304"/>
                  </a:moveTo>
                  <a:lnTo>
                    <a:pt x="662686" y="1164590"/>
                  </a:lnTo>
                  <a:lnTo>
                    <a:pt x="656082" y="1176782"/>
                  </a:lnTo>
                  <a:lnTo>
                    <a:pt x="658240" y="1184402"/>
                  </a:lnTo>
                  <a:lnTo>
                    <a:pt x="760857" y="1240028"/>
                  </a:lnTo>
                  <a:lnTo>
                    <a:pt x="760601" y="1225296"/>
                  </a:lnTo>
                  <a:lnTo>
                    <a:pt x="737235" y="1225296"/>
                  </a:lnTo>
                  <a:lnTo>
                    <a:pt x="712990" y="1185427"/>
                  </a:lnTo>
                  <a:lnTo>
                    <a:pt x="670306" y="1162304"/>
                  </a:lnTo>
                  <a:close/>
                </a:path>
                <a:path w="761365" h="1240154">
                  <a:moveTo>
                    <a:pt x="712990" y="1185427"/>
                  </a:moveTo>
                  <a:lnTo>
                    <a:pt x="737235" y="1225296"/>
                  </a:lnTo>
                  <a:lnTo>
                    <a:pt x="747653" y="1218946"/>
                  </a:lnTo>
                  <a:lnTo>
                    <a:pt x="735330" y="1218946"/>
                  </a:lnTo>
                  <a:lnTo>
                    <a:pt x="734954" y="1197326"/>
                  </a:lnTo>
                  <a:lnTo>
                    <a:pt x="712990" y="1185427"/>
                  </a:lnTo>
                  <a:close/>
                </a:path>
                <a:path w="761365" h="1240154">
                  <a:moveTo>
                    <a:pt x="753110" y="1117854"/>
                  </a:moveTo>
                  <a:lnTo>
                    <a:pt x="739139" y="1118108"/>
                  </a:lnTo>
                  <a:lnTo>
                    <a:pt x="733679" y="1123823"/>
                  </a:lnTo>
                  <a:lnTo>
                    <a:pt x="734523" y="1172458"/>
                  </a:lnTo>
                  <a:lnTo>
                    <a:pt x="758698" y="1212215"/>
                  </a:lnTo>
                  <a:lnTo>
                    <a:pt x="737235" y="1225296"/>
                  </a:lnTo>
                  <a:lnTo>
                    <a:pt x="760601" y="1225296"/>
                  </a:lnTo>
                  <a:lnTo>
                    <a:pt x="758825" y="1123315"/>
                  </a:lnTo>
                  <a:lnTo>
                    <a:pt x="753110" y="1117854"/>
                  </a:lnTo>
                  <a:close/>
                </a:path>
                <a:path w="761365" h="1240154">
                  <a:moveTo>
                    <a:pt x="734954" y="1197326"/>
                  </a:moveTo>
                  <a:lnTo>
                    <a:pt x="735330" y="1218946"/>
                  </a:lnTo>
                  <a:lnTo>
                    <a:pt x="753999" y="1207643"/>
                  </a:lnTo>
                  <a:lnTo>
                    <a:pt x="734954" y="1197326"/>
                  </a:lnTo>
                  <a:close/>
                </a:path>
                <a:path w="761365" h="1240154">
                  <a:moveTo>
                    <a:pt x="734523" y="1172458"/>
                  </a:moveTo>
                  <a:lnTo>
                    <a:pt x="734954" y="1197326"/>
                  </a:lnTo>
                  <a:lnTo>
                    <a:pt x="753999" y="1207643"/>
                  </a:lnTo>
                  <a:lnTo>
                    <a:pt x="735330" y="1218946"/>
                  </a:lnTo>
                  <a:lnTo>
                    <a:pt x="747653" y="1218946"/>
                  </a:lnTo>
                  <a:lnTo>
                    <a:pt x="758698" y="1212215"/>
                  </a:lnTo>
                  <a:lnTo>
                    <a:pt x="734523" y="1172458"/>
                  </a:lnTo>
                  <a:close/>
                </a:path>
                <a:path w="761365" h="1240154">
                  <a:moveTo>
                    <a:pt x="21589" y="0"/>
                  </a:moveTo>
                  <a:lnTo>
                    <a:pt x="0" y="12953"/>
                  </a:lnTo>
                  <a:lnTo>
                    <a:pt x="712990" y="1185427"/>
                  </a:lnTo>
                  <a:lnTo>
                    <a:pt x="734954" y="1197326"/>
                  </a:lnTo>
                  <a:lnTo>
                    <a:pt x="734523" y="1172458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09544" y="3226307"/>
              <a:ext cx="2231898" cy="112623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322700" y="3207003"/>
              <a:ext cx="2120265" cy="1024890"/>
            </a:xfrm>
            <a:custGeom>
              <a:avLst/>
              <a:gdLst/>
              <a:ahLst/>
              <a:cxnLst/>
              <a:rect l="l" t="t" r="r" b="b"/>
              <a:pathLst>
                <a:path w="2120265" h="1024889">
                  <a:moveTo>
                    <a:pt x="73660" y="916813"/>
                  </a:moveTo>
                  <a:lnTo>
                    <a:pt x="65786" y="918337"/>
                  </a:lnTo>
                  <a:lnTo>
                    <a:pt x="61849" y="924052"/>
                  </a:lnTo>
                  <a:lnTo>
                    <a:pt x="0" y="1014603"/>
                  </a:lnTo>
                  <a:lnTo>
                    <a:pt x="109347" y="1024001"/>
                  </a:lnTo>
                  <a:lnTo>
                    <a:pt x="116204" y="1024509"/>
                  </a:lnTo>
                  <a:lnTo>
                    <a:pt x="122300" y="1019429"/>
                  </a:lnTo>
                  <a:lnTo>
                    <a:pt x="122682" y="1015238"/>
                  </a:lnTo>
                  <a:lnTo>
                    <a:pt x="27939" y="1015238"/>
                  </a:lnTo>
                  <a:lnTo>
                    <a:pt x="17145" y="992632"/>
                  </a:lnTo>
                  <a:lnTo>
                    <a:pt x="59046" y="972750"/>
                  </a:lnTo>
                  <a:lnTo>
                    <a:pt x="82676" y="938149"/>
                  </a:lnTo>
                  <a:lnTo>
                    <a:pt x="86613" y="932434"/>
                  </a:lnTo>
                  <a:lnTo>
                    <a:pt x="85089" y="924687"/>
                  </a:lnTo>
                  <a:lnTo>
                    <a:pt x="73660" y="916813"/>
                  </a:lnTo>
                  <a:close/>
                </a:path>
                <a:path w="2120265" h="1024889">
                  <a:moveTo>
                    <a:pt x="59046" y="972750"/>
                  </a:moveTo>
                  <a:lnTo>
                    <a:pt x="17145" y="992632"/>
                  </a:lnTo>
                  <a:lnTo>
                    <a:pt x="27939" y="1015238"/>
                  </a:lnTo>
                  <a:lnTo>
                    <a:pt x="36772" y="1011047"/>
                  </a:lnTo>
                  <a:lnTo>
                    <a:pt x="32893" y="1011047"/>
                  </a:lnTo>
                  <a:lnTo>
                    <a:pt x="23622" y="991362"/>
                  </a:lnTo>
                  <a:lnTo>
                    <a:pt x="46336" y="991362"/>
                  </a:lnTo>
                  <a:lnTo>
                    <a:pt x="59046" y="972750"/>
                  </a:lnTo>
                  <a:close/>
                </a:path>
                <a:path w="2120265" h="1024889">
                  <a:moveTo>
                    <a:pt x="69936" y="995310"/>
                  </a:moveTo>
                  <a:lnTo>
                    <a:pt x="27939" y="1015238"/>
                  </a:lnTo>
                  <a:lnTo>
                    <a:pt x="122682" y="1015238"/>
                  </a:lnTo>
                  <a:lnTo>
                    <a:pt x="122936" y="1012444"/>
                  </a:lnTo>
                  <a:lnTo>
                    <a:pt x="123444" y="1005586"/>
                  </a:lnTo>
                  <a:lnTo>
                    <a:pt x="118363" y="999490"/>
                  </a:lnTo>
                  <a:lnTo>
                    <a:pt x="69936" y="995310"/>
                  </a:lnTo>
                  <a:close/>
                </a:path>
                <a:path w="2120265" h="1024889">
                  <a:moveTo>
                    <a:pt x="23622" y="991362"/>
                  </a:moveTo>
                  <a:lnTo>
                    <a:pt x="32893" y="1011047"/>
                  </a:lnTo>
                  <a:lnTo>
                    <a:pt x="45086" y="993192"/>
                  </a:lnTo>
                  <a:lnTo>
                    <a:pt x="23622" y="991362"/>
                  </a:lnTo>
                  <a:close/>
                </a:path>
                <a:path w="2120265" h="1024889">
                  <a:moveTo>
                    <a:pt x="45086" y="993192"/>
                  </a:moveTo>
                  <a:lnTo>
                    <a:pt x="32893" y="1011047"/>
                  </a:lnTo>
                  <a:lnTo>
                    <a:pt x="36772" y="1011047"/>
                  </a:lnTo>
                  <a:lnTo>
                    <a:pt x="69936" y="995310"/>
                  </a:lnTo>
                  <a:lnTo>
                    <a:pt x="45086" y="993192"/>
                  </a:lnTo>
                  <a:close/>
                </a:path>
                <a:path w="2120265" h="1024889">
                  <a:moveTo>
                    <a:pt x="2109216" y="0"/>
                  </a:moveTo>
                  <a:lnTo>
                    <a:pt x="59046" y="972750"/>
                  </a:lnTo>
                  <a:lnTo>
                    <a:pt x="45086" y="993192"/>
                  </a:lnTo>
                  <a:lnTo>
                    <a:pt x="69936" y="995310"/>
                  </a:lnTo>
                  <a:lnTo>
                    <a:pt x="2119884" y="22606"/>
                  </a:lnTo>
                  <a:lnTo>
                    <a:pt x="2109216" y="0"/>
                  </a:lnTo>
                  <a:close/>
                </a:path>
                <a:path w="2120265" h="1024889">
                  <a:moveTo>
                    <a:pt x="46336" y="991362"/>
                  </a:moveTo>
                  <a:lnTo>
                    <a:pt x="23622" y="991362"/>
                  </a:lnTo>
                  <a:lnTo>
                    <a:pt x="45086" y="993192"/>
                  </a:lnTo>
                  <a:lnTo>
                    <a:pt x="46336" y="991362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696962" y="10667"/>
              <a:ext cx="1258824" cy="1175765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2714920" y="279542"/>
            <a:ext cx="6780988" cy="1044773"/>
          </a:xfrm>
          <a:prstGeom prst="rect">
            <a:avLst/>
          </a:prstGeom>
        </p:spPr>
        <p:txBody>
          <a:bodyPr vert="horz" wrap="square" lIns="0" tIns="12065" rIns="0" bIns="0" rtlCol="0" anchor="b" anchorCtr="0">
            <a:spAutoFit/>
          </a:bodyPr>
          <a:lstStyle/>
          <a:p>
            <a:pPr marL="1574800" marR="5080" indent="-1184910">
              <a:spcBef>
                <a:spcPts val="95"/>
              </a:spcBef>
            </a:pPr>
            <a:r>
              <a:rPr sz="2000" b="1" u="sng" spc="-30" dirty="0" smtClean="0"/>
              <a:t>ПРАВИЛА </a:t>
            </a:r>
            <a:r>
              <a:rPr sz="2000" b="1" u="sng" spc="-5" dirty="0"/>
              <a:t>ВВЕДЕННЯ В </a:t>
            </a:r>
            <a:r>
              <a:rPr sz="2000" b="1" u="sng" spc="-15" dirty="0"/>
              <a:t>МІКСТУРИ </a:t>
            </a:r>
            <a:r>
              <a:rPr sz="2000" b="1" u="sng" spc="-5" dirty="0"/>
              <a:t>РІДКИХ  </a:t>
            </a:r>
            <a:r>
              <a:rPr sz="2000" b="1" u="sng" spc="-10" dirty="0" smtClean="0"/>
              <a:t>ЛІКАРСЬКИХ</a:t>
            </a:r>
            <a:r>
              <a:rPr lang="en-US" sz="2000" b="1" u="sng" spc="-10" dirty="0" smtClean="0"/>
              <a:t/>
            </a:r>
            <a:br>
              <a:rPr lang="en-US" sz="2000" b="1" u="sng" spc="-10" dirty="0" smtClean="0"/>
            </a:br>
            <a:r>
              <a:rPr sz="2000" b="1" u="sng" spc="20" dirty="0" smtClean="0"/>
              <a:t> </a:t>
            </a:r>
            <a:r>
              <a:rPr sz="2000" b="1" u="sng" spc="-20" dirty="0"/>
              <a:t>ЗАСОБІВ</a:t>
            </a:r>
          </a:p>
          <a:p>
            <a:pPr marL="12700" marR="1024255">
              <a:spcBef>
                <a:spcPts val="345"/>
              </a:spcBef>
            </a:pPr>
            <a:r>
              <a:rPr sz="1800" b="0" dirty="0">
                <a:latin typeface="Arial"/>
                <a:cs typeface="Arial"/>
              </a:rPr>
              <a:t>(проект </a:t>
            </a:r>
            <a:r>
              <a:rPr sz="1800" b="0" spc="-10" dirty="0">
                <a:latin typeface="Arial"/>
                <a:cs typeface="Arial"/>
              </a:rPr>
              <a:t>доповнення </a:t>
            </a:r>
            <a:r>
              <a:rPr sz="1800" b="0" spc="-5" dirty="0">
                <a:latin typeface="Arial"/>
                <a:cs typeface="Arial"/>
              </a:rPr>
              <a:t>до </a:t>
            </a:r>
            <a:r>
              <a:rPr sz="1800" b="0" spc="-15" dirty="0">
                <a:latin typeface="Arial"/>
                <a:cs typeface="Arial"/>
              </a:rPr>
              <a:t>статті </a:t>
            </a:r>
            <a:r>
              <a:rPr sz="1800" b="0" spc="-50" dirty="0">
                <a:latin typeface="Arial"/>
                <a:cs typeface="Arial"/>
              </a:rPr>
              <a:t>ДФУ </a:t>
            </a:r>
            <a:r>
              <a:rPr sz="1800" b="0" spc="-10" dirty="0">
                <a:latin typeface="Arial"/>
                <a:cs typeface="Arial"/>
              </a:rPr>
              <a:t>5.N.1.1,  </a:t>
            </a:r>
            <a:r>
              <a:rPr sz="1800" b="0" spc="-5" dirty="0">
                <a:latin typeface="Arial"/>
                <a:cs typeface="Arial"/>
              </a:rPr>
              <a:t>наказ МОЗ </a:t>
            </a:r>
            <a:r>
              <a:rPr sz="1800" b="0" spc="-15" dirty="0">
                <a:latin typeface="Arial"/>
                <a:cs typeface="Arial"/>
              </a:rPr>
              <a:t>України </a:t>
            </a:r>
            <a:r>
              <a:rPr sz="1800" b="0" dirty="0">
                <a:latin typeface="Arial"/>
                <a:cs typeface="Arial"/>
              </a:rPr>
              <a:t>№ </a:t>
            </a:r>
            <a:r>
              <a:rPr sz="1800" b="0" spc="-5" dirty="0">
                <a:latin typeface="Arial"/>
                <a:cs typeface="Arial"/>
              </a:rPr>
              <a:t>197 від 07.09.93 р.</a:t>
            </a:r>
            <a:r>
              <a:rPr sz="1800" b="0" spc="-55" dirty="0">
                <a:latin typeface="Arial"/>
                <a:cs typeface="Arial"/>
              </a:rPr>
              <a:t> </a:t>
            </a:r>
            <a:r>
              <a:rPr sz="1800" b="0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304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3691" y="4375354"/>
            <a:ext cx="4391660" cy="14890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>
              <a:spcBef>
                <a:spcPts val="580"/>
              </a:spcBef>
            </a:pPr>
            <a:r>
              <a:rPr sz="2000" spc="-15" dirty="0">
                <a:latin typeface="Arial"/>
                <a:cs typeface="Arial"/>
              </a:rPr>
              <a:t>Необхідно розрахувати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355600" indent="-342900"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об’єм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мікстури</a:t>
            </a:r>
            <a:endParaRPr sz="2000">
              <a:latin typeface="Arial"/>
              <a:cs typeface="Arial"/>
            </a:endParaRPr>
          </a:p>
          <a:p>
            <a:pPr marL="355600" indent="-342900"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10" dirty="0">
                <a:latin typeface="Arial"/>
                <a:cs typeface="Arial"/>
              </a:rPr>
              <a:t>концентрованих</a:t>
            </a:r>
            <a:r>
              <a:rPr sz="2000" spc="-15" dirty="0">
                <a:latin typeface="Arial"/>
                <a:cs typeface="Arial"/>
              </a:rPr>
              <a:t> розчинів</a:t>
            </a:r>
            <a:endParaRPr sz="2000">
              <a:latin typeface="Arial"/>
              <a:cs typeface="Arial"/>
            </a:endParaRPr>
          </a:p>
          <a:p>
            <a:pPr marL="355600" indent="-342900"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20" dirty="0">
                <a:latin typeface="Arial"/>
                <a:cs typeface="Arial"/>
              </a:rPr>
              <a:t>води</a:t>
            </a:r>
            <a:r>
              <a:rPr sz="2000" spc="-15" dirty="0">
                <a:latin typeface="Arial"/>
                <a:cs typeface="Arial"/>
              </a:rPr>
              <a:t> очищеної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27095" y="1052414"/>
            <a:ext cx="9924854" cy="377667"/>
          </a:xfrm>
          <a:prstGeom prst="rect">
            <a:avLst/>
          </a:prstGeom>
        </p:spPr>
        <p:txBody>
          <a:bodyPr vert="horz" wrap="square" lIns="0" tIns="114935" rIns="0" bIns="0" rtlCol="0" anchor="b" anchorCtr="0">
            <a:spAutoFit/>
          </a:bodyPr>
          <a:lstStyle/>
          <a:p>
            <a:pPr marL="2164080" marR="5080" indent="-925194">
              <a:spcBef>
                <a:spcPts val="95"/>
              </a:spcBef>
            </a:pPr>
            <a:r>
              <a:rPr sz="2000" b="1" spc="-10" dirty="0" smtClean="0"/>
              <a:t>ТЕХНОЛОГІЯ </a:t>
            </a:r>
            <a:r>
              <a:rPr sz="2000" b="1" spc="-15" dirty="0"/>
              <a:t>МІКСТУР </a:t>
            </a:r>
            <a:r>
              <a:rPr sz="2000" b="1" spc="-5" dirty="0"/>
              <a:t>З </a:t>
            </a:r>
            <a:r>
              <a:rPr sz="2000" b="1" spc="-20" dirty="0"/>
              <a:t>ВИКОРИСТАННЯМ  </a:t>
            </a:r>
            <a:r>
              <a:rPr sz="2000" b="1" spc="-15" dirty="0"/>
              <a:t>КОНЦЕНТРОВАНИХ</a:t>
            </a:r>
            <a:r>
              <a:rPr sz="2000" b="1" spc="15" dirty="0"/>
              <a:t> </a:t>
            </a:r>
            <a:r>
              <a:rPr sz="2000" b="1" spc="-15" dirty="0"/>
              <a:t>РОЗЧИНІВ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25155" y="1551050"/>
          <a:ext cx="8928734" cy="2499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3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5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9360">
                <a:tc>
                  <a:txBody>
                    <a:bodyPr/>
                    <a:lstStyle/>
                    <a:p>
                      <a:pPr marL="845185" marR="114300" indent="-7543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а) Rp.: 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2,0  Sirupi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 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Tincturae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Valerianae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Aquae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purificatae 200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612265" marR="337820" indent="-75946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M. D. S. По 1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столовій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ложці 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3 рази на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день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37655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7744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Підпис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	Печатка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08685" marR="321945" indent="-817244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2954020" algn="l"/>
                        </a:tabLst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б)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Rp.: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2,0  Sirupi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 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Tincturae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Valerianae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Aquae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purificatae	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ad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710689" marR="306070" indent="-79438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M. D. S. По 1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столовій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ложці</a:t>
                      </a:r>
                      <a:r>
                        <a:rPr sz="18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3  рази на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день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7744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Підпис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	Печатка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963291" y="0"/>
            <a:ext cx="4512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 indent="-66040"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(проект </a:t>
            </a:r>
            <a:r>
              <a:rPr spc="-5" dirty="0">
                <a:latin typeface="Arial"/>
                <a:cs typeface="Arial"/>
              </a:rPr>
              <a:t>доповнення до </a:t>
            </a:r>
            <a:r>
              <a:rPr spc="-15" dirty="0">
                <a:latin typeface="Arial"/>
                <a:cs typeface="Arial"/>
              </a:rPr>
              <a:t>статті </a:t>
            </a:r>
            <a:r>
              <a:rPr spc="-45" dirty="0">
                <a:latin typeface="Arial"/>
                <a:cs typeface="Arial"/>
              </a:rPr>
              <a:t>ДФУ </a:t>
            </a:r>
            <a:r>
              <a:rPr spc="-5" dirty="0">
                <a:latin typeface="Arial"/>
                <a:cs typeface="Arial"/>
              </a:rPr>
              <a:t>5.N.1.1,  </a:t>
            </a:r>
            <a:r>
              <a:rPr dirty="0">
                <a:latin typeface="Arial"/>
                <a:cs typeface="Arial"/>
              </a:rPr>
              <a:t>наказ </a:t>
            </a:r>
            <a:r>
              <a:rPr spc="-5" dirty="0">
                <a:latin typeface="Arial"/>
                <a:cs typeface="Arial"/>
              </a:rPr>
              <a:t>МОЗ </a:t>
            </a:r>
            <a:r>
              <a:rPr spc="-15" dirty="0">
                <a:latin typeface="Arial"/>
                <a:cs typeface="Arial"/>
              </a:rPr>
              <a:t>України </a:t>
            </a:r>
            <a:r>
              <a:rPr dirty="0">
                <a:latin typeface="Arial"/>
                <a:cs typeface="Arial"/>
              </a:rPr>
              <a:t>№ </a:t>
            </a:r>
            <a:r>
              <a:rPr spc="-5" dirty="0">
                <a:latin typeface="Arial"/>
                <a:cs typeface="Arial"/>
              </a:rPr>
              <a:t>197 від 07.09.93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р.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6605" y="4292347"/>
            <a:ext cx="1594866" cy="244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0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0767" y="5481065"/>
            <a:ext cx="1276349" cy="11033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66809" y="5182361"/>
            <a:ext cx="1053846" cy="15049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09572" y="5084824"/>
            <a:ext cx="864108" cy="1700022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60526" y="1013713"/>
          <a:ext cx="8785225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3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1920">
                <a:tc>
                  <a:txBody>
                    <a:bodyPr/>
                    <a:lstStyle/>
                    <a:p>
                      <a:pPr marL="11322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(зворотний</a:t>
                      </a:r>
                      <a:r>
                        <a:rPr sz="18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847725">
                        <a:lnSpc>
                          <a:spcPct val="100000"/>
                        </a:lnSpc>
                      </a:pPr>
                      <a:r>
                        <a:rPr sz="1800" b="1" spc="-25" dirty="0"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натрію гідрокарбонату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5 %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(1:20)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2,0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х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Води очищеної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а) 200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–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160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б)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– (40 +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6)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144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1017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8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2974340" algn="l"/>
                        </a:tabLst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Дата	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№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 рец.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532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Aquae purificatae 160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(144 ml)  Sol.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R="594360" algn="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5 %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(1:20)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R="607695" algn="r">
                        <a:lnSpc>
                          <a:spcPct val="100000"/>
                        </a:lnSpc>
                        <a:tabLst>
                          <a:tab pos="2958465" algn="l"/>
                        </a:tabLst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Sirupi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	10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3135630" algn="l"/>
                          <a:tab pos="3748404" algn="l"/>
                        </a:tabLst>
                      </a:pPr>
                      <a:r>
                        <a:rPr sz="18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Tincturae</a:t>
                      </a:r>
                      <a:r>
                        <a:rPr sz="1800" b="1" u="heavy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Valerianae	</a:t>
                      </a:r>
                      <a:r>
                        <a:rPr sz="18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6</a:t>
                      </a:r>
                      <a:r>
                        <a:rPr sz="1800" b="1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ml	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 marR="2371725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a) 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216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б) 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005840" marR="1798955" indent="-25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Приготував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: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Перевірив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: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80767" y="80971"/>
            <a:ext cx="6931351" cy="851772"/>
          </a:xfrm>
          <a:prstGeom prst="rect">
            <a:avLst/>
          </a:prstGeom>
        </p:spPr>
        <p:txBody>
          <a:bodyPr vert="horz" wrap="square" lIns="0" tIns="114935" rIns="0" bIns="0" rtlCol="0" anchor="b" anchorCtr="0">
            <a:spAutoFit/>
          </a:bodyPr>
          <a:lstStyle/>
          <a:p>
            <a:pPr marR="5080" algn="ctr">
              <a:spcBef>
                <a:spcPts val="95"/>
              </a:spcBef>
            </a:pPr>
            <a:r>
              <a:rPr sz="2800" b="1" spc="-10" dirty="0" smtClean="0"/>
              <a:t>ТЕХНОЛОГІЯ </a:t>
            </a:r>
            <a:r>
              <a:rPr sz="2800" b="1" spc="-15" dirty="0"/>
              <a:t>МІКСТУР </a:t>
            </a:r>
            <a:r>
              <a:rPr sz="2800" b="1" spc="-5" dirty="0"/>
              <a:t>З </a:t>
            </a:r>
            <a:r>
              <a:rPr sz="2800" b="1" spc="-20" dirty="0"/>
              <a:t>ВИКОРИСТАННЯМ </a:t>
            </a:r>
            <a:r>
              <a:rPr sz="2800" b="1" spc="-15" dirty="0" smtClean="0"/>
              <a:t>КОНЦЕНТРОВАНИХ</a:t>
            </a:r>
            <a:r>
              <a:rPr sz="2800" b="1" spc="15" dirty="0" smtClean="0"/>
              <a:t> </a:t>
            </a:r>
            <a:r>
              <a:rPr sz="2800" b="1" spc="-15" dirty="0"/>
              <a:t>РОЗЧИНІВ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06951" y="5601970"/>
            <a:ext cx="3512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Оформлення до </a:t>
            </a:r>
            <a:r>
              <a:rPr spc="-5" dirty="0">
                <a:latin typeface="Arial"/>
                <a:cs typeface="Arial"/>
              </a:rPr>
              <a:t>відпуску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:</a:t>
            </a:r>
            <a:endParaRPr>
              <a:latin typeface="Arial"/>
              <a:cs typeface="Arial"/>
            </a:endParaRPr>
          </a:p>
          <a:p>
            <a:pPr marL="12700"/>
            <a:r>
              <a:rPr dirty="0">
                <a:latin typeface="Arial"/>
                <a:cs typeface="Arial"/>
              </a:rPr>
              <a:t>№ </a:t>
            </a:r>
            <a:r>
              <a:rPr spc="-30" dirty="0">
                <a:latin typeface="Arial"/>
                <a:cs typeface="Arial"/>
              </a:rPr>
              <a:t>рецепту, </a:t>
            </a:r>
            <a:r>
              <a:rPr spc="-10" dirty="0">
                <a:latin typeface="Arial"/>
                <a:cs typeface="Arial"/>
              </a:rPr>
              <a:t>етикетка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«Мікстура».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90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46910" y="1026413"/>
            <a:ext cx="8396605" cy="2462530"/>
            <a:chOff x="422909" y="1026413"/>
            <a:chExt cx="8396605" cy="2462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909" y="1026413"/>
              <a:ext cx="8365235" cy="24620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19" y="1229105"/>
              <a:ext cx="8392668" cy="21328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010" y="1052702"/>
              <a:ext cx="8279892" cy="237667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9010" y="1052702"/>
              <a:ext cx="8280400" cy="2376805"/>
            </a:xfrm>
            <a:custGeom>
              <a:avLst/>
              <a:gdLst/>
              <a:ahLst/>
              <a:cxnLst/>
              <a:rect l="l" t="t" r="r" b="b"/>
              <a:pathLst>
                <a:path w="8280400" h="2376804">
                  <a:moveTo>
                    <a:pt x="0" y="396113"/>
                  </a:moveTo>
                  <a:lnTo>
                    <a:pt x="2664" y="349907"/>
                  </a:lnTo>
                  <a:lnTo>
                    <a:pt x="10461" y="305270"/>
                  </a:lnTo>
                  <a:lnTo>
                    <a:pt x="23092" y="262499"/>
                  </a:lnTo>
                  <a:lnTo>
                    <a:pt x="40261" y="221888"/>
                  </a:lnTo>
                  <a:lnTo>
                    <a:pt x="61669" y="183737"/>
                  </a:lnTo>
                  <a:lnTo>
                    <a:pt x="87021" y="148341"/>
                  </a:lnTo>
                  <a:lnTo>
                    <a:pt x="116019" y="115998"/>
                  </a:lnTo>
                  <a:lnTo>
                    <a:pt x="148365" y="87004"/>
                  </a:lnTo>
                  <a:lnTo>
                    <a:pt x="183763" y="61656"/>
                  </a:lnTo>
                  <a:lnTo>
                    <a:pt x="221915" y="40251"/>
                  </a:lnTo>
                  <a:lnTo>
                    <a:pt x="262525" y="23087"/>
                  </a:lnTo>
                  <a:lnTo>
                    <a:pt x="305294" y="10458"/>
                  </a:lnTo>
                  <a:lnTo>
                    <a:pt x="349927" y="2664"/>
                  </a:lnTo>
                  <a:lnTo>
                    <a:pt x="396125" y="0"/>
                  </a:lnTo>
                  <a:lnTo>
                    <a:pt x="7883779" y="0"/>
                  </a:lnTo>
                  <a:lnTo>
                    <a:pt x="7929984" y="2664"/>
                  </a:lnTo>
                  <a:lnTo>
                    <a:pt x="7974621" y="10458"/>
                  </a:lnTo>
                  <a:lnTo>
                    <a:pt x="8017392" y="23087"/>
                  </a:lnTo>
                  <a:lnTo>
                    <a:pt x="8058003" y="40251"/>
                  </a:lnTo>
                  <a:lnTo>
                    <a:pt x="8096154" y="61656"/>
                  </a:lnTo>
                  <a:lnTo>
                    <a:pt x="8131550" y="87004"/>
                  </a:lnTo>
                  <a:lnTo>
                    <a:pt x="8163893" y="115998"/>
                  </a:lnTo>
                  <a:lnTo>
                    <a:pt x="8192887" y="148341"/>
                  </a:lnTo>
                  <a:lnTo>
                    <a:pt x="8218235" y="183737"/>
                  </a:lnTo>
                  <a:lnTo>
                    <a:pt x="8239640" y="221888"/>
                  </a:lnTo>
                  <a:lnTo>
                    <a:pt x="8256804" y="262499"/>
                  </a:lnTo>
                  <a:lnTo>
                    <a:pt x="8269433" y="305270"/>
                  </a:lnTo>
                  <a:lnTo>
                    <a:pt x="8277227" y="349907"/>
                  </a:lnTo>
                  <a:lnTo>
                    <a:pt x="8279892" y="396113"/>
                  </a:lnTo>
                  <a:lnTo>
                    <a:pt x="8279892" y="1980564"/>
                  </a:lnTo>
                  <a:lnTo>
                    <a:pt x="8277227" y="2026770"/>
                  </a:lnTo>
                  <a:lnTo>
                    <a:pt x="8269433" y="2071407"/>
                  </a:lnTo>
                  <a:lnTo>
                    <a:pt x="8256804" y="2114178"/>
                  </a:lnTo>
                  <a:lnTo>
                    <a:pt x="8239640" y="2154789"/>
                  </a:lnTo>
                  <a:lnTo>
                    <a:pt x="8218235" y="2192940"/>
                  </a:lnTo>
                  <a:lnTo>
                    <a:pt x="8192887" y="2228336"/>
                  </a:lnTo>
                  <a:lnTo>
                    <a:pt x="8163893" y="2260679"/>
                  </a:lnTo>
                  <a:lnTo>
                    <a:pt x="8131550" y="2289673"/>
                  </a:lnTo>
                  <a:lnTo>
                    <a:pt x="8096154" y="2315021"/>
                  </a:lnTo>
                  <a:lnTo>
                    <a:pt x="8058003" y="2336426"/>
                  </a:lnTo>
                  <a:lnTo>
                    <a:pt x="8017392" y="2353590"/>
                  </a:lnTo>
                  <a:lnTo>
                    <a:pt x="7974621" y="2366219"/>
                  </a:lnTo>
                  <a:lnTo>
                    <a:pt x="7929984" y="2374013"/>
                  </a:lnTo>
                  <a:lnTo>
                    <a:pt x="7883779" y="2376678"/>
                  </a:lnTo>
                  <a:lnTo>
                    <a:pt x="396125" y="2376678"/>
                  </a:lnTo>
                  <a:lnTo>
                    <a:pt x="349927" y="2374013"/>
                  </a:lnTo>
                  <a:lnTo>
                    <a:pt x="305294" y="2366219"/>
                  </a:lnTo>
                  <a:lnTo>
                    <a:pt x="262525" y="2353590"/>
                  </a:lnTo>
                  <a:lnTo>
                    <a:pt x="221915" y="2336426"/>
                  </a:lnTo>
                  <a:lnTo>
                    <a:pt x="183763" y="2315021"/>
                  </a:lnTo>
                  <a:lnTo>
                    <a:pt x="148365" y="2289673"/>
                  </a:lnTo>
                  <a:lnTo>
                    <a:pt x="116019" y="2260679"/>
                  </a:lnTo>
                  <a:lnTo>
                    <a:pt x="87021" y="2228336"/>
                  </a:lnTo>
                  <a:lnTo>
                    <a:pt x="61669" y="2192940"/>
                  </a:lnTo>
                  <a:lnTo>
                    <a:pt x="40261" y="2154789"/>
                  </a:lnTo>
                  <a:lnTo>
                    <a:pt x="23092" y="2114178"/>
                  </a:lnTo>
                  <a:lnTo>
                    <a:pt x="10461" y="2071407"/>
                  </a:lnTo>
                  <a:lnTo>
                    <a:pt x="2664" y="2026770"/>
                  </a:lnTo>
                  <a:lnTo>
                    <a:pt x="0" y="1980564"/>
                  </a:lnTo>
                  <a:lnTo>
                    <a:pt x="0" y="396113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71117" y="1306576"/>
            <a:ext cx="8100059" cy="50562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" marR="5080" algn="just">
              <a:spcBef>
                <a:spcPts val="100"/>
              </a:spcBef>
            </a:pPr>
            <a:r>
              <a:rPr sz="2000" spc="-10" dirty="0">
                <a:latin typeface="Arial"/>
                <a:cs typeface="Arial"/>
              </a:rPr>
              <a:t>Якщо </a:t>
            </a:r>
            <a:r>
              <a:rPr sz="2000" dirty="0">
                <a:latin typeface="Arial"/>
                <a:cs typeface="Arial"/>
              </a:rPr>
              <a:t>сухі </a:t>
            </a:r>
            <a:r>
              <a:rPr sz="2000" spc="-15" dirty="0">
                <a:latin typeface="Arial"/>
                <a:cs typeface="Arial"/>
              </a:rPr>
              <a:t>речовини, </a:t>
            </a:r>
            <a:r>
              <a:rPr sz="2000" spc="-10" dirty="0">
                <a:latin typeface="Arial"/>
                <a:cs typeface="Arial"/>
              </a:rPr>
              <a:t>концентровані </a:t>
            </a:r>
            <a:r>
              <a:rPr sz="2000" spc="-20" dirty="0">
                <a:latin typeface="Arial"/>
                <a:cs typeface="Arial"/>
              </a:rPr>
              <a:t>розчини </a:t>
            </a:r>
            <a:r>
              <a:rPr sz="2000" spc="-5" dirty="0">
                <a:latin typeface="Arial"/>
                <a:cs typeface="Arial"/>
              </a:rPr>
              <a:t>яких відсутні, </a:t>
            </a:r>
            <a:r>
              <a:rPr sz="2000" spc="-15" dirty="0">
                <a:latin typeface="Arial"/>
                <a:cs typeface="Arial"/>
              </a:rPr>
              <a:t>входять </a:t>
            </a:r>
            <a:r>
              <a:rPr sz="2000" dirty="0">
                <a:latin typeface="Arial"/>
                <a:cs typeface="Arial"/>
              </a:rPr>
              <a:t>у  </a:t>
            </a:r>
            <a:r>
              <a:rPr sz="2000" spc="-5" dirty="0">
                <a:latin typeface="Arial"/>
                <a:cs typeface="Arial"/>
              </a:rPr>
              <a:t>сумарній кількості до 3 % від </a:t>
            </a:r>
            <a:r>
              <a:rPr sz="2000" spc="-15" dirty="0">
                <a:latin typeface="Arial"/>
                <a:cs typeface="Arial"/>
              </a:rPr>
              <a:t>загального </a:t>
            </a:r>
            <a:r>
              <a:rPr sz="2000" dirty="0">
                <a:latin typeface="Arial"/>
                <a:cs typeface="Arial"/>
              </a:rPr>
              <a:t>об’єму </a:t>
            </a:r>
            <a:r>
              <a:rPr sz="2000" spc="-5" dirty="0">
                <a:latin typeface="Arial"/>
                <a:cs typeface="Arial"/>
              </a:rPr>
              <a:t>мікстури, </a:t>
            </a:r>
            <a:r>
              <a:rPr sz="2000" spc="-15" dirty="0">
                <a:latin typeface="Arial"/>
                <a:cs typeface="Arial"/>
              </a:rPr>
              <a:t>то їх  </a:t>
            </a:r>
            <a:r>
              <a:rPr sz="2000" spc="-20" dirty="0">
                <a:latin typeface="Arial"/>
                <a:cs typeface="Arial"/>
              </a:rPr>
              <a:t>розчиняють </a:t>
            </a:r>
            <a:r>
              <a:rPr sz="2000" spc="-5" dirty="0">
                <a:latin typeface="Arial"/>
                <a:cs typeface="Arial"/>
              </a:rPr>
              <a:t>у відміряній кількості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15" dirty="0">
                <a:latin typeface="Arial"/>
                <a:cs typeface="Arial"/>
              </a:rPr>
              <a:t>очищеної </a:t>
            </a:r>
            <a:r>
              <a:rPr sz="2000" spc="-5" dirty="0">
                <a:latin typeface="Arial"/>
                <a:cs typeface="Arial"/>
              </a:rPr>
              <a:t>або іншої </a:t>
            </a:r>
            <a:r>
              <a:rPr sz="2000" spc="-20" dirty="0">
                <a:latin typeface="Arial"/>
                <a:cs typeface="Arial"/>
              </a:rPr>
              <a:t>водної  </a:t>
            </a:r>
            <a:r>
              <a:rPr sz="2000" spc="-10" dirty="0">
                <a:latin typeface="Arial"/>
                <a:cs typeface="Arial"/>
              </a:rPr>
              <a:t>рідини </a:t>
            </a:r>
            <a:r>
              <a:rPr sz="2000" spc="-25" dirty="0">
                <a:latin typeface="Arial"/>
                <a:cs typeface="Arial"/>
              </a:rPr>
              <a:t>без </a:t>
            </a:r>
            <a:r>
              <a:rPr sz="2000" spc="-10" dirty="0">
                <a:latin typeface="Arial"/>
                <a:cs typeface="Arial"/>
              </a:rPr>
              <a:t>урахування </a:t>
            </a:r>
            <a:r>
              <a:rPr sz="2000" spc="-15" dirty="0">
                <a:latin typeface="Arial"/>
                <a:cs typeface="Arial"/>
              </a:rPr>
              <a:t>КЗО, </a:t>
            </a:r>
            <a:r>
              <a:rPr sz="2000" spc="-5" dirty="0">
                <a:latin typeface="Arial"/>
                <a:cs typeface="Arial"/>
              </a:rPr>
              <a:t>тому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вони </a:t>
            </a:r>
            <a:r>
              <a:rPr sz="2000" spc="-20" dirty="0">
                <a:latin typeface="Arial"/>
                <a:cs typeface="Arial"/>
              </a:rPr>
              <a:t>незначно </a:t>
            </a:r>
            <a:r>
              <a:rPr sz="2000" spc="-10" dirty="0">
                <a:latin typeface="Arial"/>
                <a:cs typeface="Arial"/>
              </a:rPr>
              <a:t>змінюють </a:t>
            </a:r>
            <a:r>
              <a:rPr sz="2000" spc="-5" dirty="0">
                <a:latin typeface="Arial"/>
                <a:cs typeface="Arial"/>
              </a:rPr>
              <a:t>об'єм  </a:t>
            </a:r>
            <a:r>
              <a:rPr sz="2000" spc="-45" dirty="0">
                <a:latin typeface="Arial"/>
                <a:cs typeface="Arial"/>
              </a:rPr>
              <a:t>розчину, </a:t>
            </a:r>
            <a:r>
              <a:rPr sz="2000" spc="-20" dirty="0">
                <a:latin typeface="Arial"/>
                <a:cs typeface="Arial"/>
              </a:rPr>
              <a:t>що </a:t>
            </a:r>
            <a:r>
              <a:rPr sz="2000" spc="-5" dirty="0">
                <a:latin typeface="Arial"/>
                <a:cs typeface="Arial"/>
              </a:rPr>
              <a:t>вкладається у норми </a:t>
            </a:r>
            <a:r>
              <a:rPr sz="2000" spc="-10" dirty="0">
                <a:latin typeface="Arial"/>
                <a:cs typeface="Arial"/>
              </a:rPr>
              <a:t>допустимих відхилень згідно </a:t>
            </a:r>
            <a:r>
              <a:rPr sz="2000" spc="-5" dirty="0">
                <a:latin typeface="Arial"/>
                <a:cs typeface="Arial"/>
              </a:rPr>
              <a:t>з  наказом 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07.09.93 р.).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50" dirty="0">
              <a:latin typeface="Arial"/>
              <a:cs typeface="Arial"/>
            </a:endParaRPr>
          </a:p>
          <a:p>
            <a:pPr marL="12700">
              <a:tabLst>
                <a:tab pos="3041650" algn="l"/>
              </a:tabLst>
            </a:pPr>
            <a:r>
              <a:rPr b="1" spc="-5" dirty="0">
                <a:latin typeface="Arial"/>
                <a:cs typeface="Arial"/>
              </a:rPr>
              <a:t>Rp.:</a:t>
            </a:r>
            <a:r>
              <a:rPr b="1" spc="26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Analgini	</a:t>
            </a:r>
            <a:r>
              <a:rPr b="1" dirty="0">
                <a:latin typeface="Arial"/>
                <a:cs typeface="Arial"/>
              </a:rPr>
              <a:t>3,0</a:t>
            </a:r>
            <a:endParaRPr dirty="0">
              <a:latin typeface="Arial"/>
              <a:cs typeface="Arial"/>
            </a:endParaRPr>
          </a:p>
          <a:p>
            <a:pPr marL="551815" marR="4571365">
              <a:lnSpc>
                <a:spcPct val="120000"/>
              </a:lnSpc>
              <a:tabLst>
                <a:tab pos="2787015" algn="l"/>
                <a:tab pos="3015615" algn="l"/>
              </a:tabLst>
            </a:pPr>
            <a:r>
              <a:rPr b="1" dirty="0">
                <a:latin typeface="Arial"/>
                <a:cs typeface="Arial"/>
              </a:rPr>
              <a:t>Kalii bromidi		</a:t>
            </a:r>
            <a:r>
              <a:rPr b="1" spc="-5" dirty="0">
                <a:latin typeface="Arial"/>
                <a:cs typeface="Arial"/>
              </a:rPr>
              <a:t>4,0  Aquae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purificatae	200 </a:t>
            </a:r>
            <a:r>
              <a:rPr b="1" dirty="0">
                <a:latin typeface="Arial"/>
                <a:cs typeface="Arial"/>
              </a:rPr>
              <a:t>ml  </a:t>
            </a:r>
            <a:r>
              <a:rPr b="1" spc="-5" dirty="0">
                <a:latin typeface="Arial"/>
                <a:cs typeface="Arial"/>
              </a:rPr>
              <a:t>Tincturae Belladonnae 5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ml  </a:t>
            </a:r>
            <a:r>
              <a:rPr b="1" spc="-5" dirty="0">
                <a:latin typeface="Arial"/>
                <a:cs typeface="Arial"/>
              </a:rPr>
              <a:t>Tincturae </a:t>
            </a:r>
            <a:r>
              <a:rPr b="1" spc="-15" dirty="0">
                <a:latin typeface="Arial"/>
                <a:cs typeface="Arial"/>
              </a:rPr>
              <a:t>Valerianae </a:t>
            </a:r>
            <a:r>
              <a:rPr b="1" spc="-5" dirty="0">
                <a:latin typeface="Arial"/>
                <a:cs typeface="Arial"/>
              </a:rPr>
              <a:t>10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ml</a:t>
            </a:r>
            <a:endParaRPr dirty="0">
              <a:latin typeface="Arial"/>
              <a:cs typeface="Arial"/>
            </a:endParaRPr>
          </a:p>
          <a:p>
            <a:pPr marL="551815">
              <a:spcBef>
                <a:spcPts val="434"/>
              </a:spcBef>
            </a:pPr>
            <a:r>
              <a:rPr b="1" dirty="0">
                <a:latin typeface="Arial"/>
                <a:cs typeface="Arial"/>
              </a:rPr>
              <a:t>M. D. S. По 1 </a:t>
            </a:r>
            <a:r>
              <a:rPr b="1" spc="-15" dirty="0">
                <a:latin typeface="Arial"/>
                <a:cs typeface="Arial"/>
              </a:rPr>
              <a:t>столовій </a:t>
            </a:r>
            <a:r>
              <a:rPr b="1" spc="-10" dirty="0">
                <a:latin typeface="Arial"/>
                <a:cs typeface="Arial"/>
              </a:rPr>
              <a:t>ложці </a:t>
            </a:r>
            <a:r>
              <a:rPr b="1" dirty="0">
                <a:latin typeface="Arial"/>
                <a:cs typeface="Arial"/>
              </a:rPr>
              <a:t>3 рази на </a:t>
            </a:r>
            <a:r>
              <a:rPr b="1" spc="-5" dirty="0">
                <a:latin typeface="Arial"/>
                <a:cs typeface="Arial"/>
              </a:rPr>
              <a:t>день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266065">
              <a:tabLst>
                <a:tab pos="2540000" algn="l"/>
              </a:tabLst>
            </a:pPr>
            <a:r>
              <a:rPr b="1" spc="-5" dirty="0">
                <a:latin typeface="Arial"/>
                <a:cs typeface="Arial"/>
              </a:rPr>
              <a:t>Підпис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лікаря	Печатка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лікаря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80009" y="180376"/>
            <a:ext cx="9639838" cy="744691"/>
          </a:xfrm>
          <a:prstGeom prst="rect">
            <a:avLst/>
          </a:prstGeom>
        </p:spPr>
        <p:txBody>
          <a:bodyPr vert="horz" wrap="square" lIns="0" tIns="12065" rIns="0" bIns="0" rtlCol="0" anchor="b" anchorCtr="0">
            <a:spAutoFit/>
          </a:bodyPr>
          <a:lstStyle/>
          <a:p>
            <a:pPr marL="12700" marR="5080" indent="556895" algn="ctr">
              <a:spcBef>
                <a:spcPts val="95"/>
              </a:spcBef>
            </a:pPr>
            <a:r>
              <a:rPr sz="2800" b="1" spc="-15" dirty="0" smtClean="0"/>
              <a:t>ВИГОТОВЛЕННЯ </a:t>
            </a:r>
            <a:r>
              <a:rPr sz="2800" b="1" spc="-5" dirty="0"/>
              <a:t>РІДКИХ </a:t>
            </a:r>
            <a:r>
              <a:rPr sz="2800" b="1" spc="-10" dirty="0"/>
              <a:t>ЛІКАРСЬКИХ ФОРМ </a:t>
            </a:r>
            <a:r>
              <a:rPr sz="2800" b="1" spc="-15" dirty="0"/>
              <a:t>ШЛЯХОМ  РОЗЧИНЕННЯ СУХИХ </a:t>
            </a:r>
            <a:r>
              <a:rPr sz="2800" b="1" spc="-10" dirty="0"/>
              <a:t>ЛІКАРСЬКИХ </a:t>
            </a:r>
            <a:r>
              <a:rPr sz="2800" b="1" spc="-5" dirty="0"/>
              <a:t>РЕЧОВИН У </a:t>
            </a:r>
            <a:r>
              <a:rPr sz="2800" b="1" spc="-15" dirty="0"/>
              <a:t>КІЛЬКОСТІ </a:t>
            </a:r>
            <a:r>
              <a:rPr sz="2800" b="1" spc="-5" dirty="0"/>
              <a:t>ДО 3</a:t>
            </a:r>
            <a:r>
              <a:rPr sz="2800" b="1" spc="130" dirty="0"/>
              <a:t> </a:t>
            </a:r>
            <a:r>
              <a:rPr sz="2800" b="1" spc="-5" dirty="0"/>
              <a:t>%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96605" y="3644647"/>
            <a:ext cx="1594866" cy="244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6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99337" y="933196"/>
            <a:ext cx="83343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7380" algn="just">
              <a:spcBef>
                <a:spcPts val="100"/>
              </a:spcBef>
            </a:pPr>
            <a:r>
              <a:rPr spc="-5" dirty="0">
                <a:latin typeface="Times New Roman"/>
                <a:cs typeface="Times New Roman"/>
              </a:rPr>
              <a:t>Даний лікарський </a:t>
            </a:r>
            <a:r>
              <a:rPr spc="-15" dirty="0">
                <a:latin typeface="Times New Roman"/>
                <a:cs typeface="Times New Roman"/>
              </a:rPr>
              <a:t>препарат </a:t>
            </a:r>
            <a:r>
              <a:rPr dirty="0">
                <a:latin typeface="Times New Roman"/>
                <a:cs typeface="Times New Roman"/>
              </a:rPr>
              <a:t>- опалесцентна </a:t>
            </a:r>
            <a:r>
              <a:rPr spc="-10" dirty="0">
                <a:latin typeface="Times New Roman"/>
                <a:cs typeface="Times New Roman"/>
              </a:rPr>
              <a:t>мікстура, </a:t>
            </a:r>
            <a:r>
              <a:rPr dirty="0">
                <a:latin typeface="Times New Roman"/>
                <a:cs typeface="Times New Roman"/>
              </a:rPr>
              <a:t>до складу </a:t>
            </a:r>
            <a:r>
              <a:rPr spc="-25" dirty="0">
                <a:latin typeface="Times New Roman"/>
                <a:cs typeface="Times New Roman"/>
              </a:rPr>
              <a:t>якої входять  </a:t>
            </a:r>
            <a:r>
              <a:rPr spc="-15" dirty="0">
                <a:latin typeface="Times New Roman"/>
                <a:cs typeface="Times New Roman"/>
              </a:rPr>
              <a:t>сильнодіючі </a:t>
            </a:r>
            <a:r>
              <a:rPr dirty="0">
                <a:latin typeface="Times New Roman"/>
                <a:cs typeface="Times New Roman"/>
              </a:rPr>
              <a:t>засоби - анальгін і </a:t>
            </a:r>
            <a:r>
              <a:rPr spc="-10" dirty="0">
                <a:latin typeface="Times New Roman"/>
                <a:cs typeface="Times New Roman"/>
              </a:rPr>
              <a:t>настойка </a:t>
            </a:r>
            <a:r>
              <a:rPr dirty="0">
                <a:latin typeface="Times New Roman"/>
                <a:cs typeface="Times New Roman"/>
              </a:rPr>
              <a:t>красавки, а </a:t>
            </a:r>
            <a:r>
              <a:rPr spc="-25" dirty="0">
                <a:latin typeface="Times New Roman"/>
                <a:cs typeface="Times New Roman"/>
              </a:rPr>
              <a:t>також </a:t>
            </a:r>
            <a:r>
              <a:rPr spc="-15" dirty="0">
                <a:latin typeface="Times New Roman"/>
                <a:cs typeface="Times New Roman"/>
              </a:rPr>
              <a:t>пахуча </a:t>
            </a:r>
            <a:r>
              <a:rPr spc="-10" dirty="0">
                <a:latin typeface="Times New Roman"/>
                <a:cs typeface="Times New Roman"/>
              </a:rPr>
              <a:t>настойка  </a:t>
            </a:r>
            <a:r>
              <a:rPr spc="-5" dirty="0">
                <a:latin typeface="Times New Roman"/>
                <a:cs typeface="Times New Roman"/>
              </a:rPr>
              <a:t>валеріани. Перевіряємо </a:t>
            </a:r>
            <a:r>
              <a:rPr dirty="0">
                <a:latin typeface="Times New Roman"/>
                <a:cs typeface="Times New Roman"/>
              </a:rPr>
              <a:t>дози </a:t>
            </a:r>
            <a:r>
              <a:rPr spc="-10" dirty="0">
                <a:latin typeface="Times New Roman"/>
                <a:cs typeface="Times New Roman"/>
              </a:rPr>
              <a:t>сильнодіючих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засобів</a:t>
            </a:r>
            <a:endParaRPr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768475" y="1909826"/>
          <a:ext cx="8677910" cy="4725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8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8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924">
                <a:tc>
                  <a:txBody>
                    <a:bodyPr/>
                    <a:lstStyle/>
                    <a:p>
                      <a:pPr marL="10344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(зворотний</a:t>
                      </a:r>
                      <a:r>
                        <a:rPr sz="18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заг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.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+ 5 +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(мл)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920239" marR="1226185" indent="-1828800">
                        <a:lnSpc>
                          <a:spcPct val="100000"/>
                        </a:lnSpc>
                        <a:tabLst>
                          <a:tab pos="1920239" algn="l"/>
                        </a:tabLst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анальгіну	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3,0  100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Х = (3,0 х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100)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/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1,4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 &lt; 3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00" b="1" spc="5" dirty="0">
                          <a:latin typeface="Arial"/>
                          <a:cs typeface="Arial"/>
                        </a:rPr>
                        <a:t>КЗО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анальгіну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0,68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 marR="1048385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0,68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 3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2,04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(мл) (V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води,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що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витісняється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анальгіном)  норма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допустимого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відхилення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1 % від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об'єму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більше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1920239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2,15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1 %	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2,04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&lt;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5" dirty="0">
                          <a:latin typeface="Arial"/>
                          <a:cs typeface="Arial"/>
                        </a:rPr>
                        <a:t>КЗО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не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враховують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калію броміду 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(1:5)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 marR="265303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4,0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 5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Води</a:t>
                      </a:r>
                      <a:r>
                        <a:rPr sz="1600" b="1" spc="3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очищеної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180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(мл)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1449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(лицевий</a:t>
                      </a:r>
                      <a:r>
                        <a:rPr sz="18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445770">
                        <a:lnSpc>
                          <a:spcPct val="100000"/>
                        </a:lnSpc>
                        <a:tabLst>
                          <a:tab pos="318897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005840" marR="758190">
                        <a:lnSpc>
                          <a:spcPct val="100000"/>
                        </a:lnSpc>
                        <a:tabLst>
                          <a:tab pos="2940050" algn="l"/>
                          <a:tab pos="3179445" algn="l"/>
                        </a:tabLst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Aquae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purificatae	180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Analgini		3,0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0058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Solutionis Kalii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bromidi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55320" algn="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20 % (1:5) 20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85800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Tincturae Belladonnae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60400" algn="r">
                        <a:lnSpc>
                          <a:spcPct val="100000"/>
                        </a:lnSpc>
                        <a:tabLst>
                          <a:tab pos="914400" algn="l"/>
                          <a:tab pos="3058795" algn="l"/>
                        </a:tabLst>
                      </a:pP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16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Tincturae</a:t>
                      </a:r>
                      <a:r>
                        <a:rPr sz="1600" b="1" u="heavy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Valerianae	</a:t>
                      </a: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10</a:t>
                      </a:r>
                      <a:r>
                        <a:rPr sz="1600" b="1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034539">
                        <a:lnSpc>
                          <a:spcPct val="100000"/>
                        </a:lnSpc>
                      </a:pPr>
                      <a:r>
                        <a:rPr sz="1600" b="1" spc="-40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</a:t>
                      </a:r>
                      <a:r>
                        <a:rPr sz="16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Приготував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Перевірив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0524" y="166037"/>
            <a:ext cx="9652000" cy="688971"/>
          </a:xfrm>
          <a:prstGeom prst="rect">
            <a:avLst/>
          </a:prstGeom>
        </p:spPr>
        <p:txBody>
          <a:bodyPr vert="horz" wrap="square" lIns="0" tIns="57785" rIns="0" bIns="0" rtlCol="0" anchor="b" anchorCtr="0">
            <a:spAutoFit/>
          </a:bodyPr>
          <a:lstStyle/>
          <a:p>
            <a:pPr marL="41275" marR="5080" indent="535305" algn="ctr">
              <a:spcBef>
                <a:spcPts val="95"/>
              </a:spcBef>
            </a:pPr>
            <a:r>
              <a:rPr sz="2400" b="1" spc="-15" dirty="0" smtClean="0">
                <a:solidFill>
                  <a:schemeClr val="bg2">
                    <a:lumMod val="10000"/>
                  </a:schemeClr>
                </a:solidFill>
              </a:rPr>
              <a:t>ВИГОТОВЛЕННЯ </a:t>
            </a:r>
            <a:r>
              <a:rPr sz="2400" b="1" spc="-5" dirty="0">
                <a:solidFill>
                  <a:schemeClr val="bg2">
                    <a:lumMod val="10000"/>
                  </a:schemeClr>
                </a:solidFill>
              </a:rPr>
              <a:t>РІДКИХ </a:t>
            </a:r>
            <a:r>
              <a:rPr sz="2400" b="1" spc="-10" dirty="0">
                <a:solidFill>
                  <a:schemeClr val="bg2">
                    <a:lumMod val="10000"/>
                  </a:schemeClr>
                </a:solidFill>
              </a:rPr>
              <a:t>ЛІКАРСЬКИХ ФОРМ </a:t>
            </a:r>
            <a:r>
              <a:rPr sz="2400" b="1" spc="-15" dirty="0">
                <a:solidFill>
                  <a:schemeClr val="bg2">
                    <a:lumMod val="10000"/>
                  </a:schemeClr>
                </a:solidFill>
              </a:rPr>
              <a:t>ШЛЯХОМ  РОЗЧИНЕННЯ СУХИХ </a:t>
            </a:r>
            <a:r>
              <a:rPr sz="2400" b="1" spc="-10" dirty="0">
                <a:solidFill>
                  <a:schemeClr val="bg2">
                    <a:lumMod val="10000"/>
                  </a:schemeClr>
                </a:solidFill>
              </a:rPr>
              <a:t>ЛІКАРСЬКИХ </a:t>
            </a:r>
            <a:r>
              <a:rPr sz="2400" b="1" spc="-5" dirty="0">
                <a:solidFill>
                  <a:schemeClr val="bg2">
                    <a:lumMod val="10000"/>
                  </a:schemeClr>
                </a:solidFill>
              </a:rPr>
              <a:t>РЕЧОВИН У </a:t>
            </a:r>
            <a:r>
              <a:rPr sz="2400" b="1" spc="-15" dirty="0">
                <a:solidFill>
                  <a:schemeClr val="bg2">
                    <a:lumMod val="10000"/>
                  </a:schemeClr>
                </a:solidFill>
              </a:rPr>
              <a:t>КІЛЬКОСТІ </a:t>
            </a:r>
            <a:r>
              <a:rPr sz="2400" b="1" spc="-5" dirty="0">
                <a:solidFill>
                  <a:schemeClr val="bg2">
                    <a:lumMod val="10000"/>
                  </a:schemeClr>
                </a:solidFill>
              </a:rPr>
              <a:t>ДО 3</a:t>
            </a:r>
            <a:r>
              <a:rPr sz="2400" b="1" spc="175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sz="2400" b="1" spc="-5" dirty="0">
                <a:solidFill>
                  <a:schemeClr val="bg2">
                    <a:lumMod val="10000"/>
                  </a:schemeClr>
                </a:solidFill>
              </a:rPr>
              <a:t>%</a:t>
            </a:r>
            <a:endParaRPr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65897" y="4635247"/>
            <a:ext cx="2886456" cy="2007108"/>
            <a:chOff x="6041897" y="4635246"/>
            <a:chExt cx="2886456" cy="2007108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8753" y="6032754"/>
              <a:ext cx="609600" cy="609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1897" y="4635246"/>
              <a:ext cx="2873502" cy="20071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882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59774" y="2458973"/>
            <a:ext cx="1611629" cy="21473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6803" y="648462"/>
            <a:ext cx="2535936" cy="17640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95947" y="2848356"/>
            <a:ext cx="2745740" cy="1445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Оформлення </a:t>
            </a:r>
            <a:r>
              <a:rPr sz="1500" spc="-5" dirty="0">
                <a:latin typeface="Arial"/>
                <a:cs typeface="Arial"/>
              </a:rPr>
              <a:t>до відпуску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  <a:p>
            <a:pPr marL="64769">
              <a:spcBef>
                <a:spcPts val="20"/>
              </a:spcBef>
            </a:pPr>
            <a:r>
              <a:rPr sz="1500" dirty="0">
                <a:latin typeface="Arial"/>
                <a:cs typeface="Arial"/>
              </a:rPr>
              <a:t>№ </a:t>
            </a:r>
            <a:r>
              <a:rPr sz="1500" spc="-25" dirty="0">
                <a:latin typeface="Arial"/>
                <a:cs typeface="Arial"/>
              </a:rPr>
              <a:t>рецепту,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етикетка</a:t>
            </a:r>
            <a:endParaRPr sz="1500">
              <a:latin typeface="Arial"/>
              <a:cs typeface="Arial"/>
            </a:endParaRPr>
          </a:p>
          <a:p>
            <a:pPr marL="17145" marR="5080" indent="-5080"/>
            <a:r>
              <a:rPr sz="1500" spc="-5" dirty="0">
                <a:latin typeface="Arial"/>
                <a:cs typeface="Arial"/>
              </a:rPr>
              <a:t>«Внутрішнє», </a:t>
            </a:r>
            <a:r>
              <a:rPr sz="1500" spc="-10" dirty="0">
                <a:latin typeface="Arial"/>
                <a:cs typeface="Arial"/>
              </a:rPr>
              <a:t>додаткові  </a:t>
            </a:r>
            <a:r>
              <a:rPr sz="1500" spc="-15" dirty="0">
                <a:latin typeface="Arial"/>
                <a:cs typeface="Arial"/>
              </a:rPr>
              <a:t>етикетки «Зберігати </a:t>
            </a:r>
            <a:r>
              <a:rPr sz="1500" dirty="0">
                <a:latin typeface="Arial"/>
                <a:cs typeface="Arial"/>
              </a:rPr>
              <a:t>у </a:t>
            </a:r>
            <a:r>
              <a:rPr sz="1500" spc="-5" dirty="0">
                <a:latin typeface="Arial"/>
                <a:cs typeface="Arial"/>
              </a:rPr>
              <a:t>темному  </a:t>
            </a:r>
            <a:r>
              <a:rPr sz="1500" spc="-10" dirty="0">
                <a:latin typeface="Arial"/>
                <a:cs typeface="Arial"/>
              </a:rPr>
              <a:t>прохолодному</a:t>
            </a:r>
            <a:r>
              <a:rPr sz="1500" spc="1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місці»,</a:t>
            </a:r>
            <a:endParaRPr sz="1500">
              <a:latin typeface="Arial"/>
              <a:cs typeface="Arial"/>
            </a:endParaRPr>
          </a:p>
          <a:p>
            <a:pPr marL="50800">
              <a:spcBef>
                <a:spcPts val="360"/>
              </a:spcBef>
            </a:pPr>
            <a:r>
              <a:rPr sz="1500" spc="-5" dirty="0">
                <a:latin typeface="Arial"/>
                <a:cs typeface="Arial"/>
              </a:rPr>
              <a:t>«Берегти від</a:t>
            </a:r>
            <a:r>
              <a:rPr sz="150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дітей»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73758" y="1004341"/>
            <a:ext cx="4693920" cy="1918970"/>
            <a:chOff x="349758" y="1004341"/>
            <a:chExt cx="4693920" cy="191897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780" y="1039380"/>
              <a:ext cx="4371594" cy="3712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7725" y="1004341"/>
              <a:ext cx="2221992" cy="5021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1881" y="1065657"/>
              <a:ext cx="4286250" cy="2857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71881" y="1065657"/>
              <a:ext cx="4286250" cy="285750"/>
            </a:xfrm>
            <a:custGeom>
              <a:avLst/>
              <a:gdLst/>
              <a:ahLst/>
              <a:cxnLst/>
              <a:rect l="l" t="t" r="r" b="b"/>
              <a:pathLst>
                <a:path w="4286250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4238625" y="0"/>
                  </a:lnTo>
                  <a:lnTo>
                    <a:pt x="4257157" y="3744"/>
                  </a:lnTo>
                  <a:lnTo>
                    <a:pt x="4272295" y="13954"/>
                  </a:lnTo>
                  <a:lnTo>
                    <a:pt x="4282505" y="29092"/>
                  </a:lnTo>
                  <a:lnTo>
                    <a:pt x="4286250" y="47625"/>
                  </a:lnTo>
                  <a:lnTo>
                    <a:pt x="4286250" y="238125"/>
                  </a:lnTo>
                  <a:lnTo>
                    <a:pt x="4282505" y="256657"/>
                  </a:lnTo>
                  <a:lnTo>
                    <a:pt x="4272295" y="271795"/>
                  </a:lnTo>
                  <a:lnTo>
                    <a:pt x="4257157" y="282005"/>
                  </a:lnTo>
                  <a:lnTo>
                    <a:pt x="4238625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6" y="1504226"/>
              <a:ext cx="4117848" cy="76500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9180" y="1475270"/>
              <a:ext cx="3358134" cy="8754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4657" y="1530477"/>
              <a:ext cx="4032504" cy="6797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4657" y="1530477"/>
              <a:ext cx="4032885" cy="680085"/>
            </a:xfrm>
            <a:custGeom>
              <a:avLst/>
              <a:gdLst/>
              <a:ahLst/>
              <a:cxnLst/>
              <a:rect l="l" t="t" r="r" b="b"/>
              <a:pathLst>
                <a:path w="4032885" h="680085">
                  <a:moveTo>
                    <a:pt x="0" y="113284"/>
                  </a:moveTo>
                  <a:lnTo>
                    <a:pt x="8903" y="69169"/>
                  </a:lnTo>
                  <a:lnTo>
                    <a:pt x="33181" y="33162"/>
                  </a:lnTo>
                  <a:lnTo>
                    <a:pt x="69190" y="8895"/>
                  </a:lnTo>
                  <a:lnTo>
                    <a:pt x="113284" y="0"/>
                  </a:lnTo>
                  <a:lnTo>
                    <a:pt x="3919220" y="0"/>
                  </a:lnTo>
                  <a:lnTo>
                    <a:pt x="3963334" y="8895"/>
                  </a:lnTo>
                  <a:lnTo>
                    <a:pt x="3999341" y="33162"/>
                  </a:lnTo>
                  <a:lnTo>
                    <a:pt x="4023608" y="69169"/>
                  </a:lnTo>
                  <a:lnTo>
                    <a:pt x="4032504" y="113284"/>
                  </a:lnTo>
                  <a:lnTo>
                    <a:pt x="4032504" y="566420"/>
                  </a:lnTo>
                  <a:lnTo>
                    <a:pt x="4023608" y="610534"/>
                  </a:lnTo>
                  <a:lnTo>
                    <a:pt x="3999341" y="646541"/>
                  </a:lnTo>
                  <a:lnTo>
                    <a:pt x="3963334" y="670808"/>
                  </a:lnTo>
                  <a:lnTo>
                    <a:pt x="3919220" y="679703"/>
                  </a:lnTo>
                  <a:lnTo>
                    <a:pt x="113284" y="679703"/>
                  </a:lnTo>
                  <a:lnTo>
                    <a:pt x="69190" y="670808"/>
                  </a:lnTo>
                  <a:lnTo>
                    <a:pt x="33181" y="646541"/>
                  </a:lnTo>
                  <a:lnTo>
                    <a:pt x="8903" y="610534"/>
                  </a:lnTo>
                  <a:lnTo>
                    <a:pt x="0" y="566420"/>
                  </a:lnTo>
                  <a:lnTo>
                    <a:pt x="0" y="113284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9758" y="2331707"/>
              <a:ext cx="4693920" cy="5136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6250" y="2302725"/>
              <a:ext cx="4518660" cy="6203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5859" y="2358008"/>
              <a:ext cx="4608576" cy="42824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95859" y="2358008"/>
              <a:ext cx="4608830" cy="428625"/>
            </a:xfrm>
            <a:custGeom>
              <a:avLst/>
              <a:gdLst/>
              <a:ahLst/>
              <a:cxnLst/>
              <a:rect l="l" t="t" r="r" b="b"/>
              <a:pathLst>
                <a:path w="4608830" h="428625">
                  <a:moveTo>
                    <a:pt x="0" y="71374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3" y="0"/>
                  </a:lnTo>
                  <a:lnTo>
                    <a:pt x="4537202" y="0"/>
                  </a:lnTo>
                  <a:lnTo>
                    <a:pt x="4564963" y="5615"/>
                  </a:lnTo>
                  <a:lnTo>
                    <a:pt x="4587652" y="20923"/>
                  </a:lnTo>
                  <a:lnTo>
                    <a:pt x="4602960" y="43612"/>
                  </a:lnTo>
                  <a:lnTo>
                    <a:pt x="4608576" y="71374"/>
                  </a:lnTo>
                  <a:lnTo>
                    <a:pt x="4608576" y="356869"/>
                  </a:lnTo>
                  <a:lnTo>
                    <a:pt x="4602960" y="384631"/>
                  </a:lnTo>
                  <a:lnTo>
                    <a:pt x="4587652" y="407320"/>
                  </a:lnTo>
                  <a:lnTo>
                    <a:pt x="4564963" y="422628"/>
                  </a:lnTo>
                  <a:lnTo>
                    <a:pt x="4537202" y="428243"/>
                  </a:lnTo>
                  <a:lnTo>
                    <a:pt x="71373" y="428243"/>
                  </a:lnTo>
                  <a:lnTo>
                    <a:pt x="43591" y="422628"/>
                  </a:lnTo>
                  <a:lnTo>
                    <a:pt x="20904" y="407320"/>
                  </a:lnTo>
                  <a:lnTo>
                    <a:pt x="5608" y="384631"/>
                  </a:lnTo>
                  <a:lnTo>
                    <a:pt x="0" y="356869"/>
                  </a:lnTo>
                  <a:lnTo>
                    <a:pt x="0" y="7137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107809" y="1067561"/>
            <a:ext cx="4262755" cy="17286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algn="ctr">
              <a:spcBef>
                <a:spcPts val="100"/>
              </a:spcBef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мікстур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500" dirty="0">
              <a:latin typeface="Arial"/>
              <a:cs typeface="Arial"/>
            </a:endParaRPr>
          </a:p>
          <a:p>
            <a:pPr marL="622935" marR="610870" algn="ctr"/>
            <a:r>
              <a:rPr sz="1400" spc="-5" dirty="0">
                <a:latin typeface="Arial"/>
                <a:cs typeface="Arial"/>
              </a:rPr>
              <a:t>Відмірюють у допоміжний контейнер  </a:t>
            </a:r>
            <a:r>
              <a:rPr sz="1400" spc="-10" dirty="0">
                <a:latin typeface="Arial"/>
                <a:cs typeface="Arial"/>
              </a:rPr>
              <a:t>розраховану</a:t>
            </a:r>
            <a:endParaRPr sz="1400" dirty="0">
              <a:latin typeface="Arial"/>
              <a:cs typeface="Arial"/>
            </a:endParaRPr>
          </a:p>
          <a:p>
            <a:pPr marL="5080" algn="ctr"/>
            <a:r>
              <a:rPr sz="1400" spc="-5" dirty="0">
                <a:latin typeface="Arial"/>
                <a:cs typeface="Arial"/>
              </a:rPr>
              <a:t>кількість </a:t>
            </a:r>
            <a:r>
              <a:rPr sz="1400" spc="-15" dirty="0">
                <a:latin typeface="Arial"/>
                <a:cs typeface="Arial"/>
              </a:rPr>
              <a:t>води </a:t>
            </a:r>
            <a:r>
              <a:rPr sz="1400" spc="-10" dirty="0">
                <a:latin typeface="Arial"/>
                <a:cs typeface="Arial"/>
              </a:rPr>
              <a:t>очищеної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250" dirty="0">
              <a:latin typeface="Arial"/>
              <a:cs typeface="Arial"/>
            </a:endParaRPr>
          </a:p>
          <a:p>
            <a:pPr marL="33020" marR="20320" algn="ctr">
              <a:spcBef>
                <a:spcPts val="5"/>
              </a:spcBef>
            </a:pPr>
            <a:r>
              <a:rPr sz="1300" spc="-5" dirty="0">
                <a:latin typeface="Arial"/>
                <a:cs typeface="Arial"/>
              </a:rPr>
              <a:t>Поміщають </a:t>
            </a:r>
            <a:r>
              <a:rPr sz="1300" dirty="0">
                <a:latin typeface="Arial"/>
                <a:cs typeface="Arial"/>
              </a:rPr>
              <a:t>у </a:t>
            </a:r>
            <a:r>
              <a:rPr sz="1300" spc="-5" dirty="0">
                <a:latin typeface="Arial"/>
                <a:cs typeface="Arial"/>
              </a:rPr>
              <a:t>контейнер відважену </a:t>
            </a:r>
            <a:r>
              <a:rPr sz="1300" dirty="0">
                <a:latin typeface="Arial"/>
                <a:cs typeface="Arial"/>
              </a:rPr>
              <a:t>кількість </a:t>
            </a:r>
            <a:r>
              <a:rPr sz="1300" spc="-20" dirty="0">
                <a:latin typeface="Arial"/>
                <a:cs typeface="Arial"/>
              </a:rPr>
              <a:t>анальгіну,  </a:t>
            </a:r>
            <a:r>
              <a:rPr sz="1300" spc="-10" dirty="0">
                <a:latin typeface="Arial"/>
                <a:cs typeface="Arial"/>
              </a:rPr>
              <a:t>розчиняють </a:t>
            </a:r>
            <a:r>
              <a:rPr sz="1300" dirty="0">
                <a:latin typeface="Arial"/>
                <a:cs typeface="Arial"/>
              </a:rPr>
              <a:t>при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перемішуванні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946909" y="2854491"/>
            <a:ext cx="4765040" cy="875665"/>
            <a:chOff x="422909" y="2854490"/>
            <a:chExt cx="4765040" cy="875665"/>
          </a:xfrm>
        </p:grpSpPr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2909" y="2898660"/>
              <a:ext cx="4764786" cy="7345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6853" y="2854490"/>
              <a:ext cx="4221480" cy="87549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9010" y="2924937"/>
              <a:ext cx="4679442" cy="64922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9010" y="2924937"/>
              <a:ext cx="4679950" cy="649605"/>
            </a:xfrm>
            <a:custGeom>
              <a:avLst/>
              <a:gdLst/>
              <a:ahLst/>
              <a:cxnLst/>
              <a:rect l="l" t="t" r="r" b="b"/>
              <a:pathLst>
                <a:path w="4679950" h="649604">
                  <a:moveTo>
                    <a:pt x="0" y="108203"/>
                  </a:moveTo>
                  <a:lnTo>
                    <a:pt x="8504" y="66061"/>
                  </a:lnTo>
                  <a:lnTo>
                    <a:pt x="31694" y="31670"/>
                  </a:lnTo>
                  <a:lnTo>
                    <a:pt x="66088" y="8495"/>
                  </a:lnTo>
                  <a:lnTo>
                    <a:pt x="108204" y="0"/>
                  </a:lnTo>
                  <a:lnTo>
                    <a:pt x="4571238" y="0"/>
                  </a:lnTo>
                  <a:lnTo>
                    <a:pt x="4613380" y="8495"/>
                  </a:lnTo>
                  <a:lnTo>
                    <a:pt x="4647771" y="31670"/>
                  </a:lnTo>
                  <a:lnTo>
                    <a:pt x="4670946" y="66061"/>
                  </a:lnTo>
                  <a:lnTo>
                    <a:pt x="4679442" y="108203"/>
                  </a:lnTo>
                  <a:lnTo>
                    <a:pt x="4679442" y="541020"/>
                  </a:lnTo>
                  <a:lnTo>
                    <a:pt x="4670946" y="583162"/>
                  </a:lnTo>
                  <a:lnTo>
                    <a:pt x="4647771" y="617553"/>
                  </a:lnTo>
                  <a:lnTo>
                    <a:pt x="4613380" y="640728"/>
                  </a:lnTo>
                  <a:lnTo>
                    <a:pt x="4571238" y="649224"/>
                  </a:lnTo>
                  <a:lnTo>
                    <a:pt x="108204" y="649224"/>
                  </a:lnTo>
                  <a:lnTo>
                    <a:pt x="66088" y="640728"/>
                  </a:lnTo>
                  <a:lnTo>
                    <a:pt x="31694" y="617553"/>
                  </a:lnTo>
                  <a:lnTo>
                    <a:pt x="8504" y="583162"/>
                  </a:lnTo>
                  <a:lnTo>
                    <a:pt x="0" y="541020"/>
                  </a:lnTo>
                  <a:lnTo>
                    <a:pt x="0" y="10820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395983" y="2911856"/>
            <a:ext cx="390588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Проціджують </a:t>
            </a:r>
            <a:r>
              <a:rPr sz="1400" spc="-15" dirty="0">
                <a:latin typeface="Arial"/>
                <a:cs typeface="Arial"/>
              </a:rPr>
              <a:t>розчин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через</a:t>
            </a:r>
            <a:endParaRPr sz="1400">
              <a:latin typeface="Arial"/>
              <a:cs typeface="Arial"/>
            </a:endParaRPr>
          </a:p>
          <a:p>
            <a:pPr marL="12065" marR="5080" algn="ctr"/>
            <a:r>
              <a:rPr sz="1400" spc="-5" dirty="0">
                <a:latin typeface="Arial"/>
                <a:cs typeface="Arial"/>
              </a:rPr>
              <a:t>жмуток </a:t>
            </a:r>
            <a:r>
              <a:rPr sz="1400" spc="-10" dirty="0">
                <a:latin typeface="Arial"/>
                <a:cs typeface="Arial"/>
              </a:rPr>
              <a:t>довговолокнистої </a:t>
            </a:r>
            <a:r>
              <a:rPr sz="1400" spc="-15" dirty="0">
                <a:latin typeface="Arial"/>
                <a:cs typeface="Arial"/>
              </a:rPr>
              <a:t>вати </a:t>
            </a:r>
            <a:r>
              <a:rPr sz="1400" spc="-5" dirty="0">
                <a:latin typeface="Arial"/>
                <a:cs typeface="Arial"/>
              </a:rPr>
              <a:t>у контейнер </a:t>
            </a:r>
            <a:r>
              <a:rPr sz="1400" spc="-10" dirty="0">
                <a:latin typeface="Arial"/>
                <a:cs typeface="Arial"/>
              </a:rPr>
              <a:t>для 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097023" y="3749079"/>
            <a:ext cx="4361180" cy="875665"/>
            <a:chOff x="573023" y="3749078"/>
            <a:chExt cx="4361180" cy="875665"/>
          </a:xfrm>
        </p:grpSpPr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7407" y="3760444"/>
              <a:ext cx="4228338" cy="7993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3023" y="3749078"/>
              <a:ext cx="4360926" cy="87549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3508" y="3786759"/>
              <a:ext cx="4142993" cy="71399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43508" y="3786759"/>
              <a:ext cx="4143375" cy="714375"/>
            </a:xfrm>
            <a:custGeom>
              <a:avLst/>
              <a:gdLst/>
              <a:ahLst/>
              <a:cxnLst/>
              <a:rect l="l" t="t" r="r" b="b"/>
              <a:pathLst>
                <a:path w="4143375" h="714375">
                  <a:moveTo>
                    <a:pt x="0" y="118999"/>
                  </a:moveTo>
                  <a:lnTo>
                    <a:pt x="9351" y="72705"/>
                  </a:lnTo>
                  <a:lnTo>
                    <a:pt x="34853" y="34877"/>
                  </a:lnTo>
                  <a:lnTo>
                    <a:pt x="72678" y="9360"/>
                  </a:lnTo>
                  <a:lnTo>
                    <a:pt x="118998" y="0"/>
                  </a:lnTo>
                  <a:lnTo>
                    <a:pt x="4023994" y="0"/>
                  </a:lnTo>
                  <a:lnTo>
                    <a:pt x="4070288" y="9360"/>
                  </a:lnTo>
                  <a:lnTo>
                    <a:pt x="4108116" y="34877"/>
                  </a:lnTo>
                  <a:lnTo>
                    <a:pt x="4133633" y="72705"/>
                  </a:lnTo>
                  <a:lnTo>
                    <a:pt x="4142993" y="118999"/>
                  </a:lnTo>
                  <a:lnTo>
                    <a:pt x="4142993" y="594995"/>
                  </a:lnTo>
                  <a:lnTo>
                    <a:pt x="4133633" y="641288"/>
                  </a:lnTo>
                  <a:lnTo>
                    <a:pt x="4108116" y="679116"/>
                  </a:lnTo>
                  <a:lnTo>
                    <a:pt x="4070288" y="704633"/>
                  </a:lnTo>
                  <a:lnTo>
                    <a:pt x="4023994" y="713994"/>
                  </a:lnTo>
                  <a:lnTo>
                    <a:pt x="118998" y="713994"/>
                  </a:lnTo>
                  <a:lnTo>
                    <a:pt x="72678" y="704633"/>
                  </a:lnTo>
                  <a:lnTo>
                    <a:pt x="34853" y="679116"/>
                  </a:lnTo>
                  <a:lnTo>
                    <a:pt x="9351" y="641288"/>
                  </a:lnTo>
                  <a:lnTo>
                    <a:pt x="0" y="594995"/>
                  </a:lnTo>
                  <a:lnTo>
                    <a:pt x="0" y="11899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232406" y="3806444"/>
            <a:ext cx="404812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9580"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Відмірюють за </a:t>
            </a:r>
            <a:r>
              <a:rPr sz="1400" spc="-10" dirty="0">
                <a:latin typeface="Arial"/>
                <a:cs typeface="Arial"/>
              </a:rPr>
              <a:t>допомогою бюреткової  системи </a:t>
            </a:r>
            <a:r>
              <a:rPr sz="1400" spc="-5" dirty="0">
                <a:latin typeface="Arial"/>
                <a:cs typeface="Arial"/>
              </a:rPr>
              <a:t>концентрований </a:t>
            </a:r>
            <a:r>
              <a:rPr sz="1400" spc="-15" dirty="0">
                <a:latin typeface="Arial"/>
                <a:cs typeface="Arial"/>
              </a:rPr>
              <a:t>розчин </a:t>
            </a:r>
            <a:r>
              <a:rPr sz="1400" dirty="0">
                <a:latin typeface="Arial"/>
                <a:cs typeface="Arial"/>
              </a:rPr>
              <a:t>калію </a:t>
            </a:r>
            <a:r>
              <a:rPr sz="1400" spc="-5" dirty="0">
                <a:latin typeface="Arial"/>
                <a:cs typeface="Arial"/>
              </a:rPr>
              <a:t>броміду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у</a:t>
            </a:r>
            <a:endParaRPr sz="1400">
              <a:latin typeface="Arial"/>
              <a:cs typeface="Arial"/>
            </a:endParaRPr>
          </a:p>
          <a:p>
            <a:pPr marL="1058545"/>
            <a:r>
              <a:rPr sz="1400" spc="-5" dirty="0">
                <a:latin typeface="Arial"/>
                <a:cs typeface="Arial"/>
              </a:rPr>
              <a:t>контейнер для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202942" y="4753356"/>
            <a:ext cx="4043679" cy="586105"/>
            <a:chOff x="678941" y="4753355"/>
            <a:chExt cx="4043679" cy="586105"/>
          </a:xfrm>
        </p:grpSpPr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8941" y="4800612"/>
              <a:ext cx="4041648" cy="4381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06957" y="4753355"/>
              <a:ext cx="3783329" cy="58597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4656" y="4786502"/>
              <a:ext cx="4032504" cy="42900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84656" y="4786502"/>
              <a:ext cx="4032885" cy="429259"/>
            </a:xfrm>
            <a:custGeom>
              <a:avLst/>
              <a:gdLst/>
              <a:ahLst/>
              <a:cxnLst/>
              <a:rect l="l" t="t" r="r" b="b"/>
              <a:pathLst>
                <a:path w="4032885" h="429260">
                  <a:moveTo>
                    <a:pt x="0" y="71501"/>
                  </a:moveTo>
                  <a:lnTo>
                    <a:pt x="5619" y="43666"/>
                  </a:lnTo>
                  <a:lnTo>
                    <a:pt x="20943" y="20939"/>
                  </a:lnTo>
                  <a:lnTo>
                    <a:pt x="43671" y="5617"/>
                  </a:lnTo>
                  <a:lnTo>
                    <a:pt x="71501" y="0"/>
                  </a:lnTo>
                  <a:lnTo>
                    <a:pt x="3961003" y="0"/>
                  </a:lnTo>
                  <a:lnTo>
                    <a:pt x="3988837" y="5617"/>
                  </a:lnTo>
                  <a:lnTo>
                    <a:pt x="4011564" y="20939"/>
                  </a:lnTo>
                  <a:lnTo>
                    <a:pt x="4026886" y="43666"/>
                  </a:lnTo>
                  <a:lnTo>
                    <a:pt x="4032504" y="71501"/>
                  </a:lnTo>
                  <a:lnTo>
                    <a:pt x="4032504" y="357505"/>
                  </a:lnTo>
                  <a:lnTo>
                    <a:pt x="4026886" y="385339"/>
                  </a:lnTo>
                  <a:lnTo>
                    <a:pt x="4011564" y="408066"/>
                  </a:lnTo>
                  <a:lnTo>
                    <a:pt x="3988837" y="423388"/>
                  </a:lnTo>
                  <a:lnTo>
                    <a:pt x="3961003" y="429006"/>
                  </a:lnTo>
                  <a:lnTo>
                    <a:pt x="71501" y="429006"/>
                  </a:lnTo>
                  <a:lnTo>
                    <a:pt x="43671" y="423388"/>
                  </a:lnTo>
                  <a:lnTo>
                    <a:pt x="20943" y="408066"/>
                  </a:lnTo>
                  <a:lnTo>
                    <a:pt x="5619" y="385339"/>
                  </a:lnTo>
                  <a:lnTo>
                    <a:pt x="0" y="357505"/>
                  </a:lnTo>
                  <a:lnTo>
                    <a:pt x="0" y="7150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425700" y="4770373"/>
            <a:ext cx="3595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61390" marR="5080" indent="-949325"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Першою у контейнер для відпуску </a:t>
            </a:r>
            <a:r>
              <a:rPr sz="1400" spc="-15" dirty="0">
                <a:latin typeface="Arial"/>
                <a:cs typeface="Arial"/>
              </a:rPr>
              <a:t>додають  </a:t>
            </a:r>
            <a:r>
              <a:rPr sz="1400" spc="-5" dirty="0">
                <a:latin typeface="Arial"/>
                <a:cs typeface="Arial"/>
              </a:rPr>
              <a:t>настойку</a:t>
            </a:r>
            <a:r>
              <a:rPr sz="1400" spc="-15" dirty="0">
                <a:latin typeface="Arial"/>
                <a:cs typeface="Arial"/>
              </a:rPr>
              <a:t> беладонни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305051" y="5426965"/>
            <a:ext cx="3889375" cy="662305"/>
            <a:chOff x="781050" y="5426964"/>
            <a:chExt cx="3889375" cy="662305"/>
          </a:xfrm>
        </p:grpSpPr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81050" y="5474970"/>
              <a:ext cx="3830574" cy="5136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06957" y="5426964"/>
              <a:ext cx="3863340" cy="6622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27151" y="5501259"/>
              <a:ext cx="3745229" cy="42824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27151" y="5501259"/>
              <a:ext cx="3745229" cy="428625"/>
            </a:xfrm>
            <a:custGeom>
              <a:avLst/>
              <a:gdLst/>
              <a:ahLst/>
              <a:cxnLst/>
              <a:rect l="l" t="t" r="r" b="b"/>
              <a:pathLst>
                <a:path w="3745229" h="428625">
                  <a:moveTo>
                    <a:pt x="0" y="71373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4" y="0"/>
                  </a:lnTo>
                  <a:lnTo>
                    <a:pt x="3673856" y="0"/>
                  </a:lnTo>
                  <a:lnTo>
                    <a:pt x="3701617" y="5615"/>
                  </a:lnTo>
                  <a:lnTo>
                    <a:pt x="3724306" y="20923"/>
                  </a:lnTo>
                  <a:lnTo>
                    <a:pt x="3739614" y="43612"/>
                  </a:lnTo>
                  <a:lnTo>
                    <a:pt x="3745229" y="71373"/>
                  </a:lnTo>
                  <a:lnTo>
                    <a:pt x="3745229" y="356869"/>
                  </a:lnTo>
                  <a:lnTo>
                    <a:pt x="3739614" y="384652"/>
                  </a:lnTo>
                  <a:lnTo>
                    <a:pt x="3724306" y="407339"/>
                  </a:lnTo>
                  <a:lnTo>
                    <a:pt x="3701617" y="422635"/>
                  </a:lnTo>
                  <a:lnTo>
                    <a:pt x="3673856" y="428243"/>
                  </a:lnTo>
                  <a:lnTo>
                    <a:pt x="71374" y="428243"/>
                  </a:lnTo>
                  <a:lnTo>
                    <a:pt x="43591" y="422635"/>
                  </a:lnTo>
                  <a:lnTo>
                    <a:pt x="20904" y="407339"/>
                  </a:lnTo>
                  <a:lnTo>
                    <a:pt x="5608" y="384652"/>
                  </a:lnTo>
                  <a:lnTo>
                    <a:pt x="0" y="356869"/>
                  </a:lnTo>
                  <a:lnTo>
                    <a:pt x="0" y="71373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2466339" y="5484876"/>
            <a:ext cx="3549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700" marR="5080" indent="-508634"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В </a:t>
            </a:r>
            <a:r>
              <a:rPr sz="1400" spc="-10" dirty="0">
                <a:latin typeface="Arial"/>
                <a:cs typeface="Arial"/>
              </a:rPr>
              <a:t>останню </a:t>
            </a:r>
            <a:r>
              <a:rPr sz="1400" spc="-5" dirty="0">
                <a:latin typeface="Arial"/>
                <a:cs typeface="Arial"/>
              </a:rPr>
              <a:t>чергу відмірюють і поміщають в  контейнер настойку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валеріани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193037" y="6118866"/>
            <a:ext cx="4086225" cy="662305"/>
            <a:chOff x="669036" y="6118865"/>
            <a:chExt cx="4086225" cy="662305"/>
          </a:xfrm>
        </p:grpSpPr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9036" y="6188964"/>
              <a:ext cx="4085844" cy="467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99744" y="6118865"/>
              <a:ext cx="3505200" cy="66220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15137" y="6215253"/>
              <a:ext cx="4000500" cy="38252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15137" y="6215253"/>
              <a:ext cx="4000500" cy="382905"/>
            </a:xfrm>
            <a:custGeom>
              <a:avLst/>
              <a:gdLst/>
              <a:ahLst/>
              <a:cxnLst/>
              <a:rect l="l" t="t" r="r" b="b"/>
              <a:pathLst>
                <a:path w="4000500" h="382904">
                  <a:moveTo>
                    <a:pt x="0" y="63754"/>
                  </a:moveTo>
                  <a:lnTo>
                    <a:pt x="5010" y="38940"/>
                  </a:lnTo>
                  <a:lnTo>
                    <a:pt x="18675" y="18675"/>
                  </a:lnTo>
                  <a:lnTo>
                    <a:pt x="38940" y="5010"/>
                  </a:lnTo>
                  <a:lnTo>
                    <a:pt x="63753" y="0"/>
                  </a:lnTo>
                  <a:lnTo>
                    <a:pt x="3936746" y="0"/>
                  </a:lnTo>
                  <a:lnTo>
                    <a:pt x="3961548" y="5010"/>
                  </a:lnTo>
                  <a:lnTo>
                    <a:pt x="3981815" y="18675"/>
                  </a:lnTo>
                  <a:lnTo>
                    <a:pt x="3995485" y="38940"/>
                  </a:lnTo>
                  <a:lnTo>
                    <a:pt x="4000500" y="63754"/>
                  </a:lnTo>
                  <a:lnTo>
                    <a:pt x="4000500" y="318770"/>
                  </a:lnTo>
                  <a:lnTo>
                    <a:pt x="3995485" y="343583"/>
                  </a:lnTo>
                  <a:lnTo>
                    <a:pt x="3981815" y="363848"/>
                  </a:lnTo>
                  <a:lnTo>
                    <a:pt x="3961548" y="377513"/>
                  </a:lnTo>
                  <a:lnTo>
                    <a:pt x="3936746" y="382524"/>
                  </a:lnTo>
                  <a:lnTo>
                    <a:pt x="63753" y="382524"/>
                  </a:lnTo>
                  <a:lnTo>
                    <a:pt x="38940" y="377513"/>
                  </a:lnTo>
                  <a:lnTo>
                    <a:pt x="18675" y="363848"/>
                  </a:lnTo>
                  <a:lnTo>
                    <a:pt x="5010" y="343583"/>
                  </a:lnTo>
                  <a:lnTo>
                    <a:pt x="0" y="318770"/>
                  </a:lnTo>
                  <a:lnTo>
                    <a:pt x="0" y="6375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2659125" y="6176264"/>
            <a:ext cx="3194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32840" marR="5080" indent="-1120140"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Закупорюють контейнер, </a:t>
            </a:r>
            <a:r>
              <a:rPr sz="1400" spc="-10" dirty="0">
                <a:latin typeface="Arial"/>
                <a:cs typeface="Arial"/>
              </a:rPr>
              <a:t>оформляють  </a:t>
            </a:r>
            <a:r>
              <a:rPr sz="1400" spc="-5" dirty="0">
                <a:latin typeface="Arial"/>
                <a:cs typeface="Arial"/>
              </a:rPr>
              <a:t>до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791705" y="5509260"/>
            <a:ext cx="3596004" cy="662305"/>
            <a:chOff x="5267705" y="5509259"/>
            <a:chExt cx="3596004" cy="662305"/>
          </a:xfrm>
        </p:grpSpPr>
        <p:pic>
          <p:nvPicPr>
            <p:cNvPr id="51" name="object 5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311901" y="5546597"/>
              <a:ext cx="3443478" cy="53425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67705" y="5509259"/>
              <a:ext cx="3595878" cy="66220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358002" y="5572886"/>
              <a:ext cx="3358133" cy="448818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358002" y="5572886"/>
              <a:ext cx="3358515" cy="448945"/>
            </a:xfrm>
            <a:custGeom>
              <a:avLst/>
              <a:gdLst/>
              <a:ahLst/>
              <a:cxnLst/>
              <a:rect l="l" t="t" r="r" b="b"/>
              <a:pathLst>
                <a:path w="3358515" h="448945">
                  <a:moveTo>
                    <a:pt x="0" y="74803"/>
                  </a:moveTo>
                  <a:lnTo>
                    <a:pt x="5883" y="45686"/>
                  </a:lnTo>
                  <a:lnTo>
                    <a:pt x="21923" y="21909"/>
                  </a:lnTo>
                  <a:lnTo>
                    <a:pt x="45702" y="5878"/>
                  </a:lnTo>
                  <a:lnTo>
                    <a:pt x="74802" y="0"/>
                  </a:lnTo>
                  <a:lnTo>
                    <a:pt x="3283330" y="0"/>
                  </a:lnTo>
                  <a:lnTo>
                    <a:pt x="3312431" y="5878"/>
                  </a:lnTo>
                  <a:lnTo>
                    <a:pt x="3336210" y="21909"/>
                  </a:lnTo>
                  <a:lnTo>
                    <a:pt x="3352250" y="45686"/>
                  </a:lnTo>
                  <a:lnTo>
                    <a:pt x="3358133" y="74803"/>
                  </a:lnTo>
                  <a:lnTo>
                    <a:pt x="3358133" y="374015"/>
                  </a:lnTo>
                  <a:lnTo>
                    <a:pt x="3352250" y="403131"/>
                  </a:lnTo>
                  <a:lnTo>
                    <a:pt x="3336210" y="426908"/>
                  </a:lnTo>
                  <a:lnTo>
                    <a:pt x="3312431" y="442939"/>
                  </a:lnTo>
                  <a:lnTo>
                    <a:pt x="3283330" y="448818"/>
                  </a:lnTo>
                  <a:lnTo>
                    <a:pt x="74802" y="448818"/>
                  </a:lnTo>
                  <a:lnTo>
                    <a:pt x="45702" y="442939"/>
                  </a:lnTo>
                  <a:lnTo>
                    <a:pt x="21923" y="426908"/>
                  </a:lnTo>
                  <a:lnTo>
                    <a:pt x="5883" y="403131"/>
                  </a:lnTo>
                  <a:lnTo>
                    <a:pt x="0" y="374015"/>
                  </a:lnTo>
                  <a:lnTo>
                    <a:pt x="0" y="74803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6927342" y="5566664"/>
            <a:ext cx="32823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пахучий засіб, який </a:t>
            </a:r>
            <a:r>
              <a:rPr sz="1400" spc="-15" dirty="0">
                <a:latin typeface="Arial"/>
                <a:cs typeface="Arial"/>
              </a:rPr>
              <a:t>виготовлений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70</a:t>
            </a:r>
            <a:endParaRPr sz="14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%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етанолі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444235" y="4626839"/>
            <a:ext cx="3980815" cy="688975"/>
            <a:chOff x="4920234" y="4626838"/>
            <a:chExt cx="3980815" cy="688975"/>
          </a:xfrm>
        </p:grpSpPr>
        <p:pic>
          <p:nvPicPr>
            <p:cNvPr id="57" name="object 5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58334" y="4626838"/>
              <a:ext cx="3942588" cy="66220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920234" y="4653508"/>
              <a:ext cx="3579875" cy="66220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004435" y="4653152"/>
              <a:ext cx="3857243" cy="57683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004435" y="4653152"/>
              <a:ext cx="3857625" cy="577215"/>
            </a:xfrm>
            <a:custGeom>
              <a:avLst/>
              <a:gdLst/>
              <a:ahLst/>
              <a:cxnLst/>
              <a:rect l="l" t="t" r="r" b="b"/>
              <a:pathLst>
                <a:path w="3857625" h="577214">
                  <a:moveTo>
                    <a:pt x="0" y="96139"/>
                  </a:moveTo>
                  <a:lnTo>
                    <a:pt x="7556" y="58721"/>
                  </a:lnTo>
                  <a:lnTo>
                    <a:pt x="28162" y="28162"/>
                  </a:lnTo>
                  <a:lnTo>
                    <a:pt x="58721" y="7556"/>
                  </a:lnTo>
                  <a:lnTo>
                    <a:pt x="96138" y="0"/>
                  </a:lnTo>
                  <a:lnTo>
                    <a:pt x="3761105" y="0"/>
                  </a:lnTo>
                  <a:lnTo>
                    <a:pt x="3798522" y="7556"/>
                  </a:lnTo>
                  <a:lnTo>
                    <a:pt x="3829081" y="28162"/>
                  </a:lnTo>
                  <a:lnTo>
                    <a:pt x="3849687" y="58721"/>
                  </a:lnTo>
                  <a:lnTo>
                    <a:pt x="3857243" y="96139"/>
                  </a:lnTo>
                  <a:lnTo>
                    <a:pt x="3857243" y="480695"/>
                  </a:lnTo>
                  <a:lnTo>
                    <a:pt x="3849687" y="518112"/>
                  </a:lnTo>
                  <a:lnTo>
                    <a:pt x="3829081" y="548671"/>
                  </a:lnTo>
                  <a:lnTo>
                    <a:pt x="3798522" y="569277"/>
                  </a:lnTo>
                  <a:lnTo>
                    <a:pt x="3761105" y="576834"/>
                  </a:lnTo>
                  <a:lnTo>
                    <a:pt x="96138" y="576834"/>
                  </a:lnTo>
                  <a:lnTo>
                    <a:pt x="58721" y="569277"/>
                  </a:lnTo>
                  <a:lnTo>
                    <a:pt x="28162" y="548671"/>
                  </a:lnTo>
                  <a:lnTo>
                    <a:pt x="7556" y="518112"/>
                  </a:lnTo>
                  <a:lnTo>
                    <a:pt x="0" y="480695"/>
                  </a:lnTo>
                  <a:lnTo>
                    <a:pt x="0" y="9613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6579615" y="4710938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сильнодіючий </a:t>
            </a:r>
            <a:r>
              <a:rPr sz="1400" spc="-5" dirty="0">
                <a:latin typeface="Arial"/>
                <a:cs typeface="Arial"/>
              </a:rPr>
              <a:t>засіб, який </a:t>
            </a:r>
            <a:r>
              <a:rPr sz="1400" spc="-15" dirty="0">
                <a:latin typeface="Arial"/>
                <a:cs typeface="Arial"/>
              </a:rPr>
              <a:t>виготовлений  </a:t>
            </a:r>
            <a:r>
              <a:rPr sz="1400" spc="-5" dirty="0">
                <a:latin typeface="Arial"/>
                <a:cs typeface="Arial"/>
              </a:rPr>
              <a:t>на 40 %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етанолі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173221" y="1350900"/>
            <a:ext cx="2709290" cy="4864607"/>
            <a:chOff x="2649220" y="1350899"/>
            <a:chExt cx="2709290" cy="4864607"/>
          </a:xfrm>
        </p:grpSpPr>
        <p:pic>
          <p:nvPicPr>
            <p:cNvPr id="63" name="object 6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656459" y="1350899"/>
              <a:ext cx="102997" cy="17995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649220" y="2210181"/>
              <a:ext cx="103378" cy="147701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649220" y="4500371"/>
              <a:ext cx="113664" cy="1715135"/>
            </a:xfrm>
            <a:custGeom>
              <a:avLst/>
              <a:gdLst/>
              <a:ahLst/>
              <a:cxnLst/>
              <a:rect l="l" t="t" r="r" b="b"/>
              <a:pathLst>
                <a:path w="113664" h="1715135">
                  <a:moveTo>
                    <a:pt x="103378" y="912241"/>
                  </a:moveTo>
                  <a:lnTo>
                    <a:pt x="102362" y="908431"/>
                  </a:lnTo>
                  <a:lnTo>
                    <a:pt x="96266" y="904875"/>
                  </a:lnTo>
                  <a:lnTo>
                    <a:pt x="92456" y="905891"/>
                  </a:lnTo>
                  <a:lnTo>
                    <a:pt x="58039" y="964895"/>
                  </a:lnTo>
                  <a:lnTo>
                    <a:pt x="58039" y="715137"/>
                  </a:lnTo>
                  <a:lnTo>
                    <a:pt x="45339" y="715137"/>
                  </a:lnTo>
                  <a:lnTo>
                    <a:pt x="45339" y="964895"/>
                  </a:lnTo>
                  <a:lnTo>
                    <a:pt x="10922" y="905891"/>
                  </a:lnTo>
                  <a:lnTo>
                    <a:pt x="7112" y="904875"/>
                  </a:lnTo>
                  <a:lnTo>
                    <a:pt x="1016" y="908431"/>
                  </a:lnTo>
                  <a:lnTo>
                    <a:pt x="0" y="912241"/>
                  </a:lnTo>
                  <a:lnTo>
                    <a:pt x="51689" y="1000887"/>
                  </a:lnTo>
                  <a:lnTo>
                    <a:pt x="59016" y="988314"/>
                  </a:lnTo>
                  <a:lnTo>
                    <a:pt x="103378" y="912241"/>
                  </a:lnTo>
                  <a:close/>
                </a:path>
                <a:path w="113664" h="1715135">
                  <a:moveTo>
                    <a:pt x="107696" y="200279"/>
                  </a:moveTo>
                  <a:lnTo>
                    <a:pt x="106934" y="196342"/>
                  </a:lnTo>
                  <a:lnTo>
                    <a:pt x="104013" y="194310"/>
                  </a:lnTo>
                  <a:lnTo>
                    <a:pt x="101092" y="192405"/>
                  </a:lnTo>
                  <a:lnTo>
                    <a:pt x="97155" y="193294"/>
                  </a:lnTo>
                  <a:lnTo>
                    <a:pt x="59829" y="250444"/>
                  </a:lnTo>
                  <a:lnTo>
                    <a:pt x="72263" y="635"/>
                  </a:lnTo>
                  <a:lnTo>
                    <a:pt x="59690" y="0"/>
                  </a:lnTo>
                  <a:lnTo>
                    <a:pt x="47142" y="249834"/>
                  </a:lnTo>
                  <a:lnTo>
                    <a:pt x="17399" y="192278"/>
                  </a:lnTo>
                  <a:lnTo>
                    <a:pt x="15748" y="189230"/>
                  </a:lnTo>
                  <a:lnTo>
                    <a:pt x="11938" y="187960"/>
                  </a:lnTo>
                  <a:lnTo>
                    <a:pt x="8763" y="189611"/>
                  </a:lnTo>
                  <a:lnTo>
                    <a:pt x="5715" y="191262"/>
                  </a:lnTo>
                  <a:lnTo>
                    <a:pt x="4445" y="195072"/>
                  </a:lnTo>
                  <a:lnTo>
                    <a:pt x="6096" y="198120"/>
                  </a:lnTo>
                  <a:lnTo>
                    <a:pt x="51689" y="286131"/>
                  </a:lnTo>
                  <a:lnTo>
                    <a:pt x="59639" y="273939"/>
                  </a:lnTo>
                  <a:lnTo>
                    <a:pt x="107696" y="200279"/>
                  </a:lnTo>
                  <a:close/>
                </a:path>
                <a:path w="113664" h="1715135">
                  <a:moveTo>
                    <a:pt x="113157" y="1623809"/>
                  </a:moveTo>
                  <a:lnTo>
                    <a:pt x="112014" y="1619973"/>
                  </a:lnTo>
                  <a:lnTo>
                    <a:pt x="108839" y="1618361"/>
                  </a:lnTo>
                  <a:lnTo>
                    <a:pt x="105791" y="1616748"/>
                  </a:lnTo>
                  <a:lnTo>
                    <a:pt x="101854" y="1617967"/>
                  </a:lnTo>
                  <a:lnTo>
                    <a:pt x="100253" y="1621205"/>
                  </a:lnTo>
                  <a:lnTo>
                    <a:pt x="70459" y="1678635"/>
                  </a:lnTo>
                  <a:lnTo>
                    <a:pt x="58039" y="1428813"/>
                  </a:lnTo>
                  <a:lnTo>
                    <a:pt x="45339" y="1429448"/>
                  </a:lnTo>
                  <a:lnTo>
                    <a:pt x="57873" y="1679321"/>
                  </a:lnTo>
                  <a:lnTo>
                    <a:pt x="20574" y="1622031"/>
                  </a:lnTo>
                  <a:lnTo>
                    <a:pt x="16637" y="1621205"/>
                  </a:lnTo>
                  <a:lnTo>
                    <a:pt x="10795" y="1625028"/>
                  </a:lnTo>
                  <a:lnTo>
                    <a:pt x="9906" y="1628965"/>
                  </a:lnTo>
                  <a:lnTo>
                    <a:pt x="11811" y="1631911"/>
                  </a:lnTo>
                  <a:lnTo>
                    <a:pt x="66040" y="1714906"/>
                  </a:lnTo>
                  <a:lnTo>
                    <a:pt x="72390" y="1702638"/>
                  </a:lnTo>
                  <a:lnTo>
                    <a:pt x="111633" y="1626920"/>
                  </a:lnTo>
                  <a:lnTo>
                    <a:pt x="113157" y="1623809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703830" y="3571621"/>
              <a:ext cx="110997" cy="21526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695956" y="2782316"/>
              <a:ext cx="112902" cy="14211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572380" y="5013578"/>
              <a:ext cx="786130" cy="784860"/>
            </a:xfrm>
            <a:custGeom>
              <a:avLst/>
              <a:gdLst/>
              <a:ahLst/>
              <a:cxnLst/>
              <a:rect l="l" t="t" r="r" b="b"/>
              <a:pathLst>
                <a:path w="786129" h="784860">
                  <a:moveTo>
                    <a:pt x="144780" y="0"/>
                  </a:moveTo>
                  <a:lnTo>
                    <a:pt x="430530" y="11176"/>
                  </a:lnTo>
                </a:path>
                <a:path w="786129" h="784860">
                  <a:moveTo>
                    <a:pt x="0" y="701802"/>
                  </a:moveTo>
                  <a:lnTo>
                    <a:pt x="785876" y="784352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Прямоугольник 70"/>
          <p:cNvSpPr/>
          <p:nvPr/>
        </p:nvSpPr>
        <p:spPr>
          <a:xfrm>
            <a:off x="1873759" y="-1323"/>
            <a:ext cx="77918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spc="-1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РІДКИХ </a:t>
            </a:r>
            <a:r>
              <a:rPr lang="ru-RU" sz="2000" spc="-1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 ФОРМ ШЛЯХОМ </a:t>
            </a:r>
            <a:r>
              <a:rPr lang="ru-RU" sz="2000" spc="-15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РОЗЧИНЕННЯ  </a:t>
            </a:r>
            <a:r>
              <a:rPr lang="ru-RU" sz="2000" spc="-1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СУХИХ </a:t>
            </a:r>
            <a:r>
              <a:rPr lang="ru-RU" sz="2000" spc="-1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000" spc="2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РЕЧОВИН</a:t>
            </a:r>
          </a:p>
        </p:txBody>
      </p:sp>
    </p:spTree>
    <p:extLst>
      <p:ext uri="{BB962C8B-B14F-4D97-AF65-F5344CB8AC3E}">
        <p14:creationId xmlns:p14="http://schemas.microsoft.com/office/powerpoint/2010/main" val="224286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28978" y="1242823"/>
            <a:ext cx="8833485" cy="2390775"/>
            <a:chOff x="204977" y="1242822"/>
            <a:chExt cx="8833485" cy="2390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977" y="1242822"/>
              <a:ext cx="8799576" cy="23903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739" y="1256538"/>
              <a:ext cx="8832342" cy="21328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078" y="1269111"/>
              <a:ext cx="8714232" cy="23050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1078" y="1269111"/>
              <a:ext cx="8714740" cy="2305050"/>
            </a:xfrm>
            <a:custGeom>
              <a:avLst/>
              <a:gdLst/>
              <a:ahLst/>
              <a:cxnLst/>
              <a:rect l="l" t="t" r="r" b="b"/>
              <a:pathLst>
                <a:path w="8714740" h="2305050">
                  <a:moveTo>
                    <a:pt x="0" y="384175"/>
                  </a:moveTo>
                  <a:lnTo>
                    <a:pt x="2993" y="335976"/>
                  </a:lnTo>
                  <a:lnTo>
                    <a:pt x="11733" y="289566"/>
                  </a:lnTo>
                  <a:lnTo>
                    <a:pt x="25860" y="245305"/>
                  </a:lnTo>
                  <a:lnTo>
                    <a:pt x="45014" y="203553"/>
                  </a:lnTo>
                  <a:lnTo>
                    <a:pt x="68834" y="164668"/>
                  </a:lnTo>
                  <a:lnTo>
                    <a:pt x="96960" y="129011"/>
                  </a:lnTo>
                  <a:lnTo>
                    <a:pt x="129034" y="96942"/>
                  </a:lnTo>
                  <a:lnTo>
                    <a:pt x="164693" y="68819"/>
                  </a:lnTo>
                  <a:lnTo>
                    <a:pt x="203580" y="45003"/>
                  </a:lnTo>
                  <a:lnTo>
                    <a:pt x="245332" y="25854"/>
                  </a:lnTo>
                  <a:lnTo>
                    <a:pt x="289591" y="11730"/>
                  </a:lnTo>
                  <a:lnTo>
                    <a:pt x="335996" y="2992"/>
                  </a:lnTo>
                  <a:lnTo>
                    <a:pt x="384187" y="0"/>
                  </a:lnTo>
                  <a:lnTo>
                    <a:pt x="8330057" y="0"/>
                  </a:lnTo>
                  <a:lnTo>
                    <a:pt x="8378255" y="2992"/>
                  </a:lnTo>
                  <a:lnTo>
                    <a:pt x="8424665" y="11730"/>
                  </a:lnTo>
                  <a:lnTo>
                    <a:pt x="8468926" y="25854"/>
                  </a:lnTo>
                  <a:lnTo>
                    <a:pt x="8510678" y="45003"/>
                  </a:lnTo>
                  <a:lnTo>
                    <a:pt x="8549563" y="68819"/>
                  </a:lnTo>
                  <a:lnTo>
                    <a:pt x="8585220" y="96942"/>
                  </a:lnTo>
                  <a:lnTo>
                    <a:pt x="8617289" y="129011"/>
                  </a:lnTo>
                  <a:lnTo>
                    <a:pt x="8645412" y="164668"/>
                  </a:lnTo>
                  <a:lnTo>
                    <a:pt x="8669228" y="203553"/>
                  </a:lnTo>
                  <a:lnTo>
                    <a:pt x="8688377" y="245305"/>
                  </a:lnTo>
                  <a:lnTo>
                    <a:pt x="8702501" y="289566"/>
                  </a:lnTo>
                  <a:lnTo>
                    <a:pt x="8711239" y="335976"/>
                  </a:lnTo>
                  <a:lnTo>
                    <a:pt x="8714232" y="384175"/>
                  </a:lnTo>
                  <a:lnTo>
                    <a:pt x="8714232" y="1920875"/>
                  </a:lnTo>
                  <a:lnTo>
                    <a:pt x="8711239" y="1969073"/>
                  </a:lnTo>
                  <a:lnTo>
                    <a:pt x="8702501" y="2015483"/>
                  </a:lnTo>
                  <a:lnTo>
                    <a:pt x="8688377" y="2059744"/>
                  </a:lnTo>
                  <a:lnTo>
                    <a:pt x="8669228" y="2101496"/>
                  </a:lnTo>
                  <a:lnTo>
                    <a:pt x="8645412" y="2140381"/>
                  </a:lnTo>
                  <a:lnTo>
                    <a:pt x="8617289" y="2176038"/>
                  </a:lnTo>
                  <a:lnTo>
                    <a:pt x="8585220" y="2208107"/>
                  </a:lnTo>
                  <a:lnTo>
                    <a:pt x="8549563" y="2236230"/>
                  </a:lnTo>
                  <a:lnTo>
                    <a:pt x="8510678" y="2260046"/>
                  </a:lnTo>
                  <a:lnTo>
                    <a:pt x="8468926" y="2279195"/>
                  </a:lnTo>
                  <a:lnTo>
                    <a:pt x="8424665" y="2293319"/>
                  </a:lnTo>
                  <a:lnTo>
                    <a:pt x="8378255" y="2302057"/>
                  </a:lnTo>
                  <a:lnTo>
                    <a:pt x="8330057" y="2305050"/>
                  </a:lnTo>
                  <a:lnTo>
                    <a:pt x="384187" y="2305050"/>
                  </a:lnTo>
                  <a:lnTo>
                    <a:pt x="335996" y="2302057"/>
                  </a:lnTo>
                  <a:lnTo>
                    <a:pt x="289591" y="2293319"/>
                  </a:lnTo>
                  <a:lnTo>
                    <a:pt x="245332" y="2279195"/>
                  </a:lnTo>
                  <a:lnTo>
                    <a:pt x="203580" y="2260046"/>
                  </a:lnTo>
                  <a:lnTo>
                    <a:pt x="164693" y="2236230"/>
                  </a:lnTo>
                  <a:lnTo>
                    <a:pt x="129034" y="2208107"/>
                  </a:lnTo>
                  <a:lnTo>
                    <a:pt x="96960" y="2176038"/>
                  </a:lnTo>
                  <a:lnTo>
                    <a:pt x="68834" y="2140381"/>
                  </a:lnTo>
                  <a:lnTo>
                    <a:pt x="45014" y="2101496"/>
                  </a:lnTo>
                  <a:lnTo>
                    <a:pt x="25860" y="2059744"/>
                  </a:lnTo>
                  <a:lnTo>
                    <a:pt x="11733" y="2015483"/>
                  </a:lnTo>
                  <a:lnTo>
                    <a:pt x="2993" y="1969073"/>
                  </a:lnTo>
                  <a:lnTo>
                    <a:pt x="0" y="1920875"/>
                  </a:lnTo>
                  <a:lnTo>
                    <a:pt x="0" y="384175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10589" y="1334770"/>
            <a:ext cx="8479155" cy="47078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95"/>
              </a:spcBef>
            </a:pPr>
            <a:r>
              <a:rPr sz="2000" dirty="0">
                <a:latin typeface="Arial"/>
                <a:cs typeface="Arial"/>
              </a:rPr>
              <a:t>Рідкі </a:t>
            </a:r>
            <a:r>
              <a:rPr sz="2000" spc="-5" dirty="0">
                <a:latin typeface="Arial"/>
                <a:cs typeface="Arial"/>
              </a:rPr>
              <a:t>лікарські форми, до складу яких </a:t>
            </a:r>
            <a:r>
              <a:rPr sz="2000" spc="-15" dirty="0">
                <a:latin typeface="Arial"/>
                <a:cs typeface="Arial"/>
              </a:rPr>
              <a:t>входять </a:t>
            </a:r>
            <a:r>
              <a:rPr sz="2000" spc="-5" dirty="0">
                <a:latin typeface="Arial"/>
                <a:cs typeface="Arial"/>
              </a:rPr>
              <a:t>сухі </a:t>
            </a:r>
            <a:r>
              <a:rPr sz="2000" dirty="0">
                <a:latin typeface="Arial"/>
                <a:cs typeface="Arial"/>
              </a:rPr>
              <a:t>лікарські </a:t>
            </a:r>
            <a:r>
              <a:rPr sz="2000" spc="-15" dirty="0">
                <a:latin typeface="Arial"/>
                <a:cs typeface="Arial"/>
              </a:rPr>
              <a:t>речовини </a:t>
            </a:r>
            <a:r>
              <a:rPr sz="2000" spc="-5" dirty="0">
                <a:latin typeface="Arial"/>
                <a:cs typeface="Arial"/>
              </a:rPr>
              <a:t>у  сумарної кількості 3 % і більше від </a:t>
            </a:r>
            <a:r>
              <a:rPr sz="2000" dirty="0">
                <a:latin typeface="Arial"/>
                <a:cs typeface="Arial"/>
              </a:rPr>
              <a:t>об'єму </a:t>
            </a:r>
            <a:r>
              <a:rPr sz="2000" spc="-5" dirty="0">
                <a:latin typeface="Arial"/>
                <a:cs typeface="Arial"/>
              </a:rPr>
              <a:t>мікстури, при відсутності  </a:t>
            </a:r>
            <a:r>
              <a:rPr sz="2000" spc="-10" dirty="0">
                <a:latin typeface="Arial"/>
                <a:cs typeface="Arial"/>
              </a:rPr>
              <a:t>концентрованих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25" dirty="0">
                <a:latin typeface="Arial"/>
                <a:cs typeface="Arial"/>
              </a:rPr>
              <a:t>виготовляють </a:t>
            </a:r>
            <a:r>
              <a:rPr sz="2000" spc="-10" dirty="0">
                <a:latin typeface="Arial"/>
                <a:cs typeface="Arial"/>
              </a:rPr>
              <a:t>шляхом </a:t>
            </a:r>
            <a:r>
              <a:rPr sz="2000" spc="-15" dirty="0">
                <a:latin typeface="Arial"/>
                <a:cs typeface="Arial"/>
              </a:rPr>
              <a:t>розчинення </a:t>
            </a:r>
            <a:r>
              <a:rPr sz="2000" spc="-5" dirty="0">
                <a:latin typeface="Arial"/>
                <a:cs typeface="Arial"/>
              </a:rPr>
              <a:t>у  </a:t>
            </a:r>
            <a:r>
              <a:rPr sz="2000" spc="-10" dirty="0">
                <a:latin typeface="Arial"/>
                <a:cs typeface="Arial"/>
              </a:rPr>
              <a:t>розрахованому </a:t>
            </a:r>
            <a:r>
              <a:rPr sz="2000" spc="-5" dirty="0">
                <a:latin typeface="Arial"/>
                <a:cs typeface="Arial"/>
              </a:rPr>
              <a:t>об'ємі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10" dirty="0">
                <a:latin typeface="Arial"/>
                <a:cs typeface="Arial"/>
              </a:rPr>
              <a:t>урахуванням </a:t>
            </a:r>
            <a:r>
              <a:rPr sz="2000" spc="-15" dirty="0">
                <a:latin typeface="Arial"/>
                <a:cs typeface="Arial"/>
              </a:rPr>
              <a:t>КЗО, тобто </a:t>
            </a:r>
            <a:r>
              <a:rPr sz="2000" spc="-5" dirty="0">
                <a:latin typeface="Arial"/>
                <a:cs typeface="Arial"/>
              </a:rPr>
              <a:t>об'єм </a:t>
            </a:r>
            <a:r>
              <a:rPr sz="2000" spc="-20" dirty="0">
                <a:latin typeface="Arial"/>
                <a:cs typeface="Arial"/>
              </a:rPr>
              <a:t>води, </a:t>
            </a:r>
            <a:r>
              <a:rPr sz="2000" spc="-25" dirty="0">
                <a:latin typeface="Arial"/>
                <a:cs typeface="Arial"/>
              </a:rPr>
              <a:t>що  </a:t>
            </a:r>
            <a:r>
              <a:rPr sz="2000" spc="-5" dirty="0">
                <a:latin typeface="Arial"/>
                <a:cs typeface="Arial"/>
              </a:rPr>
              <a:t>витискається </a:t>
            </a:r>
            <a:r>
              <a:rPr sz="2000" spc="-10" dirty="0">
                <a:latin typeface="Arial"/>
                <a:cs typeface="Arial"/>
              </a:rPr>
              <a:t>сухою речовиною </a:t>
            </a:r>
            <a:r>
              <a:rPr sz="2000" spc="-5" dirty="0">
                <a:latin typeface="Arial"/>
                <a:cs typeface="Arial"/>
              </a:rPr>
              <a:t>при </a:t>
            </a:r>
            <a:r>
              <a:rPr sz="2000" spc="-15" dirty="0">
                <a:latin typeface="Arial"/>
                <a:cs typeface="Arial"/>
              </a:rPr>
              <a:t>розчинені,  </a:t>
            </a:r>
            <a:r>
              <a:rPr sz="2000" dirty="0">
                <a:latin typeface="Arial"/>
                <a:cs typeface="Arial"/>
              </a:rPr>
              <a:t>перевищує </a:t>
            </a:r>
            <a:r>
              <a:rPr sz="2000" spc="-5" dirty="0">
                <a:latin typeface="Arial"/>
                <a:cs typeface="Arial"/>
              </a:rPr>
              <a:t>норму  </a:t>
            </a:r>
            <a:r>
              <a:rPr sz="2000" spc="-10" dirty="0">
                <a:latin typeface="Arial"/>
                <a:cs typeface="Arial"/>
              </a:rPr>
              <a:t>допустимих відхилень </a:t>
            </a:r>
            <a:r>
              <a:rPr sz="2000" dirty="0">
                <a:latin typeface="Arial"/>
                <a:cs typeface="Arial"/>
              </a:rPr>
              <a:t>(наказ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07.09.93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2250">
              <a:latin typeface="Arial"/>
              <a:cs typeface="Arial"/>
            </a:endParaRPr>
          </a:p>
          <a:p>
            <a:pPr marL="161925" algn="just"/>
            <a:r>
              <a:rPr b="1" spc="-5" dirty="0">
                <a:latin typeface="Arial"/>
                <a:cs typeface="Arial"/>
              </a:rPr>
              <a:t>Rp.: </a:t>
            </a:r>
            <a:r>
              <a:rPr b="1" dirty="0">
                <a:latin typeface="Arial"/>
                <a:cs typeface="Arial"/>
              </a:rPr>
              <a:t>Kalii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iodidi</a:t>
            </a:r>
            <a:endParaRPr>
              <a:latin typeface="Arial"/>
              <a:cs typeface="Arial"/>
            </a:endParaRPr>
          </a:p>
          <a:p>
            <a:pPr marL="661670" marR="5115560" indent="8255" algn="just">
              <a:lnSpc>
                <a:spcPct val="120000"/>
              </a:lnSpc>
              <a:tabLst>
                <a:tab pos="2769235" algn="l"/>
              </a:tabLst>
            </a:pPr>
            <a:r>
              <a:rPr b="1" dirty="0">
                <a:latin typeface="Arial"/>
                <a:cs typeface="Arial"/>
              </a:rPr>
              <a:t>Natrii bromidi ana 5,0  </a:t>
            </a:r>
            <a:r>
              <a:rPr b="1" spc="-5" dirty="0">
                <a:latin typeface="Arial"/>
                <a:cs typeface="Arial"/>
              </a:rPr>
              <a:t>Glucosi	15,0  Aquae purificatae 180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ml</a:t>
            </a:r>
            <a:endParaRPr>
              <a:latin typeface="Arial"/>
              <a:cs typeface="Arial"/>
            </a:endParaRPr>
          </a:p>
          <a:p>
            <a:pPr marL="669925" algn="just">
              <a:spcBef>
                <a:spcPts val="434"/>
              </a:spcBef>
            </a:pPr>
            <a:r>
              <a:rPr b="1" dirty="0">
                <a:latin typeface="Arial"/>
                <a:cs typeface="Arial"/>
              </a:rPr>
              <a:t>M. D. S. По 1 </a:t>
            </a:r>
            <a:r>
              <a:rPr b="1" spc="-15" dirty="0">
                <a:latin typeface="Arial"/>
                <a:cs typeface="Arial"/>
              </a:rPr>
              <a:t>столовій </a:t>
            </a:r>
            <a:r>
              <a:rPr b="1" spc="-10" dirty="0">
                <a:latin typeface="Arial"/>
                <a:cs typeface="Arial"/>
              </a:rPr>
              <a:t>ложці </a:t>
            </a:r>
            <a:r>
              <a:rPr b="1" dirty="0">
                <a:latin typeface="Arial"/>
                <a:cs typeface="Arial"/>
              </a:rPr>
              <a:t>3 рази на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день</a:t>
            </a:r>
            <a:endParaRPr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479425">
              <a:tabLst>
                <a:tab pos="3603625" algn="l"/>
              </a:tabLst>
            </a:pPr>
            <a:r>
              <a:rPr b="1" spc="-5" dirty="0">
                <a:latin typeface="Arial"/>
                <a:cs typeface="Arial"/>
              </a:rPr>
              <a:t>Підпис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лікаря	Печатка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лікаря</a:t>
            </a:r>
            <a:endParaRPr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66491" y="540963"/>
            <a:ext cx="9358839" cy="642805"/>
          </a:xfrm>
          <a:prstGeom prst="rect">
            <a:avLst/>
          </a:prstGeom>
        </p:spPr>
        <p:txBody>
          <a:bodyPr vert="horz" wrap="square" lIns="0" tIns="12065" rIns="0" bIns="0" rtlCol="0" anchor="b" anchorCtr="0">
            <a:spAutoFit/>
          </a:bodyPr>
          <a:lstStyle/>
          <a:p>
            <a:pPr marR="5080" algn="ctr">
              <a:spcBef>
                <a:spcPts val="95"/>
              </a:spcBef>
            </a:pPr>
            <a:r>
              <a:rPr sz="2400" b="1" spc="-15" dirty="0" smtClean="0"/>
              <a:t>ВИГОТОВЛЕННЯ </a:t>
            </a:r>
            <a:r>
              <a:rPr sz="2400" b="1" spc="-5" dirty="0"/>
              <a:t>РІДКИХ </a:t>
            </a:r>
            <a:r>
              <a:rPr sz="2400" b="1" spc="-10" dirty="0"/>
              <a:t>ЛІКАРСЬКИХ ФОРМ </a:t>
            </a:r>
            <a:r>
              <a:rPr sz="2400" b="1" spc="-15" dirty="0"/>
              <a:t>ШЛЯХОМ  РОЗЧИНЕННЯ СУХИХ </a:t>
            </a:r>
            <a:r>
              <a:rPr sz="2400" b="1" spc="-10" dirty="0"/>
              <a:t>ЛІКАРСЬКИХ </a:t>
            </a:r>
            <a:r>
              <a:rPr sz="2400" b="1" spc="-5" dirty="0"/>
              <a:t>РЕЧОВИН У </a:t>
            </a:r>
            <a:r>
              <a:rPr sz="2400" b="1" spc="-15" dirty="0"/>
              <a:t>КІЛЬКОСТІ </a:t>
            </a:r>
            <a:r>
              <a:rPr sz="2400" b="1" spc="-5" dirty="0"/>
              <a:t>3</a:t>
            </a:r>
            <a:r>
              <a:rPr sz="2400" b="1" spc="135" dirty="0"/>
              <a:t> </a:t>
            </a:r>
            <a:r>
              <a:rPr sz="2400" b="1" spc="-5" dirty="0" smtClean="0"/>
              <a:t>%</a:t>
            </a:r>
            <a:r>
              <a:rPr lang="en-US" sz="2400" b="1" spc="-5" dirty="0" smtClean="0"/>
              <a:t> </a:t>
            </a:r>
            <a:r>
              <a:rPr sz="2400" b="1" spc="-70" dirty="0" smtClean="0"/>
              <a:t>ТА</a:t>
            </a:r>
            <a:r>
              <a:rPr sz="2400" b="1" dirty="0" smtClean="0"/>
              <a:t> </a:t>
            </a:r>
            <a:r>
              <a:rPr sz="2400" b="1" spc="-5" dirty="0"/>
              <a:t>БІЛЬШЕ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24978" y="4149852"/>
            <a:ext cx="1707642" cy="227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5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44738" y="1003300"/>
            <a:ext cx="4477385" cy="5651500"/>
            <a:chOff x="820737" y="1003300"/>
            <a:chExt cx="4477385" cy="5651500"/>
          </a:xfrm>
        </p:grpSpPr>
        <p:sp>
          <p:nvSpPr>
            <p:cNvPr id="3" name="object 3"/>
            <p:cNvSpPr/>
            <p:nvPr/>
          </p:nvSpPr>
          <p:spPr>
            <a:xfrm>
              <a:off x="827087" y="1009650"/>
              <a:ext cx="4464050" cy="5638800"/>
            </a:xfrm>
            <a:custGeom>
              <a:avLst/>
              <a:gdLst/>
              <a:ahLst/>
              <a:cxnLst/>
              <a:rect l="l" t="t" r="r" b="b"/>
              <a:pathLst>
                <a:path w="4464050" h="5638800">
                  <a:moveTo>
                    <a:pt x="4464050" y="0"/>
                  </a:moveTo>
                  <a:lnTo>
                    <a:pt x="0" y="0"/>
                  </a:lnTo>
                  <a:lnTo>
                    <a:pt x="0" y="5638800"/>
                  </a:lnTo>
                  <a:lnTo>
                    <a:pt x="4464050" y="5638800"/>
                  </a:lnTo>
                  <a:lnTo>
                    <a:pt x="4464050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27087" y="1003300"/>
              <a:ext cx="4464685" cy="5651500"/>
            </a:xfrm>
            <a:custGeom>
              <a:avLst/>
              <a:gdLst/>
              <a:ahLst/>
              <a:cxnLst/>
              <a:rect l="l" t="t" r="r" b="b"/>
              <a:pathLst>
                <a:path w="4464685" h="5651500">
                  <a:moveTo>
                    <a:pt x="0" y="0"/>
                  </a:moveTo>
                  <a:lnTo>
                    <a:pt x="0" y="5651500"/>
                  </a:lnTo>
                </a:path>
                <a:path w="4464685" h="5651500">
                  <a:moveTo>
                    <a:pt x="4464113" y="0"/>
                  </a:moveTo>
                  <a:lnTo>
                    <a:pt x="4464113" y="56515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0737" y="1003300"/>
              <a:ext cx="4477385" cy="12700"/>
            </a:xfrm>
            <a:custGeom>
              <a:avLst/>
              <a:gdLst/>
              <a:ahLst/>
              <a:cxnLst/>
              <a:rect l="l" t="t" r="r" b="b"/>
              <a:pathLst>
                <a:path w="4477385" h="12700">
                  <a:moveTo>
                    <a:pt x="0" y="12700"/>
                  </a:moveTo>
                  <a:lnTo>
                    <a:pt x="4476813" y="12700"/>
                  </a:lnTo>
                  <a:lnTo>
                    <a:pt x="4476813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0737" y="6648450"/>
              <a:ext cx="4477385" cy="0"/>
            </a:xfrm>
            <a:custGeom>
              <a:avLst/>
              <a:gdLst/>
              <a:ahLst/>
              <a:cxnLst/>
              <a:rect l="l" t="t" r="r" b="b"/>
              <a:pathLst>
                <a:path w="4477385">
                  <a:moveTo>
                    <a:pt x="0" y="0"/>
                  </a:moveTo>
                  <a:lnTo>
                    <a:pt x="447681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30017" y="1036320"/>
            <a:ext cx="32994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9175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ППК </a:t>
            </a:r>
            <a:r>
              <a:rPr b="1" spc="-10" dirty="0">
                <a:latin typeface="Arial"/>
                <a:cs typeface="Arial"/>
              </a:rPr>
              <a:t>(зворотний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бік)</a:t>
            </a:r>
            <a:endParaRPr>
              <a:latin typeface="Arial"/>
              <a:cs typeface="Arial"/>
            </a:endParaRPr>
          </a:p>
          <a:p>
            <a:pPr marL="12700"/>
            <a:r>
              <a:rPr b="1" spc="-10" dirty="0">
                <a:latin typeface="Arial"/>
                <a:cs typeface="Arial"/>
              </a:rPr>
              <a:t>Vзаг</a:t>
            </a:r>
            <a:r>
              <a:rPr sz="1600" b="1" spc="-10" dirty="0">
                <a:latin typeface="Arial"/>
                <a:cs typeface="Arial"/>
              </a:rPr>
              <a:t>.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180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0018" y="1585468"/>
            <a:ext cx="109283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%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глюкози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81433" y="1585468"/>
            <a:ext cx="13227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15,0</a:t>
            </a:r>
            <a:endParaRPr sz="1600">
              <a:latin typeface="Arial"/>
              <a:cs typeface="Arial"/>
            </a:endParaRPr>
          </a:p>
          <a:p>
            <a:pPr marL="32384"/>
            <a:r>
              <a:rPr sz="1600" b="1" spc="-5" dirty="0">
                <a:latin typeface="Arial"/>
                <a:cs typeface="Arial"/>
              </a:rPr>
              <a:t>100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0017" y="2073149"/>
            <a:ext cx="4163060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х = </a:t>
            </a:r>
            <a:r>
              <a:rPr sz="1600" b="1" spc="-5" dirty="0">
                <a:latin typeface="Arial"/>
                <a:cs typeface="Arial"/>
              </a:rPr>
              <a:t>(15,0 </a:t>
            </a:r>
            <a:r>
              <a:rPr sz="1600" b="1" dirty="0">
                <a:latin typeface="Arial"/>
                <a:cs typeface="Arial"/>
              </a:rPr>
              <a:t>х </a:t>
            </a:r>
            <a:r>
              <a:rPr sz="1600" b="1" spc="-10" dirty="0">
                <a:latin typeface="Arial"/>
                <a:cs typeface="Arial"/>
              </a:rPr>
              <a:t>100) </a:t>
            </a:r>
            <a:r>
              <a:rPr sz="1600" b="1" dirty="0">
                <a:latin typeface="Arial"/>
                <a:cs typeface="Arial"/>
              </a:rPr>
              <a:t>/ </a:t>
            </a: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8,3 </a:t>
            </a:r>
            <a:r>
              <a:rPr sz="1600" b="1" dirty="0">
                <a:latin typeface="Arial"/>
                <a:cs typeface="Arial"/>
              </a:rPr>
              <a:t>% &gt; 3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12700" marR="727710">
              <a:spcBef>
                <a:spcPts val="5"/>
              </a:spcBef>
            </a:pPr>
            <a:r>
              <a:rPr sz="1600" b="1" spc="5" dirty="0">
                <a:latin typeface="Arial"/>
                <a:cs typeface="Arial"/>
              </a:rPr>
              <a:t>КЗО </a:t>
            </a:r>
            <a:r>
              <a:rPr sz="1600" b="1" spc="-15" dirty="0">
                <a:latin typeface="Arial"/>
                <a:cs typeface="Arial"/>
              </a:rPr>
              <a:t>глюкози (вол. </a:t>
            </a:r>
            <a:r>
              <a:rPr sz="1600" b="1" spc="-5" dirty="0">
                <a:latin typeface="Arial"/>
                <a:cs typeface="Arial"/>
              </a:rPr>
              <a:t>10 %)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0,69  0,69 </a:t>
            </a:r>
            <a:r>
              <a:rPr sz="1600" b="1" dirty="0">
                <a:latin typeface="Arial"/>
                <a:cs typeface="Arial"/>
              </a:rPr>
              <a:t>х </a:t>
            </a:r>
            <a:r>
              <a:rPr sz="1600" b="1" spc="-5" dirty="0">
                <a:latin typeface="Arial"/>
                <a:cs typeface="Arial"/>
              </a:rPr>
              <a:t>15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10,35 </a:t>
            </a:r>
            <a:r>
              <a:rPr sz="1600" b="1" dirty="0">
                <a:latin typeface="Arial"/>
                <a:cs typeface="Arial"/>
              </a:rPr>
              <a:t>(мл) </a:t>
            </a:r>
            <a:r>
              <a:rPr sz="1600" b="1" spc="-5" dirty="0">
                <a:latin typeface="Arial"/>
                <a:cs typeface="Arial"/>
              </a:rPr>
              <a:t>(об'єм </a:t>
            </a:r>
            <a:r>
              <a:rPr sz="1600" b="1" spc="-10" dirty="0">
                <a:latin typeface="Arial"/>
                <a:cs typeface="Arial"/>
              </a:rPr>
              <a:t>води,  </a:t>
            </a:r>
            <a:r>
              <a:rPr sz="1600" b="1" spc="-15" dirty="0">
                <a:latin typeface="Arial"/>
                <a:cs typeface="Arial"/>
              </a:rPr>
              <a:t>що </a:t>
            </a:r>
            <a:r>
              <a:rPr sz="1600" b="1" dirty="0">
                <a:latin typeface="Arial"/>
                <a:cs typeface="Arial"/>
              </a:rPr>
              <a:t>витісняється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глюкозою)</a:t>
            </a:r>
            <a:endParaRPr sz="1600">
              <a:latin typeface="Arial"/>
              <a:cs typeface="Arial"/>
            </a:endParaRPr>
          </a:p>
          <a:p>
            <a:pPr marL="12700" marR="5080"/>
            <a:r>
              <a:rPr sz="1600" b="1" spc="-10" dirty="0">
                <a:latin typeface="Arial"/>
                <a:cs typeface="Arial"/>
              </a:rPr>
              <a:t>норма </a:t>
            </a:r>
            <a:r>
              <a:rPr sz="1600" b="1" spc="-15" dirty="0">
                <a:latin typeface="Arial"/>
                <a:cs typeface="Arial"/>
              </a:rPr>
              <a:t>допустимого </a:t>
            </a:r>
            <a:r>
              <a:rPr sz="1600" b="1" spc="-10" dirty="0">
                <a:latin typeface="Arial"/>
                <a:cs typeface="Arial"/>
              </a:rPr>
              <a:t>відхилення </a:t>
            </a:r>
            <a:r>
              <a:rPr sz="1600" b="1" dirty="0">
                <a:latin typeface="Arial"/>
                <a:cs typeface="Arial"/>
              </a:rPr>
              <a:t>– 2 % від  </a:t>
            </a:r>
            <a:r>
              <a:rPr sz="1600" b="1" spc="-5" dirty="0">
                <a:latin typeface="Arial"/>
                <a:cs typeface="Arial"/>
              </a:rPr>
              <a:t>об'єму 150-200</a:t>
            </a:r>
            <a:r>
              <a:rPr sz="1600" b="1" dirty="0">
                <a:latin typeface="Arial"/>
                <a:cs typeface="Arial"/>
              </a:rPr>
              <a:t> мл</a:t>
            </a:r>
            <a:endParaRPr sz="1600">
              <a:latin typeface="Arial"/>
              <a:cs typeface="Arial"/>
            </a:endParaRPr>
          </a:p>
          <a:p>
            <a:pPr marL="12700"/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 </a:t>
            </a:r>
            <a:r>
              <a:rPr sz="1600" b="1" spc="-5" dirty="0">
                <a:latin typeface="Arial"/>
                <a:cs typeface="Arial"/>
              </a:rPr>
              <a:t>100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87167" y="4023615"/>
            <a:ext cx="349440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783714" algn="l"/>
              </a:tabLst>
            </a:pPr>
            <a:r>
              <a:rPr sz="1600" b="1" spc="-5" dirty="0">
                <a:latin typeface="Arial"/>
                <a:cs typeface="Arial"/>
              </a:rPr>
              <a:t>3,6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	</a:t>
            </a:r>
            <a:r>
              <a:rPr sz="1600" b="1" spc="-5" dirty="0">
                <a:latin typeface="Arial"/>
                <a:cs typeface="Arial"/>
              </a:rPr>
              <a:t>10,35 </a:t>
            </a:r>
            <a:r>
              <a:rPr sz="1600" b="1" dirty="0">
                <a:latin typeface="Arial"/>
                <a:cs typeface="Arial"/>
              </a:rPr>
              <a:t>мл &lt; </a:t>
            </a:r>
            <a:r>
              <a:rPr sz="1600" b="1" spc="-5" dirty="0">
                <a:latin typeface="Arial"/>
                <a:cs typeface="Arial"/>
              </a:rPr>
              <a:t>3,6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0017" y="4146346"/>
            <a:ext cx="3596004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510" indent="720725">
              <a:lnSpc>
                <a:spcPct val="150000"/>
              </a:lnSpc>
              <a:spcBef>
                <a:spcPts val="100"/>
              </a:spcBef>
            </a:pPr>
            <a:r>
              <a:rPr sz="1600" b="1" spc="5" dirty="0">
                <a:latin typeface="Arial"/>
                <a:cs typeface="Arial"/>
              </a:rPr>
              <a:t>КЗО </a:t>
            </a:r>
            <a:r>
              <a:rPr sz="1600" b="1" spc="-10" dirty="0">
                <a:latin typeface="Arial"/>
                <a:cs typeface="Arial"/>
              </a:rPr>
              <a:t>необхідно </a:t>
            </a:r>
            <a:r>
              <a:rPr sz="1600" b="1" spc="-15" dirty="0">
                <a:latin typeface="Arial"/>
                <a:cs typeface="Arial"/>
              </a:rPr>
              <a:t>враховувати  </a:t>
            </a:r>
            <a:r>
              <a:rPr sz="1600" b="1" spc="-20" dirty="0">
                <a:latin typeface="Arial"/>
                <a:cs typeface="Arial"/>
              </a:rPr>
              <a:t>Розчину </a:t>
            </a:r>
            <a:r>
              <a:rPr sz="1600" b="1" spc="-5" dirty="0">
                <a:latin typeface="Arial"/>
                <a:cs typeface="Arial"/>
              </a:rPr>
              <a:t>калію йодиду 20 </a:t>
            </a:r>
            <a:r>
              <a:rPr sz="1600" b="1" dirty="0">
                <a:latin typeface="Arial"/>
                <a:cs typeface="Arial"/>
              </a:rPr>
              <a:t>% (1 : </a:t>
            </a:r>
            <a:r>
              <a:rPr sz="1600" b="1" spc="-5" dirty="0">
                <a:latin typeface="Arial"/>
                <a:cs typeface="Arial"/>
              </a:rPr>
              <a:t>5)</a:t>
            </a:r>
            <a:endParaRPr sz="1600">
              <a:latin typeface="Arial"/>
              <a:cs typeface="Arial"/>
            </a:endParaRPr>
          </a:p>
          <a:p>
            <a:pPr marL="12700"/>
            <a:r>
              <a:rPr sz="1600" b="1" spc="-5" dirty="0">
                <a:latin typeface="Arial"/>
                <a:cs typeface="Arial"/>
              </a:rPr>
              <a:t>5,0 </a:t>
            </a:r>
            <a:r>
              <a:rPr sz="1600" b="1" dirty="0">
                <a:latin typeface="Arial"/>
                <a:cs typeface="Arial"/>
              </a:rPr>
              <a:t>х 5 = </a:t>
            </a:r>
            <a:r>
              <a:rPr sz="1600" b="1" spc="-5" dirty="0">
                <a:latin typeface="Arial"/>
                <a:cs typeface="Arial"/>
              </a:rPr>
              <a:t>25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960"/>
              </a:spcBef>
            </a:pPr>
            <a:r>
              <a:rPr sz="1600" b="1" spc="-20" dirty="0">
                <a:latin typeface="Arial"/>
                <a:cs typeface="Arial"/>
              </a:rPr>
              <a:t>Розчину </a:t>
            </a:r>
            <a:r>
              <a:rPr sz="1600" b="1" spc="-5" dirty="0">
                <a:latin typeface="Arial"/>
                <a:cs typeface="Arial"/>
              </a:rPr>
              <a:t>натрію броміду 20 </a:t>
            </a:r>
            <a:r>
              <a:rPr sz="1600" b="1" dirty="0">
                <a:latin typeface="Arial"/>
                <a:cs typeface="Arial"/>
              </a:rPr>
              <a:t>% (1 :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5)</a:t>
            </a:r>
            <a:endParaRPr sz="1600">
              <a:latin typeface="Arial"/>
              <a:cs typeface="Arial"/>
            </a:endParaRPr>
          </a:p>
          <a:p>
            <a:pPr marL="12700"/>
            <a:r>
              <a:rPr sz="1600" b="1" spc="-5" dirty="0">
                <a:latin typeface="Arial"/>
                <a:cs typeface="Arial"/>
              </a:rPr>
              <a:t>5,0 </a:t>
            </a:r>
            <a:r>
              <a:rPr sz="1600" b="1" dirty="0">
                <a:latin typeface="Arial"/>
                <a:cs typeface="Arial"/>
              </a:rPr>
              <a:t>х 5 = </a:t>
            </a:r>
            <a:r>
              <a:rPr sz="1600" b="1" spc="-5" dirty="0">
                <a:latin typeface="Arial"/>
                <a:cs typeface="Arial"/>
              </a:rPr>
              <a:t>25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960"/>
              </a:spcBef>
            </a:pPr>
            <a:r>
              <a:rPr sz="1600" b="1" spc="-10" dirty="0">
                <a:latin typeface="Arial"/>
                <a:cs typeface="Arial"/>
              </a:rPr>
              <a:t>Води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очищеної</a:t>
            </a:r>
            <a:endParaRPr sz="1600">
              <a:latin typeface="Arial"/>
              <a:cs typeface="Arial"/>
            </a:endParaRPr>
          </a:p>
          <a:p>
            <a:pPr marL="12700"/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 (25 + 25 + 10,35)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=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600" b="1" spc="-20" dirty="0">
                <a:latin typeface="Arial"/>
                <a:cs typeface="Arial"/>
              </a:rPr>
              <a:t>119,65 </a:t>
            </a:r>
            <a:r>
              <a:rPr sz="1600" b="1" dirty="0">
                <a:latin typeface="Arial"/>
                <a:cs typeface="Arial"/>
              </a:rPr>
              <a:t>(мл) </a:t>
            </a:r>
            <a:r>
              <a:rPr sz="1600" b="1" dirty="0">
                <a:latin typeface="Symbol"/>
                <a:cs typeface="Symbol"/>
              </a:rPr>
              <a:t>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Arial"/>
                <a:cs typeface="Arial"/>
              </a:rPr>
              <a:t>120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698395" y="186343"/>
            <a:ext cx="9491221" cy="642805"/>
          </a:xfrm>
          <a:prstGeom prst="rect">
            <a:avLst/>
          </a:prstGeom>
        </p:spPr>
        <p:txBody>
          <a:bodyPr vert="horz" wrap="square" lIns="0" tIns="12065" rIns="0" bIns="0" rtlCol="0" anchor="b" anchorCtr="0">
            <a:spAutoFit/>
          </a:bodyPr>
          <a:lstStyle/>
          <a:p>
            <a:pPr marL="478155" marR="5080" indent="332740" algn="ctr">
              <a:spcBef>
                <a:spcPts val="95"/>
              </a:spcBef>
            </a:pPr>
            <a:r>
              <a:rPr sz="2400" b="1" spc="-15" dirty="0" smtClean="0"/>
              <a:t>ВИГОТОВЛЕННЯ </a:t>
            </a:r>
            <a:r>
              <a:rPr sz="2400" b="1" spc="-5" dirty="0"/>
              <a:t>РІДКИХ </a:t>
            </a:r>
            <a:r>
              <a:rPr sz="2400" b="1" spc="-10" dirty="0"/>
              <a:t>ЛІКАРСЬКИХ ФОРМ </a:t>
            </a:r>
            <a:r>
              <a:rPr sz="2400" b="1" spc="-15" dirty="0"/>
              <a:t>ШЛЯХОМ  РОЗЧИНЕННЯ СУХИХ </a:t>
            </a:r>
            <a:r>
              <a:rPr sz="2400" b="1" spc="-10" dirty="0"/>
              <a:t>ЛІКАРСЬКИХ </a:t>
            </a:r>
            <a:r>
              <a:rPr sz="2400" b="1" spc="-5" dirty="0"/>
              <a:t>РЕЧОВИН У </a:t>
            </a:r>
            <a:r>
              <a:rPr sz="2400" b="1" spc="-15" dirty="0"/>
              <a:t>КІЛЬКОСТІ </a:t>
            </a:r>
            <a:r>
              <a:rPr sz="2400" b="1" spc="-5" dirty="0"/>
              <a:t>3</a:t>
            </a:r>
            <a:r>
              <a:rPr sz="2400" b="1" spc="135" dirty="0"/>
              <a:t> </a:t>
            </a:r>
            <a:r>
              <a:rPr sz="2400" b="1" spc="-5" dirty="0" smtClean="0"/>
              <a:t>%</a:t>
            </a:r>
            <a:r>
              <a:rPr lang="en-US" sz="2400" b="1" spc="-5" dirty="0" smtClean="0"/>
              <a:t> </a:t>
            </a:r>
            <a:r>
              <a:rPr sz="2400" b="1" spc="-70" dirty="0" smtClean="0"/>
              <a:t>ТА</a:t>
            </a:r>
            <a:r>
              <a:rPr sz="2400" b="1" dirty="0" smtClean="0"/>
              <a:t> </a:t>
            </a:r>
            <a:r>
              <a:rPr sz="2400" b="1" spc="-5" dirty="0"/>
              <a:t>БІЛЬШЕ</a:t>
            </a: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803" y="2079499"/>
            <a:ext cx="2952750" cy="287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3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546478" y="4158221"/>
            <a:ext cx="9564684" cy="21441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600" b="1" i="1" spc="-5" dirty="0">
                <a:latin typeface="Arial"/>
                <a:cs typeface="Arial"/>
              </a:rPr>
              <a:t>Перевірка </a:t>
            </a:r>
            <a:r>
              <a:rPr sz="1600" b="1" i="1" spc="-5" dirty="0" err="1">
                <a:latin typeface="Arial"/>
                <a:cs typeface="Arial"/>
              </a:rPr>
              <a:t>якості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10" dirty="0" err="1" smtClean="0">
                <a:latin typeface="Arial"/>
                <a:cs typeface="Arial"/>
              </a:rPr>
              <a:t>включає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sz="1600" b="1" i="1" spc="-20" dirty="0" err="1" smtClean="0">
                <a:latin typeface="Arial"/>
                <a:cs typeface="Arial"/>
              </a:rPr>
              <a:t>всі</a:t>
            </a:r>
            <a:r>
              <a:rPr sz="1600" b="1" i="1" spc="-20" dirty="0" smtClean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види </a:t>
            </a:r>
            <a:r>
              <a:rPr sz="1600" b="1" i="1" spc="-10" dirty="0">
                <a:latin typeface="Arial"/>
                <a:cs typeface="Arial"/>
              </a:rPr>
              <a:t>внутрішньоаптечного </a:t>
            </a:r>
            <a:r>
              <a:rPr sz="1600" b="1" i="1" dirty="0">
                <a:latin typeface="Arial"/>
                <a:cs typeface="Arial"/>
              </a:rPr>
              <a:t>контролю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71247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sz="1600" spc="-5" dirty="0">
                <a:latin typeface="Arial"/>
                <a:cs typeface="Arial"/>
              </a:rPr>
              <a:t>Письмовий</a:t>
            </a:r>
            <a:endParaRPr sz="1600" dirty="0">
              <a:latin typeface="Arial"/>
              <a:cs typeface="Arial"/>
            </a:endParaRPr>
          </a:p>
          <a:p>
            <a:pPr marL="71247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sz="1600" spc="-5" dirty="0" err="1" smtClean="0">
                <a:latin typeface="Arial"/>
                <a:cs typeface="Arial"/>
              </a:rPr>
              <a:t>Опитувальний</a:t>
            </a:r>
            <a:endParaRPr lang="en-US" sz="1600" dirty="0">
              <a:latin typeface="Arial"/>
              <a:cs typeface="Arial"/>
            </a:endParaRPr>
          </a:p>
          <a:p>
            <a:pPr marL="71247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sz="1600" spc="-10" dirty="0" err="1" smtClean="0">
                <a:latin typeface="Arial"/>
                <a:cs typeface="Arial"/>
              </a:rPr>
              <a:t>Органолептичний</a:t>
            </a:r>
            <a:r>
              <a:rPr sz="1600" spc="-10" dirty="0" smtClean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(колір, смак, запах),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також однорідність </a:t>
            </a:r>
            <a:r>
              <a:rPr sz="1600" dirty="0">
                <a:latin typeface="Arial"/>
                <a:cs typeface="Arial"/>
              </a:rPr>
              <a:t>і відсутність  </a:t>
            </a:r>
            <a:r>
              <a:rPr sz="1600" spc="-10" dirty="0" err="1">
                <a:latin typeface="Arial"/>
                <a:cs typeface="Arial"/>
              </a:rPr>
              <a:t>механічних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 err="1" smtClean="0">
                <a:latin typeface="Arial"/>
                <a:cs typeface="Arial"/>
              </a:rPr>
              <a:t>домішок</a:t>
            </a:r>
            <a:endParaRPr lang="en-US" sz="1600" dirty="0">
              <a:latin typeface="Arial"/>
              <a:cs typeface="Arial"/>
            </a:endParaRPr>
          </a:p>
          <a:p>
            <a:pPr marL="71247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sz="1600" spc="-5" dirty="0" err="1" smtClean="0">
                <a:latin typeface="Arial"/>
                <a:cs typeface="Arial"/>
              </a:rPr>
              <a:t>Фізичний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(загальний </a:t>
            </a:r>
            <a:r>
              <a:rPr sz="1600" spc="-5" dirty="0">
                <a:latin typeface="Arial"/>
                <a:cs typeface="Arial"/>
              </a:rPr>
              <a:t>об'єм, </a:t>
            </a:r>
            <a:r>
              <a:rPr sz="1600" dirty="0">
                <a:latin typeface="Arial"/>
                <a:cs typeface="Arial"/>
              </a:rPr>
              <a:t>який </a:t>
            </a:r>
            <a:r>
              <a:rPr sz="1600" spc="-5" dirty="0">
                <a:latin typeface="Arial"/>
                <a:cs typeface="Arial"/>
              </a:rPr>
              <a:t>після </a:t>
            </a:r>
            <a:r>
              <a:rPr sz="1600" spc="-15" dirty="0">
                <a:latin typeface="Arial"/>
                <a:cs typeface="Arial"/>
              </a:rPr>
              <a:t>виготовлення </a:t>
            </a:r>
            <a:r>
              <a:rPr sz="1600" spc="-5" dirty="0">
                <a:latin typeface="Arial"/>
                <a:cs typeface="Arial"/>
              </a:rPr>
              <a:t>лікарського </a:t>
            </a:r>
            <a:r>
              <a:rPr sz="1600" spc="-10" dirty="0">
                <a:latin typeface="Arial"/>
                <a:cs typeface="Arial"/>
              </a:rPr>
              <a:t>препарату </a:t>
            </a:r>
            <a:r>
              <a:rPr sz="1600" spc="-5" dirty="0">
                <a:latin typeface="Arial"/>
                <a:cs typeface="Arial"/>
              </a:rPr>
              <a:t>не  повинен перевищувати </a:t>
            </a:r>
            <a:r>
              <a:rPr sz="1600" spc="-10" dirty="0">
                <a:latin typeface="Arial"/>
                <a:cs typeface="Arial"/>
              </a:rPr>
              <a:t>норм </a:t>
            </a:r>
            <a:r>
              <a:rPr sz="1600" spc="-5" dirty="0">
                <a:latin typeface="Arial"/>
                <a:cs typeface="Arial"/>
              </a:rPr>
              <a:t>допустимих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відхилень)</a:t>
            </a:r>
            <a:endParaRPr sz="1600" dirty="0">
              <a:latin typeface="Arial"/>
              <a:cs typeface="Arial"/>
            </a:endParaRPr>
          </a:p>
          <a:p>
            <a:pPr marL="712470" marR="4531995" indent="-285750">
              <a:lnSpc>
                <a:spcPts val="2110"/>
              </a:lnSpc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sz="1600" dirty="0">
                <a:latin typeface="Arial"/>
                <a:cs typeface="Arial"/>
              </a:rPr>
              <a:t>Хімічний </a:t>
            </a:r>
            <a:r>
              <a:rPr sz="1600" spc="-10" dirty="0">
                <a:latin typeface="Arial"/>
                <a:cs typeface="Arial"/>
              </a:rPr>
              <a:t>контроль </a:t>
            </a:r>
            <a:r>
              <a:rPr sz="1600" spc="-5" dirty="0">
                <a:latin typeface="Arial"/>
                <a:cs typeface="Arial"/>
              </a:rPr>
              <a:t>(</a:t>
            </a:r>
            <a:r>
              <a:rPr sz="1600" spc="-5" dirty="0" err="1">
                <a:latin typeface="Arial"/>
                <a:cs typeface="Arial"/>
              </a:rPr>
              <a:t>вибірково</a:t>
            </a:r>
            <a:r>
              <a:rPr sz="1600" spc="-5" dirty="0" smtClean="0">
                <a:latin typeface="Arial"/>
                <a:cs typeface="Arial"/>
              </a:rPr>
              <a:t>)</a:t>
            </a:r>
            <a:endParaRPr lang="en-US" sz="1600" spc="-5" dirty="0" smtClean="0">
              <a:latin typeface="Arial"/>
              <a:cs typeface="Arial"/>
            </a:endParaRPr>
          </a:p>
          <a:p>
            <a:pPr marL="712470" marR="4531995" indent="-285750">
              <a:lnSpc>
                <a:spcPts val="2110"/>
              </a:lnSpc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sz="1600" spc="-10" dirty="0" err="1" smtClean="0">
                <a:latin typeface="Arial"/>
                <a:cs typeface="Arial"/>
              </a:rPr>
              <a:t>Контроль</a:t>
            </a:r>
            <a:r>
              <a:rPr sz="1600" spc="-10" dirty="0" smtClean="0">
                <a:latin typeface="Arial"/>
                <a:cs typeface="Arial"/>
              </a:rPr>
              <a:t> </a:t>
            </a:r>
            <a:r>
              <a:rPr sz="1600" dirty="0" err="1" smtClean="0">
                <a:latin typeface="Arial"/>
                <a:cs typeface="Arial"/>
              </a:rPr>
              <a:t>при</a:t>
            </a:r>
            <a:r>
              <a:rPr lang="en-US" sz="1600" spc="25" dirty="0">
                <a:latin typeface="Arial"/>
                <a:cs typeface="Arial"/>
              </a:rPr>
              <a:t> </a:t>
            </a:r>
            <a:r>
              <a:rPr sz="1600" spc="-5" dirty="0" err="1" smtClean="0">
                <a:latin typeface="Arial"/>
                <a:cs typeface="Arial"/>
              </a:rPr>
              <a:t>відпуску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209165" y="38434"/>
            <a:ext cx="7239000" cy="783356"/>
          </a:xfrm>
          <a:prstGeom prst="rect">
            <a:avLst/>
          </a:prstGeom>
        </p:spPr>
        <p:txBody>
          <a:bodyPr vert="horz" wrap="square" lIns="0" tIns="151257" rIns="0" bIns="0" rtlCol="0" anchor="b" anchorCtr="0">
            <a:spAutoFit/>
          </a:bodyPr>
          <a:lstStyle/>
          <a:p>
            <a:pPr marR="5080" indent="12700" algn="ctr">
              <a:spcBef>
                <a:spcPts val="95"/>
              </a:spcBef>
            </a:pPr>
            <a:r>
              <a:rPr sz="2400" b="1" spc="-5" dirty="0" smtClean="0"/>
              <a:t>ОЦІНКА </a:t>
            </a:r>
            <a:r>
              <a:rPr sz="2400" b="1" spc="-15" dirty="0"/>
              <a:t>ЯКОСТІ </a:t>
            </a:r>
            <a:r>
              <a:rPr sz="2400" b="1" spc="-70" dirty="0"/>
              <a:t>ТА </a:t>
            </a:r>
            <a:r>
              <a:rPr sz="2400" b="1" spc="-10" dirty="0"/>
              <a:t>ОФОРМЛЕННЯ </a:t>
            </a:r>
            <a:r>
              <a:rPr sz="2400" b="1" spc="-5" dirty="0"/>
              <a:t>ДО </a:t>
            </a:r>
            <a:r>
              <a:rPr sz="2400" b="1" dirty="0" smtClean="0"/>
              <a:t>ВІДПУСКУ</a:t>
            </a:r>
            <a:r>
              <a:rPr lang="en-US" sz="2400" b="1" dirty="0" smtClean="0"/>
              <a:t> </a:t>
            </a:r>
            <a:r>
              <a:rPr sz="2400" b="1" spc="-5" dirty="0" smtClean="0"/>
              <a:t>РІДКИХ  </a:t>
            </a:r>
            <a:r>
              <a:rPr sz="2400" b="1" spc="-10" dirty="0"/>
              <a:t>ЛІКАРСЬКИХ</a:t>
            </a:r>
            <a:r>
              <a:rPr sz="2400" b="1" spc="15" dirty="0"/>
              <a:t> </a:t>
            </a:r>
            <a:r>
              <a:rPr sz="2400" b="1" spc="-30" dirty="0"/>
              <a:t>ПРЕПАРАТІВ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3602736" y="731519"/>
            <a:ext cx="5485765" cy="829944"/>
            <a:chOff x="2078735" y="731519"/>
            <a:chExt cx="5485765" cy="829944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8735" y="810818"/>
              <a:ext cx="5485638" cy="6011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8325" y="731519"/>
              <a:ext cx="4525518" cy="8298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4836" y="837056"/>
              <a:ext cx="5400294" cy="51587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124836" y="837056"/>
              <a:ext cx="5400675" cy="516255"/>
            </a:xfrm>
            <a:custGeom>
              <a:avLst/>
              <a:gdLst/>
              <a:ahLst/>
              <a:cxnLst/>
              <a:rect l="l" t="t" r="r" b="b"/>
              <a:pathLst>
                <a:path w="5400675" h="516255">
                  <a:moveTo>
                    <a:pt x="0" y="85978"/>
                  </a:moveTo>
                  <a:lnTo>
                    <a:pt x="6754" y="52506"/>
                  </a:lnTo>
                  <a:lnTo>
                    <a:pt x="25177" y="25177"/>
                  </a:lnTo>
                  <a:lnTo>
                    <a:pt x="52506" y="6754"/>
                  </a:lnTo>
                  <a:lnTo>
                    <a:pt x="85979" y="0"/>
                  </a:lnTo>
                  <a:lnTo>
                    <a:pt x="5314315" y="0"/>
                  </a:lnTo>
                  <a:lnTo>
                    <a:pt x="5347787" y="6754"/>
                  </a:lnTo>
                  <a:lnTo>
                    <a:pt x="5375116" y="25177"/>
                  </a:lnTo>
                  <a:lnTo>
                    <a:pt x="5393539" y="52506"/>
                  </a:lnTo>
                  <a:lnTo>
                    <a:pt x="5400294" y="85978"/>
                  </a:lnTo>
                  <a:lnTo>
                    <a:pt x="5400294" y="429894"/>
                  </a:lnTo>
                  <a:lnTo>
                    <a:pt x="5393539" y="463367"/>
                  </a:lnTo>
                  <a:lnTo>
                    <a:pt x="5375116" y="490696"/>
                  </a:lnTo>
                  <a:lnTo>
                    <a:pt x="5347787" y="509119"/>
                  </a:lnTo>
                  <a:lnTo>
                    <a:pt x="5314315" y="515873"/>
                  </a:lnTo>
                  <a:lnTo>
                    <a:pt x="85979" y="515873"/>
                  </a:lnTo>
                  <a:lnTo>
                    <a:pt x="52506" y="509119"/>
                  </a:lnTo>
                  <a:lnTo>
                    <a:pt x="25177" y="490696"/>
                  </a:lnTo>
                  <a:lnTo>
                    <a:pt x="6754" y="463367"/>
                  </a:lnTo>
                  <a:lnTo>
                    <a:pt x="0" y="429894"/>
                  </a:lnTo>
                  <a:lnTo>
                    <a:pt x="0" y="8597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298442" y="801623"/>
            <a:ext cx="41363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marR="5080" indent="-204470">
              <a:spcBef>
                <a:spcPts val="100"/>
              </a:spcBef>
            </a:pPr>
            <a:r>
              <a:rPr b="1" i="1" spc="-10" dirty="0">
                <a:latin typeface="Arial"/>
                <a:cs typeface="Arial"/>
              </a:rPr>
              <a:t>Контроль </a:t>
            </a:r>
            <a:r>
              <a:rPr b="1" i="1" dirty="0">
                <a:latin typeface="Arial"/>
                <a:cs typeface="Arial"/>
              </a:rPr>
              <a:t>якості </a:t>
            </a:r>
            <a:r>
              <a:rPr b="1" i="1" spc="-5" dirty="0">
                <a:latin typeface="Arial"/>
                <a:cs typeface="Arial"/>
              </a:rPr>
              <a:t>рідких лікарських  </a:t>
            </a:r>
            <a:r>
              <a:rPr b="1" i="1" dirty="0">
                <a:latin typeface="Arial"/>
                <a:cs typeface="Arial"/>
              </a:rPr>
              <a:t>препаратів </a:t>
            </a:r>
            <a:r>
              <a:rPr b="1" i="1" spc="-10" dirty="0">
                <a:latin typeface="Arial"/>
                <a:cs typeface="Arial"/>
              </a:rPr>
              <a:t>проводять </a:t>
            </a:r>
            <a:r>
              <a:rPr b="1" i="1" spc="-5" dirty="0">
                <a:latin typeface="Arial"/>
                <a:cs typeface="Arial"/>
              </a:rPr>
              <a:t>згідно</a:t>
            </a:r>
            <a:r>
              <a:rPr b="1" i="1" spc="-1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:</a:t>
            </a:r>
            <a:endParaRPr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24000" y="1601725"/>
            <a:ext cx="1638300" cy="1104265"/>
            <a:chOff x="0" y="1601724"/>
            <a:chExt cx="1638300" cy="110426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674152"/>
              <a:ext cx="1515617" cy="8892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601724"/>
              <a:ext cx="1638299" cy="11041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478" y="1700403"/>
              <a:ext cx="1453896" cy="80391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2478" y="1700403"/>
              <a:ext cx="1454150" cy="803910"/>
            </a:xfrm>
            <a:custGeom>
              <a:avLst/>
              <a:gdLst/>
              <a:ahLst/>
              <a:cxnLst/>
              <a:rect l="l" t="t" r="r" b="b"/>
              <a:pathLst>
                <a:path w="1454150" h="803910">
                  <a:moveTo>
                    <a:pt x="0" y="133985"/>
                  </a:moveTo>
                  <a:lnTo>
                    <a:pt x="6830" y="91618"/>
                  </a:lnTo>
                  <a:lnTo>
                    <a:pt x="25851" y="54836"/>
                  </a:lnTo>
                  <a:lnTo>
                    <a:pt x="54855" y="25838"/>
                  </a:lnTo>
                  <a:lnTo>
                    <a:pt x="91635" y="6826"/>
                  </a:lnTo>
                  <a:lnTo>
                    <a:pt x="133985" y="0"/>
                  </a:lnTo>
                  <a:lnTo>
                    <a:pt x="1319911" y="0"/>
                  </a:lnTo>
                  <a:lnTo>
                    <a:pt x="1362277" y="6826"/>
                  </a:lnTo>
                  <a:lnTo>
                    <a:pt x="1399059" y="25838"/>
                  </a:lnTo>
                  <a:lnTo>
                    <a:pt x="1428057" y="54836"/>
                  </a:lnTo>
                  <a:lnTo>
                    <a:pt x="1447069" y="91618"/>
                  </a:lnTo>
                  <a:lnTo>
                    <a:pt x="1453896" y="133985"/>
                  </a:lnTo>
                  <a:lnTo>
                    <a:pt x="1453896" y="669925"/>
                  </a:lnTo>
                  <a:lnTo>
                    <a:pt x="1447069" y="712291"/>
                  </a:lnTo>
                  <a:lnTo>
                    <a:pt x="1428057" y="749073"/>
                  </a:lnTo>
                  <a:lnTo>
                    <a:pt x="1399059" y="778071"/>
                  </a:lnTo>
                  <a:lnTo>
                    <a:pt x="1362277" y="797083"/>
                  </a:lnTo>
                  <a:lnTo>
                    <a:pt x="1319911" y="803910"/>
                  </a:lnTo>
                  <a:lnTo>
                    <a:pt x="133985" y="803910"/>
                  </a:lnTo>
                  <a:lnTo>
                    <a:pt x="91635" y="797083"/>
                  </a:lnTo>
                  <a:lnTo>
                    <a:pt x="54855" y="778071"/>
                  </a:lnTo>
                  <a:lnTo>
                    <a:pt x="25851" y="749073"/>
                  </a:lnTo>
                  <a:lnTo>
                    <a:pt x="6830" y="712291"/>
                  </a:lnTo>
                  <a:lnTo>
                    <a:pt x="0" y="669925"/>
                  </a:lnTo>
                  <a:lnTo>
                    <a:pt x="0" y="13398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641094" y="1672082"/>
            <a:ext cx="12992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pc="-95" dirty="0">
                <a:latin typeface="Arial"/>
                <a:cs typeface="Arial"/>
              </a:rPr>
              <a:t>ДФУ,</a:t>
            </a:r>
            <a:endParaRPr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pc="-5" dirty="0">
                <a:latin typeface="Arial"/>
                <a:cs typeface="Arial"/>
              </a:rPr>
              <a:t>Монографія</a:t>
            </a:r>
            <a:endParaRPr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pc="-5" dirty="0">
                <a:latin typeface="Arial"/>
                <a:cs typeface="Arial"/>
              </a:rPr>
              <a:t>5.N.1.1</a:t>
            </a:r>
            <a:endParaRPr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034027" y="1674114"/>
            <a:ext cx="3602990" cy="2462530"/>
            <a:chOff x="2510027" y="1674114"/>
            <a:chExt cx="3602990" cy="246253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10027" y="1674114"/>
              <a:ext cx="3602736" cy="246202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94253" y="1839468"/>
              <a:ext cx="3137154" cy="22014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56128" y="1700403"/>
              <a:ext cx="3517392" cy="237667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556128" y="1700403"/>
              <a:ext cx="3517900" cy="2376805"/>
            </a:xfrm>
            <a:custGeom>
              <a:avLst/>
              <a:gdLst/>
              <a:ahLst/>
              <a:cxnLst/>
              <a:rect l="l" t="t" r="r" b="b"/>
              <a:pathLst>
                <a:path w="3517900" h="2376804">
                  <a:moveTo>
                    <a:pt x="0" y="396113"/>
                  </a:moveTo>
                  <a:lnTo>
                    <a:pt x="2664" y="349907"/>
                  </a:lnTo>
                  <a:lnTo>
                    <a:pt x="10458" y="305270"/>
                  </a:lnTo>
                  <a:lnTo>
                    <a:pt x="23087" y="262499"/>
                  </a:lnTo>
                  <a:lnTo>
                    <a:pt x="40251" y="221888"/>
                  </a:lnTo>
                  <a:lnTo>
                    <a:pt x="61656" y="183737"/>
                  </a:lnTo>
                  <a:lnTo>
                    <a:pt x="87004" y="148341"/>
                  </a:lnTo>
                  <a:lnTo>
                    <a:pt x="115998" y="115998"/>
                  </a:lnTo>
                  <a:lnTo>
                    <a:pt x="148341" y="87004"/>
                  </a:lnTo>
                  <a:lnTo>
                    <a:pt x="183737" y="61656"/>
                  </a:lnTo>
                  <a:lnTo>
                    <a:pt x="221888" y="40251"/>
                  </a:lnTo>
                  <a:lnTo>
                    <a:pt x="262499" y="23087"/>
                  </a:lnTo>
                  <a:lnTo>
                    <a:pt x="305270" y="10458"/>
                  </a:lnTo>
                  <a:lnTo>
                    <a:pt x="349907" y="2664"/>
                  </a:lnTo>
                  <a:lnTo>
                    <a:pt x="396113" y="0"/>
                  </a:lnTo>
                  <a:lnTo>
                    <a:pt x="3121279" y="0"/>
                  </a:lnTo>
                  <a:lnTo>
                    <a:pt x="3167484" y="2664"/>
                  </a:lnTo>
                  <a:lnTo>
                    <a:pt x="3212121" y="10458"/>
                  </a:lnTo>
                  <a:lnTo>
                    <a:pt x="3254892" y="23087"/>
                  </a:lnTo>
                  <a:lnTo>
                    <a:pt x="3295503" y="40251"/>
                  </a:lnTo>
                  <a:lnTo>
                    <a:pt x="3333654" y="61656"/>
                  </a:lnTo>
                  <a:lnTo>
                    <a:pt x="3369050" y="87004"/>
                  </a:lnTo>
                  <a:lnTo>
                    <a:pt x="3401393" y="115998"/>
                  </a:lnTo>
                  <a:lnTo>
                    <a:pt x="3430387" y="148341"/>
                  </a:lnTo>
                  <a:lnTo>
                    <a:pt x="3455735" y="183737"/>
                  </a:lnTo>
                  <a:lnTo>
                    <a:pt x="3477140" y="221888"/>
                  </a:lnTo>
                  <a:lnTo>
                    <a:pt x="3494304" y="262499"/>
                  </a:lnTo>
                  <a:lnTo>
                    <a:pt x="3506933" y="305270"/>
                  </a:lnTo>
                  <a:lnTo>
                    <a:pt x="3514727" y="349907"/>
                  </a:lnTo>
                  <a:lnTo>
                    <a:pt x="3517392" y="396113"/>
                  </a:lnTo>
                  <a:lnTo>
                    <a:pt x="3517392" y="1980565"/>
                  </a:lnTo>
                  <a:lnTo>
                    <a:pt x="3514727" y="2026770"/>
                  </a:lnTo>
                  <a:lnTo>
                    <a:pt x="3506933" y="2071407"/>
                  </a:lnTo>
                  <a:lnTo>
                    <a:pt x="3494304" y="2114178"/>
                  </a:lnTo>
                  <a:lnTo>
                    <a:pt x="3477140" y="2154789"/>
                  </a:lnTo>
                  <a:lnTo>
                    <a:pt x="3455735" y="2192940"/>
                  </a:lnTo>
                  <a:lnTo>
                    <a:pt x="3430387" y="2228336"/>
                  </a:lnTo>
                  <a:lnTo>
                    <a:pt x="3401393" y="2260679"/>
                  </a:lnTo>
                  <a:lnTo>
                    <a:pt x="3369050" y="2289673"/>
                  </a:lnTo>
                  <a:lnTo>
                    <a:pt x="3333654" y="2315021"/>
                  </a:lnTo>
                  <a:lnTo>
                    <a:pt x="3295503" y="2336426"/>
                  </a:lnTo>
                  <a:lnTo>
                    <a:pt x="3254892" y="2353590"/>
                  </a:lnTo>
                  <a:lnTo>
                    <a:pt x="3212121" y="2366219"/>
                  </a:lnTo>
                  <a:lnTo>
                    <a:pt x="3167484" y="2374013"/>
                  </a:lnTo>
                  <a:lnTo>
                    <a:pt x="3121279" y="2376678"/>
                  </a:lnTo>
                  <a:lnTo>
                    <a:pt x="396113" y="2376678"/>
                  </a:lnTo>
                  <a:lnTo>
                    <a:pt x="349907" y="2374013"/>
                  </a:lnTo>
                  <a:lnTo>
                    <a:pt x="305270" y="2366219"/>
                  </a:lnTo>
                  <a:lnTo>
                    <a:pt x="262499" y="2353590"/>
                  </a:lnTo>
                  <a:lnTo>
                    <a:pt x="221888" y="2336426"/>
                  </a:lnTo>
                  <a:lnTo>
                    <a:pt x="183737" y="2315021"/>
                  </a:lnTo>
                  <a:lnTo>
                    <a:pt x="148341" y="2289673"/>
                  </a:lnTo>
                  <a:lnTo>
                    <a:pt x="115998" y="2260679"/>
                  </a:lnTo>
                  <a:lnTo>
                    <a:pt x="87004" y="2228336"/>
                  </a:lnTo>
                  <a:lnTo>
                    <a:pt x="61656" y="2192940"/>
                  </a:lnTo>
                  <a:lnTo>
                    <a:pt x="40251" y="2154789"/>
                  </a:lnTo>
                  <a:lnTo>
                    <a:pt x="23087" y="2114178"/>
                  </a:lnTo>
                  <a:lnTo>
                    <a:pt x="10458" y="2071407"/>
                  </a:lnTo>
                  <a:lnTo>
                    <a:pt x="2664" y="2026770"/>
                  </a:lnTo>
                  <a:lnTo>
                    <a:pt x="0" y="1980565"/>
                  </a:lnTo>
                  <a:lnTo>
                    <a:pt x="0" y="396113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483608" y="1909827"/>
            <a:ext cx="2750185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415" algn="just">
              <a:spcBef>
                <a:spcPts val="100"/>
              </a:spcBef>
            </a:pPr>
            <a:r>
              <a:rPr spc="-10" dirty="0">
                <a:latin typeface="Arial"/>
                <a:cs typeface="Arial"/>
              </a:rPr>
              <a:t>Стандарту</a:t>
            </a:r>
            <a:r>
              <a:rPr spc="-1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«Настанови</a:t>
            </a:r>
            <a:endParaRPr dirty="0">
              <a:latin typeface="Arial"/>
              <a:cs typeface="Arial"/>
            </a:endParaRPr>
          </a:p>
          <a:p>
            <a:pPr marL="30480" marR="5080" indent="-18415" algn="just"/>
            <a:r>
              <a:rPr spc="-5" dirty="0">
                <a:latin typeface="Arial"/>
                <a:cs typeface="Arial"/>
              </a:rPr>
              <a:t>«Вимоги до </a:t>
            </a:r>
            <a:r>
              <a:rPr spc="-15" dirty="0">
                <a:latin typeface="Arial"/>
                <a:cs typeface="Arial"/>
              </a:rPr>
              <a:t>виготовлення  </a:t>
            </a:r>
            <a:r>
              <a:rPr spc="-5" dirty="0">
                <a:latin typeface="Arial"/>
                <a:cs typeface="Arial"/>
              </a:rPr>
              <a:t>нестерильних </a:t>
            </a:r>
            <a:r>
              <a:rPr dirty="0">
                <a:latin typeface="Arial"/>
                <a:cs typeface="Arial"/>
              </a:rPr>
              <a:t>лікарських  засобів в </a:t>
            </a:r>
            <a:r>
              <a:rPr spc="-10" dirty="0">
                <a:latin typeface="Arial"/>
                <a:cs typeface="Arial"/>
              </a:rPr>
              <a:t>умовах аптеки»  </a:t>
            </a:r>
            <a:r>
              <a:rPr spc="-20" dirty="0">
                <a:latin typeface="Arial"/>
                <a:cs typeface="Arial"/>
              </a:rPr>
              <a:t>СТ-Н </a:t>
            </a:r>
            <a:r>
              <a:rPr spc="-10" dirty="0">
                <a:latin typeface="Arial"/>
                <a:cs typeface="Arial"/>
              </a:rPr>
              <a:t>МОЗУ</a:t>
            </a:r>
            <a:r>
              <a:rPr spc="-5" dirty="0">
                <a:latin typeface="Arial"/>
                <a:cs typeface="Arial"/>
              </a:rPr>
              <a:t> 42-4.5:2015</a:t>
            </a:r>
            <a:endParaRPr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>
                <a:latin typeface="Arial"/>
                <a:cs typeface="Arial"/>
              </a:rPr>
              <a:t>(наказ </a:t>
            </a:r>
            <a:r>
              <a:rPr spc="-5" dirty="0">
                <a:latin typeface="Arial"/>
                <a:cs typeface="Arial"/>
              </a:rPr>
              <a:t>МОЗ</a:t>
            </a:r>
            <a:r>
              <a:rPr spc="-15" dirty="0">
                <a:latin typeface="Arial"/>
                <a:cs typeface="Arial"/>
              </a:rPr>
              <a:t> України</a:t>
            </a:r>
            <a:endParaRPr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>
                <a:latin typeface="Arial"/>
                <a:cs typeface="Arial"/>
              </a:rPr>
              <a:t>№ </a:t>
            </a:r>
            <a:r>
              <a:rPr spc="-5" dirty="0">
                <a:latin typeface="Arial"/>
                <a:cs typeface="Arial"/>
              </a:rPr>
              <a:t>398 від 01.07.15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р.).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627620" y="1890535"/>
            <a:ext cx="2683510" cy="852169"/>
            <a:chOff x="6103620" y="1890534"/>
            <a:chExt cx="2683510" cy="852169"/>
          </a:xfrm>
        </p:grpSpPr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03620" y="1890534"/>
              <a:ext cx="2683002" cy="80389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55436" y="1912619"/>
              <a:ext cx="2615184" cy="82981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49721" y="1916810"/>
              <a:ext cx="2597657" cy="71856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149721" y="1916810"/>
              <a:ext cx="2597785" cy="718820"/>
            </a:xfrm>
            <a:custGeom>
              <a:avLst/>
              <a:gdLst/>
              <a:ahLst/>
              <a:cxnLst/>
              <a:rect l="l" t="t" r="r" b="b"/>
              <a:pathLst>
                <a:path w="2597784" h="718819">
                  <a:moveTo>
                    <a:pt x="0" y="119761"/>
                  </a:moveTo>
                  <a:lnTo>
                    <a:pt x="9407" y="73134"/>
                  </a:lnTo>
                  <a:lnTo>
                    <a:pt x="35067" y="35067"/>
                  </a:lnTo>
                  <a:lnTo>
                    <a:pt x="73134" y="9407"/>
                  </a:lnTo>
                  <a:lnTo>
                    <a:pt x="119761" y="0"/>
                  </a:lnTo>
                  <a:lnTo>
                    <a:pt x="2477897" y="0"/>
                  </a:lnTo>
                  <a:lnTo>
                    <a:pt x="2524523" y="9407"/>
                  </a:lnTo>
                  <a:lnTo>
                    <a:pt x="2562590" y="35067"/>
                  </a:lnTo>
                  <a:lnTo>
                    <a:pt x="2588250" y="73134"/>
                  </a:lnTo>
                  <a:lnTo>
                    <a:pt x="2597657" y="119761"/>
                  </a:lnTo>
                  <a:lnTo>
                    <a:pt x="2597657" y="598804"/>
                  </a:lnTo>
                  <a:lnTo>
                    <a:pt x="2588250" y="645431"/>
                  </a:lnTo>
                  <a:lnTo>
                    <a:pt x="2562590" y="683498"/>
                  </a:lnTo>
                  <a:lnTo>
                    <a:pt x="2524523" y="709158"/>
                  </a:lnTo>
                  <a:lnTo>
                    <a:pt x="2477897" y="718565"/>
                  </a:lnTo>
                  <a:lnTo>
                    <a:pt x="119761" y="718565"/>
                  </a:lnTo>
                  <a:lnTo>
                    <a:pt x="73134" y="709158"/>
                  </a:lnTo>
                  <a:lnTo>
                    <a:pt x="35067" y="683498"/>
                  </a:lnTo>
                  <a:lnTo>
                    <a:pt x="9407" y="645431"/>
                  </a:lnTo>
                  <a:lnTo>
                    <a:pt x="0" y="598804"/>
                  </a:lnTo>
                  <a:lnTo>
                    <a:pt x="0" y="11976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771702" y="1982723"/>
            <a:ext cx="2290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>
              <a:spcBef>
                <a:spcPts val="100"/>
              </a:spcBef>
            </a:pPr>
            <a:r>
              <a:rPr spc="-5" dirty="0">
                <a:latin typeface="Arial"/>
                <a:cs typeface="Arial"/>
              </a:rPr>
              <a:t>Наказу </a:t>
            </a:r>
            <a:r>
              <a:rPr dirty="0">
                <a:latin typeface="Arial"/>
                <a:cs typeface="Arial"/>
              </a:rPr>
              <a:t>МОЗ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України</a:t>
            </a:r>
            <a:endParaRPr dirty="0">
              <a:latin typeface="Arial"/>
              <a:cs typeface="Arial"/>
            </a:endParaRPr>
          </a:p>
          <a:p>
            <a:pPr marL="12700"/>
            <a:r>
              <a:rPr dirty="0">
                <a:latin typeface="Arial"/>
                <a:cs typeface="Arial"/>
              </a:rPr>
              <a:t>№ </a:t>
            </a:r>
            <a:r>
              <a:rPr spc="-5" dirty="0">
                <a:latin typeface="Arial"/>
                <a:cs typeface="Arial"/>
              </a:rPr>
              <a:t>812 від 17.10.12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р.</a:t>
            </a:r>
            <a:endParaRPr dirty="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000376" y="1352930"/>
            <a:ext cx="2873375" cy="801370"/>
          </a:xfrm>
          <a:custGeom>
            <a:avLst/>
            <a:gdLst/>
            <a:ahLst/>
            <a:cxnLst/>
            <a:rect l="l" t="t" r="r" b="b"/>
            <a:pathLst>
              <a:path w="2873375" h="801369">
                <a:moveTo>
                  <a:pt x="2873248" y="0"/>
                </a:moveTo>
                <a:lnTo>
                  <a:pt x="2860548" y="0"/>
                </a:lnTo>
                <a:lnTo>
                  <a:pt x="2860548" y="166751"/>
                </a:lnTo>
                <a:lnTo>
                  <a:pt x="2003679" y="166751"/>
                </a:lnTo>
                <a:lnTo>
                  <a:pt x="2003679" y="165100"/>
                </a:lnTo>
                <a:lnTo>
                  <a:pt x="995553" y="165100"/>
                </a:lnTo>
                <a:lnTo>
                  <a:pt x="995553" y="743204"/>
                </a:lnTo>
                <a:lnTo>
                  <a:pt x="35991" y="743204"/>
                </a:lnTo>
                <a:lnTo>
                  <a:pt x="91948" y="710565"/>
                </a:lnTo>
                <a:lnTo>
                  <a:pt x="94996" y="708914"/>
                </a:lnTo>
                <a:lnTo>
                  <a:pt x="96012" y="704977"/>
                </a:lnTo>
                <a:lnTo>
                  <a:pt x="92456" y="698881"/>
                </a:lnTo>
                <a:lnTo>
                  <a:pt x="88646" y="697865"/>
                </a:lnTo>
                <a:lnTo>
                  <a:pt x="0" y="749554"/>
                </a:lnTo>
                <a:lnTo>
                  <a:pt x="88646" y="801243"/>
                </a:lnTo>
                <a:lnTo>
                  <a:pt x="92456" y="800227"/>
                </a:lnTo>
                <a:lnTo>
                  <a:pt x="94234" y="797179"/>
                </a:lnTo>
                <a:lnTo>
                  <a:pt x="96012" y="794258"/>
                </a:lnTo>
                <a:lnTo>
                  <a:pt x="94996" y="790321"/>
                </a:lnTo>
                <a:lnTo>
                  <a:pt x="35991" y="755904"/>
                </a:lnTo>
                <a:lnTo>
                  <a:pt x="1008253" y="755904"/>
                </a:lnTo>
                <a:lnTo>
                  <a:pt x="1008253" y="749554"/>
                </a:lnTo>
                <a:lnTo>
                  <a:pt x="1008253" y="743204"/>
                </a:lnTo>
                <a:lnTo>
                  <a:pt x="1008253" y="177800"/>
                </a:lnTo>
                <a:lnTo>
                  <a:pt x="1996948" y="177800"/>
                </a:lnTo>
                <a:lnTo>
                  <a:pt x="1996948" y="311607"/>
                </a:lnTo>
                <a:lnTo>
                  <a:pt x="1962531" y="252603"/>
                </a:lnTo>
                <a:lnTo>
                  <a:pt x="1958721" y="251587"/>
                </a:lnTo>
                <a:lnTo>
                  <a:pt x="1952625" y="255143"/>
                </a:lnTo>
                <a:lnTo>
                  <a:pt x="1951609" y="259080"/>
                </a:lnTo>
                <a:lnTo>
                  <a:pt x="2003298" y="347726"/>
                </a:lnTo>
                <a:lnTo>
                  <a:pt x="2010625" y="335153"/>
                </a:lnTo>
                <a:lnTo>
                  <a:pt x="2054987" y="259080"/>
                </a:lnTo>
                <a:lnTo>
                  <a:pt x="2053971" y="255143"/>
                </a:lnTo>
                <a:lnTo>
                  <a:pt x="2047875" y="251587"/>
                </a:lnTo>
                <a:lnTo>
                  <a:pt x="2044065" y="252603"/>
                </a:lnTo>
                <a:lnTo>
                  <a:pt x="2009648" y="311607"/>
                </a:lnTo>
                <a:lnTo>
                  <a:pt x="2009648" y="179451"/>
                </a:lnTo>
                <a:lnTo>
                  <a:pt x="2873248" y="179451"/>
                </a:lnTo>
                <a:lnTo>
                  <a:pt x="2873248" y="166751"/>
                </a:lnTo>
                <a:lnTo>
                  <a:pt x="287324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6342254" y="1352930"/>
            <a:ext cx="3880485" cy="2773680"/>
            <a:chOff x="4818253" y="1352930"/>
            <a:chExt cx="3880485" cy="2773680"/>
          </a:xfrm>
        </p:grpSpPr>
        <p:sp>
          <p:nvSpPr>
            <p:cNvPr id="36" name="object 36"/>
            <p:cNvSpPr/>
            <p:nvPr/>
          </p:nvSpPr>
          <p:spPr>
            <a:xfrm>
              <a:off x="4818253" y="1352930"/>
              <a:ext cx="2682240" cy="563880"/>
            </a:xfrm>
            <a:custGeom>
              <a:avLst/>
              <a:gdLst/>
              <a:ahLst/>
              <a:cxnLst/>
              <a:rect l="l" t="t" r="r" b="b"/>
              <a:pathLst>
                <a:path w="2682240" h="563880">
                  <a:moveTo>
                    <a:pt x="2585720" y="467487"/>
                  </a:moveTo>
                  <a:lnTo>
                    <a:pt x="2579624" y="471043"/>
                  </a:lnTo>
                  <a:lnTo>
                    <a:pt x="2578607" y="474980"/>
                  </a:lnTo>
                  <a:lnTo>
                    <a:pt x="2630297" y="563626"/>
                  </a:lnTo>
                  <a:lnTo>
                    <a:pt x="2637646" y="551053"/>
                  </a:lnTo>
                  <a:lnTo>
                    <a:pt x="2623947" y="551053"/>
                  </a:lnTo>
                  <a:lnTo>
                    <a:pt x="2623947" y="527285"/>
                  </a:lnTo>
                  <a:lnTo>
                    <a:pt x="2589656" y="468503"/>
                  </a:lnTo>
                  <a:lnTo>
                    <a:pt x="2585720" y="467487"/>
                  </a:lnTo>
                  <a:close/>
                </a:path>
                <a:path w="2682240" h="563880">
                  <a:moveTo>
                    <a:pt x="2623947" y="527285"/>
                  </a:moveTo>
                  <a:lnTo>
                    <a:pt x="2623947" y="551053"/>
                  </a:lnTo>
                  <a:lnTo>
                    <a:pt x="2636647" y="551053"/>
                  </a:lnTo>
                  <a:lnTo>
                    <a:pt x="2636647" y="547751"/>
                  </a:lnTo>
                  <a:lnTo>
                    <a:pt x="2624836" y="547751"/>
                  </a:lnTo>
                  <a:lnTo>
                    <a:pt x="2630360" y="538280"/>
                  </a:lnTo>
                  <a:lnTo>
                    <a:pt x="2623947" y="527285"/>
                  </a:lnTo>
                  <a:close/>
                </a:path>
                <a:path w="2682240" h="563880">
                  <a:moveTo>
                    <a:pt x="2675001" y="467487"/>
                  </a:moveTo>
                  <a:lnTo>
                    <a:pt x="2671064" y="468503"/>
                  </a:lnTo>
                  <a:lnTo>
                    <a:pt x="2636647" y="527503"/>
                  </a:lnTo>
                  <a:lnTo>
                    <a:pt x="2636647" y="551053"/>
                  </a:lnTo>
                  <a:lnTo>
                    <a:pt x="2637646" y="551053"/>
                  </a:lnTo>
                  <a:lnTo>
                    <a:pt x="2680335" y="478028"/>
                  </a:lnTo>
                  <a:lnTo>
                    <a:pt x="2681986" y="474980"/>
                  </a:lnTo>
                  <a:lnTo>
                    <a:pt x="2680970" y="471043"/>
                  </a:lnTo>
                  <a:lnTo>
                    <a:pt x="2678049" y="469265"/>
                  </a:lnTo>
                  <a:lnTo>
                    <a:pt x="2675001" y="467487"/>
                  </a:lnTo>
                  <a:close/>
                </a:path>
                <a:path w="2682240" h="563880">
                  <a:moveTo>
                    <a:pt x="2630360" y="538280"/>
                  </a:moveTo>
                  <a:lnTo>
                    <a:pt x="2624836" y="547751"/>
                  </a:lnTo>
                  <a:lnTo>
                    <a:pt x="2635885" y="547751"/>
                  </a:lnTo>
                  <a:lnTo>
                    <a:pt x="2630360" y="538280"/>
                  </a:lnTo>
                  <a:close/>
                </a:path>
                <a:path w="2682240" h="563880">
                  <a:moveTo>
                    <a:pt x="2636647" y="527503"/>
                  </a:moveTo>
                  <a:lnTo>
                    <a:pt x="2630360" y="538280"/>
                  </a:lnTo>
                  <a:lnTo>
                    <a:pt x="2635885" y="547751"/>
                  </a:lnTo>
                  <a:lnTo>
                    <a:pt x="2636647" y="547751"/>
                  </a:lnTo>
                  <a:lnTo>
                    <a:pt x="2636647" y="527503"/>
                  </a:lnTo>
                  <a:close/>
                </a:path>
                <a:path w="2682240" h="563880">
                  <a:moveTo>
                    <a:pt x="2623947" y="281813"/>
                  </a:moveTo>
                  <a:lnTo>
                    <a:pt x="2623947" y="527285"/>
                  </a:lnTo>
                  <a:lnTo>
                    <a:pt x="2630360" y="538280"/>
                  </a:lnTo>
                  <a:lnTo>
                    <a:pt x="2636647" y="527503"/>
                  </a:lnTo>
                  <a:lnTo>
                    <a:pt x="2636647" y="288163"/>
                  </a:lnTo>
                  <a:lnTo>
                    <a:pt x="2630297" y="288163"/>
                  </a:lnTo>
                  <a:lnTo>
                    <a:pt x="2623947" y="281813"/>
                  </a:lnTo>
                  <a:close/>
                </a:path>
                <a:path w="2682240" h="563880">
                  <a:moveTo>
                    <a:pt x="12700" y="0"/>
                  </a:moveTo>
                  <a:lnTo>
                    <a:pt x="0" y="0"/>
                  </a:lnTo>
                  <a:lnTo>
                    <a:pt x="0" y="288163"/>
                  </a:lnTo>
                  <a:lnTo>
                    <a:pt x="2623947" y="288163"/>
                  </a:lnTo>
                  <a:lnTo>
                    <a:pt x="2623947" y="281813"/>
                  </a:lnTo>
                  <a:lnTo>
                    <a:pt x="12700" y="281813"/>
                  </a:lnTo>
                  <a:lnTo>
                    <a:pt x="6350" y="275463"/>
                  </a:lnTo>
                  <a:lnTo>
                    <a:pt x="12700" y="275463"/>
                  </a:lnTo>
                  <a:lnTo>
                    <a:pt x="12700" y="0"/>
                  </a:lnTo>
                  <a:close/>
                </a:path>
                <a:path w="2682240" h="563880">
                  <a:moveTo>
                    <a:pt x="2636647" y="275463"/>
                  </a:moveTo>
                  <a:lnTo>
                    <a:pt x="12700" y="275463"/>
                  </a:lnTo>
                  <a:lnTo>
                    <a:pt x="12700" y="281813"/>
                  </a:lnTo>
                  <a:lnTo>
                    <a:pt x="2623947" y="281813"/>
                  </a:lnTo>
                  <a:lnTo>
                    <a:pt x="2630297" y="288163"/>
                  </a:lnTo>
                  <a:lnTo>
                    <a:pt x="2636647" y="288163"/>
                  </a:lnTo>
                  <a:lnTo>
                    <a:pt x="2636647" y="275463"/>
                  </a:lnTo>
                  <a:close/>
                </a:path>
                <a:path w="2682240" h="563880">
                  <a:moveTo>
                    <a:pt x="12700" y="275463"/>
                  </a:moveTo>
                  <a:lnTo>
                    <a:pt x="6350" y="275463"/>
                  </a:lnTo>
                  <a:lnTo>
                    <a:pt x="12700" y="281813"/>
                  </a:lnTo>
                  <a:lnTo>
                    <a:pt x="12700" y="275463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92924" y="2706623"/>
              <a:ext cx="1305305" cy="1419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284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9347" y="3500628"/>
            <a:ext cx="865631" cy="14394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91556" y="3357372"/>
            <a:ext cx="890015" cy="155752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6155" y="3429000"/>
            <a:ext cx="1007364" cy="145770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95550" y="3716274"/>
            <a:ext cx="1368552" cy="122377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29741" y="1151382"/>
            <a:ext cx="7095237" cy="22059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13664" rIns="0" bIns="0" rtlCol="0">
            <a:spAutoFit/>
          </a:bodyPr>
          <a:lstStyle/>
          <a:p>
            <a:pPr marL="2175510">
              <a:spcBef>
                <a:spcPts val="894"/>
              </a:spcBef>
            </a:pPr>
            <a:r>
              <a:rPr b="1" i="1" spc="-10" dirty="0">
                <a:latin typeface="Arial"/>
                <a:cs typeface="Arial"/>
              </a:rPr>
              <a:t>Оформлення </a:t>
            </a:r>
            <a:r>
              <a:rPr b="1" i="1" spc="-5" dirty="0">
                <a:latin typeface="Arial"/>
                <a:cs typeface="Arial"/>
              </a:rPr>
              <a:t>до </a:t>
            </a:r>
            <a:r>
              <a:rPr b="1" i="1" dirty="0">
                <a:latin typeface="Arial"/>
                <a:cs typeface="Arial"/>
              </a:rPr>
              <a:t>відпуску</a:t>
            </a:r>
            <a:r>
              <a:rPr b="1" i="1" spc="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 marL="298450" indent="-285750" algn="just">
              <a:spcBef>
                <a:spcPts val="745"/>
              </a:spcBef>
              <a:buFont typeface="Wingdings" panose="05000000000000000000" pitchFamily="2" charset="2"/>
              <a:buChar char="v"/>
            </a:pPr>
            <a:r>
              <a:rPr sz="1700" spc="-10" dirty="0" err="1">
                <a:latin typeface="Arial"/>
                <a:cs typeface="Arial"/>
              </a:rPr>
              <a:t>Номер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рецепту</a:t>
            </a:r>
            <a:endParaRPr sz="1700" dirty="0">
              <a:latin typeface="Arial"/>
              <a:cs typeface="Arial"/>
            </a:endParaRPr>
          </a:p>
          <a:p>
            <a:pPr marL="298450" indent="-285750" algn="just">
              <a:spcBef>
                <a:spcPts val="1019"/>
              </a:spcBef>
              <a:buFont typeface="Wingdings" panose="05000000000000000000" pitchFamily="2" charset="2"/>
              <a:buChar char="v"/>
            </a:pPr>
            <a:r>
              <a:rPr sz="1700" spc="-5" dirty="0">
                <a:latin typeface="Arial"/>
                <a:cs typeface="Arial"/>
              </a:rPr>
              <a:t>Етикетка «Внутрішнє» або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«Мікстура»;</a:t>
            </a:r>
            <a:endParaRPr sz="170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30000"/>
              </a:lnSpc>
              <a:spcBef>
                <a:spcPts val="409"/>
              </a:spcBef>
              <a:buFont typeface="Wingdings" panose="05000000000000000000" pitchFamily="2" charset="2"/>
              <a:buChar char="v"/>
            </a:pPr>
            <a:r>
              <a:rPr sz="1700" spc="-20" dirty="0">
                <a:latin typeface="Arial"/>
                <a:cs typeface="Arial"/>
              </a:rPr>
              <a:t>Розчини, </a:t>
            </a:r>
            <a:r>
              <a:rPr sz="1700" spc="-5" dirty="0">
                <a:latin typeface="Arial"/>
                <a:cs typeface="Arial"/>
              </a:rPr>
              <a:t>до складу яких </a:t>
            </a:r>
            <a:r>
              <a:rPr sz="1700" spc="-15" dirty="0">
                <a:latin typeface="Arial"/>
                <a:cs typeface="Arial"/>
              </a:rPr>
              <a:t>входять отруйні </a:t>
            </a:r>
            <a:r>
              <a:rPr sz="1700" spc="-10" dirty="0">
                <a:latin typeface="Arial"/>
                <a:cs typeface="Arial"/>
              </a:rPr>
              <a:t>речовини, </a:t>
            </a:r>
            <a:r>
              <a:rPr sz="1700" spc="-15" dirty="0">
                <a:latin typeface="Arial"/>
                <a:cs typeface="Arial"/>
              </a:rPr>
              <a:t>опечатують,  </a:t>
            </a:r>
            <a:r>
              <a:rPr sz="1700" spc="-10" dirty="0">
                <a:latin typeface="Arial"/>
                <a:cs typeface="Arial"/>
              </a:rPr>
              <a:t>оформляють сигнатурою </a:t>
            </a:r>
            <a:r>
              <a:rPr sz="1700" spc="-5" dirty="0">
                <a:latin typeface="Arial"/>
                <a:cs typeface="Arial"/>
              </a:rPr>
              <a:t>і </a:t>
            </a:r>
            <a:r>
              <a:rPr sz="1700" spc="-15" dirty="0">
                <a:latin typeface="Arial"/>
                <a:cs typeface="Arial"/>
              </a:rPr>
              <a:t>додатковою </a:t>
            </a:r>
            <a:r>
              <a:rPr sz="1700" spc="-10" dirty="0">
                <a:latin typeface="Arial"/>
                <a:cs typeface="Arial"/>
              </a:rPr>
              <a:t>етикеткою «Поводитися </a:t>
            </a:r>
            <a:r>
              <a:rPr sz="1700" spc="-5" dirty="0">
                <a:latin typeface="Arial"/>
                <a:cs typeface="Arial"/>
              </a:rPr>
              <a:t>з  обережністю»;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5353" y="5204664"/>
            <a:ext cx="11528981" cy="1036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1700" spc="-5" dirty="0">
                <a:latin typeface="Arial"/>
                <a:cs typeface="Arial"/>
              </a:rPr>
              <a:t>Оформляють </a:t>
            </a:r>
            <a:r>
              <a:rPr sz="1700" spc="-15" dirty="0">
                <a:latin typeface="Arial"/>
                <a:cs typeface="Arial"/>
              </a:rPr>
              <a:t>додатковою </a:t>
            </a:r>
            <a:r>
              <a:rPr sz="1700" spc="-10" dirty="0">
                <a:latin typeface="Arial"/>
                <a:cs typeface="Arial"/>
              </a:rPr>
              <a:t>етикеткою </a:t>
            </a:r>
            <a:r>
              <a:rPr sz="1700" spc="-5" dirty="0">
                <a:latin typeface="Arial"/>
                <a:cs typeface="Arial"/>
              </a:rPr>
              <a:t>«Берегти від </a:t>
            </a:r>
            <a:r>
              <a:rPr sz="1700" spc="-10" dirty="0">
                <a:latin typeface="Arial"/>
                <a:cs typeface="Arial"/>
              </a:rPr>
              <a:t>дітей», </a:t>
            </a:r>
            <a:r>
              <a:rPr sz="1700" spc="-5" dirty="0">
                <a:latin typeface="Arial"/>
                <a:cs typeface="Arial"/>
              </a:rPr>
              <a:t>якщо лікарський  </a:t>
            </a:r>
            <a:r>
              <a:rPr sz="1700" spc="-10" dirty="0">
                <a:latin typeface="Arial"/>
                <a:cs typeface="Arial"/>
              </a:rPr>
              <a:t>препарат вимагає </a:t>
            </a:r>
            <a:r>
              <a:rPr sz="1700" spc="-15" dirty="0">
                <a:latin typeface="Arial"/>
                <a:cs typeface="Arial"/>
              </a:rPr>
              <a:t>особливих </a:t>
            </a:r>
            <a:r>
              <a:rPr sz="1700" spc="-5" dirty="0">
                <a:latin typeface="Arial"/>
                <a:cs typeface="Arial"/>
              </a:rPr>
              <a:t>умов </a:t>
            </a:r>
            <a:r>
              <a:rPr sz="1700" spc="-15" dirty="0">
                <a:latin typeface="Arial"/>
                <a:cs typeface="Arial"/>
              </a:rPr>
              <a:t>зберігання, </a:t>
            </a:r>
            <a:r>
              <a:rPr sz="1700" spc="-10" dirty="0">
                <a:latin typeface="Arial"/>
                <a:cs typeface="Arial"/>
              </a:rPr>
              <a:t>наклеюють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етикетки</a:t>
            </a:r>
            <a:endParaRPr sz="1700" dirty="0"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700" spc="-15" dirty="0">
                <a:latin typeface="Arial"/>
                <a:cs typeface="Arial"/>
              </a:rPr>
              <a:t>«Зберігати </a:t>
            </a:r>
            <a:r>
              <a:rPr sz="1700" spc="-5" dirty="0">
                <a:latin typeface="Arial"/>
                <a:cs typeface="Arial"/>
              </a:rPr>
              <a:t>в </a:t>
            </a:r>
            <a:r>
              <a:rPr sz="1700" spc="-10" dirty="0">
                <a:latin typeface="Arial"/>
                <a:cs typeface="Arial"/>
              </a:rPr>
              <a:t>прохолодному </a:t>
            </a:r>
            <a:r>
              <a:rPr sz="1700" spc="-5" dirty="0">
                <a:latin typeface="Arial"/>
                <a:cs typeface="Arial"/>
              </a:rPr>
              <a:t>місці», </a:t>
            </a:r>
            <a:r>
              <a:rPr sz="1700" spc="-10" dirty="0">
                <a:latin typeface="Arial"/>
                <a:cs typeface="Arial"/>
              </a:rPr>
              <a:t>«Перед вживанням збовтувати» </a:t>
            </a:r>
            <a:r>
              <a:rPr sz="1700" spc="-15" dirty="0">
                <a:latin typeface="Arial"/>
                <a:cs typeface="Arial"/>
              </a:rPr>
              <a:t>та</a:t>
            </a:r>
            <a:r>
              <a:rPr sz="1700" spc="22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ін.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19666" y="131829"/>
            <a:ext cx="9811732" cy="840102"/>
          </a:xfrm>
          <a:prstGeom prst="rect">
            <a:avLst/>
          </a:prstGeom>
        </p:spPr>
        <p:txBody>
          <a:bodyPr vert="horz" wrap="square" lIns="0" tIns="210185" rIns="0" bIns="0" rtlCol="0" anchor="b" anchorCtr="0">
            <a:spAutoFit/>
          </a:bodyPr>
          <a:lstStyle/>
          <a:p>
            <a:pPr marR="5080" algn="ctr">
              <a:spcBef>
                <a:spcPts val="95"/>
              </a:spcBef>
              <a:tabLst>
                <a:tab pos="990600" algn="l"/>
                <a:tab pos="1616075" algn="l"/>
              </a:tabLst>
            </a:pPr>
            <a:r>
              <a:rPr sz="24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ОЦІНКА </a:t>
            </a:r>
            <a:r>
              <a:rPr sz="240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ЯКОСТІ </a:t>
            </a:r>
            <a:r>
              <a:rPr sz="2400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ТА </a:t>
            </a:r>
            <a:r>
              <a:rPr sz="24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ОФОРМЛЕННЯ ДО </a:t>
            </a:r>
            <a:r>
              <a:rPr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ВІДПУСКУ </a:t>
            </a:r>
            <a:r>
              <a:rPr sz="24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РІДКИХ </a:t>
            </a:r>
            <a:r>
              <a:rPr sz="2400" spc="-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ЛІКАРСЬКИХ</a:t>
            </a:r>
            <a:r>
              <a:rPr sz="2400" spc="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sz="2400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ПРЕПАРАТІВ</a:t>
            </a: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36023" y="981455"/>
            <a:ext cx="957072" cy="145694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18319" y="4078986"/>
            <a:ext cx="1107948" cy="86410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12252" y="3500628"/>
            <a:ext cx="1107948" cy="147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545" y="108277"/>
            <a:ext cx="11277600" cy="64631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u="sng" dirty="0">
                <a:solidFill>
                  <a:schemeClr val="tx1"/>
                </a:solidFill>
              </a:rPr>
              <a:t>Особливі випадки виготовлення </a:t>
            </a:r>
            <a:r>
              <a:rPr lang="uk-UA" b="1" i="1" u="sng" dirty="0" smtClean="0">
                <a:solidFill>
                  <a:schemeClr val="tx1"/>
                </a:solidFill>
              </a:rPr>
              <a:t>розчинів</a:t>
            </a:r>
            <a:endParaRPr lang="uk-UA" b="1" i="1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554" y="838995"/>
            <a:ext cx="10993581" cy="82473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Повільно розчинні лікарські засоби у воді кімнатної </a:t>
            </a:r>
            <a:r>
              <a:rPr lang="uk-UA" dirty="0" smtClean="0">
                <a:solidFill>
                  <a:schemeClr val="tx1"/>
                </a:solidFill>
              </a:rPr>
              <a:t>температури потребують</a:t>
            </a:r>
            <a:r>
              <a:rPr lang="uk-UA" dirty="0">
                <a:solidFill>
                  <a:schemeClr val="tx1"/>
                </a:solidFill>
              </a:rPr>
              <a:t>: гарячого розчинника, подрібнення або розчинника </a:t>
            </a:r>
            <a:r>
              <a:rPr lang="uk-UA" dirty="0" smtClean="0">
                <a:solidFill>
                  <a:schemeClr val="tx1"/>
                </a:solidFill>
              </a:rPr>
              <a:t>кімнатної </a:t>
            </a:r>
            <a:r>
              <a:rPr lang="uk-UA" dirty="0">
                <a:solidFill>
                  <a:schemeClr val="tx1"/>
                </a:solidFill>
              </a:rPr>
              <a:t>температури</a:t>
            </a:r>
            <a:r>
              <a:rPr lang="uk-UA" sz="1600" dirty="0" smtClean="0">
                <a:solidFill>
                  <a:schemeClr val="tx1"/>
                </a:solidFill>
              </a:rPr>
              <a:t>.</a:t>
            </a:r>
            <a:endParaRPr lang="uk-UA" sz="1600" dirty="0">
              <a:solidFill>
                <a:schemeClr val="tx1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573554" y="1870827"/>
          <a:ext cx="3704492" cy="352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/>
          </p:nvPr>
        </p:nvGraphicFramePr>
        <p:xfrm>
          <a:off x="4712707" y="1870827"/>
          <a:ext cx="6854428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863068" y="3351596"/>
            <a:ext cx="6096000" cy="10895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/>
              <a:t>Розчинника кімнатної температури (щоб уникнути гідролізу —виділення С02):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/>
              <a:t>•	натрію гідрокарбонат.</a:t>
            </a:r>
          </a:p>
        </p:txBody>
      </p:sp>
    </p:spTree>
    <p:extLst>
      <p:ext uri="{BB962C8B-B14F-4D97-AF65-F5344CB8AC3E}">
        <p14:creationId xmlns:p14="http://schemas.microsoft.com/office/powerpoint/2010/main" val="284299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9149" y="403543"/>
            <a:ext cx="8938531" cy="5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2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854" y="176646"/>
            <a:ext cx="10058400" cy="729442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Розчини </a:t>
            </a:r>
            <a:r>
              <a:rPr lang="uk-UA" b="1" dirty="0" smtClean="0">
                <a:solidFill>
                  <a:schemeClr val="tx1"/>
                </a:solidFill>
              </a:rPr>
              <a:t>фурациліну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626" y="952929"/>
            <a:ext cx="10058400" cy="143779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uk-UA" sz="2400" b="1" dirty="0">
                <a:solidFill>
                  <a:schemeClr val="tx1"/>
                </a:solidFill>
              </a:rPr>
              <a:t>Фурацилін </a:t>
            </a:r>
            <a:r>
              <a:rPr lang="uk-UA" sz="2400" dirty="0">
                <a:solidFill>
                  <a:schemeClr val="tx1"/>
                </a:solidFill>
              </a:rPr>
              <a:t>— це лікарський засіб, малорозчинний у воді (1:4200).</a:t>
            </a:r>
          </a:p>
          <a:p>
            <a:pPr algn="just">
              <a:lnSpc>
                <a:spcPct val="100000"/>
              </a:lnSpc>
            </a:pPr>
            <a:r>
              <a:rPr lang="uk-UA" sz="2400" dirty="0">
                <a:solidFill>
                  <a:schemeClr val="tx1"/>
                </a:solidFill>
              </a:rPr>
              <a:t>Для підсилення фармакологічної дії розчин його готують на 0,9 </a:t>
            </a:r>
            <a:r>
              <a:rPr lang="uk-UA" sz="2400" dirty="0" smtClean="0">
                <a:solidFill>
                  <a:schemeClr val="tx1"/>
                </a:solidFill>
              </a:rPr>
              <a:t>% ізотонічному </a:t>
            </a:r>
            <a:r>
              <a:rPr lang="uk-UA" sz="2400" dirty="0">
                <a:solidFill>
                  <a:schemeClr val="tx1"/>
                </a:solidFill>
              </a:rPr>
              <a:t>розчині натрію хлориду.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29" y="2638558"/>
            <a:ext cx="5935497" cy="31839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576" y="2749089"/>
            <a:ext cx="5186096" cy="278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0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0150"/>
            <a:ext cx="9062720" cy="658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8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032" y="120579"/>
            <a:ext cx="10058400" cy="834015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Розчини йоду (розчин </a:t>
            </a:r>
            <a:r>
              <a:rPr lang="uk-UA" b="1" dirty="0" err="1" smtClean="0">
                <a:solidFill>
                  <a:schemeClr val="tx1"/>
                </a:solidFill>
              </a:rPr>
              <a:t>Люголя</a:t>
            </a:r>
            <a:r>
              <a:rPr lang="uk-UA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667" y="844063"/>
            <a:ext cx="11041129" cy="174841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Йод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кристалічний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світлочутливий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барвний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леткий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сильнодіючий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лікарський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засіб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здатний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руйнувати</a:t>
            </a:r>
            <a:r>
              <a:rPr lang="ru-RU" dirty="0" smtClean="0">
                <a:solidFill>
                  <a:schemeClr val="tx1"/>
                </a:solidFill>
              </a:rPr>
              <a:t> метали, </a:t>
            </a:r>
            <a:r>
              <a:rPr lang="ru-RU" dirty="0" err="1" smtClean="0">
                <a:solidFill>
                  <a:schemeClr val="tx1"/>
                </a:solidFill>
              </a:rPr>
              <a:t>розчинний</a:t>
            </a:r>
            <a:r>
              <a:rPr lang="ru-RU" dirty="0" smtClean="0">
                <a:solidFill>
                  <a:schemeClr val="tx1"/>
                </a:solidFill>
              </a:rPr>
              <a:t> у </a:t>
            </a:r>
            <a:r>
              <a:rPr lang="ru-RU" dirty="0" err="1" smtClean="0">
                <a:solidFill>
                  <a:schemeClr val="tx1"/>
                </a:solidFill>
              </a:rPr>
              <a:t>воді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(1:5000</a:t>
            </a:r>
            <a:r>
              <a:rPr lang="ru-RU" dirty="0">
                <a:solidFill>
                  <a:schemeClr val="tx1"/>
                </a:solidFill>
              </a:rPr>
              <a:t>). У </a:t>
            </a:r>
            <a:r>
              <a:rPr lang="ru-RU" dirty="0" err="1">
                <a:solidFill>
                  <a:schemeClr val="tx1"/>
                </a:solidFill>
              </a:rPr>
              <a:t>медичній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практиці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найпоширенішими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розчини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 smtClean="0">
                <a:solidFill>
                  <a:schemeClr val="tx1"/>
                </a:solidFill>
              </a:rPr>
              <a:t>прописом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автора </a:t>
            </a:r>
            <a:r>
              <a:rPr lang="ru-RU" dirty="0" err="1">
                <a:solidFill>
                  <a:schemeClr val="tx1"/>
                </a:solidFill>
              </a:rPr>
              <a:t>Люголя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застосування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•	орального — 5% ;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•	</a:t>
            </a:r>
            <a:r>
              <a:rPr lang="ru-RU" dirty="0" err="1">
                <a:solidFill>
                  <a:schemeClr val="tx1"/>
                </a:solidFill>
              </a:rPr>
              <a:t>зовнішнього</a:t>
            </a:r>
            <a:r>
              <a:rPr lang="ru-RU" dirty="0">
                <a:solidFill>
                  <a:schemeClr val="tx1"/>
                </a:solidFill>
              </a:rPr>
              <a:t> — 1 %.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133" y="2713057"/>
            <a:ext cx="7986430" cy="348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1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150" y="233977"/>
            <a:ext cx="5906779" cy="40566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616" y="11589"/>
            <a:ext cx="5802384" cy="684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0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386" y="132079"/>
            <a:ext cx="9407974" cy="64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3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92" y="328772"/>
            <a:ext cx="10298707" cy="583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1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975" y="522514"/>
            <a:ext cx="10058400" cy="161253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uk-UA" sz="4000" b="1" dirty="0">
                <a:solidFill>
                  <a:schemeClr val="tx1"/>
                </a:solidFill>
              </a:rPr>
              <a:t>Краплі</a:t>
            </a:r>
            <a:r>
              <a:rPr lang="uk-UA" sz="4000" dirty="0">
                <a:solidFill>
                  <a:schemeClr val="tx1"/>
                </a:solidFill>
              </a:rPr>
              <a:t> - це рідкі лікарські форми для внутрішнього і зовнішнього застосування, дозується краплями.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438" y="2914022"/>
            <a:ext cx="10058400" cy="1266092"/>
          </a:xfrm>
        </p:spPr>
        <p:txBody>
          <a:bodyPr>
            <a:noAutofit/>
          </a:bodyPr>
          <a:lstStyle/>
          <a:p>
            <a:pPr marL="433388" indent="-342900" algn="just"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uk-UA" sz="2400" b="1" i="1" dirty="0" smtClean="0">
                <a:solidFill>
                  <a:schemeClr val="tx1"/>
                </a:solidFill>
              </a:rPr>
              <a:t>Крапельн</a:t>
            </a:r>
            <a:r>
              <a:rPr lang="uk-UA" sz="2400" b="1" i="1" dirty="0">
                <a:solidFill>
                  <a:schemeClr val="tx1"/>
                </a:solidFill>
              </a:rPr>
              <a:t>е</a:t>
            </a:r>
            <a:r>
              <a:rPr lang="uk-UA" sz="2400" b="1" i="1" dirty="0" smtClean="0">
                <a:solidFill>
                  <a:schemeClr val="tx1"/>
                </a:solidFill>
              </a:rPr>
              <a:t> </a:t>
            </a:r>
            <a:r>
              <a:rPr lang="uk-UA" sz="2400" b="1" i="1" dirty="0">
                <a:solidFill>
                  <a:schemeClr val="tx1"/>
                </a:solidFill>
              </a:rPr>
              <a:t>дозування </a:t>
            </a:r>
            <a:r>
              <a:rPr lang="uk-UA" sz="2400" dirty="0">
                <a:solidFill>
                  <a:schemeClr val="tx1"/>
                </a:solidFill>
              </a:rPr>
              <a:t>-єдиний відмітна ознака цієї лікарської форми</a:t>
            </a:r>
            <a:r>
              <a:rPr lang="uk-UA" sz="2400" dirty="0" smtClean="0">
                <a:solidFill>
                  <a:schemeClr val="tx1"/>
                </a:solidFill>
              </a:rPr>
              <a:t>. Краплі </a:t>
            </a:r>
            <a:r>
              <a:rPr lang="uk-UA" sz="2400" dirty="0">
                <a:solidFill>
                  <a:schemeClr val="tx1"/>
                </a:solidFill>
              </a:rPr>
              <a:t>прописують в невеликих обсягах: від 5 до 30 мл. У самостійну групу їх виділяють тому, що містяться в них лікарські речовини дані в такій концентрації, що для </a:t>
            </a:r>
            <a:r>
              <a:rPr lang="uk-UA" sz="2400" dirty="0" smtClean="0">
                <a:solidFill>
                  <a:schemeClr val="tx1"/>
                </a:solidFill>
              </a:rPr>
              <a:t>разового прийому </a:t>
            </a:r>
            <a:r>
              <a:rPr lang="uk-UA" sz="2400" dirty="0">
                <a:solidFill>
                  <a:schemeClr val="tx1"/>
                </a:solidFill>
              </a:rPr>
              <a:t>достатньо кількох крапель</a:t>
            </a:r>
            <a:r>
              <a:rPr lang="uk-UA" sz="2400" dirty="0" smtClean="0">
                <a:solidFill>
                  <a:schemeClr val="tx1"/>
                </a:solidFill>
              </a:rPr>
              <a:t>.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9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361950" algn="just"/>
            <a:r>
              <a:rPr lang="uk-UA" sz="3600" dirty="0">
                <a:solidFill>
                  <a:schemeClr val="tx1"/>
                </a:solidFill>
              </a:rPr>
              <a:t>У зв'язку з високою концентрацією лікарських речовин, в порівнянні з мікстурами, в краплях відносно частіше зустрічаються хімічні несумісності</a:t>
            </a:r>
            <a:r>
              <a:rPr lang="uk-UA" sz="3600" dirty="0" smtClean="0">
                <a:solidFill>
                  <a:schemeClr val="tx1"/>
                </a:solidFill>
              </a:rPr>
              <a:t>.</a:t>
            </a:r>
            <a:endParaRPr lang="uk-UA" sz="3600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8309" y="1737360"/>
            <a:ext cx="6736342" cy="483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1823" y="170821"/>
            <a:ext cx="10058400" cy="61194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Класифікація крапель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1823" y="782766"/>
            <a:ext cx="10209852" cy="538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51209"/>
            <a:ext cx="10058400" cy="833008"/>
          </a:xfrm>
        </p:spPr>
        <p:txBody>
          <a:bodyPr/>
          <a:lstStyle/>
          <a:p>
            <a:pPr algn="ctr"/>
            <a:r>
              <a:rPr lang="uk-UA" b="1" dirty="0" smtClean="0"/>
              <a:t>Особливості технології крапель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288" y="1815589"/>
            <a:ext cx="11213959" cy="89746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547688" indent="-457200" algn="just">
              <a:buFont typeface="Wingdings" panose="05000000000000000000" pitchFamily="2" charset="2"/>
              <a:buChar char="§"/>
            </a:pPr>
            <a:r>
              <a:rPr lang="ru-RU" sz="2800" dirty="0" err="1">
                <a:solidFill>
                  <a:schemeClr val="tx1"/>
                </a:solidFill>
              </a:rPr>
              <a:t>Малий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обсяг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відпускаються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крапель</a:t>
            </a:r>
            <a:r>
              <a:rPr lang="ru-RU" sz="2800" dirty="0">
                <a:solidFill>
                  <a:schemeClr val="tx1"/>
                </a:solidFill>
              </a:rPr>
              <a:t> вносить </a:t>
            </a:r>
            <a:r>
              <a:rPr lang="ru-RU" sz="2800" dirty="0" err="1">
                <a:solidFill>
                  <a:schemeClr val="tx1"/>
                </a:solidFill>
              </a:rPr>
              <a:t>деякі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особливості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технологію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головним</a:t>
            </a:r>
            <a:r>
              <a:rPr lang="ru-RU" sz="2800" dirty="0">
                <a:solidFill>
                  <a:schemeClr val="tx1"/>
                </a:solidFill>
              </a:rPr>
              <a:t> чином в </a:t>
            </a:r>
            <a:r>
              <a:rPr lang="ru-RU" sz="2800" dirty="0" err="1">
                <a:solidFill>
                  <a:schemeClr val="tx1"/>
                </a:solidFill>
              </a:rPr>
              <a:t>стадію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проціджування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істинних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розчинів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288" y="2805224"/>
            <a:ext cx="11213959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solidFill>
                  <a:schemeClr val="tx1"/>
                </a:solidFill>
              </a:rPr>
              <a:t>Для того щоб зберегти необхідну концентрацію лікарських речовин і обсяг, лікарська речовина розчиняють приблизно половину кількості розчинника.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solidFill>
                  <a:schemeClr val="tx1"/>
                </a:solidFill>
              </a:rPr>
              <a:t>Отриманий розчин проціджують через ватний тампон, попередньо промитий водою очищеною.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solidFill>
                  <a:schemeClr val="tx1"/>
                </a:solidFill>
              </a:rPr>
              <a:t>Інша кількість розчинника проціджують через той самий тампон.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solidFill>
                  <a:schemeClr val="tx1"/>
                </a:solidFill>
              </a:rPr>
              <a:t>Раціонально в технології крапель (крім очних) використовувати концентровані розчини.</a:t>
            </a:r>
            <a:endParaRPr lang="uk-UA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70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941" y="125829"/>
            <a:ext cx="10058400" cy="90915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Технологічн</a:t>
            </a:r>
            <a:r>
              <a:rPr lang="uk-UA" b="1" dirty="0" smtClean="0">
                <a:solidFill>
                  <a:schemeClr val="tx1"/>
                </a:solidFill>
              </a:rPr>
              <a:t>і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стадії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крапель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4527" y="934495"/>
            <a:ext cx="7063227" cy="540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2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1060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Особливості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технології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водних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крапель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масо-об’ємним</a:t>
            </a:r>
            <a:r>
              <a:rPr lang="ru-RU" b="1" dirty="0" smtClean="0">
                <a:solidFill>
                  <a:schemeClr val="tx1"/>
                </a:solidFill>
              </a:rPr>
              <a:t> способом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2484" y="1698171"/>
            <a:ext cx="6727992" cy="459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49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6458" y="200967"/>
            <a:ext cx="10058400" cy="853105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Стадії приготування крапель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4072"/>
            <a:ext cx="6509895" cy="40978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136" y="1195754"/>
            <a:ext cx="5371822" cy="454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7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17" y="0"/>
            <a:ext cx="8560551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3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47" y="528320"/>
            <a:ext cx="10989253" cy="5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9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0677" y="489858"/>
            <a:ext cx="10854733" cy="151981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sz="2400" b="1" i="1" dirty="0">
                <a:solidFill>
                  <a:schemeClr val="tx1"/>
                </a:solidFill>
              </a:rPr>
              <a:t>Стандартні фармакопейні препарати </a:t>
            </a:r>
            <a:r>
              <a:rPr lang="uk-UA" sz="2400" dirty="0">
                <a:solidFill>
                  <a:schemeClr val="tx1"/>
                </a:solidFill>
              </a:rPr>
              <a:t>— це водні розчини (</a:t>
            </a:r>
            <a:r>
              <a:rPr lang="uk-UA" sz="2400" dirty="0" smtClean="0">
                <a:solidFill>
                  <a:schemeClr val="tx1"/>
                </a:solidFill>
              </a:rPr>
              <a:t>заводського </a:t>
            </a:r>
            <a:r>
              <a:rPr lang="uk-UA" sz="2400" dirty="0">
                <a:solidFill>
                  <a:schemeClr val="tx1"/>
                </a:solidFill>
              </a:rPr>
              <a:t>виробництва) деяких твердих, рідких або </a:t>
            </a:r>
            <a:r>
              <a:rPr lang="uk-UA" sz="2400" dirty="0" smtClean="0">
                <a:solidFill>
                  <a:schemeClr val="tx1"/>
                </a:solidFill>
              </a:rPr>
              <a:t>газоподібних лікарських </a:t>
            </a:r>
            <a:r>
              <a:rPr lang="uk-UA" sz="2400" dirty="0">
                <a:solidFill>
                  <a:schemeClr val="tx1"/>
                </a:solidFill>
              </a:rPr>
              <a:t>речовин у чітко визначеній концентрації, зазначеній </a:t>
            </a:r>
            <a:r>
              <a:rPr lang="uk-UA" sz="2400" dirty="0" smtClean="0">
                <a:solidFill>
                  <a:schemeClr val="tx1"/>
                </a:solidFill>
              </a:rPr>
              <a:t>у відповідних </a:t>
            </a:r>
            <a:r>
              <a:rPr lang="uk-UA" sz="2400" dirty="0">
                <a:solidFill>
                  <a:schemeClr val="tx1"/>
                </a:solidFill>
              </a:rPr>
              <a:t>статтях чинних нормативних актів</a:t>
            </a:r>
            <a:r>
              <a:rPr lang="uk-UA" sz="2400" dirty="0" smtClean="0">
                <a:solidFill>
                  <a:schemeClr val="tx1"/>
                </a:solidFill>
              </a:rPr>
              <a:t>.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3916" y="2926643"/>
            <a:ext cx="10701494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just"/>
            <a:r>
              <a:rPr lang="uk-UA" sz="2400" dirty="0" smtClean="0"/>
              <a:t>Вони легко змішуються з водою, тому їх розчини готують безпосередньо у контейнері для відпуску, в який першою відмірюють розраховану кількість очищеної води, а потім додають фармакопейні рідини. Лише за потреби їх проціджують. </a:t>
            </a:r>
          </a:p>
          <a:p>
            <a:pPr indent="361950" algn="just"/>
            <a:r>
              <a:rPr lang="uk-UA" sz="2400" dirty="0" smtClean="0"/>
              <a:t>Стандартні рідини можуть мати одну назву — хімічну або ж дві назви: хімічну і умовну, </a:t>
            </a:r>
            <a:r>
              <a:rPr lang="uk-UA" sz="2400" b="1" i="1" dirty="0" smtClean="0"/>
              <a:t>залежно від чого розрахунки їх кількості будуть різними</a:t>
            </a:r>
            <a:r>
              <a:rPr lang="uk-UA" sz="2400" dirty="0" smtClean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82794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281" y="577492"/>
            <a:ext cx="6767606" cy="57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7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603" y="391883"/>
            <a:ext cx="10832123" cy="793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3. І </a:t>
            </a:r>
            <a:r>
              <a:rPr lang="ru-RU" sz="2800" b="1" i="1" dirty="0" err="1" smtClean="0">
                <a:solidFill>
                  <a:schemeClr val="tx1"/>
                </a:solidFill>
              </a:rPr>
              <a:t>група</a:t>
            </a:r>
            <a:r>
              <a:rPr lang="ru-RU" sz="2800" b="1" i="1" dirty="0">
                <a:solidFill>
                  <a:schemeClr val="tx1"/>
                </a:solidFill>
              </a:rPr>
              <a:t/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3600" b="1" dirty="0" err="1">
                <a:solidFill>
                  <a:schemeClr val="tx1"/>
                </a:solidFill>
              </a:rPr>
              <a:t>Стандартні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фармакопейні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розчини</a:t>
            </a:r>
            <a:r>
              <a:rPr lang="ru-RU" sz="3600" b="1" dirty="0">
                <a:solidFill>
                  <a:schemeClr val="tx1"/>
                </a:solidFill>
              </a:rPr>
              <a:t>, </a:t>
            </a:r>
            <a:r>
              <a:rPr lang="ru-RU" sz="3600" b="1" dirty="0" err="1">
                <a:solidFill>
                  <a:schemeClr val="tx1"/>
                </a:solidFill>
              </a:rPr>
              <a:t>що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мають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дві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назви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72" y="1185705"/>
            <a:ext cx="10877786" cy="501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9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90603" y="391883"/>
            <a:ext cx="10832123" cy="7938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АЛГОРИТМ</a:t>
            </a:r>
          </a:p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практичного </a:t>
            </a:r>
            <a:r>
              <a:rPr lang="ru-RU" sz="2800" b="1" i="1" dirty="0" err="1">
                <a:solidFill>
                  <a:schemeClr val="tx1"/>
                </a:solidFill>
              </a:rPr>
              <a:t>тренінгу</a:t>
            </a:r>
            <a:r>
              <a:rPr lang="ru-RU" sz="2800" b="1" i="1" dirty="0">
                <a:solidFill>
                  <a:schemeClr val="tx1"/>
                </a:solidFill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</a:rPr>
              <a:t>розрахунків</a:t>
            </a:r>
            <a:r>
              <a:rPr lang="ru-RU" sz="2800" b="1" i="1" dirty="0">
                <a:solidFill>
                  <a:schemeClr val="tx1"/>
                </a:solidFill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</a:rPr>
              <a:t>фармакопейних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</a:rPr>
              <a:t>розчинів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67" y="1432294"/>
            <a:ext cx="5632689" cy="43788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576" y="2944167"/>
            <a:ext cx="5720893" cy="286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7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90603" y="391883"/>
            <a:ext cx="10832123" cy="7938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АЛГОРИТМ</a:t>
            </a:r>
          </a:p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практичного </a:t>
            </a:r>
            <a:r>
              <a:rPr lang="ru-RU" sz="2800" b="1" i="1" dirty="0" err="1">
                <a:solidFill>
                  <a:schemeClr val="tx1"/>
                </a:solidFill>
              </a:rPr>
              <a:t>тренінгу</a:t>
            </a:r>
            <a:r>
              <a:rPr lang="ru-RU" sz="2800" b="1" i="1" dirty="0">
                <a:solidFill>
                  <a:schemeClr val="tx1"/>
                </a:solidFill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</a:rPr>
              <a:t>розрахунків</a:t>
            </a:r>
            <a:r>
              <a:rPr lang="ru-RU" sz="2800" b="1" i="1" dirty="0">
                <a:solidFill>
                  <a:schemeClr val="tx1"/>
                </a:solidFill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</a:rPr>
              <a:t>фармакопейних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</a:rPr>
              <a:t>розчинів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51" y="1185705"/>
            <a:ext cx="6146156" cy="48594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420" y="1594798"/>
            <a:ext cx="4913493" cy="313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7094" y="1522145"/>
            <a:ext cx="6770425" cy="2547438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90603" y="391883"/>
            <a:ext cx="10832123" cy="7938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АЛГОРИТМ</a:t>
            </a:r>
          </a:p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практичного </a:t>
            </a:r>
            <a:r>
              <a:rPr lang="ru-RU" sz="2800" b="1" i="1" dirty="0" err="1">
                <a:solidFill>
                  <a:schemeClr val="tx1"/>
                </a:solidFill>
              </a:rPr>
              <a:t>тренінгу</a:t>
            </a:r>
            <a:r>
              <a:rPr lang="ru-RU" sz="2800" b="1" i="1" dirty="0">
                <a:solidFill>
                  <a:schemeClr val="tx1"/>
                </a:solidFill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</a:rPr>
              <a:t>розрахунків</a:t>
            </a:r>
            <a:r>
              <a:rPr lang="ru-RU" sz="2800" b="1" i="1" dirty="0">
                <a:solidFill>
                  <a:schemeClr val="tx1"/>
                </a:solidFill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</a:rPr>
              <a:t>розведення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</a:rPr>
              <a:t>фармакопейних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</a:rPr>
              <a:t>розчинів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58" y="1431711"/>
            <a:ext cx="5756888" cy="378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6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605" y="1232016"/>
            <a:ext cx="5220152" cy="28501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965" y="1425169"/>
            <a:ext cx="5357324" cy="438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6323" y="422030"/>
            <a:ext cx="772519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3200" b="1" i="1" dirty="0" smtClean="0"/>
              <a:t>Стадії приготування неводних розчинів</a:t>
            </a:r>
            <a:endParaRPr lang="uk-UA" sz="3200" b="1" i="1" dirty="0"/>
          </a:p>
        </p:txBody>
      </p:sp>
    </p:spTree>
    <p:extLst>
      <p:ext uri="{BB962C8B-B14F-4D97-AF65-F5344CB8AC3E}">
        <p14:creationId xmlns:p14="http://schemas.microsoft.com/office/powerpoint/2010/main" val="12884723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3723" y="838986"/>
            <a:ext cx="10244797" cy="121841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3600" b="1" dirty="0" err="1" smtClean="0">
                <a:solidFill>
                  <a:schemeClr val="tx1"/>
                </a:solidFill>
              </a:rPr>
              <a:t>Основні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>
                <a:solidFill>
                  <a:schemeClr val="tx1"/>
                </a:solidFill>
              </a:rPr>
              <a:t>правила </a:t>
            </a:r>
            <a:r>
              <a:rPr lang="ru-RU" sz="3600" b="1" dirty="0" err="1">
                <a:solidFill>
                  <a:schemeClr val="tx1"/>
                </a:solidFill>
              </a:rPr>
              <a:t>приготування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неводних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розчинів</a:t>
            </a:r>
            <a:r>
              <a:rPr lang="ru-RU" sz="3600" b="1" dirty="0" smtClean="0">
                <a:solidFill>
                  <a:schemeClr val="tx1"/>
                </a:solidFill>
              </a:rPr>
              <a:t> на </a:t>
            </a:r>
            <a:r>
              <a:rPr lang="ru-RU" sz="3600" b="1" dirty="0" err="1" smtClean="0">
                <a:solidFill>
                  <a:schemeClr val="tx1"/>
                </a:solidFill>
              </a:rPr>
              <a:t>нелетких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розчинниках</a:t>
            </a:r>
            <a:r>
              <a:rPr lang="ru-RU" sz="3600" b="1" dirty="0">
                <a:solidFill>
                  <a:schemeClr val="tx1"/>
                </a:solidFill>
              </a:rPr>
              <a:t> (</a:t>
            </a:r>
            <a:r>
              <a:rPr lang="ru-RU" sz="3600" b="1" dirty="0" err="1">
                <a:solidFill>
                  <a:schemeClr val="tx1"/>
                </a:solidFill>
              </a:rPr>
              <a:t>гліцерині</a:t>
            </a:r>
            <a:r>
              <a:rPr lang="ru-RU" sz="3600" b="1" dirty="0">
                <a:solidFill>
                  <a:schemeClr val="tx1"/>
                </a:solidFill>
              </a:rPr>
              <a:t> і </a:t>
            </a:r>
            <a:r>
              <a:rPr lang="ru-RU" sz="3600" b="1" dirty="0" err="1">
                <a:solidFill>
                  <a:schemeClr val="tx1"/>
                </a:solidFill>
              </a:rPr>
              <a:t>оліях</a:t>
            </a:r>
            <a:r>
              <a:rPr lang="ru-RU" sz="3600" b="1" dirty="0" smtClean="0">
                <a:solidFill>
                  <a:schemeClr val="tx1"/>
                </a:solidFill>
              </a:rPr>
              <a:t>)</a:t>
            </a:r>
            <a:endParaRPr lang="uk-UA" sz="3600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982" y="2311547"/>
            <a:ext cx="11506055" cy="386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721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613" y="442128"/>
            <a:ext cx="9875520" cy="117565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АЛГОРИТМ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практичного </a:t>
            </a:r>
            <a:r>
              <a:rPr lang="ru-RU" sz="2800" b="1" dirty="0" err="1">
                <a:solidFill>
                  <a:schemeClr val="tx1"/>
                </a:solidFill>
              </a:rPr>
              <a:t>тренінгу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виготовлення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неводних</a:t>
            </a:r>
            <a:r>
              <a:rPr lang="ru-RU" sz="2800" b="1" dirty="0" smtClean="0">
                <a:solidFill>
                  <a:schemeClr val="tx1"/>
                </a:solidFill>
              </a:rPr>
              <a:t>(</a:t>
            </a:r>
            <a:r>
              <a:rPr lang="ru-RU" sz="2800" b="1" dirty="0" err="1" smtClean="0">
                <a:solidFill>
                  <a:schemeClr val="tx1"/>
                </a:solidFill>
              </a:rPr>
              <a:t>гліцеринових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і </a:t>
            </a:r>
            <a:r>
              <a:rPr lang="ru-RU" sz="2800" b="1" dirty="0" err="1">
                <a:solidFill>
                  <a:schemeClr val="tx1"/>
                </a:solidFill>
              </a:rPr>
              <a:t>олійних</a:t>
            </a:r>
            <a:r>
              <a:rPr lang="ru-RU" sz="2800" b="1" dirty="0">
                <a:solidFill>
                  <a:schemeClr val="tx1"/>
                </a:solidFill>
              </a:rPr>
              <a:t>) </a:t>
            </a:r>
            <a:r>
              <a:rPr lang="ru-RU" sz="2800" b="1" dirty="0" err="1" smtClean="0">
                <a:solidFill>
                  <a:schemeClr val="tx1"/>
                </a:solidFill>
              </a:rPr>
              <a:t>розчинів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826288"/>
            <a:ext cx="9872871" cy="4038600"/>
          </a:xfrm>
        </p:spPr>
        <p:txBody>
          <a:bodyPr>
            <a:norm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1.	Готувати за масою, безпосередньо в сухій, чистій склянці </a:t>
            </a:r>
            <a:r>
              <a:rPr lang="uk-UA" dirty="0" smtClean="0">
                <a:solidFill>
                  <a:schemeClr val="tx1"/>
                </a:solidFill>
              </a:rPr>
              <a:t>для відпуску</a:t>
            </a:r>
            <a:r>
              <a:rPr lang="uk-UA" dirty="0">
                <a:solidFill>
                  <a:schemeClr val="tx1"/>
                </a:solidFill>
              </a:rPr>
              <a:t>, підібраній відповідно до кількості та </a:t>
            </a:r>
            <a:r>
              <a:rPr lang="uk-UA" dirty="0" smtClean="0">
                <a:solidFill>
                  <a:schemeClr val="tx1"/>
                </a:solidFill>
              </a:rPr>
              <a:t>властивостей компонентів</a:t>
            </a:r>
            <a:r>
              <a:rPr lang="uk-UA" dirty="0">
                <a:solidFill>
                  <a:schemeClr val="tx1"/>
                </a:solidFill>
              </a:rPr>
              <a:t>:</a:t>
            </a:r>
          </a:p>
          <a:p>
            <a:r>
              <a:rPr lang="uk-UA" dirty="0">
                <a:solidFill>
                  <a:schemeClr val="tx1"/>
                </a:solidFill>
              </a:rPr>
              <a:t>•	старувати склянку;</a:t>
            </a:r>
          </a:p>
          <a:p>
            <a:r>
              <a:rPr lang="uk-UA" dirty="0">
                <a:solidFill>
                  <a:schemeClr val="tx1"/>
                </a:solidFill>
              </a:rPr>
              <a:t>•	відважити розчинник;</a:t>
            </a:r>
          </a:p>
          <a:p>
            <a:r>
              <a:rPr lang="uk-UA" dirty="0">
                <a:solidFill>
                  <a:schemeClr val="tx1"/>
                </a:solidFill>
              </a:rPr>
              <a:t>•	відважити і через суху лійку додати сухі лікарські засоби;</a:t>
            </a:r>
          </a:p>
          <a:p>
            <a:r>
              <a:rPr lang="uk-UA" dirty="0">
                <a:solidFill>
                  <a:schemeClr val="tx1"/>
                </a:solidFill>
              </a:rPr>
              <a:t>•	перемішати вміст склянки (це прискорить процес дифузії);</a:t>
            </a:r>
          </a:p>
          <a:p>
            <a:r>
              <a:rPr lang="uk-UA" dirty="0">
                <a:solidFill>
                  <a:schemeClr val="tx1"/>
                </a:solidFill>
              </a:rPr>
              <a:t>•	закрити склянку поліетиленовою пробкою;</a:t>
            </a:r>
          </a:p>
          <a:p>
            <a:r>
              <a:rPr lang="uk-UA" dirty="0">
                <a:solidFill>
                  <a:schemeClr val="tx1"/>
                </a:solidFill>
              </a:rPr>
              <a:t>•	помістити (у разі потреби) на водяну баню і підігріти (» 40 °С) </a:t>
            </a:r>
            <a:r>
              <a:rPr lang="uk-UA" dirty="0" smtClean="0">
                <a:solidFill>
                  <a:schemeClr val="tx1"/>
                </a:solidFill>
              </a:rPr>
              <a:t>для зменшення </a:t>
            </a:r>
            <a:r>
              <a:rPr lang="uk-UA" dirty="0">
                <a:solidFill>
                  <a:schemeClr val="tx1"/>
                </a:solidFill>
              </a:rPr>
              <a:t>в’язкості до повного розчинення лікарських засобів.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707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225" y="1454497"/>
            <a:ext cx="11088105" cy="492620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b="1" i="1" dirty="0">
                <a:solidFill>
                  <a:schemeClr val="tx1"/>
                </a:solidFill>
              </a:rPr>
              <a:t>2.	Використати: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•	соняшникову олію (якщо в рецепті не вказано яку);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•	фенол для виготовлення розчинів: гліцеринових — </a:t>
            </a:r>
            <a:r>
              <a:rPr lang="uk-UA" sz="2000" dirty="0" smtClean="0">
                <a:solidFill>
                  <a:schemeClr val="tx1"/>
                </a:solidFill>
              </a:rPr>
              <a:t>рідкий; олійних </a:t>
            </a:r>
            <a:r>
              <a:rPr lang="uk-UA" sz="2000" dirty="0">
                <a:solidFill>
                  <a:schemeClr val="tx1"/>
                </a:solidFill>
              </a:rPr>
              <a:t>— кристалічний.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3.	</a:t>
            </a:r>
            <a:r>
              <a:rPr lang="uk-UA" sz="2000" b="1" i="1" dirty="0">
                <a:solidFill>
                  <a:schemeClr val="tx1"/>
                </a:solidFill>
              </a:rPr>
              <a:t>Розчинити </a:t>
            </a:r>
            <a:r>
              <a:rPr lang="uk-UA" sz="2000" dirty="0">
                <a:solidFill>
                  <a:schemeClr val="tx1"/>
                </a:solidFill>
              </a:rPr>
              <a:t>леткі лікарські засоби (камфору, ментол, тимол) </a:t>
            </a:r>
            <a:r>
              <a:rPr lang="uk-UA" sz="2000" dirty="0" smtClean="0">
                <a:solidFill>
                  <a:schemeClr val="tx1"/>
                </a:solidFill>
              </a:rPr>
              <a:t>у заздалегідь </a:t>
            </a:r>
            <a:r>
              <a:rPr lang="uk-UA" sz="2000" dirty="0">
                <a:solidFill>
                  <a:schemeClr val="tx1"/>
                </a:solidFill>
              </a:rPr>
              <a:t>злегка підігрітому розчиннику у склянці, </a:t>
            </a:r>
            <a:r>
              <a:rPr lang="uk-UA" sz="2000" dirty="0" smtClean="0">
                <a:solidFill>
                  <a:schemeClr val="tx1"/>
                </a:solidFill>
              </a:rPr>
              <a:t>закритій </a:t>
            </a:r>
            <a:r>
              <a:rPr lang="uk-UA" sz="2000" dirty="0">
                <a:solidFill>
                  <a:schemeClr val="tx1"/>
                </a:solidFill>
              </a:rPr>
              <a:t>пробкою.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4.	</a:t>
            </a:r>
            <a:r>
              <a:rPr lang="uk-UA" sz="2000" b="1" i="1" dirty="0">
                <a:solidFill>
                  <a:schemeClr val="tx1"/>
                </a:solidFill>
              </a:rPr>
              <a:t>Процідити</a:t>
            </a:r>
            <a:r>
              <a:rPr lang="uk-UA" sz="2000" dirty="0">
                <a:solidFill>
                  <a:schemeClr val="tx1"/>
                </a:solidFill>
              </a:rPr>
              <a:t> олійні і гліцеринові розчини лише у разі </a:t>
            </a:r>
            <a:r>
              <a:rPr lang="uk-UA" sz="2000" dirty="0" smtClean="0">
                <a:solidFill>
                  <a:schemeClr val="tx1"/>
                </a:solidFill>
              </a:rPr>
              <a:t>потреби, через марлю: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• </a:t>
            </a:r>
            <a:r>
              <a:rPr lang="uk-UA" sz="2000" dirty="0" smtClean="0">
                <a:solidFill>
                  <a:schemeClr val="tx1"/>
                </a:solidFill>
              </a:rPr>
              <a:t> іхтіол </a:t>
            </a:r>
            <a:r>
              <a:rPr lang="uk-UA" sz="2000" dirty="0">
                <a:solidFill>
                  <a:schemeClr val="tx1"/>
                </a:solidFill>
              </a:rPr>
              <a:t>і густі екстракти розтирати в ступці з частиною </a:t>
            </a:r>
            <a:r>
              <a:rPr lang="uk-UA" sz="2000" dirty="0" smtClean="0">
                <a:solidFill>
                  <a:schemeClr val="tx1"/>
                </a:solidFill>
              </a:rPr>
              <a:t>гліцерину;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</a:rPr>
              <a:t>•   розчин </a:t>
            </a:r>
            <a:r>
              <a:rPr lang="uk-UA" sz="2000" dirty="0">
                <a:solidFill>
                  <a:schemeClr val="tx1"/>
                </a:solidFill>
              </a:rPr>
              <a:t>йоду на гліцерині (</a:t>
            </a:r>
            <a:r>
              <a:rPr lang="uk-UA" sz="2000" dirty="0" err="1">
                <a:solidFill>
                  <a:schemeClr val="tx1"/>
                </a:solidFill>
              </a:rPr>
              <a:t>Люголя</a:t>
            </a:r>
            <a:r>
              <a:rPr lang="uk-UA" sz="2000" dirty="0">
                <a:solidFill>
                  <a:schemeClr val="tx1"/>
                </a:solidFill>
              </a:rPr>
              <a:t>), що має склад: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—	йоду	1,0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—	калію йодиду 2,0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—	води очищеної 2 ч.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—	гліцерину 95 ч</a:t>
            </a:r>
            <a:r>
              <a:rPr lang="uk-UA" sz="2000" dirty="0" smtClean="0">
                <a:solidFill>
                  <a:schemeClr val="tx1"/>
                </a:solidFill>
              </a:rPr>
              <a:t>.</a:t>
            </a:r>
          </a:p>
          <a:p>
            <a:pPr marL="4572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 err="1">
                <a:solidFill>
                  <a:schemeClr val="tx1"/>
                </a:solidFill>
              </a:rPr>
              <a:t>Готувати</a:t>
            </a:r>
            <a:r>
              <a:rPr lang="ru-RU" sz="2000" i="1" dirty="0">
                <a:solidFill>
                  <a:schemeClr val="tx1"/>
                </a:solidFill>
              </a:rPr>
              <a:t> за </a:t>
            </a:r>
            <a:r>
              <a:rPr lang="ru-RU" sz="2000" i="1" dirty="0" err="1">
                <a:solidFill>
                  <a:schemeClr val="tx1"/>
                </a:solidFill>
              </a:rPr>
              <a:t>попередньо</a:t>
            </a:r>
            <a:r>
              <a:rPr lang="ru-RU" sz="2000" i="1" dirty="0">
                <a:solidFill>
                  <a:schemeClr val="tx1"/>
                </a:solidFill>
              </a:rPr>
              <a:t> </a:t>
            </a:r>
            <a:r>
              <a:rPr lang="ru-RU" sz="2000" i="1" dirty="0" err="1">
                <a:solidFill>
                  <a:schemeClr val="tx1"/>
                </a:solidFill>
              </a:rPr>
              <a:t>наведеним</a:t>
            </a:r>
            <a:r>
              <a:rPr lang="ru-RU" sz="2000" i="1" dirty="0">
                <a:solidFill>
                  <a:schemeClr val="tx1"/>
                </a:solidFill>
              </a:rPr>
              <a:t> алгоритмом: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—	</a:t>
            </a:r>
            <a:r>
              <a:rPr lang="ru-RU" sz="2000" dirty="0" err="1">
                <a:solidFill>
                  <a:schemeClr val="tx1"/>
                </a:solidFill>
              </a:rPr>
              <a:t>розчинити</a:t>
            </a:r>
            <a:r>
              <a:rPr lang="ru-RU" sz="2000" dirty="0">
                <a:solidFill>
                  <a:schemeClr val="tx1"/>
                </a:solidFill>
              </a:rPr>
              <a:t> йод у </a:t>
            </a:r>
            <a:r>
              <a:rPr lang="ru-RU" sz="2000" dirty="0" err="1">
                <a:solidFill>
                  <a:schemeClr val="tx1"/>
                </a:solidFill>
              </a:rPr>
              <a:t>концентрованому</a:t>
            </a:r>
            <a:r>
              <a:rPr lang="ru-RU" sz="2000" dirty="0">
                <a:solidFill>
                  <a:schemeClr val="tx1"/>
                </a:solidFill>
              </a:rPr>
              <a:t> водному </a:t>
            </a:r>
            <a:r>
              <a:rPr lang="ru-RU" sz="2000" dirty="0" err="1">
                <a:solidFill>
                  <a:schemeClr val="tx1"/>
                </a:solidFill>
              </a:rPr>
              <a:t>розчині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калію</a:t>
            </a:r>
            <a:r>
              <a:rPr lang="ru-RU" sz="2000" dirty="0">
                <a:solidFill>
                  <a:schemeClr val="tx1"/>
                </a:solidFill>
              </a:rPr>
              <a:t> йодиду;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—	</a:t>
            </a:r>
            <a:r>
              <a:rPr lang="ru-RU" sz="2000" dirty="0" err="1">
                <a:solidFill>
                  <a:schemeClr val="tx1"/>
                </a:solidFill>
              </a:rPr>
              <a:t>додати</a:t>
            </a:r>
            <a:r>
              <a:rPr lang="ru-RU" sz="2000" dirty="0">
                <a:solidFill>
                  <a:schemeClr val="tx1"/>
                </a:solidFill>
              </a:rPr>
              <a:t> за </a:t>
            </a:r>
            <a:r>
              <a:rPr lang="ru-RU" sz="2000" dirty="0" err="1">
                <a:solidFill>
                  <a:schemeClr val="tx1"/>
                </a:solidFill>
              </a:rPr>
              <a:t>масою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гліцерин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uk-UA" sz="200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32952" y="351693"/>
            <a:ext cx="9875520" cy="117565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АЛГОРИТМ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практичного </a:t>
            </a:r>
            <a:r>
              <a:rPr lang="ru-RU" sz="2800" b="1" dirty="0" err="1">
                <a:solidFill>
                  <a:schemeClr val="tx1"/>
                </a:solidFill>
              </a:rPr>
              <a:t>тренінгу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виготовлення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неводних</a:t>
            </a:r>
            <a:r>
              <a:rPr lang="ru-RU" sz="2800" b="1" dirty="0" smtClean="0">
                <a:solidFill>
                  <a:schemeClr val="tx1"/>
                </a:solidFill>
              </a:rPr>
              <a:t>(</a:t>
            </a:r>
            <a:r>
              <a:rPr lang="ru-RU" sz="2800" b="1" dirty="0" err="1" smtClean="0">
                <a:solidFill>
                  <a:schemeClr val="tx1"/>
                </a:solidFill>
              </a:rPr>
              <a:t>гліцеринових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і </a:t>
            </a:r>
            <a:r>
              <a:rPr lang="ru-RU" sz="2800" b="1" dirty="0" err="1">
                <a:solidFill>
                  <a:schemeClr val="tx1"/>
                </a:solidFill>
              </a:rPr>
              <a:t>олійних</a:t>
            </a:r>
            <a:r>
              <a:rPr lang="ru-RU" sz="2800" b="1" dirty="0">
                <a:solidFill>
                  <a:schemeClr val="tx1"/>
                </a:solidFill>
              </a:rPr>
              <a:t>) </a:t>
            </a:r>
            <a:r>
              <a:rPr lang="ru-RU" sz="2800" b="1" dirty="0" err="1" smtClean="0">
                <a:solidFill>
                  <a:schemeClr val="tx1"/>
                </a:solidFill>
              </a:rPr>
              <a:t>розчинів</a:t>
            </a:r>
            <a:endParaRPr lang="uk-U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8872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399" y="380477"/>
            <a:ext cx="8982075" cy="6076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39280" y="4998720"/>
            <a:ext cx="144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Х=500*40/95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91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714" y="311850"/>
            <a:ext cx="9875520" cy="71958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Визначення поняття ВМС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275" y="1039304"/>
            <a:ext cx="11268096" cy="1553067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uk-UA" sz="2800" b="1" i="1" dirty="0">
                <a:solidFill>
                  <a:schemeClr val="tx1"/>
                </a:solidFill>
              </a:rPr>
              <a:t>Розчини високомолекулярних сполук (</a:t>
            </a:r>
            <a:r>
              <a:rPr lang="de-DE" sz="2800" b="1" i="1" dirty="0">
                <a:solidFill>
                  <a:schemeClr val="tx1"/>
                </a:solidFill>
              </a:rPr>
              <a:t>BMC) </a:t>
            </a:r>
            <a:r>
              <a:rPr lang="de-DE" sz="2800" dirty="0">
                <a:solidFill>
                  <a:schemeClr val="tx1"/>
                </a:solidFill>
              </a:rPr>
              <a:t>— </a:t>
            </a:r>
            <a:r>
              <a:rPr lang="uk-UA" sz="2800" dirty="0">
                <a:solidFill>
                  <a:schemeClr val="tx1"/>
                </a:solidFill>
              </a:rPr>
              <a:t>це </a:t>
            </a:r>
            <a:r>
              <a:rPr lang="uk-UA" sz="2800" dirty="0" err="1">
                <a:solidFill>
                  <a:schemeClr val="tx1"/>
                </a:solidFill>
              </a:rPr>
              <a:t>дифільні</a:t>
            </a:r>
            <a:r>
              <a:rPr lang="uk-UA" sz="2800" dirty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сполуки</a:t>
            </a:r>
            <a:r>
              <a:rPr lang="uk-UA" sz="2800" dirty="0">
                <a:solidFill>
                  <a:schemeClr val="tx1"/>
                </a:solidFill>
              </a:rPr>
              <a:t>, які складаються із великих молекул з молекулярною </a:t>
            </a:r>
            <a:r>
              <a:rPr lang="uk-UA" sz="2800" dirty="0" smtClean="0">
                <a:solidFill>
                  <a:schemeClr val="tx1"/>
                </a:solidFill>
              </a:rPr>
              <a:t>масою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від </a:t>
            </a:r>
            <a:r>
              <a:rPr lang="uk-UA" sz="2800" dirty="0">
                <a:solidFill>
                  <a:schemeClr val="tx1"/>
                </a:solidFill>
              </a:rPr>
              <a:t>декількох тисяч до мільйона і більше, що мають форму </a:t>
            </a:r>
            <a:r>
              <a:rPr lang="uk-UA" sz="2800" dirty="0" smtClean="0">
                <a:solidFill>
                  <a:schemeClr val="tx1"/>
                </a:solidFill>
              </a:rPr>
              <a:t>довгих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витягнутих ланцюжків(</a:t>
            </a:r>
            <a:r>
              <a:rPr lang="uk-UA" sz="2800" dirty="0" err="1" smtClean="0">
                <a:solidFill>
                  <a:schemeClr val="tx1"/>
                </a:solidFill>
              </a:rPr>
              <a:t>фібрілярні</a:t>
            </a:r>
            <a:r>
              <a:rPr lang="uk-UA" sz="2800" dirty="0" smtClean="0">
                <a:solidFill>
                  <a:schemeClr val="tx1"/>
                </a:solidFill>
              </a:rPr>
              <a:t>) </a:t>
            </a:r>
            <a:r>
              <a:rPr lang="uk-UA" sz="2800" dirty="0">
                <a:solidFill>
                  <a:schemeClr val="tx1"/>
                </a:solidFill>
              </a:rPr>
              <a:t>або згорнутих </a:t>
            </a:r>
            <a:r>
              <a:rPr lang="uk-UA" sz="2800" dirty="0" smtClean="0">
                <a:solidFill>
                  <a:schemeClr val="tx1"/>
                </a:solidFill>
              </a:rPr>
              <a:t>клубочків(глобулярні).</a:t>
            </a:r>
            <a:endParaRPr lang="uk-UA" sz="2800" dirty="0">
              <a:solidFill>
                <a:schemeClr val="tx1"/>
              </a:solidFill>
            </a:endParaRPr>
          </a:p>
          <a:p>
            <a:endParaRPr lang="uk-UA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5714" y="2684405"/>
            <a:ext cx="104495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i="1" dirty="0" smtClean="0"/>
              <a:t>BMC займають проміжне місце між дійсними і колоїдними розчинами.</a:t>
            </a:r>
            <a:endParaRPr lang="uk-UA" sz="2400" b="1" i="1" dirty="0"/>
          </a:p>
        </p:txBody>
      </p:sp>
      <p:graphicFrame>
        <p:nvGraphicFramePr>
          <p:cNvPr id="8" name="Схема 7"/>
          <p:cNvGraphicFramePr/>
          <p:nvPr>
            <p:extLst/>
          </p:nvPr>
        </p:nvGraphicFramePr>
        <p:xfrm>
          <a:off x="587351" y="3319825"/>
          <a:ext cx="5700327" cy="2534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/>
          </p:nvPr>
        </p:nvGraphicFramePr>
        <p:xfrm>
          <a:off x="6532775" y="3243616"/>
          <a:ext cx="5203596" cy="2610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61840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8398" y="1807515"/>
            <a:ext cx="7643524" cy="474411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71022" y="964660"/>
            <a:ext cx="1043547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/>
            <a:r>
              <a:rPr lang="uk-UA" sz="2400" dirty="0" smtClean="0"/>
              <a:t>*</a:t>
            </a:r>
            <a:r>
              <a:rPr lang="uk-UA" sz="2400" b="1" dirty="0" smtClean="0"/>
              <a:t>Набухання</a:t>
            </a:r>
            <a:r>
              <a:rPr lang="uk-UA" sz="2400" dirty="0" smtClean="0"/>
              <a:t> — самовільний процес збільшення об’єму BMC за</a:t>
            </a:r>
            <a:r>
              <a:rPr lang="en-US" sz="2400" dirty="0" smtClean="0"/>
              <a:t> </a:t>
            </a:r>
            <a:r>
              <a:rPr lang="uk-UA" sz="2400" dirty="0" smtClean="0"/>
              <a:t>рахунок поглинання розчинника.</a:t>
            </a:r>
            <a:endParaRPr lang="uk-U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525894" y="348791"/>
            <a:ext cx="304468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800" b="1" dirty="0" smtClean="0"/>
              <a:t>Класифікація ВМС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37592102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466" y="1252772"/>
            <a:ext cx="8269933" cy="51019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5894" y="348791"/>
            <a:ext cx="312643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800" b="1" dirty="0" smtClean="0"/>
              <a:t> Класифікація ВМС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17616056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755" y="317369"/>
            <a:ext cx="11283884" cy="13563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РОЗЧИНИ </a:t>
            </a:r>
            <a:r>
              <a:rPr lang="ru-RU" b="1" dirty="0">
                <a:solidFill>
                  <a:schemeClr val="tx1"/>
                </a:solidFill>
              </a:rPr>
              <a:t>ОБМЕЖЕНО НАБУХАЮЧИХ BMC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i="1" dirty="0" err="1" smtClean="0">
                <a:solidFill>
                  <a:schemeClr val="tx1"/>
                </a:solidFill>
              </a:rPr>
              <a:t>Розчини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крохмалю</a:t>
            </a:r>
            <a:endParaRPr lang="uk-UA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039" y="1819374"/>
            <a:ext cx="11075316" cy="4326902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Крохмаль у холодній воді не утворює розчинів, у гарячій — </a:t>
            </a:r>
            <a:r>
              <a:rPr lang="uk-UA" dirty="0" smtClean="0">
                <a:solidFill>
                  <a:schemeClr val="tx1"/>
                </a:solidFill>
              </a:rPr>
              <a:t>набухає</a:t>
            </a:r>
            <a:r>
              <a:rPr lang="uk-UA" dirty="0">
                <a:solidFill>
                  <a:schemeClr val="tx1"/>
                </a:solidFill>
              </a:rPr>
              <a:t>, </a:t>
            </a:r>
            <a:r>
              <a:rPr lang="uk-UA" dirty="0" smtClean="0">
                <a:solidFill>
                  <a:schemeClr val="tx1"/>
                </a:solidFill>
              </a:rPr>
              <a:t>утворюючи клейстер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i="1" dirty="0">
                <a:solidFill>
                  <a:schemeClr val="tx1"/>
                </a:solidFill>
              </a:rPr>
              <a:t>Готують: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>
                <a:solidFill>
                  <a:schemeClr val="tx1"/>
                </a:solidFill>
              </a:rPr>
              <a:t>• за </a:t>
            </a:r>
            <a:r>
              <a:rPr lang="uk-UA" dirty="0">
                <a:solidFill>
                  <a:schemeClr val="tx1"/>
                </a:solidFill>
              </a:rPr>
              <a:t>масою;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>
                <a:solidFill>
                  <a:schemeClr val="tx1"/>
                </a:solidFill>
              </a:rPr>
              <a:t>• якщо </a:t>
            </a:r>
            <a:r>
              <a:rPr lang="uk-UA" dirty="0">
                <a:solidFill>
                  <a:schemeClr val="tx1"/>
                </a:solidFill>
              </a:rPr>
              <a:t>концентрація розчину в рецепті не </a:t>
            </a:r>
            <a:r>
              <a:rPr lang="uk-UA" dirty="0" smtClean="0">
                <a:solidFill>
                  <a:schemeClr val="tx1"/>
                </a:solidFill>
              </a:rPr>
              <a:t>зазначена: розчин </a:t>
            </a:r>
            <a:r>
              <a:rPr lang="uk-UA" dirty="0">
                <a:solidFill>
                  <a:schemeClr val="tx1"/>
                </a:solidFill>
              </a:rPr>
              <a:t>2 % (1:50):</a:t>
            </a:r>
          </a:p>
          <a:p>
            <a:pPr marL="44450" indent="67151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>
                <a:solidFill>
                  <a:schemeClr val="tx1"/>
                </a:solidFill>
              </a:rPr>
              <a:t>— крохмалю </a:t>
            </a:r>
            <a:r>
              <a:rPr lang="uk-UA" dirty="0">
                <a:solidFill>
                  <a:schemeClr val="tx1"/>
                </a:solidFill>
              </a:rPr>
              <a:t>1 частина;</a:t>
            </a:r>
          </a:p>
          <a:p>
            <a:pPr marL="44450" indent="67151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>
                <a:solidFill>
                  <a:schemeClr val="tx1"/>
                </a:solidFill>
              </a:rPr>
              <a:t>— холодної </a:t>
            </a:r>
            <a:r>
              <a:rPr lang="uk-UA" dirty="0">
                <a:solidFill>
                  <a:schemeClr val="tx1"/>
                </a:solidFill>
              </a:rPr>
              <a:t>води 4 частини;</a:t>
            </a:r>
          </a:p>
          <a:p>
            <a:pPr marL="44450" indent="67151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>
                <a:solidFill>
                  <a:schemeClr val="tx1"/>
                </a:solidFill>
              </a:rPr>
              <a:t>— гарячої </a:t>
            </a:r>
            <a:r>
              <a:rPr lang="uk-UA" dirty="0">
                <a:solidFill>
                  <a:schemeClr val="tx1"/>
                </a:solidFill>
              </a:rPr>
              <a:t>води 45 частин.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Застосовують: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>
                <a:solidFill>
                  <a:schemeClr val="tx1"/>
                </a:solidFill>
              </a:rPr>
              <a:t>• </a:t>
            </a:r>
            <a:r>
              <a:rPr lang="uk-UA" dirty="0" err="1" smtClean="0">
                <a:solidFill>
                  <a:schemeClr val="tx1"/>
                </a:solidFill>
              </a:rPr>
              <a:t>орально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як </a:t>
            </a:r>
            <a:r>
              <a:rPr lang="uk-UA" dirty="0" err="1">
                <a:solidFill>
                  <a:schemeClr val="tx1"/>
                </a:solidFill>
              </a:rPr>
              <a:t>обволікальний</a:t>
            </a:r>
            <a:r>
              <a:rPr lang="uk-UA" dirty="0">
                <a:solidFill>
                  <a:schemeClr val="tx1"/>
                </a:solidFill>
              </a:rPr>
              <a:t> засіб;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>
                <a:solidFill>
                  <a:schemeClr val="tx1"/>
                </a:solidFill>
              </a:rPr>
              <a:t>• зовнішньо </a:t>
            </a:r>
            <a:r>
              <a:rPr lang="uk-UA" dirty="0">
                <a:solidFill>
                  <a:schemeClr val="tx1"/>
                </a:solidFill>
              </a:rPr>
              <a:t>— для клізм.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29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55" y="1746317"/>
            <a:ext cx="11158979" cy="1289116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err="1">
                <a:solidFill>
                  <a:schemeClr val="tx1"/>
                </a:solidFill>
              </a:rPr>
              <a:t>Метилцелюлоза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волокнистий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гранульований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продукт </a:t>
            </a:r>
            <a:r>
              <a:rPr lang="ru-RU" dirty="0" err="1" smtClean="0">
                <a:solidFill>
                  <a:schemeClr val="tx1"/>
                </a:solidFill>
              </a:rPr>
              <a:t>білого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інколи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жовтуватого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кольору</a:t>
            </a:r>
            <a:r>
              <a:rPr lang="ru-RU" dirty="0">
                <a:solidFill>
                  <a:schemeClr val="tx1"/>
                </a:solidFill>
              </a:rPr>
              <a:t> без запаху і смаку,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розчиняється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тільки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холодній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воді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гліцерині</a:t>
            </a:r>
            <a:r>
              <a:rPr lang="ru-RU" dirty="0">
                <a:solidFill>
                  <a:schemeClr val="tx1"/>
                </a:solidFill>
              </a:rPr>
              <a:t>, не </a:t>
            </a:r>
            <a:r>
              <a:rPr lang="ru-RU" dirty="0" err="1">
                <a:solidFill>
                  <a:schemeClr val="tx1"/>
                </a:solidFill>
              </a:rPr>
              <a:t>розчиняється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гарячий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воді</a:t>
            </a:r>
            <a:r>
              <a:rPr lang="ru-RU" dirty="0">
                <a:solidFill>
                  <a:schemeClr val="tx1"/>
                </a:solidFill>
              </a:rPr>
              <a:t>, але </a:t>
            </a:r>
            <a:r>
              <a:rPr lang="ru-RU" dirty="0" err="1">
                <a:solidFill>
                  <a:schemeClr val="tx1"/>
                </a:solidFill>
              </a:rPr>
              <a:t>набухає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ній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46755" y="317369"/>
            <a:ext cx="11283884" cy="13563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РОЗЧИНИ ОБМЕЖЕНО НАБУХАЮЧИХ BMC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Розчини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метилцелюлози</a:t>
            </a:r>
            <a:r>
              <a:rPr lang="ru-RU" i="1" dirty="0">
                <a:solidFill>
                  <a:schemeClr val="tx1"/>
                </a:solidFill>
              </a:rPr>
              <a:t> (МЦ</a:t>
            </a:r>
            <a:r>
              <a:rPr lang="ru-RU" i="1" dirty="0" smtClean="0">
                <a:solidFill>
                  <a:schemeClr val="tx1"/>
                </a:solidFill>
              </a:rPr>
              <a:t>)</a:t>
            </a:r>
            <a:endParaRPr lang="ru-RU" i="1" dirty="0">
              <a:solidFill>
                <a:schemeClr val="tx1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/>
          </p:nvPr>
        </p:nvGraphicFramePr>
        <p:xfrm>
          <a:off x="663017" y="3035433"/>
          <a:ext cx="10960232" cy="2419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63017" y="5524902"/>
            <a:ext cx="10743416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smtClean="0"/>
              <a:t>•	Використовують:</a:t>
            </a:r>
          </a:p>
          <a:p>
            <a:r>
              <a:rPr lang="uk-UA" dirty="0" smtClean="0"/>
              <a:t>—	4 % розчин МЦ як стабілізатор для суспензій і емульсій;</a:t>
            </a:r>
          </a:p>
          <a:p>
            <a:r>
              <a:rPr lang="uk-UA" dirty="0" smtClean="0"/>
              <a:t>—	2% розчин МЦ в очних краплях як </a:t>
            </a:r>
            <a:r>
              <a:rPr lang="uk-UA" dirty="0" err="1" smtClean="0"/>
              <a:t>пролонгатор</a:t>
            </a:r>
            <a:r>
              <a:rPr lang="uk-UA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857889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499" y="1747022"/>
            <a:ext cx="11104775" cy="1710494"/>
          </a:xfrm>
        </p:spPr>
        <p:txBody>
          <a:bodyPr>
            <a:normAutofit/>
          </a:bodyPr>
          <a:lstStyle/>
          <a:p>
            <a:pPr marL="182563" indent="260350" algn="just"/>
            <a:r>
              <a:rPr lang="uk-UA" b="1" dirty="0">
                <a:solidFill>
                  <a:schemeClr val="tx1"/>
                </a:solidFill>
              </a:rPr>
              <a:t>Желатин</a:t>
            </a:r>
            <a:r>
              <a:rPr lang="uk-UA" dirty="0">
                <a:solidFill>
                  <a:schemeClr val="tx1"/>
                </a:solidFill>
              </a:rPr>
              <a:t> — це суміш білкових речовин тваринного </a:t>
            </a:r>
            <a:r>
              <a:rPr lang="uk-UA" dirty="0" smtClean="0">
                <a:solidFill>
                  <a:schemeClr val="tx1"/>
                </a:solidFill>
              </a:rPr>
              <a:t>походження</a:t>
            </a:r>
            <a:r>
              <a:rPr lang="uk-UA" dirty="0">
                <a:solidFill>
                  <a:schemeClr val="tx1"/>
                </a:solidFill>
              </a:rPr>
              <a:t>, продукт часткового гідролізу колагену, казеїну, що міститься </a:t>
            </a:r>
            <a:r>
              <a:rPr lang="uk-UA" dirty="0" smtClean="0">
                <a:solidFill>
                  <a:schemeClr val="tx1"/>
                </a:solidFill>
              </a:rPr>
              <a:t>в шкірі</a:t>
            </a:r>
            <a:r>
              <a:rPr lang="uk-UA" dirty="0">
                <a:solidFill>
                  <a:schemeClr val="tx1"/>
                </a:solidFill>
              </a:rPr>
              <a:t>, хрящах, сухожилках і кістках тварин. Містить солі </a:t>
            </a:r>
            <a:r>
              <a:rPr lang="uk-UA" dirty="0" smtClean="0">
                <a:solidFill>
                  <a:schemeClr val="tx1"/>
                </a:solidFill>
              </a:rPr>
              <a:t>кальцію, чим </a:t>
            </a:r>
            <a:r>
              <a:rPr lang="uk-UA" dirty="0">
                <a:solidFill>
                  <a:schemeClr val="tx1"/>
                </a:solidFill>
              </a:rPr>
              <a:t>обумовлена його здатність підвищувати зсідання крові. </a:t>
            </a:r>
            <a:r>
              <a:rPr lang="uk-UA" dirty="0" smtClean="0">
                <a:solidFill>
                  <a:schemeClr val="tx1"/>
                </a:solidFill>
              </a:rPr>
              <a:t>Висококонцентровані </a:t>
            </a:r>
            <a:r>
              <a:rPr lang="uk-UA" dirty="0">
                <a:solidFill>
                  <a:schemeClr val="tx1"/>
                </a:solidFill>
              </a:rPr>
              <a:t>розчини використовують для зупинки кровотеч</a:t>
            </a:r>
            <a:r>
              <a:rPr lang="uk-UA" dirty="0" smtClean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шлункових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кишкових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легеневих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набуханні</a:t>
            </a:r>
            <a:r>
              <a:rPr lang="ru-RU" dirty="0">
                <a:solidFill>
                  <a:schemeClr val="tx1"/>
                </a:solidFill>
              </a:rPr>
              <a:t> желатин </a:t>
            </a:r>
            <a:r>
              <a:rPr lang="ru-RU" dirty="0" err="1" smtClean="0">
                <a:solidFill>
                  <a:schemeClr val="tx1"/>
                </a:solidFill>
              </a:rPr>
              <a:t>утворює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пружні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драглі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нагріванні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переходять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розчин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182563" indent="260350" algn="just"/>
            <a:endParaRPr lang="uk-UA" dirty="0">
              <a:solidFill>
                <a:schemeClr val="tx1"/>
              </a:solidFill>
            </a:endParaRPr>
          </a:p>
          <a:p>
            <a:pPr marL="45720" indent="0" algn="just">
              <a:buNone/>
            </a:pP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46755" y="317369"/>
            <a:ext cx="11283884" cy="13563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РОЗЧИНИ ОБМЕЖЕНО НАБУХАЮЧИХ BMC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Розчини</a:t>
            </a:r>
            <a:r>
              <a:rPr lang="ru-RU" i="1" dirty="0">
                <a:solidFill>
                  <a:schemeClr val="tx1"/>
                </a:solidFill>
              </a:rPr>
              <a:t> желатину</a:t>
            </a:r>
          </a:p>
        </p:txBody>
      </p:sp>
      <p:graphicFrame>
        <p:nvGraphicFramePr>
          <p:cNvPr id="6" name="Схема 5"/>
          <p:cNvGraphicFramePr/>
          <p:nvPr>
            <p:extLst/>
          </p:nvPr>
        </p:nvGraphicFramePr>
        <p:xfrm>
          <a:off x="254524" y="3530809"/>
          <a:ext cx="11576115" cy="2875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73653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0253" y="1673729"/>
            <a:ext cx="11300386" cy="2354344"/>
          </a:xfrm>
        </p:spPr>
        <p:txBody>
          <a:bodyPr/>
          <a:lstStyle/>
          <a:p>
            <a:pPr algn="just"/>
            <a:r>
              <a:rPr lang="uk-UA" b="1" dirty="0">
                <a:solidFill>
                  <a:schemeClr val="tx1"/>
                </a:solidFill>
              </a:rPr>
              <a:t>Пепсин</a:t>
            </a:r>
            <a:r>
              <a:rPr lang="uk-UA" dirty="0">
                <a:solidFill>
                  <a:schemeClr val="tx1"/>
                </a:solidFill>
              </a:rPr>
              <a:t> — протеолітичний фермент, одержаний із слизових </a:t>
            </a:r>
            <a:r>
              <a:rPr lang="uk-UA" dirty="0" smtClean="0">
                <a:solidFill>
                  <a:schemeClr val="tx1"/>
                </a:solidFill>
              </a:rPr>
              <a:t>оболонок </a:t>
            </a:r>
            <a:r>
              <a:rPr lang="uk-UA" dirty="0" err="1" smtClean="0">
                <a:solidFill>
                  <a:schemeClr val="tx1"/>
                </a:solidFill>
              </a:rPr>
              <a:t>шлунка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свиней. При стандартизації його розводять </a:t>
            </a:r>
            <a:r>
              <a:rPr lang="uk-UA" dirty="0" smtClean="0">
                <a:solidFill>
                  <a:schemeClr val="tx1"/>
                </a:solidFill>
              </a:rPr>
              <a:t>молочним або </a:t>
            </a:r>
            <a:r>
              <a:rPr lang="uk-UA" dirty="0">
                <a:solidFill>
                  <a:schemeClr val="tx1"/>
                </a:solidFill>
              </a:rPr>
              <a:t>буряковим цукром.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Протеолітичну дію пепсин виявляє в підкисленому </a:t>
            </a:r>
            <a:r>
              <a:rPr lang="uk-UA" dirty="0" smtClean="0">
                <a:solidFill>
                  <a:schemeClr val="tx1"/>
                </a:solidFill>
              </a:rPr>
              <a:t>середовищі (</a:t>
            </a:r>
            <a:r>
              <a:rPr lang="uk-UA" dirty="0" err="1" smtClean="0">
                <a:solidFill>
                  <a:schemeClr val="tx1"/>
                </a:solidFill>
              </a:rPr>
              <a:t>рН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= 1,8—2,0), у зв’язку з чим його і прописують разом із </a:t>
            </a:r>
            <a:r>
              <a:rPr lang="uk-UA" dirty="0" err="1" smtClean="0">
                <a:solidFill>
                  <a:schemeClr val="tx1"/>
                </a:solidFill>
              </a:rPr>
              <a:t>хлоридною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кислотою, яка активує і стабілізує його в розчинах.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Застосовують 2 %; 3 %; 4,5 % розчини пепсину.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46755" y="317369"/>
            <a:ext cx="11283884" cy="13563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РОЗЧИНИ НЕОБМЕЖЕНО НАБУХАЮЧИХ BMC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chemeClr val="tx1"/>
                </a:solidFill>
              </a:rPr>
              <a:t>Пепсин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52" y="3973240"/>
            <a:ext cx="6200485" cy="2363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178" y="4835823"/>
            <a:ext cx="5101461" cy="109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0527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171" y="355658"/>
            <a:ext cx="9875520" cy="57759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 Колоїдні розчини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616" y="1086441"/>
            <a:ext cx="11102419" cy="130796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uk-UA" b="1" i="1" dirty="0">
                <a:solidFill>
                  <a:schemeClr val="tx1"/>
                </a:solidFill>
              </a:rPr>
              <a:t>Колоїдні розчини </a:t>
            </a:r>
            <a:r>
              <a:rPr lang="uk-UA" dirty="0">
                <a:solidFill>
                  <a:schemeClr val="tx1"/>
                </a:solidFill>
              </a:rPr>
              <a:t>— </a:t>
            </a:r>
            <a:r>
              <a:rPr lang="uk-UA" dirty="0" err="1">
                <a:solidFill>
                  <a:schemeClr val="tx1"/>
                </a:solidFill>
              </a:rPr>
              <a:t>ультрамікрогетерогенні</a:t>
            </a:r>
            <a:r>
              <a:rPr lang="uk-UA" dirty="0">
                <a:solidFill>
                  <a:schemeClr val="tx1"/>
                </a:solidFill>
              </a:rPr>
              <a:t> системи, у </a:t>
            </a:r>
            <a:r>
              <a:rPr lang="uk-UA" dirty="0" smtClean="0">
                <a:solidFill>
                  <a:schemeClr val="tx1"/>
                </a:solidFill>
              </a:rPr>
              <a:t>яких структурною </a:t>
            </a:r>
            <a:r>
              <a:rPr lang="uk-UA" dirty="0">
                <a:solidFill>
                  <a:schemeClr val="tx1"/>
                </a:solidFill>
              </a:rPr>
              <a:t>одиницею є комплекс молекул, атомів та </a:t>
            </a:r>
            <a:r>
              <a:rPr lang="uk-UA" dirty="0" err="1">
                <a:solidFill>
                  <a:schemeClr val="tx1"/>
                </a:solidFill>
              </a:rPr>
              <a:t>йонів</a:t>
            </a:r>
            <a:r>
              <a:rPr lang="uk-UA" dirty="0">
                <a:solidFill>
                  <a:schemeClr val="tx1"/>
                </a:solidFill>
              </a:rPr>
              <a:t>, </a:t>
            </a:r>
            <a:r>
              <a:rPr lang="uk-UA" dirty="0" smtClean="0">
                <a:solidFill>
                  <a:schemeClr val="tx1"/>
                </a:solidFill>
              </a:rPr>
              <a:t>що називається міцелою. Ці розчини є проміжними між молекулярно-дисперсними </a:t>
            </a:r>
            <a:r>
              <a:rPr lang="uk-UA" dirty="0">
                <a:solidFill>
                  <a:schemeClr val="tx1"/>
                </a:solidFill>
              </a:rPr>
              <a:t>(справжніми розчинами) і </a:t>
            </a:r>
            <a:r>
              <a:rPr lang="uk-UA" dirty="0" err="1" smtClean="0">
                <a:solidFill>
                  <a:schemeClr val="tx1"/>
                </a:solidFill>
              </a:rPr>
              <a:t>грубодисперсними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системами (суспензіями і емульсіями).</a:t>
            </a:r>
          </a:p>
          <a:p>
            <a:endParaRPr lang="uk-UA" dirty="0"/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388148" y="2394409"/>
          <a:ext cx="11451918" cy="4110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94414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422" y="532445"/>
            <a:ext cx="7910174" cy="581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204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033" y="1243484"/>
            <a:ext cx="11477730" cy="286629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b="1" i="1" dirty="0">
                <a:solidFill>
                  <a:schemeClr val="tx1"/>
                </a:solidFill>
              </a:rPr>
              <a:t>Суспензії</a:t>
            </a:r>
            <a:r>
              <a:rPr lang="uk-UA" dirty="0">
                <a:solidFill>
                  <a:schemeClr val="tx1"/>
                </a:solidFill>
              </a:rPr>
              <a:t> — зависі, що є </a:t>
            </a:r>
            <a:r>
              <a:rPr lang="uk-UA" dirty="0" err="1">
                <a:solidFill>
                  <a:schemeClr val="tx1"/>
                </a:solidFill>
              </a:rPr>
              <a:t>мікрогетерогенними</a:t>
            </a:r>
            <a:r>
              <a:rPr lang="uk-UA" dirty="0">
                <a:solidFill>
                  <a:schemeClr val="tx1"/>
                </a:solidFill>
              </a:rPr>
              <a:t>, важко </a:t>
            </a:r>
            <a:r>
              <a:rPr lang="uk-UA" dirty="0" smtClean="0">
                <a:solidFill>
                  <a:schemeClr val="tx1"/>
                </a:solidFill>
              </a:rPr>
              <a:t>дозованими </a:t>
            </a:r>
            <a:r>
              <a:rPr lang="uk-UA" dirty="0">
                <a:solidFill>
                  <a:schemeClr val="tx1"/>
                </a:solidFill>
              </a:rPr>
              <a:t>дисперсними системами, дисперсною фазою яких </a:t>
            </a:r>
            <a:r>
              <a:rPr lang="uk-UA" dirty="0" smtClean="0">
                <a:solidFill>
                  <a:schemeClr val="tx1"/>
                </a:solidFill>
              </a:rPr>
              <a:t>виступають подрібнені </a:t>
            </a:r>
            <a:r>
              <a:rPr lang="uk-UA" dirty="0">
                <a:solidFill>
                  <a:schemeClr val="tx1"/>
                </a:solidFill>
              </a:rPr>
              <a:t>порошкоподібні лікарські засоби, нерозчинні в </a:t>
            </a:r>
            <a:r>
              <a:rPr lang="uk-UA" dirty="0" smtClean="0">
                <a:solidFill>
                  <a:schemeClr val="tx1"/>
                </a:solidFill>
              </a:rPr>
              <a:t>рідкому дисперсійному </a:t>
            </a:r>
            <a:r>
              <a:rPr lang="uk-UA" dirty="0">
                <a:solidFill>
                  <a:schemeClr val="tx1"/>
                </a:solidFill>
              </a:rPr>
              <a:t>середовищі: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очищеній воді;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водних витяжках;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гліцерині;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жирних оліях та ін.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051" y="2110154"/>
            <a:ext cx="4562792" cy="44313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6140" y="318293"/>
            <a:ext cx="695402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400" b="1" i="1" dirty="0" smtClean="0"/>
              <a:t>Характеристика </a:t>
            </a:r>
            <a:r>
              <a:rPr lang="ru-RU" sz="4400" b="1" i="1" dirty="0" err="1" smtClean="0"/>
              <a:t>суспенз</a:t>
            </a:r>
            <a:r>
              <a:rPr lang="uk-UA" sz="4400" b="1" i="1" dirty="0" err="1" smtClean="0"/>
              <a:t>ій</a:t>
            </a:r>
            <a:endParaRPr lang="uk-UA" sz="4400" b="1" i="1" dirty="0"/>
          </a:p>
        </p:txBody>
      </p:sp>
    </p:spTree>
    <p:extLst>
      <p:ext uri="{BB962C8B-B14F-4D97-AF65-F5344CB8AC3E}">
        <p14:creationId xmlns:p14="http://schemas.microsoft.com/office/powerpoint/2010/main" val="33857603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453" y="472273"/>
            <a:ext cx="9875520" cy="7702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Випадки </a:t>
            </a:r>
            <a:r>
              <a:rPr lang="uk-UA" b="1" i="1" dirty="0">
                <a:solidFill>
                  <a:schemeClr val="tx1"/>
                </a:solidFill>
              </a:rPr>
              <a:t>утворення </a:t>
            </a:r>
            <a:r>
              <a:rPr lang="uk-UA" b="1" i="1" dirty="0" smtClean="0">
                <a:solidFill>
                  <a:schemeClr val="tx1"/>
                </a:solidFill>
              </a:rPr>
              <a:t>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54" y="1861036"/>
            <a:ext cx="9636370" cy="3971610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</a:rPr>
              <a:t>1</a:t>
            </a:r>
            <a:r>
              <a:rPr lang="uk-UA" dirty="0">
                <a:solidFill>
                  <a:schemeClr val="tx1"/>
                </a:solidFill>
              </a:rPr>
              <a:t>.	Лікарський засіб нерозчинний у даному розчиннику (</a:t>
            </a:r>
            <a:r>
              <a:rPr lang="uk-UA" dirty="0" smtClean="0">
                <a:solidFill>
                  <a:schemeClr val="tx1"/>
                </a:solidFill>
              </a:rPr>
              <a:t>окис цинку</a:t>
            </a:r>
            <a:r>
              <a:rPr lang="uk-UA" dirty="0">
                <a:solidFill>
                  <a:schemeClr val="tx1"/>
                </a:solidFill>
              </a:rPr>
              <a:t>, камфора, глина біла в поєднанні з водою).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2.	Завищена межа розчинності (розчин кислоти борної 5 %).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3.	При змішуванні двох розчинників погіршуються умови </a:t>
            </a:r>
            <a:r>
              <a:rPr lang="uk-UA" dirty="0" smtClean="0">
                <a:solidFill>
                  <a:schemeClr val="tx1"/>
                </a:solidFill>
              </a:rPr>
              <a:t>розчинності </a:t>
            </a:r>
            <a:r>
              <a:rPr lang="uk-UA" dirty="0">
                <a:solidFill>
                  <a:schemeClr val="tx1"/>
                </a:solidFill>
              </a:rPr>
              <a:t>лікарських речовин (заміна розчинника).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4.	Внаслідок хімічної взаємодії двох розчинних лікарських </a:t>
            </a:r>
            <a:r>
              <a:rPr lang="uk-UA" dirty="0" smtClean="0">
                <a:solidFill>
                  <a:schemeClr val="tx1"/>
                </a:solidFill>
              </a:rPr>
              <a:t>засобів </a:t>
            </a:r>
            <a:r>
              <a:rPr lang="uk-UA" dirty="0">
                <a:solidFill>
                  <a:schemeClr val="tx1"/>
                </a:solidFill>
              </a:rPr>
              <a:t>у даному розчиннику утворюється нова речовина, </a:t>
            </a:r>
            <a:r>
              <a:rPr lang="uk-UA" dirty="0" smtClean="0">
                <a:solidFill>
                  <a:schemeClr val="tx1"/>
                </a:solidFill>
              </a:rPr>
              <a:t>нерозчинна </a:t>
            </a:r>
            <a:r>
              <a:rPr lang="uk-UA" dirty="0">
                <a:solidFill>
                  <a:schemeClr val="tx1"/>
                </a:solidFill>
              </a:rPr>
              <a:t>в ньому: (</a:t>
            </a:r>
            <a:r>
              <a:rPr lang="uk-UA" dirty="0" smtClean="0">
                <a:solidFill>
                  <a:schemeClr val="tx1"/>
                </a:solidFill>
              </a:rPr>
              <a:t>СаСІ2 </a:t>
            </a:r>
            <a:r>
              <a:rPr lang="uk-UA" dirty="0">
                <a:solidFill>
                  <a:schemeClr val="tx1"/>
                </a:solidFill>
              </a:rPr>
              <a:t>+ </a:t>
            </a:r>
            <a:r>
              <a:rPr lang="de-DE" dirty="0" err="1" smtClean="0">
                <a:solidFill>
                  <a:schemeClr val="tx1"/>
                </a:solidFill>
              </a:rPr>
              <a:t>NaHCO</a:t>
            </a:r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-&gt; </a:t>
            </a:r>
            <a:r>
              <a:rPr lang="uk-UA" dirty="0" smtClean="0">
                <a:solidFill>
                  <a:schemeClr val="tx1"/>
                </a:solidFill>
              </a:rPr>
              <a:t>СаСО3 </a:t>
            </a:r>
            <a:r>
              <a:rPr lang="uk-UA" dirty="0">
                <a:solidFill>
                  <a:schemeClr val="tx1"/>
                </a:solidFill>
              </a:rPr>
              <a:t>+ ...).</a:t>
            </a:r>
          </a:p>
          <a:p>
            <a:pPr algn="just"/>
            <a:endParaRPr lang="uk-UA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9857432" y="1866482"/>
            <a:ext cx="311499" cy="1087733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0239271" y="2059912"/>
            <a:ext cx="160973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/>
              <a:t>Утворюються</a:t>
            </a:r>
          </a:p>
          <a:p>
            <a:r>
              <a:rPr lang="uk-UA" dirty="0"/>
              <a:t>г</a:t>
            </a:r>
            <a:r>
              <a:rPr lang="uk-UA" dirty="0" smtClean="0"/>
              <a:t>рубі суспензії</a:t>
            </a:r>
            <a:endParaRPr lang="uk-UA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9917724" y="3144297"/>
            <a:ext cx="251208" cy="1608573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0239271" y="3523676"/>
            <a:ext cx="161935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/>
              <a:t>Утворюються</a:t>
            </a:r>
          </a:p>
          <a:p>
            <a:r>
              <a:rPr lang="uk-UA" dirty="0" smtClean="0"/>
              <a:t>тонкі суспензії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212868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341643"/>
            <a:ext cx="9875520" cy="84054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Методи отримання 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09" y="1475976"/>
            <a:ext cx="6031996" cy="49497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570" y="1324994"/>
            <a:ext cx="5524481" cy="496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180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35" y="235943"/>
            <a:ext cx="9121930" cy="63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953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351693"/>
            <a:ext cx="9875520" cy="110531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i="1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суспензій</a:t>
            </a:r>
            <a:r>
              <a:rPr lang="ru-RU" b="1" i="1" dirty="0" smtClean="0">
                <a:solidFill>
                  <a:schemeClr val="tx1"/>
                </a:solidFill>
              </a:rPr>
              <a:t> з </a:t>
            </a:r>
            <a:r>
              <a:rPr lang="ru-RU" b="1" i="1" dirty="0" err="1">
                <a:solidFill>
                  <a:schemeClr val="tx1"/>
                </a:solidFill>
              </a:rPr>
              <a:t>гідрофільних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лікарських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засобів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6974" y="1529584"/>
            <a:ext cx="10758437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just"/>
            <a:r>
              <a:rPr lang="uk-UA" sz="2400" dirty="0"/>
              <a:t>Гідрофільні лікарські засоби змочуються дисперсійним </a:t>
            </a:r>
            <a:r>
              <a:rPr lang="uk-UA" sz="2400" dirty="0" smtClean="0"/>
              <a:t>середовищем </a:t>
            </a:r>
            <a:r>
              <a:rPr lang="uk-UA" sz="2400" dirty="0"/>
              <a:t>і навколо кожної частинки утворюється водна (</a:t>
            </a:r>
            <a:r>
              <a:rPr lang="uk-UA" sz="2400" dirty="0" err="1" smtClean="0"/>
              <a:t>сольватна</a:t>
            </a:r>
            <a:r>
              <a:rPr lang="uk-UA" sz="2400" dirty="0" smtClean="0"/>
              <a:t>) оболонка</a:t>
            </a:r>
            <a:r>
              <a:rPr lang="uk-UA" sz="2400" dirty="0"/>
              <a:t>, яка перешкоджає їх злипанню в більші агрегати, тому </a:t>
            </a:r>
            <a:r>
              <a:rPr lang="uk-UA" sz="2400" dirty="0" smtClean="0"/>
              <a:t>готують </a:t>
            </a:r>
            <a:r>
              <a:rPr lang="uk-UA" sz="2400" dirty="0"/>
              <a:t>такі суспензії без додавання стабілізаторів.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95" y="3099244"/>
            <a:ext cx="5613886" cy="33517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053" y="2701789"/>
            <a:ext cx="4049486" cy="374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641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537" y="351691"/>
            <a:ext cx="11075796" cy="12158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Приклад приготування суспензії з гідрофільним лікарським засобом</a:t>
            </a:r>
            <a:r>
              <a:rPr lang="uk-UA" b="1" i="1" dirty="0" smtClean="0">
                <a:solidFill>
                  <a:schemeClr val="tx1"/>
                </a:solidFill>
              </a:rPr>
              <a:t/>
            </a:r>
            <a:br>
              <a:rPr lang="uk-UA" b="1" i="1" dirty="0" smtClean="0">
                <a:solidFill>
                  <a:schemeClr val="tx1"/>
                </a:solidFill>
              </a:rPr>
            </a:br>
            <a:r>
              <a:rPr lang="uk-UA" sz="3100" i="1" u="sng" dirty="0" smtClean="0">
                <a:solidFill>
                  <a:schemeClr val="tx1"/>
                </a:solidFill>
              </a:rPr>
              <a:t>Методом диспергування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33" y="1642506"/>
            <a:ext cx="3764877" cy="14705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593" y="1708220"/>
            <a:ext cx="7707941" cy="7743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233" y="3125037"/>
            <a:ext cx="7169942" cy="15455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00" y="4682532"/>
            <a:ext cx="7314620" cy="19138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6283" y="3022242"/>
            <a:ext cx="4047251" cy="151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959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014" y="97134"/>
            <a:ext cx="10372776" cy="16713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uk-UA" b="1" i="1" dirty="0" smtClean="0">
                <a:solidFill>
                  <a:schemeClr val="tx1"/>
                </a:solidFill>
              </a:rPr>
              <a:t>Приготування суспензій із </a:t>
            </a:r>
            <a:r>
              <a:rPr lang="uk-UA" b="1" i="1" dirty="0">
                <a:solidFill>
                  <a:schemeClr val="tx1"/>
                </a:solidFill>
              </a:rPr>
              <a:t>гідрофобних лікарських </a:t>
            </a:r>
            <a:r>
              <a:rPr lang="uk-UA" b="1" i="1" dirty="0" smtClean="0">
                <a:solidFill>
                  <a:schemeClr val="tx1"/>
                </a:solidFill>
              </a:rPr>
              <a:t>засобів</a:t>
            </a:r>
            <a:br>
              <a:rPr lang="uk-UA" b="1" i="1" dirty="0" smtClean="0">
                <a:solidFill>
                  <a:schemeClr val="tx1"/>
                </a:solidFill>
              </a:rPr>
            </a:br>
            <a:r>
              <a:rPr lang="uk-UA" sz="2200" b="1" i="1" dirty="0" smtClean="0">
                <a:solidFill>
                  <a:schemeClr val="tx1"/>
                </a:solidFill>
              </a:rPr>
              <a:t>Технологія приготування</a:t>
            </a:r>
            <a:endParaRPr lang="uk-UA" sz="2200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871" y="2009671"/>
            <a:ext cx="7164474" cy="3918857"/>
          </a:xfrm>
          <a:solidFill>
            <a:schemeClr val="bg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Гідрофобні лікарські засоби не змочуються водою, і простим </a:t>
            </a:r>
            <a:r>
              <a:rPr lang="uk-UA" dirty="0" smtClean="0">
                <a:solidFill>
                  <a:schemeClr val="tx1"/>
                </a:solidFill>
              </a:rPr>
              <a:t>розтиранням </a:t>
            </a:r>
            <a:r>
              <a:rPr lang="uk-UA" dirty="0">
                <a:solidFill>
                  <a:schemeClr val="tx1"/>
                </a:solidFill>
              </a:rPr>
              <a:t>з рідиною стійкої суспензії їх отримати не можна, </a:t>
            </a:r>
            <a:r>
              <a:rPr lang="uk-UA" b="1" i="1" dirty="0" smtClean="0">
                <a:solidFill>
                  <a:schemeClr val="tx1"/>
                </a:solidFill>
              </a:rPr>
              <a:t>потрібно додати </a:t>
            </a:r>
            <a:r>
              <a:rPr lang="uk-UA" b="1" i="1" dirty="0">
                <a:solidFill>
                  <a:schemeClr val="tx1"/>
                </a:solidFill>
              </a:rPr>
              <a:t>стабілізатори </a:t>
            </a:r>
            <a:r>
              <a:rPr lang="uk-UA" dirty="0">
                <a:solidFill>
                  <a:schemeClr val="tx1"/>
                </a:solidFill>
              </a:rPr>
              <a:t>залежно від ступеня гідрофобності </a:t>
            </a:r>
            <a:r>
              <a:rPr lang="uk-UA" dirty="0" smtClean="0">
                <a:solidFill>
                  <a:schemeClr val="tx1"/>
                </a:solidFill>
              </a:rPr>
              <a:t>лікарських засобів: вони утворять на поверхні частинок </a:t>
            </a:r>
            <a:r>
              <a:rPr lang="uk-UA" dirty="0" err="1" smtClean="0">
                <a:solidFill>
                  <a:schemeClr val="tx1"/>
                </a:solidFill>
              </a:rPr>
              <a:t>сольватні</a:t>
            </a:r>
            <a:r>
              <a:rPr lang="uk-UA" dirty="0" smtClean="0">
                <a:solidFill>
                  <a:schemeClr val="tx1"/>
                </a:solidFill>
              </a:rPr>
              <a:t> оболонки і попередять </a:t>
            </a:r>
            <a:r>
              <a:rPr lang="uk-UA" dirty="0">
                <a:solidFill>
                  <a:schemeClr val="tx1"/>
                </a:solidFill>
              </a:rPr>
              <a:t>їх злипання (агрегацію).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•	Змішують подрібнений порошок зі стабілізатором і </a:t>
            </a:r>
            <a:r>
              <a:rPr lang="uk-UA" dirty="0" smtClean="0">
                <a:solidFill>
                  <a:schemeClr val="tx1"/>
                </a:solidFill>
              </a:rPr>
              <a:t>частиною дисперсійного </a:t>
            </a:r>
            <a:r>
              <a:rPr lang="uk-UA" dirty="0">
                <a:solidFill>
                  <a:schemeClr val="tx1"/>
                </a:solidFill>
              </a:rPr>
              <a:t>середовища в кількості 1/2 від суми </a:t>
            </a:r>
            <a:r>
              <a:rPr lang="uk-UA" dirty="0" smtClean="0">
                <a:solidFill>
                  <a:schemeClr val="tx1"/>
                </a:solidFill>
              </a:rPr>
              <a:t>гідрофобної </a:t>
            </a:r>
            <a:r>
              <a:rPr lang="uk-UA" dirty="0">
                <a:solidFill>
                  <a:schemeClr val="tx1"/>
                </a:solidFill>
              </a:rPr>
              <a:t>речовини і </a:t>
            </a:r>
            <a:r>
              <a:rPr lang="uk-UA" dirty="0" smtClean="0">
                <a:solidFill>
                  <a:schemeClr val="tx1"/>
                </a:solidFill>
              </a:rPr>
              <a:t>стабілізатора; 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• </a:t>
            </a:r>
            <a:r>
              <a:rPr lang="uk-UA" dirty="0" smtClean="0">
                <a:solidFill>
                  <a:schemeClr val="tx1"/>
                </a:solidFill>
              </a:rPr>
              <a:t>          </a:t>
            </a:r>
            <a:r>
              <a:rPr lang="uk-UA" dirty="0" err="1">
                <a:solidFill>
                  <a:schemeClr val="tx1"/>
                </a:solidFill>
              </a:rPr>
              <a:t>Д</a:t>
            </a:r>
            <a:r>
              <a:rPr lang="uk-UA" dirty="0" err="1" smtClean="0">
                <a:solidFill>
                  <a:schemeClr val="tx1"/>
                </a:solidFill>
              </a:rPr>
              <a:t>испергують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доти, поки кожна частинка не буде покрита </a:t>
            </a:r>
            <a:r>
              <a:rPr lang="uk-UA" dirty="0" err="1" smtClean="0">
                <a:solidFill>
                  <a:schemeClr val="tx1"/>
                </a:solidFill>
              </a:rPr>
              <a:t>сольватною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оболонкою;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•	</a:t>
            </a:r>
            <a:r>
              <a:rPr lang="uk-UA" dirty="0" smtClean="0">
                <a:solidFill>
                  <a:schemeClr val="tx1"/>
                </a:solidFill>
              </a:rPr>
              <a:t>Змивають </a:t>
            </a:r>
            <a:r>
              <a:rPr lang="uk-UA" dirty="0">
                <a:solidFill>
                  <a:schemeClr val="tx1"/>
                </a:solidFill>
              </a:rPr>
              <a:t>одержану пульпу </a:t>
            </a:r>
            <a:r>
              <a:rPr lang="uk-UA" dirty="0" err="1">
                <a:solidFill>
                  <a:schemeClr val="tx1"/>
                </a:solidFill>
              </a:rPr>
              <a:t>солевим</a:t>
            </a:r>
            <a:r>
              <a:rPr lang="uk-UA" dirty="0">
                <a:solidFill>
                  <a:schemeClr val="tx1"/>
                </a:solidFill>
              </a:rPr>
              <a:t> розчином (або водою) </a:t>
            </a:r>
            <a:r>
              <a:rPr lang="uk-UA" dirty="0" smtClean="0">
                <a:solidFill>
                  <a:schemeClr val="tx1"/>
                </a:solidFill>
              </a:rPr>
              <a:t>у контейнер </a:t>
            </a:r>
            <a:r>
              <a:rPr lang="uk-UA" dirty="0">
                <a:solidFill>
                  <a:schemeClr val="tx1"/>
                </a:solidFill>
              </a:rPr>
              <a:t>для відпуску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451" y="1623722"/>
            <a:ext cx="4229467" cy="490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875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60448" y="353756"/>
            <a:ext cx="9875520" cy="7121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 Приготування суспензій із гідрофобних лікарських засобів</a:t>
            </a:r>
          </a:p>
          <a:p>
            <a:pPr algn="ctr"/>
            <a:r>
              <a:rPr lang="uk-UA" sz="4000" i="1" dirty="0" smtClean="0">
                <a:solidFill>
                  <a:schemeClr val="tx1"/>
                </a:solidFill>
              </a:rPr>
              <a:t>Стабілізатори</a:t>
            </a:r>
            <a:endParaRPr lang="uk-UA" sz="4000" i="1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639" y="1065902"/>
            <a:ext cx="8174471" cy="10761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436" y="2142072"/>
            <a:ext cx="4890221" cy="38220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29" y="2142072"/>
            <a:ext cx="5824178" cy="19526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29" y="4053073"/>
            <a:ext cx="5931079" cy="17919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868" y="5844973"/>
            <a:ext cx="6421568" cy="92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051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338294"/>
            <a:ext cx="9875520" cy="70673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Суспензії сірки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4367" y="1154618"/>
            <a:ext cx="11492687" cy="5065312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Сірка належить до особливих лікарських засобів з різко </a:t>
            </a:r>
            <a:r>
              <a:rPr lang="uk-UA" dirty="0" smtClean="0">
                <a:solidFill>
                  <a:schemeClr val="tx1"/>
                </a:solidFill>
              </a:rPr>
              <a:t>вираженими </a:t>
            </a:r>
            <a:r>
              <a:rPr lang="uk-UA" dirty="0">
                <a:solidFill>
                  <a:schemeClr val="tx1"/>
                </a:solidFill>
              </a:rPr>
              <a:t>гідрофобними властивостями.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Вона адсорбується на поверхні повітряних бульбашок і її </a:t>
            </a:r>
            <a:r>
              <a:rPr lang="uk-UA" dirty="0" smtClean="0">
                <a:solidFill>
                  <a:schemeClr val="tx1"/>
                </a:solidFill>
              </a:rPr>
              <a:t>частинки </a:t>
            </a:r>
            <a:r>
              <a:rPr lang="uk-UA" dirty="0">
                <a:solidFill>
                  <a:schemeClr val="tx1"/>
                </a:solidFill>
              </a:rPr>
              <a:t>спливають на поверхню у вигляді пінистого шару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  <a:p>
            <a:pPr algn="just"/>
            <a:endParaRPr lang="uk-UA" dirty="0" smtClean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•</a:t>
            </a:r>
            <a:r>
              <a:rPr lang="uk-UA" dirty="0">
                <a:solidFill>
                  <a:schemeClr val="tx1"/>
                </a:solidFill>
              </a:rPr>
              <a:t>	</a:t>
            </a:r>
            <a:r>
              <a:rPr lang="uk-UA" i="1" dirty="0">
                <a:solidFill>
                  <a:schemeClr val="tx1"/>
                </a:solidFill>
              </a:rPr>
              <a:t>Не застосовують: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—	звичайні стабілізатори (зменшують фармакологічну </a:t>
            </a:r>
            <a:r>
              <a:rPr lang="uk-UA" dirty="0" smtClean="0">
                <a:solidFill>
                  <a:schemeClr val="tx1"/>
                </a:solidFill>
              </a:rPr>
              <a:t>дію сірки</a:t>
            </a:r>
            <a:r>
              <a:rPr lang="uk-UA" dirty="0">
                <a:solidFill>
                  <a:schemeClr val="tx1"/>
                </a:solidFill>
              </a:rPr>
              <a:t>);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—	медичне мило, якщо в суспензію входять солі важких </a:t>
            </a:r>
            <a:r>
              <a:rPr lang="uk-UA" dirty="0" smtClean="0">
                <a:solidFill>
                  <a:schemeClr val="tx1"/>
                </a:solidFill>
              </a:rPr>
              <a:t>або лужноземельних </a:t>
            </a:r>
            <a:r>
              <a:rPr lang="uk-UA" dirty="0">
                <a:solidFill>
                  <a:schemeClr val="tx1"/>
                </a:solidFill>
              </a:rPr>
              <a:t>металів, кислоти (утворюють </a:t>
            </a:r>
            <a:r>
              <a:rPr lang="uk-UA" dirty="0" smtClean="0">
                <a:solidFill>
                  <a:schemeClr val="tx1"/>
                </a:solidFill>
              </a:rPr>
              <a:t>нерозчинні осади</a:t>
            </a:r>
            <a:r>
              <a:rPr lang="uk-UA" dirty="0">
                <a:solidFill>
                  <a:schemeClr val="tx1"/>
                </a:solidFill>
              </a:rPr>
              <a:t>).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785358" y="2414677"/>
            <a:ext cx="10840585" cy="1815679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800" b="1" i="1" dirty="0">
                <a:solidFill>
                  <a:schemeClr val="tx1"/>
                </a:solidFill>
              </a:rPr>
              <a:t>Для стабілізації використовують калійне мило (зелене мило) із розрахунку на 1,0 сірки — 0,1 —0,2 мила, за вказівкою лікаря.</a:t>
            </a:r>
          </a:p>
        </p:txBody>
      </p:sp>
    </p:spTree>
    <p:extLst>
      <p:ext uri="{BB962C8B-B14F-4D97-AF65-F5344CB8AC3E}">
        <p14:creationId xmlns:p14="http://schemas.microsoft.com/office/powerpoint/2010/main" val="6250086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279" y="600021"/>
            <a:ext cx="2914650" cy="1647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7846"/>
            <a:ext cx="6543675" cy="4533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675" y="3063856"/>
            <a:ext cx="5588879" cy="371789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37019" y="299492"/>
            <a:ext cx="8215253" cy="1187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Приклад приготування суспензії сірки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181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3578" y="1587640"/>
            <a:ext cx="10902462" cy="455860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Цей метод дає можливість одержати опалесцентні або </a:t>
            </a:r>
            <a:r>
              <a:rPr lang="uk-UA" dirty="0" smtClean="0">
                <a:solidFill>
                  <a:schemeClr val="tx1"/>
                </a:solidFill>
              </a:rPr>
              <a:t>каламутні </a:t>
            </a:r>
            <a:r>
              <a:rPr lang="uk-UA" dirty="0">
                <a:solidFill>
                  <a:schemeClr val="tx1"/>
                </a:solidFill>
              </a:rPr>
              <a:t>мікстури — тонші суспензії, ніж при механічному </a:t>
            </a:r>
            <a:r>
              <a:rPr lang="uk-UA" dirty="0" smtClean="0">
                <a:solidFill>
                  <a:schemeClr val="tx1"/>
                </a:solidFill>
              </a:rPr>
              <a:t>диспергуванні (розмір </a:t>
            </a:r>
            <a:r>
              <a:rPr lang="uk-UA" dirty="0">
                <a:solidFill>
                  <a:schemeClr val="tx1"/>
                </a:solidFill>
              </a:rPr>
              <a:t>частинок 0,1 — 1 </a:t>
            </a:r>
            <a:r>
              <a:rPr lang="uk-UA" dirty="0" err="1">
                <a:solidFill>
                  <a:schemeClr val="tx1"/>
                </a:solidFill>
              </a:rPr>
              <a:t>мкм</a:t>
            </a:r>
            <a:r>
              <a:rPr lang="uk-UA" dirty="0">
                <a:solidFill>
                  <a:schemeClr val="tx1"/>
                </a:solidFill>
              </a:rPr>
              <a:t>).</a:t>
            </a:r>
          </a:p>
          <a:p>
            <a:pPr algn="just"/>
            <a:r>
              <a:rPr lang="uk-UA" b="1" i="1" dirty="0">
                <a:solidFill>
                  <a:schemeClr val="tx1"/>
                </a:solidFill>
              </a:rPr>
              <a:t>Опалесцентні мікстури </a:t>
            </a:r>
            <a:r>
              <a:rPr lang="uk-UA" dirty="0">
                <a:solidFill>
                  <a:schemeClr val="tx1"/>
                </a:solidFill>
              </a:rPr>
              <a:t>утворюються при змішуванні водних </a:t>
            </a:r>
            <a:r>
              <a:rPr lang="uk-UA" dirty="0" smtClean="0">
                <a:solidFill>
                  <a:schemeClr val="tx1"/>
                </a:solidFill>
              </a:rPr>
              <a:t>розчинів </a:t>
            </a:r>
            <a:r>
              <a:rPr lang="uk-UA" dirty="0">
                <a:solidFill>
                  <a:schemeClr val="tx1"/>
                </a:solidFill>
              </a:rPr>
              <a:t>або водних рідин із спиртовими настоянками і екстрактами.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При цьому концентрація спирту зменшується і екстрактивні </a:t>
            </a:r>
            <a:r>
              <a:rPr lang="uk-UA" dirty="0" smtClean="0">
                <a:solidFill>
                  <a:schemeClr val="tx1"/>
                </a:solidFill>
              </a:rPr>
              <a:t>речовини</a:t>
            </a:r>
            <a:r>
              <a:rPr lang="uk-UA" dirty="0">
                <a:solidFill>
                  <a:schemeClr val="tx1"/>
                </a:solidFill>
              </a:rPr>
              <a:t>, які розчинні лише в міцному етиловому спирті, виділяються </a:t>
            </a:r>
            <a:r>
              <a:rPr lang="uk-UA" dirty="0" smtClean="0">
                <a:solidFill>
                  <a:schemeClr val="tx1"/>
                </a:solidFill>
              </a:rPr>
              <a:t>з настоянок </a:t>
            </a:r>
            <a:r>
              <a:rPr lang="uk-UA" dirty="0">
                <a:solidFill>
                  <a:schemeClr val="tx1"/>
                </a:solidFill>
              </a:rPr>
              <a:t>і екстрактів у вигляді осаду.</a:t>
            </a:r>
          </a:p>
          <a:p>
            <a:pPr algn="just"/>
            <a:r>
              <a:rPr lang="uk-UA" b="1" dirty="0">
                <a:solidFill>
                  <a:schemeClr val="tx1"/>
                </a:solidFill>
              </a:rPr>
              <a:t>С</a:t>
            </a:r>
            <a:r>
              <a:rPr lang="uk-UA" b="1" dirty="0" smtClean="0">
                <a:solidFill>
                  <a:schemeClr val="tx1"/>
                </a:solidFill>
              </a:rPr>
              <a:t>пиртові </a:t>
            </a:r>
            <a:r>
              <a:rPr lang="uk-UA" b="1" dirty="0">
                <a:solidFill>
                  <a:schemeClr val="tx1"/>
                </a:solidFill>
              </a:rPr>
              <a:t>настоянки </a:t>
            </a:r>
            <a:r>
              <a:rPr lang="uk-UA" dirty="0">
                <a:solidFill>
                  <a:schemeClr val="tx1"/>
                </a:solidFill>
              </a:rPr>
              <a:t>додають частинами останніми до </a:t>
            </a:r>
            <a:r>
              <a:rPr lang="uk-UA" dirty="0" smtClean="0">
                <a:solidFill>
                  <a:schemeClr val="tx1"/>
                </a:solidFill>
              </a:rPr>
              <a:t>готової мікстури</a:t>
            </a:r>
            <a:r>
              <a:rPr lang="uk-UA" dirty="0">
                <a:solidFill>
                  <a:schemeClr val="tx1"/>
                </a:solidFill>
              </a:rPr>
              <a:t>, збовтуючи (щоб уникнути різкої зміни концентрації </a:t>
            </a:r>
            <a:r>
              <a:rPr lang="uk-UA" dirty="0" smtClean="0">
                <a:solidFill>
                  <a:schemeClr val="tx1"/>
                </a:solidFill>
              </a:rPr>
              <a:t>етилового </a:t>
            </a:r>
            <a:r>
              <a:rPr lang="uk-UA" dirty="0">
                <a:solidFill>
                  <a:schemeClr val="tx1"/>
                </a:solidFill>
              </a:rPr>
              <a:t>спирту). Завись утвориться дрібнодисперсна, довго буде </a:t>
            </a:r>
            <a:r>
              <a:rPr lang="uk-UA" dirty="0" smtClean="0">
                <a:solidFill>
                  <a:schemeClr val="tx1"/>
                </a:solidFill>
              </a:rPr>
              <a:t>у суспендованому </a:t>
            </a:r>
            <a:r>
              <a:rPr lang="uk-UA" dirty="0">
                <a:solidFill>
                  <a:schemeClr val="tx1"/>
                </a:solidFill>
              </a:rPr>
              <a:t>стані, легко дозуватиметься.</a:t>
            </a:r>
          </a:p>
          <a:p>
            <a:pPr algn="just"/>
            <a:r>
              <a:rPr lang="de-DE" b="1" i="1" dirty="0">
                <a:solidFill>
                  <a:schemeClr val="tx1"/>
                </a:solidFill>
              </a:rPr>
              <a:t>Nota </a:t>
            </a:r>
            <a:r>
              <a:rPr lang="de-DE" b="1" i="1" dirty="0" err="1">
                <a:solidFill>
                  <a:schemeClr val="tx1"/>
                </a:solidFill>
              </a:rPr>
              <a:t>bene</a:t>
            </a:r>
            <a:r>
              <a:rPr lang="de-DE" b="1" i="1" dirty="0">
                <a:solidFill>
                  <a:schemeClr val="tx1"/>
                </a:solidFill>
              </a:rPr>
              <a:t>! </a:t>
            </a:r>
            <a:r>
              <a:rPr lang="uk-UA" b="1" i="1" dirty="0">
                <a:solidFill>
                  <a:schemeClr val="tx1"/>
                </a:solidFill>
              </a:rPr>
              <a:t>Правила відмірювання настоянок: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від меншої кількості до більшої;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у порядку збільшення міцності спирту;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пахучі і леткі — останніми.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40351" y="321441"/>
            <a:ext cx="9875520" cy="109527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i="1" dirty="0" smtClean="0"/>
              <a:t>Алгоритм приготування суспензій</a:t>
            </a:r>
            <a:br>
              <a:rPr lang="uk-UA" b="1" i="1" dirty="0" smtClean="0"/>
            </a:br>
            <a:r>
              <a:rPr lang="uk-UA" b="1" i="1" dirty="0" smtClean="0"/>
              <a:t>конденсаційним методом</a:t>
            </a:r>
            <a:endParaRPr lang="uk-UA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764083" y="4235795"/>
            <a:ext cx="325178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smtClean="0"/>
              <a:t>Конденсаційний метод</a:t>
            </a:r>
            <a:endParaRPr lang="uk-UA" sz="24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7999112" y="4697441"/>
            <a:ext cx="368241" cy="569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942766" y="5279290"/>
            <a:ext cx="211269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i="1" u="sng" dirty="0"/>
              <a:t>Заміна розчинника </a:t>
            </a:r>
            <a:endParaRPr lang="uk-UA" i="1" u="sng" dirty="0" smtClean="0"/>
          </a:p>
          <a:p>
            <a:pPr algn="ctr"/>
            <a:r>
              <a:rPr lang="uk-UA" i="1" u="sng" dirty="0" smtClean="0"/>
              <a:t>(</a:t>
            </a:r>
            <a:r>
              <a:rPr lang="uk-UA" i="1" u="sng" dirty="0"/>
              <a:t>фізичний метод)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72664" y="5279290"/>
            <a:ext cx="259058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u="sng" dirty="0"/>
              <a:t>Хімічна взаємодія </a:t>
            </a:r>
            <a:endParaRPr lang="uk-UA" u="sng" dirty="0" smtClean="0"/>
          </a:p>
          <a:p>
            <a:r>
              <a:rPr lang="uk-UA" u="sng" dirty="0" smtClean="0"/>
              <a:t>(</a:t>
            </a:r>
            <a:r>
              <a:rPr lang="uk-UA" u="sng" dirty="0"/>
              <a:t>хімічне диспергування)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0271046" y="4680424"/>
            <a:ext cx="398947" cy="5868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4838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13062" y="782026"/>
            <a:ext cx="1071827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just">
              <a:spcBef>
                <a:spcPts val="100"/>
              </a:spcBef>
            </a:pPr>
            <a:r>
              <a:rPr sz="1600" b="1" i="1" spc="-5" dirty="0">
                <a:latin typeface="Verdana"/>
                <a:cs typeface="Verdana"/>
              </a:rPr>
              <a:t>Емульсії </a:t>
            </a:r>
            <a:r>
              <a:rPr sz="1600" b="1" i="1" dirty="0">
                <a:latin typeface="Verdana"/>
                <a:cs typeface="Verdana"/>
              </a:rPr>
              <a:t>– однорідна за зовнішнім </a:t>
            </a:r>
            <a:r>
              <a:rPr sz="1600" b="1" i="1" spc="-5" dirty="0">
                <a:latin typeface="Verdana"/>
                <a:cs typeface="Verdana"/>
              </a:rPr>
              <a:t>виглядом лікарська  </a:t>
            </a:r>
            <a:r>
              <a:rPr sz="1600" b="1" i="1" dirty="0">
                <a:latin typeface="Verdana"/>
                <a:cs typeface="Verdana"/>
              </a:rPr>
              <a:t>форма, що </a:t>
            </a:r>
            <a:r>
              <a:rPr sz="1600" b="1" i="1" spc="-5" dirty="0">
                <a:latin typeface="Verdana"/>
                <a:cs typeface="Verdana"/>
              </a:rPr>
              <a:t>складається </a:t>
            </a:r>
            <a:r>
              <a:rPr sz="1600" b="1" i="1" dirty="0">
                <a:latin typeface="Verdana"/>
                <a:cs typeface="Verdana"/>
              </a:rPr>
              <a:t>із </a:t>
            </a:r>
            <a:r>
              <a:rPr sz="1600" b="1" i="1" spc="-5" dirty="0">
                <a:latin typeface="Verdana"/>
                <a:cs typeface="Verdana"/>
              </a:rPr>
              <a:t>взаємно </a:t>
            </a:r>
            <a:r>
              <a:rPr sz="1600" b="1" i="1" dirty="0">
                <a:latin typeface="Verdana"/>
                <a:cs typeface="Verdana"/>
              </a:rPr>
              <a:t>нерозчинних, </a:t>
            </a:r>
            <a:r>
              <a:rPr sz="1600" b="1" i="1" spc="-5" dirty="0">
                <a:latin typeface="Verdana"/>
                <a:cs typeface="Verdana"/>
              </a:rPr>
              <a:t>тонко  диспергованих рідин, та </a:t>
            </a:r>
            <a:r>
              <a:rPr sz="1600" b="1" i="1" dirty="0">
                <a:latin typeface="Verdana"/>
                <a:cs typeface="Verdana"/>
              </a:rPr>
              <a:t>призначена </a:t>
            </a:r>
            <a:r>
              <a:rPr sz="1600" b="1" i="1" spc="-5" dirty="0">
                <a:latin typeface="Verdana"/>
                <a:cs typeface="Verdana"/>
              </a:rPr>
              <a:t>для </a:t>
            </a:r>
            <a:r>
              <a:rPr sz="1600" b="1" i="1" dirty="0">
                <a:latin typeface="Verdana"/>
                <a:cs typeface="Verdana"/>
              </a:rPr>
              <a:t>внутрішнього,  зовнішнього або </a:t>
            </a:r>
            <a:r>
              <a:rPr sz="1600" b="1" i="1" spc="-5" dirty="0">
                <a:latin typeface="Verdana"/>
                <a:cs typeface="Verdana"/>
              </a:rPr>
              <a:t>парентерального</a:t>
            </a:r>
            <a:r>
              <a:rPr sz="1600" b="1" i="1" spc="15" dirty="0">
                <a:latin typeface="Verdana"/>
                <a:cs typeface="Verdana"/>
              </a:rPr>
              <a:t> </a:t>
            </a:r>
            <a:r>
              <a:rPr sz="1600" b="1" i="1" dirty="0">
                <a:latin typeface="Verdana"/>
                <a:cs typeface="Verdana"/>
              </a:rPr>
              <a:t>застосування.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31967" y="1623646"/>
            <a:ext cx="4960068" cy="732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ahoma"/>
                <a:cs typeface="Tahoma"/>
              </a:rPr>
              <a:t>Застосування</a:t>
            </a:r>
            <a:r>
              <a:rPr lang="ru-RU" b="1" spc="-75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ahoma"/>
                <a:cs typeface="Tahoma"/>
              </a:rPr>
              <a:t>фармацевтичних</a:t>
            </a:r>
            <a:r>
              <a:rPr lang="ru-RU" b="1" dirty="0">
                <a:solidFill>
                  <a:schemeClr val="tx1"/>
                </a:solidFill>
                <a:latin typeface="Tahoma"/>
                <a:cs typeface="Tahoma"/>
              </a:rPr>
              <a:t>  </a:t>
            </a:r>
            <a:r>
              <a:rPr lang="ru-RU" b="1" spc="-5" dirty="0" err="1">
                <a:solidFill>
                  <a:schemeClr val="tx1"/>
                </a:solidFill>
                <a:latin typeface="Tahoma"/>
                <a:cs typeface="Tahoma"/>
              </a:rPr>
              <a:t>емульсій</a:t>
            </a:r>
            <a:endParaRPr lang="ru-RU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565167" y="2729534"/>
            <a:ext cx="2133600" cy="1004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-5" dirty="0" err="1">
                <a:solidFill>
                  <a:schemeClr val="tx1"/>
                </a:solidFill>
                <a:latin typeface="Tahoma"/>
                <a:cs typeface="Tahoma"/>
              </a:rPr>
              <a:t>пероральне</a:t>
            </a:r>
            <a:endParaRPr lang="ru-RU" b="1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r>
              <a:rPr lang="uk-UA" dirty="0">
                <a:solidFill>
                  <a:schemeClr val="tx1"/>
                </a:solidFill>
              </a:rPr>
              <a:t>(емульсії типу олія у воді о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ru-RU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052424" y="2734934"/>
            <a:ext cx="1997477" cy="1484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-5" dirty="0" err="1">
                <a:solidFill>
                  <a:schemeClr val="tx1"/>
                </a:solidFill>
                <a:latin typeface="Verdana"/>
                <a:cs typeface="Verdana"/>
              </a:rPr>
              <a:t>місцеве</a:t>
            </a:r>
            <a:r>
              <a:rPr lang="ru-RU" b="1" spc="-5" dirty="0">
                <a:solidFill>
                  <a:schemeClr val="tx1"/>
                </a:solidFill>
                <a:latin typeface="Verdana"/>
                <a:cs typeface="Verdana"/>
              </a:rPr>
              <a:t>:</a:t>
            </a:r>
          </a:p>
          <a:p>
            <a:pPr marL="294005" indent="-203200">
              <a:buFont typeface="Wingdings"/>
              <a:buChar char=""/>
              <a:tabLst>
                <a:tab pos="294005" algn="l"/>
              </a:tabLst>
            </a:pPr>
            <a:r>
              <a:rPr lang="ru-RU" spc="-10" dirty="0" err="1">
                <a:solidFill>
                  <a:schemeClr val="tx1"/>
                </a:solidFill>
                <a:latin typeface="Verdana"/>
                <a:cs typeface="Verdana"/>
              </a:rPr>
              <a:t>мазі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4005" indent="-203200">
              <a:buFont typeface="Wingdings"/>
              <a:buChar char=""/>
              <a:tabLst>
                <a:tab pos="294005" algn="l"/>
              </a:tabLst>
            </a:pPr>
            <a:r>
              <a:rPr lang="ru-RU" spc="-5" dirty="0" err="1">
                <a:solidFill>
                  <a:schemeClr val="tx1"/>
                </a:solidFill>
                <a:latin typeface="Verdana"/>
                <a:cs typeface="Verdana"/>
              </a:rPr>
              <a:t>креми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4005" indent="-203200">
              <a:buFont typeface="Wingdings"/>
              <a:buChar char=""/>
              <a:tabLst>
                <a:tab pos="294005" algn="l"/>
              </a:tabLst>
            </a:pPr>
            <a:r>
              <a:rPr lang="ru-RU" spc="-5" dirty="0" err="1">
                <a:solidFill>
                  <a:schemeClr val="tx1"/>
                </a:solidFill>
                <a:latin typeface="Verdana"/>
                <a:cs typeface="Verdana"/>
              </a:rPr>
              <a:t>лініменти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algn="ctr"/>
            <a:endParaRPr lang="ru-RU" dirty="0">
              <a:latin typeface="Verdana"/>
              <a:cs typeface="Verdana"/>
            </a:endParaRPr>
          </a:p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120311" y="4698107"/>
            <a:ext cx="6328489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13535">
              <a:spcBef>
                <a:spcPts val="350"/>
              </a:spcBef>
            </a:pPr>
            <a:r>
              <a:rPr lang="ru-RU" b="1" i="1" spc="-5" dirty="0" err="1">
                <a:solidFill>
                  <a:schemeClr val="tx1"/>
                </a:solidFill>
                <a:latin typeface="Verdana"/>
                <a:cs typeface="Verdana"/>
              </a:rPr>
              <a:t>парентеральне</a:t>
            </a:r>
            <a:r>
              <a:rPr lang="ru-RU" b="1" spc="-5" dirty="0">
                <a:solidFill>
                  <a:schemeClr val="tx1"/>
                </a:solidFill>
                <a:latin typeface="Verdana"/>
                <a:cs typeface="Verdana"/>
              </a:rPr>
              <a:t>:</a:t>
            </a:r>
            <a:endParaRPr lang="ru-RU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73685" marR="668020" indent="-182880" algn="just">
              <a:buFont typeface="Wingdings"/>
              <a:buChar char=""/>
              <a:tabLst>
                <a:tab pos="274320" algn="l"/>
              </a:tabLst>
            </a:pP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жирові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емульсії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для парентерального 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живлення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73685" marR="631825" indent="-182880" algn="just">
              <a:buFont typeface="Wingdings"/>
              <a:buChar char=""/>
              <a:tabLst>
                <a:tab pos="274320" algn="l"/>
              </a:tabLst>
            </a:pP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емульсії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перфторвуглеводів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,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що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використовуються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як</a:t>
            </a:r>
            <a:r>
              <a:rPr lang="ru-RU" i="1" spc="-2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кровозамінники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algn="ctr"/>
            <a:endParaRPr lang="ru-RU" dirty="0"/>
          </a:p>
        </p:txBody>
      </p:sp>
      <p:sp>
        <p:nvSpPr>
          <p:cNvPr id="33" name="Стрелка вниз 32"/>
          <p:cNvSpPr/>
          <p:nvPr/>
        </p:nvSpPr>
        <p:spPr>
          <a:xfrm>
            <a:off x="7924801" y="2409093"/>
            <a:ext cx="667235" cy="320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3962400" y="2409092"/>
            <a:ext cx="533400" cy="3258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5486400" y="2409093"/>
            <a:ext cx="1371600" cy="2289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9928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3" y="739391"/>
            <a:ext cx="5607884" cy="343067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412" y="1014464"/>
            <a:ext cx="5492919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177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869439" y="3815079"/>
            <a:ext cx="1842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sng" spc="-450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множинні</a:t>
            </a:r>
            <a:r>
              <a:rPr u="sng" spc="-7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1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емульсії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8647" y="6509004"/>
            <a:ext cx="124206" cy="12420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41649" y="6509004"/>
            <a:ext cx="124205" cy="12420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53868" y="6431280"/>
            <a:ext cx="95440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496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–	вода;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82617" y="6431280"/>
            <a:ext cx="6540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–</a:t>
            </a:r>
            <a:r>
              <a:rPr sz="1600" spc="-8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олія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048" y="908015"/>
            <a:ext cx="11106862" cy="495649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245745" marR="243840" indent="3175" algn="ctr">
              <a:spcBef>
                <a:spcPts val="505"/>
              </a:spcBef>
            </a:pP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Дві незмішувані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між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собою рідини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можуть утворювати два типи емульсій  в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залежності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від того,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яка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з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рідин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буде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перетворена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у дисперсну фазу або  дисперсійне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 середовище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90385" y="3142107"/>
            <a:ext cx="2879725" cy="314830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553085">
              <a:spcBef>
                <a:spcPts val="295"/>
              </a:spcBef>
            </a:pPr>
            <a:r>
              <a:rPr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pc="-1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663300"/>
                </a:solidFill>
                <a:latin typeface="Times New Roman"/>
                <a:cs typeface="Times New Roman"/>
              </a:rPr>
              <a:t>розведення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90384" y="3867531"/>
            <a:ext cx="2914905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63245">
              <a:spcBef>
                <a:spcPts val="300"/>
              </a:spcBef>
            </a:pPr>
            <a:r>
              <a:rPr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pc="-10" dirty="0">
                <a:solidFill>
                  <a:srgbClr val="663300"/>
                </a:solidFill>
                <a:latin typeface="Times New Roman"/>
                <a:cs typeface="Times New Roman"/>
              </a:rPr>
              <a:t> фарбування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90384" y="4592955"/>
            <a:ext cx="3132202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77190">
              <a:spcBef>
                <a:spcPts val="300"/>
              </a:spcBef>
            </a:pPr>
            <a:r>
              <a:rPr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pc="-10" dirty="0">
                <a:solidFill>
                  <a:srgbClr val="663300"/>
                </a:solidFill>
                <a:latin typeface="Times New Roman"/>
                <a:cs typeface="Times New Roman"/>
              </a:rPr>
              <a:t> кондуктометричний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90384" y="5319904"/>
            <a:ext cx="3527805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 </a:t>
            </a:r>
            <a:r>
              <a:rPr spc="-5" dirty="0">
                <a:solidFill>
                  <a:srgbClr val="663300"/>
                </a:solidFill>
                <a:latin typeface="Times New Roman"/>
                <a:cs typeface="Times New Roman"/>
              </a:rPr>
              <a:t>парафінованої</a:t>
            </a:r>
            <a:r>
              <a:rPr spc="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663300"/>
                </a:solidFill>
                <a:latin typeface="Times New Roman"/>
                <a:cs typeface="Times New Roman"/>
              </a:rPr>
              <a:t>пластинки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17234" y="2060830"/>
            <a:ext cx="3024505" cy="637995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625475" marR="147320" indent="-471805">
              <a:spcBef>
                <a:spcPts val="655"/>
              </a:spcBef>
            </a:pP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способи визначення  типу</a:t>
            </a:r>
            <a:r>
              <a:rPr b="1" i="1" spc="-2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емульсії</a:t>
            </a:r>
            <a:endParaRPr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215121" y="2781300"/>
            <a:ext cx="228600" cy="360680"/>
          </a:xfrm>
          <a:custGeom>
            <a:avLst/>
            <a:gdLst/>
            <a:ahLst/>
            <a:cxnLst/>
            <a:rect l="l" t="t" r="r" b="b"/>
            <a:pathLst>
              <a:path w="228600" h="360680">
                <a:moveTo>
                  <a:pt x="76200" y="131825"/>
                </a:moveTo>
                <a:lnTo>
                  <a:pt x="0" y="131825"/>
                </a:lnTo>
                <a:lnTo>
                  <a:pt x="114300" y="360425"/>
                </a:lnTo>
                <a:lnTo>
                  <a:pt x="209550" y="169925"/>
                </a:lnTo>
                <a:lnTo>
                  <a:pt x="76200" y="169925"/>
                </a:lnTo>
                <a:lnTo>
                  <a:pt x="76200" y="131825"/>
                </a:lnTo>
                <a:close/>
              </a:path>
              <a:path w="228600" h="360680">
                <a:moveTo>
                  <a:pt x="152400" y="0"/>
                </a:moveTo>
                <a:lnTo>
                  <a:pt x="76200" y="0"/>
                </a:lnTo>
                <a:lnTo>
                  <a:pt x="76200" y="169925"/>
                </a:lnTo>
                <a:lnTo>
                  <a:pt x="152400" y="169925"/>
                </a:lnTo>
                <a:lnTo>
                  <a:pt x="152400" y="0"/>
                </a:lnTo>
                <a:close/>
              </a:path>
              <a:path w="228600" h="360680">
                <a:moveTo>
                  <a:pt x="228600" y="131825"/>
                </a:moveTo>
                <a:lnTo>
                  <a:pt x="152400" y="131825"/>
                </a:lnTo>
                <a:lnTo>
                  <a:pt x="152400" y="169925"/>
                </a:lnTo>
                <a:lnTo>
                  <a:pt x="209550" y="169925"/>
                </a:lnTo>
                <a:lnTo>
                  <a:pt x="228600" y="131825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90370" y="1814258"/>
            <a:ext cx="2090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00" marR="5080" indent="-102235">
              <a:spcBef>
                <a:spcPts val="95"/>
              </a:spcBef>
            </a:pP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або першого</a:t>
            </a:r>
            <a:r>
              <a:rPr sz="1400" spc="-5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роду  (водозмиваючі)</a:t>
            </a:r>
            <a:endParaRPr sz="1400" dirty="0">
              <a:solidFill>
                <a:srgbClr val="C00000"/>
              </a:solidFill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2828" y="2229357"/>
            <a:ext cx="1031748" cy="158572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690370" y="1542625"/>
            <a:ext cx="418084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Олія-вода </a:t>
            </a: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(О/В) – </a:t>
            </a:r>
            <a:r>
              <a:rPr sz="1400" spc="-15" dirty="0">
                <a:solidFill>
                  <a:srgbClr val="C00000"/>
                </a:solidFill>
                <a:latin typeface="Tahoma"/>
                <a:cs typeface="Tahoma"/>
              </a:rPr>
              <a:t>прямі,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Вода-олія </a:t>
            </a:r>
            <a:r>
              <a:rPr sz="1400" spc="-5" dirty="0">
                <a:solidFill>
                  <a:srgbClr val="C00000"/>
                </a:solidFill>
                <a:latin typeface="Calibri"/>
                <a:cs typeface="Calibri"/>
              </a:rPr>
              <a:t>(В/О) –</a:t>
            </a:r>
            <a:r>
              <a:rPr sz="1400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зворотні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04311" y="1770252"/>
            <a:ext cx="1664335" cy="45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spcBef>
                <a:spcPts val="95"/>
              </a:spcBef>
            </a:pPr>
            <a:r>
              <a:rPr sz="1400" spc="-5" dirty="0">
                <a:solidFill>
                  <a:srgbClr val="C00000"/>
                </a:solidFill>
                <a:latin typeface="Calibri"/>
                <a:cs typeface="Calibri"/>
              </a:rPr>
              <a:t>або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другого</a:t>
            </a:r>
            <a:r>
              <a:rPr sz="14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C00000"/>
                </a:solidFill>
                <a:latin typeface="Calibri"/>
                <a:cs typeface="Calibri"/>
              </a:rPr>
              <a:t>роду</a:t>
            </a:r>
            <a:endParaRPr sz="1400" dirty="0">
              <a:solidFill>
                <a:srgbClr val="C00000"/>
              </a:solidFill>
              <a:latin typeface="Calibri"/>
              <a:cs typeface="Calibri"/>
            </a:endParaRPr>
          </a:p>
          <a:p>
            <a:pPr algn="ctr">
              <a:spcBef>
                <a:spcPts val="55"/>
              </a:spcBef>
            </a:pPr>
            <a:r>
              <a:rPr sz="1400" spc="-15" dirty="0">
                <a:solidFill>
                  <a:srgbClr val="C00000"/>
                </a:solidFill>
                <a:latin typeface="Arial"/>
                <a:cs typeface="Arial"/>
              </a:rPr>
              <a:t>(незмиваючі</a:t>
            </a:r>
            <a:r>
              <a:rPr sz="1400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C00000"/>
                </a:solidFill>
                <a:latin typeface="Arial"/>
                <a:cs typeface="Arial"/>
              </a:rPr>
              <a:t>водою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)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13985" y="2309445"/>
            <a:ext cx="954660" cy="164084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226815" y="4105402"/>
            <a:ext cx="1217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imes New Roman"/>
                <a:cs typeface="Times New Roman"/>
              </a:rPr>
              <a:t>Олія-вода-олія</a:t>
            </a:r>
            <a:endParaRPr sz="1400">
              <a:latin typeface="Times New Roman"/>
              <a:cs typeface="Times New Roman"/>
            </a:endParaRPr>
          </a:p>
          <a:p>
            <a:pPr marL="635" algn="ctr"/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(О/В/О)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10051" y="4581905"/>
            <a:ext cx="1252727" cy="179984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133346" y="4105402"/>
            <a:ext cx="1214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imes New Roman"/>
                <a:cs typeface="Times New Roman"/>
              </a:rPr>
              <a:t>Вода-олія-вода</a:t>
            </a:r>
            <a:endParaRPr sz="1400">
              <a:latin typeface="Times New Roman"/>
              <a:cs typeface="Times New Roman"/>
            </a:endParaRPr>
          </a:p>
          <a:p>
            <a:pPr marL="42545" algn="ctr"/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(В/О/В)</a:t>
            </a:r>
            <a:r>
              <a:rPr sz="1400" spc="-1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або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35124" y="4581905"/>
            <a:ext cx="1252727" cy="179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113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370140"/>
            <a:ext cx="7696199" cy="617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277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39" y="323223"/>
            <a:ext cx="3032217" cy="51415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580" y="5464806"/>
            <a:ext cx="1312906" cy="1143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953" y="323223"/>
            <a:ext cx="5105811" cy="38468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110" y="4031010"/>
            <a:ext cx="5098654" cy="227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827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958" y="321547"/>
            <a:ext cx="7239286" cy="5933552"/>
          </a:xfrm>
        </p:spPr>
      </p:pic>
    </p:spTree>
    <p:extLst>
      <p:ext uri="{BB962C8B-B14F-4D97-AF65-F5344CB8AC3E}">
        <p14:creationId xmlns:p14="http://schemas.microsoft.com/office/powerpoint/2010/main" val="12285001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26" y="311499"/>
            <a:ext cx="4257698" cy="62350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753" y="301450"/>
            <a:ext cx="4302146" cy="624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986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79418" y="507831"/>
            <a:ext cx="665018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ru-RU" sz="1900" b="1" i="1" dirty="0">
                <a:solidFill>
                  <a:srgbClr val="FF0000"/>
                </a:solidFill>
              </a:rPr>
              <a:t>Настої і відвари </a:t>
            </a:r>
            <a:r>
              <a:rPr lang="uk-UA" altLang="ru-RU" sz="1900" b="1" i="1" dirty="0">
                <a:solidFill>
                  <a:srgbClr val="7030A0"/>
                </a:solidFill>
              </a:rPr>
              <a:t>– </a:t>
            </a:r>
            <a:r>
              <a:rPr lang="uk-UA" altLang="ru-RU" sz="1900" b="1" i="1" dirty="0"/>
              <a:t>рідкі лікарські форми, що представляють собою водні витяги з лікарської рослинної сировини, а також водні розчини сухих або рідких екстрактів (концентратів).</a:t>
            </a:r>
            <a:endParaRPr lang="ru-RU" sz="1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2110314"/>
            <a:ext cx="6553199" cy="3593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86345" y="5490534"/>
            <a:ext cx="8915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ru-RU" sz="2000" b="1" i="1" dirty="0">
                <a:solidFill>
                  <a:schemeClr val="tx2"/>
                </a:solidFill>
              </a:rPr>
              <a:t>За фізико-хімічною природою водні витяжки є комбінованими дисперсними системами: поєднання істинних розчинів, або розчинів ВМС із колоїдними розчинами, а також іноді з </a:t>
            </a:r>
            <a:r>
              <a:rPr lang="uk-UA" altLang="ru-RU" sz="2000" b="1" i="1" dirty="0" err="1">
                <a:solidFill>
                  <a:schemeClr val="tx2"/>
                </a:solidFill>
              </a:rPr>
              <a:t>емульгованими</a:t>
            </a:r>
            <a:r>
              <a:rPr lang="uk-UA" altLang="ru-RU" sz="2000" b="1" i="1" dirty="0">
                <a:solidFill>
                  <a:schemeClr val="tx2"/>
                </a:solidFill>
              </a:rPr>
              <a:t> чи суспендованими іншими компонентами.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00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Характеристика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водних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витягів</a:t>
            </a:r>
            <a:endParaRPr lang="ru-RU" sz="20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345" y="228787"/>
            <a:ext cx="2057400" cy="188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964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42" y="76200"/>
            <a:ext cx="6447501" cy="76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u="sng" dirty="0" err="1" smtClean="0">
                <a:solidFill>
                  <a:schemeClr val="tx1"/>
                </a:solidFill>
              </a:rPr>
              <a:t>Визначення</a:t>
            </a:r>
            <a:r>
              <a:rPr lang="ru-RU" b="1" u="sng" dirty="0" smtClean="0">
                <a:solidFill>
                  <a:schemeClr val="tx1"/>
                </a:solidFill>
              </a:rPr>
              <a:t> слизи</a:t>
            </a:r>
            <a:endParaRPr lang="uk-UA" b="1" u="sng" dirty="0">
              <a:solidFill>
                <a:schemeClr val="tx1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/>
          </p:nvPr>
        </p:nvGraphicFramePr>
        <p:xfrm>
          <a:off x="1908142" y="3070195"/>
          <a:ext cx="7286920" cy="2375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Горизонтальный свиток 4"/>
          <p:cNvSpPr/>
          <p:nvPr/>
        </p:nvSpPr>
        <p:spPr>
          <a:xfrm>
            <a:off x="373539" y="838200"/>
            <a:ext cx="10844358" cy="1507503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100" b="1" i="1" u="sng" dirty="0">
                <a:solidFill>
                  <a:schemeClr val="tx1"/>
                </a:solidFill>
              </a:rPr>
              <a:t>Слизи</a:t>
            </a:r>
            <a:r>
              <a:rPr lang="ru-RU" sz="2100" dirty="0">
                <a:solidFill>
                  <a:schemeClr val="tx1"/>
                </a:solidFill>
              </a:rPr>
              <a:t>-</a:t>
            </a:r>
            <a:r>
              <a:rPr lang="ru-RU" sz="2100" dirty="0" err="1">
                <a:solidFill>
                  <a:schemeClr val="tx1"/>
                </a:solidFill>
              </a:rPr>
              <a:t>це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ru-RU" sz="2100" dirty="0" err="1">
                <a:solidFill>
                  <a:schemeClr val="tx1"/>
                </a:solidFill>
              </a:rPr>
              <a:t>густі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ru-RU" sz="2100" dirty="0" err="1">
                <a:solidFill>
                  <a:schemeClr val="tx1"/>
                </a:solidFill>
              </a:rPr>
              <a:t>в'язкі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ru-RU" sz="2100" dirty="0" err="1">
                <a:solidFill>
                  <a:schemeClr val="tx1"/>
                </a:solidFill>
              </a:rPr>
              <a:t>розчини</a:t>
            </a:r>
            <a:r>
              <a:rPr lang="ru-RU" sz="2100" dirty="0">
                <a:solidFill>
                  <a:schemeClr val="tx1"/>
                </a:solidFill>
              </a:rPr>
              <a:t> ВМС, </a:t>
            </a:r>
            <a:r>
              <a:rPr lang="ru-RU" sz="2100" dirty="0" err="1">
                <a:solidFill>
                  <a:schemeClr val="tx1"/>
                </a:solidFill>
              </a:rPr>
              <a:t>безазотистих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ru-RU" sz="2100" dirty="0" err="1">
                <a:solidFill>
                  <a:schemeClr val="tx1"/>
                </a:solidFill>
              </a:rPr>
              <a:t>речовин</a:t>
            </a:r>
            <a:r>
              <a:rPr lang="ru-RU" sz="2100" dirty="0">
                <a:solidFill>
                  <a:schemeClr val="tx1"/>
                </a:solidFill>
              </a:rPr>
              <a:t>, </a:t>
            </a:r>
            <a:r>
              <a:rPr lang="ru-RU" sz="2100" dirty="0" err="1">
                <a:solidFill>
                  <a:schemeClr val="tx1"/>
                </a:solidFill>
              </a:rPr>
              <a:t>близьких</a:t>
            </a:r>
            <a:r>
              <a:rPr lang="ru-RU" sz="2100" dirty="0">
                <a:solidFill>
                  <a:schemeClr val="tx1"/>
                </a:solidFill>
              </a:rPr>
              <a:t> до </a:t>
            </a:r>
            <a:r>
              <a:rPr lang="ru-RU" sz="2100" dirty="0" err="1">
                <a:solidFill>
                  <a:schemeClr val="tx1"/>
                </a:solidFill>
              </a:rPr>
              <a:t>полісахаридів</a:t>
            </a:r>
            <a:r>
              <a:rPr lang="ru-RU" sz="2100" dirty="0">
                <a:solidFill>
                  <a:schemeClr val="tx1"/>
                </a:solidFill>
              </a:rPr>
              <a:t>.</a:t>
            </a:r>
            <a:endParaRPr lang="uk-UA" sz="2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1187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1263" y="91522"/>
            <a:ext cx="8397887" cy="131961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b="1" u="sng" dirty="0" err="1" smtClean="0">
                <a:solidFill>
                  <a:schemeClr val="tx1"/>
                </a:solidFill>
              </a:rPr>
              <a:t>Рослинна</a:t>
            </a:r>
            <a:r>
              <a:rPr lang="ru-RU" b="1" u="sng" dirty="0" smtClean="0">
                <a:solidFill>
                  <a:schemeClr val="tx1"/>
                </a:solidFill>
              </a:rPr>
              <a:t> </a:t>
            </a:r>
            <a:r>
              <a:rPr lang="ru-RU" b="1" u="sng" dirty="0" err="1" smtClean="0">
                <a:solidFill>
                  <a:schemeClr val="tx1"/>
                </a:solidFill>
              </a:rPr>
              <a:t>сировина</a:t>
            </a:r>
            <a:r>
              <a:rPr lang="ru-RU" b="1" u="sng" dirty="0" smtClean="0">
                <a:solidFill>
                  <a:schemeClr val="tx1"/>
                </a:solidFill>
              </a:rPr>
              <a:t>, </a:t>
            </a:r>
            <a:r>
              <a:rPr lang="ru-RU" b="1" u="sng" dirty="0" err="1" smtClean="0">
                <a:solidFill>
                  <a:schemeClr val="tx1"/>
                </a:solidFill>
              </a:rPr>
              <a:t>що</a:t>
            </a:r>
            <a:r>
              <a:rPr lang="ru-RU" b="1" u="sng" dirty="0" smtClean="0">
                <a:solidFill>
                  <a:schemeClr val="tx1"/>
                </a:solidFill>
              </a:rPr>
              <a:t> м</a:t>
            </a:r>
            <a:r>
              <a:rPr lang="uk-UA" b="1" u="sng" dirty="0" smtClean="0">
                <a:solidFill>
                  <a:schemeClr val="tx1"/>
                </a:solidFill>
              </a:rPr>
              <a:t>і</a:t>
            </a:r>
            <a:r>
              <a:rPr lang="ru-RU" b="1" u="sng" dirty="0" err="1" smtClean="0">
                <a:solidFill>
                  <a:schemeClr val="tx1"/>
                </a:solidFill>
              </a:rPr>
              <a:t>стить</a:t>
            </a:r>
            <a:r>
              <a:rPr lang="ru-RU" b="1" u="sng" dirty="0" smtClean="0">
                <a:solidFill>
                  <a:schemeClr val="tx1"/>
                </a:solidFill>
              </a:rPr>
              <a:t> слизи</a:t>
            </a:r>
            <a:endParaRPr lang="uk-UA" b="1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651262" y="1507794"/>
            <a:ext cx="8752788" cy="4770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uk-UA" sz="7200" dirty="0">
                <a:solidFill>
                  <a:schemeClr val="tx1"/>
                </a:solidFill>
              </a:rPr>
              <a:t>Для приготування слизу використовують різне рослинна сировина, що містить слизові речовини</a:t>
            </a:r>
          </a:p>
          <a:p>
            <a:pPr algn="just"/>
            <a:endParaRPr lang="uk-UA" sz="1500" dirty="0">
              <a:solidFill>
                <a:schemeClr val="tx1"/>
              </a:solidFill>
            </a:endParaRPr>
          </a:p>
          <a:p>
            <a:pPr algn="just"/>
            <a:endParaRPr lang="uk-UA" sz="1500" dirty="0">
              <a:solidFill>
                <a:schemeClr val="tx1"/>
              </a:solidFill>
            </a:endParaRPr>
          </a:p>
          <a:p>
            <a:pPr algn="just"/>
            <a:endParaRPr lang="uk-UA" sz="1500" dirty="0">
              <a:solidFill>
                <a:schemeClr val="tx1"/>
              </a:solidFill>
            </a:endParaRPr>
          </a:p>
          <a:p>
            <a:pPr algn="just"/>
            <a:endParaRPr lang="uk-UA" sz="1500" dirty="0">
              <a:solidFill>
                <a:schemeClr val="tx1"/>
              </a:solidFill>
            </a:endParaRPr>
          </a:p>
          <a:p>
            <a:pPr algn="just"/>
            <a:endParaRPr lang="uk-UA" sz="1500" dirty="0">
              <a:solidFill>
                <a:schemeClr val="tx1"/>
              </a:solidFill>
            </a:endParaRPr>
          </a:p>
          <a:p>
            <a:pPr algn="just"/>
            <a:endParaRPr lang="uk-UA" sz="1500" dirty="0">
              <a:solidFill>
                <a:schemeClr val="tx1"/>
              </a:solidFill>
            </a:endParaRPr>
          </a:p>
          <a:p>
            <a:pPr algn="just"/>
            <a:endParaRPr lang="uk-UA" sz="1500" dirty="0">
              <a:solidFill>
                <a:schemeClr val="tx1"/>
              </a:solidFill>
            </a:endParaRPr>
          </a:p>
          <a:p>
            <a:pPr marL="0" indent="269081" algn="just">
              <a:buNone/>
            </a:pPr>
            <a:r>
              <a:rPr lang="uk-UA" sz="1500" dirty="0">
                <a:solidFill>
                  <a:schemeClr val="tx1"/>
                </a:solidFill>
              </a:rPr>
              <a:t>лляне насіння,</a:t>
            </a:r>
          </a:p>
        </p:txBody>
      </p:sp>
      <p:pic>
        <p:nvPicPr>
          <p:cNvPr id="3074" name="Picture 2" descr="Мои Растения » Алтей корень лекарственный, свойств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687" y="2327830"/>
            <a:ext cx="1591820" cy="159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52738" y="4315649"/>
            <a:ext cx="5038538" cy="12464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69081" algn="just"/>
            <a:r>
              <a:rPr lang="uk-UA" sz="1500" dirty="0"/>
              <a:t>Отримують їх шляхом вилучення водою рослинного матеріалу або шляхом розчинення. Методи приготування слизу визначаються фізико-хімічними властивостями слизистих речовин, гістологічною будовою рослинної сировини, наявністю в ньому супутніх речовин.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49225" y="2000086"/>
            <a:ext cx="141019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350" dirty="0" err="1"/>
              <a:t>Алтейний</a:t>
            </a:r>
            <a:r>
              <a:rPr lang="uk-UA" sz="1350" dirty="0"/>
              <a:t> корінь</a:t>
            </a:r>
          </a:p>
        </p:txBody>
      </p:sp>
      <p:pic>
        <p:nvPicPr>
          <p:cNvPr id="3076" name="Picture 4" descr="Чи правда, що лляне насіння суперкорисне - Жіночий Сві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686" y="4380393"/>
            <a:ext cx="2174288" cy="129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8686" y="4038649"/>
            <a:ext cx="127470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>
              <a:defRPr/>
            </a:pPr>
            <a:r>
              <a:rPr lang="uk-UA" sz="1350" dirty="0"/>
              <a:t> Лляне насіння</a:t>
            </a:r>
          </a:p>
        </p:txBody>
      </p:sp>
      <p:pic>
        <p:nvPicPr>
          <p:cNvPr id="3078" name="Picture 6" descr="Зозулинець шлемоносний опис. Зозулинець шлемоносний - корисні властивості і  фото рослини. Салеп від простудних захворюван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280" y="2242412"/>
            <a:ext cx="1409479" cy="168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672282" y="1994983"/>
            <a:ext cx="128727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>
              <a:defRPr/>
            </a:pPr>
            <a:r>
              <a:rPr lang="uk-UA" sz="1350" dirty="0"/>
              <a:t> Бульби </a:t>
            </a:r>
            <a:r>
              <a:rPr lang="uk-UA" sz="1350" dirty="0" err="1"/>
              <a:t>салепа</a:t>
            </a:r>
            <a:endParaRPr lang="uk-UA" sz="1350" dirty="0"/>
          </a:p>
        </p:txBody>
      </p:sp>
      <p:pic>
        <p:nvPicPr>
          <p:cNvPr id="3080" name="Picture 8" descr="Сільські Вісті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108" y="4180442"/>
            <a:ext cx="1371464" cy="177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15952" y="3907634"/>
            <a:ext cx="114807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350" dirty="0"/>
              <a:t>Насіння айви</a:t>
            </a:r>
          </a:p>
        </p:txBody>
      </p:sp>
      <p:pic>
        <p:nvPicPr>
          <p:cNvPr id="3082" name="Picture 10" descr="Насіння подорожника: лікувальні властивості і протипоказанн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660" y="2215488"/>
            <a:ext cx="2724899" cy="181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552738" y="1994983"/>
            <a:ext cx="180427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350" dirty="0"/>
              <a:t>Насіння подорожника</a:t>
            </a:r>
          </a:p>
        </p:txBody>
      </p:sp>
    </p:spTree>
    <p:extLst>
      <p:ext uri="{BB962C8B-B14F-4D97-AF65-F5344CB8AC3E}">
        <p14:creationId xmlns:p14="http://schemas.microsoft.com/office/powerpoint/2010/main" val="8268727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76400" y="1219200"/>
            <a:ext cx="4639180" cy="5029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295400"/>
            <a:ext cx="4250317" cy="41148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828801" y="228600"/>
            <a:ext cx="8357909" cy="772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68580" tIns="34290" rIns="68580" bIns="3429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100" b="1" u="sng" dirty="0" smtClean="0">
                <a:solidFill>
                  <a:schemeClr val="tx1"/>
                </a:solidFill>
              </a:rPr>
              <a:t>Технологія </a:t>
            </a:r>
            <a:r>
              <a:rPr lang="uk-UA" sz="2100" b="1" u="sng" dirty="0">
                <a:solidFill>
                  <a:schemeClr val="tx1"/>
                </a:solidFill>
              </a:rPr>
              <a:t>РЛФ з використанням екстрактів-концентратів включає операції та також з сировини, що містить слизи</a:t>
            </a:r>
          </a:p>
        </p:txBody>
      </p:sp>
    </p:spTree>
    <p:extLst>
      <p:ext uri="{BB962C8B-B14F-4D97-AF65-F5344CB8AC3E}">
        <p14:creationId xmlns:p14="http://schemas.microsoft.com/office/powerpoint/2010/main" val="17971987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2641" y="375343"/>
            <a:ext cx="8302037" cy="80005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100" u="sng" dirty="0" smtClean="0">
                <a:solidFill>
                  <a:schemeClr val="tx1"/>
                </a:solidFill>
              </a:rPr>
              <a:t>Приклад </a:t>
            </a:r>
            <a:r>
              <a:rPr lang="ru-RU" sz="2100" u="sng" dirty="0" err="1">
                <a:solidFill>
                  <a:schemeClr val="tx1"/>
                </a:solidFill>
              </a:rPr>
              <a:t>приготування</a:t>
            </a:r>
            <a:r>
              <a:rPr lang="ru-RU" sz="2100" u="sng" dirty="0">
                <a:solidFill>
                  <a:schemeClr val="tx1"/>
                </a:solidFill>
              </a:rPr>
              <a:t> </a:t>
            </a:r>
            <a:r>
              <a:rPr lang="ru-RU" sz="2100" u="sng" dirty="0" err="1">
                <a:solidFill>
                  <a:schemeClr val="tx1"/>
                </a:solidFill>
              </a:rPr>
              <a:t>настоїв</a:t>
            </a:r>
            <a:r>
              <a:rPr lang="ru-RU" sz="2100" u="sng" dirty="0">
                <a:solidFill>
                  <a:schemeClr val="tx1"/>
                </a:solidFill>
              </a:rPr>
              <a:t> </a:t>
            </a:r>
            <a:r>
              <a:rPr lang="ru-RU" sz="2100" u="sng" dirty="0" err="1">
                <a:solidFill>
                  <a:schemeClr val="tx1"/>
                </a:solidFill>
              </a:rPr>
              <a:t>із</a:t>
            </a:r>
            <a:r>
              <a:rPr lang="ru-RU" sz="2100" u="sng" dirty="0">
                <a:solidFill>
                  <a:schemeClr val="tx1"/>
                </a:solidFill>
              </a:rPr>
              <a:t> сухих та </a:t>
            </a:r>
            <a:r>
              <a:rPr lang="ru-RU" sz="2100" u="sng" dirty="0" err="1">
                <a:solidFill>
                  <a:schemeClr val="tx1"/>
                </a:solidFill>
              </a:rPr>
              <a:t>рідких</a:t>
            </a:r>
            <a:r>
              <a:rPr lang="ru-RU" sz="2100" u="sng" dirty="0">
                <a:solidFill>
                  <a:schemeClr val="tx1"/>
                </a:solidFill>
              </a:rPr>
              <a:t> </a:t>
            </a:r>
            <a:r>
              <a:rPr lang="ru-RU" sz="2100" u="sng" dirty="0" err="1">
                <a:solidFill>
                  <a:schemeClr val="tx1"/>
                </a:solidFill>
              </a:rPr>
              <a:t>екстрактів</a:t>
            </a:r>
            <a:r>
              <a:rPr lang="ru-RU" sz="2100" u="sng" dirty="0">
                <a:solidFill>
                  <a:schemeClr val="tx1"/>
                </a:solidFill>
              </a:rPr>
              <a:t> </a:t>
            </a:r>
            <a:r>
              <a:rPr lang="ru-RU" sz="2100" u="sng" dirty="0" err="1">
                <a:solidFill>
                  <a:schemeClr val="tx1"/>
                </a:solidFill>
              </a:rPr>
              <a:t>концентратів</a:t>
            </a:r>
            <a:r>
              <a:rPr lang="ru-RU" sz="2100" u="sng" dirty="0">
                <a:solidFill>
                  <a:schemeClr val="tx1"/>
                </a:solidFill>
              </a:rPr>
              <a:t>:</a:t>
            </a:r>
            <a:endParaRPr lang="uk-UA" sz="2100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07460" y="1784322"/>
            <a:ext cx="5358357" cy="11382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47789" y="2140722"/>
            <a:ext cx="3690595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500" b="1" dirty="0"/>
              <a:t>Лікарський препарат </a:t>
            </a:r>
            <a:r>
              <a:rPr lang="uk-UA" sz="1500" dirty="0"/>
              <a:t>— опалесцентна мікстура, тонка суспензія, до складу якої входить світлочутливий, розчинний у воді лікарський засіб натрію бромід, спиртова (70 %) настоянка валеріани, а також</a:t>
            </a:r>
          </a:p>
          <a:p>
            <a:pPr algn="just"/>
            <a:r>
              <a:rPr lang="uk-UA" sz="1500" dirty="0"/>
              <a:t>настій з трави горицвіту, що вміщує серцеві </a:t>
            </a:r>
            <a:r>
              <a:rPr lang="uk-UA" sz="1500" dirty="0" err="1"/>
              <a:t>глікозиди</a:t>
            </a:r>
            <a:r>
              <a:rPr lang="uk-UA" sz="1500" dirty="0"/>
              <a:t> і є сильнодіючим лікарським засобом.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641" y="3122909"/>
            <a:ext cx="4725194" cy="17654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106" y="5088666"/>
            <a:ext cx="5119710" cy="45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554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87680"/>
            <a:ext cx="10058400" cy="95504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Список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</a:rPr>
              <a:t>літератури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: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63951" y="1735852"/>
            <a:ext cx="11378151" cy="40386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1. Технологія ліків: Навчальний посібник / О. С. Марчук, Н. Б. Андрощук – Київ: Медицина, 2008. – 488 с.</a:t>
            </a: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2. Технологія ліків. Навчально-методичний посібник: Навчальний посібник для вищих навчальних закладів / О. І. Тихонов, П. А. Логвин, С. О. Тихонова, О. В.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Мазулін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, Т. Г.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Ярних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, О. С. Шпичак, О. М.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Котенко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; За редакцією О. І. Тихонова – Харківський: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НФаУ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; Оригінал, 2009. – 432 с.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3.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Практикум з аптечної технології ліків/ О. І. Тихонов, С.О. Тихонов, О.П.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Гудзенко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; За редакцією О. І. Тихонова – Харківський: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НФаУ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; Оригінал, 2014-448с.</a:t>
            </a: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3.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Лекція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для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студентів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спеціальності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«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Фармація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»/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Шпичак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О. С.-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 Харківський: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НФаУ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, 24с.</a:t>
            </a:r>
            <a:endParaRPr lang="uk-UA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95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Другая 2">
      <a:dk1>
        <a:srgbClr val="AABBC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1_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134</TotalTime>
  <Words>3189</Words>
  <Application>Microsoft Office PowerPoint</Application>
  <PresentationFormat>Широкий екран</PresentationFormat>
  <Paragraphs>453</Paragraphs>
  <Slides>89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89</vt:i4>
      </vt:variant>
    </vt:vector>
  </HeadingPairs>
  <TitlesOfParts>
    <vt:vector size="100" baseType="lpstr">
      <vt:lpstr>Aharoni</vt:lpstr>
      <vt:lpstr>Arial</vt:lpstr>
      <vt:lpstr>Calibri</vt:lpstr>
      <vt:lpstr>Calibri Light</vt:lpstr>
      <vt:lpstr>Symbol</vt:lpstr>
      <vt:lpstr>Tahoma</vt:lpstr>
      <vt:lpstr>Times New Roman</vt:lpstr>
      <vt:lpstr>Verdana</vt:lpstr>
      <vt:lpstr>Wingdings</vt:lpstr>
      <vt:lpstr>Ретро</vt:lpstr>
      <vt:lpstr>1_Ретро</vt:lpstr>
      <vt:lpstr>Теоретичні та практичні основи виготовлення лікарських засобів з рідким дисперсійним середовищем</vt:lpstr>
      <vt:lpstr>Характеристика РЛФ</vt:lpstr>
      <vt:lpstr>Класифікація рідких лікарських форм</vt:lpstr>
      <vt:lpstr>Розчинники</vt:lpstr>
      <vt:lpstr>Вода очищена</vt:lpstr>
      <vt:lpstr>Презентація PowerPoint</vt:lpstr>
      <vt:lpstr>Позначення концентрації розчинів у прописах</vt:lpstr>
      <vt:lpstr>Способи виготовлення розчинів</vt:lpstr>
      <vt:lpstr>Алгоритм загальних стадій приготування справжніх розчинів</vt:lpstr>
      <vt:lpstr>Презентація PowerPoint</vt:lpstr>
      <vt:lpstr>Презентація PowerPoint</vt:lpstr>
      <vt:lpstr>Концентровані розчини</vt:lpstr>
      <vt:lpstr>Виготовлення концентрованих розчинів</vt:lpstr>
      <vt:lpstr>Контроль якості концентрованих розчинів</vt:lpstr>
      <vt:lpstr>Розведення та укріплення концентрованих  розчинів</vt:lpstr>
      <vt:lpstr>Мікстури - це лікарські форми, які готують шляхом змішування або розчинення у різних рідких основах (воді, спирті, гліцерині, рослинних оліях та ін.) кількох твердих речовин (рослинні і нерослинні порошки), або при змішуванні рідин (розчини, настої, відвари, настойки, рідкі екстракти та ін.).</vt:lpstr>
      <vt:lpstr>Презентація PowerPoint</vt:lpstr>
      <vt:lpstr>Загальна технологія рідких лікарських форм.</vt:lpstr>
      <vt:lpstr>ПРАВИЛА ВВЕДЕННЯ В МІКСТУРИ РІДКИХ  ЛІКАРСЬКИХ  ЗАСОБІВ (проект доповнення до статті ДФУ 5.N.1.1,  наказ МОЗ України № 197 від 07.09.93 р. )</vt:lpstr>
      <vt:lpstr>ТЕХНОЛОГІЯ МІКСТУР З ВИКОРИСТАННЯМ  КОНЦЕНТРОВАНИХ РОЗЧИНІВ</vt:lpstr>
      <vt:lpstr>ТЕХНОЛОГІЯ МІКСТУР З ВИКОРИСТАННЯМ КОНЦЕНТРОВАНИХ РОЗЧИНІВ</vt:lpstr>
      <vt:lpstr>ВИГОТОВЛЕННЯ РІДКИХ ЛІКАРСЬКИХ ФОРМ ШЛЯХОМ  РОЗЧИНЕННЯ СУХИХ ЛІКАРСЬКИХ РЕЧОВИН У КІЛЬКОСТІ ДО 3 %</vt:lpstr>
      <vt:lpstr>ВИГОТОВЛЕННЯ РІДКИХ ЛІКАРСЬКИХ ФОРМ ШЛЯХОМ  РОЗЧИНЕННЯ СУХИХ ЛІКАРСЬКИХ РЕЧОВИН У КІЛЬКОСТІ ДО 3 %</vt:lpstr>
      <vt:lpstr>Презентація PowerPoint</vt:lpstr>
      <vt:lpstr>ВИГОТОВЛЕННЯ РІДКИХ ЛІКАРСЬКИХ ФОРМ ШЛЯХОМ  РОЗЧИНЕННЯ СУХИХ ЛІКАРСЬКИХ РЕЧОВИН У КІЛЬКОСТІ 3 % ТА БІЛЬШЕ</vt:lpstr>
      <vt:lpstr>ВИГОТОВЛЕННЯ РІДКИХ ЛІКАРСЬКИХ ФОРМ ШЛЯХОМ  РОЗЧИНЕННЯ СУХИХ ЛІКАРСЬКИХ РЕЧОВИН У КІЛЬКОСТІ 3 % ТА БІЛЬШЕ</vt:lpstr>
      <vt:lpstr>ОЦІНКА ЯКОСТІ ТА ОФОРМЛЕННЯ ДО ВІДПУСКУ РІДКИХ  ЛІКАРСЬКИХ ПРЕПАРАТІВ</vt:lpstr>
      <vt:lpstr>ОЦІНКА ЯКОСТІ ТА ОФОРМЛЕННЯ ДО ВІДПУСКУ РІДКИХ ЛІКАРСЬКИХ ПРЕПАРАТІВ</vt:lpstr>
      <vt:lpstr>Особливі випадки виготовлення розчинів</vt:lpstr>
      <vt:lpstr>Презентація PowerPoint</vt:lpstr>
      <vt:lpstr>Розчини фурациліну</vt:lpstr>
      <vt:lpstr>Презентація PowerPoint</vt:lpstr>
      <vt:lpstr>Розчини йоду (розчин Люголя)</vt:lpstr>
      <vt:lpstr>Презентація PowerPoint</vt:lpstr>
      <vt:lpstr>Презентація PowerPoint</vt:lpstr>
      <vt:lpstr>Презентація PowerPoint</vt:lpstr>
      <vt:lpstr>Краплі - це рідкі лікарські форми для внутрішнього і зовнішнього застосування, дозується краплями.</vt:lpstr>
      <vt:lpstr>У зв'язку з високою концентрацією лікарських речовин, в порівнянні з мікстурами, в краплях відносно частіше зустрічаються хімічні несумісності.</vt:lpstr>
      <vt:lpstr>Класифікація крапель</vt:lpstr>
      <vt:lpstr>Особливості технології крапель</vt:lpstr>
      <vt:lpstr>Технологічні стадії приготування крапель</vt:lpstr>
      <vt:lpstr>Особливості технології водних крапель масо-об’ємним способом</vt:lpstr>
      <vt:lpstr>Стадії приготування крапель</vt:lpstr>
      <vt:lpstr>Презентація PowerPoint</vt:lpstr>
      <vt:lpstr>Презентація PowerPoint</vt:lpstr>
      <vt:lpstr>Презентація PowerPoint</vt:lpstr>
      <vt:lpstr>Презентація PowerPoint</vt:lpstr>
      <vt:lpstr>3. І група Стандартні фармакопейні розчини, що мають дві назви</vt:lpstr>
      <vt:lpstr>Презентація PowerPoint</vt:lpstr>
      <vt:lpstr>Презентація PowerPoint</vt:lpstr>
      <vt:lpstr>Презентація PowerPoint</vt:lpstr>
      <vt:lpstr>Презентація PowerPoint</vt:lpstr>
      <vt:lpstr>Основні правила приготування неводних розчинів на нелетких розчинниках (гліцерині і оліях)</vt:lpstr>
      <vt:lpstr>АЛГОРИТМ практичного тренінгу виготовлення неводних(гліцеринових і олійних) розчинів</vt:lpstr>
      <vt:lpstr>АЛГОРИТМ практичного тренінгу виготовлення неводних(гліцеринових і олійних) розчинів</vt:lpstr>
      <vt:lpstr>Презентація PowerPoint</vt:lpstr>
      <vt:lpstr>Визначення поняття ВМС</vt:lpstr>
      <vt:lpstr>Презентація PowerPoint</vt:lpstr>
      <vt:lpstr>Презентація PowerPoint</vt:lpstr>
      <vt:lpstr>РОЗЧИНИ ОБМЕЖЕНО НАБУХАЮЧИХ BMC Розчини крохмалю</vt:lpstr>
      <vt:lpstr>Презентація PowerPoint</vt:lpstr>
      <vt:lpstr>Презентація PowerPoint</vt:lpstr>
      <vt:lpstr>Презентація PowerPoint</vt:lpstr>
      <vt:lpstr> Колоїдні розчини</vt:lpstr>
      <vt:lpstr>Презентація PowerPoint</vt:lpstr>
      <vt:lpstr>Презентація PowerPoint</vt:lpstr>
      <vt:lpstr>Випадки утворення суспензій</vt:lpstr>
      <vt:lpstr>Методи отримання суспензій</vt:lpstr>
      <vt:lpstr>Презентація PowerPoint</vt:lpstr>
      <vt:lpstr>Приготування суспензій з гідрофільних лікарських засобів</vt:lpstr>
      <vt:lpstr>Приклад приготування суспензії з гідрофільним лікарським засобом Методом диспергування</vt:lpstr>
      <vt:lpstr>Приготування суспензій із гідрофобних лікарських засобів Технологія приготування</vt:lpstr>
      <vt:lpstr>Презентація PowerPoint</vt:lpstr>
      <vt:lpstr>Суспензії сірки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Визначення слизи</vt:lpstr>
      <vt:lpstr>Рослинна сировина, що містить слизи</vt:lpstr>
      <vt:lpstr>Презентація PowerPoint</vt:lpstr>
      <vt:lpstr>Приклад приготування настоїв із сухих та рідких екстрактів концентратів:</vt:lpstr>
      <vt:lpstr>Список літератури: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Рідкі лікарські форми. Виготовлення концентрованих розчинів.</dc:title>
  <dc:creator>User</dc:creator>
  <cp:lastModifiedBy>User</cp:lastModifiedBy>
  <cp:revision>34</cp:revision>
  <dcterms:created xsi:type="dcterms:W3CDTF">2021-08-24T13:33:17Z</dcterms:created>
  <dcterms:modified xsi:type="dcterms:W3CDTF">2022-02-15T11:51:03Z</dcterms:modified>
</cp:coreProperties>
</file>