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9"/>
  </p:notesMasterIdLst>
  <p:sldIdLst>
    <p:sldId id="256" r:id="rId2"/>
    <p:sldId id="279" r:id="rId3"/>
    <p:sldId id="257" r:id="rId4"/>
    <p:sldId id="269" r:id="rId5"/>
    <p:sldId id="258" r:id="rId6"/>
    <p:sldId id="259" r:id="rId7"/>
    <p:sldId id="260" r:id="rId8"/>
    <p:sldId id="270" r:id="rId9"/>
    <p:sldId id="271" r:id="rId10"/>
    <p:sldId id="261" r:id="rId11"/>
    <p:sldId id="272" r:id="rId12"/>
    <p:sldId id="273" r:id="rId13"/>
    <p:sldId id="274" r:id="rId14"/>
    <p:sldId id="263" r:id="rId15"/>
    <p:sldId id="262" r:id="rId16"/>
    <p:sldId id="264" r:id="rId17"/>
    <p:sldId id="265" r:id="rId18"/>
    <p:sldId id="266" r:id="rId19"/>
    <p:sldId id="275" r:id="rId20"/>
    <p:sldId id="276" r:id="rId21"/>
    <p:sldId id="277" r:id="rId22"/>
    <p:sldId id="278" r:id="rId23"/>
    <p:sldId id="283" r:id="rId24"/>
    <p:sldId id="284" r:id="rId25"/>
    <p:sldId id="282" r:id="rId26"/>
    <p:sldId id="285" r:id="rId27"/>
    <p:sldId id="286" r:id="rId28"/>
    <p:sldId id="287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281" r:id="rId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4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6F02AD-1AC7-45E9-9908-867A8E16C6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61AB03-B183-4D9B-9DA0-1A23DC8B22A2}">
      <dgm:prSet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План</a:t>
          </a:r>
          <a:endParaRPr lang="ru-RU" b="1" dirty="0">
            <a:solidFill>
              <a:schemeClr val="bg1"/>
            </a:solidFill>
          </a:endParaRPr>
        </a:p>
      </dgm:t>
    </dgm:pt>
    <dgm:pt modelId="{55A1D44F-1E94-4BB4-91F5-758D25F8D9D0}" type="parTrans" cxnId="{F8AFF0FA-8C36-4C72-BAA8-B3FA8B1FE884}">
      <dgm:prSet/>
      <dgm:spPr/>
      <dgm:t>
        <a:bodyPr/>
        <a:lstStyle/>
        <a:p>
          <a:endParaRPr lang="ru-RU"/>
        </a:p>
      </dgm:t>
    </dgm:pt>
    <dgm:pt modelId="{0A3ABFB3-2467-4C08-8F41-6CEA93A701FE}" type="sibTrans" cxnId="{F8AFF0FA-8C36-4C72-BAA8-B3FA8B1FE884}">
      <dgm:prSet/>
      <dgm:spPr/>
      <dgm:t>
        <a:bodyPr/>
        <a:lstStyle/>
        <a:p>
          <a:endParaRPr lang="ru-RU"/>
        </a:p>
      </dgm:t>
    </dgm:pt>
    <dgm:pt modelId="{1B222770-E3F4-4AA7-936B-E0DFF96A9051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1.Переваги та недоліки лікарської форми порошки</a:t>
          </a:r>
          <a:endParaRPr lang="ru-RU" dirty="0">
            <a:solidFill>
              <a:schemeClr val="bg1"/>
            </a:solidFill>
          </a:endParaRPr>
        </a:p>
      </dgm:t>
    </dgm:pt>
    <dgm:pt modelId="{EE06ED4F-BB05-4CD4-922F-F15E9CE67810}" type="parTrans" cxnId="{83CEFB1E-DFA6-4B9B-9BB7-25BE60BFF3A7}">
      <dgm:prSet/>
      <dgm:spPr/>
      <dgm:t>
        <a:bodyPr/>
        <a:lstStyle/>
        <a:p>
          <a:endParaRPr lang="ru-RU"/>
        </a:p>
      </dgm:t>
    </dgm:pt>
    <dgm:pt modelId="{9E647EE7-880D-45EF-9488-108FA61BE231}" type="sibTrans" cxnId="{83CEFB1E-DFA6-4B9B-9BB7-25BE60BFF3A7}">
      <dgm:prSet/>
      <dgm:spPr/>
      <dgm:t>
        <a:bodyPr/>
        <a:lstStyle/>
        <a:p>
          <a:endParaRPr lang="ru-RU"/>
        </a:p>
      </dgm:t>
    </dgm:pt>
    <dgm:pt modelId="{BF49D646-8AB2-44C2-8EEA-EA95035A2F0B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2.Класифікація порошків</a:t>
          </a:r>
          <a:endParaRPr lang="ru-RU" dirty="0">
            <a:solidFill>
              <a:schemeClr val="bg1"/>
            </a:solidFill>
          </a:endParaRPr>
        </a:p>
      </dgm:t>
    </dgm:pt>
    <dgm:pt modelId="{2E8EB6C7-367F-42E4-AE21-AA268F8EA9C2}" type="parTrans" cxnId="{A159E02F-C9F0-4CFE-A531-1530E85D7B60}">
      <dgm:prSet/>
      <dgm:spPr/>
      <dgm:t>
        <a:bodyPr/>
        <a:lstStyle/>
        <a:p>
          <a:endParaRPr lang="ru-RU"/>
        </a:p>
      </dgm:t>
    </dgm:pt>
    <dgm:pt modelId="{A5B32050-F0C5-4A77-A375-8FA426E8F34B}" type="sibTrans" cxnId="{A159E02F-C9F0-4CFE-A531-1530E85D7B60}">
      <dgm:prSet/>
      <dgm:spPr/>
      <dgm:t>
        <a:bodyPr/>
        <a:lstStyle/>
        <a:p>
          <a:endParaRPr lang="ru-RU"/>
        </a:p>
      </dgm:t>
    </dgm:pt>
    <dgm:pt modelId="{9ACDD4F3-D452-460E-988B-75C34492D279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3. </a:t>
          </a:r>
          <a:r>
            <a:rPr lang="ru-RU" b="1" dirty="0" err="1" smtClean="0">
              <a:solidFill>
                <a:schemeClr val="bg1"/>
              </a:solidFill>
            </a:rPr>
            <a:t>Основні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вимоги</a:t>
          </a:r>
          <a:r>
            <a:rPr lang="ru-RU" b="1" dirty="0" smtClean="0">
              <a:solidFill>
                <a:schemeClr val="bg1"/>
              </a:solidFill>
            </a:rPr>
            <a:t>, </a:t>
          </a:r>
          <a:r>
            <a:rPr lang="ru-RU" b="1" dirty="0" err="1" smtClean="0">
              <a:solidFill>
                <a:schemeClr val="bg1"/>
              </a:solidFill>
            </a:rPr>
            <a:t>що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пред'являються</a:t>
          </a:r>
          <a:r>
            <a:rPr lang="ru-RU" b="1" dirty="0" smtClean="0">
              <a:solidFill>
                <a:schemeClr val="bg1"/>
              </a:solidFill>
            </a:rPr>
            <a:t> до </a:t>
          </a:r>
          <a:r>
            <a:rPr lang="ru-RU" b="1" dirty="0" err="1" smtClean="0">
              <a:solidFill>
                <a:schemeClr val="bg1"/>
              </a:solidFill>
            </a:rPr>
            <a:t>порошків</a:t>
          </a:r>
          <a:endParaRPr lang="ru-RU" dirty="0">
            <a:solidFill>
              <a:schemeClr val="bg1"/>
            </a:solidFill>
          </a:endParaRPr>
        </a:p>
      </dgm:t>
    </dgm:pt>
    <dgm:pt modelId="{6356F335-6481-4ABD-9101-0505C72EDA43}" type="parTrans" cxnId="{FAF15B88-ACCC-4FAA-B1B6-C5132234BEC3}">
      <dgm:prSet/>
      <dgm:spPr/>
      <dgm:t>
        <a:bodyPr/>
        <a:lstStyle/>
        <a:p>
          <a:endParaRPr lang="ru-RU"/>
        </a:p>
      </dgm:t>
    </dgm:pt>
    <dgm:pt modelId="{4791255F-280E-4A8B-9A85-C0B0844EBD9C}" type="sibTrans" cxnId="{FAF15B88-ACCC-4FAA-B1B6-C5132234BEC3}">
      <dgm:prSet/>
      <dgm:spPr/>
      <dgm:t>
        <a:bodyPr/>
        <a:lstStyle/>
        <a:p>
          <a:endParaRPr lang="ru-RU"/>
        </a:p>
      </dgm:t>
    </dgm:pt>
    <dgm:pt modelId="{4299DEFA-C040-4EF4-9200-28E5EA734820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4. </a:t>
          </a:r>
          <a:r>
            <a:rPr lang="ru-RU" b="1" dirty="0" err="1" smtClean="0">
              <a:solidFill>
                <a:schemeClr val="bg1"/>
              </a:solidFill>
            </a:rPr>
            <a:t>Способи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прописування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порошків</a:t>
          </a:r>
          <a:r>
            <a:rPr lang="ru-RU" b="1" dirty="0" smtClean="0">
              <a:solidFill>
                <a:schemeClr val="bg1"/>
              </a:solidFill>
            </a:rPr>
            <a:t>. </a:t>
          </a:r>
          <a:endParaRPr lang="ru-RU" dirty="0">
            <a:solidFill>
              <a:schemeClr val="bg1"/>
            </a:solidFill>
          </a:endParaRPr>
        </a:p>
      </dgm:t>
    </dgm:pt>
    <dgm:pt modelId="{0EB127A6-8B34-443D-81A6-9EEB107167D7}" type="parTrans" cxnId="{A4BE43AC-DA51-45E4-8B4C-804425584047}">
      <dgm:prSet/>
      <dgm:spPr/>
      <dgm:t>
        <a:bodyPr/>
        <a:lstStyle/>
        <a:p>
          <a:endParaRPr lang="ru-RU"/>
        </a:p>
      </dgm:t>
    </dgm:pt>
    <dgm:pt modelId="{D233CC23-CD4A-4FBD-8A03-7769CEEC1DF2}" type="sibTrans" cxnId="{A4BE43AC-DA51-45E4-8B4C-804425584047}">
      <dgm:prSet/>
      <dgm:spPr/>
      <dgm:t>
        <a:bodyPr/>
        <a:lstStyle/>
        <a:p>
          <a:endParaRPr lang="ru-RU"/>
        </a:p>
      </dgm:t>
    </dgm:pt>
    <dgm:pt modelId="{8F7648A0-7663-4283-B410-B2ADDDD70121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5. Технологічні стадії приготування порошків</a:t>
          </a:r>
          <a:endParaRPr lang="ru-RU" dirty="0">
            <a:solidFill>
              <a:schemeClr val="bg1"/>
            </a:solidFill>
          </a:endParaRPr>
        </a:p>
      </dgm:t>
    </dgm:pt>
    <dgm:pt modelId="{4B5D40CB-06A6-4ECF-B47F-B2BA455C5B22}" type="parTrans" cxnId="{DD627432-28D1-4774-9536-F3D5EDF9D936}">
      <dgm:prSet/>
      <dgm:spPr/>
      <dgm:t>
        <a:bodyPr/>
        <a:lstStyle/>
        <a:p>
          <a:endParaRPr lang="ru-RU"/>
        </a:p>
      </dgm:t>
    </dgm:pt>
    <dgm:pt modelId="{9D72B48B-60D2-4CFC-83B5-9F00E354F644}" type="sibTrans" cxnId="{DD627432-28D1-4774-9536-F3D5EDF9D936}">
      <dgm:prSet/>
      <dgm:spPr/>
      <dgm:t>
        <a:bodyPr/>
        <a:lstStyle/>
        <a:p>
          <a:endParaRPr lang="ru-RU"/>
        </a:p>
      </dgm:t>
    </dgm:pt>
    <dgm:pt modelId="{67B205B3-49FD-4BB4-A958-CDE708A6A354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6. </a:t>
          </a:r>
          <a:r>
            <a:rPr lang="ru-RU" b="1" dirty="0" err="1" smtClean="0">
              <a:solidFill>
                <a:schemeClr val="bg1"/>
              </a:solidFill>
            </a:rPr>
            <a:t>Подрібнення</a:t>
          </a:r>
          <a:r>
            <a:rPr lang="ru-RU" b="1" dirty="0" smtClean="0">
              <a:solidFill>
                <a:schemeClr val="bg1"/>
              </a:solidFill>
            </a:rPr>
            <a:t> (</a:t>
          </a:r>
          <a:r>
            <a:rPr lang="en-US" b="1" dirty="0" err="1" smtClean="0">
              <a:solidFill>
                <a:schemeClr val="bg1"/>
              </a:solidFill>
            </a:rPr>
            <a:t>pulveratio</a:t>
          </a:r>
          <a:r>
            <a:rPr lang="en-US" b="1" dirty="0" smtClean="0">
              <a:solidFill>
                <a:schemeClr val="bg1"/>
              </a:solidFill>
            </a:rPr>
            <a:t>)</a:t>
          </a:r>
          <a:endParaRPr lang="ru-RU" dirty="0">
            <a:solidFill>
              <a:schemeClr val="bg1"/>
            </a:solidFill>
          </a:endParaRPr>
        </a:p>
      </dgm:t>
    </dgm:pt>
    <dgm:pt modelId="{61C48E5F-35E8-46D1-ADFE-C23D135EB425}" type="parTrans" cxnId="{47F44BBC-9478-4668-839B-52656F1E3694}">
      <dgm:prSet/>
      <dgm:spPr/>
      <dgm:t>
        <a:bodyPr/>
        <a:lstStyle/>
        <a:p>
          <a:endParaRPr lang="ru-RU"/>
        </a:p>
      </dgm:t>
    </dgm:pt>
    <dgm:pt modelId="{765480ED-55F8-4D17-B340-98D4D9815808}" type="sibTrans" cxnId="{47F44BBC-9478-4668-839B-52656F1E3694}">
      <dgm:prSet/>
      <dgm:spPr/>
      <dgm:t>
        <a:bodyPr/>
        <a:lstStyle/>
        <a:p>
          <a:endParaRPr lang="ru-RU"/>
        </a:p>
      </dgm:t>
    </dgm:pt>
    <dgm:pt modelId="{848DEA59-F970-4DFD-B089-5C1521C87221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7. Просіювання (</a:t>
          </a:r>
          <a:r>
            <a:rPr lang="en-US" b="1" dirty="0" err="1" smtClean="0">
              <a:solidFill>
                <a:schemeClr val="bg1"/>
              </a:solidFill>
            </a:rPr>
            <a:t>curbatio</a:t>
          </a:r>
          <a:r>
            <a:rPr lang="en-US" b="1" dirty="0" smtClean="0">
              <a:solidFill>
                <a:schemeClr val="bg1"/>
              </a:solidFill>
            </a:rPr>
            <a:t>) </a:t>
          </a:r>
          <a:endParaRPr lang="ru-RU" dirty="0">
            <a:solidFill>
              <a:schemeClr val="bg1"/>
            </a:solidFill>
          </a:endParaRPr>
        </a:p>
      </dgm:t>
    </dgm:pt>
    <dgm:pt modelId="{C2229283-D4B5-47DA-B2FE-967E4DA122A0}" type="parTrans" cxnId="{ED4B1F62-C7B0-4A87-9196-58B70F6E41F7}">
      <dgm:prSet/>
      <dgm:spPr/>
      <dgm:t>
        <a:bodyPr/>
        <a:lstStyle/>
        <a:p>
          <a:endParaRPr lang="ru-RU"/>
        </a:p>
      </dgm:t>
    </dgm:pt>
    <dgm:pt modelId="{C4636463-9CF9-49FF-ADAB-24425FE92289}" type="sibTrans" cxnId="{ED4B1F62-C7B0-4A87-9196-58B70F6E41F7}">
      <dgm:prSet/>
      <dgm:spPr/>
      <dgm:t>
        <a:bodyPr/>
        <a:lstStyle/>
        <a:p>
          <a:endParaRPr lang="ru-RU"/>
        </a:p>
      </dgm:t>
    </dgm:pt>
    <dgm:pt modelId="{390F0B45-6210-4C44-8D76-B8A59E9EEEE1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8. Змішування</a:t>
          </a:r>
          <a:endParaRPr lang="ru-RU" dirty="0">
            <a:solidFill>
              <a:schemeClr val="bg1"/>
            </a:solidFill>
          </a:endParaRPr>
        </a:p>
      </dgm:t>
    </dgm:pt>
    <dgm:pt modelId="{20419DF4-27A5-4C4F-A800-AEF6A6D76D34}" type="parTrans" cxnId="{18959696-307D-4CD2-A3A9-41D4FB4E19A7}">
      <dgm:prSet/>
      <dgm:spPr/>
      <dgm:t>
        <a:bodyPr/>
        <a:lstStyle/>
        <a:p>
          <a:endParaRPr lang="ru-RU"/>
        </a:p>
      </dgm:t>
    </dgm:pt>
    <dgm:pt modelId="{0D6088CB-E01B-4FC2-9A7D-DB4324EB84F1}" type="sibTrans" cxnId="{18959696-307D-4CD2-A3A9-41D4FB4E19A7}">
      <dgm:prSet/>
      <dgm:spPr/>
      <dgm:t>
        <a:bodyPr/>
        <a:lstStyle/>
        <a:p>
          <a:endParaRPr lang="ru-RU"/>
        </a:p>
      </dgm:t>
    </dgm:pt>
    <dgm:pt modelId="{D2303A3B-AC8D-4129-906E-639A961C809C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9. Дозування</a:t>
          </a:r>
          <a:endParaRPr lang="ru-RU" dirty="0">
            <a:solidFill>
              <a:schemeClr val="bg1"/>
            </a:solidFill>
          </a:endParaRPr>
        </a:p>
      </dgm:t>
    </dgm:pt>
    <dgm:pt modelId="{E6F0FEF3-E12D-413B-A544-DFF292A108EB}" type="parTrans" cxnId="{80786473-2925-47E0-8378-6800004975E4}">
      <dgm:prSet/>
      <dgm:spPr/>
      <dgm:t>
        <a:bodyPr/>
        <a:lstStyle/>
        <a:p>
          <a:endParaRPr lang="ru-RU"/>
        </a:p>
      </dgm:t>
    </dgm:pt>
    <dgm:pt modelId="{32AE22CB-B483-43C3-94F5-CCF015C383A7}" type="sibTrans" cxnId="{80786473-2925-47E0-8378-6800004975E4}">
      <dgm:prSet/>
      <dgm:spPr/>
      <dgm:t>
        <a:bodyPr/>
        <a:lstStyle/>
        <a:p>
          <a:endParaRPr lang="ru-RU"/>
        </a:p>
      </dgm:t>
    </dgm:pt>
    <dgm:pt modelId="{A9233790-1D68-4109-B169-71923CC43B15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10. Пакування</a:t>
          </a:r>
          <a:endParaRPr lang="ru-RU" dirty="0">
            <a:solidFill>
              <a:schemeClr val="bg1"/>
            </a:solidFill>
          </a:endParaRPr>
        </a:p>
      </dgm:t>
    </dgm:pt>
    <dgm:pt modelId="{572F6636-2F15-47E5-826C-FF7621462DBC}" type="parTrans" cxnId="{4D981D11-EAFC-4A2A-BB83-EEB50173414A}">
      <dgm:prSet/>
      <dgm:spPr/>
      <dgm:t>
        <a:bodyPr/>
        <a:lstStyle/>
        <a:p>
          <a:endParaRPr lang="ru-RU"/>
        </a:p>
      </dgm:t>
    </dgm:pt>
    <dgm:pt modelId="{68E10A90-8F85-46DC-A7EC-E614B914B2BB}" type="sibTrans" cxnId="{4D981D11-EAFC-4A2A-BB83-EEB50173414A}">
      <dgm:prSet/>
      <dgm:spPr/>
      <dgm:t>
        <a:bodyPr/>
        <a:lstStyle/>
        <a:p>
          <a:endParaRPr lang="ru-RU"/>
        </a:p>
      </dgm:t>
    </dgm:pt>
    <dgm:pt modelId="{011E0175-6BCE-4D72-AD29-EAD4B02A34B8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11. </a:t>
          </a:r>
          <a:r>
            <a:rPr lang="ru-RU" b="1" dirty="0" err="1" smtClean="0">
              <a:solidFill>
                <a:schemeClr val="bg1"/>
              </a:solidFill>
            </a:rPr>
            <a:t>Особливості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змішування</a:t>
          </a:r>
          <a:endParaRPr lang="ru-RU" dirty="0">
            <a:solidFill>
              <a:schemeClr val="bg1"/>
            </a:solidFill>
          </a:endParaRPr>
        </a:p>
      </dgm:t>
    </dgm:pt>
    <dgm:pt modelId="{F09FCD8A-C311-4773-B0F4-F12880EE38C4}" type="parTrans" cxnId="{75B3215A-0627-4DAB-BFF0-7BF3C80D9ACC}">
      <dgm:prSet/>
      <dgm:spPr/>
      <dgm:t>
        <a:bodyPr/>
        <a:lstStyle/>
        <a:p>
          <a:endParaRPr lang="ru-RU"/>
        </a:p>
      </dgm:t>
    </dgm:pt>
    <dgm:pt modelId="{086FF198-288C-4C6A-B89E-104E7BC54261}" type="sibTrans" cxnId="{75B3215A-0627-4DAB-BFF0-7BF3C80D9ACC}">
      <dgm:prSet/>
      <dgm:spPr/>
      <dgm:t>
        <a:bodyPr/>
        <a:lstStyle/>
        <a:p>
          <a:endParaRPr lang="ru-RU"/>
        </a:p>
      </dgm:t>
    </dgm:pt>
    <dgm:pt modelId="{0C1A192E-E526-4D5F-99AE-EAC38CEF82D4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12. Приклади </a:t>
          </a:r>
          <a:endParaRPr lang="ru-RU" dirty="0">
            <a:solidFill>
              <a:schemeClr val="bg1"/>
            </a:solidFill>
          </a:endParaRPr>
        </a:p>
      </dgm:t>
    </dgm:pt>
    <dgm:pt modelId="{E29AC337-95B4-470C-A891-751CED513195}" type="parTrans" cxnId="{C154C4C7-D484-407F-89E3-5E7B38EC9A94}">
      <dgm:prSet/>
      <dgm:spPr/>
      <dgm:t>
        <a:bodyPr/>
        <a:lstStyle/>
        <a:p>
          <a:endParaRPr lang="ru-RU"/>
        </a:p>
      </dgm:t>
    </dgm:pt>
    <dgm:pt modelId="{5CF893B9-2A7C-4784-8B9F-35A8F9D8923E}" type="sibTrans" cxnId="{C154C4C7-D484-407F-89E3-5E7B38EC9A94}">
      <dgm:prSet/>
      <dgm:spPr/>
      <dgm:t>
        <a:bodyPr/>
        <a:lstStyle/>
        <a:p>
          <a:endParaRPr lang="ru-RU"/>
        </a:p>
      </dgm:t>
    </dgm:pt>
    <dgm:pt modelId="{1463508E-87A3-464C-804A-1D9D360E510E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13. Тести</a:t>
          </a:r>
          <a:endParaRPr lang="ru-RU" dirty="0">
            <a:solidFill>
              <a:schemeClr val="bg1"/>
            </a:solidFill>
          </a:endParaRPr>
        </a:p>
      </dgm:t>
    </dgm:pt>
    <dgm:pt modelId="{AFB8AA71-5DB4-45D7-ADA4-70D1372B1B4D}" type="parTrans" cxnId="{55AB8BFC-5653-42B1-B65A-F3E0E54C02B2}">
      <dgm:prSet/>
      <dgm:spPr/>
      <dgm:t>
        <a:bodyPr/>
        <a:lstStyle/>
        <a:p>
          <a:endParaRPr lang="ru-RU"/>
        </a:p>
      </dgm:t>
    </dgm:pt>
    <dgm:pt modelId="{BF253D56-4B0C-45DF-A59A-A689374FF40F}" type="sibTrans" cxnId="{55AB8BFC-5653-42B1-B65A-F3E0E54C02B2}">
      <dgm:prSet/>
      <dgm:spPr/>
      <dgm:t>
        <a:bodyPr/>
        <a:lstStyle/>
        <a:p>
          <a:endParaRPr lang="ru-RU"/>
        </a:p>
      </dgm:t>
    </dgm:pt>
    <dgm:pt modelId="{888588EC-E278-457B-AC97-FD61817359EF}" type="pres">
      <dgm:prSet presAssocID="{7E6F02AD-1AC7-45E9-9908-867A8E16C6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D6343A-8D8A-47D9-8590-9032F252B64C}" type="pres">
      <dgm:prSet presAssocID="{7261AB03-B183-4D9B-9DA0-1A23DC8B22A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8068F6-3369-4458-A66C-AA48A5A10AB9}" type="pres">
      <dgm:prSet presAssocID="{7261AB03-B183-4D9B-9DA0-1A23DC8B22A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59E02F-C9F0-4CFE-A531-1530E85D7B60}" srcId="{7261AB03-B183-4D9B-9DA0-1A23DC8B22A2}" destId="{BF49D646-8AB2-44C2-8EEA-EA95035A2F0B}" srcOrd="1" destOrd="0" parTransId="{2E8EB6C7-367F-42E4-AE21-AA268F8EA9C2}" sibTransId="{A5B32050-F0C5-4A77-A375-8FA426E8F34B}"/>
    <dgm:cxn modelId="{A4BE43AC-DA51-45E4-8B4C-804425584047}" srcId="{7261AB03-B183-4D9B-9DA0-1A23DC8B22A2}" destId="{4299DEFA-C040-4EF4-9200-28E5EA734820}" srcOrd="3" destOrd="0" parTransId="{0EB127A6-8B34-443D-81A6-9EEB107167D7}" sibTransId="{D233CC23-CD4A-4FBD-8A03-7769CEEC1DF2}"/>
    <dgm:cxn modelId="{5C56FDD7-038A-4440-AB22-88B9BEEEF172}" type="presOf" srcId="{BF49D646-8AB2-44C2-8EEA-EA95035A2F0B}" destId="{D48068F6-3369-4458-A66C-AA48A5A10AB9}" srcOrd="0" destOrd="1" presId="urn:microsoft.com/office/officeart/2005/8/layout/vList2"/>
    <dgm:cxn modelId="{A68CD3A3-8A84-4313-AC97-1F6D7C92B2C8}" type="presOf" srcId="{0C1A192E-E526-4D5F-99AE-EAC38CEF82D4}" destId="{D48068F6-3369-4458-A66C-AA48A5A10AB9}" srcOrd="0" destOrd="11" presId="urn:microsoft.com/office/officeart/2005/8/layout/vList2"/>
    <dgm:cxn modelId="{F41E1CDB-9284-4E67-B6DF-072EB9BC82D6}" type="presOf" srcId="{8F7648A0-7663-4283-B410-B2ADDDD70121}" destId="{D48068F6-3369-4458-A66C-AA48A5A10AB9}" srcOrd="0" destOrd="4" presId="urn:microsoft.com/office/officeart/2005/8/layout/vList2"/>
    <dgm:cxn modelId="{479AC73A-5405-48D1-9EA8-95D357FE5899}" type="presOf" srcId="{67B205B3-49FD-4BB4-A958-CDE708A6A354}" destId="{D48068F6-3369-4458-A66C-AA48A5A10AB9}" srcOrd="0" destOrd="5" presId="urn:microsoft.com/office/officeart/2005/8/layout/vList2"/>
    <dgm:cxn modelId="{9DFF7964-FE34-44B3-A4F8-B3C478BF0635}" type="presOf" srcId="{1B222770-E3F4-4AA7-936B-E0DFF96A9051}" destId="{D48068F6-3369-4458-A66C-AA48A5A10AB9}" srcOrd="0" destOrd="0" presId="urn:microsoft.com/office/officeart/2005/8/layout/vList2"/>
    <dgm:cxn modelId="{920150AD-F9E2-425A-B307-D1615EC96400}" type="presOf" srcId="{7261AB03-B183-4D9B-9DA0-1A23DC8B22A2}" destId="{3BD6343A-8D8A-47D9-8590-9032F252B64C}" srcOrd="0" destOrd="0" presId="urn:microsoft.com/office/officeart/2005/8/layout/vList2"/>
    <dgm:cxn modelId="{06DB40AC-8A1F-4A60-BAA0-6FA7590C1B17}" type="presOf" srcId="{848DEA59-F970-4DFD-B089-5C1521C87221}" destId="{D48068F6-3369-4458-A66C-AA48A5A10AB9}" srcOrd="0" destOrd="6" presId="urn:microsoft.com/office/officeart/2005/8/layout/vList2"/>
    <dgm:cxn modelId="{8ADAC149-3AF7-491A-B9FA-09A49CE2F9B7}" type="presOf" srcId="{D2303A3B-AC8D-4129-906E-639A961C809C}" destId="{D48068F6-3369-4458-A66C-AA48A5A10AB9}" srcOrd="0" destOrd="8" presId="urn:microsoft.com/office/officeart/2005/8/layout/vList2"/>
    <dgm:cxn modelId="{4B6B4A23-D150-45BF-BD85-4E5DC7F47FA1}" type="presOf" srcId="{390F0B45-6210-4C44-8D76-B8A59E9EEEE1}" destId="{D48068F6-3369-4458-A66C-AA48A5A10AB9}" srcOrd="0" destOrd="7" presId="urn:microsoft.com/office/officeart/2005/8/layout/vList2"/>
    <dgm:cxn modelId="{47F44BBC-9478-4668-839B-52656F1E3694}" srcId="{7261AB03-B183-4D9B-9DA0-1A23DC8B22A2}" destId="{67B205B3-49FD-4BB4-A958-CDE708A6A354}" srcOrd="5" destOrd="0" parTransId="{61C48E5F-35E8-46D1-ADFE-C23D135EB425}" sibTransId="{765480ED-55F8-4D17-B340-98D4D9815808}"/>
    <dgm:cxn modelId="{80786473-2925-47E0-8378-6800004975E4}" srcId="{7261AB03-B183-4D9B-9DA0-1A23DC8B22A2}" destId="{D2303A3B-AC8D-4129-906E-639A961C809C}" srcOrd="8" destOrd="0" parTransId="{E6F0FEF3-E12D-413B-A544-DFF292A108EB}" sibTransId="{32AE22CB-B483-43C3-94F5-CCF015C383A7}"/>
    <dgm:cxn modelId="{C154C4C7-D484-407F-89E3-5E7B38EC9A94}" srcId="{7261AB03-B183-4D9B-9DA0-1A23DC8B22A2}" destId="{0C1A192E-E526-4D5F-99AE-EAC38CEF82D4}" srcOrd="11" destOrd="0" parTransId="{E29AC337-95B4-470C-A891-751CED513195}" sibTransId="{5CF893B9-2A7C-4784-8B9F-35A8F9D8923E}"/>
    <dgm:cxn modelId="{75B3215A-0627-4DAB-BFF0-7BF3C80D9ACC}" srcId="{7261AB03-B183-4D9B-9DA0-1A23DC8B22A2}" destId="{011E0175-6BCE-4D72-AD29-EAD4B02A34B8}" srcOrd="10" destOrd="0" parTransId="{F09FCD8A-C311-4773-B0F4-F12880EE38C4}" sibTransId="{086FF198-288C-4C6A-B89E-104E7BC54261}"/>
    <dgm:cxn modelId="{55AB8BFC-5653-42B1-B65A-F3E0E54C02B2}" srcId="{7261AB03-B183-4D9B-9DA0-1A23DC8B22A2}" destId="{1463508E-87A3-464C-804A-1D9D360E510E}" srcOrd="12" destOrd="0" parTransId="{AFB8AA71-5DB4-45D7-ADA4-70D1372B1B4D}" sibTransId="{BF253D56-4B0C-45DF-A59A-A689374FF40F}"/>
    <dgm:cxn modelId="{BFC1C388-03B7-4120-B4BA-3A088B44CFCC}" type="presOf" srcId="{4299DEFA-C040-4EF4-9200-28E5EA734820}" destId="{D48068F6-3369-4458-A66C-AA48A5A10AB9}" srcOrd="0" destOrd="3" presId="urn:microsoft.com/office/officeart/2005/8/layout/vList2"/>
    <dgm:cxn modelId="{B52084E8-3D3B-423D-A43D-082018575335}" type="presOf" srcId="{7E6F02AD-1AC7-45E9-9908-867A8E16C691}" destId="{888588EC-E278-457B-AC97-FD61817359EF}" srcOrd="0" destOrd="0" presId="urn:microsoft.com/office/officeart/2005/8/layout/vList2"/>
    <dgm:cxn modelId="{ED4B1F62-C7B0-4A87-9196-58B70F6E41F7}" srcId="{7261AB03-B183-4D9B-9DA0-1A23DC8B22A2}" destId="{848DEA59-F970-4DFD-B089-5C1521C87221}" srcOrd="6" destOrd="0" parTransId="{C2229283-D4B5-47DA-B2FE-967E4DA122A0}" sibTransId="{C4636463-9CF9-49FF-ADAB-24425FE92289}"/>
    <dgm:cxn modelId="{858EC797-4A3E-4BD1-B0E7-2518F9FEC5FB}" type="presOf" srcId="{A9233790-1D68-4109-B169-71923CC43B15}" destId="{D48068F6-3369-4458-A66C-AA48A5A10AB9}" srcOrd="0" destOrd="9" presId="urn:microsoft.com/office/officeart/2005/8/layout/vList2"/>
    <dgm:cxn modelId="{DD627432-28D1-4774-9536-F3D5EDF9D936}" srcId="{7261AB03-B183-4D9B-9DA0-1A23DC8B22A2}" destId="{8F7648A0-7663-4283-B410-B2ADDDD70121}" srcOrd="4" destOrd="0" parTransId="{4B5D40CB-06A6-4ECF-B47F-B2BA455C5B22}" sibTransId="{9D72B48B-60D2-4CFC-83B5-9F00E354F644}"/>
    <dgm:cxn modelId="{F8AFF0FA-8C36-4C72-BAA8-B3FA8B1FE884}" srcId="{7E6F02AD-1AC7-45E9-9908-867A8E16C691}" destId="{7261AB03-B183-4D9B-9DA0-1A23DC8B22A2}" srcOrd="0" destOrd="0" parTransId="{55A1D44F-1E94-4BB4-91F5-758D25F8D9D0}" sibTransId="{0A3ABFB3-2467-4C08-8F41-6CEA93A701FE}"/>
    <dgm:cxn modelId="{83CEFB1E-DFA6-4B9B-9BB7-25BE60BFF3A7}" srcId="{7261AB03-B183-4D9B-9DA0-1A23DC8B22A2}" destId="{1B222770-E3F4-4AA7-936B-E0DFF96A9051}" srcOrd="0" destOrd="0" parTransId="{EE06ED4F-BB05-4CD4-922F-F15E9CE67810}" sibTransId="{9E647EE7-880D-45EF-9488-108FA61BE231}"/>
    <dgm:cxn modelId="{FAF15B88-ACCC-4FAA-B1B6-C5132234BEC3}" srcId="{7261AB03-B183-4D9B-9DA0-1A23DC8B22A2}" destId="{9ACDD4F3-D452-460E-988B-75C34492D279}" srcOrd="2" destOrd="0" parTransId="{6356F335-6481-4ABD-9101-0505C72EDA43}" sibTransId="{4791255F-280E-4A8B-9A85-C0B0844EBD9C}"/>
    <dgm:cxn modelId="{AF0ECB98-EE22-4AF5-80D2-BE59954DBB23}" type="presOf" srcId="{011E0175-6BCE-4D72-AD29-EAD4B02A34B8}" destId="{D48068F6-3369-4458-A66C-AA48A5A10AB9}" srcOrd="0" destOrd="10" presId="urn:microsoft.com/office/officeart/2005/8/layout/vList2"/>
    <dgm:cxn modelId="{D7D70AE4-F040-4F49-953B-3184A74125B9}" type="presOf" srcId="{9ACDD4F3-D452-460E-988B-75C34492D279}" destId="{D48068F6-3369-4458-A66C-AA48A5A10AB9}" srcOrd="0" destOrd="2" presId="urn:microsoft.com/office/officeart/2005/8/layout/vList2"/>
    <dgm:cxn modelId="{4D981D11-EAFC-4A2A-BB83-EEB50173414A}" srcId="{7261AB03-B183-4D9B-9DA0-1A23DC8B22A2}" destId="{A9233790-1D68-4109-B169-71923CC43B15}" srcOrd="9" destOrd="0" parTransId="{572F6636-2F15-47E5-826C-FF7621462DBC}" sibTransId="{68E10A90-8F85-46DC-A7EC-E614B914B2BB}"/>
    <dgm:cxn modelId="{7EDA4E1D-61EA-4E11-9FDC-4549D7AD8C61}" type="presOf" srcId="{1463508E-87A3-464C-804A-1D9D360E510E}" destId="{D48068F6-3369-4458-A66C-AA48A5A10AB9}" srcOrd="0" destOrd="12" presId="urn:microsoft.com/office/officeart/2005/8/layout/vList2"/>
    <dgm:cxn modelId="{18959696-307D-4CD2-A3A9-41D4FB4E19A7}" srcId="{7261AB03-B183-4D9B-9DA0-1A23DC8B22A2}" destId="{390F0B45-6210-4C44-8D76-B8A59E9EEEE1}" srcOrd="7" destOrd="0" parTransId="{20419DF4-27A5-4C4F-A800-AEF6A6D76D34}" sibTransId="{0D6088CB-E01B-4FC2-9A7D-DB4324EB84F1}"/>
    <dgm:cxn modelId="{ED156A49-264A-4320-85E5-F64FC093B286}" type="presParOf" srcId="{888588EC-E278-457B-AC97-FD61817359EF}" destId="{3BD6343A-8D8A-47D9-8590-9032F252B64C}" srcOrd="0" destOrd="0" presId="urn:microsoft.com/office/officeart/2005/8/layout/vList2"/>
    <dgm:cxn modelId="{BD6848E6-4332-42BE-B07B-AE3AA3F7D79C}" type="presParOf" srcId="{888588EC-E278-457B-AC97-FD61817359EF}" destId="{D48068F6-3369-4458-A66C-AA48A5A10AB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D6343A-8D8A-47D9-8590-9032F252B64C}">
      <dsp:nvSpPr>
        <dsp:cNvPr id="0" name=""/>
        <dsp:cNvSpPr/>
      </dsp:nvSpPr>
      <dsp:spPr>
        <a:xfrm>
          <a:off x="0" y="6236"/>
          <a:ext cx="10302240" cy="647595"/>
        </a:xfrm>
        <a:prstGeom prst="roundRect">
          <a:avLst/>
        </a:prstGeom>
        <a:solidFill>
          <a:schemeClr val="accent2"/>
        </a:solidFill>
        <a:ln w="31750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kern="1200" dirty="0" smtClean="0">
              <a:solidFill>
                <a:schemeClr val="bg1"/>
              </a:solidFill>
            </a:rPr>
            <a:t>План</a:t>
          </a:r>
          <a:endParaRPr lang="ru-RU" sz="2700" b="1" kern="1200" dirty="0">
            <a:solidFill>
              <a:schemeClr val="bg1"/>
            </a:solidFill>
          </a:endParaRPr>
        </a:p>
      </dsp:txBody>
      <dsp:txXfrm>
        <a:off x="31613" y="37849"/>
        <a:ext cx="10239014" cy="584369"/>
      </dsp:txXfrm>
    </dsp:sp>
    <dsp:sp modelId="{D48068F6-3369-4458-A66C-AA48A5A10AB9}">
      <dsp:nvSpPr>
        <dsp:cNvPr id="0" name=""/>
        <dsp:cNvSpPr/>
      </dsp:nvSpPr>
      <dsp:spPr>
        <a:xfrm>
          <a:off x="0" y="653831"/>
          <a:ext cx="10302240" cy="46947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096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1.Переваги та недоліки лікарської форми порошки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2.Класифікація порошків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b="1" kern="1200" dirty="0" smtClean="0">
              <a:solidFill>
                <a:schemeClr val="bg1"/>
              </a:solidFill>
            </a:rPr>
            <a:t>3. </a:t>
          </a:r>
          <a:r>
            <a:rPr lang="ru-RU" sz="2100" b="1" kern="1200" dirty="0" err="1" smtClean="0">
              <a:solidFill>
                <a:schemeClr val="bg1"/>
              </a:solidFill>
            </a:rPr>
            <a:t>Основні</a:t>
          </a:r>
          <a:r>
            <a:rPr lang="ru-RU" sz="2100" b="1" kern="1200" dirty="0" smtClean="0">
              <a:solidFill>
                <a:schemeClr val="bg1"/>
              </a:solidFill>
            </a:rPr>
            <a:t> </a:t>
          </a:r>
          <a:r>
            <a:rPr lang="ru-RU" sz="2100" b="1" kern="1200" dirty="0" err="1" smtClean="0">
              <a:solidFill>
                <a:schemeClr val="bg1"/>
              </a:solidFill>
            </a:rPr>
            <a:t>вимоги</a:t>
          </a:r>
          <a:r>
            <a:rPr lang="ru-RU" sz="2100" b="1" kern="1200" dirty="0" smtClean="0">
              <a:solidFill>
                <a:schemeClr val="bg1"/>
              </a:solidFill>
            </a:rPr>
            <a:t>, </a:t>
          </a:r>
          <a:r>
            <a:rPr lang="ru-RU" sz="2100" b="1" kern="1200" dirty="0" err="1" smtClean="0">
              <a:solidFill>
                <a:schemeClr val="bg1"/>
              </a:solidFill>
            </a:rPr>
            <a:t>що</a:t>
          </a:r>
          <a:r>
            <a:rPr lang="ru-RU" sz="2100" b="1" kern="1200" dirty="0" smtClean="0">
              <a:solidFill>
                <a:schemeClr val="bg1"/>
              </a:solidFill>
            </a:rPr>
            <a:t> </a:t>
          </a:r>
          <a:r>
            <a:rPr lang="ru-RU" sz="2100" b="1" kern="1200" dirty="0" err="1" smtClean="0">
              <a:solidFill>
                <a:schemeClr val="bg1"/>
              </a:solidFill>
            </a:rPr>
            <a:t>пред'являються</a:t>
          </a:r>
          <a:r>
            <a:rPr lang="ru-RU" sz="2100" b="1" kern="1200" dirty="0" smtClean="0">
              <a:solidFill>
                <a:schemeClr val="bg1"/>
              </a:solidFill>
            </a:rPr>
            <a:t> до </a:t>
          </a:r>
          <a:r>
            <a:rPr lang="ru-RU" sz="2100" b="1" kern="1200" dirty="0" err="1" smtClean="0">
              <a:solidFill>
                <a:schemeClr val="bg1"/>
              </a:solidFill>
            </a:rPr>
            <a:t>порошків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b="1" kern="1200" dirty="0" smtClean="0">
              <a:solidFill>
                <a:schemeClr val="bg1"/>
              </a:solidFill>
            </a:rPr>
            <a:t>4. </a:t>
          </a:r>
          <a:r>
            <a:rPr lang="ru-RU" sz="2100" b="1" kern="1200" dirty="0" err="1" smtClean="0">
              <a:solidFill>
                <a:schemeClr val="bg1"/>
              </a:solidFill>
            </a:rPr>
            <a:t>Способи</a:t>
          </a:r>
          <a:r>
            <a:rPr lang="ru-RU" sz="2100" b="1" kern="1200" dirty="0" smtClean="0">
              <a:solidFill>
                <a:schemeClr val="bg1"/>
              </a:solidFill>
            </a:rPr>
            <a:t> </a:t>
          </a:r>
          <a:r>
            <a:rPr lang="ru-RU" sz="2100" b="1" kern="1200" dirty="0" err="1" smtClean="0">
              <a:solidFill>
                <a:schemeClr val="bg1"/>
              </a:solidFill>
            </a:rPr>
            <a:t>прописування</a:t>
          </a:r>
          <a:r>
            <a:rPr lang="ru-RU" sz="2100" b="1" kern="1200" dirty="0" smtClean="0">
              <a:solidFill>
                <a:schemeClr val="bg1"/>
              </a:solidFill>
            </a:rPr>
            <a:t> </a:t>
          </a:r>
          <a:r>
            <a:rPr lang="ru-RU" sz="2100" b="1" kern="1200" dirty="0" err="1" smtClean="0">
              <a:solidFill>
                <a:schemeClr val="bg1"/>
              </a:solidFill>
            </a:rPr>
            <a:t>порошків</a:t>
          </a:r>
          <a:r>
            <a:rPr lang="ru-RU" sz="2100" b="1" kern="1200" dirty="0" smtClean="0">
              <a:solidFill>
                <a:schemeClr val="bg1"/>
              </a:solidFill>
            </a:rPr>
            <a:t>. 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5. Технологічні стадії приготування порошків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b="1" kern="1200" dirty="0" smtClean="0">
              <a:solidFill>
                <a:schemeClr val="bg1"/>
              </a:solidFill>
            </a:rPr>
            <a:t>6. </a:t>
          </a:r>
          <a:r>
            <a:rPr lang="ru-RU" sz="2100" b="1" kern="1200" dirty="0" err="1" smtClean="0">
              <a:solidFill>
                <a:schemeClr val="bg1"/>
              </a:solidFill>
            </a:rPr>
            <a:t>Подрібнення</a:t>
          </a:r>
          <a:r>
            <a:rPr lang="ru-RU" sz="2100" b="1" kern="1200" dirty="0" smtClean="0">
              <a:solidFill>
                <a:schemeClr val="bg1"/>
              </a:solidFill>
            </a:rPr>
            <a:t> (</a:t>
          </a:r>
          <a:r>
            <a:rPr lang="en-US" sz="2100" b="1" kern="1200" dirty="0" err="1" smtClean="0">
              <a:solidFill>
                <a:schemeClr val="bg1"/>
              </a:solidFill>
            </a:rPr>
            <a:t>pulveratio</a:t>
          </a:r>
          <a:r>
            <a:rPr lang="en-US" sz="2100" b="1" kern="1200" dirty="0" smtClean="0">
              <a:solidFill>
                <a:schemeClr val="bg1"/>
              </a:solidFill>
            </a:rPr>
            <a:t>)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7. Просіювання (</a:t>
          </a:r>
          <a:r>
            <a:rPr lang="en-US" sz="2100" b="1" kern="1200" dirty="0" err="1" smtClean="0">
              <a:solidFill>
                <a:schemeClr val="bg1"/>
              </a:solidFill>
            </a:rPr>
            <a:t>curbatio</a:t>
          </a:r>
          <a:r>
            <a:rPr lang="en-US" sz="2100" b="1" kern="1200" dirty="0" smtClean="0">
              <a:solidFill>
                <a:schemeClr val="bg1"/>
              </a:solidFill>
            </a:rPr>
            <a:t>) 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8. Змішування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9. Дозування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10. Пакування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b="1" kern="1200" dirty="0" smtClean="0">
              <a:solidFill>
                <a:schemeClr val="bg1"/>
              </a:solidFill>
            </a:rPr>
            <a:t>11. </a:t>
          </a:r>
          <a:r>
            <a:rPr lang="ru-RU" sz="2100" b="1" kern="1200" dirty="0" err="1" smtClean="0">
              <a:solidFill>
                <a:schemeClr val="bg1"/>
              </a:solidFill>
            </a:rPr>
            <a:t>Особливості</a:t>
          </a:r>
          <a:r>
            <a:rPr lang="ru-RU" sz="2100" b="1" kern="1200" dirty="0" smtClean="0">
              <a:solidFill>
                <a:schemeClr val="bg1"/>
              </a:solidFill>
            </a:rPr>
            <a:t> </a:t>
          </a:r>
          <a:r>
            <a:rPr lang="ru-RU" sz="2100" b="1" kern="1200" dirty="0" err="1" smtClean="0">
              <a:solidFill>
                <a:schemeClr val="bg1"/>
              </a:solidFill>
            </a:rPr>
            <a:t>змішування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12. Приклади 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13. Тести</a:t>
          </a:r>
          <a:endParaRPr lang="ru-RU" sz="2100" kern="1200" dirty="0">
            <a:solidFill>
              <a:schemeClr val="bg1"/>
            </a:solidFill>
          </a:endParaRPr>
        </a:p>
      </dsp:txBody>
      <dsp:txXfrm>
        <a:off x="0" y="653831"/>
        <a:ext cx="10302240" cy="4694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F8A44-7733-483D-9335-DCFF08243CA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3970C-94A3-40F6-8145-FF9B2B9457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1986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3970C-94A3-40F6-8145-FF9B2B9457C0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6577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3970C-94A3-40F6-8145-FF9B2B9457C0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16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036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355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9610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234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42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250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089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0588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4298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1858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9004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21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BD9A38B-C281-4568-B43C-78BB93E763C2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16E1D39-345B-4F22-A81D-D16D1D3444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2155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11" Type="http://schemas.openxmlformats.org/officeDocument/2006/relationships/image" Target="../media/image69.png"/><Relationship Id="rId5" Type="http://schemas.openxmlformats.org/officeDocument/2006/relationships/image" Target="../media/image65.png"/><Relationship Id="rId10" Type="http://schemas.openxmlformats.org/officeDocument/2006/relationships/image" Target="../media/image57.png"/><Relationship Id="rId4" Type="http://schemas.openxmlformats.org/officeDocument/2006/relationships/image" Target="../media/image64.png"/><Relationship Id="rId9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png"/><Relationship Id="rId11" Type="http://schemas.openxmlformats.org/officeDocument/2006/relationships/image" Target="../media/image80.png"/><Relationship Id="rId5" Type="http://schemas.openxmlformats.org/officeDocument/2006/relationships/image" Target="../media/image76.png"/><Relationship Id="rId10" Type="http://schemas.openxmlformats.org/officeDocument/2006/relationships/image" Target="../media/image58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493" y="12386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3184" y="2703007"/>
            <a:ext cx="10007391" cy="1426866"/>
          </a:xfrm>
        </p:spPr>
        <p:txBody>
          <a:bodyPr>
            <a:noAutofit/>
          </a:bodyPr>
          <a:lstStyle/>
          <a:p>
            <a:r>
              <a:rPr lang="ru-RU" sz="2400" dirty="0" err="1"/>
              <a:t>Сучасні</a:t>
            </a:r>
            <a:r>
              <a:rPr lang="ru-RU" sz="2400" dirty="0"/>
              <a:t> </a:t>
            </a:r>
            <a:r>
              <a:rPr lang="ru-RU" sz="2400" dirty="0" err="1"/>
              <a:t>підходи</a:t>
            </a:r>
            <a:r>
              <a:rPr lang="ru-RU" sz="2400" dirty="0"/>
              <a:t> </a:t>
            </a:r>
            <a:r>
              <a:rPr lang="ru-RU" sz="2400" dirty="0" err="1"/>
              <a:t>щодо</a:t>
            </a:r>
            <a:r>
              <a:rPr lang="ru-RU" sz="2400" dirty="0"/>
              <a:t> </a:t>
            </a:r>
            <a:r>
              <a:rPr lang="ru-RU" sz="2400" dirty="0" err="1"/>
              <a:t>технології</a:t>
            </a:r>
            <a:r>
              <a:rPr lang="ru-RU" sz="2400" dirty="0"/>
              <a:t> </a:t>
            </a:r>
            <a:r>
              <a:rPr lang="ru-RU" sz="2400" dirty="0" err="1"/>
              <a:t>одержання</a:t>
            </a:r>
            <a:r>
              <a:rPr lang="ru-RU" sz="2400" dirty="0"/>
              <a:t> </a:t>
            </a:r>
            <a:r>
              <a:rPr lang="ru-RU" sz="2400" dirty="0" err="1"/>
              <a:t>лікарських</a:t>
            </a:r>
            <a:r>
              <a:rPr lang="ru-RU" sz="2400" dirty="0"/>
              <a:t> </a:t>
            </a:r>
            <a:r>
              <a:rPr lang="ru-RU" sz="2400" dirty="0" err="1"/>
              <a:t>засобів</a:t>
            </a:r>
            <a:r>
              <a:rPr lang="ru-RU" sz="2400" dirty="0"/>
              <a:t> з твердим </a:t>
            </a:r>
            <a:r>
              <a:rPr lang="ru-RU" sz="2400" dirty="0" err="1"/>
              <a:t>дисперсійним</a:t>
            </a:r>
            <a:r>
              <a:rPr lang="ru-RU" sz="2400" dirty="0"/>
              <a:t> </a:t>
            </a:r>
            <a:r>
              <a:rPr lang="ru-RU" sz="2400" dirty="0" err="1"/>
              <a:t>середовищем</a:t>
            </a:r>
            <a:endParaRPr lang="uk-U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5735" y="154116"/>
            <a:ext cx="9472273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ОДЕСЬКИЙ НАЦ</a:t>
            </a:r>
            <a:r>
              <a:rPr lang="uk-UA" sz="2800" b="1" dirty="0" smtClean="0">
                <a:solidFill>
                  <a:schemeClr val="bg1"/>
                </a:solidFill>
              </a:rPr>
              <a:t>І</a:t>
            </a:r>
            <a:r>
              <a:rPr lang="ru-RU" sz="2800" b="1" dirty="0" smtClean="0">
                <a:solidFill>
                  <a:schemeClr val="bg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800" b="1" dirty="0">
                <a:solidFill>
                  <a:schemeClr val="bg1"/>
                </a:solidFill>
              </a:rPr>
              <a:t>КАФЕДРА ТЕХНОЛОГІЇ </a:t>
            </a:r>
            <a:r>
              <a:rPr lang="uk-UA" sz="2800" b="1" dirty="0" smtClean="0">
                <a:solidFill>
                  <a:schemeClr val="bg1"/>
                </a:solidFill>
              </a:rPr>
              <a:t>ЛІКІВ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7630" y="4290786"/>
            <a:ext cx="7634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smtClean="0">
                <a:solidFill>
                  <a:schemeClr val="bg1"/>
                </a:solidFill>
              </a:rPr>
              <a:t>Практичне </a:t>
            </a:r>
            <a:r>
              <a:rPr lang="uk-UA" sz="2400" dirty="0" smtClean="0">
                <a:solidFill>
                  <a:schemeClr val="bg1"/>
                </a:solidFill>
              </a:rPr>
              <a:t>заняття  </a:t>
            </a:r>
            <a:r>
              <a:rPr lang="en-US" sz="2400" dirty="0" smtClean="0">
                <a:solidFill>
                  <a:schemeClr val="bg1"/>
                </a:solidFill>
              </a:rPr>
              <a:t>PhD </a:t>
            </a:r>
            <a:r>
              <a:rPr lang="uk-UA" sz="2400" dirty="0" smtClean="0">
                <a:solidFill>
                  <a:schemeClr val="bg1"/>
                </a:solidFill>
              </a:rPr>
              <a:t>з дисципліни «Технологія ліків»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79999" y="4913364"/>
            <a:ext cx="3016018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bg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bg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bg1"/>
                </a:solidFill>
              </a:rPr>
              <a:t>:</a:t>
            </a:r>
            <a:endParaRPr lang="uk-UA" sz="2000" b="1" dirty="0" smtClean="0">
              <a:solidFill>
                <a:schemeClr val="bg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bg1"/>
                </a:solidFill>
              </a:rPr>
              <a:t>д.фарм.н</a:t>
            </a:r>
            <a:r>
              <a:rPr lang="uk-UA" sz="2000" dirty="0" smtClean="0">
                <a:solidFill>
                  <a:schemeClr val="bg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bg1"/>
                </a:solidFill>
              </a:rPr>
              <a:t>доц. </a:t>
            </a:r>
            <a:r>
              <a:rPr lang="uk-UA" sz="2000" dirty="0" err="1" smtClean="0">
                <a:solidFill>
                  <a:schemeClr val="bg1"/>
                </a:solidFill>
              </a:rPr>
              <a:t>Фізор</a:t>
            </a:r>
            <a:r>
              <a:rPr lang="uk-UA" sz="2000" dirty="0" smtClean="0">
                <a:solidFill>
                  <a:schemeClr val="bg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bg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bg1"/>
                </a:solidFill>
              </a:rPr>
              <a:t>ас. </a:t>
            </a:r>
            <a:r>
              <a:rPr lang="uk-UA" sz="2000" dirty="0" err="1" smtClean="0">
                <a:solidFill>
                  <a:schemeClr val="bg1"/>
                </a:solidFill>
              </a:rPr>
              <a:t>Акішева</a:t>
            </a:r>
            <a:r>
              <a:rPr lang="uk-UA" sz="2000" dirty="0" smtClean="0">
                <a:solidFill>
                  <a:schemeClr val="bg1"/>
                </a:solidFill>
              </a:rPr>
              <a:t> А.С. </a:t>
            </a:r>
            <a:endParaRPr lang="uk-UA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96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206027"/>
              </p:ext>
            </p:extLst>
          </p:nvPr>
        </p:nvGraphicFramePr>
        <p:xfrm>
          <a:off x="751840" y="487172"/>
          <a:ext cx="10302240" cy="5354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7042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6575" y="238632"/>
            <a:ext cx="7729728" cy="660908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Порошки</a:t>
            </a:r>
            <a:endParaRPr lang="uk-UA" sz="32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403" y="1006595"/>
            <a:ext cx="10482072" cy="128371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2500" b="1" i="1" u="sng" dirty="0">
                <a:solidFill>
                  <a:schemeClr val="bg1"/>
                </a:solidFill>
              </a:rPr>
              <a:t>Порошки</a:t>
            </a:r>
            <a:r>
              <a:rPr lang="ru-RU" sz="2500" dirty="0">
                <a:solidFill>
                  <a:schemeClr val="bg1"/>
                </a:solidFill>
              </a:rPr>
              <a:t> – тверда </a:t>
            </a:r>
            <a:r>
              <a:rPr lang="ru-RU" sz="2500" dirty="0" err="1">
                <a:solidFill>
                  <a:schemeClr val="bg1"/>
                </a:solidFill>
              </a:rPr>
              <a:t>лікарська</a:t>
            </a:r>
            <a:r>
              <a:rPr lang="ru-RU" sz="2500" dirty="0">
                <a:solidFill>
                  <a:schemeClr val="bg1"/>
                </a:solidFill>
              </a:rPr>
              <a:t> форма для </a:t>
            </a:r>
            <a:r>
              <a:rPr lang="ru-RU" sz="2500" dirty="0" err="1">
                <a:solidFill>
                  <a:schemeClr val="bg1"/>
                </a:solidFill>
              </a:rPr>
              <a:t>внутрішнього</a:t>
            </a:r>
            <a:r>
              <a:rPr lang="ru-RU" sz="2500" dirty="0">
                <a:solidFill>
                  <a:schemeClr val="bg1"/>
                </a:solidFill>
              </a:rPr>
              <a:t> і </a:t>
            </a:r>
            <a:r>
              <a:rPr lang="ru-RU" sz="2500" dirty="0" err="1">
                <a:solidFill>
                  <a:schemeClr val="bg1"/>
                </a:solidFill>
              </a:rPr>
              <a:t>зовнішнього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застосування</a:t>
            </a:r>
            <a:r>
              <a:rPr lang="ru-RU" sz="2500" dirty="0">
                <a:solidFill>
                  <a:schemeClr val="bg1"/>
                </a:solidFill>
              </a:rPr>
              <a:t>, </a:t>
            </a:r>
            <a:r>
              <a:rPr lang="ru-RU" sz="2500" dirty="0" err="1">
                <a:solidFill>
                  <a:schemeClr val="bg1"/>
                </a:solidFill>
              </a:rPr>
              <a:t>що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складається</a:t>
            </a:r>
            <a:r>
              <a:rPr lang="ru-RU" sz="2500" dirty="0">
                <a:solidFill>
                  <a:schemeClr val="bg1"/>
                </a:solidFill>
              </a:rPr>
              <a:t> з одного </a:t>
            </a:r>
            <a:r>
              <a:rPr lang="ru-RU" sz="2500" dirty="0" err="1">
                <a:solidFill>
                  <a:schemeClr val="bg1"/>
                </a:solidFill>
              </a:rPr>
              <a:t>або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декількох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подрібнених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речовин</a:t>
            </a:r>
            <a:r>
              <a:rPr lang="ru-RU" sz="2500" dirty="0">
                <a:solidFill>
                  <a:schemeClr val="bg1"/>
                </a:solidFill>
              </a:rPr>
              <a:t> і </a:t>
            </a:r>
            <a:r>
              <a:rPr lang="ru-RU" sz="2500" dirty="0" err="1">
                <a:solidFill>
                  <a:schemeClr val="bg1"/>
                </a:solidFill>
              </a:rPr>
              <a:t>має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властивість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сипучості</a:t>
            </a:r>
            <a:r>
              <a:rPr lang="ru-RU" sz="2500" dirty="0">
                <a:solidFill>
                  <a:schemeClr val="bg1"/>
                </a:solidFill>
              </a:rPr>
              <a:t>.</a:t>
            </a:r>
          </a:p>
          <a:p>
            <a:pPr algn="just"/>
            <a:endParaRPr lang="uk-UA" sz="25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7259" y="2366886"/>
            <a:ext cx="11008360" cy="415498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лікарської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віднести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200" b="1" u="sng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простота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дозування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універсальність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складу (у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поєднувати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складом і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властивостям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2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зручність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ru-RU" sz="2200" b="1" u="sng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повільніша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терапевтична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рідкими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лікарськими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формами;</a:t>
            </a:r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погана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великою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питомою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поверхнею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(легко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поглинають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воду,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окислюються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незручність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пахучих,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барвних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таких,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неприємний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смак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подразнююча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слизову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оболонку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шлунково-кишкового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тракту.</a:t>
            </a:r>
            <a:endParaRPr lang="ru-RU" sz="220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92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15" y="1634966"/>
            <a:ext cx="5768474" cy="47356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460" y="1634966"/>
            <a:ext cx="6191766" cy="47356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8669" y="371789"/>
            <a:ext cx="64815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/>
              <a:t>2. КЛАСИФІКАЦІЯ ПОРОШКІВ</a:t>
            </a:r>
            <a:endParaRPr lang="uk-UA" sz="3600" b="1" dirty="0"/>
          </a:p>
        </p:txBody>
      </p:sp>
    </p:spTree>
    <p:extLst>
      <p:ext uri="{BB962C8B-B14F-4D97-AF65-F5344CB8AC3E}">
        <p14:creationId xmlns:p14="http://schemas.microsoft.com/office/powerpoint/2010/main" val="2824902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233172"/>
            <a:ext cx="7729728" cy="785137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Залежно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від</a:t>
            </a:r>
            <a:r>
              <a:rPr lang="ru-RU" b="1" dirty="0" smtClean="0">
                <a:solidFill>
                  <a:schemeClr val="bg1"/>
                </a:solidFill>
              </a:rPr>
              <a:t> складу порошки </a:t>
            </a:r>
            <a:r>
              <a:rPr lang="ru-RU" b="1" dirty="0" err="1" smtClean="0">
                <a:solidFill>
                  <a:schemeClr val="bg1"/>
                </a:solidFill>
              </a:rPr>
              <a:t>розділяють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uk-UA" b="1" dirty="0">
              <a:solidFill>
                <a:schemeClr val="bg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516842" y="1060288"/>
            <a:ext cx="1686560" cy="366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8636038" y="1018309"/>
            <a:ext cx="1104714" cy="509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98994" y="1468535"/>
            <a:ext cx="356059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Прості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(</a:t>
            </a:r>
            <a:r>
              <a:rPr lang="ru-RU" sz="2400" dirty="0" err="1">
                <a:solidFill>
                  <a:schemeClr val="bg1"/>
                </a:solidFill>
              </a:rPr>
              <a:t>Pulveres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simplices</a:t>
            </a:r>
            <a:r>
              <a:rPr lang="ru-RU" sz="2400" dirty="0" smtClean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</a:rPr>
              <a:t>складаються</a:t>
            </a:r>
            <a:r>
              <a:rPr lang="ru-RU" dirty="0">
                <a:solidFill>
                  <a:schemeClr val="bg1"/>
                </a:solidFill>
              </a:rPr>
              <a:t> з одного </a:t>
            </a:r>
            <a:r>
              <a:rPr lang="ru-RU" dirty="0" err="1">
                <a:solidFill>
                  <a:schemeClr val="bg1"/>
                </a:solidFill>
              </a:rPr>
              <a:t>інгредієнта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56946" y="1426556"/>
            <a:ext cx="51110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Складні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(</a:t>
            </a:r>
            <a:r>
              <a:rPr lang="ru-RU" sz="2400" dirty="0" err="1">
                <a:solidFill>
                  <a:schemeClr val="bg1"/>
                </a:solidFill>
              </a:rPr>
              <a:t>Pulveres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compositi</a:t>
            </a:r>
            <a:r>
              <a:rPr lang="ru-RU" sz="2400" dirty="0" smtClean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</a:rPr>
              <a:t>складаються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декількох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інгредієнтів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іноді</a:t>
            </a:r>
            <a:r>
              <a:rPr lang="ru-RU" dirty="0">
                <a:solidFill>
                  <a:schemeClr val="bg1"/>
                </a:solidFill>
              </a:rPr>
              <a:t> до 10)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black">
          <a:xfrm>
            <a:off x="1996163" y="2827436"/>
            <a:ext cx="8664910" cy="1037982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err="1">
                <a:solidFill>
                  <a:schemeClr val="bg1"/>
                </a:solidFill>
              </a:rPr>
              <a:t>Залежно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від</a:t>
            </a:r>
            <a:r>
              <a:rPr lang="ru-RU" b="1" dirty="0">
                <a:solidFill>
                  <a:schemeClr val="bg1"/>
                </a:solidFill>
              </a:rPr>
              <a:t> характеру </a:t>
            </a:r>
            <a:r>
              <a:rPr lang="ru-RU" b="1" dirty="0" err="1">
                <a:solidFill>
                  <a:schemeClr val="bg1"/>
                </a:solidFill>
              </a:rPr>
              <a:t>дозування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пороші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класифікують</a:t>
            </a:r>
            <a:r>
              <a:rPr lang="ru-RU" b="1" dirty="0">
                <a:solidFill>
                  <a:schemeClr val="bg1"/>
                </a:solidFill>
              </a:rPr>
              <a:t> на </a:t>
            </a:r>
            <a:endParaRPr lang="uk-UA" b="1" dirty="0">
              <a:solidFill>
                <a:schemeClr val="bg1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387856" y="3865418"/>
            <a:ext cx="1686560" cy="366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9642466" y="3865418"/>
            <a:ext cx="1104714" cy="509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0147" y="4213490"/>
            <a:ext cx="269541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Дозовані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(</a:t>
            </a:r>
            <a:r>
              <a:rPr lang="ru-RU" sz="2400" dirty="0" err="1">
                <a:solidFill>
                  <a:schemeClr val="bg1"/>
                </a:solidFill>
              </a:rPr>
              <a:t>Pulveres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divisi</a:t>
            </a:r>
            <a:r>
              <a:rPr lang="ru-RU" sz="2400" dirty="0" smtClean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</a:rPr>
              <a:t>розділені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окремі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дози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437020" y="4323636"/>
            <a:ext cx="244810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Недозовані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Pulveres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indivisi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</a:rPr>
              <a:t>неподілені</a:t>
            </a:r>
            <a:endParaRPr lang="uk-UA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8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5436" y="258111"/>
            <a:ext cx="7729728" cy="11887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3. </a:t>
            </a:r>
            <a:r>
              <a:rPr lang="ru-RU" sz="3200" b="1" dirty="0" err="1" smtClean="0">
                <a:solidFill>
                  <a:schemeClr val="bg1"/>
                </a:solidFill>
              </a:rPr>
              <a:t>Основні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вимоги</a:t>
            </a:r>
            <a:r>
              <a:rPr lang="ru-RU" sz="3200" b="1" dirty="0">
                <a:solidFill>
                  <a:schemeClr val="bg1"/>
                </a:solidFill>
              </a:rPr>
              <a:t>, </a:t>
            </a:r>
            <a:r>
              <a:rPr lang="ru-RU" sz="3200" b="1" dirty="0" err="1">
                <a:solidFill>
                  <a:schemeClr val="bg1"/>
                </a:solidFill>
              </a:rPr>
              <a:t>що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пред'являються</a:t>
            </a:r>
            <a:r>
              <a:rPr lang="ru-RU" sz="3200" b="1" dirty="0">
                <a:solidFill>
                  <a:schemeClr val="bg1"/>
                </a:solidFill>
              </a:rPr>
              <a:t> до </a:t>
            </a:r>
            <a:r>
              <a:rPr lang="ru-RU" sz="3200" b="1" dirty="0" err="1">
                <a:solidFill>
                  <a:schemeClr val="bg1"/>
                </a:solidFill>
              </a:rPr>
              <a:t>порошків</a:t>
            </a:r>
            <a:endParaRPr lang="uk-UA" sz="32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3752" y="1740680"/>
            <a:ext cx="9873095" cy="4572001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sz="2800" dirty="0" err="1">
                <a:solidFill>
                  <a:schemeClr val="bg1"/>
                </a:solidFill>
              </a:rPr>
              <a:t>сипучість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рівномірний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розподіл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речовин</a:t>
            </a:r>
            <a:r>
              <a:rPr lang="ru-RU" sz="2800" dirty="0">
                <a:solidFill>
                  <a:schemeClr val="bg1"/>
                </a:solidFill>
              </a:rPr>
              <a:t> в </a:t>
            </a:r>
            <a:r>
              <a:rPr lang="ru-RU" sz="2800" dirty="0" err="1">
                <a:solidFill>
                  <a:schemeClr val="bg1"/>
                </a:solidFill>
              </a:rPr>
              <a:t>усій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масі</a:t>
            </a:r>
            <a:r>
              <a:rPr lang="ru-RU" sz="2800" dirty="0">
                <a:solidFill>
                  <a:schemeClr val="bg1"/>
                </a:solidFill>
              </a:rPr>
              <a:t> складного </a:t>
            </a:r>
            <a:r>
              <a:rPr lang="ru-RU" sz="2800" dirty="0" smtClean="0">
                <a:solidFill>
                  <a:schemeClr val="bg1"/>
                </a:solidFill>
              </a:rPr>
              <a:t>порошку;</a:t>
            </a: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err="1" smtClean="0">
                <a:solidFill>
                  <a:schemeClr val="bg1"/>
                </a:solidFill>
              </a:rPr>
              <a:t>однорідність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змішування</a:t>
            </a:r>
            <a:r>
              <a:rPr lang="ru-RU" sz="2800" dirty="0">
                <a:solidFill>
                  <a:schemeClr val="bg1"/>
                </a:solidFill>
              </a:rPr>
              <a:t>; </a:t>
            </a:r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err="1" smtClean="0">
                <a:solidFill>
                  <a:schemeClr val="bg1"/>
                </a:solidFill>
              </a:rPr>
              <a:t>точність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дозування</a:t>
            </a:r>
            <a:r>
              <a:rPr lang="ru-RU" sz="2800" dirty="0">
                <a:solidFill>
                  <a:schemeClr val="bg1"/>
                </a:solidFill>
              </a:rPr>
              <a:t>; </a:t>
            </a:r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err="1" smtClean="0">
                <a:solidFill>
                  <a:schemeClr val="bg1"/>
                </a:solidFill>
              </a:rPr>
              <a:t>стабільність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139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5" y="148659"/>
            <a:ext cx="8304655" cy="776990"/>
          </a:xfrm>
          <a:solidFill>
            <a:schemeClr val="tx2">
              <a:alpha val="15000"/>
            </a:schemeClr>
          </a:solidFill>
        </p:spPr>
        <p:txBody>
          <a:bodyPr/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4. </a:t>
            </a:r>
            <a:r>
              <a:rPr lang="ru-RU" b="1" dirty="0" err="1" smtClean="0">
                <a:solidFill>
                  <a:schemeClr val="bg1"/>
                </a:solidFill>
              </a:rPr>
              <a:t>Способи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прописування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порошків</a:t>
            </a:r>
            <a:r>
              <a:rPr lang="ru-RU" b="1" dirty="0">
                <a:solidFill>
                  <a:schemeClr val="bg1"/>
                </a:solidFill>
              </a:rPr>
              <a:t>. </a:t>
            </a:r>
            <a:endParaRPr lang="uk-UA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198" y="1174174"/>
            <a:ext cx="11457156" cy="47590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i="1" u="sng" dirty="0" err="1">
                <a:solidFill>
                  <a:schemeClr val="bg1"/>
                </a:solidFill>
              </a:rPr>
              <a:t>Дозовані</a:t>
            </a:r>
            <a:r>
              <a:rPr lang="ru-RU" sz="2400" i="1" u="sng" dirty="0">
                <a:solidFill>
                  <a:schemeClr val="bg1"/>
                </a:solidFill>
              </a:rPr>
              <a:t> порошки </a:t>
            </a:r>
            <a:r>
              <a:rPr lang="ru-RU" sz="2400" i="1" u="sng" dirty="0" err="1" smtClean="0">
                <a:solidFill>
                  <a:schemeClr val="bg1"/>
                </a:solidFill>
              </a:rPr>
              <a:t>виписують</a:t>
            </a:r>
            <a:r>
              <a:rPr lang="ru-RU" sz="2400" i="1" u="sng" dirty="0" smtClean="0">
                <a:solidFill>
                  <a:schemeClr val="bg1"/>
                </a:solidFill>
              </a:rPr>
              <a:t> </a:t>
            </a:r>
            <a:r>
              <a:rPr lang="ru-RU" sz="2400" i="1" u="sng" dirty="0" err="1" smtClean="0">
                <a:solidFill>
                  <a:schemeClr val="bg1"/>
                </a:solidFill>
              </a:rPr>
              <a:t>двома</a:t>
            </a:r>
            <a:r>
              <a:rPr lang="ru-RU" sz="2400" i="1" u="sng" dirty="0" smtClean="0">
                <a:solidFill>
                  <a:schemeClr val="bg1"/>
                </a:solidFill>
              </a:rPr>
              <a:t> способами:</a:t>
            </a:r>
          </a:p>
          <a:p>
            <a:pPr algn="just"/>
            <a:r>
              <a:rPr lang="ru-RU" sz="2400" u="sng" dirty="0" err="1">
                <a:solidFill>
                  <a:schemeClr val="bg1"/>
                </a:solidFill>
              </a:rPr>
              <a:t>розподільним</a:t>
            </a:r>
            <a:r>
              <a:rPr lang="ru-RU" sz="2400" dirty="0">
                <a:solidFill>
                  <a:schemeClr val="bg1"/>
                </a:solidFill>
              </a:rPr>
              <a:t> – коли в </a:t>
            </a:r>
            <a:r>
              <a:rPr lang="ru-RU" sz="2400" dirty="0" err="1">
                <a:solidFill>
                  <a:schemeClr val="bg1"/>
                </a:solidFill>
              </a:rPr>
              <a:t>рецепті</a:t>
            </a:r>
            <a:r>
              <a:rPr lang="ru-RU" sz="2400" dirty="0">
                <a:solidFill>
                  <a:schemeClr val="bg1"/>
                </a:solidFill>
              </a:rPr>
              <a:t> прописана </a:t>
            </a:r>
            <a:r>
              <a:rPr lang="ru-RU" sz="2400" dirty="0" err="1">
                <a:solidFill>
                  <a:schemeClr val="bg1"/>
                </a:solidFill>
              </a:rPr>
              <a:t>кількість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речовини</a:t>
            </a:r>
            <a:r>
              <a:rPr lang="ru-RU" sz="2400" dirty="0">
                <a:solidFill>
                  <a:schemeClr val="bg1"/>
                </a:solidFill>
              </a:rPr>
              <a:t> на одну дозу і </a:t>
            </a:r>
            <a:r>
              <a:rPr lang="ru-RU" sz="2400" dirty="0" err="1">
                <a:solidFill>
                  <a:schemeClr val="bg1"/>
                </a:solidFill>
              </a:rPr>
              <a:t>вказано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скільки</a:t>
            </a:r>
            <a:r>
              <a:rPr lang="ru-RU" sz="2400" dirty="0">
                <a:solidFill>
                  <a:schemeClr val="bg1"/>
                </a:solidFill>
              </a:rPr>
              <a:t> таких </a:t>
            </a:r>
            <a:r>
              <a:rPr lang="ru-RU" sz="2400" dirty="0" err="1">
                <a:solidFill>
                  <a:schemeClr val="bg1"/>
                </a:solidFill>
              </a:rPr>
              <a:t>порошків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потрібно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приготувати</a:t>
            </a:r>
            <a:r>
              <a:rPr lang="ru-RU" sz="2400" dirty="0">
                <a:solidFill>
                  <a:schemeClr val="bg1"/>
                </a:solidFill>
              </a:rPr>
              <a:t> (</a:t>
            </a:r>
            <a:r>
              <a:rPr lang="ru-RU" sz="2400" dirty="0" err="1">
                <a:solidFill>
                  <a:schemeClr val="bg1"/>
                </a:solidFill>
              </a:rPr>
              <a:t>застосовується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найчастіше</a:t>
            </a:r>
            <a:r>
              <a:rPr lang="ru-RU" sz="2400" dirty="0" smtClean="0">
                <a:solidFill>
                  <a:schemeClr val="bg1"/>
                </a:solidFill>
              </a:rPr>
              <a:t>).</a:t>
            </a:r>
          </a:p>
          <a:p>
            <a:pPr algn="just"/>
            <a:endParaRPr lang="ru-RU" sz="2400" dirty="0" smtClean="0">
              <a:solidFill>
                <a:schemeClr val="bg1"/>
              </a:solidFill>
            </a:endParaRPr>
          </a:p>
          <a:p>
            <a:pPr algn="just"/>
            <a:endParaRPr lang="ru-RU" sz="2400" dirty="0">
              <a:solidFill>
                <a:schemeClr val="bg1"/>
              </a:solidFill>
            </a:endParaRPr>
          </a:p>
          <a:p>
            <a:pPr algn="just"/>
            <a:endParaRPr lang="ru-RU" sz="2400" dirty="0">
              <a:solidFill>
                <a:schemeClr val="bg1"/>
              </a:solidFill>
            </a:endParaRPr>
          </a:p>
          <a:p>
            <a:pPr algn="just"/>
            <a:r>
              <a:rPr lang="ru-RU" sz="2400" u="sng" dirty="0" err="1">
                <a:solidFill>
                  <a:schemeClr val="bg1"/>
                </a:solidFill>
              </a:rPr>
              <a:t>роздільним</a:t>
            </a:r>
            <a:r>
              <a:rPr lang="ru-RU" sz="2400" dirty="0">
                <a:solidFill>
                  <a:schemeClr val="bg1"/>
                </a:solidFill>
              </a:rPr>
              <a:t> – коли в </a:t>
            </a:r>
            <a:r>
              <a:rPr lang="ru-RU" sz="2400" dirty="0" err="1">
                <a:solidFill>
                  <a:schemeClr val="bg1"/>
                </a:solidFill>
              </a:rPr>
              <a:t>рецепті</a:t>
            </a:r>
            <a:r>
              <a:rPr lang="ru-RU" sz="2400" dirty="0">
                <a:solidFill>
                  <a:schemeClr val="bg1"/>
                </a:solidFill>
              </a:rPr>
              <a:t> прописана </a:t>
            </a:r>
            <a:r>
              <a:rPr lang="ru-RU" sz="2400" dirty="0" err="1">
                <a:solidFill>
                  <a:schemeClr val="bg1"/>
                </a:solidFill>
              </a:rPr>
              <a:t>кількість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лікарської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речовини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відразу</a:t>
            </a:r>
            <a:r>
              <a:rPr lang="ru-RU" sz="2400" dirty="0">
                <a:solidFill>
                  <a:schemeClr val="bg1"/>
                </a:solidFill>
              </a:rPr>
              <a:t> на </a:t>
            </a:r>
            <a:r>
              <a:rPr lang="ru-RU" sz="2400" dirty="0" err="1">
                <a:solidFill>
                  <a:schemeClr val="bg1"/>
                </a:solidFill>
              </a:rPr>
              <a:t>усі</a:t>
            </a:r>
            <a:r>
              <a:rPr lang="ru-RU" sz="2400" dirty="0">
                <a:solidFill>
                  <a:schemeClr val="bg1"/>
                </a:solidFill>
              </a:rPr>
              <a:t> порошки і </a:t>
            </a:r>
            <a:r>
              <a:rPr lang="ru-RU" sz="2400" dirty="0" err="1">
                <a:solidFill>
                  <a:schemeClr val="bg1"/>
                </a:solidFill>
              </a:rPr>
              <a:t>вказано</a:t>
            </a:r>
            <a:r>
              <a:rPr lang="ru-RU" sz="2400" dirty="0">
                <a:solidFill>
                  <a:schemeClr val="bg1"/>
                </a:solidFill>
              </a:rPr>
              <a:t>, на </a:t>
            </a:r>
            <a:r>
              <a:rPr lang="ru-RU" sz="2400" dirty="0" err="1">
                <a:solidFill>
                  <a:schemeClr val="bg1"/>
                </a:solidFill>
              </a:rPr>
              <a:t>скільки</a:t>
            </a:r>
            <a:r>
              <a:rPr lang="ru-RU" sz="2400" dirty="0">
                <a:solidFill>
                  <a:schemeClr val="bg1"/>
                </a:solidFill>
              </a:rPr>
              <a:t> доз </a:t>
            </a:r>
            <a:r>
              <a:rPr lang="ru-RU" sz="2400" dirty="0" err="1">
                <a:solidFill>
                  <a:schemeClr val="bg1"/>
                </a:solidFill>
              </a:rPr>
              <a:t>необхідно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розділити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загальну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масу</a:t>
            </a:r>
            <a:r>
              <a:rPr lang="ru-RU" sz="2400" dirty="0">
                <a:solidFill>
                  <a:schemeClr val="bg1"/>
                </a:solidFill>
              </a:rPr>
              <a:t> (</a:t>
            </a:r>
            <a:r>
              <a:rPr lang="ru-RU" sz="2400" dirty="0" err="1">
                <a:solidFill>
                  <a:schemeClr val="bg1"/>
                </a:solidFill>
              </a:rPr>
              <a:t>застосовується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рідко</a:t>
            </a:r>
            <a:r>
              <a:rPr lang="ru-RU" sz="2400" dirty="0">
                <a:solidFill>
                  <a:schemeClr val="bg1"/>
                </a:solidFill>
              </a:rPr>
              <a:t>).</a:t>
            </a:r>
          </a:p>
          <a:p>
            <a:pPr algn="just"/>
            <a:endParaRPr lang="uk-UA" sz="24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732" y="2512496"/>
            <a:ext cx="4393640" cy="15266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767" y="4926663"/>
            <a:ext cx="4344605" cy="166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7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0486" y="150775"/>
            <a:ext cx="7729728" cy="1188720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5. Технологічні </a:t>
            </a:r>
            <a:r>
              <a:rPr lang="uk-UA" sz="3600" b="1" dirty="0"/>
              <a:t>стадії приготування </a:t>
            </a:r>
            <a:r>
              <a:rPr lang="uk-UA" sz="3600" b="1" dirty="0" smtClean="0"/>
              <a:t>порошків</a:t>
            </a:r>
            <a:endParaRPr lang="uk-UA" sz="3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0814" y="1413259"/>
            <a:ext cx="7309072" cy="525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35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651" y="964642"/>
            <a:ext cx="6061841" cy="46152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00657" y="5509568"/>
            <a:ext cx="8698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u="sng" dirty="0" err="1"/>
              <a:t>Подрібнення</a:t>
            </a:r>
            <a:r>
              <a:rPr lang="ru-RU" sz="2400" b="1" i="1" u="sng" dirty="0"/>
              <a:t> (</a:t>
            </a:r>
            <a:r>
              <a:rPr lang="en-US" sz="2400" b="1" i="1" u="sng" dirty="0" err="1"/>
              <a:t>Pulveratio</a:t>
            </a:r>
            <a:r>
              <a:rPr lang="en-US" sz="2400" b="1" i="1" u="sng" dirty="0"/>
              <a:t>)</a:t>
            </a:r>
            <a:r>
              <a:rPr lang="ru-RU" sz="2400" b="1" i="1" u="sng" dirty="0"/>
              <a:t> </a:t>
            </a:r>
            <a:r>
              <a:rPr lang="ru-RU" sz="2400" dirty="0"/>
              <a:t>–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процес</a:t>
            </a:r>
            <a:r>
              <a:rPr lang="ru-RU" sz="2400" dirty="0"/>
              <a:t> </a:t>
            </a:r>
            <a:r>
              <a:rPr lang="ru-RU" sz="2400" dirty="0" err="1"/>
              <a:t>зменшення</a:t>
            </a:r>
            <a:r>
              <a:rPr lang="ru-RU" sz="2400" dirty="0"/>
              <a:t> </a:t>
            </a:r>
            <a:r>
              <a:rPr lang="ru-RU" sz="2400" dirty="0" err="1"/>
              <a:t>розмірів</a:t>
            </a:r>
            <a:r>
              <a:rPr lang="ru-RU" sz="2400" dirty="0"/>
              <a:t> </a:t>
            </a:r>
            <a:r>
              <a:rPr lang="ru-RU" sz="2400" dirty="0" err="1"/>
              <a:t>часток</a:t>
            </a:r>
            <a:r>
              <a:rPr lang="ru-RU" sz="2400" dirty="0"/>
              <a:t> </a:t>
            </a:r>
            <a:r>
              <a:rPr lang="ru-RU" sz="2400" dirty="0" err="1"/>
              <a:t>твердих</a:t>
            </a:r>
            <a:r>
              <a:rPr lang="ru-RU" sz="2400" dirty="0"/>
              <a:t> </a:t>
            </a:r>
            <a:r>
              <a:rPr lang="ru-RU" sz="2400" dirty="0" err="1"/>
              <a:t>лікарських</a:t>
            </a:r>
            <a:r>
              <a:rPr lang="ru-RU" sz="2400" dirty="0"/>
              <a:t> </a:t>
            </a:r>
            <a:r>
              <a:rPr lang="ru-RU" sz="2400" dirty="0" err="1"/>
              <a:t>засобів</a:t>
            </a:r>
            <a:r>
              <a:rPr lang="ru-RU" sz="2400" dirty="0"/>
              <a:t>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різних</a:t>
            </a:r>
            <a:r>
              <a:rPr lang="ru-RU" sz="2400" dirty="0"/>
              <a:t> </a:t>
            </a:r>
            <a:r>
              <a:rPr lang="ru-RU" sz="2400" dirty="0" err="1"/>
              <a:t>пристосувань</a:t>
            </a:r>
            <a:r>
              <a:rPr lang="ru-RU" sz="2400" dirty="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1806" y="279401"/>
            <a:ext cx="2764883" cy="15974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466" y="2017566"/>
            <a:ext cx="4881561" cy="20594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0651" y="138724"/>
            <a:ext cx="76110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u="sng" dirty="0" smtClean="0"/>
              <a:t>6. ПОДРІБНЕННЯ (</a:t>
            </a:r>
            <a:r>
              <a:rPr lang="en-US" sz="4000" b="1" i="1" u="sng" dirty="0" smtClean="0"/>
              <a:t>PULVERATIO)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175824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1" y="1158241"/>
            <a:ext cx="11129818" cy="5346468"/>
          </a:xfrm>
        </p:spPr>
        <p:txBody>
          <a:bodyPr>
            <a:normAutofit/>
          </a:bodyPr>
          <a:lstStyle/>
          <a:p>
            <a:endParaRPr lang="ru-RU" sz="2200" dirty="0">
              <a:solidFill>
                <a:schemeClr val="bg1"/>
              </a:solidFill>
            </a:endParaRPr>
          </a:p>
          <a:p>
            <a:endParaRPr lang="ru-RU" sz="2200" dirty="0">
              <a:solidFill>
                <a:schemeClr val="bg1"/>
              </a:solidFill>
            </a:endParaRPr>
          </a:p>
          <a:p>
            <a:endParaRPr lang="uk-UA" sz="2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uk-UA" sz="2200" dirty="0" smtClean="0">
              <a:solidFill>
                <a:schemeClr val="bg1"/>
              </a:solidFill>
            </a:endParaRPr>
          </a:p>
          <a:p>
            <a:endParaRPr lang="uk-UA" sz="22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8001" y="1211163"/>
            <a:ext cx="5498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u="sng" dirty="0">
                <a:solidFill>
                  <a:schemeClr val="bg1"/>
                </a:solidFill>
              </a:rPr>
              <a:t>Просіювання (</a:t>
            </a:r>
            <a:r>
              <a:rPr lang="en-US" sz="2400" b="1" i="1" u="sng" dirty="0" err="1">
                <a:solidFill>
                  <a:schemeClr val="bg1"/>
                </a:solidFill>
              </a:rPr>
              <a:t>Curbatio</a:t>
            </a:r>
            <a:r>
              <a:rPr lang="en-US" sz="2400" b="1" i="1" u="sng" dirty="0">
                <a:solidFill>
                  <a:schemeClr val="bg1"/>
                </a:solidFill>
              </a:rPr>
              <a:t>) </a:t>
            </a:r>
            <a:r>
              <a:rPr lang="en-US" sz="2400" dirty="0">
                <a:solidFill>
                  <a:schemeClr val="bg1"/>
                </a:solidFill>
              </a:rPr>
              <a:t>-</a:t>
            </a:r>
            <a:r>
              <a:rPr lang="ru-RU" sz="2400" dirty="0">
                <a:solidFill>
                  <a:schemeClr val="bg1"/>
                </a:solidFill>
              </a:rPr>
              <a:t>п</a:t>
            </a:r>
            <a:r>
              <a:rPr lang="uk-UA" sz="2400" dirty="0" err="1">
                <a:solidFill>
                  <a:schemeClr val="bg1"/>
                </a:solidFill>
              </a:rPr>
              <a:t>одрібнені</a:t>
            </a:r>
            <a:r>
              <a:rPr lang="uk-UA" sz="2400" dirty="0">
                <a:solidFill>
                  <a:schemeClr val="bg1"/>
                </a:solidFill>
              </a:rPr>
              <a:t> лікарські засоби необхідно просіювати крізь певні сита. Мета цієї операції - отримання продукту з однаковим розміром часток, що вирішують ситовим аналізом.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639" y="1158241"/>
            <a:ext cx="5076825" cy="546735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616290" y="329473"/>
            <a:ext cx="74053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i="1" u="sng" dirty="0" smtClean="0">
                <a:solidFill>
                  <a:schemeClr val="bg1"/>
                </a:solidFill>
              </a:rPr>
              <a:t>7. ПРОСІЮВАННЯ (</a:t>
            </a:r>
            <a:r>
              <a:rPr lang="en-US" sz="4000" b="1" i="1" u="sng" dirty="0" smtClean="0">
                <a:solidFill>
                  <a:schemeClr val="bg1"/>
                </a:solidFill>
              </a:rPr>
              <a:t>CURBATIO) 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26204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377" y="212963"/>
            <a:ext cx="7729728" cy="70333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000" b="1" i="1" u="sng" dirty="0" smtClean="0"/>
              <a:t>8. Змішування</a:t>
            </a:r>
            <a:endParaRPr lang="uk-UA" sz="4000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792" y="1072837"/>
            <a:ext cx="5826169" cy="45642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uk-UA" sz="2000" b="1" i="1" u="sng" dirty="0"/>
              <a:t>Змішування</a:t>
            </a:r>
            <a:r>
              <a:rPr lang="uk-UA" sz="2000" dirty="0"/>
              <a:t> — основна операція в приготуванні складних </a:t>
            </a:r>
            <a:r>
              <a:rPr lang="uk-UA" sz="2000" dirty="0" smtClean="0"/>
              <a:t>порошків</a:t>
            </a:r>
            <a:r>
              <a:rPr lang="uk-UA" sz="2000" dirty="0"/>
              <a:t>.</a:t>
            </a:r>
          </a:p>
          <a:p>
            <a:pPr algn="just"/>
            <a:r>
              <a:rPr lang="uk-UA" sz="2000" dirty="0"/>
              <a:t>При змішуванні однорідність суміші досягається тоді, коли </a:t>
            </a:r>
            <a:r>
              <a:rPr lang="uk-UA" sz="2000" dirty="0" smtClean="0"/>
              <a:t>кількість </a:t>
            </a:r>
            <a:r>
              <a:rPr lang="uk-UA" sz="2000" dirty="0"/>
              <a:t>одного інгредієнта не перевищує кількість другого п 5 разі</a:t>
            </a:r>
            <a:r>
              <a:rPr lang="uk-UA" sz="2000" dirty="0" smtClean="0"/>
              <a:t>»(</a:t>
            </a:r>
            <a:r>
              <a:rPr lang="uk-UA" sz="2000" dirty="0"/>
              <a:t>правило 1:20). Цього правила слід дотримуватись при </a:t>
            </a:r>
            <a:r>
              <a:rPr lang="uk-UA" sz="2000" dirty="0" smtClean="0"/>
              <a:t>одночасному змішуванні </a:t>
            </a:r>
            <a:r>
              <a:rPr lang="uk-UA" sz="2000" dirty="0"/>
              <a:t>порошків, і тоді зникає необхідність відсипати зі </a:t>
            </a:r>
            <a:r>
              <a:rPr lang="uk-UA" sz="2000" dirty="0" smtClean="0"/>
              <a:t>ступки </a:t>
            </a:r>
            <a:r>
              <a:rPr lang="uk-UA" sz="2000" dirty="0"/>
              <a:t>перший інгредієнт, що важливо для додержання вимог </a:t>
            </a:r>
            <a:r>
              <a:rPr lang="uk-UA" sz="2000" dirty="0" smtClean="0"/>
              <a:t>техніки безпеки </a:t>
            </a:r>
            <a:r>
              <a:rPr lang="uk-UA" sz="2000" dirty="0"/>
              <a:t>і виробничої санітарії. Таким чином </a:t>
            </a:r>
            <a:r>
              <a:rPr lang="uk-UA" sz="2000" dirty="0" smtClean="0"/>
              <a:t>попереджається виникнення </a:t>
            </a:r>
            <a:r>
              <a:rPr lang="uk-UA" sz="2000" dirty="0"/>
              <a:t>в повітрі виробничих приміщень аптеки небажаних </a:t>
            </a:r>
            <a:r>
              <a:rPr lang="uk-UA" sz="2000" dirty="0" smtClean="0"/>
              <a:t>лікарських </a:t>
            </a:r>
            <a:r>
              <a:rPr lang="uk-UA" sz="2000" dirty="0"/>
              <a:t>аерозолів.</a:t>
            </a:r>
          </a:p>
          <a:p>
            <a:pPr algn="just"/>
            <a:endParaRPr lang="uk-UA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241" y="1072837"/>
            <a:ext cx="5830372" cy="438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47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638" y="107123"/>
            <a:ext cx="7729728" cy="592803"/>
          </a:xfrm>
        </p:spPr>
        <p:txBody>
          <a:bodyPr>
            <a:normAutofit fontScale="90000"/>
          </a:bodyPr>
          <a:lstStyle/>
          <a:p>
            <a:r>
              <a:rPr lang="uk-UA" sz="4000" b="1" i="1" u="sng" dirty="0" smtClean="0">
                <a:solidFill>
                  <a:schemeClr val="bg1"/>
                </a:solidFill>
              </a:rPr>
              <a:t>9. ДОЗУВАННЯ</a:t>
            </a:r>
            <a:endParaRPr lang="uk-UA" sz="4000" b="1" i="1" u="sng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644" y="755963"/>
            <a:ext cx="11495314" cy="1746077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spcBef>
                <a:spcPts val="0"/>
              </a:spcBef>
            </a:pPr>
            <a:r>
              <a:rPr lang="ru-RU" sz="2800" b="1" dirty="0" err="1"/>
              <a:t>Дозування</a:t>
            </a:r>
            <a:r>
              <a:rPr lang="ru-RU" sz="2800" b="1" dirty="0"/>
              <a:t> </a:t>
            </a:r>
            <a:r>
              <a:rPr lang="ru-RU" sz="2800" dirty="0"/>
              <a:t>—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поділ</a:t>
            </a:r>
            <a:r>
              <a:rPr lang="ru-RU" sz="2800" dirty="0"/>
              <a:t> </a:t>
            </a:r>
            <a:r>
              <a:rPr lang="ru-RU" sz="2800" dirty="0" err="1"/>
              <a:t>порошків</a:t>
            </a:r>
            <a:r>
              <a:rPr lang="ru-RU" sz="2800" dirty="0"/>
              <a:t> на </a:t>
            </a:r>
            <a:r>
              <a:rPr lang="ru-RU" sz="2800" dirty="0" err="1"/>
              <a:t>дози</a:t>
            </a:r>
            <a:r>
              <a:rPr lang="ru-RU" sz="2800" dirty="0"/>
              <a:t>.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здійснюють</a:t>
            </a:r>
            <a:r>
              <a:rPr lang="ru-RU" sz="2800" dirty="0"/>
              <a:t> за </a:t>
            </a:r>
            <a:r>
              <a:rPr lang="ru-RU" sz="2800" dirty="0" err="1" smtClean="0"/>
              <a:t>допомогою</a:t>
            </a:r>
            <a:r>
              <a:rPr lang="ru-RU" sz="2800" dirty="0" smtClean="0"/>
              <a:t> </a:t>
            </a:r>
            <a:r>
              <a:rPr lang="ru-RU" sz="2800" dirty="0" err="1"/>
              <a:t>ручних</a:t>
            </a:r>
            <a:r>
              <a:rPr lang="ru-RU" sz="2800" dirty="0"/>
              <a:t> </a:t>
            </a:r>
            <a:r>
              <a:rPr lang="ru-RU" sz="2800" dirty="0" err="1"/>
              <a:t>терезів</a:t>
            </a:r>
            <a:r>
              <a:rPr lang="ru-RU" sz="2800" dirty="0"/>
              <a:t>.</a:t>
            </a:r>
          </a:p>
          <a:p>
            <a:pPr algn="just">
              <a:spcBef>
                <a:spcPts val="0"/>
              </a:spcBef>
            </a:pPr>
            <a:r>
              <a:rPr lang="ru-RU" sz="2800" dirty="0"/>
              <a:t>Для </a:t>
            </a:r>
            <a:r>
              <a:rPr lang="ru-RU" sz="2800" dirty="0" err="1"/>
              <a:t>дозування</a:t>
            </a:r>
            <a:r>
              <a:rPr lang="ru-RU" sz="2800" dirty="0"/>
              <a:t> </a:t>
            </a:r>
            <a:r>
              <a:rPr lang="ru-RU" sz="2800" dirty="0" err="1"/>
              <a:t>порошкової</a:t>
            </a:r>
            <a:r>
              <a:rPr lang="ru-RU" sz="2800" dirty="0"/>
              <a:t> </a:t>
            </a:r>
            <a:r>
              <a:rPr lang="ru-RU" sz="2800" dirty="0" err="1"/>
              <a:t>маси</a:t>
            </a:r>
            <a:r>
              <a:rPr lang="ru-RU" sz="2800" dirty="0"/>
              <a:t> на </a:t>
            </a:r>
            <a:r>
              <a:rPr lang="ru-RU" sz="2800" dirty="0" err="1"/>
              <a:t>велику</a:t>
            </a:r>
            <a:r>
              <a:rPr lang="ru-RU" sz="2800" dirty="0"/>
              <a:t> </a:t>
            </a:r>
            <a:r>
              <a:rPr lang="ru-RU" sz="2800" dirty="0" err="1"/>
              <a:t>кількість</a:t>
            </a:r>
            <a:r>
              <a:rPr lang="ru-RU" sz="2800" dirty="0"/>
              <a:t> доз </a:t>
            </a:r>
            <a:r>
              <a:rPr lang="ru-RU" sz="2800" dirty="0" err="1" smtClean="0"/>
              <a:t>використовують</a:t>
            </a:r>
            <a:r>
              <a:rPr lang="ru-RU" sz="2800" dirty="0" smtClean="0"/>
              <a:t> </a:t>
            </a:r>
            <a:r>
              <a:rPr lang="ru-RU" sz="2800" dirty="0" err="1"/>
              <a:t>дозатори</a:t>
            </a:r>
            <a:r>
              <a:rPr lang="ru-RU" sz="2800" dirty="0"/>
              <a:t>: ложку-дозатор ТК-3, </a:t>
            </a:r>
            <a:r>
              <a:rPr lang="ru-RU" sz="2800" dirty="0" err="1"/>
              <a:t>об’ємні</a:t>
            </a:r>
            <a:r>
              <a:rPr lang="ru-RU" sz="2800" dirty="0"/>
              <a:t> </a:t>
            </a:r>
            <a:r>
              <a:rPr lang="ru-RU" sz="2800" dirty="0" err="1"/>
              <a:t>дозатори</a:t>
            </a:r>
            <a:r>
              <a:rPr lang="ru-RU" sz="2800" dirty="0"/>
              <a:t> </a:t>
            </a:r>
            <a:r>
              <a:rPr lang="ru-RU" sz="2800" dirty="0" smtClean="0"/>
              <a:t>ДПР-2 і ДВА-1,5</a:t>
            </a:r>
            <a:endParaRPr lang="ru-RU" sz="2800" dirty="0"/>
          </a:p>
          <a:p>
            <a:pPr algn="just"/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44" y="2620131"/>
            <a:ext cx="4365280" cy="9002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44" y="3520404"/>
            <a:ext cx="4214554" cy="16260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41644" y="5146492"/>
            <a:ext cx="5152766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/>
              <a:t>Ложка-дозатор ТК-3 складається із:</a:t>
            </a:r>
          </a:p>
          <a:p>
            <a:r>
              <a:rPr lang="uk-UA" dirty="0" smtClean="0"/>
              <a:t>1— </a:t>
            </a:r>
            <a:r>
              <a:rPr lang="uk-UA" dirty="0"/>
              <a:t>корпусу;</a:t>
            </a:r>
          </a:p>
          <a:p>
            <a:r>
              <a:rPr lang="uk-UA" dirty="0" smtClean="0"/>
              <a:t>2— </a:t>
            </a:r>
            <a:r>
              <a:rPr lang="uk-UA" dirty="0"/>
              <a:t>дозатора;</a:t>
            </a:r>
          </a:p>
          <a:p>
            <a:r>
              <a:rPr lang="uk-UA" dirty="0" smtClean="0"/>
              <a:t>3— </a:t>
            </a:r>
            <a:r>
              <a:rPr lang="uk-UA" dirty="0"/>
              <a:t>ґвинта регулювання;</a:t>
            </a:r>
          </a:p>
          <a:p>
            <a:r>
              <a:rPr lang="uk-UA" dirty="0" smtClean="0"/>
              <a:t>4— </a:t>
            </a:r>
            <a:r>
              <a:rPr lang="uk-UA" dirty="0"/>
              <a:t>скидача.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146" y="2558077"/>
            <a:ext cx="5188298" cy="407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142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5136" y="118732"/>
            <a:ext cx="7729728" cy="572572"/>
          </a:xfr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000" b="1" i="1" u="sng" dirty="0" smtClean="0">
                <a:solidFill>
                  <a:schemeClr val="bg1"/>
                </a:solidFill>
              </a:rPr>
              <a:t>10. Пакування</a:t>
            </a:r>
            <a:endParaRPr lang="uk-UA" sz="4000" b="1" i="1" u="sng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1008" y="812060"/>
            <a:ext cx="6010438" cy="5493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934" y="1361439"/>
            <a:ext cx="5942586" cy="52801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446" y="1482195"/>
            <a:ext cx="5138259" cy="1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33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444" y="316680"/>
            <a:ext cx="5774447" cy="642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8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3216" y="136398"/>
            <a:ext cx="10143744" cy="778002"/>
          </a:xfrm>
        </p:spPr>
        <p:txBody>
          <a:bodyPr/>
          <a:lstStyle/>
          <a:p>
            <a:r>
              <a:rPr lang="ru-RU" b="1" i="1" u="sng" dirty="0" smtClean="0">
                <a:solidFill>
                  <a:schemeClr val="bg1"/>
                </a:solidFill>
              </a:rPr>
              <a:t>11. </a:t>
            </a:r>
            <a:r>
              <a:rPr lang="ru-RU" b="1" i="1" u="sng" dirty="0" err="1" smtClean="0">
                <a:solidFill>
                  <a:schemeClr val="bg1"/>
                </a:solidFill>
              </a:rPr>
              <a:t>Особливості</a:t>
            </a:r>
            <a:r>
              <a:rPr lang="ru-RU" b="1" i="1" u="sng" dirty="0" smtClean="0">
                <a:solidFill>
                  <a:schemeClr val="bg1"/>
                </a:solidFill>
              </a:rPr>
              <a:t> </a:t>
            </a:r>
            <a:r>
              <a:rPr lang="ru-RU" b="1" i="1" u="sng" dirty="0" err="1" smtClean="0">
                <a:solidFill>
                  <a:schemeClr val="bg1"/>
                </a:solidFill>
              </a:rPr>
              <a:t>змішування</a:t>
            </a:r>
            <a:endParaRPr lang="uk-UA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976" y="967930"/>
            <a:ext cx="11058144" cy="755396"/>
          </a:xfrm>
        </p:spPr>
        <p:txBody>
          <a:bodyPr>
            <a:noAutofit/>
          </a:bodyPr>
          <a:lstStyle/>
          <a:p>
            <a:r>
              <a:rPr lang="ru-RU" sz="2200" b="1" i="1" u="sng" dirty="0" err="1">
                <a:solidFill>
                  <a:schemeClr val="bg1"/>
                </a:solidFill>
              </a:rPr>
              <a:t>Змішування</a:t>
            </a:r>
            <a:r>
              <a:rPr lang="ru-RU" sz="2200" dirty="0">
                <a:solidFill>
                  <a:schemeClr val="bg1"/>
                </a:solidFill>
              </a:rPr>
              <a:t> –- </a:t>
            </a:r>
            <a:r>
              <a:rPr lang="ru-RU" sz="2200" dirty="0" err="1">
                <a:solidFill>
                  <a:schemeClr val="bg1"/>
                </a:solidFill>
              </a:rPr>
              <a:t>це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процес</a:t>
            </a:r>
            <a:r>
              <a:rPr lang="ru-RU" sz="2200" dirty="0">
                <a:solidFill>
                  <a:schemeClr val="bg1"/>
                </a:solidFill>
              </a:rPr>
              <a:t>, в </a:t>
            </a:r>
            <a:r>
              <a:rPr lang="ru-RU" sz="2200" dirty="0" err="1">
                <a:solidFill>
                  <a:schemeClr val="bg1"/>
                </a:solidFill>
              </a:rPr>
              <a:t>результаті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якого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досягається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однорідність</a:t>
            </a:r>
            <a:r>
              <a:rPr lang="ru-RU" sz="2200" dirty="0">
                <a:solidFill>
                  <a:schemeClr val="bg1"/>
                </a:solidFill>
              </a:rPr>
              <a:t>, </a:t>
            </a:r>
            <a:r>
              <a:rPr lang="ru-RU" sz="2200" dirty="0" err="1">
                <a:solidFill>
                  <a:schemeClr val="bg1"/>
                </a:solidFill>
              </a:rPr>
              <a:t>тобто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однакове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співвідношення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складових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часток</a:t>
            </a:r>
            <a:r>
              <a:rPr lang="ru-RU" sz="2200" dirty="0">
                <a:solidFill>
                  <a:schemeClr val="bg1"/>
                </a:solidFill>
              </a:rPr>
              <a:t> в будь-</a:t>
            </a:r>
            <a:r>
              <a:rPr lang="ru-RU" sz="2200" dirty="0" err="1">
                <a:solidFill>
                  <a:schemeClr val="bg1"/>
                </a:solidFill>
              </a:rPr>
              <a:t>якій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частині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отримуваної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суміші</a:t>
            </a:r>
            <a:r>
              <a:rPr lang="ru-RU" sz="2200" dirty="0">
                <a:solidFill>
                  <a:schemeClr val="bg1"/>
                </a:solidFill>
              </a:rPr>
              <a:t>.</a:t>
            </a:r>
          </a:p>
          <a:p>
            <a:endParaRPr lang="uk-UA" sz="22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269" y="2355977"/>
            <a:ext cx="11845637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i="1" u="sng" dirty="0" err="1" smtClean="0">
                <a:solidFill>
                  <a:schemeClr val="bg1"/>
                </a:solidFill>
              </a:rPr>
              <a:t>Лікарські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речовини</a:t>
            </a:r>
            <a:r>
              <a:rPr lang="ru-RU" sz="2000" b="1" i="1" u="sng" dirty="0" smtClean="0">
                <a:solidFill>
                  <a:schemeClr val="bg1"/>
                </a:solidFill>
              </a:rPr>
              <a:t> складного порошку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виписані</a:t>
            </a:r>
            <a:r>
              <a:rPr lang="ru-RU" sz="2000" b="1" i="1" u="sng" dirty="0" smtClean="0">
                <a:solidFill>
                  <a:schemeClr val="bg1"/>
                </a:solidFill>
              </a:rPr>
              <a:t> в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рівних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або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приблизно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рівних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кількостях</a:t>
            </a:r>
            <a:r>
              <a:rPr lang="ru-RU" sz="2000" b="1" i="1" u="sng" dirty="0" smtClean="0">
                <a:solidFill>
                  <a:schemeClr val="bg1"/>
                </a:solidFill>
              </a:rPr>
              <a:t> (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співвідношення</a:t>
            </a:r>
            <a:r>
              <a:rPr lang="ru-RU" sz="2000" b="1" i="1" u="sng" dirty="0" smtClean="0">
                <a:solidFill>
                  <a:schemeClr val="bg1"/>
                </a:solidFill>
              </a:rPr>
              <a:t> в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масі</a:t>
            </a:r>
            <a:r>
              <a:rPr lang="ru-RU" sz="2000" b="1" i="1" u="sng" dirty="0" smtClean="0">
                <a:solidFill>
                  <a:schemeClr val="bg1"/>
                </a:solidFill>
              </a:rPr>
              <a:t> не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перевищує</a:t>
            </a:r>
            <a:r>
              <a:rPr lang="ru-RU" sz="2000" b="1" i="1" u="sng" dirty="0" smtClean="0">
                <a:solidFill>
                  <a:schemeClr val="bg1"/>
                </a:solidFill>
              </a:rPr>
              <a:t> 1:5).  В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цьому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випадку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можливі</a:t>
            </a:r>
            <a:r>
              <a:rPr lang="ru-RU" sz="2000" b="1" i="1" u="sng" dirty="0" smtClean="0">
                <a:solidFill>
                  <a:schemeClr val="bg1"/>
                </a:solidFill>
              </a:rPr>
              <a:t> два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варіанти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змішування</a:t>
            </a:r>
            <a:r>
              <a:rPr lang="ru-RU" sz="2000" b="1" i="1" u="sng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1. </a:t>
            </a:r>
            <a:r>
              <a:rPr lang="ru-RU" sz="2000" dirty="0" err="1" smtClean="0">
                <a:solidFill>
                  <a:schemeClr val="bg1"/>
                </a:solidFill>
              </a:rPr>
              <a:t>Якщо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фізико-хімічні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властивості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лікарських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речовин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приблизно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однакові</a:t>
            </a:r>
            <a:r>
              <a:rPr lang="ru-RU" sz="2000" dirty="0" smtClean="0">
                <a:solidFill>
                  <a:schemeClr val="bg1"/>
                </a:solidFill>
              </a:rPr>
              <a:t>, то </a:t>
            </a:r>
            <a:r>
              <a:rPr lang="ru-RU" sz="2000" dirty="0" err="1" smtClean="0">
                <a:solidFill>
                  <a:schemeClr val="bg1"/>
                </a:solidFill>
              </a:rPr>
              <a:t>їх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змішують</a:t>
            </a:r>
            <a:r>
              <a:rPr lang="ru-RU" sz="2000" dirty="0" smtClean="0">
                <a:solidFill>
                  <a:schemeClr val="bg1"/>
                </a:solidFill>
              </a:rPr>
              <a:t> з </a:t>
            </a:r>
            <a:r>
              <a:rPr lang="ru-RU" sz="2000" dirty="0" err="1" smtClean="0">
                <a:solidFill>
                  <a:schemeClr val="bg1"/>
                </a:solidFill>
              </a:rPr>
              <a:t>урахуванням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величини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втрат</a:t>
            </a:r>
            <a:r>
              <a:rPr lang="ru-RU" sz="2000" dirty="0" smtClean="0">
                <a:solidFill>
                  <a:schemeClr val="bg1"/>
                </a:solidFill>
              </a:rPr>
              <a:t> при </a:t>
            </a:r>
            <a:r>
              <a:rPr lang="ru-RU" sz="2000" dirty="0" err="1" smtClean="0">
                <a:solidFill>
                  <a:schemeClr val="bg1"/>
                </a:solidFill>
              </a:rPr>
              <a:t>розтиранні</a:t>
            </a:r>
            <a:r>
              <a:rPr lang="ru-RU" sz="2000" dirty="0" smtClean="0">
                <a:solidFill>
                  <a:schemeClr val="bg1"/>
                </a:solidFill>
              </a:rPr>
              <a:t> в </a:t>
            </a:r>
            <a:r>
              <a:rPr lang="ru-RU" sz="2000" dirty="0" err="1" smtClean="0">
                <a:solidFill>
                  <a:schemeClr val="bg1"/>
                </a:solidFill>
              </a:rPr>
              <a:t>ступці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2. </a:t>
            </a:r>
            <a:r>
              <a:rPr lang="ru-RU" sz="2000" dirty="0" err="1" smtClean="0">
                <a:solidFill>
                  <a:schemeClr val="bg1"/>
                </a:solidFill>
              </a:rPr>
              <a:t>Якщо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фізико-хімічні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властивості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лікарських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речовин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різні</a:t>
            </a:r>
            <a:r>
              <a:rPr lang="ru-RU" sz="2000" dirty="0" smtClean="0">
                <a:solidFill>
                  <a:schemeClr val="bg1"/>
                </a:solidFill>
              </a:rPr>
              <a:t>, то </a:t>
            </a:r>
            <a:r>
              <a:rPr lang="ru-RU" sz="2000" dirty="0" err="1" smtClean="0">
                <a:solidFill>
                  <a:schemeClr val="bg1"/>
                </a:solidFill>
              </a:rPr>
              <a:t>змішування</a:t>
            </a:r>
            <a:r>
              <a:rPr lang="ru-RU" sz="2000" dirty="0" smtClean="0">
                <a:solidFill>
                  <a:schemeClr val="bg1"/>
                </a:solidFill>
              </a:rPr>
              <a:t> і </a:t>
            </a:r>
            <a:r>
              <a:rPr lang="ru-RU" sz="2000" dirty="0" err="1" smtClean="0">
                <a:solidFill>
                  <a:schemeClr val="bg1"/>
                </a:solidFill>
              </a:rPr>
              <a:t>подрібнення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починають</a:t>
            </a:r>
            <a:r>
              <a:rPr lang="ru-RU" sz="2000" dirty="0" smtClean="0">
                <a:solidFill>
                  <a:schemeClr val="bg1"/>
                </a:solidFill>
              </a:rPr>
              <a:t> з </a:t>
            </a:r>
            <a:r>
              <a:rPr lang="ru-RU" sz="2000" dirty="0" err="1" smtClean="0">
                <a:solidFill>
                  <a:schemeClr val="bg1"/>
                </a:solidFill>
              </a:rPr>
              <a:t>крупнокристалічної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речовини</a:t>
            </a:r>
            <a:r>
              <a:rPr lang="ru-RU" sz="2000" dirty="0" smtClean="0">
                <a:solidFill>
                  <a:schemeClr val="bg1"/>
                </a:solidFill>
              </a:rPr>
              <a:t>, а </a:t>
            </a:r>
            <a:r>
              <a:rPr lang="ru-RU" sz="2000" dirty="0" err="1" smtClean="0">
                <a:solidFill>
                  <a:schemeClr val="bg1"/>
                </a:solidFill>
              </a:rPr>
              <a:t>потім</a:t>
            </a:r>
            <a:r>
              <a:rPr lang="ru-RU" sz="2000" dirty="0" smtClean="0">
                <a:solidFill>
                  <a:schemeClr val="bg1"/>
                </a:solidFill>
              </a:rPr>
              <a:t> до </a:t>
            </a:r>
            <a:r>
              <a:rPr lang="ru-RU" sz="2000" dirty="0" err="1" smtClean="0">
                <a:solidFill>
                  <a:schemeClr val="bg1"/>
                </a:solidFill>
              </a:rPr>
              <a:t>неї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додають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дрібнокристалічні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err="1" smtClean="0">
                <a:solidFill>
                  <a:schemeClr val="bg1"/>
                </a:solidFill>
              </a:rPr>
              <a:t>Аморфні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речовини</a:t>
            </a:r>
            <a:r>
              <a:rPr lang="ru-RU" sz="2000" dirty="0" smtClean="0">
                <a:solidFill>
                  <a:schemeClr val="bg1"/>
                </a:solidFill>
              </a:rPr>
              <a:t> (тальк, </a:t>
            </a:r>
            <a:r>
              <a:rPr lang="ru-RU" sz="2000" dirty="0" err="1" smtClean="0">
                <a:solidFill>
                  <a:schemeClr val="bg1"/>
                </a:solidFill>
              </a:rPr>
              <a:t>магнію</a:t>
            </a:r>
            <a:r>
              <a:rPr lang="ru-RU" sz="2000" dirty="0" smtClean="0">
                <a:solidFill>
                  <a:schemeClr val="bg1"/>
                </a:solidFill>
              </a:rPr>
              <a:t> оксид, </a:t>
            </a:r>
            <a:r>
              <a:rPr lang="ru-RU" sz="2000" dirty="0" err="1" smtClean="0">
                <a:solidFill>
                  <a:schemeClr val="bg1"/>
                </a:solidFill>
              </a:rPr>
              <a:t>крохмаль</a:t>
            </a:r>
            <a:r>
              <a:rPr lang="ru-RU" sz="2000" dirty="0" smtClean="0">
                <a:solidFill>
                  <a:schemeClr val="bg1"/>
                </a:solidFill>
              </a:rPr>
              <a:t> та </a:t>
            </a:r>
            <a:r>
              <a:rPr lang="ru-RU" sz="2000" dirty="0" err="1" smtClean="0">
                <a:solidFill>
                  <a:schemeClr val="bg1"/>
                </a:solidFill>
              </a:rPr>
              <a:t>ін</a:t>
            </a:r>
            <a:r>
              <a:rPr lang="ru-RU" sz="2000" dirty="0" smtClean="0">
                <a:solidFill>
                  <a:schemeClr val="bg1"/>
                </a:solidFill>
              </a:rPr>
              <a:t>.) </a:t>
            </a:r>
            <a:r>
              <a:rPr lang="ru-RU" sz="2000" dirty="0" err="1" smtClean="0">
                <a:solidFill>
                  <a:schemeClr val="bg1"/>
                </a:solidFill>
              </a:rPr>
              <a:t>змішують</a:t>
            </a:r>
            <a:r>
              <a:rPr lang="ru-RU" sz="2000" dirty="0" smtClean="0">
                <a:solidFill>
                  <a:schemeClr val="bg1"/>
                </a:solidFill>
              </a:rPr>
              <a:t> з порошковою </a:t>
            </a:r>
            <a:r>
              <a:rPr lang="ru-RU" sz="2000" dirty="0" err="1" smtClean="0">
                <a:solidFill>
                  <a:schemeClr val="bg1"/>
                </a:solidFill>
              </a:rPr>
              <a:t>масою</a:t>
            </a:r>
            <a:r>
              <a:rPr lang="ru-RU" sz="2000" dirty="0" smtClean="0">
                <a:solidFill>
                  <a:schemeClr val="bg1"/>
                </a:solidFill>
              </a:rPr>
              <a:t> без </a:t>
            </a:r>
            <a:r>
              <a:rPr lang="ru-RU" sz="2000" dirty="0" err="1" smtClean="0">
                <a:solidFill>
                  <a:schemeClr val="bg1"/>
                </a:solidFill>
              </a:rPr>
              <a:t>додаткового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подрібнення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err="1" smtClean="0">
                <a:solidFill>
                  <a:schemeClr val="bg1"/>
                </a:solidFill>
              </a:rPr>
              <a:t>Речовини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що</a:t>
            </a:r>
            <a:r>
              <a:rPr lang="ru-RU" sz="2000" dirty="0" smtClean="0">
                <a:solidFill>
                  <a:schemeClr val="bg1"/>
                </a:solidFill>
              </a:rPr>
              <a:t> легко </a:t>
            </a:r>
            <a:r>
              <a:rPr lang="ru-RU" sz="2000" dirty="0" err="1" smtClean="0">
                <a:solidFill>
                  <a:schemeClr val="bg1"/>
                </a:solidFill>
              </a:rPr>
              <a:t>розпилюються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додають</a:t>
            </a:r>
            <a:r>
              <a:rPr lang="ru-RU" sz="2000" dirty="0" smtClean="0">
                <a:solidFill>
                  <a:schemeClr val="bg1"/>
                </a:solidFill>
              </a:rPr>
              <a:t> в </a:t>
            </a:r>
            <a:r>
              <a:rPr lang="ru-RU" sz="2000" dirty="0" err="1" smtClean="0">
                <a:solidFill>
                  <a:schemeClr val="bg1"/>
                </a:solidFill>
              </a:rPr>
              <a:t>останню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чергу</a:t>
            </a:r>
            <a:r>
              <a:rPr lang="ru-RU" sz="2000" dirty="0" smtClean="0">
                <a:solidFill>
                  <a:schemeClr val="bg1"/>
                </a:solidFill>
              </a:rPr>
              <a:t> і </a:t>
            </a:r>
            <a:r>
              <a:rPr lang="ru-RU" sz="2000" dirty="0" err="1" smtClean="0">
                <a:solidFill>
                  <a:schemeClr val="bg1"/>
                </a:solidFill>
              </a:rPr>
              <a:t>змішують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обережно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8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690" y="39374"/>
            <a:ext cx="4399323" cy="153912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87658" y="39374"/>
            <a:ext cx="7252651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В даному випадку при змішуванні лікарських речовин варто враховувати, що бутадіон сильно електризується і розпорошується, а також має велику величину втрат при розтиранні, тому раціонально першим поміщати в ступку анальгін. У ступці розтирають спочатку 0,9 г анальгіну, а потім додають 0,9 г бутадіону і змішують. Розвішують по 0,30 г в вощені капсули.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690" y="1866436"/>
            <a:ext cx="11878265" cy="193899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chemeClr val="bg1"/>
                </a:solidFill>
              </a:rPr>
              <a:t>Про розпушуваність лікарських речовин судять не по величині їх щільності, а по їх об'ємній масі.</a:t>
            </a:r>
          </a:p>
          <a:p>
            <a:pPr algn="just"/>
            <a:r>
              <a:rPr lang="uk-UA" sz="2000" i="1" u="sng" dirty="0" smtClean="0">
                <a:solidFill>
                  <a:schemeClr val="bg1"/>
                </a:solidFill>
              </a:rPr>
              <a:t>Об'ємна маса </a:t>
            </a:r>
            <a:r>
              <a:rPr lang="uk-UA" sz="2000" dirty="0" smtClean="0">
                <a:solidFill>
                  <a:schemeClr val="bg1"/>
                </a:solidFill>
              </a:rPr>
              <a:t>- це маса (вага) 1 см3 речовини в повітряно-сухому порошкоподібному стані в умовах вільної насипання в яку-небудь ємність.</a:t>
            </a:r>
          </a:p>
          <a:p>
            <a:pPr algn="just"/>
            <a:r>
              <a:rPr lang="uk-UA" sz="2000" dirty="0" smtClean="0">
                <a:solidFill>
                  <a:schemeClr val="bg1"/>
                </a:solidFill>
              </a:rPr>
              <a:t>Об'ємна маса характеризує ступінь розпорошеності лікарських речовин. Чим менше об'ємна маса речовини, тим більше речовина схильна до розпорошування.</a:t>
            </a:r>
          </a:p>
          <a:p>
            <a:pPr algn="just"/>
            <a:r>
              <a:rPr lang="uk-UA" sz="2000" dirty="0" smtClean="0">
                <a:solidFill>
                  <a:schemeClr val="bg1"/>
                </a:solidFill>
              </a:rPr>
              <a:t>У табл. </a:t>
            </a:r>
            <a:r>
              <a:rPr lang="uk-UA" sz="2000" dirty="0">
                <a:solidFill>
                  <a:schemeClr val="bg1"/>
                </a:solidFill>
              </a:rPr>
              <a:t>н</a:t>
            </a:r>
            <a:r>
              <a:rPr lang="uk-UA" sz="2000" dirty="0" smtClean="0">
                <a:solidFill>
                  <a:schemeClr val="bg1"/>
                </a:solidFill>
              </a:rPr>
              <a:t>ижче представлені щільності і об'ємні маси деяких лікарських речовин.</a:t>
            </a:r>
            <a:endParaRPr lang="uk-UA" sz="20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31" y="3878164"/>
            <a:ext cx="4498109" cy="285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1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8528" y="1256284"/>
            <a:ext cx="11139424" cy="509371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2000" b="1" i="1" dirty="0" err="1">
                <a:solidFill>
                  <a:schemeClr val="bg1"/>
                </a:solidFill>
              </a:rPr>
              <a:t>Лікарські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</a:rPr>
              <a:t>речовини</a:t>
            </a:r>
            <a:r>
              <a:rPr lang="ru-RU" sz="2000" b="1" i="1" dirty="0">
                <a:solidFill>
                  <a:schemeClr val="bg1"/>
                </a:solidFill>
              </a:rPr>
              <a:t> складного порошку </a:t>
            </a:r>
            <a:r>
              <a:rPr lang="ru-RU" sz="2000" b="1" i="1" dirty="0" err="1">
                <a:solidFill>
                  <a:schemeClr val="bg1"/>
                </a:solidFill>
              </a:rPr>
              <a:t>виписані</a:t>
            </a:r>
            <a:r>
              <a:rPr lang="ru-RU" sz="2000" b="1" i="1" dirty="0">
                <a:solidFill>
                  <a:schemeClr val="bg1"/>
                </a:solidFill>
              </a:rPr>
              <a:t> в </a:t>
            </a:r>
            <a:r>
              <a:rPr lang="ru-RU" sz="2000" b="1" i="1" dirty="0" err="1">
                <a:solidFill>
                  <a:schemeClr val="bg1"/>
                </a:solidFill>
              </a:rPr>
              <a:t>різних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</a:rPr>
              <a:t>кількостях</a:t>
            </a:r>
            <a:r>
              <a:rPr lang="ru-RU" sz="2000" b="1" i="1" dirty="0">
                <a:solidFill>
                  <a:schemeClr val="bg1"/>
                </a:solidFill>
              </a:rPr>
              <a:t> (</a:t>
            </a:r>
            <a:r>
              <a:rPr lang="ru-RU" sz="2000" b="1" i="1" dirty="0" err="1">
                <a:solidFill>
                  <a:schemeClr val="bg1"/>
                </a:solidFill>
              </a:rPr>
              <a:t>співвідношення</a:t>
            </a:r>
            <a:r>
              <a:rPr lang="ru-RU" sz="2000" b="1" i="1" dirty="0">
                <a:solidFill>
                  <a:schemeClr val="bg1"/>
                </a:solidFill>
              </a:rPr>
              <a:t> в </a:t>
            </a:r>
            <a:r>
              <a:rPr lang="ru-RU" sz="2000" b="1" i="1" dirty="0" err="1">
                <a:solidFill>
                  <a:schemeClr val="bg1"/>
                </a:solidFill>
              </a:rPr>
              <a:t>масі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</a:rPr>
              <a:t>більш</a:t>
            </a:r>
            <a:r>
              <a:rPr lang="ru-RU" sz="2000" b="1" i="1" dirty="0">
                <a:solidFill>
                  <a:schemeClr val="bg1"/>
                </a:solidFill>
              </a:rPr>
              <a:t> 1:5).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</a:rPr>
              <a:t>В </a:t>
            </a:r>
            <a:r>
              <a:rPr lang="ru-RU" sz="2000" dirty="0" err="1">
                <a:solidFill>
                  <a:schemeClr val="bg1"/>
                </a:solidFill>
              </a:rPr>
              <a:t>цьому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випадку</a:t>
            </a:r>
            <a:r>
              <a:rPr lang="ru-RU" sz="2000" dirty="0">
                <a:solidFill>
                  <a:schemeClr val="bg1"/>
                </a:solidFill>
              </a:rPr>
              <a:t> порядок </a:t>
            </a:r>
            <a:r>
              <a:rPr lang="ru-RU" sz="2000" dirty="0" err="1">
                <a:solidFill>
                  <a:schemeClr val="bg1"/>
                </a:solidFill>
              </a:rPr>
              <a:t>приготування</a:t>
            </a:r>
            <a:r>
              <a:rPr lang="ru-RU" sz="2000" dirty="0">
                <a:solidFill>
                  <a:schemeClr val="bg1"/>
                </a:solidFill>
              </a:rPr>
              <a:t> порошку </a:t>
            </a:r>
            <a:r>
              <a:rPr lang="ru-RU" sz="2000" dirty="0" err="1">
                <a:solidFill>
                  <a:schemeClr val="bg1"/>
                </a:solidFill>
              </a:rPr>
              <a:t>наступний</a:t>
            </a:r>
            <a:r>
              <a:rPr lang="ru-RU" sz="2000" dirty="0" smtClean="0">
                <a:solidFill>
                  <a:schemeClr val="bg1"/>
                </a:solidFill>
              </a:rPr>
              <a:t>: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</a:rPr>
              <a:t>першим </a:t>
            </a:r>
            <a:r>
              <a:rPr lang="ru-RU" sz="2000" dirty="0" err="1">
                <a:solidFill>
                  <a:schemeClr val="bg1"/>
                </a:solidFill>
              </a:rPr>
              <a:t>подрібнюють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лікарський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засіб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що</a:t>
            </a:r>
            <a:r>
              <a:rPr lang="ru-RU" sz="2000" dirty="0">
                <a:solidFill>
                  <a:schemeClr val="bg1"/>
                </a:solidFill>
              </a:rPr>
              <a:t> входить в </a:t>
            </a:r>
            <a:r>
              <a:rPr lang="ru-RU" sz="2000" dirty="0" err="1">
                <a:solidFill>
                  <a:schemeClr val="bg1"/>
                </a:solidFill>
              </a:rPr>
              <a:t>більшій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кількості</a:t>
            </a:r>
            <a:r>
              <a:rPr lang="ru-RU" sz="2000" dirty="0">
                <a:solidFill>
                  <a:schemeClr val="bg1"/>
                </a:solidFill>
              </a:rPr>
              <a:t> і </a:t>
            </a:r>
            <a:r>
              <a:rPr lang="ru-RU" sz="2000" dirty="0" err="1">
                <a:solidFill>
                  <a:schemeClr val="bg1"/>
                </a:solidFill>
              </a:rPr>
              <a:t>має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менші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втрати</a:t>
            </a:r>
            <a:r>
              <a:rPr lang="ru-RU" sz="2000" dirty="0">
                <a:solidFill>
                  <a:schemeClr val="bg1"/>
                </a:solidFill>
              </a:rPr>
              <a:t> в порах ступки.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just">
              <a:buFontTx/>
              <a:buChar char="-"/>
            </a:pPr>
            <a:r>
              <a:rPr lang="ru-RU" sz="2000" dirty="0" err="1" smtClean="0">
                <a:solidFill>
                  <a:schemeClr val="bg1"/>
                </a:solidFill>
              </a:rPr>
              <a:t>Потім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подрібнений</a:t>
            </a:r>
            <a:r>
              <a:rPr lang="ru-RU" sz="2000" dirty="0">
                <a:solidFill>
                  <a:schemeClr val="bg1"/>
                </a:solidFill>
              </a:rPr>
              <a:t> порошок </a:t>
            </a:r>
            <a:r>
              <a:rPr lang="ru-RU" sz="2000" dirty="0" err="1">
                <a:solidFill>
                  <a:schemeClr val="bg1"/>
                </a:solidFill>
              </a:rPr>
              <a:t>висипають</a:t>
            </a:r>
            <a:r>
              <a:rPr lang="ru-RU" sz="2000" dirty="0">
                <a:solidFill>
                  <a:schemeClr val="bg1"/>
                </a:solidFill>
              </a:rPr>
              <a:t> на капсулу, </a:t>
            </a:r>
            <a:r>
              <a:rPr lang="ru-RU" sz="2000" dirty="0" err="1">
                <a:solidFill>
                  <a:schemeClr val="bg1"/>
                </a:solidFill>
              </a:rPr>
              <a:t>залишаючи</a:t>
            </a:r>
            <a:r>
              <a:rPr lang="ru-RU" sz="2000" dirty="0">
                <a:solidFill>
                  <a:schemeClr val="bg1"/>
                </a:solidFill>
              </a:rPr>
              <a:t> в </a:t>
            </a:r>
            <a:r>
              <a:rPr lang="ru-RU" sz="2000" dirty="0" err="1">
                <a:solidFill>
                  <a:schemeClr val="bg1"/>
                </a:solidFill>
              </a:rPr>
              <a:t>ступці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невелику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кількість</a:t>
            </a:r>
            <a:r>
              <a:rPr lang="ru-RU" sz="2000" dirty="0">
                <a:solidFill>
                  <a:schemeClr val="bg1"/>
                </a:solidFill>
              </a:rPr>
              <a:t> (</a:t>
            </a:r>
            <a:r>
              <a:rPr lang="ru-RU" sz="2000" dirty="0" err="1">
                <a:solidFill>
                  <a:schemeClr val="bg1"/>
                </a:solidFill>
              </a:rPr>
              <a:t>приблизно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стільки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скільки</a:t>
            </a:r>
            <a:r>
              <a:rPr lang="ru-RU" sz="2000" dirty="0">
                <a:solidFill>
                  <a:schemeClr val="bg1"/>
                </a:solidFill>
              </a:rPr>
              <a:t> буде </a:t>
            </a:r>
            <a:r>
              <a:rPr lang="ru-RU" sz="2000" dirty="0" err="1">
                <a:solidFill>
                  <a:schemeClr val="bg1"/>
                </a:solidFill>
              </a:rPr>
              <a:t>наступного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інгредієнта</a:t>
            </a:r>
            <a:r>
              <a:rPr lang="ru-RU" sz="2000" dirty="0">
                <a:solidFill>
                  <a:schemeClr val="bg1"/>
                </a:solidFill>
              </a:rPr>
              <a:t>).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just">
              <a:buFontTx/>
              <a:buChar char="-"/>
            </a:pPr>
            <a:r>
              <a:rPr lang="ru-RU" sz="2000" dirty="0" err="1" smtClean="0">
                <a:solidFill>
                  <a:schemeClr val="bg1"/>
                </a:solidFill>
              </a:rPr>
              <a:t>Змішування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починають</a:t>
            </a:r>
            <a:r>
              <a:rPr lang="ru-RU" sz="2000" dirty="0">
                <a:solidFill>
                  <a:schemeClr val="bg1"/>
                </a:solidFill>
              </a:rPr>
              <a:t> з </a:t>
            </a:r>
            <a:r>
              <a:rPr lang="ru-RU" sz="2000" dirty="0" err="1">
                <a:solidFill>
                  <a:schemeClr val="bg1"/>
                </a:solidFill>
              </a:rPr>
              <a:t>інгредієнта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прописаного</a:t>
            </a:r>
            <a:r>
              <a:rPr lang="ru-RU" sz="2000" dirty="0">
                <a:solidFill>
                  <a:schemeClr val="bg1"/>
                </a:solidFill>
              </a:rPr>
              <a:t> в </a:t>
            </a:r>
            <a:r>
              <a:rPr lang="ru-RU" sz="2000" dirty="0" err="1">
                <a:solidFill>
                  <a:schemeClr val="bg1"/>
                </a:solidFill>
              </a:rPr>
              <a:t>найменшій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кількості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поступово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додаючи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інші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речовини</a:t>
            </a:r>
            <a:r>
              <a:rPr lang="ru-RU" sz="2000" dirty="0">
                <a:solidFill>
                  <a:schemeClr val="bg1"/>
                </a:solidFill>
              </a:rPr>
              <a:t> в порядку </a:t>
            </a:r>
            <a:r>
              <a:rPr lang="ru-RU" sz="2000" dirty="0" err="1">
                <a:solidFill>
                  <a:schemeClr val="bg1"/>
                </a:solidFill>
              </a:rPr>
              <a:t>зростання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прописаних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кількостей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враховуючи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кристалічну</a:t>
            </a:r>
            <a:r>
              <a:rPr lang="ru-RU" sz="2000" dirty="0">
                <a:solidFill>
                  <a:schemeClr val="bg1"/>
                </a:solidFill>
              </a:rPr>
              <a:t> структуру і </a:t>
            </a:r>
            <a:r>
              <a:rPr lang="ru-RU" sz="2000" dirty="0" err="1">
                <a:solidFill>
                  <a:schemeClr val="bg1"/>
                </a:solidFill>
              </a:rPr>
              <a:t>розпиленість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лікарських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речовин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err="1">
                <a:solidFill>
                  <a:schemeClr val="bg1"/>
                </a:solidFill>
              </a:rPr>
              <a:t>Лікарські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речовини</a:t>
            </a:r>
            <a:r>
              <a:rPr lang="ru-RU" sz="2000" dirty="0">
                <a:solidFill>
                  <a:schemeClr val="bg1"/>
                </a:solidFill>
              </a:rPr>
              <a:t> складного порошку (у </a:t>
            </a:r>
            <a:r>
              <a:rPr lang="ru-RU" sz="2000" dirty="0" err="1">
                <a:solidFill>
                  <a:schemeClr val="bg1"/>
                </a:solidFill>
              </a:rPr>
              <a:t>багатокомпонентних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прописах</a:t>
            </a:r>
            <a:r>
              <a:rPr lang="ru-RU" sz="2000" dirty="0">
                <a:solidFill>
                  <a:schemeClr val="bg1"/>
                </a:solidFill>
              </a:rPr>
              <a:t>) </a:t>
            </a:r>
            <a:r>
              <a:rPr lang="ru-RU" sz="2000" dirty="0" err="1">
                <a:solidFill>
                  <a:schemeClr val="bg1"/>
                </a:solidFill>
              </a:rPr>
              <a:t>можуть</a:t>
            </a:r>
            <a:r>
              <a:rPr lang="ru-RU" sz="2000" dirty="0">
                <a:solidFill>
                  <a:schemeClr val="bg1"/>
                </a:solidFill>
              </a:rPr>
              <a:t> бути </a:t>
            </a:r>
            <a:r>
              <a:rPr lang="ru-RU" sz="2000" dirty="0" err="1">
                <a:solidFill>
                  <a:schemeClr val="bg1"/>
                </a:solidFill>
              </a:rPr>
              <a:t>виписані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одночасно</a:t>
            </a:r>
            <a:r>
              <a:rPr lang="ru-RU" sz="2000" dirty="0">
                <a:solidFill>
                  <a:schemeClr val="bg1"/>
                </a:solidFill>
              </a:rPr>
              <a:t> і в </a:t>
            </a:r>
            <a:r>
              <a:rPr lang="ru-RU" sz="2000" dirty="0" err="1">
                <a:solidFill>
                  <a:schemeClr val="bg1"/>
                </a:solidFill>
              </a:rPr>
              <a:t>рівних</a:t>
            </a:r>
            <a:r>
              <a:rPr lang="ru-RU" sz="2000" dirty="0">
                <a:solidFill>
                  <a:schemeClr val="bg1"/>
                </a:solidFill>
              </a:rPr>
              <a:t>, і в </a:t>
            </a:r>
            <a:r>
              <a:rPr lang="ru-RU" sz="2000" dirty="0" err="1">
                <a:solidFill>
                  <a:schemeClr val="bg1"/>
                </a:solidFill>
              </a:rPr>
              <a:t>різних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кількостях</a:t>
            </a:r>
            <a:r>
              <a:rPr lang="ru-RU" sz="2000" dirty="0">
                <a:solidFill>
                  <a:schemeClr val="bg1"/>
                </a:solidFill>
              </a:rPr>
              <a:t>. В </a:t>
            </a:r>
            <a:r>
              <a:rPr lang="ru-RU" sz="2000" dirty="0" err="1">
                <a:solidFill>
                  <a:schemeClr val="bg1"/>
                </a:solidFill>
              </a:rPr>
              <a:t>цьому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випадку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необхідно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керуватися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усіма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вказаними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вище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положеннями</a:t>
            </a:r>
            <a:r>
              <a:rPr lang="ru-RU" sz="2000" dirty="0">
                <a:solidFill>
                  <a:schemeClr val="bg1"/>
                </a:solidFill>
              </a:rPr>
              <a:t>, не </a:t>
            </a:r>
            <a:r>
              <a:rPr lang="ru-RU" sz="2000" dirty="0" err="1">
                <a:solidFill>
                  <a:schemeClr val="bg1"/>
                </a:solidFill>
              </a:rPr>
              <a:t>порушуючи</a:t>
            </a:r>
            <a:r>
              <a:rPr lang="ru-RU" sz="2000" dirty="0">
                <a:solidFill>
                  <a:schemeClr val="bg1"/>
                </a:solidFill>
              </a:rPr>
              <a:t> основного правила </a:t>
            </a:r>
            <a:r>
              <a:rPr lang="ru-RU" sz="2000" dirty="0" err="1">
                <a:solidFill>
                  <a:schemeClr val="bg1"/>
                </a:solidFill>
              </a:rPr>
              <a:t>змішування</a:t>
            </a:r>
            <a:r>
              <a:rPr lang="ru-RU" sz="2000" dirty="0">
                <a:solidFill>
                  <a:schemeClr val="bg1"/>
                </a:solidFill>
              </a:rPr>
              <a:t>: </a:t>
            </a:r>
            <a:r>
              <a:rPr lang="ru-RU" sz="2000" b="1" i="1" dirty="0" err="1">
                <a:solidFill>
                  <a:schemeClr val="bg1"/>
                </a:solidFill>
              </a:rPr>
              <a:t>від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</a:rPr>
              <a:t>меншого</a:t>
            </a:r>
            <a:r>
              <a:rPr lang="ru-RU" sz="2000" b="1" i="1" dirty="0">
                <a:solidFill>
                  <a:schemeClr val="bg1"/>
                </a:solidFill>
              </a:rPr>
              <a:t> до </a:t>
            </a:r>
            <a:r>
              <a:rPr lang="ru-RU" sz="2000" b="1" i="1" dirty="0" err="1">
                <a:solidFill>
                  <a:schemeClr val="bg1"/>
                </a:solidFill>
              </a:rPr>
              <a:t>більшого</a:t>
            </a:r>
            <a:r>
              <a:rPr lang="ru-RU" sz="2000" b="1" i="1" dirty="0">
                <a:solidFill>
                  <a:schemeClr val="bg1"/>
                </a:solidFill>
              </a:rPr>
              <a:t>.</a:t>
            </a:r>
          </a:p>
          <a:p>
            <a:pPr algn="just"/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black">
          <a:xfrm>
            <a:off x="1093216" y="136398"/>
            <a:ext cx="10143744" cy="778002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u="sng" smtClean="0">
                <a:solidFill>
                  <a:schemeClr val="bg1"/>
                </a:solidFill>
              </a:rPr>
              <a:t>11. Особливості змішування</a:t>
            </a:r>
            <a:endParaRPr lang="uk-UA" i="1" u="sng" dirty="0"/>
          </a:p>
        </p:txBody>
      </p:sp>
    </p:spTree>
    <p:extLst>
      <p:ext uri="{BB962C8B-B14F-4D97-AF65-F5344CB8AC3E}">
        <p14:creationId xmlns:p14="http://schemas.microsoft.com/office/powerpoint/2010/main" val="251791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2896" y="132080"/>
            <a:ext cx="7729728" cy="73101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Приклад</a:t>
            </a:r>
            <a:endParaRPr lang="uk-UA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65" y="1277566"/>
            <a:ext cx="6541638" cy="23393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1690" y="1177263"/>
            <a:ext cx="4739231" cy="48793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06" y="3900651"/>
            <a:ext cx="6981418" cy="94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0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8746" y="607903"/>
            <a:ext cx="10845758" cy="507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22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6" y="201877"/>
            <a:ext cx="11162177" cy="25210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36" y="3005671"/>
            <a:ext cx="11393564" cy="339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37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717" y="579061"/>
            <a:ext cx="5295056" cy="28499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08" y="3862265"/>
            <a:ext cx="11823874" cy="179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48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121412"/>
            <a:ext cx="7729728" cy="65074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i="1" u="sng" dirty="0" smtClean="0">
                <a:solidFill>
                  <a:schemeClr val="bg1"/>
                </a:solidFill>
              </a:rPr>
              <a:t>Відкриті та закриті Тести </a:t>
            </a:r>
            <a:endParaRPr lang="uk-UA" b="1" i="1" u="sng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545" y="871068"/>
            <a:ext cx="5434556" cy="14756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45" y="2445637"/>
            <a:ext cx="5471634" cy="44123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597" y="987979"/>
            <a:ext cx="5372566" cy="18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78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843150" y="977519"/>
            <a:ext cx="8578850" cy="2237740"/>
            <a:chOff x="319150" y="977519"/>
            <a:chExt cx="8578850" cy="2237740"/>
          </a:xfrm>
        </p:grpSpPr>
        <p:sp>
          <p:nvSpPr>
            <p:cNvPr id="6" name="object 6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8460867" y="0"/>
                  </a:moveTo>
                  <a:lnTo>
                    <a:pt x="107823" y="0"/>
                  </a:lnTo>
                  <a:lnTo>
                    <a:pt x="65852" y="8471"/>
                  </a:lnTo>
                  <a:lnTo>
                    <a:pt x="31580" y="31575"/>
                  </a:lnTo>
                  <a:lnTo>
                    <a:pt x="8473" y="65847"/>
                  </a:lnTo>
                  <a:lnTo>
                    <a:pt x="0" y="107823"/>
                  </a:lnTo>
                  <a:lnTo>
                    <a:pt x="0" y="539114"/>
                  </a:lnTo>
                  <a:lnTo>
                    <a:pt x="8473" y="581090"/>
                  </a:lnTo>
                  <a:lnTo>
                    <a:pt x="31580" y="615362"/>
                  </a:lnTo>
                  <a:lnTo>
                    <a:pt x="65852" y="638466"/>
                  </a:lnTo>
                  <a:lnTo>
                    <a:pt x="107823" y="646938"/>
                  </a:lnTo>
                  <a:lnTo>
                    <a:pt x="8460867" y="646938"/>
                  </a:lnTo>
                  <a:lnTo>
                    <a:pt x="8502842" y="638466"/>
                  </a:lnTo>
                  <a:lnTo>
                    <a:pt x="8537114" y="615362"/>
                  </a:lnTo>
                  <a:lnTo>
                    <a:pt x="8560218" y="581090"/>
                  </a:lnTo>
                  <a:lnTo>
                    <a:pt x="8568690" y="539114"/>
                  </a:lnTo>
                  <a:lnTo>
                    <a:pt x="8568690" y="107823"/>
                  </a:lnTo>
                  <a:lnTo>
                    <a:pt x="8560218" y="65847"/>
                  </a:lnTo>
                  <a:lnTo>
                    <a:pt x="8537114" y="31575"/>
                  </a:lnTo>
                  <a:lnTo>
                    <a:pt x="8502842" y="8471"/>
                  </a:lnTo>
                  <a:lnTo>
                    <a:pt x="846086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0" y="107823"/>
                  </a:moveTo>
                  <a:lnTo>
                    <a:pt x="8473" y="65847"/>
                  </a:lnTo>
                  <a:lnTo>
                    <a:pt x="31580" y="31575"/>
                  </a:lnTo>
                  <a:lnTo>
                    <a:pt x="65852" y="8471"/>
                  </a:lnTo>
                  <a:lnTo>
                    <a:pt x="107823" y="0"/>
                  </a:lnTo>
                  <a:lnTo>
                    <a:pt x="8460867" y="0"/>
                  </a:lnTo>
                  <a:lnTo>
                    <a:pt x="8502842" y="8471"/>
                  </a:lnTo>
                  <a:lnTo>
                    <a:pt x="8537114" y="31575"/>
                  </a:lnTo>
                  <a:lnTo>
                    <a:pt x="8560218" y="65847"/>
                  </a:lnTo>
                  <a:lnTo>
                    <a:pt x="8568690" y="107823"/>
                  </a:lnTo>
                  <a:lnTo>
                    <a:pt x="8568690" y="539114"/>
                  </a:lnTo>
                  <a:lnTo>
                    <a:pt x="8560218" y="581090"/>
                  </a:lnTo>
                  <a:lnTo>
                    <a:pt x="8537114" y="615362"/>
                  </a:lnTo>
                  <a:lnTo>
                    <a:pt x="8502842" y="638466"/>
                  </a:lnTo>
                  <a:lnTo>
                    <a:pt x="8460867" y="646938"/>
                  </a:lnTo>
                  <a:lnTo>
                    <a:pt x="107823" y="646938"/>
                  </a:lnTo>
                  <a:lnTo>
                    <a:pt x="65852" y="638466"/>
                  </a:lnTo>
                  <a:lnTo>
                    <a:pt x="31580" y="615362"/>
                  </a:lnTo>
                  <a:lnTo>
                    <a:pt x="8473" y="581090"/>
                  </a:lnTo>
                  <a:lnTo>
                    <a:pt x="0" y="539114"/>
                  </a:lnTo>
                  <a:lnTo>
                    <a:pt x="0" y="10782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0054" y="2010536"/>
              <a:ext cx="4103370" cy="1205230"/>
            </a:xfrm>
            <a:custGeom>
              <a:avLst/>
              <a:gdLst/>
              <a:ahLst/>
              <a:cxnLst/>
              <a:rect l="l" t="t" r="r" b="b"/>
              <a:pathLst>
                <a:path w="4103370" h="1205230">
                  <a:moveTo>
                    <a:pt x="3902583" y="0"/>
                  </a:moveTo>
                  <a:lnTo>
                    <a:pt x="200787" y="0"/>
                  </a:lnTo>
                  <a:lnTo>
                    <a:pt x="154746" y="5304"/>
                  </a:lnTo>
                  <a:lnTo>
                    <a:pt x="112483" y="20411"/>
                  </a:lnTo>
                  <a:lnTo>
                    <a:pt x="75202" y="44117"/>
                  </a:lnTo>
                  <a:lnTo>
                    <a:pt x="44109" y="75213"/>
                  </a:lnTo>
                  <a:lnTo>
                    <a:pt x="20407" y="112494"/>
                  </a:lnTo>
                  <a:lnTo>
                    <a:pt x="5302" y="154754"/>
                  </a:lnTo>
                  <a:lnTo>
                    <a:pt x="0" y="200787"/>
                  </a:lnTo>
                  <a:lnTo>
                    <a:pt x="0" y="1003935"/>
                  </a:lnTo>
                  <a:lnTo>
                    <a:pt x="5302" y="1049967"/>
                  </a:lnTo>
                  <a:lnTo>
                    <a:pt x="20407" y="1092227"/>
                  </a:lnTo>
                  <a:lnTo>
                    <a:pt x="44109" y="1129508"/>
                  </a:lnTo>
                  <a:lnTo>
                    <a:pt x="75202" y="1160604"/>
                  </a:lnTo>
                  <a:lnTo>
                    <a:pt x="112483" y="1184310"/>
                  </a:lnTo>
                  <a:lnTo>
                    <a:pt x="154746" y="1199417"/>
                  </a:lnTo>
                  <a:lnTo>
                    <a:pt x="200787" y="1204722"/>
                  </a:lnTo>
                  <a:lnTo>
                    <a:pt x="3902583" y="1204722"/>
                  </a:lnTo>
                  <a:lnTo>
                    <a:pt x="3948615" y="1199417"/>
                  </a:lnTo>
                  <a:lnTo>
                    <a:pt x="3990875" y="1184310"/>
                  </a:lnTo>
                  <a:lnTo>
                    <a:pt x="4028156" y="1160604"/>
                  </a:lnTo>
                  <a:lnTo>
                    <a:pt x="4059252" y="1129508"/>
                  </a:lnTo>
                  <a:lnTo>
                    <a:pt x="4082958" y="1092227"/>
                  </a:lnTo>
                  <a:lnTo>
                    <a:pt x="4098065" y="1049967"/>
                  </a:lnTo>
                  <a:lnTo>
                    <a:pt x="4103370" y="1003935"/>
                  </a:lnTo>
                  <a:lnTo>
                    <a:pt x="4103370" y="200787"/>
                  </a:lnTo>
                  <a:lnTo>
                    <a:pt x="4098065" y="154754"/>
                  </a:lnTo>
                  <a:lnTo>
                    <a:pt x="4082958" y="112494"/>
                  </a:lnTo>
                  <a:lnTo>
                    <a:pt x="4059252" y="75213"/>
                  </a:lnTo>
                  <a:lnTo>
                    <a:pt x="4028156" y="44117"/>
                  </a:lnTo>
                  <a:lnTo>
                    <a:pt x="3990875" y="20411"/>
                  </a:lnTo>
                  <a:lnTo>
                    <a:pt x="3948615" y="5304"/>
                  </a:lnTo>
                  <a:lnTo>
                    <a:pt x="3902583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968880" y="1045464"/>
            <a:ext cx="81026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885" algn="ctr">
              <a:spcBef>
                <a:spcPts val="100"/>
              </a:spcBef>
            </a:pP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ПОРОШКИ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З ОТРУЙНИМИ,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І</a:t>
            </a:r>
            <a:r>
              <a:rPr sz="1600" b="1" spc="-3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СИЛЬНОДІЮЧИМИ</a:t>
            </a:r>
            <a:endParaRPr sz="1600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12700" algn="ctr">
              <a:tabLst>
                <a:tab pos="3416935" algn="l"/>
                <a:tab pos="8089265" algn="l"/>
              </a:tabLst>
            </a:pPr>
            <a:r>
              <a:rPr sz="1600" strike="sngStrike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70C0"/>
                </a:solidFill>
                <a:latin typeface="Times New Roman"/>
                <a:cs typeface="Times New Roman"/>
              </a:rPr>
              <a:t>	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РЕЧОВИНАМИ</a:t>
            </a:r>
            <a:r>
              <a:rPr sz="1600" b="1" spc="-5" dirty="0">
                <a:solidFill>
                  <a:srgbClr val="990033"/>
                </a:solidFill>
                <a:latin typeface="Tahoma"/>
                <a:cs typeface="Tahoma"/>
              </a:rPr>
              <a:t>	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64055" y="2010536"/>
            <a:ext cx="4103370" cy="1205230"/>
          </a:xfrm>
          <a:custGeom>
            <a:avLst/>
            <a:gdLst/>
            <a:ahLst/>
            <a:cxnLst/>
            <a:rect l="l" t="t" r="r" b="b"/>
            <a:pathLst>
              <a:path w="4103370" h="1205230">
                <a:moveTo>
                  <a:pt x="0" y="200787"/>
                </a:moveTo>
                <a:lnTo>
                  <a:pt x="5302" y="154754"/>
                </a:lnTo>
                <a:lnTo>
                  <a:pt x="20407" y="112494"/>
                </a:lnTo>
                <a:lnTo>
                  <a:pt x="44109" y="75213"/>
                </a:lnTo>
                <a:lnTo>
                  <a:pt x="75202" y="44117"/>
                </a:lnTo>
                <a:lnTo>
                  <a:pt x="112483" y="20411"/>
                </a:lnTo>
                <a:lnTo>
                  <a:pt x="154746" y="5304"/>
                </a:lnTo>
                <a:lnTo>
                  <a:pt x="200787" y="0"/>
                </a:lnTo>
                <a:lnTo>
                  <a:pt x="3902583" y="0"/>
                </a:lnTo>
                <a:lnTo>
                  <a:pt x="3948615" y="5304"/>
                </a:lnTo>
                <a:lnTo>
                  <a:pt x="3990875" y="20411"/>
                </a:lnTo>
                <a:lnTo>
                  <a:pt x="4028156" y="44117"/>
                </a:lnTo>
                <a:lnTo>
                  <a:pt x="4059252" y="75213"/>
                </a:lnTo>
                <a:lnTo>
                  <a:pt x="4082958" y="112494"/>
                </a:lnTo>
                <a:lnTo>
                  <a:pt x="4098065" y="154754"/>
                </a:lnTo>
                <a:lnTo>
                  <a:pt x="4103370" y="200787"/>
                </a:lnTo>
                <a:lnTo>
                  <a:pt x="4103370" y="1003935"/>
                </a:lnTo>
                <a:lnTo>
                  <a:pt x="4098065" y="1049967"/>
                </a:lnTo>
                <a:lnTo>
                  <a:pt x="4082958" y="1092227"/>
                </a:lnTo>
                <a:lnTo>
                  <a:pt x="4059252" y="1129508"/>
                </a:lnTo>
                <a:lnTo>
                  <a:pt x="4028156" y="1160604"/>
                </a:lnTo>
                <a:lnTo>
                  <a:pt x="3990875" y="1184310"/>
                </a:lnTo>
                <a:lnTo>
                  <a:pt x="3948615" y="1199417"/>
                </a:lnTo>
                <a:lnTo>
                  <a:pt x="3902583" y="1204722"/>
                </a:lnTo>
                <a:lnTo>
                  <a:pt x="200787" y="1204722"/>
                </a:lnTo>
                <a:lnTo>
                  <a:pt x="154746" y="1199417"/>
                </a:lnTo>
                <a:lnTo>
                  <a:pt x="112483" y="1184310"/>
                </a:lnTo>
                <a:lnTo>
                  <a:pt x="75202" y="1160604"/>
                </a:lnTo>
                <a:lnTo>
                  <a:pt x="44109" y="1129508"/>
                </a:lnTo>
                <a:lnTo>
                  <a:pt x="20407" y="1092227"/>
                </a:lnTo>
                <a:lnTo>
                  <a:pt x="5302" y="1049967"/>
                </a:lnTo>
                <a:lnTo>
                  <a:pt x="0" y="1003935"/>
                </a:lnTo>
                <a:lnTo>
                  <a:pt x="0" y="200787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09902" y="2050288"/>
            <a:ext cx="382142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отруйні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сильнодіючі речовини 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виписані в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кількості,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можна  відважити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ручних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терезах, 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тобто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більше, ніж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0,05</a:t>
            </a:r>
            <a:r>
              <a:rPr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149976" y="1984120"/>
            <a:ext cx="4043045" cy="1160780"/>
            <a:chOff x="4625975" y="1984120"/>
            <a:chExt cx="4043045" cy="1160780"/>
          </a:xfrm>
        </p:grpSpPr>
        <p:sp>
          <p:nvSpPr>
            <p:cNvPr id="13" name="object 13"/>
            <p:cNvSpPr/>
            <p:nvPr/>
          </p:nvSpPr>
          <p:spPr>
            <a:xfrm>
              <a:off x="4631055" y="1989200"/>
              <a:ext cx="4032885" cy="1150620"/>
            </a:xfrm>
            <a:custGeom>
              <a:avLst/>
              <a:gdLst/>
              <a:ahLst/>
              <a:cxnLst/>
              <a:rect l="l" t="t" r="r" b="b"/>
              <a:pathLst>
                <a:path w="4032884" h="1150620">
                  <a:moveTo>
                    <a:pt x="3840734" y="0"/>
                  </a:moveTo>
                  <a:lnTo>
                    <a:pt x="191770" y="0"/>
                  </a:lnTo>
                  <a:lnTo>
                    <a:pt x="147796" y="5064"/>
                  </a:lnTo>
                  <a:lnTo>
                    <a:pt x="107431" y="19490"/>
                  </a:lnTo>
                  <a:lnTo>
                    <a:pt x="71824" y="42127"/>
                  </a:lnTo>
                  <a:lnTo>
                    <a:pt x="42127" y="71824"/>
                  </a:lnTo>
                  <a:lnTo>
                    <a:pt x="19490" y="107431"/>
                  </a:lnTo>
                  <a:lnTo>
                    <a:pt x="5064" y="147796"/>
                  </a:lnTo>
                  <a:lnTo>
                    <a:pt x="0" y="191770"/>
                  </a:lnTo>
                  <a:lnTo>
                    <a:pt x="0" y="958850"/>
                  </a:lnTo>
                  <a:lnTo>
                    <a:pt x="5064" y="1002823"/>
                  </a:lnTo>
                  <a:lnTo>
                    <a:pt x="19490" y="1043188"/>
                  </a:lnTo>
                  <a:lnTo>
                    <a:pt x="42127" y="1078795"/>
                  </a:lnTo>
                  <a:lnTo>
                    <a:pt x="71824" y="1108492"/>
                  </a:lnTo>
                  <a:lnTo>
                    <a:pt x="107431" y="1131129"/>
                  </a:lnTo>
                  <a:lnTo>
                    <a:pt x="147796" y="1145555"/>
                  </a:lnTo>
                  <a:lnTo>
                    <a:pt x="191770" y="1150620"/>
                  </a:lnTo>
                  <a:lnTo>
                    <a:pt x="3840734" y="1150620"/>
                  </a:lnTo>
                  <a:lnTo>
                    <a:pt x="3884707" y="1145555"/>
                  </a:lnTo>
                  <a:lnTo>
                    <a:pt x="3925072" y="1131129"/>
                  </a:lnTo>
                  <a:lnTo>
                    <a:pt x="3960679" y="1108492"/>
                  </a:lnTo>
                  <a:lnTo>
                    <a:pt x="3990376" y="1078795"/>
                  </a:lnTo>
                  <a:lnTo>
                    <a:pt x="4013013" y="1043188"/>
                  </a:lnTo>
                  <a:lnTo>
                    <a:pt x="4027439" y="1002823"/>
                  </a:lnTo>
                  <a:lnTo>
                    <a:pt x="4032504" y="958850"/>
                  </a:lnTo>
                  <a:lnTo>
                    <a:pt x="4032504" y="191770"/>
                  </a:lnTo>
                  <a:lnTo>
                    <a:pt x="4027439" y="147796"/>
                  </a:lnTo>
                  <a:lnTo>
                    <a:pt x="4013013" y="107431"/>
                  </a:lnTo>
                  <a:lnTo>
                    <a:pt x="3990376" y="71824"/>
                  </a:lnTo>
                  <a:lnTo>
                    <a:pt x="3960679" y="42127"/>
                  </a:lnTo>
                  <a:lnTo>
                    <a:pt x="3925072" y="19490"/>
                  </a:lnTo>
                  <a:lnTo>
                    <a:pt x="3884707" y="5064"/>
                  </a:lnTo>
                  <a:lnTo>
                    <a:pt x="3840734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31055" y="1989200"/>
              <a:ext cx="4032885" cy="1150620"/>
            </a:xfrm>
            <a:custGeom>
              <a:avLst/>
              <a:gdLst/>
              <a:ahLst/>
              <a:cxnLst/>
              <a:rect l="l" t="t" r="r" b="b"/>
              <a:pathLst>
                <a:path w="4032884" h="1150620">
                  <a:moveTo>
                    <a:pt x="0" y="191770"/>
                  </a:moveTo>
                  <a:lnTo>
                    <a:pt x="5064" y="147796"/>
                  </a:lnTo>
                  <a:lnTo>
                    <a:pt x="19490" y="107431"/>
                  </a:lnTo>
                  <a:lnTo>
                    <a:pt x="42127" y="71824"/>
                  </a:lnTo>
                  <a:lnTo>
                    <a:pt x="71824" y="42127"/>
                  </a:lnTo>
                  <a:lnTo>
                    <a:pt x="107431" y="19490"/>
                  </a:lnTo>
                  <a:lnTo>
                    <a:pt x="147796" y="5064"/>
                  </a:lnTo>
                  <a:lnTo>
                    <a:pt x="191770" y="0"/>
                  </a:lnTo>
                  <a:lnTo>
                    <a:pt x="3840734" y="0"/>
                  </a:lnTo>
                  <a:lnTo>
                    <a:pt x="3884707" y="5064"/>
                  </a:lnTo>
                  <a:lnTo>
                    <a:pt x="3925072" y="19490"/>
                  </a:lnTo>
                  <a:lnTo>
                    <a:pt x="3960679" y="42127"/>
                  </a:lnTo>
                  <a:lnTo>
                    <a:pt x="3990376" y="71824"/>
                  </a:lnTo>
                  <a:lnTo>
                    <a:pt x="4013013" y="107431"/>
                  </a:lnTo>
                  <a:lnTo>
                    <a:pt x="4027439" y="147796"/>
                  </a:lnTo>
                  <a:lnTo>
                    <a:pt x="4032504" y="191770"/>
                  </a:lnTo>
                  <a:lnTo>
                    <a:pt x="4032504" y="958850"/>
                  </a:lnTo>
                  <a:lnTo>
                    <a:pt x="4027439" y="1002823"/>
                  </a:lnTo>
                  <a:lnTo>
                    <a:pt x="4013013" y="1043188"/>
                  </a:lnTo>
                  <a:lnTo>
                    <a:pt x="3990376" y="1078795"/>
                  </a:lnTo>
                  <a:lnTo>
                    <a:pt x="3960679" y="1108492"/>
                  </a:lnTo>
                  <a:lnTo>
                    <a:pt x="3925072" y="1131129"/>
                  </a:lnTo>
                  <a:lnTo>
                    <a:pt x="3884707" y="1145555"/>
                  </a:lnTo>
                  <a:lnTo>
                    <a:pt x="3840734" y="1150620"/>
                  </a:lnTo>
                  <a:lnTo>
                    <a:pt x="191770" y="1150620"/>
                  </a:lnTo>
                  <a:lnTo>
                    <a:pt x="147796" y="1145555"/>
                  </a:lnTo>
                  <a:lnTo>
                    <a:pt x="107431" y="1131129"/>
                  </a:lnTo>
                  <a:lnTo>
                    <a:pt x="71824" y="1108492"/>
                  </a:lnTo>
                  <a:lnTo>
                    <a:pt x="42127" y="1078795"/>
                  </a:lnTo>
                  <a:lnTo>
                    <a:pt x="19490" y="1043188"/>
                  </a:lnTo>
                  <a:lnTo>
                    <a:pt x="5064" y="1002823"/>
                  </a:lnTo>
                  <a:lnTo>
                    <a:pt x="0" y="958850"/>
                  </a:lnTo>
                  <a:lnTo>
                    <a:pt x="0" y="1917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198615" y="2026411"/>
            <a:ext cx="39090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="1" spc="-15" dirty="0">
                <a:solidFill>
                  <a:schemeClr val="bg1"/>
                </a:solidFill>
                <a:latin typeface="Arial"/>
                <a:cs typeface="Arial"/>
              </a:rPr>
              <a:t>отруйні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та </a:t>
            </a:r>
            <a:r>
              <a:rPr b="1" spc="-15" dirty="0">
                <a:solidFill>
                  <a:schemeClr val="bg1"/>
                </a:solidFill>
                <a:latin typeface="Arial"/>
                <a:cs typeface="Arial"/>
              </a:rPr>
              <a:t>сильнодіючі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речовини 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виписані в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кількості, </a:t>
            </a:r>
            <a:r>
              <a:rPr b="1" spc="-15" dirty="0">
                <a:solidFill>
                  <a:schemeClr val="bg1"/>
                </a:solidFill>
                <a:latin typeface="Arial"/>
                <a:cs typeface="Arial"/>
              </a:rPr>
              <a:t>що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не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можна  відважити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на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ручних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терезах,  </a:t>
            </a:r>
            <a:r>
              <a:rPr b="1" spc="-15" dirty="0">
                <a:solidFill>
                  <a:schemeClr val="bg1"/>
                </a:solidFill>
                <a:latin typeface="Arial"/>
                <a:cs typeface="Arial"/>
              </a:rPr>
              <a:t>тобто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менше,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ніж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0,05</a:t>
            </a:r>
            <a:r>
              <a:rPr b="1" spc="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г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671192" y="1623186"/>
            <a:ext cx="6372225" cy="391160"/>
          </a:xfrm>
          <a:custGeom>
            <a:avLst/>
            <a:gdLst/>
            <a:ahLst/>
            <a:cxnLst/>
            <a:rect l="l" t="t" r="r" b="b"/>
            <a:pathLst>
              <a:path w="6372225" h="391160">
                <a:moveTo>
                  <a:pt x="2355596" y="12573"/>
                </a:moveTo>
                <a:lnTo>
                  <a:pt x="2353564" y="127"/>
                </a:lnTo>
                <a:lnTo>
                  <a:pt x="74371" y="346710"/>
                </a:lnTo>
                <a:lnTo>
                  <a:pt x="69608" y="315341"/>
                </a:lnTo>
                <a:lnTo>
                  <a:pt x="0" y="364490"/>
                </a:lnTo>
                <a:lnTo>
                  <a:pt x="81064" y="390652"/>
                </a:lnTo>
                <a:lnTo>
                  <a:pt x="76581" y="361188"/>
                </a:lnTo>
                <a:lnTo>
                  <a:pt x="76288" y="359283"/>
                </a:lnTo>
                <a:lnTo>
                  <a:pt x="2355596" y="12573"/>
                </a:lnTo>
                <a:close/>
              </a:path>
              <a:path w="6372225" h="391160">
                <a:moveTo>
                  <a:pt x="6368262" y="325589"/>
                </a:moveTo>
                <a:lnTo>
                  <a:pt x="6300470" y="281432"/>
                </a:lnTo>
                <a:lnTo>
                  <a:pt x="6296863" y="313029"/>
                </a:lnTo>
                <a:lnTo>
                  <a:pt x="3542538" y="0"/>
                </a:lnTo>
                <a:lnTo>
                  <a:pt x="3541014" y="12700"/>
                </a:lnTo>
                <a:lnTo>
                  <a:pt x="6295428" y="325589"/>
                </a:lnTo>
                <a:lnTo>
                  <a:pt x="6308242" y="325589"/>
                </a:lnTo>
                <a:lnTo>
                  <a:pt x="6368262" y="325589"/>
                </a:lnTo>
                <a:close/>
              </a:path>
              <a:path w="6372225" h="391160">
                <a:moveTo>
                  <a:pt x="6371844" y="327914"/>
                </a:moveTo>
                <a:lnTo>
                  <a:pt x="6370472" y="327025"/>
                </a:lnTo>
                <a:lnTo>
                  <a:pt x="6308090" y="327025"/>
                </a:lnTo>
                <a:lnTo>
                  <a:pt x="6295263" y="327025"/>
                </a:lnTo>
                <a:lnTo>
                  <a:pt x="6291834" y="357124"/>
                </a:lnTo>
                <a:lnTo>
                  <a:pt x="6371844" y="3279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1587" y="3362706"/>
            <a:ext cx="8309609" cy="314096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098801" y="3406140"/>
            <a:ext cx="8154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86409" algn="l"/>
                <a:tab pos="1537970" algn="l"/>
                <a:tab pos="2245360" algn="l"/>
                <a:tab pos="3290570" algn="l"/>
                <a:tab pos="3827145" algn="l"/>
                <a:tab pos="5440680" algn="l"/>
                <a:tab pos="6651625" algn="l"/>
                <a:tab pos="8000365" algn="l"/>
              </a:tabLst>
            </a:pP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-й	</a:t>
            </a:r>
            <a:r>
              <a:rPr b="1" spc="-3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b="1" spc="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ріант:	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b="1" spc="-25" dirty="0">
                <a:solidFill>
                  <a:srgbClr val="C00000"/>
                </a:solidFill>
                <a:latin typeface="Arial"/>
                <a:cs typeface="Arial"/>
              </a:rPr>
              <a:t>щ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о	</a:t>
            </a:r>
            <a:r>
              <a:rPr b="1" spc="-4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b="1" spc="-25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уйн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а	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аб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о	</a:t>
            </a:r>
            <a:r>
              <a:rPr b="1" spc="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ильн</a:t>
            </a:r>
            <a:r>
              <a:rPr b="1" spc="-3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ді</a:t>
            </a:r>
            <a:r>
              <a:rPr b="1" spc="-70" dirty="0">
                <a:solidFill>
                  <a:srgbClr val="C00000"/>
                </a:solidFill>
                <a:latin typeface="Arial"/>
                <a:cs typeface="Arial"/>
              </a:rPr>
              <a:t>ю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ча	р</a:t>
            </a:r>
            <a:r>
              <a:rPr b="1" spc="-45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ч</a:t>
            </a:r>
            <a:r>
              <a:rPr b="1" spc="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вина	пропи</a:t>
            </a:r>
            <a:r>
              <a:rPr b="1" spc="2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ан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а	в</a:t>
            </a:r>
            <a:endParaRPr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24543" y="3680459"/>
            <a:ext cx="1325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65530" algn="l"/>
              </a:tabLst>
            </a:pP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тере</a:t>
            </a:r>
            <a:r>
              <a:rPr b="1" spc="-25" dirty="0">
                <a:solidFill>
                  <a:srgbClr val="C00000"/>
                </a:solidFill>
                <a:latin typeface="Arial"/>
                <a:cs typeface="Arial"/>
              </a:rPr>
              <a:t>з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х	</a:t>
            </a:r>
            <a:r>
              <a:rPr b="1" spc="-20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98801" y="3680459"/>
            <a:ext cx="6668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1043305" algn="l"/>
                <a:tab pos="1196340" algn="l"/>
                <a:tab pos="1366520" algn="l"/>
                <a:tab pos="2626995" algn="l"/>
                <a:tab pos="3138805" algn="l"/>
                <a:tab pos="3176905" algn="l"/>
                <a:tab pos="3596004" algn="l"/>
                <a:tab pos="4051935" algn="l"/>
                <a:tab pos="5114290" algn="l"/>
                <a:tab pos="5404485" algn="l"/>
                <a:tab pos="5852160" algn="l"/>
              </a:tabLst>
            </a:pP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рецепті	в		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кіль</a:t>
            </a:r>
            <a:r>
              <a:rPr b="1" spc="-30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b="1" spc="-2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ст</a:t>
            </a:r>
            <a:r>
              <a:rPr b="1" spc="5" dirty="0">
                <a:solidFill>
                  <a:srgbClr val="C00000"/>
                </a:solidFill>
                <a:latin typeface="Arial"/>
                <a:cs typeface="Arial"/>
              </a:rPr>
              <a:t>і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,	</a:t>
            </a:r>
            <a:r>
              <a:rPr b="1" spc="-20" dirty="0">
                <a:solidFill>
                  <a:srgbClr val="C00000"/>
                </a:solidFill>
                <a:latin typeface="Arial"/>
                <a:cs typeface="Arial"/>
              </a:rPr>
              <a:t>щ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о	</a:t>
            </a:r>
            <a:r>
              <a:rPr b="1" spc="-25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b="1" spc="-2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жна	від</a:t>
            </a:r>
            <a:r>
              <a:rPr b="1" spc="-3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b="1" spc="5" dirty="0">
                <a:solidFill>
                  <a:srgbClr val="C00000"/>
                </a:solidFill>
                <a:latin typeface="Arial"/>
                <a:cs typeface="Arial"/>
              </a:rPr>
              <a:t>ж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b="1" spc="5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и	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а	</a:t>
            </a:r>
            <a:r>
              <a:rPr b="1" spc="-25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b="1" spc="5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чних  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порошки		</a:t>
            </a:r>
            <a:r>
              <a:rPr b="1" spc="-15" dirty="0">
                <a:solidFill>
                  <a:srgbClr val="C00000"/>
                </a:solidFill>
                <a:latin typeface="Arial"/>
                <a:cs typeface="Arial"/>
              </a:rPr>
              <a:t>виготовляють		за	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загальними	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правилами</a:t>
            </a:r>
            <a:endParaRPr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52510" y="3954779"/>
            <a:ext cx="159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endParaRPr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98801" y="4229101"/>
            <a:ext cx="8134984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399665" algn="l"/>
              </a:tabLst>
            </a:pP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складних</a:t>
            </a:r>
            <a:r>
              <a:rPr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порошків,	</a:t>
            </a:r>
            <a:r>
              <a:rPr b="1" spc="-15" dirty="0">
                <a:solidFill>
                  <a:srgbClr val="C00000"/>
                </a:solidFill>
                <a:latin typeface="Arial"/>
                <a:cs typeface="Arial"/>
              </a:rPr>
              <a:t>тобто 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наступному</a:t>
            </a:r>
            <a:r>
              <a:rPr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C00000"/>
                </a:solidFill>
                <a:latin typeface="Arial"/>
                <a:cs typeface="Arial"/>
              </a:rPr>
              <a:t>порядку: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355600" marR="5080" indent="-342900"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затирають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індиферентною речовиною,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виписаною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більшій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кількості, змішування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починають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засобів, 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прописаних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в меншій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(від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меншого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більшого),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додаючи 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інші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порядку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їх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зростаючих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кількостей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(з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урахуванням 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фізико-хімічних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властивостей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лікарських</a:t>
            </a:r>
            <a:r>
              <a:rPr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речовин)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941319" y="112776"/>
            <a:ext cx="7625080" cy="657860"/>
            <a:chOff x="1417319" y="112776"/>
            <a:chExt cx="7625080" cy="657860"/>
          </a:xfrm>
        </p:grpSpPr>
        <p:sp>
          <p:nvSpPr>
            <p:cNvPr id="25" name="object 25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7506716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700"/>
                  </a:lnTo>
                  <a:lnTo>
                    <a:pt x="7506716" y="647700"/>
                  </a:lnTo>
                  <a:lnTo>
                    <a:pt x="7548711" y="639208"/>
                  </a:lnTo>
                  <a:lnTo>
                    <a:pt x="7583027" y="616061"/>
                  </a:lnTo>
                  <a:lnTo>
                    <a:pt x="7606174" y="581745"/>
                  </a:lnTo>
                  <a:lnTo>
                    <a:pt x="7614666" y="539750"/>
                  </a:lnTo>
                  <a:lnTo>
                    <a:pt x="7614666" y="107950"/>
                  </a:lnTo>
                  <a:lnTo>
                    <a:pt x="7606174" y="65954"/>
                  </a:lnTo>
                  <a:lnTo>
                    <a:pt x="7583027" y="31638"/>
                  </a:lnTo>
                  <a:lnTo>
                    <a:pt x="7548711" y="8491"/>
                  </a:lnTo>
                  <a:lnTo>
                    <a:pt x="7506716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7506716" y="0"/>
                  </a:lnTo>
                  <a:lnTo>
                    <a:pt x="7548711" y="8491"/>
                  </a:lnTo>
                  <a:lnTo>
                    <a:pt x="7583027" y="31638"/>
                  </a:lnTo>
                  <a:lnTo>
                    <a:pt x="7606174" y="65954"/>
                  </a:lnTo>
                  <a:lnTo>
                    <a:pt x="7614666" y="107950"/>
                  </a:lnTo>
                  <a:lnTo>
                    <a:pt x="7614666" y="539750"/>
                  </a:lnTo>
                  <a:lnTo>
                    <a:pt x="7606174" y="581745"/>
                  </a:lnTo>
                  <a:lnTo>
                    <a:pt x="7583027" y="616061"/>
                  </a:lnTo>
                  <a:lnTo>
                    <a:pt x="7548711" y="639208"/>
                  </a:lnTo>
                  <a:lnTo>
                    <a:pt x="7506716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299205" y="180594"/>
            <a:ext cx="690943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780" marR="5080" indent="-640080">
              <a:spcBef>
                <a:spcPts val="100"/>
              </a:spcBef>
            </a:pP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І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СИЛЬНОДІЮЧИМИ</a:t>
            </a:r>
            <a:r>
              <a:rPr sz="1600" b="1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РЕЧОВИНАМИ</a:t>
            </a:r>
            <a:endParaRPr sz="1600" dirty="0">
              <a:solidFill>
                <a:schemeClr val="bg1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05693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843277" y="977646"/>
            <a:ext cx="8578850" cy="782320"/>
            <a:chOff x="319277" y="977646"/>
            <a:chExt cx="8578850" cy="782320"/>
          </a:xfrm>
        </p:grpSpPr>
        <p:sp>
          <p:nvSpPr>
            <p:cNvPr id="6" name="object 6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8460867" y="0"/>
                  </a:moveTo>
                  <a:lnTo>
                    <a:pt x="107823" y="0"/>
                  </a:lnTo>
                  <a:lnTo>
                    <a:pt x="65852" y="8471"/>
                  </a:lnTo>
                  <a:lnTo>
                    <a:pt x="31580" y="31575"/>
                  </a:lnTo>
                  <a:lnTo>
                    <a:pt x="8473" y="65847"/>
                  </a:lnTo>
                  <a:lnTo>
                    <a:pt x="0" y="107823"/>
                  </a:lnTo>
                  <a:lnTo>
                    <a:pt x="0" y="539114"/>
                  </a:lnTo>
                  <a:lnTo>
                    <a:pt x="8473" y="581090"/>
                  </a:lnTo>
                  <a:lnTo>
                    <a:pt x="31580" y="615362"/>
                  </a:lnTo>
                  <a:lnTo>
                    <a:pt x="65852" y="638466"/>
                  </a:lnTo>
                  <a:lnTo>
                    <a:pt x="107823" y="646938"/>
                  </a:lnTo>
                  <a:lnTo>
                    <a:pt x="8460867" y="646938"/>
                  </a:lnTo>
                  <a:lnTo>
                    <a:pt x="8502842" y="638466"/>
                  </a:lnTo>
                  <a:lnTo>
                    <a:pt x="8537114" y="615362"/>
                  </a:lnTo>
                  <a:lnTo>
                    <a:pt x="8560218" y="581090"/>
                  </a:lnTo>
                  <a:lnTo>
                    <a:pt x="8568690" y="539114"/>
                  </a:lnTo>
                  <a:lnTo>
                    <a:pt x="8568690" y="107823"/>
                  </a:lnTo>
                  <a:lnTo>
                    <a:pt x="8560218" y="65847"/>
                  </a:lnTo>
                  <a:lnTo>
                    <a:pt x="8537114" y="31575"/>
                  </a:lnTo>
                  <a:lnTo>
                    <a:pt x="8502842" y="8471"/>
                  </a:lnTo>
                  <a:lnTo>
                    <a:pt x="846086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0" y="107823"/>
                  </a:moveTo>
                  <a:lnTo>
                    <a:pt x="8473" y="65847"/>
                  </a:lnTo>
                  <a:lnTo>
                    <a:pt x="31580" y="31575"/>
                  </a:lnTo>
                  <a:lnTo>
                    <a:pt x="65852" y="8471"/>
                  </a:lnTo>
                  <a:lnTo>
                    <a:pt x="107823" y="0"/>
                  </a:lnTo>
                  <a:lnTo>
                    <a:pt x="8460867" y="0"/>
                  </a:lnTo>
                  <a:lnTo>
                    <a:pt x="8502842" y="8471"/>
                  </a:lnTo>
                  <a:lnTo>
                    <a:pt x="8537114" y="31575"/>
                  </a:lnTo>
                  <a:lnTo>
                    <a:pt x="8560218" y="65847"/>
                  </a:lnTo>
                  <a:lnTo>
                    <a:pt x="8568690" y="107823"/>
                  </a:lnTo>
                  <a:lnTo>
                    <a:pt x="8568690" y="539114"/>
                  </a:lnTo>
                  <a:lnTo>
                    <a:pt x="8560218" y="581090"/>
                  </a:lnTo>
                  <a:lnTo>
                    <a:pt x="8537114" y="615362"/>
                  </a:lnTo>
                  <a:lnTo>
                    <a:pt x="8502842" y="638466"/>
                  </a:lnTo>
                  <a:lnTo>
                    <a:pt x="8460867" y="646938"/>
                  </a:lnTo>
                  <a:lnTo>
                    <a:pt x="107823" y="646938"/>
                  </a:lnTo>
                  <a:lnTo>
                    <a:pt x="65852" y="638466"/>
                  </a:lnTo>
                  <a:lnTo>
                    <a:pt x="31580" y="615362"/>
                  </a:lnTo>
                  <a:lnTo>
                    <a:pt x="8473" y="581090"/>
                  </a:lnTo>
                  <a:lnTo>
                    <a:pt x="0" y="539114"/>
                  </a:lnTo>
                  <a:lnTo>
                    <a:pt x="0" y="10782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4617" y="1629537"/>
              <a:ext cx="76200" cy="13030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947672" y="1852422"/>
            <a:ext cx="8103234" cy="635000"/>
            <a:chOff x="423672" y="1852422"/>
            <a:chExt cx="8103234" cy="635000"/>
          </a:xfrm>
        </p:grpSpPr>
        <p:sp>
          <p:nvSpPr>
            <p:cNvPr id="10" name="object 10"/>
            <p:cNvSpPr/>
            <p:nvPr/>
          </p:nvSpPr>
          <p:spPr>
            <a:xfrm>
              <a:off x="428625" y="1857375"/>
              <a:ext cx="8093709" cy="624840"/>
            </a:xfrm>
            <a:custGeom>
              <a:avLst/>
              <a:gdLst/>
              <a:ahLst/>
              <a:cxnLst/>
              <a:rect l="l" t="t" r="r" b="b"/>
              <a:pathLst>
                <a:path w="8093709" h="624839">
                  <a:moveTo>
                    <a:pt x="7989061" y="0"/>
                  </a:moveTo>
                  <a:lnTo>
                    <a:pt x="104140" y="0"/>
                  </a:lnTo>
                  <a:lnTo>
                    <a:pt x="63602" y="8181"/>
                  </a:lnTo>
                  <a:lnTo>
                    <a:pt x="30500" y="30495"/>
                  </a:lnTo>
                  <a:lnTo>
                    <a:pt x="8183" y="63597"/>
                  </a:lnTo>
                  <a:lnTo>
                    <a:pt x="0" y="104139"/>
                  </a:lnTo>
                  <a:lnTo>
                    <a:pt x="0" y="520700"/>
                  </a:lnTo>
                  <a:lnTo>
                    <a:pt x="8183" y="561242"/>
                  </a:lnTo>
                  <a:lnTo>
                    <a:pt x="30500" y="594344"/>
                  </a:lnTo>
                  <a:lnTo>
                    <a:pt x="63602" y="616658"/>
                  </a:lnTo>
                  <a:lnTo>
                    <a:pt x="104140" y="624839"/>
                  </a:lnTo>
                  <a:lnTo>
                    <a:pt x="7989061" y="624839"/>
                  </a:lnTo>
                  <a:lnTo>
                    <a:pt x="8029604" y="616658"/>
                  </a:lnTo>
                  <a:lnTo>
                    <a:pt x="8062706" y="594344"/>
                  </a:lnTo>
                  <a:lnTo>
                    <a:pt x="8085020" y="561242"/>
                  </a:lnTo>
                  <a:lnTo>
                    <a:pt x="8093202" y="520700"/>
                  </a:lnTo>
                  <a:lnTo>
                    <a:pt x="8093202" y="104139"/>
                  </a:lnTo>
                  <a:lnTo>
                    <a:pt x="8085020" y="63597"/>
                  </a:lnTo>
                  <a:lnTo>
                    <a:pt x="8062706" y="30495"/>
                  </a:lnTo>
                  <a:lnTo>
                    <a:pt x="8029604" y="8181"/>
                  </a:lnTo>
                  <a:lnTo>
                    <a:pt x="7989061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8625" y="1857375"/>
              <a:ext cx="8093709" cy="624840"/>
            </a:xfrm>
            <a:custGeom>
              <a:avLst/>
              <a:gdLst/>
              <a:ahLst/>
              <a:cxnLst/>
              <a:rect l="l" t="t" r="r" b="b"/>
              <a:pathLst>
                <a:path w="8093709" h="624839">
                  <a:moveTo>
                    <a:pt x="0" y="104139"/>
                  </a:moveTo>
                  <a:lnTo>
                    <a:pt x="8183" y="63597"/>
                  </a:lnTo>
                  <a:lnTo>
                    <a:pt x="30500" y="30495"/>
                  </a:lnTo>
                  <a:lnTo>
                    <a:pt x="63602" y="8181"/>
                  </a:lnTo>
                  <a:lnTo>
                    <a:pt x="104140" y="0"/>
                  </a:lnTo>
                  <a:lnTo>
                    <a:pt x="7989061" y="0"/>
                  </a:lnTo>
                  <a:lnTo>
                    <a:pt x="8029604" y="8181"/>
                  </a:lnTo>
                  <a:lnTo>
                    <a:pt x="8062706" y="30495"/>
                  </a:lnTo>
                  <a:lnTo>
                    <a:pt x="8085020" y="63597"/>
                  </a:lnTo>
                  <a:lnTo>
                    <a:pt x="8093202" y="104139"/>
                  </a:lnTo>
                  <a:lnTo>
                    <a:pt x="8093202" y="520700"/>
                  </a:lnTo>
                  <a:lnTo>
                    <a:pt x="8085020" y="561242"/>
                  </a:lnTo>
                  <a:lnTo>
                    <a:pt x="8062706" y="594344"/>
                  </a:lnTo>
                  <a:lnTo>
                    <a:pt x="8029604" y="616658"/>
                  </a:lnTo>
                  <a:lnTo>
                    <a:pt x="7989061" y="624839"/>
                  </a:lnTo>
                  <a:lnTo>
                    <a:pt x="104140" y="624839"/>
                  </a:lnTo>
                  <a:lnTo>
                    <a:pt x="63602" y="616658"/>
                  </a:lnTo>
                  <a:lnTo>
                    <a:pt x="30500" y="594344"/>
                  </a:lnTo>
                  <a:lnTo>
                    <a:pt x="8183" y="561242"/>
                  </a:lnTo>
                  <a:lnTo>
                    <a:pt x="0" y="520700"/>
                  </a:lnTo>
                  <a:lnTo>
                    <a:pt x="0" y="10413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1377" y="2643377"/>
            <a:ext cx="8135874" cy="175641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958595" y="1045463"/>
            <a:ext cx="8113395" cy="37728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1045">
              <a:spcBef>
                <a:spcPts val="100"/>
              </a:spcBef>
            </a:pP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ПОРОШКИ </a:t>
            </a: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З ОТРУЙНИМИ,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І</a:t>
            </a:r>
            <a:r>
              <a:rPr sz="1600" b="1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СИЛЬНОДІЮЧИМИ</a:t>
            </a:r>
            <a:endParaRPr sz="1600" dirty="0">
              <a:solidFill>
                <a:schemeClr val="bg1"/>
              </a:solidFill>
              <a:latin typeface="Tahoma"/>
              <a:cs typeface="Tahoma"/>
            </a:endParaRPr>
          </a:p>
          <a:p>
            <a:pPr marL="10160" algn="ctr">
              <a:tabLst>
                <a:tab pos="3414395" algn="l"/>
                <a:tab pos="8087359" algn="l"/>
              </a:tabLst>
            </a:pP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РЕЧОВИНАМИ</a:t>
            </a:r>
            <a:endParaRPr sz="2150" dirty="0">
              <a:solidFill>
                <a:schemeClr val="bg1"/>
              </a:solidFill>
              <a:latin typeface="Tahoma"/>
              <a:cs typeface="Tahoma"/>
            </a:endParaRPr>
          </a:p>
          <a:p>
            <a:pPr marL="309880" marR="335915" algn="ctr"/>
            <a:endParaRPr lang="en-US" b="1" spc="-1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09880" marR="335915" algn="ctr"/>
            <a:r>
              <a:rPr b="1" spc="-10" dirty="0" err="1" smtClean="0">
                <a:solidFill>
                  <a:schemeClr val="bg1"/>
                </a:solidFill>
                <a:latin typeface="Arial"/>
                <a:cs typeface="Arial"/>
              </a:rPr>
              <a:t>Отруйні</a:t>
            </a:r>
            <a:r>
              <a:rPr b="1" spc="-1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та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сильнодіючі речовини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виписані в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кількості, </a:t>
            </a:r>
            <a:r>
              <a:rPr b="1" spc="-15" dirty="0">
                <a:solidFill>
                  <a:schemeClr val="bg1"/>
                </a:solidFill>
                <a:latin typeface="Arial"/>
                <a:cs typeface="Arial"/>
              </a:rPr>
              <a:t>що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можна 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відважити,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тобто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більше, ніж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0,05</a:t>
            </a:r>
            <a:r>
              <a:rPr b="1" spc="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г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7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135255" algn="just"/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Оформлення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рецепта з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отруйними,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наркотичними речовинами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і 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речовинами прекурсорами відповідно до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наказу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№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360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від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19.07.2005 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р МОЗ </a:t>
            </a:r>
            <a:r>
              <a:rPr b="1" spc="-15" dirty="0">
                <a:solidFill>
                  <a:schemeClr val="bg1"/>
                </a:solidFill>
                <a:latin typeface="Arial"/>
                <a:cs typeface="Arial"/>
              </a:rPr>
              <a:t>України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«Про </a:t>
            </a:r>
            <a:r>
              <a:rPr b="1" spc="-15" dirty="0">
                <a:solidFill>
                  <a:schemeClr val="bg1"/>
                </a:solidFill>
                <a:latin typeface="Arial"/>
                <a:cs typeface="Arial"/>
              </a:rPr>
              <a:t>затвердження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правил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виписування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рецептів </a:t>
            </a:r>
            <a:r>
              <a:rPr b="1" spc="5" dirty="0">
                <a:solidFill>
                  <a:schemeClr val="bg1"/>
                </a:solidFill>
                <a:latin typeface="Arial"/>
                <a:cs typeface="Arial"/>
              </a:rPr>
              <a:t>та 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порядку відпуску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лікарських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засобів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з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аптек», штамп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ЛПЗ,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особиста 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печатка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і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підпис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лікаря. </a:t>
            </a:r>
            <a:r>
              <a:rPr b="1" spc="-20" dirty="0">
                <a:solidFill>
                  <a:schemeClr val="bg1"/>
                </a:solidFill>
                <a:latin typeface="Arial"/>
                <a:cs typeface="Arial"/>
              </a:rPr>
              <a:t>Термін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придатності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рецепта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не більше 1  </a:t>
            </a:r>
            <a:r>
              <a:rPr b="1" spc="-5" dirty="0" err="1" smtClean="0">
                <a:solidFill>
                  <a:schemeClr val="bg1"/>
                </a:solidFill>
                <a:latin typeface="Arial"/>
                <a:cs typeface="Arial"/>
              </a:rPr>
              <a:t>місяця</a:t>
            </a:r>
            <a:endParaRPr lang="en-US" b="1" spc="-5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135255" algn="just"/>
            <a:r>
              <a:rPr lang="en-US" sz="16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b="1" spc="-5" dirty="0" smtClean="0">
                <a:solidFill>
                  <a:schemeClr val="bg1"/>
                </a:solidFill>
                <a:latin typeface="Arial"/>
                <a:cs typeface="Arial"/>
              </a:rPr>
              <a:t>                </a:t>
            </a:r>
          </a:p>
          <a:p>
            <a:pPr marL="12700" marR="135255" algn="just"/>
            <a:r>
              <a:rPr lang="en-US" sz="16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b="1" spc="-5" dirty="0" smtClean="0">
                <a:solidFill>
                  <a:schemeClr val="bg1"/>
                </a:solidFill>
                <a:latin typeface="Arial"/>
                <a:cs typeface="Arial"/>
              </a:rPr>
              <a:t>                 </a:t>
            </a:r>
            <a:r>
              <a:rPr sz="1600" b="1" spc="-5" dirty="0" err="1" smtClean="0">
                <a:solidFill>
                  <a:schemeClr val="bg1"/>
                </a:solidFill>
                <a:latin typeface="Arial"/>
                <a:cs typeface="Arial"/>
              </a:rPr>
              <a:t>Rp</a:t>
            </a:r>
            <a:r>
              <a:rPr sz="1600" b="1" spc="-5" dirty="0">
                <a:solidFill>
                  <a:schemeClr val="bg1"/>
                </a:solidFill>
                <a:latin typeface="Arial"/>
                <a:cs typeface="Arial"/>
              </a:rPr>
              <a:t>.:</a:t>
            </a:r>
            <a:r>
              <a:rPr sz="1600" b="1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chemeClr val="bg1"/>
                </a:solidFill>
                <a:uFill>
                  <a:solidFill>
                    <a:srgbClr val="333300"/>
                  </a:solidFill>
                </a:uFill>
                <a:latin typeface="Arial"/>
                <a:cs typeface="Arial"/>
              </a:rPr>
              <a:t>Osarsoli	</a:t>
            </a:r>
            <a:r>
              <a:rPr lang="en-US" sz="1600" b="1" u="heavy" spc="-5" dirty="0" smtClean="0">
                <a:solidFill>
                  <a:schemeClr val="bg1"/>
                </a:solidFill>
                <a:uFill>
                  <a:solidFill>
                    <a:srgbClr val="333300"/>
                  </a:solidFill>
                </a:uFill>
                <a:latin typeface="Arial"/>
                <a:cs typeface="Arial"/>
              </a:rPr>
              <a:t>       </a:t>
            </a:r>
            <a:r>
              <a:rPr sz="1600" b="1" u="heavy" dirty="0" smtClean="0">
                <a:solidFill>
                  <a:schemeClr val="bg1"/>
                </a:solidFill>
                <a:uFill>
                  <a:solidFill>
                    <a:srgbClr val="333300"/>
                  </a:solidFill>
                </a:uFill>
                <a:latin typeface="Arial"/>
                <a:cs typeface="Arial"/>
              </a:rPr>
              <a:t>2,5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941319" y="112776"/>
            <a:ext cx="7625080" cy="657860"/>
            <a:chOff x="1417319" y="112776"/>
            <a:chExt cx="7625080" cy="657860"/>
          </a:xfrm>
        </p:grpSpPr>
        <p:sp>
          <p:nvSpPr>
            <p:cNvPr id="16" name="object 16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7506716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700"/>
                  </a:lnTo>
                  <a:lnTo>
                    <a:pt x="7506716" y="647700"/>
                  </a:lnTo>
                  <a:lnTo>
                    <a:pt x="7548711" y="639208"/>
                  </a:lnTo>
                  <a:lnTo>
                    <a:pt x="7583027" y="616061"/>
                  </a:lnTo>
                  <a:lnTo>
                    <a:pt x="7606174" y="581745"/>
                  </a:lnTo>
                  <a:lnTo>
                    <a:pt x="7614666" y="539750"/>
                  </a:lnTo>
                  <a:lnTo>
                    <a:pt x="7614666" y="107950"/>
                  </a:lnTo>
                  <a:lnTo>
                    <a:pt x="7606174" y="65954"/>
                  </a:lnTo>
                  <a:lnTo>
                    <a:pt x="7583027" y="31638"/>
                  </a:lnTo>
                  <a:lnTo>
                    <a:pt x="7548711" y="8491"/>
                  </a:lnTo>
                  <a:lnTo>
                    <a:pt x="7506716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7506716" y="0"/>
                  </a:lnTo>
                  <a:lnTo>
                    <a:pt x="7548711" y="8491"/>
                  </a:lnTo>
                  <a:lnTo>
                    <a:pt x="7583027" y="31638"/>
                  </a:lnTo>
                  <a:lnTo>
                    <a:pt x="7606174" y="65954"/>
                  </a:lnTo>
                  <a:lnTo>
                    <a:pt x="7614666" y="107950"/>
                  </a:lnTo>
                  <a:lnTo>
                    <a:pt x="7614666" y="539750"/>
                  </a:lnTo>
                  <a:lnTo>
                    <a:pt x="7606174" y="581745"/>
                  </a:lnTo>
                  <a:lnTo>
                    <a:pt x="7583027" y="616061"/>
                  </a:lnTo>
                  <a:lnTo>
                    <a:pt x="7548711" y="639208"/>
                  </a:lnTo>
                  <a:lnTo>
                    <a:pt x="7506716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299205" y="180594"/>
            <a:ext cx="690943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780" marR="5080" indent="-640080">
              <a:spcBef>
                <a:spcPts val="100"/>
              </a:spcBef>
            </a:pPr>
            <a:r>
              <a:rPr sz="1600" b="1" dirty="0">
                <a:latin typeface="Tahoma"/>
                <a:cs typeface="Tahoma"/>
              </a:rPr>
              <a:t>ЗАГАЛЬНІ </a:t>
            </a:r>
            <a:r>
              <a:rPr sz="1600" b="1" spc="-5" dirty="0"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latin typeface="Tahoma"/>
                <a:cs typeface="Tahoma"/>
              </a:rPr>
              <a:t>З ОТРУЙНИМИ,  </a:t>
            </a:r>
            <a:r>
              <a:rPr sz="1600" b="1" spc="-5" dirty="0">
                <a:latin typeface="Tahoma"/>
                <a:cs typeface="Tahoma"/>
              </a:rPr>
              <a:t>НАРКОТИЧНИМИ </a:t>
            </a:r>
            <a:r>
              <a:rPr sz="1600" b="1" dirty="0">
                <a:latin typeface="Tahoma"/>
                <a:cs typeface="Tahoma"/>
              </a:rPr>
              <a:t>І </a:t>
            </a:r>
            <a:r>
              <a:rPr sz="1600" b="1" spc="-5" dirty="0">
                <a:latin typeface="Tahoma"/>
                <a:cs typeface="Tahoma"/>
              </a:rPr>
              <a:t>СИЛЬНОДІЮЧИМИ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РЕЧОВИНАМИ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18277" y="4709632"/>
            <a:ext cx="4210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1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0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,0</a:t>
            </a:r>
            <a:endParaRPr sz="1600">
              <a:latin typeface="Arial"/>
              <a:cs typeface="Arial"/>
            </a:endParaRPr>
          </a:p>
          <a:p>
            <a:pPr marL="99695">
              <a:spcBef>
                <a:spcPts val="5"/>
              </a:spcBef>
            </a:pP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1,0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40684" y="4709632"/>
            <a:ext cx="172021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1820" indent="45720">
              <a:spcBef>
                <a:spcPts val="100"/>
              </a:spcBef>
            </a:pP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Glucosi 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Acidi</a:t>
            </a:r>
            <a:r>
              <a:rPr sz="1600" b="1" spc="-95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borici</a:t>
            </a:r>
            <a:endParaRPr sz="1600" dirty="0">
              <a:latin typeface="Arial"/>
              <a:cs typeface="Arial"/>
            </a:endParaRPr>
          </a:p>
          <a:p>
            <a:pPr marL="19685"/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Misce,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fiat</a:t>
            </a:r>
            <a:r>
              <a:rPr sz="1600" b="1" spc="-1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pulvis.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40684" y="5458141"/>
            <a:ext cx="30086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Divide in partes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aequales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N</a:t>
            </a:r>
            <a:r>
              <a:rPr sz="1600" b="1" spc="-5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10.  Signa: Для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присипок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57068" y="6081014"/>
            <a:ext cx="1588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r>
              <a:rPr b="1" spc="-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лікаря</a:t>
            </a:r>
            <a:endParaRPr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18277" y="6063870"/>
            <a:ext cx="17354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0">
              <a:spcBef>
                <a:spcPts val="100"/>
              </a:spcBef>
            </a:pP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Печатка</a:t>
            </a:r>
            <a:r>
              <a:rPr b="1" spc="-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лікаря  Печатка</a:t>
            </a:r>
            <a:r>
              <a:rPr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«ЛПЗ»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0940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640" y="-21011"/>
            <a:ext cx="9235207" cy="687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74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831" y="190919"/>
            <a:ext cx="8882743" cy="646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22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117" y="80386"/>
            <a:ext cx="8912798" cy="669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217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034" y="72685"/>
            <a:ext cx="9115266" cy="678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8723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580" y="144818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2400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937510" y="156972"/>
            <a:ext cx="7416800" cy="833755"/>
          </a:xfrm>
          <a:custGeom>
            <a:avLst/>
            <a:gdLst/>
            <a:ahLst/>
            <a:cxnLst/>
            <a:rect l="l" t="t" r="r" b="b"/>
            <a:pathLst>
              <a:path w="7416800" h="833755">
                <a:moveTo>
                  <a:pt x="7416546" y="0"/>
                </a:moveTo>
                <a:lnTo>
                  <a:pt x="0" y="0"/>
                </a:lnTo>
                <a:lnTo>
                  <a:pt x="0" y="833627"/>
                </a:lnTo>
                <a:lnTo>
                  <a:pt x="7416546" y="833627"/>
                </a:lnTo>
                <a:lnTo>
                  <a:pt x="7416546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37511" y="193801"/>
            <a:ext cx="7418705" cy="753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36854" marR="229870" algn="ctr">
              <a:lnSpc>
                <a:spcPct val="99100"/>
              </a:lnSpc>
              <a:spcBef>
                <a:spcPts val="120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РЕЧОВИНАМИ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90497" y="938086"/>
            <a:ext cx="8435340" cy="1331595"/>
            <a:chOff x="401574" y="816863"/>
            <a:chExt cx="8435340" cy="1331595"/>
          </a:xfrm>
        </p:grpSpPr>
        <p:sp>
          <p:nvSpPr>
            <p:cNvPr id="9" name="object 9"/>
            <p:cNvSpPr/>
            <p:nvPr/>
          </p:nvSpPr>
          <p:spPr>
            <a:xfrm>
              <a:off x="406527" y="904366"/>
              <a:ext cx="8425815" cy="1238885"/>
            </a:xfrm>
            <a:custGeom>
              <a:avLst/>
              <a:gdLst/>
              <a:ahLst/>
              <a:cxnLst/>
              <a:rect l="l" t="t" r="r" b="b"/>
              <a:pathLst>
                <a:path w="8425815" h="1238885">
                  <a:moveTo>
                    <a:pt x="8260333" y="0"/>
                  </a:moveTo>
                  <a:lnTo>
                    <a:pt x="8260207" y="82677"/>
                  </a:lnTo>
                  <a:lnTo>
                    <a:pt x="82575" y="82677"/>
                  </a:lnTo>
                  <a:lnTo>
                    <a:pt x="50433" y="89163"/>
                  </a:lnTo>
                  <a:lnTo>
                    <a:pt x="24185" y="106854"/>
                  </a:lnTo>
                  <a:lnTo>
                    <a:pt x="6489" y="133094"/>
                  </a:lnTo>
                  <a:lnTo>
                    <a:pt x="0" y="165227"/>
                  </a:lnTo>
                  <a:lnTo>
                    <a:pt x="0" y="1156208"/>
                  </a:lnTo>
                  <a:lnTo>
                    <a:pt x="6489" y="1188340"/>
                  </a:lnTo>
                  <a:lnTo>
                    <a:pt x="24185" y="1214580"/>
                  </a:lnTo>
                  <a:lnTo>
                    <a:pt x="50433" y="1232271"/>
                  </a:lnTo>
                  <a:lnTo>
                    <a:pt x="82575" y="1238758"/>
                  </a:lnTo>
                  <a:lnTo>
                    <a:pt x="114717" y="1232271"/>
                  </a:lnTo>
                  <a:lnTo>
                    <a:pt x="140965" y="1214580"/>
                  </a:lnTo>
                  <a:lnTo>
                    <a:pt x="158661" y="1188340"/>
                  </a:lnTo>
                  <a:lnTo>
                    <a:pt x="165150" y="1156208"/>
                  </a:lnTo>
                  <a:lnTo>
                    <a:pt x="165163" y="1073531"/>
                  </a:lnTo>
                  <a:lnTo>
                    <a:pt x="8342883" y="1073531"/>
                  </a:lnTo>
                  <a:lnTo>
                    <a:pt x="8375016" y="1067044"/>
                  </a:lnTo>
                  <a:lnTo>
                    <a:pt x="8401256" y="1049353"/>
                  </a:lnTo>
                  <a:lnTo>
                    <a:pt x="8418947" y="1023113"/>
                  </a:lnTo>
                  <a:lnTo>
                    <a:pt x="8425434" y="990981"/>
                  </a:lnTo>
                  <a:lnTo>
                    <a:pt x="8425434" y="247777"/>
                  </a:lnTo>
                  <a:lnTo>
                    <a:pt x="82575" y="247777"/>
                  </a:lnTo>
                  <a:lnTo>
                    <a:pt x="82575" y="165227"/>
                  </a:lnTo>
                  <a:lnTo>
                    <a:pt x="85820" y="149133"/>
                  </a:lnTo>
                  <a:lnTo>
                    <a:pt x="94670" y="136017"/>
                  </a:lnTo>
                  <a:lnTo>
                    <a:pt x="107794" y="127186"/>
                  </a:lnTo>
                  <a:lnTo>
                    <a:pt x="123863" y="123952"/>
                  </a:lnTo>
                  <a:lnTo>
                    <a:pt x="8425434" y="123952"/>
                  </a:lnTo>
                  <a:lnTo>
                    <a:pt x="8425434" y="82550"/>
                  </a:lnTo>
                  <a:lnTo>
                    <a:pt x="8342883" y="82550"/>
                  </a:lnTo>
                  <a:lnTo>
                    <a:pt x="8342883" y="41275"/>
                  </a:lnTo>
                  <a:lnTo>
                    <a:pt x="8301608" y="41275"/>
                  </a:lnTo>
                  <a:lnTo>
                    <a:pt x="8285515" y="38040"/>
                  </a:lnTo>
                  <a:lnTo>
                    <a:pt x="8272399" y="29210"/>
                  </a:lnTo>
                  <a:lnTo>
                    <a:pt x="8263568" y="16093"/>
                  </a:lnTo>
                  <a:lnTo>
                    <a:pt x="8260333" y="0"/>
                  </a:lnTo>
                  <a:close/>
                </a:path>
                <a:path w="8425815" h="1238885">
                  <a:moveTo>
                    <a:pt x="8425434" y="123952"/>
                  </a:moveTo>
                  <a:lnTo>
                    <a:pt x="123863" y="123952"/>
                  </a:lnTo>
                  <a:lnTo>
                    <a:pt x="139936" y="127186"/>
                  </a:lnTo>
                  <a:lnTo>
                    <a:pt x="153060" y="136017"/>
                  </a:lnTo>
                  <a:lnTo>
                    <a:pt x="161907" y="149133"/>
                  </a:lnTo>
                  <a:lnTo>
                    <a:pt x="165150" y="165227"/>
                  </a:lnTo>
                  <a:lnTo>
                    <a:pt x="158661" y="197359"/>
                  </a:lnTo>
                  <a:lnTo>
                    <a:pt x="140965" y="223599"/>
                  </a:lnTo>
                  <a:lnTo>
                    <a:pt x="114717" y="241290"/>
                  </a:lnTo>
                  <a:lnTo>
                    <a:pt x="82575" y="247777"/>
                  </a:lnTo>
                  <a:lnTo>
                    <a:pt x="8425434" y="247777"/>
                  </a:lnTo>
                  <a:lnTo>
                    <a:pt x="8425434" y="123952"/>
                  </a:lnTo>
                  <a:close/>
                </a:path>
                <a:path w="8425815" h="1238885">
                  <a:moveTo>
                    <a:pt x="8425434" y="0"/>
                  </a:moveTo>
                  <a:lnTo>
                    <a:pt x="8418947" y="32132"/>
                  </a:lnTo>
                  <a:lnTo>
                    <a:pt x="8401256" y="58372"/>
                  </a:lnTo>
                  <a:lnTo>
                    <a:pt x="8375016" y="76063"/>
                  </a:lnTo>
                  <a:lnTo>
                    <a:pt x="8342883" y="82550"/>
                  </a:lnTo>
                  <a:lnTo>
                    <a:pt x="8425434" y="82550"/>
                  </a:lnTo>
                  <a:lnTo>
                    <a:pt x="8425434" y="0"/>
                  </a:lnTo>
                  <a:close/>
                </a:path>
                <a:path w="8425815" h="1238885">
                  <a:moveTo>
                    <a:pt x="8342883" y="0"/>
                  </a:moveTo>
                  <a:lnTo>
                    <a:pt x="8339631" y="16093"/>
                  </a:lnTo>
                  <a:lnTo>
                    <a:pt x="8330771" y="29210"/>
                  </a:lnTo>
                  <a:lnTo>
                    <a:pt x="8317648" y="38040"/>
                  </a:lnTo>
                  <a:lnTo>
                    <a:pt x="8301608" y="41275"/>
                  </a:lnTo>
                  <a:lnTo>
                    <a:pt x="8342883" y="41275"/>
                  </a:lnTo>
                  <a:lnTo>
                    <a:pt x="8342883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9102" y="821816"/>
              <a:ext cx="8343265" cy="330835"/>
            </a:xfrm>
            <a:custGeom>
              <a:avLst/>
              <a:gdLst/>
              <a:ahLst/>
              <a:cxnLst/>
              <a:rect l="l" t="t" r="r" b="b"/>
              <a:pathLst>
                <a:path w="8343265" h="330834">
                  <a:moveTo>
                    <a:pt x="41287" y="206502"/>
                  </a:moveTo>
                  <a:lnTo>
                    <a:pt x="25219" y="209736"/>
                  </a:lnTo>
                  <a:lnTo>
                    <a:pt x="12095" y="218567"/>
                  </a:lnTo>
                  <a:lnTo>
                    <a:pt x="3245" y="231683"/>
                  </a:lnTo>
                  <a:lnTo>
                    <a:pt x="0" y="247777"/>
                  </a:lnTo>
                  <a:lnTo>
                    <a:pt x="0" y="330327"/>
                  </a:lnTo>
                  <a:lnTo>
                    <a:pt x="32142" y="323840"/>
                  </a:lnTo>
                  <a:lnTo>
                    <a:pt x="58389" y="306149"/>
                  </a:lnTo>
                  <a:lnTo>
                    <a:pt x="76086" y="279909"/>
                  </a:lnTo>
                  <a:lnTo>
                    <a:pt x="82575" y="247777"/>
                  </a:lnTo>
                  <a:lnTo>
                    <a:pt x="79331" y="231683"/>
                  </a:lnTo>
                  <a:lnTo>
                    <a:pt x="70484" y="218567"/>
                  </a:lnTo>
                  <a:lnTo>
                    <a:pt x="57361" y="209736"/>
                  </a:lnTo>
                  <a:lnTo>
                    <a:pt x="41287" y="206502"/>
                  </a:lnTo>
                  <a:close/>
                </a:path>
                <a:path w="8343265" h="330834">
                  <a:moveTo>
                    <a:pt x="8342858" y="82550"/>
                  </a:moveTo>
                  <a:lnTo>
                    <a:pt x="8260308" y="82550"/>
                  </a:lnTo>
                  <a:lnTo>
                    <a:pt x="8260308" y="165227"/>
                  </a:lnTo>
                  <a:lnTo>
                    <a:pt x="8292441" y="158720"/>
                  </a:lnTo>
                  <a:lnTo>
                    <a:pt x="8318680" y="140985"/>
                  </a:lnTo>
                  <a:lnTo>
                    <a:pt x="8336371" y="114702"/>
                  </a:lnTo>
                  <a:lnTo>
                    <a:pt x="8342858" y="82550"/>
                  </a:lnTo>
                  <a:close/>
                </a:path>
                <a:path w="8343265" h="330834">
                  <a:moveTo>
                    <a:pt x="8260308" y="0"/>
                  </a:moveTo>
                  <a:lnTo>
                    <a:pt x="8228175" y="6486"/>
                  </a:lnTo>
                  <a:lnTo>
                    <a:pt x="8201936" y="24177"/>
                  </a:lnTo>
                  <a:lnTo>
                    <a:pt x="8184245" y="50417"/>
                  </a:lnTo>
                  <a:lnTo>
                    <a:pt x="8177758" y="82550"/>
                  </a:lnTo>
                  <a:lnTo>
                    <a:pt x="8180993" y="98643"/>
                  </a:lnTo>
                  <a:lnTo>
                    <a:pt x="8189823" y="111760"/>
                  </a:lnTo>
                  <a:lnTo>
                    <a:pt x="8202940" y="120590"/>
                  </a:lnTo>
                  <a:lnTo>
                    <a:pt x="8219033" y="123825"/>
                  </a:lnTo>
                  <a:lnTo>
                    <a:pt x="8235073" y="120590"/>
                  </a:lnTo>
                  <a:lnTo>
                    <a:pt x="8248195" y="111760"/>
                  </a:lnTo>
                  <a:lnTo>
                    <a:pt x="8257056" y="98643"/>
                  </a:lnTo>
                  <a:lnTo>
                    <a:pt x="8260308" y="82550"/>
                  </a:lnTo>
                  <a:lnTo>
                    <a:pt x="8342858" y="82550"/>
                  </a:lnTo>
                  <a:lnTo>
                    <a:pt x="8336371" y="50417"/>
                  </a:lnTo>
                  <a:lnTo>
                    <a:pt x="8318680" y="24177"/>
                  </a:lnTo>
                  <a:lnTo>
                    <a:pt x="8292441" y="6486"/>
                  </a:lnTo>
                  <a:lnTo>
                    <a:pt x="8260308" y="0"/>
                  </a:lnTo>
                  <a:close/>
                </a:path>
              </a:pathLst>
            </a:custGeom>
            <a:solidFill>
              <a:srgbClr val="A3A3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6527" y="821816"/>
              <a:ext cx="8425815" cy="1321435"/>
            </a:xfrm>
            <a:custGeom>
              <a:avLst/>
              <a:gdLst/>
              <a:ahLst/>
              <a:cxnLst/>
              <a:rect l="l" t="t" r="r" b="b"/>
              <a:pathLst>
                <a:path w="8425815" h="1321435">
                  <a:moveTo>
                    <a:pt x="0" y="247777"/>
                  </a:moveTo>
                  <a:lnTo>
                    <a:pt x="6489" y="215644"/>
                  </a:lnTo>
                  <a:lnTo>
                    <a:pt x="24185" y="189404"/>
                  </a:lnTo>
                  <a:lnTo>
                    <a:pt x="50433" y="171713"/>
                  </a:lnTo>
                  <a:lnTo>
                    <a:pt x="82575" y="165227"/>
                  </a:lnTo>
                  <a:lnTo>
                    <a:pt x="8260207" y="165227"/>
                  </a:lnTo>
                  <a:lnTo>
                    <a:pt x="8260207" y="82550"/>
                  </a:lnTo>
                  <a:lnTo>
                    <a:pt x="8266713" y="50417"/>
                  </a:lnTo>
                  <a:lnTo>
                    <a:pt x="8284448" y="24177"/>
                  </a:lnTo>
                  <a:lnTo>
                    <a:pt x="8310731" y="6486"/>
                  </a:lnTo>
                  <a:lnTo>
                    <a:pt x="8342883" y="0"/>
                  </a:lnTo>
                  <a:lnTo>
                    <a:pt x="8375016" y="6486"/>
                  </a:lnTo>
                  <a:lnTo>
                    <a:pt x="8401256" y="24177"/>
                  </a:lnTo>
                  <a:lnTo>
                    <a:pt x="8418947" y="50417"/>
                  </a:lnTo>
                  <a:lnTo>
                    <a:pt x="8425434" y="82550"/>
                  </a:lnTo>
                  <a:lnTo>
                    <a:pt x="8425434" y="1073531"/>
                  </a:lnTo>
                  <a:lnTo>
                    <a:pt x="8418947" y="1105663"/>
                  </a:lnTo>
                  <a:lnTo>
                    <a:pt x="8401256" y="1131903"/>
                  </a:lnTo>
                  <a:lnTo>
                    <a:pt x="8375016" y="1149594"/>
                  </a:lnTo>
                  <a:lnTo>
                    <a:pt x="8342883" y="1156081"/>
                  </a:lnTo>
                  <a:lnTo>
                    <a:pt x="165163" y="1156081"/>
                  </a:lnTo>
                  <a:lnTo>
                    <a:pt x="165163" y="1238758"/>
                  </a:lnTo>
                  <a:lnTo>
                    <a:pt x="158674" y="1270890"/>
                  </a:lnTo>
                  <a:lnTo>
                    <a:pt x="140977" y="1297130"/>
                  </a:lnTo>
                  <a:lnTo>
                    <a:pt x="114730" y="1314821"/>
                  </a:lnTo>
                  <a:lnTo>
                    <a:pt x="82588" y="1321308"/>
                  </a:lnTo>
                  <a:lnTo>
                    <a:pt x="50445" y="1314821"/>
                  </a:lnTo>
                  <a:lnTo>
                    <a:pt x="24198" y="1297130"/>
                  </a:lnTo>
                  <a:lnTo>
                    <a:pt x="6501" y="1270890"/>
                  </a:lnTo>
                  <a:lnTo>
                    <a:pt x="12" y="1238758"/>
                  </a:lnTo>
                  <a:lnTo>
                    <a:pt x="0" y="24777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1780" y="899413"/>
              <a:ext cx="175132" cy="925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574" y="1023365"/>
              <a:ext cx="175056" cy="13373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1690" y="1069593"/>
              <a:ext cx="0" cy="908685"/>
            </a:xfrm>
            <a:custGeom>
              <a:avLst/>
              <a:gdLst/>
              <a:ahLst/>
              <a:cxnLst/>
              <a:rect l="l" t="t" r="r" b="b"/>
              <a:pathLst>
                <a:path h="908685">
                  <a:moveTo>
                    <a:pt x="0" y="0"/>
                  </a:moveTo>
                  <a:lnTo>
                    <a:pt x="0" y="90830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025777" y="1184096"/>
            <a:ext cx="76942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Trituratio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(лат.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стирання)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це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чи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сильнодіючих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індиферентними наповнювачами, які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виготовляють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1:100)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(1:10)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235327" y="2358009"/>
            <a:ext cx="8182609" cy="927735"/>
            <a:chOff x="711326" y="2358008"/>
            <a:chExt cx="8182609" cy="92773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1326" y="2358008"/>
              <a:ext cx="3673602" cy="54635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137785" y="2358008"/>
              <a:ext cx="3756025" cy="927735"/>
            </a:xfrm>
            <a:custGeom>
              <a:avLst/>
              <a:gdLst/>
              <a:ahLst/>
              <a:cxnLst/>
              <a:rect l="l" t="t" r="r" b="b"/>
              <a:pathLst>
                <a:path w="3756025" h="927735">
                  <a:moveTo>
                    <a:pt x="3601339" y="0"/>
                  </a:moveTo>
                  <a:lnTo>
                    <a:pt x="154559" y="0"/>
                  </a:lnTo>
                  <a:lnTo>
                    <a:pt x="105712" y="7881"/>
                  </a:lnTo>
                  <a:lnTo>
                    <a:pt x="63285" y="29825"/>
                  </a:lnTo>
                  <a:lnTo>
                    <a:pt x="29825" y="63285"/>
                  </a:lnTo>
                  <a:lnTo>
                    <a:pt x="7881" y="105712"/>
                  </a:lnTo>
                  <a:lnTo>
                    <a:pt x="0" y="154558"/>
                  </a:lnTo>
                  <a:lnTo>
                    <a:pt x="0" y="772794"/>
                  </a:lnTo>
                  <a:lnTo>
                    <a:pt x="7881" y="821641"/>
                  </a:lnTo>
                  <a:lnTo>
                    <a:pt x="29825" y="864068"/>
                  </a:lnTo>
                  <a:lnTo>
                    <a:pt x="63285" y="897528"/>
                  </a:lnTo>
                  <a:lnTo>
                    <a:pt x="105712" y="919472"/>
                  </a:lnTo>
                  <a:lnTo>
                    <a:pt x="154559" y="927353"/>
                  </a:lnTo>
                  <a:lnTo>
                    <a:pt x="3601339" y="927353"/>
                  </a:lnTo>
                  <a:lnTo>
                    <a:pt x="3650185" y="919472"/>
                  </a:lnTo>
                  <a:lnTo>
                    <a:pt x="3692612" y="897528"/>
                  </a:lnTo>
                  <a:lnTo>
                    <a:pt x="3726072" y="864068"/>
                  </a:lnTo>
                  <a:lnTo>
                    <a:pt x="3748016" y="821641"/>
                  </a:lnTo>
                  <a:lnTo>
                    <a:pt x="3755897" y="772794"/>
                  </a:lnTo>
                  <a:lnTo>
                    <a:pt x="3755897" y="154558"/>
                  </a:lnTo>
                  <a:lnTo>
                    <a:pt x="3748016" y="105712"/>
                  </a:lnTo>
                  <a:lnTo>
                    <a:pt x="3726072" y="63285"/>
                  </a:lnTo>
                  <a:lnTo>
                    <a:pt x="3692612" y="29825"/>
                  </a:lnTo>
                  <a:lnTo>
                    <a:pt x="3650185" y="7881"/>
                  </a:lnTo>
                  <a:lnTo>
                    <a:pt x="360133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2039112" y="2413623"/>
          <a:ext cx="181610" cy="27035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54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63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2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2278242" y="2411223"/>
            <a:ext cx="35883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тритурації</a:t>
            </a:r>
            <a:endParaRPr sz="1600">
              <a:latin typeface="Arial"/>
              <a:cs typeface="Arial"/>
            </a:endParaRPr>
          </a:p>
          <a:p>
            <a:pPr algn="ctr">
              <a:tabLst>
                <a:tab pos="1236980" algn="l"/>
                <a:tab pos="3561715" algn="l"/>
              </a:tabLst>
            </a:pPr>
            <a:r>
              <a:rPr sz="1600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b="1" u="sng" spc="-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проводять	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61785" y="2358009"/>
            <a:ext cx="3756025" cy="927735"/>
          </a:xfrm>
          <a:custGeom>
            <a:avLst/>
            <a:gdLst/>
            <a:ahLst/>
            <a:cxnLst/>
            <a:rect l="l" t="t" r="r" b="b"/>
            <a:pathLst>
              <a:path w="3756025" h="927735">
                <a:moveTo>
                  <a:pt x="0" y="154558"/>
                </a:moveTo>
                <a:lnTo>
                  <a:pt x="7881" y="105712"/>
                </a:lnTo>
                <a:lnTo>
                  <a:pt x="29825" y="63285"/>
                </a:lnTo>
                <a:lnTo>
                  <a:pt x="63285" y="29825"/>
                </a:lnTo>
                <a:lnTo>
                  <a:pt x="105712" y="7881"/>
                </a:lnTo>
                <a:lnTo>
                  <a:pt x="154559" y="0"/>
                </a:lnTo>
                <a:lnTo>
                  <a:pt x="3601339" y="0"/>
                </a:lnTo>
                <a:lnTo>
                  <a:pt x="3650185" y="7881"/>
                </a:lnTo>
                <a:lnTo>
                  <a:pt x="3692612" y="29825"/>
                </a:lnTo>
                <a:lnTo>
                  <a:pt x="3726072" y="63285"/>
                </a:lnTo>
                <a:lnTo>
                  <a:pt x="3748016" y="105712"/>
                </a:lnTo>
                <a:lnTo>
                  <a:pt x="3755897" y="154558"/>
                </a:lnTo>
                <a:lnTo>
                  <a:pt x="3755897" y="772794"/>
                </a:lnTo>
                <a:lnTo>
                  <a:pt x="3748016" y="821641"/>
                </a:lnTo>
                <a:lnTo>
                  <a:pt x="3726072" y="864068"/>
                </a:lnTo>
                <a:lnTo>
                  <a:pt x="3692612" y="897528"/>
                </a:lnTo>
                <a:lnTo>
                  <a:pt x="3650185" y="919472"/>
                </a:lnTo>
                <a:lnTo>
                  <a:pt x="3601339" y="927353"/>
                </a:lnTo>
                <a:lnTo>
                  <a:pt x="154559" y="927353"/>
                </a:lnTo>
                <a:lnTo>
                  <a:pt x="105712" y="919472"/>
                </a:lnTo>
                <a:lnTo>
                  <a:pt x="63285" y="897528"/>
                </a:lnTo>
                <a:lnTo>
                  <a:pt x="29825" y="864068"/>
                </a:lnTo>
                <a:lnTo>
                  <a:pt x="7881" y="821641"/>
                </a:lnTo>
                <a:lnTo>
                  <a:pt x="0" y="772794"/>
                </a:lnTo>
                <a:lnTo>
                  <a:pt x="0" y="154558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785609" y="2429764"/>
            <a:ext cx="33210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правилами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змішування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речовинами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загального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списку 1:1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230248" y="3159126"/>
            <a:ext cx="4043045" cy="1346835"/>
            <a:chOff x="706247" y="3159125"/>
            <a:chExt cx="4043045" cy="1346835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1327" y="3164205"/>
              <a:ext cx="4032504" cy="133654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11327" y="3164205"/>
              <a:ext cx="4032885" cy="1336675"/>
            </a:xfrm>
            <a:custGeom>
              <a:avLst/>
              <a:gdLst/>
              <a:ahLst/>
              <a:cxnLst/>
              <a:rect l="l" t="t" r="r" b="b"/>
              <a:pathLst>
                <a:path w="4032885" h="1336675">
                  <a:moveTo>
                    <a:pt x="0" y="222758"/>
                  </a:moveTo>
                  <a:lnTo>
                    <a:pt x="4525" y="177853"/>
                  </a:lnTo>
                  <a:lnTo>
                    <a:pt x="17505" y="136034"/>
                  </a:lnTo>
                  <a:lnTo>
                    <a:pt x="38043" y="98195"/>
                  </a:lnTo>
                  <a:lnTo>
                    <a:pt x="65244" y="65230"/>
                  </a:lnTo>
                  <a:lnTo>
                    <a:pt x="98212" y="38033"/>
                  </a:lnTo>
                  <a:lnTo>
                    <a:pt x="136050" y="17500"/>
                  </a:lnTo>
                  <a:lnTo>
                    <a:pt x="177864" y="4524"/>
                  </a:lnTo>
                  <a:lnTo>
                    <a:pt x="222758" y="0"/>
                  </a:lnTo>
                  <a:lnTo>
                    <a:pt x="3809746" y="0"/>
                  </a:lnTo>
                  <a:lnTo>
                    <a:pt x="3854650" y="4524"/>
                  </a:lnTo>
                  <a:lnTo>
                    <a:pt x="3896469" y="17500"/>
                  </a:lnTo>
                  <a:lnTo>
                    <a:pt x="3934308" y="38033"/>
                  </a:lnTo>
                  <a:lnTo>
                    <a:pt x="3967273" y="65230"/>
                  </a:lnTo>
                  <a:lnTo>
                    <a:pt x="3994470" y="98195"/>
                  </a:lnTo>
                  <a:lnTo>
                    <a:pt x="4015003" y="136034"/>
                  </a:lnTo>
                  <a:lnTo>
                    <a:pt x="4027979" y="177853"/>
                  </a:lnTo>
                  <a:lnTo>
                    <a:pt x="4032504" y="222758"/>
                  </a:lnTo>
                  <a:lnTo>
                    <a:pt x="4032504" y="1113790"/>
                  </a:lnTo>
                  <a:lnTo>
                    <a:pt x="4027979" y="1158694"/>
                  </a:lnTo>
                  <a:lnTo>
                    <a:pt x="4015003" y="1200513"/>
                  </a:lnTo>
                  <a:lnTo>
                    <a:pt x="3994470" y="1238352"/>
                  </a:lnTo>
                  <a:lnTo>
                    <a:pt x="3967273" y="1271317"/>
                  </a:lnTo>
                  <a:lnTo>
                    <a:pt x="3934308" y="1298514"/>
                  </a:lnTo>
                  <a:lnTo>
                    <a:pt x="3896469" y="1319047"/>
                  </a:lnTo>
                  <a:lnTo>
                    <a:pt x="3854650" y="1332023"/>
                  </a:lnTo>
                  <a:lnTo>
                    <a:pt x="3809746" y="1336548"/>
                  </a:lnTo>
                  <a:lnTo>
                    <a:pt x="222758" y="1336548"/>
                  </a:lnTo>
                  <a:lnTo>
                    <a:pt x="177864" y="1332023"/>
                  </a:lnTo>
                  <a:lnTo>
                    <a:pt x="136050" y="1319047"/>
                  </a:lnTo>
                  <a:lnTo>
                    <a:pt x="98212" y="1298514"/>
                  </a:lnTo>
                  <a:lnTo>
                    <a:pt x="65244" y="1271317"/>
                  </a:lnTo>
                  <a:lnTo>
                    <a:pt x="38043" y="1238352"/>
                  </a:lnTo>
                  <a:lnTo>
                    <a:pt x="17505" y="1200513"/>
                  </a:lnTo>
                  <a:lnTo>
                    <a:pt x="4525" y="1158694"/>
                  </a:lnTo>
                  <a:lnTo>
                    <a:pt x="0" y="1113790"/>
                  </a:lnTo>
                  <a:lnTo>
                    <a:pt x="0" y="22275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287778" y="3210561"/>
            <a:ext cx="336359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</a:t>
            </a:r>
            <a:r>
              <a:rPr sz="16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1:100</a:t>
            </a:r>
            <a:endParaRPr sz="1600">
              <a:latin typeface="Arial"/>
              <a:cs typeface="Arial"/>
            </a:endParaRPr>
          </a:p>
          <a:p>
            <a:pPr marL="12700" marR="5080"/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1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отруйної 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99  частин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наповнювача</a:t>
            </a:r>
            <a:endParaRPr sz="1600">
              <a:latin typeface="Arial"/>
              <a:cs typeface="Arial"/>
            </a:endParaRPr>
          </a:p>
          <a:p>
            <a:pPr marL="12700" marR="252729"/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тритурації=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0,01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отруйної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812279" y="3548635"/>
            <a:ext cx="3752850" cy="677545"/>
            <a:chOff x="5288279" y="3548634"/>
            <a:chExt cx="3752850" cy="677545"/>
          </a:xfrm>
        </p:grpSpPr>
        <p:sp>
          <p:nvSpPr>
            <p:cNvPr id="28" name="object 28"/>
            <p:cNvSpPr/>
            <p:nvPr/>
          </p:nvSpPr>
          <p:spPr>
            <a:xfrm>
              <a:off x="5293232" y="3553587"/>
              <a:ext cx="3743325" cy="668020"/>
            </a:xfrm>
            <a:custGeom>
              <a:avLst/>
              <a:gdLst/>
              <a:ahLst/>
              <a:cxnLst/>
              <a:rect l="l" t="t" r="r" b="b"/>
              <a:pathLst>
                <a:path w="3743325" h="668020">
                  <a:moveTo>
                    <a:pt x="3631691" y="0"/>
                  </a:moveTo>
                  <a:lnTo>
                    <a:pt x="111251" y="0"/>
                  </a:lnTo>
                  <a:lnTo>
                    <a:pt x="67937" y="8739"/>
                  </a:lnTo>
                  <a:lnTo>
                    <a:pt x="32575" y="32575"/>
                  </a:lnTo>
                  <a:lnTo>
                    <a:pt x="8739" y="67937"/>
                  </a:lnTo>
                  <a:lnTo>
                    <a:pt x="0" y="111251"/>
                  </a:lnTo>
                  <a:lnTo>
                    <a:pt x="0" y="556260"/>
                  </a:lnTo>
                  <a:lnTo>
                    <a:pt x="8739" y="599574"/>
                  </a:lnTo>
                  <a:lnTo>
                    <a:pt x="32575" y="634936"/>
                  </a:lnTo>
                  <a:lnTo>
                    <a:pt x="67937" y="658772"/>
                  </a:lnTo>
                  <a:lnTo>
                    <a:pt x="111251" y="667512"/>
                  </a:lnTo>
                  <a:lnTo>
                    <a:pt x="3631691" y="667512"/>
                  </a:lnTo>
                  <a:lnTo>
                    <a:pt x="3675006" y="658772"/>
                  </a:lnTo>
                  <a:lnTo>
                    <a:pt x="3710368" y="634936"/>
                  </a:lnTo>
                  <a:lnTo>
                    <a:pt x="3734204" y="599574"/>
                  </a:lnTo>
                  <a:lnTo>
                    <a:pt x="3742943" y="556260"/>
                  </a:lnTo>
                  <a:lnTo>
                    <a:pt x="3742943" y="111251"/>
                  </a:lnTo>
                  <a:lnTo>
                    <a:pt x="3734204" y="67937"/>
                  </a:lnTo>
                  <a:lnTo>
                    <a:pt x="3710368" y="32575"/>
                  </a:lnTo>
                  <a:lnTo>
                    <a:pt x="3675006" y="8739"/>
                  </a:lnTo>
                  <a:lnTo>
                    <a:pt x="3631691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93232" y="3553587"/>
              <a:ext cx="3743325" cy="668020"/>
            </a:xfrm>
            <a:custGeom>
              <a:avLst/>
              <a:gdLst/>
              <a:ahLst/>
              <a:cxnLst/>
              <a:rect l="l" t="t" r="r" b="b"/>
              <a:pathLst>
                <a:path w="3743325" h="668020">
                  <a:moveTo>
                    <a:pt x="0" y="111251"/>
                  </a:moveTo>
                  <a:lnTo>
                    <a:pt x="8739" y="67937"/>
                  </a:lnTo>
                  <a:lnTo>
                    <a:pt x="32575" y="32575"/>
                  </a:lnTo>
                  <a:lnTo>
                    <a:pt x="67937" y="8739"/>
                  </a:lnTo>
                  <a:lnTo>
                    <a:pt x="111251" y="0"/>
                  </a:lnTo>
                  <a:lnTo>
                    <a:pt x="3631691" y="0"/>
                  </a:lnTo>
                  <a:lnTo>
                    <a:pt x="3675006" y="8739"/>
                  </a:lnTo>
                  <a:lnTo>
                    <a:pt x="3710368" y="32575"/>
                  </a:lnTo>
                  <a:lnTo>
                    <a:pt x="3734204" y="67937"/>
                  </a:lnTo>
                  <a:lnTo>
                    <a:pt x="3742943" y="111251"/>
                  </a:lnTo>
                  <a:lnTo>
                    <a:pt x="3742943" y="556260"/>
                  </a:lnTo>
                  <a:lnTo>
                    <a:pt x="3734204" y="599574"/>
                  </a:lnTo>
                  <a:lnTo>
                    <a:pt x="3710368" y="634936"/>
                  </a:lnTo>
                  <a:lnTo>
                    <a:pt x="3675006" y="658772"/>
                  </a:lnTo>
                  <a:lnTo>
                    <a:pt x="3631691" y="667512"/>
                  </a:lnTo>
                  <a:lnTo>
                    <a:pt x="111251" y="667512"/>
                  </a:lnTo>
                  <a:lnTo>
                    <a:pt x="67937" y="658772"/>
                  </a:lnTo>
                  <a:lnTo>
                    <a:pt x="32575" y="634936"/>
                  </a:lnTo>
                  <a:lnTo>
                    <a:pt x="8739" y="599574"/>
                  </a:lnTo>
                  <a:lnTo>
                    <a:pt x="0" y="556260"/>
                  </a:lnTo>
                  <a:lnTo>
                    <a:pt x="0" y="11125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836917" y="3567430"/>
            <a:ext cx="357060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 дози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яких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рецептах прописані в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міліграмах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883908" y="4856989"/>
            <a:ext cx="3610610" cy="791845"/>
            <a:chOff x="5359908" y="4856988"/>
            <a:chExt cx="3610610" cy="791845"/>
          </a:xfrm>
        </p:grpSpPr>
        <p:sp>
          <p:nvSpPr>
            <p:cNvPr id="32" name="object 32"/>
            <p:cNvSpPr/>
            <p:nvPr/>
          </p:nvSpPr>
          <p:spPr>
            <a:xfrm>
              <a:off x="5364861" y="4861941"/>
              <a:ext cx="3600450" cy="782320"/>
            </a:xfrm>
            <a:custGeom>
              <a:avLst/>
              <a:gdLst/>
              <a:ahLst/>
              <a:cxnLst/>
              <a:rect l="l" t="t" r="r" b="b"/>
              <a:pathLst>
                <a:path w="3600450" h="782320">
                  <a:moveTo>
                    <a:pt x="3470147" y="0"/>
                  </a:moveTo>
                  <a:lnTo>
                    <a:pt x="130301" y="0"/>
                  </a:lnTo>
                  <a:lnTo>
                    <a:pt x="79563" y="10233"/>
                  </a:lnTo>
                  <a:lnTo>
                    <a:pt x="38147" y="38147"/>
                  </a:lnTo>
                  <a:lnTo>
                    <a:pt x="10233" y="79563"/>
                  </a:lnTo>
                  <a:lnTo>
                    <a:pt x="0" y="130301"/>
                  </a:lnTo>
                  <a:lnTo>
                    <a:pt x="0" y="651509"/>
                  </a:lnTo>
                  <a:lnTo>
                    <a:pt x="10233" y="702248"/>
                  </a:lnTo>
                  <a:lnTo>
                    <a:pt x="38147" y="743664"/>
                  </a:lnTo>
                  <a:lnTo>
                    <a:pt x="79563" y="771578"/>
                  </a:lnTo>
                  <a:lnTo>
                    <a:pt x="130301" y="781811"/>
                  </a:lnTo>
                  <a:lnTo>
                    <a:pt x="3470147" y="781811"/>
                  </a:lnTo>
                  <a:lnTo>
                    <a:pt x="3520886" y="771578"/>
                  </a:lnTo>
                  <a:lnTo>
                    <a:pt x="3562302" y="743664"/>
                  </a:lnTo>
                  <a:lnTo>
                    <a:pt x="3590216" y="702248"/>
                  </a:lnTo>
                  <a:lnTo>
                    <a:pt x="3600449" y="651509"/>
                  </a:lnTo>
                  <a:lnTo>
                    <a:pt x="3600449" y="130301"/>
                  </a:lnTo>
                  <a:lnTo>
                    <a:pt x="3590216" y="79563"/>
                  </a:lnTo>
                  <a:lnTo>
                    <a:pt x="3562302" y="38147"/>
                  </a:lnTo>
                  <a:lnTo>
                    <a:pt x="3520886" y="10233"/>
                  </a:lnTo>
                  <a:lnTo>
                    <a:pt x="3470147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64861" y="4861941"/>
              <a:ext cx="3600450" cy="782320"/>
            </a:xfrm>
            <a:custGeom>
              <a:avLst/>
              <a:gdLst/>
              <a:ahLst/>
              <a:cxnLst/>
              <a:rect l="l" t="t" r="r" b="b"/>
              <a:pathLst>
                <a:path w="3600450" h="782320">
                  <a:moveTo>
                    <a:pt x="0" y="130301"/>
                  </a:moveTo>
                  <a:lnTo>
                    <a:pt x="10233" y="79563"/>
                  </a:lnTo>
                  <a:lnTo>
                    <a:pt x="38147" y="38147"/>
                  </a:lnTo>
                  <a:lnTo>
                    <a:pt x="79563" y="10233"/>
                  </a:lnTo>
                  <a:lnTo>
                    <a:pt x="130301" y="0"/>
                  </a:lnTo>
                  <a:lnTo>
                    <a:pt x="3470147" y="0"/>
                  </a:lnTo>
                  <a:lnTo>
                    <a:pt x="3520886" y="10233"/>
                  </a:lnTo>
                  <a:lnTo>
                    <a:pt x="3562302" y="38147"/>
                  </a:lnTo>
                  <a:lnTo>
                    <a:pt x="3590216" y="79563"/>
                  </a:lnTo>
                  <a:lnTo>
                    <a:pt x="3600449" y="130301"/>
                  </a:lnTo>
                  <a:lnTo>
                    <a:pt x="3600449" y="651509"/>
                  </a:lnTo>
                  <a:lnTo>
                    <a:pt x="3590216" y="702248"/>
                  </a:lnTo>
                  <a:lnTo>
                    <a:pt x="3562302" y="743664"/>
                  </a:lnTo>
                  <a:lnTo>
                    <a:pt x="3520886" y="771578"/>
                  </a:lnTo>
                  <a:lnTo>
                    <a:pt x="3470147" y="781811"/>
                  </a:lnTo>
                  <a:lnTo>
                    <a:pt x="130301" y="781811"/>
                  </a:lnTo>
                  <a:lnTo>
                    <a:pt x="79563" y="771578"/>
                  </a:lnTo>
                  <a:lnTo>
                    <a:pt x="38147" y="743664"/>
                  </a:lnTo>
                  <a:lnTo>
                    <a:pt x="10233" y="702248"/>
                  </a:lnTo>
                  <a:lnTo>
                    <a:pt x="0" y="651509"/>
                  </a:lnTo>
                  <a:lnTo>
                    <a:pt x="0" y="13030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914135" y="4881373"/>
            <a:ext cx="34080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 дози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яких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рецептах прописані в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сантиграммах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269108" y="4627499"/>
            <a:ext cx="4077970" cy="1061085"/>
            <a:chOff x="745108" y="4627498"/>
            <a:chExt cx="4077970" cy="1061085"/>
          </a:xfrm>
        </p:grpSpPr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0188" y="4632578"/>
              <a:ext cx="4067556" cy="105079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50188" y="4632578"/>
              <a:ext cx="4067810" cy="1050925"/>
            </a:xfrm>
            <a:custGeom>
              <a:avLst/>
              <a:gdLst/>
              <a:ahLst/>
              <a:cxnLst/>
              <a:rect l="l" t="t" r="r" b="b"/>
              <a:pathLst>
                <a:path w="4067810" h="1050925">
                  <a:moveTo>
                    <a:pt x="0" y="175133"/>
                  </a:moveTo>
                  <a:lnTo>
                    <a:pt x="6255" y="128558"/>
                  </a:lnTo>
                  <a:lnTo>
                    <a:pt x="23910" y="86717"/>
                  </a:lnTo>
                  <a:lnTo>
                    <a:pt x="51295" y="51276"/>
                  </a:lnTo>
                  <a:lnTo>
                    <a:pt x="86740" y="23899"/>
                  </a:lnTo>
                  <a:lnTo>
                    <a:pt x="128575" y="6252"/>
                  </a:lnTo>
                  <a:lnTo>
                    <a:pt x="175133" y="0"/>
                  </a:lnTo>
                  <a:lnTo>
                    <a:pt x="3892423" y="0"/>
                  </a:lnTo>
                  <a:lnTo>
                    <a:pt x="3938997" y="6252"/>
                  </a:lnTo>
                  <a:lnTo>
                    <a:pt x="3980838" y="23899"/>
                  </a:lnTo>
                  <a:lnTo>
                    <a:pt x="4016279" y="51276"/>
                  </a:lnTo>
                  <a:lnTo>
                    <a:pt x="4043656" y="86717"/>
                  </a:lnTo>
                  <a:lnTo>
                    <a:pt x="4061303" y="128558"/>
                  </a:lnTo>
                  <a:lnTo>
                    <a:pt x="4067556" y="175133"/>
                  </a:lnTo>
                  <a:lnTo>
                    <a:pt x="4067556" y="875665"/>
                  </a:lnTo>
                  <a:lnTo>
                    <a:pt x="4061303" y="922222"/>
                  </a:lnTo>
                  <a:lnTo>
                    <a:pt x="4043656" y="964057"/>
                  </a:lnTo>
                  <a:lnTo>
                    <a:pt x="4016279" y="999502"/>
                  </a:lnTo>
                  <a:lnTo>
                    <a:pt x="3980838" y="1026887"/>
                  </a:lnTo>
                  <a:lnTo>
                    <a:pt x="3938997" y="1044542"/>
                  </a:lnTo>
                  <a:lnTo>
                    <a:pt x="3892423" y="1050798"/>
                  </a:lnTo>
                  <a:lnTo>
                    <a:pt x="175133" y="1050798"/>
                  </a:lnTo>
                  <a:lnTo>
                    <a:pt x="128575" y="1044542"/>
                  </a:lnTo>
                  <a:lnTo>
                    <a:pt x="86740" y="1026887"/>
                  </a:lnTo>
                  <a:lnTo>
                    <a:pt x="51295" y="999502"/>
                  </a:lnTo>
                  <a:lnTo>
                    <a:pt x="23910" y="964057"/>
                  </a:lnTo>
                  <a:lnTo>
                    <a:pt x="6255" y="922222"/>
                  </a:lnTo>
                  <a:lnTo>
                    <a:pt x="0" y="875665"/>
                  </a:lnTo>
                  <a:lnTo>
                    <a:pt x="0" y="17513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312670" y="4665217"/>
            <a:ext cx="397446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</a:t>
            </a:r>
            <a:endParaRPr sz="1600">
              <a:latin typeface="Arial"/>
              <a:cs typeface="Arial"/>
            </a:endParaRPr>
          </a:p>
          <a:p>
            <a:pPr marL="12700" marR="728980"/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1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частину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отруйної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9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наповнювача</a:t>
            </a:r>
            <a:endParaRPr sz="1600">
              <a:latin typeface="Arial"/>
              <a:cs typeface="Arial"/>
            </a:endParaRPr>
          </a:p>
          <a:p>
            <a:pPr marL="12700"/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тритурації=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0,1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отруйної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908167" y="2691002"/>
            <a:ext cx="719455" cy="76200"/>
          </a:xfrm>
          <a:custGeom>
            <a:avLst/>
            <a:gdLst/>
            <a:ahLst/>
            <a:cxnLst/>
            <a:rect l="l" t="t" r="r" b="b"/>
            <a:pathLst>
              <a:path w="719454" h="76200">
                <a:moveTo>
                  <a:pt x="643128" y="0"/>
                </a:moveTo>
                <a:lnTo>
                  <a:pt x="643128" y="76200"/>
                </a:lnTo>
                <a:lnTo>
                  <a:pt x="706628" y="44450"/>
                </a:lnTo>
                <a:lnTo>
                  <a:pt x="655828" y="44450"/>
                </a:lnTo>
                <a:lnTo>
                  <a:pt x="655828" y="31750"/>
                </a:lnTo>
                <a:lnTo>
                  <a:pt x="706628" y="31750"/>
                </a:lnTo>
                <a:lnTo>
                  <a:pt x="643128" y="0"/>
                </a:lnTo>
                <a:close/>
              </a:path>
              <a:path w="719454" h="76200">
                <a:moveTo>
                  <a:pt x="643128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43128" y="44450"/>
                </a:lnTo>
                <a:lnTo>
                  <a:pt x="643128" y="31750"/>
                </a:lnTo>
                <a:close/>
              </a:path>
              <a:path w="719454" h="76200">
                <a:moveTo>
                  <a:pt x="706628" y="31750"/>
                </a:moveTo>
                <a:lnTo>
                  <a:pt x="655828" y="31750"/>
                </a:lnTo>
                <a:lnTo>
                  <a:pt x="655828" y="44450"/>
                </a:lnTo>
                <a:lnTo>
                  <a:pt x="706628" y="44450"/>
                </a:lnTo>
                <a:lnTo>
                  <a:pt x="719328" y="38100"/>
                </a:lnTo>
                <a:lnTo>
                  <a:pt x="70662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67830" y="3786759"/>
            <a:ext cx="470534" cy="76200"/>
          </a:xfrm>
          <a:custGeom>
            <a:avLst/>
            <a:gdLst/>
            <a:ahLst/>
            <a:cxnLst/>
            <a:rect l="l" t="t" r="r" b="b"/>
            <a:pathLst>
              <a:path w="470535" h="76200">
                <a:moveTo>
                  <a:pt x="393954" y="0"/>
                </a:moveTo>
                <a:lnTo>
                  <a:pt x="393954" y="76200"/>
                </a:lnTo>
                <a:lnTo>
                  <a:pt x="457454" y="44450"/>
                </a:lnTo>
                <a:lnTo>
                  <a:pt x="406654" y="44450"/>
                </a:lnTo>
                <a:lnTo>
                  <a:pt x="406654" y="31750"/>
                </a:lnTo>
                <a:lnTo>
                  <a:pt x="457454" y="31750"/>
                </a:lnTo>
                <a:lnTo>
                  <a:pt x="393954" y="0"/>
                </a:lnTo>
                <a:close/>
              </a:path>
              <a:path w="470535" h="76200">
                <a:moveTo>
                  <a:pt x="39395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93954" y="44450"/>
                </a:lnTo>
                <a:lnTo>
                  <a:pt x="393954" y="31750"/>
                </a:lnTo>
                <a:close/>
              </a:path>
              <a:path w="470535" h="76200">
                <a:moveTo>
                  <a:pt x="457454" y="31750"/>
                </a:moveTo>
                <a:lnTo>
                  <a:pt x="406654" y="31750"/>
                </a:lnTo>
                <a:lnTo>
                  <a:pt x="406654" y="44450"/>
                </a:lnTo>
                <a:lnTo>
                  <a:pt x="457454" y="44450"/>
                </a:lnTo>
                <a:lnTo>
                  <a:pt x="470154" y="38100"/>
                </a:lnTo>
                <a:lnTo>
                  <a:pt x="45745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341744" y="5089714"/>
            <a:ext cx="459105" cy="76200"/>
          </a:xfrm>
          <a:custGeom>
            <a:avLst/>
            <a:gdLst/>
            <a:ahLst/>
            <a:cxnLst/>
            <a:rect l="l" t="t" r="r" b="b"/>
            <a:pathLst>
              <a:path w="459104" h="76200">
                <a:moveTo>
                  <a:pt x="382524" y="0"/>
                </a:moveTo>
                <a:lnTo>
                  <a:pt x="382524" y="76199"/>
                </a:lnTo>
                <a:lnTo>
                  <a:pt x="446024" y="44449"/>
                </a:lnTo>
                <a:lnTo>
                  <a:pt x="395224" y="44449"/>
                </a:lnTo>
                <a:lnTo>
                  <a:pt x="395224" y="31749"/>
                </a:lnTo>
                <a:lnTo>
                  <a:pt x="446024" y="31749"/>
                </a:lnTo>
                <a:lnTo>
                  <a:pt x="382524" y="0"/>
                </a:lnTo>
                <a:close/>
              </a:path>
              <a:path w="459104" h="76200">
                <a:moveTo>
                  <a:pt x="382524" y="31749"/>
                </a:moveTo>
                <a:lnTo>
                  <a:pt x="0" y="31749"/>
                </a:lnTo>
                <a:lnTo>
                  <a:pt x="0" y="44449"/>
                </a:lnTo>
                <a:lnTo>
                  <a:pt x="382524" y="44449"/>
                </a:lnTo>
                <a:lnTo>
                  <a:pt x="382524" y="31749"/>
                </a:lnTo>
                <a:close/>
              </a:path>
              <a:path w="459104" h="76200">
                <a:moveTo>
                  <a:pt x="446024" y="31749"/>
                </a:moveTo>
                <a:lnTo>
                  <a:pt x="395224" y="31749"/>
                </a:lnTo>
                <a:lnTo>
                  <a:pt x="395224" y="44449"/>
                </a:lnTo>
                <a:lnTo>
                  <a:pt x="446024" y="44449"/>
                </a:lnTo>
                <a:lnTo>
                  <a:pt x="458724" y="38099"/>
                </a:lnTo>
                <a:lnTo>
                  <a:pt x="446024" y="31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95390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581" y="1448180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4304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2400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71623" y="147829"/>
            <a:ext cx="6913245" cy="783291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51435" rIns="0" bIns="0" rtlCol="0">
            <a:spAutoFit/>
          </a:bodyPr>
          <a:lstStyle/>
          <a:p>
            <a:pPr marL="93345" marR="84455" algn="ctr">
              <a:lnSpc>
                <a:spcPct val="99100"/>
              </a:lnSpc>
              <a:spcBef>
                <a:spcPts val="405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ПРАВИЛА ВИГОТВЛЕННЯ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РЕЧОВИНАМИ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4484" y="1043594"/>
            <a:ext cx="9085692" cy="876522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5085" rIns="0" bIns="0" rtlCol="0">
            <a:spAutoFit/>
          </a:bodyPr>
          <a:lstStyle/>
          <a:p>
            <a:pPr marL="89535" marR="80645" algn="just">
              <a:spcBef>
                <a:spcPts val="355"/>
              </a:spcBef>
            </a:pPr>
            <a:r>
              <a:rPr b="1" spc="-5" dirty="0">
                <a:solidFill>
                  <a:srgbClr val="C00000"/>
                </a:solidFill>
                <a:latin typeface="Arial"/>
                <a:cs typeface="Arial"/>
              </a:rPr>
              <a:t>2-й </a:t>
            </a:r>
            <a:r>
              <a:rPr b="1" spc="-10" dirty="0">
                <a:solidFill>
                  <a:srgbClr val="C00000"/>
                </a:solidFill>
                <a:latin typeface="Arial"/>
                <a:cs typeface="Arial"/>
              </a:rPr>
              <a:t>варіант </a:t>
            </a:r>
            <a:r>
              <a:rPr b="1" spc="-5" dirty="0">
                <a:latin typeface="Arial"/>
                <a:cs typeface="Arial"/>
              </a:rPr>
              <a:t>- </a:t>
            </a:r>
            <a:r>
              <a:rPr b="1" spc="-20" dirty="0">
                <a:solidFill>
                  <a:srgbClr val="4D4D00"/>
                </a:solidFill>
                <a:latin typeface="Arial"/>
                <a:cs typeface="Arial"/>
              </a:rPr>
              <a:t>коли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отруйні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сильнодіючі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виписані в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менше 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0,05 </a:t>
            </a:r>
            <a:r>
              <a:rPr b="1" spc="-70" dirty="0">
                <a:solidFill>
                  <a:srgbClr val="4D4D00"/>
                </a:solidFill>
                <a:latin typeface="Arial"/>
                <a:cs typeface="Arial"/>
              </a:rPr>
              <a:t>г,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необхідно використовувати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тритурації, так як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відважити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наважку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менше, 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ніж 0,05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г з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достатньою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точністю</a:t>
            </a:r>
            <a:r>
              <a:rPr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неможливо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90450" y="1937347"/>
            <a:ext cx="8944561" cy="1167384"/>
            <a:chOff x="464045" y="2128266"/>
            <a:chExt cx="8434705" cy="875030"/>
          </a:xfrm>
        </p:grpSpPr>
        <p:sp>
          <p:nvSpPr>
            <p:cNvPr id="9" name="object 9"/>
            <p:cNvSpPr/>
            <p:nvPr/>
          </p:nvSpPr>
          <p:spPr>
            <a:xfrm>
              <a:off x="469011" y="2187321"/>
              <a:ext cx="8425180" cy="810895"/>
            </a:xfrm>
            <a:custGeom>
              <a:avLst/>
              <a:gdLst/>
              <a:ahLst/>
              <a:cxnLst/>
              <a:rect l="l" t="t" r="r" b="b"/>
              <a:pathLst>
                <a:path w="8425180" h="810894">
                  <a:moveTo>
                    <a:pt x="8424672" y="0"/>
                  </a:moveTo>
                  <a:lnTo>
                    <a:pt x="8420415" y="21024"/>
                  </a:lnTo>
                  <a:lnTo>
                    <a:pt x="8408812" y="38179"/>
                  </a:lnTo>
                  <a:lnTo>
                    <a:pt x="8391614" y="49738"/>
                  </a:lnTo>
                  <a:lnTo>
                    <a:pt x="8370570" y="53975"/>
                  </a:lnTo>
                  <a:lnTo>
                    <a:pt x="54051" y="53975"/>
                  </a:lnTo>
                  <a:lnTo>
                    <a:pt x="33014" y="58231"/>
                  </a:lnTo>
                  <a:lnTo>
                    <a:pt x="15833" y="69834"/>
                  </a:lnTo>
                  <a:lnTo>
                    <a:pt x="4248" y="87032"/>
                  </a:lnTo>
                  <a:lnTo>
                    <a:pt x="0" y="108076"/>
                  </a:lnTo>
                  <a:lnTo>
                    <a:pt x="0" y="756665"/>
                  </a:lnTo>
                  <a:lnTo>
                    <a:pt x="4248" y="777710"/>
                  </a:lnTo>
                  <a:lnTo>
                    <a:pt x="15833" y="794908"/>
                  </a:lnTo>
                  <a:lnTo>
                    <a:pt x="33014" y="806511"/>
                  </a:lnTo>
                  <a:lnTo>
                    <a:pt x="54051" y="810767"/>
                  </a:lnTo>
                  <a:lnTo>
                    <a:pt x="75094" y="806511"/>
                  </a:lnTo>
                  <a:lnTo>
                    <a:pt x="92279" y="794908"/>
                  </a:lnTo>
                  <a:lnTo>
                    <a:pt x="103866" y="777710"/>
                  </a:lnTo>
                  <a:lnTo>
                    <a:pt x="108115" y="756665"/>
                  </a:lnTo>
                  <a:lnTo>
                    <a:pt x="108115" y="702690"/>
                  </a:lnTo>
                  <a:lnTo>
                    <a:pt x="8370570" y="702690"/>
                  </a:lnTo>
                  <a:lnTo>
                    <a:pt x="8391614" y="698434"/>
                  </a:lnTo>
                  <a:lnTo>
                    <a:pt x="8408812" y="686831"/>
                  </a:lnTo>
                  <a:lnTo>
                    <a:pt x="8420415" y="669633"/>
                  </a:lnTo>
                  <a:lnTo>
                    <a:pt x="8424672" y="648588"/>
                  </a:lnTo>
                  <a:lnTo>
                    <a:pt x="8424672" y="162178"/>
                  </a:lnTo>
                  <a:lnTo>
                    <a:pt x="54051" y="162178"/>
                  </a:lnTo>
                  <a:lnTo>
                    <a:pt x="54063" y="108076"/>
                  </a:lnTo>
                  <a:lnTo>
                    <a:pt x="56188" y="97528"/>
                  </a:lnTo>
                  <a:lnTo>
                    <a:pt x="61980" y="88931"/>
                  </a:lnTo>
                  <a:lnTo>
                    <a:pt x="70571" y="83145"/>
                  </a:lnTo>
                  <a:lnTo>
                    <a:pt x="81089" y="81025"/>
                  </a:lnTo>
                  <a:lnTo>
                    <a:pt x="8424672" y="81025"/>
                  </a:lnTo>
                  <a:lnTo>
                    <a:pt x="8424672" y="0"/>
                  </a:lnTo>
                  <a:close/>
                </a:path>
                <a:path w="8425180" h="810894">
                  <a:moveTo>
                    <a:pt x="8424672" y="81025"/>
                  </a:moveTo>
                  <a:lnTo>
                    <a:pt x="81089" y="81025"/>
                  </a:lnTo>
                  <a:lnTo>
                    <a:pt x="91607" y="83145"/>
                  </a:lnTo>
                  <a:lnTo>
                    <a:pt x="100198" y="88931"/>
                  </a:lnTo>
                  <a:lnTo>
                    <a:pt x="105990" y="97528"/>
                  </a:lnTo>
                  <a:lnTo>
                    <a:pt x="108115" y="108076"/>
                  </a:lnTo>
                  <a:lnTo>
                    <a:pt x="103866" y="129121"/>
                  </a:lnTo>
                  <a:lnTo>
                    <a:pt x="92279" y="146319"/>
                  </a:lnTo>
                  <a:lnTo>
                    <a:pt x="75094" y="157922"/>
                  </a:lnTo>
                  <a:lnTo>
                    <a:pt x="54051" y="162178"/>
                  </a:lnTo>
                  <a:lnTo>
                    <a:pt x="8424672" y="162178"/>
                  </a:lnTo>
                  <a:lnTo>
                    <a:pt x="8424672" y="81025"/>
                  </a:lnTo>
                  <a:close/>
                </a:path>
                <a:path w="8425180" h="810894">
                  <a:moveTo>
                    <a:pt x="8316595" y="0"/>
                  </a:moveTo>
                  <a:lnTo>
                    <a:pt x="8316595" y="53975"/>
                  </a:lnTo>
                  <a:lnTo>
                    <a:pt x="8370570" y="53975"/>
                  </a:lnTo>
                  <a:lnTo>
                    <a:pt x="8370570" y="26924"/>
                  </a:lnTo>
                  <a:lnTo>
                    <a:pt x="8343646" y="26924"/>
                  </a:lnTo>
                  <a:lnTo>
                    <a:pt x="8333097" y="24806"/>
                  </a:lnTo>
                  <a:lnTo>
                    <a:pt x="8324500" y="19034"/>
                  </a:lnTo>
                  <a:lnTo>
                    <a:pt x="8318714" y="10475"/>
                  </a:lnTo>
                  <a:lnTo>
                    <a:pt x="8316595" y="0"/>
                  </a:lnTo>
                  <a:close/>
                </a:path>
                <a:path w="8425180" h="810894">
                  <a:moveTo>
                    <a:pt x="8370570" y="0"/>
                  </a:moveTo>
                  <a:lnTo>
                    <a:pt x="8368452" y="10475"/>
                  </a:lnTo>
                  <a:lnTo>
                    <a:pt x="8362680" y="19034"/>
                  </a:lnTo>
                  <a:lnTo>
                    <a:pt x="8354121" y="24806"/>
                  </a:lnTo>
                  <a:lnTo>
                    <a:pt x="8343646" y="26924"/>
                  </a:lnTo>
                  <a:lnTo>
                    <a:pt x="8370570" y="26924"/>
                  </a:lnTo>
                  <a:lnTo>
                    <a:pt x="837057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3062" y="2133219"/>
              <a:ext cx="8371205" cy="216535"/>
            </a:xfrm>
            <a:custGeom>
              <a:avLst/>
              <a:gdLst/>
              <a:ahLst/>
              <a:cxnLst/>
              <a:rect l="l" t="t" r="r" b="b"/>
              <a:pathLst>
                <a:path w="8371205" h="216535">
                  <a:moveTo>
                    <a:pt x="27038" y="135127"/>
                  </a:moveTo>
                  <a:lnTo>
                    <a:pt x="12" y="162178"/>
                  </a:lnTo>
                  <a:lnTo>
                    <a:pt x="0" y="216280"/>
                  </a:lnTo>
                  <a:lnTo>
                    <a:pt x="21043" y="212024"/>
                  </a:lnTo>
                  <a:lnTo>
                    <a:pt x="38228" y="200421"/>
                  </a:lnTo>
                  <a:lnTo>
                    <a:pt x="49815" y="183223"/>
                  </a:lnTo>
                  <a:lnTo>
                    <a:pt x="54063" y="162178"/>
                  </a:lnTo>
                  <a:lnTo>
                    <a:pt x="51939" y="151630"/>
                  </a:lnTo>
                  <a:lnTo>
                    <a:pt x="46147" y="143033"/>
                  </a:lnTo>
                  <a:lnTo>
                    <a:pt x="37556" y="137247"/>
                  </a:lnTo>
                  <a:lnTo>
                    <a:pt x="27038" y="135127"/>
                  </a:lnTo>
                  <a:close/>
                </a:path>
                <a:path w="8371205" h="216535">
                  <a:moveTo>
                    <a:pt x="8370620" y="54101"/>
                  </a:moveTo>
                  <a:lnTo>
                    <a:pt x="8316518" y="54101"/>
                  </a:lnTo>
                  <a:lnTo>
                    <a:pt x="8316518" y="108076"/>
                  </a:lnTo>
                  <a:lnTo>
                    <a:pt x="8337563" y="103840"/>
                  </a:lnTo>
                  <a:lnTo>
                    <a:pt x="8354761" y="92281"/>
                  </a:lnTo>
                  <a:lnTo>
                    <a:pt x="8366364" y="75126"/>
                  </a:lnTo>
                  <a:lnTo>
                    <a:pt x="8370620" y="54101"/>
                  </a:lnTo>
                  <a:close/>
                </a:path>
                <a:path w="8371205" h="216535">
                  <a:moveTo>
                    <a:pt x="8316518" y="0"/>
                  </a:moveTo>
                  <a:lnTo>
                    <a:pt x="8295494" y="4256"/>
                  </a:lnTo>
                  <a:lnTo>
                    <a:pt x="8278339" y="15859"/>
                  </a:lnTo>
                  <a:lnTo>
                    <a:pt x="8266780" y="33057"/>
                  </a:lnTo>
                  <a:lnTo>
                    <a:pt x="8262543" y="54101"/>
                  </a:lnTo>
                  <a:lnTo>
                    <a:pt x="8264663" y="64577"/>
                  </a:lnTo>
                  <a:lnTo>
                    <a:pt x="8270449" y="73136"/>
                  </a:lnTo>
                  <a:lnTo>
                    <a:pt x="8279045" y="78908"/>
                  </a:lnTo>
                  <a:lnTo>
                    <a:pt x="8289594" y="81025"/>
                  </a:lnTo>
                  <a:lnTo>
                    <a:pt x="8300070" y="78908"/>
                  </a:lnTo>
                  <a:lnTo>
                    <a:pt x="8308628" y="73136"/>
                  </a:lnTo>
                  <a:lnTo>
                    <a:pt x="8314401" y="64577"/>
                  </a:lnTo>
                  <a:lnTo>
                    <a:pt x="8316518" y="54101"/>
                  </a:lnTo>
                  <a:lnTo>
                    <a:pt x="8370620" y="54101"/>
                  </a:lnTo>
                  <a:lnTo>
                    <a:pt x="8366364" y="33057"/>
                  </a:lnTo>
                  <a:lnTo>
                    <a:pt x="8354761" y="15859"/>
                  </a:lnTo>
                  <a:lnTo>
                    <a:pt x="8337563" y="4256"/>
                  </a:lnTo>
                  <a:lnTo>
                    <a:pt x="8316518" y="0"/>
                  </a:lnTo>
                  <a:close/>
                </a:path>
              </a:pathLst>
            </a:custGeom>
            <a:solidFill>
              <a:srgbClr val="A3A3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9011" y="2133219"/>
              <a:ext cx="8425180" cy="864869"/>
            </a:xfrm>
            <a:custGeom>
              <a:avLst/>
              <a:gdLst/>
              <a:ahLst/>
              <a:cxnLst/>
              <a:rect l="l" t="t" r="r" b="b"/>
              <a:pathLst>
                <a:path w="8425180" h="864869">
                  <a:moveTo>
                    <a:pt x="0" y="162178"/>
                  </a:moveTo>
                  <a:lnTo>
                    <a:pt x="4248" y="141134"/>
                  </a:lnTo>
                  <a:lnTo>
                    <a:pt x="15833" y="123936"/>
                  </a:lnTo>
                  <a:lnTo>
                    <a:pt x="33014" y="112333"/>
                  </a:lnTo>
                  <a:lnTo>
                    <a:pt x="54051" y="108076"/>
                  </a:lnTo>
                  <a:lnTo>
                    <a:pt x="8316595" y="108076"/>
                  </a:lnTo>
                  <a:lnTo>
                    <a:pt x="8316595" y="54101"/>
                  </a:lnTo>
                  <a:lnTo>
                    <a:pt x="8320831" y="33057"/>
                  </a:lnTo>
                  <a:lnTo>
                    <a:pt x="8332390" y="15859"/>
                  </a:lnTo>
                  <a:lnTo>
                    <a:pt x="8349545" y="4256"/>
                  </a:lnTo>
                  <a:lnTo>
                    <a:pt x="8370570" y="0"/>
                  </a:lnTo>
                  <a:lnTo>
                    <a:pt x="8391614" y="4256"/>
                  </a:lnTo>
                  <a:lnTo>
                    <a:pt x="8408812" y="15859"/>
                  </a:lnTo>
                  <a:lnTo>
                    <a:pt x="8420415" y="33057"/>
                  </a:lnTo>
                  <a:lnTo>
                    <a:pt x="8424672" y="54101"/>
                  </a:lnTo>
                  <a:lnTo>
                    <a:pt x="8424672" y="702690"/>
                  </a:lnTo>
                  <a:lnTo>
                    <a:pt x="8420415" y="723735"/>
                  </a:lnTo>
                  <a:lnTo>
                    <a:pt x="8408812" y="740933"/>
                  </a:lnTo>
                  <a:lnTo>
                    <a:pt x="8391614" y="752536"/>
                  </a:lnTo>
                  <a:lnTo>
                    <a:pt x="8370570" y="756792"/>
                  </a:lnTo>
                  <a:lnTo>
                    <a:pt x="108115" y="756792"/>
                  </a:lnTo>
                  <a:lnTo>
                    <a:pt x="108115" y="810767"/>
                  </a:lnTo>
                  <a:lnTo>
                    <a:pt x="103866" y="831812"/>
                  </a:lnTo>
                  <a:lnTo>
                    <a:pt x="92279" y="849010"/>
                  </a:lnTo>
                  <a:lnTo>
                    <a:pt x="75094" y="860613"/>
                  </a:lnTo>
                  <a:lnTo>
                    <a:pt x="54051" y="864869"/>
                  </a:lnTo>
                  <a:lnTo>
                    <a:pt x="33014" y="860613"/>
                  </a:lnTo>
                  <a:lnTo>
                    <a:pt x="15833" y="849010"/>
                  </a:lnTo>
                  <a:lnTo>
                    <a:pt x="4248" y="831812"/>
                  </a:lnTo>
                  <a:lnTo>
                    <a:pt x="0" y="810767"/>
                  </a:lnTo>
                  <a:lnTo>
                    <a:pt x="0" y="16217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0653" y="2182368"/>
              <a:ext cx="117982" cy="638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045" y="2263394"/>
              <a:ext cx="118021" cy="9105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7126" y="2295398"/>
              <a:ext cx="0" cy="594995"/>
            </a:xfrm>
            <a:custGeom>
              <a:avLst/>
              <a:gdLst/>
              <a:ahLst/>
              <a:cxnLst/>
              <a:rect l="l" t="t" r="r" b="b"/>
              <a:pathLst>
                <a:path h="594994">
                  <a:moveTo>
                    <a:pt x="0" y="0"/>
                  </a:moveTo>
                  <a:lnTo>
                    <a:pt x="0" y="59461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2095500" y="3295650"/>
            <a:ext cx="8286750" cy="2372360"/>
          </a:xfrm>
          <a:custGeom>
            <a:avLst/>
            <a:gdLst/>
            <a:ahLst/>
            <a:cxnLst/>
            <a:rect l="l" t="t" r="r" b="b"/>
            <a:pathLst>
              <a:path w="8286750" h="2372360">
                <a:moveTo>
                  <a:pt x="8286750" y="0"/>
                </a:moveTo>
                <a:lnTo>
                  <a:pt x="0" y="0"/>
                </a:lnTo>
                <a:lnTo>
                  <a:pt x="0" y="2372106"/>
                </a:lnTo>
                <a:lnTo>
                  <a:pt x="8286750" y="2372106"/>
                </a:lnTo>
                <a:lnTo>
                  <a:pt x="8286750" y="0"/>
                </a:lnTo>
                <a:close/>
              </a:path>
            </a:pathLst>
          </a:custGeom>
          <a:solidFill>
            <a:srgbClr val="FFFF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213234" y="2128607"/>
            <a:ext cx="8630022" cy="3483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marR="352425" algn="just">
              <a:spcBef>
                <a:spcPts val="100"/>
              </a:spcBef>
            </a:pP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Trituratio </a:t>
            </a:r>
            <a:r>
              <a:rPr sz="2000" b="1" spc="-30" dirty="0">
                <a:solidFill>
                  <a:srgbClr val="4D4D00"/>
                </a:solidFill>
                <a:latin typeface="Arial"/>
                <a:cs typeface="Arial"/>
              </a:rPr>
              <a:t>(лат. </a:t>
            </a:r>
            <a:r>
              <a:rPr sz="20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стирання) </a:t>
            </a:r>
            <a:r>
              <a:rPr sz="2000" b="1" dirty="0">
                <a:solidFill>
                  <a:srgbClr val="4D4D00"/>
                </a:solidFill>
                <a:latin typeface="Arial"/>
                <a:cs typeface="Arial"/>
              </a:rPr>
              <a:t>- це 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20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2000" b="1" dirty="0">
                <a:solidFill>
                  <a:srgbClr val="4D4D00"/>
                </a:solidFill>
                <a:latin typeface="Arial"/>
                <a:cs typeface="Arial"/>
              </a:rPr>
              <a:t>чи </a:t>
            </a: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сильнодіючих 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 </a:t>
            </a: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20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індиферентними</a:t>
            </a:r>
            <a:r>
              <a:rPr sz="20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наповнювачами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2350" dirty="0">
              <a:latin typeface="Arial"/>
              <a:cs typeface="Arial"/>
            </a:endParaRPr>
          </a:p>
          <a:p>
            <a:pPr marL="12700" marR="821055"/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якості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наповнювача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найчастіше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використовується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молочний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цукор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(Saccharum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lactis),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має ряд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переваг перед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іншими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наповнювачами</a:t>
            </a:r>
            <a:r>
              <a:rPr sz="1600" b="1" spc="8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buFont typeface="Arial"/>
              <a:buChar char="•"/>
              <a:tabLst>
                <a:tab pos="59944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негігроскопічний;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buFont typeface="Arial"/>
              <a:buChar char="•"/>
              <a:tabLst>
                <a:tab pos="599440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найбільш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індиферентний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(хімічному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фармакологічному</a:t>
            </a:r>
            <a:r>
              <a:rPr sz="1600"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відношенні);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buFont typeface="Arial"/>
              <a:buChar char="•"/>
              <a:tabLst>
                <a:tab pos="599440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без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запаху;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buFont typeface="Arial"/>
              <a:buChar char="•"/>
              <a:tabLst>
                <a:tab pos="59944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має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слабкий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солодкий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смак;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buFont typeface="Arial"/>
              <a:buChar char="•"/>
              <a:tabLst>
                <a:tab pos="59944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нетоксичний;</a:t>
            </a:r>
            <a:endParaRPr sz="1600" dirty="0">
              <a:latin typeface="Arial"/>
              <a:cs typeface="Arial"/>
            </a:endParaRPr>
          </a:p>
          <a:p>
            <a:pPr marL="469900" marR="501015">
              <a:buFont typeface="Arial"/>
              <a:buChar char="•"/>
              <a:tabLst>
                <a:tab pos="59944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густина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(1,52)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близька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густини багатьох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(солей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алкалоїдів)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3441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580" y="144818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2400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937510" y="156972"/>
            <a:ext cx="7416800" cy="833755"/>
          </a:xfrm>
          <a:custGeom>
            <a:avLst/>
            <a:gdLst/>
            <a:ahLst/>
            <a:cxnLst/>
            <a:rect l="l" t="t" r="r" b="b"/>
            <a:pathLst>
              <a:path w="7416800" h="833755">
                <a:moveTo>
                  <a:pt x="7416546" y="0"/>
                </a:moveTo>
                <a:lnTo>
                  <a:pt x="0" y="0"/>
                </a:lnTo>
                <a:lnTo>
                  <a:pt x="0" y="833627"/>
                </a:lnTo>
                <a:lnTo>
                  <a:pt x="7416546" y="833627"/>
                </a:lnTo>
                <a:lnTo>
                  <a:pt x="7416546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37511" y="193801"/>
            <a:ext cx="7418705" cy="753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36854" marR="229870" algn="ctr">
              <a:lnSpc>
                <a:spcPct val="99100"/>
              </a:lnSpc>
              <a:spcBef>
                <a:spcPts val="120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РЕЧОВИНАМИ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25574" y="816864"/>
            <a:ext cx="8435340" cy="1331595"/>
            <a:chOff x="401574" y="816863"/>
            <a:chExt cx="8435340" cy="1331595"/>
          </a:xfrm>
        </p:grpSpPr>
        <p:sp>
          <p:nvSpPr>
            <p:cNvPr id="9" name="object 9"/>
            <p:cNvSpPr/>
            <p:nvPr/>
          </p:nvSpPr>
          <p:spPr>
            <a:xfrm>
              <a:off x="406527" y="904366"/>
              <a:ext cx="8425815" cy="1238885"/>
            </a:xfrm>
            <a:custGeom>
              <a:avLst/>
              <a:gdLst/>
              <a:ahLst/>
              <a:cxnLst/>
              <a:rect l="l" t="t" r="r" b="b"/>
              <a:pathLst>
                <a:path w="8425815" h="1238885">
                  <a:moveTo>
                    <a:pt x="8260333" y="0"/>
                  </a:moveTo>
                  <a:lnTo>
                    <a:pt x="8260207" y="82677"/>
                  </a:lnTo>
                  <a:lnTo>
                    <a:pt x="82575" y="82677"/>
                  </a:lnTo>
                  <a:lnTo>
                    <a:pt x="50433" y="89163"/>
                  </a:lnTo>
                  <a:lnTo>
                    <a:pt x="24185" y="106854"/>
                  </a:lnTo>
                  <a:lnTo>
                    <a:pt x="6489" y="133094"/>
                  </a:lnTo>
                  <a:lnTo>
                    <a:pt x="0" y="165227"/>
                  </a:lnTo>
                  <a:lnTo>
                    <a:pt x="0" y="1156208"/>
                  </a:lnTo>
                  <a:lnTo>
                    <a:pt x="6489" y="1188340"/>
                  </a:lnTo>
                  <a:lnTo>
                    <a:pt x="24185" y="1214580"/>
                  </a:lnTo>
                  <a:lnTo>
                    <a:pt x="50433" y="1232271"/>
                  </a:lnTo>
                  <a:lnTo>
                    <a:pt x="82575" y="1238758"/>
                  </a:lnTo>
                  <a:lnTo>
                    <a:pt x="114717" y="1232271"/>
                  </a:lnTo>
                  <a:lnTo>
                    <a:pt x="140965" y="1214580"/>
                  </a:lnTo>
                  <a:lnTo>
                    <a:pt x="158661" y="1188340"/>
                  </a:lnTo>
                  <a:lnTo>
                    <a:pt x="165150" y="1156208"/>
                  </a:lnTo>
                  <a:lnTo>
                    <a:pt x="165163" y="1073531"/>
                  </a:lnTo>
                  <a:lnTo>
                    <a:pt x="8342883" y="1073531"/>
                  </a:lnTo>
                  <a:lnTo>
                    <a:pt x="8375016" y="1067044"/>
                  </a:lnTo>
                  <a:lnTo>
                    <a:pt x="8401256" y="1049353"/>
                  </a:lnTo>
                  <a:lnTo>
                    <a:pt x="8418947" y="1023113"/>
                  </a:lnTo>
                  <a:lnTo>
                    <a:pt x="8425434" y="990981"/>
                  </a:lnTo>
                  <a:lnTo>
                    <a:pt x="8425434" y="247777"/>
                  </a:lnTo>
                  <a:lnTo>
                    <a:pt x="82575" y="247777"/>
                  </a:lnTo>
                  <a:lnTo>
                    <a:pt x="82575" y="165227"/>
                  </a:lnTo>
                  <a:lnTo>
                    <a:pt x="85820" y="149133"/>
                  </a:lnTo>
                  <a:lnTo>
                    <a:pt x="94670" y="136017"/>
                  </a:lnTo>
                  <a:lnTo>
                    <a:pt x="107794" y="127186"/>
                  </a:lnTo>
                  <a:lnTo>
                    <a:pt x="123863" y="123952"/>
                  </a:lnTo>
                  <a:lnTo>
                    <a:pt x="8425434" y="123952"/>
                  </a:lnTo>
                  <a:lnTo>
                    <a:pt x="8425434" y="82550"/>
                  </a:lnTo>
                  <a:lnTo>
                    <a:pt x="8342883" y="82550"/>
                  </a:lnTo>
                  <a:lnTo>
                    <a:pt x="8342883" y="41275"/>
                  </a:lnTo>
                  <a:lnTo>
                    <a:pt x="8301608" y="41275"/>
                  </a:lnTo>
                  <a:lnTo>
                    <a:pt x="8285515" y="38040"/>
                  </a:lnTo>
                  <a:lnTo>
                    <a:pt x="8272399" y="29210"/>
                  </a:lnTo>
                  <a:lnTo>
                    <a:pt x="8263568" y="16093"/>
                  </a:lnTo>
                  <a:lnTo>
                    <a:pt x="8260333" y="0"/>
                  </a:lnTo>
                  <a:close/>
                </a:path>
                <a:path w="8425815" h="1238885">
                  <a:moveTo>
                    <a:pt x="8425434" y="123952"/>
                  </a:moveTo>
                  <a:lnTo>
                    <a:pt x="123863" y="123952"/>
                  </a:lnTo>
                  <a:lnTo>
                    <a:pt x="139936" y="127186"/>
                  </a:lnTo>
                  <a:lnTo>
                    <a:pt x="153060" y="136017"/>
                  </a:lnTo>
                  <a:lnTo>
                    <a:pt x="161907" y="149133"/>
                  </a:lnTo>
                  <a:lnTo>
                    <a:pt x="165150" y="165227"/>
                  </a:lnTo>
                  <a:lnTo>
                    <a:pt x="158661" y="197359"/>
                  </a:lnTo>
                  <a:lnTo>
                    <a:pt x="140965" y="223599"/>
                  </a:lnTo>
                  <a:lnTo>
                    <a:pt x="114717" y="241290"/>
                  </a:lnTo>
                  <a:lnTo>
                    <a:pt x="82575" y="247777"/>
                  </a:lnTo>
                  <a:lnTo>
                    <a:pt x="8425434" y="247777"/>
                  </a:lnTo>
                  <a:lnTo>
                    <a:pt x="8425434" y="123952"/>
                  </a:lnTo>
                  <a:close/>
                </a:path>
                <a:path w="8425815" h="1238885">
                  <a:moveTo>
                    <a:pt x="8425434" y="0"/>
                  </a:moveTo>
                  <a:lnTo>
                    <a:pt x="8418947" y="32132"/>
                  </a:lnTo>
                  <a:lnTo>
                    <a:pt x="8401256" y="58372"/>
                  </a:lnTo>
                  <a:lnTo>
                    <a:pt x="8375016" y="76063"/>
                  </a:lnTo>
                  <a:lnTo>
                    <a:pt x="8342883" y="82550"/>
                  </a:lnTo>
                  <a:lnTo>
                    <a:pt x="8425434" y="82550"/>
                  </a:lnTo>
                  <a:lnTo>
                    <a:pt x="8425434" y="0"/>
                  </a:lnTo>
                  <a:close/>
                </a:path>
                <a:path w="8425815" h="1238885">
                  <a:moveTo>
                    <a:pt x="8342883" y="0"/>
                  </a:moveTo>
                  <a:lnTo>
                    <a:pt x="8339631" y="16093"/>
                  </a:lnTo>
                  <a:lnTo>
                    <a:pt x="8330771" y="29210"/>
                  </a:lnTo>
                  <a:lnTo>
                    <a:pt x="8317648" y="38040"/>
                  </a:lnTo>
                  <a:lnTo>
                    <a:pt x="8301608" y="41275"/>
                  </a:lnTo>
                  <a:lnTo>
                    <a:pt x="8342883" y="41275"/>
                  </a:lnTo>
                  <a:lnTo>
                    <a:pt x="8342883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9102" y="821816"/>
              <a:ext cx="8343265" cy="330835"/>
            </a:xfrm>
            <a:custGeom>
              <a:avLst/>
              <a:gdLst/>
              <a:ahLst/>
              <a:cxnLst/>
              <a:rect l="l" t="t" r="r" b="b"/>
              <a:pathLst>
                <a:path w="8343265" h="330834">
                  <a:moveTo>
                    <a:pt x="41287" y="206502"/>
                  </a:moveTo>
                  <a:lnTo>
                    <a:pt x="25219" y="209736"/>
                  </a:lnTo>
                  <a:lnTo>
                    <a:pt x="12095" y="218567"/>
                  </a:lnTo>
                  <a:lnTo>
                    <a:pt x="3245" y="231683"/>
                  </a:lnTo>
                  <a:lnTo>
                    <a:pt x="0" y="247777"/>
                  </a:lnTo>
                  <a:lnTo>
                    <a:pt x="0" y="330327"/>
                  </a:lnTo>
                  <a:lnTo>
                    <a:pt x="32142" y="323840"/>
                  </a:lnTo>
                  <a:lnTo>
                    <a:pt x="58389" y="306149"/>
                  </a:lnTo>
                  <a:lnTo>
                    <a:pt x="76086" y="279909"/>
                  </a:lnTo>
                  <a:lnTo>
                    <a:pt x="82575" y="247777"/>
                  </a:lnTo>
                  <a:lnTo>
                    <a:pt x="79331" y="231683"/>
                  </a:lnTo>
                  <a:lnTo>
                    <a:pt x="70484" y="218567"/>
                  </a:lnTo>
                  <a:lnTo>
                    <a:pt x="57361" y="209736"/>
                  </a:lnTo>
                  <a:lnTo>
                    <a:pt x="41287" y="206502"/>
                  </a:lnTo>
                  <a:close/>
                </a:path>
                <a:path w="8343265" h="330834">
                  <a:moveTo>
                    <a:pt x="8342858" y="82550"/>
                  </a:moveTo>
                  <a:lnTo>
                    <a:pt x="8260308" y="82550"/>
                  </a:lnTo>
                  <a:lnTo>
                    <a:pt x="8260308" y="165227"/>
                  </a:lnTo>
                  <a:lnTo>
                    <a:pt x="8292441" y="158720"/>
                  </a:lnTo>
                  <a:lnTo>
                    <a:pt x="8318680" y="140985"/>
                  </a:lnTo>
                  <a:lnTo>
                    <a:pt x="8336371" y="114702"/>
                  </a:lnTo>
                  <a:lnTo>
                    <a:pt x="8342858" y="82550"/>
                  </a:lnTo>
                  <a:close/>
                </a:path>
                <a:path w="8343265" h="330834">
                  <a:moveTo>
                    <a:pt x="8260308" y="0"/>
                  </a:moveTo>
                  <a:lnTo>
                    <a:pt x="8228175" y="6486"/>
                  </a:lnTo>
                  <a:lnTo>
                    <a:pt x="8201936" y="24177"/>
                  </a:lnTo>
                  <a:lnTo>
                    <a:pt x="8184245" y="50417"/>
                  </a:lnTo>
                  <a:lnTo>
                    <a:pt x="8177758" y="82550"/>
                  </a:lnTo>
                  <a:lnTo>
                    <a:pt x="8180993" y="98643"/>
                  </a:lnTo>
                  <a:lnTo>
                    <a:pt x="8189823" y="111760"/>
                  </a:lnTo>
                  <a:lnTo>
                    <a:pt x="8202940" y="120590"/>
                  </a:lnTo>
                  <a:lnTo>
                    <a:pt x="8219033" y="123825"/>
                  </a:lnTo>
                  <a:lnTo>
                    <a:pt x="8235073" y="120590"/>
                  </a:lnTo>
                  <a:lnTo>
                    <a:pt x="8248195" y="111760"/>
                  </a:lnTo>
                  <a:lnTo>
                    <a:pt x="8257056" y="98643"/>
                  </a:lnTo>
                  <a:lnTo>
                    <a:pt x="8260308" y="82550"/>
                  </a:lnTo>
                  <a:lnTo>
                    <a:pt x="8342858" y="82550"/>
                  </a:lnTo>
                  <a:lnTo>
                    <a:pt x="8336371" y="50417"/>
                  </a:lnTo>
                  <a:lnTo>
                    <a:pt x="8318680" y="24177"/>
                  </a:lnTo>
                  <a:lnTo>
                    <a:pt x="8292441" y="6486"/>
                  </a:lnTo>
                  <a:lnTo>
                    <a:pt x="8260308" y="0"/>
                  </a:lnTo>
                  <a:close/>
                </a:path>
              </a:pathLst>
            </a:custGeom>
            <a:solidFill>
              <a:srgbClr val="A3A3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6527" y="821816"/>
              <a:ext cx="8425815" cy="1321435"/>
            </a:xfrm>
            <a:custGeom>
              <a:avLst/>
              <a:gdLst/>
              <a:ahLst/>
              <a:cxnLst/>
              <a:rect l="l" t="t" r="r" b="b"/>
              <a:pathLst>
                <a:path w="8425815" h="1321435">
                  <a:moveTo>
                    <a:pt x="0" y="247777"/>
                  </a:moveTo>
                  <a:lnTo>
                    <a:pt x="6489" y="215644"/>
                  </a:lnTo>
                  <a:lnTo>
                    <a:pt x="24185" y="189404"/>
                  </a:lnTo>
                  <a:lnTo>
                    <a:pt x="50433" y="171713"/>
                  </a:lnTo>
                  <a:lnTo>
                    <a:pt x="82575" y="165227"/>
                  </a:lnTo>
                  <a:lnTo>
                    <a:pt x="8260207" y="165227"/>
                  </a:lnTo>
                  <a:lnTo>
                    <a:pt x="8260207" y="82550"/>
                  </a:lnTo>
                  <a:lnTo>
                    <a:pt x="8266713" y="50417"/>
                  </a:lnTo>
                  <a:lnTo>
                    <a:pt x="8284448" y="24177"/>
                  </a:lnTo>
                  <a:lnTo>
                    <a:pt x="8310731" y="6486"/>
                  </a:lnTo>
                  <a:lnTo>
                    <a:pt x="8342883" y="0"/>
                  </a:lnTo>
                  <a:lnTo>
                    <a:pt x="8375016" y="6486"/>
                  </a:lnTo>
                  <a:lnTo>
                    <a:pt x="8401256" y="24177"/>
                  </a:lnTo>
                  <a:lnTo>
                    <a:pt x="8418947" y="50417"/>
                  </a:lnTo>
                  <a:lnTo>
                    <a:pt x="8425434" y="82550"/>
                  </a:lnTo>
                  <a:lnTo>
                    <a:pt x="8425434" y="1073531"/>
                  </a:lnTo>
                  <a:lnTo>
                    <a:pt x="8418947" y="1105663"/>
                  </a:lnTo>
                  <a:lnTo>
                    <a:pt x="8401256" y="1131903"/>
                  </a:lnTo>
                  <a:lnTo>
                    <a:pt x="8375016" y="1149594"/>
                  </a:lnTo>
                  <a:lnTo>
                    <a:pt x="8342883" y="1156081"/>
                  </a:lnTo>
                  <a:lnTo>
                    <a:pt x="165163" y="1156081"/>
                  </a:lnTo>
                  <a:lnTo>
                    <a:pt x="165163" y="1238758"/>
                  </a:lnTo>
                  <a:lnTo>
                    <a:pt x="158674" y="1270890"/>
                  </a:lnTo>
                  <a:lnTo>
                    <a:pt x="140977" y="1297130"/>
                  </a:lnTo>
                  <a:lnTo>
                    <a:pt x="114730" y="1314821"/>
                  </a:lnTo>
                  <a:lnTo>
                    <a:pt x="82588" y="1321308"/>
                  </a:lnTo>
                  <a:lnTo>
                    <a:pt x="50445" y="1314821"/>
                  </a:lnTo>
                  <a:lnTo>
                    <a:pt x="24198" y="1297130"/>
                  </a:lnTo>
                  <a:lnTo>
                    <a:pt x="6501" y="1270890"/>
                  </a:lnTo>
                  <a:lnTo>
                    <a:pt x="12" y="1238758"/>
                  </a:lnTo>
                  <a:lnTo>
                    <a:pt x="0" y="24777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1780" y="899413"/>
              <a:ext cx="175132" cy="925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574" y="1023365"/>
              <a:ext cx="175056" cy="13373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1690" y="1069593"/>
              <a:ext cx="0" cy="908685"/>
            </a:xfrm>
            <a:custGeom>
              <a:avLst/>
              <a:gdLst/>
              <a:ahLst/>
              <a:cxnLst/>
              <a:rect l="l" t="t" r="r" b="b"/>
              <a:pathLst>
                <a:path h="908685">
                  <a:moveTo>
                    <a:pt x="0" y="0"/>
                  </a:moveTo>
                  <a:lnTo>
                    <a:pt x="0" y="90830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74495" y="1013714"/>
            <a:ext cx="76942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Trituratio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(лат.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стирання)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це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чи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сильнодіючих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індиферентними наповнювачами, які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виготовляють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1:100)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(1:10)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235327" y="2358009"/>
            <a:ext cx="8182609" cy="927735"/>
            <a:chOff x="711326" y="2358008"/>
            <a:chExt cx="8182609" cy="92773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1326" y="2358008"/>
              <a:ext cx="3673602" cy="54635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137785" y="2358008"/>
              <a:ext cx="3756025" cy="927735"/>
            </a:xfrm>
            <a:custGeom>
              <a:avLst/>
              <a:gdLst/>
              <a:ahLst/>
              <a:cxnLst/>
              <a:rect l="l" t="t" r="r" b="b"/>
              <a:pathLst>
                <a:path w="3756025" h="927735">
                  <a:moveTo>
                    <a:pt x="3601339" y="0"/>
                  </a:moveTo>
                  <a:lnTo>
                    <a:pt x="154559" y="0"/>
                  </a:lnTo>
                  <a:lnTo>
                    <a:pt x="105712" y="7881"/>
                  </a:lnTo>
                  <a:lnTo>
                    <a:pt x="63285" y="29825"/>
                  </a:lnTo>
                  <a:lnTo>
                    <a:pt x="29825" y="63285"/>
                  </a:lnTo>
                  <a:lnTo>
                    <a:pt x="7881" y="105712"/>
                  </a:lnTo>
                  <a:lnTo>
                    <a:pt x="0" y="154558"/>
                  </a:lnTo>
                  <a:lnTo>
                    <a:pt x="0" y="772794"/>
                  </a:lnTo>
                  <a:lnTo>
                    <a:pt x="7881" y="821641"/>
                  </a:lnTo>
                  <a:lnTo>
                    <a:pt x="29825" y="864068"/>
                  </a:lnTo>
                  <a:lnTo>
                    <a:pt x="63285" y="897528"/>
                  </a:lnTo>
                  <a:lnTo>
                    <a:pt x="105712" y="919472"/>
                  </a:lnTo>
                  <a:lnTo>
                    <a:pt x="154559" y="927353"/>
                  </a:lnTo>
                  <a:lnTo>
                    <a:pt x="3601339" y="927353"/>
                  </a:lnTo>
                  <a:lnTo>
                    <a:pt x="3650185" y="919472"/>
                  </a:lnTo>
                  <a:lnTo>
                    <a:pt x="3692612" y="897528"/>
                  </a:lnTo>
                  <a:lnTo>
                    <a:pt x="3726072" y="864068"/>
                  </a:lnTo>
                  <a:lnTo>
                    <a:pt x="3748016" y="821641"/>
                  </a:lnTo>
                  <a:lnTo>
                    <a:pt x="3755897" y="772794"/>
                  </a:lnTo>
                  <a:lnTo>
                    <a:pt x="3755897" y="154558"/>
                  </a:lnTo>
                  <a:lnTo>
                    <a:pt x="3748016" y="105712"/>
                  </a:lnTo>
                  <a:lnTo>
                    <a:pt x="3726072" y="63285"/>
                  </a:lnTo>
                  <a:lnTo>
                    <a:pt x="3692612" y="29825"/>
                  </a:lnTo>
                  <a:lnTo>
                    <a:pt x="3650185" y="7881"/>
                  </a:lnTo>
                  <a:lnTo>
                    <a:pt x="360133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2039112" y="2413623"/>
          <a:ext cx="181610" cy="27035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54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63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2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2278242" y="2411223"/>
            <a:ext cx="35883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тритурації</a:t>
            </a:r>
            <a:endParaRPr sz="1600">
              <a:latin typeface="Arial"/>
              <a:cs typeface="Arial"/>
            </a:endParaRPr>
          </a:p>
          <a:p>
            <a:pPr algn="ctr">
              <a:tabLst>
                <a:tab pos="1236980" algn="l"/>
                <a:tab pos="3561715" algn="l"/>
              </a:tabLst>
            </a:pPr>
            <a:r>
              <a:rPr sz="1600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b="1" u="sng" spc="-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проводять	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61785" y="2358009"/>
            <a:ext cx="3756025" cy="927735"/>
          </a:xfrm>
          <a:custGeom>
            <a:avLst/>
            <a:gdLst/>
            <a:ahLst/>
            <a:cxnLst/>
            <a:rect l="l" t="t" r="r" b="b"/>
            <a:pathLst>
              <a:path w="3756025" h="927735">
                <a:moveTo>
                  <a:pt x="0" y="154558"/>
                </a:moveTo>
                <a:lnTo>
                  <a:pt x="7881" y="105712"/>
                </a:lnTo>
                <a:lnTo>
                  <a:pt x="29825" y="63285"/>
                </a:lnTo>
                <a:lnTo>
                  <a:pt x="63285" y="29825"/>
                </a:lnTo>
                <a:lnTo>
                  <a:pt x="105712" y="7881"/>
                </a:lnTo>
                <a:lnTo>
                  <a:pt x="154559" y="0"/>
                </a:lnTo>
                <a:lnTo>
                  <a:pt x="3601339" y="0"/>
                </a:lnTo>
                <a:lnTo>
                  <a:pt x="3650185" y="7881"/>
                </a:lnTo>
                <a:lnTo>
                  <a:pt x="3692612" y="29825"/>
                </a:lnTo>
                <a:lnTo>
                  <a:pt x="3726072" y="63285"/>
                </a:lnTo>
                <a:lnTo>
                  <a:pt x="3748016" y="105712"/>
                </a:lnTo>
                <a:lnTo>
                  <a:pt x="3755897" y="154558"/>
                </a:lnTo>
                <a:lnTo>
                  <a:pt x="3755897" y="772794"/>
                </a:lnTo>
                <a:lnTo>
                  <a:pt x="3748016" y="821641"/>
                </a:lnTo>
                <a:lnTo>
                  <a:pt x="3726072" y="864068"/>
                </a:lnTo>
                <a:lnTo>
                  <a:pt x="3692612" y="897528"/>
                </a:lnTo>
                <a:lnTo>
                  <a:pt x="3650185" y="919472"/>
                </a:lnTo>
                <a:lnTo>
                  <a:pt x="3601339" y="927353"/>
                </a:lnTo>
                <a:lnTo>
                  <a:pt x="154559" y="927353"/>
                </a:lnTo>
                <a:lnTo>
                  <a:pt x="105712" y="919472"/>
                </a:lnTo>
                <a:lnTo>
                  <a:pt x="63285" y="897528"/>
                </a:lnTo>
                <a:lnTo>
                  <a:pt x="29825" y="864068"/>
                </a:lnTo>
                <a:lnTo>
                  <a:pt x="7881" y="821641"/>
                </a:lnTo>
                <a:lnTo>
                  <a:pt x="0" y="772794"/>
                </a:lnTo>
                <a:lnTo>
                  <a:pt x="0" y="154558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785609" y="2429764"/>
            <a:ext cx="33210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правилами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змішування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речовинами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загального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списку 1:1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230248" y="3159126"/>
            <a:ext cx="4043045" cy="1346835"/>
            <a:chOff x="706247" y="3159125"/>
            <a:chExt cx="4043045" cy="1346835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1327" y="3164205"/>
              <a:ext cx="4032504" cy="133654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11327" y="3164205"/>
              <a:ext cx="4032885" cy="1336675"/>
            </a:xfrm>
            <a:custGeom>
              <a:avLst/>
              <a:gdLst/>
              <a:ahLst/>
              <a:cxnLst/>
              <a:rect l="l" t="t" r="r" b="b"/>
              <a:pathLst>
                <a:path w="4032885" h="1336675">
                  <a:moveTo>
                    <a:pt x="0" y="222758"/>
                  </a:moveTo>
                  <a:lnTo>
                    <a:pt x="4525" y="177853"/>
                  </a:lnTo>
                  <a:lnTo>
                    <a:pt x="17505" y="136034"/>
                  </a:lnTo>
                  <a:lnTo>
                    <a:pt x="38043" y="98195"/>
                  </a:lnTo>
                  <a:lnTo>
                    <a:pt x="65244" y="65230"/>
                  </a:lnTo>
                  <a:lnTo>
                    <a:pt x="98212" y="38033"/>
                  </a:lnTo>
                  <a:lnTo>
                    <a:pt x="136050" y="17500"/>
                  </a:lnTo>
                  <a:lnTo>
                    <a:pt x="177864" y="4524"/>
                  </a:lnTo>
                  <a:lnTo>
                    <a:pt x="222758" y="0"/>
                  </a:lnTo>
                  <a:lnTo>
                    <a:pt x="3809746" y="0"/>
                  </a:lnTo>
                  <a:lnTo>
                    <a:pt x="3854650" y="4524"/>
                  </a:lnTo>
                  <a:lnTo>
                    <a:pt x="3896469" y="17500"/>
                  </a:lnTo>
                  <a:lnTo>
                    <a:pt x="3934308" y="38033"/>
                  </a:lnTo>
                  <a:lnTo>
                    <a:pt x="3967273" y="65230"/>
                  </a:lnTo>
                  <a:lnTo>
                    <a:pt x="3994470" y="98195"/>
                  </a:lnTo>
                  <a:lnTo>
                    <a:pt x="4015003" y="136034"/>
                  </a:lnTo>
                  <a:lnTo>
                    <a:pt x="4027979" y="177853"/>
                  </a:lnTo>
                  <a:lnTo>
                    <a:pt x="4032504" y="222758"/>
                  </a:lnTo>
                  <a:lnTo>
                    <a:pt x="4032504" y="1113790"/>
                  </a:lnTo>
                  <a:lnTo>
                    <a:pt x="4027979" y="1158694"/>
                  </a:lnTo>
                  <a:lnTo>
                    <a:pt x="4015003" y="1200513"/>
                  </a:lnTo>
                  <a:lnTo>
                    <a:pt x="3994470" y="1238352"/>
                  </a:lnTo>
                  <a:lnTo>
                    <a:pt x="3967273" y="1271317"/>
                  </a:lnTo>
                  <a:lnTo>
                    <a:pt x="3934308" y="1298514"/>
                  </a:lnTo>
                  <a:lnTo>
                    <a:pt x="3896469" y="1319047"/>
                  </a:lnTo>
                  <a:lnTo>
                    <a:pt x="3854650" y="1332023"/>
                  </a:lnTo>
                  <a:lnTo>
                    <a:pt x="3809746" y="1336548"/>
                  </a:lnTo>
                  <a:lnTo>
                    <a:pt x="222758" y="1336548"/>
                  </a:lnTo>
                  <a:lnTo>
                    <a:pt x="177864" y="1332023"/>
                  </a:lnTo>
                  <a:lnTo>
                    <a:pt x="136050" y="1319047"/>
                  </a:lnTo>
                  <a:lnTo>
                    <a:pt x="98212" y="1298514"/>
                  </a:lnTo>
                  <a:lnTo>
                    <a:pt x="65244" y="1271317"/>
                  </a:lnTo>
                  <a:lnTo>
                    <a:pt x="38043" y="1238352"/>
                  </a:lnTo>
                  <a:lnTo>
                    <a:pt x="17505" y="1200513"/>
                  </a:lnTo>
                  <a:lnTo>
                    <a:pt x="4525" y="1158694"/>
                  </a:lnTo>
                  <a:lnTo>
                    <a:pt x="0" y="1113790"/>
                  </a:lnTo>
                  <a:lnTo>
                    <a:pt x="0" y="22275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287778" y="3210561"/>
            <a:ext cx="336359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</a:t>
            </a:r>
            <a:r>
              <a:rPr sz="16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1:100</a:t>
            </a:r>
            <a:endParaRPr sz="1600">
              <a:latin typeface="Arial"/>
              <a:cs typeface="Arial"/>
            </a:endParaRPr>
          </a:p>
          <a:p>
            <a:pPr marL="12700" marR="5080"/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1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отруйної 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99  частин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наповнювача</a:t>
            </a:r>
            <a:endParaRPr sz="1600">
              <a:latin typeface="Arial"/>
              <a:cs typeface="Arial"/>
            </a:endParaRPr>
          </a:p>
          <a:p>
            <a:pPr marL="12700" marR="252729"/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тритурації=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0,01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отруйної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812279" y="3548635"/>
            <a:ext cx="3752850" cy="677545"/>
            <a:chOff x="5288279" y="3548634"/>
            <a:chExt cx="3752850" cy="677545"/>
          </a:xfrm>
        </p:grpSpPr>
        <p:sp>
          <p:nvSpPr>
            <p:cNvPr id="28" name="object 28"/>
            <p:cNvSpPr/>
            <p:nvPr/>
          </p:nvSpPr>
          <p:spPr>
            <a:xfrm>
              <a:off x="5293232" y="3553587"/>
              <a:ext cx="3743325" cy="668020"/>
            </a:xfrm>
            <a:custGeom>
              <a:avLst/>
              <a:gdLst/>
              <a:ahLst/>
              <a:cxnLst/>
              <a:rect l="l" t="t" r="r" b="b"/>
              <a:pathLst>
                <a:path w="3743325" h="668020">
                  <a:moveTo>
                    <a:pt x="3631691" y="0"/>
                  </a:moveTo>
                  <a:lnTo>
                    <a:pt x="111251" y="0"/>
                  </a:lnTo>
                  <a:lnTo>
                    <a:pt x="67937" y="8739"/>
                  </a:lnTo>
                  <a:lnTo>
                    <a:pt x="32575" y="32575"/>
                  </a:lnTo>
                  <a:lnTo>
                    <a:pt x="8739" y="67937"/>
                  </a:lnTo>
                  <a:lnTo>
                    <a:pt x="0" y="111251"/>
                  </a:lnTo>
                  <a:lnTo>
                    <a:pt x="0" y="556260"/>
                  </a:lnTo>
                  <a:lnTo>
                    <a:pt x="8739" y="599574"/>
                  </a:lnTo>
                  <a:lnTo>
                    <a:pt x="32575" y="634936"/>
                  </a:lnTo>
                  <a:lnTo>
                    <a:pt x="67937" y="658772"/>
                  </a:lnTo>
                  <a:lnTo>
                    <a:pt x="111251" y="667512"/>
                  </a:lnTo>
                  <a:lnTo>
                    <a:pt x="3631691" y="667512"/>
                  </a:lnTo>
                  <a:lnTo>
                    <a:pt x="3675006" y="658772"/>
                  </a:lnTo>
                  <a:lnTo>
                    <a:pt x="3710368" y="634936"/>
                  </a:lnTo>
                  <a:lnTo>
                    <a:pt x="3734204" y="599574"/>
                  </a:lnTo>
                  <a:lnTo>
                    <a:pt x="3742943" y="556260"/>
                  </a:lnTo>
                  <a:lnTo>
                    <a:pt x="3742943" y="111251"/>
                  </a:lnTo>
                  <a:lnTo>
                    <a:pt x="3734204" y="67937"/>
                  </a:lnTo>
                  <a:lnTo>
                    <a:pt x="3710368" y="32575"/>
                  </a:lnTo>
                  <a:lnTo>
                    <a:pt x="3675006" y="8739"/>
                  </a:lnTo>
                  <a:lnTo>
                    <a:pt x="3631691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93232" y="3553587"/>
              <a:ext cx="3743325" cy="668020"/>
            </a:xfrm>
            <a:custGeom>
              <a:avLst/>
              <a:gdLst/>
              <a:ahLst/>
              <a:cxnLst/>
              <a:rect l="l" t="t" r="r" b="b"/>
              <a:pathLst>
                <a:path w="3743325" h="668020">
                  <a:moveTo>
                    <a:pt x="0" y="111251"/>
                  </a:moveTo>
                  <a:lnTo>
                    <a:pt x="8739" y="67937"/>
                  </a:lnTo>
                  <a:lnTo>
                    <a:pt x="32575" y="32575"/>
                  </a:lnTo>
                  <a:lnTo>
                    <a:pt x="67937" y="8739"/>
                  </a:lnTo>
                  <a:lnTo>
                    <a:pt x="111251" y="0"/>
                  </a:lnTo>
                  <a:lnTo>
                    <a:pt x="3631691" y="0"/>
                  </a:lnTo>
                  <a:lnTo>
                    <a:pt x="3675006" y="8739"/>
                  </a:lnTo>
                  <a:lnTo>
                    <a:pt x="3710368" y="32575"/>
                  </a:lnTo>
                  <a:lnTo>
                    <a:pt x="3734204" y="67937"/>
                  </a:lnTo>
                  <a:lnTo>
                    <a:pt x="3742943" y="111251"/>
                  </a:lnTo>
                  <a:lnTo>
                    <a:pt x="3742943" y="556260"/>
                  </a:lnTo>
                  <a:lnTo>
                    <a:pt x="3734204" y="599574"/>
                  </a:lnTo>
                  <a:lnTo>
                    <a:pt x="3710368" y="634936"/>
                  </a:lnTo>
                  <a:lnTo>
                    <a:pt x="3675006" y="658772"/>
                  </a:lnTo>
                  <a:lnTo>
                    <a:pt x="3631691" y="667512"/>
                  </a:lnTo>
                  <a:lnTo>
                    <a:pt x="111251" y="667512"/>
                  </a:lnTo>
                  <a:lnTo>
                    <a:pt x="67937" y="658772"/>
                  </a:lnTo>
                  <a:lnTo>
                    <a:pt x="32575" y="634936"/>
                  </a:lnTo>
                  <a:lnTo>
                    <a:pt x="8739" y="599574"/>
                  </a:lnTo>
                  <a:lnTo>
                    <a:pt x="0" y="556260"/>
                  </a:lnTo>
                  <a:lnTo>
                    <a:pt x="0" y="11125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836917" y="3567430"/>
            <a:ext cx="357060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 дози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яких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рецептах прописані в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міліграмах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883908" y="4856989"/>
            <a:ext cx="3610610" cy="791845"/>
            <a:chOff x="5359908" y="4856988"/>
            <a:chExt cx="3610610" cy="791845"/>
          </a:xfrm>
        </p:grpSpPr>
        <p:sp>
          <p:nvSpPr>
            <p:cNvPr id="32" name="object 32"/>
            <p:cNvSpPr/>
            <p:nvPr/>
          </p:nvSpPr>
          <p:spPr>
            <a:xfrm>
              <a:off x="5364861" y="4861941"/>
              <a:ext cx="3600450" cy="782320"/>
            </a:xfrm>
            <a:custGeom>
              <a:avLst/>
              <a:gdLst/>
              <a:ahLst/>
              <a:cxnLst/>
              <a:rect l="l" t="t" r="r" b="b"/>
              <a:pathLst>
                <a:path w="3600450" h="782320">
                  <a:moveTo>
                    <a:pt x="3470147" y="0"/>
                  </a:moveTo>
                  <a:lnTo>
                    <a:pt x="130301" y="0"/>
                  </a:lnTo>
                  <a:lnTo>
                    <a:pt x="79563" y="10233"/>
                  </a:lnTo>
                  <a:lnTo>
                    <a:pt x="38147" y="38147"/>
                  </a:lnTo>
                  <a:lnTo>
                    <a:pt x="10233" y="79563"/>
                  </a:lnTo>
                  <a:lnTo>
                    <a:pt x="0" y="130301"/>
                  </a:lnTo>
                  <a:lnTo>
                    <a:pt x="0" y="651509"/>
                  </a:lnTo>
                  <a:lnTo>
                    <a:pt x="10233" y="702248"/>
                  </a:lnTo>
                  <a:lnTo>
                    <a:pt x="38147" y="743664"/>
                  </a:lnTo>
                  <a:lnTo>
                    <a:pt x="79563" y="771578"/>
                  </a:lnTo>
                  <a:lnTo>
                    <a:pt x="130301" y="781811"/>
                  </a:lnTo>
                  <a:lnTo>
                    <a:pt x="3470147" y="781811"/>
                  </a:lnTo>
                  <a:lnTo>
                    <a:pt x="3520886" y="771578"/>
                  </a:lnTo>
                  <a:lnTo>
                    <a:pt x="3562302" y="743664"/>
                  </a:lnTo>
                  <a:lnTo>
                    <a:pt x="3590216" y="702248"/>
                  </a:lnTo>
                  <a:lnTo>
                    <a:pt x="3600449" y="651509"/>
                  </a:lnTo>
                  <a:lnTo>
                    <a:pt x="3600449" y="130301"/>
                  </a:lnTo>
                  <a:lnTo>
                    <a:pt x="3590216" y="79563"/>
                  </a:lnTo>
                  <a:lnTo>
                    <a:pt x="3562302" y="38147"/>
                  </a:lnTo>
                  <a:lnTo>
                    <a:pt x="3520886" y="10233"/>
                  </a:lnTo>
                  <a:lnTo>
                    <a:pt x="3470147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64861" y="4861941"/>
              <a:ext cx="3600450" cy="782320"/>
            </a:xfrm>
            <a:custGeom>
              <a:avLst/>
              <a:gdLst/>
              <a:ahLst/>
              <a:cxnLst/>
              <a:rect l="l" t="t" r="r" b="b"/>
              <a:pathLst>
                <a:path w="3600450" h="782320">
                  <a:moveTo>
                    <a:pt x="0" y="130301"/>
                  </a:moveTo>
                  <a:lnTo>
                    <a:pt x="10233" y="79563"/>
                  </a:lnTo>
                  <a:lnTo>
                    <a:pt x="38147" y="38147"/>
                  </a:lnTo>
                  <a:lnTo>
                    <a:pt x="79563" y="10233"/>
                  </a:lnTo>
                  <a:lnTo>
                    <a:pt x="130301" y="0"/>
                  </a:lnTo>
                  <a:lnTo>
                    <a:pt x="3470147" y="0"/>
                  </a:lnTo>
                  <a:lnTo>
                    <a:pt x="3520886" y="10233"/>
                  </a:lnTo>
                  <a:lnTo>
                    <a:pt x="3562302" y="38147"/>
                  </a:lnTo>
                  <a:lnTo>
                    <a:pt x="3590216" y="79563"/>
                  </a:lnTo>
                  <a:lnTo>
                    <a:pt x="3600449" y="130301"/>
                  </a:lnTo>
                  <a:lnTo>
                    <a:pt x="3600449" y="651509"/>
                  </a:lnTo>
                  <a:lnTo>
                    <a:pt x="3590216" y="702248"/>
                  </a:lnTo>
                  <a:lnTo>
                    <a:pt x="3562302" y="743664"/>
                  </a:lnTo>
                  <a:lnTo>
                    <a:pt x="3520886" y="771578"/>
                  </a:lnTo>
                  <a:lnTo>
                    <a:pt x="3470147" y="781811"/>
                  </a:lnTo>
                  <a:lnTo>
                    <a:pt x="130301" y="781811"/>
                  </a:lnTo>
                  <a:lnTo>
                    <a:pt x="79563" y="771578"/>
                  </a:lnTo>
                  <a:lnTo>
                    <a:pt x="38147" y="743664"/>
                  </a:lnTo>
                  <a:lnTo>
                    <a:pt x="10233" y="702248"/>
                  </a:lnTo>
                  <a:lnTo>
                    <a:pt x="0" y="651509"/>
                  </a:lnTo>
                  <a:lnTo>
                    <a:pt x="0" y="13030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914135" y="4881373"/>
            <a:ext cx="34080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 дози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яких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рецептах прописані в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сантиграммах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269108" y="4627499"/>
            <a:ext cx="4077970" cy="1061085"/>
            <a:chOff x="745108" y="4627498"/>
            <a:chExt cx="4077970" cy="1061085"/>
          </a:xfrm>
        </p:grpSpPr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0188" y="4632578"/>
              <a:ext cx="4067556" cy="105079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50188" y="4632578"/>
              <a:ext cx="4067810" cy="1050925"/>
            </a:xfrm>
            <a:custGeom>
              <a:avLst/>
              <a:gdLst/>
              <a:ahLst/>
              <a:cxnLst/>
              <a:rect l="l" t="t" r="r" b="b"/>
              <a:pathLst>
                <a:path w="4067810" h="1050925">
                  <a:moveTo>
                    <a:pt x="0" y="175133"/>
                  </a:moveTo>
                  <a:lnTo>
                    <a:pt x="6255" y="128558"/>
                  </a:lnTo>
                  <a:lnTo>
                    <a:pt x="23910" y="86717"/>
                  </a:lnTo>
                  <a:lnTo>
                    <a:pt x="51295" y="51276"/>
                  </a:lnTo>
                  <a:lnTo>
                    <a:pt x="86740" y="23899"/>
                  </a:lnTo>
                  <a:lnTo>
                    <a:pt x="128575" y="6252"/>
                  </a:lnTo>
                  <a:lnTo>
                    <a:pt x="175133" y="0"/>
                  </a:lnTo>
                  <a:lnTo>
                    <a:pt x="3892423" y="0"/>
                  </a:lnTo>
                  <a:lnTo>
                    <a:pt x="3938997" y="6252"/>
                  </a:lnTo>
                  <a:lnTo>
                    <a:pt x="3980838" y="23899"/>
                  </a:lnTo>
                  <a:lnTo>
                    <a:pt x="4016279" y="51276"/>
                  </a:lnTo>
                  <a:lnTo>
                    <a:pt x="4043656" y="86717"/>
                  </a:lnTo>
                  <a:lnTo>
                    <a:pt x="4061303" y="128558"/>
                  </a:lnTo>
                  <a:lnTo>
                    <a:pt x="4067556" y="175133"/>
                  </a:lnTo>
                  <a:lnTo>
                    <a:pt x="4067556" y="875665"/>
                  </a:lnTo>
                  <a:lnTo>
                    <a:pt x="4061303" y="922222"/>
                  </a:lnTo>
                  <a:lnTo>
                    <a:pt x="4043656" y="964057"/>
                  </a:lnTo>
                  <a:lnTo>
                    <a:pt x="4016279" y="999502"/>
                  </a:lnTo>
                  <a:lnTo>
                    <a:pt x="3980838" y="1026887"/>
                  </a:lnTo>
                  <a:lnTo>
                    <a:pt x="3938997" y="1044542"/>
                  </a:lnTo>
                  <a:lnTo>
                    <a:pt x="3892423" y="1050798"/>
                  </a:lnTo>
                  <a:lnTo>
                    <a:pt x="175133" y="1050798"/>
                  </a:lnTo>
                  <a:lnTo>
                    <a:pt x="128575" y="1044542"/>
                  </a:lnTo>
                  <a:lnTo>
                    <a:pt x="86740" y="1026887"/>
                  </a:lnTo>
                  <a:lnTo>
                    <a:pt x="51295" y="999502"/>
                  </a:lnTo>
                  <a:lnTo>
                    <a:pt x="23910" y="964057"/>
                  </a:lnTo>
                  <a:lnTo>
                    <a:pt x="6255" y="922222"/>
                  </a:lnTo>
                  <a:lnTo>
                    <a:pt x="0" y="875665"/>
                  </a:lnTo>
                  <a:lnTo>
                    <a:pt x="0" y="17513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312670" y="4665217"/>
            <a:ext cx="397446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</a:t>
            </a:r>
            <a:endParaRPr sz="1600">
              <a:latin typeface="Arial"/>
              <a:cs typeface="Arial"/>
            </a:endParaRPr>
          </a:p>
          <a:p>
            <a:pPr marL="12700" marR="728980"/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1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частину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отруйної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9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наповнювача</a:t>
            </a:r>
            <a:endParaRPr sz="1600">
              <a:latin typeface="Arial"/>
              <a:cs typeface="Arial"/>
            </a:endParaRPr>
          </a:p>
          <a:p>
            <a:pPr marL="12700"/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тритурації=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0,1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отруйної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908167" y="2691002"/>
            <a:ext cx="719455" cy="76200"/>
          </a:xfrm>
          <a:custGeom>
            <a:avLst/>
            <a:gdLst/>
            <a:ahLst/>
            <a:cxnLst/>
            <a:rect l="l" t="t" r="r" b="b"/>
            <a:pathLst>
              <a:path w="719454" h="76200">
                <a:moveTo>
                  <a:pt x="643128" y="0"/>
                </a:moveTo>
                <a:lnTo>
                  <a:pt x="643128" y="76200"/>
                </a:lnTo>
                <a:lnTo>
                  <a:pt x="706628" y="44450"/>
                </a:lnTo>
                <a:lnTo>
                  <a:pt x="655828" y="44450"/>
                </a:lnTo>
                <a:lnTo>
                  <a:pt x="655828" y="31750"/>
                </a:lnTo>
                <a:lnTo>
                  <a:pt x="706628" y="31750"/>
                </a:lnTo>
                <a:lnTo>
                  <a:pt x="643128" y="0"/>
                </a:lnTo>
                <a:close/>
              </a:path>
              <a:path w="719454" h="76200">
                <a:moveTo>
                  <a:pt x="643128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43128" y="44450"/>
                </a:lnTo>
                <a:lnTo>
                  <a:pt x="643128" y="31750"/>
                </a:lnTo>
                <a:close/>
              </a:path>
              <a:path w="719454" h="76200">
                <a:moveTo>
                  <a:pt x="706628" y="31750"/>
                </a:moveTo>
                <a:lnTo>
                  <a:pt x="655828" y="31750"/>
                </a:lnTo>
                <a:lnTo>
                  <a:pt x="655828" y="44450"/>
                </a:lnTo>
                <a:lnTo>
                  <a:pt x="706628" y="44450"/>
                </a:lnTo>
                <a:lnTo>
                  <a:pt x="719328" y="38100"/>
                </a:lnTo>
                <a:lnTo>
                  <a:pt x="70662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67830" y="3786759"/>
            <a:ext cx="470534" cy="76200"/>
          </a:xfrm>
          <a:custGeom>
            <a:avLst/>
            <a:gdLst/>
            <a:ahLst/>
            <a:cxnLst/>
            <a:rect l="l" t="t" r="r" b="b"/>
            <a:pathLst>
              <a:path w="470535" h="76200">
                <a:moveTo>
                  <a:pt x="393954" y="0"/>
                </a:moveTo>
                <a:lnTo>
                  <a:pt x="393954" y="76200"/>
                </a:lnTo>
                <a:lnTo>
                  <a:pt x="457454" y="44450"/>
                </a:lnTo>
                <a:lnTo>
                  <a:pt x="406654" y="44450"/>
                </a:lnTo>
                <a:lnTo>
                  <a:pt x="406654" y="31750"/>
                </a:lnTo>
                <a:lnTo>
                  <a:pt x="457454" y="31750"/>
                </a:lnTo>
                <a:lnTo>
                  <a:pt x="393954" y="0"/>
                </a:lnTo>
                <a:close/>
              </a:path>
              <a:path w="470535" h="76200">
                <a:moveTo>
                  <a:pt x="39395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93954" y="44450"/>
                </a:lnTo>
                <a:lnTo>
                  <a:pt x="393954" y="31750"/>
                </a:lnTo>
                <a:close/>
              </a:path>
              <a:path w="470535" h="76200">
                <a:moveTo>
                  <a:pt x="457454" y="31750"/>
                </a:moveTo>
                <a:lnTo>
                  <a:pt x="406654" y="31750"/>
                </a:lnTo>
                <a:lnTo>
                  <a:pt x="406654" y="44450"/>
                </a:lnTo>
                <a:lnTo>
                  <a:pt x="457454" y="44450"/>
                </a:lnTo>
                <a:lnTo>
                  <a:pt x="470154" y="38100"/>
                </a:lnTo>
                <a:lnTo>
                  <a:pt x="45745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331078" y="5090540"/>
            <a:ext cx="459105" cy="76200"/>
          </a:xfrm>
          <a:custGeom>
            <a:avLst/>
            <a:gdLst/>
            <a:ahLst/>
            <a:cxnLst/>
            <a:rect l="l" t="t" r="r" b="b"/>
            <a:pathLst>
              <a:path w="459104" h="76200">
                <a:moveTo>
                  <a:pt x="382524" y="0"/>
                </a:moveTo>
                <a:lnTo>
                  <a:pt x="382524" y="76199"/>
                </a:lnTo>
                <a:lnTo>
                  <a:pt x="446024" y="44449"/>
                </a:lnTo>
                <a:lnTo>
                  <a:pt x="395224" y="44449"/>
                </a:lnTo>
                <a:lnTo>
                  <a:pt x="395224" y="31749"/>
                </a:lnTo>
                <a:lnTo>
                  <a:pt x="446024" y="31749"/>
                </a:lnTo>
                <a:lnTo>
                  <a:pt x="382524" y="0"/>
                </a:lnTo>
                <a:close/>
              </a:path>
              <a:path w="459104" h="76200">
                <a:moveTo>
                  <a:pt x="382524" y="31749"/>
                </a:moveTo>
                <a:lnTo>
                  <a:pt x="0" y="31749"/>
                </a:lnTo>
                <a:lnTo>
                  <a:pt x="0" y="44449"/>
                </a:lnTo>
                <a:lnTo>
                  <a:pt x="382524" y="44449"/>
                </a:lnTo>
                <a:lnTo>
                  <a:pt x="382524" y="31749"/>
                </a:lnTo>
                <a:close/>
              </a:path>
              <a:path w="459104" h="76200">
                <a:moveTo>
                  <a:pt x="446024" y="31749"/>
                </a:moveTo>
                <a:lnTo>
                  <a:pt x="395224" y="31749"/>
                </a:lnTo>
                <a:lnTo>
                  <a:pt x="395224" y="44449"/>
                </a:lnTo>
                <a:lnTo>
                  <a:pt x="446024" y="44449"/>
                </a:lnTo>
                <a:lnTo>
                  <a:pt x="458724" y="38099"/>
                </a:lnTo>
                <a:lnTo>
                  <a:pt x="446024" y="31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47407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80793" y="565912"/>
            <a:ext cx="863092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49580" algn="just"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Тритурації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аптеці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готуються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запас провізором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внутріаптечних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заготовок</a:t>
            </a:r>
            <a:r>
              <a:rPr sz="1400" b="1" spc="3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термін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 більше 15 днів,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максимум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30 днів.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тритурації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реєструється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журналі лабораторно-фасувальних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робіт з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зазначенням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 серії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r>
              <a:rPr sz="1400" b="1" spc="204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аналізу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868673" y="1844675"/>
            <a:ext cx="5026660" cy="1186180"/>
            <a:chOff x="2344673" y="1844675"/>
            <a:chExt cx="5026660" cy="118618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7373" y="1857375"/>
              <a:ext cx="5001006" cy="116052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57373" y="1851025"/>
              <a:ext cx="5001260" cy="1173480"/>
            </a:xfrm>
            <a:custGeom>
              <a:avLst/>
              <a:gdLst/>
              <a:ahLst/>
              <a:cxnLst/>
              <a:rect l="l" t="t" r="r" b="b"/>
              <a:pathLst>
                <a:path w="5001259" h="1173480">
                  <a:moveTo>
                    <a:pt x="0" y="0"/>
                  </a:moveTo>
                  <a:lnTo>
                    <a:pt x="0" y="1173099"/>
                  </a:lnTo>
                </a:path>
                <a:path w="5001259" h="1173480">
                  <a:moveTo>
                    <a:pt x="5000752" y="0"/>
                  </a:moveTo>
                  <a:lnTo>
                    <a:pt x="5000752" y="11730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51023" y="1851025"/>
              <a:ext cx="5013960" cy="12700"/>
            </a:xfrm>
            <a:custGeom>
              <a:avLst/>
              <a:gdLst/>
              <a:ahLst/>
              <a:cxnLst/>
              <a:rect l="l" t="t" r="r" b="b"/>
              <a:pathLst>
                <a:path w="5013959" h="12700">
                  <a:moveTo>
                    <a:pt x="0" y="12700"/>
                  </a:moveTo>
                  <a:lnTo>
                    <a:pt x="5013452" y="12700"/>
                  </a:lnTo>
                  <a:lnTo>
                    <a:pt x="5013452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51023" y="3017774"/>
              <a:ext cx="5013960" cy="0"/>
            </a:xfrm>
            <a:custGeom>
              <a:avLst/>
              <a:gdLst/>
              <a:ahLst/>
              <a:cxnLst/>
              <a:rect l="l" t="t" r="r" b="b"/>
              <a:pathLst>
                <a:path w="5013959">
                  <a:moveTo>
                    <a:pt x="0" y="0"/>
                  </a:moveTo>
                  <a:lnTo>
                    <a:pt x="501345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958845" y="1886966"/>
            <a:ext cx="3660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Trituratio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Platyphyllini hydrotartratis (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1:10)</a:t>
            </a:r>
            <a:endParaRPr sz="1400">
              <a:latin typeface="Arial"/>
              <a:cs typeface="Arial"/>
            </a:endParaRPr>
          </a:p>
          <a:p>
            <a:pPr marL="12700"/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(0,01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= 0,1</a:t>
            </a:r>
            <a:r>
              <a:rPr sz="14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triturationis)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55452" y="2313939"/>
            <a:ext cx="79756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r>
              <a:rPr sz="1400" b="1" spc="-6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серии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58844" y="2313940"/>
            <a:ext cx="957580" cy="666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  Ви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r>
              <a:rPr sz="1400" b="1" spc="-4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овив  Перевірив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66484" y="2313940"/>
            <a:ext cx="1123950" cy="666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6215"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r>
              <a:rPr sz="1400" b="1" spc="-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аналіза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  Підпис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295135" y="3781637"/>
            <a:ext cx="4187190" cy="1234440"/>
            <a:chOff x="4771135" y="3781637"/>
            <a:chExt cx="4187190" cy="1234440"/>
          </a:xfrm>
        </p:grpSpPr>
        <p:sp>
          <p:nvSpPr>
            <p:cNvPr id="18" name="object 18"/>
            <p:cNvSpPr/>
            <p:nvPr/>
          </p:nvSpPr>
          <p:spPr>
            <a:xfrm>
              <a:off x="4776215" y="3786717"/>
              <a:ext cx="4177029" cy="1224280"/>
            </a:xfrm>
            <a:custGeom>
              <a:avLst/>
              <a:gdLst/>
              <a:ahLst/>
              <a:cxnLst/>
              <a:rect l="l" t="t" r="r" b="b"/>
              <a:pathLst>
                <a:path w="4177029" h="1224279">
                  <a:moveTo>
                    <a:pt x="2327572" y="0"/>
                  </a:moveTo>
                  <a:lnTo>
                    <a:pt x="2259585" y="187"/>
                  </a:lnTo>
                  <a:lnTo>
                    <a:pt x="2191131" y="1184"/>
                  </a:lnTo>
                  <a:lnTo>
                    <a:pt x="2119672" y="3098"/>
                  </a:lnTo>
                  <a:lnTo>
                    <a:pt x="2049062" y="5869"/>
                  </a:lnTo>
                  <a:lnTo>
                    <a:pt x="1979345" y="9481"/>
                  </a:lnTo>
                  <a:lnTo>
                    <a:pt x="1910567" y="13916"/>
                  </a:lnTo>
                  <a:lnTo>
                    <a:pt x="1842773" y="19158"/>
                  </a:lnTo>
                  <a:lnTo>
                    <a:pt x="1776007" y="25191"/>
                  </a:lnTo>
                  <a:lnTo>
                    <a:pt x="1710317" y="31996"/>
                  </a:lnTo>
                  <a:lnTo>
                    <a:pt x="1645746" y="39558"/>
                  </a:lnTo>
                  <a:lnTo>
                    <a:pt x="1582340" y="47860"/>
                  </a:lnTo>
                  <a:lnTo>
                    <a:pt x="1520144" y="56884"/>
                  </a:lnTo>
                  <a:lnTo>
                    <a:pt x="1459204" y="66614"/>
                  </a:lnTo>
                  <a:lnTo>
                    <a:pt x="1399564" y="77034"/>
                  </a:lnTo>
                  <a:lnTo>
                    <a:pt x="1341271" y="88126"/>
                  </a:lnTo>
                  <a:lnTo>
                    <a:pt x="1284369" y="99873"/>
                  </a:lnTo>
                  <a:lnTo>
                    <a:pt x="1228904" y="112259"/>
                  </a:lnTo>
                  <a:lnTo>
                    <a:pt x="1174921" y="125267"/>
                  </a:lnTo>
                  <a:lnTo>
                    <a:pt x="1122465" y="138881"/>
                  </a:lnTo>
                  <a:lnTo>
                    <a:pt x="1071581" y="153082"/>
                  </a:lnTo>
                  <a:lnTo>
                    <a:pt x="1022315" y="167855"/>
                  </a:lnTo>
                  <a:lnTo>
                    <a:pt x="974713" y="183183"/>
                  </a:lnTo>
                  <a:lnTo>
                    <a:pt x="928818" y="199049"/>
                  </a:lnTo>
                  <a:lnTo>
                    <a:pt x="884677" y="215435"/>
                  </a:lnTo>
                  <a:lnTo>
                    <a:pt x="842335" y="232326"/>
                  </a:lnTo>
                  <a:lnTo>
                    <a:pt x="801837" y="249705"/>
                  </a:lnTo>
                  <a:lnTo>
                    <a:pt x="763228" y="267554"/>
                  </a:lnTo>
                  <a:lnTo>
                    <a:pt x="726555" y="285857"/>
                  </a:lnTo>
                  <a:lnTo>
                    <a:pt x="691861" y="304597"/>
                  </a:lnTo>
                  <a:lnTo>
                    <a:pt x="628594" y="343321"/>
                  </a:lnTo>
                  <a:lnTo>
                    <a:pt x="573790" y="383591"/>
                  </a:lnTo>
                  <a:lnTo>
                    <a:pt x="527811" y="425273"/>
                  </a:lnTo>
                  <a:lnTo>
                    <a:pt x="491020" y="468232"/>
                  </a:lnTo>
                  <a:lnTo>
                    <a:pt x="463779" y="512334"/>
                  </a:lnTo>
                  <a:lnTo>
                    <a:pt x="446450" y="557445"/>
                  </a:lnTo>
                  <a:lnTo>
                    <a:pt x="439394" y="603430"/>
                  </a:lnTo>
                  <a:lnTo>
                    <a:pt x="439833" y="626708"/>
                  </a:lnTo>
                  <a:lnTo>
                    <a:pt x="442975" y="650154"/>
                  </a:lnTo>
                  <a:lnTo>
                    <a:pt x="0" y="808650"/>
                  </a:lnTo>
                  <a:lnTo>
                    <a:pt x="622554" y="876214"/>
                  </a:lnTo>
                  <a:lnTo>
                    <a:pt x="650069" y="894257"/>
                  </a:lnTo>
                  <a:lnTo>
                    <a:pt x="679227" y="911906"/>
                  </a:lnTo>
                  <a:lnTo>
                    <a:pt x="742315" y="945997"/>
                  </a:lnTo>
                  <a:lnTo>
                    <a:pt x="811496" y="978424"/>
                  </a:lnTo>
                  <a:lnTo>
                    <a:pt x="848273" y="993995"/>
                  </a:lnTo>
                  <a:lnTo>
                    <a:pt x="886454" y="1009127"/>
                  </a:lnTo>
                  <a:lnTo>
                    <a:pt x="925998" y="1023813"/>
                  </a:lnTo>
                  <a:lnTo>
                    <a:pt x="966867" y="1038044"/>
                  </a:lnTo>
                  <a:lnTo>
                    <a:pt x="1009020" y="1051814"/>
                  </a:lnTo>
                  <a:lnTo>
                    <a:pt x="1052417" y="1065114"/>
                  </a:lnTo>
                  <a:lnTo>
                    <a:pt x="1097019" y="1077938"/>
                  </a:lnTo>
                  <a:lnTo>
                    <a:pt x="1142785" y="1090276"/>
                  </a:lnTo>
                  <a:lnTo>
                    <a:pt x="1189676" y="1102122"/>
                  </a:lnTo>
                  <a:lnTo>
                    <a:pt x="1237651" y="1113469"/>
                  </a:lnTo>
                  <a:lnTo>
                    <a:pt x="1286672" y="1124307"/>
                  </a:lnTo>
                  <a:lnTo>
                    <a:pt x="1336697" y="1134630"/>
                  </a:lnTo>
                  <a:lnTo>
                    <a:pt x="1387688" y="1144430"/>
                  </a:lnTo>
                  <a:lnTo>
                    <a:pt x="1439604" y="1153700"/>
                  </a:lnTo>
                  <a:lnTo>
                    <a:pt x="1492405" y="1162431"/>
                  </a:lnTo>
                  <a:lnTo>
                    <a:pt x="1546051" y="1170616"/>
                  </a:lnTo>
                  <a:lnTo>
                    <a:pt x="1600503" y="1178248"/>
                  </a:lnTo>
                  <a:lnTo>
                    <a:pt x="1655720" y="1185318"/>
                  </a:lnTo>
                  <a:lnTo>
                    <a:pt x="1711664" y="1191819"/>
                  </a:lnTo>
                  <a:lnTo>
                    <a:pt x="1768293" y="1197744"/>
                  </a:lnTo>
                  <a:lnTo>
                    <a:pt x="1825568" y="1203084"/>
                  </a:lnTo>
                  <a:lnTo>
                    <a:pt x="1883448" y="1207833"/>
                  </a:lnTo>
                  <a:lnTo>
                    <a:pt x="1941895" y="1211982"/>
                  </a:lnTo>
                  <a:lnTo>
                    <a:pt x="2000869" y="1215524"/>
                  </a:lnTo>
                  <a:lnTo>
                    <a:pt x="2060328" y="1218450"/>
                  </a:lnTo>
                  <a:lnTo>
                    <a:pt x="2120234" y="1220755"/>
                  </a:lnTo>
                  <a:lnTo>
                    <a:pt x="2180547" y="1222429"/>
                  </a:lnTo>
                  <a:lnTo>
                    <a:pt x="2241226" y="1223465"/>
                  </a:lnTo>
                  <a:lnTo>
                    <a:pt x="2302232" y="1223856"/>
                  </a:lnTo>
                  <a:lnTo>
                    <a:pt x="2363525" y="1223593"/>
                  </a:lnTo>
                  <a:lnTo>
                    <a:pt x="2425065" y="1222670"/>
                  </a:lnTo>
                  <a:lnTo>
                    <a:pt x="2496523" y="1220756"/>
                  </a:lnTo>
                  <a:lnTo>
                    <a:pt x="2567133" y="1217985"/>
                  </a:lnTo>
                  <a:lnTo>
                    <a:pt x="2636850" y="1214373"/>
                  </a:lnTo>
                  <a:lnTo>
                    <a:pt x="2705628" y="1209938"/>
                  </a:lnTo>
                  <a:lnTo>
                    <a:pt x="2773422" y="1204696"/>
                  </a:lnTo>
                  <a:lnTo>
                    <a:pt x="2840188" y="1198663"/>
                  </a:lnTo>
                  <a:lnTo>
                    <a:pt x="2905878" y="1191858"/>
                  </a:lnTo>
                  <a:lnTo>
                    <a:pt x="2970449" y="1184296"/>
                  </a:lnTo>
                  <a:lnTo>
                    <a:pt x="3033855" y="1175994"/>
                  </a:lnTo>
                  <a:lnTo>
                    <a:pt x="3096051" y="1166970"/>
                  </a:lnTo>
                  <a:lnTo>
                    <a:pt x="3156991" y="1157240"/>
                  </a:lnTo>
                  <a:lnTo>
                    <a:pt x="3216631" y="1146820"/>
                  </a:lnTo>
                  <a:lnTo>
                    <a:pt x="3274924" y="1135728"/>
                  </a:lnTo>
                  <a:lnTo>
                    <a:pt x="3331826" y="1123981"/>
                  </a:lnTo>
                  <a:lnTo>
                    <a:pt x="3387291" y="1111595"/>
                  </a:lnTo>
                  <a:lnTo>
                    <a:pt x="3441274" y="1098587"/>
                  </a:lnTo>
                  <a:lnTo>
                    <a:pt x="3493730" y="1084973"/>
                  </a:lnTo>
                  <a:lnTo>
                    <a:pt x="3544614" y="1070772"/>
                  </a:lnTo>
                  <a:lnTo>
                    <a:pt x="3593880" y="1055999"/>
                  </a:lnTo>
                  <a:lnTo>
                    <a:pt x="3641482" y="1040671"/>
                  </a:lnTo>
                  <a:lnTo>
                    <a:pt x="3687377" y="1024805"/>
                  </a:lnTo>
                  <a:lnTo>
                    <a:pt x="3731518" y="1008419"/>
                  </a:lnTo>
                  <a:lnTo>
                    <a:pt x="3773860" y="991528"/>
                  </a:lnTo>
                  <a:lnTo>
                    <a:pt x="3814358" y="974149"/>
                  </a:lnTo>
                  <a:lnTo>
                    <a:pt x="3852967" y="956300"/>
                  </a:lnTo>
                  <a:lnTo>
                    <a:pt x="3889640" y="937997"/>
                  </a:lnTo>
                  <a:lnTo>
                    <a:pt x="3924334" y="919257"/>
                  </a:lnTo>
                  <a:lnTo>
                    <a:pt x="3987601" y="880533"/>
                  </a:lnTo>
                  <a:lnTo>
                    <a:pt x="4042405" y="840263"/>
                  </a:lnTo>
                  <a:lnTo>
                    <a:pt x="4088384" y="798581"/>
                  </a:lnTo>
                  <a:lnTo>
                    <a:pt x="4125175" y="755622"/>
                  </a:lnTo>
                  <a:lnTo>
                    <a:pt x="4152416" y="711520"/>
                  </a:lnTo>
                  <a:lnTo>
                    <a:pt x="4169745" y="666409"/>
                  </a:lnTo>
                  <a:lnTo>
                    <a:pt x="4176801" y="620424"/>
                  </a:lnTo>
                  <a:lnTo>
                    <a:pt x="4176362" y="597146"/>
                  </a:lnTo>
                  <a:lnTo>
                    <a:pt x="4167707" y="551335"/>
                  </a:lnTo>
                  <a:lnTo>
                    <a:pt x="4149545" y="507376"/>
                  </a:lnTo>
                  <a:lnTo>
                    <a:pt x="4122167" y="464533"/>
                  </a:lnTo>
                  <a:lnTo>
                    <a:pt x="4085932" y="422909"/>
                  </a:lnTo>
                  <a:lnTo>
                    <a:pt x="4041197" y="382607"/>
                  </a:lnTo>
                  <a:lnTo>
                    <a:pt x="3988322" y="343730"/>
                  </a:lnTo>
                  <a:lnTo>
                    <a:pt x="3927664" y="306383"/>
                  </a:lnTo>
                  <a:lnTo>
                    <a:pt x="3859581" y="270669"/>
                  </a:lnTo>
                  <a:lnTo>
                    <a:pt x="3822868" y="253456"/>
                  </a:lnTo>
                  <a:lnTo>
                    <a:pt x="3784433" y="236690"/>
                  </a:lnTo>
                  <a:lnTo>
                    <a:pt x="3744321" y="220384"/>
                  </a:lnTo>
                  <a:lnTo>
                    <a:pt x="3702577" y="204551"/>
                  </a:lnTo>
                  <a:lnTo>
                    <a:pt x="3659246" y="189203"/>
                  </a:lnTo>
                  <a:lnTo>
                    <a:pt x="3614373" y="174354"/>
                  </a:lnTo>
                  <a:lnTo>
                    <a:pt x="3568001" y="160017"/>
                  </a:lnTo>
                  <a:lnTo>
                    <a:pt x="3520177" y="146204"/>
                  </a:lnTo>
                  <a:lnTo>
                    <a:pt x="3470945" y="132929"/>
                  </a:lnTo>
                  <a:lnTo>
                    <a:pt x="3420349" y="120204"/>
                  </a:lnTo>
                  <a:lnTo>
                    <a:pt x="3368435" y="108042"/>
                  </a:lnTo>
                  <a:lnTo>
                    <a:pt x="3315247" y="96456"/>
                  </a:lnTo>
                  <a:lnTo>
                    <a:pt x="3260830" y="85460"/>
                  </a:lnTo>
                  <a:lnTo>
                    <a:pt x="3205230" y="75065"/>
                  </a:lnTo>
                  <a:lnTo>
                    <a:pt x="3148489" y="65286"/>
                  </a:lnTo>
                  <a:lnTo>
                    <a:pt x="3090655" y="56135"/>
                  </a:lnTo>
                  <a:lnTo>
                    <a:pt x="3031770" y="47624"/>
                  </a:lnTo>
                  <a:lnTo>
                    <a:pt x="2971881" y="39767"/>
                  </a:lnTo>
                  <a:lnTo>
                    <a:pt x="2911032" y="32577"/>
                  </a:lnTo>
                  <a:lnTo>
                    <a:pt x="2849267" y="26066"/>
                  </a:lnTo>
                  <a:lnTo>
                    <a:pt x="2786631" y="20248"/>
                  </a:lnTo>
                  <a:lnTo>
                    <a:pt x="2723170" y="15136"/>
                  </a:lnTo>
                  <a:lnTo>
                    <a:pt x="2658928" y="10742"/>
                  </a:lnTo>
                  <a:lnTo>
                    <a:pt x="2593950" y="7079"/>
                  </a:lnTo>
                  <a:lnTo>
                    <a:pt x="2528281" y="4160"/>
                  </a:lnTo>
                  <a:lnTo>
                    <a:pt x="2461965" y="1999"/>
                  </a:lnTo>
                  <a:lnTo>
                    <a:pt x="2395047" y="608"/>
                  </a:lnTo>
                  <a:lnTo>
                    <a:pt x="2327572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76215" y="3786717"/>
              <a:ext cx="4177029" cy="1224280"/>
            </a:xfrm>
            <a:custGeom>
              <a:avLst/>
              <a:gdLst/>
              <a:ahLst/>
              <a:cxnLst/>
              <a:rect l="l" t="t" r="r" b="b"/>
              <a:pathLst>
                <a:path w="4177029" h="1224279">
                  <a:moveTo>
                    <a:pt x="0" y="808650"/>
                  </a:moveTo>
                  <a:lnTo>
                    <a:pt x="442975" y="650154"/>
                  </a:lnTo>
                  <a:lnTo>
                    <a:pt x="439833" y="626708"/>
                  </a:lnTo>
                  <a:lnTo>
                    <a:pt x="439394" y="603430"/>
                  </a:lnTo>
                  <a:lnTo>
                    <a:pt x="446450" y="557445"/>
                  </a:lnTo>
                  <a:lnTo>
                    <a:pt x="463779" y="512334"/>
                  </a:lnTo>
                  <a:lnTo>
                    <a:pt x="491020" y="468232"/>
                  </a:lnTo>
                  <a:lnTo>
                    <a:pt x="527811" y="425273"/>
                  </a:lnTo>
                  <a:lnTo>
                    <a:pt x="573790" y="383591"/>
                  </a:lnTo>
                  <a:lnTo>
                    <a:pt x="628594" y="343321"/>
                  </a:lnTo>
                  <a:lnTo>
                    <a:pt x="691861" y="304597"/>
                  </a:lnTo>
                  <a:lnTo>
                    <a:pt x="726555" y="285857"/>
                  </a:lnTo>
                  <a:lnTo>
                    <a:pt x="763228" y="267554"/>
                  </a:lnTo>
                  <a:lnTo>
                    <a:pt x="801837" y="249705"/>
                  </a:lnTo>
                  <a:lnTo>
                    <a:pt x="842335" y="232326"/>
                  </a:lnTo>
                  <a:lnTo>
                    <a:pt x="884677" y="215435"/>
                  </a:lnTo>
                  <a:lnTo>
                    <a:pt x="928818" y="199049"/>
                  </a:lnTo>
                  <a:lnTo>
                    <a:pt x="974713" y="183183"/>
                  </a:lnTo>
                  <a:lnTo>
                    <a:pt x="1022315" y="167855"/>
                  </a:lnTo>
                  <a:lnTo>
                    <a:pt x="1071581" y="153082"/>
                  </a:lnTo>
                  <a:lnTo>
                    <a:pt x="1122465" y="138881"/>
                  </a:lnTo>
                  <a:lnTo>
                    <a:pt x="1174921" y="125267"/>
                  </a:lnTo>
                  <a:lnTo>
                    <a:pt x="1228904" y="112259"/>
                  </a:lnTo>
                  <a:lnTo>
                    <a:pt x="1284369" y="99873"/>
                  </a:lnTo>
                  <a:lnTo>
                    <a:pt x="1341271" y="88126"/>
                  </a:lnTo>
                  <a:lnTo>
                    <a:pt x="1399564" y="77034"/>
                  </a:lnTo>
                  <a:lnTo>
                    <a:pt x="1459204" y="66614"/>
                  </a:lnTo>
                  <a:lnTo>
                    <a:pt x="1520144" y="56884"/>
                  </a:lnTo>
                  <a:lnTo>
                    <a:pt x="1582340" y="47860"/>
                  </a:lnTo>
                  <a:lnTo>
                    <a:pt x="1645746" y="39558"/>
                  </a:lnTo>
                  <a:lnTo>
                    <a:pt x="1710317" y="31996"/>
                  </a:lnTo>
                  <a:lnTo>
                    <a:pt x="1776007" y="25191"/>
                  </a:lnTo>
                  <a:lnTo>
                    <a:pt x="1842773" y="19158"/>
                  </a:lnTo>
                  <a:lnTo>
                    <a:pt x="1910567" y="13916"/>
                  </a:lnTo>
                  <a:lnTo>
                    <a:pt x="1979345" y="9481"/>
                  </a:lnTo>
                  <a:lnTo>
                    <a:pt x="2049062" y="5869"/>
                  </a:lnTo>
                  <a:lnTo>
                    <a:pt x="2119672" y="3098"/>
                  </a:lnTo>
                  <a:lnTo>
                    <a:pt x="2191131" y="1184"/>
                  </a:lnTo>
                  <a:lnTo>
                    <a:pt x="2259585" y="187"/>
                  </a:lnTo>
                  <a:lnTo>
                    <a:pt x="2327572" y="0"/>
                  </a:lnTo>
                  <a:lnTo>
                    <a:pt x="2395047" y="608"/>
                  </a:lnTo>
                  <a:lnTo>
                    <a:pt x="2461965" y="1999"/>
                  </a:lnTo>
                  <a:lnTo>
                    <a:pt x="2528281" y="4160"/>
                  </a:lnTo>
                  <a:lnTo>
                    <a:pt x="2593950" y="7079"/>
                  </a:lnTo>
                  <a:lnTo>
                    <a:pt x="2658928" y="10742"/>
                  </a:lnTo>
                  <a:lnTo>
                    <a:pt x="2723170" y="15136"/>
                  </a:lnTo>
                  <a:lnTo>
                    <a:pt x="2786631" y="20248"/>
                  </a:lnTo>
                  <a:lnTo>
                    <a:pt x="2849267" y="26066"/>
                  </a:lnTo>
                  <a:lnTo>
                    <a:pt x="2911032" y="32577"/>
                  </a:lnTo>
                  <a:lnTo>
                    <a:pt x="2971881" y="39767"/>
                  </a:lnTo>
                  <a:lnTo>
                    <a:pt x="3031770" y="47624"/>
                  </a:lnTo>
                  <a:lnTo>
                    <a:pt x="3090655" y="56135"/>
                  </a:lnTo>
                  <a:lnTo>
                    <a:pt x="3148489" y="65286"/>
                  </a:lnTo>
                  <a:lnTo>
                    <a:pt x="3205230" y="75065"/>
                  </a:lnTo>
                  <a:lnTo>
                    <a:pt x="3260830" y="85460"/>
                  </a:lnTo>
                  <a:lnTo>
                    <a:pt x="3315247" y="96456"/>
                  </a:lnTo>
                  <a:lnTo>
                    <a:pt x="3368435" y="108042"/>
                  </a:lnTo>
                  <a:lnTo>
                    <a:pt x="3420349" y="120204"/>
                  </a:lnTo>
                  <a:lnTo>
                    <a:pt x="3470945" y="132929"/>
                  </a:lnTo>
                  <a:lnTo>
                    <a:pt x="3520177" y="146204"/>
                  </a:lnTo>
                  <a:lnTo>
                    <a:pt x="3568001" y="160017"/>
                  </a:lnTo>
                  <a:lnTo>
                    <a:pt x="3614373" y="174354"/>
                  </a:lnTo>
                  <a:lnTo>
                    <a:pt x="3659246" y="189203"/>
                  </a:lnTo>
                  <a:lnTo>
                    <a:pt x="3702577" y="204551"/>
                  </a:lnTo>
                  <a:lnTo>
                    <a:pt x="3744321" y="220384"/>
                  </a:lnTo>
                  <a:lnTo>
                    <a:pt x="3784433" y="236690"/>
                  </a:lnTo>
                  <a:lnTo>
                    <a:pt x="3822868" y="253456"/>
                  </a:lnTo>
                  <a:lnTo>
                    <a:pt x="3859581" y="270669"/>
                  </a:lnTo>
                  <a:lnTo>
                    <a:pt x="3894528" y="288315"/>
                  </a:lnTo>
                  <a:lnTo>
                    <a:pt x="3958943" y="324859"/>
                  </a:lnTo>
                  <a:lnTo>
                    <a:pt x="4015755" y="362984"/>
                  </a:lnTo>
                  <a:lnTo>
                    <a:pt x="4064605" y="402586"/>
                  </a:lnTo>
                  <a:lnTo>
                    <a:pt x="4105135" y="443562"/>
                  </a:lnTo>
                  <a:lnTo>
                    <a:pt x="4136986" y="485809"/>
                  </a:lnTo>
                  <a:lnTo>
                    <a:pt x="4159800" y="529222"/>
                  </a:lnTo>
                  <a:lnTo>
                    <a:pt x="4173219" y="573700"/>
                  </a:lnTo>
                  <a:lnTo>
                    <a:pt x="4176801" y="620424"/>
                  </a:lnTo>
                  <a:lnTo>
                    <a:pt x="4174580" y="643517"/>
                  </a:lnTo>
                  <a:lnTo>
                    <a:pt x="4162342" y="689082"/>
                  </a:lnTo>
                  <a:lnTo>
                    <a:pt x="4140012" y="733705"/>
                  </a:lnTo>
                  <a:lnTo>
                    <a:pt x="4107950" y="777253"/>
                  </a:lnTo>
                  <a:lnTo>
                    <a:pt x="4066520" y="819590"/>
                  </a:lnTo>
                  <a:lnTo>
                    <a:pt x="4016084" y="860583"/>
                  </a:lnTo>
                  <a:lnTo>
                    <a:pt x="3957003" y="900097"/>
                  </a:lnTo>
                  <a:lnTo>
                    <a:pt x="3889640" y="937997"/>
                  </a:lnTo>
                  <a:lnTo>
                    <a:pt x="3852967" y="956300"/>
                  </a:lnTo>
                  <a:lnTo>
                    <a:pt x="3814358" y="974149"/>
                  </a:lnTo>
                  <a:lnTo>
                    <a:pt x="3773860" y="991528"/>
                  </a:lnTo>
                  <a:lnTo>
                    <a:pt x="3731518" y="1008419"/>
                  </a:lnTo>
                  <a:lnTo>
                    <a:pt x="3687377" y="1024805"/>
                  </a:lnTo>
                  <a:lnTo>
                    <a:pt x="3641482" y="1040671"/>
                  </a:lnTo>
                  <a:lnTo>
                    <a:pt x="3593880" y="1055999"/>
                  </a:lnTo>
                  <a:lnTo>
                    <a:pt x="3544614" y="1070772"/>
                  </a:lnTo>
                  <a:lnTo>
                    <a:pt x="3493730" y="1084973"/>
                  </a:lnTo>
                  <a:lnTo>
                    <a:pt x="3441274" y="1098587"/>
                  </a:lnTo>
                  <a:lnTo>
                    <a:pt x="3387291" y="1111595"/>
                  </a:lnTo>
                  <a:lnTo>
                    <a:pt x="3331826" y="1123981"/>
                  </a:lnTo>
                  <a:lnTo>
                    <a:pt x="3274924" y="1135728"/>
                  </a:lnTo>
                  <a:lnTo>
                    <a:pt x="3216631" y="1146820"/>
                  </a:lnTo>
                  <a:lnTo>
                    <a:pt x="3156991" y="1157240"/>
                  </a:lnTo>
                  <a:lnTo>
                    <a:pt x="3096051" y="1166970"/>
                  </a:lnTo>
                  <a:lnTo>
                    <a:pt x="3033855" y="1175994"/>
                  </a:lnTo>
                  <a:lnTo>
                    <a:pt x="2970449" y="1184296"/>
                  </a:lnTo>
                  <a:lnTo>
                    <a:pt x="2905878" y="1191858"/>
                  </a:lnTo>
                  <a:lnTo>
                    <a:pt x="2840188" y="1198663"/>
                  </a:lnTo>
                  <a:lnTo>
                    <a:pt x="2773422" y="1204696"/>
                  </a:lnTo>
                  <a:lnTo>
                    <a:pt x="2705628" y="1209938"/>
                  </a:lnTo>
                  <a:lnTo>
                    <a:pt x="2636850" y="1214373"/>
                  </a:lnTo>
                  <a:lnTo>
                    <a:pt x="2567133" y="1217985"/>
                  </a:lnTo>
                  <a:lnTo>
                    <a:pt x="2496523" y="1220756"/>
                  </a:lnTo>
                  <a:lnTo>
                    <a:pt x="2425065" y="1222670"/>
                  </a:lnTo>
                  <a:lnTo>
                    <a:pt x="2363525" y="1223593"/>
                  </a:lnTo>
                  <a:lnTo>
                    <a:pt x="2302232" y="1223856"/>
                  </a:lnTo>
                  <a:lnTo>
                    <a:pt x="2241226" y="1223465"/>
                  </a:lnTo>
                  <a:lnTo>
                    <a:pt x="2180547" y="1222429"/>
                  </a:lnTo>
                  <a:lnTo>
                    <a:pt x="2120234" y="1220755"/>
                  </a:lnTo>
                  <a:lnTo>
                    <a:pt x="2060328" y="1218450"/>
                  </a:lnTo>
                  <a:lnTo>
                    <a:pt x="2000869" y="1215524"/>
                  </a:lnTo>
                  <a:lnTo>
                    <a:pt x="1941895" y="1211982"/>
                  </a:lnTo>
                  <a:lnTo>
                    <a:pt x="1883448" y="1207833"/>
                  </a:lnTo>
                  <a:lnTo>
                    <a:pt x="1825568" y="1203084"/>
                  </a:lnTo>
                  <a:lnTo>
                    <a:pt x="1768293" y="1197744"/>
                  </a:lnTo>
                  <a:lnTo>
                    <a:pt x="1711664" y="1191819"/>
                  </a:lnTo>
                  <a:lnTo>
                    <a:pt x="1655720" y="1185318"/>
                  </a:lnTo>
                  <a:lnTo>
                    <a:pt x="1600503" y="1178248"/>
                  </a:lnTo>
                  <a:lnTo>
                    <a:pt x="1546051" y="1170616"/>
                  </a:lnTo>
                  <a:lnTo>
                    <a:pt x="1492405" y="1162431"/>
                  </a:lnTo>
                  <a:lnTo>
                    <a:pt x="1439604" y="1153700"/>
                  </a:lnTo>
                  <a:lnTo>
                    <a:pt x="1387688" y="1144430"/>
                  </a:lnTo>
                  <a:lnTo>
                    <a:pt x="1336697" y="1134630"/>
                  </a:lnTo>
                  <a:lnTo>
                    <a:pt x="1286672" y="1124307"/>
                  </a:lnTo>
                  <a:lnTo>
                    <a:pt x="1237651" y="1113469"/>
                  </a:lnTo>
                  <a:lnTo>
                    <a:pt x="1189676" y="1102122"/>
                  </a:lnTo>
                  <a:lnTo>
                    <a:pt x="1142785" y="1090276"/>
                  </a:lnTo>
                  <a:lnTo>
                    <a:pt x="1097019" y="1077938"/>
                  </a:lnTo>
                  <a:lnTo>
                    <a:pt x="1052417" y="1065114"/>
                  </a:lnTo>
                  <a:lnTo>
                    <a:pt x="1009020" y="1051814"/>
                  </a:lnTo>
                  <a:lnTo>
                    <a:pt x="966867" y="1038044"/>
                  </a:lnTo>
                  <a:lnTo>
                    <a:pt x="925998" y="1023813"/>
                  </a:lnTo>
                  <a:lnTo>
                    <a:pt x="886454" y="1009127"/>
                  </a:lnTo>
                  <a:lnTo>
                    <a:pt x="848273" y="993995"/>
                  </a:lnTo>
                  <a:lnTo>
                    <a:pt x="811496" y="978424"/>
                  </a:lnTo>
                  <a:lnTo>
                    <a:pt x="776164" y="962422"/>
                  </a:lnTo>
                  <a:lnTo>
                    <a:pt x="709989" y="929156"/>
                  </a:lnTo>
                  <a:lnTo>
                    <a:pt x="650069" y="894257"/>
                  </a:lnTo>
                  <a:lnTo>
                    <a:pt x="622554" y="876214"/>
                  </a:lnTo>
                  <a:lnTo>
                    <a:pt x="0" y="80865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332472" y="3948683"/>
            <a:ext cx="25495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3810" algn="ctr"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щоб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збільшувати масу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порошку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рекомендується  зменшити кількість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масу взятої</a:t>
            </a:r>
            <a:r>
              <a:rPr sz="14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тритурації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309359" y="5228759"/>
            <a:ext cx="3968750" cy="1301750"/>
            <a:chOff x="4785359" y="5228759"/>
            <a:chExt cx="3968750" cy="1301750"/>
          </a:xfrm>
        </p:grpSpPr>
        <p:sp>
          <p:nvSpPr>
            <p:cNvPr id="22" name="object 22"/>
            <p:cNvSpPr/>
            <p:nvPr/>
          </p:nvSpPr>
          <p:spPr>
            <a:xfrm>
              <a:off x="4790439" y="5233839"/>
              <a:ext cx="3958590" cy="1291590"/>
            </a:xfrm>
            <a:custGeom>
              <a:avLst/>
              <a:gdLst/>
              <a:ahLst/>
              <a:cxnLst/>
              <a:rect l="l" t="t" r="r" b="b"/>
              <a:pathLst>
                <a:path w="3958590" h="1291590">
                  <a:moveTo>
                    <a:pt x="2112957" y="4"/>
                  </a:moveTo>
                  <a:lnTo>
                    <a:pt x="2059709" y="0"/>
                  </a:lnTo>
                  <a:lnTo>
                    <a:pt x="2006466" y="514"/>
                  </a:lnTo>
                  <a:lnTo>
                    <a:pt x="1953262" y="1549"/>
                  </a:lnTo>
                  <a:lnTo>
                    <a:pt x="1900133" y="3104"/>
                  </a:lnTo>
                  <a:lnTo>
                    <a:pt x="1847112" y="5180"/>
                  </a:lnTo>
                  <a:lnTo>
                    <a:pt x="1794235" y="7777"/>
                  </a:lnTo>
                  <a:lnTo>
                    <a:pt x="1741535" y="10896"/>
                  </a:lnTo>
                  <a:lnTo>
                    <a:pt x="1689048" y="14538"/>
                  </a:lnTo>
                  <a:lnTo>
                    <a:pt x="1636808" y="18703"/>
                  </a:lnTo>
                  <a:lnTo>
                    <a:pt x="1584849" y="23391"/>
                  </a:lnTo>
                  <a:lnTo>
                    <a:pt x="1533207" y="28604"/>
                  </a:lnTo>
                  <a:lnTo>
                    <a:pt x="1481915" y="34341"/>
                  </a:lnTo>
                  <a:lnTo>
                    <a:pt x="1431009" y="40602"/>
                  </a:lnTo>
                  <a:lnTo>
                    <a:pt x="1380523" y="47390"/>
                  </a:lnTo>
                  <a:lnTo>
                    <a:pt x="1330491" y="54703"/>
                  </a:lnTo>
                  <a:lnTo>
                    <a:pt x="1280949" y="62543"/>
                  </a:lnTo>
                  <a:lnTo>
                    <a:pt x="1231930" y="70910"/>
                  </a:lnTo>
                  <a:lnTo>
                    <a:pt x="1183470" y="79804"/>
                  </a:lnTo>
                  <a:lnTo>
                    <a:pt x="1135602" y="89226"/>
                  </a:lnTo>
                  <a:lnTo>
                    <a:pt x="1088362" y="99177"/>
                  </a:lnTo>
                  <a:lnTo>
                    <a:pt x="1041785" y="109657"/>
                  </a:lnTo>
                  <a:lnTo>
                    <a:pt x="995904" y="120667"/>
                  </a:lnTo>
                  <a:lnTo>
                    <a:pt x="950754" y="132206"/>
                  </a:lnTo>
                  <a:lnTo>
                    <a:pt x="906370" y="144276"/>
                  </a:lnTo>
                  <a:lnTo>
                    <a:pt x="862787" y="156877"/>
                  </a:lnTo>
                  <a:lnTo>
                    <a:pt x="820038" y="170010"/>
                  </a:lnTo>
                  <a:lnTo>
                    <a:pt x="0" y="114257"/>
                  </a:lnTo>
                  <a:lnTo>
                    <a:pt x="395605" y="368269"/>
                  </a:lnTo>
                  <a:lnTo>
                    <a:pt x="358416" y="397001"/>
                  </a:lnTo>
                  <a:lnTo>
                    <a:pt x="325537" y="426112"/>
                  </a:lnTo>
                  <a:lnTo>
                    <a:pt x="296943" y="455551"/>
                  </a:lnTo>
                  <a:lnTo>
                    <a:pt x="272612" y="485267"/>
                  </a:lnTo>
                  <a:lnTo>
                    <a:pt x="236653" y="545325"/>
                  </a:lnTo>
                  <a:lnTo>
                    <a:pt x="217480" y="605876"/>
                  </a:lnTo>
                  <a:lnTo>
                    <a:pt x="214133" y="636208"/>
                  </a:lnTo>
                  <a:lnTo>
                    <a:pt x="214915" y="666509"/>
                  </a:lnTo>
                  <a:lnTo>
                    <a:pt x="228779" y="726814"/>
                  </a:lnTo>
                  <a:lnTo>
                    <a:pt x="258893" y="786381"/>
                  </a:lnTo>
                  <a:lnTo>
                    <a:pt x="305078" y="844800"/>
                  </a:lnTo>
                  <a:lnTo>
                    <a:pt x="334142" y="873450"/>
                  </a:lnTo>
                  <a:lnTo>
                    <a:pt x="367157" y="901660"/>
                  </a:lnTo>
                  <a:lnTo>
                    <a:pt x="404100" y="929378"/>
                  </a:lnTo>
                  <a:lnTo>
                    <a:pt x="444950" y="956553"/>
                  </a:lnTo>
                  <a:lnTo>
                    <a:pt x="489683" y="983132"/>
                  </a:lnTo>
                  <a:lnTo>
                    <a:pt x="538278" y="1009066"/>
                  </a:lnTo>
                  <a:lnTo>
                    <a:pt x="590712" y="1034303"/>
                  </a:lnTo>
                  <a:lnTo>
                    <a:pt x="646963" y="1058791"/>
                  </a:lnTo>
                  <a:lnTo>
                    <a:pt x="707009" y="1082479"/>
                  </a:lnTo>
                  <a:lnTo>
                    <a:pt x="746350" y="1096823"/>
                  </a:lnTo>
                  <a:lnTo>
                    <a:pt x="786655" y="1110662"/>
                  </a:lnTo>
                  <a:lnTo>
                    <a:pt x="827889" y="1123996"/>
                  </a:lnTo>
                  <a:lnTo>
                    <a:pt x="870017" y="1136823"/>
                  </a:lnTo>
                  <a:lnTo>
                    <a:pt x="913005" y="1149143"/>
                  </a:lnTo>
                  <a:lnTo>
                    <a:pt x="956819" y="1160956"/>
                  </a:lnTo>
                  <a:lnTo>
                    <a:pt x="1001423" y="1172261"/>
                  </a:lnTo>
                  <a:lnTo>
                    <a:pt x="1046783" y="1183058"/>
                  </a:lnTo>
                  <a:lnTo>
                    <a:pt x="1092864" y="1193347"/>
                  </a:lnTo>
                  <a:lnTo>
                    <a:pt x="1139633" y="1203126"/>
                  </a:lnTo>
                  <a:lnTo>
                    <a:pt x="1187054" y="1212395"/>
                  </a:lnTo>
                  <a:lnTo>
                    <a:pt x="1235092" y="1221154"/>
                  </a:lnTo>
                  <a:lnTo>
                    <a:pt x="1283714" y="1229402"/>
                  </a:lnTo>
                  <a:lnTo>
                    <a:pt x="1332884" y="1237139"/>
                  </a:lnTo>
                  <a:lnTo>
                    <a:pt x="1382568" y="1244364"/>
                  </a:lnTo>
                  <a:lnTo>
                    <a:pt x="1432731" y="1251076"/>
                  </a:lnTo>
                  <a:lnTo>
                    <a:pt x="1483339" y="1257276"/>
                  </a:lnTo>
                  <a:lnTo>
                    <a:pt x="1534357" y="1262963"/>
                  </a:lnTo>
                  <a:lnTo>
                    <a:pt x="1585751" y="1268135"/>
                  </a:lnTo>
                  <a:lnTo>
                    <a:pt x="1637485" y="1272794"/>
                  </a:lnTo>
                  <a:lnTo>
                    <a:pt x="1689526" y="1276937"/>
                  </a:lnTo>
                  <a:lnTo>
                    <a:pt x="1741838" y="1280565"/>
                  </a:lnTo>
                  <a:lnTo>
                    <a:pt x="1794388" y="1283677"/>
                  </a:lnTo>
                  <a:lnTo>
                    <a:pt x="1847140" y="1286273"/>
                  </a:lnTo>
                  <a:lnTo>
                    <a:pt x="1900060" y="1288352"/>
                  </a:lnTo>
                  <a:lnTo>
                    <a:pt x="1953114" y="1289913"/>
                  </a:lnTo>
                  <a:lnTo>
                    <a:pt x="2006266" y="1290956"/>
                  </a:lnTo>
                  <a:lnTo>
                    <a:pt x="2059483" y="1291481"/>
                  </a:lnTo>
                  <a:lnTo>
                    <a:pt x="2112728" y="1291487"/>
                  </a:lnTo>
                  <a:lnTo>
                    <a:pt x="2165969" y="1290974"/>
                  </a:lnTo>
                  <a:lnTo>
                    <a:pt x="2219171" y="1289940"/>
                  </a:lnTo>
                  <a:lnTo>
                    <a:pt x="2272298" y="1288386"/>
                  </a:lnTo>
                  <a:lnTo>
                    <a:pt x="2325316" y="1286311"/>
                  </a:lnTo>
                  <a:lnTo>
                    <a:pt x="2378191" y="1283715"/>
                  </a:lnTo>
                  <a:lnTo>
                    <a:pt x="2430887" y="1280596"/>
                  </a:lnTo>
                  <a:lnTo>
                    <a:pt x="2483372" y="1276955"/>
                  </a:lnTo>
                  <a:lnTo>
                    <a:pt x="2535609" y="1272791"/>
                  </a:lnTo>
                  <a:lnTo>
                    <a:pt x="2587564" y="1268103"/>
                  </a:lnTo>
                  <a:lnTo>
                    <a:pt x="2639203" y="1262891"/>
                  </a:lnTo>
                  <a:lnTo>
                    <a:pt x="2690490" y="1257155"/>
                  </a:lnTo>
                  <a:lnTo>
                    <a:pt x="2741392" y="1250894"/>
                  </a:lnTo>
                  <a:lnTo>
                    <a:pt x="2791874" y="1244107"/>
                  </a:lnTo>
                  <a:lnTo>
                    <a:pt x="2841902" y="1236794"/>
                  </a:lnTo>
                  <a:lnTo>
                    <a:pt x="2891440" y="1228954"/>
                  </a:lnTo>
                  <a:lnTo>
                    <a:pt x="2940453" y="1220587"/>
                  </a:lnTo>
                  <a:lnTo>
                    <a:pt x="2988909" y="1211693"/>
                  </a:lnTo>
                  <a:lnTo>
                    <a:pt x="3036771" y="1202270"/>
                  </a:lnTo>
                  <a:lnTo>
                    <a:pt x="3084005" y="1192319"/>
                  </a:lnTo>
                  <a:lnTo>
                    <a:pt x="3130577" y="1181838"/>
                  </a:lnTo>
                  <a:lnTo>
                    <a:pt x="3176452" y="1170828"/>
                  </a:lnTo>
                  <a:lnTo>
                    <a:pt x="3221596" y="1159288"/>
                  </a:lnTo>
                  <a:lnTo>
                    <a:pt x="3265973" y="1147217"/>
                  </a:lnTo>
                  <a:lnTo>
                    <a:pt x="3309550" y="1134615"/>
                  </a:lnTo>
                  <a:lnTo>
                    <a:pt x="3352291" y="1121481"/>
                  </a:lnTo>
                  <a:lnTo>
                    <a:pt x="3409484" y="1102603"/>
                  </a:lnTo>
                  <a:lnTo>
                    <a:pt x="3463868" y="1083096"/>
                  </a:lnTo>
                  <a:lnTo>
                    <a:pt x="3515439" y="1062992"/>
                  </a:lnTo>
                  <a:lnTo>
                    <a:pt x="3564193" y="1042324"/>
                  </a:lnTo>
                  <a:lnTo>
                    <a:pt x="3610126" y="1021122"/>
                  </a:lnTo>
                  <a:lnTo>
                    <a:pt x="3653235" y="999418"/>
                  </a:lnTo>
                  <a:lnTo>
                    <a:pt x="3693515" y="977244"/>
                  </a:lnTo>
                  <a:lnTo>
                    <a:pt x="3730962" y="954632"/>
                  </a:lnTo>
                  <a:lnTo>
                    <a:pt x="3765573" y="931613"/>
                  </a:lnTo>
                  <a:lnTo>
                    <a:pt x="3797344" y="908219"/>
                  </a:lnTo>
                  <a:lnTo>
                    <a:pt x="3852348" y="860433"/>
                  </a:lnTo>
                  <a:lnTo>
                    <a:pt x="3895944" y="811527"/>
                  </a:lnTo>
                  <a:lnTo>
                    <a:pt x="3928099" y="761753"/>
                  </a:lnTo>
                  <a:lnTo>
                    <a:pt x="3948782" y="711367"/>
                  </a:lnTo>
                  <a:lnTo>
                    <a:pt x="3957963" y="660620"/>
                  </a:lnTo>
                  <a:lnTo>
                    <a:pt x="3958230" y="635191"/>
                  </a:lnTo>
                  <a:lnTo>
                    <a:pt x="3955609" y="609766"/>
                  </a:lnTo>
                  <a:lnTo>
                    <a:pt x="3941689" y="559059"/>
                  </a:lnTo>
                  <a:lnTo>
                    <a:pt x="3916171" y="508752"/>
                  </a:lnTo>
                  <a:lnTo>
                    <a:pt x="3879025" y="459098"/>
                  </a:lnTo>
                  <a:lnTo>
                    <a:pt x="3830218" y="410351"/>
                  </a:lnTo>
                  <a:lnTo>
                    <a:pt x="3769720" y="362763"/>
                  </a:lnTo>
                  <a:lnTo>
                    <a:pt x="3735076" y="339484"/>
                  </a:lnTo>
                  <a:lnTo>
                    <a:pt x="3697498" y="316589"/>
                  </a:lnTo>
                  <a:lnTo>
                    <a:pt x="3656981" y="294111"/>
                  </a:lnTo>
                  <a:lnTo>
                    <a:pt x="3613522" y="272081"/>
                  </a:lnTo>
                  <a:lnTo>
                    <a:pt x="3567116" y="250532"/>
                  </a:lnTo>
                  <a:lnTo>
                    <a:pt x="3517759" y="229494"/>
                  </a:lnTo>
                  <a:lnTo>
                    <a:pt x="3465449" y="208999"/>
                  </a:lnTo>
                  <a:lnTo>
                    <a:pt x="3426107" y="194653"/>
                  </a:lnTo>
                  <a:lnTo>
                    <a:pt x="3385802" y="180813"/>
                  </a:lnTo>
                  <a:lnTo>
                    <a:pt x="3344568" y="167479"/>
                  </a:lnTo>
                  <a:lnTo>
                    <a:pt x="3302440" y="154651"/>
                  </a:lnTo>
                  <a:lnTo>
                    <a:pt x="3259452" y="142330"/>
                  </a:lnTo>
                  <a:lnTo>
                    <a:pt x="3215638" y="130517"/>
                  </a:lnTo>
                  <a:lnTo>
                    <a:pt x="3171034" y="119211"/>
                  </a:lnTo>
                  <a:lnTo>
                    <a:pt x="3125674" y="108414"/>
                  </a:lnTo>
                  <a:lnTo>
                    <a:pt x="3079592" y="98125"/>
                  </a:lnTo>
                  <a:lnTo>
                    <a:pt x="3032823" y="88346"/>
                  </a:lnTo>
                  <a:lnTo>
                    <a:pt x="2985402" y="79077"/>
                  </a:lnTo>
                  <a:lnTo>
                    <a:pt x="2937363" y="70319"/>
                  </a:lnTo>
                  <a:lnTo>
                    <a:pt x="2888741" y="62071"/>
                  </a:lnTo>
                  <a:lnTo>
                    <a:pt x="2839571" y="54334"/>
                  </a:lnTo>
                  <a:lnTo>
                    <a:pt x="2789886" y="47110"/>
                  </a:lnTo>
                  <a:lnTo>
                    <a:pt x="2739723" y="40398"/>
                  </a:lnTo>
                  <a:lnTo>
                    <a:pt x="2689114" y="34199"/>
                  </a:lnTo>
                  <a:lnTo>
                    <a:pt x="2638095" y="28513"/>
                  </a:lnTo>
                  <a:lnTo>
                    <a:pt x="2586701" y="23341"/>
                  </a:lnTo>
                  <a:lnTo>
                    <a:pt x="2534965" y="18684"/>
                  </a:lnTo>
                  <a:lnTo>
                    <a:pt x="2482924" y="14541"/>
                  </a:lnTo>
                  <a:lnTo>
                    <a:pt x="2430610" y="10914"/>
                  </a:lnTo>
                  <a:lnTo>
                    <a:pt x="2378059" y="7803"/>
                  </a:lnTo>
                  <a:lnTo>
                    <a:pt x="2325306" y="5209"/>
                  </a:lnTo>
                  <a:lnTo>
                    <a:pt x="2272384" y="3131"/>
                  </a:lnTo>
                  <a:lnTo>
                    <a:pt x="2219329" y="1571"/>
                  </a:lnTo>
                  <a:lnTo>
                    <a:pt x="2166175" y="528"/>
                  </a:lnTo>
                  <a:lnTo>
                    <a:pt x="2112957" y="4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90439" y="5233839"/>
              <a:ext cx="3958590" cy="1291590"/>
            </a:xfrm>
            <a:custGeom>
              <a:avLst/>
              <a:gdLst/>
              <a:ahLst/>
              <a:cxnLst/>
              <a:rect l="l" t="t" r="r" b="b"/>
              <a:pathLst>
                <a:path w="3958590" h="1291590">
                  <a:moveTo>
                    <a:pt x="0" y="114257"/>
                  </a:moveTo>
                  <a:lnTo>
                    <a:pt x="820038" y="170010"/>
                  </a:lnTo>
                  <a:lnTo>
                    <a:pt x="862787" y="156877"/>
                  </a:lnTo>
                  <a:lnTo>
                    <a:pt x="906370" y="144276"/>
                  </a:lnTo>
                  <a:lnTo>
                    <a:pt x="950754" y="132206"/>
                  </a:lnTo>
                  <a:lnTo>
                    <a:pt x="995904" y="120667"/>
                  </a:lnTo>
                  <a:lnTo>
                    <a:pt x="1041785" y="109657"/>
                  </a:lnTo>
                  <a:lnTo>
                    <a:pt x="1088362" y="99177"/>
                  </a:lnTo>
                  <a:lnTo>
                    <a:pt x="1135602" y="89226"/>
                  </a:lnTo>
                  <a:lnTo>
                    <a:pt x="1183470" y="79804"/>
                  </a:lnTo>
                  <a:lnTo>
                    <a:pt x="1231930" y="70910"/>
                  </a:lnTo>
                  <a:lnTo>
                    <a:pt x="1280949" y="62543"/>
                  </a:lnTo>
                  <a:lnTo>
                    <a:pt x="1330491" y="54703"/>
                  </a:lnTo>
                  <a:lnTo>
                    <a:pt x="1380523" y="47390"/>
                  </a:lnTo>
                  <a:lnTo>
                    <a:pt x="1431009" y="40602"/>
                  </a:lnTo>
                  <a:lnTo>
                    <a:pt x="1481915" y="34341"/>
                  </a:lnTo>
                  <a:lnTo>
                    <a:pt x="1533207" y="28604"/>
                  </a:lnTo>
                  <a:lnTo>
                    <a:pt x="1584849" y="23391"/>
                  </a:lnTo>
                  <a:lnTo>
                    <a:pt x="1636808" y="18703"/>
                  </a:lnTo>
                  <a:lnTo>
                    <a:pt x="1689048" y="14538"/>
                  </a:lnTo>
                  <a:lnTo>
                    <a:pt x="1741535" y="10896"/>
                  </a:lnTo>
                  <a:lnTo>
                    <a:pt x="1794235" y="7777"/>
                  </a:lnTo>
                  <a:lnTo>
                    <a:pt x="1847112" y="5180"/>
                  </a:lnTo>
                  <a:lnTo>
                    <a:pt x="1900133" y="3104"/>
                  </a:lnTo>
                  <a:lnTo>
                    <a:pt x="1953262" y="1549"/>
                  </a:lnTo>
                  <a:lnTo>
                    <a:pt x="2006466" y="514"/>
                  </a:lnTo>
                  <a:lnTo>
                    <a:pt x="2059709" y="0"/>
                  </a:lnTo>
                  <a:lnTo>
                    <a:pt x="2112957" y="4"/>
                  </a:lnTo>
                  <a:lnTo>
                    <a:pt x="2166175" y="528"/>
                  </a:lnTo>
                  <a:lnTo>
                    <a:pt x="2219329" y="1571"/>
                  </a:lnTo>
                  <a:lnTo>
                    <a:pt x="2272384" y="3131"/>
                  </a:lnTo>
                  <a:lnTo>
                    <a:pt x="2325306" y="5209"/>
                  </a:lnTo>
                  <a:lnTo>
                    <a:pt x="2378059" y="7803"/>
                  </a:lnTo>
                  <a:lnTo>
                    <a:pt x="2430610" y="10914"/>
                  </a:lnTo>
                  <a:lnTo>
                    <a:pt x="2482924" y="14541"/>
                  </a:lnTo>
                  <a:lnTo>
                    <a:pt x="2534965" y="18684"/>
                  </a:lnTo>
                  <a:lnTo>
                    <a:pt x="2586701" y="23341"/>
                  </a:lnTo>
                  <a:lnTo>
                    <a:pt x="2638095" y="28513"/>
                  </a:lnTo>
                  <a:lnTo>
                    <a:pt x="2689114" y="34199"/>
                  </a:lnTo>
                  <a:lnTo>
                    <a:pt x="2739723" y="40398"/>
                  </a:lnTo>
                  <a:lnTo>
                    <a:pt x="2789886" y="47110"/>
                  </a:lnTo>
                  <a:lnTo>
                    <a:pt x="2839571" y="54334"/>
                  </a:lnTo>
                  <a:lnTo>
                    <a:pt x="2888741" y="62071"/>
                  </a:lnTo>
                  <a:lnTo>
                    <a:pt x="2937363" y="70319"/>
                  </a:lnTo>
                  <a:lnTo>
                    <a:pt x="2985402" y="79077"/>
                  </a:lnTo>
                  <a:lnTo>
                    <a:pt x="3032823" y="88346"/>
                  </a:lnTo>
                  <a:lnTo>
                    <a:pt x="3079592" y="98125"/>
                  </a:lnTo>
                  <a:lnTo>
                    <a:pt x="3125674" y="108414"/>
                  </a:lnTo>
                  <a:lnTo>
                    <a:pt x="3171034" y="119211"/>
                  </a:lnTo>
                  <a:lnTo>
                    <a:pt x="3215638" y="130517"/>
                  </a:lnTo>
                  <a:lnTo>
                    <a:pt x="3259452" y="142330"/>
                  </a:lnTo>
                  <a:lnTo>
                    <a:pt x="3302440" y="154651"/>
                  </a:lnTo>
                  <a:lnTo>
                    <a:pt x="3344568" y="167479"/>
                  </a:lnTo>
                  <a:lnTo>
                    <a:pt x="3385802" y="180813"/>
                  </a:lnTo>
                  <a:lnTo>
                    <a:pt x="3426107" y="194653"/>
                  </a:lnTo>
                  <a:lnTo>
                    <a:pt x="3465449" y="208999"/>
                  </a:lnTo>
                  <a:lnTo>
                    <a:pt x="3517759" y="229494"/>
                  </a:lnTo>
                  <a:lnTo>
                    <a:pt x="3567116" y="250532"/>
                  </a:lnTo>
                  <a:lnTo>
                    <a:pt x="3613522" y="272081"/>
                  </a:lnTo>
                  <a:lnTo>
                    <a:pt x="3656981" y="294111"/>
                  </a:lnTo>
                  <a:lnTo>
                    <a:pt x="3697498" y="316589"/>
                  </a:lnTo>
                  <a:lnTo>
                    <a:pt x="3735076" y="339484"/>
                  </a:lnTo>
                  <a:lnTo>
                    <a:pt x="3769720" y="362763"/>
                  </a:lnTo>
                  <a:lnTo>
                    <a:pt x="3801433" y="386396"/>
                  </a:lnTo>
                  <a:lnTo>
                    <a:pt x="3856081" y="434595"/>
                  </a:lnTo>
                  <a:lnTo>
                    <a:pt x="3899054" y="483828"/>
                  </a:lnTo>
                  <a:lnTo>
                    <a:pt x="3930382" y="533840"/>
                  </a:lnTo>
                  <a:lnTo>
                    <a:pt x="3950097" y="584379"/>
                  </a:lnTo>
                  <a:lnTo>
                    <a:pt x="3958230" y="635191"/>
                  </a:lnTo>
                  <a:lnTo>
                    <a:pt x="3957963" y="660620"/>
                  </a:lnTo>
                  <a:lnTo>
                    <a:pt x="3948782" y="711367"/>
                  </a:lnTo>
                  <a:lnTo>
                    <a:pt x="3928099" y="761753"/>
                  </a:lnTo>
                  <a:lnTo>
                    <a:pt x="3895944" y="811527"/>
                  </a:lnTo>
                  <a:lnTo>
                    <a:pt x="3852348" y="860433"/>
                  </a:lnTo>
                  <a:lnTo>
                    <a:pt x="3797344" y="908219"/>
                  </a:lnTo>
                  <a:lnTo>
                    <a:pt x="3765573" y="931613"/>
                  </a:lnTo>
                  <a:lnTo>
                    <a:pt x="3730962" y="954632"/>
                  </a:lnTo>
                  <a:lnTo>
                    <a:pt x="3693515" y="977244"/>
                  </a:lnTo>
                  <a:lnTo>
                    <a:pt x="3653235" y="999418"/>
                  </a:lnTo>
                  <a:lnTo>
                    <a:pt x="3610126" y="1021122"/>
                  </a:lnTo>
                  <a:lnTo>
                    <a:pt x="3564193" y="1042324"/>
                  </a:lnTo>
                  <a:lnTo>
                    <a:pt x="3515439" y="1062992"/>
                  </a:lnTo>
                  <a:lnTo>
                    <a:pt x="3463868" y="1083096"/>
                  </a:lnTo>
                  <a:lnTo>
                    <a:pt x="3409484" y="1102603"/>
                  </a:lnTo>
                  <a:lnTo>
                    <a:pt x="3352291" y="1121481"/>
                  </a:lnTo>
                  <a:lnTo>
                    <a:pt x="3309550" y="1134615"/>
                  </a:lnTo>
                  <a:lnTo>
                    <a:pt x="3265973" y="1147217"/>
                  </a:lnTo>
                  <a:lnTo>
                    <a:pt x="3221596" y="1159288"/>
                  </a:lnTo>
                  <a:lnTo>
                    <a:pt x="3176452" y="1170828"/>
                  </a:lnTo>
                  <a:lnTo>
                    <a:pt x="3130577" y="1181838"/>
                  </a:lnTo>
                  <a:lnTo>
                    <a:pt x="3084005" y="1192319"/>
                  </a:lnTo>
                  <a:lnTo>
                    <a:pt x="3036771" y="1202270"/>
                  </a:lnTo>
                  <a:lnTo>
                    <a:pt x="2988909" y="1211693"/>
                  </a:lnTo>
                  <a:lnTo>
                    <a:pt x="2940453" y="1220587"/>
                  </a:lnTo>
                  <a:lnTo>
                    <a:pt x="2891440" y="1228954"/>
                  </a:lnTo>
                  <a:lnTo>
                    <a:pt x="2841902" y="1236794"/>
                  </a:lnTo>
                  <a:lnTo>
                    <a:pt x="2791874" y="1244107"/>
                  </a:lnTo>
                  <a:lnTo>
                    <a:pt x="2741392" y="1250894"/>
                  </a:lnTo>
                  <a:lnTo>
                    <a:pt x="2690490" y="1257155"/>
                  </a:lnTo>
                  <a:lnTo>
                    <a:pt x="2639203" y="1262891"/>
                  </a:lnTo>
                  <a:lnTo>
                    <a:pt x="2587564" y="1268103"/>
                  </a:lnTo>
                  <a:lnTo>
                    <a:pt x="2535609" y="1272791"/>
                  </a:lnTo>
                  <a:lnTo>
                    <a:pt x="2483372" y="1276955"/>
                  </a:lnTo>
                  <a:lnTo>
                    <a:pt x="2430887" y="1280596"/>
                  </a:lnTo>
                  <a:lnTo>
                    <a:pt x="2378191" y="1283715"/>
                  </a:lnTo>
                  <a:lnTo>
                    <a:pt x="2325316" y="1286311"/>
                  </a:lnTo>
                  <a:lnTo>
                    <a:pt x="2272298" y="1288386"/>
                  </a:lnTo>
                  <a:lnTo>
                    <a:pt x="2219171" y="1289940"/>
                  </a:lnTo>
                  <a:lnTo>
                    <a:pt x="2165969" y="1290974"/>
                  </a:lnTo>
                  <a:lnTo>
                    <a:pt x="2112728" y="1291487"/>
                  </a:lnTo>
                  <a:lnTo>
                    <a:pt x="2059483" y="1291481"/>
                  </a:lnTo>
                  <a:lnTo>
                    <a:pt x="2006266" y="1290956"/>
                  </a:lnTo>
                  <a:lnTo>
                    <a:pt x="1953114" y="1289913"/>
                  </a:lnTo>
                  <a:lnTo>
                    <a:pt x="1900060" y="1288352"/>
                  </a:lnTo>
                  <a:lnTo>
                    <a:pt x="1847140" y="1286273"/>
                  </a:lnTo>
                  <a:lnTo>
                    <a:pt x="1794388" y="1283677"/>
                  </a:lnTo>
                  <a:lnTo>
                    <a:pt x="1741838" y="1280565"/>
                  </a:lnTo>
                  <a:lnTo>
                    <a:pt x="1689526" y="1276937"/>
                  </a:lnTo>
                  <a:lnTo>
                    <a:pt x="1637485" y="1272794"/>
                  </a:lnTo>
                  <a:lnTo>
                    <a:pt x="1585751" y="1268135"/>
                  </a:lnTo>
                  <a:lnTo>
                    <a:pt x="1534357" y="1262963"/>
                  </a:lnTo>
                  <a:lnTo>
                    <a:pt x="1483339" y="1257276"/>
                  </a:lnTo>
                  <a:lnTo>
                    <a:pt x="1432731" y="1251076"/>
                  </a:lnTo>
                  <a:lnTo>
                    <a:pt x="1382568" y="1244364"/>
                  </a:lnTo>
                  <a:lnTo>
                    <a:pt x="1332884" y="1237139"/>
                  </a:lnTo>
                  <a:lnTo>
                    <a:pt x="1283714" y="1229402"/>
                  </a:lnTo>
                  <a:lnTo>
                    <a:pt x="1235092" y="1221154"/>
                  </a:lnTo>
                  <a:lnTo>
                    <a:pt x="1187054" y="1212395"/>
                  </a:lnTo>
                  <a:lnTo>
                    <a:pt x="1139633" y="1203126"/>
                  </a:lnTo>
                  <a:lnTo>
                    <a:pt x="1092864" y="1193347"/>
                  </a:lnTo>
                  <a:lnTo>
                    <a:pt x="1046783" y="1183058"/>
                  </a:lnTo>
                  <a:lnTo>
                    <a:pt x="1001423" y="1172261"/>
                  </a:lnTo>
                  <a:lnTo>
                    <a:pt x="956819" y="1160956"/>
                  </a:lnTo>
                  <a:lnTo>
                    <a:pt x="913005" y="1149143"/>
                  </a:lnTo>
                  <a:lnTo>
                    <a:pt x="870017" y="1136823"/>
                  </a:lnTo>
                  <a:lnTo>
                    <a:pt x="827889" y="1123996"/>
                  </a:lnTo>
                  <a:lnTo>
                    <a:pt x="786655" y="1110662"/>
                  </a:lnTo>
                  <a:lnTo>
                    <a:pt x="746350" y="1096823"/>
                  </a:lnTo>
                  <a:lnTo>
                    <a:pt x="707009" y="1082479"/>
                  </a:lnTo>
                  <a:lnTo>
                    <a:pt x="646963" y="1058791"/>
                  </a:lnTo>
                  <a:lnTo>
                    <a:pt x="590712" y="1034303"/>
                  </a:lnTo>
                  <a:lnTo>
                    <a:pt x="538278" y="1009066"/>
                  </a:lnTo>
                  <a:lnTo>
                    <a:pt x="489683" y="983132"/>
                  </a:lnTo>
                  <a:lnTo>
                    <a:pt x="444950" y="956553"/>
                  </a:lnTo>
                  <a:lnTo>
                    <a:pt x="404100" y="929378"/>
                  </a:lnTo>
                  <a:lnTo>
                    <a:pt x="367157" y="901660"/>
                  </a:lnTo>
                  <a:lnTo>
                    <a:pt x="334142" y="873450"/>
                  </a:lnTo>
                  <a:lnTo>
                    <a:pt x="305078" y="844800"/>
                  </a:lnTo>
                  <a:lnTo>
                    <a:pt x="279988" y="815759"/>
                  </a:lnTo>
                  <a:lnTo>
                    <a:pt x="241816" y="756715"/>
                  </a:lnTo>
                  <a:lnTo>
                    <a:pt x="219804" y="696728"/>
                  </a:lnTo>
                  <a:lnTo>
                    <a:pt x="214133" y="636208"/>
                  </a:lnTo>
                  <a:lnTo>
                    <a:pt x="217480" y="605876"/>
                  </a:lnTo>
                  <a:lnTo>
                    <a:pt x="236653" y="545325"/>
                  </a:lnTo>
                  <a:lnTo>
                    <a:pt x="272612" y="485267"/>
                  </a:lnTo>
                  <a:lnTo>
                    <a:pt x="296943" y="455551"/>
                  </a:lnTo>
                  <a:lnTo>
                    <a:pt x="325537" y="426112"/>
                  </a:lnTo>
                  <a:lnTo>
                    <a:pt x="358416" y="397001"/>
                  </a:lnTo>
                  <a:lnTo>
                    <a:pt x="395605" y="368269"/>
                  </a:lnTo>
                  <a:lnTo>
                    <a:pt x="0" y="11425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155689" y="5451602"/>
            <a:ext cx="24631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маса порошку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збільшується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кількість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взятої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тритурації,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що зазна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чається у ППК і</a:t>
            </a:r>
            <a:r>
              <a:rPr sz="1400" b="1" spc="37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сигнатурі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154809" y="4144390"/>
            <a:ext cx="4210685" cy="830580"/>
            <a:chOff x="630808" y="4144390"/>
            <a:chExt cx="4210685" cy="830580"/>
          </a:xfrm>
        </p:grpSpPr>
        <p:sp>
          <p:nvSpPr>
            <p:cNvPr id="26" name="object 26"/>
            <p:cNvSpPr/>
            <p:nvPr/>
          </p:nvSpPr>
          <p:spPr>
            <a:xfrm>
              <a:off x="635888" y="4149470"/>
              <a:ext cx="4200525" cy="820419"/>
            </a:xfrm>
            <a:custGeom>
              <a:avLst/>
              <a:gdLst/>
              <a:ahLst/>
              <a:cxnLst/>
              <a:rect l="l" t="t" r="r" b="b"/>
              <a:pathLst>
                <a:path w="4200525" h="820420">
                  <a:moveTo>
                    <a:pt x="4063491" y="0"/>
                  </a:moveTo>
                  <a:lnTo>
                    <a:pt x="136651" y="0"/>
                  </a:lnTo>
                  <a:lnTo>
                    <a:pt x="93462" y="6969"/>
                  </a:lnTo>
                  <a:lnTo>
                    <a:pt x="55950" y="26375"/>
                  </a:lnTo>
                  <a:lnTo>
                    <a:pt x="26368" y="55961"/>
                  </a:lnTo>
                  <a:lnTo>
                    <a:pt x="6967" y="93471"/>
                  </a:lnTo>
                  <a:lnTo>
                    <a:pt x="0" y="136651"/>
                  </a:lnTo>
                  <a:lnTo>
                    <a:pt x="0" y="683259"/>
                  </a:lnTo>
                  <a:lnTo>
                    <a:pt x="6967" y="726439"/>
                  </a:lnTo>
                  <a:lnTo>
                    <a:pt x="26368" y="763950"/>
                  </a:lnTo>
                  <a:lnTo>
                    <a:pt x="55950" y="793536"/>
                  </a:lnTo>
                  <a:lnTo>
                    <a:pt x="93462" y="812942"/>
                  </a:lnTo>
                  <a:lnTo>
                    <a:pt x="136651" y="819911"/>
                  </a:lnTo>
                  <a:lnTo>
                    <a:pt x="4063491" y="819911"/>
                  </a:lnTo>
                  <a:lnTo>
                    <a:pt x="4106672" y="812942"/>
                  </a:lnTo>
                  <a:lnTo>
                    <a:pt x="4144182" y="793536"/>
                  </a:lnTo>
                  <a:lnTo>
                    <a:pt x="4173768" y="763950"/>
                  </a:lnTo>
                  <a:lnTo>
                    <a:pt x="4193174" y="726439"/>
                  </a:lnTo>
                  <a:lnTo>
                    <a:pt x="4200144" y="683259"/>
                  </a:lnTo>
                  <a:lnTo>
                    <a:pt x="4200144" y="136651"/>
                  </a:lnTo>
                  <a:lnTo>
                    <a:pt x="4193174" y="93471"/>
                  </a:lnTo>
                  <a:lnTo>
                    <a:pt x="4173768" y="55961"/>
                  </a:lnTo>
                  <a:lnTo>
                    <a:pt x="4144182" y="26375"/>
                  </a:lnTo>
                  <a:lnTo>
                    <a:pt x="4106672" y="6969"/>
                  </a:lnTo>
                  <a:lnTo>
                    <a:pt x="4063491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5888" y="4149470"/>
              <a:ext cx="4200525" cy="820419"/>
            </a:xfrm>
            <a:custGeom>
              <a:avLst/>
              <a:gdLst/>
              <a:ahLst/>
              <a:cxnLst/>
              <a:rect l="l" t="t" r="r" b="b"/>
              <a:pathLst>
                <a:path w="4200525" h="820420">
                  <a:moveTo>
                    <a:pt x="0" y="136651"/>
                  </a:moveTo>
                  <a:lnTo>
                    <a:pt x="6967" y="93471"/>
                  </a:lnTo>
                  <a:lnTo>
                    <a:pt x="26368" y="55961"/>
                  </a:lnTo>
                  <a:lnTo>
                    <a:pt x="55950" y="26375"/>
                  </a:lnTo>
                  <a:lnTo>
                    <a:pt x="93462" y="6969"/>
                  </a:lnTo>
                  <a:lnTo>
                    <a:pt x="136651" y="0"/>
                  </a:lnTo>
                  <a:lnTo>
                    <a:pt x="4063491" y="0"/>
                  </a:lnTo>
                  <a:lnTo>
                    <a:pt x="4106672" y="6969"/>
                  </a:lnTo>
                  <a:lnTo>
                    <a:pt x="4144182" y="26375"/>
                  </a:lnTo>
                  <a:lnTo>
                    <a:pt x="4173768" y="55961"/>
                  </a:lnTo>
                  <a:lnTo>
                    <a:pt x="4193174" y="93471"/>
                  </a:lnTo>
                  <a:lnTo>
                    <a:pt x="4200144" y="136651"/>
                  </a:lnTo>
                  <a:lnTo>
                    <a:pt x="4200144" y="683259"/>
                  </a:lnTo>
                  <a:lnTo>
                    <a:pt x="4193174" y="726439"/>
                  </a:lnTo>
                  <a:lnTo>
                    <a:pt x="4173768" y="763950"/>
                  </a:lnTo>
                  <a:lnTo>
                    <a:pt x="4144182" y="793536"/>
                  </a:lnTo>
                  <a:lnTo>
                    <a:pt x="4106672" y="812942"/>
                  </a:lnTo>
                  <a:lnTo>
                    <a:pt x="4063491" y="819911"/>
                  </a:lnTo>
                  <a:lnTo>
                    <a:pt x="136651" y="819911"/>
                  </a:lnTo>
                  <a:lnTo>
                    <a:pt x="93462" y="812942"/>
                  </a:lnTo>
                  <a:lnTo>
                    <a:pt x="55950" y="793536"/>
                  </a:lnTo>
                  <a:lnTo>
                    <a:pt x="26368" y="763950"/>
                  </a:lnTo>
                  <a:lnTo>
                    <a:pt x="6967" y="726439"/>
                  </a:lnTo>
                  <a:lnTo>
                    <a:pt x="0" y="683259"/>
                  </a:lnTo>
                  <a:lnTo>
                    <a:pt x="0" y="13665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603501" y="4222241"/>
            <a:ext cx="32645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6895" marR="5080" indent="-544830"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Коли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рецепті виписаний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цукор або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інші допоміжні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 речовини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202816" y="5259959"/>
            <a:ext cx="4113529" cy="353060"/>
            <a:chOff x="678815" y="5259959"/>
            <a:chExt cx="4113529" cy="353060"/>
          </a:xfrm>
        </p:grpSpPr>
        <p:sp>
          <p:nvSpPr>
            <p:cNvPr id="30" name="object 30"/>
            <p:cNvSpPr/>
            <p:nvPr/>
          </p:nvSpPr>
          <p:spPr>
            <a:xfrm>
              <a:off x="683895" y="5265039"/>
              <a:ext cx="4103370" cy="342900"/>
            </a:xfrm>
            <a:custGeom>
              <a:avLst/>
              <a:gdLst/>
              <a:ahLst/>
              <a:cxnLst/>
              <a:rect l="l" t="t" r="r" b="b"/>
              <a:pathLst>
                <a:path w="4103370" h="342900">
                  <a:moveTo>
                    <a:pt x="4046219" y="0"/>
                  </a:moveTo>
                  <a:lnTo>
                    <a:pt x="57150" y="0"/>
                  </a:lnTo>
                  <a:lnTo>
                    <a:pt x="34906" y="4482"/>
                  </a:lnTo>
                  <a:lnTo>
                    <a:pt x="16740" y="16716"/>
                  </a:lnTo>
                  <a:lnTo>
                    <a:pt x="4491" y="34879"/>
                  </a:lnTo>
                  <a:lnTo>
                    <a:pt x="0" y="57150"/>
                  </a:lnTo>
                  <a:lnTo>
                    <a:pt x="0" y="285750"/>
                  </a:lnTo>
                  <a:lnTo>
                    <a:pt x="4491" y="308020"/>
                  </a:lnTo>
                  <a:lnTo>
                    <a:pt x="16740" y="326183"/>
                  </a:lnTo>
                  <a:lnTo>
                    <a:pt x="34906" y="338417"/>
                  </a:lnTo>
                  <a:lnTo>
                    <a:pt x="57150" y="342900"/>
                  </a:lnTo>
                  <a:lnTo>
                    <a:pt x="4046219" y="342900"/>
                  </a:lnTo>
                  <a:lnTo>
                    <a:pt x="4068490" y="338417"/>
                  </a:lnTo>
                  <a:lnTo>
                    <a:pt x="4086653" y="326183"/>
                  </a:lnTo>
                  <a:lnTo>
                    <a:pt x="4098887" y="308020"/>
                  </a:lnTo>
                  <a:lnTo>
                    <a:pt x="4103369" y="285750"/>
                  </a:lnTo>
                  <a:lnTo>
                    <a:pt x="4103369" y="57150"/>
                  </a:lnTo>
                  <a:lnTo>
                    <a:pt x="4098887" y="34879"/>
                  </a:lnTo>
                  <a:lnTo>
                    <a:pt x="4086653" y="16716"/>
                  </a:lnTo>
                  <a:lnTo>
                    <a:pt x="4068490" y="4482"/>
                  </a:lnTo>
                  <a:lnTo>
                    <a:pt x="404621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83895" y="5265039"/>
              <a:ext cx="4103370" cy="342900"/>
            </a:xfrm>
            <a:custGeom>
              <a:avLst/>
              <a:gdLst/>
              <a:ahLst/>
              <a:cxnLst/>
              <a:rect l="l" t="t" r="r" b="b"/>
              <a:pathLst>
                <a:path w="4103370" h="342900">
                  <a:moveTo>
                    <a:pt x="0" y="57150"/>
                  </a:moveTo>
                  <a:lnTo>
                    <a:pt x="4491" y="34879"/>
                  </a:lnTo>
                  <a:lnTo>
                    <a:pt x="16740" y="16716"/>
                  </a:lnTo>
                  <a:lnTo>
                    <a:pt x="34906" y="4482"/>
                  </a:lnTo>
                  <a:lnTo>
                    <a:pt x="57150" y="0"/>
                  </a:lnTo>
                  <a:lnTo>
                    <a:pt x="4046219" y="0"/>
                  </a:lnTo>
                  <a:lnTo>
                    <a:pt x="4068490" y="4482"/>
                  </a:lnTo>
                  <a:lnTo>
                    <a:pt x="4086653" y="16716"/>
                  </a:lnTo>
                  <a:lnTo>
                    <a:pt x="4098887" y="34879"/>
                  </a:lnTo>
                  <a:lnTo>
                    <a:pt x="4103369" y="57150"/>
                  </a:lnTo>
                  <a:lnTo>
                    <a:pt x="4103369" y="285750"/>
                  </a:lnTo>
                  <a:lnTo>
                    <a:pt x="4098887" y="308020"/>
                  </a:lnTo>
                  <a:lnTo>
                    <a:pt x="4086653" y="326183"/>
                  </a:lnTo>
                  <a:lnTo>
                    <a:pt x="4068490" y="338417"/>
                  </a:lnTo>
                  <a:lnTo>
                    <a:pt x="4046219" y="342900"/>
                  </a:lnTo>
                  <a:lnTo>
                    <a:pt x="57150" y="342900"/>
                  </a:lnTo>
                  <a:lnTo>
                    <a:pt x="34906" y="338417"/>
                  </a:lnTo>
                  <a:lnTo>
                    <a:pt x="16740" y="326183"/>
                  </a:lnTo>
                  <a:lnTo>
                    <a:pt x="4491" y="308020"/>
                  </a:lnTo>
                  <a:lnTo>
                    <a:pt x="0" y="285750"/>
                  </a:lnTo>
                  <a:lnTo>
                    <a:pt x="0" y="571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064256" y="5312664"/>
            <a:ext cx="238950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Коли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цукор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прописаний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625" y="3215259"/>
            <a:ext cx="8209280" cy="540533"/>
          </a:xfrm>
          <a:prstGeom prst="rect">
            <a:avLst/>
          </a:prstGeom>
          <a:solidFill>
            <a:srgbClr val="CCCC66"/>
          </a:solidFill>
          <a:ln w="9905">
            <a:solidFill>
              <a:srgbClr val="00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3520440" marR="537210" indent="-2975610">
              <a:spcBef>
                <a:spcPts val="375"/>
              </a:spcBef>
            </a:pPr>
            <a:r>
              <a:rPr sz="1600" b="1" i="1" dirty="0">
                <a:solidFill>
                  <a:srgbClr val="04761A"/>
                </a:solidFill>
                <a:latin typeface="Tahoma"/>
                <a:cs typeface="Tahoma"/>
              </a:rPr>
              <a:t>2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варіанти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прописів порошків</a:t>
            </a:r>
            <a:r>
              <a:rPr sz="1600" b="1" i="1" spc="-5" dirty="0">
                <a:solidFill>
                  <a:srgbClr val="04761A"/>
                </a:solidFill>
                <a:latin typeface="Tahoma"/>
                <a:cs typeface="Tahoma"/>
              </a:rPr>
              <a:t>,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які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виготовляють з використанням  тритурацій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2625" y="1429130"/>
            <a:ext cx="8209280" cy="293670"/>
          </a:xfrm>
          <a:prstGeom prst="rect">
            <a:avLst/>
          </a:prstGeom>
          <a:solidFill>
            <a:srgbClr val="CCCC66"/>
          </a:solidFill>
          <a:ln w="9905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815975">
              <a:spcBef>
                <a:spcPts val="370"/>
              </a:spcBef>
            </a:pP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Штанглас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з тритурацією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оформляють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етикеткою з</a:t>
            </a:r>
            <a:r>
              <a:rPr sz="1600" b="1" spc="65" dirty="0">
                <a:solidFill>
                  <a:srgbClr val="04761A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написом</a:t>
            </a:r>
            <a:r>
              <a:rPr sz="1600" spc="-5" dirty="0">
                <a:latin typeface="Tahoma"/>
                <a:cs typeface="Tahoma"/>
              </a:rPr>
              <a:t>: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355085" y="1"/>
            <a:ext cx="67779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spcBef>
                <a:spcPts val="100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ВИГОТОВЛЕННЯ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 РЕЧОВИНАМИ 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643262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580" y="1448180"/>
            <a:ext cx="1738630" cy="0"/>
          </a:xfrm>
          <a:custGeom>
            <a:avLst/>
            <a:gdLst/>
            <a:ahLst/>
            <a:cxnLst/>
            <a:rect l="l" t="t" r="r" b="b"/>
            <a:pathLst>
              <a:path w="1738630">
                <a:moveTo>
                  <a:pt x="0" y="0"/>
                </a:moveTo>
                <a:lnTo>
                  <a:pt x="1738502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16696" y="1448180"/>
            <a:ext cx="1442085" cy="0"/>
          </a:xfrm>
          <a:custGeom>
            <a:avLst/>
            <a:gdLst/>
            <a:ahLst/>
            <a:cxnLst/>
            <a:rect l="l" t="t" r="r" b="b"/>
            <a:pathLst>
              <a:path w="1442084">
                <a:moveTo>
                  <a:pt x="0" y="0"/>
                </a:moveTo>
                <a:lnTo>
                  <a:pt x="1442084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524000" y="2286000"/>
            <a:ext cx="228600" cy="4572000"/>
            <a:chOff x="0" y="2286000"/>
            <a:chExt cx="228600" cy="4572000"/>
          </a:xfrm>
        </p:grpSpPr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958846" y="220979"/>
            <a:ext cx="7246620" cy="693420"/>
            <a:chOff x="1434846" y="220979"/>
            <a:chExt cx="7246620" cy="693420"/>
          </a:xfrm>
        </p:grpSpPr>
        <p:sp>
          <p:nvSpPr>
            <p:cNvPr id="8" name="object 8"/>
            <p:cNvSpPr/>
            <p:nvPr/>
          </p:nvSpPr>
          <p:spPr>
            <a:xfrm>
              <a:off x="1439799" y="225932"/>
              <a:ext cx="7237095" cy="683895"/>
            </a:xfrm>
            <a:custGeom>
              <a:avLst/>
              <a:gdLst/>
              <a:ahLst/>
              <a:cxnLst/>
              <a:rect l="l" t="t" r="r" b="b"/>
              <a:pathLst>
                <a:path w="7237095" h="683894">
                  <a:moveTo>
                    <a:pt x="7122795" y="0"/>
                  </a:moveTo>
                  <a:lnTo>
                    <a:pt x="113918" y="0"/>
                  </a:lnTo>
                  <a:lnTo>
                    <a:pt x="69597" y="8959"/>
                  </a:lnTo>
                  <a:lnTo>
                    <a:pt x="33385" y="33385"/>
                  </a:lnTo>
                  <a:lnTo>
                    <a:pt x="8959" y="69597"/>
                  </a:lnTo>
                  <a:lnTo>
                    <a:pt x="0" y="113919"/>
                  </a:lnTo>
                  <a:lnTo>
                    <a:pt x="0" y="569595"/>
                  </a:lnTo>
                  <a:lnTo>
                    <a:pt x="8959" y="613916"/>
                  </a:lnTo>
                  <a:lnTo>
                    <a:pt x="33385" y="650128"/>
                  </a:lnTo>
                  <a:lnTo>
                    <a:pt x="69597" y="674554"/>
                  </a:lnTo>
                  <a:lnTo>
                    <a:pt x="113918" y="683514"/>
                  </a:lnTo>
                  <a:lnTo>
                    <a:pt x="7122795" y="683514"/>
                  </a:lnTo>
                  <a:lnTo>
                    <a:pt x="7167116" y="674554"/>
                  </a:lnTo>
                  <a:lnTo>
                    <a:pt x="7203328" y="650128"/>
                  </a:lnTo>
                  <a:lnTo>
                    <a:pt x="7227754" y="613916"/>
                  </a:lnTo>
                  <a:lnTo>
                    <a:pt x="7236714" y="569595"/>
                  </a:lnTo>
                  <a:lnTo>
                    <a:pt x="7236714" y="113919"/>
                  </a:lnTo>
                  <a:lnTo>
                    <a:pt x="7227754" y="69597"/>
                  </a:lnTo>
                  <a:lnTo>
                    <a:pt x="7203328" y="33385"/>
                  </a:lnTo>
                  <a:lnTo>
                    <a:pt x="7167116" y="8959"/>
                  </a:lnTo>
                  <a:lnTo>
                    <a:pt x="7122795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39799" y="225932"/>
              <a:ext cx="7237095" cy="683895"/>
            </a:xfrm>
            <a:custGeom>
              <a:avLst/>
              <a:gdLst/>
              <a:ahLst/>
              <a:cxnLst/>
              <a:rect l="l" t="t" r="r" b="b"/>
              <a:pathLst>
                <a:path w="7237095" h="683894">
                  <a:moveTo>
                    <a:pt x="0" y="113919"/>
                  </a:moveTo>
                  <a:lnTo>
                    <a:pt x="8959" y="69597"/>
                  </a:lnTo>
                  <a:lnTo>
                    <a:pt x="33385" y="33385"/>
                  </a:lnTo>
                  <a:lnTo>
                    <a:pt x="69597" y="8959"/>
                  </a:lnTo>
                  <a:lnTo>
                    <a:pt x="113918" y="0"/>
                  </a:lnTo>
                  <a:lnTo>
                    <a:pt x="7122795" y="0"/>
                  </a:lnTo>
                  <a:lnTo>
                    <a:pt x="7167116" y="8959"/>
                  </a:lnTo>
                  <a:lnTo>
                    <a:pt x="7203328" y="33385"/>
                  </a:lnTo>
                  <a:lnTo>
                    <a:pt x="7227754" y="69597"/>
                  </a:lnTo>
                  <a:lnTo>
                    <a:pt x="7236714" y="113919"/>
                  </a:lnTo>
                  <a:lnTo>
                    <a:pt x="7236714" y="569595"/>
                  </a:lnTo>
                  <a:lnTo>
                    <a:pt x="7227754" y="613916"/>
                  </a:lnTo>
                  <a:lnTo>
                    <a:pt x="7203328" y="650128"/>
                  </a:lnTo>
                  <a:lnTo>
                    <a:pt x="7167116" y="674554"/>
                  </a:lnTo>
                  <a:lnTo>
                    <a:pt x="7122795" y="683514"/>
                  </a:lnTo>
                  <a:lnTo>
                    <a:pt x="113918" y="683514"/>
                  </a:lnTo>
                  <a:lnTo>
                    <a:pt x="69597" y="674554"/>
                  </a:lnTo>
                  <a:lnTo>
                    <a:pt x="33385" y="650128"/>
                  </a:lnTo>
                  <a:lnTo>
                    <a:pt x="8959" y="613916"/>
                  </a:lnTo>
                  <a:lnTo>
                    <a:pt x="0" y="569595"/>
                  </a:lnTo>
                  <a:lnTo>
                    <a:pt x="0" y="11391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091181" y="287274"/>
            <a:ext cx="69780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13080">
              <a:spcBef>
                <a:spcPts val="95"/>
              </a:spcBef>
            </a:pP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ЗАГАЛЬНІ 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ПРАВИЛА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ПОРОШКІВ З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ОТРУЙНИМИ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,  СИЛЬНОДІЮЧИМИ РЕЧОВИНАМИ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ПРОПИСАНИМИ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КІЛЬКОСТІ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МЕНШЕ 0, 05</a:t>
            </a:r>
            <a:r>
              <a:rPr sz="1400" b="1" spc="1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30730" y="3568446"/>
            <a:ext cx="8362950" cy="1235710"/>
            <a:chOff x="506730" y="3568446"/>
            <a:chExt cx="8362950" cy="1235710"/>
          </a:xfrm>
        </p:grpSpPr>
        <p:sp>
          <p:nvSpPr>
            <p:cNvPr id="12" name="object 12"/>
            <p:cNvSpPr/>
            <p:nvPr/>
          </p:nvSpPr>
          <p:spPr>
            <a:xfrm>
              <a:off x="511683" y="3573399"/>
              <a:ext cx="8353425" cy="1225550"/>
            </a:xfrm>
            <a:custGeom>
              <a:avLst/>
              <a:gdLst/>
              <a:ahLst/>
              <a:cxnLst/>
              <a:rect l="l" t="t" r="r" b="b"/>
              <a:pathLst>
                <a:path w="8353425" h="1225550">
                  <a:moveTo>
                    <a:pt x="8148828" y="0"/>
                  </a:moveTo>
                  <a:lnTo>
                    <a:pt x="204215" y="0"/>
                  </a:lnTo>
                  <a:lnTo>
                    <a:pt x="157390" y="5393"/>
                  </a:lnTo>
                  <a:lnTo>
                    <a:pt x="114405" y="20758"/>
                  </a:lnTo>
                  <a:lnTo>
                    <a:pt x="76487" y="44866"/>
                  </a:lnTo>
                  <a:lnTo>
                    <a:pt x="44862" y="76493"/>
                  </a:lnTo>
                  <a:lnTo>
                    <a:pt x="20756" y="114411"/>
                  </a:lnTo>
                  <a:lnTo>
                    <a:pt x="5393" y="157394"/>
                  </a:lnTo>
                  <a:lnTo>
                    <a:pt x="0" y="204215"/>
                  </a:lnTo>
                  <a:lnTo>
                    <a:pt x="0" y="1021080"/>
                  </a:lnTo>
                  <a:lnTo>
                    <a:pt x="5393" y="1067901"/>
                  </a:lnTo>
                  <a:lnTo>
                    <a:pt x="20756" y="1110884"/>
                  </a:lnTo>
                  <a:lnTo>
                    <a:pt x="44862" y="1148802"/>
                  </a:lnTo>
                  <a:lnTo>
                    <a:pt x="76487" y="1180429"/>
                  </a:lnTo>
                  <a:lnTo>
                    <a:pt x="114405" y="1204537"/>
                  </a:lnTo>
                  <a:lnTo>
                    <a:pt x="157390" y="1219902"/>
                  </a:lnTo>
                  <a:lnTo>
                    <a:pt x="204215" y="1225295"/>
                  </a:lnTo>
                  <a:lnTo>
                    <a:pt x="8148828" y="1225295"/>
                  </a:lnTo>
                  <a:lnTo>
                    <a:pt x="8195649" y="1219902"/>
                  </a:lnTo>
                  <a:lnTo>
                    <a:pt x="8238632" y="1204537"/>
                  </a:lnTo>
                  <a:lnTo>
                    <a:pt x="8276550" y="1180429"/>
                  </a:lnTo>
                  <a:lnTo>
                    <a:pt x="8308177" y="1148802"/>
                  </a:lnTo>
                  <a:lnTo>
                    <a:pt x="8332285" y="1110884"/>
                  </a:lnTo>
                  <a:lnTo>
                    <a:pt x="8347650" y="1067901"/>
                  </a:lnTo>
                  <a:lnTo>
                    <a:pt x="8353044" y="1021080"/>
                  </a:lnTo>
                  <a:lnTo>
                    <a:pt x="8353044" y="204215"/>
                  </a:lnTo>
                  <a:lnTo>
                    <a:pt x="8347650" y="157394"/>
                  </a:lnTo>
                  <a:lnTo>
                    <a:pt x="8332285" y="114411"/>
                  </a:lnTo>
                  <a:lnTo>
                    <a:pt x="8308177" y="76493"/>
                  </a:lnTo>
                  <a:lnTo>
                    <a:pt x="8276550" y="44866"/>
                  </a:lnTo>
                  <a:lnTo>
                    <a:pt x="8238632" y="20758"/>
                  </a:lnTo>
                  <a:lnTo>
                    <a:pt x="8195649" y="5393"/>
                  </a:lnTo>
                  <a:lnTo>
                    <a:pt x="8148828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1683" y="3573399"/>
              <a:ext cx="8353425" cy="1225550"/>
            </a:xfrm>
            <a:custGeom>
              <a:avLst/>
              <a:gdLst/>
              <a:ahLst/>
              <a:cxnLst/>
              <a:rect l="l" t="t" r="r" b="b"/>
              <a:pathLst>
                <a:path w="8353425" h="1225550">
                  <a:moveTo>
                    <a:pt x="0" y="204215"/>
                  </a:moveTo>
                  <a:lnTo>
                    <a:pt x="5393" y="157394"/>
                  </a:lnTo>
                  <a:lnTo>
                    <a:pt x="20756" y="114411"/>
                  </a:lnTo>
                  <a:lnTo>
                    <a:pt x="44862" y="76493"/>
                  </a:lnTo>
                  <a:lnTo>
                    <a:pt x="76487" y="44866"/>
                  </a:lnTo>
                  <a:lnTo>
                    <a:pt x="114405" y="20758"/>
                  </a:lnTo>
                  <a:lnTo>
                    <a:pt x="157390" y="5393"/>
                  </a:lnTo>
                  <a:lnTo>
                    <a:pt x="204215" y="0"/>
                  </a:lnTo>
                  <a:lnTo>
                    <a:pt x="8148828" y="0"/>
                  </a:lnTo>
                  <a:lnTo>
                    <a:pt x="8195649" y="5393"/>
                  </a:lnTo>
                  <a:lnTo>
                    <a:pt x="8238632" y="20758"/>
                  </a:lnTo>
                  <a:lnTo>
                    <a:pt x="8276550" y="44866"/>
                  </a:lnTo>
                  <a:lnTo>
                    <a:pt x="8308177" y="76493"/>
                  </a:lnTo>
                  <a:lnTo>
                    <a:pt x="8332285" y="114411"/>
                  </a:lnTo>
                  <a:lnTo>
                    <a:pt x="8347650" y="157394"/>
                  </a:lnTo>
                  <a:lnTo>
                    <a:pt x="8353044" y="204215"/>
                  </a:lnTo>
                  <a:lnTo>
                    <a:pt x="8353044" y="1021080"/>
                  </a:lnTo>
                  <a:lnTo>
                    <a:pt x="8347650" y="1067901"/>
                  </a:lnTo>
                  <a:lnTo>
                    <a:pt x="8332285" y="1110884"/>
                  </a:lnTo>
                  <a:lnTo>
                    <a:pt x="8308177" y="1148802"/>
                  </a:lnTo>
                  <a:lnTo>
                    <a:pt x="8276550" y="1180429"/>
                  </a:lnTo>
                  <a:lnTo>
                    <a:pt x="8238632" y="1204537"/>
                  </a:lnTo>
                  <a:lnTo>
                    <a:pt x="8195649" y="1219902"/>
                  </a:lnTo>
                  <a:lnTo>
                    <a:pt x="8148828" y="1225295"/>
                  </a:lnTo>
                  <a:lnTo>
                    <a:pt x="204215" y="1225295"/>
                  </a:lnTo>
                  <a:lnTo>
                    <a:pt x="157390" y="1219902"/>
                  </a:lnTo>
                  <a:lnTo>
                    <a:pt x="114405" y="1204537"/>
                  </a:lnTo>
                  <a:lnTo>
                    <a:pt x="76487" y="1180429"/>
                  </a:lnTo>
                  <a:lnTo>
                    <a:pt x="44862" y="1148802"/>
                  </a:lnTo>
                  <a:lnTo>
                    <a:pt x="20756" y="1110884"/>
                  </a:lnTo>
                  <a:lnTo>
                    <a:pt x="5393" y="1067901"/>
                  </a:lnTo>
                  <a:lnTo>
                    <a:pt x="0" y="1021080"/>
                  </a:lnTo>
                  <a:lnTo>
                    <a:pt x="0" y="20421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082292" y="3615944"/>
            <a:ext cx="8258809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0" algn="just"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Даний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лікарський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препарат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- складний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порошок для внутрішнього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якого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входить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отруйна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платифіліну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гідротартрат,</a:t>
            </a:r>
            <a:r>
              <a:rPr sz="1400" b="1" spc="3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менше 0,05, 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сильнодіюча речовина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папаверину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гідрохлорид.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Перед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приготування перевіряємо максимальні  терапевтичні дози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для платифіліну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гідротартрату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папаверину</a:t>
            </a:r>
            <a:r>
              <a:rPr sz="1400" b="1" spc="1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914906" y="4990338"/>
            <a:ext cx="3994150" cy="1324610"/>
            <a:chOff x="390906" y="4990338"/>
            <a:chExt cx="3994150" cy="1324610"/>
          </a:xfrm>
        </p:grpSpPr>
        <p:sp>
          <p:nvSpPr>
            <p:cNvPr id="16" name="object 16"/>
            <p:cNvSpPr/>
            <p:nvPr/>
          </p:nvSpPr>
          <p:spPr>
            <a:xfrm>
              <a:off x="395859" y="4995291"/>
              <a:ext cx="3983990" cy="1314450"/>
            </a:xfrm>
            <a:custGeom>
              <a:avLst/>
              <a:gdLst/>
              <a:ahLst/>
              <a:cxnLst/>
              <a:rect l="l" t="t" r="r" b="b"/>
              <a:pathLst>
                <a:path w="3983990" h="1314450">
                  <a:moveTo>
                    <a:pt x="3764661" y="0"/>
                  </a:moveTo>
                  <a:lnTo>
                    <a:pt x="219075" y="0"/>
                  </a:lnTo>
                  <a:lnTo>
                    <a:pt x="168842" y="5783"/>
                  </a:lnTo>
                  <a:lnTo>
                    <a:pt x="122730" y="22260"/>
                  </a:lnTo>
                  <a:lnTo>
                    <a:pt x="82054" y="48115"/>
                  </a:lnTo>
                  <a:lnTo>
                    <a:pt x="48127" y="82038"/>
                  </a:lnTo>
                  <a:lnTo>
                    <a:pt x="22266" y="122714"/>
                  </a:lnTo>
                  <a:lnTo>
                    <a:pt x="5785" y="168830"/>
                  </a:lnTo>
                  <a:lnTo>
                    <a:pt x="0" y="219074"/>
                  </a:lnTo>
                  <a:lnTo>
                    <a:pt x="0" y="1095374"/>
                  </a:lnTo>
                  <a:lnTo>
                    <a:pt x="5785" y="1145607"/>
                  </a:lnTo>
                  <a:lnTo>
                    <a:pt x="22266" y="1191719"/>
                  </a:lnTo>
                  <a:lnTo>
                    <a:pt x="48127" y="1232395"/>
                  </a:lnTo>
                  <a:lnTo>
                    <a:pt x="82054" y="1266322"/>
                  </a:lnTo>
                  <a:lnTo>
                    <a:pt x="122730" y="1292183"/>
                  </a:lnTo>
                  <a:lnTo>
                    <a:pt x="168842" y="1308664"/>
                  </a:lnTo>
                  <a:lnTo>
                    <a:pt x="219075" y="1314449"/>
                  </a:lnTo>
                  <a:lnTo>
                    <a:pt x="3764661" y="1314449"/>
                  </a:lnTo>
                  <a:lnTo>
                    <a:pt x="3814905" y="1308664"/>
                  </a:lnTo>
                  <a:lnTo>
                    <a:pt x="3861021" y="1292183"/>
                  </a:lnTo>
                  <a:lnTo>
                    <a:pt x="3901697" y="1266322"/>
                  </a:lnTo>
                  <a:lnTo>
                    <a:pt x="3935620" y="1232395"/>
                  </a:lnTo>
                  <a:lnTo>
                    <a:pt x="3961475" y="1191719"/>
                  </a:lnTo>
                  <a:lnTo>
                    <a:pt x="3977952" y="1145607"/>
                  </a:lnTo>
                  <a:lnTo>
                    <a:pt x="3983736" y="1095374"/>
                  </a:lnTo>
                  <a:lnTo>
                    <a:pt x="3983736" y="219074"/>
                  </a:lnTo>
                  <a:lnTo>
                    <a:pt x="3977952" y="168830"/>
                  </a:lnTo>
                  <a:lnTo>
                    <a:pt x="3961475" y="122714"/>
                  </a:lnTo>
                  <a:lnTo>
                    <a:pt x="3935620" y="82038"/>
                  </a:lnTo>
                  <a:lnTo>
                    <a:pt x="3901697" y="48115"/>
                  </a:lnTo>
                  <a:lnTo>
                    <a:pt x="3861021" y="22260"/>
                  </a:lnTo>
                  <a:lnTo>
                    <a:pt x="3814905" y="5783"/>
                  </a:lnTo>
                  <a:lnTo>
                    <a:pt x="3764661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5859" y="4995291"/>
              <a:ext cx="3983990" cy="1314450"/>
            </a:xfrm>
            <a:custGeom>
              <a:avLst/>
              <a:gdLst/>
              <a:ahLst/>
              <a:cxnLst/>
              <a:rect l="l" t="t" r="r" b="b"/>
              <a:pathLst>
                <a:path w="3983990" h="1314450">
                  <a:moveTo>
                    <a:pt x="0" y="219074"/>
                  </a:moveTo>
                  <a:lnTo>
                    <a:pt x="5785" y="168830"/>
                  </a:lnTo>
                  <a:lnTo>
                    <a:pt x="22266" y="122714"/>
                  </a:lnTo>
                  <a:lnTo>
                    <a:pt x="48127" y="82038"/>
                  </a:lnTo>
                  <a:lnTo>
                    <a:pt x="82054" y="48115"/>
                  </a:lnTo>
                  <a:lnTo>
                    <a:pt x="122730" y="22260"/>
                  </a:lnTo>
                  <a:lnTo>
                    <a:pt x="168842" y="5783"/>
                  </a:lnTo>
                  <a:lnTo>
                    <a:pt x="219075" y="0"/>
                  </a:lnTo>
                  <a:lnTo>
                    <a:pt x="3764661" y="0"/>
                  </a:lnTo>
                  <a:lnTo>
                    <a:pt x="3814905" y="5783"/>
                  </a:lnTo>
                  <a:lnTo>
                    <a:pt x="3861021" y="22260"/>
                  </a:lnTo>
                  <a:lnTo>
                    <a:pt x="3901697" y="48115"/>
                  </a:lnTo>
                  <a:lnTo>
                    <a:pt x="3935620" y="82038"/>
                  </a:lnTo>
                  <a:lnTo>
                    <a:pt x="3961475" y="122714"/>
                  </a:lnTo>
                  <a:lnTo>
                    <a:pt x="3977952" y="168830"/>
                  </a:lnTo>
                  <a:lnTo>
                    <a:pt x="3983736" y="219074"/>
                  </a:lnTo>
                  <a:lnTo>
                    <a:pt x="3983736" y="1095374"/>
                  </a:lnTo>
                  <a:lnTo>
                    <a:pt x="3977952" y="1145607"/>
                  </a:lnTo>
                  <a:lnTo>
                    <a:pt x="3961475" y="1191719"/>
                  </a:lnTo>
                  <a:lnTo>
                    <a:pt x="3935620" y="1232395"/>
                  </a:lnTo>
                  <a:lnTo>
                    <a:pt x="3901697" y="1266322"/>
                  </a:lnTo>
                  <a:lnTo>
                    <a:pt x="3861021" y="1292183"/>
                  </a:lnTo>
                  <a:lnTo>
                    <a:pt x="3814905" y="1308664"/>
                  </a:lnTo>
                  <a:lnTo>
                    <a:pt x="3764661" y="1314449"/>
                  </a:lnTo>
                  <a:lnTo>
                    <a:pt x="219075" y="1314449"/>
                  </a:lnTo>
                  <a:lnTo>
                    <a:pt x="168842" y="1308664"/>
                  </a:lnTo>
                  <a:lnTo>
                    <a:pt x="122730" y="1292183"/>
                  </a:lnTo>
                  <a:lnTo>
                    <a:pt x="82054" y="1266322"/>
                  </a:lnTo>
                  <a:lnTo>
                    <a:pt x="48127" y="1232395"/>
                  </a:lnTo>
                  <a:lnTo>
                    <a:pt x="22266" y="1191719"/>
                  </a:lnTo>
                  <a:lnTo>
                    <a:pt x="5785" y="1145607"/>
                  </a:lnTo>
                  <a:lnTo>
                    <a:pt x="0" y="1095374"/>
                  </a:lnTo>
                  <a:lnTo>
                    <a:pt x="0" y="219074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971040" y="5042154"/>
            <a:ext cx="3077210" cy="481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Перевірка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разових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добових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914"/>
              </a:lnSpc>
            </a:pP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Платифіліну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гідротартрату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44517" y="5499353"/>
            <a:ext cx="543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034" marR="5080" indent="-13970">
              <a:spcBef>
                <a:spcPts val="95"/>
              </a:spcBef>
            </a:pP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МТРД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ДД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58844" y="5499353"/>
            <a:ext cx="3917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20"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01</a:t>
            </a:r>
            <a:endParaRPr sz="1400">
              <a:latin typeface="Arial"/>
              <a:cs typeface="Arial"/>
            </a:endParaRPr>
          </a:p>
          <a:p>
            <a:pPr marL="12700"/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71040" y="5499353"/>
            <a:ext cx="196596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191260" algn="l"/>
              </a:tabLst>
            </a:pP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ТРД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0,002</a:t>
            </a:r>
            <a:endParaRPr sz="1400">
              <a:latin typeface="Arial"/>
              <a:cs typeface="Arial"/>
            </a:endParaRPr>
          </a:p>
          <a:p>
            <a:pPr marL="12700"/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0,002 ×3 =</a:t>
            </a: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0,006</a:t>
            </a:r>
            <a:endParaRPr sz="1400">
              <a:latin typeface="Arial"/>
              <a:cs typeface="Arial"/>
            </a:endParaRPr>
          </a:p>
          <a:p>
            <a:pPr marL="406400"/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Дози не</a:t>
            </a:r>
            <a:r>
              <a:rPr sz="1400" b="1" spc="-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завищені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20082" y="1110996"/>
            <a:ext cx="5147013" cy="2203808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1275" rIns="0" bIns="0" rtlCol="0">
            <a:spAutoFit/>
          </a:bodyPr>
          <a:lstStyle/>
          <a:p>
            <a:pPr marL="767715" marR="1271270" indent="-443230">
              <a:spcBef>
                <a:spcPts val="325"/>
              </a:spcBef>
              <a:tabLst>
                <a:tab pos="2007235" algn="l"/>
              </a:tabLst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Rp.: </a:t>
            </a:r>
            <a:r>
              <a:rPr sz="1400" b="1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Platyphyllini	hydrotartratis</a:t>
            </a:r>
            <a:r>
              <a:rPr sz="1400" b="1" u="heavy" spc="-5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0,002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 Papaverini hydrochloridi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0,02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767715" marR="2473960"/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Sacchari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0,35 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Misce, ut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fiat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pulvis  Da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tales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doses N</a:t>
            </a:r>
            <a:r>
              <a:rPr sz="1400" b="1" spc="-10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10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767715" marR="30480"/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Signa. По 1 порошку 3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рази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на</a:t>
            </a:r>
            <a:r>
              <a:rPr sz="1400" b="1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день.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R="30480">
              <a:spcBef>
                <a:spcPts val="10"/>
              </a:spcBef>
            </a:pPr>
            <a:endParaRPr sz="14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877569" marR="2751455" indent="-11430"/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Печатка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лікаря 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Підпис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лікаря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866140"/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печатка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«</a:t>
            </a:r>
            <a:r>
              <a:rPr sz="1400" b="1" spc="-5" dirty="0" err="1">
                <a:solidFill>
                  <a:schemeClr val="bg1"/>
                </a:solidFill>
                <a:latin typeface="Arial"/>
                <a:cs typeface="Arial"/>
              </a:rPr>
              <a:t>Лікувально-профілактичного</a:t>
            </a:r>
            <a:r>
              <a:rPr sz="140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 err="1" smtClean="0">
                <a:solidFill>
                  <a:schemeClr val="bg1"/>
                </a:solidFill>
                <a:latin typeface="Arial"/>
                <a:cs typeface="Arial"/>
              </a:rPr>
              <a:t>заклад</a:t>
            </a:r>
            <a:r>
              <a:rPr lang="uk-UA" sz="1400" b="1" spc="-5" dirty="0" smtClean="0">
                <a:solidFill>
                  <a:schemeClr val="bg1"/>
                </a:solidFill>
                <a:latin typeface="Arial"/>
                <a:cs typeface="Arial"/>
              </a:rPr>
              <a:t>у»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305422" y="4996307"/>
            <a:ext cx="4137660" cy="1280160"/>
            <a:chOff x="4781422" y="4996307"/>
            <a:chExt cx="4137660" cy="1280160"/>
          </a:xfrm>
        </p:grpSpPr>
        <p:sp>
          <p:nvSpPr>
            <p:cNvPr id="26" name="object 26"/>
            <p:cNvSpPr/>
            <p:nvPr/>
          </p:nvSpPr>
          <p:spPr>
            <a:xfrm>
              <a:off x="4786502" y="5001387"/>
              <a:ext cx="4127500" cy="1270000"/>
            </a:xfrm>
            <a:custGeom>
              <a:avLst/>
              <a:gdLst/>
              <a:ahLst/>
              <a:cxnLst/>
              <a:rect l="l" t="t" r="r" b="b"/>
              <a:pathLst>
                <a:path w="4127500" h="1270000">
                  <a:moveTo>
                    <a:pt x="3915410" y="0"/>
                  </a:moveTo>
                  <a:lnTo>
                    <a:pt x="211582" y="0"/>
                  </a:lnTo>
                  <a:lnTo>
                    <a:pt x="163072" y="5588"/>
                  </a:lnTo>
                  <a:lnTo>
                    <a:pt x="118539" y="21507"/>
                  </a:lnTo>
                  <a:lnTo>
                    <a:pt x="79253" y="46486"/>
                  </a:lnTo>
                  <a:lnTo>
                    <a:pt x="46486" y="79253"/>
                  </a:lnTo>
                  <a:lnTo>
                    <a:pt x="21507" y="118539"/>
                  </a:lnTo>
                  <a:lnTo>
                    <a:pt x="5588" y="163072"/>
                  </a:lnTo>
                  <a:lnTo>
                    <a:pt x="0" y="211581"/>
                  </a:lnTo>
                  <a:lnTo>
                    <a:pt x="0" y="1057910"/>
                  </a:lnTo>
                  <a:lnTo>
                    <a:pt x="5588" y="1106423"/>
                  </a:lnTo>
                  <a:lnTo>
                    <a:pt x="21507" y="1150958"/>
                  </a:lnTo>
                  <a:lnTo>
                    <a:pt x="46486" y="1190243"/>
                  </a:lnTo>
                  <a:lnTo>
                    <a:pt x="79253" y="1223009"/>
                  </a:lnTo>
                  <a:lnTo>
                    <a:pt x="118539" y="1247986"/>
                  </a:lnTo>
                  <a:lnTo>
                    <a:pt x="163072" y="1263903"/>
                  </a:lnTo>
                  <a:lnTo>
                    <a:pt x="211582" y="1269492"/>
                  </a:lnTo>
                  <a:lnTo>
                    <a:pt x="3915410" y="1269492"/>
                  </a:lnTo>
                  <a:lnTo>
                    <a:pt x="3963919" y="1263903"/>
                  </a:lnTo>
                  <a:lnTo>
                    <a:pt x="4008452" y="1247986"/>
                  </a:lnTo>
                  <a:lnTo>
                    <a:pt x="4047738" y="1223009"/>
                  </a:lnTo>
                  <a:lnTo>
                    <a:pt x="4080505" y="1190243"/>
                  </a:lnTo>
                  <a:lnTo>
                    <a:pt x="4105484" y="1150958"/>
                  </a:lnTo>
                  <a:lnTo>
                    <a:pt x="4121403" y="1106423"/>
                  </a:lnTo>
                  <a:lnTo>
                    <a:pt x="4126992" y="1057910"/>
                  </a:lnTo>
                  <a:lnTo>
                    <a:pt x="4126992" y="211581"/>
                  </a:lnTo>
                  <a:lnTo>
                    <a:pt x="4121403" y="163072"/>
                  </a:lnTo>
                  <a:lnTo>
                    <a:pt x="4105484" y="118539"/>
                  </a:lnTo>
                  <a:lnTo>
                    <a:pt x="4080505" y="79253"/>
                  </a:lnTo>
                  <a:lnTo>
                    <a:pt x="4047738" y="46486"/>
                  </a:lnTo>
                  <a:lnTo>
                    <a:pt x="4008452" y="21507"/>
                  </a:lnTo>
                  <a:lnTo>
                    <a:pt x="3963919" y="5588"/>
                  </a:lnTo>
                  <a:lnTo>
                    <a:pt x="3915410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86502" y="5001387"/>
              <a:ext cx="4127500" cy="1270000"/>
            </a:xfrm>
            <a:custGeom>
              <a:avLst/>
              <a:gdLst/>
              <a:ahLst/>
              <a:cxnLst/>
              <a:rect l="l" t="t" r="r" b="b"/>
              <a:pathLst>
                <a:path w="4127500" h="1270000">
                  <a:moveTo>
                    <a:pt x="0" y="211581"/>
                  </a:moveTo>
                  <a:lnTo>
                    <a:pt x="5588" y="163072"/>
                  </a:lnTo>
                  <a:lnTo>
                    <a:pt x="21507" y="118539"/>
                  </a:lnTo>
                  <a:lnTo>
                    <a:pt x="46486" y="79253"/>
                  </a:lnTo>
                  <a:lnTo>
                    <a:pt x="79253" y="46486"/>
                  </a:lnTo>
                  <a:lnTo>
                    <a:pt x="118539" y="21507"/>
                  </a:lnTo>
                  <a:lnTo>
                    <a:pt x="163072" y="5588"/>
                  </a:lnTo>
                  <a:lnTo>
                    <a:pt x="211582" y="0"/>
                  </a:lnTo>
                  <a:lnTo>
                    <a:pt x="3915410" y="0"/>
                  </a:lnTo>
                  <a:lnTo>
                    <a:pt x="3963919" y="5588"/>
                  </a:lnTo>
                  <a:lnTo>
                    <a:pt x="4008452" y="21507"/>
                  </a:lnTo>
                  <a:lnTo>
                    <a:pt x="4047738" y="46486"/>
                  </a:lnTo>
                  <a:lnTo>
                    <a:pt x="4080505" y="79253"/>
                  </a:lnTo>
                  <a:lnTo>
                    <a:pt x="4105484" y="118539"/>
                  </a:lnTo>
                  <a:lnTo>
                    <a:pt x="4121403" y="163072"/>
                  </a:lnTo>
                  <a:lnTo>
                    <a:pt x="4126992" y="211581"/>
                  </a:lnTo>
                  <a:lnTo>
                    <a:pt x="4126992" y="1057910"/>
                  </a:lnTo>
                  <a:lnTo>
                    <a:pt x="4121403" y="1106423"/>
                  </a:lnTo>
                  <a:lnTo>
                    <a:pt x="4105484" y="1150958"/>
                  </a:lnTo>
                  <a:lnTo>
                    <a:pt x="4080505" y="1190243"/>
                  </a:lnTo>
                  <a:lnTo>
                    <a:pt x="4047738" y="1223009"/>
                  </a:lnTo>
                  <a:lnTo>
                    <a:pt x="4008452" y="1247986"/>
                  </a:lnTo>
                  <a:lnTo>
                    <a:pt x="3963919" y="1263903"/>
                  </a:lnTo>
                  <a:lnTo>
                    <a:pt x="3915410" y="1269492"/>
                  </a:lnTo>
                  <a:lnTo>
                    <a:pt x="211582" y="1269492"/>
                  </a:lnTo>
                  <a:lnTo>
                    <a:pt x="163072" y="1263903"/>
                  </a:lnTo>
                  <a:lnTo>
                    <a:pt x="118539" y="1247986"/>
                  </a:lnTo>
                  <a:lnTo>
                    <a:pt x="79253" y="1223009"/>
                  </a:lnTo>
                  <a:lnTo>
                    <a:pt x="46486" y="1190243"/>
                  </a:lnTo>
                  <a:lnTo>
                    <a:pt x="21507" y="1150958"/>
                  </a:lnTo>
                  <a:lnTo>
                    <a:pt x="5588" y="1106423"/>
                  </a:lnTo>
                  <a:lnTo>
                    <a:pt x="0" y="1057910"/>
                  </a:lnTo>
                  <a:lnTo>
                    <a:pt x="0" y="21158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359906" y="5045456"/>
            <a:ext cx="3076575" cy="48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100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Перевірка разових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добових</a:t>
            </a:r>
            <a:r>
              <a:rPr sz="1400" b="1" spc="-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914"/>
              </a:lnSpc>
            </a:pP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Папаверину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гідрохлориду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59905" y="5503164"/>
            <a:ext cx="36703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40940" y="5503164"/>
            <a:ext cx="37147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02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681211" y="5503164"/>
            <a:ext cx="1195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435">
              <a:spcBef>
                <a:spcPts val="95"/>
              </a:spcBef>
              <a:tabLst>
                <a:tab pos="934719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0,2</a:t>
            </a:r>
            <a:endParaRPr sz="1400">
              <a:latin typeface="Arial"/>
              <a:cs typeface="Arial"/>
            </a:endParaRPr>
          </a:p>
          <a:p>
            <a:pPr marL="12700">
              <a:tabLst>
                <a:tab pos="910590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МТД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 Д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0,6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59905" y="5716523"/>
            <a:ext cx="1965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0,02 ×3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=0,06</a:t>
            </a:r>
            <a:endParaRPr sz="1400">
              <a:latin typeface="Arial"/>
              <a:cs typeface="Arial"/>
            </a:endParaRPr>
          </a:p>
          <a:p>
            <a:pPr marL="406400"/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Дози не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завищені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68853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580" y="1448180"/>
            <a:ext cx="874394" cy="0"/>
          </a:xfrm>
          <a:custGeom>
            <a:avLst/>
            <a:gdLst/>
            <a:ahLst/>
            <a:cxnLst/>
            <a:rect l="l" t="t" r="r" b="b"/>
            <a:pathLst>
              <a:path w="874394">
                <a:moveTo>
                  <a:pt x="0" y="0"/>
                </a:moveTo>
                <a:lnTo>
                  <a:pt x="874394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903970" y="1448180"/>
            <a:ext cx="1155065" cy="0"/>
          </a:xfrm>
          <a:custGeom>
            <a:avLst/>
            <a:gdLst/>
            <a:ahLst/>
            <a:cxnLst/>
            <a:rect l="l" t="t" r="r" b="b"/>
            <a:pathLst>
              <a:path w="1155065">
                <a:moveTo>
                  <a:pt x="0" y="0"/>
                </a:moveTo>
                <a:lnTo>
                  <a:pt x="115481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524000" y="2286000"/>
            <a:ext cx="228600" cy="4572000"/>
            <a:chOff x="0" y="2286000"/>
            <a:chExt cx="228600" cy="4572000"/>
          </a:xfrm>
        </p:grpSpPr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55975" y="264414"/>
            <a:ext cx="7416800" cy="783291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51435" rIns="0" bIns="0" rtlCol="0">
            <a:spAutoFit/>
          </a:bodyPr>
          <a:lstStyle/>
          <a:p>
            <a:pPr marL="175895" marR="168275" algn="ctr">
              <a:lnSpc>
                <a:spcPct val="99100"/>
              </a:lnSpc>
              <a:spcBef>
                <a:spcPts val="405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РЕЧОВИНАМИ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089176"/>
              </p:ext>
            </p:extLst>
          </p:nvPr>
        </p:nvGraphicFramePr>
        <p:xfrm>
          <a:off x="1981580" y="3259917"/>
          <a:ext cx="8354059" cy="2958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6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7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8680">
                <a:tc>
                  <a:txBody>
                    <a:bodyPr/>
                    <a:lstStyle/>
                    <a:p>
                      <a:pPr marL="1147445">
                        <a:lnSpc>
                          <a:spcPct val="100000"/>
                        </a:lnSpc>
                      </a:pPr>
                      <a:r>
                        <a:rPr sz="1600" b="1" dirty="0" smtClean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 dirty="0">
                        <a:latin typeface="Times New Roman"/>
                        <a:cs typeface="Times New Roman"/>
                      </a:endParaRPr>
                    </a:p>
                    <a:p>
                      <a:pPr marL="90170" marR="1381125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платифіліну</a:t>
                      </a:r>
                      <a:r>
                        <a:rPr sz="1600" b="1" spc="-9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гідротартрату:  0,002×10=0,02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0170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тритурації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платифиліну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0170" marR="189230" algn="just">
                        <a:lnSpc>
                          <a:spcPct val="100000"/>
                        </a:lnSpc>
                        <a:tabLst>
                          <a:tab pos="290004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гідротартрату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(1:10)</a:t>
                      </a:r>
                      <a:r>
                        <a:rPr sz="16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0,02×10=0,2 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папаверину гідрохлориду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0,02×10=0,2  цукру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0,35×10=3,5 ; 3,5 – 0,2 =</a:t>
                      </a: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3,30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017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576070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(0,2 + 0,2 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3,2)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10 =</a:t>
                      </a:r>
                      <a:r>
                        <a:rPr sz="16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0,37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37617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547370">
                        <a:lnSpc>
                          <a:spcPct val="100000"/>
                        </a:lnSpc>
                        <a:tabLst>
                          <a:tab pos="350774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Sacchari	3,3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547370" marR="250825">
                        <a:lnSpc>
                          <a:spcPct val="100000"/>
                        </a:lnSpc>
                        <a:tabLst>
                          <a:tab pos="355917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Triturationis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Platyphyllini 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hydrot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rtratis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1: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0)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рія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	 0,2 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Pap</a:t>
                      </a:r>
                      <a:r>
                        <a:rPr sz="1600" b="1" u="heavy" spc="-1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rini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hydro</a:t>
                      </a:r>
                      <a:r>
                        <a:rPr sz="1600" b="1" u="heavy" spc="-1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c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hloridi	0,2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2052955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0,37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290195" algn="ctr">
                        <a:lnSpc>
                          <a:spcPct val="100000"/>
                        </a:lnSpc>
                        <a:tabLst>
                          <a:tab pos="1999614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311785" algn="ctr">
                        <a:lnSpc>
                          <a:spcPct val="100000"/>
                        </a:lnSpc>
                        <a:tabLst>
                          <a:tab pos="19761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282575" algn="ctr">
                        <a:lnSpc>
                          <a:spcPct val="100000"/>
                        </a:lnSpc>
                        <a:tabLst>
                          <a:tab pos="200723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5394" y="1469148"/>
            <a:ext cx="6047995" cy="158710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230288" y="1541398"/>
            <a:ext cx="5673681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>
              <a:spcBef>
                <a:spcPts val="100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Видав: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Triturationis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Platyphyllini</a:t>
            </a:r>
            <a:endParaRPr sz="1400" dirty="0">
              <a:latin typeface="Arial"/>
              <a:cs typeface="Arial"/>
            </a:endParaRPr>
          </a:p>
          <a:p>
            <a:pPr marL="297180" marR="5080" indent="769620">
              <a:tabLst>
                <a:tab pos="3041015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hydrotartratis (1:10) 0,2 серія</a:t>
            </a:r>
            <a:r>
              <a:rPr sz="14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  </a:t>
            </a:r>
            <a:endParaRPr lang="uk-UA" sz="1400" b="1" spc="-5" dirty="0" smtClean="0">
              <a:solidFill>
                <a:srgbClr val="4D4D00"/>
              </a:solidFill>
              <a:latin typeface="Arial"/>
              <a:cs typeface="Arial"/>
            </a:endParaRPr>
          </a:p>
          <a:p>
            <a:pPr marL="297180" marR="5080" indent="769620">
              <a:tabLst>
                <a:tab pos="3041015" algn="l"/>
              </a:tabLst>
            </a:pPr>
            <a:r>
              <a:rPr sz="1400" b="1" spc="-10" dirty="0" err="1" smtClean="0">
                <a:solidFill>
                  <a:srgbClr val="4D4D00"/>
                </a:solidFill>
                <a:latin typeface="Arial"/>
                <a:cs typeface="Arial"/>
              </a:rPr>
              <a:t>Дата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 dirty="0">
              <a:latin typeface="Arial"/>
              <a:cs typeface="Arial"/>
            </a:endParaRPr>
          </a:p>
          <a:p>
            <a:pPr marL="12700"/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Отримав: Triturationis</a:t>
            </a:r>
            <a:r>
              <a:rPr sz="14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Platyphyllini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67512" y="2654346"/>
            <a:ext cx="43370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67512" y="2385319"/>
            <a:ext cx="27971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hydrotartratis ( 1:10) 0,2 серія</a:t>
            </a:r>
            <a:r>
              <a:rPr sz="14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endParaRPr sz="1400" dirty="0">
              <a:latin typeface="Arial"/>
              <a:cs typeface="Arial"/>
            </a:endParaRPr>
          </a:p>
          <a:p>
            <a:pPr marL="294640" algn="ctr"/>
            <a:r>
              <a:rPr lang="uk-UA" sz="1400" b="1" spc="-5" dirty="0" smtClean="0">
                <a:solidFill>
                  <a:srgbClr val="4D4D00"/>
                </a:solidFill>
                <a:latin typeface="Arial"/>
                <a:cs typeface="Arial"/>
              </a:rPr>
              <a:t>                              </a:t>
            </a:r>
            <a:r>
              <a:rPr sz="1400" b="1" spc="-5" dirty="0" err="1" smtClean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06434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580" y="1448180"/>
              <a:ext cx="8077200" cy="0"/>
            </a:xfrm>
            <a:custGeom>
              <a:avLst/>
              <a:gdLst/>
              <a:ahLst/>
              <a:cxnLst/>
              <a:rect l="l" t="t" r="r" b="b"/>
              <a:pathLst>
                <a:path w="8077200">
                  <a:moveTo>
                    <a:pt x="0" y="0"/>
                  </a:moveTo>
                  <a:lnTo>
                    <a:pt x="8077200" y="0"/>
                  </a:lnTo>
                </a:path>
              </a:pathLst>
            </a:custGeom>
            <a:ln w="19050">
              <a:solidFill>
                <a:srgbClr val="99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47622" y="70103"/>
              <a:ext cx="6913245" cy="586740"/>
            </a:xfrm>
            <a:custGeom>
              <a:avLst/>
              <a:gdLst/>
              <a:ahLst/>
              <a:cxnLst/>
              <a:rect l="l" t="t" r="r" b="b"/>
              <a:pathLst>
                <a:path w="6913245" h="586740">
                  <a:moveTo>
                    <a:pt x="6912864" y="0"/>
                  </a:moveTo>
                  <a:lnTo>
                    <a:pt x="0" y="0"/>
                  </a:lnTo>
                  <a:lnTo>
                    <a:pt x="0" y="586740"/>
                  </a:lnTo>
                  <a:lnTo>
                    <a:pt x="6912864" y="586740"/>
                  </a:lnTo>
                  <a:lnTo>
                    <a:pt x="6912864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25876" y="100839"/>
            <a:ext cx="64046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ОКРЕМІ 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ВИПАДКИ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З</a:t>
            </a:r>
            <a:r>
              <a:rPr sz="16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ОТРУЙНИМИ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СИЛЬНОДІЮЧИМИ РЕЧОВИНАМИ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23744" y="1632840"/>
            <a:ext cx="8506460" cy="1029969"/>
            <a:chOff x="499744" y="1632839"/>
            <a:chExt cx="8506460" cy="1029969"/>
          </a:xfrm>
        </p:grpSpPr>
        <p:sp>
          <p:nvSpPr>
            <p:cNvPr id="11" name="object 11"/>
            <p:cNvSpPr/>
            <p:nvPr/>
          </p:nvSpPr>
          <p:spPr>
            <a:xfrm>
              <a:off x="504824" y="1637919"/>
              <a:ext cx="8496300" cy="360680"/>
            </a:xfrm>
            <a:custGeom>
              <a:avLst/>
              <a:gdLst/>
              <a:ahLst/>
              <a:cxnLst/>
              <a:rect l="l" t="t" r="r" b="b"/>
              <a:pathLst>
                <a:path w="8496300" h="360680">
                  <a:moveTo>
                    <a:pt x="8436229" y="0"/>
                  </a:moveTo>
                  <a:lnTo>
                    <a:pt x="60070" y="0"/>
                  </a:lnTo>
                  <a:lnTo>
                    <a:pt x="36690" y="4724"/>
                  </a:lnTo>
                  <a:lnTo>
                    <a:pt x="17595" y="17605"/>
                  </a:lnTo>
                  <a:lnTo>
                    <a:pt x="4721" y="36701"/>
                  </a:lnTo>
                  <a:lnTo>
                    <a:pt x="0" y="60070"/>
                  </a:lnTo>
                  <a:lnTo>
                    <a:pt x="0" y="300354"/>
                  </a:lnTo>
                  <a:lnTo>
                    <a:pt x="4721" y="323724"/>
                  </a:lnTo>
                  <a:lnTo>
                    <a:pt x="17595" y="342820"/>
                  </a:lnTo>
                  <a:lnTo>
                    <a:pt x="36690" y="355701"/>
                  </a:lnTo>
                  <a:lnTo>
                    <a:pt x="60070" y="360425"/>
                  </a:lnTo>
                  <a:lnTo>
                    <a:pt x="8436229" y="360425"/>
                  </a:lnTo>
                  <a:lnTo>
                    <a:pt x="8459598" y="355701"/>
                  </a:lnTo>
                  <a:lnTo>
                    <a:pt x="8478694" y="342820"/>
                  </a:lnTo>
                  <a:lnTo>
                    <a:pt x="8491575" y="323724"/>
                  </a:lnTo>
                  <a:lnTo>
                    <a:pt x="8496300" y="300354"/>
                  </a:lnTo>
                  <a:lnTo>
                    <a:pt x="8496300" y="60070"/>
                  </a:lnTo>
                  <a:lnTo>
                    <a:pt x="8491575" y="36701"/>
                  </a:lnTo>
                  <a:lnTo>
                    <a:pt x="8478694" y="17605"/>
                  </a:lnTo>
                  <a:lnTo>
                    <a:pt x="8459598" y="4724"/>
                  </a:lnTo>
                  <a:lnTo>
                    <a:pt x="8436229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4824" y="1637919"/>
              <a:ext cx="8496300" cy="360680"/>
            </a:xfrm>
            <a:custGeom>
              <a:avLst/>
              <a:gdLst/>
              <a:ahLst/>
              <a:cxnLst/>
              <a:rect l="l" t="t" r="r" b="b"/>
              <a:pathLst>
                <a:path w="8496300" h="360680">
                  <a:moveTo>
                    <a:pt x="0" y="60070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8436229" y="0"/>
                  </a:lnTo>
                  <a:lnTo>
                    <a:pt x="8459598" y="4724"/>
                  </a:lnTo>
                  <a:lnTo>
                    <a:pt x="8478694" y="17605"/>
                  </a:lnTo>
                  <a:lnTo>
                    <a:pt x="8491575" y="36701"/>
                  </a:lnTo>
                  <a:lnTo>
                    <a:pt x="8496300" y="60070"/>
                  </a:lnTo>
                  <a:lnTo>
                    <a:pt x="8496300" y="300354"/>
                  </a:lnTo>
                  <a:lnTo>
                    <a:pt x="8491575" y="323724"/>
                  </a:lnTo>
                  <a:lnTo>
                    <a:pt x="8478694" y="342820"/>
                  </a:lnTo>
                  <a:lnTo>
                    <a:pt x="8459598" y="355701"/>
                  </a:lnTo>
                  <a:lnTo>
                    <a:pt x="8436229" y="360425"/>
                  </a:lnTo>
                  <a:lnTo>
                    <a:pt x="60070" y="360425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4"/>
                  </a:lnTo>
                  <a:lnTo>
                    <a:pt x="0" y="600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56579" y="2098929"/>
              <a:ext cx="2447925" cy="558800"/>
            </a:xfrm>
            <a:custGeom>
              <a:avLst/>
              <a:gdLst/>
              <a:ahLst/>
              <a:cxnLst/>
              <a:rect l="l" t="t" r="r" b="b"/>
              <a:pathLst>
                <a:path w="2447925" h="558800">
                  <a:moveTo>
                    <a:pt x="2354453" y="0"/>
                  </a:moveTo>
                  <a:lnTo>
                    <a:pt x="93091" y="0"/>
                  </a:lnTo>
                  <a:lnTo>
                    <a:pt x="56846" y="7312"/>
                  </a:lnTo>
                  <a:lnTo>
                    <a:pt x="27257" y="27257"/>
                  </a:lnTo>
                  <a:lnTo>
                    <a:pt x="7312" y="56846"/>
                  </a:lnTo>
                  <a:lnTo>
                    <a:pt x="0" y="93091"/>
                  </a:lnTo>
                  <a:lnTo>
                    <a:pt x="0" y="465455"/>
                  </a:lnTo>
                  <a:lnTo>
                    <a:pt x="7312" y="501699"/>
                  </a:lnTo>
                  <a:lnTo>
                    <a:pt x="27257" y="531288"/>
                  </a:lnTo>
                  <a:lnTo>
                    <a:pt x="56846" y="551233"/>
                  </a:lnTo>
                  <a:lnTo>
                    <a:pt x="93091" y="558546"/>
                  </a:lnTo>
                  <a:lnTo>
                    <a:pt x="2354453" y="558546"/>
                  </a:lnTo>
                  <a:lnTo>
                    <a:pt x="2390697" y="551233"/>
                  </a:lnTo>
                  <a:lnTo>
                    <a:pt x="2420286" y="531288"/>
                  </a:lnTo>
                  <a:lnTo>
                    <a:pt x="2440231" y="501699"/>
                  </a:lnTo>
                  <a:lnTo>
                    <a:pt x="2447544" y="465455"/>
                  </a:lnTo>
                  <a:lnTo>
                    <a:pt x="2447544" y="93091"/>
                  </a:lnTo>
                  <a:lnTo>
                    <a:pt x="2440231" y="56846"/>
                  </a:lnTo>
                  <a:lnTo>
                    <a:pt x="2420286" y="27257"/>
                  </a:lnTo>
                  <a:lnTo>
                    <a:pt x="2390697" y="7312"/>
                  </a:lnTo>
                  <a:lnTo>
                    <a:pt x="2354453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56579" y="2098929"/>
              <a:ext cx="2447925" cy="558800"/>
            </a:xfrm>
            <a:custGeom>
              <a:avLst/>
              <a:gdLst/>
              <a:ahLst/>
              <a:cxnLst/>
              <a:rect l="l" t="t" r="r" b="b"/>
              <a:pathLst>
                <a:path w="2447925" h="558800">
                  <a:moveTo>
                    <a:pt x="0" y="93091"/>
                  </a:moveTo>
                  <a:lnTo>
                    <a:pt x="7312" y="56846"/>
                  </a:lnTo>
                  <a:lnTo>
                    <a:pt x="27257" y="27257"/>
                  </a:lnTo>
                  <a:lnTo>
                    <a:pt x="56846" y="7312"/>
                  </a:lnTo>
                  <a:lnTo>
                    <a:pt x="93091" y="0"/>
                  </a:lnTo>
                  <a:lnTo>
                    <a:pt x="2354453" y="0"/>
                  </a:lnTo>
                  <a:lnTo>
                    <a:pt x="2390697" y="7312"/>
                  </a:lnTo>
                  <a:lnTo>
                    <a:pt x="2420286" y="27257"/>
                  </a:lnTo>
                  <a:lnTo>
                    <a:pt x="2440231" y="56846"/>
                  </a:lnTo>
                  <a:lnTo>
                    <a:pt x="2447544" y="93091"/>
                  </a:lnTo>
                  <a:lnTo>
                    <a:pt x="2447544" y="465455"/>
                  </a:lnTo>
                  <a:lnTo>
                    <a:pt x="2440231" y="501699"/>
                  </a:lnTo>
                  <a:lnTo>
                    <a:pt x="2420286" y="531288"/>
                  </a:lnTo>
                  <a:lnTo>
                    <a:pt x="2390697" y="551233"/>
                  </a:lnTo>
                  <a:lnTo>
                    <a:pt x="2354453" y="558546"/>
                  </a:lnTo>
                  <a:lnTo>
                    <a:pt x="93091" y="558546"/>
                  </a:lnTo>
                  <a:lnTo>
                    <a:pt x="56846" y="551233"/>
                  </a:lnTo>
                  <a:lnTo>
                    <a:pt x="27257" y="531288"/>
                  </a:lnTo>
                  <a:lnTo>
                    <a:pt x="7312" y="501699"/>
                  </a:lnTo>
                  <a:lnTo>
                    <a:pt x="0" y="465455"/>
                  </a:lnTo>
                  <a:lnTo>
                    <a:pt x="0" y="93091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247380" y="2108707"/>
            <a:ext cx="12623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Індиферентна</a:t>
            </a:r>
            <a:endParaRPr sz="1400">
              <a:latin typeface="Arial"/>
              <a:cs typeface="Arial"/>
            </a:endParaRPr>
          </a:p>
          <a:p>
            <a:pPr marL="52705" algn="ctr"/>
            <a:r>
              <a:rPr sz="1400" b="1" spc="-10" dirty="0">
                <a:latin typeface="Arial"/>
                <a:cs typeface="Arial"/>
              </a:rPr>
              <a:t>речовина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885061" y="697865"/>
            <a:ext cx="8611870" cy="5487670"/>
            <a:chOff x="361061" y="697865"/>
            <a:chExt cx="8611870" cy="548767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877" y="5092826"/>
              <a:ext cx="4968240" cy="36042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39877" y="5092826"/>
              <a:ext cx="4968240" cy="360680"/>
            </a:xfrm>
            <a:custGeom>
              <a:avLst/>
              <a:gdLst/>
              <a:ahLst/>
              <a:cxnLst/>
              <a:rect l="l" t="t" r="r" b="b"/>
              <a:pathLst>
                <a:path w="4968240" h="360679">
                  <a:moveTo>
                    <a:pt x="0" y="60071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1" y="0"/>
                  </a:lnTo>
                  <a:lnTo>
                    <a:pt x="4908169" y="0"/>
                  </a:lnTo>
                  <a:lnTo>
                    <a:pt x="4931538" y="4724"/>
                  </a:lnTo>
                  <a:lnTo>
                    <a:pt x="4950634" y="17605"/>
                  </a:lnTo>
                  <a:lnTo>
                    <a:pt x="4963515" y="36701"/>
                  </a:lnTo>
                  <a:lnTo>
                    <a:pt x="4968240" y="60071"/>
                  </a:lnTo>
                  <a:lnTo>
                    <a:pt x="4968240" y="300355"/>
                  </a:lnTo>
                  <a:lnTo>
                    <a:pt x="4963515" y="323724"/>
                  </a:lnTo>
                  <a:lnTo>
                    <a:pt x="4950634" y="342820"/>
                  </a:lnTo>
                  <a:lnTo>
                    <a:pt x="4931538" y="355701"/>
                  </a:lnTo>
                  <a:lnTo>
                    <a:pt x="4908169" y="360426"/>
                  </a:lnTo>
                  <a:lnTo>
                    <a:pt x="60071" y="360426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5"/>
                  </a:lnTo>
                  <a:lnTo>
                    <a:pt x="0" y="6007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877" y="5608700"/>
              <a:ext cx="4968240" cy="5715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39877" y="5608700"/>
              <a:ext cx="4968240" cy="571500"/>
            </a:xfrm>
            <a:custGeom>
              <a:avLst/>
              <a:gdLst/>
              <a:ahLst/>
              <a:cxnLst/>
              <a:rect l="l" t="t" r="r" b="b"/>
              <a:pathLst>
                <a:path w="4968240" h="571500">
                  <a:moveTo>
                    <a:pt x="0" y="95250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4872990" y="0"/>
                  </a:lnTo>
                  <a:lnTo>
                    <a:pt x="4910054" y="7485"/>
                  </a:lnTo>
                  <a:lnTo>
                    <a:pt x="4940331" y="27898"/>
                  </a:lnTo>
                  <a:lnTo>
                    <a:pt x="4960750" y="58175"/>
                  </a:lnTo>
                  <a:lnTo>
                    <a:pt x="4968240" y="95250"/>
                  </a:lnTo>
                  <a:lnTo>
                    <a:pt x="4968240" y="476250"/>
                  </a:lnTo>
                  <a:lnTo>
                    <a:pt x="4960750" y="513324"/>
                  </a:lnTo>
                  <a:lnTo>
                    <a:pt x="4940331" y="543601"/>
                  </a:lnTo>
                  <a:lnTo>
                    <a:pt x="4910054" y="564014"/>
                  </a:lnTo>
                  <a:lnTo>
                    <a:pt x="4872990" y="571500"/>
                  </a:lnTo>
                  <a:lnTo>
                    <a:pt x="95250" y="571500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5859" y="3692270"/>
              <a:ext cx="5112258" cy="43281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95859" y="3692270"/>
              <a:ext cx="5112385" cy="433070"/>
            </a:xfrm>
            <a:custGeom>
              <a:avLst/>
              <a:gdLst/>
              <a:ahLst/>
              <a:cxnLst/>
              <a:rect l="l" t="t" r="r" b="b"/>
              <a:pathLst>
                <a:path w="5112385" h="433070">
                  <a:moveTo>
                    <a:pt x="0" y="72135"/>
                  </a:moveTo>
                  <a:lnTo>
                    <a:pt x="5668" y="44041"/>
                  </a:lnTo>
                  <a:lnTo>
                    <a:pt x="21128" y="21113"/>
                  </a:lnTo>
                  <a:lnTo>
                    <a:pt x="44057" y="5663"/>
                  </a:lnTo>
                  <a:lnTo>
                    <a:pt x="72136" y="0"/>
                  </a:lnTo>
                  <a:lnTo>
                    <a:pt x="5040121" y="0"/>
                  </a:lnTo>
                  <a:lnTo>
                    <a:pt x="5068216" y="5663"/>
                  </a:lnTo>
                  <a:lnTo>
                    <a:pt x="5091144" y="21113"/>
                  </a:lnTo>
                  <a:lnTo>
                    <a:pt x="5106594" y="44041"/>
                  </a:lnTo>
                  <a:lnTo>
                    <a:pt x="5112258" y="72135"/>
                  </a:lnTo>
                  <a:lnTo>
                    <a:pt x="5112258" y="360679"/>
                  </a:lnTo>
                  <a:lnTo>
                    <a:pt x="5106594" y="388774"/>
                  </a:lnTo>
                  <a:lnTo>
                    <a:pt x="5091144" y="411702"/>
                  </a:lnTo>
                  <a:lnTo>
                    <a:pt x="5068216" y="427152"/>
                  </a:lnTo>
                  <a:lnTo>
                    <a:pt x="5040121" y="432815"/>
                  </a:lnTo>
                  <a:lnTo>
                    <a:pt x="72136" y="432815"/>
                  </a:lnTo>
                  <a:lnTo>
                    <a:pt x="44057" y="427152"/>
                  </a:lnTo>
                  <a:lnTo>
                    <a:pt x="21128" y="411702"/>
                  </a:lnTo>
                  <a:lnTo>
                    <a:pt x="5668" y="388774"/>
                  </a:lnTo>
                  <a:lnTo>
                    <a:pt x="0" y="360679"/>
                  </a:lnTo>
                  <a:lnTo>
                    <a:pt x="0" y="72135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0535" y="702945"/>
              <a:ext cx="8497062" cy="73837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70535" y="702945"/>
              <a:ext cx="8497570" cy="738505"/>
            </a:xfrm>
            <a:custGeom>
              <a:avLst/>
              <a:gdLst/>
              <a:ahLst/>
              <a:cxnLst/>
              <a:rect l="l" t="t" r="r" b="b"/>
              <a:pathLst>
                <a:path w="8497570" h="738505">
                  <a:moveTo>
                    <a:pt x="0" y="68452"/>
                  </a:moveTo>
                  <a:lnTo>
                    <a:pt x="5383" y="41790"/>
                  </a:lnTo>
                  <a:lnTo>
                    <a:pt x="20062" y="20034"/>
                  </a:lnTo>
                  <a:lnTo>
                    <a:pt x="41833" y="5373"/>
                  </a:lnTo>
                  <a:lnTo>
                    <a:pt x="68491" y="0"/>
                  </a:lnTo>
                  <a:lnTo>
                    <a:pt x="8428609" y="0"/>
                  </a:lnTo>
                  <a:lnTo>
                    <a:pt x="8455271" y="5373"/>
                  </a:lnTo>
                  <a:lnTo>
                    <a:pt x="8477027" y="20034"/>
                  </a:lnTo>
                  <a:lnTo>
                    <a:pt x="8491688" y="41790"/>
                  </a:lnTo>
                  <a:lnTo>
                    <a:pt x="8497062" y="68452"/>
                  </a:lnTo>
                  <a:lnTo>
                    <a:pt x="8497062" y="669925"/>
                  </a:lnTo>
                  <a:lnTo>
                    <a:pt x="8491688" y="696587"/>
                  </a:lnTo>
                  <a:lnTo>
                    <a:pt x="8477027" y="718343"/>
                  </a:lnTo>
                  <a:lnTo>
                    <a:pt x="8455271" y="733004"/>
                  </a:lnTo>
                  <a:lnTo>
                    <a:pt x="8428609" y="738377"/>
                  </a:lnTo>
                  <a:lnTo>
                    <a:pt x="68491" y="738377"/>
                  </a:lnTo>
                  <a:lnTo>
                    <a:pt x="41833" y="733004"/>
                  </a:lnTo>
                  <a:lnTo>
                    <a:pt x="20062" y="718343"/>
                  </a:lnTo>
                  <a:lnTo>
                    <a:pt x="5383" y="696587"/>
                  </a:lnTo>
                  <a:lnTo>
                    <a:pt x="0" y="669925"/>
                  </a:lnTo>
                  <a:lnTo>
                    <a:pt x="0" y="684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6141" y="2969894"/>
              <a:ext cx="5112258" cy="57607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66141" y="2969894"/>
              <a:ext cx="5112385" cy="576580"/>
            </a:xfrm>
            <a:custGeom>
              <a:avLst/>
              <a:gdLst/>
              <a:ahLst/>
              <a:cxnLst/>
              <a:rect l="l" t="t" r="r" b="b"/>
              <a:pathLst>
                <a:path w="5112385" h="576579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2" y="0"/>
                  </a:lnTo>
                  <a:lnTo>
                    <a:pt x="5016246" y="0"/>
                  </a:lnTo>
                  <a:lnTo>
                    <a:pt x="5053643" y="7536"/>
                  </a:lnTo>
                  <a:lnTo>
                    <a:pt x="5084159" y="28098"/>
                  </a:lnTo>
                  <a:lnTo>
                    <a:pt x="5104721" y="58614"/>
                  </a:lnTo>
                  <a:lnTo>
                    <a:pt x="5112258" y="96012"/>
                  </a:lnTo>
                  <a:lnTo>
                    <a:pt x="5112258" y="480059"/>
                  </a:lnTo>
                  <a:lnTo>
                    <a:pt x="5104721" y="517457"/>
                  </a:lnTo>
                  <a:lnTo>
                    <a:pt x="5084159" y="547973"/>
                  </a:lnTo>
                  <a:lnTo>
                    <a:pt x="5053643" y="568535"/>
                  </a:lnTo>
                  <a:lnTo>
                    <a:pt x="5016246" y="576071"/>
                  </a:lnTo>
                  <a:lnTo>
                    <a:pt x="96012" y="576071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59"/>
                  </a:lnTo>
                  <a:lnTo>
                    <a:pt x="0" y="96012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5859" y="4308729"/>
              <a:ext cx="5112258" cy="57683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95859" y="4308729"/>
              <a:ext cx="5112385" cy="577215"/>
            </a:xfrm>
            <a:custGeom>
              <a:avLst/>
              <a:gdLst/>
              <a:ahLst/>
              <a:cxnLst/>
              <a:rect l="l" t="t" r="r" b="b"/>
              <a:pathLst>
                <a:path w="5112385" h="577214">
                  <a:moveTo>
                    <a:pt x="0" y="96139"/>
                  </a:moveTo>
                  <a:lnTo>
                    <a:pt x="7554" y="58721"/>
                  </a:lnTo>
                  <a:lnTo>
                    <a:pt x="28157" y="28162"/>
                  </a:lnTo>
                  <a:lnTo>
                    <a:pt x="58716" y="7556"/>
                  </a:lnTo>
                  <a:lnTo>
                    <a:pt x="96139" y="0"/>
                  </a:lnTo>
                  <a:lnTo>
                    <a:pt x="5016119" y="0"/>
                  </a:lnTo>
                  <a:lnTo>
                    <a:pt x="5053536" y="7556"/>
                  </a:lnTo>
                  <a:lnTo>
                    <a:pt x="5084095" y="28162"/>
                  </a:lnTo>
                  <a:lnTo>
                    <a:pt x="5104701" y="58721"/>
                  </a:lnTo>
                  <a:lnTo>
                    <a:pt x="5112258" y="96139"/>
                  </a:lnTo>
                  <a:lnTo>
                    <a:pt x="5112258" y="480695"/>
                  </a:lnTo>
                  <a:lnTo>
                    <a:pt x="5104701" y="518112"/>
                  </a:lnTo>
                  <a:lnTo>
                    <a:pt x="5084095" y="548671"/>
                  </a:lnTo>
                  <a:lnTo>
                    <a:pt x="5053536" y="569277"/>
                  </a:lnTo>
                  <a:lnTo>
                    <a:pt x="5016119" y="576834"/>
                  </a:lnTo>
                  <a:lnTo>
                    <a:pt x="96139" y="576834"/>
                  </a:lnTo>
                  <a:lnTo>
                    <a:pt x="58716" y="569277"/>
                  </a:lnTo>
                  <a:lnTo>
                    <a:pt x="28157" y="548671"/>
                  </a:lnTo>
                  <a:lnTo>
                    <a:pt x="7554" y="518112"/>
                  </a:lnTo>
                  <a:lnTo>
                    <a:pt x="0" y="480695"/>
                  </a:lnTo>
                  <a:lnTo>
                    <a:pt x="0" y="9613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019555" y="3027425"/>
            <a:ext cx="8301355" cy="3759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5095" marR="3564890" indent="1905" algn="ctr"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Отримують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вимогу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тритурації платифіліну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гідротартрату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(1:10),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висипають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ступку і</a:t>
            </a:r>
            <a:r>
              <a:rPr sz="1400" b="1" spc="114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</a:t>
            </a:r>
            <a:endParaRPr sz="1400">
              <a:latin typeface="Arial"/>
              <a:cs typeface="Arial"/>
            </a:endParaRPr>
          </a:p>
          <a:p>
            <a:pPr marL="75565" marR="3456940" indent="-63500">
              <a:lnSpc>
                <a:spcPts val="4580"/>
              </a:lnSpc>
              <a:spcBef>
                <a:spcPts val="340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папаверину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гідрохлориду,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кілька прийомів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400" b="1" spc="9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</a:t>
            </a:r>
            <a:endParaRPr sz="1400">
              <a:latin typeface="Arial"/>
              <a:cs typeface="Arial"/>
            </a:endParaRPr>
          </a:p>
          <a:p>
            <a:pPr marR="3380740" algn="ctr">
              <a:lnSpc>
                <a:spcPts val="1045"/>
              </a:lnSpc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>
              <a:latin typeface="Arial"/>
              <a:cs typeface="Arial"/>
            </a:endParaRPr>
          </a:p>
          <a:p>
            <a:pPr marL="1203325" marR="4441190" algn="ctr">
              <a:lnSpc>
                <a:spcPct val="241299"/>
              </a:lnSpc>
              <a:spcBef>
                <a:spcPts val="430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 0,37 на 10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</a:t>
            </a:r>
            <a:endParaRPr sz="1400">
              <a:latin typeface="Arial"/>
              <a:cs typeface="Arial"/>
            </a:endParaRPr>
          </a:p>
          <a:p>
            <a:pPr marR="3234690" algn="ctr"/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  <a:p>
            <a:pPr marL="967105" algn="ctr">
              <a:spcBef>
                <a:spcPts val="960"/>
              </a:spcBef>
            </a:pPr>
            <a:r>
              <a:rPr b="1" spc="-10" dirty="0">
                <a:latin typeface="Arial"/>
                <a:cs typeface="Arial"/>
              </a:rPr>
              <a:t>Оформлення: </a:t>
            </a:r>
            <a:r>
              <a:rPr b="1" dirty="0">
                <a:latin typeface="Arial"/>
                <a:cs typeface="Arial"/>
              </a:rPr>
              <a:t>№ рецепта,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«Сигнатура»,</a:t>
            </a:r>
            <a:endParaRPr>
              <a:latin typeface="Arial"/>
              <a:cs typeface="Arial"/>
            </a:endParaRPr>
          </a:p>
          <a:p>
            <a:pPr marL="967740" algn="ctr">
              <a:tabLst>
                <a:tab pos="2609850" algn="l"/>
                <a:tab pos="6086475" algn="l"/>
              </a:tabLst>
            </a:pPr>
            <a:r>
              <a:rPr b="1" spc="-10" dirty="0">
                <a:latin typeface="Arial"/>
                <a:cs typeface="Arial"/>
              </a:rPr>
              <a:t>«Поводитись	</a:t>
            </a:r>
            <a:r>
              <a:rPr b="1" dirty="0">
                <a:latin typeface="Arial"/>
                <a:cs typeface="Arial"/>
              </a:rPr>
              <a:t>з </a:t>
            </a:r>
            <a:r>
              <a:rPr b="1" spc="-5" dirty="0">
                <a:latin typeface="Arial"/>
                <a:cs typeface="Arial"/>
              </a:rPr>
              <a:t>обережністю»,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«Берегти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від	дітей»,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опечатують</a:t>
            </a:r>
            <a:endParaRPr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63496" y="702564"/>
            <a:ext cx="8461375" cy="4887595"/>
            <a:chOff x="539495" y="702563"/>
            <a:chExt cx="8461375" cy="4887595"/>
          </a:xfrm>
        </p:grpSpPr>
        <p:sp>
          <p:nvSpPr>
            <p:cNvPr id="31" name="object 31"/>
            <p:cNvSpPr/>
            <p:nvPr/>
          </p:nvSpPr>
          <p:spPr>
            <a:xfrm>
              <a:off x="5478399" y="2399918"/>
              <a:ext cx="576580" cy="76200"/>
            </a:xfrm>
            <a:custGeom>
              <a:avLst/>
              <a:gdLst/>
              <a:ahLst/>
              <a:cxnLst/>
              <a:rect l="l" t="t" r="r" b="b"/>
              <a:pathLst>
                <a:path w="576579" h="76200">
                  <a:moveTo>
                    <a:pt x="499872" y="0"/>
                  </a:moveTo>
                  <a:lnTo>
                    <a:pt x="499872" y="76200"/>
                  </a:lnTo>
                  <a:lnTo>
                    <a:pt x="563372" y="44450"/>
                  </a:lnTo>
                  <a:lnTo>
                    <a:pt x="512572" y="44450"/>
                  </a:lnTo>
                  <a:lnTo>
                    <a:pt x="512572" y="31750"/>
                  </a:lnTo>
                  <a:lnTo>
                    <a:pt x="563372" y="31750"/>
                  </a:lnTo>
                  <a:lnTo>
                    <a:pt x="499872" y="0"/>
                  </a:lnTo>
                  <a:close/>
                </a:path>
                <a:path w="576579" h="76200">
                  <a:moveTo>
                    <a:pt x="499872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99872" y="44450"/>
                  </a:lnTo>
                  <a:lnTo>
                    <a:pt x="499872" y="31750"/>
                  </a:lnTo>
                  <a:close/>
                </a:path>
                <a:path w="576579" h="76200">
                  <a:moveTo>
                    <a:pt x="563372" y="31750"/>
                  </a:moveTo>
                  <a:lnTo>
                    <a:pt x="512572" y="31750"/>
                  </a:lnTo>
                  <a:lnTo>
                    <a:pt x="512572" y="44450"/>
                  </a:lnTo>
                  <a:lnTo>
                    <a:pt x="563372" y="44450"/>
                  </a:lnTo>
                  <a:lnTo>
                    <a:pt x="576072" y="38100"/>
                  </a:lnTo>
                  <a:lnTo>
                    <a:pt x="56337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62047" y="2825877"/>
              <a:ext cx="76200" cy="14401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62047" y="3547490"/>
              <a:ext cx="76200" cy="14478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4437" y="4164710"/>
              <a:ext cx="76200" cy="1440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65728" y="4940427"/>
              <a:ext cx="76200" cy="1447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65728" y="5445633"/>
              <a:ext cx="76200" cy="14401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39495" y="702563"/>
              <a:ext cx="8461375" cy="738505"/>
            </a:xfrm>
            <a:custGeom>
              <a:avLst/>
              <a:gdLst/>
              <a:ahLst/>
              <a:cxnLst/>
              <a:rect l="l" t="t" r="r" b="b"/>
              <a:pathLst>
                <a:path w="8461375" h="738505">
                  <a:moveTo>
                    <a:pt x="8461248" y="0"/>
                  </a:moveTo>
                  <a:lnTo>
                    <a:pt x="0" y="0"/>
                  </a:lnTo>
                  <a:lnTo>
                    <a:pt x="0" y="738377"/>
                  </a:lnTo>
                  <a:lnTo>
                    <a:pt x="8461248" y="738377"/>
                  </a:lnTo>
                  <a:lnTo>
                    <a:pt x="8461248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142237" y="731013"/>
            <a:ext cx="8129905" cy="1216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0" algn="just"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 підбір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використання в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139700" algn="ctr"/>
            <a:r>
              <a:rPr sz="1600" b="1" spc="-20" dirty="0">
                <a:latin typeface="Arial"/>
                <a:cs typeface="Arial"/>
              </a:rPr>
              <a:t>Технологія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885189" y="2001011"/>
            <a:ext cx="5122545" cy="873760"/>
            <a:chOff x="361188" y="2001011"/>
            <a:chExt cx="5122545" cy="873760"/>
          </a:xfrm>
        </p:grpSpPr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6141" y="2005964"/>
              <a:ext cx="5112258" cy="86334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66141" y="2005964"/>
              <a:ext cx="5112385" cy="863600"/>
            </a:xfrm>
            <a:custGeom>
              <a:avLst/>
              <a:gdLst/>
              <a:ahLst/>
              <a:cxnLst/>
              <a:rect l="l" t="t" r="r" b="b"/>
              <a:pathLst>
                <a:path w="5112385" h="863600">
                  <a:moveTo>
                    <a:pt x="0" y="143890"/>
                  </a:moveTo>
                  <a:lnTo>
                    <a:pt x="7336" y="98397"/>
                  </a:lnTo>
                  <a:lnTo>
                    <a:pt x="27764" y="58896"/>
                  </a:lnTo>
                  <a:lnTo>
                    <a:pt x="58912" y="27753"/>
                  </a:lnTo>
                  <a:lnTo>
                    <a:pt x="98412" y="7332"/>
                  </a:lnTo>
                  <a:lnTo>
                    <a:pt x="143890" y="0"/>
                  </a:lnTo>
                  <a:lnTo>
                    <a:pt x="4968367" y="0"/>
                  </a:lnTo>
                  <a:lnTo>
                    <a:pt x="5013860" y="7332"/>
                  </a:lnTo>
                  <a:lnTo>
                    <a:pt x="5053361" y="27753"/>
                  </a:lnTo>
                  <a:lnTo>
                    <a:pt x="5084504" y="58896"/>
                  </a:lnTo>
                  <a:lnTo>
                    <a:pt x="5104925" y="98397"/>
                  </a:lnTo>
                  <a:lnTo>
                    <a:pt x="5112258" y="143890"/>
                  </a:lnTo>
                  <a:lnTo>
                    <a:pt x="5112258" y="719455"/>
                  </a:lnTo>
                  <a:lnTo>
                    <a:pt x="5104925" y="764948"/>
                  </a:lnTo>
                  <a:lnTo>
                    <a:pt x="5084504" y="804449"/>
                  </a:lnTo>
                  <a:lnTo>
                    <a:pt x="5053361" y="835592"/>
                  </a:lnTo>
                  <a:lnTo>
                    <a:pt x="5013860" y="856013"/>
                  </a:lnTo>
                  <a:lnTo>
                    <a:pt x="4968367" y="863346"/>
                  </a:lnTo>
                  <a:lnTo>
                    <a:pt x="143890" y="863346"/>
                  </a:lnTo>
                  <a:lnTo>
                    <a:pt x="98412" y="856013"/>
                  </a:lnTo>
                  <a:lnTo>
                    <a:pt x="58912" y="835592"/>
                  </a:lnTo>
                  <a:lnTo>
                    <a:pt x="27764" y="804449"/>
                  </a:lnTo>
                  <a:lnTo>
                    <a:pt x="7336" y="764948"/>
                  </a:lnTo>
                  <a:lnTo>
                    <a:pt x="0" y="719455"/>
                  </a:lnTo>
                  <a:lnTo>
                    <a:pt x="0" y="14389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2065020" y="2100072"/>
            <a:ext cx="476313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" algn="ctr"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ступці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ретельно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3,3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цукру,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відбирають 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залишивши приблизно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(1 :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1)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по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відношенню до тритурації платифіліну</a:t>
            </a:r>
            <a:r>
              <a:rPr sz="1400" b="1" spc="9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гідротартрату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03217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38300" y="283593"/>
            <a:ext cx="955723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-5" dirty="0">
                <a:latin typeface="Tahoma"/>
                <a:cs typeface="Tahoma"/>
              </a:rPr>
              <a:t>ОКРЕМІ ВИПАДКИ ВИГОТОВЛЕННЯ</a:t>
            </a:r>
            <a:r>
              <a:rPr sz="2800" b="1" spc="-15" dirty="0">
                <a:latin typeface="Tahoma"/>
                <a:cs typeface="Tahoma"/>
              </a:rPr>
              <a:t> </a:t>
            </a:r>
            <a:r>
              <a:rPr sz="2800" b="1" spc="-5" dirty="0">
                <a:latin typeface="Tahoma"/>
                <a:cs typeface="Tahoma"/>
              </a:rPr>
              <a:t>ПОРОШКІВ</a:t>
            </a:r>
            <a:endParaRPr sz="2800" dirty="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477" y="1235963"/>
            <a:ext cx="8496300" cy="329488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583940" y="1279653"/>
            <a:ext cx="3917315" cy="133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700" marR="5080" indent="-508634">
              <a:spcBef>
                <a:spcPts val="100"/>
              </a:spcBef>
              <a:tabLst>
                <a:tab pos="3187700" algn="l"/>
              </a:tabLst>
            </a:pP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. :</a:t>
            </a:r>
            <a:r>
              <a:rPr b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1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Atropini</a:t>
            </a:r>
            <a:r>
              <a:rPr b="1" u="heavy" spc="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sulfati</a:t>
            </a:r>
            <a:r>
              <a:rPr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</a:t>
            </a:r>
            <a:r>
              <a:rPr b="1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b="1" u="heavy" spc="-37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0,0003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 Sacchari	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0,3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584200"/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Misce,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ut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fiat</a:t>
            </a:r>
            <a:r>
              <a:rPr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pulvis.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584200"/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Da tales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doses numero</a:t>
            </a:r>
            <a:r>
              <a:rPr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10.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590550">
              <a:spcBef>
                <a:spcPts val="10"/>
              </a:spcBef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Signa: По 1 порошку 3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рази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на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день.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62298" y="2592069"/>
            <a:ext cx="124079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Підпис</a:t>
            </a:r>
            <a:r>
              <a:rPr sz="1400" b="1" spc="-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лікаря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11391" y="2592069"/>
            <a:ext cx="13373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510" marR="5080" indent="-3810">
              <a:spcBef>
                <a:spcPts val="95"/>
              </a:spcBef>
            </a:pP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Печатка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лікаря  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Печатка</a:t>
            </a:r>
            <a:r>
              <a:rPr sz="1400"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«ЛПЗ»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63495" y="4755641"/>
            <a:ext cx="6984492" cy="132359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996694" y="3230626"/>
            <a:ext cx="8317230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just"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Даний лікарський препарат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порошок для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внутрішнього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складу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якого  входить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атропіну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сульфат,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менше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0,05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весь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порошок.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Перед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виготовлення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перевіряємо максимльні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терапевтичні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атропіну</a:t>
            </a:r>
            <a:r>
              <a:rPr sz="16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сульфату</a:t>
            </a:r>
            <a:endParaRPr sz="1600" dirty="0">
              <a:latin typeface="Arial"/>
              <a:cs typeface="Arial"/>
            </a:endParaRPr>
          </a:p>
          <a:p>
            <a:pPr algn="just">
              <a:spcBef>
                <a:spcPts val="20"/>
              </a:spcBef>
            </a:pPr>
            <a:endParaRPr sz="2350" dirty="0">
              <a:latin typeface="Arial"/>
              <a:cs typeface="Arial"/>
            </a:endParaRPr>
          </a:p>
          <a:p>
            <a:pPr marL="158115" algn="just"/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Перевірка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разових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добових терапевтичних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600" dirty="0">
              <a:latin typeface="Arial"/>
              <a:cs typeface="Arial"/>
            </a:endParaRPr>
          </a:p>
          <a:p>
            <a:pPr marL="158115" algn="just">
              <a:spcBef>
                <a:spcPts val="40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атропіну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сульфату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42236" y="5283709"/>
            <a:ext cx="229362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57985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spc="-10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0,0003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71894" y="5283709"/>
            <a:ext cx="6032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МТРД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ДД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88028" y="5283709"/>
            <a:ext cx="5518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0,001</a:t>
            </a:r>
            <a:endParaRPr sz="1600">
              <a:latin typeface="Arial"/>
              <a:cs typeface="Arial"/>
            </a:endParaRPr>
          </a:p>
          <a:p>
            <a:pPr marL="30480"/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0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42236" y="5527548"/>
            <a:ext cx="22542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0,0003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×3 =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0,0009</a:t>
            </a:r>
            <a:endParaRPr sz="1600">
              <a:latin typeface="Arial"/>
              <a:cs typeface="Arial"/>
            </a:endParaRPr>
          </a:p>
          <a:p>
            <a:pPr marL="12700"/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Дози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завищені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19477" y="896621"/>
            <a:ext cx="8496300" cy="287899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41275" rIns="0" bIns="0" rtlCol="0">
            <a:spAutoFit/>
          </a:bodyPr>
          <a:lstStyle/>
          <a:p>
            <a:pPr marL="222250">
              <a:spcBef>
                <a:spcPts val="325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ОТРУЙНИМИ, НАРКОТИЧНИМИ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990033"/>
                </a:solidFill>
                <a:latin typeface="Arial"/>
                <a:cs typeface="Arial"/>
              </a:rPr>
              <a:t>СИЛЬНОДІЮЧИМИ</a:t>
            </a:r>
            <a:r>
              <a:rPr sz="1600" b="1" spc="3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70531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581" y="1448180"/>
            <a:ext cx="991869" cy="0"/>
          </a:xfrm>
          <a:custGeom>
            <a:avLst/>
            <a:gdLst/>
            <a:ahLst/>
            <a:cxnLst/>
            <a:rect l="l" t="t" r="r" b="b"/>
            <a:pathLst>
              <a:path w="991869">
                <a:moveTo>
                  <a:pt x="0" y="0"/>
                </a:moveTo>
                <a:lnTo>
                  <a:pt x="991743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86951" y="1448180"/>
            <a:ext cx="172085" cy="0"/>
          </a:xfrm>
          <a:custGeom>
            <a:avLst/>
            <a:gdLst/>
            <a:ahLst/>
            <a:cxnLst/>
            <a:rect l="l" t="t" r="r" b="b"/>
            <a:pathLst>
              <a:path w="172084">
                <a:moveTo>
                  <a:pt x="0" y="0"/>
                </a:moveTo>
                <a:lnTo>
                  <a:pt x="17183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524000" y="2286000"/>
            <a:ext cx="228600" cy="4572000"/>
            <a:chOff x="0" y="2286000"/>
            <a:chExt cx="228600" cy="4572000"/>
          </a:xfrm>
        </p:grpSpPr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55035" y="89559"/>
            <a:ext cx="7956024" cy="1044517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598170" algn="ctr">
              <a:spcBef>
                <a:spcPts val="865"/>
              </a:spcBef>
            </a:pPr>
            <a:r>
              <a:rPr b="1" spc="-5" dirty="0">
                <a:latin typeface="Tahoma"/>
                <a:cs typeface="Tahoma"/>
              </a:rPr>
              <a:t>ОКРЕМІ ВИПАДКИ ПРИГОТУВАННЯ</a:t>
            </a:r>
            <a:r>
              <a:rPr b="1" spc="10" dirty="0">
                <a:latin typeface="Tahoma"/>
                <a:cs typeface="Tahoma"/>
              </a:rPr>
              <a:t> </a:t>
            </a:r>
            <a:r>
              <a:rPr b="1" spc="-5" dirty="0">
                <a:latin typeface="Tahoma"/>
                <a:cs typeface="Tahoma"/>
              </a:rPr>
              <a:t>ПОРОШКІВ</a:t>
            </a:r>
            <a:endParaRPr dirty="0">
              <a:latin typeface="Tahoma"/>
              <a:cs typeface="Tahoma"/>
            </a:endParaRPr>
          </a:p>
          <a:p>
            <a:pPr algn="ctr">
              <a:spcBef>
                <a:spcPts val="770"/>
              </a:spcBef>
            </a:pPr>
            <a:r>
              <a:rPr b="1" spc="-5" dirty="0">
                <a:latin typeface="Arial"/>
                <a:cs typeface="Arial"/>
              </a:rPr>
              <a:t>ПОРОШКИ </a:t>
            </a:r>
            <a:r>
              <a:rPr b="1" dirty="0">
                <a:latin typeface="Arial"/>
                <a:cs typeface="Arial"/>
              </a:rPr>
              <a:t>З </a:t>
            </a:r>
            <a:r>
              <a:rPr b="1" spc="-5" dirty="0">
                <a:latin typeface="Arial"/>
                <a:cs typeface="Arial"/>
              </a:rPr>
              <a:t>ОТРУЙНИМИ, НАРКОТИЧНИМИ </a:t>
            </a:r>
            <a:r>
              <a:rPr b="1" dirty="0">
                <a:latin typeface="Arial"/>
                <a:cs typeface="Arial"/>
              </a:rPr>
              <a:t>І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СИЛЬНОДІЮЧИМИ</a:t>
            </a:r>
            <a:endParaRPr dirty="0">
              <a:latin typeface="Arial"/>
              <a:cs typeface="Arial"/>
            </a:endParaRPr>
          </a:p>
          <a:p>
            <a:pPr marL="635" algn="ctr">
              <a:spcBef>
                <a:spcPts val="10"/>
              </a:spcBef>
            </a:pPr>
            <a:r>
              <a:rPr b="1" spc="-5" dirty="0">
                <a:latin typeface="Arial"/>
                <a:cs typeface="Arial"/>
              </a:rPr>
              <a:t>РЕЧОВИНАМИ</a:t>
            </a:r>
            <a:endParaRPr dirty="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247667"/>
              </p:ext>
            </p:extLst>
          </p:nvPr>
        </p:nvGraphicFramePr>
        <p:xfrm>
          <a:off x="2495671" y="2979673"/>
          <a:ext cx="8353425" cy="27353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5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  <a:p>
                      <a:pPr marL="11137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 dirty="0">
                        <a:latin typeface="Times New Roman"/>
                        <a:cs typeface="Times New Roman"/>
                      </a:endParaRPr>
                    </a:p>
                    <a:p>
                      <a:pPr marL="90170" marR="35306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Атропіну сульфату 0,0003 х10=0,003 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тритурації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атропіну сульфату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(1:100) 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0,003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х10=0,3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цукру 0,3 х10=3,0 3,0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6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0,3=2,7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0170" marR="2222500">
                        <a:lnSpc>
                          <a:spcPct val="100000"/>
                        </a:lnSpc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 (0,3 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2,7)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10 =</a:t>
                      </a:r>
                      <a:r>
                        <a:rPr sz="1600" b="1" spc="-5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ППК(лицевий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83185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28600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 dirty="0">
                        <a:latin typeface="Times New Roman"/>
                        <a:cs typeface="Times New Roman"/>
                      </a:endParaRPr>
                    </a:p>
                    <a:p>
                      <a:pPr marL="204470">
                        <a:lnSpc>
                          <a:spcPct val="100000"/>
                        </a:lnSpc>
                        <a:tabLst>
                          <a:tab pos="282194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Sacchari	2,7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47320" marR="1014730">
                        <a:lnSpc>
                          <a:spcPct val="100000"/>
                        </a:lnSpc>
                        <a:tabLst>
                          <a:tab pos="287020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Triturationis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Atropini sulfatis 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(1:1</a:t>
                      </a:r>
                      <a:r>
                        <a:rPr sz="1600" b="1" u="heavy" spc="-1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) </a:t>
                      </a:r>
                      <a:r>
                        <a:rPr sz="1600" b="1" u="heavy" spc="1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сері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я</a:t>
                      </a:r>
                      <a:r>
                        <a:rPr sz="1600" b="1" u="heavy" spc="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№	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0,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3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1283335" algn="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8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1273175" algn="r">
                        <a:lnSpc>
                          <a:spcPct val="100000"/>
                        </a:lnSpc>
                        <a:tabLst>
                          <a:tab pos="197548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1270635" algn="r">
                        <a:lnSpc>
                          <a:spcPct val="100000"/>
                        </a:lnSpc>
                        <a:tabLst>
                          <a:tab pos="197802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1298575" algn="r">
                        <a:lnSpc>
                          <a:spcPct val="100000"/>
                        </a:lnSpc>
                        <a:tabLst>
                          <a:tab pos="195072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794" y="1177767"/>
            <a:ext cx="7051744" cy="110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894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5023" y="1916810"/>
              <a:ext cx="8183880" cy="252729"/>
            </a:xfrm>
            <a:custGeom>
              <a:avLst/>
              <a:gdLst/>
              <a:ahLst/>
              <a:cxnLst/>
              <a:rect l="l" t="t" r="r" b="b"/>
              <a:pathLst>
                <a:path w="8183880" h="252730">
                  <a:moveTo>
                    <a:pt x="8141843" y="0"/>
                  </a:moveTo>
                  <a:lnTo>
                    <a:pt x="42036" y="0"/>
                  </a:lnTo>
                  <a:lnTo>
                    <a:pt x="25674" y="3300"/>
                  </a:lnTo>
                  <a:lnTo>
                    <a:pt x="12312" y="12303"/>
                  </a:lnTo>
                  <a:lnTo>
                    <a:pt x="3303" y="25663"/>
                  </a:lnTo>
                  <a:lnTo>
                    <a:pt x="0" y="42037"/>
                  </a:lnTo>
                  <a:lnTo>
                    <a:pt x="0" y="210185"/>
                  </a:lnTo>
                  <a:lnTo>
                    <a:pt x="3303" y="226558"/>
                  </a:lnTo>
                  <a:lnTo>
                    <a:pt x="12312" y="239918"/>
                  </a:lnTo>
                  <a:lnTo>
                    <a:pt x="25674" y="248921"/>
                  </a:lnTo>
                  <a:lnTo>
                    <a:pt x="42036" y="252222"/>
                  </a:lnTo>
                  <a:lnTo>
                    <a:pt x="8141843" y="252222"/>
                  </a:lnTo>
                  <a:lnTo>
                    <a:pt x="8158216" y="248921"/>
                  </a:lnTo>
                  <a:lnTo>
                    <a:pt x="8171576" y="239918"/>
                  </a:lnTo>
                  <a:lnTo>
                    <a:pt x="8180579" y="226558"/>
                  </a:lnTo>
                  <a:lnTo>
                    <a:pt x="8183880" y="210185"/>
                  </a:lnTo>
                  <a:lnTo>
                    <a:pt x="8183880" y="42037"/>
                  </a:lnTo>
                  <a:lnTo>
                    <a:pt x="8180579" y="25663"/>
                  </a:lnTo>
                  <a:lnTo>
                    <a:pt x="8171576" y="12303"/>
                  </a:lnTo>
                  <a:lnTo>
                    <a:pt x="8158216" y="3300"/>
                  </a:lnTo>
                  <a:lnTo>
                    <a:pt x="8141843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5023" y="1916810"/>
              <a:ext cx="8183880" cy="252729"/>
            </a:xfrm>
            <a:custGeom>
              <a:avLst/>
              <a:gdLst/>
              <a:ahLst/>
              <a:cxnLst/>
              <a:rect l="l" t="t" r="r" b="b"/>
              <a:pathLst>
                <a:path w="8183880" h="252730">
                  <a:moveTo>
                    <a:pt x="0" y="42037"/>
                  </a:moveTo>
                  <a:lnTo>
                    <a:pt x="3303" y="25663"/>
                  </a:lnTo>
                  <a:lnTo>
                    <a:pt x="12312" y="12303"/>
                  </a:lnTo>
                  <a:lnTo>
                    <a:pt x="25674" y="3300"/>
                  </a:lnTo>
                  <a:lnTo>
                    <a:pt x="42036" y="0"/>
                  </a:lnTo>
                  <a:lnTo>
                    <a:pt x="8141843" y="0"/>
                  </a:lnTo>
                  <a:lnTo>
                    <a:pt x="8158216" y="3300"/>
                  </a:lnTo>
                  <a:lnTo>
                    <a:pt x="8171576" y="12303"/>
                  </a:lnTo>
                  <a:lnTo>
                    <a:pt x="8180579" y="25663"/>
                  </a:lnTo>
                  <a:lnTo>
                    <a:pt x="8183880" y="42037"/>
                  </a:lnTo>
                  <a:lnTo>
                    <a:pt x="8183880" y="210185"/>
                  </a:lnTo>
                  <a:lnTo>
                    <a:pt x="8180579" y="226558"/>
                  </a:lnTo>
                  <a:lnTo>
                    <a:pt x="8171576" y="239918"/>
                  </a:lnTo>
                  <a:lnTo>
                    <a:pt x="8158216" y="248921"/>
                  </a:lnTo>
                  <a:lnTo>
                    <a:pt x="8141843" y="252222"/>
                  </a:lnTo>
                  <a:lnTo>
                    <a:pt x="42036" y="252222"/>
                  </a:lnTo>
                  <a:lnTo>
                    <a:pt x="25674" y="248921"/>
                  </a:lnTo>
                  <a:lnTo>
                    <a:pt x="12312" y="239918"/>
                  </a:lnTo>
                  <a:lnTo>
                    <a:pt x="3303" y="226558"/>
                  </a:lnTo>
                  <a:lnTo>
                    <a:pt x="0" y="210185"/>
                  </a:lnTo>
                  <a:lnTo>
                    <a:pt x="0" y="4203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13678" y="2349626"/>
              <a:ext cx="2448560" cy="558800"/>
            </a:xfrm>
            <a:custGeom>
              <a:avLst/>
              <a:gdLst/>
              <a:ahLst/>
              <a:cxnLst/>
              <a:rect l="l" t="t" r="r" b="b"/>
              <a:pathLst>
                <a:path w="2448559" h="558800">
                  <a:moveTo>
                    <a:pt x="2355215" y="0"/>
                  </a:moveTo>
                  <a:lnTo>
                    <a:pt x="93091" y="0"/>
                  </a:lnTo>
                  <a:lnTo>
                    <a:pt x="56846" y="7312"/>
                  </a:lnTo>
                  <a:lnTo>
                    <a:pt x="27257" y="27257"/>
                  </a:lnTo>
                  <a:lnTo>
                    <a:pt x="7312" y="56846"/>
                  </a:lnTo>
                  <a:lnTo>
                    <a:pt x="0" y="93090"/>
                  </a:lnTo>
                  <a:lnTo>
                    <a:pt x="0" y="465455"/>
                  </a:lnTo>
                  <a:lnTo>
                    <a:pt x="7312" y="501699"/>
                  </a:lnTo>
                  <a:lnTo>
                    <a:pt x="27257" y="531288"/>
                  </a:lnTo>
                  <a:lnTo>
                    <a:pt x="56846" y="551233"/>
                  </a:lnTo>
                  <a:lnTo>
                    <a:pt x="93091" y="558546"/>
                  </a:lnTo>
                  <a:lnTo>
                    <a:pt x="2355215" y="558546"/>
                  </a:lnTo>
                  <a:lnTo>
                    <a:pt x="2391459" y="551233"/>
                  </a:lnTo>
                  <a:lnTo>
                    <a:pt x="2421048" y="531288"/>
                  </a:lnTo>
                  <a:lnTo>
                    <a:pt x="2440993" y="501699"/>
                  </a:lnTo>
                  <a:lnTo>
                    <a:pt x="2448305" y="465455"/>
                  </a:lnTo>
                  <a:lnTo>
                    <a:pt x="2448305" y="93090"/>
                  </a:lnTo>
                  <a:lnTo>
                    <a:pt x="2440993" y="56846"/>
                  </a:lnTo>
                  <a:lnTo>
                    <a:pt x="2421048" y="27257"/>
                  </a:lnTo>
                  <a:lnTo>
                    <a:pt x="2391459" y="7312"/>
                  </a:lnTo>
                  <a:lnTo>
                    <a:pt x="2355215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13678" y="2349626"/>
              <a:ext cx="2448560" cy="558800"/>
            </a:xfrm>
            <a:custGeom>
              <a:avLst/>
              <a:gdLst/>
              <a:ahLst/>
              <a:cxnLst/>
              <a:rect l="l" t="t" r="r" b="b"/>
              <a:pathLst>
                <a:path w="2448559" h="558800">
                  <a:moveTo>
                    <a:pt x="0" y="93090"/>
                  </a:moveTo>
                  <a:lnTo>
                    <a:pt x="7312" y="56846"/>
                  </a:lnTo>
                  <a:lnTo>
                    <a:pt x="27257" y="27257"/>
                  </a:lnTo>
                  <a:lnTo>
                    <a:pt x="56846" y="7312"/>
                  </a:lnTo>
                  <a:lnTo>
                    <a:pt x="93091" y="0"/>
                  </a:lnTo>
                  <a:lnTo>
                    <a:pt x="2355215" y="0"/>
                  </a:lnTo>
                  <a:lnTo>
                    <a:pt x="2391459" y="7312"/>
                  </a:lnTo>
                  <a:lnTo>
                    <a:pt x="2421048" y="27257"/>
                  </a:lnTo>
                  <a:lnTo>
                    <a:pt x="2440993" y="56846"/>
                  </a:lnTo>
                  <a:lnTo>
                    <a:pt x="2448305" y="93090"/>
                  </a:lnTo>
                  <a:lnTo>
                    <a:pt x="2448305" y="465455"/>
                  </a:lnTo>
                  <a:lnTo>
                    <a:pt x="2440993" y="501699"/>
                  </a:lnTo>
                  <a:lnTo>
                    <a:pt x="2421048" y="531288"/>
                  </a:lnTo>
                  <a:lnTo>
                    <a:pt x="2391459" y="551233"/>
                  </a:lnTo>
                  <a:lnTo>
                    <a:pt x="2355215" y="558546"/>
                  </a:lnTo>
                  <a:lnTo>
                    <a:pt x="93091" y="558546"/>
                  </a:lnTo>
                  <a:lnTo>
                    <a:pt x="56846" y="551233"/>
                  </a:lnTo>
                  <a:lnTo>
                    <a:pt x="27257" y="531288"/>
                  </a:lnTo>
                  <a:lnTo>
                    <a:pt x="7312" y="501699"/>
                  </a:lnTo>
                  <a:lnTo>
                    <a:pt x="0" y="465455"/>
                  </a:lnTo>
                  <a:lnTo>
                    <a:pt x="0" y="9309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904734" y="2359151"/>
            <a:ext cx="12611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125" marR="5080" indent="-226060"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Інди</a:t>
            </a:r>
            <a:r>
              <a:rPr sz="1400" b="1" spc="-25" dirty="0">
                <a:latin typeface="Arial"/>
                <a:cs typeface="Arial"/>
              </a:rPr>
              <a:t>ф</a:t>
            </a:r>
            <a:r>
              <a:rPr sz="1400" b="1" spc="-10" dirty="0">
                <a:latin typeface="Arial"/>
                <a:cs typeface="Arial"/>
              </a:rPr>
              <a:t>ере</a:t>
            </a:r>
            <a:r>
              <a:rPr sz="1400" b="1" spc="-5" dirty="0">
                <a:latin typeface="Arial"/>
                <a:cs typeface="Arial"/>
              </a:rPr>
              <a:t>н</a:t>
            </a:r>
            <a:r>
              <a:rPr sz="1400" b="1" spc="-30" dirty="0">
                <a:latin typeface="Arial"/>
                <a:cs typeface="Arial"/>
              </a:rPr>
              <a:t>т</a:t>
            </a:r>
            <a:r>
              <a:rPr sz="1400" b="1" spc="-5" dirty="0">
                <a:latin typeface="Arial"/>
                <a:cs typeface="Arial"/>
              </a:rPr>
              <a:t>на  </a:t>
            </a:r>
            <a:r>
              <a:rPr sz="1400" b="1" spc="-10" dirty="0">
                <a:latin typeface="Arial"/>
                <a:cs typeface="Arial"/>
              </a:rPr>
              <a:t>речовина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83944" y="2272157"/>
            <a:ext cx="4683125" cy="3981450"/>
            <a:chOff x="559943" y="2272157"/>
            <a:chExt cx="4683125" cy="398145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895" y="5092827"/>
              <a:ext cx="4540758" cy="36042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83895" y="5092827"/>
              <a:ext cx="4540885" cy="360680"/>
            </a:xfrm>
            <a:custGeom>
              <a:avLst/>
              <a:gdLst/>
              <a:ahLst/>
              <a:cxnLst/>
              <a:rect l="l" t="t" r="r" b="b"/>
              <a:pathLst>
                <a:path w="4540885" h="360679">
                  <a:moveTo>
                    <a:pt x="0" y="60071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4480687" y="0"/>
                  </a:lnTo>
                  <a:lnTo>
                    <a:pt x="4504056" y="4724"/>
                  </a:lnTo>
                  <a:lnTo>
                    <a:pt x="4523152" y="17605"/>
                  </a:lnTo>
                  <a:lnTo>
                    <a:pt x="4536033" y="36701"/>
                  </a:lnTo>
                  <a:lnTo>
                    <a:pt x="4540758" y="60071"/>
                  </a:lnTo>
                  <a:lnTo>
                    <a:pt x="4540758" y="300355"/>
                  </a:lnTo>
                  <a:lnTo>
                    <a:pt x="4536033" y="323724"/>
                  </a:lnTo>
                  <a:lnTo>
                    <a:pt x="4523152" y="342820"/>
                  </a:lnTo>
                  <a:lnTo>
                    <a:pt x="4504056" y="355701"/>
                  </a:lnTo>
                  <a:lnTo>
                    <a:pt x="4480687" y="360426"/>
                  </a:lnTo>
                  <a:lnTo>
                    <a:pt x="60070" y="360426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5"/>
                  </a:lnTo>
                  <a:lnTo>
                    <a:pt x="0" y="6007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3895" y="5676519"/>
              <a:ext cx="4553712" cy="5715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83895" y="5676519"/>
              <a:ext cx="4554220" cy="571500"/>
            </a:xfrm>
            <a:custGeom>
              <a:avLst/>
              <a:gdLst/>
              <a:ahLst/>
              <a:cxnLst/>
              <a:rect l="l" t="t" r="r" b="b"/>
              <a:pathLst>
                <a:path w="4554220" h="571500">
                  <a:moveTo>
                    <a:pt x="0" y="95249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4458462" y="0"/>
                  </a:lnTo>
                  <a:lnTo>
                    <a:pt x="4495526" y="7485"/>
                  </a:lnTo>
                  <a:lnTo>
                    <a:pt x="4525803" y="27898"/>
                  </a:lnTo>
                  <a:lnTo>
                    <a:pt x="4546222" y="58175"/>
                  </a:lnTo>
                  <a:lnTo>
                    <a:pt x="4553712" y="95249"/>
                  </a:lnTo>
                  <a:lnTo>
                    <a:pt x="4553712" y="476249"/>
                  </a:lnTo>
                  <a:lnTo>
                    <a:pt x="4546222" y="513324"/>
                  </a:lnTo>
                  <a:lnTo>
                    <a:pt x="4525803" y="543601"/>
                  </a:lnTo>
                  <a:lnTo>
                    <a:pt x="4495526" y="564014"/>
                  </a:lnTo>
                  <a:lnTo>
                    <a:pt x="4458462" y="571499"/>
                  </a:lnTo>
                  <a:lnTo>
                    <a:pt x="95250" y="571499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49"/>
                  </a:lnTo>
                  <a:lnTo>
                    <a:pt x="0" y="9524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5023" y="2277237"/>
              <a:ext cx="4583430" cy="84734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65023" y="2277237"/>
              <a:ext cx="4583430" cy="847725"/>
            </a:xfrm>
            <a:custGeom>
              <a:avLst/>
              <a:gdLst/>
              <a:ahLst/>
              <a:cxnLst/>
              <a:rect l="l" t="t" r="r" b="b"/>
              <a:pathLst>
                <a:path w="4583430" h="847725">
                  <a:moveTo>
                    <a:pt x="0" y="141224"/>
                  </a:moveTo>
                  <a:lnTo>
                    <a:pt x="7200" y="96593"/>
                  </a:lnTo>
                  <a:lnTo>
                    <a:pt x="27249" y="57826"/>
                  </a:lnTo>
                  <a:lnTo>
                    <a:pt x="57821" y="27253"/>
                  </a:lnTo>
                  <a:lnTo>
                    <a:pt x="96588" y="7201"/>
                  </a:lnTo>
                  <a:lnTo>
                    <a:pt x="141223" y="0"/>
                  </a:lnTo>
                  <a:lnTo>
                    <a:pt x="4442206" y="0"/>
                  </a:lnTo>
                  <a:lnTo>
                    <a:pt x="4486836" y="7201"/>
                  </a:lnTo>
                  <a:lnTo>
                    <a:pt x="4525603" y="27253"/>
                  </a:lnTo>
                  <a:lnTo>
                    <a:pt x="4556176" y="57826"/>
                  </a:lnTo>
                  <a:lnTo>
                    <a:pt x="4576228" y="96593"/>
                  </a:lnTo>
                  <a:lnTo>
                    <a:pt x="4583430" y="141224"/>
                  </a:lnTo>
                  <a:lnTo>
                    <a:pt x="4583430" y="706120"/>
                  </a:lnTo>
                  <a:lnTo>
                    <a:pt x="4576228" y="750750"/>
                  </a:lnTo>
                  <a:lnTo>
                    <a:pt x="4556176" y="789517"/>
                  </a:lnTo>
                  <a:lnTo>
                    <a:pt x="4525603" y="820090"/>
                  </a:lnTo>
                  <a:lnTo>
                    <a:pt x="4486836" y="840142"/>
                  </a:lnTo>
                  <a:lnTo>
                    <a:pt x="4442206" y="847343"/>
                  </a:lnTo>
                  <a:lnTo>
                    <a:pt x="141223" y="847343"/>
                  </a:lnTo>
                  <a:lnTo>
                    <a:pt x="96588" y="840142"/>
                  </a:lnTo>
                  <a:lnTo>
                    <a:pt x="57821" y="820090"/>
                  </a:lnTo>
                  <a:lnTo>
                    <a:pt x="27249" y="789517"/>
                  </a:lnTo>
                  <a:lnTo>
                    <a:pt x="7200" y="750750"/>
                  </a:lnTo>
                  <a:lnTo>
                    <a:pt x="0" y="706120"/>
                  </a:lnTo>
                  <a:lnTo>
                    <a:pt x="0" y="14122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257805" y="2256789"/>
            <a:ext cx="42481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3175" algn="ctr"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ступці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ретельно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2,7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цукру,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виймають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залишивши приблизно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 (1 : 1) по відношенню до тритурації атропіну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сульфату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083944" y="3352672"/>
            <a:ext cx="4665345" cy="1601470"/>
            <a:chOff x="559943" y="3352672"/>
            <a:chExt cx="4665345" cy="160147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5023" y="3357752"/>
              <a:ext cx="4655058" cy="66446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65023" y="3357752"/>
              <a:ext cx="4655185" cy="664845"/>
            </a:xfrm>
            <a:custGeom>
              <a:avLst/>
              <a:gdLst/>
              <a:ahLst/>
              <a:cxnLst/>
              <a:rect l="l" t="t" r="r" b="b"/>
              <a:pathLst>
                <a:path w="4655185" h="664845">
                  <a:moveTo>
                    <a:pt x="0" y="110744"/>
                  </a:moveTo>
                  <a:lnTo>
                    <a:pt x="8702" y="67615"/>
                  </a:lnTo>
                  <a:lnTo>
                    <a:pt x="32435" y="32416"/>
                  </a:lnTo>
                  <a:lnTo>
                    <a:pt x="67637" y="8695"/>
                  </a:lnTo>
                  <a:lnTo>
                    <a:pt x="110743" y="0"/>
                  </a:lnTo>
                  <a:lnTo>
                    <a:pt x="4544314" y="0"/>
                  </a:lnTo>
                  <a:lnTo>
                    <a:pt x="4587442" y="8695"/>
                  </a:lnTo>
                  <a:lnTo>
                    <a:pt x="4622641" y="32416"/>
                  </a:lnTo>
                  <a:lnTo>
                    <a:pt x="4646362" y="67615"/>
                  </a:lnTo>
                  <a:lnTo>
                    <a:pt x="4655058" y="110744"/>
                  </a:lnTo>
                  <a:lnTo>
                    <a:pt x="4655058" y="553720"/>
                  </a:lnTo>
                  <a:lnTo>
                    <a:pt x="4646362" y="596848"/>
                  </a:lnTo>
                  <a:lnTo>
                    <a:pt x="4622641" y="632047"/>
                  </a:lnTo>
                  <a:lnTo>
                    <a:pt x="4587442" y="655768"/>
                  </a:lnTo>
                  <a:lnTo>
                    <a:pt x="4544314" y="664464"/>
                  </a:lnTo>
                  <a:lnTo>
                    <a:pt x="110743" y="664464"/>
                  </a:lnTo>
                  <a:lnTo>
                    <a:pt x="67637" y="655768"/>
                  </a:lnTo>
                  <a:lnTo>
                    <a:pt x="32435" y="632047"/>
                  </a:lnTo>
                  <a:lnTo>
                    <a:pt x="8702" y="596848"/>
                  </a:lnTo>
                  <a:lnTo>
                    <a:pt x="0" y="553720"/>
                  </a:lnTo>
                  <a:lnTo>
                    <a:pt x="0" y="11074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3895" y="4229480"/>
              <a:ext cx="4536185" cy="71932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83895" y="4229480"/>
              <a:ext cx="4536440" cy="719455"/>
            </a:xfrm>
            <a:custGeom>
              <a:avLst/>
              <a:gdLst/>
              <a:ahLst/>
              <a:cxnLst/>
              <a:rect l="l" t="t" r="r" b="b"/>
              <a:pathLst>
                <a:path w="4536440" h="719454">
                  <a:moveTo>
                    <a:pt x="0" y="119888"/>
                  </a:moveTo>
                  <a:lnTo>
                    <a:pt x="9420" y="73241"/>
                  </a:lnTo>
                  <a:lnTo>
                    <a:pt x="35112" y="35131"/>
                  </a:lnTo>
                  <a:lnTo>
                    <a:pt x="73219" y="9427"/>
                  </a:lnTo>
                  <a:lnTo>
                    <a:pt x="119887" y="0"/>
                  </a:lnTo>
                  <a:lnTo>
                    <a:pt x="4416297" y="0"/>
                  </a:lnTo>
                  <a:lnTo>
                    <a:pt x="4462944" y="9427"/>
                  </a:lnTo>
                  <a:lnTo>
                    <a:pt x="4501054" y="35131"/>
                  </a:lnTo>
                  <a:lnTo>
                    <a:pt x="4526758" y="73241"/>
                  </a:lnTo>
                  <a:lnTo>
                    <a:pt x="4536185" y="119888"/>
                  </a:lnTo>
                  <a:lnTo>
                    <a:pt x="4536185" y="599440"/>
                  </a:lnTo>
                  <a:lnTo>
                    <a:pt x="4526758" y="646086"/>
                  </a:lnTo>
                  <a:lnTo>
                    <a:pt x="4501054" y="684196"/>
                  </a:lnTo>
                  <a:lnTo>
                    <a:pt x="4462944" y="709900"/>
                  </a:lnTo>
                  <a:lnTo>
                    <a:pt x="4416297" y="719328"/>
                  </a:lnTo>
                  <a:lnTo>
                    <a:pt x="119887" y="719328"/>
                  </a:lnTo>
                  <a:lnTo>
                    <a:pt x="73219" y="709900"/>
                  </a:lnTo>
                  <a:lnTo>
                    <a:pt x="35112" y="684196"/>
                  </a:lnTo>
                  <a:lnTo>
                    <a:pt x="9420" y="646086"/>
                  </a:lnTo>
                  <a:lnTo>
                    <a:pt x="0" y="599440"/>
                  </a:lnTo>
                  <a:lnTo>
                    <a:pt x="0" y="11988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234438" y="3458972"/>
            <a:ext cx="7242809" cy="32515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883535" indent="161925"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Отримують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вимогу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 тритурації атропіну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сульфату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(1:100),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висипають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ступку і</a:t>
            </a:r>
            <a:r>
              <a:rPr sz="1400" b="1" spc="9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700" dirty="0">
              <a:latin typeface="Arial"/>
              <a:cs typeface="Arial"/>
            </a:endParaRPr>
          </a:p>
          <a:p>
            <a:pPr marL="290195" marR="3042920" algn="ctr"/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кілька прийомів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Arial"/>
              <a:cs typeface="Arial"/>
            </a:endParaRPr>
          </a:p>
          <a:p>
            <a:pPr marR="2747645" algn="ctr">
              <a:spcBef>
                <a:spcPts val="1140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 0,3 г на 10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Arial"/>
              <a:cs typeface="Arial"/>
            </a:endParaRPr>
          </a:p>
          <a:p>
            <a:pPr marL="1068070" marR="3801745" algn="ctr">
              <a:spcBef>
                <a:spcPts val="1180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 dirty="0">
              <a:latin typeface="Arial"/>
              <a:cs typeface="Arial"/>
            </a:endParaRPr>
          </a:p>
          <a:p>
            <a:pPr marL="1595755" algn="ctr">
              <a:spcBef>
                <a:spcPts val="430"/>
              </a:spcBef>
            </a:pP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Оформлення: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№ рецепта, «Внутрішнє»,</a:t>
            </a:r>
            <a:r>
              <a:rPr sz="1400" b="1" spc="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«Сигнатура»,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597660" algn="ctr"/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«Поводитись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з обережністю», «Берегти від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дітей»,</a:t>
            </a:r>
            <a:r>
              <a:rPr sz="1400" b="1" spc="10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опечатують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889634" y="897508"/>
            <a:ext cx="8588375" cy="4779010"/>
            <a:chOff x="365633" y="897508"/>
            <a:chExt cx="8588375" cy="4779010"/>
          </a:xfrm>
        </p:grpSpPr>
        <p:sp>
          <p:nvSpPr>
            <p:cNvPr id="27" name="object 27"/>
            <p:cNvSpPr/>
            <p:nvPr/>
          </p:nvSpPr>
          <p:spPr>
            <a:xfrm>
              <a:off x="5224653" y="2584323"/>
              <a:ext cx="577215" cy="76200"/>
            </a:xfrm>
            <a:custGeom>
              <a:avLst/>
              <a:gdLst/>
              <a:ahLst/>
              <a:cxnLst/>
              <a:rect l="l" t="t" r="r" b="b"/>
              <a:pathLst>
                <a:path w="577214" h="76200">
                  <a:moveTo>
                    <a:pt x="500634" y="0"/>
                  </a:moveTo>
                  <a:lnTo>
                    <a:pt x="500634" y="76200"/>
                  </a:lnTo>
                  <a:lnTo>
                    <a:pt x="564134" y="44450"/>
                  </a:lnTo>
                  <a:lnTo>
                    <a:pt x="513334" y="44450"/>
                  </a:lnTo>
                  <a:lnTo>
                    <a:pt x="513334" y="31750"/>
                  </a:lnTo>
                  <a:lnTo>
                    <a:pt x="564134" y="31750"/>
                  </a:lnTo>
                  <a:lnTo>
                    <a:pt x="500634" y="0"/>
                  </a:lnTo>
                  <a:close/>
                </a:path>
                <a:path w="577214" h="76200">
                  <a:moveTo>
                    <a:pt x="500634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500634" y="44450"/>
                  </a:lnTo>
                  <a:lnTo>
                    <a:pt x="500634" y="31750"/>
                  </a:lnTo>
                  <a:close/>
                </a:path>
                <a:path w="577214" h="76200">
                  <a:moveTo>
                    <a:pt x="564134" y="31750"/>
                  </a:moveTo>
                  <a:lnTo>
                    <a:pt x="513334" y="31750"/>
                  </a:lnTo>
                  <a:lnTo>
                    <a:pt x="513334" y="44450"/>
                  </a:lnTo>
                  <a:lnTo>
                    <a:pt x="564134" y="44450"/>
                  </a:lnTo>
                  <a:lnTo>
                    <a:pt x="576834" y="38100"/>
                  </a:lnTo>
                  <a:lnTo>
                    <a:pt x="564134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22650" y="2169033"/>
              <a:ext cx="76200" cy="14477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07588" y="3197732"/>
              <a:ext cx="76200" cy="1447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54833" y="4022216"/>
              <a:ext cx="76200" cy="14554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54833" y="4932806"/>
              <a:ext cx="76200" cy="1447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54833" y="5531738"/>
              <a:ext cx="76200" cy="14478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0713" y="902588"/>
              <a:ext cx="8577834" cy="86182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70713" y="902588"/>
              <a:ext cx="8578215" cy="862330"/>
            </a:xfrm>
            <a:custGeom>
              <a:avLst/>
              <a:gdLst/>
              <a:ahLst/>
              <a:cxnLst/>
              <a:rect l="l" t="t" r="r" b="b"/>
              <a:pathLst>
                <a:path w="8578215" h="862330">
                  <a:moveTo>
                    <a:pt x="0" y="143637"/>
                  </a:moveTo>
                  <a:lnTo>
                    <a:pt x="7323" y="98218"/>
                  </a:lnTo>
                  <a:lnTo>
                    <a:pt x="27714" y="58786"/>
                  </a:lnTo>
                  <a:lnTo>
                    <a:pt x="58808" y="27700"/>
                  </a:lnTo>
                  <a:lnTo>
                    <a:pt x="98238" y="7318"/>
                  </a:lnTo>
                  <a:lnTo>
                    <a:pt x="143636" y="0"/>
                  </a:lnTo>
                  <a:lnTo>
                    <a:pt x="8434196" y="0"/>
                  </a:lnTo>
                  <a:lnTo>
                    <a:pt x="8479615" y="7318"/>
                  </a:lnTo>
                  <a:lnTo>
                    <a:pt x="8519047" y="27700"/>
                  </a:lnTo>
                  <a:lnTo>
                    <a:pt x="8550133" y="58786"/>
                  </a:lnTo>
                  <a:lnTo>
                    <a:pt x="8570515" y="98218"/>
                  </a:lnTo>
                  <a:lnTo>
                    <a:pt x="8577834" y="143637"/>
                  </a:lnTo>
                  <a:lnTo>
                    <a:pt x="8577834" y="718185"/>
                  </a:lnTo>
                  <a:lnTo>
                    <a:pt x="8570515" y="763603"/>
                  </a:lnTo>
                  <a:lnTo>
                    <a:pt x="8550133" y="803035"/>
                  </a:lnTo>
                  <a:lnTo>
                    <a:pt x="8519047" y="834121"/>
                  </a:lnTo>
                  <a:lnTo>
                    <a:pt x="8479615" y="854503"/>
                  </a:lnTo>
                  <a:lnTo>
                    <a:pt x="8434196" y="861822"/>
                  </a:lnTo>
                  <a:lnTo>
                    <a:pt x="143636" y="861822"/>
                  </a:lnTo>
                  <a:lnTo>
                    <a:pt x="98238" y="854503"/>
                  </a:lnTo>
                  <a:lnTo>
                    <a:pt x="58808" y="834121"/>
                  </a:lnTo>
                  <a:lnTo>
                    <a:pt x="27714" y="803035"/>
                  </a:lnTo>
                  <a:lnTo>
                    <a:pt x="7323" y="763603"/>
                  </a:lnTo>
                  <a:lnTo>
                    <a:pt x="0" y="718185"/>
                  </a:lnTo>
                  <a:lnTo>
                    <a:pt x="0" y="14363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64642" y="1025651"/>
              <a:ext cx="8183880" cy="738505"/>
            </a:xfrm>
            <a:custGeom>
              <a:avLst/>
              <a:gdLst/>
              <a:ahLst/>
              <a:cxnLst/>
              <a:rect l="l" t="t" r="r" b="b"/>
              <a:pathLst>
                <a:path w="8183880" h="738505">
                  <a:moveTo>
                    <a:pt x="8183880" y="0"/>
                  </a:moveTo>
                  <a:lnTo>
                    <a:pt x="0" y="0"/>
                  </a:lnTo>
                  <a:lnTo>
                    <a:pt x="0" y="738377"/>
                  </a:lnTo>
                  <a:lnTo>
                    <a:pt x="8183880" y="738377"/>
                  </a:lnTo>
                  <a:lnTo>
                    <a:pt x="8183880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071622" y="163069"/>
            <a:ext cx="6408420" cy="286617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40005" rIns="0" bIns="0" rtlCol="0">
            <a:spAutoFit/>
          </a:bodyPr>
          <a:lstStyle/>
          <a:p>
            <a:pPr algn="ctr">
              <a:spcBef>
                <a:spcPts val="31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ОКРЕМІ 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ВИПАДКИ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r>
              <a:rPr sz="1600" b="1" spc="40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773174" y="514350"/>
            <a:ext cx="8820150" cy="339090"/>
          </a:xfrm>
          <a:custGeom>
            <a:avLst/>
            <a:gdLst/>
            <a:ahLst/>
            <a:cxnLst/>
            <a:rect l="l" t="t" r="r" b="b"/>
            <a:pathLst>
              <a:path w="8820150" h="339090">
                <a:moveTo>
                  <a:pt x="8820150" y="0"/>
                </a:moveTo>
                <a:lnTo>
                  <a:pt x="0" y="0"/>
                </a:lnTo>
                <a:lnTo>
                  <a:pt x="0" y="339089"/>
                </a:lnTo>
                <a:lnTo>
                  <a:pt x="8820150" y="339089"/>
                </a:lnTo>
                <a:lnTo>
                  <a:pt x="8820150" y="0"/>
                </a:lnTo>
                <a:close/>
              </a:path>
            </a:pathLst>
          </a:custGeom>
          <a:solidFill>
            <a:srgbClr val="FFF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968880" y="542290"/>
            <a:ext cx="8293100" cy="1629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960">
              <a:spcBef>
                <a:spcPts val="100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ОТРУЙНИМИ, НАРКОТИЧНИМИ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990033"/>
                </a:solidFill>
                <a:latin typeface="Arial"/>
                <a:cs typeface="Arial"/>
              </a:rPr>
              <a:t>СИЛЬНОДІЮЧИМИ</a:t>
            </a:r>
            <a:r>
              <a:rPr sz="1600" b="1" spc="5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>
              <a:latin typeface="Arial"/>
              <a:cs typeface="Arial"/>
            </a:endParaRPr>
          </a:p>
          <a:p>
            <a:pPr marL="211454">
              <a:tabLst>
                <a:tab pos="4064635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</a:t>
            </a:r>
            <a:endParaRPr sz="1400">
              <a:latin typeface="Arial"/>
              <a:cs typeface="Arial"/>
            </a:endParaRPr>
          </a:p>
          <a:p>
            <a:pPr marL="211454" marR="140335" indent="-198755">
              <a:tabLst>
                <a:tab pos="210820" algn="l"/>
              </a:tabLst>
            </a:pPr>
            <a:r>
              <a:rPr sz="1400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400" b="1" u="heavy" spc="-10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поверхні </a:t>
            </a:r>
            <a:r>
              <a:rPr sz="1400" b="1" u="heavy" spc="-2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стола </a:t>
            </a:r>
            <a:r>
              <a:rPr sz="1400" b="1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, </a:t>
            </a:r>
            <a:r>
              <a:rPr sz="1400" b="1" u="heavy" spc="-10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чашок терезів дезінфікуючими </a:t>
            </a:r>
            <a:r>
              <a:rPr sz="1400" b="1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засобами, </a:t>
            </a:r>
            <a:r>
              <a:rPr sz="1400" b="1" u="heavy" spc="-1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дозволеними </a:t>
            </a:r>
            <a:r>
              <a:rPr sz="1400" b="1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до </a:t>
            </a:r>
            <a:r>
              <a:rPr sz="1400" b="1" u="heavy" spc="-10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використання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marL="132080" algn="ctr"/>
            <a:r>
              <a:rPr sz="1600" b="1" spc="-20" dirty="0">
                <a:latin typeface="Arial"/>
                <a:cs typeface="Arial"/>
              </a:rPr>
              <a:t>Технологія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75348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1" y="0"/>
            <a:ext cx="8964295" cy="6858000"/>
            <a:chOff x="0" y="0"/>
            <a:chExt cx="896429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222" y="793241"/>
              <a:ext cx="8711946" cy="338785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682173" y="798682"/>
            <a:ext cx="290004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40000" algn="l"/>
              </a:tabLst>
            </a:pP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Rp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: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</a:t>
            </a:r>
            <a:r>
              <a:rPr sz="1400" b="1" u="heavy" spc="-1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eini</a:t>
            </a:r>
            <a:r>
              <a:rPr sz="1400" b="1" u="heavy" spc="-1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</a:t>
            </a:r>
            <a:r>
              <a:rPr sz="1400" b="1" u="heavy" spc="-1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ospha</a:t>
            </a:r>
            <a:r>
              <a:rPr sz="1400" b="1" u="heavy" spc="-1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</a:t>
            </a:r>
            <a:r>
              <a:rPr sz="1400" b="1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</a:t>
            </a:r>
            <a:r>
              <a:rPr sz="1400" b="1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8840" y="1052830"/>
            <a:ext cx="3721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/>
            <a:r>
              <a:rPr sz="1400" b="1" spc="-5" dirty="0" smtClean="0">
                <a:solidFill>
                  <a:schemeClr val="bg1"/>
                </a:solidFill>
                <a:latin typeface="Arial"/>
                <a:cs typeface="Arial"/>
              </a:rPr>
              <a:t>0</a:t>
            </a:r>
            <a:r>
              <a:rPr lang="ru-RU" sz="1400" b="1" spc="-5" dirty="0" smtClean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lang="ru-RU" sz="1400" b="1" dirty="0" smtClean="0">
                <a:solidFill>
                  <a:schemeClr val="bg1"/>
                </a:solidFill>
                <a:latin typeface="Arial"/>
                <a:cs typeface="Arial"/>
              </a:rPr>
              <a:t>0</a:t>
            </a:r>
            <a:r>
              <a:rPr lang="ru-RU" sz="1400" b="1" spc="-5" dirty="0" smtClean="0">
                <a:solidFill>
                  <a:schemeClr val="bg1"/>
                </a:solidFill>
                <a:latin typeface="Arial"/>
                <a:cs typeface="Arial"/>
              </a:rPr>
              <a:t>20</a:t>
            </a:r>
            <a:r>
              <a:rPr sz="1400" b="1" spc="-5" dirty="0" smtClean="0">
                <a:solidFill>
                  <a:schemeClr val="bg1"/>
                </a:solidFill>
                <a:latin typeface="Arial"/>
                <a:cs typeface="Arial"/>
              </a:rPr>
              <a:t>,3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8990" y="981982"/>
            <a:ext cx="171577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94410" indent="5715">
              <a:spcBef>
                <a:spcPts val="95"/>
              </a:spcBef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Dibazoli  Analgini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8415"/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Misce, ut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fiat</a:t>
            </a:r>
            <a:r>
              <a:rPr sz="1400" b="1" spc="-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pulvis</a:t>
            </a:r>
            <a:r>
              <a:rPr sz="1400" b="1" spc="-5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2613" y="1624104"/>
            <a:ext cx="31432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470">
              <a:spcBef>
                <a:spcPts val="95"/>
              </a:spcBef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Da tales doses numero 10</a:t>
            </a:r>
            <a:r>
              <a:rPr sz="1400" b="1" spc="-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/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Signa. По 1 порошку 3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рази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на</a:t>
            </a:r>
            <a:r>
              <a:rPr sz="1400" b="1" spc="-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день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84059" y="2069542"/>
            <a:ext cx="135636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" marR="5080" indent="-22860">
              <a:lnSpc>
                <a:spcPct val="1233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Підпис </a:t>
            </a:r>
            <a:r>
              <a:rPr sz="1400" b="1" spc="-10" dirty="0">
                <a:latin typeface="Arial"/>
                <a:cs typeface="Arial"/>
              </a:rPr>
              <a:t>лікаря  </a:t>
            </a:r>
            <a:r>
              <a:rPr sz="1400" b="1" spc="-15" dirty="0">
                <a:latin typeface="Arial"/>
                <a:cs typeface="Arial"/>
              </a:rPr>
              <a:t>Печатка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«ЛПЗ»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52244" y="2047062"/>
            <a:ext cx="8454643" cy="22358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95575" algn="just">
              <a:spcBef>
                <a:spcPts val="95"/>
              </a:spcBef>
            </a:pP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Печатка</a:t>
            </a: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лікаря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spcBef>
                <a:spcPts val="35"/>
              </a:spcBef>
            </a:pPr>
            <a:endParaRPr sz="18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indent="439738" algn="just">
              <a:tabLst>
                <a:tab pos="774065" algn="l"/>
                <a:tab pos="1956435" algn="l"/>
                <a:tab pos="2978785" algn="l"/>
                <a:tab pos="3248025" algn="l"/>
                <a:tab pos="4297045" algn="l"/>
                <a:tab pos="5450205" algn="l"/>
                <a:tab pos="6435725" algn="l"/>
                <a:tab pos="6973570" algn="l"/>
              </a:tabLst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Даний	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лікарський	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препарат	-	складний	</a:t>
            </a:r>
            <a:r>
              <a:rPr sz="1400" b="1" spc="-15" dirty="0" err="1" smtClean="0">
                <a:solidFill>
                  <a:schemeClr val="bg1"/>
                </a:solidFill>
                <a:latin typeface="Arial"/>
                <a:cs typeface="Arial"/>
              </a:rPr>
              <a:t>дозований</a:t>
            </a:r>
            <a:r>
              <a:rPr lang="uk-UA" sz="1400" b="1" spc="-1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 err="1" smtClean="0">
                <a:solidFill>
                  <a:schemeClr val="bg1"/>
                </a:solidFill>
                <a:latin typeface="Arial"/>
                <a:cs typeface="Arial"/>
              </a:rPr>
              <a:t>порошок</a:t>
            </a:r>
            <a:r>
              <a:rPr lang="uk-UA" sz="14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 err="1" smtClean="0">
                <a:solidFill>
                  <a:schemeClr val="bg1"/>
                </a:solidFill>
                <a:latin typeface="Arial"/>
                <a:cs typeface="Arial"/>
              </a:rPr>
              <a:t>для</a:t>
            </a:r>
            <a:r>
              <a:rPr lang="uk-UA" sz="1400" b="1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 err="1" smtClean="0">
                <a:solidFill>
                  <a:schemeClr val="bg1"/>
                </a:solidFill>
                <a:latin typeface="Arial"/>
                <a:cs typeface="Arial"/>
              </a:rPr>
              <a:t>внутрішнього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застосування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ru-RU" sz="1400" b="1" dirty="0" err="1">
                <a:solidFill>
                  <a:schemeClr val="bg1"/>
                </a:solidFill>
                <a:latin typeface="Arial"/>
                <a:cs typeface="Arial"/>
              </a:rPr>
              <a:t>виписаний</a:t>
            </a:r>
            <a:r>
              <a:rPr lang="ru-RU"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5" dirty="0" err="1">
                <a:solidFill>
                  <a:schemeClr val="bg1"/>
                </a:solidFill>
                <a:latin typeface="Arial"/>
                <a:cs typeface="Arial"/>
              </a:rPr>
              <a:t>розподільним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способом, 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до </a:t>
            </a:r>
            <a:r>
              <a:rPr lang="ru-RU" sz="1400" b="1" dirty="0">
                <a:solidFill>
                  <a:schemeClr val="bg1"/>
                </a:solidFill>
                <a:latin typeface="Arial"/>
                <a:cs typeface="Arial"/>
              </a:rPr>
              <a:t>складу </a:t>
            </a:r>
            <a:r>
              <a:rPr lang="ru-RU" sz="1400" b="1" spc="-15" dirty="0" err="1">
                <a:solidFill>
                  <a:schemeClr val="bg1"/>
                </a:solidFill>
                <a:latin typeface="Arial"/>
                <a:cs typeface="Arial"/>
              </a:rPr>
              <a:t>якого</a:t>
            </a:r>
            <a:r>
              <a:rPr lang="ru-RU" sz="1400" b="1" spc="-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5" dirty="0" err="1">
                <a:solidFill>
                  <a:schemeClr val="bg1"/>
                </a:solidFill>
                <a:latin typeface="Arial"/>
                <a:cs typeface="Arial"/>
              </a:rPr>
              <a:t>входять</a:t>
            </a:r>
            <a:r>
              <a:rPr lang="ru-RU" sz="1400" b="1" spc="-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сильнодіючі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речовини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дибазол, </a:t>
            </a:r>
            <a:r>
              <a:rPr lang="ru-RU" sz="1400" b="1" spc="-5" dirty="0" err="1">
                <a:solidFill>
                  <a:schemeClr val="bg1"/>
                </a:solidFill>
                <a:latin typeface="Arial"/>
                <a:cs typeface="Arial"/>
              </a:rPr>
              <a:t>анальгін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5" dirty="0">
                <a:solidFill>
                  <a:schemeClr val="bg1"/>
                </a:solidFill>
                <a:latin typeface="Arial"/>
                <a:cs typeface="Arial"/>
              </a:rPr>
              <a:t>та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кодеїну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30" dirty="0">
                <a:solidFill>
                  <a:schemeClr val="bg1"/>
                </a:solidFill>
                <a:latin typeface="Arial"/>
                <a:cs typeface="Arial"/>
              </a:rPr>
              <a:t>фосфат,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речовина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ru-RU" sz="1400" b="1" spc="-15" dirty="0" err="1">
                <a:solidFill>
                  <a:schemeClr val="bg1"/>
                </a:solidFill>
                <a:latin typeface="Arial"/>
                <a:cs typeface="Arial"/>
              </a:rPr>
              <a:t>що</a:t>
            </a:r>
            <a:r>
              <a:rPr lang="ru-RU" sz="1400" b="1" spc="-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5" dirty="0" err="1">
                <a:solidFill>
                  <a:schemeClr val="bg1"/>
                </a:solidFill>
                <a:latin typeface="Arial"/>
                <a:cs typeface="Arial"/>
              </a:rPr>
              <a:t>прирівняна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до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наркотичних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і 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знаходиться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на 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предметно-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кількісному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30" dirty="0" err="1">
                <a:solidFill>
                  <a:schemeClr val="bg1"/>
                </a:solidFill>
                <a:latin typeface="Arial"/>
                <a:cs typeface="Arial"/>
              </a:rPr>
              <a:t>обліку</a:t>
            </a:r>
            <a:r>
              <a:rPr lang="ru-RU" sz="1400" b="1" spc="-30" dirty="0">
                <a:solidFill>
                  <a:schemeClr val="bg1"/>
                </a:solidFill>
                <a:latin typeface="Arial"/>
                <a:cs typeface="Arial"/>
              </a:rPr>
              <a:t>. 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Перед </a:t>
            </a:r>
            <a:r>
              <a:rPr lang="ru-RU" sz="1400" b="1" spc="-15" dirty="0">
                <a:solidFill>
                  <a:schemeClr val="bg1"/>
                </a:solidFill>
                <a:latin typeface="Arial"/>
                <a:cs typeface="Arial"/>
              </a:rPr>
              <a:t>початком </a:t>
            </a:r>
            <a:r>
              <a:rPr lang="ru-RU" sz="1400" b="1" spc="-15" dirty="0" err="1">
                <a:solidFill>
                  <a:schemeClr val="bg1"/>
                </a:solidFill>
                <a:latin typeface="Arial"/>
                <a:cs typeface="Arial"/>
              </a:rPr>
              <a:t>виготовлення</a:t>
            </a:r>
            <a:r>
              <a:rPr lang="ru-RU" sz="1400" b="1" spc="-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перевіряємо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максимальні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терапевтичні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дози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і </a:t>
            </a:r>
            <a:r>
              <a:rPr lang="ru-RU" sz="1400" b="1" spc="-5" dirty="0" err="1">
                <a:solidFill>
                  <a:schemeClr val="bg1"/>
                </a:solidFill>
                <a:latin typeface="Arial"/>
                <a:cs typeface="Arial"/>
              </a:rPr>
              <a:t>відповідність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одноразової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норми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відпуску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кодеїну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фосфату 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відпуску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Arial"/>
                <a:cs typeface="Arial"/>
              </a:rPr>
              <a:t>гранично</a:t>
            </a:r>
            <a:r>
              <a:rPr lang="ru-RU"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допустимій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кількості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Arial"/>
                <a:cs typeface="Arial"/>
              </a:rPr>
              <a:t>на 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один </a:t>
            </a:r>
            <a:r>
              <a:rPr lang="ru-RU" sz="1400" b="1" spc="-20" dirty="0">
                <a:solidFill>
                  <a:schemeClr val="bg1"/>
                </a:solidFill>
                <a:latin typeface="Arial"/>
                <a:cs typeface="Arial"/>
              </a:rPr>
              <a:t>рецепт, </a:t>
            </a:r>
            <a:r>
              <a:rPr lang="ru-RU" sz="1400" b="1" spc="-15" dirty="0">
                <a:solidFill>
                  <a:schemeClr val="bg1"/>
                </a:solidFill>
                <a:latin typeface="Arial"/>
                <a:cs typeface="Arial"/>
              </a:rPr>
              <a:t>та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терапевтичних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разової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і </a:t>
            </a:r>
            <a:r>
              <a:rPr lang="ru-RU" sz="1400" b="1" spc="-5" dirty="0" err="1">
                <a:solidFill>
                  <a:schemeClr val="bg1"/>
                </a:solidFill>
                <a:latin typeface="Arial"/>
                <a:cs typeface="Arial"/>
              </a:rPr>
              <a:t>добової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5" dirty="0">
                <a:solidFill>
                  <a:schemeClr val="bg1"/>
                </a:solidFill>
                <a:latin typeface="Arial"/>
                <a:cs typeface="Arial"/>
              </a:rPr>
              <a:t>доз  </a:t>
            </a:r>
            <a:r>
              <a:rPr lang="ru-RU" sz="1400" b="1" spc="-5" dirty="0" err="1">
                <a:solidFill>
                  <a:schemeClr val="bg1"/>
                </a:solidFill>
                <a:latin typeface="Arial"/>
                <a:cs typeface="Arial"/>
              </a:rPr>
              <a:t>їх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максимально </a:t>
            </a:r>
            <a:r>
              <a:rPr lang="ru-RU" sz="1400" b="1" spc="-10" dirty="0" err="1">
                <a:solidFill>
                  <a:schemeClr val="bg1"/>
                </a:solidFill>
                <a:latin typeface="Arial"/>
                <a:cs typeface="Arial"/>
              </a:rPr>
              <a:t>терапевтичним</a:t>
            </a:r>
            <a:r>
              <a:rPr lang="ru-RU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5" dirty="0" err="1">
                <a:solidFill>
                  <a:schemeClr val="bg1"/>
                </a:solidFill>
                <a:latin typeface="Arial"/>
                <a:cs typeface="Arial"/>
              </a:rPr>
              <a:t>разовій</a:t>
            </a:r>
            <a:r>
              <a:rPr lang="ru-RU" sz="1400" b="1" spc="-5" dirty="0">
                <a:solidFill>
                  <a:schemeClr val="bg1"/>
                </a:solidFill>
                <a:latin typeface="Arial"/>
                <a:cs typeface="Arial"/>
              </a:rPr>
              <a:t> і </a:t>
            </a:r>
            <a:r>
              <a:rPr lang="ru-RU" sz="1400" b="1" spc="-5" dirty="0" err="1">
                <a:solidFill>
                  <a:schemeClr val="bg1"/>
                </a:solidFill>
                <a:latin typeface="Arial"/>
                <a:cs typeface="Arial"/>
              </a:rPr>
              <a:t>добовій</a:t>
            </a:r>
            <a:r>
              <a:rPr lang="ru-RU" sz="1400" b="1" spc="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spc="-15" dirty="0">
                <a:solidFill>
                  <a:schemeClr val="bg1"/>
                </a:solidFill>
                <a:latin typeface="Arial"/>
                <a:cs typeface="Arial"/>
              </a:rPr>
              <a:t>дозам</a:t>
            </a:r>
            <a:endParaRPr lang="ru-RU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algn="just">
              <a:tabLst>
                <a:tab pos="774065" algn="l"/>
                <a:tab pos="1956435" algn="l"/>
                <a:tab pos="2978785" algn="l"/>
                <a:tab pos="3248025" algn="l"/>
                <a:tab pos="4297045" algn="l"/>
                <a:tab pos="5450205" algn="l"/>
                <a:tab pos="6435725" algn="l"/>
                <a:tab pos="6973570" algn="l"/>
              </a:tabLst>
            </a:pP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7127" y="4857750"/>
            <a:ext cx="3528060" cy="16002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245614" y="5969000"/>
            <a:ext cx="3169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Терапевтичні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норма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 завищені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952244" y="4214622"/>
            <a:ext cx="8407400" cy="523875"/>
          </a:xfrm>
          <a:custGeom>
            <a:avLst/>
            <a:gdLst/>
            <a:ahLst/>
            <a:cxnLst/>
            <a:rect l="l" t="t" r="r" b="b"/>
            <a:pathLst>
              <a:path w="8407400" h="523875">
                <a:moveTo>
                  <a:pt x="8407146" y="0"/>
                </a:moveTo>
                <a:lnTo>
                  <a:pt x="0" y="0"/>
                </a:lnTo>
                <a:lnTo>
                  <a:pt x="0" y="523494"/>
                </a:lnTo>
                <a:lnTo>
                  <a:pt x="8407146" y="523494"/>
                </a:lnTo>
                <a:lnTo>
                  <a:pt x="8407146" y="0"/>
                </a:lnTo>
                <a:close/>
              </a:path>
            </a:pathLst>
          </a:custGeom>
          <a:solidFill>
            <a:srgbClr val="FFFF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999487" y="4272574"/>
            <a:ext cx="85598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0" marR="641350">
              <a:spcBef>
                <a:spcPts val="1125"/>
              </a:spcBef>
            </a:pPr>
            <a:r>
              <a:rPr sz="1400" b="1" spc="-10" dirty="0" err="1" smtClean="0">
                <a:solidFill>
                  <a:srgbClr val="4D4D00"/>
                </a:solidFill>
                <a:latin typeface="Arial"/>
                <a:cs typeface="Arial"/>
              </a:rPr>
              <a:t>Гранично</a:t>
            </a:r>
            <a:r>
              <a:rPr sz="1400" b="1" spc="-10" dirty="0" smtClean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допустима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кількість одноразового відпуску кодеїну фосфату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один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рецепт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згідно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наказом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МОЗ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України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 19.07.05 р № 360 становить 0,2 </a:t>
            </a:r>
            <a:r>
              <a:rPr sz="1400" b="1" spc="-50" dirty="0">
                <a:solidFill>
                  <a:srgbClr val="4D4D00"/>
                </a:solidFill>
                <a:latin typeface="Arial"/>
                <a:cs typeface="Arial"/>
              </a:rPr>
              <a:t>г.,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 рецептом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- 0,2</a:t>
            </a:r>
            <a:r>
              <a:rPr sz="1400" b="1" spc="18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9255" y="4857750"/>
            <a:ext cx="3672078" cy="1600200"/>
          </a:xfrm>
          <a:prstGeom prst="rect">
            <a:avLst/>
          </a:prstGeom>
        </p:spPr>
      </p:pic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2226564" y="4931719"/>
          <a:ext cx="7540623" cy="1051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46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7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5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2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216">
                <a:tc>
                  <a:txBody>
                    <a:bodyPr/>
                    <a:lstStyle/>
                    <a:p>
                      <a:pPr marL="31750">
                        <a:lnSpc>
                          <a:spcPts val="1545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Перевірка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терапевтичних</a:t>
                      </a:r>
                      <a:r>
                        <a:rPr sz="1400" b="1" spc="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разових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ts val="1655"/>
                        </a:lnSpc>
                      </a:pP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та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добових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 </a:t>
                      </a: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та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норми</a:t>
                      </a:r>
                      <a:r>
                        <a:rPr sz="1400" b="1" spc="5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відпуску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45"/>
                        </a:lnSpc>
                      </a:pP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Дібазолу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06730">
                        <a:lnSpc>
                          <a:spcPts val="1655"/>
                        </a:lnSpc>
                      </a:pPr>
                      <a:r>
                        <a:rPr sz="14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8260">
                        <a:lnSpc>
                          <a:spcPts val="1655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24460" algn="r">
                        <a:lnSpc>
                          <a:spcPts val="1655"/>
                        </a:lnSpc>
                      </a:pPr>
                      <a:r>
                        <a:rPr sz="14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13664">
                        <a:lnSpc>
                          <a:spcPts val="1655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59">
                <a:tc>
                  <a:txBody>
                    <a:bodyPr/>
                    <a:lstStyle/>
                    <a:p>
                      <a:pPr marL="31750">
                        <a:lnSpc>
                          <a:spcPts val="158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Кодеїну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фосфату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80"/>
                        </a:lnSpc>
                      </a:pP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ТДД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 ×3</a:t>
                      </a:r>
                      <a:r>
                        <a:rPr sz="1400" b="1" spc="-5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580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885" algn="r">
                        <a:lnSpc>
                          <a:spcPts val="1580"/>
                        </a:lnSpc>
                      </a:pP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МТДД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ts val="158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31750">
                        <a:lnSpc>
                          <a:spcPts val="1580"/>
                        </a:lnSpc>
                        <a:tabLst>
                          <a:tab pos="1259840" algn="l"/>
                          <a:tab pos="2303145" algn="l"/>
                          <a:tab pos="2941320" algn="l"/>
                        </a:tabLst>
                      </a:pPr>
                      <a:r>
                        <a:rPr sz="14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	</a:t>
                      </a:r>
                      <a:r>
                        <a:rPr sz="14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8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Анальгіну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856">
                <a:tc>
                  <a:txBody>
                    <a:bodyPr/>
                    <a:lstStyle/>
                    <a:p>
                      <a:pPr marL="31750">
                        <a:lnSpc>
                          <a:spcPts val="1520"/>
                        </a:lnSpc>
                        <a:tabLst>
                          <a:tab pos="2317115" algn="l"/>
                        </a:tabLst>
                      </a:pP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ТДД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 ×3</a:t>
                      </a:r>
                      <a:r>
                        <a:rPr sz="14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0,06	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МТДД</a:t>
                      </a:r>
                      <a:r>
                        <a:rPr sz="14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20"/>
                        </a:lnSpc>
                      </a:pPr>
                      <a:r>
                        <a:rPr sz="14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1520"/>
                        </a:lnSpc>
                      </a:pPr>
                      <a:r>
                        <a:rPr sz="14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ts val="152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8652730" y="5969000"/>
            <a:ext cx="97472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714375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3,0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17997" y="5969000"/>
            <a:ext cx="1572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 ×3 =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0,9</a:t>
            </a:r>
            <a:endParaRPr sz="1400">
              <a:latin typeface="Arial"/>
              <a:cs typeface="Arial"/>
            </a:endParaRPr>
          </a:p>
          <a:p>
            <a:pPr marL="12700"/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Дози не</a:t>
            </a:r>
            <a:r>
              <a:rPr sz="14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завищені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90824" y="279527"/>
            <a:ext cx="64039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880" marR="5080" indent="-424815"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ОКРЕМІ </a:t>
            </a:r>
            <a:r>
              <a:rPr sz="1600" b="1" spc="5" dirty="0">
                <a:latin typeface="Arial"/>
                <a:cs typeface="Arial"/>
              </a:rPr>
              <a:t>ВИПАДКИ </a:t>
            </a:r>
            <a:r>
              <a:rPr sz="1600" b="1" spc="-15" dirty="0">
                <a:latin typeface="Arial"/>
                <a:cs typeface="Arial"/>
              </a:rPr>
              <a:t>ВИГОТОВЛЕННЯ </a:t>
            </a:r>
            <a:r>
              <a:rPr sz="1600" b="1" spc="-5" dirty="0">
                <a:latin typeface="Arial"/>
                <a:cs typeface="Arial"/>
              </a:rPr>
              <a:t>ПОРОШКІВ </a:t>
            </a:r>
            <a:r>
              <a:rPr sz="1600" b="1" dirty="0">
                <a:latin typeface="Arial"/>
                <a:cs typeface="Arial"/>
              </a:rPr>
              <a:t>З </a:t>
            </a:r>
            <a:r>
              <a:rPr sz="1600" b="1" spc="-10" dirty="0">
                <a:latin typeface="Arial"/>
                <a:cs typeface="Arial"/>
              </a:rPr>
              <a:t>ОТРУЙНИМИ,  </a:t>
            </a:r>
            <a:r>
              <a:rPr sz="1600" b="1" spc="-5" dirty="0">
                <a:latin typeface="Arial"/>
                <a:cs typeface="Arial"/>
              </a:rPr>
              <a:t>НАРКОТИЧНИМИ </a:t>
            </a:r>
            <a:r>
              <a:rPr sz="1600" b="1" spc="-55" dirty="0">
                <a:latin typeface="Arial"/>
                <a:cs typeface="Arial"/>
              </a:rPr>
              <a:t>ТА </a:t>
            </a:r>
            <a:r>
              <a:rPr sz="1600" b="1" spc="-10" dirty="0">
                <a:latin typeface="Arial"/>
                <a:cs typeface="Arial"/>
              </a:rPr>
              <a:t>СИЛЬНОДІЮЧИМИ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РЕЧОВИНАМИ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89299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580" y="1448180"/>
            <a:ext cx="1174750" cy="0"/>
          </a:xfrm>
          <a:custGeom>
            <a:avLst/>
            <a:gdLst/>
            <a:ahLst/>
            <a:cxnLst/>
            <a:rect l="l" t="t" r="r" b="b"/>
            <a:pathLst>
              <a:path w="1174750">
                <a:moveTo>
                  <a:pt x="0" y="0"/>
                </a:moveTo>
                <a:lnTo>
                  <a:pt x="1174623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2400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232404" y="1"/>
            <a:ext cx="6758940" cy="9531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67385" algn="ctr">
              <a:spcBef>
                <a:spcPts val="865"/>
              </a:spcBef>
            </a:pPr>
            <a:r>
              <a:rPr sz="1600" b="1" spc="-5" dirty="0">
                <a:latin typeface="Tahoma"/>
                <a:cs typeface="Tahoma"/>
              </a:rPr>
              <a:t>ОКРЕМІ ВИПАДКИ ВИГОТОВЛЕННЯ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ПОРОШКІВ</a:t>
            </a:r>
            <a:endParaRPr sz="1600" dirty="0">
              <a:latin typeface="Tahoma"/>
              <a:cs typeface="Tahoma"/>
            </a:endParaRPr>
          </a:p>
          <a:p>
            <a:pPr algn="ctr">
              <a:spcBef>
                <a:spcPts val="770"/>
              </a:spcBef>
            </a:pPr>
            <a:r>
              <a:rPr sz="1600" b="1" spc="-5" dirty="0">
                <a:latin typeface="Arial"/>
                <a:cs typeface="Arial"/>
              </a:rPr>
              <a:t>ПОРОШКИ </a:t>
            </a:r>
            <a:r>
              <a:rPr sz="1600" b="1" dirty="0">
                <a:latin typeface="Arial"/>
                <a:cs typeface="Arial"/>
              </a:rPr>
              <a:t>З </a:t>
            </a:r>
            <a:r>
              <a:rPr sz="1600" b="1" spc="-5" dirty="0">
                <a:latin typeface="Arial"/>
                <a:cs typeface="Arial"/>
              </a:rPr>
              <a:t>ОТРУЙНИМИ, НАРКОТИЧНИМИ </a:t>
            </a:r>
            <a:r>
              <a:rPr sz="1600" b="1" dirty="0">
                <a:latin typeface="Arial"/>
                <a:cs typeface="Arial"/>
              </a:rPr>
              <a:t>та</a:t>
            </a:r>
            <a:r>
              <a:rPr sz="1600" b="1" spc="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СИЛЬНОДІЮЧИМИ</a:t>
            </a:r>
            <a:endParaRPr sz="1600" dirty="0">
              <a:latin typeface="Arial"/>
              <a:cs typeface="Arial"/>
            </a:endParaRPr>
          </a:p>
          <a:p>
            <a:pPr algn="ctr">
              <a:spcBef>
                <a:spcPts val="10"/>
              </a:spcBef>
            </a:pPr>
            <a:r>
              <a:rPr sz="1600" b="1" spc="-5" dirty="0">
                <a:latin typeface="Arial"/>
                <a:cs typeface="Arial"/>
              </a:rPr>
              <a:t>РЕЧОВИНАМИ</a:t>
            </a:r>
            <a:endParaRPr sz="1600" dirty="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057401" y="2559050"/>
          <a:ext cx="8353425" cy="27353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5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  <a:p>
                      <a:pPr marL="123825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400" b="1" spc="4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50" dirty="0">
                        <a:latin typeface="Times New Roman"/>
                        <a:cs typeface="Times New Roman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tabLst>
                          <a:tab pos="248158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Кодеїну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фосфату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</a:t>
                      </a:r>
                      <a:r>
                        <a:rPr sz="1600" b="1" spc="-7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×10=0,2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tabLst>
                          <a:tab pos="2491740" algn="l"/>
                        </a:tabLst>
                      </a:pP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Дибазолу: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</a:t>
                      </a:r>
                      <a:r>
                        <a:rPr sz="1600" b="1" spc="-5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×10=0,2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tabLst>
                          <a:tab pos="2484120" algn="l"/>
                          <a:tab pos="293814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Анальгіну</a:t>
                      </a:r>
                      <a:r>
                        <a:rPr sz="16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0,3	×10=3,0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 dirty="0">
                        <a:latin typeface="Times New Roman"/>
                        <a:cs typeface="Times New Roman"/>
                      </a:endParaRPr>
                    </a:p>
                    <a:p>
                      <a:pPr marL="90170" marR="274955">
                        <a:lnSpc>
                          <a:spcPct val="100000"/>
                        </a:lnSpc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(0,02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 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0,34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marL="117792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91897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1170940" algn="r">
                        <a:lnSpc>
                          <a:spcPct val="100000"/>
                        </a:lnSpc>
                        <a:tabLst>
                          <a:tab pos="21158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Analgini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3,0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1166495" algn="r">
                        <a:lnSpc>
                          <a:spcPct val="100000"/>
                        </a:lnSpc>
                        <a:tabLst>
                          <a:tab pos="216979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Codeini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phosphatis	0,2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1185545" algn="r">
                        <a:lnSpc>
                          <a:spcPct val="100000"/>
                        </a:lnSpc>
                        <a:tabLst>
                          <a:tab pos="457200" algn="l"/>
                          <a:tab pos="2608580" algn="l"/>
                        </a:tabLst>
                      </a:pP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Dibazoli	0,2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63322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0,34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31902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29679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32664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FF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6204" y="1114805"/>
            <a:ext cx="6912102" cy="9540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186427" y="1152144"/>
            <a:ext cx="28517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116205" algn="ctr">
              <a:spcBef>
                <a:spcPts val="95"/>
              </a:spcBef>
              <a:tabLst>
                <a:tab pos="1951355" algn="l"/>
              </a:tabLst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Видав: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Codeini phosphatis 0,2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Отримав: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Codeini phosphatis</a:t>
            </a: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</a:t>
            </a:r>
            <a:endParaRPr sz="1400">
              <a:latin typeface="Arial"/>
              <a:cs typeface="Arial"/>
            </a:endParaRPr>
          </a:p>
          <a:p>
            <a:pPr algn="ctr">
              <a:spcBef>
                <a:spcPts val="5"/>
              </a:spcBef>
              <a:tabLst>
                <a:tab pos="1828164" algn="l"/>
              </a:tabLst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42953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580" y="1448180"/>
              <a:ext cx="8077200" cy="0"/>
            </a:xfrm>
            <a:custGeom>
              <a:avLst/>
              <a:gdLst/>
              <a:ahLst/>
              <a:cxnLst/>
              <a:rect l="l" t="t" r="r" b="b"/>
              <a:pathLst>
                <a:path w="8077200">
                  <a:moveTo>
                    <a:pt x="0" y="0"/>
                  </a:moveTo>
                  <a:lnTo>
                    <a:pt x="8077200" y="0"/>
                  </a:lnTo>
                </a:path>
              </a:pathLst>
            </a:custGeom>
            <a:ln w="19050">
              <a:solidFill>
                <a:srgbClr val="99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2266" y="1731645"/>
              <a:ext cx="7992745" cy="360680"/>
            </a:xfrm>
            <a:custGeom>
              <a:avLst/>
              <a:gdLst/>
              <a:ahLst/>
              <a:cxnLst/>
              <a:rect l="l" t="t" r="r" b="b"/>
              <a:pathLst>
                <a:path w="7992745" h="360680">
                  <a:moveTo>
                    <a:pt x="7932547" y="0"/>
                  </a:moveTo>
                  <a:lnTo>
                    <a:pt x="60070" y="0"/>
                  </a:lnTo>
                  <a:lnTo>
                    <a:pt x="36690" y="4724"/>
                  </a:lnTo>
                  <a:lnTo>
                    <a:pt x="17595" y="17605"/>
                  </a:lnTo>
                  <a:lnTo>
                    <a:pt x="4721" y="36701"/>
                  </a:lnTo>
                  <a:lnTo>
                    <a:pt x="0" y="60070"/>
                  </a:lnTo>
                  <a:lnTo>
                    <a:pt x="0" y="300354"/>
                  </a:lnTo>
                  <a:lnTo>
                    <a:pt x="4721" y="323724"/>
                  </a:lnTo>
                  <a:lnTo>
                    <a:pt x="17595" y="342820"/>
                  </a:lnTo>
                  <a:lnTo>
                    <a:pt x="36690" y="355701"/>
                  </a:lnTo>
                  <a:lnTo>
                    <a:pt x="60070" y="360425"/>
                  </a:lnTo>
                  <a:lnTo>
                    <a:pt x="7932547" y="360425"/>
                  </a:lnTo>
                  <a:lnTo>
                    <a:pt x="7955916" y="355701"/>
                  </a:lnTo>
                  <a:lnTo>
                    <a:pt x="7975012" y="342820"/>
                  </a:lnTo>
                  <a:lnTo>
                    <a:pt x="7987893" y="323724"/>
                  </a:lnTo>
                  <a:lnTo>
                    <a:pt x="7992617" y="300354"/>
                  </a:lnTo>
                  <a:lnTo>
                    <a:pt x="7992617" y="60070"/>
                  </a:lnTo>
                  <a:lnTo>
                    <a:pt x="7987893" y="36701"/>
                  </a:lnTo>
                  <a:lnTo>
                    <a:pt x="7975012" y="17605"/>
                  </a:lnTo>
                  <a:lnTo>
                    <a:pt x="7955916" y="4724"/>
                  </a:lnTo>
                  <a:lnTo>
                    <a:pt x="793254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2266" y="1731645"/>
              <a:ext cx="7992745" cy="360680"/>
            </a:xfrm>
            <a:custGeom>
              <a:avLst/>
              <a:gdLst/>
              <a:ahLst/>
              <a:cxnLst/>
              <a:rect l="l" t="t" r="r" b="b"/>
              <a:pathLst>
                <a:path w="7992745" h="360680">
                  <a:moveTo>
                    <a:pt x="0" y="60070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7932547" y="0"/>
                  </a:lnTo>
                  <a:lnTo>
                    <a:pt x="7955916" y="4724"/>
                  </a:lnTo>
                  <a:lnTo>
                    <a:pt x="7975012" y="17605"/>
                  </a:lnTo>
                  <a:lnTo>
                    <a:pt x="7987893" y="36701"/>
                  </a:lnTo>
                  <a:lnTo>
                    <a:pt x="7992617" y="60070"/>
                  </a:lnTo>
                  <a:lnTo>
                    <a:pt x="7992617" y="300354"/>
                  </a:lnTo>
                  <a:lnTo>
                    <a:pt x="7987893" y="323724"/>
                  </a:lnTo>
                  <a:lnTo>
                    <a:pt x="7975012" y="342820"/>
                  </a:lnTo>
                  <a:lnTo>
                    <a:pt x="7955916" y="355701"/>
                  </a:lnTo>
                  <a:lnTo>
                    <a:pt x="7932547" y="360425"/>
                  </a:lnTo>
                  <a:lnTo>
                    <a:pt x="60070" y="360425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4"/>
                  </a:lnTo>
                  <a:lnTo>
                    <a:pt x="0" y="6007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69304" y="2263520"/>
              <a:ext cx="2448560" cy="863600"/>
            </a:xfrm>
            <a:custGeom>
              <a:avLst/>
              <a:gdLst/>
              <a:ahLst/>
              <a:cxnLst/>
              <a:rect l="l" t="t" r="r" b="b"/>
              <a:pathLst>
                <a:path w="2448559" h="863600">
                  <a:moveTo>
                    <a:pt x="2304415" y="0"/>
                  </a:moveTo>
                  <a:lnTo>
                    <a:pt x="143891" y="0"/>
                  </a:lnTo>
                  <a:lnTo>
                    <a:pt x="98397" y="7332"/>
                  </a:lnTo>
                  <a:lnTo>
                    <a:pt x="58896" y="27753"/>
                  </a:lnTo>
                  <a:lnTo>
                    <a:pt x="27753" y="58896"/>
                  </a:lnTo>
                  <a:lnTo>
                    <a:pt x="7332" y="98397"/>
                  </a:lnTo>
                  <a:lnTo>
                    <a:pt x="0" y="143890"/>
                  </a:lnTo>
                  <a:lnTo>
                    <a:pt x="0" y="719454"/>
                  </a:lnTo>
                  <a:lnTo>
                    <a:pt x="7332" y="764948"/>
                  </a:lnTo>
                  <a:lnTo>
                    <a:pt x="27753" y="804449"/>
                  </a:lnTo>
                  <a:lnTo>
                    <a:pt x="58896" y="835592"/>
                  </a:lnTo>
                  <a:lnTo>
                    <a:pt x="98397" y="856013"/>
                  </a:lnTo>
                  <a:lnTo>
                    <a:pt x="143891" y="863345"/>
                  </a:lnTo>
                  <a:lnTo>
                    <a:pt x="2304415" y="863345"/>
                  </a:lnTo>
                  <a:lnTo>
                    <a:pt x="2349908" y="856013"/>
                  </a:lnTo>
                  <a:lnTo>
                    <a:pt x="2389409" y="835592"/>
                  </a:lnTo>
                  <a:lnTo>
                    <a:pt x="2420552" y="804449"/>
                  </a:lnTo>
                  <a:lnTo>
                    <a:pt x="2440973" y="764948"/>
                  </a:lnTo>
                  <a:lnTo>
                    <a:pt x="2448305" y="719454"/>
                  </a:lnTo>
                  <a:lnTo>
                    <a:pt x="2448305" y="143890"/>
                  </a:lnTo>
                  <a:lnTo>
                    <a:pt x="2440973" y="98397"/>
                  </a:lnTo>
                  <a:lnTo>
                    <a:pt x="2420552" y="58896"/>
                  </a:lnTo>
                  <a:lnTo>
                    <a:pt x="2389409" y="27753"/>
                  </a:lnTo>
                  <a:lnTo>
                    <a:pt x="2349908" y="7332"/>
                  </a:lnTo>
                  <a:lnTo>
                    <a:pt x="2304415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69304" y="2263520"/>
              <a:ext cx="2448560" cy="863600"/>
            </a:xfrm>
            <a:custGeom>
              <a:avLst/>
              <a:gdLst/>
              <a:ahLst/>
              <a:cxnLst/>
              <a:rect l="l" t="t" r="r" b="b"/>
              <a:pathLst>
                <a:path w="2448559" h="863600">
                  <a:moveTo>
                    <a:pt x="0" y="143890"/>
                  </a:moveTo>
                  <a:lnTo>
                    <a:pt x="7332" y="98397"/>
                  </a:lnTo>
                  <a:lnTo>
                    <a:pt x="27753" y="58896"/>
                  </a:lnTo>
                  <a:lnTo>
                    <a:pt x="58896" y="27753"/>
                  </a:lnTo>
                  <a:lnTo>
                    <a:pt x="98397" y="7332"/>
                  </a:lnTo>
                  <a:lnTo>
                    <a:pt x="143891" y="0"/>
                  </a:lnTo>
                  <a:lnTo>
                    <a:pt x="2304415" y="0"/>
                  </a:lnTo>
                  <a:lnTo>
                    <a:pt x="2349908" y="7332"/>
                  </a:lnTo>
                  <a:lnTo>
                    <a:pt x="2389409" y="27753"/>
                  </a:lnTo>
                  <a:lnTo>
                    <a:pt x="2420552" y="58896"/>
                  </a:lnTo>
                  <a:lnTo>
                    <a:pt x="2440973" y="98397"/>
                  </a:lnTo>
                  <a:lnTo>
                    <a:pt x="2448305" y="143890"/>
                  </a:lnTo>
                  <a:lnTo>
                    <a:pt x="2448305" y="719454"/>
                  </a:lnTo>
                  <a:lnTo>
                    <a:pt x="2440973" y="764948"/>
                  </a:lnTo>
                  <a:lnTo>
                    <a:pt x="2420552" y="804449"/>
                  </a:lnTo>
                  <a:lnTo>
                    <a:pt x="2389409" y="835592"/>
                  </a:lnTo>
                  <a:lnTo>
                    <a:pt x="2349908" y="856013"/>
                  </a:lnTo>
                  <a:lnTo>
                    <a:pt x="2304415" y="863345"/>
                  </a:lnTo>
                  <a:lnTo>
                    <a:pt x="143891" y="863345"/>
                  </a:lnTo>
                  <a:lnTo>
                    <a:pt x="98397" y="856013"/>
                  </a:lnTo>
                  <a:lnTo>
                    <a:pt x="58896" y="835592"/>
                  </a:lnTo>
                  <a:lnTo>
                    <a:pt x="27753" y="804449"/>
                  </a:lnTo>
                  <a:lnTo>
                    <a:pt x="7332" y="764948"/>
                  </a:lnTo>
                  <a:lnTo>
                    <a:pt x="0" y="719454"/>
                  </a:lnTo>
                  <a:lnTo>
                    <a:pt x="0" y="14389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683753" y="2288032"/>
            <a:ext cx="186817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sz="1400" b="1" spc="-15" dirty="0">
                <a:latin typeface="Arial"/>
                <a:cs typeface="Arial"/>
              </a:rPr>
              <a:t>Діюча </a:t>
            </a:r>
            <a:r>
              <a:rPr sz="1400" b="1" spc="-10" dirty="0">
                <a:latin typeface="Arial"/>
                <a:cs typeface="Arial"/>
              </a:rPr>
              <a:t>речовина  </a:t>
            </a:r>
            <a:r>
              <a:rPr sz="1400" b="1" spc="-5" dirty="0">
                <a:latin typeface="Arial"/>
                <a:cs typeface="Arial"/>
              </a:rPr>
              <a:t>прописана в більшій  </a:t>
            </a:r>
            <a:r>
              <a:rPr sz="1400" b="1" spc="-15" dirty="0">
                <a:latin typeface="Arial"/>
                <a:cs typeface="Arial"/>
              </a:rPr>
              <a:t>кількості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106042" y="2238630"/>
            <a:ext cx="4692015" cy="3982085"/>
            <a:chOff x="582041" y="2238629"/>
            <a:chExt cx="4692015" cy="398208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267" y="5121021"/>
              <a:ext cx="4601718" cy="35966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12267" y="5121021"/>
              <a:ext cx="4601845" cy="360045"/>
            </a:xfrm>
            <a:custGeom>
              <a:avLst/>
              <a:gdLst/>
              <a:ahLst/>
              <a:cxnLst/>
              <a:rect l="l" t="t" r="r" b="b"/>
              <a:pathLst>
                <a:path w="4601845" h="360045">
                  <a:moveTo>
                    <a:pt x="0" y="59943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3" y="0"/>
                  </a:lnTo>
                  <a:lnTo>
                    <a:pt x="4541774" y="0"/>
                  </a:lnTo>
                  <a:lnTo>
                    <a:pt x="4565124" y="4704"/>
                  </a:lnTo>
                  <a:lnTo>
                    <a:pt x="4584176" y="17541"/>
                  </a:lnTo>
                  <a:lnTo>
                    <a:pt x="4597013" y="36593"/>
                  </a:lnTo>
                  <a:lnTo>
                    <a:pt x="4601718" y="59943"/>
                  </a:lnTo>
                  <a:lnTo>
                    <a:pt x="4601718" y="299719"/>
                  </a:lnTo>
                  <a:lnTo>
                    <a:pt x="4597013" y="323070"/>
                  </a:lnTo>
                  <a:lnTo>
                    <a:pt x="4584176" y="342122"/>
                  </a:lnTo>
                  <a:lnTo>
                    <a:pt x="4565124" y="354959"/>
                  </a:lnTo>
                  <a:lnTo>
                    <a:pt x="4541774" y="359663"/>
                  </a:lnTo>
                  <a:lnTo>
                    <a:pt x="59943" y="359663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19"/>
                  </a:lnTo>
                  <a:lnTo>
                    <a:pt x="0" y="5994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509" y="5643752"/>
              <a:ext cx="4625340" cy="5715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43509" y="5643752"/>
              <a:ext cx="4625340" cy="571500"/>
            </a:xfrm>
            <a:custGeom>
              <a:avLst/>
              <a:gdLst/>
              <a:ahLst/>
              <a:cxnLst/>
              <a:rect l="l" t="t" r="r" b="b"/>
              <a:pathLst>
                <a:path w="4625340" h="571500">
                  <a:moveTo>
                    <a:pt x="0" y="95250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4530090" y="0"/>
                  </a:lnTo>
                  <a:lnTo>
                    <a:pt x="4567154" y="7485"/>
                  </a:lnTo>
                  <a:lnTo>
                    <a:pt x="4597431" y="27898"/>
                  </a:lnTo>
                  <a:lnTo>
                    <a:pt x="4617850" y="58175"/>
                  </a:lnTo>
                  <a:lnTo>
                    <a:pt x="4625340" y="95250"/>
                  </a:lnTo>
                  <a:lnTo>
                    <a:pt x="4625340" y="476250"/>
                  </a:lnTo>
                  <a:lnTo>
                    <a:pt x="4617850" y="513324"/>
                  </a:lnTo>
                  <a:lnTo>
                    <a:pt x="4597431" y="543601"/>
                  </a:lnTo>
                  <a:lnTo>
                    <a:pt x="4567154" y="564014"/>
                  </a:lnTo>
                  <a:lnTo>
                    <a:pt x="4530090" y="571500"/>
                  </a:lnTo>
                  <a:lnTo>
                    <a:pt x="95250" y="571500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7121" y="2243709"/>
              <a:ext cx="4608576" cy="93649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87121" y="2243709"/>
              <a:ext cx="4608830" cy="936625"/>
            </a:xfrm>
            <a:custGeom>
              <a:avLst/>
              <a:gdLst/>
              <a:ahLst/>
              <a:cxnLst/>
              <a:rect l="l" t="t" r="r" b="b"/>
              <a:pathLst>
                <a:path w="4608830" h="936625">
                  <a:moveTo>
                    <a:pt x="0" y="156082"/>
                  </a:moveTo>
                  <a:lnTo>
                    <a:pt x="7956" y="106736"/>
                  </a:lnTo>
                  <a:lnTo>
                    <a:pt x="30113" y="63889"/>
                  </a:lnTo>
                  <a:lnTo>
                    <a:pt x="63900" y="30106"/>
                  </a:lnTo>
                  <a:lnTo>
                    <a:pt x="106746" y="7954"/>
                  </a:lnTo>
                  <a:lnTo>
                    <a:pt x="156083" y="0"/>
                  </a:lnTo>
                  <a:lnTo>
                    <a:pt x="4452493" y="0"/>
                  </a:lnTo>
                  <a:lnTo>
                    <a:pt x="4501839" y="7954"/>
                  </a:lnTo>
                  <a:lnTo>
                    <a:pt x="4544686" y="30106"/>
                  </a:lnTo>
                  <a:lnTo>
                    <a:pt x="4578469" y="63889"/>
                  </a:lnTo>
                  <a:lnTo>
                    <a:pt x="4600621" y="106736"/>
                  </a:lnTo>
                  <a:lnTo>
                    <a:pt x="4608576" y="156082"/>
                  </a:lnTo>
                  <a:lnTo>
                    <a:pt x="4608576" y="780414"/>
                  </a:lnTo>
                  <a:lnTo>
                    <a:pt x="4600621" y="829761"/>
                  </a:lnTo>
                  <a:lnTo>
                    <a:pt x="4578469" y="872608"/>
                  </a:lnTo>
                  <a:lnTo>
                    <a:pt x="4544686" y="906391"/>
                  </a:lnTo>
                  <a:lnTo>
                    <a:pt x="4501839" y="928543"/>
                  </a:lnTo>
                  <a:lnTo>
                    <a:pt x="4452493" y="936498"/>
                  </a:lnTo>
                  <a:lnTo>
                    <a:pt x="156083" y="936498"/>
                  </a:lnTo>
                  <a:lnTo>
                    <a:pt x="106746" y="928543"/>
                  </a:lnTo>
                  <a:lnTo>
                    <a:pt x="63900" y="906391"/>
                  </a:lnTo>
                  <a:lnTo>
                    <a:pt x="30113" y="872608"/>
                  </a:lnTo>
                  <a:lnTo>
                    <a:pt x="7956" y="829761"/>
                  </a:lnTo>
                  <a:lnTo>
                    <a:pt x="0" y="780414"/>
                  </a:lnTo>
                  <a:lnTo>
                    <a:pt x="0" y="15608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240026" y="2374645"/>
            <a:ext cx="434975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635" algn="ctr"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ступці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ретельно розтирають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3,0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анальгіну,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виймають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залишивши приблизно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 (1 : 1) по відношенню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слідуючої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131188" y="3352673"/>
            <a:ext cx="4618355" cy="1628775"/>
            <a:chOff x="607187" y="3352672"/>
            <a:chExt cx="4618355" cy="1628775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2267" y="3357752"/>
              <a:ext cx="4607814" cy="82524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12267" y="3357752"/>
              <a:ext cx="4608195" cy="825500"/>
            </a:xfrm>
            <a:custGeom>
              <a:avLst/>
              <a:gdLst/>
              <a:ahLst/>
              <a:cxnLst/>
              <a:rect l="l" t="t" r="r" b="b"/>
              <a:pathLst>
                <a:path w="4608195" h="825500">
                  <a:moveTo>
                    <a:pt x="0" y="137541"/>
                  </a:moveTo>
                  <a:lnTo>
                    <a:pt x="7012" y="94073"/>
                  </a:lnTo>
                  <a:lnTo>
                    <a:pt x="26538" y="56317"/>
                  </a:lnTo>
                  <a:lnTo>
                    <a:pt x="56312" y="26541"/>
                  </a:lnTo>
                  <a:lnTo>
                    <a:pt x="94068" y="7013"/>
                  </a:lnTo>
                  <a:lnTo>
                    <a:pt x="137540" y="0"/>
                  </a:lnTo>
                  <a:lnTo>
                    <a:pt x="4470273" y="0"/>
                  </a:lnTo>
                  <a:lnTo>
                    <a:pt x="4513740" y="7013"/>
                  </a:lnTo>
                  <a:lnTo>
                    <a:pt x="4551496" y="26541"/>
                  </a:lnTo>
                  <a:lnTo>
                    <a:pt x="4581272" y="56317"/>
                  </a:lnTo>
                  <a:lnTo>
                    <a:pt x="4600800" y="94073"/>
                  </a:lnTo>
                  <a:lnTo>
                    <a:pt x="4607814" y="137541"/>
                  </a:lnTo>
                  <a:lnTo>
                    <a:pt x="4607814" y="687705"/>
                  </a:lnTo>
                  <a:lnTo>
                    <a:pt x="4600800" y="731172"/>
                  </a:lnTo>
                  <a:lnTo>
                    <a:pt x="4581272" y="768928"/>
                  </a:lnTo>
                  <a:lnTo>
                    <a:pt x="4551496" y="798704"/>
                  </a:lnTo>
                  <a:lnTo>
                    <a:pt x="4513740" y="818232"/>
                  </a:lnTo>
                  <a:lnTo>
                    <a:pt x="4470273" y="825246"/>
                  </a:lnTo>
                  <a:lnTo>
                    <a:pt x="137540" y="825246"/>
                  </a:lnTo>
                  <a:lnTo>
                    <a:pt x="94068" y="818232"/>
                  </a:lnTo>
                  <a:lnTo>
                    <a:pt x="56312" y="798704"/>
                  </a:lnTo>
                  <a:lnTo>
                    <a:pt x="26538" y="768928"/>
                  </a:lnTo>
                  <a:lnTo>
                    <a:pt x="7012" y="731172"/>
                  </a:lnTo>
                  <a:lnTo>
                    <a:pt x="0" y="687705"/>
                  </a:lnTo>
                  <a:lnTo>
                    <a:pt x="0" y="13754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267" y="4330064"/>
              <a:ext cx="4600194" cy="64617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12267" y="4330064"/>
              <a:ext cx="4600575" cy="646430"/>
            </a:xfrm>
            <a:custGeom>
              <a:avLst/>
              <a:gdLst/>
              <a:ahLst/>
              <a:cxnLst/>
              <a:rect l="l" t="t" r="r" b="b"/>
              <a:pathLst>
                <a:path w="4600575" h="646429">
                  <a:moveTo>
                    <a:pt x="0" y="107696"/>
                  </a:moveTo>
                  <a:lnTo>
                    <a:pt x="8463" y="65793"/>
                  </a:lnTo>
                  <a:lnTo>
                    <a:pt x="31545" y="31559"/>
                  </a:lnTo>
                  <a:lnTo>
                    <a:pt x="65777" y="8469"/>
                  </a:lnTo>
                  <a:lnTo>
                    <a:pt x="107695" y="0"/>
                  </a:lnTo>
                  <a:lnTo>
                    <a:pt x="4492498" y="0"/>
                  </a:lnTo>
                  <a:lnTo>
                    <a:pt x="4534400" y="8469"/>
                  </a:lnTo>
                  <a:lnTo>
                    <a:pt x="4568634" y="31559"/>
                  </a:lnTo>
                  <a:lnTo>
                    <a:pt x="4591724" y="65793"/>
                  </a:lnTo>
                  <a:lnTo>
                    <a:pt x="4600194" y="107696"/>
                  </a:lnTo>
                  <a:lnTo>
                    <a:pt x="4600194" y="538480"/>
                  </a:lnTo>
                  <a:lnTo>
                    <a:pt x="4591724" y="580382"/>
                  </a:lnTo>
                  <a:lnTo>
                    <a:pt x="4568634" y="614616"/>
                  </a:lnTo>
                  <a:lnTo>
                    <a:pt x="4534400" y="637706"/>
                  </a:lnTo>
                  <a:lnTo>
                    <a:pt x="4492498" y="646176"/>
                  </a:lnTo>
                  <a:lnTo>
                    <a:pt x="107695" y="646176"/>
                  </a:lnTo>
                  <a:lnTo>
                    <a:pt x="65777" y="637706"/>
                  </a:lnTo>
                  <a:lnTo>
                    <a:pt x="31545" y="614616"/>
                  </a:lnTo>
                  <a:lnTo>
                    <a:pt x="8463" y="580382"/>
                  </a:lnTo>
                  <a:lnTo>
                    <a:pt x="0" y="538480"/>
                  </a:lnTo>
                  <a:lnTo>
                    <a:pt x="0" y="10769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240026" y="3495860"/>
            <a:ext cx="6283325" cy="32181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965960" indent="-1270" algn="ctr"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Отримують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вимогу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кодеїну фосфату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висипають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ступку,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змішують, додають</a:t>
            </a:r>
            <a:r>
              <a:rPr sz="1400" b="1" spc="1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дібазол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600" dirty="0">
              <a:latin typeface="Arial"/>
              <a:cs typeface="Arial"/>
            </a:endParaRPr>
          </a:p>
          <a:p>
            <a:pPr marL="205740" marR="2167890" algn="ctr">
              <a:spcBef>
                <a:spcPts val="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кілька прийомів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2200" dirty="0">
              <a:latin typeface="Arial"/>
              <a:cs typeface="Arial"/>
            </a:endParaRPr>
          </a:p>
          <a:p>
            <a:pPr marR="1960880" algn="ctr">
              <a:spcBef>
                <a:spcPts val="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порошкову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суміш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 0,3 г на 10</a:t>
            </a:r>
            <a:r>
              <a:rPr sz="1400" b="1" spc="7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2100" dirty="0">
              <a:latin typeface="Arial"/>
              <a:cs typeface="Arial"/>
            </a:endParaRPr>
          </a:p>
          <a:p>
            <a:pPr marL="1078865" marR="2454275" indent="-499109"/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пергаментні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 dirty="0">
              <a:latin typeface="Arial"/>
              <a:cs typeface="Arial"/>
            </a:endParaRPr>
          </a:p>
          <a:p>
            <a:pPr marL="635000" algn="ctr">
              <a:spcBef>
                <a:spcPts val="960"/>
              </a:spcBef>
            </a:pP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Оформлення: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№ рецепта,</a:t>
            </a: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«Сигнатура»,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37540" algn="ctr"/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«Поводитись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з обережністю», «Берегти від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дітей»,</a:t>
            </a:r>
            <a:r>
              <a:rPr sz="1400" b="1" spc="1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опечатують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167510" y="793682"/>
            <a:ext cx="8387715" cy="4886960"/>
            <a:chOff x="582041" y="803783"/>
            <a:chExt cx="8387715" cy="4886960"/>
          </a:xfrm>
        </p:grpSpPr>
        <p:sp>
          <p:nvSpPr>
            <p:cNvPr id="28" name="object 28"/>
            <p:cNvSpPr/>
            <p:nvPr/>
          </p:nvSpPr>
          <p:spPr>
            <a:xfrm>
              <a:off x="5293232" y="2652140"/>
              <a:ext cx="576580" cy="76200"/>
            </a:xfrm>
            <a:custGeom>
              <a:avLst/>
              <a:gdLst/>
              <a:ahLst/>
              <a:cxnLst/>
              <a:rect l="l" t="t" r="r" b="b"/>
              <a:pathLst>
                <a:path w="576579" h="76200">
                  <a:moveTo>
                    <a:pt x="499871" y="0"/>
                  </a:moveTo>
                  <a:lnTo>
                    <a:pt x="499871" y="76200"/>
                  </a:lnTo>
                  <a:lnTo>
                    <a:pt x="563371" y="44450"/>
                  </a:lnTo>
                  <a:lnTo>
                    <a:pt x="512571" y="44450"/>
                  </a:lnTo>
                  <a:lnTo>
                    <a:pt x="512571" y="31750"/>
                  </a:lnTo>
                  <a:lnTo>
                    <a:pt x="563371" y="31750"/>
                  </a:lnTo>
                  <a:lnTo>
                    <a:pt x="499871" y="0"/>
                  </a:lnTo>
                  <a:close/>
                </a:path>
                <a:path w="576579" h="76200">
                  <a:moveTo>
                    <a:pt x="499871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99871" y="44450"/>
                  </a:lnTo>
                  <a:lnTo>
                    <a:pt x="499871" y="31750"/>
                  </a:lnTo>
                  <a:close/>
                </a:path>
                <a:path w="576579" h="76200">
                  <a:moveTo>
                    <a:pt x="563371" y="31750"/>
                  </a:moveTo>
                  <a:lnTo>
                    <a:pt x="512571" y="31750"/>
                  </a:lnTo>
                  <a:lnTo>
                    <a:pt x="512571" y="44450"/>
                  </a:lnTo>
                  <a:lnTo>
                    <a:pt x="563371" y="44450"/>
                  </a:lnTo>
                  <a:lnTo>
                    <a:pt x="576071" y="38100"/>
                  </a:lnTo>
                  <a:lnTo>
                    <a:pt x="563371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53308" y="2118741"/>
              <a:ext cx="76200" cy="1447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22473" y="3212972"/>
              <a:ext cx="76200" cy="1447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55061" y="4183761"/>
              <a:ext cx="76200" cy="1463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65729" y="4976241"/>
              <a:ext cx="76200" cy="14477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5729" y="5545454"/>
              <a:ext cx="76200" cy="14477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7121" y="808863"/>
              <a:ext cx="8377428" cy="89077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87121" y="808863"/>
              <a:ext cx="8377555" cy="890905"/>
            </a:xfrm>
            <a:custGeom>
              <a:avLst/>
              <a:gdLst/>
              <a:ahLst/>
              <a:cxnLst/>
              <a:rect l="l" t="t" r="r" b="b"/>
              <a:pathLst>
                <a:path w="8377555" h="890905">
                  <a:moveTo>
                    <a:pt x="0" y="318008"/>
                  </a:moveTo>
                  <a:lnTo>
                    <a:pt x="3448" y="271012"/>
                  </a:lnTo>
                  <a:lnTo>
                    <a:pt x="13465" y="226159"/>
                  </a:lnTo>
                  <a:lnTo>
                    <a:pt x="29559" y="183939"/>
                  </a:lnTo>
                  <a:lnTo>
                    <a:pt x="51238" y="144844"/>
                  </a:lnTo>
                  <a:lnTo>
                    <a:pt x="78010" y="109367"/>
                  </a:lnTo>
                  <a:lnTo>
                    <a:pt x="109383" y="77998"/>
                  </a:lnTo>
                  <a:lnTo>
                    <a:pt x="144865" y="51230"/>
                  </a:lnTo>
                  <a:lnTo>
                    <a:pt x="183965" y="29554"/>
                  </a:lnTo>
                  <a:lnTo>
                    <a:pt x="226189" y="13463"/>
                  </a:lnTo>
                  <a:lnTo>
                    <a:pt x="271047" y="3447"/>
                  </a:lnTo>
                  <a:lnTo>
                    <a:pt x="318046" y="0"/>
                  </a:lnTo>
                  <a:lnTo>
                    <a:pt x="8059420" y="0"/>
                  </a:lnTo>
                  <a:lnTo>
                    <a:pt x="8106415" y="3447"/>
                  </a:lnTo>
                  <a:lnTo>
                    <a:pt x="8151268" y="13463"/>
                  </a:lnTo>
                  <a:lnTo>
                    <a:pt x="8193488" y="29554"/>
                  </a:lnTo>
                  <a:lnTo>
                    <a:pt x="8232583" y="51230"/>
                  </a:lnTo>
                  <a:lnTo>
                    <a:pt x="8268060" y="77998"/>
                  </a:lnTo>
                  <a:lnTo>
                    <a:pt x="8299429" y="109367"/>
                  </a:lnTo>
                  <a:lnTo>
                    <a:pt x="8326197" y="144844"/>
                  </a:lnTo>
                  <a:lnTo>
                    <a:pt x="8347873" y="183939"/>
                  </a:lnTo>
                  <a:lnTo>
                    <a:pt x="8363964" y="226159"/>
                  </a:lnTo>
                  <a:lnTo>
                    <a:pt x="8373980" y="271012"/>
                  </a:lnTo>
                  <a:lnTo>
                    <a:pt x="8377428" y="318008"/>
                  </a:lnTo>
                  <a:lnTo>
                    <a:pt x="8377428" y="572770"/>
                  </a:lnTo>
                  <a:lnTo>
                    <a:pt x="8373980" y="619765"/>
                  </a:lnTo>
                  <a:lnTo>
                    <a:pt x="8363964" y="664618"/>
                  </a:lnTo>
                  <a:lnTo>
                    <a:pt x="8347873" y="706838"/>
                  </a:lnTo>
                  <a:lnTo>
                    <a:pt x="8326197" y="745933"/>
                  </a:lnTo>
                  <a:lnTo>
                    <a:pt x="8299429" y="781410"/>
                  </a:lnTo>
                  <a:lnTo>
                    <a:pt x="8268060" y="812779"/>
                  </a:lnTo>
                  <a:lnTo>
                    <a:pt x="8232583" y="839547"/>
                  </a:lnTo>
                  <a:lnTo>
                    <a:pt x="8193488" y="861223"/>
                  </a:lnTo>
                  <a:lnTo>
                    <a:pt x="8151268" y="877314"/>
                  </a:lnTo>
                  <a:lnTo>
                    <a:pt x="8106415" y="887330"/>
                  </a:lnTo>
                  <a:lnTo>
                    <a:pt x="8059420" y="890777"/>
                  </a:lnTo>
                  <a:lnTo>
                    <a:pt x="318046" y="890777"/>
                  </a:lnTo>
                  <a:lnTo>
                    <a:pt x="271047" y="887330"/>
                  </a:lnTo>
                  <a:lnTo>
                    <a:pt x="226189" y="877314"/>
                  </a:lnTo>
                  <a:lnTo>
                    <a:pt x="183965" y="861223"/>
                  </a:lnTo>
                  <a:lnTo>
                    <a:pt x="144865" y="839547"/>
                  </a:lnTo>
                  <a:lnTo>
                    <a:pt x="109383" y="812779"/>
                  </a:lnTo>
                  <a:lnTo>
                    <a:pt x="78010" y="781410"/>
                  </a:lnTo>
                  <a:lnTo>
                    <a:pt x="51238" y="745933"/>
                  </a:lnTo>
                  <a:lnTo>
                    <a:pt x="29559" y="706838"/>
                  </a:lnTo>
                  <a:lnTo>
                    <a:pt x="13465" y="664618"/>
                  </a:lnTo>
                  <a:lnTo>
                    <a:pt x="3448" y="619765"/>
                  </a:lnTo>
                  <a:lnTo>
                    <a:pt x="0" y="572770"/>
                  </a:lnTo>
                  <a:lnTo>
                    <a:pt x="0" y="31800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83514" y="884682"/>
              <a:ext cx="8171815" cy="738505"/>
            </a:xfrm>
            <a:custGeom>
              <a:avLst/>
              <a:gdLst/>
              <a:ahLst/>
              <a:cxnLst/>
              <a:rect l="l" t="t" r="r" b="b"/>
              <a:pathLst>
                <a:path w="8171815" h="738505">
                  <a:moveTo>
                    <a:pt x="8171688" y="0"/>
                  </a:moveTo>
                  <a:lnTo>
                    <a:pt x="0" y="0"/>
                  </a:lnTo>
                  <a:lnTo>
                    <a:pt x="0" y="738377"/>
                  </a:lnTo>
                  <a:lnTo>
                    <a:pt x="8171688" y="738377"/>
                  </a:lnTo>
                  <a:lnTo>
                    <a:pt x="8171688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381458" y="462280"/>
            <a:ext cx="8670207" cy="1578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0479" marR="5080" indent="-2919095">
              <a:spcBef>
                <a:spcPts val="100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Порошки з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отруйними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наркотичними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та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сильнодіючими речовинами  речовинами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ts val="1385"/>
              </a:lnSpc>
              <a:tabLst>
                <a:tab pos="3869690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9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</a:t>
            </a:r>
            <a:endParaRPr sz="1400" dirty="0">
              <a:latin typeface="Arial"/>
              <a:cs typeface="Arial"/>
            </a:endParaRPr>
          </a:p>
          <a:p>
            <a:pPr marL="12700"/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поверхні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, чашок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1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використання</a:t>
            </a:r>
            <a:endParaRPr sz="1400"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450" dirty="0">
              <a:latin typeface="Arial"/>
              <a:cs typeface="Arial"/>
            </a:endParaRPr>
          </a:p>
          <a:p>
            <a:pPr marR="308610" algn="ctr"/>
            <a:r>
              <a:rPr sz="1600" b="1" spc="-20" dirty="0">
                <a:latin typeface="Arial"/>
                <a:cs typeface="Arial"/>
              </a:rPr>
              <a:t>Технологія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531870" y="38861"/>
            <a:ext cx="6029960" cy="340360"/>
          </a:xfrm>
          <a:custGeom>
            <a:avLst/>
            <a:gdLst/>
            <a:ahLst/>
            <a:cxnLst/>
            <a:rect l="l" t="t" r="r" b="b"/>
            <a:pathLst>
              <a:path w="6029959" h="340360">
                <a:moveTo>
                  <a:pt x="6029706" y="0"/>
                </a:moveTo>
                <a:lnTo>
                  <a:pt x="0" y="0"/>
                </a:lnTo>
                <a:lnTo>
                  <a:pt x="0" y="339852"/>
                </a:lnTo>
                <a:lnTo>
                  <a:pt x="6029706" y="339852"/>
                </a:lnTo>
                <a:lnTo>
                  <a:pt x="6029706" y="0"/>
                </a:lnTo>
                <a:close/>
              </a:path>
            </a:pathLst>
          </a:custGeom>
          <a:solidFill>
            <a:srgbClr val="FFFF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141977" y="67818"/>
            <a:ext cx="48107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ОКРЕМІ 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ВИПАДКИ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r>
              <a:rPr sz="16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56612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581" y="1448180"/>
            <a:ext cx="42545" cy="0"/>
          </a:xfrm>
          <a:custGeom>
            <a:avLst/>
            <a:gdLst/>
            <a:ahLst/>
            <a:cxnLst/>
            <a:rect l="l" t="t" r="r" b="b"/>
            <a:pathLst>
              <a:path w="42545">
                <a:moveTo>
                  <a:pt x="0" y="0"/>
                </a:moveTo>
                <a:lnTo>
                  <a:pt x="4229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400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  <p:sp>
        <p:nvSpPr>
          <p:cNvPr id="6" name="object 6"/>
          <p:cNvSpPr/>
          <p:nvPr/>
        </p:nvSpPr>
        <p:spPr>
          <a:xfrm>
            <a:off x="1974158" y="1173145"/>
            <a:ext cx="9038835" cy="5143500"/>
          </a:xfrm>
          <a:custGeom>
            <a:avLst/>
            <a:gdLst/>
            <a:ahLst/>
            <a:cxnLst/>
            <a:rect l="l" t="t" r="r" b="b"/>
            <a:pathLst>
              <a:path w="8183245" h="5143500">
                <a:moveTo>
                  <a:pt x="8183118" y="0"/>
                </a:moveTo>
                <a:lnTo>
                  <a:pt x="0" y="0"/>
                </a:lnTo>
                <a:lnTo>
                  <a:pt x="0" y="5143500"/>
                </a:lnTo>
                <a:lnTo>
                  <a:pt x="8183118" y="5143500"/>
                </a:lnTo>
                <a:lnTo>
                  <a:pt x="8183118" y="0"/>
                </a:lnTo>
                <a:close/>
              </a:path>
            </a:pathLst>
          </a:custGeom>
          <a:solidFill>
            <a:srgbClr val="FFFF6F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45767" y="1504695"/>
            <a:ext cx="22510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2915" indent="-450850">
              <a:spcBef>
                <a:spcPts val="95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462915" algn="l"/>
                <a:tab pos="463550" algn="l"/>
              </a:tabLst>
            </a:pPr>
            <a:r>
              <a:rPr sz="2000" b="1" spc="-10" dirty="0">
                <a:solidFill>
                  <a:schemeClr val="bg1"/>
                </a:solidFill>
                <a:latin typeface="Arial"/>
                <a:cs typeface="Arial"/>
              </a:rPr>
              <a:t>Ви</a:t>
            </a:r>
            <a:r>
              <a:rPr sz="2000" b="1" spc="-25" dirty="0">
                <a:solidFill>
                  <a:schemeClr val="bg1"/>
                </a:solidFill>
                <a:latin typeface="Arial"/>
                <a:cs typeface="Arial"/>
              </a:rPr>
              <a:t>г</a:t>
            </a:r>
            <a:r>
              <a:rPr sz="2000" b="1" spc="-55" dirty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chemeClr val="bg1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chemeClr val="bg1"/>
                </a:solidFill>
                <a:latin typeface="Arial"/>
                <a:cs typeface="Arial"/>
              </a:rPr>
              <a:t>в</a:t>
            </a:r>
            <a:r>
              <a:rPr sz="2000" b="1" spc="-30" dirty="0">
                <a:solidFill>
                  <a:schemeClr val="bg1"/>
                </a:solidFill>
                <a:latin typeface="Arial"/>
                <a:cs typeface="Arial"/>
              </a:rPr>
              <a:t>л</a:t>
            </a:r>
            <a:r>
              <a:rPr sz="2000" b="1" spc="-10" dirty="0">
                <a:solidFill>
                  <a:schemeClr val="bg1"/>
                </a:solidFill>
                <a:latin typeface="Arial"/>
                <a:cs typeface="Arial"/>
              </a:rPr>
              <a:t>е</a:t>
            </a:r>
            <a:r>
              <a:rPr sz="2000" b="1" dirty="0">
                <a:solidFill>
                  <a:schemeClr val="bg1"/>
                </a:solidFill>
                <a:latin typeface="Arial"/>
                <a:cs typeface="Arial"/>
              </a:rPr>
              <a:t>н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ня</a:t>
            </a: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1461" y="1504695"/>
            <a:ext cx="22656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126615" algn="l"/>
              </a:tabLst>
            </a:pP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п</a:t>
            </a:r>
            <a:r>
              <a:rPr sz="2000" b="1" dirty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р</a:t>
            </a:r>
            <a:r>
              <a:rPr sz="2000" b="1" spc="5" dirty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000" b="1" spc="-10" dirty="0">
                <a:solidFill>
                  <a:schemeClr val="bg1"/>
                </a:solidFill>
                <a:latin typeface="Arial"/>
                <a:cs typeface="Arial"/>
              </a:rPr>
              <a:t>шкі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в</a:t>
            </a:r>
            <a:r>
              <a:rPr sz="2000" b="1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з</a:t>
            </a:r>
            <a:endParaRPr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71635" y="1504695"/>
            <a:ext cx="13576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барвни</a:t>
            </a:r>
            <a:r>
              <a:rPr sz="2000" b="1" spc="-15" dirty="0">
                <a:solidFill>
                  <a:schemeClr val="bg1"/>
                </a:solidFill>
                <a:latin typeface="Arial"/>
                <a:cs typeface="Arial"/>
              </a:rPr>
              <a:t>м</a:t>
            </a:r>
            <a:r>
              <a:rPr sz="2000" b="1" spc="-10" dirty="0">
                <a:solidFill>
                  <a:schemeClr val="bg1"/>
                </a:solidFill>
                <a:latin typeface="Arial"/>
                <a:cs typeface="Arial"/>
              </a:rPr>
              <a:t>и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endParaRPr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idx="1"/>
          </p:nvPr>
        </p:nvSpPr>
        <p:spPr>
          <a:xfrm>
            <a:off x="2133600" y="1879092"/>
            <a:ext cx="7977462" cy="24205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95"/>
              </a:spcBef>
            </a:pPr>
            <a:r>
              <a:rPr spc="-10" dirty="0">
                <a:solidFill>
                  <a:schemeClr val="bg1"/>
                </a:solidFill>
              </a:rPr>
              <a:t>важкоподрібнюваними, </a:t>
            </a:r>
            <a:r>
              <a:rPr spc="-5" dirty="0">
                <a:solidFill>
                  <a:schemeClr val="bg1"/>
                </a:solidFill>
              </a:rPr>
              <a:t>пахучими та </a:t>
            </a:r>
            <a:r>
              <a:rPr spc="-10" dirty="0">
                <a:solidFill>
                  <a:schemeClr val="bg1"/>
                </a:solidFill>
              </a:rPr>
              <a:t>леткими лікарськими  речовинами проводять на </a:t>
            </a:r>
            <a:r>
              <a:rPr spc="-15" dirty="0">
                <a:solidFill>
                  <a:schemeClr val="bg1"/>
                </a:solidFill>
              </a:rPr>
              <a:t>окремому  робочому  </a:t>
            </a:r>
            <a:r>
              <a:rPr spc="-10" dirty="0">
                <a:solidFill>
                  <a:schemeClr val="bg1"/>
                </a:solidFill>
              </a:rPr>
              <a:t>місці,  </a:t>
            </a:r>
            <a:r>
              <a:rPr spc="-25" dirty="0">
                <a:solidFill>
                  <a:schemeClr val="bg1"/>
                </a:solidFill>
              </a:rPr>
              <a:t>застосовуючи </a:t>
            </a:r>
            <a:r>
              <a:rPr spc="-5" dirty="0">
                <a:solidFill>
                  <a:schemeClr val="bg1"/>
                </a:solidFill>
              </a:rPr>
              <a:t>окремі </a:t>
            </a:r>
            <a:r>
              <a:rPr spc="-10" dirty="0">
                <a:solidFill>
                  <a:schemeClr val="bg1"/>
                </a:solidFill>
              </a:rPr>
              <a:t>ваги </a:t>
            </a:r>
            <a:r>
              <a:rPr spc="-5" dirty="0">
                <a:solidFill>
                  <a:schemeClr val="bg1"/>
                </a:solidFill>
              </a:rPr>
              <a:t>і</a:t>
            </a:r>
            <a:r>
              <a:rPr spc="10" dirty="0">
                <a:solidFill>
                  <a:schemeClr val="bg1"/>
                </a:solidFill>
              </a:rPr>
              <a:t> </a:t>
            </a:r>
            <a:r>
              <a:rPr spc="-25" dirty="0">
                <a:solidFill>
                  <a:schemeClr val="bg1"/>
                </a:solidFill>
              </a:rPr>
              <a:t>ступку.</a:t>
            </a:r>
          </a:p>
          <a:p>
            <a:pPr marL="12700" marR="5080" algn="just">
              <a:spcBef>
                <a:spcPts val="480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463550" algn="l"/>
              </a:tabLst>
            </a:pPr>
            <a:r>
              <a:rPr spc="-5" dirty="0">
                <a:solidFill>
                  <a:schemeClr val="bg1"/>
                </a:solidFill>
              </a:rPr>
              <a:t>Барвні </a:t>
            </a:r>
            <a:r>
              <a:rPr spc="-10" dirty="0">
                <a:solidFill>
                  <a:schemeClr val="bg1"/>
                </a:solidFill>
              </a:rPr>
              <a:t>лікарські речовини </a:t>
            </a:r>
            <a:r>
              <a:rPr spc="-5" dirty="0">
                <a:solidFill>
                  <a:schemeClr val="bg1"/>
                </a:solidFill>
              </a:rPr>
              <a:t>перед </a:t>
            </a:r>
            <a:r>
              <a:rPr spc="-15" dirty="0">
                <a:solidFill>
                  <a:schemeClr val="bg1"/>
                </a:solidFill>
              </a:rPr>
              <a:t>початком змішування  </a:t>
            </a:r>
            <a:r>
              <a:rPr spc="-10" dirty="0">
                <a:solidFill>
                  <a:schemeClr val="bg1"/>
                </a:solidFill>
              </a:rPr>
              <a:t>поміщають </a:t>
            </a:r>
            <a:r>
              <a:rPr spc="-5" dirty="0">
                <a:solidFill>
                  <a:schemeClr val="bg1"/>
                </a:solidFill>
              </a:rPr>
              <a:t>між </a:t>
            </a:r>
            <a:r>
              <a:rPr spc="-20" dirty="0">
                <a:solidFill>
                  <a:schemeClr val="bg1"/>
                </a:solidFill>
              </a:rPr>
              <a:t>двома </a:t>
            </a:r>
            <a:r>
              <a:rPr spc="-5" dirty="0">
                <a:solidFill>
                  <a:schemeClr val="bg1"/>
                </a:solidFill>
              </a:rPr>
              <a:t>порціями </a:t>
            </a:r>
            <a:r>
              <a:rPr spc="-10" dirty="0">
                <a:solidFill>
                  <a:schemeClr val="bg1"/>
                </a:solidFill>
              </a:rPr>
              <a:t>незабарвленої речовини  </a:t>
            </a:r>
            <a:r>
              <a:rPr spc="-5" dirty="0">
                <a:solidFill>
                  <a:schemeClr val="bg1"/>
                </a:solidFill>
              </a:rPr>
              <a:t>або </a:t>
            </a:r>
            <a:r>
              <a:rPr spc="-10" dirty="0">
                <a:solidFill>
                  <a:schemeClr val="bg1"/>
                </a:solidFill>
              </a:rPr>
              <a:t>суміші незабарвлених речовин </a:t>
            </a:r>
            <a:r>
              <a:rPr spc="-20" dirty="0">
                <a:solidFill>
                  <a:schemeClr val="bg1"/>
                </a:solidFill>
              </a:rPr>
              <a:t>(метод</a:t>
            </a:r>
            <a:r>
              <a:rPr spc="35" dirty="0">
                <a:solidFill>
                  <a:schemeClr val="bg1"/>
                </a:solidFill>
              </a:rPr>
              <a:t> </a:t>
            </a:r>
            <a:r>
              <a:rPr spc="-10" dirty="0">
                <a:solidFill>
                  <a:schemeClr val="bg1"/>
                </a:solidFill>
              </a:rPr>
              <a:t>“тришаровості”)</a:t>
            </a:r>
          </a:p>
          <a:p>
            <a:pPr marL="12700" marR="5715" algn="just">
              <a:spcBef>
                <a:spcPts val="480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534035" algn="l"/>
              </a:tabLst>
            </a:pPr>
            <a:r>
              <a:rPr spc="-10" dirty="0">
                <a:solidFill>
                  <a:schemeClr val="bg1"/>
                </a:solidFill>
              </a:rPr>
              <a:t>Важкоподрібнювані лікарські речовини подрібнюють </a:t>
            </a:r>
            <a:r>
              <a:rPr spc="-5" dirty="0">
                <a:solidFill>
                  <a:schemeClr val="bg1"/>
                </a:solidFill>
              </a:rPr>
              <a:t>в  присутності 95% </a:t>
            </a:r>
            <a:r>
              <a:rPr spc="-15" dirty="0">
                <a:solidFill>
                  <a:schemeClr val="bg1"/>
                </a:solidFill>
              </a:rPr>
              <a:t>етилового </a:t>
            </a:r>
            <a:r>
              <a:rPr spc="-5" dirty="0">
                <a:solidFill>
                  <a:schemeClr val="bg1"/>
                </a:solidFill>
              </a:rPr>
              <a:t>спирту або </a:t>
            </a:r>
            <a:r>
              <a:rPr spc="-10" dirty="0">
                <a:solidFill>
                  <a:schemeClr val="bg1"/>
                </a:solidFill>
              </a:rPr>
              <a:t>ефіру</a:t>
            </a:r>
            <a:r>
              <a:rPr spc="30" dirty="0">
                <a:solidFill>
                  <a:schemeClr val="bg1"/>
                </a:solidFill>
              </a:rPr>
              <a:t> </a:t>
            </a:r>
            <a:r>
              <a:rPr spc="-10" dirty="0">
                <a:solidFill>
                  <a:schemeClr val="bg1"/>
                </a:solidFill>
              </a:rPr>
              <a:t>медичного</a:t>
            </a:r>
          </a:p>
          <a:p>
            <a:pPr marL="462915" indent="-450850" algn="just">
              <a:spcBef>
                <a:spcPts val="484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463550" algn="l"/>
              </a:tabLst>
            </a:pPr>
            <a:r>
              <a:rPr dirty="0">
                <a:solidFill>
                  <a:schemeClr val="bg1"/>
                </a:solidFill>
              </a:rPr>
              <a:t>Пахучі </a:t>
            </a:r>
            <a:r>
              <a:rPr spc="-10" dirty="0">
                <a:solidFill>
                  <a:schemeClr val="bg1"/>
                </a:solidFill>
              </a:rPr>
              <a:t>лікарські речовини подрібнюють </a:t>
            </a:r>
            <a:r>
              <a:rPr spc="-5" dirty="0">
                <a:solidFill>
                  <a:schemeClr val="bg1"/>
                </a:solidFill>
              </a:rPr>
              <a:t>у</a:t>
            </a:r>
            <a:r>
              <a:rPr spc="380" dirty="0">
                <a:solidFill>
                  <a:schemeClr val="bg1"/>
                </a:solidFill>
              </a:rPr>
              <a:t> </a:t>
            </a:r>
            <a:r>
              <a:rPr dirty="0">
                <a:solidFill>
                  <a:schemeClr val="bg1"/>
                </a:solidFill>
              </a:rPr>
              <a:t>ступці,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366516" y="115947"/>
            <a:ext cx="5863590" cy="893834"/>
          </a:xfrm>
          <a:prstGeom prst="rect">
            <a:avLst/>
          </a:prstGeom>
        </p:spPr>
        <p:txBody>
          <a:bodyPr vert="horz" wrap="square" lIns="0" tIns="46990" rIns="0" bIns="0" rtlCol="0" anchor="ctr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0"/>
              </a:spcBef>
            </a:pP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ТЕХНОЛОГІЧНІ </a:t>
            </a:r>
            <a:r>
              <a:rPr sz="2000" spc="-25" dirty="0">
                <a:solidFill>
                  <a:schemeClr val="bg1"/>
                </a:solidFill>
                <a:latin typeface="Arial"/>
                <a:cs typeface="Arial"/>
              </a:rPr>
              <a:t>СТАДІЇ </a:t>
            </a:r>
            <a:r>
              <a:rPr sz="2000" spc="-70" dirty="0">
                <a:solidFill>
                  <a:schemeClr val="bg1"/>
                </a:solidFill>
                <a:latin typeface="Arial"/>
                <a:cs typeface="Arial"/>
              </a:rPr>
              <a:t>ТА </a:t>
            </a:r>
            <a:r>
              <a:rPr sz="2000" spc="-20" dirty="0">
                <a:solidFill>
                  <a:schemeClr val="bg1"/>
                </a:solidFill>
                <a:latin typeface="Arial"/>
                <a:cs typeface="Arial"/>
              </a:rPr>
              <a:t>ЗАГАЛЬНІ </a:t>
            </a:r>
            <a:r>
              <a:rPr sz="2000" spc="-30" dirty="0">
                <a:solidFill>
                  <a:schemeClr val="bg1"/>
                </a:solidFill>
                <a:latin typeface="Arial"/>
                <a:cs typeface="Arial"/>
              </a:rPr>
              <a:t>ПРАВИЛА  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ВИГОТОВЛЕННЯ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ПОРОШКІВ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ІЗ 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БАРВНИМИ </a:t>
            </a:r>
            <a:r>
              <a:rPr sz="2000" spc="-70" dirty="0">
                <a:solidFill>
                  <a:schemeClr val="bg1"/>
                </a:solidFill>
                <a:latin typeface="Arial"/>
                <a:cs typeface="Arial"/>
              </a:rPr>
              <a:t>ТА  </a:t>
            </a:r>
            <a:r>
              <a:rPr sz="2000" spc="-20" dirty="0">
                <a:solidFill>
                  <a:schemeClr val="bg1"/>
                </a:solidFill>
                <a:latin typeface="Arial"/>
                <a:cs typeface="Arial"/>
              </a:rPr>
              <a:t>ВАЖКОПОДРІБНЮВАНИМИ</a:t>
            </a:r>
            <a:r>
              <a:rPr sz="2000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РЕЧОВИНАМИ</a:t>
            </a:r>
            <a:endParaRPr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7848" y="5079999"/>
            <a:ext cx="19469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784225" algn="l"/>
              </a:tabLst>
            </a:pP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Л</a:t>
            </a:r>
            <a:r>
              <a:rPr sz="2000" b="1" spc="-30" dirty="0">
                <a:solidFill>
                  <a:schemeClr val="bg1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ткі</a:t>
            </a:r>
            <a:r>
              <a:rPr sz="2000" b="1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chemeClr val="bg1"/>
                </a:solidFill>
                <a:latin typeface="Arial"/>
                <a:cs typeface="Arial"/>
              </a:rPr>
              <a:t>лі</a:t>
            </a:r>
            <a:r>
              <a:rPr sz="2000" b="1" dirty="0">
                <a:solidFill>
                  <a:schemeClr val="bg1"/>
                </a:solidFill>
                <a:latin typeface="Arial"/>
                <a:cs typeface="Arial"/>
              </a:rPr>
              <a:t>к</a:t>
            </a:r>
            <a:r>
              <a:rPr sz="2000" b="1" spc="-10" dirty="0">
                <a:solidFill>
                  <a:schemeClr val="bg1"/>
                </a:solidFill>
                <a:latin typeface="Arial"/>
                <a:cs typeface="Arial"/>
              </a:rPr>
              <a:t>арсь</a:t>
            </a:r>
            <a:r>
              <a:rPr sz="2000" b="1" spc="-15" dirty="0">
                <a:solidFill>
                  <a:schemeClr val="bg1"/>
                </a:solidFill>
                <a:latin typeface="Arial"/>
                <a:cs typeface="Arial"/>
              </a:rPr>
              <a:t>к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і</a:t>
            </a: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22122" y="5079999"/>
            <a:ext cx="54889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  <a:tabLst>
                <a:tab pos="1275080" algn="l"/>
                <a:tab pos="2442845" algn="l"/>
                <a:tab pos="3974465" algn="l"/>
              </a:tabLst>
            </a:pPr>
            <a:r>
              <a:rPr sz="2000" b="1" spc="-10" dirty="0">
                <a:solidFill>
                  <a:schemeClr val="bg1"/>
                </a:solidFill>
                <a:latin typeface="Arial"/>
                <a:cs typeface="Arial"/>
              </a:rPr>
              <a:t>сп</a:t>
            </a:r>
            <a:r>
              <a:rPr sz="2000" b="1" spc="-50" dirty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ч</a:t>
            </a:r>
            <a:r>
              <a:rPr sz="2000" b="1" dirty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тку</a:t>
            </a:r>
            <a:r>
              <a:rPr sz="2000" b="1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b="1" spc="-35" dirty="0">
                <a:solidFill>
                  <a:schemeClr val="bg1"/>
                </a:solidFill>
                <a:latin typeface="Arial"/>
                <a:cs typeface="Arial"/>
              </a:rPr>
              <a:t>з</a:t>
            </a:r>
            <a:r>
              <a:rPr sz="2000" b="1" spc="-10" dirty="0">
                <a:solidFill>
                  <a:schemeClr val="bg1"/>
                </a:solidFill>
                <a:latin typeface="Arial"/>
                <a:cs typeface="Arial"/>
              </a:rPr>
              <a:t>ате</a:t>
            </a:r>
            <a:r>
              <a:rPr sz="2000" b="1" spc="-40" dirty="0">
                <a:solidFill>
                  <a:schemeClr val="bg1"/>
                </a:solidFill>
                <a:latin typeface="Arial"/>
                <a:cs typeface="Arial"/>
              </a:rPr>
              <a:t>р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тій</a:t>
            </a:r>
            <a:r>
              <a:rPr sz="2000" b="1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непа</a:t>
            </a:r>
            <a:r>
              <a:rPr sz="2000" b="1" spc="15" dirty="0">
                <a:solidFill>
                  <a:schemeClr val="bg1"/>
                </a:solidFill>
                <a:latin typeface="Arial"/>
                <a:cs typeface="Arial"/>
              </a:rPr>
              <a:t>х</a:t>
            </a:r>
            <a:r>
              <a:rPr sz="2000" b="1" spc="-10" dirty="0">
                <a:solidFill>
                  <a:schemeClr val="bg1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chemeClr val="bg1"/>
                </a:solidFill>
                <a:latin typeface="Arial"/>
                <a:cs typeface="Arial"/>
              </a:rPr>
              <a:t>ч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ою</a:t>
            </a:r>
            <a:r>
              <a:rPr sz="2000" b="1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р</a:t>
            </a:r>
            <a:r>
              <a:rPr sz="2000" b="1" spc="-55" dirty="0">
                <a:solidFill>
                  <a:schemeClr val="bg1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човиною.  </a:t>
            </a:r>
            <a:r>
              <a:rPr sz="2000" b="1" spc="-10" dirty="0">
                <a:solidFill>
                  <a:schemeClr val="bg1"/>
                </a:solidFill>
                <a:latin typeface="Arial"/>
                <a:cs typeface="Arial"/>
              </a:rPr>
              <a:t>речовини </a:t>
            </a:r>
            <a:r>
              <a:rPr sz="2000" b="1" spc="-15" dirty="0">
                <a:solidFill>
                  <a:schemeClr val="bg1"/>
                </a:solidFill>
                <a:latin typeface="Arial"/>
                <a:cs typeface="Arial"/>
              </a:rPr>
              <a:t>додають </a:t>
            </a:r>
            <a:r>
              <a:rPr sz="2000" b="1" spc="-5" dirty="0">
                <a:solidFill>
                  <a:schemeClr val="bg1"/>
                </a:solidFill>
                <a:latin typeface="Arial"/>
                <a:cs typeface="Arial"/>
              </a:rPr>
              <a:t>в </a:t>
            </a:r>
            <a:r>
              <a:rPr sz="2000" b="1" spc="-10" dirty="0">
                <a:solidFill>
                  <a:schemeClr val="bg1"/>
                </a:solidFill>
                <a:latin typeface="Arial"/>
                <a:cs typeface="Arial"/>
              </a:rPr>
              <a:t>останню</a:t>
            </a:r>
            <a:r>
              <a:rPr sz="2000" b="1" spc="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chemeClr val="bg1"/>
                </a:solidFill>
                <a:latin typeface="Arial"/>
                <a:cs typeface="Arial"/>
              </a:rPr>
              <a:t>чергу.</a:t>
            </a: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288029" y="128015"/>
            <a:ext cx="6192520" cy="923290"/>
          </a:xfrm>
          <a:custGeom>
            <a:avLst/>
            <a:gdLst/>
            <a:ahLst/>
            <a:cxnLst/>
            <a:rect l="l" t="t" r="r" b="b"/>
            <a:pathLst>
              <a:path w="6192520" h="923290">
                <a:moveTo>
                  <a:pt x="6192012" y="0"/>
                </a:moveTo>
                <a:lnTo>
                  <a:pt x="0" y="0"/>
                </a:lnTo>
                <a:lnTo>
                  <a:pt x="0" y="922781"/>
                </a:lnTo>
                <a:lnTo>
                  <a:pt x="6192012" y="922781"/>
                </a:lnTo>
                <a:lnTo>
                  <a:pt x="6192012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1620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25269" y="172994"/>
            <a:ext cx="8436865" cy="56682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041525" algn="l"/>
              </a:tabLst>
            </a:pPr>
            <a:r>
              <a:rPr sz="1800" spc="-15" dirty="0">
                <a:latin typeface="Arial"/>
                <a:cs typeface="Arial"/>
              </a:rPr>
              <a:t>ВИГОТОВЛЕННЯ	</a:t>
            </a:r>
            <a:r>
              <a:rPr sz="1800" spc="-10" dirty="0">
                <a:latin typeface="Arial"/>
                <a:cs typeface="Arial"/>
              </a:rPr>
              <a:t>ПОРОШКІВ </a:t>
            </a:r>
            <a:r>
              <a:rPr sz="1800" dirty="0">
                <a:latin typeface="Arial"/>
                <a:cs typeface="Arial"/>
              </a:rPr>
              <a:t>ІЗ </a:t>
            </a:r>
            <a:r>
              <a:rPr sz="1800" spc="-10" dirty="0">
                <a:latin typeface="Arial"/>
                <a:cs typeface="Arial"/>
              </a:rPr>
              <a:t>БАРВНИМИ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ТА</a:t>
            </a:r>
          </a:p>
          <a:p>
            <a:pPr algn="ctr">
              <a:lnSpc>
                <a:spcPct val="100000"/>
              </a:lnSpc>
            </a:pPr>
            <a:r>
              <a:rPr sz="1800" spc="-15" dirty="0">
                <a:latin typeface="Arial"/>
                <a:cs typeface="Arial"/>
              </a:rPr>
              <a:t>ВАЖКОПОДРІБНЮВАНИМИ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РЕЧОВИНАМИ</a:t>
            </a:r>
          </a:p>
        </p:txBody>
      </p:sp>
      <p:sp>
        <p:nvSpPr>
          <p:cNvPr id="6" name="object 6"/>
          <p:cNvSpPr/>
          <p:nvPr/>
        </p:nvSpPr>
        <p:spPr>
          <a:xfrm>
            <a:off x="4932808" y="1778890"/>
            <a:ext cx="186055" cy="2916555"/>
          </a:xfrm>
          <a:custGeom>
            <a:avLst/>
            <a:gdLst/>
            <a:ahLst/>
            <a:cxnLst/>
            <a:rect l="l" t="t" r="r" b="b"/>
            <a:pathLst>
              <a:path w="186054" h="2916554">
                <a:moveTo>
                  <a:pt x="0" y="0"/>
                </a:moveTo>
                <a:lnTo>
                  <a:pt x="36171" y="11326"/>
                </a:lnTo>
                <a:lnTo>
                  <a:pt x="65722" y="42227"/>
                </a:lnTo>
                <a:lnTo>
                  <a:pt x="85653" y="88082"/>
                </a:lnTo>
                <a:lnTo>
                  <a:pt x="92963" y="144272"/>
                </a:lnTo>
                <a:lnTo>
                  <a:pt x="92963" y="1225423"/>
                </a:lnTo>
                <a:lnTo>
                  <a:pt x="100274" y="1281558"/>
                </a:lnTo>
                <a:lnTo>
                  <a:pt x="120205" y="1327419"/>
                </a:lnTo>
                <a:lnTo>
                  <a:pt x="149756" y="1358350"/>
                </a:lnTo>
                <a:lnTo>
                  <a:pt x="185927" y="1369695"/>
                </a:lnTo>
                <a:lnTo>
                  <a:pt x="149756" y="1381019"/>
                </a:lnTo>
                <a:lnTo>
                  <a:pt x="120205" y="1411906"/>
                </a:lnTo>
                <a:lnTo>
                  <a:pt x="100274" y="1457723"/>
                </a:lnTo>
                <a:lnTo>
                  <a:pt x="92963" y="1513839"/>
                </a:lnTo>
                <a:lnTo>
                  <a:pt x="92963" y="2771902"/>
                </a:lnTo>
                <a:lnTo>
                  <a:pt x="85653" y="2828091"/>
                </a:lnTo>
                <a:lnTo>
                  <a:pt x="65722" y="2873946"/>
                </a:lnTo>
                <a:lnTo>
                  <a:pt x="36171" y="2904847"/>
                </a:lnTo>
                <a:lnTo>
                  <a:pt x="0" y="2916174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371338" y="1480567"/>
            <a:ext cx="5160010" cy="2242185"/>
            <a:chOff x="3847338" y="1480566"/>
            <a:chExt cx="5160010" cy="2242185"/>
          </a:xfrm>
        </p:grpSpPr>
        <p:sp>
          <p:nvSpPr>
            <p:cNvPr id="8" name="object 8"/>
            <p:cNvSpPr/>
            <p:nvPr/>
          </p:nvSpPr>
          <p:spPr>
            <a:xfrm>
              <a:off x="3852291" y="1485519"/>
              <a:ext cx="5149850" cy="2232025"/>
            </a:xfrm>
            <a:custGeom>
              <a:avLst/>
              <a:gdLst/>
              <a:ahLst/>
              <a:cxnLst/>
              <a:rect l="l" t="t" r="r" b="b"/>
              <a:pathLst>
                <a:path w="5149850" h="2232025">
                  <a:moveTo>
                    <a:pt x="1111631" y="0"/>
                  </a:moveTo>
                  <a:lnTo>
                    <a:pt x="0" y="1115948"/>
                  </a:lnTo>
                  <a:lnTo>
                    <a:pt x="1111631" y="2231897"/>
                  </a:lnTo>
                  <a:lnTo>
                    <a:pt x="1111631" y="2020569"/>
                  </a:lnTo>
                  <a:lnTo>
                    <a:pt x="5149595" y="2020569"/>
                  </a:lnTo>
                  <a:lnTo>
                    <a:pt x="5149595" y="211327"/>
                  </a:lnTo>
                  <a:lnTo>
                    <a:pt x="1111631" y="211327"/>
                  </a:lnTo>
                  <a:lnTo>
                    <a:pt x="1111631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52291" y="1485519"/>
              <a:ext cx="5149850" cy="2232025"/>
            </a:xfrm>
            <a:custGeom>
              <a:avLst/>
              <a:gdLst/>
              <a:ahLst/>
              <a:cxnLst/>
              <a:rect l="l" t="t" r="r" b="b"/>
              <a:pathLst>
                <a:path w="5149850" h="2232025">
                  <a:moveTo>
                    <a:pt x="0" y="1115948"/>
                  </a:moveTo>
                  <a:lnTo>
                    <a:pt x="1111631" y="0"/>
                  </a:lnTo>
                  <a:lnTo>
                    <a:pt x="1111631" y="211327"/>
                  </a:lnTo>
                  <a:lnTo>
                    <a:pt x="5149595" y="211327"/>
                  </a:lnTo>
                  <a:lnTo>
                    <a:pt x="5149595" y="2020569"/>
                  </a:lnTo>
                  <a:lnTo>
                    <a:pt x="1111631" y="2020569"/>
                  </a:lnTo>
                  <a:lnTo>
                    <a:pt x="1111631" y="2231897"/>
                  </a:lnTo>
                  <a:lnTo>
                    <a:pt x="0" y="111594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364479" y="1723136"/>
            <a:ext cx="407987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810" algn="ctr">
              <a:spcBef>
                <a:spcPts val="100"/>
              </a:spcBef>
              <a:tabLst>
                <a:tab pos="942340" algn="l"/>
              </a:tabLst>
            </a:pP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речовини,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а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також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їх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розчини, 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суміші,	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залишають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слід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тарі, 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закупорювальних засобах,  устаткуванні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та інших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предметах, 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змивається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звичайною  санітарно-технічної</a:t>
            </a:r>
            <a:r>
              <a:rPr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обробкою</a:t>
            </a:r>
            <a:endParaRPr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305678" y="4281552"/>
            <a:ext cx="5229860" cy="1716405"/>
            <a:chOff x="3781678" y="4281551"/>
            <a:chExt cx="5229860" cy="1716405"/>
          </a:xfrm>
        </p:grpSpPr>
        <p:sp>
          <p:nvSpPr>
            <p:cNvPr id="12" name="object 12"/>
            <p:cNvSpPr/>
            <p:nvPr/>
          </p:nvSpPr>
          <p:spPr>
            <a:xfrm>
              <a:off x="3786758" y="4286631"/>
              <a:ext cx="5219700" cy="1706245"/>
            </a:xfrm>
            <a:custGeom>
              <a:avLst/>
              <a:gdLst/>
              <a:ahLst/>
              <a:cxnLst/>
              <a:rect l="l" t="t" r="r" b="b"/>
              <a:pathLst>
                <a:path w="5219700" h="1706245">
                  <a:moveTo>
                    <a:pt x="5219699" y="0"/>
                  </a:moveTo>
                  <a:lnTo>
                    <a:pt x="1323593" y="0"/>
                  </a:lnTo>
                  <a:lnTo>
                    <a:pt x="1323593" y="165227"/>
                  </a:lnTo>
                  <a:lnTo>
                    <a:pt x="942466" y="165227"/>
                  </a:lnTo>
                  <a:lnTo>
                    <a:pt x="942466" y="0"/>
                  </a:lnTo>
                  <a:lnTo>
                    <a:pt x="0" y="853059"/>
                  </a:lnTo>
                  <a:lnTo>
                    <a:pt x="942466" y="1706118"/>
                  </a:lnTo>
                  <a:lnTo>
                    <a:pt x="942466" y="1540916"/>
                  </a:lnTo>
                  <a:lnTo>
                    <a:pt x="1323593" y="1540916"/>
                  </a:lnTo>
                  <a:lnTo>
                    <a:pt x="1323593" y="1706118"/>
                  </a:lnTo>
                  <a:lnTo>
                    <a:pt x="5219699" y="1706118"/>
                  </a:lnTo>
                  <a:lnTo>
                    <a:pt x="521969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86758" y="4286631"/>
              <a:ext cx="5219700" cy="1706245"/>
            </a:xfrm>
            <a:custGeom>
              <a:avLst/>
              <a:gdLst/>
              <a:ahLst/>
              <a:cxnLst/>
              <a:rect l="l" t="t" r="r" b="b"/>
              <a:pathLst>
                <a:path w="5219700" h="1706245">
                  <a:moveTo>
                    <a:pt x="0" y="853059"/>
                  </a:moveTo>
                  <a:lnTo>
                    <a:pt x="942466" y="0"/>
                  </a:lnTo>
                  <a:lnTo>
                    <a:pt x="942466" y="165227"/>
                  </a:lnTo>
                  <a:lnTo>
                    <a:pt x="1323593" y="165227"/>
                  </a:lnTo>
                  <a:lnTo>
                    <a:pt x="1323593" y="0"/>
                  </a:lnTo>
                  <a:lnTo>
                    <a:pt x="5219699" y="0"/>
                  </a:lnTo>
                  <a:lnTo>
                    <a:pt x="5219699" y="1706118"/>
                  </a:lnTo>
                  <a:lnTo>
                    <a:pt x="1323593" y="1706118"/>
                  </a:lnTo>
                  <a:lnTo>
                    <a:pt x="1323593" y="1540916"/>
                  </a:lnTo>
                  <a:lnTo>
                    <a:pt x="942466" y="1540916"/>
                  </a:lnTo>
                  <a:lnTo>
                    <a:pt x="942466" y="1706118"/>
                  </a:lnTo>
                  <a:lnTo>
                    <a:pt x="0" y="85305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712966" y="4313682"/>
            <a:ext cx="300799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Відважуютсь</a:t>
            </a:r>
            <a:endParaRPr>
              <a:latin typeface="Arial"/>
              <a:cs typeface="Arial"/>
            </a:endParaRPr>
          </a:p>
          <a:p>
            <a:pPr marL="12700" marR="5080"/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На спеціальних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вагах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за 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окремим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робочим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місцем,  покритий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білим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папером.  </a:t>
            </a:r>
            <a:r>
              <a:rPr b="1" spc="-25" dirty="0">
                <a:solidFill>
                  <a:srgbClr val="4D4D00"/>
                </a:solidFill>
                <a:latin typeface="Arial"/>
                <a:cs typeface="Arial"/>
              </a:rPr>
              <a:t>Готують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окремій</a:t>
            </a:r>
            <a:r>
              <a:rPr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ступці</a:t>
            </a:r>
            <a:endParaRPr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98726" y="824484"/>
            <a:ext cx="8489950" cy="598241"/>
          </a:xfrm>
          <a:prstGeom prst="rect">
            <a:avLst/>
          </a:prstGeom>
          <a:solidFill>
            <a:srgbClr val="CCCC66"/>
          </a:solidFill>
        </p:spPr>
        <p:txBody>
          <a:bodyPr vert="horz" wrap="square" lIns="0" tIns="43815" rIns="0" bIns="0" rtlCol="0">
            <a:spAutoFit/>
          </a:bodyPr>
          <a:lstStyle/>
          <a:p>
            <a:pPr algn="ctr">
              <a:spcBef>
                <a:spcPts val="345"/>
              </a:spcBef>
              <a:tabLst>
                <a:tab pos="2926080" algn="l"/>
              </a:tabLst>
            </a:pP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ПОРОШКИ</a:t>
            </a:r>
            <a:r>
              <a:rPr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БАРВНИМИ	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>
              <a:latin typeface="Arial"/>
              <a:cs typeface="Arial"/>
            </a:endParaRPr>
          </a:p>
          <a:p>
            <a:pPr marL="1270" algn="ctr"/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Згідно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наказом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МОЗ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України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№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44 від 16.03.93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р. до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групи</a:t>
            </a:r>
            <a:r>
              <a:rPr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барвних</a:t>
            </a:r>
            <a:endParaRPr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08276" y="1778508"/>
            <a:ext cx="2592070" cy="2916555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50800" rIns="0" bIns="0" rtlCol="0">
            <a:spAutoFit/>
          </a:bodyPr>
          <a:lstStyle/>
          <a:p>
            <a:pPr marL="89535">
              <a:spcBef>
                <a:spcPts val="400"/>
              </a:spcBef>
            </a:pP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відносяться: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spcBef>
                <a:spcPts val="4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Акрихін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spcBef>
                <a:spcPts val="3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Рибофлавін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spcBef>
                <a:spcPts val="40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Етакридину</a:t>
            </a:r>
            <a:r>
              <a:rPr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лактат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spcBef>
                <a:spcPts val="4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Фурацилін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spcBef>
                <a:spcPts val="3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Калію</a:t>
            </a:r>
            <a:r>
              <a:rPr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перманганат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spcBef>
                <a:spcPts val="4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Метиленовий</a:t>
            </a:r>
            <a:r>
              <a:rPr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синій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spcBef>
                <a:spcPts val="40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b="1" spc="-5" dirty="0">
                <a:solidFill>
                  <a:schemeClr val="bg1"/>
                </a:solidFill>
                <a:latin typeface="Arial"/>
                <a:cs typeface="Arial"/>
              </a:rPr>
              <a:t>Бриліантовий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89535">
              <a:spcBef>
                <a:spcPts val="40"/>
              </a:spcBef>
            </a:pPr>
            <a:r>
              <a:rPr b="1" spc="-15" dirty="0">
                <a:solidFill>
                  <a:schemeClr val="bg1"/>
                </a:solidFill>
                <a:latin typeface="Arial"/>
                <a:cs typeface="Arial"/>
              </a:rPr>
              <a:t>зелений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spcBef>
                <a:spcPts val="40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b="1" spc="-10" dirty="0">
                <a:solidFill>
                  <a:schemeClr val="bg1"/>
                </a:solidFill>
                <a:latin typeface="Arial"/>
                <a:cs typeface="Arial"/>
              </a:rPr>
              <a:t>Індигокармін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002409" y="4864481"/>
            <a:ext cx="3460115" cy="1810385"/>
            <a:chOff x="478408" y="4864480"/>
            <a:chExt cx="3460115" cy="181038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488" y="4869560"/>
              <a:ext cx="3449574" cy="17998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83488" y="4869560"/>
              <a:ext cx="3449954" cy="1800225"/>
            </a:xfrm>
            <a:custGeom>
              <a:avLst/>
              <a:gdLst/>
              <a:ahLst/>
              <a:cxnLst/>
              <a:rect l="l" t="t" r="r" b="b"/>
              <a:pathLst>
                <a:path w="3449954" h="1800225">
                  <a:moveTo>
                    <a:pt x="0" y="599947"/>
                  </a:moveTo>
                  <a:lnTo>
                    <a:pt x="1141602" y="599947"/>
                  </a:lnTo>
                  <a:lnTo>
                    <a:pt x="1141602" y="299974"/>
                  </a:lnTo>
                  <a:lnTo>
                    <a:pt x="558546" y="299974"/>
                  </a:lnTo>
                  <a:lnTo>
                    <a:pt x="1724787" y="0"/>
                  </a:lnTo>
                  <a:lnTo>
                    <a:pt x="2891028" y="299974"/>
                  </a:lnTo>
                  <a:lnTo>
                    <a:pt x="2307971" y="299974"/>
                  </a:lnTo>
                  <a:lnTo>
                    <a:pt x="2307971" y="599947"/>
                  </a:lnTo>
                  <a:lnTo>
                    <a:pt x="3449574" y="599947"/>
                  </a:lnTo>
                  <a:lnTo>
                    <a:pt x="3449574" y="1799844"/>
                  </a:lnTo>
                  <a:lnTo>
                    <a:pt x="0" y="1799844"/>
                  </a:lnTo>
                  <a:lnTo>
                    <a:pt x="0" y="59994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604516" y="5496560"/>
            <a:ext cx="22555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Зберігаються</a:t>
            </a:r>
            <a:endParaRPr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окремій шафі</a:t>
            </a:r>
            <a:r>
              <a:rPr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для</a:t>
            </a:r>
            <a:endParaRPr>
              <a:latin typeface="Arial"/>
              <a:cs typeface="Arial"/>
            </a:endParaRPr>
          </a:p>
          <a:p>
            <a:pPr marL="15875" marR="8890" algn="ctr"/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«Пахучих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барвних 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речовин»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74114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981581" y="1058218"/>
          <a:ext cx="8077199" cy="10639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99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2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856">
                <a:tc>
                  <a:txBody>
                    <a:bodyPr/>
                    <a:lstStyle/>
                    <a:p>
                      <a:pPr marL="1991360">
                        <a:lnSpc>
                          <a:spcPts val="152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Rp.: Aethacridini</a:t>
                      </a:r>
                      <a:r>
                        <a:rPr sz="14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lactatis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0,05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856">
                <a:tc>
                  <a:txBody>
                    <a:bodyPr/>
                    <a:lstStyle/>
                    <a:p>
                      <a:pPr marL="2385060">
                        <a:lnSpc>
                          <a:spcPts val="135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Sacchari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9050">
                      <a:solidFill>
                        <a:srgbClr val="9999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9999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ts val="135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0,3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9050">
                      <a:solidFill>
                        <a:srgbClr val="9999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223">
                <a:tc>
                  <a:txBody>
                    <a:bodyPr/>
                    <a:lstStyle/>
                    <a:p>
                      <a:pPr marL="2385060" marR="654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Misce, ut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fiat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pulvis.  Da tales doses</a:t>
                      </a:r>
                      <a:r>
                        <a:rPr sz="14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numero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ts val="1655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6.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856">
                <a:tc>
                  <a:txBody>
                    <a:bodyPr/>
                    <a:lstStyle/>
                    <a:p>
                      <a:pPr marL="2385060">
                        <a:lnSpc>
                          <a:spcPts val="152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In capsules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gelatinose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2177796" y="643128"/>
            <a:ext cx="8490585" cy="371475"/>
          </a:xfrm>
          <a:custGeom>
            <a:avLst/>
            <a:gdLst/>
            <a:ahLst/>
            <a:cxnLst/>
            <a:rect l="l" t="t" r="r" b="b"/>
            <a:pathLst>
              <a:path w="8490585" h="371475">
                <a:moveTo>
                  <a:pt x="8490204" y="0"/>
                </a:moveTo>
                <a:lnTo>
                  <a:pt x="0" y="0"/>
                </a:lnTo>
                <a:lnTo>
                  <a:pt x="0" y="371094"/>
                </a:lnTo>
                <a:lnTo>
                  <a:pt x="8490204" y="371094"/>
                </a:lnTo>
                <a:lnTo>
                  <a:pt x="8490204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67251" y="672846"/>
            <a:ext cx="5511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порошків із бавними</a:t>
            </a:r>
            <a:r>
              <a:rPr b="1" spc="1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09898" y="2065850"/>
            <a:ext cx="3373120" cy="47688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56870">
              <a:spcBef>
                <a:spcPts val="330"/>
              </a:spcBef>
            </a:pPr>
            <a:r>
              <a:rPr sz="1400" b="1" spc="-5" dirty="0">
                <a:latin typeface="Arial"/>
                <a:cs typeface="Arial"/>
              </a:rPr>
              <a:t>Signa. По 1 </a:t>
            </a:r>
            <a:r>
              <a:rPr sz="1400" b="1" spc="-10" dirty="0">
                <a:latin typeface="Arial"/>
                <a:cs typeface="Arial"/>
              </a:rPr>
              <a:t>капсулі </a:t>
            </a:r>
            <a:r>
              <a:rPr sz="1400" b="1" spc="-5" dirty="0">
                <a:latin typeface="Arial"/>
                <a:cs typeface="Arial"/>
              </a:rPr>
              <a:t>3 </a:t>
            </a:r>
            <a:r>
              <a:rPr sz="1400" b="1" dirty="0">
                <a:latin typeface="Arial"/>
                <a:cs typeface="Arial"/>
              </a:rPr>
              <a:t>рази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день</a:t>
            </a:r>
            <a:endParaRPr sz="1400" dirty="0">
              <a:latin typeface="Arial"/>
              <a:cs typeface="Arial"/>
            </a:endParaRPr>
          </a:p>
          <a:p>
            <a:pPr marL="12700">
              <a:spcBef>
                <a:spcPts val="200"/>
              </a:spcBef>
              <a:tabLst>
                <a:tab pos="2040889" algn="l"/>
              </a:tabLst>
            </a:pPr>
            <a:r>
              <a:rPr sz="1200" b="1" dirty="0">
                <a:latin typeface="Arial"/>
                <a:cs typeface="Arial"/>
              </a:rPr>
              <a:t>Підпис </a:t>
            </a:r>
            <a:r>
              <a:rPr sz="1200" b="1" spc="-10" dirty="0">
                <a:latin typeface="Arial"/>
                <a:cs typeface="Arial"/>
              </a:rPr>
              <a:t>лікаря	Печатка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лікаря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017688" y="4286758"/>
          <a:ext cx="8358505" cy="2531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80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7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1950">
                <a:tc>
                  <a:txBody>
                    <a:bodyPr/>
                    <a:lstStyle/>
                    <a:p>
                      <a:pPr marL="260985" marR="316230" indent="61594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1735455" algn="l"/>
                          <a:tab pos="2644140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Перевірка </a:t>
                      </a: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етакридину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лактату  </a:t>
                      </a:r>
                      <a:r>
                        <a:rPr sz="16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	</a:t>
                      </a:r>
                      <a:r>
                        <a:rPr sz="16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</a:t>
                      </a:r>
                      <a:r>
                        <a:rPr sz="16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0985">
                        <a:lnSpc>
                          <a:spcPct val="100000"/>
                        </a:lnSpc>
                        <a:tabLst>
                          <a:tab pos="2609215" algn="l"/>
                        </a:tabLst>
                      </a:pPr>
                      <a:r>
                        <a:rPr sz="16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ТДД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3</a:t>
                      </a:r>
                      <a:r>
                        <a:rPr sz="1600" b="1" spc="5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0,15	</a:t>
                      </a: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МТДД</a:t>
                      </a:r>
                      <a:r>
                        <a:rPr sz="1600" b="1" spc="-9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не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завищені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 marR="691515" indent="1025525">
                        <a:lnSpc>
                          <a:spcPct val="100000"/>
                        </a:lnSpc>
                        <a:tabLst>
                          <a:tab pos="2344420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 )  Етакридину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лактату:	0,05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sz="1600" b="1" spc="-7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6=0,3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35585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Цукру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6=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1,8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328545" algn="l"/>
                        </a:tabLst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(0,05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78105" algn="ctr">
                        <a:lnSpc>
                          <a:spcPct val="100000"/>
                        </a:lnSpc>
                        <a:tabLst>
                          <a:tab pos="219265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550545" algn="r">
                        <a:lnSpc>
                          <a:spcPct val="100000"/>
                        </a:lnSpc>
                        <a:tabLst>
                          <a:tab pos="2846070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Sacchari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1,8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555625" algn="r">
                        <a:lnSpc>
                          <a:spcPct val="100000"/>
                        </a:lnSpc>
                        <a:tabLst>
                          <a:tab pos="392430" algn="l"/>
                          <a:tab pos="3241040" algn="l"/>
                        </a:tabLst>
                      </a:pP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Aethacridini</a:t>
                      </a:r>
                      <a:r>
                        <a:rPr sz="1600" b="1" u="heavy" spc="1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lactatis	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0,3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58495" algn="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22300" algn="r">
                        <a:lnSpc>
                          <a:spcPct val="100000"/>
                        </a:lnSpc>
                        <a:tabLst>
                          <a:tab pos="222885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44525" algn="r">
                        <a:lnSpc>
                          <a:spcPct val="100000"/>
                        </a:lnSpc>
                        <a:tabLst>
                          <a:tab pos="22047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23570" algn="r">
                        <a:lnSpc>
                          <a:spcPct val="100000"/>
                        </a:lnSpc>
                        <a:tabLst>
                          <a:tab pos="223647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1910110" y="2576575"/>
            <a:ext cx="8615602" cy="1689227"/>
          </a:xfrm>
          <a:custGeom>
            <a:avLst/>
            <a:gdLst/>
            <a:ahLst/>
            <a:cxnLst/>
            <a:rect l="l" t="t" r="r" b="b"/>
            <a:pathLst>
              <a:path w="8644255" h="1200150">
                <a:moveTo>
                  <a:pt x="8644128" y="0"/>
                </a:moveTo>
                <a:lnTo>
                  <a:pt x="0" y="0"/>
                </a:lnTo>
                <a:lnTo>
                  <a:pt x="0" y="1200150"/>
                </a:lnTo>
                <a:lnTo>
                  <a:pt x="8644128" y="1200150"/>
                </a:lnTo>
                <a:lnTo>
                  <a:pt x="864412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972563" y="2944621"/>
            <a:ext cx="66173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762125" algn="l"/>
                <a:tab pos="3561715" algn="l"/>
                <a:tab pos="4996815" algn="l"/>
              </a:tabLst>
            </a:pP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внутрішнього	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застосування,	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виписаний	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</a:t>
            </a:r>
            <a:endParaRPr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02118" y="2700545"/>
            <a:ext cx="84740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  <a:tabLst>
                <a:tab pos="946150" algn="l"/>
                <a:tab pos="2435860" algn="l"/>
                <a:tab pos="3721735" algn="l"/>
                <a:tab pos="4032885" algn="l"/>
                <a:tab pos="5349240" algn="l"/>
                <a:tab pos="6800850" algn="l"/>
                <a:tab pos="8037830" algn="l"/>
              </a:tabLst>
            </a:pP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Да</a:t>
            </a:r>
            <a:r>
              <a:rPr b="1" spc="5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ий	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ліка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ськ</a:t>
            </a:r>
            <a:r>
              <a:rPr b="1" spc="10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й	препарат	-	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b="1" spc="20" dirty="0">
                <a:solidFill>
                  <a:srgbClr val="4D4D00"/>
                </a:solidFill>
                <a:latin typeface="Arial"/>
                <a:cs typeface="Arial"/>
              </a:rPr>
              <a:t>к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л</a:t>
            </a:r>
            <a:r>
              <a:rPr b="1" spc="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ий	д</a:t>
            </a:r>
            <a:r>
              <a:rPr b="1" spc="-2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b="1" spc="-50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b="1" spc="-25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b="1" spc="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b="1" spc="5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й	пор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шок	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для</a:t>
            </a:r>
            <a:endParaRPr dirty="0">
              <a:latin typeface="Arial"/>
              <a:cs typeface="Arial"/>
            </a:endParaRPr>
          </a:p>
          <a:p>
            <a:pPr marR="5715" algn="r">
              <a:tabLst>
                <a:tab pos="1376045" algn="l"/>
              </a:tabLst>
            </a:pP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способом,	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endParaRPr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72564" y="3218688"/>
            <a:ext cx="8472805" cy="1047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якого входять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сильнодіюча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барвна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речовина</a:t>
            </a:r>
            <a:r>
              <a:rPr b="1" spc="20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етакредину лактат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гігроскопічна речовина</a:t>
            </a:r>
            <a:r>
              <a:rPr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цукор.</a:t>
            </a:r>
            <a:endParaRPr dirty="0">
              <a:latin typeface="Arial"/>
              <a:cs typeface="Arial"/>
            </a:endParaRPr>
          </a:p>
          <a:p>
            <a:pPr marL="237490" marR="314960">
              <a:spcBef>
                <a:spcPts val="350"/>
              </a:spcBef>
              <a:tabLst>
                <a:tab pos="4218305" algn="l"/>
                <a:tab pos="5524500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Перед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препарату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перевіряємо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відповідність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терапевтичних  разової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добової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 максимальним терапевтичним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дозам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(разовій і</a:t>
            </a:r>
            <a:r>
              <a:rPr sz="1400" b="1" spc="10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добовій)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071622" y="0"/>
            <a:ext cx="7416800" cy="646430"/>
          </a:xfrm>
          <a:custGeom>
            <a:avLst/>
            <a:gdLst/>
            <a:ahLst/>
            <a:cxnLst/>
            <a:rect l="l" t="t" r="r" b="b"/>
            <a:pathLst>
              <a:path w="7416800" h="646430">
                <a:moveTo>
                  <a:pt x="7416546" y="0"/>
                </a:moveTo>
                <a:lnTo>
                  <a:pt x="0" y="0"/>
                </a:lnTo>
                <a:lnTo>
                  <a:pt x="0" y="646176"/>
                </a:lnTo>
                <a:lnTo>
                  <a:pt x="7416546" y="646176"/>
                </a:lnTo>
                <a:lnTo>
                  <a:pt x="7416546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524001" y="123111"/>
            <a:ext cx="8829823" cy="505267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379220" marR="5080" indent="47625">
              <a:lnSpc>
                <a:spcPct val="100000"/>
              </a:lnSpc>
              <a:spcBef>
                <a:spcPts val="100"/>
              </a:spcBef>
              <a:tabLst>
                <a:tab pos="4667250" algn="l"/>
              </a:tabLst>
            </a:pP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Особливості</a:t>
            </a:r>
            <a:r>
              <a:rPr sz="1600" spc="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виготовлення	складних порошків 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з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барвними  важкоподрібнюваними 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та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леткими лікарськими</a:t>
            </a:r>
            <a:r>
              <a:rPr sz="1600" spc="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речовинами</a:t>
            </a:r>
          </a:p>
        </p:txBody>
      </p:sp>
    </p:spTree>
    <p:extLst>
      <p:ext uri="{BB962C8B-B14F-4D97-AF65-F5344CB8AC3E}">
        <p14:creationId xmlns:p14="http://schemas.microsoft.com/office/powerpoint/2010/main" val="4354817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580" y="144818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2400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0535" y="4713733"/>
            <a:ext cx="72516" cy="1443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630" y="5569839"/>
            <a:ext cx="76200" cy="21564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305050" y="2495550"/>
            <a:ext cx="7785734" cy="297180"/>
            <a:chOff x="781050" y="2495550"/>
            <a:chExt cx="7785734" cy="297180"/>
          </a:xfrm>
        </p:grpSpPr>
        <p:sp>
          <p:nvSpPr>
            <p:cNvPr id="9" name="object 9"/>
            <p:cNvSpPr/>
            <p:nvPr/>
          </p:nvSpPr>
          <p:spPr>
            <a:xfrm>
              <a:off x="786002" y="2500502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7727569" y="0"/>
                  </a:moveTo>
                  <a:lnTo>
                    <a:pt x="47878" y="0"/>
                  </a:lnTo>
                  <a:lnTo>
                    <a:pt x="29242" y="3766"/>
                  </a:lnTo>
                  <a:lnTo>
                    <a:pt x="14023" y="14033"/>
                  </a:lnTo>
                  <a:lnTo>
                    <a:pt x="3762" y="29253"/>
                  </a:lnTo>
                  <a:lnTo>
                    <a:pt x="0" y="47879"/>
                  </a:lnTo>
                  <a:lnTo>
                    <a:pt x="0" y="239395"/>
                  </a:lnTo>
                  <a:lnTo>
                    <a:pt x="3762" y="258020"/>
                  </a:lnTo>
                  <a:lnTo>
                    <a:pt x="14023" y="273240"/>
                  </a:lnTo>
                  <a:lnTo>
                    <a:pt x="29242" y="283507"/>
                  </a:lnTo>
                  <a:lnTo>
                    <a:pt x="47878" y="287274"/>
                  </a:lnTo>
                  <a:lnTo>
                    <a:pt x="7727569" y="287274"/>
                  </a:lnTo>
                  <a:lnTo>
                    <a:pt x="7746194" y="283507"/>
                  </a:lnTo>
                  <a:lnTo>
                    <a:pt x="7761414" y="273240"/>
                  </a:lnTo>
                  <a:lnTo>
                    <a:pt x="7771681" y="258020"/>
                  </a:lnTo>
                  <a:lnTo>
                    <a:pt x="7775448" y="239395"/>
                  </a:lnTo>
                  <a:lnTo>
                    <a:pt x="7775448" y="47879"/>
                  </a:lnTo>
                  <a:lnTo>
                    <a:pt x="7771681" y="29253"/>
                  </a:lnTo>
                  <a:lnTo>
                    <a:pt x="7761414" y="14033"/>
                  </a:lnTo>
                  <a:lnTo>
                    <a:pt x="7746194" y="3766"/>
                  </a:lnTo>
                  <a:lnTo>
                    <a:pt x="7727569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6002" y="2500502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0" y="47879"/>
                  </a:moveTo>
                  <a:lnTo>
                    <a:pt x="3762" y="29253"/>
                  </a:lnTo>
                  <a:lnTo>
                    <a:pt x="14023" y="14033"/>
                  </a:lnTo>
                  <a:lnTo>
                    <a:pt x="29242" y="3766"/>
                  </a:lnTo>
                  <a:lnTo>
                    <a:pt x="47878" y="0"/>
                  </a:lnTo>
                  <a:lnTo>
                    <a:pt x="7727569" y="0"/>
                  </a:lnTo>
                  <a:lnTo>
                    <a:pt x="7746194" y="3766"/>
                  </a:lnTo>
                  <a:lnTo>
                    <a:pt x="7761414" y="14033"/>
                  </a:lnTo>
                  <a:lnTo>
                    <a:pt x="7771681" y="29253"/>
                  </a:lnTo>
                  <a:lnTo>
                    <a:pt x="7775448" y="47879"/>
                  </a:lnTo>
                  <a:lnTo>
                    <a:pt x="7775448" y="239395"/>
                  </a:lnTo>
                  <a:lnTo>
                    <a:pt x="7771681" y="258020"/>
                  </a:lnTo>
                  <a:lnTo>
                    <a:pt x="7761414" y="273240"/>
                  </a:lnTo>
                  <a:lnTo>
                    <a:pt x="7746194" y="283507"/>
                  </a:lnTo>
                  <a:lnTo>
                    <a:pt x="7727569" y="287274"/>
                  </a:lnTo>
                  <a:lnTo>
                    <a:pt x="47878" y="287274"/>
                  </a:lnTo>
                  <a:lnTo>
                    <a:pt x="29242" y="283507"/>
                  </a:lnTo>
                  <a:lnTo>
                    <a:pt x="14023" y="273240"/>
                  </a:lnTo>
                  <a:lnTo>
                    <a:pt x="3762" y="258020"/>
                  </a:lnTo>
                  <a:lnTo>
                    <a:pt x="0" y="239395"/>
                  </a:lnTo>
                  <a:lnTo>
                    <a:pt x="0" y="4787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321968" y="2543048"/>
            <a:ext cx="775208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Технологія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154047" y="3327527"/>
            <a:ext cx="4591050" cy="589280"/>
            <a:chOff x="630047" y="3327527"/>
            <a:chExt cx="4591050" cy="589280"/>
          </a:xfrm>
        </p:grpSpPr>
        <p:sp>
          <p:nvSpPr>
            <p:cNvPr id="13" name="object 13"/>
            <p:cNvSpPr/>
            <p:nvPr/>
          </p:nvSpPr>
          <p:spPr>
            <a:xfrm>
              <a:off x="635127" y="3332607"/>
              <a:ext cx="4580890" cy="579120"/>
            </a:xfrm>
            <a:custGeom>
              <a:avLst/>
              <a:gdLst/>
              <a:ahLst/>
              <a:cxnLst/>
              <a:rect l="l" t="t" r="r" b="b"/>
              <a:pathLst>
                <a:path w="4580890" h="579120">
                  <a:moveTo>
                    <a:pt x="4483862" y="0"/>
                  </a:moveTo>
                  <a:lnTo>
                    <a:pt x="96520" y="0"/>
                  </a:lnTo>
                  <a:lnTo>
                    <a:pt x="58952" y="7580"/>
                  </a:lnTo>
                  <a:lnTo>
                    <a:pt x="28271" y="28257"/>
                  </a:lnTo>
                  <a:lnTo>
                    <a:pt x="7585" y="58935"/>
                  </a:lnTo>
                  <a:lnTo>
                    <a:pt x="0" y="96519"/>
                  </a:lnTo>
                  <a:lnTo>
                    <a:pt x="0" y="482599"/>
                  </a:lnTo>
                  <a:lnTo>
                    <a:pt x="7585" y="520184"/>
                  </a:lnTo>
                  <a:lnTo>
                    <a:pt x="28271" y="550862"/>
                  </a:lnTo>
                  <a:lnTo>
                    <a:pt x="58952" y="571539"/>
                  </a:lnTo>
                  <a:lnTo>
                    <a:pt x="96520" y="579119"/>
                  </a:lnTo>
                  <a:lnTo>
                    <a:pt x="4483862" y="579119"/>
                  </a:lnTo>
                  <a:lnTo>
                    <a:pt x="4521446" y="571539"/>
                  </a:lnTo>
                  <a:lnTo>
                    <a:pt x="4552124" y="550862"/>
                  </a:lnTo>
                  <a:lnTo>
                    <a:pt x="4572801" y="520184"/>
                  </a:lnTo>
                  <a:lnTo>
                    <a:pt x="4580382" y="482599"/>
                  </a:lnTo>
                  <a:lnTo>
                    <a:pt x="4580382" y="96519"/>
                  </a:lnTo>
                  <a:lnTo>
                    <a:pt x="4572801" y="58935"/>
                  </a:lnTo>
                  <a:lnTo>
                    <a:pt x="4552124" y="28257"/>
                  </a:lnTo>
                  <a:lnTo>
                    <a:pt x="4521446" y="7580"/>
                  </a:lnTo>
                  <a:lnTo>
                    <a:pt x="4483862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5127" y="3332607"/>
              <a:ext cx="4580890" cy="579120"/>
            </a:xfrm>
            <a:custGeom>
              <a:avLst/>
              <a:gdLst/>
              <a:ahLst/>
              <a:cxnLst/>
              <a:rect l="l" t="t" r="r" b="b"/>
              <a:pathLst>
                <a:path w="4580890" h="579120">
                  <a:moveTo>
                    <a:pt x="0" y="96519"/>
                  </a:moveTo>
                  <a:lnTo>
                    <a:pt x="7585" y="58935"/>
                  </a:lnTo>
                  <a:lnTo>
                    <a:pt x="28271" y="28257"/>
                  </a:lnTo>
                  <a:lnTo>
                    <a:pt x="58952" y="7580"/>
                  </a:lnTo>
                  <a:lnTo>
                    <a:pt x="96520" y="0"/>
                  </a:lnTo>
                  <a:lnTo>
                    <a:pt x="4483862" y="0"/>
                  </a:lnTo>
                  <a:lnTo>
                    <a:pt x="4521446" y="7580"/>
                  </a:lnTo>
                  <a:lnTo>
                    <a:pt x="4552124" y="28257"/>
                  </a:lnTo>
                  <a:lnTo>
                    <a:pt x="4572801" y="58935"/>
                  </a:lnTo>
                  <a:lnTo>
                    <a:pt x="4580382" y="96519"/>
                  </a:lnTo>
                  <a:lnTo>
                    <a:pt x="4580382" y="482599"/>
                  </a:lnTo>
                  <a:lnTo>
                    <a:pt x="4572801" y="520184"/>
                  </a:lnTo>
                  <a:lnTo>
                    <a:pt x="4552124" y="550862"/>
                  </a:lnTo>
                  <a:lnTo>
                    <a:pt x="4521446" y="571539"/>
                  </a:lnTo>
                  <a:lnTo>
                    <a:pt x="4483862" y="579119"/>
                  </a:lnTo>
                  <a:lnTo>
                    <a:pt x="96520" y="579119"/>
                  </a:lnTo>
                  <a:lnTo>
                    <a:pt x="58952" y="571539"/>
                  </a:lnTo>
                  <a:lnTo>
                    <a:pt x="28271" y="550862"/>
                  </a:lnTo>
                  <a:lnTo>
                    <a:pt x="7585" y="520184"/>
                  </a:lnTo>
                  <a:lnTo>
                    <a:pt x="0" y="482599"/>
                  </a:lnTo>
                  <a:lnTo>
                    <a:pt x="0" y="9651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307336" y="3387852"/>
            <a:ext cx="42849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8950" marR="5080" indent="-1746885">
              <a:spcBef>
                <a:spcPts val="100"/>
              </a:spcBef>
            </a:pP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цукор,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затираючи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пори  ступки</a:t>
            </a:r>
            <a:endParaRPr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918071" y="3993515"/>
            <a:ext cx="3420110" cy="831850"/>
            <a:chOff x="5394071" y="3993515"/>
            <a:chExt cx="3420110" cy="831850"/>
          </a:xfrm>
        </p:grpSpPr>
        <p:sp>
          <p:nvSpPr>
            <p:cNvPr id="17" name="object 17"/>
            <p:cNvSpPr/>
            <p:nvPr/>
          </p:nvSpPr>
          <p:spPr>
            <a:xfrm>
              <a:off x="5399151" y="3998595"/>
              <a:ext cx="3409950" cy="821690"/>
            </a:xfrm>
            <a:custGeom>
              <a:avLst/>
              <a:gdLst/>
              <a:ahLst/>
              <a:cxnLst/>
              <a:rect l="l" t="t" r="r" b="b"/>
              <a:pathLst>
                <a:path w="3409950" h="821689">
                  <a:moveTo>
                    <a:pt x="3273044" y="0"/>
                  </a:moveTo>
                  <a:lnTo>
                    <a:pt x="136906" y="0"/>
                  </a:lnTo>
                  <a:lnTo>
                    <a:pt x="93650" y="6983"/>
                  </a:lnTo>
                  <a:lnTo>
                    <a:pt x="56071" y="26428"/>
                  </a:lnTo>
                  <a:lnTo>
                    <a:pt x="26428" y="56071"/>
                  </a:lnTo>
                  <a:lnTo>
                    <a:pt x="6983" y="93650"/>
                  </a:lnTo>
                  <a:lnTo>
                    <a:pt x="0" y="136905"/>
                  </a:lnTo>
                  <a:lnTo>
                    <a:pt x="0" y="684529"/>
                  </a:lnTo>
                  <a:lnTo>
                    <a:pt x="6983" y="727785"/>
                  </a:lnTo>
                  <a:lnTo>
                    <a:pt x="26428" y="765364"/>
                  </a:lnTo>
                  <a:lnTo>
                    <a:pt x="56071" y="795007"/>
                  </a:lnTo>
                  <a:lnTo>
                    <a:pt x="93650" y="814452"/>
                  </a:lnTo>
                  <a:lnTo>
                    <a:pt x="136906" y="821435"/>
                  </a:lnTo>
                  <a:lnTo>
                    <a:pt x="3273044" y="821435"/>
                  </a:lnTo>
                  <a:lnTo>
                    <a:pt x="3316299" y="814452"/>
                  </a:lnTo>
                  <a:lnTo>
                    <a:pt x="3353878" y="795007"/>
                  </a:lnTo>
                  <a:lnTo>
                    <a:pt x="3383521" y="765364"/>
                  </a:lnTo>
                  <a:lnTo>
                    <a:pt x="3402966" y="727785"/>
                  </a:lnTo>
                  <a:lnTo>
                    <a:pt x="3409950" y="684529"/>
                  </a:lnTo>
                  <a:lnTo>
                    <a:pt x="3409950" y="136905"/>
                  </a:lnTo>
                  <a:lnTo>
                    <a:pt x="3402966" y="93650"/>
                  </a:lnTo>
                  <a:lnTo>
                    <a:pt x="3383521" y="56071"/>
                  </a:lnTo>
                  <a:lnTo>
                    <a:pt x="3353878" y="26428"/>
                  </a:lnTo>
                  <a:lnTo>
                    <a:pt x="3316299" y="6983"/>
                  </a:lnTo>
                  <a:lnTo>
                    <a:pt x="3273044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99151" y="3998595"/>
              <a:ext cx="3409950" cy="821690"/>
            </a:xfrm>
            <a:custGeom>
              <a:avLst/>
              <a:gdLst/>
              <a:ahLst/>
              <a:cxnLst/>
              <a:rect l="l" t="t" r="r" b="b"/>
              <a:pathLst>
                <a:path w="3409950" h="821689">
                  <a:moveTo>
                    <a:pt x="0" y="136905"/>
                  </a:moveTo>
                  <a:lnTo>
                    <a:pt x="6983" y="93650"/>
                  </a:lnTo>
                  <a:lnTo>
                    <a:pt x="26428" y="56071"/>
                  </a:lnTo>
                  <a:lnTo>
                    <a:pt x="56071" y="26428"/>
                  </a:lnTo>
                  <a:lnTo>
                    <a:pt x="93650" y="6983"/>
                  </a:lnTo>
                  <a:lnTo>
                    <a:pt x="136906" y="0"/>
                  </a:lnTo>
                  <a:lnTo>
                    <a:pt x="3273044" y="0"/>
                  </a:lnTo>
                  <a:lnTo>
                    <a:pt x="3316299" y="6983"/>
                  </a:lnTo>
                  <a:lnTo>
                    <a:pt x="3353878" y="26428"/>
                  </a:lnTo>
                  <a:lnTo>
                    <a:pt x="3383521" y="56071"/>
                  </a:lnTo>
                  <a:lnTo>
                    <a:pt x="3402966" y="93650"/>
                  </a:lnTo>
                  <a:lnTo>
                    <a:pt x="3409950" y="136905"/>
                  </a:lnTo>
                  <a:lnTo>
                    <a:pt x="3409950" y="684529"/>
                  </a:lnTo>
                  <a:lnTo>
                    <a:pt x="3402966" y="727785"/>
                  </a:lnTo>
                  <a:lnTo>
                    <a:pt x="3383521" y="765364"/>
                  </a:lnTo>
                  <a:lnTo>
                    <a:pt x="3353878" y="795007"/>
                  </a:lnTo>
                  <a:lnTo>
                    <a:pt x="3316299" y="814452"/>
                  </a:lnTo>
                  <a:lnTo>
                    <a:pt x="3273044" y="821435"/>
                  </a:lnTo>
                  <a:lnTo>
                    <a:pt x="136906" y="821435"/>
                  </a:lnTo>
                  <a:lnTo>
                    <a:pt x="93650" y="814452"/>
                  </a:lnTo>
                  <a:lnTo>
                    <a:pt x="56071" y="795007"/>
                  </a:lnTo>
                  <a:lnTo>
                    <a:pt x="26428" y="765364"/>
                  </a:lnTo>
                  <a:lnTo>
                    <a:pt x="6983" y="727785"/>
                  </a:lnTo>
                  <a:lnTo>
                    <a:pt x="0" y="684529"/>
                  </a:lnTo>
                  <a:lnTo>
                    <a:pt x="0" y="13690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058659" y="4067048"/>
            <a:ext cx="313944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Відважують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окремому</a:t>
            </a:r>
            <a:r>
              <a:rPr sz="14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столі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покритому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аркушем білого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паперу.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Готують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окремій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ступці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148713" y="3995801"/>
            <a:ext cx="4558665" cy="725170"/>
            <a:chOff x="624712" y="3995801"/>
            <a:chExt cx="4558665" cy="725170"/>
          </a:xfrm>
        </p:grpSpPr>
        <p:sp>
          <p:nvSpPr>
            <p:cNvPr id="21" name="object 21"/>
            <p:cNvSpPr/>
            <p:nvPr/>
          </p:nvSpPr>
          <p:spPr>
            <a:xfrm>
              <a:off x="629792" y="4000881"/>
              <a:ext cx="4548505" cy="715010"/>
            </a:xfrm>
            <a:custGeom>
              <a:avLst/>
              <a:gdLst/>
              <a:ahLst/>
              <a:cxnLst/>
              <a:rect l="l" t="t" r="r" b="b"/>
              <a:pathLst>
                <a:path w="4548505" h="715010">
                  <a:moveTo>
                    <a:pt x="4429252" y="0"/>
                  </a:moveTo>
                  <a:lnTo>
                    <a:pt x="119125" y="0"/>
                  </a:lnTo>
                  <a:lnTo>
                    <a:pt x="72759" y="9362"/>
                  </a:lnTo>
                  <a:lnTo>
                    <a:pt x="34893" y="34893"/>
                  </a:lnTo>
                  <a:lnTo>
                    <a:pt x="9362" y="72759"/>
                  </a:lnTo>
                  <a:lnTo>
                    <a:pt x="0" y="119126"/>
                  </a:lnTo>
                  <a:lnTo>
                    <a:pt x="0" y="595630"/>
                  </a:lnTo>
                  <a:lnTo>
                    <a:pt x="9362" y="641996"/>
                  </a:lnTo>
                  <a:lnTo>
                    <a:pt x="34893" y="679862"/>
                  </a:lnTo>
                  <a:lnTo>
                    <a:pt x="72759" y="705393"/>
                  </a:lnTo>
                  <a:lnTo>
                    <a:pt x="119125" y="714756"/>
                  </a:lnTo>
                  <a:lnTo>
                    <a:pt x="4429252" y="714756"/>
                  </a:lnTo>
                  <a:lnTo>
                    <a:pt x="4475618" y="705393"/>
                  </a:lnTo>
                  <a:lnTo>
                    <a:pt x="4513484" y="679862"/>
                  </a:lnTo>
                  <a:lnTo>
                    <a:pt x="4539015" y="641996"/>
                  </a:lnTo>
                  <a:lnTo>
                    <a:pt x="4548378" y="595630"/>
                  </a:lnTo>
                  <a:lnTo>
                    <a:pt x="4548378" y="119126"/>
                  </a:lnTo>
                  <a:lnTo>
                    <a:pt x="4539015" y="72759"/>
                  </a:lnTo>
                  <a:lnTo>
                    <a:pt x="4513484" y="34893"/>
                  </a:lnTo>
                  <a:lnTo>
                    <a:pt x="4475618" y="9362"/>
                  </a:lnTo>
                  <a:lnTo>
                    <a:pt x="4429252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9792" y="4000881"/>
              <a:ext cx="4548505" cy="715010"/>
            </a:xfrm>
            <a:custGeom>
              <a:avLst/>
              <a:gdLst/>
              <a:ahLst/>
              <a:cxnLst/>
              <a:rect l="l" t="t" r="r" b="b"/>
              <a:pathLst>
                <a:path w="4548505" h="715010">
                  <a:moveTo>
                    <a:pt x="0" y="119126"/>
                  </a:moveTo>
                  <a:lnTo>
                    <a:pt x="9362" y="72759"/>
                  </a:lnTo>
                  <a:lnTo>
                    <a:pt x="34893" y="34893"/>
                  </a:lnTo>
                  <a:lnTo>
                    <a:pt x="72759" y="9362"/>
                  </a:lnTo>
                  <a:lnTo>
                    <a:pt x="119125" y="0"/>
                  </a:lnTo>
                  <a:lnTo>
                    <a:pt x="4429252" y="0"/>
                  </a:lnTo>
                  <a:lnTo>
                    <a:pt x="4475618" y="9362"/>
                  </a:lnTo>
                  <a:lnTo>
                    <a:pt x="4513484" y="34893"/>
                  </a:lnTo>
                  <a:lnTo>
                    <a:pt x="4539015" y="72759"/>
                  </a:lnTo>
                  <a:lnTo>
                    <a:pt x="4548378" y="119126"/>
                  </a:lnTo>
                  <a:lnTo>
                    <a:pt x="4548378" y="595630"/>
                  </a:lnTo>
                  <a:lnTo>
                    <a:pt x="4539015" y="641996"/>
                  </a:lnTo>
                  <a:lnTo>
                    <a:pt x="4513484" y="679862"/>
                  </a:lnTo>
                  <a:lnTo>
                    <a:pt x="4475618" y="705393"/>
                  </a:lnTo>
                  <a:lnTo>
                    <a:pt x="4429252" y="714756"/>
                  </a:lnTo>
                  <a:lnTo>
                    <a:pt x="119125" y="714756"/>
                  </a:lnTo>
                  <a:lnTo>
                    <a:pt x="72759" y="705393"/>
                  </a:lnTo>
                  <a:lnTo>
                    <a:pt x="34893" y="679862"/>
                  </a:lnTo>
                  <a:lnTo>
                    <a:pt x="9362" y="641996"/>
                  </a:lnTo>
                  <a:lnTo>
                    <a:pt x="0" y="595630"/>
                  </a:lnTo>
                  <a:lnTo>
                    <a:pt x="0" y="119126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684525" y="4062729"/>
            <a:ext cx="34874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 marR="5080" indent="-5715">
              <a:spcBef>
                <a:spcPts val="100"/>
              </a:spcBef>
            </a:pP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затерту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поверх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цукру  поміщають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етакридину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лактат</a:t>
            </a:r>
            <a:endParaRPr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100834" y="4853178"/>
            <a:ext cx="4558665" cy="659130"/>
            <a:chOff x="576833" y="4853178"/>
            <a:chExt cx="4558665" cy="659130"/>
          </a:xfrm>
        </p:grpSpPr>
        <p:sp>
          <p:nvSpPr>
            <p:cNvPr id="25" name="object 25"/>
            <p:cNvSpPr/>
            <p:nvPr/>
          </p:nvSpPr>
          <p:spPr>
            <a:xfrm>
              <a:off x="581786" y="4858131"/>
              <a:ext cx="4548505" cy="649605"/>
            </a:xfrm>
            <a:custGeom>
              <a:avLst/>
              <a:gdLst/>
              <a:ahLst/>
              <a:cxnLst/>
              <a:rect l="l" t="t" r="r" b="b"/>
              <a:pathLst>
                <a:path w="4548505" h="649604">
                  <a:moveTo>
                    <a:pt x="4440174" y="0"/>
                  </a:moveTo>
                  <a:lnTo>
                    <a:pt x="108203" y="0"/>
                  </a:lnTo>
                  <a:lnTo>
                    <a:pt x="66083" y="8495"/>
                  </a:lnTo>
                  <a:lnTo>
                    <a:pt x="31689" y="31670"/>
                  </a:lnTo>
                  <a:lnTo>
                    <a:pt x="8502" y="66061"/>
                  </a:lnTo>
                  <a:lnTo>
                    <a:pt x="0" y="108204"/>
                  </a:lnTo>
                  <a:lnTo>
                    <a:pt x="0" y="541020"/>
                  </a:lnTo>
                  <a:lnTo>
                    <a:pt x="8502" y="583162"/>
                  </a:lnTo>
                  <a:lnTo>
                    <a:pt x="31689" y="617553"/>
                  </a:lnTo>
                  <a:lnTo>
                    <a:pt x="66083" y="640728"/>
                  </a:lnTo>
                  <a:lnTo>
                    <a:pt x="108203" y="649224"/>
                  </a:lnTo>
                  <a:lnTo>
                    <a:pt x="4440174" y="649224"/>
                  </a:lnTo>
                  <a:lnTo>
                    <a:pt x="4482316" y="640728"/>
                  </a:lnTo>
                  <a:lnTo>
                    <a:pt x="4516707" y="617553"/>
                  </a:lnTo>
                  <a:lnTo>
                    <a:pt x="4539882" y="583162"/>
                  </a:lnTo>
                  <a:lnTo>
                    <a:pt x="4548378" y="541020"/>
                  </a:lnTo>
                  <a:lnTo>
                    <a:pt x="4548378" y="108204"/>
                  </a:lnTo>
                  <a:lnTo>
                    <a:pt x="4539882" y="66061"/>
                  </a:lnTo>
                  <a:lnTo>
                    <a:pt x="4516707" y="31670"/>
                  </a:lnTo>
                  <a:lnTo>
                    <a:pt x="4482316" y="8495"/>
                  </a:lnTo>
                  <a:lnTo>
                    <a:pt x="4440174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1786" y="4858131"/>
              <a:ext cx="4548505" cy="649605"/>
            </a:xfrm>
            <a:custGeom>
              <a:avLst/>
              <a:gdLst/>
              <a:ahLst/>
              <a:cxnLst/>
              <a:rect l="l" t="t" r="r" b="b"/>
              <a:pathLst>
                <a:path w="4548505" h="649604">
                  <a:moveTo>
                    <a:pt x="0" y="108204"/>
                  </a:moveTo>
                  <a:lnTo>
                    <a:pt x="8502" y="66061"/>
                  </a:lnTo>
                  <a:lnTo>
                    <a:pt x="31689" y="31670"/>
                  </a:lnTo>
                  <a:lnTo>
                    <a:pt x="66083" y="8495"/>
                  </a:lnTo>
                  <a:lnTo>
                    <a:pt x="108203" y="0"/>
                  </a:lnTo>
                  <a:lnTo>
                    <a:pt x="4440174" y="0"/>
                  </a:lnTo>
                  <a:lnTo>
                    <a:pt x="4482316" y="8495"/>
                  </a:lnTo>
                  <a:lnTo>
                    <a:pt x="4516707" y="31670"/>
                  </a:lnTo>
                  <a:lnTo>
                    <a:pt x="4539882" y="66061"/>
                  </a:lnTo>
                  <a:lnTo>
                    <a:pt x="4548378" y="108204"/>
                  </a:lnTo>
                  <a:lnTo>
                    <a:pt x="4548378" y="541020"/>
                  </a:lnTo>
                  <a:lnTo>
                    <a:pt x="4539882" y="583162"/>
                  </a:lnTo>
                  <a:lnTo>
                    <a:pt x="4516707" y="617553"/>
                  </a:lnTo>
                  <a:lnTo>
                    <a:pt x="4482316" y="640728"/>
                  </a:lnTo>
                  <a:lnTo>
                    <a:pt x="4440174" y="649224"/>
                  </a:lnTo>
                  <a:lnTo>
                    <a:pt x="108203" y="649224"/>
                  </a:lnTo>
                  <a:lnTo>
                    <a:pt x="66083" y="640728"/>
                  </a:lnTo>
                  <a:lnTo>
                    <a:pt x="31689" y="617553"/>
                  </a:lnTo>
                  <a:lnTo>
                    <a:pt x="8502" y="583162"/>
                  </a:lnTo>
                  <a:lnTo>
                    <a:pt x="0" y="541020"/>
                  </a:lnTo>
                  <a:lnTo>
                    <a:pt x="0" y="10820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363725" y="4916932"/>
            <a:ext cx="40316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8275" marR="5080" indent="-156210">
              <a:spcBef>
                <a:spcPts val="100"/>
              </a:spcBef>
            </a:pP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кілька прийомів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цукор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з 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капсули,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ретельно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</a:t>
            </a:r>
            <a:endParaRPr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154173" y="5567934"/>
            <a:ext cx="4559300" cy="867410"/>
            <a:chOff x="630173" y="5567934"/>
            <a:chExt cx="4559300" cy="867410"/>
          </a:xfrm>
        </p:grpSpPr>
        <p:sp>
          <p:nvSpPr>
            <p:cNvPr id="29" name="object 29"/>
            <p:cNvSpPr/>
            <p:nvPr/>
          </p:nvSpPr>
          <p:spPr>
            <a:xfrm>
              <a:off x="635126" y="5572887"/>
              <a:ext cx="4549140" cy="857250"/>
            </a:xfrm>
            <a:custGeom>
              <a:avLst/>
              <a:gdLst/>
              <a:ahLst/>
              <a:cxnLst/>
              <a:rect l="l" t="t" r="r" b="b"/>
              <a:pathLst>
                <a:path w="4549140" h="857250">
                  <a:moveTo>
                    <a:pt x="4406265" y="0"/>
                  </a:moveTo>
                  <a:lnTo>
                    <a:pt x="142875" y="0"/>
                  </a:lnTo>
                  <a:lnTo>
                    <a:pt x="97716" y="7284"/>
                  </a:lnTo>
                  <a:lnTo>
                    <a:pt x="58495" y="27567"/>
                  </a:lnTo>
                  <a:lnTo>
                    <a:pt x="27567" y="58495"/>
                  </a:lnTo>
                  <a:lnTo>
                    <a:pt x="7284" y="97716"/>
                  </a:lnTo>
                  <a:lnTo>
                    <a:pt x="0" y="142875"/>
                  </a:lnTo>
                  <a:lnTo>
                    <a:pt x="0" y="714375"/>
                  </a:lnTo>
                  <a:lnTo>
                    <a:pt x="7284" y="759533"/>
                  </a:lnTo>
                  <a:lnTo>
                    <a:pt x="27567" y="798754"/>
                  </a:lnTo>
                  <a:lnTo>
                    <a:pt x="58495" y="829682"/>
                  </a:lnTo>
                  <a:lnTo>
                    <a:pt x="97716" y="849965"/>
                  </a:lnTo>
                  <a:lnTo>
                    <a:pt x="142875" y="857250"/>
                  </a:lnTo>
                  <a:lnTo>
                    <a:pt x="4406265" y="857250"/>
                  </a:lnTo>
                  <a:lnTo>
                    <a:pt x="4451408" y="849965"/>
                  </a:lnTo>
                  <a:lnTo>
                    <a:pt x="4490627" y="829682"/>
                  </a:lnTo>
                  <a:lnTo>
                    <a:pt x="4521561" y="798754"/>
                  </a:lnTo>
                  <a:lnTo>
                    <a:pt x="4541852" y="759533"/>
                  </a:lnTo>
                  <a:lnTo>
                    <a:pt x="4549140" y="714375"/>
                  </a:lnTo>
                  <a:lnTo>
                    <a:pt x="4549140" y="142875"/>
                  </a:lnTo>
                  <a:lnTo>
                    <a:pt x="4541852" y="97716"/>
                  </a:lnTo>
                  <a:lnTo>
                    <a:pt x="4521561" y="58495"/>
                  </a:lnTo>
                  <a:lnTo>
                    <a:pt x="4490627" y="27567"/>
                  </a:lnTo>
                  <a:lnTo>
                    <a:pt x="4451408" y="7284"/>
                  </a:lnTo>
                  <a:lnTo>
                    <a:pt x="4406265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5126" y="5572887"/>
              <a:ext cx="4549140" cy="857250"/>
            </a:xfrm>
            <a:custGeom>
              <a:avLst/>
              <a:gdLst/>
              <a:ahLst/>
              <a:cxnLst/>
              <a:rect l="l" t="t" r="r" b="b"/>
              <a:pathLst>
                <a:path w="4549140" h="857250">
                  <a:moveTo>
                    <a:pt x="0" y="142875"/>
                  </a:moveTo>
                  <a:lnTo>
                    <a:pt x="7284" y="97716"/>
                  </a:lnTo>
                  <a:lnTo>
                    <a:pt x="27567" y="58495"/>
                  </a:lnTo>
                  <a:lnTo>
                    <a:pt x="58495" y="27567"/>
                  </a:lnTo>
                  <a:lnTo>
                    <a:pt x="97716" y="7284"/>
                  </a:lnTo>
                  <a:lnTo>
                    <a:pt x="142875" y="0"/>
                  </a:lnTo>
                  <a:lnTo>
                    <a:pt x="4406265" y="0"/>
                  </a:lnTo>
                  <a:lnTo>
                    <a:pt x="4451408" y="7284"/>
                  </a:lnTo>
                  <a:lnTo>
                    <a:pt x="4490627" y="27567"/>
                  </a:lnTo>
                  <a:lnTo>
                    <a:pt x="4521561" y="58495"/>
                  </a:lnTo>
                  <a:lnTo>
                    <a:pt x="4541852" y="97716"/>
                  </a:lnTo>
                  <a:lnTo>
                    <a:pt x="4549140" y="142875"/>
                  </a:lnTo>
                  <a:lnTo>
                    <a:pt x="4549140" y="714375"/>
                  </a:lnTo>
                  <a:lnTo>
                    <a:pt x="4541852" y="759533"/>
                  </a:lnTo>
                  <a:lnTo>
                    <a:pt x="4521561" y="798754"/>
                  </a:lnTo>
                  <a:lnTo>
                    <a:pt x="4490627" y="829682"/>
                  </a:lnTo>
                  <a:lnTo>
                    <a:pt x="4451408" y="849965"/>
                  </a:lnTo>
                  <a:lnTo>
                    <a:pt x="4406265" y="857250"/>
                  </a:lnTo>
                  <a:lnTo>
                    <a:pt x="142875" y="857250"/>
                  </a:lnTo>
                  <a:lnTo>
                    <a:pt x="97716" y="849965"/>
                  </a:lnTo>
                  <a:lnTo>
                    <a:pt x="58495" y="829682"/>
                  </a:lnTo>
                  <a:lnTo>
                    <a:pt x="27567" y="798754"/>
                  </a:lnTo>
                  <a:lnTo>
                    <a:pt x="7284" y="759533"/>
                  </a:lnTo>
                  <a:lnTo>
                    <a:pt x="0" y="714375"/>
                  </a:lnTo>
                  <a:lnTo>
                    <a:pt x="0" y="14287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400553" y="5626100"/>
            <a:ext cx="40665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spcBef>
                <a:spcPts val="100"/>
              </a:spcBef>
            </a:pPr>
            <a:r>
              <a:rPr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на 6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доз,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у 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желатинові капсули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оформляють  </a:t>
            </a:r>
            <a:r>
              <a:rPr b="1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917486" y="5758688"/>
            <a:ext cx="3401695" cy="525780"/>
          </a:xfrm>
          <a:custGeom>
            <a:avLst/>
            <a:gdLst/>
            <a:ahLst/>
            <a:cxnLst/>
            <a:rect l="l" t="t" r="r" b="b"/>
            <a:pathLst>
              <a:path w="3401695" h="525779">
                <a:moveTo>
                  <a:pt x="3401568" y="0"/>
                </a:moveTo>
                <a:lnTo>
                  <a:pt x="0" y="0"/>
                </a:lnTo>
                <a:lnTo>
                  <a:pt x="0" y="525779"/>
                </a:lnTo>
                <a:lnTo>
                  <a:pt x="3401568" y="525779"/>
                </a:lnTo>
                <a:lnTo>
                  <a:pt x="3401568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078027" y="5795518"/>
            <a:ext cx="31007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-15" dirty="0">
                <a:latin typeface="Arial"/>
                <a:cs typeface="Arial"/>
              </a:rPr>
              <a:t> етикетка</a:t>
            </a:r>
            <a:endParaRPr sz="1400" dirty="0">
              <a:latin typeface="Arial"/>
              <a:cs typeface="Arial"/>
            </a:endParaRPr>
          </a:p>
          <a:p>
            <a:pPr marL="12700"/>
            <a:r>
              <a:rPr sz="1400" b="1" spc="-5" dirty="0">
                <a:latin typeface="Arial"/>
                <a:cs typeface="Arial"/>
              </a:rPr>
              <a:t>«Внутрішнє»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368038" y="3250564"/>
            <a:ext cx="5877560" cy="750570"/>
            <a:chOff x="2844038" y="3250564"/>
            <a:chExt cx="5877560" cy="750570"/>
          </a:xfrm>
        </p:grpSpPr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4038" y="3856481"/>
              <a:ext cx="72517" cy="14439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214873" y="3591432"/>
              <a:ext cx="429259" cy="81915"/>
            </a:xfrm>
            <a:custGeom>
              <a:avLst/>
              <a:gdLst/>
              <a:ahLst/>
              <a:cxnLst/>
              <a:rect l="l" t="t" r="r" b="b"/>
              <a:pathLst>
                <a:path w="429260" h="81914">
                  <a:moveTo>
                    <a:pt x="357124" y="6095"/>
                  </a:moveTo>
                  <a:lnTo>
                    <a:pt x="353794" y="37643"/>
                  </a:lnTo>
                  <a:lnTo>
                    <a:pt x="366395" y="38988"/>
                  </a:lnTo>
                  <a:lnTo>
                    <a:pt x="365125" y="51688"/>
                  </a:lnTo>
                  <a:lnTo>
                    <a:pt x="352312" y="51688"/>
                  </a:lnTo>
                  <a:lnTo>
                    <a:pt x="349123" y="81914"/>
                  </a:lnTo>
                  <a:lnTo>
                    <a:pt x="428878" y="52069"/>
                  </a:lnTo>
                  <a:lnTo>
                    <a:pt x="428284" y="51688"/>
                  </a:lnTo>
                  <a:lnTo>
                    <a:pt x="365125" y="51688"/>
                  </a:lnTo>
                  <a:lnTo>
                    <a:pt x="352455" y="50336"/>
                  </a:lnTo>
                  <a:lnTo>
                    <a:pt x="426172" y="50336"/>
                  </a:lnTo>
                  <a:lnTo>
                    <a:pt x="357124" y="6095"/>
                  </a:lnTo>
                  <a:close/>
                </a:path>
                <a:path w="429260" h="81914">
                  <a:moveTo>
                    <a:pt x="353794" y="37643"/>
                  </a:moveTo>
                  <a:lnTo>
                    <a:pt x="352455" y="50336"/>
                  </a:lnTo>
                  <a:lnTo>
                    <a:pt x="365125" y="51688"/>
                  </a:lnTo>
                  <a:lnTo>
                    <a:pt x="366395" y="38988"/>
                  </a:lnTo>
                  <a:lnTo>
                    <a:pt x="353794" y="37643"/>
                  </a:lnTo>
                  <a:close/>
                </a:path>
                <a:path w="429260" h="81914">
                  <a:moveTo>
                    <a:pt x="1270" y="0"/>
                  </a:moveTo>
                  <a:lnTo>
                    <a:pt x="0" y="12700"/>
                  </a:lnTo>
                  <a:lnTo>
                    <a:pt x="352455" y="50336"/>
                  </a:lnTo>
                  <a:lnTo>
                    <a:pt x="353794" y="37643"/>
                  </a:lnTo>
                  <a:lnTo>
                    <a:pt x="12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29630" y="3255644"/>
              <a:ext cx="3286760" cy="607060"/>
            </a:xfrm>
            <a:custGeom>
              <a:avLst/>
              <a:gdLst/>
              <a:ahLst/>
              <a:cxnLst/>
              <a:rect l="l" t="t" r="r" b="b"/>
              <a:pathLst>
                <a:path w="3286759" h="607060">
                  <a:moveTo>
                    <a:pt x="3185414" y="0"/>
                  </a:moveTo>
                  <a:lnTo>
                    <a:pt x="101092" y="0"/>
                  </a:lnTo>
                  <a:lnTo>
                    <a:pt x="61722" y="7937"/>
                  </a:lnTo>
                  <a:lnTo>
                    <a:pt x="29590" y="29591"/>
                  </a:lnTo>
                  <a:lnTo>
                    <a:pt x="7937" y="61722"/>
                  </a:lnTo>
                  <a:lnTo>
                    <a:pt x="0" y="101091"/>
                  </a:lnTo>
                  <a:lnTo>
                    <a:pt x="0" y="505459"/>
                  </a:lnTo>
                  <a:lnTo>
                    <a:pt x="7937" y="544829"/>
                  </a:lnTo>
                  <a:lnTo>
                    <a:pt x="29590" y="576960"/>
                  </a:lnTo>
                  <a:lnTo>
                    <a:pt x="61722" y="598614"/>
                  </a:lnTo>
                  <a:lnTo>
                    <a:pt x="101092" y="606551"/>
                  </a:lnTo>
                  <a:lnTo>
                    <a:pt x="3185414" y="606551"/>
                  </a:lnTo>
                  <a:lnTo>
                    <a:pt x="3224784" y="598614"/>
                  </a:lnTo>
                  <a:lnTo>
                    <a:pt x="3256915" y="576960"/>
                  </a:lnTo>
                  <a:lnTo>
                    <a:pt x="3278568" y="544829"/>
                  </a:lnTo>
                  <a:lnTo>
                    <a:pt x="3286505" y="505459"/>
                  </a:lnTo>
                  <a:lnTo>
                    <a:pt x="3286505" y="101091"/>
                  </a:lnTo>
                  <a:lnTo>
                    <a:pt x="3278568" y="61721"/>
                  </a:lnTo>
                  <a:lnTo>
                    <a:pt x="3256915" y="29590"/>
                  </a:lnTo>
                  <a:lnTo>
                    <a:pt x="3224784" y="7937"/>
                  </a:lnTo>
                  <a:lnTo>
                    <a:pt x="3185414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429630" y="3255644"/>
              <a:ext cx="3286760" cy="607060"/>
            </a:xfrm>
            <a:custGeom>
              <a:avLst/>
              <a:gdLst/>
              <a:ahLst/>
              <a:cxnLst/>
              <a:rect l="l" t="t" r="r" b="b"/>
              <a:pathLst>
                <a:path w="3286759" h="607060">
                  <a:moveTo>
                    <a:pt x="0" y="101091"/>
                  </a:moveTo>
                  <a:lnTo>
                    <a:pt x="7937" y="61722"/>
                  </a:lnTo>
                  <a:lnTo>
                    <a:pt x="29590" y="29591"/>
                  </a:lnTo>
                  <a:lnTo>
                    <a:pt x="61722" y="7937"/>
                  </a:lnTo>
                  <a:lnTo>
                    <a:pt x="101092" y="0"/>
                  </a:lnTo>
                  <a:lnTo>
                    <a:pt x="3185414" y="0"/>
                  </a:lnTo>
                  <a:lnTo>
                    <a:pt x="3224784" y="7937"/>
                  </a:lnTo>
                  <a:lnTo>
                    <a:pt x="3256915" y="29590"/>
                  </a:lnTo>
                  <a:lnTo>
                    <a:pt x="3278568" y="61721"/>
                  </a:lnTo>
                  <a:lnTo>
                    <a:pt x="3286505" y="101091"/>
                  </a:lnTo>
                  <a:lnTo>
                    <a:pt x="3286505" y="505459"/>
                  </a:lnTo>
                  <a:lnTo>
                    <a:pt x="3278568" y="544829"/>
                  </a:lnTo>
                  <a:lnTo>
                    <a:pt x="3256915" y="576960"/>
                  </a:lnTo>
                  <a:lnTo>
                    <a:pt x="3224784" y="598614"/>
                  </a:lnTo>
                  <a:lnTo>
                    <a:pt x="3185414" y="606551"/>
                  </a:lnTo>
                  <a:lnTo>
                    <a:pt x="101092" y="606551"/>
                  </a:lnTo>
                  <a:lnTo>
                    <a:pt x="61722" y="598614"/>
                  </a:lnTo>
                  <a:lnTo>
                    <a:pt x="29590" y="576960"/>
                  </a:lnTo>
                  <a:lnTo>
                    <a:pt x="7937" y="544829"/>
                  </a:lnTo>
                  <a:lnTo>
                    <a:pt x="0" y="505459"/>
                  </a:lnTo>
                  <a:lnTo>
                    <a:pt x="0" y="10109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200391" y="3313938"/>
            <a:ext cx="27927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47750" marR="5080" indent="-1035685"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Вибирають половину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653785" y="4375150"/>
            <a:ext cx="257175" cy="76200"/>
          </a:xfrm>
          <a:custGeom>
            <a:avLst/>
            <a:gdLst/>
            <a:ahLst/>
            <a:cxnLst/>
            <a:rect l="l" t="t" r="r" b="b"/>
            <a:pathLst>
              <a:path w="257175" h="76200">
                <a:moveTo>
                  <a:pt x="249927" y="30987"/>
                </a:moveTo>
                <a:lnTo>
                  <a:pt x="193420" y="30987"/>
                </a:lnTo>
                <a:lnTo>
                  <a:pt x="194055" y="43687"/>
                </a:lnTo>
                <a:lnTo>
                  <a:pt x="181417" y="44327"/>
                </a:lnTo>
                <a:lnTo>
                  <a:pt x="183006" y="76073"/>
                </a:lnTo>
                <a:lnTo>
                  <a:pt x="257175" y="34162"/>
                </a:lnTo>
                <a:lnTo>
                  <a:pt x="249927" y="30987"/>
                </a:lnTo>
                <a:close/>
              </a:path>
              <a:path w="257175" h="76200">
                <a:moveTo>
                  <a:pt x="180780" y="31627"/>
                </a:moveTo>
                <a:lnTo>
                  <a:pt x="0" y="40767"/>
                </a:lnTo>
                <a:lnTo>
                  <a:pt x="762" y="53467"/>
                </a:lnTo>
                <a:lnTo>
                  <a:pt x="181417" y="44327"/>
                </a:lnTo>
                <a:lnTo>
                  <a:pt x="180780" y="31627"/>
                </a:lnTo>
                <a:close/>
              </a:path>
              <a:path w="257175" h="76200">
                <a:moveTo>
                  <a:pt x="193420" y="30987"/>
                </a:moveTo>
                <a:lnTo>
                  <a:pt x="180780" y="31627"/>
                </a:lnTo>
                <a:lnTo>
                  <a:pt x="181417" y="44327"/>
                </a:lnTo>
                <a:lnTo>
                  <a:pt x="194055" y="43687"/>
                </a:lnTo>
                <a:lnTo>
                  <a:pt x="193420" y="30987"/>
                </a:lnTo>
                <a:close/>
              </a:path>
              <a:path w="257175" h="76200">
                <a:moveTo>
                  <a:pt x="179196" y="0"/>
                </a:moveTo>
                <a:lnTo>
                  <a:pt x="180780" y="31627"/>
                </a:lnTo>
                <a:lnTo>
                  <a:pt x="193420" y="30987"/>
                </a:lnTo>
                <a:lnTo>
                  <a:pt x="249927" y="30987"/>
                </a:lnTo>
                <a:lnTo>
                  <a:pt x="179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2154173" y="1552195"/>
            <a:ext cx="8393430" cy="805815"/>
            <a:chOff x="630173" y="1552194"/>
            <a:chExt cx="8393430" cy="805815"/>
          </a:xfrm>
        </p:grpSpPr>
        <p:sp>
          <p:nvSpPr>
            <p:cNvPr id="44" name="object 44"/>
            <p:cNvSpPr/>
            <p:nvPr/>
          </p:nvSpPr>
          <p:spPr>
            <a:xfrm>
              <a:off x="635126" y="1557147"/>
              <a:ext cx="8383905" cy="795655"/>
            </a:xfrm>
            <a:custGeom>
              <a:avLst/>
              <a:gdLst/>
              <a:ahLst/>
              <a:cxnLst/>
              <a:rect l="l" t="t" r="r" b="b"/>
              <a:pathLst>
                <a:path w="8383905" h="795655">
                  <a:moveTo>
                    <a:pt x="8250936" y="0"/>
                  </a:moveTo>
                  <a:lnTo>
                    <a:pt x="132588" y="0"/>
                  </a:lnTo>
                  <a:lnTo>
                    <a:pt x="90679" y="6754"/>
                  </a:lnTo>
                  <a:lnTo>
                    <a:pt x="54282" y="25566"/>
                  </a:lnTo>
                  <a:lnTo>
                    <a:pt x="25581" y="54260"/>
                  </a:lnTo>
                  <a:lnTo>
                    <a:pt x="6759" y="90659"/>
                  </a:lnTo>
                  <a:lnTo>
                    <a:pt x="0" y="132587"/>
                  </a:lnTo>
                  <a:lnTo>
                    <a:pt x="0" y="662939"/>
                  </a:lnTo>
                  <a:lnTo>
                    <a:pt x="6759" y="704868"/>
                  </a:lnTo>
                  <a:lnTo>
                    <a:pt x="25581" y="741267"/>
                  </a:lnTo>
                  <a:lnTo>
                    <a:pt x="54282" y="769961"/>
                  </a:lnTo>
                  <a:lnTo>
                    <a:pt x="90679" y="788773"/>
                  </a:lnTo>
                  <a:lnTo>
                    <a:pt x="132588" y="795527"/>
                  </a:lnTo>
                  <a:lnTo>
                    <a:pt x="8250936" y="795527"/>
                  </a:lnTo>
                  <a:lnTo>
                    <a:pt x="8292864" y="788773"/>
                  </a:lnTo>
                  <a:lnTo>
                    <a:pt x="8329263" y="769961"/>
                  </a:lnTo>
                  <a:lnTo>
                    <a:pt x="8357957" y="741267"/>
                  </a:lnTo>
                  <a:lnTo>
                    <a:pt x="8376769" y="704868"/>
                  </a:lnTo>
                  <a:lnTo>
                    <a:pt x="8383524" y="662939"/>
                  </a:lnTo>
                  <a:lnTo>
                    <a:pt x="8383524" y="132587"/>
                  </a:lnTo>
                  <a:lnTo>
                    <a:pt x="8376769" y="90659"/>
                  </a:lnTo>
                  <a:lnTo>
                    <a:pt x="8357957" y="54260"/>
                  </a:lnTo>
                  <a:lnTo>
                    <a:pt x="8329263" y="25566"/>
                  </a:lnTo>
                  <a:lnTo>
                    <a:pt x="8292864" y="6754"/>
                  </a:lnTo>
                  <a:lnTo>
                    <a:pt x="8250936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35126" y="1557147"/>
              <a:ext cx="8383905" cy="795655"/>
            </a:xfrm>
            <a:custGeom>
              <a:avLst/>
              <a:gdLst/>
              <a:ahLst/>
              <a:cxnLst/>
              <a:rect l="l" t="t" r="r" b="b"/>
              <a:pathLst>
                <a:path w="8383905" h="795655">
                  <a:moveTo>
                    <a:pt x="0" y="132587"/>
                  </a:moveTo>
                  <a:lnTo>
                    <a:pt x="6759" y="90659"/>
                  </a:lnTo>
                  <a:lnTo>
                    <a:pt x="25581" y="54260"/>
                  </a:lnTo>
                  <a:lnTo>
                    <a:pt x="54282" y="25566"/>
                  </a:lnTo>
                  <a:lnTo>
                    <a:pt x="90679" y="6754"/>
                  </a:lnTo>
                  <a:lnTo>
                    <a:pt x="132588" y="0"/>
                  </a:lnTo>
                  <a:lnTo>
                    <a:pt x="8250936" y="0"/>
                  </a:lnTo>
                  <a:lnTo>
                    <a:pt x="8292864" y="6754"/>
                  </a:lnTo>
                  <a:lnTo>
                    <a:pt x="8329263" y="25566"/>
                  </a:lnTo>
                  <a:lnTo>
                    <a:pt x="8357957" y="54260"/>
                  </a:lnTo>
                  <a:lnTo>
                    <a:pt x="8376769" y="90659"/>
                  </a:lnTo>
                  <a:lnTo>
                    <a:pt x="8383524" y="132587"/>
                  </a:lnTo>
                  <a:lnTo>
                    <a:pt x="8383524" y="662939"/>
                  </a:lnTo>
                  <a:lnTo>
                    <a:pt x="8376769" y="704868"/>
                  </a:lnTo>
                  <a:lnTo>
                    <a:pt x="8357957" y="741267"/>
                  </a:lnTo>
                  <a:lnTo>
                    <a:pt x="8329263" y="769961"/>
                  </a:lnTo>
                  <a:lnTo>
                    <a:pt x="8292864" y="788773"/>
                  </a:lnTo>
                  <a:lnTo>
                    <a:pt x="8250936" y="795527"/>
                  </a:lnTo>
                  <a:lnTo>
                    <a:pt x="132588" y="795527"/>
                  </a:lnTo>
                  <a:lnTo>
                    <a:pt x="90679" y="788773"/>
                  </a:lnTo>
                  <a:lnTo>
                    <a:pt x="54282" y="769961"/>
                  </a:lnTo>
                  <a:lnTo>
                    <a:pt x="25581" y="741267"/>
                  </a:lnTo>
                  <a:lnTo>
                    <a:pt x="6759" y="704868"/>
                  </a:lnTo>
                  <a:lnTo>
                    <a:pt x="0" y="662939"/>
                  </a:lnTo>
                  <a:lnTo>
                    <a:pt x="0" y="13258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2876551" y="137922"/>
            <a:ext cx="7546975" cy="653415"/>
            <a:chOff x="1352550" y="137921"/>
            <a:chExt cx="7546975" cy="653415"/>
          </a:xfrm>
        </p:grpSpPr>
        <p:sp>
          <p:nvSpPr>
            <p:cNvPr id="47" name="object 47"/>
            <p:cNvSpPr/>
            <p:nvPr/>
          </p:nvSpPr>
          <p:spPr>
            <a:xfrm>
              <a:off x="1357502" y="142874"/>
              <a:ext cx="7537450" cy="643255"/>
            </a:xfrm>
            <a:custGeom>
              <a:avLst/>
              <a:gdLst/>
              <a:ahLst/>
              <a:cxnLst/>
              <a:rect l="l" t="t" r="r" b="b"/>
              <a:pathLst>
                <a:path w="7537450" h="643255">
                  <a:moveTo>
                    <a:pt x="7429754" y="0"/>
                  </a:moveTo>
                  <a:lnTo>
                    <a:pt x="107187" y="0"/>
                  </a:lnTo>
                  <a:lnTo>
                    <a:pt x="65472" y="8425"/>
                  </a:lnTo>
                  <a:lnTo>
                    <a:pt x="31400" y="31400"/>
                  </a:lnTo>
                  <a:lnTo>
                    <a:pt x="8425" y="65472"/>
                  </a:lnTo>
                  <a:lnTo>
                    <a:pt x="0" y="107188"/>
                  </a:lnTo>
                  <a:lnTo>
                    <a:pt x="0" y="535939"/>
                  </a:lnTo>
                  <a:lnTo>
                    <a:pt x="8425" y="577655"/>
                  </a:lnTo>
                  <a:lnTo>
                    <a:pt x="31400" y="611727"/>
                  </a:lnTo>
                  <a:lnTo>
                    <a:pt x="65472" y="634702"/>
                  </a:lnTo>
                  <a:lnTo>
                    <a:pt x="107187" y="643127"/>
                  </a:lnTo>
                  <a:lnTo>
                    <a:pt x="7429754" y="643127"/>
                  </a:lnTo>
                  <a:lnTo>
                    <a:pt x="7471469" y="634702"/>
                  </a:lnTo>
                  <a:lnTo>
                    <a:pt x="7505541" y="611727"/>
                  </a:lnTo>
                  <a:lnTo>
                    <a:pt x="7528516" y="577655"/>
                  </a:lnTo>
                  <a:lnTo>
                    <a:pt x="7536942" y="535939"/>
                  </a:lnTo>
                  <a:lnTo>
                    <a:pt x="7536942" y="107188"/>
                  </a:lnTo>
                  <a:lnTo>
                    <a:pt x="7528516" y="65472"/>
                  </a:lnTo>
                  <a:lnTo>
                    <a:pt x="7505541" y="31400"/>
                  </a:lnTo>
                  <a:lnTo>
                    <a:pt x="7471469" y="8425"/>
                  </a:lnTo>
                  <a:lnTo>
                    <a:pt x="7429754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57502" y="142874"/>
              <a:ext cx="7537450" cy="643255"/>
            </a:xfrm>
            <a:custGeom>
              <a:avLst/>
              <a:gdLst/>
              <a:ahLst/>
              <a:cxnLst/>
              <a:rect l="l" t="t" r="r" b="b"/>
              <a:pathLst>
                <a:path w="7537450" h="643255">
                  <a:moveTo>
                    <a:pt x="0" y="107188"/>
                  </a:moveTo>
                  <a:lnTo>
                    <a:pt x="8425" y="65472"/>
                  </a:lnTo>
                  <a:lnTo>
                    <a:pt x="31400" y="31400"/>
                  </a:lnTo>
                  <a:lnTo>
                    <a:pt x="65472" y="8425"/>
                  </a:lnTo>
                  <a:lnTo>
                    <a:pt x="107187" y="0"/>
                  </a:lnTo>
                  <a:lnTo>
                    <a:pt x="7429754" y="0"/>
                  </a:lnTo>
                  <a:lnTo>
                    <a:pt x="7471469" y="8425"/>
                  </a:lnTo>
                  <a:lnTo>
                    <a:pt x="7505541" y="31400"/>
                  </a:lnTo>
                  <a:lnTo>
                    <a:pt x="7528516" y="65472"/>
                  </a:lnTo>
                  <a:lnTo>
                    <a:pt x="7536942" y="107188"/>
                  </a:lnTo>
                  <a:lnTo>
                    <a:pt x="7536942" y="535939"/>
                  </a:lnTo>
                  <a:lnTo>
                    <a:pt x="7528516" y="577655"/>
                  </a:lnTo>
                  <a:lnTo>
                    <a:pt x="7505541" y="611727"/>
                  </a:lnTo>
                  <a:lnTo>
                    <a:pt x="7471469" y="634702"/>
                  </a:lnTo>
                  <a:lnTo>
                    <a:pt x="7429754" y="643127"/>
                  </a:lnTo>
                  <a:lnTo>
                    <a:pt x="107187" y="643127"/>
                  </a:lnTo>
                  <a:lnTo>
                    <a:pt x="65472" y="634702"/>
                  </a:lnTo>
                  <a:lnTo>
                    <a:pt x="31400" y="611727"/>
                  </a:lnTo>
                  <a:lnTo>
                    <a:pt x="8425" y="577655"/>
                  </a:lnTo>
                  <a:lnTo>
                    <a:pt x="0" y="535939"/>
                  </a:lnTo>
                  <a:lnTo>
                    <a:pt x="0" y="10718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xfrm>
            <a:off x="3039604" y="206060"/>
            <a:ext cx="7062724" cy="51142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</a:rPr>
              <a:t>Виготовлення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порошків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із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барвними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важкоподрібнюваними</a:t>
            </a:r>
            <a:r>
              <a:rPr lang="ru-RU" sz="1800" dirty="0">
                <a:solidFill>
                  <a:schemeClr val="bg1"/>
                </a:solidFill>
              </a:rPr>
              <a:t>  </a:t>
            </a:r>
            <a:r>
              <a:rPr lang="ru-RU" sz="1800" dirty="0" err="1">
                <a:solidFill>
                  <a:schemeClr val="bg1"/>
                </a:solidFill>
              </a:rPr>
              <a:t>речовинами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167128" y="1571245"/>
            <a:ext cx="8358505" cy="688009"/>
          </a:xfrm>
          <a:prstGeom prst="rect">
            <a:avLst/>
          </a:prstGeom>
          <a:solidFill>
            <a:srgbClr val="99CC00"/>
          </a:solidFill>
        </p:spPr>
        <p:txBody>
          <a:bodyPr vert="horz" wrap="square" lIns="0" tIns="41275" rIns="0" bIns="0" rtlCol="0">
            <a:spAutoFit/>
          </a:bodyPr>
          <a:lstStyle/>
          <a:p>
            <a:pPr marL="90805" marR="164465">
              <a:spcBef>
                <a:spcPts val="325"/>
              </a:spcBef>
              <a:tabLst>
                <a:tab pos="3944620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використання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2262378" y="924305"/>
            <a:ext cx="8197215" cy="370840"/>
            <a:chOff x="738377" y="924305"/>
            <a:chExt cx="8197215" cy="370840"/>
          </a:xfrm>
        </p:grpSpPr>
        <p:sp>
          <p:nvSpPr>
            <p:cNvPr id="52" name="object 52"/>
            <p:cNvSpPr/>
            <p:nvPr/>
          </p:nvSpPr>
          <p:spPr>
            <a:xfrm>
              <a:off x="743330" y="929258"/>
              <a:ext cx="8187055" cy="360680"/>
            </a:xfrm>
            <a:custGeom>
              <a:avLst/>
              <a:gdLst/>
              <a:ahLst/>
              <a:cxnLst/>
              <a:rect l="l" t="t" r="r" b="b"/>
              <a:pathLst>
                <a:path w="8187055" h="360680">
                  <a:moveTo>
                    <a:pt x="8126857" y="0"/>
                  </a:moveTo>
                  <a:lnTo>
                    <a:pt x="60070" y="0"/>
                  </a:lnTo>
                  <a:lnTo>
                    <a:pt x="36690" y="4724"/>
                  </a:lnTo>
                  <a:lnTo>
                    <a:pt x="17595" y="17605"/>
                  </a:lnTo>
                  <a:lnTo>
                    <a:pt x="4721" y="36701"/>
                  </a:lnTo>
                  <a:lnTo>
                    <a:pt x="0" y="60070"/>
                  </a:lnTo>
                  <a:lnTo>
                    <a:pt x="0" y="300354"/>
                  </a:lnTo>
                  <a:lnTo>
                    <a:pt x="4721" y="323724"/>
                  </a:lnTo>
                  <a:lnTo>
                    <a:pt x="17595" y="342820"/>
                  </a:lnTo>
                  <a:lnTo>
                    <a:pt x="36690" y="355701"/>
                  </a:lnTo>
                  <a:lnTo>
                    <a:pt x="60070" y="360425"/>
                  </a:lnTo>
                  <a:lnTo>
                    <a:pt x="8126857" y="360425"/>
                  </a:lnTo>
                  <a:lnTo>
                    <a:pt x="8150226" y="355701"/>
                  </a:lnTo>
                  <a:lnTo>
                    <a:pt x="8169322" y="342820"/>
                  </a:lnTo>
                  <a:lnTo>
                    <a:pt x="8182203" y="323724"/>
                  </a:lnTo>
                  <a:lnTo>
                    <a:pt x="8186928" y="300354"/>
                  </a:lnTo>
                  <a:lnTo>
                    <a:pt x="8186928" y="60070"/>
                  </a:lnTo>
                  <a:lnTo>
                    <a:pt x="8182203" y="36701"/>
                  </a:lnTo>
                  <a:lnTo>
                    <a:pt x="8169322" y="17605"/>
                  </a:lnTo>
                  <a:lnTo>
                    <a:pt x="8150226" y="4724"/>
                  </a:lnTo>
                  <a:lnTo>
                    <a:pt x="8126857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43330" y="929258"/>
              <a:ext cx="8187055" cy="360680"/>
            </a:xfrm>
            <a:custGeom>
              <a:avLst/>
              <a:gdLst/>
              <a:ahLst/>
              <a:cxnLst/>
              <a:rect l="l" t="t" r="r" b="b"/>
              <a:pathLst>
                <a:path w="8187055" h="360680">
                  <a:moveTo>
                    <a:pt x="0" y="60070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8126857" y="0"/>
                  </a:lnTo>
                  <a:lnTo>
                    <a:pt x="8150226" y="4724"/>
                  </a:lnTo>
                  <a:lnTo>
                    <a:pt x="8169322" y="17605"/>
                  </a:lnTo>
                  <a:lnTo>
                    <a:pt x="8182203" y="36701"/>
                  </a:lnTo>
                  <a:lnTo>
                    <a:pt x="8186928" y="60070"/>
                  </a:lnTo>
                  <a:lnTo>
                    <a:pt x="8186928" y="300354"/>
                  </a:lnTo>
                  <a:lnTo>
                    <a:pt x="8182203" y="323724"/>
                  </a:lnTo>
                  <a:lnTo>
                    <a:pt x="8169322" y="342820"/>
                  </a:lnTo>
                  <a:lnTo>
                    <a:pt x="8150226" y="355701"/>
                  </a:lnTo>
                  <a:lnTo>
                    <a:pt x="8126857" y="360425"/>
                  </a:lnTo>
                  <a:lnTo>
                    <a:pt x="60070" y="360425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4"/>
                  </a:lnTo>
                  <a:lnTo>
                    <a:pt x="0" y="6007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534411" y="973328"/>
            <a:ext cx="5652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порошків із барвними</a:t>
            </a:r>
            <a:r>
              <a:rPr b="1" spc="1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16815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580" y="144818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2400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24201" y="643889"/>
            <a:ext cx="5257799" cy="69596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" dirty="0">
                <a:solidFill>
                  <a:srgbClr val="00B0F0"/>
                </a:solidFill>
                <a:latin typeface="Garamond"/>
                <a:cs typeface="Garamond"/>
              </a:rPr>
              <a:t>Висновки</a:t>
            </a:r>
            <a:endParaRPr sz="4400" dirty="0">
              <a:solidFill>
                <a:srgbClr val="00B0F0"/>
              </a:solidFill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59940" y="1625091"/>
            <a:ext cx="7946390" cy="426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21310" indent="-342900" algn="just">
              <a:spcBef>
                <a:spcPts val="100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354965" algn="l"/>
                <a:tab pos="355600" algn="l"/>
                <a:tab pos="1843405" algn="l"/>
                <a:tab pos="3813175" algn="l"/>
              </a:tabLst>
            </a:pPr>
            <a:r>
              <a:rPr sz="2400" b="1" dirty="0">
                <a:latin typeface="Arial"/>
                <a:cs typeface="Arial"/>
              </a:rPr>
              <a:t>Порошки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з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барвними	</a:t>
            </a:r>
            <a:r>
              <a:rPr sz="2400" b="1" spc="-10" dirty="0">
                <a:latin typeface="Arial"/>
                <a:cs typeface="Arial"/>
              </a:rPr>
              <a:t>речовинами </a:t>
            </a:r>
            <a:r>
              <a:rPr sz="2400" b="1" spc="-20" dirty="0">
                <a:latin typeface="Arial"/>
                <a:cs typeface="Arial"/>
              </a:rPr>
              <a:t>змішують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за  </a:t>
            </a:r>
            <a:r>
              <a:rPr sz="2400" b="1" spc="-20" dirty="0">
                <a:latin typeface="Arial"/>
                <a:cs typeface="Arial"/>
              </a:rPr>
              <a:t>методом	</a:t>
            </a:r>
            <a:r>
              <a:rPr sz="2400" b="1" spc="-10" dirty="0">
                <a:latin typeface="Arial"/>
                <a:cs typeface="Arial"/>
              </a:rPr>
              <a:t>«тришаровості»</a:t>
            </a:r>
            <a:endParaRPr sz="2400" dirty="0">
              <a:latin typeface="Arial"/>
              <a:cs typeface="Arial"/>
            </a:endParaRPr>
          </a:p>
          <a:p>
            <a:pPr marL="355600" marR="5080" indent="-342900" algn="just">
              <a:spcBef>
                <a:spcPts val="575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354965" algn="l"/>
                <a:tab pos="355600" algn="l"/>
                <a:tab pos="4077335" algn="l"/>
              </a:tabLst>
            </a:pPr>
            <a:r>
              <a:rPr sz="2400" b="1" dirty="0">
                <a:latin typeface="Arial"/>
                <a:cs typeface="Arial"/>
              </a:rPr>
              <a:t>Порошки з </a:t>
            </a:r>
            <a:r>
              <a:rPr sz="2400" b="1" spc="-15" dirty="0">
                <a:latin typeface="Arial"/>
                <a:cs typeface="Arial"/>
              </a:rPr>
              <a:t>забарвленим </a:t>
            </a:r>
            <a:r>
              <a:rPr sz="2400" b="1" spc="-10" dirty="0">
                <a:latin typeface="Arial"/>
                <a:cs typeface="Arial"/>
              </a:rPr>
              <a:t>речовинами </a:t>
            </a:r>
            <a:r>
              <a:rPr sz="2400" b="1" spc="-20" dirty="0">
                <a:latin typeface="Arial"/>
                <a:cs typeface="Arial"/>
              </a:rPr>
              <a:t>змішують </a:t>
            </a:r>
            <a:r>
              <a:rPr sz="2400" b="1" spc="-15" dirty="0">
                <a:latin typeface="Arial"/>
                <a:cs typeface="Arial"/>
              </a:rPr>
              <a:t>за  </a:t>
            </a:r>
            <a:r>
              <a:rPr sz="2400" b="1" spc="-10" dirty="0">
                <a:latin typeface="Arial"/>
                <a:cs typeface="Arial"/>
              </a:rPr>
              <a:t>загальними</a:t>
            </a:r>
            <a:r>
              <a:rPr sz="2400" b="1" dirty="0">
                <a:latin typeface="Arial"/>
                <a:cs typeface="Arial"/>
              </a:rPr>
              <a:t> правилами	з </a:t>
            </a:r>
            <a:r>
              <a:rPr sz="2400" b="1" spc="-10" dirty="0">
                <a:latin typeface="Arial"/>
                <a:cs typeface="Arial"/>
              </a:rPr>
              <a:t>урахуванням </a:t>
            </a:r>
            <a:r>
              <a:rPr sz="2400" b="1" spc="-20" dirty="0">
                <a:latin typeface="Arial"/>
                <a:cs typeface="Arial"/>
              </a:rPr>
              <a:t>усіх  </a:t>
            </a:r>
            <a:r>
              <a:rPr sz="2400" b="1" dirty="0">
                <a:latin typeface="Arial"/>
                <a:cs typeface="Arial"/>
              </a:rPr>
              <a:t>раніше </a:t>
            </a:r>
            <a:r>
              <a:rPr sz="2400" b="1" spc="-15" dirty="0">
                <a:latin typeface="Arial"/>
                <a:cs typeface="Arial"/>
              </a:rPr>
              <a:t>перерахованих</a:t>
            </a:r>
            <a:r>
              <a:rPr sz="2400" b="1" spc="-5" dirty="0">
                <a:latin typeface="Arial"/>
                <a:cs typeface="Arial"/>
              </a:rPr>
              <a:t> факторів</a:t>
            </a:r>
            <a:endParaRPr sz="2400" dirty="0">
              <a:latin typeface="Arial"/>
              <a:cs typeface="Arial"/>
            </a:endParaRPr>
          </a:p>
          <a:p>
            <a:pPr marL="355600" marR="367665" indent="-342900" algn="just">
              <a:spcBef>
                <a:spcPts val="575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354965" algn="l"/>
                <a:tab pos="355600" algn="l"/>
                <a:tab pos="5716905" algn="l"/>
              </a:tabLst>
            </a:pPr>
            <a:r>
              <a:rPr sz="2400" b="1" dirty="0">
                <a:latin typeface="Arial"/>
                <a:cs typeface="Arial"/>
              </a:rPr>
              <a:t>Пор</a:t>
            </a:r>
            <a:r>
              <a:rPr sz="2400" b="1" spc="-10" dirty="0">
                <a:latin typeface="Arial"/>
                <a:cs typeface="Arial"/>
              </a:rPr>
              <a:t>о</a:t>
            </a:r>
            <a:r>
              <a:rPr sz="2400" b="1" spc="-5" dirty="0">
                <a:latin typeface="Arial"/>
                <a:cs typeface="Arial"/>
              </a:rPr>
              <a:t>шк</a:t>
            </a:r>
            <a:r>
              <a:rPr sz="2400" b="1" dirty="0">
                <a:latin typeface="Arial"/>
                <a:cs typeface="Arial"/>
              </a:rPr>
              <a:t>и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з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35" dirty="0">
                <a:latin typeface="Arial"/>
                <a:cs typeface="Arial"/>
              </a:rPr>
              <a:t>в</a:t>
            </a:r>
            <a:r>
              <a:rPr sz="2400" b="1" spc="-5" dirty="0">
                <a:latin typeface="Arial"/>
                <a:cs typeface="Arial"/>
              </a:rPr>
              <a:t>аж</a:t>
            </a:r>
            <a:r>
              <a:rPr sz="2400" b="1" spc="-35" dirty="0">
                <a:latin typeface="Arial"/>
                <a:cs typeface="Arial"/>
              </a:rPr>
              <a:t>к</a:t>
            </a:r>
            <a:r>
              <a:rPr sz="2400" b="1" dirty="0">
                <a:latin typeface="Arial"/>
                <a:cs typeface="Arial"/>
              </a:rPr>
              <a:t>оп</a:t>
            </a:r>
            <a:r>
              <a:rPr sz="2400" b="1" spc="-40" dirty="0">
                <a:latin typeface="Arial"/>
                <a:cs typeface="Arial"/>
              </a:rPr>
              <a:t>о</a:t>
            </a:r>
            <a:r>
              <a:rPr sz="2400" b="1" dirty="0">
                <a:latin typeface="Arial"/>
                <a:cs typeface="Arial"/>
              </a:rPr>
              <a:t>дрі</a:t>
            </a:r>
            <a:r>
              <a:rPr sz="2400" b="1" spc="-10" dirty="0">
                <a:latin typeface="Arial"/>
                <a:cs typeface="Arial"/>
              </a:rPr>
              <a:t>б</a:t>
            </a:r>
            <a:r>
              <a:rPr sz="2400" b="1" dirty="0">
                <a:latin typeface="Arial"/>
                <a:cs typeface="Arial"/>
              </a:rPr>
              <a:t>ню</a:t>
            </a:r>
            <a:r>
              <a:rPr sz="2400" b="1" spc="-30" dirty="0">
                <a:latin typeface="Arial"/>
                <a:cs typeface="Arial"/>
              </a:rPr>
              <a:t>в</a:t>
            </a:r>
            <a:r>
              <a:rPr sz="2400" b="1" spc="-5" dirty="0">
                <a:latin typeface="Arial"/>
                <a:cs typeface="Arial"/>
              </a:rPr>
              <a:t>аним</a:t>
            </a:r>
            <a:r>
              <a:rPr sz="2400" b="1" dirty="0">
                <a:latin typeface="Arial"/>
                <a:cs typeface="Arial"/>
              </a:rPr>
              <a:t>и	р</a:t>
            </a:r>
            <a:r>
              <a:rPr sz="2400" b="1" spc="-70" dirty="0">
                <a:latin typeface="Arial"/>
                <a:cs typeface="Arial"/>
              </a:rPr>
              <a:t>е</a:t>
            </a:r>
            <a:r>
              <a:rPr sz="2400" b="1" dirty="0">
                <a:latin typeface="Arial"/>
                <a:cs typeface="Arial"/>
              </a:rPr>
              <a:t>чо</a:t>
            </a:r>
            <a:r>
              <a:rPr sz="2400" b="1" spc="-10" dirty="0">
                <a:latin typeface="Arial"/>
                <a:cs typeface="Arial"/>
              </a:rPr>
              <a:t>в</a:t>
            </a:r>
            <a:r>
              <a:rPr sz="2400" b="1" dirty="0">
                <a:latin typeface="Arial"/>
                <a:cs typeface="Arial"/>
              </a:rPr>
              <a:t>инами  </a:t>
            </a:r>
            <a:r>
              <a:rPr sz="2400" b="1" spc="-10" dirty="0">
                <a:latin typeface="Arial"/>
                <a:cs typeface="Arial"/>
              </a:rPr>
              <a:t>подрібнюють </a:t>
            </a:r>
            <a:r>
              <a:rPr sz="2400" b="1" dirty="0">
                <a:latin typeface="Arial"/>
                <a:cs typeface="Arial"/>
              </a:rPr>
              <a:t>, в попередньо </a:t>
            </a:r>
            <a:r>
              <a:rPr sz="2400" b="1" spc="-15" dirty="0">
                <a:latin typeface="Arial"/>
                <a:cs typeface="Arial"/>
              </a:rPr>
              <a:t>затертій </a:t>
            </a:r>
            <a:r>
              <a:rPr sz="2400" b="1" spc="5" dirty="0">
                <a:latin typeface="Arial"/>
                <a:cs typeface="Arial"/>
              </a:rPr>
              <a:t>ступці </a:t>
            </a:r>
            <a:r>
              <a:rPr sz="2400" b="1" dirty="0">
                <a:latin typeface="Arial"/>
                <a:cs typeface="Arial"/>
              </a:rPr>
              <a:t>в  </a:t>
            </a:r>
            <a:r>
              <a:rPr sz="2400" b="1" spc="-5" dirty="0">
                <a:latin typeface="Arial"/>
                <a:cs typeface="Arial"/>
              </a:rPr>
              <a:t>присутності </a:t>
            </a:r>
            <a:r>
              <a:rPr sz="2400" b="1" spc="-20" dirty="0">
                <a:latin typeface="Arial"/>
                <a:cs typeface="Arial"/>
              </a:rPr>
              <a:t>леткої </a:t>
            </a:r>
            <a:r>
              <a:rPr sz="2400" b="1" dirty="0">
                <a:latin typeface="Arial"/>
                <a:cs typeface="Arial"/>
              </a:rPr>
              <a:t>рідини ( </a:t>
            </a:r>
            <a:r>
              <a:rPr sz="2400" b="1" spc="-20" dirty="0">
                <a:latin typeface="Arial"/>
                <a:cs typeface="Arial"/>
              </a:rPr>
              <a:t>етанолу </a:t>
            </a:r>
            <a:r>
              <a:rPr sz="2400" b="1" spc="-5" dirty="0">
                <a:latin typeface="Arial"/>
                <a:cs typeface="Arial"/>
              </a:rPr>
              <a:t>або </a:t>
            </a:r>
            <a:r>
              <a:rPr sz="2400" b="1" spc="-15" dirty="0">
                <a:latin typeface="Arial"/>
                <a:cs typeface="Arial"/>
              </a:rPr>
              <a:t>етеру  </a:t>
            </a:r>
            <a:r>
              <a:rPr sz="2400" b="1" spc="-5" dirty="0">
                <a:latin typeface="Arial"/>
                <a:cs typeface="Arial"/>
              </a:rPr>
              <a:t>медичного)</a:t>
            </a:r>
            <a:endParaRPr sz="2400" dirty="0">
              <a:latin typeface="Arial"/>
              <a:cs typeface="Arial"/>
            </a:endParaRPr>
          </a:p>
          <a:p>
            <a:pPr marL="355600" marR="607060" indent="-342900" algn="just">
              <a:spcBef>
                <a:spcPts val="580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354965" algn="l"/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Порошки з пахучими </a:t>
            </a:r>
            <a:r>
              <a:rPr sz="2400" b="1" spc="-10" dirty="0">
                <a:latin typeface="Arial"/>
                <a:cs typeface="Arial"/>
              </a:rPr>
              <a:t>речовинами </a:t>
            </a:r>
            <a:r>
              <a:rPr sz="2400" b="1" spc="-15" dirty="0">
                <a:latin typeface="Arial"/>
                <a:cs typeface="Arial"/>
              </a:rPr>
              <a:t>додають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до  </a:t>
            </a:r>
            <a:r>
              <a:rPr sz="2400" b="1" spc="-10" dirty="0">
                <a:latin typeface="Arial"/>
                <a:cs typeface="Arial"/>
              </a:rPr>
              <a:t>суміші </a:t>
            </a:r>
            <a:r>
              <a:rPr sz="2400" b="1" dirty="0">
                <a:latin typeface="Arial"/>
                <a:cs typeface="Arial"/>
              </a:rPr>
              <a:t>порошків в </a:t>
            </a:r>
            <a:r>
              <a:rPr sz="2400" b="1" spc="-10" dirty="0">
                <a:latin typeface="Arial"/>
                <a:cs typeface="Arial"/>
              </a:rPr>
              <a:t>останню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чергу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07809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736879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</a:rPr>
              <a:t>Список літератури:</a:t>
            </a:r>
            <a:endParaRPr lang="uk-UA" sz="3200" b="1" dirty="0">
              <a:solidFill>
                <a:schemeClr val="bg1"/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62988" y="1660044"/>
            <a:ext cx="11609406" cy="4038600"/>
          </a:xfrm>
        </p:spPr>
        <p:txBody>
          <a:bodyPr>
            <a:noAutofit/>
          </a:bodyPr>
          <a:lstStyle/>
          <a:p>
            <a:pPr algn="just"/>
            <a:r>
              <a:rPr lang="uk-UA" sz="2800" dirty="0" smtClean="0">
                <a:solidFill>
                  <a:schemeClr val="bg1"/>
                </a:solidFill>
              </a:rPr>
              <a:t>1. Технологія </a:t>
            </a:r>
            <a:r>
              <a:rPr lang="uk-UA" sz="2800" dirty="0">
                <a:solidFill>
                  <a:schemeClr val="bg1"/>
                </a:solidFill>
              </a:rPr>
              <a:t>ліків: Навчальний посібник / О. С. Марчук, Н. Б. Андрощук – Київ: Медицина, 2008. – 488 с.</a:t>
            </a:r>
            <a:endParaRPr lang="ru-RU" sz="2800" dirty="0">
              <a:solidFill>
                <a:schemeClr val="bg1"/>
              </a:solidFill>
            </a:endParaRPr>
          </a:p>
          <a:p>
            <a:pPr algn="just"/>
            <a:r>
              <a:rPr lang="uk-UA" sz="2800" dirty="0" smtClean="0">
                <a:solidFill>
                  <a:schemeClr val="bg1"/>
                </a:solidFill>
              </a:rPr>
              <a:t>2. </a:t>
            </a:r>
            <a:r>
              <a:rPr lang="uk-UA" sz="2800" dirty="0">
                <a:solidFill>
                  <a:schemeClr val="bg1"/>
                </a:solidFill>
              </a:rPr>
              <a:t>Технологія ліків. Навчально-методичний посібник: Навчальний посібник для вищих навчальних закладів / О. І. Тихонов, П. А. Логвин, С. О. Тихонова, О. В. </a:t>
            </a:r>
            <a:r>
              <a:rPr lang="uk-UA" sz="2800" dirty="0" err="1">
                <a:solidFill>
                  <a:schemeClr val="bg1"/>
                </a:solidFill>
              </a:rPr>
              <a:t>Мазулін</a:t>
            </a:r>
            <a:r>
              <a:rPr lang="uk-UA" sz="2800" dirty="0">
                <a:solidFill>
                  <a:schemeClr val="bg1"/>
                </a:solidFill>
              </a:rPr>
              <a:t>, Т. Г. </a:t>
            </a:r>
            <a:r>
              <a:rPr lang="uk-UA" sz="2800" dirty="0" err="1">
                <a:solidFill>
                  <a:schemeClr val="bg1"/>
                </a:solidFill>
              </a:rPr>
              <a:t>Ярних</a:t>
            </a:r>
            <a:r>
              <a:rPr lang="uk-UA" sz="2800" dirty="0">
                <a:solidFill>
                  <a:schemeClr val="bg1"/>
                </a:solidFill>
              </a:rPr>
              <a:t>, О. С. Шпичак, О. М. </a:t>
            </a:r>
            <a:r>
              <a:rPr lang="uk-UA" sz="2800" dirty="0" err="1">
                <a:solidFill>
                  <a:schemeClr val="bg1"/>
                </a:solidFill>
              </a:rPr>
              <a:t>Котенко</a:t>
            </a:r>
            <a:r>
              <a:rPr lang="uk-UA" sz="2800" dirty="0">
                <a:solidFill>
                  <a:schemeClr val="bg1"/>
                </a:solidFill>
              </a:rPr>
              <a:t>; За редакцією О. І. Тихонова – Харківський: </a:t>
            </a:r>
            <a:r>
              <a:rPr lang="uk-UA" sz="2800" dirty="0" err="1">
                <a:solidFill>
                  <a:schemeClr val="bg1"/>
                </a:solidFill>
              </a:rPr>
              <a:t>НФаУ</a:t>
            </a:r>
            <a:r>
              <a:rPr lang="uk-UA" sz="2800" dirty="0">
                <a:solidFill>
                  <a:schemeClr val="bg1"/>
                </a:solidFill>
              </a:rPr>
              <a:t>; Оригінал, 2009. – 432 с</a:t>
            </a:r>
            <a:r>
              <a:rPr lang="uk-UA" sz="2800" dirty="0" smtClean="0">
                <a:solidFill>
                  <a:schemeClr val="bg1"/>
                </a:solidFill>
              </a:rPr>
              <a:t>.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just"/>
            <a:r>
              <a:rPr lang="en-US" sz="2800" dirty="0" smtClean="0">
                <a:solidFill>
                  <a:schemeClr val="bg1"/>
                </a:solidFill>
              </a:rPr>
              <a:t>3. </a:t>
            </a:r>
            <a:r>
              <a:rPr lang="uk-UA" sz="2800" dirty="0" smtClean="0">
                <a:solidFill>
                  <a:schemeClr val="bg1"/>
                </a:solidFill>
              </a:rPr>
              <a:t>Практикум з аптечної технології ліків/</a:t>
            </a:r>
            <a:r>
              <a:rPr lang="uk-UA" sz="2800" dirty="0">
                <a:solidFill>
                  <a:schemeClr val="bg1"/>
                </a:solidFill>
              </a:rPr>
              <a:t> О. І. Тихонов, </a:t>
            </a:r>
            <a:r>
              <a:rPr lang="uk-UA" sz="2800" dirty="0" smtClean="0">
                <a:solidFill>
                  <a:schemeClr val="bg1"/>
                </a:solidFill>
              </a:rPr>
              <a:t>С.О. Тихонов, О.П. </a:t>
            </a:r>
            <a:r>
              <a:rPr lang="uk-UA" sz="2800" dirty="0" err="1" smtClean="0">
                <a:solidFill>
                  <a:schemeClr val="bg1"/>
                </a:solidFill>
              </a:rPr>
              <a:t>Гудзенко</a:t>
            </a:r>
            <a:r>
              <a:rPr lang="uk-UA" sz="2800" dirty="0" smtClean="0">
                <a:solidFill>
                  <a:schemeClr val="bg1"/>
                </a:solidFill>
              </a:rPr>
              <a:t>; </a:t>
            </a:r>
            <a:r>
              <a:rPr lang="uk-UA" sz="2800" dirty="0">
                <a:solidFill>
                  <a:schemeClr val="bg1"/>
                </a:solidFill>
              </a:rPr>
              <a:t>За редакцією О. І. Тихонова – Харківський: </a:t>
            </a:r>
            <a:r>
              <a:rPr lang="uk-UA" sz="2800" dirty="0" err="1">
                <a:solidFill>
                  <a:schemeClr val="bg1"/>
                </a:solidFill>
              </a:rPr>
              <a:t>НФаУ</a:t>
            </a:r>
            <a:r>
              <a:rPr lang="uk-UA" sz="2800" dirty="0">
                <a:solidFill>
                  <a:schemeClr val="bg1"/>
                </a:solidFill>
              </a:rPr>
              <a:t>; Оригінал</a:t>
            </a:r>
            <a:r>
              <a:rPr lang="uk-UA" sz="2800" dirty="0" smtClean="0">
                <a:solidFill>
                  <a:schemeClr val="bg1"/>
                </a:solidFill>
              </a:rPr>
              <a:t>, 2014-448с.</a:t>
            </a:r>
            <a:endParaRPr lang="ru-RU" sz="2800" dirty="0">
              <a:solidFill>
                <a:schemeClr val="bg1"/>
              </a:solidFill>
            </a:endParaRPr>
          </a:p>
          <a:p>
            <a:pPr algn="just"/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85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674</TotalTime>
  <Words>2903</Words>
  <Application>Microsoft Office PowerPoint</Application>
  <PresentationFormat>Широкий екран</PresentationFormat>
  <Paragraphs>470</Paragraphs>
  <Slides>47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47</vt:i4>
      </vt:variant>
    </vt:vector>
  </HeadingPairs>
  <TitlesOfParts>
    <vt:vector size="57" baseType="lpstr">
      <vt:lpstr>Arial</vt:lpstr>
      <vt:lpstr>Calibri</vt:lpstr>
      <vt:lpstr>Corbel</vt:lpstr>
      <vt:lpstr>Garamond</vt:lpstr>
      <vt:lpstr>Gill Sans MT</vt:lpstr>
      <vt:lpstr>Symbol</vt:lpstr>
      <vt:lpstr>Tahoma</vt:lpstr>
      <vt:lpstr>Times New Roman</vt:lpstr>
      <vt:lpstr>Wingdings</vt:lpstr>
      <vt:lpstr>Parcel</vt:lpstr>
      <vt:lpstr>Сучасні підходи щодо технології одержання лікарських засобів з твердим дисперсійним середовищем</vt:lpstr>
      <vt:lpstr>Презентація PowerPoint</vt:lpstr>
      <vt:lpstr>Порошки</vt:lpstr>
      <vt:lpstr>Презентація PowerPoint</vt:lpstr>
      <vt:lpstr>Залежно від складу порошки розділяють </vt:lpstr>
      <vt:lpstr>3. Основні вимоги, що пред'являються до порошків</vt:lpstr>
      <vt:lpstr>4. Способи прописування порошків. </vt:lpstr>
      <vt:lpstr>5. Технологічні стадії приготування порошків</vt:lpstr>
      <vt:lpstr>Презентація PowerPoint</vt:lpstr>
      <vt:lpstr>Презентація PowerPoint</vt:lpstr>
      <vt:lpstr>8. Змішування</vt:lpstr>
      <vt:lpstr>9. ДОЗУВАННЯ</vt:lpstr>
      <vt:lpstr>10. Пакування</vt:lpstr>
      <vt:lpstr>Презентація PowerPoint</vt:lpstr>
      <vt:lpstr>11. Особливості змішування</vt:lpstr>
      <vt:lpstr>Презентація PowerPoint</vt:lpstr>
      <vt:lpstr>Презентація PowerPoint</vt:lpstr>
      <vt:lpstr>Приклад</vt:lpstr>
      <vt:lpstr>Презентація PowerPoint</vt:lpstr>
      <vt:lpstr>Презентація PowerPoint</vt:lpstr>
      <vt:lpstr>Презентація PowerPoint</vt:lpstr>
      <vt:lpstr>Відкриті та закриті Тести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ТЕХНОЛОГІЧНІ СТАДІЇ ТА ЗАГАЛЬНІ ПРАВИЛА  ВИГОТОВЛЕННЯ ПОРОШКІВ ІЗ БАРВНИМИ ТА  ВАЖКОПОДРІБНЮВАНИМИ РЕЧОВИНАМИ</vt:lpstr>
      <vt:lpstr>ВИГОТОВЛЕННЯ ПОРОШКІВ ІЗ БАРВНИМИ ТА ВАЖКОПОДРІБНЮВАНИМИ РЕЧОВИНАМИ</vt:lpstr>
      <vt:lpstr>Особливості виготовлення складних порошків з барвними  важкоподрібнюваними та леткими лікарськими речовинами</vt:lpstr>
      <vt:lpstr>Виготовлення порошків із барвними важкоподрібнюваними  речовинами</vt:lpstr>
      <vt:lpstr>Висновки</vt:lpstr>
      <vt:lpstr>Список літератури: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Тверді лікарські форми. Виготовлення в умовах аптек простих і складних порошків з лікарськими речовинами, що відрізняються прописаною кількістю, насипною масою і будовою частинок.</dc:title>
  <dc:creator>User</dc:creator>
  <cp:lastModifiedBy>User</cp:lastModifiedBy>
  <cp:revision>32</cp:revision>
  <dcterms:created xsi:type="dcterms:W3CDTF">2020-09-08T13:20:33Z</dcterms:created>
  <dcterms:modified xsi:type="dcterms:W3CDTF">2022-02-15T11:07:25Z</dcterms:modified>
</cp:coreProperties>
</file>