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4" r:id="rId6"/>
    <p:sldId id="263" r:id="rId7"/>
    <p:sldId id="262" r:id="rId8"/>
    <p:sldId id="259" r:id="rId9"/>
    <p:sldId id="260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75" d="100"/>
          <a:sy n="75" d="100"/>
        </p:scale>
        <p:origin x="48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AB35-A24B-4C58-BCD5-11435FA82338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848-26E9-4CAE-BC44-3AD37EE91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641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AB35-A24B-4C58-BCD5-11435FA82338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848-26E9-4CAE-BC44-3AD37EE91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330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AB35-A24B-4C58-BCD5-11435FA82338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848-26E9-4CAE-BC44-3AD37EE91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51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AB35-A24B-4C58-BCD5-11435FA82338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848-26E9-4CAE-BC44-3AD37EE91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974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AB35-A24B-4C58-BCD5-11435FA82338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848-26E9-4CAE-BC44-3AD37EE91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4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AB35-A24B-4C58-BCD5-11435FA82338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848-26E9-4CAE-BC44-3AD37EE91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845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AB35-A24B-4C58-BCD5-11435FA82338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848-26E9-4CAE-BC44-3AD37EE91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478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AB35-A24B-4C58-BCD5-11435FA82338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848-26E9-4CAE-BC44-3AD37EE91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734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AB35-A24B-4C58-BCD5-11435FA82338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848-26E9-4CAE-BC44-3AD37EE91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024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AB35-A24B-4C58-BCD5-11435FA82338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848-26E9-4CAE-BC44-3AD37EE91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033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AB35-A24B-4C58-BCD5-11435FA82338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848-26E9-4CAE-BC44-3AD37EE91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605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7AB35-A24B-4C58-BCD5-11435FA82338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B8848-26E9-4CAE-BC44-3AD37EE91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39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640080"/>
            <a:ext cx="8296656" cy="5248656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uk-UA" dirty="0" smtClean="0"/>
              <a:t> </a:t>
            </a:r>
            <a:r>
              <a:rPr 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“Ризики пов'язані із вибухонебезпечними  чи підозрілими предметами та правила поводження з такими предметами"</a:t>
            </a:r>
            <a:endParaRPr lang="uk-UA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44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616" y="411480"/>
            <a:ext cx="11448288" cy="5911787"/>
          </a:xfrm>
        </p:spPr>
        <p:txBody>
          <a:bodyPr>
            <a:normAutofit/>
          </a:bodyPr>
          <a:lstStyle/>
          <a:p>
            <a:pPr indent="576263" algn="just">
              <a:lnSpc>
                <a:spcPct val="150000"/>
              </a:lnSpc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 лютого президент РФ Путін оголосив про початок вторгнення в Україну. Російські війська обстрілюють та знищують ключові об'єкти інфраструктури, здійснюють масовані обстріли житлових районів українських міст та сіл з використанням артилерії, реактивних систем залпового вогню та балістичних ракет.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76263" algn="just">
              <a:lnSpc>
                <a:spcPct val="150000"/>
              </a:lnSpc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 можуть здійснюватися диверсійні і терористичні акти з використанням вибухових пристроїв і предметів, часто замаскованих під авторучки, мобільні телефони, гаманці, міні-магнітофони, дитячі іграшки, поміщених у звичайні портфелі, сумки, банки, пакунки і залишених у багатолюдних місцях.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76263" algn="just">
              <a:lnSpc>
                <a:spcPct val="150000"/>
              </a:lnSpc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59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616" y="411480"/>
            <a:ext cx="11448288" cy="5911787"/>
          </a:xfrm>
        </p:spPr>
        <p:txBody>
          <a:bodyPr>
            <a:normAutofit/>
          </a:bodyPr>
          <a:lstStyle/>
          <a:p>
            <a:pPr indent="576263" algn="just">
              <a:lnSpc>
                <a:spcPct val="150000"/>
              </a:lnSpc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 вибухонебезпечними предметами слід розуміти будь-які пристрої, засоби, підозрілі предмети, що здатні за певних умов вибухати. Поводження з вибухонебезпечними предметами вимагає граничної уваги і обережності.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76263" algn="just">
              <a:lnSpc>
                <a:spcPct val="150000"/>
              </a:lnSpc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76263" algn="ctr">
              <a:lnSpc>
                <a:spcPct val="150000"/>
              </a:lnSpc>
              <a:buNone/>
            </a:pPr>
            <a:r>
              <a:rPr lang="uk-UA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вибухонебезпечних предметів належать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76263" algn="just">
              <a:lnSpc>
                <a:spcPct val="150000"/>
              </a:lnSpc>
            </a:pP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Вибухові речовини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хімічні з'єднання або суміші, здатні під впливом певних зовнішніх дій (нагрівання, удар, тертя, вибух іншого вибухового пристрою) до швидкого хімічного перетворення, що 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саморозповсюджується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виділенням великої кількості енергії і утворенням газів.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76263" algn="just">
              <a:lnSpc>
                <a:spcPct val="150000"/>
              </a:lnSpc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8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20041"/>
            <a:ext cx="10515600" cy="2907792"/>
          </a:xfrm>
        </p:spPr>
        <p:txBody>
          <a:bodyPr/>
          <a:lstStyle/>
          <a:p>
            <a:pPr indent="484188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Боєприпаси – вироби військової техніки одноразового вживання, призначені для враження живої сили супротивника. </a:t>
            </a:r>
            <a:endParaRPr lang="uk-UA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84188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боєприпасів належать: бойові частки ракет; авіаційні бомби; артилерійські боєприпаси (снаряди, міни); інженерні боєприпаси (протитанкові і проти піхотні міни); ручні гранати; стрілецькі боєприпаси (набої до пістолетів, карабінів, автоматів тощо);</a:t>
            </a:r>
            <a:endParaRPr lang="ru-RU" sz="2400" b="1" dirty="0" smtClean="0">
              <a:solidFill>
                <a:srgbClr val="333333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Що робити у разі виявлення боєприпасу: поради полтавської рятувальниці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173" y="3227833"/>
            <a:ext cx="5818069" cy="32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7071778" y="5768078"/>
            <a:ext cx="46985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85750" algn="just">
              <a:spcAft>
                <a:spcPts val="0"/>
              </a:spcAft>
            </a:pP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Авіаційна ракета "повітря-повітря"</a:t>
            </a:r>
            <a:endParaRPr lang="ru-RU" sz="2000" b="1" dirty="0">
              <a:solidFill>
                <a:srgbClr val="333333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901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 preferRelativeResize="0"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5424" y="133337"/>
            <a:ext cx="5758128" cy="3240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604703" y="1522505"/>
            <a:ext cx="30582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85750" algn="just">
              <a:spcAft>
                <a:spcPts val="0"/>
              </a:spcAft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Протипіхотні міни</a:t>
            </a:r>
            <a:endParaRPr lang="ru-RU" sz="2400" b="1" dirty="0">
              <a:solidFill>
                <a:srgbClr val="333333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303" y="3475760"/>
            <a:ext cx="5756249" cy="3240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924082" y="4715111"/>
            <a:ext cx="26464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70510" fontAlgn="base">
              <a:spcAft>
                <a:spcPts val="0"/>
              </a:spcAft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Мінометні міни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824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8183" y="2842316"/>
            <a:ext cx="5765550" cy="3240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46423" y="629171"/>
            <a:ext cx="110766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5750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Піротехнічні засоби: патрони (сигнальні, освітлювальні, імітаційні, спеціальні); вибухові пакети; петарди; ракети (освітлювальні, сигнальні); гранати; димові шашки.</a:t>
            </a:r>
            <a:endParaRPr lang="ru-RU" sz="2400" b="1" dirty="0">
              <a:solidFill>
                <a:srgbClr val="333333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17652" y="4462316"/>
            <a:ext cx="43008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85750" algn="just">
              <a:spcAft>
                <a:spcPts val="0"/>
              </a:spcAft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Гранати та заборонені міни</a:t>
            </a:r>
            <a:endParaRPr lang="ru-RU" sz="2400" b="1" dirty="0">
              <a:solidFill>
                <a:srgbClr val="333333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640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20041"/>
            <a:ext cx="10515600" cy="2057400"/>
          </a:xfrm>
        </p:spPr>
        <p:txBody>
          <a:bodyPr/>
          <a:lstStyle/>
          <a:p>
            <a:pPr indent="285750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Саморобні вибухові пристрої - пристрої, в яких застосований хоча б один елемент конструкції саморобного виготовлення: саморобні міни-пастки;</a:t>
            </a:r>
            <a:endParaRPr lang="ru-RU" sz="2400" b="1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Фото: ГУ НП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087" y="1670360"/>
            <a:ext cx="5314950" cy="47234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8247901" y="5332627"/>
            <a:ext cx="36260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5750" algn="ctr">
              <a:spcAft>
                <a:spcPts val="0"/>
              </a:spcAft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Саморобний вибуховий пристрій</a:t>
            </a:r>
            <a:endParaRPr lang="ru-RU" sz="2400" b="1" dirty="0">
              <a:solidFill>
                <a:srgbClr val="333333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973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96241"/>
            <a:ext cx="10515600" cy="1290320"/>
          </a:xfrm>
        </p:spPr>
        <p:txBody>
          <a:bodyPr/>
          <a:lstStyle/>
          <a:p>
            <a:pPr indent="285750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міни-сюрпризи, що імітують предмети домашнього побуту, дитячі іграшки або речі, що привертають увагу.</a:t>
            </a:r>
            <a:endParaRPr lang="ru-RU" sz="24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Як російські військові маскують вибухівку та що робити, коли її знайшли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2050731"/>
            <a:ext cx="7368493" cy="41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8798560" y="4727694"/>
            <a:ext cx="2905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5750" algn="ctr">
              <a:spcAft>
                <a:spcPts val="0"/>
              </a:spcAft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Дитячі іграшки, у яких знайшли вибухівку</a:t>
            </a:r>
            <a:endParaRPr lang="ru-RU" sz="2400" b="1" dirty="0">
              <a:solidFill>
                <a:srgbClr val="333333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965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960" y="365760"/>
            <a:ext cx="11592560" cy="6238240"/>
          </a:xfrm>
        </p:spPr>
        <p:txBody>
          <a:bodyPr>
            <a:normAutofit fontScale="92500" lnSpcReduction="10000"/>
          </a:bodyPr>
          <a:lstStyle/>
          <a:p>
            <a:pPr indent="492125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Особливої </a:t>
            </a:r>
            <a:r>
              <a:rPr lang="uk-UA" sz="2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уваги вимагають бездоглядні предмети</a:t>
            </a:r>
            <a:r>
              <a:rPr lang="uk-UA" sz="2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Є </a:t>
            </a:r>
            <a:r>
              <a:rPr lang="uk-UA" sz="2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декілька ознак, </a:t>
            </a:r>
            <a:r>
              <a:rPr lang="uk-UA" sz="2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 дозволяють </a:t>
            </a:r>
            <a:r>
              <a:rPr lang="uk-UA" sz="2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припустити, що маємо справу з вибуховим пристроєм. </a:t>
            </a:r>
            <a:endParaRPr lang="uk-UA" sz="2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92125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Слід </a:t>
            </a:r>
            <a:r>
              <a:rPr lang="uk-UA" sz="2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звертати увагу на:</a:t>
            </a:r>
            <a:endParaRPr lang="ru-RU" sz="26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85750" algn="just">
              <a:lnSpc>
                <a:spcPct val="115000"/>
              </a:lnSpc>
              <a:spcAft>
                <a:spcPts val="0"/>
              </a:spcAft>
            </a:pPr>
            <a:r>
              <a:rPr lang="uk-UA" sz="2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припарковані біля будівель автомашини, власник яких невідомий або державні номери якої не знайомі мешканцям, а також коли автомобіль давно непорушно припаркований;</a:t>
            </a:r>
            <a:endParaRPr lang="ru-RU" sz="26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85750" algn="just">
              <a:lnSpc>
                <a:spcPct val="115000"/>
              </a:lnSpc>
              <a:spcAft>
                <a:spcPts val="0"/>
              </a:spcAft>
            </a:pPr>
            <a:r>
              <a:rPr lang="uk-UA" sz="2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наявність у знайденому механізмі антени або приєднаних до нього дротів;</a:t>
            </a:r>
            <a:endParaRPr lang="ru-RU" sz="26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85750" algn="just">
              <a:lnSpc>
                <a:spcPct val="115000"/>
              </a:lnSpc>
              <a:spcAft>
                <a:spcPts val="0"/>
              </a:spcAft>
            </a:pPr>
            <a:r>
              <a:rPr lang="uk-UA" sz="2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звуки, що лунають від предмету (цокання годинника, сигнали через певний проміжок часу), мигтіння індикаторної лампочки;</a:t>
            </a:r>
            <a:endParaRPr lang="ru-RU" sz="26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85750" algn="just">
              <a:lnSpc>
                <a:spcPct val="115000"/>
              </a:lnSpc>
              <a:spcAft>
                <a:spcPts val="0"/>
              </a:spcAft>
            </a:pPr>
            <a:r>
              <a:rPr lang="uk-UA" sz="2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наявність джерел живлення на механізмі або поряд з ним (батарейки, акумулятори тощо);</a:t>
            </a:r>
            <a:endParaRPr lang="ru-RU" sz="26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85750" algn="just">
              <a:lnSpc>
                <a:spcPct val="115000"/>
              </a:lnSpc>
              <a:spcAft>
                <a:spcPts val="0"/>
              </a:spcAft>
            </a:pPr>
            <a:r>
              <a:rPr lang="uk-UA" sz="2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наявність розтяжки дротів або дротів, що тягнуться від механізму на велику відстань.</a:t>
            </a:r>
            <a:endParaRPr lang="ru-RU" sz="26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777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960" y="1127760"/>
            <a:ext cx="11592560" cy="5476240"/>
          </a:xfrm>
        </p:spPr>
        <p:txBody>
          <a:bodyPr>
            <a:normAutofit/>
          </a:bodyPr>
          <a:lstStyle/>
          <a:p>
            <a:pPr indent="574675" algn="just">
              <a:lnSpc>
                <a:spcPct val="150000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Якщо підозрілий предмет знайдено в під’їзді, то треба опитати сусідів, можливо, він належить їм. </a:t>
            </a:r>
            <a:endParaRPr lang="uk-UA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74675" algn="just">
              <a:lnSpc>
                <a:spcPct val="150000"/>
              </a:lnSpc>
            </a:pP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разі неможливості встановити власника — негайно повідомити про знахідку до найближчого відділення поліції (телефон «102»), органів місцевого самоврядування, підрозділу ДСНС за телефоном «101». </a:t>
            </a:r>
            <a:endParaRPr lang="uk-UA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74675" algn="just">
              <a:lnSpc>
                <a:spcPct val="150000"/>
              </a:lnSpc>
            </a:pP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Якщо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підозрілий предмет знайдено в установі, потрібно негайно повідомити про знахідку адміністрацію.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30715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960" y="1046480"/>
            <a:ext cx="11592560" cy="5557520"/>
          </a:xfrm>
        </p:spPr>
        <p:txBody>
          <a:bodyPr>
            <a:normAutofit/>
          </a:bodyPr>
          <a:lstStyle/>
          <a:p>
            <a:pPr indent="285750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поштової кореспонденції з пластиковою міною характерна надмірна товщина, пружність, вага не менше 50 г і ретельна упаковка. </a:t>
            </a:r>
            <a:endParaRPr lang="uk-UA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85750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конверті можуть бути різні плями, проколи, можливий специфічний запах</a:t>
            </a: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85750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Повинно насторожити настирне бажання вручити лист неодмінно в руки адресата і надписи на </a:t>
            </a:r>
            <a:r>
              <a:rPr lang="uk-UA" sz="24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шквалт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«розкрити тільки особисто», «особисто в руки», «секретно» і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т.п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85750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Підозрілий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лист не можна відкривати, згинати, нагрівати або опускати у воду.</a:t>
            </a:r>
            <a:endParaRPr lang="ru-RU" sz="24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0369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3440" y="1127760"/>
            <a:ext cx="11054080" cy="449072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разі знаходження вибухонебезпечного пристрою </a:t>
            </a: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ЗАБОРОНЕНО: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наближатися до предмета;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пересувати його або брати до рук;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розряджати, кидати, вдаряти по ньому;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розпалювати поряд багаття або кидати до нього предмет;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приносити предмет додому, у двір, до приміщень навчального закладу.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3792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400" y="426720"/>
            <a:ext cx="11501120" cy="5577840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знаходженні вибухонебезпечного пристрою:</a:t>
            </a:r>
            <a:endParaRPr lang="ru-RU" sz="24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негайно (з безпечного місця) </a:t>
            </a:r>
            <a:r>
              <a:rPr lang="uk-UA" sz="24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повідомте</a:t>
            </a: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чергові служби ДСНС (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101), поліцію (тел.102);</a:t>
            </a:r>
            <a:endParaRPr lang="ru-RU" sz="24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підходьте до предмета, не торкайтеся і не пересувайте його, не допускайте до знахідки інших людей,</a:t>
            </a:r>
            <a:endParaRPr lang="ru-RU" sz="24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позначте місцезнаходження небезпечного предмету;</a:t>
            </a:r>
            <a:endParaRPr lang="ru-RU" sz="24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припиніть усі види робіт у районі виявлення вибухонебезпечного предмета;</a:t>
            </a:r>
            <a:endParaRPr lang="ru-RU" sz="24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користуйтеся засобами радіозв’язку, мобільними телефонами (вони можуть спровокувати вибух);</a:t>
            </a:r>
            <a:endParaRPr lang="ru-RU" sz="24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дочекайтеся прибуття фахівців, укажіть місце знахідки та </a:t>
            </a:r>
            <a:r>
              <a:rPr lang="uk-UA" sz="24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повідомте</a:t>
            </a: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 її виявлення.</a:t>
            </a:r>
            <a:endParaRPr lang="ru-RU" sz="2400" b="1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771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8480" y="589280"/>
            <a:ext cx="11054080" cy="595376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7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uk-UA" sz="3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випадку, коли в будинку знайдено вибуховий пристрій і Вас евакуюють:</a:t>
            </a:r>
            <a:endParaRPr lang="ru-RU" sz="34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7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3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одягніть одяг із довгими рукавами, щільні брюки та взуття на товстій підошві. Це може захистити від осколків скла;</a:t>
            </a:r>
            <a:endParaRPr lang="ru-RU" sz="34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7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3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візьміть документи (паспорт, свідоцтво про народження дітей тощо), гроші;</a:t>
            </a:r>
            <a:endParaRPr lang="ru-RU" sz="34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7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3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 час евакуації слідуйте маршрутом, указаним органами, які проводять евакуацію. Не намагайтеся «зрізати» шлях, тому що деякі райони або зони можуть бути закриті для пересування;</a:t>
            </a:r>
            <a:endParaRPr lang="ru-RU" sz="34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7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3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тримайтеся подалі від ліній енергопостачання, що впали</a:t>
            </a:r>
            <a:r>
              <a:rPr lang="uk-UA" sz="3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b="1" dirty="0" smtClean="0">
              <a:solidFill>
                <a:srgbClr val="243F60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6156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3440" y="304800"/>
            <a:ext cx="11054080" cy="6248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 Ваш будинок (квартира) опинилися поблизу епіцентру вибуху:</a:t>
            </a:r>
            <a:endParaRPr lang="ru-RU" sz="24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85750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Обережно обійдіть усі приміщення, щоб перевірити чи немає витоків води, газу, спалахів і т. п; у темряві в жодному випадку не запалюйте сірника або свічки – користуйтеся ліхтариком;</a:t>
            </a:r>
            <a:endParaRPr lang="ru-RU" sz="24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85750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Негайно вимкніть усі електроприлади,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перекрийте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газ, воду;</a:t>
            </a:r>
            <a:endParaRPr lang="ru-RU" sz="24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85750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безпечного місця зателефонуйте рідним і близьким, стисло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повідомте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 своє місцезнаходження, самопочуття;</a:t>
            </a:r>
            <a:endParaRPr lang="ru-RU" sz="24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85750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Перевірте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 ідуть справи в сусідів – їм може знадобитися допомога.</a:t>
            </a:r>
            <a:endParaRPr lang="ru-RU" sz="24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1433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4000" y="304800"/>
            <a:ext cx="11653520" cy="6248400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b="1" dirty="0">
                <a:solidFill>
                  <a:srgbClr val="36578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ПАМ'ЯТАЙТЕ!</a:t>
            </a:r>
            <a:endParaRPr lang="ru-RU" sz="3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85750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Розмінуванням, знешкодженням або знищенням вибухонебезпечних предметів займаються тільки підготовлені фахівці-сапери, допущені до цього виду робіт.</a:t>
            </a:r>
            <a:endParaRPr lang="ru-RU" sz="2400" b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https://dsns.gov.ua/upload/4/3/1/0/9/0/SxzW1110qEhotsBqflEYQ2NqArTyYySNj6NvXt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590" y="2127200"/>
            <a:ext cx="7366339" cy="468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02891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864</Words>
  <Application>Microsoft Office PowerPoint</Application>
  <PresentationFormat>Широкоэкранный</PresentationFormat>
  <Paragraphs>57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Cambria</vt:lpstr>
      <vt:lpstr>Symbol</vt:lpstr>
      <vt:lpstr>Times New Roman</vt:lpstr>
      <vt:lpstr>Verdana</vt:lpstr>
      <vt:lpstr>Тема Office</vt:lpstr>
      <vt:lpstr> “Ризики пов'язані із вибухонебезпечними  чи підозрілими предметами та правила поводження з такими предметами"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“Ризики пов'язані із вибухонебезпечними  чи підозрілими предметами та правила поводження з такими предметами"</dc:title>
  <dc:creator>User</dc:creator>
  <cp:lastModifiedBy>User</cp:lastModifiedBy>
  <cp:revision>6</cp:revision>
  <dcterms:created xsi:type="dcterms:W3CDTF">2022-05-01T15:06:38Z</dcterms:created>
  <dcterms:modified xsi:type="dcterms:W3CDTF">2022-05-01T15:40:09Z</dcterms:modified>
</cp:coreProperties>
</file>