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329" r:id="rId3"/>
    <p:sldId id="257" r:id="rId4"/>
    <p:sldId id="263" r:id="rId5"/>
    <p:sldId id="316" r:id="rId6"/>
    <p:sldId id="326" r:id="rId7"/>
    <p:sldId id="318" r:id="rId8"/>
    <p:sldId id="325" r:id="rId9"/>
    <p:sldId id="320" r:id="rId10"/>
    <p:sldId id="321" r:id="rId11"/>
    <p:sldId id="319" r:id="rId12"/>
    <p:sldId id="259" r:id="rId13"/>
    <p:sldId id="260" r:id="rId14"/>
    <p:sldId id="262" r:id="rId15"/>
    <p:sldId id="308" r:id="rId16"/>
    <p:sldId id="309" r:id="rId17"/>
    <p:sldId id="264" r:id="rId18"/>
    <p:sldId id="313" r:id="rId19"/>
    <p:sldId id="315" r:id="rId20"/>
    <p:sldId id="266" r:id="rId21"/>
    <p:sldId id="310" r:id="rId22"/>
    <p:sldId id="311" r:id="rId23"/>
    <p:sldId id="312" r:id="rId24"/>
    <p:sldId id="33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660"/>
  </p:normalViewPr>
  <p:slideViewPr>
    <p:cSldViewPr>
      <p:cViewPr varScale="1">
        <p:scale>
          <a:sx n="72" d="100"/>
          <a:sy n="72" d="100"/>
        </p:scale>
        <p:origin x="154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96E910-D1A1-45A4-A196-761846ADEBA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GB"/>
        </a:p>
      </dgm:t>
    </dgm:pt>
    <dgm:pt modelId="{744D3820-53DB-43C2-9DA0-76DFF5DF2370}">
      <dgm:prSet/>
      <dgm:spPr/>
      <dgm:t>
        <a:bodyPr/>
        <a:lstStyle/>
        <a:p>
          <a:pPr rtl="0"/>
          <a:r>
            <a:rPr lang="en-GB" b="1" dirty="0">
              <a:solidFill>
                <a:schemeClr val="bg1"/>
              </a:solidFill>
            </a:rPr>
            <a:t>PU</a:t>
          </a:r>
          <a:r>
            <a:rPr lang="en-GB" dirty="0"/>
            <a:t>: </a:t>
          </a:r>
          <a:r>
            <a:rPr lang="en-GB" dirty="0" err="1"/>
            <a:t>H.pylori</a:t>
          </a:r>
          <a:r>
            <a:rPr lang="en-GB" dirty="0"/>
            <a:t>, NSAIDs, steroids, &gt;55, M, alcohol, bloating, </a:t>
          </a:r>
          <a:r>
            <a:rPr lang="en-GB" dirty="0" err="1"/>
            <a:t>epigastric</a:t>
          </a:r>
          <a:r>
            <a:rPr lang="en-GB" dirty="0"/>
            <a:t>/retrosternal pain, worse with food, GI bleed</a:t>
          </a:r>
        </a:p>
      </dgm:t>
    </dgm:pt>
    <dgm:pt modelId="{2C3A093E-4A2D-40FA-AD51-B5D133611A7C}" type="parTrans" cxnId="{7DC21874-2E92-42F8-B12C-28AC0510091A}">
      <dgm:prSet/>
      <dgm:spPr/>
      <dgm:t>
        <a:bodyPr/>
        <a:lstStyle/>
        <a:p>
          <a:endParaRPr lang="en-GB"/>
        </a:p>
      </dgm:t>
    </dgm:pt>
    <dgm:pt modelId="{5C118CFE-1AAB-4AD9-AD49-3F2C24EA1391}" type="sibTrans" cxnId="{7DC21874-2E92-42F8-B12C-28AC0510091A}">
      <dgm:prSet/>
      <dgm:spPr/>
      <dgm:t>
        <a:bodyPr/>
        <a:lstStyle/>
        <a:p>
          <a:endParaRPr lang="en-GB"/>
        </a:p>
      </dgm:t>
    </dgm:pt>
    <dgm:pt modelId="{45CD6DA0-DD5B-48FC-8631-3B987FC98E9E}">
      <dgm:prSet/>
      <dgm:spPr/>
      <dgm:t>
        <a:bodyPr/>
        <a:lstStyle/>
        <a:p>
          <a:pPr rtl="0"/>
          <a:r>
            <a:rPr lang="en-GB" b="1" dirty="0"/>
            <a:t>Gastric </a:t>
          </a:r>
          <a:r>
            <a:rPr lang="en-GB" b="1" dirty="0" err="1"/>
            <a:t>Ca</a:t>
          </a:r>
          <a:r>
            <a:rPr lang="en-GB" dirty="0"/>
            <a:t>: </a:t>
          </a:r>
          <a:r>
            <a:rPr lang="en-GB" dirty="0" err="1"/>
            <a:t>Wt</a:t>
          </a:r>
          <a:r>
            <a:rPr lang="en-GB" dirty="0"/>
            <a:t> loss, smoking, blood </a:t>
          </a:r>
          <a:r>
            <a:rPr lang="en-GB" dirty="0" err="1"/>
            <a:t>grp</a:t>
          </a:r>
          <a:r>
            <a:rPr lang="en-GB" dirty="0"/>
            <a:t> A, GI bleed, </a:t>
          </a:r>
          <a:r>
            <a:rPr lang="en-GB" dirty="0" err="1"/>
            <a:t>epigastric</a:t>
          </a:r>
          <a:r>
            <a:rPr lang="en-GB" dirty="0"/>
            <a:t> pain, </a:t>
          </a:r>
          <a:r>
            <a:rPr lang="en-GB" dirty="0" err="1"/>
            <a:t>virchow’s</a:t>
          </a:r>
          <a:r>
            <a:rPr lang="en-GB" dirty="0"/>
            <a:t> node, </a:t>
          </a:r>
          <a:r>
            <a:rPr lang="en-GB" dirty="0" err="1"/>
            <a:t>acanthosis</a:t>
          </a:r>
          <a:r>
            <a:rPr lang="en-GB" dirty="0"/>
            <a:t> </a:t>
          </a:r>
          <a:r>
            <a:rPr lang="en-GB" dirty="0" err="1"/>
            <a:t>nigricans</a:t>
          </a:r>
          <a:endParaRPr lang="en-GB" dirty="0"/>
        </a:p>
      </dgm:t>
    </dgm:pt>
    <dgm:pt modelId="{D67DD7F6-61EA-4135-A506-25A2381098B5}" type="parTrans" cxnId="{7CA97203-3A62-48E5-AB59-FD748931452C}">
      <dgm:prSet/>
      <dgm:spPr/>
      <dgm:t>
        <a:bodyPr/>
        <a:lstStyle/>
        <a:p>
          <a:endParaRPr lang="en-GB"/>
        </a:p>
      </dgm:t>
    </dgm:pt>
    <dgm:pt modelId="{A2F42FBD-E192-497F-9E4E-9069DFA74B9A}" type="sibTrans" cxnId="{7CA97203-3A62-48E5-AB59-FD748931452C}">
      <dgm:prSet/>
      <dgm:spPr/>
      <dgm:t>
        <a:bodyPr/>
        <a:lstStyle/>
        <a:p>
          <a:endParaRPr lang="en-GB"/>
        </a:p>
      </dgm:t>
    </dgm:pt>
    <dgm:pt modelId="{96F8006E-F136-42EF-BEBF-825999B9FA6F}">
      <dgm:prSet/>
      <dgm:spPr/>
      <dgm:t>
        <a:bodyPr/>
        <a:lstStyle/>
        <a:p>
          <a:pPr rtl="0"/>
          <a:r>
            <a:rPr lang="en-GB" b="1"/>
            <a:t>Hiatus</a:t>
          </a:r>
          <a:r>
            <a:rPr lang="en-GB" b="1" dirty="0"/>
            <a:t> </a:t>
          </a:r>
          <a:r>
            <a:rPr lang="en-GB" b="1"/>
            <a:t>hernia</a:t>
          </a:r>
          <a:r>
            <a:rPr lang="en-GB" dirty="0"/>
            <a:t>: F, obese, &gt;55, GORD, </a:t>
          </a:r>
          <a:r>
            <a:rPr lang="en-GB" dirty="0" err="1"/>
            <a:t>epigastric</a:t>
          </a:r>
          <a:r>
            <a:rPr lang="en-GB" dirty="0"/>
            <a:t>, N+V high</a:t>
          </a:r>
        </a:p>
      </dgm:t>
    </dgm:pt>
    <dgm:pt modelId="{9F9C05D2-1B68-411E-AEA6-A03D66EBF4F6}" type="parTrans" cxnId="{4AB72AE3-1ED4-4922-92FB-27C1B665C8BE}">
      <dgm:prSet/>
      <dgm:spPr/>
      <dgm:t>
        <a:bodyPr/>
        <a:lstStyle/>
        <a:p>
          <a:endParaRPr lang="en-GB"/>
        </a:p>
      </dgm:t>
    </dgm:pt>
    <dgm:pt modelId="{DCD6D9CE-B8A0-4FD8-A5B7-1CCE8F61ECC4}" type="sibTrans" cxnId="{4AB72AE3-1ED4-4922-92FB-27C1B665C8BE}">
      <dgm:prSet/>
      <dgm:spPr/>
      <dgm:t>
        <a:bodyPr/>
        <a:lstStyle/>
        <a:p>
          <a:endParaRPr lang="en-GB"/>
        </a:p>
      </dgm:t>
    </dgm:pt>
    <dgm:pt modelId="{7F8DB61A-CA43-4E99-9769-1320C1736EC9}">
      <dgm:prSet/>
      <dgm:spPr/>
      <dgm:t>
        <a:bodyPr/>
        <a:lstStyle/>
        <a:p>
          <a:pPr rtl="0"/>
          <a:r>
            <a:rPr lang="en-GB" b="1"/>
            <a:t>DU</a:t>
          </a:r>
          <a:r>
            <a:rPr lang="en-GB" dirty="0"/>
            <a:t>: </a:t>
          </a:r>
          <a:r>
            <a:rPr lang="en-GB" dirty="0" err="1"/>
            <a:t>epigastric</a:t>
          </a:r>
          <a:r>
            <a:rPr lang="en-GB" dirty="0"/>
            <a:t> pain, improves with food, worse at night</a:t>
          </a:r>
        </a:p>
      </dgm:t>
    </dgm:pt>
    <dgm:pt modelId="{16174951-4F57-481E-B70A-FA52D68ACBEA}" type="parTrans" cxnId="{51C930C0-72FE-4115-B761-D64009950E9D}">
      <dgm:prSet/>
      <dgm:spPr/>
      <dgm:t>
        <a:bodyPr/>
        <a:lstStyle/>
        <a:p>
          <a:endParaRPr lang="en-GB"/>
        </a:p>
      </dgm:t>
    </dgm:pt>
    <dgm:pt modelId="{4E7AD581-B444-429E-8E3F-BEFCDB4EC587}" type="sibTrans" cxnId="{51C930C0-72FE-4115-B761-D64009950E9D}">
      <dgm:prSet/>
      <dgm:spPr/>
      <dgm:t>
        <a:bodyPr/>
        <a:lstStyle/>
        <a:p>
          <a:endParaRPr lang="en-GB"/>
        </a:p>
      </dgm:t>
    </dgm:pt>
    <dgm:pt modelId="{83EDB47B-E8EC-424E-8F1B-147AF6D708B1}">
      <dgm:prSet/>
      <dgm:spPr/>
      <dgm:t>
        <a:bodyPr/>
        <a:lstStyle/>
        <a:p>
          <a:pPr rtl="0"/>
          <a:r>
            <a:rPr lang="en-GB" b="1"/>
            <a:t>Chrohns</a:t>
          </a:r>
          <a:r>
            <a:rPr lang="en-GB" dirty="0"/>
            <a:t>: </a:t>
          </a:r>
          <a:r>
            <a:rPr lang="en-GB" dirty="0" err="1"/>
            <a:t>transmural</a:t>
          </a:r>
          <a:r>
            <a:rPr lang="en-GB" dirty="0"/>
            <a:t> = air in abdomen, </a:t>
          </a:r>
          <a:r>
            <a:rPr lang="en-GB" dirty="0" err="1"/>
            <a:t>apthous</a:t>
          </a:r>
          <a:r>
            <a:rPr lang="en-GB" dirty="0"/>
            <a:t> ulcers, anal fissures, smoking, terminal ileum, younger, PR bleed</a:t>
          </a:r>
        </a:p>
      </dgm:t>
    </dgm:pt>
    <dgm:pt modelId="{EDB62450-02C9-4EF7-A6A7-AF908D0365BF}" type="parTrans" cxnId="{6D112886-4D37-49B2-A64A-D268F879DEFE}">
      <dgm:prSet/>
      <dgm:spPr/>
      <dgm:t>
        <a:bodyPr/>
        <a:lstStyle/>
        <a:p>
          <a:endParaRPr lang="en-GB"/>
        </a:p>
      </dgm:t>
    </dgm:pt>
    <dgm:pt modelId="{FA0CE806-3AB7-4915-84D4-2E4210DC3C80}" type="sibTrans" cxnId="{6D112886-4D37-49B2-A64A-D268F879DEFE}">
      <dgm:prSet/>
      <dgm:spPr/>
      <dgm:t>
        <a:bodyPr/>
        <a:lstStyle/>
        <a:p>
          <a:endParaRPr lang="en-GB"/>
        </a:p>
      </dgm:t>
    </dgm:pt>
    <dgm:pt modelId="{A846C3F6-391F-4988-AB6E-52B413D94E82}">
      <dgm:prSet/>
      <dgm:spPr/>
      <dgm:t>
        <a:bodyPr/>
        <a:lstStyle/>
        <a:p>
          <a:pPr rtl="0"/>
          <a:r>
            <a:rPr lang="en-GB" b="1"/>
            <a:t>UC</a:t>
          </a:r>
          <a:r>
            <a:rPr lang="en-GB" dirty="0"/>
            <a:t>: non-smoker, PSC, large bowel, PR bleed, lead pipe, </a:t>
          </a:r>
          <a:r>
            <a:rPr lang="en-GB" dirty="0" err="1"/>
            <a:t>nodosum</a:t>
          </a:r>
          <a:endParaRPr lang="en-GB" dirty="0"/>
        </a:p>
      </dgm:t>
    </dgm:pt>
    <dgm:pt modelId="{CE9D8E31-BEC0-4F92-A3AF-A520770E8466}" type="parTrans" cxnId="{1AA3803A-59D6-4F15-AE19-4657D8390CAE}">
      <dgm:prSet/>
      <dgm:spPr/>
      <dgm:t>
        <a:bodyPr/>
        <a:lstStyle/>
        <a:p>
          <a:endParaRPr lang="en-GB"/>
        </a:p>
      </dgm:t>
    </dgm:pt>
    <dgm:pt modelId="{8A5F8A8D-7F3D-41A2-9052-78C2FE81A42D}" type="sibTrans" cxnId="{1AA3803A-59D6-4F15-AE19-4657D8390CAE}">
      <dgm:prSet/>
      <dgm:spPr/>
      <dgm:t>
        <a:bodyPr/>
        <a:lstStyle/>
        <a:p>
          <a:endParaRPr lang="en-GB"/>
        </a:p>
      </dgm:t>
    </dgm:pt>
    <dgm:pt modelId="{52B40F16-74D7-43AF-B554-67DC37F4FD85}">
      <dgm:prSet/>
      <dgm:spPr/>
      <dgm:t>
        <a:bodyPr/>
        <a:lstStyle/>
        <a:p>
          <a:pPr rtl="0"/>
          <a:r>
            <a:rPr lang="en-GB" b="1"/>
            <a:t>IBS</a:t>
          </a:r>
          <a:r>
            <a:rPr lang="en-GB" b="1" dirty="0"/>
            <a:t>:</a:t>
          </a:r>
          <a:r>
            <a:rPr lang="en-GB" dirty="0"/>
            <a:t> Distension, bloating, generalised pain, improves with </a:t>
          </a:r>
          <a:r>
            <a:rPr lang="en-GB" dirty="0" err="1"/>
            <a:t>defacation</a:t>
          </a:r>
          <a:r>
            <a:rPr lang="en-GB" dirty="0"/>
            <a:t>, &gt;45, F, stress, change in habit, diarrhoea</a:t>
          </a:r>
        </a:p>
      </dgm:t>
    </dgm:pt>
    <dgm:pt modelId="{371AF690-9399-423D-A0DA-736BB159D45F}" type="parTrans" cxnId="{69D12385-50CD-4530-A474-DDF59649F9D0}">
      <dgm:prSet/>
      <dgm:spPr/>
      <dgm:t>
        <a:bodyPr/>
        <a:lstStyle/>
        <a:p>
          <a:endParaRPr lang="en-GB"/>
        </a:p>
      </dgm:t>
    </dgm:pt>
    <dgm:pt modelId="{A262B2C4-990C-4170-A76B-EA10370681D7}" type="sibTrans" cxnId="{69D12385-50CD-4530-A474-DDF59649F9D0}">
      <dgm:prSet/>
      <dgm:spPr/>
      <dgm:t>
        <a:bodyPr/>
        <a:lstStyle/>
        <a:p>
          <a:endParaRPr lang="en-GB"/>
        </a:p>
      </dgm:t>
    </dgm:pt>
    <dgm:pt modelId="{C6BEC8D7-4F54-43D7-AB14-D118399AD751}">
      <dgm:prSet/>
      <dgm:spPr/>
      <dgm:t>
        <a:bodyPr/>
        <a:lstStyle/>
        <a:p>
          <a:pPr rtl="0"/>
          <a:r>
            <a:rPr lang="en-GB" b="1" dirty="0"/>
            <a:t>Coeliac:</a:t>
          </a:r>
          <a:r>
            <a:rPr lang="en-GB" dirty="0"/>
            <a:t> </a:t>
          </a:r>
          <a:r>
            <a:rPr lang="en-GB" dirty="0" err="1"/>
            <a:t>steatorrhoea</a:t>
          </a:r>
          <a:r>
            <a:rPr lang="en-GB" dirty="0"/>
            <a:t>, diarrhoea, dermatitis </a:t>
          </a:r>
          <a:r>
            <a:rPr lang="en-GB" dirty="0" err="1"/>
            <a:t>herpetiformis</a:t>
          </a:r>
          <a:r>
            <a:rPr lang="en-GB" dirty="0"/>
            <a:t>, anaemia</a:t>
          </a:r>
        </a:p>
      </dgm:t>
    </dgm:pt>
    <dgm:pt modelId="{D57B4118-8494-4EBF-A9D6-D52BEA203846}" type="parTrans" cxnId="{482A856C-FB40-4863-8FBD-322A527DD20F}">
      <dgm:prSet/>
      <dgm:spPr/>
      <dgm:t>
        <a:bodyPr/>
        <a:lstStyle/>
        <a:p>
          <a:endParaRPr lang="en-GB"/>
        </a:p>
      </dgm:t>
    </dgm:pt>
    <dgm:pt modelId="{C69FE990-654A-4F65-86E7-2DDA41BC552C}" type="sibTrans" cxnId="{482A856C-FB40-4863-8FBD-322A527DD20F}">
      <dgm:prSet/>
      <dgm:spPr/>
      <dgm:t>
        <a:bodyPr/>
        <a:lstStyle/>
        <a:p>
          <a:endParaRPr lang="en-GB"/>
        </a:p>
      </dgm:t>
    </dgm:pt>
    <dgm:pt modelId="{DB7876C0-9417-4842-B088-20D488F52C81}" type="pres">
      <dgm:prSet presAssocID="{0696E910-D1A1-45A4-A196-761846ADEBAB}" presName="linear" presStyleCnt="0">
        <dgm:presLayoutVars>
          <dgm:animLvl val="lvl"/>
          <dgm:resizeHandles val="exact"/>
        </dgm:presLayoutVars>
      </dgm:prSet>
      <dgm:spPr/>
    </dgm:pt>
    <dgm:pt modelId="{CF1604BC-C8DC-4E21-A030-0F6931C8D8C2}" type="pres">
      <dgm:prSet presAssocID="{744D3820-53DB-43C2-9DA0-76DFF5DF2370}" presName="parentText" presStyleLbl="node1" presStyleIdx="0" presStyleCnt="8" custScaleY="112769">
        <dgm:presLayoutVars>
          <dgm:chMax val="0"/>
          <dgm:bulletEnabled val="1"/>
        </dgm:presLayoutVars>
      </dgm:prSet>
      <dgm:spPr/>
    </dgm:pt>
    <dgm:pt modelId="{E5592A56-A068-4239-9C76-E9403EB4D995}" type="pres">
      <dgm:prSet presAssocID="{5C118CFE-1AAB-4AD9-AD49-3F2C24EA1391}" presName="spacer" presStyleCnt="0"/>
      <dgm:spPr/>
    </dgm:pt>
    <dgm:pt modelId="{53B8CB1F-3A56-49FC-94F3-AB1D9EB582F1}" type="pres">
      <dgm:prSet presAssocID="{45CD6DA0-DD5B-48FC-8631-3B987FC98E9E}" presName="parentText" presStyleLbl="node1" presStyleIdx="1" presStyleCnt="8">
        <dgm:presLayoutVars>
          <dgm:chMax val="0"/>
          <dgm:bulletEnabled val="1"/>
        </dgm:presLayoutVars>
      </dgm:prSet>
      <dgm:spPr/>
    </dgm:pt>
    <dgm:pt modelId="{63CE5C57-3C81-4D12-9EB2-E3584EEE6A26}" type="pres">
      <dgm:prSet presAssocID="{A2F42FBD-E192-497F-9E4E-9069DFA74B9A}" presName="spacer" presStyleCnt="0"/>
      <dgm:spPr/>
    </dgm:pt>
    <dgm:pt modelId="{86EF348E-80B7-4C99-A670-A267E4F5F308}" type="pres">
      <dgm:prSet presAssocID="{96F8006E-F136-42EF-BEBF-825999B9FA6F}" presName="parentText" presStyleLbl="node1" presStyleIdx="2" presStyleCnt="8" custLinFactNeighborX="126" custLinFactNeighborY="69209">
        <dgm:presLayoutVars>
          <dgm:chMax val="0"/>
          <dgm:bulletEnabled val="1"/>
        </dgm:presLayoutVars>
      </dgm:prSet>
      <dgm:spPr/>
    </dgm:pt>
    <dgm:pt modelId="{9F065378-AB2C-426A-B56B-698AABCBA03D}" type="pres">
      <dgm:prSet presAssocID="{DCD6D9CE-B8A0-4FD8-A5B7-1CCE8F61ECC4}" presName="spacer" presStyleCnt="0"/>
      <dgm:spPr/>
    </dgm:pt>
    <dgm:pt modelId="{A12FCF38-4A52-4CD9-B32A-BDA0FBCF5AEE}" type="pres">
      <dgm:prSet presAssocID="{7F8DB61A-CA43-4E99-9769-1320C1736EC9}" presName="parentText" presStyleLbl="node1" presStyleIdx="3" presStyleCnt="8">
        <dgm:presLayoutVars>
          <dgm:chMax val="0"/>
          <dgm:bulletEnabled val="1"/>
        </dgm:presLayoutVars>
      </dgm:prSet>
      <dgm:spPr/>
    </dgm:pt>
    <dgm:pt modelId="{B37FD4D8-5794-40CF-A045-47F6F366E903}" type="pres">
      <dgm:prSet presAssocID="{4E7AD581-B444-429E-8E3F-BEFCDB4EC587}" presName="spacer" presStyleCnt="0"/>
      <dgm:spPr/>
    </dgm:pt>
    <dgm:pt modelId="{B2F2CA4C-83D1-4FE7-9C58-3CCA535E2261}" type="pres">
      <dgm:prSet presAssocID="{83EDB47B-E8EC-424E-8F1B-147AF6D708B1}" presName="parentText" presStyleLbl="node1" presStyleIdx="4" presStyleCnt="8">
        <dgm:presLayoutVars>
          <dgm:chMax val="0"/>
          <dgm:bulletEnabled val="1"/>
        </dgm:presLayoutVars>
      </dgm:prSet>
      <dgm:spPr/>
    </dgm:pt>
    <dgm:pt modelId="{F1E238C7-57C4-44F1-90B6-2BCB4DB2462E}" type="pres">
      <dgm:prSet presAssocID="{FA0CE806-3AB7-4915-84D4-2E4210DC3C80}" presName="spacer" presStyleCnt="0"/>
      <dgm:spPr/>
    </dgm:pt>
    <dgm:pt modelId="{7851C2E9-8935-4331-8E56-0B095A9245EF}" type="pres">
      <dgm:prSet presAssocID="{A846C3F6-391F-4988-AB6E-52B413D94E82}" presName="parentText" presStyleLbl="node1" presStyleIdx="5" presStyleCnt="8">
        <dgm:presLayoutVars>
          <dgm:chMax val="0"/>
          <dgm:bulletEnabled val="1"/>
        </dgm:presLayoutVars>
      </dgm:prSet>
      <dgm:spPr/>
    </dgm:pt>
    <dgm:pt modelId="{F428D425-D3E6-4B5E-9C91-89FD74145388}" type="pres">
      <dgm:prSet presAssocID="{8A5F8A8D-7F3D-41A2-9052-78C2FE81A42D}" presName="spacer" presStyleCnt="0"/>
      <dgm:spPr/>
    </dgm:pt>
    <dgm:pt modelId="{612B6DC5-02F0-4744-963C-F9E8E049B06F}" type="pres">
      <dgm:prSet presAssocID="{52B40F16-74D7-43AF-B554-67DC37F4FD85}" presName="parentText" presStyleLbl="node1" presStyleIdx="6" presStyleCnt="8">
        <dgm:presLayoutVars>
          <dgm:chMax val="0"/>
          <dgm:bulletEnabled val="1"/>
        </dgm:presLayoutVars>
      </dgm:prSet>
      <dgm:spPr/>
    </dgm:pt>
    <dgm:pt modelId="{626CB35A-C157-4D98-8BF8-C91AC762DF89}" type="pres">
      <dgm:prSet presAssocID="{A262B2C4-990C-4170-A76B-EA10370681D7}" presName="spacer" presStyleCnt="0"/>
      <dgm:spPr/>
    </dgm:pt>
    <dgm:pt modelId="{F0DF36D4-F2B3-40C0-A3C8-582925918C58}" type="pres">
      <dgm:prSet presAssocID="{C6BEC8D7-4F54-43D7-AB14-D118399AD751}" presName="parentText" presStyleLbl="node1" presStyleIdx="7" presStyleCnt="8">
        <dgm:presLayoutVars>
          <dgm:chMax val="0"/>
          <dgm:bulletEnabled val="1"/>
        </dgm:presLayoutVars>
      </dgm:prSet>
      <dgm:spPr/>
    </dgm:pt>
  </dgm:ptLst>
  <dgm:cxnLst>
    <dgm:cxn modelId="{7CA97203-3A62-48E5-AB59-FD748931452C}" srcId="{0696E910-D1A1-45A4-A196-761846ADEBAB}" destId="{45CD6DA0-DD5B-48FC-8631-3B987FC98E9E}" srcOrd="1" destOrd="0" parTransId="{D67DD7F6-61EA-4135-A506-25A2381098B5}" sibTransId="{A2F42FBD-E192-497F-9E4E-9069DFA74B9A}"/>
    <dgm:cxn modelId="{113A600A-C7BA-42DF-A345-54AB383A9435}" type="presOf" srcId="{7F8DB61A-CA43-4E99-9769-1320C1736EC9}" destId="{A12FCF38-4A52-4CD9-B32A-BDA0FBCF5AEE}" srcOrd="0" destOrd="0" presId="urn:microsoft.com/office/officeart/2005/8/layout/vList2"/>
    <dgm:cxn modelId="{0ABF9C39-4329-4886-99A0-89535851683E}" type="presOf" srcId="{45CD6DA0-DD5B-48FC-8631-3B987FC98E9E}" destId="{53B8CB1F-3A56-49FC-94F3-AB1D9EB582F1}" srcOrd="0" destOrd="0" presId="urn:microsoft.com/office/officeart/2005/8/layout/vList2"/>
    <dgm:cxn modelId="{1AA3803A-59D6-4F15-AE19-4657D8390CAE}" srcId="{0696E910-D1A1-45A4-A196-761846ADEBAB}" destId="{A846C3F6-391F-4988-AB6E-52B413D94E82}" srcOrd="5" destOrd="0" parTransId="{CE9D8E31-BEC0-4F92-A3AF-A520770E8466}" sibTransId="{8A5F8A8D-7F3D-41A2-9052-78C2FE81A42D}"/>
    <dgm:cxn modelId="{00A1533C-9008-4E30-8D38-8CB17606072A}" type="presOf" srcId="{0696E910-D1A1-45A4-A196-761846ADEBAB}" destId="{DB7876C0-9417-4842-B088-20D488F52C81}" srcOrd="0" destOrd="0" presId="urn:microsoft.com/office/officeart/2005/8/layout/vList2"/>
    <dgm:cxn modelId="{482A856C-FB40-4863-8FBD-322A527DD20F}" srcId="{0696E910-D1A1-45A4-A196-761846ADEBAB}" destId="{C6BEC8D7-4F54-43D7-AB14-D118399AD751}" srcOrd="7" destOrd="0" parTransId="{D57B4118-8494-4EBF-A9D6-D52BEA203846}" sibTransId="{C69FE990-654A-4F65-86E7-2DDA41BC552C}"/>
    <dgm:cxn modelId="{20B8366E-C7DF-4C10-A939-134EAFC009FD}" type="presOf" srcId="{96F8006E-F136-42EF-BEBF-825999B9FA6F}" destId="{86EF348E-80B7-4C99-A670-A267E4F5F308}" srcOrd="0" destOrd="0" presId="urn:microsoft.com/office/officeart/2005/8/layout/vList2"/>
    <dgm:cxn modelId="{41F46450-13B3-401F-815D-A671AC317567}" type="presOf" srcId="{C6BEC8D7-4F54-43D7-AB14-D118399AD751}" destId="{F0DF36D4-F2B3-40C0-A3C8-582925918C58}" srcOrd="0" destOrd="0" presId="urn:microsoft.com/office/officeart/2005/8/layout/vList2"/>
    <dgm:cxn modelId="{7DC21874-2E92-42F8-B12C-28AC0510091A}" srcId="{0696E910-D1A1-45A4-A196-761846ADEBAB}" destId="{744D3820-53DB-43C2-9DA0-76DFF5DF2370}" srcOrd="0" destOrd="0" parTransId="{2C3A093E-4A2D-40FA-AD51-B5D133611A7C}" sibTransId="{5C118CFE-1AAB-4AD9-AD49-3F2C24EA1391}"/>
    <dgm:cxn modelId="{69D12385-50CD-4530-A474-DDF59649F9D0}" srcId="{0696E910-D1A1-45A4-A196-761846ADEBAB}" destId="{52B40F16-74D7-43AF-B554-67DC37F4FD85}" srcOrd="6" destOrd="0" parTransId="{371AF690-9399-423D-A0DA-736BB159D45F}" sibTransId="{A262B2C4-990C-4170-A76B-EA10370681D7}"/>
    <dgm:cxn modelId="{6D112886-4D37-49B2-A64A-D268F879DEFE}" srcId="{0696E910-D1A1-45A4-A196-761846ADEBAB}" destId="{83EDB47B-E8EC-424E-8F1B-147AF6D708B1}" srcOrd="4" destOrd="0" parTransId="{EDB62450-02C9-4EF7-A6A7-AF908D0365BF}" sibTransId="{FA0CE806-3AB7-4915-84D4-2E4210DC3C80}"/>
    <dgm:cxn modelId="{4FACF6A9-1632-4EAA-840C-6FD40DECFB67}" type="presOf" srcId="{83EDB47B-E8EC-424E-8F1B-147AF6D708B1}" destId="{B2F2CA4C-83D1-4FE7-9C58-3CCA535E2261}" srcOrd="0" destOrd="0" presId="urn:microsoft.com/office/officeart/2005/8/layout/vList2"/>
    <dgm:cxn modelId="{51C930C0-72FE-4115-B761-D64009950E9D}" srcId="{0696E910-D1A1-45A4-A196-761846ADEBAB}" destId="{7F8DB61A-CA43-4E99-9769-1320C1736EC9}" srcOrd="3" destOrd="0" parTransId="{16174951-4F57-481E-B70A-FA52D68ACBEA}" sibTransId="{4E7AD581-B444-429E-8E3F-BEFCDB4EC587}"/>
    <dgm:cxn modelId="{60DC77C6-312E-49C7-B52D-5612D8C3AC64}" type="presOf" srcId="{52B40F16-74D7-43AF-B554-67DC37F4FD85}" destId="{612B6DC5-02F0-4744-963C-F9E8E049B06F}" srcOrd="0" destOrd="0" presId="urn:microsoft.com/office/officeart/2005/8/layout/vList2"/>
    <dgm:cxn modelId="{3B6E3FD9-E706-4A87-86CF-43DC5CDCC719}" type="presOf" srcId="{A846C3F6-391F-4988-AB6E-52B413D94E82}" destId="{7851C2E9-8935-4331-8E56-0B095A9245EF}" srcOrd="0" destOrd="0" presId="urn:microsoft.com/office/officeart/2005/8/layout/vList2"/>
    <dgm:cxn modelId="{4AB72AE3-1ED4-4922-92FB-27C1B665C8BE}" srcId="{0696E910-D1A1-45A4-A196-761846ADEBAB}" destId="{96F8006E-F136-42EF-BEBF-825999B9FA6F}" srcOrd="2" destOrd="0" parTransId="{9F9C05D2-1B68-411E-AEA6-A03D66EBF4F6}" sibTransId="{DCD6D9CE-B8A0-4FD8-A5B7-1CCE8F61ECC4}"/>
    <dgm:cxn modelId="{6C0193E7-8242-4DA4-A815-127F4CBD3478}" type="presOf" srcId="{744D3820-53DB-43C2-9DA0-76DFF5DF2370}" destId="{CF1604BC-C8DC-4E21-A030-0F6931C8D8C2}" srcOrd="0" destOrd="0" presId="urn:microsoft.com/office/officeart/2005/8/layout/vList2"/>
    <dgm:cxn modelId="{AAC79F0A-D5BA-4750-B020-7292D6BCB3C3}" type="presParOf" srcId="{DB7876C0-9417-4842-B088-20D488F52C81}" destId="{CF1604BC-C8DC-4E21-A030-0F6931C8D8C2}" srcOrd="0" destOrd="0" presId="urn:microsoft.com/office/officeart/2005/8/layout/vList2"/>
    <dgm:cxn modelId="{02107AB3-203F-47B1-A25D-058631D2BA66}" type="presParOf" srcId="{DB7876C0-9417-4842-B088-20D488F52C81}" destId="{E5592A56-A068-4239-9C76-E9403EB4D995}" srcOrd="1" destOrd="0" presId="urn:microsoft.com/office/officeart/2005/8/layout/vList2"/>
    <dgm:cxn modelId="{1CA195DE-2A98-4424-A3D1-FF16F4426C68}" type="presParOf" srcId="{DB7876C0-9417-4842-B088-20D488F52C81}" destId="{53B8CB1F-3A56-49FC-94F3-AB1D9EB582F1}" srcOrd="2" destOrd="0" presId="urn:microsoft.com/office/officeart/2005/8/layout/vList2"/>
    <dgm:cxn modelId="{CC3BF153-57E0-4824-85F8-21E9D9BF8670}" type="presParOf" srcId="{DB7876C0-9417-4842-B088-20D488F52C81}" destId="{63CE5C57-3C81-4D12-9EB2-E3584EEE6A26}" srcOrd="3" destOrd="0" presId="urn:microsoft.com/office/officeart/2005/8/layout/vList2"/>
    <dgm:cxn modelId="{0AC74D44-CE01-4228-B8E9-A14971D6AB02}" type="presParOf" srcId="{DB7876C0-9417-4842-B088-20D488F52C81}" destId="{86EF348E-80B7-4C99-A670-A267E4F5F308}" srcOrd="4" destOrd="0" presId="urn:microsoft.com/office/officeart/2005/8/layout/vList2"/>
    <dgm:cxn modelId="{F4484160-A1F2-4394-B240-534E3BFC0571}" type="presParOf" srcId="{DB7876C0-9417-4842-B088-20D488F52C81}" destId="{9F065378-AB2C-426A-B56B-698AABCBA03D}" srcOrd="5" destOrd="0" presId="urn:microsoft.com/office/officeart/2005/8/layout/vList2"/>
    <dgm:cxn modelId="{8390ABD9-FD27-410F-BD48-F3D07E050169}" type="presParOf" srcId="{DB7876C0-9417-4842-B088-20D488F52C81}" destId="{A12FCF38-4A52-4CD9-B32A-BDA0FBCF5AEE}" srcOrd="6" destOrd="0" presId="urn:microsoft.com/office/officeart/2005/8/layout/vList2"/>
    <dgm:cxn modelId="{EF76BD28-0083-4D69-AE55-B4ED3B65363B}" type="presParOf" srcId="{DB7876C0-9417-4842-B088-20D488F52C81}" destId="{B37FD4D8-5794-40CF-A045-47F6F366E903}" srcOrd="7" destOrd="0" presId="urn:microsoft.com/office/officeart/2005/8/layout/vList2"/>
    <dgm:cxn modelId="{BBD35AA6-295E-4DC7-99A3-DB9F09D2FB86}" type="presParOf" srcId="{DB7876C0-9417-4842-B088-20D488F52C81}" destId="{B2F2CA4C-83D1-4FE7-9C58-3CCA535E2261}" srcOrd="8" destOrd="0" presId="urn:microsoft.com/office/officeart/2005/8/layout/vList2"/>
    <dgm:cxn modelId="{068630E4-A277-46F4-B6FF-638D0677A274}" type="presParOf" srcId="{DB7876C0-9417-4842-B088-20D488F52C81}" destId="{F1E238C7-57C4-44F1-90B6-2BCB4DB2462E}" srcOrd="9" destOrd="0" presId="urn:microsoft.com/office/officeart/2005/8/layout/vList2"/>
    <dgm:cxn modelId="{3BC05477-38F7-4E1E-820B-DE9044047D8F}" type="presParOf" srcId="{DB7876C0-9417-4842-B088-20D488F52C81}" destId="{7851C2E9-8935-4331-8E56-0B095A9245EF}" srcOrd="10" destOrd="0" presId="urn:microsoft.com/office/officeart/2005/8/layout/vList2"/>
    <dgm:cxn modelId="{4C0B7ACC-79AB-4A8A-A734-D0D457D965A7}" type="presParOf" srcId="{DB7876C0-9417-4842-B088-20D488F52C81}" destId="{F428D425-D3E6-4B5E-9C91-89FD74145388}" srcOrd="11" destOrd="0" presId="urn:microsoft.com/office/officeart/2005/8/layout/vList2"/>
    <dgm:cxn modelId="{1B48ACB1-20E1-46F5-8C42-2BDCC20261A6}" type="presParOf" srcId="{DB7876C0-9417-4842-B088-20D488F52C81}" destId="{612B6DC5-02F0-4744-963C-F9E8E049B06F}" srcOrd="12" destOrd="0" presId="urn:microsoft.com/office/officeart/2005/8/layout/vList2"/>
    <dgm:cxn modelId="{D12F5381-FB15-414E-B799-64723E1508CB}" type="presParOf" srcId="{DB7876C0-9417-4842-B088-20D488F52C81}" destId="{626CB35A-C157-4D98-8BF8-C91AC762DF89}" srcOrd="13" destOrd="0" presId="urn:microsoft.com/office/officeart/2005/8/layout/vList2"/>
    <dgm:cxn modelId="{C6686826-4994-40D5-9A55-557FE811A373}" type="presParOf" srcId="{DB7876C0-9417-4842-B088-20D488F52C81}" destId="{F0DF36D4-F2B3-40C0-A3C8-582925918C58}"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BF087A-7BBB-4EB9-AE21-0C0CDA72F53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426AE54A-FEBB-4693-8672-AABB28B7B66C}">
      <dgm:prSet/>
      <dgm:spPr/>
      <dgm:t>
        <a:bodyPr/>
        <a:lstStyle/>
        <a:p>
          <a:pPr rtl="0"/>
          <a:r>
            <a:rPr lang="en-GB" b="1" dirty="0"/>
            <a:t>Appendicitis</a:t>
          </a:r>
          <a:r>
            <a:rPr lang="en-GB" dirty="0"/>
            <a:t>: RIF pain, </a:t>
          </a:r>
          <a:r>
            <a:rPr lang="en-GB" dirty="0" err="1"/>
            <a:t>Mc</a:t>
          </a:r>
          <a:r>
            <a:rPr lang="en-GB" dirty="0"/>
            <a:t> Burney’s point tenderness, </a:t>
          </a:r>
          <a:r>
            <a:rPr lang="en-GB" dirty="0" err="1"/>
            <a:t>peritonitic</a:t>
          </a:r>
          <a:endParaRPr lang="en-GB" dirty="0"/>
        </a:p>
      </dgm:t>
    </dgm:pt>
    <dgm:pt modelId="{CEF4C9B2-9796-4BDA-866A-0C1AA94310CE}" type="parTrans" cxnId="{46A4C2D8-F59F-45F2-BEBE-3130FC272842}">
      <dgm:prSet/>
      <dgm:spPr/>
      <dgm:t>
        <a:bodyPr/>
        <a:lstStyle/>
        <a:p>
          <a:endParaRPr lang="en-GB"/>
        </a:p>
      </dgm:t>
    </dgm:pt>
    <dgm:pt modelId="{0D7EBFBD-6926-4A2F-971A-B068477B755D}" type="sibTrans" cxnId="{46A4C2D8-F59F-45F2-BEBE-3130FC272842}">
      <dgm:prSet/>
      <dgm:spPr/>
      <dgm:t>
        <a:bodyPr/>
        <a:lstStyle/>
        <a:p>
          <a:endParaRPr lang="en-GB"/>
        </a:p>
      </dgm:t>
    </dgm:pt>
    <dgm:pt modelId="{247BCE50-909B-4E67-AA82-BD207FA3D750}">
      <dgm:prSet/>
      <dgm:spPr/>
      <dgm:t>
        <a:bodyPr/>
        <a:lstStyle/>
        <a:p>
          <a:pPr rtl="0"/>
          <a:r>
            <a:rPr lang="en-GB" b="1"/>
            <a:t>Diverticulitis</a:t>
          </a:r>
          <a:r>
            <a:rPr lang="en-GB"/>
            <a:t>: LIF pain, PR bleed, Elderly, common </a:t>
          </a:r>
          <a:endParaRPr lang="en-GB" dirty="0"/>
        </a:p>
      </dgm:t>
    </dgm:pt>
    <dgm:pt modelId="{F7A1BA2C-A9EC-4C48-BE75-EF62C4CE977A}" type="parTrans" cxnId="{4E7DB9E5-515F-4F83-8063-420CFC8D4EF7}">
      <dgm:prSet/>
      <dgm:spPr/>
      <dgm:t>
        <a:bodyPr/>
        <a:lstStyle/>
        <a:p>
          <a:endParaRPr lang="en-GB"/>
        </a:p>
      </dgm:t>
    </dgm:pt>
    <dgm:pt modelId="{16202675-5904-496D-B603-73420EDF2155}" type="sibTrans" cxnId="{4E7DB9E5-515F-4F83-8063-420CFC8D4EF7}">
      <dgm:prSet/>
      <dgm:spPr/>
      <dgm:t>
        <a:bodyPr/>
        <a:lstStyle/>
        <a:p>
          <a:endParaRPr lang="en-GB"/>
        </a:p>
      </dgm:t>
    </dgm:pt>
    <dgm:pt modelId="{E02CB623-FDAC-4862-8608-E3C46FE90D4A}">
      <dgm:prSet/>
      <dgm:spPr/>
      <dgm:t>
        <a:bodyPr/>
        <a:lstStyle/>
        <a:p>
          <a:pPr rtl="0"/>
          <a:r>
            <a:rPr lang="en-GB" b="1"/>
            <a:t>Colorectal Ca</a:t>
          </a:r>
          <a:r>
            <a:rPr lang="en-GB"/>
            <a:t>: Fe deficient anaemia, Wt loss, altered bowel habit, PR bleed, fatigue, mass palpable, obstructed</a:t>
          </a:r>
          <a:endParaRPr lang="en-GB" dirty="0"/>
        </a:p>
      </dgm:t>
    </dgm:pt>
    <dgm:pt modelId="{5159E11D-3A0F-44EB-A8DE-5CFBFCFDA66A}" type="parTrans" cxnId="{1F52B8DC-4500-4634-90E6-70B60D7245ED}">
      <dgm:prSet/>
      <dgm:spPr/>
      <dgm:t>
        <a:bodyPr/>
        <a:lstStyle/>
        <a:p>
          <a:endParaRPr lang="en-GB"/>
        </a:p>
      </dgm:t>
    </dgm:pt>
    <dgm:pt modelId="{44BD9538-A77D-48EB-A0B5-D36DD532F387}" type="sibTrans" cxnId="{1F52B8DC-4500-4634-90E6-70B60D7245ED}">
      <dgm:prSet/>
      <dgm:spPr/>
      <dgm:t>
        <a:bodyPr/>
        <a:lstStyle/>
        <a:p>
          <a:endParaRPr lang="en-GB"/>
        </a:p>
      </dgm:t>
    </dgm:pt>
    <dgm:pt modelId="{64806A82-65E0-4F7E-875D-D65C1F3CD09F}">
      <dgm:prSet/>
      <dgm:spPr/>
      <dgm:t>
        <a:bodyPr/>
        <a:lstStyle/>
        <a:p>
          <a:pPr rtl="0"/>
          <a:r>
            <a:rPr lang="en-GB" b="1"/>
            <a:t>Large bowel obstruction</a:t>
          </a:r>
          <a:r>
            <a:rPr lang="en-GB"/>
            <a:t>: Distension, colicky pain, absolute constipation, N+V (faeculent), tinkling BS</a:t>
          </a:r>
          <a:endParaRPr lang="en-GB" dirty="0"/>
        </a:p>
      </dgm:t>
    </dgm:pt>
    <dgm:pt modelId="{9840CA58-1040-44AD-AE5E-8232F7F5B58D}" type="parTrans" cxnId="{88248DB5-7088-4BD9-AA12-832E1787CFA7}">
      <dgm:prSet/>
      <dgm:spPr/>
      <dgm:t>
        <a:bodyPr/>
        <a:lstStyle/>
        <a:p>
          <a:endParaRPr lang="en-GB"/>
        </a:p>
      </dgm:t>
    </dgm:pt>
    <dgm:pt modelId="{CAEC9833-CAB1-4BBD-9755-D02AC380645B}" type="sibTrans" cxnId="{88248DB5-7088-4BD9-AA12-832E1787CFA7}">
      <dgm:prSet/>
      <dgm:spPr/>
      <dgm:t>
        <a:bodyPr/>
        <a:lstStyle/>
        <a:p>
          <a:endParaRPr lang="en-GB"/>
        </a:p>
      </dgm:t>
    </dgm:pt>
    <dgm:pt modelId="{0574C098-B885-428D-B0DE-D5BD56448378}">
      <dgm:prSet/>
      <dgm:spPr/>
      <dgm:t>
        <a:bodyPr/>
        <a:lstStyle/>
        <a:p>
          <a:pPr rtl="0"/>
          <a:r>
            <a:rPr lang="en-GB" b="1"/>
            <a:t>Small bowel obstruction</a:t>
          </a:r>
          <a:r>
            <a:rPr lang="en-GB"/>
            <a:t>: early billious vomiting, late obstruction,chrohns</a:t>
          </a:r>
          <a:endParaRPr lang="en-GB" dirty="0"/>
        </a:p>
      </dgm:t>
    </dgm:pt>
    <dgm:pt modelId="{6E880CAB-C282-45C3-AA95-E551977D68DA}" type="parTrans" cxnId="{7127FB46-E02B-47AE-8FD0-0B5C567B7CF6}">
      <dgm:prSet/>
      <dgm:spPr/>
      <dgm:t>
        <a:bodyPr/>
        <a:lstStyle/>
        <a:p>
          <a:endParaRPr lang="en-GB"/>
        </a:p>
      </dgm:t>
    </dgm:pt>
    <dgm:pt modelId="{A56CEBBE-0BAE-44B3-AE77-51F2AFD2FBC8}" type="sibTrans" cxnId="{7127FB46-E02B-47AE-8FD0-0B5C567B7CF6}">
      <dgm:prSet/>
      <dgm:spPr/>
      <dgm:t>
        <a:bodyPr/>
        <a:lstStyle/>
        <a:p>
          <a:endParaRPr lang="en-GB"/>
        </a:p>
      </dgm:t>
    </dgm:pt>
    <dgm:pt modelId="{02DB2252-DA78-4F1A-A17F-6322CDC24B45}">
      <dgm:prSet/>
      <dgm:spPr/>
      <dgm:t>
        <a:bodyPr/>
        <a:lstStyle/>
        <a:p>
          <a:pPr rtl="0"/>
          <a:r>
            <a:rPr lang="en-GB" b="1"/>
            <a:t>Perforation</a:t>
          </a:r>
          <a:r>
            <a:rPr lang="en-GB"/>
            <a:t>: shock, rigid abdomen, severe tenderness, pyrexia, air under diaphragm, Rigler’s sign</a:t>
          </a:r>
          <a:endParaRPr lang="en-GB" dirty="0"/>
        </a:p>
      </dgm:t>
    </dgm:pt>
    <dgm:pt modelId="{C551ACB1-1D66-443D-99EB-59A9EF4D1B6F}" type="parTrans" cxnId="{35EB18F9-9AEF-402B-96A4-B62F757E64E1}">
      <dgm:prSet/>
      <dgm:spPr/>
      <dgm:t>
        <a:bodyPr/>
        <a:lstStyle/>
        <a:p>
          <a:endParaRPr lang="en-GB"/>
        </a:p>
      </dgm:t>
    </dgm:pt>
    <dgm:pt modelId="{58CE9C23-C5BC-4FC8-B7F0-E45AA77DA641}" type="sibTrans" cxnId="{35EB18F9-9AEF-402B-96A4-B62F757E64E1}">
      <dgm:prSet/>
      <dgm:spPr/>
      <dgm:t>
        <a:bodyPr/>
        <a:lstStyle/>
        <a:p>
          <a:endParaRPr lang="en-GB"/>
        </a:p>
      </dgm:t>
    </dgm:pt>
    <dgm:pt modelId="{B631A02E-8F86-4F55-A0E5-5E8222E28E3C}" type="pres">
      <dgm:prSet presAssocID="{4FBF087A-7BBB-4EB9-AE21-0C0CDA72F530}" presName="linear" presStyleCnt="0">
        <dgm:presLayoutVars>
          <dgm:animLvl val="lvl"/>
          <dgm:resizeHandles val="exact"/>
        </dgm:presLayoutVars>
      </dgm:prSet>
      <dgm:spPr/>
    </dgm:pt>
    <dgm:pt modelId="{BC15A131-295C-41CC-8972-AA74813112B1}" type="pres">
      <dgm:prSet presAssocID="{426AE54A-FEBB-4693-8672-AABB28B7B66C}" presName="parentText" presStyleLbl="node1" presStyleIdx="0" presStyleCnt="6">
        <dgm:presLayoutVars>
          <dgm:chMax val="0"/>
          <dgm:bulletEnabled val="1"/>
        </dgm:presLayoutVars>
      </dgm:prSet>
      <dgm:spPr/>
    </dgm:pt>
    <dgm:pt modelId="{057B6DCC-3C90-48E1-B150-76459C46A3BE}" type="pres">
      <dgm:prSet presAssocID="{0D7EBFBD-6926-4A2F-971A-B068477B755D}" presName="spacer" presStyleCnt="0"/>
      <dgm:spPr/>
    </dgm:pt>
    <dgm:pt modelId="{C9E09B49-B099-4919-AFF2-894695A3464E}" type="pres">
      <dgm:prSet presAssocID="{247BCE50-909B-4E67-AA82-BD207FA3D750}" presName="parentText" presStyleLbl="node1" presStyleIdx="1" presStyleCnt="6">
        <dgm:presLayoutVars>
          <dgm:chMax val="0"/>
          <dgm:bulletEnabled val="1"/>
        </dgm:presLayoutVars>
      </dgm:prSet>
      <dgm:spPr/>
    </dgm:pt>
    <dgm:pt modelId="{29E84066-6912-44DA-A136-771700B9E64C}" type="pres">
      <dgm:prSet presAssocID="{16202675-5904-496D-B603-73420EDF2155}" presName="spacer" presStyleCnt="0"/>
      <dgm:spPr/>
    </dgm:pt>
    <dgm:pt modelId="{93F4C1F3-94C4-4D79-99D5-6969FCDDB051}" type="pres">
      <dgm:prSet presAssocID="{E02CB623-FDAC-4862-8608-E3C46FE90D4A}" presName="parentText" presStyleLbl="node1" presStyleIdx="2" presStyleCnt="6">
        <dgm:presLayoutVars>
          <dgm:chMax val="0"/>
          <dgm:bulletEnabled val="1"/>
        </dgm:presLayoutVars>
      </dgm:prSet>
      <dgm:spPr/>
    </dgm:pt>
    <dgm:pt modelId="{5116D4D6-A858-440A-AF22-57F2C235EE31}" type="pres">
      <dgm:prSet presAssocID="{44BD9538-A77D-48EB-A0B5-D36DD532F387}" presName="spacer" presStyleCnt="0"/>
      <dgm:spPr/>
    </dgm:pt>
    <dgm:pt modelId="{64ADF5BB-5FBC-4137-8DE0-4265D2F66FE5}" type="pres">
      <dgm:prSet presAssocID="{64806A82-65E0-4F7E-875D-D65C1F3CD09F}" presName="parentText" presStyleLbl="node1" presStyleIdx="3" presStyleCnt="6">
        <dgm:presLayoutVars>
          <dgm:chMax val="0"/>
          <dgm:bulletEnabled val="1"/>
        </dgm:presLayoutVars>
      </dgm:prSet>
      <dgm:spPr/>
    </dgm:pt>
    <dgm:pt modelId="{4C4CBB34-8301-4104-AF32-945F881427C3}" type="pres">
      <dgm:prSet presAssocID="{CAEC9833-CAB1-4BBD-9755-D02AC380645B}" presName="spacer" presStyleCnt="0"/>
      <dgm:spPr/>
    </dgm:pt>
    <dgm:pt modelId="{252C2A1B-E7FA-414F-9707-3F5B42B38DAD}" type="pres">
      <dgm:prSet presAssocID="{0574C098-B885-428D-B0DE-D5BD56448378}" presName="parentText" presStyleLbl="node1" presStyleIdx="4" presStyleCnt="6">
        <dgm:presLayoutVars>
          <dgm:chMax val="0"/>
          <dgm:bulletEnabled val="1"/>
        </dgm:presLayoutVars>
      </dgm:prSet>
      <dgm:spPr/>
    </dgm:pt>
    <dgm:pt modelId="{82B1FC5B-352D-4BBF-8BB2-7A98269864B2}" type="pres">
      <dgm:prSet presAssocID="{A56CEBBE-0BAE-44B3-AE77-51F2AFD2FBC8}" presName="spacer" presStyleCnt="0"/>
      <dgm:spPr/>
    </dgm:pt>
    <dgm:pt modelId="{7B177566-1577-468A-B8F1-118FBC40E1C8}" type="pres">
      <dgm:prSet presAssocID="{02DB2252-DA78-4F1A-A17F-6322CDC24B45}" presName="parentText" presStyleLbl="node1" presStyleIdx="5" presStyleCnt="6">
        <dgm:presLayoutVars>
          <dgm:chMax val="0"/>
          <dgm:bulletEnabled val="1"/>
        </dgm:presLayoutVars>
      </dgm:prSet>
      <dgm:spPr/>
    </dgm:pt>
  </dgm:ptLst>
  <dgm:cxnLst>
    <dgm:cxn modelId="{33F67637-84CE-4866-B1D3-66EB3AD4CE88}" type="presOf" srcId="{4FBF087A-7BBB-4EB9-AE21-0C0CDA72F530}" destId="{B631A02E-8F86-4F55-A0E5-5E8222E28E3C}" srcOrd="0" destOrd="0" presId="urn:microsoft.com/office/officeart/2005/8/layout/vList2"/>
    <dgm:cxn modelId="{E4621744-C164-4428-9B35-2788C98F73AB}" type="presOf" srcId="{247BCE50-909B-4E67-AA82-BD207FA3D750}" destId="{C9E09B49-B099-4919-AFF2-894695A3464E}" srcOrd="0" destOrd="0" presId="urn:microsoft.com/office/officeart/2005/8/layout/vList2"/>
    <dgm:cxn modelId="{7127FB46-E02B-47AE-8FD0-0B5C567B7CF6}" srcId="{4FBF087A-7BBB-4EB9-AE21-0C0CDA72F530}" destId="{0574C098-B885-428D-B0DE-D5BD56448378}" srcOrd="4" destOrd="0" parTransId="{6E880CAB-C282-45C3-AA95-E551977D68DA}" sibTransId="{A56CEBBE-0BAE-44B3-AE77-51F2AFD2FBC8}"/>
    <dgm:cxn modelId="{DBA0056B-CB4F-4F16-B83A-E08364E80405}" type="presOf" srcId="{426AE54A-FEBB-4693-8672-AABB28B7B66C}" destId="{BC15A131-295C-41CC-8972-AA74813112B1}" srcOrd="0" destOrd="0" presId="urn:microsoft.com/office/officeart/2005/8/layout/vList2"/>
    <dgm:cxn modelId="{B66C106B-7A07-4629-AD70-4EC286FC0332}" type="presOf" srcId="{E02CB623-FDAC-4862-8608-E3C46FE90D4A}" destId="{93F4C1F3-94C4-4D79-99D5-6969FCDDB051}" srcOrd="0" destOrd="0" presId="urn:microsoft.com/office/officeart/2005/8/layout/vList2"/>
    <dgm:cxn modelId="{BD928B8D-4B85-43D2-B8E4-EE41E4FA941F}" type="presOf" srcId="{0574C098-B885-428D-B0DE-D5BD56448378}" destId="{252C2A1B-E7FA-414F-9707-3F5B42B38DAD}" srcOrd="0" destOrd="0" presId="urn:microsoft.com/office/officeart/2005/8/layout/vList2"/>
    <dgm:cxn modelId="{58B52DA5-E19A-497D-B147-DE6D804008F8}" type="presOf" srcId="{64806A82-65E0-4F7E-875D-D65C1F3CD09F}" destId="{64ADF5BB-5FBC-4137-8DE0-4265D2F66FE5}" srcOrd="0" destOrd="0" presId="urn:microsoft.com/office/officeart/2005/8/layout/vList2"/>
    <dgm:cxn modelId="{88248DB5-7088-4BD9-AA12-832E1787CFA7}" srcId="{4FBF087A-7BBB-4EB9-AE21-0C0CDA72F530}" destId="{64806A82-65E0-4F7E-875D-D65C1F3CD09F}" srcOrd="3" destOrd="0" parTransId="{9840CA58-1040-44AD-AE5E-8232F7F5B58D}" sibTransId="{CAEC9833-CAB1-4BBD-9755-D02AC380645B}"/>
    <dgm:cxn modelId="{F731BBCA-F1E5-4D08-9434-EDACEA50CE53}" type="presOf" srcId="{02DB2252-DA78-4F1A-A17F-6322CDC24B45}" destId="{7B177566-1577-468A-B8F1-118FBC40E1C8}" srcOrd="0" destOrd="0" presId="urn:microsoft.com/office/officeart/2005/8/layout/vList2"/>
    <dgm:cxn modelId="{46A4C2D8-F59F-45F2-BEBE-3130FC272842}" srcId="{4FBF087A-7BBB-4EB9-AE21-0C0CDA72F530}" destId="{426AE54A-FEBB-4693-8672-AABB28B7B66C}" srcOrd="0" destOrd="0" parTransId="{CEF4C9B2-9796-4BDA-866A-0C1AA94310CE}" sibTransId="{0D7EBFBD-6926-4A2F-971A-B068477B755D}"/>
    <dgm:cxn modelId="{1F52B8DC-4500-4634-90E6-70B60D7245ED}" srcId="{4FBF087A-7BBB-4EB9-AE21-0C0CDA72F530}" destId="{E02CB623-FDAC-4862-8608-E3C46FE90D4A}" srcOrd="2" destOrd="0" parTransId="{5159E11D-3A0F-44EB-A8DE-5CFBFCFDA66A}" sibTransId="{44BD9538-A77D-48EB-A0B5-D36DD532F387}"/>
    <dgm:cxn modelId="{4E7DB9E5-515F-4F83-8063-420CFC8D4EF7}" srcId="{4FBF087A-7BBB-4EB9-AE21-0C0CDA72F530}" destId="{247BCE50-909B-4E67-AA82-BD207FA3D750}" srcOrd="1" destOrd="0" parTransId="{F7A1BA2C-A9EC-4C48-BE75-EF62C4CE977A}" sibTransId="{16202675-5904-496D-B603-73420EDF2155}"/>
    <dgm:cxn modelId="{35EB18F9-9AEF-402B-96A4-B62F757E64E1}" srcId="{4FBF087A-7BBB-4EB9-AE21-0C0CDA72F530}" destId="{02DB2252-DA78-4F1A-A17F-6322CDC24B45}" srcOrd="5" destOrd="0" parTransId="{C551ACB1-1D66-443D-99EB-59A9EF4D1B6F}" sibTransId="{58CE9C23-C5BC-4FC8-B7F0-E45AA77DA641}"/>
    <dgm:cxn modelId="{52039074-87BF-4B06-BCF6-7DFAA6F4A203}" type="presParOf" srcId="{B631A02E-8F86-4F55-A0E5-5E8222E28E3C}" destId="{BC15A131-295C-41CC-8972-AA74813112B1}" srcOrd="0" destOrd="0" presId="urn:microsoft.com/office/officeart/2005/8/layout/vList2"/>
    <dgm:cxn modelId="{39684547-1D63-4E9C-88FC-64286D969E49}" type="presParOf" srcId="{B631A02E-8F86-4F55-A0E5-5E8222E28E3C}" destId="{057B6DCC-3C90-48E1-B150-76459C46A3BE}" srcOrd="1" destOrd="0" presId="urn:microsoft.com/office/officeart/2005/8/layout/vList2"/>
    <dgm:cxn modelId="{E10E1C53-EE32-4761-888B-F7068A406DD6}" type="presParOf" srcId="{B631A02E-8F86-4F55-A0E5-5E8222E28E3C}" destId="{C9E09B49-B099-4919-AFF2-894695A3464E}" srcOrd="2" destOrd="0" presId="urn:microsoft.com/office/officeart/2005/8/layout/vList2"/>
    <dgm:cxn modelId="{76C36ED5-2B6D-4F23-80D5-377468F8E146}" type="presParOf" srcId="{B631A02E-8F86-4F55-A0E5-5E8222E28E3C}" destId="{29E84066-6912-44DA-A136-771700B9E64C}" srcOrd="3" destOrd="0" presId="urn:microsoft.com/office/officeart/2005/8/layout/vList2"/>
    <dgm:cxn modelId="{F65628CC-D70D-4D0C-A895-E771D6CBA7EC}" type="presParOf" srcId="{B631A02E-8F86-4F55-A0E5-5E8222E28E3C}" destId="{93F4C1F3-94C4-4D79-99D5-6969FCDDB051}" srcOrd="4" destOrd="0" presId="urn:microsoft.com/office/officeart/2005/8/layout/vList2"/>
    <dgm:cxn modelId="{6AB9D5BB-F2A7-4FAA-B769-EE977C7473CD}" type="presParOf" srcId="{B631A02E-8F86-4F55-A0E5-5E8222E28E3C}" destId="{5116D4D6-A858-440A-AF22-57F2C235EE31}" srcOrd="5" destOrd="0" presId="urn:microsoft.com/office/officeart/2005/8/layout/vList2"/>
    <dgm:cxn modelId="{C392ED0E-FDAB-47DA-9F9D-205135B4ED56}" type="presParOf" srcId="{B631A02E-8F86-4F55-A0E5-5E8222E28E3C}" destId="{64ADF5BB-5FBC-4137-8DE0-4265D2F66FE5}" srcOrd="6" destOrd="0" presId="urn:microsoft.com/office/officeart/2005/8/layout/vList2"/>
    <dgm:cxn modelId="{71C8A9D5-BD09-47FA-8898-5D18B95B608D}" type="presParOf" srcId="{B631A02E-8F86-4F55-A0E5-5E8222E28E3C}" destId="{4C4CBB34-8301-4104-AF32-945F881427C3}" srcOrd="7" destOrd="0" presId="urn:microsoft.com/office/officeart/2005/8/layout/vList2"/>
    <dgm:cxn modelId="{F3BAB390-8B6A-4A1C-9C9A-4581C382D6A9}" type="presParOf" srcId="{B631A02E-8F86-4F55-A0E5-5E8222E28E3C}" destId="{252C2A1B-E7FA-414F-9707-3F5B42B38DAD}" srcOrd="8" destOrd="0" presId="urn:microsoft.com/office/officeart/2005/8/layout/vList2"/>
    <dgm:cxn modelId="{8C4EEF6F-F0DD-4B20-AA6E-41A4FCF89188}" type="presParOf" srcId="{B631A02E-8F86-4F55-A0E5-5E8222E28E3C}" destId="{82B1FC5B-352D-4BBF-8BB2-7A98269864B2}" srcOrd="9" destOrd="0" presId="urn:microsoft.com/office/officeart/2005/8/layout/vList2"/>
    <dgm:cxn modelId="{43528593-7DCF-43E3-B03F-4C1645F37CE3}" type="presParOf" srcId="{B631A02E-8F86-4F55-A0E5-5E8222E28E3C}" destId="{7B177566-1577-468A-B8F1-118FBC40E1C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07A37E-44BC-430D-A73D-626B945F3BE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800BCCCB-3E55-4A90-AA49-B1753C7666FC}">
      <dgm:prSet/>
      <dgm:spPr/>
      <dgm:t>
        <a:bodyPr/>
        <a:lstStyle/>
        <a:p>
          <a:pPr rtl="0"/>
          <a:r>
            <a:rPr lang="en-GB" b="1"/>
            <a:t>Biliary Colic</a:t>
          </a:r>
          <a:r>
            <a:rPr lang="en-GB"/>
            <a:t>: constant, writhing, RUQ pain radiating to back, worsens with fatty meals</a:t>
          </a:r>
          <a:endParaRPr lang="en-GB" dirty="0"/>
        </a:p>
      </dgm:t>
    </dgm:pt>
    <dgm:pt modelId="{D9979288-2BAA-4935-9D2E-694285BD546F}" type="parTrans" cxnId="{00EE4D8C-2ED6-468D-AFE0-CE9902E295BA}">
      <dgm:prSet/>
      <dgm:spPr/>
      <dgm:t>
        <a:bodyPr/>
        <a:lstStyle/>
        <a:p>
          <a:endParaRPr lang="en-GB"/>
        </a:p>
      </dgm:t>
    </dgm:pt>
    <dgm:pt modelId="{FE8119C1-4DC6-4847-8F3A-E9D04D8DE49C}" type="sibTrans" cxnId="{00EE4D8C-2ED6-468D-AFE0-CE9902E295BA}">
      <dgm:prSet/>
      <dgm:spPr/>
      <dgm:t>
        <a:bodyPr/>
        <a:lstStyle/>
        <a:p>
          <a:endParaRPr lang="en-GB"/>
        </a:p>
      </dgm:t>
    </dgm:pt>
    <dgm:pt modelId="{71BC7234-E654-452E-A5F2-021F2F8CEE6D}">
      <dgm:prSet/>
      <dgm:spPr/>
      <dgm:t>
        <a:bodyPr/>
        <a:lstStyle/>
        <a:p>
          <a:pPr rtl="0"/>
          <a:r>
            <a:rPr lang="en-GB" b="1"/>
            <a:t>Cholecystitis</a:t>
          </a:r>
          <a:r>
            <a:rPr lang="en-GB"/>
            <a:t>: female, obese, &gt;40, pregnant, RUQ pain radiating to shoulder blade, amylase, Murphy’s sign</a:t>
          </a:r>
          <a:endParaRPr lang="en-GB" dirty="0"/>
        </a:p>
      </dgm:t>
    </dgm:pt>
    <dgm:pt modelId="{FD3EC3EB-DE3F-484A-8F07-2CE9D731DB2E}" type="parTrans" cxnId="{F6419B0A-CFDA-4255-BFAD-9C127282B93D}">
      <dgm:prSet/>
      <dgm:spPr/>
      <dgm:t>
        <a:bodyPr/>
        <a:lstStyle/>
        <a:p>
          <a:endParaRPr lang="en-GB"/>
        </a:p>
      </dgm:t>
    </dgm:pt>
    <dgm:pt modelId="{95003C29-EF69-406E-BFEB-929BF779C467}" type="sibTrans" cxnId="{F6419B0A-CFDA-4255-BFAD-9C127282B93D}">
      <dgm:prSet/>
      <dgm:spPr/>
      <dgm:t>
        <a:bodyPr/>
        <a:lstStyle/>
        <a:p>
          <a:endParaRPr lang="en-GB"/>
        </a:p>
      </dgm:t>
    </dgm:pt>
    <dgm:pt modelId="{9BE1A0F0-1FB6-4B0D-A59E-B3F4D80EF456}">
      <dgm:prSet/>
      <dgm:spPr/>
      <dgm:t>
        <a:bodyPr/>
        <a:lstStyle/>
        <a:p>
          <a:pPr rtl="0"/>
          <a:r>
            <a:rPr lang="en-GB" b="1"/>
            <a:t>Acute Pancreatitis</a:t>
          </a:r>
          <a:r>
            <a:rPr lang="en-GB"/>
            <a:t>: gallstones, alcohol, grey turners/cullens sign, RUQ pain radiating to back, improved by leaning forward, amylase</a:t>
          </a:r>
          <a:endParaRPr lang="en-GB" dirty="0"/>
        </a:p>
      </dgm:t>
    </dgm:pt>
    <dgm:pt modelId="{FF4E9098-FCAC-4DBC-95C8-E4DF7FBA8040}" type="parTrans" cxnId="{B23F6F39-55CF-47AA-B158-3E3F29C2F894}">
      <dgm:prSet/>
      <dgm:spPr/>
      <dgm:t>
        <a:bodyPr/>
        <a:lstStyle/>
        <a:p>
          <a:endParaRPr lang="en-GB"/>
        </a:p>
      </dgm:t>
    </dgm:pt>
    <dgm:pt modelId="{D706B432-2D76-49B4-ABB5-681BD2DD5BC9}" type="sibTrans" cxnId="{B23F6F39-55CF-47AA-B158-3E3F29C2F894}">
      <dgm:prSet/>
      <dgm:spPr/>
      <dgm:t>
        <a:bodyPr/>
        <a:lstStyle/>
        <a:p>
          <a:endParaRPr lang="en-GB"/>
        </a:p>
      </dgm:t>
    </dgm:pt>
    <dgm:pt modelId="{DB71A4E1-FFF7-44C1-AB2E-4E060300D278}">
      <dgm:prSet/>
      <dgm:spPr/>
      <dgm:t>
        <a:bodyPr/>
        <a:lstStyle/>
        <a:p>
          <a:pPr rtl="0"/>
          <a:r>
            <a:rPr lang="en-GB" b="1"/>
            <a:t>Cholangitis</a:t>
          </a:r>
          <a:r>
            <a:rPr lang="en-GB"/>
            <a:t>: Fever ~40, Jaundice, RUQ pain, rigors, female, obese, gallstones</a:t>
          </a:r>
          <a:endParaRPr lang="en-GB" dirty="0"/>
        </a:p>
      </dgm:t>
    </dgm:pt>
    <dgm:pt modelId="{94ABD836-FDBD-4D13-915B-3C27CFC30DD4}" type="parTrans" cxnId="{B401A412-25BE-473F-8C6E-AD4A9BCB6264}">
      <dgm:prSet/>
      <dgm:spPr/>
      <dgm:t>
        <a:bodyPr/>
        <a:lstStyle/>
        <a:p>
          <a:endParaRPr lang="en-GB"/>
        </a:p>
      </dgm:t>
    </dgm:pt>
    <dgm:pt modelId="{4C48921A-9C35-4709-B0F8-DC98459E1E72}" type="sibTrans" cxnId="{B401A412-25BE-473F-8C6E-AD4A9BCB6264}">
      <dgm:prSet/>
      <dgm:spPr/>
      <dgm:t>
        <a:bodyPr/>
        <a:lstStyle/>
        <a:p>
          <a:endParaRPr lang="en-GB"/>
        </a:p>
      </dgm:t>
    </dgm:pt>
    <dgm:pt modelId="{24A7E047-D53A-4FEB-96FA-75BC3B0C99E1}">
      <dgm:prSet/>
      <dgm:spPr/>
      <dgm:t>
        <a:bodyPr/>
        <a:lstStyle/>
        <a:p>
          <a:pPr rtl="0"/>
          <a:r>
            <a:rPr lang="en-GB" b="1"/>
            <a:t>Cirrhosis</a:t>
          </a:r>
          <a:r>
            <a:rPr lang="en-GB"/>
            <a:t>: Jaundice, splenomegaly, telangectasia, spider naevi, high JVP, duputren’s contractures, clubbing, palmer erythema, gynaecomastia, ascites, liver flap, xanthelasma, high INR, low Albumin</a:t>
          </a:r>
          <a:endParaRPr lang="en-GB" dirty="0"/>
        </a:p>
      </dgm:t>
    </dgm:pt>
    <dgm:pt modelId="{AC3B36CB-22B5-4D09-BD7C-02A763E54049}" type="parTrans" cxnId="{C40C72AB-512C-4D31-A046-C9AFBBD1F3E3}">
      <dgm:prSet/>
      <dgm:spPr/>
      <dgm:t>
        <a:bodyPr/>
        <a:lstStyle/>
        <a:p>
          <a:endParaRPr lang="en-GB"/>
        </a:p>
      </dgm:t>
    </dgm:pt>
    <dgm:pt modelId="{4D563E07-F028-4BF9-8CE4-B87804082530}" type="sibTrans" cxnId="{C40C72AB-512C-4D31-A046-C9AFBBD1F3E3}">
      <dgm:prSet/>
      <dgm:spPr/>
      <dgm:t>
        <a:bodyPr/>
        <a:lstStyle/>
        <a:p>
          <a:endParaRPr lang="en-GB"/>
        </a:p>
      </dgm:t>
    </dgm:pt>
    <dgm:pt modelId="{5A8193C0-7CAC-42C6-ABEF-D4A19ADEFD66}" type="pres">
      <dgm:prSet presAssocID="{1E07A37E-44BC-430D-A73D-626B945F3BE4}" presName="linear" presStyleCnt="0">
        <dgm:presLayoutVars>
          <dgm:animLvl val="lvl"/>
          <dgm:resizeHandles val="exact"/>
        </dgm:presLayoutVars>
      </dgm:prSet>
      <dgm:spPr/>
    </dgm:pt>
    <dgm:pt modelId="{C8D2071E-41E9-48A7-817D-146317D7C55D}" type="pres">
      <dgm:prSet presAssocID="{800BCCCB-3E55-4A90-AA49-B1753C7666FC}" presName="parentText" presStyleLbl="node1" presStyleIdx="0" presStyleCnt="5">
        <dgm:presLayoutVars>
          <dgm:chMax val="0"/>
          <dgm:bulletEnabled val="1"/>
        </dgm:presLayoutVars>
      </dgm:prSet>
      <dgm:spPr/>
    </dgm:pt>
    <dgm:pt modelId="{6C259B86-8B6D-47B2-B338-734FEDF8EC3A}" type="pres">
      <dgm:prSet presAssocID="{FE8119C1-4DC6-4847-8F3A-E9D04D8DE49C}" presName="spacer" presStyleCnt="0"/>
      <dgm:spPr/>
    </dgm:pt>
    <dgm:pt modelId="{596C88C0-80E7-4EDD-931E-4AC39D3EC3AC}" type="pres">
      <dgm:prSet presAssocID="{71BC7234-E654-452E-A5F2-021F2F8CEE6D}" presName="parentText" presStyleLbl="node1" presStyleIdx="1" presStyleCnt="5">
        <dgm:presLayoutVars>
          <dgm:chMax val="0"/>
          <dgm:bulletEnabled val="1"/>
        </dgm:presLayoutVars>
      </dgm:prSet>
      <dgm:spPr/>
    </dgm:pt>
    <dgm:pt modelId="{2859341E-CE0A-403F-9DC4-AA0B59D8D00D}" type="pres">
      <dgm:prSet presAssocID="{95003C29-EF69-406E-BFEB-929BF779C467}" presName="spacer" presStyleCnt="0"/>
      <dgm:spPr/>
    </dgm:pt>
    <dgm:pt modelId="{05E378B8-4E92-424F-9C1F-C759651CEF86}" type="pres">
      <dgm:prSet presAssocID="{9BE1A0F0-1FB6-4B0D-A59E-B3F4D80EF456}" presName="parentText" presStyleLbl="node1" presStyleIdx="2" presStyleCnt="5">
        <dgm:presLayoutVars>
          <dgm:chMax val="0"/>
          <dgm:bulletEnabled val="1"/>
        </dgm:presLayoutVars>
      </dgm:prSet>
      <dgm:spPr/>
    </dgm:pt>
    <dgm:pt modelId="{29BF02C6-6683-4FBC-A07A-15A0991745B7}" type="pres">
      <dgm:prSet presAssocID="{D706B432-2D76-49B4-ABB5-681BD2DD5BC9}" presName="spacer" presStyleCnt="0"/>
      <dgm:spPr/>
    </dgm:pt>
    <dgm:pt modelId="{D79965BB-A99D-44C6-BEEE-D43CCA6BEF0B}" type="pres">
      <dgm:prSet presAssocID="{DB71A4E1-FFF7-44C1-AB2E-4E060300D278}" presName="parentText" presStyleLbl="node1" presStyleIdx="3" presStyleCnt="5">
        <dgm:presLayoutVars>
          <dgm:chMax val="0"/>
          <dgm:bulletEnabled val="1"/>
        </dgm:presLayoutVars>
      </dgm:prSet>
      <dgm:spPr/>
    </dgm:pt>
    <dgm:pt modelId="{6CB56098-F5FF-4A59-8FCD-291F86D1A4F7}" type="pres">
      <dgm:prSet presAssocID="{4C48921A-9C35-4709-B0F8-DC98459E1E72}" presName="spacer" presStyleCnt="0"/>
      <dgm:spPr/>
    </dgm:pt>
    <dgm:pt modelId="{AC8E5541-3919-4B6F-8998-13CA5B306155}" type="pres">
      <dgm:prSet presAssocID="{24A7E047-D53A-4FEB-96FA-75BC3B0C99E1}" presName="parentText" presStyleLbl="node1" presStyleIdx="4" presStyleCnt="5">
        <dgm:presLayoutVars>
          <dgm:chMax val="0"/>
          <dgm:bulletEnabled val="1"/>
        </dgm:presLayoutVars>
      </dgm:prSet>
      <dgm:spPr/>
    </dgm:pt>
  </dgm:ptLst>
  <dgm:cxnLst>
    <dgm:cxn modelId="{F6419B0A-CFDA-4255-BFAD-9C127282B93D}" srcId="{1E07A37E-44BC-430D-A73D-626B945F3BE4}" destId="{71BC7234-E654-452E-A5F2-021F2F8CEE6D}" srcOrd="1" destOrd="0" parTransId="{FD3EC3EB-DE3F-484A-8F07-2CE9D731DB2E}" sibTransId="{95003C29-EF69-406E-BFEB-929BF779C467}"/>
    <dgm:cxn modelId="{B401A412-25BE-473F-8C6E-AD4A9BCB6264}" srcId="{1E07A37E-44BC-430D-A73D-626B945F3BE4}" destId="{DB71A4E1-FFF7-44C1-AB2E-4E060300D278}" srcOrd="3" destOrd="0" parTransId="{94ABD836-FDBD-4D13-915B-3C27CFC30DD4}" sibTransId="{4C48921A-9C35-4709-B0F8-DC98459E1E72}"/>
    <dgm:cxn modelId="{11543E15-AC97-4297-8A7C-BBDC4A84C8BF}" type="presOf" srcId="{DB71A4E1-FFF7-44C1-AB2E-4E060300D278}" destId="{D79965BB-A99D-44C6-BEEE-D43CCA6BEF0B}" srcOrd="0" destOrd="0" presId="urn:microsoft.com/office/officeart/2005/8/layout/vList2"/>
    <dgm:cxn modelId="{5F210D16-FA02-45C2-90D8-3583453FAF24}" type="presOf" srcId="{24A7E047-D53A-4FEB-96FA-75BC3B0C99E1}" destId="{AC8E5541-3919-4B6F-8998-13CA5B306155}" srcOrd="0" destOrd="0" presId="urn:microsoft.com/office/officeart/2005/8/layout/vList2"/>
    <dgm:cxn modelId="{EFA6AC27-2FE8-4536-836B-8BC3CE600E80}" type="presOf" srcId="{9BE1A0F0-1FB6-4B0D-A59E-B3F4D80EF456}" destId="{05E378B8-4E92-424F-9C1F-C759651CEF86}" srcOrd="0" destOrd="0" presId="urn:microsoft.com/office/officeart/2005/8/layout/vList2"/>
    <dgm:cxn modelId="{B23F6F39-55CF-47AA-B158-3E3F29C2F894}" srcId="{1E07A37E-44BC-430D-A73D-626B945F3BE4}" destId="{9BE1A0F0-1FB6-4B0D-A59E-B3F4D80EF456}" srcOrd="2" destOrd="0" parTransId="{FF4E9098-FCAC-4DBC-95C8-E4DF7FBA8040}" sibTransId="{D706B432-2D76-49B4-ABB5-681BD2DD5BC9}"/>
    <dgm:cxn modelId="{9AB95B70-201F-43EF-B4BD-71C79EC399E2}" type="presOf" srcId="{800BCCCB-3E55-4A90-AA49-B1753C7666FC}" destId="{C8D2071E-41E9-48A7-817D-146317D7C55D}" srcOrd="0" destOrd="0" presId="urn:microsoft.com/office/officeart/2005/8/layout/vList2"/>
    <dgm:cxn modelId="{00EE4D8C-2ED6-468D-AFE0-CE9902E295BA}" srcId="{1E07A37E-44BC-430D-A73D-626B945F3BE4}" destId="{800BCCCB-3E55-4A90-AA49-B1753C7666FC}" srcOrd="0" destOrd="0" parTransId="{D9979288-2BAA-4935-9D2E-694285BD546F}" sibTransId="{FE8119C1-4DC6-4847-8F3A-E9D04D8DE49C}"/>
    <dgm:cxn modelId="{C40C72AB-512C-4D31-A046-C9AFBBD1F3E3}" srcId="{1E07A37E-44BC-430D-A73D-626B945F3BE4}" destId="{24A7E047-D53A-4FEB-96FA-75BC3B0C99E1}" srcOrd="4" destOrd="0" parTransId="{AC3B36CB-22B5-4D09-BD7C-02A763E54049}" sibTransId="{4D563E07-F028-4BF9-8CE4-B87804082530}"/>
    <dgm:cxn modelId="{43687FDC-EC1B-459A-9FF2-E51762835A61}" type="presOf" srcId="{1E07A37E-44BC-430D-A73D-626B945F3BE4}" destId="{5A8193C0-7CAC-42C6-ABEF-D4A19ADEFD66}" srcOrd="0" destOrd="0" presId="urn:microsoft.com/office/officeart/2005/8/layout/vList2"/>
    <dgm:cxn modelId="{39E397EF-0CA4-4A5C-882B-2F751970ACE3}" type="presOf" srcId="{71BC7234-E654-452E-A5F2-021F2F8CEE6D}" destId="{596C88C0-80E7-4EDD-931E-4AC39D3EC3AC}" srcOrd="0" destOrd="0" presId="urn:microsoft.com/office/officeart/2005/8/layout/vList2"/>
    <dgm:cxn modelId="{251E283A-82DD-4DCB-8D4B-F92AFC5A50E7}" type="presParOf" srcId="{5A8193C0-7CAC-42C6-ABEF-D4A19ADEFD66}" destId="{C8D2071E-41E9-48A7-817D-146317D7C55D}" srcOrd="0" destOrd="0" presId="urn:microsoft.com/office/officeart/2005/8/layout/vList2"/>
    <dgm:cxn modelId="{63235E6C-7541-4055-84B2-624CA0C0B87B}" type="presParOf" srcId="{5A8193C0-7CAC-42C6-ABEF-D4A19ADEFD66}" destId="{6C259B86-8B6D-47B2-B338-734FEDF8EC3A}" srcOrd="1" destOrd="0" presId="urn:microsoft.com/office/officeart/2005/8/layout/vList2"/>
    <dgm:cxn modelId="{13D6CCDC-EC65-4091-B762-B319A967497D}" type="presParOf" srcId="{5A8193C0-7CAC-42C6-ABEF-D4A19ADEFD66}" destId="{596C88C0-80E7-4EDD-931E-4AC39D3EC3AC}" srcOrd="2" destOrd="0" presId="urn:microsoft.com/office/officeart/2005/8/layout/vList2"/>
    <dgm:cxn modelId="{6FDC9EBC-71A9-4405-9B98-73AB27F1E169}" type="presParOf" srcId="{5A8193C0-7CAC-42C6-ABEF-D4A19ADEFD66}" destId="{2859341E-CE0A-403F-9DC4-AA0B59D8D00D}" srcOrd="3" destOrd="0" presId="urn:microsoft.com/office/officeart/2005/8/layout/vList2"/>
    <dgm:cxn modelId="{7A7D7781-DFAD-4B06-849E-1986E06EB950}" type="presParOf" srcId="{5A8193C0-7CAC-42C6-ABEF-D4A19ADEFD66}" destId="{05E378B8-4E92-424F-9C1F-C759651CEF86}" srcOrd="4" destOrd="0" presId="urn:microsoft.com/office/officeart/2005/8/layout/vList2"/>
    <dgm:cxn modelId="{5619276D-B595-4A45-BD7F-8403C7436CA4}" type="presParOf" srcId="{5A8193C0-7CAC-42C6-ABEF-D4A19ADEFD66}" destId="{29BF02C6-6683-4FBC-A07A-15A0991745B7}" srcOrd="5" destOrd="0" presId="urn:microsoft.com/office/officeart/2005/8/layout/vList2"/>
    <dgm:cxn modelId="{2D024444-C385-4F8A-9D13-43FB27B7316F}" type="presParOf" srcId="{5A8193C0-7CAC-42C6-ABEF-D4A19ADEFD66}" destId="{D79965BB-A99D-44C6-BEEE-D43CCA6BEF0B}" srcOrd="6" destOrd="0" presId="urn:microsoft.com/office/officeart/2005/8/layout/vList2"/>
    <dgm:cxn modelId="{56720594-09DE-4235-B24E-AFFD15AFDF5B}" type="presParOf" srcId="{5A8193C0-7CAC-42C6-ABEF-D4A19ADEFD66}" destId="{6CB56098-F5FF-4A59-8FCD-291F86D1A4F7}" srcOrd="7" destOrd="0" presId="urn:microsoft.com/office/officeart/2005/8/layout/vList2"/>
    <dgm:cxn modelId="{80AE1F08-4A77-4660-B28B-F3527EC1658B}" type="presParOf" srcId="{5A8193C0-7CAC-42C6-ABEF-D4A19ADEFD66}" destId="{AC8E5541-3919-4B6F-8998-13CA5B30615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7FA3CD-0A82-4732-97C7-48FDD9BBC21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143FFE8A-A180-48F0-B134-DA72A0053639}">
      <dgm:prSet/>
      <dgm:spPr/>
      <dgm:t>
        <a:bodyPr/>
        <a:lstStyle/>
        <a:p>
          <a:pPr rtl="0"/>
          <a:r>
            <a:rPr lang="en-GB"/>
            <a:t>AAA: severe central pain, back pain, collapse, expansile abdominal mass, &gt;50, smoker, HTN, marfan’s, renal failure/colic, M</a:t>
          </a:r>
        </a:p>
      </dgm:t>
    </dgm:pt>
    <dgm:pt modelId="{16C13449-2C81-40CE-A2E2-DF211FB00702}" type="parTrans" cxnId="{FED41844-DCCB-4CC8-9B30-86530FE937F3}">
      <dgm:prSet/>
      <dgm:spPr/>
      <dgm:t>
        <a:bodyPr/>
        <a:lstStyle/>
        <a:p>
          <a:endParaRPr lang="en-GB"/>
        </a:p>
      </dgm:t>
    </dgm:pt>
    <dgm:pt modelId="{6BDB0552-82DE-45C5-9414-5CFA82A61703}" type="sibTrans" cxnId="{FED41844-DCCB-4CC8-9B30-86530FE937F3}">
      <dgm:prSet/>
      <dgm:spPr/>
      <dgm:t>
        <a:bodyPr/>
        <a:lstStyle/>
        <a:p>
          <a:endParaRPr lang="en-GB"/>
        </a:p>
      </dgm:t>
    </dgm:pt>
    <dgm:pt modelId="{89091475-7C80-4978-B896-483F0A7C732B}">
      <dgm:prSet/>
      <dgm:spPr/>
      <dgm:t>
        <a:bodyPr/>
        <a:lstStyle/>
        <a:p>
          <a:pPr rtl="0"/>
          <a:r>
            <a:rPr lang="en-GB"/>
            <a:t>Dissection: tearing retrosternal pain radiating to back, high BP, reduced leg pulses, renal involvement </a:t>
          </a:r>
        </a:p>
      </dgm:t>
    </dgm:pt>
    <dgm:pt modelId="{6C7F4353-D3C6-40CC-9CFA-50A32CD03320}" type="parTrans" cxnId="{03561661-88CE-493A-9272-FA305C5C1DA8}">
      <dgm:prSet/>
      <dgm:spPr/>
      <dgm:t>
        <a:bodyPr/>
        <a:lstStyle/>
        <a:p>
          <a:endParaRPr lang="en-GB"/>
        </a:p>
      </dgm:t>
    </dgm:pt>
    <dgm:pt modelId="{6117356F-CA35-448F-B718-E8E5E2CF578E}" type="sibTrans" cxnId="{03561661-88CE-493A-9272-FA305C5C1DA8}">
      <dgm:prSet/>
      <dgm:spPr/>
      <dgm:t>
        <a:bodyPr/>
        <a:lstStyle/>
        <a:p>
          <a:endParaRPr lang="en-GB"/>
        </a:p>
      </dgm:t>
    </dgm:pt>
    <dgm:pt modelId="{62D767B7-DBFB-4DA7-B11D-3CA88951D723}">
      <dgm:prSet/>
      <dgm:spPr/>
      <dgm:t>
        <a:bodyPr/>
        <a:lstStyle/>
        <a:p>
          <a:pPr rtl="0"/>
          <a:r>
            <a:rPr lang="en-GB"/>
            <a:t>Mesenteric ischaemia: severe colicy generalised pain, reduced bowel sounds, air in intestinal walls, AF, elderly, angina</a:t>
          </a:r>
        </a:p>
      </dgm:t>
    </dgm:pt>
    <dgm:pt modelId="{B4AD4C78-EE14-421D-AD8E-9B23634417A4}" type="parTrans" cxnId="{13BC45F3-18FC-4680-90E3-302BC702AF9F}">
      <dgm:prSet/>
      <dgm:spPr/>
      <dgm:t>
        <a:bodyPr/>
        <a:lstStyle/>
        <a:p>
          <a:endParaRPr lang="en-GB"/>
        </a:p>
      </dgm:t>
    </dgm:pt>
    <dgm:pt modelId="{3E8A276E-EFCA-48A4-9FE0-959A7AB7C686}" type="sibTrans" cxnId="{13BC45F3-18FC-4680-90E3-302BC702AF9F}">
      <dgm:prSet/>
      <dgm:spPr/>
      <dgm:t>
        <a:bodyPr/>
        <a:lstStyle/>
        <a:p>
          <a:endParaRPr lang="en-GB"/>
        </a:p>
      </dgm:t>
    </dgm:pt>
    <dgm:pt modelId="{3494FD80-7866-4EE7-BB0D-25DB8199C600}">
      <dgm:prSet/>
      <dgm:spPr/>
      <dgm:t>
        <a:bodyPr/>
        <a:lstStyle/>
        <a:p>
          <a:pPr rtl="0"/>
          <a:r>
            <a:rPr lang="en-GB"/>
            <a:t>MI: central, crushing pain, N+V, unstable, elderly, exertional, pale, SOB</a:t>
          </a:r>
        </a:p>
      </dgm:t>
    </dgm:pt>
    <dgm:pt modelId="{1923052C-F599-4A16-BC44-6B677672AA88}" type="parTrans" cxnId="{08BCD565-DD78-4E03-99F6-5740ACD2FD50}">
      <dgm:prSet/>
      <dgm:spPr/>
      <dgm:t>
        <a:bodyPr/>
        <a:lstStyle/>
        <a:p>
          <a:endParaRPr lang="en-GB"/>
        </a:p>
      </dgm:t>
    </dgm:pt>
    <dgm:pt modelId="{6EE5AB5E-645A-453A-AE17-E13FD236B58A}" type="sibTrans" cxnId="{08BCD565-DD78-4E03-99F6-5740ACD2FD50}">
      <dgm:prSet/>
      <dgm:spPr/>
      <dgm:t>
        <a:bodyPr/>
        <a:lstStyle/>
        <a:p>
          <a:endParaRPr lang="en-GB"/>
        </a:p>
      </dgm:t>
    </dgm:pt>
    <dgm:pt modelId="{90D90C92-6467-4CC8-8716-79C515CDA1EA}" type="pres">
      <dgm:prSet presAssocID="{137FA3CD-0A82-4732-97C7-48FDD9BBC211}" presName="linear" presStyleCnt="0">
        <dgm:presLayoutVars>
          <dgm:animLvl val="lvl"/>
          <dgm:resizeHandles val="exact"/>
        </dgm:presLayoutVars>
      </dgm:prSet>
      <dgm:spPr/>
    </dgm:pt>
    <dgm:pt modelId="{6B1A342E-3717-4793-B134-1FB1540F79A3}" type="pres">
      <dgm:prSet presAssocID="{143FFE8A-A180-48F0-B134-DA72A0053639}" presName="parentText" presStyleLbl="node1" presStyleIdx="0" presStyleCnt="4">
        <dgm:presLayoutVars>
          <dgm:chMax val="0"/>
          <dgm:bulletEnabled val="1"/>
        </dgm:presLayoutVars>
      </dgm:prSet>
      <dgm:spPr/>
    </dgm:pt>
    <dgm:pt modelId="{B243BE2A-A995-445F-9037-D7F475C0D9E1}" type="pres">
      <dgm:prSet presAssocID="{6BDB0552-82DE-45C5-9414-5CFA82A61703}" presName="spacer" presStyleCnt="0"/>
      <dgm:spPr/>
    </dgm:pt>
    <dgm:pt modelId="{2FE93147-C4D9-4DE3-BD1A-E4EBE10F8424}" type="pres">
      <dgm:prSet presAssocID="{89091475-7C80-4978-B896-483F0A7C732B}" presName="parentText" presStyleLbl="node1" presStyleIdx="1" presStyleCnt="4">
        <dgm:presLayoutVars>
          <dgm:chMax val="0"/>
          <dgm:bulletEnabled val="1"/>
        </dgm:presLayoutVars>
      </dgm:prSet>
      <dgm:spPr/>
    </dgm:pt>
    <dgm:pt modelId="{018564BA-0705-486F-B732-2FF51F213652}" type="pres">
      <dgm:prSet presAssocID="{6117356F-CA35-448F-B718-E8E5E2CF578E}" presName="spacer" presStyleCnt="0"/>
      <dgm:spPr/>
    </dgm:pt>
    <dgm:pt modelId="{97794E30-76E5-47A8-ABC5-6EE1DA40A77C}" type="pres">
      <dgm:prSet presAssocID="{62D767B7-DBFB-4DA7-B11D-3CA88951D723}" presName="parentText" presStyleLbl="node1" presStyleIdx="2" presStyleCnt="4">
        <dgm:presLayoutVars>
          <dgm:chMax val="0"/>
          <dgm:bulletEnabled val="1"/>
        </dgm:presLayoutVars>
      </dgm:prSet>
      <dgm:spPr/>
    </dgm:pt>
    <dgm:pt modelId="{BCEBEF5F-097D-42D8-B894-1EB01E43C970}" type="pres">
      <dgm:prSet presAssocID="{3E8A276E-EFCA-48A4-9FE0-959A7AB7C686}" presName="spacer" presStyleCnt="0"/>
      <dgm:spPr/>
    </dgm:pt>
    <dgm:pt modelId="{FC8CD90A-9F05-4077-AC76-1C43CBD4AFD7}" type="pres">
      <dgm:prSet presAssocID="{3494FD80-7866-4EE7-BB0D-25DB8199C600}" presName="parentText" presStyleLbl="node1" presStyleIdx="3" presStyleCnt="4">
        <dgm:presLayoutVars>
          <dgm:chMax val="0"/>
          <dgm:bulletEnabled val="1"/>
        </dgm:presLayoutVars>
      </dgm:prSet>
      <dgm:spPr/>
    </dgm:pt>
  </dgm:ptLst>
  <dgm:cxnLst>
    <dgm:cxn modelId="{6B36660A-66F3-4EE5-9577-A36242D4455F}" type="presOf" srcId="{89091475-7C80-4978-B896-483F0A7C732B}" destId="{2FE93147-C4D9-4DE3-BD1A-E4EBE10F8424}" srcOrd="0" destOrd="0" presId="urn:microsoft.com/office/officeart/2005/8/layout/vList2"/>
    <dgm:cxn modelId="{B372E634-F3DF-43D8-8CC3-C14AC19ABAE8}" type="presOf" srcId="{3494FD80-7866-4EE7-BB0D-25DB8199C600}" destId="{FC8CD90A-9F05-4077-AC76-1C43CBD4AFD7}" srcOrd="0" destOrd="0" presId="urn:microsoft.com/office/officeart/2005/8/layout/vList2"/>
    <dgm:cxn modelId="{03561661-88CE-493A-9272-FA305C5C1DA8}" srcId="{137FA3CD-0A82-4732-97C7-48FDD9BBC211}" destId="{89091475-7C80-4978-B896-483F0A7C732B}" srcOrd="1" destOrd="0" parTransId="{6C7F4353-D3C6-40CC-9CFA-50A32CD03320}" sibTransId="{6117356F-CA35-448F-B718-E8E5E2CF578E}"/>
    <dgm:cxn modelId="{FED41844-DCCB-4CC8-9B30-86530FE937F3}" srcId="{137FA3CD-0A82-4732-97C7-48FDD9BBC211}" destId="{143FFE8A-A180-48F0-B134-DA72A0053639}" srcOrd="0" destOrd="0" parTransId="{16C13449-2C81-40CE-A2E2-DF211FB00702}" sibTransId="{6BDB0552-82DE-45C5-9414-5CFA82A61703}"/>
    <dgm:cxn modelId="{08BCD565-DD78-4E03-99F6-5740ACD2FD50}" srcId="{137FA3CD-0A82-4732-97C7-48FDD9BBC211}" destId="{3494FD80-7866-4EE7-BB0D-25DB8199C600}" srcOrd="3" destOrd="0" parTransId="{1923052C-F599-4A16-BC44-6B677672AA88}" sibTransId="{6EE5AB5E-645A-453A-AE17-E13FD236B58A}"/>
    <dgm:cxn modelId="{4635E097-A62E-405E-BC68-0415920006F1}" type="presOf" srcId="{137FA3CD-0A82-4732-97C7-48FDD9BBC211}" destId="{90D90C92-6467-4CC8-8716-79C515CDA1EA}" srcOrd="0" destOrd="0" presId="urn:microsoft.com/office/officeart/2005/8/layout/vList2"/>
    <dgm:cxn modelId="{0E89959D-1CD6-4BA5-924E-B7CBB0777B6B}" type="presOf" srcId="{62D767B7-DBFB-4DA7-B11D-3CA88951D723}" destId="{97794E30-76E5-47A8-ABC5-6EE1DA40A77C}" srcOrd="0" destOrd="0" presId="urn:microsoft.com/office/officeart/2005/8/layout/vList2"/>
    <dgm:cxn modelId="{80EA1DBF-811E-44DF-A10C-63DAAE312DDF}" type="presOf" srcId="{143FFE8A-A180-48F0-B134-DA72A0053639}" destId="{6B1A342E-3717-4793-B134-1FB1540F79A3}" srcOrd="0" destOrd="0" presId="urn:microsoft.com/office/officeart/2005/8/layout/vList2"/>
    <dgm:cxn modelId="{13BC45F3-18FC-4680-90E3-302BC702AF9F}" srcId="{137FA3CD-0A82-4732-97C7-48FDD9BBC211}" destId="{62D767B7-DBFB-4DA7-B11D-3CA88951D723}" srcOrd="2" destOrd="0" parTransId="{B4AD4C78-EE14-421D-AD8E-9B23634417A4}" sibTransId="{3E8A276E-EFCA-48A4-9FE0-959A7AB7C686}"/>
    <dgm:cxn modelId="{BDFCF4B6-A512-468B-9884-ECAAF13849C0}" type="presParOf" srcId="{90D90C92-6467-4CC8-8716-79C515CDA1EA}" destId="{6B1A342E-3717-4793-B134-1FB1540F79A3}" srcOrd="0" destOrd="0" presId="urn:microsoft.com/office/officeart/2005/8/layout/vList2"/>
    <dgm:cxn modelId="{F0CD4709-47B7-4827-80DC-1924308A926F}" type="presParOf" srcId="{90D90C92-6467-4CC8-8716-79C515CDA1EA}" destId="{B243BE2A-A995-445F-9037-D7F475C0D9E1}" srcOrd="1" destOrd="0" presId="urn:microsoft.com/office/officeart/2005/8/layout/vList2"/>
    <dgm:cxn modelId="{65FE0288-1477-4DC1-8ED6-C7B0540E4806}" type="presParOf" srcId="{90D90C92-6467-4CC8-8716-79C515CDA1EA}" destId="{2FE93147-C4D9-4DE3-BD1A-E4EBE10F8424}" srcOrd="2" destOrd="0" presId="urn:microsoft.com/office/officeart/2005/8/layout/vList2"/>
    <dgm:cxn modelId="{E3B44CEE-CE02-4795-B2A1-F543CA333511}" type="presParOf" srcId="{90D90C92-6467-4CC8-8716-79C515CDA1EA}" destId="{018564BA-0705-486F-B732-2FF51F213652}" srcOrd="3" destOrd="0" presId="urn:microsoft.com/office/officeart/2005/8/layout/vList2"/>
    <dgm:cxn modelId="{35B34B13-AB2E-43D3-972F-39475B8A6B9D}" type="presParOf" srcId="{90D90C92-6467-4CC8-8716-79C515CDA1EA}" destId="{97794E30-76E5-47A8-ABC5-6EE1DA40A77C}" srcOrd="4" destOrd="0" presId="urn:microsoft.com/office/officeart/2005/8/layout/vList2"/>
    <dgm:cxn modelId="{3C4E89D1-33EA-4C2E-8B65-C8F9DC5DCD49}" type="presParOf" srcId="{90D90C92-6467-4CC8-8716-79C515CDA1EA}" destId="{BCEBEF5F-097D-42D8-B894-1EB01E43C970}" srcOrd="5" destOrd="0" presId="urn:microsoft.com/office/officeart/2005/8/layout/vList2"/>
    <dgm:cxn modelId="{CBB26E60-CACE-4C10-86B3-FCED765D0790}" type="presParOf" srcId="{90D90C92-6467-4CC8-8716-79C515CDA1EA}" destId="{FC8CD90A-9F05-4077-AC76-1C43CBD4AFD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0EA860-4CB5-4D48-9115-D6420C6927E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1BDB9B49-3C4B-4ADA-ADE8-45C8588106E0}">
      <dgm:prSet/>
      <dgm:spPr/>
      <dgm:t>
        <a:bodyPr/>
        <a:lstStyle/>
        <a:p>
          <a:pPr rtl="0"/>
          <a:r>
            <a:rPr lang="en-GB" b="1" dirty="0"/>
            <a:t>UTI</a:t>
          </a:r>
          <a:r>
            <a:rPr lang="en-GB" dirty="0"/>
            <a:t>: female, common, </a:t>
          </a:r>
          <a:r>
            <a:rPr lang="en-GB" dirty="0" err="1"/>
            <a:t>suprapubic</a:t>
          </a:r>
          <a:r>
            <a:rPr lang="en-GB" dirty="0"/>
            <a:t> tenderness, positive dip, retention, prolapse, DM</a:t>
          </a:r>
        </a:p>
      </dgm:t>
    </dgm:pt>
    <dgm:pt modelId="{20E1A1A1-22BD-4B27-8224-ECE77E458EFE}" type="parTrans" cxnId="{F2CD2853-145D-44DA-ABBC-6A005E84E59C}">
      <dgm:prSet/>
      <dgm:spPr/>
      <dgm:t>
        <a:bodyPr/>
        <a:lstStyle/>
        <a:p>
          <a:endParaRPr lang="en-GB"/>
        </a:p>
      </dgm:t>
    </dgm:pt>
    <dgm:pt modelId="{CAC62814-9EAF-4602-8686-6F0313C441BC}" type="sibTrans" cxnId="{F2CD2853-145D-44DA-ABBC-6A005E84E59C}">
      <dgm:prSet/>
      <dgm:spPr/>
      <dgm:t>
        <a:bodyPr/>
        <a:lstStyle/>
        <a:p>
          <a:endParaRPr lang="en-GB"/>
        </a:p>
      </dgm:t>
    </dgm:pt>
    <dgm:pt modelId="{317CE435-F648-4312-9499-8A77554F42F2}">
      <dgm:prSet/>
      <dgm:spPr/>
      <dgm:t>
        <a:bodyPr/>
        <a:lstStyle/>
        <a:p>
          <a:pPr rtl="0"/>
          <a:r>
            <a:rPr lang="en-GB" b="1"/>
            <a:t>Urinary Retention</a:t>
          </a:r>
          <a:r>
            <a:rPr lang="en-GB"/>
            <a:t>: UTI, post-op, spinal injury, elderly, stones, severe constant suprapubic pain, well localised, resonant to percussion</a:t>
          </a:r>
          <a:endParaRPr lang="en-GB" dirty="0"/>
        </a:p>
      </dgm:t>
    </dgm:pt>
    <dgm:pt modelId="{DC5BEC70-C86A-4139-BA4B-F27A6B7243F5}" type="parTrans" cxnId="{AD23F0A4-B231-4227-8003-F31327E2750D}">
      <dgm:prSet/>
      <dgm:spPr/>
      <dgm:t>
        <a:bodyPr/>
        <a:lstStyle/>
        <a:p>
          <a:endParaRPr lang="en-GB"/>
        </a:p>
      </dgm:t>
    </dgm:pt>
    <dgm:pt modelId="{4E51F88A-BE93-4F3D-9231-AA12A680198D}" type="sibTrans" cxnId="{AD23F0A4-B231-4227-8003-F31327E2750D}">
      <dgm:prSet/>
      <dgm:spPr/>
      <dgm:t>
        <a:bodyPr/>
        <a:lstStyle/>
        <a:p>
          <a:endParaRPr lang="en-GB"/>
        </a:p>
      </dgm:t>
    </dgm:pt>
    <dgm:pt modelId="{776F3067-E466-409B-A4D0-D2947544D53D}">
      <dgm:prSet/>
      <dgm:spPr/>
      <dgm:t>
        <a:bodyPr/>
        <a:lstStyle/>
        <a:p>
          <a:pPr rtl="0"/>
          <a:r>
            <a:rPr lang="en-GB" b="1"/>
            <a:t>Renal colic</a:t>
          </a:r>
          <a:r>
            <a:rPr lang="en-GB"/>
            <a:t>: sudden very severe loin to groin pain, tachycardic, pyrexia, sweating, writhing</a:t>
          </a:r>
          <a:endParaRPr lang="en-GB" dirty="0"/>
        </a:p>
      </dgm:t>
    </dgm:pt>
    <dgm:pt modelId="{5F6F9461-E3A2-437B-9840-2EE411FA55F1}" type="parTrans" cxnId="{6E59F4D9-52E4-4BDF-99DF-6BB1F47FAA3F}">
      <dgm:prSet/>
      <dgm:spPr/>
      <dgm:t>
        <a:bodyPr/>
        <a:lstStyle/>
        <a:p>
          <a:endParaRPr lang="en-GB"/>
        </a:p>
      </dgm:t>
    </dgm:pt>
    <dgm:pt modelId="{21883599-E891-4797-8AFD-A3ED2909C0F2}" type="sibTrans" cxnId="{6E59F4D9-52E4-4BDF-99DF-6BB1F47FAA3F}">
      <dgm:prSet/>
      <dgm:spPr/>
      <dgm:t>
        <a:bodyPr/>
        <a:lstStyle/>
        <a:p>
          <a:endParaRPr lang="en-GB"/>
        </a:p>
      </dgm:t>
    </dgm:pt>
    <dgm:pt modelId="{FE66E6B6-DE0A-4079-9045-E377B25E919E}">
      <dgm:prSet/>
      <dgm:spPr/>
      <dgm:t>
        <a:bodyPr/>
        <a:lstStyle/>
        <a:p>
          <a:pPr rtl="0"/>
          <a:r>
            <a:rPr lang="en-GB" b="1"/>
            <a:t>Testicular Torsion</a:t>
          </a:r>
          <a:r>
            <a:rPr lang="en-GB"/>
            <a:t>: Severe sudden lower abdo pain with unilateral groin tenderness and swelling, young</a:t>
          </a:r>
          <a:endParaRPr lang="en-GB" dirty="0"/>
        </a:p>
      </dgm:t>
    </dgm:pt>
    <dgm:pt modelId="{44E107AF-F2D5-432B-A3A2-E5902BD7CCF0}" type="parTrans" cxnId="{B40F900E-4C54-4A29-A327-01C615BC530C}">
      <dgm:prSet/>
      <dgm:spPr/>
      <dgm:t>
        <a:bodyPr/>
        <a:lstStyle/>
        <a:p>
          <a:endParaRPr lang="en-GB"/>
        </a:p>
      </dgm:t>
    </dgm:pt>
    <dgm:pt modelId="{B0FFB3C4-D169-470B-8050-F00BBE0120DA}" type="sibTrans" cxnId="{B40F900E-4C54-4A29-A327-01C615BC530C}">
      <dgm:prSet/>
      <dgm:spPr/>
      <dgm:t>
        <a:bodyPr/>
        <a:lstStyle/>
        <a:p>
          <a:endParaRPr lang="en-GB"/>
        </a:p>
      </dgm:t>
    </dgm:pt>
    <dgm:pt modelId="{22ADEC37-4CE3-452B-B6CC-35F6E5AADFA0}" type="pres">
      <dgm:prSet presAssocID="{7A0EA860-4CB5-4D48-9115-D6420C6927EB}" presName="linear" presStyleCnt="0">
        <dgm:presLayoutVars>
          <dgm:animLvl val="lvl"/>
          <dgm:resizeHandles val="exact"/>
        </dgm:presLayoutVars>
      </dgm:prSet>
      <dgm:spPr/>
    </dgm:pt>
    <dgm:pt modelId="{3F3FEFCB-8B7B-4E60-8BED-7F75917E0072}" type="pres">
      <dgm:prSet presAssocID="{1BDB9B49-3C4B-4ADA-ADE8-45C8588106E0}" presName="parentText" presStyleLbl="node1" presStyleIdx="0" presStyleCnt="4">
        <dgm:presLayoutVars>
          <dgm:chMax val="0"/>
          <dgm:bulletEnabled val="1"/>
        </dgm:presLayoutVars>
      </dgm:prSet>
      <dgm:spPr/>
    </dgm:pt>
    <dgm:pt modelId="{11A39668-97F7-4293-8B3A-D114FF773403}" type="pres">
      <dgm:prSet presAssocID="{CAC62814-9EAF-4602-8686-6F0313C441BC}" presName="spacer" presStyleCnt="0"/>
      <dgm:spPr/>
    </dgm:pt>
    <dgm:pt modelId="{D893A3AF-B6CF-41AD-9933-7E0B57BB1F81}" type="pres">
      <dgm:prSet presAssocID="{317CE435-F648-4312-9499-8A77554F42F2}" presName="parentText" presStyleLbl="node1" presStyleIdx="1" presStyleCnt="4">
        <dgm:presLayoutVars>
          <dgm:chMax val="0"/>
          <dgm:bulletEnabled val="1"/>
        </dgm:presLayoutVars>
      </dgm:prSet>
      <dgm:spPr/>
    </dgm:pt>
    <dgm:pt modelId="{D3E39AE4-648F-40D0-A92B-2ACE8C32E4D1}" type="pres">
      <dgm:prSet presAssocID="{4E51F88A-BE93-4F3D-9231-AA12A680198D}" presName="spacer" presStyleCnt="0"/>
      <dgm:spPr/>
    </dgm:pt>
    <dgm:pt modelId="{F91559F9-98B1-4F95-B523-ECA20698F48F}" type="pres">
      <dgm:prSet presAssocID="{776F3067-E466-409B-A4D0-D2947544D53D}" presName="parentText" presStyleLbl="node1" presStyleIdx="2" presStyleCnt="4">
        <dgm:presLayoutVars>
          <dgm:chMax val="0"/>
          <dgm:bulletEnabled val="1"/>
        </dgm:presLayoutVars>
      </dgm:prSet>
      <dgm:spPr/>
    </dgm:pt>
    <dgm:pt modelId="{3A840D77-BACC-43E6-B006-15380203C056}" type="pres">
      <dgm:prSet presAssocID="{21883599-E891-4797-8AFD-A3ED2909C0F2}" presName="spacer" presStyleCnt="0"/>
      <dgm:spPr/>
    </dgm:pt>
    <dgm:pt modelId="{ACC5051B-9D25-4458-8006-FE6D3325B836}" type="pres">
      <dgm:prSet presAssocID="{FE66E6B6-DE0A-4079-9045-E377B25E919E}" presName="parentText" presStyleLbl="node1" presStyleIdx="3" presStyleCnt="4">
        <dgm:presLayoutVars>
          <dgm:chMax val="0"/>
          <dgm:bulletEnabled val="1"/>
        </dgm:presLayoutVars>
      </dgm:prSet>
      <dgm:spPr/>
    </dgm:pt>
  </dgm:ptLst>
  <dgm:cxnLst>
    <dgm:cxn modelId="{B40F900E-4C54-4A29-A327-01C615BC530C}" srcId="{7A0EA860-4CB5-4D48-9115-D6420C6927EB}" destId="{FE66E6B6-DE0A-4079-9045-E377B25E919E}" srcOrd="3" destOrd="0" parTransId="{44E107AF-F2D5-432B-A3A2-E5902BD7CCF0}" sibTransId="{B0FFB3C4-D169-470B-8050-F00BBE0120DA}"/>
    <dgm:cxn modelId="{F2CD2853-145D-44DA-ABBC-6A005E84E59C}" srcId="{7A0EA860-4CB5-4D48-9115-D6420C6927EB}" destId="{1BDB9B49-3C4B-4ADA-ADE8-45C8588106E0}" srcOrd="0" destOrd="0" parTransId="{20E1A1A1-22BD-4B27-8224-ECE77E458EFE}" sibTransId="{CAC62814-9EAF-4602-8686-6F0313C441BC}"/>
    <dgm:cxn modelId="{9B701F55-F499-458F-A60C-8E213D846A87}" type="presOf" srcId="{FE66E6B6-DE0A-4079-9045-E377B25E919E}" destId="{ACC5051B-9D25-4458-8006-FE6D3325B836}" srcOrd="0" destOrd="0" presId="urn:microsoft.com/office/officeart/2005/8/layout/vList2"/>
    <dgm:cxn modelId="{5D35C09F-C21C-4F3D-A7E4-60E214BD55DB}" type="presOf" srcId="{1BDB9B49-3C4B-4ADA-ADE8-45C8588106E0}" destId="{3F3FEFCB-8B7B-4E60-8BED-7F75917E0072}" srcOrd="0" destOrd="0" presId="urn:microsoft.com/office/officeart/2005/8/layout/vList2"/>
    <dgm:cxn modelId="{AD23F0A4-B231-4227-8003-F31327E2750D}" srcId="{7A0EA860-4CB5-4D48-9115-D6420C6927EB}" destId="{317CE435-F648-4312-9499-8A77554F42F2}" srcOrd="1" destOrd="0" parTransId="{DC5BEC70-C86A-4139-BA4B-F27A6B7243F5}" sibTransId="{4E51F88A-BE93-4F3D-9231-AA12A680198D}"/>
    <dgm:cxn modelId="{951326B0-D89A-4BDB-8A23-E660C0616679}" type="presOf" srcId="{317CE435-F648-4312-9499-8A77554F42F2}" destId="{D893A3AF-B6CF-41AD-9933-7E0B57BB1F81}" srcOrd="0" destOrd="0" presId="urn:microsoft.com/office/officeart/2005/8/layout/vList2"/>
    <dgm:cxn modelId="{6E59F4D9-52E4-4BDF-99DF-6BB1F47FAA3F}" srcId="{7A0EA860-4CB5-4D48-9115-D6420C6927EB}" destId="{776F3067-E466-409B-A4D0-D2947544D53D}" srcOrd="2" destOrd="0" parTransId="{5F6F9461-E3A2-437B-9840-2EE411FA55F1}" sibTransId="{21883599-E891-4797-8AFD-A3ED2909C0F2}"/>
    <dgm:cxn modelId="{949AE4E2-768D-4481-AD21-0E17F7F29E64}" type="presOf" srcId="{7A0EA860-4CB5-4D48-9115-D6420C6927EB}" destId="{22ADEC37-4CE3-452B-B6CC-35F6E5AADFA0}" srcOrd="0" destOrd="0" presId="urn:microsoft.com/office/officeart/2005/8/layout/vList2"/>
    <dgm:cxn modelId="{6CA421F3-0987-4BA4-96BD-EA63CC2976A2}" type="presOf" srcId="{776F3067-E466-409B-A4D0-D2947544D53D}" destId="{F91559F9-98B1-4F95-B523-ECA20698F48F}" srcOrd="0" destOrd="0" presId="urn:microsoft.com/office/officeart/2005/8/layout/vList2"/>
    <dgm:cxn modelId="{69F9D67D-3A58-4784-85A8-36CA8919F5BB}" type="presParOf" srcId="{22ADEC37-4CE3-452B-B6CC-35F6E5AADFA0}" destId="{3F3FEFCB-8B7B-4E60-8BED-7F75917E0072}" srcOrd="0" destOrd="0" presId="urn:microsoft.com/office/officeart/2005/8/layout/vList2"/>
    <dgm:cxn modelId="{50290199-A3C1-4574-9926-4E02A87B7928}" type="presParOf" srcId="{22ADEC37-4CE3-452B-B6CC-35F6E5AADFA0}" destId="{11A39668-97F7-4293-8B3A-D114FF773403}" srcOrd="1" destOrd="0" presId="urn:microsoft.com/office/officeart/2005/8/layout/vList2"/>
    <dgm:cxn modelId="{86A1D737-9A5D-4AEC-80CE-0DCAE6009ECE}" type="presParOf" srcId="{22ADEC37-4CE3-452B-B6CC-35F6E5AADFA0}" destId="{D893A3AF-B6CF-41AD-9933-7E0B57BB1F81}" srcOrd="2" destOrd="0" presId="urn:microsoft.com/office/officeart/2005/8/layout/vList2"/>
    <dgm:cxn modelId="{5202AC08-559D-4727-98BF-51793551741C}" type="presParOf" srcId="{22ADEC37-4CE3-452B-B6CC-35F6E5AADFA0}" destId="{D3E39AE4-648F-40D0-A92B-2ACE8C32E4D1}" srcOrd="3" destOrd="0" presId="urn:microsoft.com/office/officeart/2005/8/layout/vList2"/>
    <dgm:cxn modelId="{66BC573E-2E59-4124-8119-2D6D8A0D69DA}" type="presParOf" srcId="{22ADEC37-4CE3-452B-B6CC-35F6E5AADFA0}" destId="{F91559F9-98B1-4F95-B523-ECA20698F48F}" srcOrd="4" destOrd="0" presId="urn:microsoft.com/office/officeart/2005/8/layout/vList2"/>
    <dgm:cxn modelId="{F24E357E-43BB-451C-9333-04047241B112}" type="presParOf" srcId="{22ADEC37-4CE3-452B-B6CC-35F6E5AADFA0}" destId="{3A840D77-BACC-43E6-B006-15380203C056}" srcOrd="5" destOrd="0" presId="urn:microsoft.com/office/officeart/2005/8/layout/vList2"/>
    <dgm:cxn modelId="{58C09215-62D6-4A06-8E99-C84D02084626}" type="presParOf" srcId="{22ADEC37-4CE3-452B-B6CC-35F6E5AADFA0}" destId="{ACC5051B-9D25-4458-8006-FE6D3325B83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B125B6-A6D8-4D46-BEB2-171BBF14974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3448A24C-0795-4A12-819E-26B55FA69EAC}">
      <dgm:prSet/>
      <dgm:spPr/>
      <dgm:t>
        <a:bodyPr/>
        <a:lstStyle/>
        <a:p>
          <a:pPr rtl="0"/>
          <a:r>
            <a:rPr lang="en-GB" b="1" dirty="0"/>
            <a:t>Ectopic</a:t>
          </a:r>
          <a:r>
            <a:rPr lang="en-GB" dirty="0"/>
            <a:t>: young, </a:t>
          </a:r>
          <a:r>
            <a:rPr lang="en-GB" dirty="0" err="1"/>
            <a:t>amennorrhoea</a:t>
          </a:r>
          <a:r>
            <a:rPr lang="en-GB" dirty="0"/>
            <a:t>, collapse, shock, severe sudden lower </a:t>
          </a:r>
          <a:r>
            <a:rPr lang="en-GB" dirty="0" err="1"/>
            <a:t>abdo</a:t>
          </a:r>
          <a:r>
            <a:rPr lang="en-GB" dirty="0"/>
            <a:t> pain radiating to shoulder, PV bleed</a:t>
          </a:r>
        </a:p>
      </dgm:t>
    </dgm:pt>
    <dgm:pt modelId="{36834BAD-B03C-4409-9EBC-86F001B00B43}" type="parTrans" cxnId="{F6FA94AE-B752-4754-8E06-D33E05566F12}">
      <dgm:prSet/>
      <dgm:spPr/>
      <dgm:t>
        <a:bodyPr/>
        <a:lstStyle/>
        <a:p>
          <a:endParaRPr lang="en-GB"/>
        </a:p>
      </dgm:t>
    </dgm:pt>
    <dgm:pt modelId="{F49D5B69-E4FE-4918-B894-008530F4400C}" type="sibTrans" cxnId="{F6FA94AE-B752-4754-8E06-D33E05566F12}">
      <dgm:prSet/>
      <dgm:spPr/>
      <dgm:t>
        <a:bodyPr/>
        <a:lstStyle/>
        <a:p>
          <a:endParaRPr lang="en-GB"/>
        </a:p>
      </dgm:t>
    </dgm:pt>
    <dgm:pt modelId="{DFABC1E1-CBEE-4DC4-A4AB-578F735A92A6}">
      <dgm:prSet/>
      <dgm:spPr/>
      <dgm:t>
        <a:bodyPr/>
        <a:lstStyle/>
        <a:p>
          <a:pPr rtl="0"/>
          <a:r>
            <a:rPr lang="en-GB" b="1"/>
            <a:t>PID</a:t>
          </a:r>
          <a:r>
            <a:rPr lang="en-GB"/>
            <a:t>: fertile, previous surgery, previous STI, purulent discharge, pyrexia</a:t>
          </a:r>
          <a:endParaRPr lang="en-GB" dirty="0"/>
        </a:p>
      </dgm:t>
    </dgm:pt>
    <dgm:pt modelId="{31EA3A27-D670-4C06-A372-6AD469E5852C}" type="parTrans" cxnId="{4F0C1D91-51AE-42A3-827E-79B2B454B534}">
      <dgm:prSet/>
      <dgm:spPr/>
      <dgm:t>
        <a:bodyPr/>
        <a:lstStyle/>
        <a:p>
          <a:endParaRPr lang="en-GB"/>
        </a:p>
      </dgm:t>
    </dgm:pt>
    <dgm:pt modelId="{D81653A8-05C9-4A8A-B6D2-8342BF00B1A2}" type="sibTrans" cxnId="{4F0C1D91-51AE-42A3-827E-79B2B454B534}">
      <dgm:prSet/>
      <dgm:spPr/>
      <dgm:t>
        <a:bodyPr/>
        <a:lstStyle/>
        <a:p>
          <a:endParaRPr lang="en-GB"/>
        </a:p>
      </dgm:t>
    </dgm:pt>
    <dgm:pt modelId="{0F1EEFEB-8CC1-4F01-9D6F-D29933BD4400}">
      <dgm:prSet/>
      <dgm:spPr/>
      <dgm:t>
        <a:bodyPr/>
        <a:lstStyle/>
        <a:p>
          <a:pPr rtl="0"/>
          <a:r>
            <a:rPr lang="en-GB" b="1"/>
            <a:t>Endometriosis</a:t>
          </a:r>
          <a:r>
            <a:rPr lang="en-GB"/>
            <a:t>: 35-40, nulliparous, cyclical pelvic pain, assoc PR bleed, dysmennorhoea, deep dyspareunia</a:t>
          </a:r>
          <a:endParaRPr lang="en-GB" dirty="0"/>
        </a:p>
      </dgm:t>
    </dgm:pt>
    <dgm:pt modelId="{F19ACBFE-589E-4DA8-86B1-AF7EE2EAA859}" type="parTrans" cxnId="{D736AA5B-0DFE-4328-B9BC-BEEE809F4380}">
      <dgm:prSet/>
      <dgm:spPr/>
      <dgm:t>
        <a:bodyPr/>
        <a:lstStyle/>
        <a:p>
          <a:endParaRPr lang="en-GB"/>
        </a:p>
      </dgm:t>
    </dgm:pt>
    <dgm:pt modelId="{554DAE96-7635-44D5-9C51-86C0AED591CC}" type="sibTrans" cxnId="{D736AA5B-0DFE-4328-B9BC-BEEE809F4380}">
      <dgm:prSet/>
      <dgm:spPr/>
      <dgm:t>
        <a:bodyPr/>
        <a:lstStyle/>
        <a:p>
          <a:endParaRPr lang="en-GB"/>
        </a:p>
      </dgm:t>
    </dgm:pt>
    <dgm:pt modelId="{41416396-12B4-428B-BB10-633404DB13F8}">
      <dgm:prSet/>
      <dgm:spPr/>
      <dgm:t>
        <a:bodyPr/>
        <a:lstStyle/>
        <a:p>
          <a:pPr rtl="0"/>
          <a:r>
            <a:rPr lang="en-GB" b="1"/>
            <a:t>Fibroids</a:t>
          </a:r>
          <a:r>
            <a:rPr lang="en-GB"/>
            <a:t>: afro-carribean, nulliparous, mennorhagia, miscarriages, palpable mass, pressure/cyclical pain</a:t>
          </a:r>
          <a:endParaRPr lang="en-GB" dirty="0"/>
        </a:p>
      </dgm:t>
    </dgm:pt>
    <dgm:pt modelId="{534C94A4-570D-4D00-87DC-F41A86008DE9}" type="parTrans" cxnId="{8AF2ADCA-B9AC-4CFF-9246-EA17591EE7AB}">
      <dgm:prSet/>
      <dgm:spPr/>
      <dgm:t>
        <a:bodyPr/>
        <a:lstStyle/>
        <a:p>
          <a:endParaRPr lang="en-GB"/>
        </a:p>
      </dgm:t>
    </dgm:pt>
    <dgm:pt modelId="{E881A047-B922-4859-89B3-7851C526AFAA}" type="sibTrans" cxnId="{8AF2ADCA-B9AC-4CFF-9246-EA17591EE7AB}">
      <dgm:prSet/>
      <dgm:spPr/>
      <dgm:t>
        <a:bodyPr/>
        <a:lstStyle/>
        <a:p>
          <a:endParaRPr lang="en-GB"/>
        </a:p>
      </dgm:t>
    </dgm:pt>
    <dgm:pt modelId="{849F3DB7-48BE-4322-9722-8034A53BC4C8}">
      <dgm:prSet/>
      <dgm:spPr/>
      <dgm:t>
        <a:bodyPr/>
        <a:lstStyle/>
        <a:p>
          <a:pPr rtl="0"/>
          <a:r>
            <a:rPr lang="en-GB" b="1"/>
            <a:t>Ovarian Cyst torsion</a:t>
          </a:r>
          <a:r>
            <a:rPr lang="en-GB"/>
            <a:t>: sudden severe RUQ/LUQ pain, vomiting, shock, pyrexia – intermittent if incomplete </a:t>
          </a:r>
          <a:endParaRPr lang="en-GB" dirty="0"/>
        </a:p>
      </dgm:t>
    </dgm:pt>
    <dgm:pt modelId="{CAACF487-A5B1-4862-91E3-C778520D9B50}" type="parTrans" cxnId="{68367682-CA02-4C73-AD7E-C3A8DEB32C36}">
      <dgm:prSet/>
      <dgm:spPr/>
      <dgm:t>
        <a:bodyPr/>
        <a:lstStyle/>
        <a:p>
          <a:endParaRPr lang="en-GB"/>
        </a:p>
      </dgm:t>
    </dgm:pt>
    <dgm:pt modelId="{E7922464-77CA-44BE-AF7C-2E139777070E}" type="sibTrans" cxnId="{68367682-CA02-4C73-AD7E-C3A8DEB32C36}">
      <dgm:prSet/>
      <dgm:spPr/>
      <dgm:t>
        <a:bodyPr/>
        <a:lstStyle/>
        <a:p>
          <a:endParaRPr lang="en-GB"/>
        </a:p>
      </dgm:t>
    </dgm:pt>
    <dgm:pt modelId="{8DE4FB57-4E60-4C6A-A464-25C05B9C086D}">
      <dgm:prSet/>
      <dgm:spPr/>
      <dgm:t>
        <a:bodyPr/>
        <a:lstStyle/>
        <a:p>
          <a:pPr rtl="0"/>
          <a:r>
            <a:rPr lang="en-GB" b="1"/>
            <a:t>Ovarian Ca</a:t>
          </a:r>
          <a:r>
            <a:rPr lang="en-GB"/>
            <a:t>: 60-70, wt loss, PV bleed, abdo distension</a:t>
          </a:r>
          <a:endParaRPr lang="en-GB" dirty="0"/>
        </a:p>
      </dgm:t>
    </dgm:pt>
    <dgm:pt modelId="{471E5FE7-A792-423C-A0DA-3C8C10EC3989}" type="parTrans" cxnId="{3D508CCF-F1C8-4C8B-AA67-5D38F62A3BF1}">
      <dgm:prSet/>
      <dgm:spPr/>
      <dgm:t>
        <a:bodyPr/>
        <a:lstStyle/>
        <a:p>
          <a:endParaRPr lang="en-GB"/>
        </a:p>
      </dgm:t>
    </dgm:pt>
    <dgm:pt modelId="{F5B266BA-9AC4-4AAE-AC48-8B9B0C47015F}" type="sibTrans" cxnId="{3D508CCF-F1C8-4C8B-AA67-5D38F62A3BF1}">
      <dgm:prSet/>
      <dgm:spPr/>
      <dgm:t>
        <a:bodyPr/>
        <a:lstStyle/>
        <a:p>
          <a:endParaRPr lang="en-GB"/>
        </a:p>
      </dgm:t>
    </dgm:pt>
    <dgm:pt modelId="{A03AF404-D413-413B-913F-3B8EE0274157}" type="pres">
      <dgm:prSet presAssocID="{33B125B6-A6D8-4D46-BEB2-171BBF14974C}" presName="linear" presStyleCnt="0">
        <dgm:presLayoutVars>
          <dgm:animLvl val="lvl"/>
          <dgm:resizeHandles val="exact"/>
        </dgm:presLayoutVars>
      </dgm:prSet>
      <dgm:spPr/>
    </dgm:pt>
    <dgm:pt modelId="{DDF88357-99DA-4167-9A83-07DAAF037D21}" type="pres">
      <dgm:prSet presAssocID="{3448A24C-0795-4A12-819E-26B55FA69EAC}" presName="parentText" presStyleLbl="node1" presStyleIdx="0" presStyleCnt="6">
        <dgm:presLayoutVars>
          <dgm:chMax val="0"/>
          <dgm:bulletEnabled val="1"/>
        </dgm:presLayoutVars>
      </dgm:prSet>
      <dgm:spPr/>
    </dgm:pt>
    <dgm:pt modelId="{6804998B-C159-4085-AAA7-AF2B84908C59}" type="pres">
      <dgm:prSet presAssocID="{F49D5B69-E4FE-4918-B894-008530F4400C}" presName="spacer" presStyleCnt="0"/>
      <dgm:spPr/>
    </dgm:pt>
    <dgm:pt modelId="{807E4208-DAF5-4347-AD22-E926F50852B1}" type="pres">
      <dgm:prSet presAssocID="{DFABC1E1-CBEE-4DC4-A4AB-578F735A92A6}" presName="parentText" presStyleLbl="node1" presStyleIdx="1" presStyleCnt="6">
        <dgm:presLayoutVars>
          <dgm:chMax val="0"/>
          <dgm:bulletEnabled val="1"/>
        </dgm:presLayoutVars>
      </dgm:prSet>
      <dgm:spPr/>
    </dgm:pt>
    <dgm:pt modelId="{E8B91230-D339-4013-B0F6-5FA412F7216E}" type="pres">
      <dgm:prSet presAssocID="{D81653A8-05C9-4A8A-B6D2-8342BF00B1A2}" presName="spacer" presStyleCnt="0"/>
      <dgm:spPr/>
    </dgm:pt>
    <dgm:pt modelId="{9EE97042-6870-4566-A2CA-C1591DC056DC}" type="pres">
      <dgm:prSet presAssocID="{0F1EEFEB-8CC1-4F01-9D6F-D29933BD4400}" presName="parentText" presStyleLbl="node1" presStyleIdx="2" presStyleCnt="6">
        <dgm:presLayoutVars>
          <dgm:chMax val="0"/>
          <dgm:bulletEnabled val="1"/>
        </dgm:presLayoutVars>
      </dgm:prSet>
      <dgm:spPr/>
    </dgm:pt>
    <dgm:pt modelId="{8561CE5A-8E02-44BE-B47A-4FCA2546D23B}" type="pres">
      <dgm:prSet presAssocID="{554DAE96-7635-44D5-9C51-86C0AED591CC}" presName="spacer" presStyleCnt="0"/>
      <dgm:spPr/>
    </dgm:pt>
    <dgm:pt modelId="{FD014577-FE72-4DA5-8F05-5DB9CB6EE1D3}" type="pres">
      <dgm:prSet presAssocID="{41416396-12B4-428B-BB10-633404DB13F8}" presName="parentText" presStyleLbl="node1" presStyleIdx="3" presStyleCnt="6">
        <dgm:presLayoutVars>
          <dgm:chMax val="0"/>
          <dgm:bulletEnabled val="1"/>
        </dgm:presLayoutVars>
      </dgm:prSet>
      <dgm:spPr/>
    </dgm:pt>
    <dgm:pt modelId="{4FA10922-8AC7-4830-8D17-261C41C6CCF6}" type="pres">
      <dgm:prSet presAssocID="{E881A047-B922-4859-89B3-7851C526AFAA}" presName="spacer" presStyleCnt="0"/>
      <dgm:spPr/>
    </dgm:pt>
    <dgm:pt modelId="{8E237A82-FC9A-4F91-A8B5-C520EB56E135}" type="pres">
      <dgm:prSet presAssocID="{849F3DB7-48BE-4322-9722-8034A53BC4C8}" presName="parentText" presStyleLbl="node1" presStyleIdx="4" presStyleCnt="6">
        <dgm:presLayoutVars>
          <dgm:chMax val="0"/>
          <dgm:bulletEnabled val="1"/>
        </dgm:presLayoutVars>
      </dgm:prSet>
      <dgm:spPr/>
    </dgm:pt>
    <dgm:pt modelId="{FEF6C183-078A-4FD1-984D-C334EEE910F2}" type="pres">
      <dgm:prSet presAssocID="{E7922464-77CA-44BE-AF7C-2E139777070E}" presName="spacer" presStyleCnt="0"/>
      <dgm:spPr/>
    </dgm:pt>
    <dgm:pt modelId="{691DF0AD-962A-4311-9EDF-DB256C16B845}" type="pres">
      <dgm:prSet presAssocID="{8DE4FB57-4E60-4C6A-A464-25C05B9C086D}" presName="parentText" presStyleLbl="node1" presStyleIdx="5" presStyleCnt="6">
        <dgm:presLayoutVars>
          <dgm:chMax val="0"/>
          <dgm:bulletEnabled val="1"/>
        </dgm:presLayoutVars>
      </dgm:prSet>
      <dgm:spPr/>
    </dgm:pt>
  </dgm:ptLst>
  <dgm:cxnLst>
    <dgm:cxn modelId="{01AB960F-1AE5-4C4A-B4C8-C9CE3A3CFD59}" type="presOf" srcId="{849F3DB7-48BE-4322-9722-8034A53BC4C8}" destId="{8E237A82-FC9A-4F91-A8B5-C520EB56E135}" srcOrd="0" destOrd="0" presId="urn:microsoft.com/office/officeart/2005/8/layout/vList2"/>
    <dgm:cxn modelId="{D736AA5B-0DFE-4328-B9BC-BEEE809F4380}" srcId="{33B125B6-A6D8-4D46-BEB2-171BBF14974C}" destId="{0F1EEFEB-8CC1-4F01-9D6F-D29933BD4400}" srcOrd="2" destOrd="0" parTransId="{F19ACBFE-589E-4DA8-86B1-AF7EE2EAA859}" sibTransId="{554DAE96-7635-44D5-9C51-86C0AED591CC}"/>
    <dgm:cxn modelId="{0450F46D-7444-4E8F-9CFE-E27F467D3460}" type="presOf" srcId="{3448A24C-0795-4A12-819E-26B55FA69EAC}" destId="{DDF88357-99DA-4167-9A83-07DAAF037D21}" srcOrd="0" destOrd="0" presId="urn:microsoft.com/office/officeart/2005/8/layout/vList2"/>
    <dgm:cxn modelId="{97749371-6494-4FBF-A273-03921A3F94D6}" type="presOf" srcId="{8DE4FB57-4E60-4C6A-A464-25C05B9C086D}" destId="{691DF0AD-962A-4311-9EDF-DB256C16B845}" srcOrd="0" destOrd="0" presId="urn:microsoft.com/office/officeart/2005/8/layout/vList2"/>
    <dgm:cxn modelId="{68367682-CA02-4C73-AD7E-C3A8DEB32C36}" srcId="{33B125B6-A6D8-4D46-BEB2-171BBF14974C}" destId="{849F3DB7-48BE-4322-9722-8034A53BC4C8}" srcOrd="4" destOrd="0" parTransId="{CAACF487-A5B1-4862-91E3-C778520D9B50}" sibTransId="{E7922464-77CA-44BE-AF7C-2E139777070E}"/>
    <dgm:cxn modelId="{5BFBF684-3362-4421-B0A8-1945CE363556}" type="presOf" srcId="{0F1EEFEB-8CC1-4F01-9D6F-D29933BD4400}" destId="{9EE97042-6870-4566-A2CA-C1591DC056DC}" srcOrd="0" destOrd="0" presId="urn:microsoft.com/office/officeart/2005/8/layout/vList2"/>
    <dgm:cxn modelId="{4F0C1D91-51AE-42A3-827E-79B2B454B534}" srcId="{33B125B6-A6D8-4D46-BEB2-171BBF14974C}" destId="{DFABC1E1-CBEE-4DC4-A4AB-578F735A92A6}" srcOrd="1" destOrd="0" parTransId="{31EA3A27-D670-4C06-A372-6AD469E5852C}" sibTransId="{D81653A8-05C9-4A8A-B6D2-8342BF00B1A2}"/>
    <dgm:cxn modelId="{68A407A7-D457-48E0-A67B-231392F14C49}" type="presOf" srcId="{33B125B6-A6D8-4D46-BEB2-171BBF14974C}" destId="{A03AF404-D413-413B-913F-3B8EE0274157}" srcOrd="0" destOrd="0" presId="urn:microsoft.com/office/officeart/2005/8/layout/vList2"/>
    <dgm:cxn modelId="{F6FA94AE-B752-4754-8E06-D33E05566F12}" srcId="{33B125B6-A6D8-4D46-BEB2-171BBF14974C}" destId="{3448A24C-0795-4A12-819E-26B55FA69EAC}" srcOrd="0" destOrd="0" parTransId="{36834BAD-B03C-4409-9EBC-86F001B00B43}" sibTransId="{F49D5B69-E4FE-4918-B894-008530F4400C}"/>
    <dgm:cxn modelId="{849957B0-69C1-403A-B506-E6DBE8D5D34A}" type="presOf" srcId="{DFABC1E1-CBEE-4DC4-A4AB-578F735A92A6}" destId="{807E4208-DAF5-4347-AD22-E926F50852B1}" srcOrd="0" destOrd="0" presId="urn:microsoft.com/office/officeart/2005/8/layout/vList2"/>
    <dgm:cxn modelId="{8AF2ADCA-B9AC-4CFF-9246-EA17591EE7AB}" srcId="{33B125B6-A6D8-4D46-BEB2-171BBF14974C}" destId="{41416396-12B4-428B-BB10-633404DB13F8}" srcOrd="3" destOrd="0" parTransId="{534C94A4-570D-4D00-87DC-F41A86008DE9}" sibTransId="{E881A047-B922-4859-89B3-7851C526AFAA}"/>
    <dgm:cxn modelId="{2A18DACA-4528-4E4C-B93E-19595E85D5AB}" type="presOf" srcId="{41416396-12B4-428B-BB10-633404DB13F8}" destId="{FD014577-FE72-4DA5-8F05-5DB9CB6EE1D3}" srcOrd="0" destOrd="0" presId="urn:microsoft.com/office/officeart/2005/8/layout/vList2"/>
    <dgm:cxn modelId="{3D508CCF-F1C8-4C8B-AA67-5D38F62A3BF1}" srcId="{33B125B6-A6D8-4D46-BEB2-171BBF14974C}" destId="{8DE4FB57-4E60-4C6A-A464-25C05B9C086D}" srcOrd="5" destOrd="0" parTransId="{471E5FE7-A792-423C-A0DA-3C8C10EC3989}" sibTransId="{F5B266BA-9AC4-4AAE-AC48-8B9B0C47015F}"/>
    <dgm:cxn modelId="{64FC4895-703C-43EA-9B13-1298BD5994CA}" type="presParOf" srcId="{A03AF404-D413-413B-913F-3B8EE0274157}" destId="{DDF88357-99DA-4167-9A83-07DAAF037D21}" srcOrd="0" destOrd="0" presId="urn:microsoft.com/office/officeart/2005/8/layout/vList2"/>
    <dgm:cxn modelId="{5929A16F-DD81-44A4-BC79-16F375C58DC7}" type="presParOf" srcId="{A03AF404-D413-413B-913F-3B8EE0274157}" destId="{6804998B-C159-4085-AAA7-AF2B84908C59}" srcOrd="1" destOrd="0" presId="urn:microsoft.com/office/officeart/2005/8/layout/vList2"/>
    <dgm:cxn modelId="{D10BF266-571C-4E58-9A0D-C1B61F74B903}" type="presParOf" srcId="{A03AF404-D413-413B-913F-3B8EE0274157}" destId="{807E4208-DAF5-4347-AD22-E926F50852B1}" srcOrd="2" destOrd="0" presId="urn:microsoft.com/office/officeart/2005/8/layout/vList2"/>
    <dgm:cxn modelId="{7934F1C4-AA0A-46C8-A1B0-510D73435C0B}" type="presParOf" srcId="{A03AF404-D413-413B-913F-3B8EE0274157}" destId="{E8B91230-D339-4013-B0F6-5FA412F7216E}" srcOrd="3" destOrd="0" presId="urn:microsoft.com/office/officeart/2005/8/layout/vList2"/>
    <dgm:cxn modelId="{79E95B6A-7A5E-4F57-AE6C-E20A84157EF2}" type="presParOf" srcId="{A03AF404-D413-413B-913F-3B8EE0274157}" destId="{9EE97042-6870-4566-A2CA-C1591DC056DC}" srcOrd="4" destOrd="0" presId="urn:microsoft.com/office/officeart/2005/8/layout/vList2"/>
    <dgm:cxn modelId="{55B91872-B744-45B2-96B7-54520831FA8F}" type="presParOf" srcId="{A03AF404-D413-413B-913F-3B8EE0274157}" destId="{8561CE5A-8E02-44BE-B47A-4FCA2546D23B}" srcOrd="5" destOrd="0" presId="urn:microsoft.com/office/officeart/2005/8/layout/vList2"/>
    <dgm:cxn modelId="{4C46FBD9-E44C-4C7A-8C7D-9235EB0E69C9}" type="presParOf" srcId="{A03AF404-D413-413B-913F-3B8EE0274157}" destId="{FD014577-FE72-4DA5-8F05-5DB9CB6EE1D3}" srcOrd="6" destOrd="0" presId="urn:microsoft.com/office/officeart/2005/8/layout/vList2"/>
    <dgm:cxn modelId="{106AE0E2-3302-48BF-95C8-35190D339BFA}" type="presParOf" srcId="{A03AF404-D413-413B-913F-3B8EE0274157}" destId="{4FA10922-8AC7-4830-8D17-261C41C6CCF6}" srcOrd="7" destOrd="0" presId="urn:microsoft.com/office/officeart/2005/8/layout/vList2"/>
    <dgm:cxn modelId="{7D2AF761-9100-409D-8B36-2CC3E0EF4F28}" type="presParOf" srcId="{A03AF404-D413-413B-913F-3B8EE0274157}" destId="{8E237A82-FC9A-4F91-A8B5-C520EB56E135}" srcOrd="8" destOrd="0" presId="urn:microsoft.com/office/officeart/2005/8/layout/vList2"/>
    <dgm:cxn modelId="{D91EA7B4-22B6-481B-9710-0BC9F234FF7A}" type="presParOf" srcId="{A03AF404-D413-413B-913F-3B8EE0274157}" destId="{FEF6C183-078A-4FD1-984D-C334EEE910F2}" srcOrd="9" destOrd="0" presId="urn:microsoft.com/office/officeart/2005/8/layout/vList2"/>
    <dgm:cxn modelId="{D87CAE82-4BA2-415C-9DE4-4364D9087DCB}" type="presParOf" srcId="{A03AF404-D413-413B-913F-3B8EE0274157}" destId="{691DF0AD-962A-4311-9EDF-DB256C16B84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4B8A6A-B86D-42E9-A037-D07B4E16D97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C84C9CBD-2E4C-4940-8911-6D5B4097954F}">
      <dgm:prSet/>
      <dgm:spPr/>
      <dgm:t>
        <a:bodyPr/>
        <a:lstStyle/>
        <a:p>
          <a:pPr rtl="0"/>
          <a:r>
            <a:rPr lang="en-GB" b="1"/>
            <a:t>Gastroenteritis</a:t>
          </a:r>
          <a:r>
            <a:rPr lang="en-GB"/>
            <a:t>: high diarrhoea, dehydration, fatigue, high pyrexia, elderly, travel hx, Abx use</a:t>
          </a:r>
          <a:endParaRPr lang="en-GB" dirty="0"/>
        </a:p>
      </dgm:t>
    </dgm:pt>
    <dgm:pt modelId="{5BD6FBA3-14DB-4157-935B-453D58243B51}" type="parTrans" cxnId="{5632B2D1-536F-416D-9847-59C51DAB8467}">
      <dgm:prSet/>
      <dgm:spPr/>
      <dgm:t>
        <a:bodyPr/>
        <a:lstStyle/>
        <a:p>
          <a:endParaRPr lang="en-GB"/>
        </a:p>
      </dgm:t>
    </dgm:pt>
    <dgm:pt modelId="{90FEEFEF-6302-4164-8725-F5282F9140F8}" type="sibTrans" cxnId="{5632B2D1-536F-416D-9847-59C51DAB8467}">
      <dgm:prSet/>
      <dgm:spPr/>
      <dgm:t>
        <a:bodyPr/>
        <a:lstStyle/>
        <a:p>
          <a:endParaRPr lang="en-GB"/>
        </a:p>
      </dgm:t>
    </dgm:pt>
    <dgm:pt modelId="{4122FF3A-D4A4-49DA-A75B-1E08F4B78157}">
      <dgm:prSet/>
      <dgm:spPr/>
      <dgm:t>
        <a:bodyPr/>
        <a:lstStyle/>
        <a:p>
          <a:pPr rtl="0"/>
          <a:r>
            <a:rPr lang="en-GB" b="1"/>
            <a:t>Pneumonia</a:t>
          </a:r>
          <a:r>
            <a:rPr lang="en-GB"/>
            <a:t>: SOB, cough, elderly, diabetic, COPD, sharp upper abdo pain, worse with inspiration, creps, CXR</a:t>
          </a:r>
          <a:endParaRPr lang="en-GB" dirty="0"/>
        </a:p>
      </dgm:t>
    </dgm:pt>
    <dgm:pt modelId="{F4BD97A3-5885-4330-9B98-0C685D739249}" type="parTrans" cxnId="{165ECE15-746D-41FC-AB8D-8CBA6F8CB30D}">
      <dgm:prSet/>
      <dgm:spPr/>
      <dgm:t>
        <a:bodyPr/>
        <a:lstStyle/>
        <a:p>
          <a:endParaRPr lang="en-GB"/>
        </a:p>
      </dgm:t>
    </dgm:pt>
    <dgm:pt modelId="{42738F0C-E620-4B77-8173-2B59F56AB2B4}" type="sibTrans" cxnId="{165ECE15-746D-41FC-AB8D-8CBA6F8CB30D}">
      <dgm:prSet/>
      <dgm:spPr/>
      <dgm:t>
        <a:bodyPr/>
        <a:lstStyle/>
        <a:p>
          <a:endParaRPr lang="en-GB"/>
        </a:p>
      </dgm:t>
    </dgm:pt>
    <dgm:pt modelId="{767D0D9C-4FB7-4BFF-AC81-00BA00E9B55A}">
      <dgm:prSet/>
      <dgm:spPr/>
      <dgm:t>
        <a:bodyPr/>
        <a:lstStyle/>
        <a:p>
          <a:pPr rtl="0"/>
          <a:r>
            <a:rPr lang="en-GB" b="1"/>
            <a:t>DKA</a:t>
          </a:r>
          <a:r>
            <a:rPr lang="en-GB"/>
            <a:t>: young, thin, kussmaul’s respiration, dehydration, generalised abdo pain, N+V, high BM, low pH</a:t>
          </a:r>
          <a:endParaRPr lang="en-GB" dirty="0"/>
        </a:p>
      </dgm:t>
    </dgm:pt>
    <dgm:pt modelId="{60AA3F2C-0ABC-41E7-BC4D-4A34A8C2D5B9}" type="parTrans" cxnId="{CDA6719C-5D73-49BC-BC11-8CA17410289C}">
      <dgm:prSet/>
      <dgm:spPr/>
      <dgm:t>
        <a:bodyPr/>
        <a:lstStyle/>
        <a:p>
          <a:endParaRPr lang="en-GB"/>
        </a:p>
      </dgm:t>
    </dgm:pt>
    <dgm:pt modelId="{487D4F20-97B9-422E-8660-8452F9E98014}" type="sibTrans" cxnId="{CDA6719C-5D73-49BC-BC11-8CA17410289C}">
      <dgm:prSet/>
      <dgm:spPr/>
      <dgm:t>
        <a:bodyPr/>
        <a:lstStyle/>
        <a:p>
          <a:endParaRPr lang="en-GB"/>
        </a:p>
      </dgm:t>
    </dgm:pt>
    <dgm:pt modelId="{7E7EA160-9AC1-404D-8F58-8AE3FB4EC5FD}">
      <dgm:prSet/>
      <dgm:spPr/>
      <dgm:t>
        <a:bodyPr/>
        <a:lstStyle/>
        <a:p>
          <a:pPr rtl="0"/>
          <a:r>
            <a:rPr lang="en-GB" b="1"/>
            <a:t>Sickle cell crisis</a:t>
          </a:r>
          <a:r>
            <a:rPr lang="en-GB"/>
            <a:t>: afro-carribean, auto-recessive, dehydration, pleuritic, splenic pain, jaundice, gallstones</a:t>
          </a:r>
          <a:endParaRPr lang="en-GB" dirty="0"/>
        </a:p>
      </dgm:t>
    </dgm:pt>
    <dgm:pt modelId="{E55F0FA8-0A0D-4D34-93EA-CE3521300E96}" type="parTrans" cxnId="{D69EE4DB-6695-4DB2-9EFD-E26A56500097}">
      <dgm:prSet/>
      <dgm:spPr/>
      <dgm:t>
        <a:bodyPr/>
        <a:lstStyle/>
        <a:p>
          <a:endParaRPr lang="en-GB"/>
        </a:p>
      </dgm:t>
    </dgm:pt>
    <dgm:pt modelId="{B64FDD30-006A-475D-992A-E4F1618A53C9}" type="sibTrans" cxnId="{D69EE4DB-6695-4DB2-9EFD-E26A56500097}">
      <dgm:prSet/>
      <dgm:spPr/>
      <dgm:t>
        <a:bodyPr/>
        <a:lstStyle/>
        <a:p>
          <a:endParaRPr lang="en-GB"/>
        </a:p>
      </dgm:t>
    </dgm:pt>
    <dgm:pt modelId="{3F863E9A-5A48-4C6D-9BB1-9B02E3644A84}">
      <dgm:prSet/>
      <dgm:spPr/>
      <dgm:t>
        <a:bodyPr/>
        <a:lstStyle/>
        <a:p>
          <a:pPr rtl="0"/>
          <a:r>
            <a:rPr lang="en-GB" b="1"/>
            <a:t>Porphyria</a:t>
          </a:r>
          <a:r>
            <a:rPr lang="en-GB"/>
            <a:t>: hereditary, generalised neuropathic abdominal pain, anaemia, response to certain drugs, muscle weakness</a:t>
          </a:r>
          <a:endParaRPr lang="en-GB" dirty="0"/>
        </a:p>
      </dgm:t>
    </dgm:pt>
    <dgm:pt modelId="{85AF52D7-E0EE-4390-A8F9-355C546EAD2B}" type="parTrans" cxnId="{37537F90-4837-427E-82D3-E21C14828152}">
      <dgm:prSet/>
      <dgm:spPr/>
      <dgm:t>
        <a:bodyPr/>
        <a:lstStyle/>
        <a:p>
          <a:endParaRPr lang="en-GB"/>
        </a:p>
      </dgm:t>
    </dgm:pt>
    <dgm:pt modelId="{16C3D8CD-528F-4391-A3D5-B6B1A31B0899}" type="sibTrans" cxnId="{37537F90-4837-427E-82D3-E21C14828152}">
      <dgm:prSet/>
      <dgm:spPr/>
      <dgm:t>
        <a:bodyPr/>
        <a:lstStyle/>
        <a:p>
          <a:endParaRPr lang="en-GB"/>
        </a:p>
      </dgm:t>
    </dgm:pt>
    <dgm:pt modelId="{C53D9538-ACBB-4C3D-89B7-0893E8ADE3AD}" type="pres">
      <dgm:prSet presAssocID="{004B8A6A-B86D-42E9-A037-D07B4E16D97F}" presName="linear" presStyleCnt="0">
        <dgm:presLayoutVars>
          <dgm:animLvl val="lvl"/>
          <dgm:resizeHandles val="exact"/>
        </dgm:presLayoutVars>
      </dgm:prSet>
      <dgm:spPr/>
    </dgm:pt>
    <dgm:pt modelId="{124FBF97-5E7A-49AA-A468-6F7AB1BDB644}" type="pres">
      <dgm:prSet presAssocID="{C84C9CBD-2E4C-4940-8911-6D5B4097954F}" presName="parentText" presStyleLbl="node1" presStyleIdx="0" presStyleCnt="5">
        <dgm:presLayoutVars>
          <dgm:chMax val="0"/>
          <dgm:bulletEnabled val="1"/>
        </dgm:presLayoutVars>
      </dgm:prSet>
      <dgm:spPr/>
    </dgm:pt>
    <dgm:pt modelId="{DF5A4F58-AEAE-4234-BB04-2F7F836778BA}" type="pres">
      <dgm:prSet presAssocID="{90FEEFEF-6302-4164-8725-F5282F9140F8}" presName="spacer" presStyleCnt="0"/>
      <dgm:spPr/>
    </dgm:pt>
    <dgm:pt modelId="{A708A36C-7539-4806-B612-6E6FB5F2BFC3}" type="pres">
      <dgm:prSet presAssocID="{4122FF3A-D4A4-49DA-A75B-1E08F4B78157}" presName="parentText" presStyleLbl="node1" presStyleIdx="1" presStyleCnt="5">
        <dgm:presLayoutVars>
          <dgm:chMax val="0"/>
          <dgm:bulletEnabled val="1"/>
        </dgm:presLayoutVars>
      </dgm:prSet>
      <dgm:spPr/>
    </dgm:pt>
    <dgm:pt modelId="{279AEBCA-48DD-40BA-8020-16B3EFDFCE0A}" type="pres">
      <dgm:prSet presAssocID="{42738F0C-E620-4B77-8173-2B59F56AB2B4}" presName="spacer" presStyleCnt="0"/>
      <dgm:spPr/>
    </dgm:pt>
    <dgm:pt modelId="{C20FB6E7-E435-47AB-88F1-86E83AEBCED9}" type="pres">
      <dgm:prSet presAssocID="{767D0D9C-4FB7-4BFF-AC81-00BA00E9B55A}" presName="parentText" presStyleLbl="node1" presStyleIdx="2" presStyleCnt="5">
        <dgm:presLayoutVars>
          <dgm:chMax val="0"/>
          <dgm:bulletEnabled val="1"/>
        </dgm:presLayoutVars>
      </dgm:prSet>
      <dgm:spPr/>
    </dgm:pt>
    <dgm:pt modelId="{C502BB10-C074-4D18-B511-DF6B9F757186}" type="pres">
      <dgm:prSet presAssocID="{487D4F20-97B9-422E-8660-8452F9E98014}" presName="spacer" presStyleCnt="0"/>
      <dgm:spPr/>
    </dgm:pt>
    <dgm:pt modelId="{3BDB934E-F9F0-498E-BF15-13B8FBD744C4}" type="pres">
      <dgm:prSet presAssocID="{7E7EA160-9AC1-404D-8F58-8AE3FB4EC5FD}" presName="parentText" presStyleLbl="node1" presStyleIdx="3" presStyleCnt="5">
        <dgm:presLayoutVars>
          <dgm:chMax val="0"/>
          <dgm:bulletEnabled val="1"/>
        </dgm:presLayoutVars>
      </dgm:prSet>
      <dgm:spPr/>
    </dgm:pt>
    <dgm:pt modelId="{A28DCB2E-20E0-4776-98E5-28DB78D190EC}" type="pres">
      <dgm:prSet presAssocID="{B64FDD30-006A-475D-992A-E4F1618A53C9}" presName="spacer" presStyleCnt="0"/>
      <dgm:spPr/>
    </dgm:pt>
    <dgm:pt modelId="{55E1DC99-BE91-425E-9A13-6A6962C097B3}" type="pres">
      <dgm:prSet presAssocID="{3F863E9A-5A48-4C6D-9BB1-9B02E3644A84}" presName="parentText" presStyleLbl="node1" presStyleIdx="4" presStyleCnt="5">
        <dgm:presLayoutVars>
          <dgm:chMax val="0"/>
          <dgm:bulletEnabled val="1"/>
        </dgm:presLayoutVars>
      </dgm:prSet>
      <dgm:spPr/>
    </dgm:pt>
  </dgm:ptLst>
  <dgm:cxnLst>
    <dgm:cxn modelId="{FDF6CC05-1780-423A-B55D-C8B2755226BC}" type="presOf" srcId="{3F863E9A-5A48-4C6D-9BB1-9B02E3644A84}" destId="{55E1DC99-BE91-425E-9A13-6A6962C097B3}" srcOrd="0" destOrd="0" presId="urn:microsoft.com/office/officeart/2005/8/layout/vList2"/>
    <dgm:cxn modelId="{33F2E412-B1FF-4D62-B9BB-A303BA83DF8C}" type="presOf" srcId="{4122FF3A-D4A4-49DA-A75B-1E08F4B78157}" destId="{A708A36C-7539-4806-B612-6E6FB5F2BFC3}" srcOrd="0" destOrd="0" presId="urn:microsoft.com/office/officeart/2005/8/layout/vList2"/>
    <dgm:cxn modelId="{165ECE15-746D-41FC-AB8D-8CBA6F8CB30D}" srcId="{004B8A6A-B86D-42E9-A037-D07B4E16D97F}" destId="{4122FF3A-D4A4-49DA-A75B-1E08F4B78157}" srcOrd="1" destOrd="0" parTransId="{F4BD97A3-5885-4330-9B98-0C685D739249}" sibTransId="{42738F0C-E620-4B77-8173-2B59F56AB2B4}"/>
    <dgm:cxn modelId="{0364A119-0BA3-4DA4-9BE2-A13F1E1C5322}" type="presOf" srcId="{7E7EA160-9AC1-404D-8F58-8AE3FB4EC5FD}" destId="{3BDB934E-F9F0-498E-BF15-13B8FBD744C4}" srcOrd="0" destOrd="0" presId="urn:microsoft.com/office/officeart/2005/8/layout/vList2"/>
    <dgm:cxn modelId="{37537F90-4837-427E-82D3-E21C14828152}" srcId="{004B8A6A-B86D-42E9-A037-D07B4E16D97F}" destId="{3F863E9A-5A48-4C6D-9BB1-9B02E3644A84}" srcOrd="4" destOrd="0" parTransId="{85AF52D7-E0EE-4390-A8F9-355C546EAD2B}" sibTransId="{16C3D8CD-528F-4391-A3D5-B6B1A31B0899}"/>
    <dgm:cxn modelId="{0357DC97-FD66-4364-AD64-E8B32B44730D}" type="presOf" srcId="{004B8A6A-B86D-42E9-A037-D07B4E16D97F}" destId="{C53D9538-ACBB-4C3D-89B7-0893E8ADE3AD}" srcOrd="0" destOrd="0" presId="urn:microsoft.com/office/officeart/2005/8/layout/vList2"/>
    <dgm:cxn modelId="{CDA6719C-5D73-49BC-BC11-8CA17410289C}" srcId="{004B8A6A-B86D-42E9-A037-D07B4E16D97F}" destId="{767D0D9C-4FB7-4BFF-AC81-00BA00E9B55A}" srcOrd="2" destOrd="0" parTransId="{60AA3F2C-0ABC-41E7-BC4D-4A34A8C2D5B9}" sibTransId="{487D4F20-97B9-422E-8660-8452F9E98014}"/>
    <dgm:cxn modelId="{49927AAC-1744-4E7C-8520-22D0B4196291}" type="presOf" srcId="{767D0D9C-4FB7-4BFF-AC81-00BA00E9B55A}" destId="{C20FB6E7-E435-47AB-88F1-86E83AEBCED9}" srcOrd="0" destOrd="0" presId="urn:microsoft.com/office/officeart/2005/8/layout/vList2"/>
    <dgm:cxn modelId="{B09D3EB8-A803-4116-A4EF-03A06373F43E}" type="presOf" srcId="{C84C9CBD-2E4C-4940-8911-6D5B4097954F}" destId="{124FBF97-5E7A-49AA-A468-6F7AB1BDB644}" srcOrd="0" destOrd="0" presId="urn:microsoft.com/office/officeart/2005/8/layout/vList2"/>
    <dgm:cxn modelId="{5632B2D1-536F-416D-9847-59C51DAB8467}" srcId="{004B8A6A-B86D-42E9-A037-D07B4E16D97F}" destId="{C84C9CBD-2E4C-4940-8911-6D5B4097954F}" srcOrd="0" destOrd="0" parTransId="{5BD6FBA3-14DB-4157-935B-453D58243B51}" sibTransId="{90FEEFEF-6302-4164-8725-F5282F9140F8}"/>
    <dgm:cxn modelId="{D69EE4DB-6695-4DB2-9EFD-E26A56500097}" srcId="{004B8A6A-B86D-42E9-A037-D07B4E16D97F}" destId="{7E7EA160-9AC1-404D-8F58-8AE3FB4EC5FD}" srcOrd="3" destOrd="0" parTransId="{E55F0FA8-0A0D-4D34-93EA-CE3521300E96}" sibTransId="{B64FDD30-006A-475D-992A-E4F1618A53C9}"/>
    <dgm:cxn modelId="{28F23A65-AFD0-43DE-9D2E-ED2CE661B3A0}" type="presParOf" srcId="{C53D9538-ACBB-4C3D-89B7-0893E8ADE3AD}" destId="{124FBF97-5E7A-49AA-A468-6F7AB1BDB644}" srcOrd="0" destOrd="0" presId="urn:microsoft.com/office/officeart/2005/8/layout/vList2"/>
    <dgm:cxn modelId="{0F46266A-600E-41AC-8A8C-D1AB1B385964}" type="presParOf" srcId="{C53D9538-ACBB-4C3D-89B7-0893E8ADE3AD}" destId="{DF5A4F58-AEAE-4234-BB04-2F7F836778BA}" srcOrd="1" destOrd="0" presId="urn:microsoft.com/office/officeart/2005/8/layout/vList2"/>
    <dgm:cxn modelId="{D8A87AC2-8710-488F-B63F-893ADF016F7C}" type="presParOf" srcId="{C53D9538-ACBB-4C3D-89B7-0893E8ADE3AD}" destId="{A708A36C-7539-4806-B612-6E6FB5F2BFC3}" srcOrd="2" destOrd="0" presId="urn:microsoft.com/office/officeart/2005/8/layout/vList2"/>
    <dgm:cxn modelId="{489EEC7B-1474-4122-A884-3AA016C9A2A5}" type="presParOf" srcId="{C53D9538-ACBB-4C3D-89B7-0893E8ADE3AD}" destId="{279AEBCA-48DD-40BA-8020-16B3EFDFCE0A}" srcOrd="3" destOrd="0" presId="urn:microsoft.com/office/officeart/2005/8/layout/vList2"/>
    <dgm:cxn modelId="{1BEE2F6D-2BBA-4BA1-BEB3-21EB16CCCAE6}" type="presParOf" srcId="{C53D9538-ACBB-4C3D-89B7-0893E8ADE3AD}" destId="{C20FB6E7-E435-47AB-88F1-86E83AEBCED9}" srcOrd="4" destOrd="0" presId="urn:microsoft.com/office/officeart/2005/8/layout/vList2"/>
    <dgm:cxn modelId="{B772B65D-E4EA-4A9E-8347-E144FF78A0B7}" type="presParOf" srcId="{C53D9538-ACBB-4C3D-89B7-0893E8ADE3AD}" destId="{C502BB10-C074-4D18-B511-DF6B9F757186}" srcOrd="5" destOrd="0" presId="urn:microsoft.com/office/officeart/2005/8/layout/vList2"/>
    <dgm:cxn modelId="{188A04AC-3DC3-41DB-AA2F-47206BA7501E}" type="presParOf" srcId="{C53D9538-ACBB-4C3D-89B7-0893E8ADE3AD}" destId="{3BDB934E-F9F0-498E-BF15-13B8FBD744C4}" srcOrd="6" destOrd="0" presId="urn:microsoft.com/office/officeart/2005/8/layout/vList2"/>
    <dgm:cxn modelId="{E772713C-B8E2-4978-A187-97BB4D13EDCB}" type="presParOf" srcId="{C53D9538-ACBB-4C3D-89B7-0893E8ADE3AD}" destId="{A28DCB2E-20E0-4776-98E5-28DB78D190EC}" srcOrd="7" destOrd="0" presId="urn:microsoft.com/office/officeart/2005/8/layout/vList2"/>
    <dgm:cxn modelId="{885887B9-3D45-4941-925D-C008B0D74A94}" type="presParOf" srcId="{C53D9538-ACBB-4C3D-89B7-0893E8ADE3AD}" destId="{55E1DC99-BE91-425E-9A13-6A6962C097B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12386C-B965-4571-9FA2-7B76E75B494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2D997CF-9884-49E0-8894-B0E754582414}">
      <dgm:prSet/>
      <dgm:spPr/>
      <dgm:t>
        <a:bodyPr/>
        <a:lstStyle/>
        <a:p>
          <a:pPr rtl="0"/>
          <a:r>
            <a:rPr lang="en-GB" dirty="0"/>
            <a:t>Demographics/ Type of XR</a:t>
          </a:r>
        </a:p>
      </dgm:t>
    </dgm:pt>
    <dgm:pt modelId="{4F4CC78B-91DA-43B7-B170-FFA81AF01309}" type="parTrans" cxnId="{F31AA13B-7D70-497A-89DD-3F2D25E66CB3}">
      <dgm:prSet/>
      <dgm:spPr/>
      <dgm:t>
        <a:bodyPr/>
        <a:lstStyle/>
        <a:p>
          <a:endParaRPr lang="en-GB"/>
        </a:p>
      </dgm:t>
    </dgm:pt>
    <dgm:pt modelId="{430EBDB1-68E2-4618-8DA9-BD090B18A121}" type="sibTrans" cxnId="{F31AA13B-7D70-497A-89DD-3F2D25E66CB3}">
      <dgm:prSet/>
      <dgm:spPr/>
      <dgm:t>
        <a:bodyPr/>
        <a:lstStyle/>
        <a:p>
          <a:endParaRPr lang="en-GB"/>
        </a:p>
      </dgm:t>
    </dgm:pt>
    <dgm:pt modelId="{38BBF603-0171-4935-915D-97CD91CD4095}">
      <dgm:prSet/>
      <dgm:spPr/>
      <dgm:t>
        <a:bodyPr/>
        <a:lstStyle/>
        <a:p>
          <a:pPr rtl="0"/>
          <a:r>
            <a:rPr lang="en-GB" dirty="0"/>
            <a:t>Black: dilated loops / Air</a:t>
          </a:r>
        </a:p>
      </dgm:t>
    </dgm:pt>
    <dgm:pt modelId="{2262D5B9-3A95-4A66-973B-495DF4B2F05F}" type="parTrans" cxnId="{DB9AB8BA-7CC8-4C6E-919C-F6AC628AE173}">
      <dgm:prSet/>
      <dgm:spPr/>
      <dgm:t>
        <a:bodyPr/>
        <a:lstStyle/>
        <a:p>
          <a:endParaRPr lang="en-GB"/>
        </a:p>
      </dgm:t>
    </dgm:pt>
    <dgm:pt modelId="{971BA7B7-022F-4105-83A9-E99563A68079}" type="sibTrans" cxnId="{DB9AB8BA-7CC8-4C6E-919C-F6AC628AE173}">
      <dgm:prSet/>
      <dgm:spPr/>
      <dgm:t>
        <a:bodyPr/>
        <a:lstStyle/>
        <a:p>
          <a:endParaRPr lang="en-GB"/>
        </a:p>
      </dgm:t>
    </dgm:pt>
    <dgm:pt modelId="{325B814D-3994-4DB2-845E-A3F4C0B7839B}">
      <dgm:prSet/>
      <dgm:spPr/>
      <dgm:t>
        <a:bodyPr/>
        <a:lstStyle/>
        <a:p>
          <a:pPr rtl="0"/>
          <a:r>
            <a:rPr lang="en-GB" dirty="0"/>
            <a:t>Small = central, </a:t>
          </a:r>
          <a:r>
            <a:rPr lang="en-GB" dirty="0" err="1"/>
            <a:t>valvulae</a:t>
          </a:r>
          <a:r>
            <a:rPr lang="en-GB" dirty="0"/>
            <a:t> </a:t>
          </a:r>
          <a:r>
            <a:rPr lang="en-GB" dirty="0" err="1"/>
            <a:t>conniventes</a:t>
          </a:r>
          <a:endParaRPr lang="en-GB" dirty="0"/>
        </a:p>
      </dgm:t>
    </dgm:pt>
    <dgm:pt modelId="{D8B58CB5-3902-4B5B-BEA5-389C8CBB2ED1}" type="parTrans" cxnId="{B4BB8FEB-CD69-4D47-B1C8-8BED52EE4C72}">
      <dgm:prSet/>
      <dgm:spPr/>
      <dgm:t>
        <a:bodyPr/>
        <a:lstStyle/>
        <a:p>
          <a:endParaRPr lang="en-GB"/>
        </a:p>
      </dgm:t>
    </dgm:pt>
    <dgm:pt modelId="{68B46476-69BE-43B7-BAB2-5DC5638263E1}" type="sibTrans" cxnId="{B4BB8FEB-CD69-4D47-B1C8-8BED52EE4C72}">
      <dgm:prSet/>
      <dgm:spPr/>
      <dgm:t>
        <a:bodyPr/>
        <a:lstStyle/>
        <a:p>
          <a:endParaRPr lang="en-GB"/>
        </a:p>
      </dgm:t>
    </dgm:pt>
    <dgm:pt modelId="{1BACDEB3-3D9A-4A83-AFFC-F01EFD221114}">
      <dgm:prSet/>
      <dgm:spPr/>
      <dgm:t>
        <a:bodyPr/>
        <a:lstStyle/>
        <a:p>
          <a:pPr rtl="0"/>
          <a:r>
            <a:rPr lang="en-GB" dirty="0"/>
            <a:t>Large = Peripheral, </a:t>
          </a:r>
          <a:r>
            <a:rPr lang="en-GB" dirty="0" err="1"/>
            <a:t>Haustrae</a:t>
          </a:r>
          <a:endParaRPr lang="en-GB" dirty="0"/>
        </a:p>
      </dgm:t>
    </dgm:pt>
    <dgm:pt modelId="{CA583AE6-90DE-48C1-8E81-68AD7F378F65}" type="parTrans" cxnId="{90AE9E2D-B9F8-43D4-821F-2C5F56A0AFC2}">
      <dgm:prSet/>
      <dgm:spPr/>
      <dgm:t>
        <a:bodyPr/>
        <a:lstStyle/>
        <a:p>
          <a:endParaRPr lang="en-GB"/>
        </a:p>
      </dgm:t>
    </dgm:pt>
    <dgm:pt modelId="{FE3EE70A-78A8-4485-90ED-315F4ED4216C}" type="sibTrans" cxnId="{90AE9E2D-B9F8-43D4-821F-2C5F56A0AFC2}">
      <dgm:prSet/>
      <dgm:spPr/>
      <dgm:t>
        <a:bodyPr/>
        <a:lstStyle/>
        <a:p>
          <a:endParaRPr lang="en-GB"/>
        </a:p>
      </dgm:t>
    </dgm:pt>
    <dgm:pt modelId="{BDFA3509-AEA0-4507-A3FE-DCB9034B1A71}">
      <dgm:prSet/>
      <dgm:spPr/>
      <dgm:t>
        <a:bodyPr/>
        <a:lstStyle/>
        <a:p>
          <a:pPr rtl="0"/>
          <a:r>
            <a:rPr lang="en-GB"/>
            <a:t>White: Calcification </a:t>
          </a:r>
        </a:p>
      </dgm:t>
    </dgm:pt>
    <dgm:pt modelId="{17FC6816-4AA8-4D52-8F0F-DB11F3A1E107}" type="parTrans" cxnId="{14E5805B-9419-4AA8-A62C-50691BD609D7}">
      <dgm:prSet/>
      <dgm:spPr/>
      <dgm:t>
        <a:bodyPr/>
        <a:lstStyle/>
        <a:p>
          <a:endParaRPr lang="en-GB"/>
        </a:p>
      </dgm:t>
    </dgm:pt>
    <dgm:pt modelId="{98EBCCAE-003A-460E-A6D4-4B78921EFED6}" type="sibTrans" cxnId="{14E5805B-9419-4AA8-A62C-50691BD609D7}">
      <dgm:prSet/>
      <dgm:spPr/>
      <dgm:t>
        <a:bodyPr/>
        <a:lstStyle/>
        <a:p>
          <a:endParaRPr lang="en-GB"/>
        </a:p>
      </dgm:t>
    </dgm:pt>
    <dgm:pt modelId="{1F9AB4E0-B719-4939-9182-C6326EF6A1B1}">
      <dgm:prSet/>
      <dgm:spPr/>
      <dgm:t>
        <a:bodyPr/>
        <a:lstStyle/>
        <a:p>
          <a:pPr rtl="0"/>
          <a:r>
            <a:rPr lang="en-GB"/>
            <a:t>Renal stones/ Gallstones </a:t>
          </a:r>
        </a:p>
      </dgm:t>
    </dgm:pt>
    <dgm:pt modelId="{7EFB23AB-37D2-4164-A5FE-1580BD4D7FBA}" type="parTrans" cxnId="{612C363F-52A1-4E53-ADF5-3BB5CA928EF8}">
      <dgm:prSet/>
      <dgm:spPr/>
      <dgm:t>
        <a:bodyPr/>
        <a:lstStyle/>
        <a:p>
          <a:endParaRPr lang="en-GB"/>
        </a:p>
      </dgm:t>
    </dgm:pt>
    <dgm:pt modelId="{3EE456E0-B19F-4E93-BE58-D49E92B1278F}" type="sibTrans" cxnId="{612C363F-52A1-4E53-ADF5-3BB5CA928EF8}">
      <dgm:prSet/>
      <dgm:spPr/>
      <dgm:t>
        <a:bodyPr/>
        <a:lstStyle/>
        <a:p>
          <a:endParaRPr lang="en-GB"/>
        </a:p>
      </dgm:t>
    </dgm:pt>
    <dgm:pt modelId="{3F33D566-D592-4F44-B9AB-9739E622FACA}">
      <dgm:prSet/>
      <dgm:spPr/>
      <dgm:t>
        <a:bodyPr/>
        <a:lstStyle/>
        <a:p>
          <a:pPr rtl="0"/>
          <a:r>
            <a:rPr lang="en-GB" dirty="0"/>
            <a:t>Foreign Bodies</a:t>
          </a:r>
        </a:p>
      </dgm:t>
    </dgm:pt>
    <dgm:pt modelId="{E7C14977-CE05-4199-9B05-3387DE609669}" type="parTrans" cxnId="{FA413C71-E9D2-4531-976B-0934523182B3}">
      <dgm:prSet/>
      <dgm:spPr/>
      <dgm:t>
        <a:bodyPr/>
        <a:lstStyle/>
        <a:p>
          <a:endParaRPr lang="en-GB"/>
        </a:p>
      </dgm:t>
    </dgm:pt>
    <dgm:pt modelId="{2658F7AE-72E7-49AB-ADC5-136C15159306}" type="sibTrans" cxnId="{FA413C71-E9D2-4531-976B-0934523182B3}">
      <dgm:prSet/>
      <dgm:spPr/>
      <dgm:t>
        <a:bodyPr/>
        <a:lstStyle/>
        <a:p>
          <a:endParaRPr lang="en-GB"/>
        </a:p>
      </dgm:t>
    </dgm:pt>
    <dgm:pt modelId="{F74684D3-CB69-490D-86C1-5D718897C898}">
      <dgm:prSet/>
      <dgm:spPr/>
      <dgm:t>
        <a:bodyPr/>
        <a:lstStyle/>
        <a:p>
          <a:pPr rtl="0"/>
          <a:r>
            <a:rPr lang="en-GB"/>
            <a:t>Bone</a:t>
          </a:r>
        </a:p>
      </dgm:t>
    </dgm:pt>
    <dgm:pt modelId="{913552D2-8C61-4353-B21B-9979C2E56ACB}" type="parTrans" cxnId="{E03C6775-5425-4639-87BE-18A8226BBA24}">
      <dgm:prSet/>
      <dgm:spPr/>
      <dgm:t>
        <a:bodyPr/>
        <a:lstStyle/>
        <a:p>
          <a:endParaRPr lang="en-GB"/>
        </a:p>
      </dgm:t>
    </dgm:pt>
    <dgm:pt modelId="{BC156DB3-A268-400D-9886-86AC6A6D3C6D}" type="sibTrans" cxnId="{E03C6775-5425-4639-87BE-18A8226BBA24}">
      <dgm:prSet/>
      <dgm:spPr/>
      <dgm:t>
        <a:bodyPr/>
        <a:lstStyle/>
        <a:p>
          <a:endParaRPr lang="en-GB"/>
        </a:p>
      </dgm:t>
    </dgm:pt>
    <dgm:pt modelId="{83606090-E0C9-4039-8103-12CE856CBD19}">
      <dgm:prSet/>
      <dgm:spPr/>
      <dgm:t>
        <a:bodyPr/>
        <a:lstStyle/>
        <a:p>
          <a:pPr rtl="0"/>
          <a:r>
            <a:rPr lang="en-GB"/>
            <a:t>Grey: soft tissue</a:t>
          </a:r>
        </a:p>
      </dgm:t>
    </dgm:pt>
    <dgm:pt modelId="{517321F0-E342-4042-8FAC-4F2FD7533D0C}" type="parTrans" cxnId="{85D00936-7ED6-467C-8AF6-1F0AFE1B4A48}">
      <dgm:prSet/>
      <dgm:spPr/>
      <dgm:t>
        <a:bodyPr/>
        <a:lstStyle/>
        <a:p>
          <a:endParaRPr lang="en-GB"/>
        </a:p>
      </dgm:t>
    </dgm:pt>
    <dgm:pt modelId="{59885858-213A-449A-967C-D592CCF1428E}" type="sibTrans" cxnId="{85D00936-7ED6-467C-8AF6-1F0AFE1B4A48}">
      <dgm:prSet/>
      <dgm:spPr/>
      <dgm:t>
        <a:bodyPr/>
        <a:lstStyle/>
        <a:p>
          <a:endParaRPr lang="en-GB"/>
        </a:p>
      </dgm:t>
    </dgm:pt>
    <dgm:pt modelId="{8F017F5D-BB2E-42E4-858B-44A8659BBDB7}">
      <dgm:prSet/>
      <dgm:spPr/>
      <dgm:t>
        <a:bodyPr/>
        <a:lstStyle/>
        <a:p>
          <a:pPr rtl="0"/>
          <a:r>
            <a:rPr lang="en-GB"/>
            <a:t>Liver, spleen, pancreas, gall bladder, ovary, uterus</a:t>
          </a:r>
        </a:p>
      </dgm:t>
    </dgm:pt>
    <dgm:pt modelId="{CDF852A4-26F7-4E56-B0A0-E1CD67B967E7}" type="parTrans" cxnId="{B909F87C-89FE-40D5-8EDA-0CFB4577F866}">
      <dgm:prSet/>
      <dgm:spPr/>
      <dgm:t>
        <a:bodyPr/>
        <a:lstStyle/>
        <a:p>
          <a:endParaRPr lang="en-GB"/>
        </a:p>
      </dgm:t>
    </dgm:pt>
    <dgm:pt modelId="{D812A410-19D4-41A5-92DF-312E72F598F6}" type="sibTrans" cxnId="{B909F87C-89FE-40D5-8EDA-0CFB4577F866}">
      <dgm:prSet/>
      <dgm:spPr/>
      <dgm:t>
        <a:bodyPr/>
        <a:lstStyle/>
        <a:p>
          <a:endParaRPr lang="en-GB"/>
        </a:p>
      </dgm:t>
    </dgm:pt>
    <dgm:pt modelId="{801EA88C-B902-4FD3-AE00-CBB9EE0D841A}">
      <dgm:prSet/>
      <dgm:spPr/>
      <dgm:t>
        <a:bodyPr/>
        <a:lstStyle/>
        <a:p>
          <a:pPr rtl="0"/>
          <a:r>
            <a:rPr lang="en-GB"/>
            <a:t>Enlargement, calcification</a:t>
          </a:r>
        </a:p>
      </dgm:t>
    </dgm:pt>
    <dgm:pt modelId="{2A77C0BE-5680-4A1E-89D3-BEA29A252F20}" type="parTrans" cxnId="{6EFC792D-E416-4E68-A9AE-DBD89BA060EB}">
      <dgm:prSet/>
      <dgm:spPr/>
      <dgm:t>
        <a:bodyPr/>
        <a:lstStyle/>
        <a:p>
          <a:endParaRPr lang="en-GB"/>
        </a:p>
      </dgm:t>
    </dgm:pt>
    <dgm:pt modelId="{BE535C4A-AD88-44FC-8091-71008E7D3267}" type="sibTrans" cxnId="{6EFC792D-E416-4E68-A9AE-DBD89BA060EB}">
      <dgm:prSet/>
      <dgm:spPr/>
      <dgm:t>
        <a:bodyPr/>
        <a:lstStyle/>
        <a:p>
          <a:endParaRPr lang="en-GB"/>
        </a:p>
      </dgm:t>
    </dgm:pt>
    <dgm:pt modelId="{09587C04-C0F1-484C-BC03-D1EADBCEA22B}">
      <dgm:prSet/>
      <dgm:spPr/>
      <dgm:t>
        <a:bodyPr/>
        <a:lstStyle/>
        <a:p>
          <a:pPr rtl="0"/>
          <a:r>
            <a:rPr lang="en-GB" dirty="0"/>
            <a:t>Abdominal wall muscles, hernias</a:t>
          </a:r>
        </a:p>
      </dgm:t>
    </dgm:pt>
    <dgm:pt modelId="{15D08A6E-F133-4F70-84C2-EA7456708F28}" type="parTrans" cxnId="{3C0A9C3D-061C-4848-A1F1-B235406714AC}">
      <dgm:prSet/>
      <dgm:spPr/>
      <dgm:t>
        <a:bodyPr/>
        <a:lstStyle/>
        <a:p>
          <a:endParaRPr lang="en-GB"/>
        </a:p>
      </dgm:t>
    </dgm:pt>
    <dgm:pt modelId="{31C295AB-2EA5-4335-8D3C-DC7E5DCDBB76}" type="sibTrans" cxnId="{3C0A9C3D-061C-4848-A1F1-B235406714AC}">
      <dgm:prSet/>
      <dgm:spPr/>
      <dgm:t>
        <a:bodyPr/>
        <a:lstStyle/>
        <a:p>
          <a:endParaRPr lang="en-GB"/>
        </a:p>
      </dgm:t>
    </dgm:pt>
    <dgm:pt modelId="{2F676C7C-666A-44E3-8851-A155F96AA220}">
      <dgm:prSet/>
      <dgm:spPr/>
      <dgm:t>
        <a:bodyPr/>
        <a:lstStyle/>
        <a:p>
          <a:pPr rtl="0"/>
          <a:r>
            <a:rPr lang="en-GB"/>
            <a:t>Stool</a:t>
          </a:r>
        </a:p>
      </dgm:t>
    </dgm:pt>
    <dgm:pt modelId="{EA9ACF90-8DC9-4D70-AB98-7C51DBD2A785}" type="parTrans" cxnId="{7330CE66-1205-46B1-A790-6C3C7A4086EE}">
      <dgm:prSet/>
      <dgm:spPr/>
      <dgm:t>
        <a:bodyPr/>
        <a:lstStyle/>
        <a:p>
          <a:endParaRPr lang="en-GB"/>
        </a:p>
      </dgm:t>
    </dgm:pt>
    <dgm:pt modelId="{FBA0FBA5-75A5-466F-802B-F78AEDA75D4E}" type="sibTrans" cxnId="{7330CE66-1205-46B1-A790-6C3C7A4086EE}">
      <dgm:prSet/>
      <dgm:spPr/>
      <dgm:t>
        <a:bodyPr/>
        <a:lstStyle/>
        <a:p>
          <a:endParaRPr lang="en-GB"/>
        </a:p>
      </dgm:t>
    </dgm:pt>
    <dgm:pt modelId="{D1BF8D0C-1905-428B-9F52-EE46D89B9389}">
      <dgm:prSet/>
      <dgm:spPr/>
      <dgm:t>
        <a:bodyPr/>
        <a:lstStyle/>
        <a:p>
          <a:pPr rtl="0"/>
          <a:r>
            <a:rPr lang="en-GB" dirty="0"/>
            <a:t>Re-review and summarise</a:t>
          </a:r>
        </a:p>
      </dgm:t>
    </dgm:pt>
    <dgm:pt modelId="{8B3A9AF9-5A71-4613-BD5A-4ECA56D07EA6}" type="parTrans" cxnId="{3B85C947-E029-499C-9E10-034F40B943BF}">
      <dgm:prSet/>
      <dgm:spPr/>
      <dgm:t>
        <a:bodyPr/>
        <a:lstStyle/>
        <a:p>
          <a:endParaRPr lang="en-GB"/>
        </a:p>
      </dgm:t>
    </dgm:pt>
    <dgm:pt modelId="{9F38B435-24D1-4DC1-AA5B-24F3D895B62E}" type="sibTrans" cxnId="{3B85C947-E029-499C-9E10-034F40B943BF}">
      <dgm:prSet/>
      <dgm:spPr/>
      <dgm:t>
        <a:bodyPr/>
        <a:lstStyle/>
        <a:p>
          <a:endParaRPr lang="en-GB"/>
        </a:p>
      </dgm:t>
    </dgm:pt>
    <dgm:pt modelId="{5C8F73C7-B882-42CD-8257-8DDD8C3A3F1A}" type="pres">
      <dgm:prSet presAssocID="{5A12386C-B965-4571-9FA2-7B76E75B494E}" presName="linear" presStyleCnt="0">
        <dgm:presLayoutVars>
          <dgm:animLvl val="lvl"/>
          <dgm:resizeHandles val="exact"/>
        </dgm:presLayoutVars>
      </dgm:prSet>
      <dgm:spPr/>
    </dgm:pt>
    <dgm:pt modelId="{8B82E338-80D0-49DA-A168-B29CB629B8F0}" type="pres">
      <dgm:prSet presAssocID="{C2D997CF-9884-49E0-8894-B0E754582414}" presName="parentText" presStyleLbl="node1" presStyleIdx="0" presStyleCnt="5">
        <dgm:presLayoutVars>
          <dgm:chMax val="0"/>
          <dgm:bulletEnabled val="1"/>
        </dgm:presLayoutVars>
      </dgm:prSet>
      <dgm:spPr/>
    </dgm:pt>
    <dgm:pt modelId="{504CD724-1067-4757-87D0-A06301865DC9}" type="pres">
      <dgm:prSet presAssocID="{430EBDB1-68E2-4618-8DA9-BD090B18A121}" presName="spacer" presStyleCnt="0"/>
      <dgm:spPr/>
    </dgm:pt>
    <dgm:pt modelId="{DBA20C27-DD6B-4045-87EF-38E667433354}" type="pres">
      <dgm:prSet presAssocID="{38BBF603-0171-4935-915D-97CD91CD4095}" presName="parentText" presStyleLbl="node1" presStyleIdx="1" presStyleCnt="5">
        <dgm:presLayoutVars>
          <dgm:chMax val="0"/>
          <dgm:bulletEnabled val="1"/>
        </dgm:presLayoutVars>
      </dgm:prSet>
      <dgm:spPr/>
    </dgm:pt>
    <dgm:pt modelId="{D3365D6B-F3E3-4E82-9FFF-23D123A409A8}" type="pres">
      <dgm:prSet presAssocID="{38BBF603-0171-4935-915D-97CD91CD4095}" presName="childText" presStyleLbl="revTx" presStyleIdx="0" presStyleCnt="3">
        <dgm:presLayoutVars>
          <dgm:bulletEnabled val="1"/>
        </dgm:presLayoutVars>
      </dgm:prSet>
      <dgm:spPr/>
    </dgm:pt>
    <dgm:pt modelId="{F88CB9A4-38F1-4B6D-82F2-C1274F9490BC}" type="pres">
      <dgm:prSet presAssocID="{BDFA3509-AEA0-4507-A3FE-DCB9034B1A71}" presName="parentText" presStyleLbl="node1" presStyleIdx="2" presStyleCnt="5">
        <dgm:presLayoutVars>
          <dgm:chMax val="0"/>
          <dgm:bulletEnabled val="1"/>
        </dgm:presLayoutVars>
      </dgm:prSet>
      <dgm:spPr/>
    </dgm:pt>
    <dgm:pt modelId="{D56EC297-A5A0-4A64-9292-39A5E51EACC2}" type="pres">
      <dgm:prSet presAssocID="{BDFA3509-AEA0-4507-A3FE-DCB9034B1A71}" presName="childText" presStyleLbl="revTx" presStyleIdx="1" presStyleCnt="3">
        <dgm:presLayoutVars>
          <dgm:bulletEnabled val="1"/>
        </dgm:presLayoutVars>
      </dgm:prSet>
      <dgm:spPr/>
    </dgm:pt>
    <dgm:pt modelId="{96B2FF73-AF57-4997-B08D-D1170E53B49D}" type="pres">
      <dgm:prSet presAssocID="{83606090-E0C9-4039-8103-12CE856CBD19}" presName="parentText" presStyleLbl="node1" presStyleIdx="3" presStyleCnt="5">
        <dgm:presLayoutVars>
          <dgm:chMax val="0"/>
          <dgm:bulletEnabled val="1"/>
        </dgm:presLayoutVars>
      </dgm:prSet>
      <dgm:spPr/>
    </dgm:pt>
    <dgm:pt modelId="{1177A136-D258-40D9-9E05-A5EB086A3F99}" type="pres">
      <dgm:prSet presAssocID="{83606090-E0C9-4039-8103-12CE856CBD19}" presName="childText" presStyleLbl="revTx" presStyleIdx="2" presStyleCnt="3">
        <dgm:presLayoutVars>
          <dgm:bulletEnabled val="1"/>
        </dgm:presLayoutVars>
      </dgm:prSet>
      <dgm:spPr/>
    </dgm:pt>
    <dgm:pt modelId="{0A8E62E4-BD41-441B-8255-2334AFB8332B}" type="pres">
      <dgm:prSet presAssocID="{D1BF8D0C-1905-428B-9F52-EE46D89B9389}" presName="parentText" presStyleLbl="node1" presStyleIdx="4" presStyleCnt="5">
        <dgm:presLayoutVars>
          <dgm:chMax val="0"/>
          <dgm:bulletEnabled val="1"/>
        </dgm:presLayoutVars>
      </dgm:prSet>
      <dgm:spPr/>
    </dgm:pt>
  </dgm:ptLst>
  <dgm:cxnLst>
    <dgm:cxn modelId="{8B949008-3C9D-4F05-8EC7-C2EEB2C45C32}" type="presOf" srcId="{325B814D-3994-4DB2-845E-A3F4C0B7839B}" destId="{D3365D6B-F3E3-4E82-9FFF-23D123A409A8}" srcOrd="0" destOrd="0" presId="urn:microsoft.com/office/officeart/2005/8/layout/vList2"/>
    <dgm:cxn modelId="{18AFA12A-04D7-41A3-B24B-F79BACE8E57F}" type="presOf" srcId="{2F676C7C-666A-44E3-8851-A155F96AA220}" destId="{1177A136-D258-40D9-9E05-A5EB086A3F99}" srcOrd="0" destOrd="3" presId="urn:microsoft.com/office/officeart/2005/8/layout/vList2"/>
    <dgm:cxn modelId="{07716C2C-989C-443A-8D5C-218A6362D7A6}" type="presOf" srcId="{BDFA3509-AEA0-4507-A3FE-DCB9034B1A71}" destId="{F88CB9A4-38F1-4B6D-82F2-C1274F9490BC}" srcOrd="0" destOrd="0" presId="urn:microsoft.com/office/officeart/2005/8/layout/vList2"/>
    <dgm:cxn modelId="{6EFC792D-E416-4E68-A9AE-DBD89BA060EB}" srcId="{83606090-E0C9-4039-8103-12CE856CBD19}" destId="{801EA88C-B902-4FD3-AE00-CBB9EE0D841A}" srcOrd="1" destOrd="0" parTransId="{2A77C0BE-5680-4A1E-89D3-BEA29A252F20}" sibTransId="{BE535C4A-AD88-44FC-8091-71008E7D3267}"/>
    <dgm:cxn modelId="{90AE9E2D-B9F8-43D4-821F-2C5F56A0AFC2}" srcId="{38BBF603-0171-4935-915D-97CD91CD4095}" destId="{1BACDEB3-3D9A-4A83-AFFC-F01EFD221114}" srcOrd="1" destOrd="0" parTransId="{CA583AE6-90DE-48C1-8E81-68AD7F378F65}" sibTransId="{FE3EE70A-78A8-4485-90ED-315F4ED4216C}"/>
    <dgm:cxn modelId="{9F9B8732-BC2E-4CB8-90C9-9007824B4912}" type="presOf" srcId="{C2D997CF-9884-49E0-8894-B0E754582414}" destId="{8B82E338-80D0-49DA-A168-B29CB629B8F0}" srcOrd="0" destOrd="0" presId="urn:microsoft.com/office/officeart/2005/8/layout/vList2"/>
    <dgm:cxn modelId="{85D00936-7ED6-467C-8AF6-1F0AFE1B4A48}" srcId="{5A12386C-B965-4571-9FA2-7B76E75B494E}" destId="{83606090-E0C9-4039-8103-12CE856CBD19}" srcOrd="3" destOrd="0" parTransId="{517321F0-E342-4042-8FAC-4F2FD7533D0C}" sibTransId="{59885858-213A-449A-967C-D592CCF1428E}"/>
    <dgm:cxn modelId="{C4F51D3B-27AC-4647-B2D1-DC776E7606F8}" type="presOf" srcId="{3F33D566-D592-4F44-B9AB-9739E622FACA}" destId="{D56EC297-A5A0-4A64-9292-39A5E51EACC2}" srcOrd="0" destOrd="1" presId="urn:microsoft.com/office/officeart/2005/8/layout/vList2"/>
    <dgm:cxn modelId="{F31AA13B-7D70-497A-89DD-3F2D25E66CB3}" srcId="{5A12386C-B965-4571-9FA2-7B76E75B494E}" destId="{C2D997CF-9884-49E0-8894-B0E754582414}" srcOrd="0" destOrd="0" parTransId="{4F4CC78B-91DA-43B7-B170-FFA81AF01309}" sibTransId="{430EBDB1-68E2-4618-8DA9-BD090B18A121}"/>
    <dgm:cxn modelId="{3C0A9C3D-061C-4848-A1F1-B235406714AC}" srcId="{83606090-E0C9-4039-8103-12CE856CBD19}" destId="{09587C04-C0F1-484C-BC03-D1EADBCEA22B}" srcOrd="2" destOrd="0" parTransId="{15D08A6E-F133-4F70-84C2-EA7456708F28}" sibTransId="{31C295AB-2EA5-4335-8D3C-DC7E5DCDBB76}"/>
    <dgm:cxn modelId="{ECDFAF3D-11E4-4C96-9DFD-5C1E2A127B1C}" type="presOf" srcId="{D1BF8D0C-1905-428B-9F52-EE46D89B9389}" destId="{0A8E62E4-BD41-441B-8255-2334AFB8332B}" srcOrd="0" destOrd="0" presId="urn:microsoft.com/office/officeart/2005/8/layout/vList2"/>
    <dgm:cxn modelId="{612C363F-52A1-4E53-ADF5-3BB5CA928EF8}" srcId="{BDFA3509-AEA0-4507-A3FE-DCB9034B1A71}" destId="{1F9AB4E0-B719-4939-9182-C6326EF6A1B1}" srcOrd="0" destOrd="0" parTransId="{7EFB23AB-37D2-4164-A5FE-1580BD4D7FBA}" sibTransId="{3EE456E0-B19F-4E93-BE58-D49E92B1278F}"/>
    <dgm:cxn modelId="{14E5805B-9419-4AA8-A62C-50691BD609D7}" srcId="{5A12386C-B965-4571-9FA2-7B76E75B494E}" destId="{BDFA3509-AEA0-4507-A3FE-DCB9034B1A71}" srcOrd="2" destOrd="0" parTransId="{17FC6816-4AA8-4D52-8F0F-DB11F3A1E107}" sibTransId="{98EBCCAE-003A-460E-A6D4-4B78921EFED6}"/>
    <dgm:cxn modelId="{AA1DA743-C89E-4C40-8E9C-D85C6F51E707}" type="presOf" srcId="{801EA88C-B902-4FD3-AE00-CBB9EE0D841A}" destId="{1177A136-D258-40D9-9E05-A5EB086A3F99}" srcOrd="0" destOrd="1" presId="urn:microsoft.com/office/officeart/2005/8/layout/vList2"/>
    <dgm:cxn modelId="{E269BB45-4E5B-4E25-91EE-2ECE64905279}" type="presOf" srcId="{38BBF603-0171-4935-915D-97CD91CD4095}" destId="{DBA20C27-DD6B-4045-87EF-38E667433354}" srcOrd="0" destOrd="0" presId="urn:microsoft.com/office/officeart/2005/8/layout/vList2"/>
    <dgm:cxn modelId="{7330CE66-1205-46B1-A790-6C3C7A4086EE}" srcId="{83606090-E0C9-4039-8103-12CE856CBD19}" destId="{2F676C7C-666A-44E3-8851-A155F96AA220}" srcOrd="3" destOrd="0" parTransId="{EA9ACF90-8DC9-4D70-AB98-7C51DBD2A785}" sibTransId="{FBA0FBA5-75A5-466F-802B-F78AEDA75D4E}"/>
    <dgm:cxn modelId="{3B85C947-E029-499C-9E10-034F40B943BF}" srcId="{5A12386C-B965-4571-9FA2-7B76E75B494E}" destId="{D1BF8D0C-1905-428B-9F52-EE46D89B9389}" srcOrd="4" destOrd="0" parTransId="{8B3A9AF9-5A71-4613-BD5A-4ECA56D07EA6}" sibTransId="{9F38B435-24D1-4DC1-AA5B-24F3D895B62E}"/>
    <dgm:cxn modelId="{FA413C71-E9D2-4531-976B-0934523182B3}" srcId="{BDFA3509-AEA0-4507-A3FE-DCB9034B1A71}" destId="{3F33D566-D592-4F44-B9AB-9739E622FACA}" srcOrd="1" destOrd="0" parTransId="{E7C14977-CE05-4199-9B05-3387DE609669}" sibTransId="{2658F7AE-72E7-49AB-ADC5-136C15159306}"/>
    <dgm:cxn modelId="{E03C6775-5425-4639-87BE-18A8226BBA24}" srcId="{BDFA3509-AEA0-4507-A3FE-DCB9034B1A71}" destId="{F74684D3-CB69-490D-86C1-5D718897C898}" srcOrd="2" destOrd="0" parTransId="{913552D2-8C61-4353-B21B-9979C2E56ACB}" sibTransId="{BC156DB3-A268-400D-9886-86AC6A6D3C6D}"/>
    <dgm:cxn modelId="{B909F87C-89FE-40D5-8EDA-0CFB4577F866}" srcId="{83606090-E0C9-4039-8103-12CE856CBD19}" destId="{8F017F5D-BB2E-42E4-858B-44A8659BBDB7}" srcOrd="0" destOrd="0" parTransId="{CDF852A4-26F7-4E56-B0A0-E1CD67B967E7}" sibTransId="{D812A410-19D4-41A5-92DF-312E72F598F6}"/>
    <dgm:cxn modelId="{A22F287F-0669-453F-A868-7B9D753AC456}" type="presOf" srcId="{83606090-E0C9-4039-8103-12CE856CBD19}" destId="{96B2FF73-AF57-4997-B08D-D1170E53B49D}" srcOrd="0" destOrd="0" presId="urn:microsoft.com/office/officeart/2005/8/layout/vList2"/>
    <dgm:cxn modelId="{1BE8F48A-D6CA-4C85-AD20-281065E64FD7}" type="presOf" srcId="{09587C04-C0F1-484C-BC03-D1EADBCEA22B}" destId="{1177A136-D258-40D9-9E05-A5EB086A3F99}" srcOrd="0" destOrd="2" presId="urn:microsoft.com/office/officeart/2005/8/layout/vList2"/>
    <dgm:cxn modelId="{E3D8C895-57FD-480D-B0B2-3D8F2CD193E3}" type="presOf" srcId="{1BACDEB3-3D9A-4A83-AFFC-F01EFD221114}" destId="{D3365D6B-F3E3-4E82-9FFF-23D123A409A8}" srcOrd="0" destOrd="1" presId="urn:microsoft.com/office/officeart/2005/8/layout/vList2"/>
    <dgm:cxn modelId="{6E522FA9-C29E-43F9-B806-EE1E4197E4C5}" type="presOf" srcId="{F74684D3-CB69-490D-86C1-5D718897C898}" destId="{D56EC297-A5A0-4A64-9292-39A5E51EACC2}" srcOrd="0" destOrd="2" presId="urn:microsoft.com/office/officeart/2005/8/layout/vList2"/>
    <dgm:cxn modelId="{5EC441B1-E67E-4909-BB1E-92FAA6BABE77}" type="presOf" srcId="{1F9AB4E0-B719-4939-9182-C6326EF6A1B1}" destId="{D56EC297-A5A0-4A64-9292-39A5E51EACC2}" srcOrd="0" destOrd="0" presId="urn:microsoft.com/office/officeart/2005/8/layout/vList2"/>
    <dgm:cxn modelId="{DB9AB8BA-7CC8-4C6E-919C-F6AC628AE173}" srcId="{5A12386C-B965-4571-9FA2-7B76E75B494E}" destId="{38BBF603-0171-4935-915D-97CD91CD4095}" srcOrd="1" destOrd="0" parTransId="{2262D5B9-3A95-4A66-973B-495DF4B2F05F}" sibTransId="{971BA7B7-022F-4105-83A9-E99563A68079}"/>
    <dgm:cxn modelId="{5A7362E2-F103-4B8F-9B57-F4F85BF85DF7}" type="presOf" srcId="{5A12386C-B965-4571-9FA2-7B76E75B494E}" destId="{5C8F73C7-B882-42CD-8257-8DDD8C3A3F1A}" srcOrd="0" destOrd="0" presId="urn:microsoft.com/office/officeart/2005/8/layout/vList2"/>
    <dgm:cxn modelId="{B4BB8FEB-CD69-4D47-B1C8-8BED52EE4C72}" srcId="{38BBF603-0171-4935-915D-97CD91CD4095}" destId="{325B814D-3994-4DB2-845E-A3F4C0B7839B}" srcOrd="0" destOrd="0" parTransId="{D8B58CB5-3902-4B5B-BEA5-389C8CBB2ED1}" sibTransId="{68B46476-69BE-43B7-BAB2-5DC5638263E1}"/>
    <dgm:cxn modelId="{D3ED6AEF-E960-40EB-B3B7-0A8FD700C0F5}" type="presOf" srcId="{8F017F5D-BB2E-42E4-858B-44A8659BBDB7}" destId="{1177A136-D258-40D9-9E05-A5EB086A3F99}" srcOrd="0" destOrd="0" presId="urn:microsoft.com/office/officeart/2005/8/layout/vList2"/>
    <dgm:cxn modelId="{30F3E0FE-F7E7-4A71-ADF7-CF988C4CCBFB}" type="presParOf" srcId="{5C8F73C7-B882-42CD-8257-8DDD8C3A3F1A}" destId="{8B82E338-80D0-49DA-A168-B29CB629B8F0}" srcOrd="0" destOrd="0" presId="urn:microsoft.com/office/officeart/2005/8/layout/vList2"/>
    <dgm:cxn modelId="{A33DA876-9D13-48DE-97B0-51562ABC46D8}" type="presParOf" srcId="{5C8F73C7-B882-42CD-8257-8DDD8C3A3F1A}" destId="{504CD724-1067-4757-87D0-A06301865DC9}" srcOrd="1" destOrd="0" presId="urn:microsoft.com/office/officeart/2005/8/layout/vList2"/>
    <dgm:cxn modelId="{0C05C137-759D-499D-BC45-441AE436DFF3}" type="presParOf" srcId="{5C8F73C7-B882-42CD-8257-8DDD8C3A3F1A}" destId="{DBA20C27-DD6B-4045-87EF-38E667433354}" srcOrd="2" destOrd="0" presId="urn:microsoft.com/office/officeart/2005/8/layout/vList2"/>
    <dgm:cxn modelId="{45E2822A-E83D-4C7E-8FE5-F6083AFF7B7F}" type="presParOf" srcId="{5C8F73C7-B882-42CD-8257-8DDD8C3A3F1A}" destId="{D3365D6B-F3E3-4E82-9FFF-23D123A409A8}" srcOrd="3" destOrd="0" presId="urn:microsoft.com/office/officeart/2005/8/layout/vList2"/>
    <dgm:cxn modelId="{EE3D48B1-A1D3-4AFA-923F-43348EDD006E}" type="presParOf" srcId="{5C8F73C7-B882-42CD-8257-8DDD8C3A3F1A}" destId="{F88CB9A4-38F1-4B6D-82F2-C1274F9490BC}" srcOrd="4" destOrd="0" presId="urn:microsoft.com/office/officeart/2005/8/layout/vList2"/>
    <dgm:cxn modelId="{DC0A4475-4F64-4BBA-ABB9-2F9E315C299D}" type="presParOf" srcId="{5C8F73C7-B882-42CD-8257-8DDD8C3A3F1A}" destId="{D56EC297-A5A0-4A64-9292-39A5E51EACC2}" srcOrd="5" destOrd="0" presId="urn:microsoft.com/office/officeart/2005/8/layout/vList2"/>
    <dgm:cxn modelId="{B9B7E173-C6BD-4718-BCF1-6BD0FECD6898}" type="presParOf" srcId="{5C8F73C7-B882-42CD-8257-8DDD8C3A3F1A}" destId="{96B2FF73-AF57-4997-B08D-D1170E53B49D}" srcOrd="6" destOrd="0" presId="urn:microsoft.com/office/officeart/2005/8/layout/vList2"/>
    <dgm:cxn modelId="{36EEB3B8-9B21-4076-B853-EADDC6D04F5F}" type="presParOf" srcId="{5C8F73C7-B882-42CD-8257-8DDD8C3A3F1A}" destId="{1177A136-D258-40D9-9E05-A5EB086A3F99}" srcOrd="7" destOrd="0" presId="urn:microsoft.com/office/officeart/2005/8/layout/vList2"/>
    <dgm:cxn modelId="{C283449B-86EB-4E5F-A769-74C0CC4FA89D}" type="presParOf" srcId="{5C8F73C7-B882-42CD-8257-8DDD8C3A3F1A}" destId="{0A8E62E4-BD41-441B-8255-2334AFB8332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604BC-C8DC-4E21-A030-0F6931C8D8C2}">
      <dsp:nvSpPr>
        <dsp:cNvPr id="0" name=""/>
        <dsp:cNvSpPr/>
      </dsp:nvSpPr>
      <dsp:spPr>
        <a:xfrm>
          <a:off x="0" y="36303"/>
          <a:ext cx="8229600" cy="7177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dirty="0">
              <a:solidFill>
                <a:schemeClr val="bg1"/>
              </a:solidFill>
            </a:rPr>
            <a:t>PU</a:t>
          </a:r>
          <a:r>
            <a:rPr lang="en-GB" sz="1600" kern="1200" dirty="0"/>
            <a:t>: </a:t>
          </a:r>
          <a:r>
            <a:rPr lang="en-GB" sz="1600" kern="1200" dirty="0" err="1"/>
            <a:t>H.pylori</a:t>
          </a:r>
          <a:r>
            <a:rPr lang="en-GB" sz="1600" kern="1200" dirty="0"/>
            <a:t>, NSAIDs, steroids, &gt;55, M, alcohol, bloating, </a:t>
          </a:r>
          <a:r>
            <a:rPr lang="en-GB" sz="1600" kern="1200" dirty="0" err="1"/>
            <a:t>epigastric</a:t>
          </a:r>
          <a:r>
            <a:rPr lang="en-GB" sz="1600" kern="1200" dirty="0"/>
            <a:t>/retrosternal pain, worse with food, GI bleed</a:t>
          </a:r>
        </a:p>
      </dsp:txBody>
      <dsp:txXfrm>
        <a:off x="35038" y="71341"/>
        <a:ext cx="8159524" cy="647676"/>
      </dsp:txXfrm>
    </dsp:sp>
    <dsp:sp modelId="{53B8CB1F-3A56-49FC-94F3-AB1D9EB582F1}">
      <dsp:nvSpPr>
        <dsp:cNvPr id="0" name=""/>
        <dsp:cNvSpPr/>
      </dsp:nvSpPr>
      <dsp:spPr>
        <a:xfrm>
          <a:off x="0" y="800136"/>
          <a:ext cx="8229600" cy="636480"/>
        </a:xfrm>
        <a:prstGeom prst="roundRect">
          <a:avLst/>
        </a:prstGeom>
        <a:solidFill>
          <a:schemeClr val="accent5">
            <a:hueOff val="694292"/>
            <a:satOff val="245"/>
            <a:lumOff val="218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dirty="0"/>
            <a:t>Gastric </a:t>
          </a:r>
          <a:r>
            <a:rPr lang="en-GB" sz="1600" b="1" kern="1200" dirty="0" err="1"/>
            <a:t>Ca</a:t>
          </a:r>
          <a:r>
            <a:rPr lang="en-GB" sz="1600" kern="1200" dirty="0"/>
            <a:t>: </a:t>
          </a:r>
          <a:r>
            <a:rPr lang="en-GB" sz="1600" kern="1200" dirty="0" err="1"/>
            <a:t>Wt</a:t>
          </a:r>
          <a:r>
            <a:rPr lang="en-GB" sz="1600" kern="1200" dirty="0"/>
            <a:t> loss, smoking, blood </a:t>
          </a:r>
          <a:r>
            <a:rPr lang="en-GB" sz="1600" kern="1200" dirty="0" err="1"/>
            <a:t>grp</a:t>
          </a:r>
          <a:r>
            <a:rPr lang="en-GB" sz="1600" kern="1200" dirty="0"/>
            <a:t> A, GI bleed, </a:t>
          </a:r>
          <a:r>
            <a:rPr lang="en-GB" sz="1600" kern="1200" dirty="0" err="1"/>
            <a:t>epigastric</a:t>
          </a:r>
          <a:r>
            <a:rPr lang="en-GB" sz="1600" kern="1200" dirty="0"/>
            <a:t> pain, </a:t>
          </a:r>
          <a:r>
            <a:rPr lang="en-GB" sz="1600" kern="1200" dirty="0" err="1"/>
            <a:t>virchow’s</a:t>
          </a:r>
          <a:r>
            <a:rPr lang="en-GB" sz="1600" kern="1200" dirty="0"/>
            <a:t> node, </a:t>
          </a:r>
          <a:r>
            <a:rPr lang="en-GB" sz="1600" kern="1200" dirty="0" err="1"/>
            <a:t>acanthosis</a:t>
          </a:r>
          <a:r>
            <a:rPr lang="en-GB" sz="1600" kern="1200" dirty="0"/>
            <a:t> </a:t>
          </a:r>
          <a:r>
            <a:rPr lang="en-GB" sz="1600" kern="1200" dirty="0" err="1"/>
            <a:t>nigricans</a:t>
          </a:r>
          <a:endParaRPr lang="en-GB" sz="1600" kern="1200" dirty="0"/>
        </a:p>
      </dsp:txBody>
      <dsp:txXfrm>
        <a:off x="31070" y="831206"/>
        <a:ext cx="8167460" cy="574340"/>
      </dsp:txXfrm>
    </dsp:sp>
    <dsp:sp modelId="{86EF348E-80B7-4C99-A670-A267E4F5F308}">
      <dsp:nvSpPr>
        <dsp:cNvPr id="0" name=""/>
        <dsp:cNvSpPr/>
      </dsp:nvSpPr>
      <dsp:spPr>
        <a:xfrm>
          <a:off x="0" y="1514587"/>
          <a:ext cx="8229600" cy="636480"/>
        </a:xfrm>
        <a:prstGeom prst="roundRect">
          <a:avLst/>
        </a:prstGeom>
        <a:solidFill>
          <a:schemeClr val="accent5">
            <a:hueOff val="1388584"/>
            <a:satOff val="491"/>
            <a:lumOff val="437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a:t>Hiatus</a:t>
          </a:r>
          <a:r>
            <a:rPr lang="en-GB" sz="1600" b="1" kern="1200" dirty="0"/>
            <a:t> </a:t>
          </a:r>
          <a:r>
            <a:rPr lang="en-GB" sz="1600" b="1" kern="1200"/>
            <a:t>hernia</a:t>
          </a:r>
          <a:r>
            <a:rPr lang="en-GB" sz="1600" kern="1200" dirty="0"/>
            <a:t>: F, obese, &gt;55, GORD, </a:t>
          </a:r>
          <a:r>
            <a:rPr lang="en-GB" sz="1600" kern="1200" dirty="0" err="1"/>
            <a:t>epigastric</a:t>
          </a:r>
          <a:r>
            <a:rPr lang="en-GB" sz="1600" kern="1200" dirty="0"/>
            <a:t>, N+V high</a:t>
          </a:r>
        </a:p>
      </dsp:txBody>
      <dsp:txXfrm>
        <a:off x="31070" y="1545657"/>
        <a:ext cx="8167460" cy="574340"/>
      </dsp:txXfrm>
    </dsp:sp>
    <dsp:sp modelId="{A12FCF38-4A52-4CD9-B32A-BDA0FBCF5AEE}">
      <dsp:nvSpPr>
        <dsp:cNvPr id="0" name=""/>
        <dsp:cNvSpPr/>
      </dsp:nvSpPr>
      <dsp:spPr>
        <a:xfrm>
          <a:off x="0" y="2165256"/>
          <a:ext cx="8229600" cy="636480"/>
        </a:xfrm>
        <a:prstGeom prst="roundRect">
          <a:avLst/>
        </a:prstGeom>
        <a:solidFill>
          <a:schemeClr val="accent5">
            <a:hueOff val="2082876"/>
            <a:satOff val="736"/>
            <a:lumOff val="655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a:t>DU</a:t>
          </a:r>
          <a:r>
            <a:rPr lang="en-GB" sz="1600" kern="1200" dirty="0"/>
            <a:t>: </a:t>
          </a:r>
          <a:r>
            <a:rPr lang="en-GB" sz="1600" kern="1200" dirty="0" err="1"/>
            <a:t>epigastric</a:t>
          </a:r>
          <a:r>
            <a:rPr lang="en-GB" sz="1600" kern="1200" dirty="0"/>
            <a:t> pain, improves with food, worse at night</a:t>
          </a:r>
        </a:p>
      </dsp:txBody>
      <dsp:txXfrm>
        <a:off x="31070" y="2196326"/>
        <a:ext cx="8167460" cy="574340"/>
      </dsp:txXfrm>
    </dsp:sp>
    <dsp:sp modelId="{B2F2CA4C-83D1-4FE7-9C58-3CCA535E2261}">
      <dsp:nvSpPr>
        <dsp:cNvPr id="0" name=""/>
        <dsp:cNvSpPr/>
      </dsp:nvSpPr>
      <dsp:spPr>
        <a:xfrm>
          <a:off x="0" y="2847816"/>
          <a:ext cx="8229600" cy="636480"/>
        </a:xfrm>
        <a:prstGeom prst="roundRect">
          <a:avLst/>
        </a:prstGeom>
        <a:solidFill>
          <a:schemeClr val="accent5">
            <a:hueOff val="2777169"/>
            <a:satOff val="982"/>
            <a:lumOff val="87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a:t>Chrohns</a:t>
          </a:r>
          <a:r>
            <a:rPr lang="en-GB" sz="1600" kern="1200" dirty="0"/>
            <a:t>: </a:t>
          </a:r>
          <a:r>
            <a:rPr lang="en-GB" sz="1600" kern="1200" dirty="0" err="1"/>
            <a:t>transmural</a:t>
          </a:r>
          <a:r>
            <a:rPr lang="en-GB" sz="1600" kern="1200" dirty="0"/>
            <a:t> = air in abdomen, </a:t>
          </a:r>
          <a:r>
            <a:rPr lang="en-GB" sz="1600" kern="1200" dirty="0" err="1"/>
            <a:t>apthous</a:t>
          </a:r>
          <a:r>
            <a:rPr lang="en-GB" sz="1600" kern="1200" dirty="0"/>
            <a:t> ulcers, anal fissures, smoking, terminal ileum, younger, PR bleed</a:t>
          </a:r>
        </a:p>
      </dsp:txBody>
      <dsp:txXfrm>
        <a:off x="31070" y="2878886"/>
        <a:ext cx="8167460" cy="574340"/>
      </dsp:txXfrm>
    </dsp:sp>
    <dsp:sp modelId="{7851C2E9-8935-4331-8E56-0B095A9245EF}">
      <dsp:nvSpPr>
        <dsp:cNvPr id="0" name=""/>
        <dsp:cNvSpPr/>
      </dsp:nvSpPr>
      <dsp:spPr>
        <a:xfrm>
          <a:off x="0" y="3530376"/>
          <a:ext cx="8229600" cy="636480"/>
        </a:xfrm>
        <a:prstGeom prst="roundRect">
          <a:avLst/>
        </a:prstGeom>
        <a:solidFill>
          <a:schemeClr val="accent5">
            <a:hueOff val="3471461"/>
            <a:satOff val="1227"/>
            <a:lumOff val="109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a:t>UC</a:t>
          </a:r>
          <a:r>
            <a:rPr lang="en-GB" sz="1600" kern="1200" dirty="0"/>
            <a:t>: non-smoker, PSC, large bowel, PR bleed, lead pipe, </a:t>
          </a:r>
          <a:r>
            <a:rPr lang="en-GB" sz="1600" kern="1200" dirty="0" err="1"/>
            <a:t>nodosum</a:t>
          </a:r>
          <a:endParaRPr lang="en-GB" sz="1600" kern="1200" dirty="0"/>
        </a:p>
      </dsp:txBody>
      <dsp:txXfrm>
        <a:off x="31070" y="3561446"/>
        <a:ext cx="8167460" cy="574340"/>
      </dsp:txXfrm>
    </dsp:sp>
    <dsp:sp modelId="{612B6DC5-02F0-4744-963C-F9E8E049B06F}">
      <dsp:nvSpPr>
        <dsp:cNvPr id="0" name=""/>
        <dsp:cNvSpPr/>
      </dsp:nvSpPr>
      <dsp:spPr>
        <a:xfrm>
          <a:off x="0" y="4212936"/>
          <a:ext cx="8229600" cy="636480"/>
        </a:xfrm>
        <a:prstGeom prst="roundRect">
          <a:avLst/>
        </a:prstGeom>
        <a:solidFill>
          <a:schemeClr val="accent5">
            <a:hueOff val="4165753"/>
            <a:satOff val="1473"/>
            <a:lumOff val="1310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a:t>IBS</a:t>
          </a:r>
          <a:r>
            <a:rPr lang="en-GB" sz="1600" b="1" kern="1200" dirty="0"/>
            <a:t>:</a:t>
          </a:r>
          <a:r>
            <a:rPr lang="en-GB" sz="1600" kern="1200" dirty="0"/>
            <a:t> Distension, bloating, generalised pain, improves with </a:t>
          </a:r>
          <a:r>
            <a:rPr lang="en-GB" sz="1600" kern="1200" dirty="0" err="1"/>
            <a:t>defacation</a:t>
          </a:r>
          <a:r>
            <a:rPr lang="en-GB" sz="1600" kern="1200" dirty="0"/>
            <a:t>, &gt;45, F, stress, change in habit, diarrhoea</a:t>
          </a:r>
        </a:p>
      </dsp:txBody>
      <dsp:txXfrm>
        <a:off x="31070" y="4244006"/>
        <a:ext cx="8167460" cy="574340"/>
      </dsp:txXfrm>
    </dsp:sp>
    <dsp:sp modelId="{F0DF36D4-F2B3-40C0-A3C8-582925918C58}">
      <dsp:nvSpPr>
        <dsp:cNvPr id="0" name=""/>
        <dsp:cNvSpPr/>
      </dsp:nvSpPr>
      <dsp:spPr>
        <a:xfrm>
          <a:off x="0" y="4895496"/>
          <a:ext cx="8229600" cy="636480"/>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1" kern="1200" dirty="0"/>
            <a:t>Coeliac:</a:t>
          </a:r>
          <a:r>
            <a:rPr lang="en-GB" sz="1600" kern="1200" dirty="0"/>
            <a:t> </a:t>
          </a:r>
          <a:r>
            <a:rPr lang="en-GB" sz="1600" kern="1200" dirty="0" err="1"/>
            <a:t>steatorrhoea</a:t>
          </a:r>
          <a:r>
            <a:rPr lang="en-GB" sz="1600" kern="1200" dirty="0"/>
            <a:t>, diarrhoea, dermatitis </a:t>
          </a:r>
          <a:r>
            <a:rPr lang="en-GB" sz="1600" kern="1200" dirty="0" err="1"/>
            <a:t>herpetiformis</a:t>
          </a:r>
          <a:r>
            <a:rPr lang="en-GB" sz="1600" kern="1200" dirty="0"/>
            <a:t>, anaemia</a:t>
          </a:r>
        </a:p>
      </dsp:txBody>
      <dsp:txXfrm>
        <a:off x="31070" y="4926566"/>
        <a:ext cx="8167460"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5A131-295C-41CC-8972-AA74813112B1}">
      <dsp:nvSpPr>
        <dsp:cNvPr id="0" name=""/>
        <dsp:cNvSpPr/>
      </dsp:nvSpPr>
      <dsp:spPr>
        <a:xfrm>
          <a:off x="0" y="774605"/>
          <a:ext cx="8066087" cy="3357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dirty="0"/>
            <a:t>Appendicitis</a:t>
          </a:r>
          <a:r>
            <a:rPr lang="en-GB" sz="1400" kern="1200" dirty="0"/>
            <a:t>: RIF pain, </a:t>
          </a:r>
          <a:r>
            <a:rPr lang="en-GB" sz="1400" kern="1200" dirty="0" err="1"/>
            <a:t>Mc</a:t>
          </a:r>
          <a:r>
            <a:rPr lang="en-GB" sz="1400" kern="1200" dirty="0"/>
            <a:t> Burney’s point tenderness, </a:t>
          </a:r>
          <a:r>
            <a:rPr lang="en-GB" sz="1400" kern="1200" dirty="0" err="1"/>
            <a:t>peritonitic</a:t>
          </a:r>
          <a:endParaRPr lang="en-GB" sz="1400" kern="1200" dirty="0"/>
        </a:p>
      </dsp:txBody>
      <dsp:txXfrm>
        <a:off x="16392" y="790997"/>
        <a:ext cx="8033303" cy="303006"/>
      </dsp:txXfrm>
    </dsp:sp>
    <dsp:sp modelId="{C9E09B49-B099-4919-AFF2-894695A3464E}">
      <dsp:nvSpPr>
        <dsp:cNvPr id="0" name=""/>
        <dsp:cNvSpPr/>
      </dsp:nvSpPr>
      <dsp:spPr>
        <a:xfrm>
          <a:off x="0" y="1150715"/>
          <a:ext cx="8066087" cy="335790"/>
        </a:xfrm>
        <a:prstGeom prst="roundRect">
          <a:avLst/>
        </a:prstGeom>
        <a:solidFill>
          <a:schemeClr val="accent5">
            <a:hueOff val="972009"/>
            <a:satOff val="344"/>
            <a:lumOff val="3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Diverticulitis</a:t>
          </a:r>
          <a:r>
            <a:rPr lang="en-GB" sz="1400" kern="1200"/>
            <a:t>: LIF pain, PR bleed, Elderly, common </a:t>
          </a:r>
          <a:endParaRPr lang="en-GB" sz="1400" kern="1200" dirty="0"/>
        </a:p>
      </dsp:txBody>
      <dsp:txXfrm>
        <a:off x="16392" y="1167107"/>
        <a:ext cx="8033303" cy="303006"/>
      </dsp:txXfrm>
    </dsp:sp>
    <dsp:sp modelId="{93F4C1F3-94C4-4D79-99D5-6969FCDDB051}">
      <dsp:nvSpPr>
        <dsp:cNvPr id="0" name=""/>
        <dsp:cNvSpPr/>
      </dsp:nvSpPr>
      <dsp:spPr>
        <a:xfrm>
          <a:off x="0" y="1526825"/>
          <a:ext cx="8066087" cy="335790"/>
        </a:xfrm>
        <a:prstGeom prst="roundRect">
          <a:avLst/>
        </a:prstGeom>
        <a:solidFill>
          <a:schemeClr val="accent5">
            <a:hueOff val="1944018"/>
            <a:satOff val="687"/>
            <a:lumOff val="61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Colorectal Ca</a:t>
          </a:r>
          <a:r>
            <a:rPr lang="en-GB" sz="1400" kern="1200"/>
            <a:t>: Fe deficient anaemia, Wt loss, altered bowel habit, PR bleed, fatigue, mass palpable, obstructed</a:t>
          </a:r>
          <a:endParaRPr lang="en-GB" sz="1400" kern="1200" dirty="0"/>
        </a:p>
      </dsp:txBody>
      <dsp:txXfrm>
        <a:off x="16392" y="1543217"/>
        <a:ext cx="8033303" cy="303006"/>
      </dsp:txXfrm>
    </dsp:sp>
    <dsp:sp modelId="{64ADF5BB-5FBC-4137-8DE0-4265D2F66FE5}">
      <dsp:nvSpPr>
        <dsp:cNvPr id="0" name=""/>
        <dsp:cNvSpPr/>
      </dsp:nvSpPr>
      <dsp:spPr>
        <a:xfrm>
          <a:off x="0" y="1902935"/>
          <a:ext cx="8066087" cy="335790"/>
        </a:xfrm>
        <a:prstGeom prst="roundRect">
          <a:avLst/>
        </a:prstGeom>
        <a:solidFill>
          <a:schemeClr val="accent5">
            <a:hueOff val="2916027"/>
            <a:satOff val="1031"/>
            <a:lumOff val="917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Large bowel obstruction</a:t>
          </a:r>
          <a:r>
            <a:rPr lang="en-GB" sz="1400" kern="1200"/>
            <a:t>: Distension, colicky pain, absolute constipation, N+V (faeculent), tinkling BS</a:t>
          </a:r>
          <a:endParaRPr lang="en-GB" sz="1400" kern="1200" dirty="0"/>
        </a:p>
      </dsp:txBody>
      <dsp:txXfrm>
        <a:off x="16392" y="1919327"/>
        <a:ext cx="8033303" cy="303006"/>
      </dsp:txXfrm>
    </dsp:sp>
    <dsp:sp modelId="{252C2A1B-E7FA-414F-9707-3F5B42B38DAD}">
      <dsp:nvSpPr>
        <dsp:cNvPr id="0" name=""/>
        <dsp:cNvSpPr/>
      </dsp:nvSpPr>
      <dsp:spPr>
        <a:xfrm>
          <a:off x="0" y="2279045"/>
          <a:ext cx="8066087" cy="335790"/>
        </a:xfrm>
        <a:prstGeom prst="roundRect">
          <a:avLst/>
        </a:prstGeom>
        <a:solidFill>
          <a:schemeClr val="accent5">
            <a:hueOff val="3888036"/>
            <a:satOff val="1374"/>
            <a:lumOff val="122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Small bowel obstruction</a:t>
          </a:r>
          <a:r>
            <a:rPr lang="en-GB" sz="1400" kern="1200"/>
            <a:t>: early billious vomiting, late obstruction,chrohns</a:t>
          </a:r>
          <a:endParaRPr lang="en-GB" sz="1400" kern="1200" dirty="0"/>
        </a:p>
      </dsp:txBody>
      <dsp:txXfrm>
        <a:off x="16392" y="2295437"/>
        <a:ext cx="8033303" cy="303006"/>
      </dsp:txXfrm>
    </dsp:sp>
    <dsp:sp modelId="{7B177566-1577-468A-B8F1-118FBC40E1C8}">
      <dsp:nvSpPr>
        <dsp:cNvPr id="0" name=""/>
        <dsp:cNvSpPr/>
      </dsp:nvSpPr>
      <dsp:spPr>
        <a:xfrm>
          <a:off x="0" y="2655155"/>
          <a:ext cx="8066087" cy="335790"/>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Perforation</a:t>
          </a:r>
          <a:r>
            <a:rPr lang="en-GB" sz="1400" kern="1200"/>
            <a:t>: shock, rigid abdomen, severe tenderness, pyrexia, air under diaphragm, Rigler’s sign</a:t>
          </a:r>
          <a:endParaRPr lang="en-GB" sz="1400" kern="1200" dirty="0"/>
        </a:p>
      </dsp:txBody>
      <dsp:txXfrm>
        <a:off x="16392" y="2671547"/>
        <a:ext cx="8033303" cy="303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2071E-41E9-48A7-817D-146317D7C55D}">
      <dsp:nvSpPr>
        <dsp:cNvPr id="0" name=""/>
        <dsp:cNvSpPr/>
      </dsp:nvSpPr>
      <dsp:spPr>
        <a:xfrm>
          <a:off x="0" y="306681"/>
          <a:ext cx="8066087"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b="1" kern="1200"/>
            <a:t>Biliary Colic</a:t>
          </a:r>
          <a:r>
            <a:rPr lang="en-GB" sz="1500" kern="1200"/>
            <a:t>: constant, writhing, RUQ pain radiating to back, worsens with fatty meals</a:t>
          </a:r>
          <a:endParaRPr lang="en-GB" sz="1500" kern="1200" dirty="0"/>
        </a:p>
      </dsp:txBody>
      <dsp:txXfrm>
        <a:off x="29088" y="335769"/>
        <a:ext cx="8007911" cy="537701"/>
      </dsp:txXfrm>
    </dsp:sp>
    <dsp:sp modelId="{596C88C0-80E7-4EDD-931E-4AC39D3EC3AC}">
      <dsp:nvSpPr>
        <dsp:cNvPr id="0" name=""/>
        <dsp:cNvSpPr/>
      </dsp:nvSpPr>
      <dsp:spPr>
        <a:xfrm>
          <a:off x="0" y="945758"/>
          <a:ext cx="8066087" cy="595877"/>
        </a:xfrm>
        <a:prstGeom prst="roundRect">
          <a:avLst/>
        </a:prstGeom>
        <a:solidFill>
          <a:schemeClr val="accent5">
            <a:hueOff val="1215011"/>
            <a:satOff val="429"/>
            <a:lumOff val="38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b="1" kern="1200"/>
            <a:t>Cholecystitis</a:t>
          </a:r>
          <a:r>
            <a:rPr lang="en-GB" sz="1500" kern="1200"/>
            <a:t>: female, obese, &gt;40, pregnant, RUQ pain radiating to shoulder blade, amylase, Murphy’s sign</a:t>
          </a:r>
          <a:endParaRPr lang="en-GB" sz="1500" kern="1200" dirty="0"/>
        </a:p>
      </dsp:txBody>
      <dsp:txXfrm>
        <a:off x="29088" y="974846"/>
        <a:ext cx="8007911" cy="537701"/>
      </dsp:txXfrm>
    </dsp:sp>
    <dsp:sp modelId="{05E378B8-4E92-424F-9C1F-C759651CEF86}">
      <dsp:nvSpPr>
        <dsp:cNvPr id="0" name=""/>
        <dsp:cNvSpPr/>
      </dsp:nvSpPr>
      <dsp:spPr>
        <a:xfrm>
          <a:off x="0" y="1584836"/>
          <a:ext cx="8066087" cy="595877"/>
        </a:xfrm>
        <a:prstGeom prst="roundRect">
          <a:avLst/>
        </a:prstGeom>
        <a:solidFill>
          <a:schemeClr val="accent5">
            <a:hueOff val="2430022"/>
            <a:satOff val="859"/>
            <a:lumOff val="764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b="1" kern="1200"/>
            <a:t>Acute Pancreatitis</a:t>
          </a:r>
          <a:r>
            <a:rPr lang="en-GB" sz="1500" kern="1200"/>
            <a:t>: gallstones, alcohol, grey turners/cullens sign, RUQ pain radiating to back, improved by leaning forward, amylase</a:t>
          </a:r>
          <a:endParaRPr lang="en-GB" sz="1500" kern="1200" dirty="0"/>
        </a:p>
      </dsp:txBody>
      <dsp:txXfrm>
        <a:off x="29088" y="1613924"/>
        <a:ext cx="8007911" cy="537701"/>
      </dsp:txXfrm>
    </dsp:sp>
    <dsp:sp modelId="{D79965BB-A99D-44C6-BEEE-D43CCA6BEF0B}">
      <dsp:nvSpPr>
        <dsp:cNvPr id="0" name=""/>
        <dsp:cNvSpPr/>
      </dsp:nvSpPr>
      <dsp:spPr>
        <a:xfrm>
          <a:off x="0" y="2223913"/>
          <a:ext cx="8066087" cy="595877"/>
        </a:xfrm>
        <a:prstGeom prst="roundRect">
          <a:avLst/>
        </a:prstGeom>
        <a:solidFill>
          <a:schemeClr val="accent5">
            <a:hueOff val="3645034"/>
            <a:satOff val="1288"/>
            <a:lumOff val="114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b="1" kern="1200"/>
            <a:t>Cholangitis</a:t>
          </a:r>
          <a:r>
            <a:rPr lang="en-GB" sz="1500" kern="1200"/>
            <a:t>: Fever ~40, Jaundice, RUQ pain, rigors, female, obese, gallstones</a:t>
          </a:r>
          <a:endParaRPr lang="en-GB" sz="1500" kern="1200" dirty="0"/>
        </a:p>
      </dsp:txBody>
      <dsp:txXfrm>
        <a:off x="29088" y="2253001"/>
        <a:ext cx="8007911" cy="537701"/>
      </dsp:txXfrm>
    </dsp:sp>
    <dsp:sp modelId="{AC8E5541-3919-4B6F-8998-13CA5B306155}">
      <dsp:nvSpPr>
        <dsp:cNvPr id="0" name=""/>
        <dsp:cNvSpPr/>
      </dsp:nvSpPr>
      <dsp:spPr>
        <a:xfrm>
          <a:off x="0" y="2862991"/>
          <a:ext cx="8066087" cy="595877"/>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b="1" kern="1200"/>
            <a:t>Cirrhosis</a:t>
          </a:r>
          <a:r>
            <a:rPr lang="en-GB" sz="1500" kern="1200"/>
            <a:t>: Jaundice, splenomegaly, telangectasia, spider naevi, high JVP, duputren’s contractures, clubbing, palmer erythema, gynaecomastia, ascites, liver flap, xanthelasma, high INR, low Albumin</a:t>
          </a:r>
          <a:endParaRPr lang="en-GB" sz="1500" kern="1200" dirty="0"/>
        </a:p>
      </dsp:txBody>
      <dsp:txXfrm>
        <a:off x="29088" y="2892079"/>
        <a:ext cx="8007911" cy="537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A342E-3717-4793-B134-1FB1540F79A3}">
      <dsp:nvSpPr>
        <dsp:cNvPr id="0" name=""/>
        <dsp:cNvSpPr/>
      </dsp:nvSpPr>
      <dsp:spPr>
        <a:xfrm>
          <a:off x="0" y="37414"/>
          <a:ext cx="8066087" cy="875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kern="1200"/>
            <a:t>AAA: severe central pain, back pain, collapse, expansile abdominal mass, &gt;50, smoker, HTN, marfan’s, renal failure/colic, M</a:t>
          </a:r>
        </a:p>
      </dsp:txBody>
      <dsp:txXfrm>
        <a:off x="42722" y="80136"/>
        <a:ext cx="7980643" cy="789716"/>
      </dsp:txXfrm>
    </dsp:sp>
    <dsp:sp modelId="{2FE93147-C4D9-4DE3-BD1A-E4EBE10F8424}">
      <dsp:nvSpPr>
        <dsp:cNvPr id="0" name=""/>
        <dsp:cNvSpPr/>
      </dsp:nvSpPr>
      <dsp:spPr>
        <a:xfrm>
          <a:off x="0" y="975934"/>
          <a:ext cx="8066087" cy="875160"/>
        </a:xfrm>
        <a:prstGeom prst="roundRect">
          <a:avLst/>
        </a:prstGeom>
        <a:solidFill>
          <a:schemeClr val="accent5">
            <a:hueOff val="1620015"/>
            <a:satOff val="573"/>
            <a:lumOff val="50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kern="1200"/>
            <a:t>Dissection: tearing retrosternal pain radiating to back, high BP, reduced leg pulses, renal involvement </a:t>
          </a:r>
        </a:p>
      </dsp:txBody>
      <dsp:txXfrm>
        <a:off x="42722" y="1018656"/>
        <a:ext cx="7980643" cy="789716"/>
      </dsp:txXfrm>
    </dsp:sp>
    <dsp:sp modelId="{97794E30-76E5-47A8-ABC5-6EE1DA40A77C}">
      <dsp:nvSpPr>
        <dsp:cNvPr id="0" name=""/>
        <dsp:cNvSpPr/>
      </dsp:nvSpPr>
      <dsp:spPr>
        <a:xfrm>
          <a:off x="0" y="1914455"/>
          <a:ext cx="8066087" cy="875160"/>
        </a:xfrm>
        <a:prstGeom prst="roundRect">
          <a:avLst/>
        </a:prstGeom>
        <a:solidFill>
          <a:schemeClr val="accent5">
            <a:hueOff val="3240030"/>
            <a:satOff val="1145"/>
            <a:lumOff val="10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kern="1200"/>
            <a:t>Mesenteric ischaemia: severe colicy generalised pain, reduced bowel sounds, air in intestinal walls, AF, elderly, angina</a:t>
          </a:r>
        </a:p>
      </dsp:txBody>
      <dsp:txXfrm>
        <a:off x="42722" y="1957177"/>
        <a:ext cx="7980643" cy="789716"/>
      </dsp:txXfrm>
    </dsp:sp>
    <dsp:sp modelId="{FC8CD90A-9F05-4077-AC76-1C43CBD4AFD7}">
      <dsp:nvSpPr>
        <dsp:cNvPr id="0" name=""/>
        <dsp:cNvSpPr/>
      </dsp:nvSpPr>
      <dsp:spPr>
        <a:xfrm>
          <a:off x="0" y="2852975"/>
          <a:ext cx="8066087" cy="875160"/>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kern="1200"/>
            <a:t>MI: central, crushing pain, N+V, unstable, elderly, exertional, pale, SOB</a:t>
          </a:r>
        </a:p>
      </dsp:txBody>
      <dsp:txXfrm>
        <a:off x="42722" y="2895697"/>
        <a:ext cx="7980643" cy="7897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FEFCB-8B7B-4E60-8BED-7F75917E0072}">
      <dsp:nvSpPr>
        <dsp:cNvPr id="0" name=""/>
        <dsp:cNvSpPr/>
      </dsp:nvSpPr>
      <dsp:spPr>
        <a:xfrm>
          <a:off x="0" y="37414"/>
          <a:ext cx="8066087" cy="875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b="1" kern="1200" dirty="0"/>
            <a:t>UTI</a:t>
          </a:r>
          <a:r>
            <a:rPr lang="en-GB" sz="2200" kern="1200" dirty="0"/>
            <a:t>: female, common, </a:t>
          </a:r>
          <a:r>
            <a:rPr lang="en-GB" sz="2200" kern="1200" dirty="0" err="1"/>
            <a:t>suprapubic</a:t>
          </a:r>
          <a:r>
            <a:rPr lang="en-GB" sz="2200" kern="1200" dirty="0"/>
            <a:t> tenderness, positive dip, retention, prolapse, DM</a:t>
          </a:r>
        </a:p>
      </dsp:txBody>
      <dsp:txXfrm>
        <a:off x="42722" y="80136"/>
        <a:ext cx="7980643" cy="789716"/>
      </dsp:txXfrm>
    </dsp:sp>
    <dsp:sp modelId="{D893A3AF-B6CF-41AD-9933-7E0B57BB1F81}">
      <dsp:nvSpPr>
        <dsp:cNvPr id="0" name=""/>
        <dsp:cNvSpPr/>
      </dsp:nvSpPr>
      <dsp:spPr>
        <a:xfrm>
          <a:off x="0" y="975934"/>
          <a:ext cx="8066087" cy="875160"/>
        </a:xfrm>
        <a:prstGeom prst="roundRect">
          <a:avLst/>
        </a:prstGeom>
        <a:solidFill>
          <a:schemeClr val="accent5">
            <a:hueOff val="1620015"/>
            <a:satOff val="573"/>
            <a:lumOff val="50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b="1" kern="1200"/>
            <a:t>Urinary Retention</a:t>
          </a:r>
          <a:r>
            <a:rPr lang="en-GB" sz="2200" kern="1200"/>
            <a:t>: UTI, post-op, spinal injury, elderly, stones, severe constant suprapubic pain, well localised, resonant to percussion</a:t>
          </a:r>
          <a:endParaRPr lang="en-GB" sz="2200" kern="1200" dirty="0"/>
        </a:p>
      </dsp:txBody>
      <dsp:txXfrm>
        <a:off x="42722" y="1018656"/>
        <a:ext cx="7980643" cy="789716"/>
      </dsp:txXfrm>
    </dsp:sp>
    <dsp:sp modelId="{F91559F9-98B1-4F95-B523-ECA20698F48F}">
      <dsp:nvSpPr>
        <dsp:cNvPr id="0" name=""/>
        <dsp:cNvSpPr/>
      </dsp:nvSpPr>
      <dsp:spPr>
        <a:xfrm>
          <a:off x="0" y="1914455"/>
          <a:ext cx="8066087" cy="875160"/>
        </a:xfrm>
        <a:prstGeom prst="roundRect">
          <a:avLst/>
        </a:prstGeom>
        <a:solidFill>
          <a:schemeClr val="accent5">
            <a:hueOff val="3240030"/>
            <a:satOff val="1145"/>
            <a:lumOff val="10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b="1" kern="1200"/>
            <a:t>Renal colic</a:t>
          </a:r>
          <a:r>
            <a:rPr lang="en-GB" sz="2200" kern="1200"/>
            <a:t>: sudden very severe loin to groin pain, tachycardic, pyrexia, sweating, writhing</a:t>
          </a:r>
          <a:endParaRPr lang="en-GB" sz="2200" kern="1200" dirty="0"/>
        </a:p>
      </dsp:txBody>
      <dsp:txXfrm>
        <a:off x="42722" y="1957177"/>
        <a:ext cx="7980643" cy="789716"/>
      </dsp:txXfrm>
    </dsp:sp>
    <dsp:sp modelId="{ACC5051B-9D25-4458-8006-FE6D3325B836}">
      <dsp:nvSpPr>
        <dsp:cNvPr id="0" name=""/>
        <dsp:cNvSpPr/>
      </dsp:nvSpPr>
      <dsp:spPr>
        <a:xfrm>
          <a:off x="0" y="2852975"/>
          <a:ext cx="8066087" cy="875160"/>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GB" sz="2200" b="1" kern="1200"/>
            <a:t>Testicular Torsion</a:t>
          </a:r>
          <a:r>
            <a:rPr lang="en-GB" sz="2200" kern="1200"/>
            <a:t>: Severe sudden lower abdo pain with unilateral groin tenderness and swelling, young</a:t>
          </a:r>
          <a:endParaRPr lang="en-GB" sz="2200" kern="1200" dirty="0"/>
        </a:p>
      </dsp:txBody>
      <dsp:txXfrm>
        <a:off x="42722" y="2895697"/>
        <a:ext cx="7980643" cy="7897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88357-99DA-4167-9A83-07DAAF037D21}">
      <dsp:nvSpPr>
        <dsp:cNvPr id="0" name=""/>
        <dsp:cNvSpPr/>
      </dsp:nvSpPr>
      <dsp:spPr>
        <a:xfrm>
          <a:off x="0" y="774605"/>
          <a:ext cx="8066087" cy="3357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dirty="0"/>
            <a:t>Ectopic</a:t>
          </a:r>
          <a:r>
            <a:rPr lang="en-GB" sz="1400" kern="1200" dirty="0"/>
            <a:t>: young, </a:t>
          </a:r>
          <a:r>
            <a:rPr lang="en-GB" sz="1400" kern="1200" dirty="0" err="1"/>
            <a:t>amennorrhoea</a:t>
          </a:r>
          <a:r>
            <a:rPr lang="en-GB" sz="1400" kern="1200" dirty="0"/>
            <a:t>, collapse, shock, severe sudden lower </a:t>
          </a:r>
          <a:r>
            <a:rPr lang="en-GB" sz="1400" kern="1200" dirty="0" err="1"/>
            <a:t>abdo</a:t>
          </a:r>
          <a:r>
            <a:rPr lang="en-GB" sz="1400" kern="1200" dirty="0"/>
            <a:t> pain radiating to shoulder, PV bleed</a:t>
          </a:r>
        </a:p>
      </dsp:txBody>
      <dsp:txXfrm>
        <a:off x="16392" y="790997"/>
        <a:ext cx="8033303" cy="303006"/>
      </dsp:txXfrm>
    </dsp:sp>
    <dsp:sp modelId="{807E4208-DAF5-4347-AD22-E926F50852B1}">
      <dsp:nvSpPr>
        <dsp:cNvPr id="0" name=""/>
        <dsp:cNvSpPr/>
      </dsp:nvSpPr>
      <dsp:spPr>
        <a:xfrm>
          <a:off x="0" y="1150715"/>
          <a:ext cx="8066087" cy="335790"/>
        </a:xfrm>
        <a:prstGeom prst="roundRect">
          <a:avLst/>
        </a:prstGeom>
        <a:solidFill>
          <a:schemeClr val="accent5">
            <a:hueOff val="972009"/>
            <a:satOff val="344"/>
            <a:lumOff val="3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PID</a:t>
          </a:r>
          <a:r>
            <a:rPr lang="en-GB" sz="1400" kern="1200"/>
            <a:t>: fertile, previous surgery, previous STI, purulent discharge, pyrexia</a:t>
          </a:r>
          <a:endParaRPr lang="en-GB" sz="1400" kern="1200" dirty="0"/>
        </a:p>
      </dsp:txBody>
      <dsp:txXfrm>
        <a:off x="16392" y="1167107"/>
        <a:ext cx="8033303" cy="303006"/>
      </dsp:txXfrm>
    </dsp:sp>
    <dsp:sp modelId="{9EE97042-6870-4566-A2CA-C1591DC056DC}">
      <dsp:nvSpPr>
        <dsp:cNvPr id="0" name=""/>
        <dsp:cNvSpPr/>
      </dsp:nvSpPr>
      <dsp:spPr>
        <a:xfrm>
          <a:off x="0" y="1526825"/>
          <a:ext cx="8066087" cy="335790"/>
        </a:xfrm>
        <a:prstGeom prst="roundRect">
          <a:avLst/>
        </a:prstGeom>
        <a:solidFill>
          <a:schemeClr val="accent5">
            <a:hueOff val="1944018"/>
            <a:satOff val="687"/>
            <a:lumOff val="61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Endometriosis</a:t>
          </a:r>
          <a:r>
            <a:rPr lang="en-GB" sz="1400" kern="1200"/>
            <a:t>: 35-40, nulliparous, cyclical pelvic pain, assoc PR bleed, dysmennorhoea, deep dyspareunia</a:t>
          </a:r>
          <a:endParaRPr lang="en-GB" sz="1400" kern="1200" dirty="0"/>
        </a:p>
      </dsp:txBody>
      <dsp:txXfrm>
        <a:off x="16392" y="1543217"/>
        <a:ext cx="8033303" cy="303006"/>
      </dsp:txXfrm>
    </dsp:sp>
    <dsp:sp modelId="{FD014577-FE72-4DA5-8F05-5DB9CB6EE1D3}">
      <dsp:nvSpPr>
        <dsp:cNvPr id="0" name=""/>
        <dsp:cNvSpPr/>
      </dsp:nvSpPr>
      <dsp:spPr>
        <a:xfrm>
          <a:off x="0" y="1902935"/>
          <a:ext cx="8066087" cy="335790"/>
        </a:xfrm>
        <a:prstGeom prst="roundRect">
          <a:avLst/>
        </a:prstGeom>
        <a:solidFill>
          <a:schemeClr val="accent5">
            <a:hueOff val="2916027"/>
            <a:satOff val="1031"/>
            <a:lumOff val="917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Fibroids</a:t>
          </a:r>
          <a:r>
            <a:rPr lang="en-GB" sz="1400" kern="1200"/>
            <a:t>: afro-carribean, nulliparous, mennorhagia, miscarriages, palpable mass, pressure/cyclical pain</a:t>
          </a:r>
          <a:endParaRPr lang="en-GB" sz="1400" kern="1200" dirty="0"/>
        </a:p>
      </dsp:txBody>
      <dsp:txXfrm>
        <a:off x="16392" y="1919327"/>
        <a:ext cx="8033303" cy="303006"/>
      </dsp:txXfrm>
    </dsp:sp>
    <dsp:sp modelId="{8E237A82-FC9A-4F91-A8B5-C520EB56E135}">
      <dsp:nvSpPr>
        <dsp:cNvPr id="0" name=""/>
        <dsp:cNvSpPr/>
      </dsp:nvSpPr>
      <dsp:spPr>
        <a:xfrm>
          <a:off x="0" y="2279045"/>
          <a:ext cx="8066087" cy="335790"/>
        </a:xfrm>
        <a:prstGeom prst="roundRect">
          <a:avLst/>
        </a:prstGeom>
        <a:solidFill>
          <a:schemeClr val="accent5">
            <a:hueOff val="3888036"/>
            <a:satOff val="1374"/>
            <a:lumOff val="122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Ovarian Cyst torsion</a:t>
          </a:r>
          <a:r>
            <a:rPr lang="en-GB" sz="1400" kern="1200"/>
            <a:t>: sudden severe RUQ/LUQ pain, vomiting, shock, pyrexia – intermittent if incomplete </a:t>
          </a:r>
          <a:endParaRPr lang="en-GB" sz="1400" kern="1200" dirty="0"/>
        </a:p>
      </dsp:txBody>
      <dsp:txXfrm>
        <a:off x="16392" y="2295437"/>
        <a:ext cx="8033303" cy="303006"/>
      </dsp:txXfrm>
    </dsp:sp>
    <dsp:sp modelId="{691DF0AD-962A-4311-9EDF-DB256C16B845}">
      <dsp:nvSpPr>
        <dsp:cNvPr id="0" name=""/>
        <dsp:cNvSpPr/>
      </dsp:nvSpPr>
      <dsp:spPr>
        <a:xfrm>
          <a:off x="0" y="2655155"/>
          <a:ext cx="8066087" cy="335790"/>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GB" sz="1400" b="1" kern="1200"/>
            <a:t>Ovarian Ca</a:t>
          </a:r>
          <a:r>
            <a:rPr lang="en-GB" sz="1400" kern="1200"/>
            <a:t>: 60-70, wt loss, PV bleed, abdo distension</a:t>
          </a:r>
          <a:endParaRPr lang="en-GB" sz="1400" kern="1200" dirty="0"/>
        </a:p>
      </dsp:txBody>
      <dsp:txXfrm>
        <a:off x="16392" y="2671547"/>
        <a:ext cx="8033303" cy="3030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FBF97-5E7A-49AA-A468-6F7AB1BDB644}">
      <dsp:nvSpPr>
        <dsp:cNvPr id="0" name=""/>
        <dsp:cNvSpPr/>
      </dsp:nvSpPr>
      <dsp:spPr>
        <a:xfrm>
          <a:off x="0" y="94205"/>
          <a:ext cx="8066087" cy="6762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b="1" kern="1200"/>
            <a:t>Gastroenteritis</a:t>
          </a:r>
          <a:r>
            <a:rPr lang="en-GB" sz="1700" kern="1200"/>
            <a:t>: high diarrhoea, dehydration, fatigue, high pyrexia, elderly, travel hx, Abx use</a:t>
          </a:r>
          <a:endParaRPr lang="en-GB" sz="1700" kern="1200" dirty="0"/>
        </a:p>
      </dsp:txBody>
      <dsp:txXfrm>
        <a:off x="33012" y="127217"/>
        <a:ext cx="8000063" cy="610236"/>
      </dsp:txXfrm>
    </dsp:sp>
    <dsp:sp modelId="{A708A36C-7539-4806-B612-6E6FB5F2BFC3}">
      <dsp:nvSpPr>
        <dsp:cNvPr id="0" name=""/>
        <dsp:cNvSpPr/>
      </dsp:nvSpPr>
      <dsp:spPr>
        <a:xfrm>
          <a:off x="0" y="819425"/>
          <a:ext cx="8066087" cy="676260"/>
        </a:xfrm>
        <a:prstGeom prst="roundRect">
          <a:avLst/>
        </a:prstGeom>
        <a:solidFill>
          <a:schemeClr val="accent5">
            <a:hueOff val="1215011"/>
            <a:satOff val="429"/>
            <a:lumOff val="38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b="1" kern="1200"/>
            <a:t>Pneumonia</a:t>
          </a:r>
          <a:r>
            <a:rPr lang="en-GB" sz="1700" kern="1200"/>
            <a:t>: SOB, cough, elderly, diabetic, COPD, sharp upper abdo pain, worse with inspiration, creps, CXR</a:t>
          </a:r>
          <a:endParaRPr lang="en-GB" sz="1700" kern="1200" dirty="0"/>
        </a:p>
      </dsp:txBody>
      <dsp:txXfrm>
        <a:off x="33012" y="852437"/>
        <a:ext cx="8000063" cy="610236"/>
      </dsp:txXfrm>
    </dsp:sp>
    <dsp:sp modelId="{C20FB6E7-E435-47AB-88F1-86E83AEBCED9}">
      <dsp:nvSpPr>
        <dsp:cNvPr id="0" name=""/>
        <dsp:cNvSpPr/>
      </dsp:nvSpPr>
      <dsp:spPr>
        <a:xfrm>
          <a:off x="0" y="1544645"/>
          <a:ext cx="8066087" cy="676260"/>
        </a:xfrm>
        <a:prstGeom prst="roundRect">
          <a:avLst/>
        </a:prstGeom>
        <a:solidFill>
          <a:schemeClr val="accent5">
            <a:hueOff val="2430022"/>
            <a:satOff val="859"/>
            <a:lumOff val="764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b="1" kern="1200"/>
            <a:t>DKA</a:t>
          </a:r>
          <a:r>
            <a:rPr lang="en-GB" sz="1700" kern="1200"/>
            <a:t>: young, thin, kussmaul’s respiration, dehydration, generalised abdo pain, N+V, high BM, low pH</a:t>
          </a:r>
          <a:endParaRPr lang="en-GB" sz="1700" kern="1200" dirty="0"/>
        </a:p>
      </dsp:txBody>
      <dsp:txXfrm>
        <a:off x="33012" y="1577657"/>
        <a:ext cx="8000063" cy="610236"/>
      </dsp:txXfrm>
    </dsp:sp>
    <dsp:sp modelId="{3BDB934E-F9F0-498E-BF15-13B8FBD744C4}">
      <dsp:nvSpPr>
        <dsp:cNvPr id="0" name=""/>
        <dsp:cNvSpPr/>
      </dsp:nvSpPr>
      <dsp:spPr>
        <a:xfrm>
          <a:off x="0" y="2269865"/>
          <a:ext cx="8066087" cy="676260"/>
        </a:xfrm>
        <a:prstGeom prst="roundRect">
          <a:avLst/>
        </a:prstGeom>
        <a:solidFill>
          <a:schemeClr val="accent5">
            <a:hueOff val="3645034"/>
            <a:satOff val="1288"/>
            <a:lumOff val="114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b="1" kern="1200"/>
            <a:t>Sickle cell crisis</a:t>
          </a:r>
          <a:r>
            <a:rPr lang="en-GB" sz="1700" kern="1200"/>
            <a:t>: afro-carribean, auto-recessive, dehydration, pleuritic, splenic pain, jaundice, gallstones</a:t>
          </a:r>
          <a:endParaRPr lang="en-GB" sz="1700" kern="1200" dirty="0"/>
        </a:p>
      </dsp:txBody>
      <dsp:txXfrm>
        <a:off x="33012" y="2302877"/>
        <a:ext cx="8000063" cy="610236"/>
      </dsp:txXfrm>
    </dsp:sp>
    <dsp:sp modelId="{55E1DC99-BE91-425E-9A13-6A6962C097B3}">
      <dsp:nvSpPr>
        <dsp:cNvPr id="0" name=""/>
        <dsp:cNvSpPr/>
      </dsp:nvSpPr>
      <dsp:spPr>
        <a:xfrm>
          <a:off x="0" y="2995085"/>
          <a:ext cx="8066087" cy="676260"/>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b="1" kern="1200"/>
            <a:t>Porphyria</a:t>
          </a:r>
          <a:r>
            <a:rPr lang="en-GB" sz="1700" kern="1200"/>
            <a:t>: hereditary, generalised neuropathic abdominal pain, anaemia, response to certain drugs, muscle weakness</a:t>
          </a:r>
          <a:endParaRPr lang="en-GB" sz="1700" kern="1200" dirty="0"/>
        </a:p>
      </dsp:txBody>
      <dsp:txXfrm>
        <a:off x="33012" y="3028097"/>
        <a:ext cx="8000063" cy="6102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2E338-80D0-49DA-A168-B29CB629B8F0}">
      <dsp:nvSpPr>
        <dsp:cNvPr id="0" name=""/>
        <dsp:cNvSpPr/>
      </dsp:nvSpPr>
      <dsp:spPr>
        <a:xfrm>
          <a:off x="0" y="34334"/>
          <a:ext cx="8229600"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GB" sz="2100" kern="1200" dirty="0"/>
            <a:t>Demographics/ Type of XR</a:t>
          </a:r>
        </a:p>
      </dsp:txBody>
      <dsp:txXfrm>
        <a:off x="24588" y="58922"/>
        <a:ext cx="8180424" cy="454509"/>
      </dsp:txXfrm>
    </dsp:sp>
    <dsp:sp modelId="{DBA20C27-DD6B-4045-87EF-38E667433354}">
      <dsp:nvSpPr>
        <dsp:cNvPr id="0" name=""/>
        <dsp:cNvSpPr/>
      </dsp:nvSpPr>
      <dsp:spPr>
        <a:xfrm>
          <a:off x="0" y="598499"/>
          <a:ext cx="8229600"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GB" sz="2100" kern="1200" dirty="0"/>
            <a:t>Black: dilated loops / Air</a:t>
          </a:r>
        </a:p>
      </dsp:txBody>
      <dsp:txXfrm>
        <a:off x="24588" y="623087"/>
        <a:ext cx="8180424" cy="454509"/>
      </dsp:txXfrm>
    </dsp:sp>
    <dsp:sp modelId="{D3365D6B-F3E3-4E82-9FFF-23D123A409A8}">
      <dsp:nvSpPr>
        <dsp:cNvPr id="0" name=""/>
        <dsp:cNvSpPr/>
      </dsp:nvSpPr>
      <dsp:spPr>
        <a:xfrm>
          <a:off x="0" y="1102184"/>
          <a:ext cx="8229600" cy="554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GB" sz="1600" kern="1200" dirty="0"/>
            <a:t>Small = central, </a:t>
          </a:r>
          <a:r>
            <a:rPr lang="en-GB" sz="1600" kern="1200" dirty="0" err="1"/>
            <a:t>valvulae</a:t>
          </a:r>
          <a:r>
            <a:rPr lang="en-GB" sz="1600" kern="1200" dirty="0"/>
            <a:t> </a:t>
          </a:r>
          <a:r>
            <a:rPr lang="en-GB" sz="1600" kern="1200" dirty="0" err="1"/>
            <a:t>conniventes</a:t>
          </a:r>
          <a:endParaRPr lang="en-GB" sz="1600" kern="1200" dirty="0"/>
        </a:p>
        <a:p>
          <a:pPr marL="171450" lvl="1" indent="-171450" algn="l" defTabSz="711200" rtl="0">
            <a:lnSpc>
              <a:spcPct val="90000"/>
            </a:lnSpc>
            <a:spcBef>
              <a:spcPct val="0"/>
            </a:spcBef>
            <a:spcAft>
              <a:spcPct val="20000"/>
            </a:spcAft>
            <a:buChar char="•"/>
          </a:pPr>
          <a:r>
            <a:rPr lang="en-GB" sz="1600" kern="1200" dirty="0"/>
            <a:t>Large = Peripheral, </a:t>
          </a:r>
          <a:r>
            <a:rPr lang="en-GB" sz="1600" kern="1200" dirty="0" err="1"/>
            <a:t>Haustrae</a:t>
          </a:r>
          <a:endParaRPr lang="en-GB" sz="1600" kern="1200" dirty="0"/>
        </a:p>
      </dsp:txBody>
      <dsp:txXfrm>
        <a:off x="0" y="1102184"/>
        <a:ext cx="8229600" cy="554242"/>
      </dsp:txXfrm>
    </dsp:sp>
    <dsp:sp modelId="{F88CB9A4-38F1-4B6D-82F2-C1274F9490BC}">
      <dsp:nvSpPr>
        <dsp:cNvPr id="0" name=""/>
        <dsp:cNvSpPr/>
      </dsp:nvSpPr>
      <dsp:spPr>
        <a:xfrm>
          <a:off x="0" y="1656427"/>
          <a:ext cx="8229600"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GB" sz="2100" kern="1200"/>
            <a:t>White: Calcification </a:t>
          </a:r>
        </a:p>
      </dsp:txBody>
      <dsp:txXfrm>
        <a:off x="24588" y="1681015"/>
        <a:ext cx="8180424" cy="454509"/>
      </dsp:txXfrm>
    </dsp:sp>
    <dsp:sp modelId="{D56EC297-A5A0-4A64-9292-39A5E51EACC2}">
      <dsp:nvSpPr>
        <dsp:cNvPr id="0" name=""/>
        <dsp:cNvSpPr/>
      </dsp:nvSpPr>
      <dsp:spPr>
        <a:xfrm>
          <a:off x="0" y="2160112"/>
          <a:ext cx="8229600" cy="82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GB" sz="1600" kern="1200"/>
            <a:t>Renal stones/ Gallstones </a:t>
          </a:r>
        </a:p>
        <a:p>
          <a:pPr marL="171450" lvl="1" indent="-171450" algn="l" defTabSz="711200" rtl="0">
            <a:lnSpc>
              <a:spcPct val="90000"/>
            </a:lnSpc>
            <a:spcBef>
              <a:spcPct val="0"/>
            </a:spcBef>
            <a:spcAft>
              <a:spcPct val="20000"/>
            </a:spcAft>
            <a:buChar char="•"/>
          </a:pPr>
          <a:r>
            <a:rPr lang="en-GB" sz="1600" kern="1200" dirty="0"/>
            <a:t>Foreign Bodies</a:t>
          </a:r>
        </a:p>
        <a:p>
          <a:pPr marL="171450" lvl="1" indent="-171450" algn="l" defTabSz="711200" rtl="0">
            <a:lnSpc>
              <a:spcPct val="90000"/>
            </a:lnSpc>
            <a:spcBef>
              <a:spcPct val="0"/>
            </a:spcBef>
            <a:spcAft>
              <a:spcPct val="20000"/>
            </a:spcAft>
            <a:buChar char="•"/>
          </a:pPr>
          <a:r>
            <a:rPr lang="en-GB" sz="1600" kern="1200"/>
            <a:t>Bone</a:t>
          </a:r>
        </a:p>
      </dsp:txBody>
      <dsp:txXfrm>
        <a:off x="0" y="2160112"/>
        <a:ext cx="8229600" cy="825930"/>
      </dsp:txXfrm>
    </dsp:sp>
    <dsp:sp modelId="{96B2FF73-AF57-4997-B08D-D1170E53B49D}">
      <dsp:nvSpPr>
        <dsp:cNvPr id="0" name=""/>
        <dsp:cNvSpPr/>
      </dsp:nvSpPr>
      <dsp:spPr>
        <a:xfrm>
          <a:off x="0" y="2986042"/>
          <a:ext cx="8229600"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GB" sz="2100" kern="1200"/>
            <a:t>Grey: soft tissue</a:t>
          </a:r>
        </a:p>
      </dsp:txBody>
      <dsp:txXfrm>
        <a:off x="24588" y="3010630"/>
        <a:ext cx="8180424" cy="454509"/>
      </dsp:txXfrm>
    </dsp:sp>
    <dsp:sp modelId="{1177A136-D258-40D9-9E05-A5EB086A3F99}">
      <dsp:nvSpPr>
        <dsp:cNvPr id="0" name=""/>
        <dsp:cNvSpPr/>
      </dsp:nvSpPr>
      <dsp:spPr>
        <a:xfrm>
          <a:off x="0" y="3489727"/>
          <a:ext cx="8229600"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GB" sz="1600" kern="1200"/>
            <a:t>Liver, spleen, pancreas, gall bladder, ovary, uterus</a:t>
          </a:r>
        </a:p>
        <a:p>
          <a:pPr marL="171450" lvl="1" indent="-171450" algn="l" defTabSz="711200" rtl="0">
            <a:lnSpc>
              <a:spcPct val="90000"/>
            </a:lnSpc>
            <a:spcBef>
              <a:spcPct val="0"/>
            </a:spcBef>
            <a:spcAft>
              <a:spcPct val="20000"/>
            </a:spcAft>
            <a:buChar char="•"/>
          </a:pPr>
          <a:r>
            <a:rPr lang="en-GB" sz="1600" kern="1200"/>
            <a:t>Enlargement, calcification</a:t>
          </a:r>
        </a:p>
        <a:p>
          <a:pPr marL="171450" lvl="1" indent="-171450" algn="l" defTabSz="711200" rtl="0">
            <a:lnSpc>
              <a:spcPct val="90000"/>
            </a:lnSpc>
            <a:spcBef>
              <a:spcPct val="0"/>
            </a:spcBef>
            <a:spcAft>
              <a:spcPct val="20000"/>
            </a:spcAft>
            <a:buChar char="•"/>
          </a:pPr>
          <a:r>
            <a:rPr lang="en-GB" sz="1600" kern="1200" dirty="0"/>
            <a:t>Abdominal wall muscles, hernias</a:t>
          </a:r>
        </a:p>
        <a:p>
          <a:pPr marL="171450" lvl="1" indent="-171450" algn="l" defTabSz="711200" rtl="0">
            <a:lnSpc>
              <a:spcPct val="90000"/>
            </a:lnSpc>
            <a:spcBef>
              <a:spcPct val="0"/>
            </a:spcBef>
            <a:spcAft>
              <a:spcPct val="20000"/>
            </a:spcAft>
            <a:buChar char="•"/>
          </a:pPr>
          <a:r>
            <a:rPr lang="en-GB" sz="1600" kern="1200"/>
            <a:t>Stool</a:t>
          </a:r>
        </a:p>
      </dsp:txBody>
      <dsp:txXfrm>
        <a:off x="0" y="3489727"/>
        <a:ext cx="8229600" cy="1108485"/>
      </dsp:txXfrm>
    </dsp:sp>
    <dsp:sp modelId="{0A8E62E4-BD41-441B-8255-2334AFB8332B}">
      <dsp:nvSpPr>
        <dsp:cNvPr id="0" name=""/>
        <dsp:cNvSpPr/>
      </dsp:nvSpPr>
      <dsp:spPr>
        <a:xfrm>
          <a:off x="0" y="4598212"/>
          <a:ext cx="8229600"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GB" sz="2100" kern="1200" dirty="0"/>
            <a:t>Re-review and summarise</a:t>
          </a:r>
        </a:p>
      </dsp:txBody>
      <dsp:txXfrm>
        <a:off x="24588" y="4622800"/>
        <a:ext cx="8180424" cy="4545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65B61D8C-49F0-4278-9469-2084F8F320AF}" type="datetimeFigureOut">
              <a:rPr lang="en-GB" smtClean="0"/>
              <a:t>03/06/2022</a:t>
            </a:fld>
            <a:endParaRPr lang="en-GB"/>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BCE68862-2172-483C-AB36-9D0C842E0960}" type="slidenum">
              <a:rPr lang="en-GB" smtClean="0"/>
              <a:t>‹#›</a:t>
            </a:fld>
            <a:endParaRPr lang="en-GB"/>
          </a:p>
        </p:txBody>
      </p:sp>
    </p:spTree>
    <p:extLst>
      <p:ext uri="{BB962C8B-B14F-4D97-AF65-F5344CB8AC3E}">
        <p14:creationId xmlns:p14="http://schemas.microsoft.com/office/powerpoint/2010/main" val="1471142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B61D8C-49F0-4278-9469-2084F8F320AF}" type="datetimeFigureOut">
              <a:rPr lang="en-GB" smtClean="0"/>
              <a:t>03/06/2022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2331440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B61D8C-49F0-4278-9469-2084F8F320AF}" type="datetimeFigureOut">
              <a:rPr lang="en-GB" smtClean="0"/>
              <a:t>03/06/2022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3973592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B61D8C-49F0-4278-9469-2084F8F320AF}" type="datetimeFigureOut">
              <a:rPr lang="en-GB" smtClean="0"/>
              <a:t>03/06/2022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367776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B61D8C-49F0-4278-9469-2084F8F320AF}" type="datetimeFigureOut">
              <a:rPr lang="en-GB" smtClean="0"/>
              <a:t>03/06/2022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287187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B61D8C-49F0-4278-9469-2084F8F320AF}" type="datetimeFigureOut">
              <a:rPr lang="en-GB" smtClean="0"/>
              <a:t>03/06/2022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645726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B61D8C-49F0-4278-9469-2084F8F320AF}" type="datetimeFigureOut">
              <a:rPr lang="en-GB" smtClean="0"/>
              <a:t>03/06/2022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63182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5B61D8C-49F0-4278-9469-2084F8F320AF}" type="datetimeFigureOut">
              <a:rPr lang="en-GB" smtClean="0"/>
              <a:t>03/06/2022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CE68862-2172-483C-AB36-9D0C842E0960}" type="slidenum">
              <a:rPr lang="en-GB" smtClean="0"/>
              <a:t>‹#›</a:t>
            </a:fld>
            <a:endParaRPr lang="en-GB"/>
          </a:p>
        </p:txBody>
      </p:sp>
    </p:spTree>
    <p:extLst>
      <p:ext uri="{BB962C8B-B14F-4D97-AF65-F5344CB8AC3E}">
        <p14:creationId xmlns:p14="http://schemas.microsoft.com/office/powerpoint/2010/main" val="947934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65B61D8C-49F0-4278-9469-2084F8F320AF}" type="datetimeFigureOut">
              <a:rPr lang="en-GB" smtClean="0"/>
              <a:t>03/06/2022</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CE68862-2172-483C-AB36-9D0C842E0960}" type="slidenum">
              <a:rPr lang="en-GB" smtClean="0"/>
              <a:t>‹#›</a:t>
            </a:fld>
            <a:endParaRPr lang="en-GB"/>
          </a:p>
        </p:txBody>
      </p:sp>
    </p:spTree>
    <p:extLst>
      <p:ext uri="{BB962C8B-B14F-4D97-AF65-F5344CB8AC3E}">
        <p14:creationId xmlns:p14="http://schemas.microsoft.com/office/powerpoint/2010/main" val="230284833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B61D8C-49F0-4278-9469-2084F8F320AF}" type="datetimeFigureOut">
              <a:rPr lang="en-GB" smtClean="0"/>
              <a:t>03/06/2022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526231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B61D8C-49F0-4278-9469-2084F8F320AF}" type="datetimeFigureOut">
              <a:rPr lang="en-GB" smtClean="0"/>
              <a:t>03/06/2022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68862-2172-483C-AB36-9D0C842E0960}" type="slidenum">
              <a:rPr lang="en-GB" smtClean="0"/>
              <a:t>‹#›</a:t>
            </a:fld>
            <a:endParaRPr lang="en-GB"/>
          </a:p>
        </p:txBody>
      </p:sp>
    </p:spTree>
    <p:extLst>
      <p:ext uri="{BB962C8B-B14F-4D97-AF65-F5344CB8AC3E}">
        <p14:creationId xmlns:p14="http://schemas.microsoft.com/office/powerpoint/2010/main" val="98465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65B61D8C-49F0-4278-9469-2084F8F320AF}" type="datetimeFigureOut">
              <a:rPr lang="en-GB" smtClean="0"/>
              <a:t>03/06/2022</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BCE68862-2172-483C-AB36-9D0C842E0960}" type="slidenum">
              <a:rPr lang="en-GB" smtClean="0"/>
              <a:t>‹#›</a:t>
            </a:fld>
            <a:endParaRPr lang="en-GB"/>
          </a:p>
        </p:txBody>
      </p:sp>
    </p:spTree>
    <p:extLst>
      <p:ext uri="{BB962C8B-B14F-4D97-AF65-F5344CB8AC3E}">
        <p14:creationId xmlns:p14="http://schemas.microsoft.com/office/powerpoint/2010/main" val="57930970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9293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544" y="836712"/>
            <a:ext cx="7848600" cy="1927225"/>
          </a:xfrm>
        </p:spPr>
        <p:txBody>
          <a:bodyPr/>
          <a:lstStyle/>
          <a:p>
            <a:pPr algn="ctr"/>
            <a:r>
              <a:rPr lang="en-GB" b="1" dirty="0"/>
              <a:t>Acute Abdomen</a:t>
            </a:r>
          </a:p>
        </p:txBody>
      </p:sp>
      <p:sp>
        <p:nvSpPr>
          <p:cNvPr id="4" name="Subtitle 3">
            <a:extLst>
              <a:ext uri="{FF2B5EF4-FFF2-40B4-BE49-F238E27FC236}">
                <a16:creationId xmlns:a16="http://schemas.microsoft.com/office/drawing/2014/main" id="{C5718325-3B18-AFE1-A053-F8E17B62FB13}"/>
              </a:ext>
            </a:extLst>
          </p:cNvPr>
          <p:cNvSpPr>
            <a:spLocks noGrp="1"/>
          </p:cNvSpPr>
          <p:nvPr>
            <p:ph type="subTitle" idx="1"/>
          </p:nvPr>
        </p:nvSpPr>
        <p:spPr>
          <a:xfrm>
            <a:off x="1111424" y="2763937"/>
            <a:ext cx="6921151" cy="1645920"/>
          </a:xfrm>
        </p:spPr>
        <p:txBody>
          <a:bodyPr/>
          <a:lstStyle/>
          <a:p>
            <a:r>
              <a:rPr lang="en-US" dirty="0"/>
              <a:t>Prepared by: assistant </a:t>
            </a:r>
            <a:r>
              <a:rPr lang="en-US" dirty="0" err="1"/>
              <a:t>Bazhora</a:t>
            </a:r>
            <a:r>
              <a:rPr lang="en-US" dirty="0"/>
              <a:t> </a:t>
            </a:r>
            <a:r>
              <a:rPr lang="en-US"/>
              <a:t>Ya</a:t>
            </a:r>
            <a:r>
              <a:rPr lang="ru-RU"/>
              <a:t>.</a:t>
            </a:r>
            <a:r>
              <a:rPr lang="en-US" dirty="0"/>
              <a:t> I</a:t>
            </a:r>
            <a:r>
              <a:rPr lang="ru-RU" dirty="0"/>
              <a:t>.</a:t>
            </a:r>
            <a:endParaRPr lang="uk-UA" dirty="0"/>
          </a:p>
        </p:txBody>
      </p:sp>
      <p:pic>
        <p:nvPicPr>
          <p:cNvPr id="7" name="Picture 7">
            <a:extLst>
              <a:ext uri="{FF2B5EF4-FFF2-40B4-BE49-F238E27FC236}">
                <a16:creationId xmlns:a16="http://schemas.microsoft.com/office/drawing/2014/main" id="{BE917AF7-0C33-B94E-B7C9-0A403A057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34" y="3410929"/>
            <a:ext cx="5764695" cy="3320573"/>
          </a:xfrm>
          <a:prstGeom prst="rect">
            <a:avLst/>
          </a:prstGeom>
        </p:spPr>
      </p:pic>
      <p:sp>
        <p:nvSpPr>
          <p:cNvPr id="6" name="TextBox 5">
            <a:extLst>
              <a:ext uri="{FF2B5EF4-FFF2-40B4-BE49-F238E27FC236}">
                <a16:creationId xmlns:a16="http://schemas.microsoft.com/office/drawing/2014/main" id="{7D96169B-BD45-D6AB-07A2-6740042CF9F4}"/>
              </a:ext>
            </a:extLst>
          </p:cNvPr>
          <p:cNvSpPr txBox="1"/>
          <p:nvPr/>
        </p:nvSpPr>
        <p:spPr>
          <a:xfrm>
            <a:off x="1475656" y="45062"/>
            <a:ext cx="6984776" cy="830997"/>
          </a:xfrm>
          <a:prstGeom prst="rect">
            <a:avLst/>
          </a:prstGeom>
          <a:noFill/>
        </p:spPr>
        <p:txBody>
          <a:bodyPr wrap="square">
            <a:spAutoFit/>
          </a:bodyPr>
          <a:lstStyle/>
          <a:p>
            <a:pPr algn="ctr"/>
            <a:r>
              <a:rPr lang="en-US" sz="2400" b="1" dirty="0">
                <a:solidFill>
                  <a:schemeClr val="bg1"/>
                </a:solidFill>
              </a:rPr>
              <a:t>Odesa National Medical University</a:t>
            </a:r>
          </a:p>
          <a:p>
            <a:pPr algn="ctr"/>
            <a:r>
              <a:rPr lang="en-US" sz="2400" b="1" dirty="0">
                <a:solidFill>
                  <a:schemeClr val="bg1"/>
                </a:solidFill>
              </a:rPr>
              <a:t>Department of family medicine and polyclinic therapy</a:t>
            </a:r>
            <a:endParaRPr lang="uk-UA" sz="2400" b="1" dirty="0">
              <a:solidFill>
                <a:schemeClr val="bg1"/>
              </a:solidFill>
            </a:endParaRPr>
          </a:p>
        </p:txBody>
      </p:sp>
    </p:spTree>
    <p:extLst>
      <p:ext uri="{BB962C8B-B14F-4D97-AF65-F5344CB8AC3E}">
        <p14:creationId xmlns:p14="http://schemas.microsoft.com/office/powerpoint/2010/main" val="2343210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C46ACF-C81C-A649-B19F-EC2D00935542}"/>
              </a:ext>
            </a:extLst>
          </p:cNvPr>
          <p:cNvSpPr>
            <a:spLocks noGrp="1"/>
          </p:cNvSpPr>
          <p:nvPr>
            <p:ph idx="1"/>
          </p:nvPr>
        </p:nvSpPr>
        <p:spPr>
          <a:xfrm>
            <a:off x="457200" y="420511"/>
            <a:ext cx="8229600" cy="4876800"/>
          </a:xfrm>
        </p:spPr>
        <p:txBody>
          <a:bodyPr>
            <a:normAutofit/>
          </a:bodyPr>
          <a:lstStyle/>
          <a:p>
            <a:r>
              <a:rPr lang="en-GB"/>
              <a:t>Acute abdomen, which is in many cases a surgical emergency, is the sudden onset of abdominal pain that may be caused by inflammatio, infection, perforation, ischemia, or obstruction. The location of the pain, its characteristics, and associated symptoms (e.g., jaundice) are important tools that help narrow the differential diagnosis. Patients will typically have severe tenderness with associated rigidity and rebound tenderness</a:t>
            </a:r>
            <a:endParaRPr lang="en-US"/>
          </a:p>
        </p:txBody>
      </p:sp>
      <p:pic>
        <p:nvPicPr>
          <p:cNvPr id="4" name="Picture 4">
            <a:extLst>
              <a:ext uri="{FF2B5EF4-FFF2-40B4-BE49-F238E27FC236}">
                <a16:creationId xmlns:a16="http://schemas.microsoft.com/office/drawing/2014/main" id="{E8FB1208-95CA-694F-985F-21C75F079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969" y="3429000"/>
            <a:ext cx="6888118" cy="3121378"/>
          </a:xfrm>
          <a:prstGeom prst="rect">
            <a:avLst/>
          </a:prstGeom>
        </p:spPr>
      </p:pic>
    </p:spTree>
    <p:extLst>
      <p:ext uri="{BB962C8B-B14F-4D97-AF65-F5344CB8AC3E}">
        <p14:creationId xmlns:p14="http://schemas.microsoft.com/office/powerpoint/2010/main" val="406321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8632" y="0"/>
            <a:ext cx="8079581" cy="985251"/>
          </a:xfrm>
        </p:spPr>
        <p:txBody>
          <a:bodyPr/>
          <a:lstStyle/>
          <a:p>
            <a:pPr eaLnBrk="1" fontAlgn="auto" hangingPunct="1">
              <a:spcAft>
                <a:spcPts val="0"/>
              </a:spcAft>
              <a:defRPr/>
            </a:pPr>
            <a:r>
              <a:rPr lang="en-GB" dirty="0"/>
              <a:t>Causes of Acute Abdomen</a:t>
            </a:r>
          </a:p>
        </p:txBody>
      </p:sp>
      <p:sp>
        <p:nvSpPr>
          <p:cNvPr id="2" name="Content Placeholder 1"/>
          <p:cNvSpPr>
            <a:spLocks noGrp="1"/>
          </p:cNvSpPr>
          <p:nvPr>
            <p:ph idx="1"/>
          </p:nvPr>
        </p:nvSpPr>
        <p:spPr>
          <a:xfrm>
            <a:off x="485775" y="764704"/>
            <a:ext cx="8065294" cy="5760640"/>
          </a:xfrm>
        </p:spPr>
        <p:txBody>
          <a:bodyPr>
            <a:noAutofit/>
          </a:bodyPr>
          <a:lstStyle/>
          <a:p>
            <a:pPr marL="365760" indent="-256032" eaLnBrk="1" fontAlgn="auto" hangingPunct="1">
              <a:lnSpc>
                <a:spcPct val="120000"/>
              </a:lnSpc>
              <a:spcAft>
                <a:spcPts val="0"/>
              </a:spcAft>
              <a:buFont typeface="Wingdings 3"/>
              <a:buChar char=""/>
              <a:defRPr/>
            </a:pPr>
            <a:r>
              <a:rPr lang="en-GB" sz="1600" dirty="0"/>
              <a:t>Intestinal</a:t>
            </a:r>
          </a:p>
          <a:p>
            <a:pPr marL="859536" lvl="2" eaLnBrk="1" fontAlgn="auto" hangingPunct="1">
              <a:lnSpc>
                <a:spcPct val="120000"/>
              </a:lnSpc>
              <a:spcAft>
                <a:spcPts val="0"/>
              </a:spcAft>
              <a:buFont typeface="Wingdings 2"/>
              <a:buChar char=""/>
              <a:defRPr/>
            </a:pPr>
            <a:r>
              <a:rPr lang="en-GB" sz="1600" b="1" dirty="0"/>
              <a:t>Acute appendicitis</a:t>
            </a:r>
            <a:r>
              <a:rPr lang="en-GB" sz="1600" dirty="0"/>
              <a:t>, mesenteric adenitis, </a:t>
            </a:r>
            <a:r>
              <a:rPr lang="en-GB" sz="1600" dirty="0" err="1"/>
              <a:t>mekel’s</a:t>
            </a:r>
            <a:r>
              <a:rPr lang="en-GB" sz="1600" dirty="0"/>
              <a:t> diverticulitis, </a:t>
            </a:r>
            <a:r>
              <a:rPr lang="en-GB" sz="1600" b="1" dirty="0"/>
              <a:t>perforated peptic ulcer</a:t>
            </a:r>
            <a:r>
              <a:rPr lang="en-GB" sz="1600" dirty="0"/>
              <a:t>, gastroenteritis, </a:t>
            </a:r>
            <a:r>
              <a:rPr lang="en-GB" sz="1600" b="1" dirty="0"/>
              <a:t>diverticulitis, intestinal obstruction</a:t>
            </a:r>
            <a:r>
              <a:rPr lang="en-GB" sz="1600" dirty="0"/>
              <a:t>, </a:t>
            </a:r>
            <a:r>
              <a:rPr lang="en-GB" sz="1600" b="1" dirty="0"/>
              <a:t>strangulated hernia</a:t>
            </a:r>
          </a:p>
          <a:p>
            <a:pPr marL="365760" indent="-256032" eaLnBrk="1" fontAlgn="auto" hangingPunct="1">
              <a:lnSpc>
                <a:spcPct val="120000"/>
              </a:lnSpc>
              <a:spcAft>
                <a:spcPts val="0"/>
              </a:spcAft>
              <a:buFont typeface="Wingdings 3"/>
              <a:buChar char=""/>
              <a:defRPr/>
            </a:pPr>
            <a:r>
              <a:rPr lang="en-GB" sz="1600" dirty="0"/>
              <a:t>Hepatobiliary</a:t>
            </a:r>
          </a:p>
          <a:p>
            <a:pPr marL="859536" lvl="2" eaLnBrk="1" fontAlgn="auto" hangingPunct="1">
              <a:lnSpc>
                <a:spcPct val="120000"/>
              </a:lnSpc>
              <a:spcAft>
                <a:spcPts val="0"/>
              </a:spcAft>
              <a:buFont typeface="Wingdings 2"/>
              <a:buChar char=""/>
              <a:defRPr/>
            </a:pPr>
            <a:r>
              <a:rPr lang="en-GB" sz="1600" b="1" dirty="0" err="1"/>
              <a:t>Biliary</a:t>
            </a:r>
            <a:r>
              <a:rPr lang="en-GB" sz="1600" b="1" dirty="0"/>
              <a:t> colic, </a:t>
            </a:r>
            <a:r>
              <a:rPr lang="en-GB" sz="1600" b="1" dirty="0" err="1"/>
              <a:t>cholecystitis</a:t>
            </a:r>
            <a:r>
              <a:rPr lang="en-GB" sz="1600" b="1" dirty="0"/>
              <a:t>, </a:t>
            </a:r>
            <a:r>
              <a:rPr lang="en-GB" sz="1600" b="1" dirty="0" err="1"/>
              <a:t>cholangitis</a:t>
            </a:r>
            <a:r>
              <a:rPr lang="en-GB" sz="1600" b="1" dirty="0"/>
              <a:t>, pancreatitis</a:t>
            </a:r>
            <a:r>
              <a:rPr lang="en-GB" sz="1600" dirty="0"/>
              <a:t>, hepatitis</a:t>
            </a:r>
          </a:p>
          <a:p>
            <a:pPr marL="365760" indent="-256032" eaLnBrk="1" fontAlgn="auto" hangingPunct="1">
              <a:lnSpc>
                <a:spcPct val="120000"/>
              </a:lnSpc>
              <a:spcAft>
                <a:spcPts val="0"/>
              </a:spcAft>
              <a:buFont typeface="Wingdings 3"/>
              <a:buChar char=""/>
              <a:defRPr/>
            </a:pPr>
            <a:r>
              <a:rPr lang="en-GB" sz="1600" dirty="0"/>
              <a:t>Vascular</a:t>
            </a:r>
          </a:p>
          <a:p>
            <a:pPr marL="859536" lvl="2" eaLnBrk="1" fontAlgn="auto" hangingPunct="1">
              <a:lnSpc>
                <a:spcPct val="120000"/>
              </a:lnSpc>
              <a:spcAft>
                <a:spcPts val="0"/>
              </a:spcAft>
              <a:buFont typeface="Wingdings 2"/>
              <a:buChar char=""/>
              <a:defRPr/>
            </a:pPr>
            <a:r>
              <a:rPr lang="en-GB" sz="1600" b="1" dirty="0"/>
              <a:t>Ruptured AAA, acute mesenteric </a:t>
            </a:r>
            <a:r>
              <a:rPr lang="en-GB" sz="1600" b="1" dirty="0" err="1"/>
              <a:t>ischaemia</a:t>
            </a:r>
            <a:r>
              <a:rPr lang="en-GB" sz="1600" b="1" dirty="0"/>
              <a:t>, </a:t>
            </a:r>
            <a:r>
              <a:rPr lang="en-GB" sz="1600" b="1" dirty="0" err="1"/>
              <a:t>ischaemic</a:t>
            </a:r>
            <a:r>
              <a:rPr lang="en-GB" sz="1600" b="1" dirty="0"/>
              <a:t> colitis</a:t>
            </a:r>
          </a:p>
          <a:p>
            <a:pPr marL="365760" indent="-256032" eaLnBrk="1" fontAlgn="auto" hangingPunct="1">
              <a:lnSpc>
                <a:spcPct val="120000"/>
              </a:lnSpc>
              <a:spcAft>
                <a:spcPts val="0"/>
              </a:spcAft>
              <a:buFont typeface="Wingdings 3"/>
              <a:buChar char=""/>
              <a:defRPr/>
            </a:pPr>
            <a:r>
              <a:rPr lang="en-GB" sz="1600" dirty="0"/>
              <a:t>Urological</a:t>
            </a:r>
          </a:p>
          <a:p>
            <a:pPr marL="859536" lvl="2" eaLnBrk="1" fontAlgn="auto" hangingPunct="1">
              <a:lnSpc>
                <a:spcPct val="120000"/>
              </a:lnSpc>
              <a:spcAft>
                <a:spcPts val="0"/>
              </a:spcAft>
              <a:buFont typeface="Wingdings 2"/>
              <a:buChar char=""/>
              <a:defRPr/>
            </a:pPr>
            <a:r>
              <a:rPr lang="en-GB" sz="1600" dirty="0"/>
              <a:t>Renal colic, UTI, testicular torsion, acute urinary retention</a:t>
            </a:r>
          </a:p>
          <a:p>
            <a:pPr marL="365760" indent="-256032" eaLnBrk="1" fontAlgn="auto" hangingPunct="1">
              <a:lnSpc>
                <a:spcPct val="120000"/>
              </a:lnSpc>
              <a:spcAft>
                <a:spcPts val="0"/>
              </a:spcAft>
              <a:buFont typeface="Wingdings 3"/>
              <a:buChar char=""/>
              <a:defRPr/>
            </a:pPr>
            <a:r>
              <a:rPr lang="en-GB" sz="1600" dirty="0"/>
              <a:t>Gynaecological</a:t>
            </a:r>
          </a:p>
          <a:p>
            <a:pPr marL="859536" lvl="2" eaLnBrk="1" fontAlgn="auto" hangingPunct="1">
              <a:lnSpc>
                <a:spcPct val="120000"/>
              </a:lnSpc>
              <a:spcAft>
                <a:spcPts val="0"/>
              </a:spcAft>
              <a:buFont typeface="Wingdings 2"/>
              <a:buChar char=""/>
              <a:defRPr/>
            </a:pPr>
            <a:r>
              <a:rPr lang="en-GB" sz="1600" dirty="0"/>
              <a:t>Ectopic pregnancy, ovarian cyst pathology (rupture/haemorrhage into cyst/torsion), </a:t>
            </a:r>
            <a:r>
              <a:rPr lang="en-GB" sz="1600" dirty="0" err="1"/>
              <a:t>salpingitis</a:t>
            </a:r>
            <a:r>
              <a:rPr lang="en-GB" sz="1600" dirty="0"/>
              <a:t>, endometriosis, </a:t>
            </a:r>
            <a:r>
              <a:rPr lang="en-GB" sz="1600" dirty="0" err="1"/>
              <a:t>mittelschmerz</a:t>
            </a:r>
            <a:r>
              <a:rPr lang="en-GB" sz="1600" dirty="0"/>
              <a:t> (mid-cycle pain)</a:t>
            </a:r>
          </a:p>
          <a:p>
            <a:pPr marL="365760" indent="-256032" eaLnBrk="1" fontAlgn="auto" hangingPunct="1">
              <a:lnSpc>
                <a:spcPct val="120000"/>
              </a:lnSpc>
              <a:spcAft>
                <a:spcPts val="0"/>
              </a:spcAft>
              <a:buFont typeface="Wingdings 3"/>
              <a:buChar char=""/>
              <a:defRPr/>
            </a:pPr>
            <a:r>
              <a:rPr lang="en-GB" sz="1600" dirty="0"/>
              <a:t>Medical (can mimic an acute abdomen)</a:t>
            </a:r>
          </a:p>
          <a:p>
            <a:pPr marL="859536" lvl="2" eaLnBrk="1" fontAlgn="auto" hangingPunct="1">
              <a:lnSpc>
                <a:spcPct val="120000"/>
              </a:lnSpc>
              <a:spcAft>
                <a:spcPts val="0"/>
              </a:spcAft>
              <a:buFont typeface="Wingdings 2"/>
              <a:buChar char=""/>
              <a:defRPr/>
            </a:pPr>
            <a:r>
              <a:rPr lang="en-GB" sz="1600" dirty="0"/>
              <a:t>Pneumonia, MI, DKA, sickle cell crisis, </a:t>
            </a:r>
            <a:r>
              <a:rPr lang="en-GB" sz="1600" dirty="0" err="1"/>
              <a:t>porphyria</a:t>
            </a:r>
            <a:endParaRPr lang="en-GB" sz="1600" dirty="0"/>
          </a:p>
        </p:txBody>
      </p:sp>
    </p:spTree>
    <p:extLst>
      <p:ext uri="{BB962C8B-B14F-4D97-AF65-F5344CB8AC3E}">
        <p14:creationId xmlns:p14="http://schemas.microsoft.com/office/powerpoint/2010/main" val="3730204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8313" y="404664"/>
            <a:ext cx="8229600" cy="990600"/>
          </a:xfrm>
        </p:spPr>
        <p:txBody>
          <a:bodyPr>
            <a:normAutofit/>
          </a:bodyPr>
          <a:lstStyle/>
          <a:p>
            <a:pPr eaLnBrk="1" fontAlgn="auto" hangingPunct="1">
              <a:spcAft>
                <a:spcPts val="0"/>
              </a:spcAft>
              <a:defRPr/>
            </a:pPr>
            <a:r>
              <a:rPr lang="en-GB" dirty="0"/>
              <a:t>Acute Abdomen: The Examination</a:t>
            </a:r>
          </a:p>
        </p:txBody>
      </p:sp>
      <p:sp>
        <p:nvSpPr>
          <p:cNvPr id="2" name="Content Placeholder 1"/>
          <p:cNvSpPr>
            <a:spLocks noGrp="1"/>
          </p:cNvSpPr>
          <p:nvPr>
            <p:ph idx="1"/>
          </p:nvPr>
        </p:nvSpPr>
        <p:spPr>
          <a:xfrm>
            <a:off x="601663" y="1481137"/>
            <a:ext cx="2170112" cy="1728787"/>
          </a:xfrm>
        </p:spPr>
        <p:txBody>
          <a:bodyPr>
            <a:normAutofit fontScale="32500" lnSpcReduction="20000"/>
          </a:bodyPr>
          <a:lstStyle/>
          <a:p>
            <a:pPr marL="365760" indent="-256032" eaLnBrk="1" fontAlgn="auto" hangingPunct="1">
              <a:spcAft>
                <a:spcPts val="0"/>
              </a:spcAft>
              <a:buClr>
                <a:srgbClr val="FF0000"/>
              </a:buClr>
              <a:buFont typeface="Arial" pitchFamily="34" charset="0"/>
              <a:buChar char="•"/>
              <a:defRPr/>
            </a:pPr>
            <a:r>
              <a:rPr lang="en-GB" sz="3700" dirty="0"/>
              <a:t>Liver (hepatitis)</a:t>
            </a:r>
          </a:p>
          <a:p>
            <a:pPr marL="365760" indent="-256032" eaLnBrk="1" fontAlgn="auto" hangingPunct="1">
              <a:spcAft>
                <a:spcPts val="0"/>
              </a:spcAft>
              <a:buClr>
                <a:srgbClr val="FF0000"/>
              </a:buClr>
              <a:buFont typeface="Arial" pitchFamily="34" charset="0"/>
              <a:buChar char="•"/>
              <a:defRPr/>
            </a:pPr>
            <a:r>
              <a:rPr lang="en-GB" sz="3700" dirty="0"/>
              <a:t>Gall bladder (gallstones)</a:t>
            </a:r>
          </a:p>
          <a:p>
            <a:pPr marL="365760" indent="-256032" eaLnBrk="1" fontAlgn="auto" hangingPunct="1">
              <a:spcAft>
                <a:spcPts val="0"/>
              </a:spcAft>
              <a:buClr>
                <a:srgbClr val="FF0000"/>
              </a:buClr>
              <a:buFont typeface="Arial" pitchFamily="34" charset="0"/>
              <a:buChar char="•"/>
              <a:defRPr/>
            </a:pPr>
            <a:r>
              <a:rPr lang="en-GB" sz="3700" dirty="0"/>
              <a:t>Stomach (peptic ulcer, gastritis)</a:t>
            </a:r>
          </a:p>
          <a:p>
            <a:pPr marL="365760" indent="-256032" eaLnBrk="1" fontAlgn="auto" hangingPunct="1">
              <a:spcAft>
                <a:spcPts val="0"/>
              </a:spcAft>
              <a:buClr>
                <a:srgbClr val="FF0000"/>
              </a:buClr>
              <a:buFont typeface="Arial" pitchFamily="34" charset="0"/>
              <a:buChar char="•"/>
              <a:defRPr/>
            </a:pPr>
            <a:r>
              <a:rPr lang="en-GB" sz="3700" dirty="0"/>
              <a:t>Hepatic flexure colon (cancer)</a:t>
            </a:r>
          </a:p>
          <a:p>
            <a:pPr marL="365760" indent="-256032" eaLnBrk="1" fontAlgn="auto" hangingPunct="1">
              <a:spcAft>
                <a:spcPts val="0"/>
              </a:spcAft>
              <a:buClr>
                <a:srgbClr val="FF0000"/>
              </a:buClr>
              <a:buFont typeface="Arial" pitchFamily="34" charset="0"/>
              <a:buChar char="•"/>
              <a:defRPr/>
            </a:pPr>
            <a:r>
              <a:rPr lang="en-GB" sz="3700" dirty="0"/>
              <a:t>Lung (pneumonia)</a:t>
            </a:r>
          </a:p>
          <a:p>
            <a:pPr marL="365760" indent="-256032" eaLnBrk="1" fontAlgn="auto" hangingPunct="1">
              <a:spcAft>
                <a:spcPts val="0"/>
              </a:spcAft>
              <a:buClr>
                <a:srgbClr val="FF0000"/>
              </a:buClr>
              <a:buFont typeface="Arial" pitchFamily="34" charset="0"/>
              <a:buChar char="•"/>
              <a:defRPr/>
            </a:pPr>
            <a:endParaRPr lang="en-GB" sz="1000" dirty="0"/>
          </a:p>
          <a:p>
            <a:pPr marL="365760" indent="-256032" eaLnBrk="1" fontAlgn="auto" hangingPunct="1">
              <a:spcAft>
                <a:spcPts val="0"/>
              </a:spcAft>
              <a:buClr>
                <a:srgbClr val="FF0000"/>
              </a:buClr>
              <a:buFont typeface="Arial" pitchFamily="34" charset="0"/>
              <a:buChar char="•"/>
              <a:defRPr/>
            </a:pPr>
            <a:endParaRPr lang="en-GB" sz="1000" dirty="0"/>
          </a:p>
        </p:txBody>
      </p:sp>
      <p:pic>
        <p:nvPicPr>
          <p:cNvPr id="17412" name="Picture 3" descr="abdominal regio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6238" y="1916113"/>
            <a:ext cx="3727450"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Content Placeholder 1"/>
          <p:cNvSpPr txBox="1">
            <a:spLocks/>
          </p:cNvSpPr>
          <p:nvPr/>
        </p:nvSpPr>
        <p:spPr bwMode="auto">
          <a:xfrm>
            <a:off x="468313" y="3209925"/>
            <a:ext cx="21701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400"/>
              </a:spcBef>
              <a:buClr>
                <a:srgbClr val="FF0000"/>
              </a:buClr>
              <a:buSzPct val="68000"/>
              <a:buFont typeface="Arial" charset="0"/>
              <a:buChar char="•"/>
            </a:pPr>
            <a:r>
              <a:rPr lang="en-GB" sz="1000">
                <a:latin typeface="Lucida Sans Unicode" pitchFamily="34" charset="0"/>
              </a:rPr>
              <a:t>Ascending colon (cancer,)</a:t>
            </a:r>
          </a:p>
          <a:p>
            <a:pPr eaLnBrk="1" hangingPunct="1">
              <a:spcBef>
                <a:spcPts val="400"/>
              </a:spcBef>
              <a:buClr>
                <a:srgbClr val="FF0000"/>
              </a:buClr>
              <a:buSzPct val="68000"/>
              <a:buFont typeface="Arial" charset="0"/>
              <a:buChar char="•"/>
            </a:pPr>
            <a:r>
              <a:rPr lang="en-GB" sz="1000">
                <a:latin typeface="Lucida Sans Unicode" pitchFamily="34" charset="0"/>
              </a:rPr>
              <a:t>Kidney (stone, hydronephrosis, UTI)</a:t>
            </a:r>
          </a:p>
          <a:p>
            <a:pPr eaLnBrk="1" hangingPunct="1">
              <a:spcBef>
                <a:spcPts val="400"/>
              </a:spcBef>
              <a:buClr>
                <a:srgbClr val="FF0000"/>
              </a:buClr>
              <a:buSzPct val="68000"/>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p:txBody>
      </p:sp>
      <p:sp>
        <p:nvSpPr>
          <p:cNvPr id="6" name="Content Placeholder 1"/>
          <p:cNvSpPr txBox="1">
            <a:spLocks/>
          </p:cNvSpPr>
          <p:nvPr/>
        </p:nvSpPr>
        <p:spPr>
          <a:xfrm>
            <a:off x="468313" y="4365625"/>
            <a:ext cx="2232025" cy="1295400"/>
          </a:xfrm>
          <a:prstGeom prst="rect">
            <a:avLst/>
          </a:prstGeom>
        </p:spPr>
        <p:txBody>
          <a:bodyPr>
            <a:normAutofit lnSpcReduction="10000"/>
          </a:bodyPr>
          <a:lstStyle/>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Appendix (Appendicitis)</a:t>
            </a:r>
          </a:p>
          <a:p>
            <a:pPr marL="365760" indent="-256032" fontAlgn="auto">
              <a:spcBef>
                <a:spcPts val="400"/>
              </a:spcBef>
              <a:spcAft>
                <a:spcPts val="0"/>
              </a:spcAft>
              <a:buClr>
                <a:srgbClr val="FF0000"/>
              </a:buClr>
              <a:buSzPct val="68000"/>
              <a:buFont typeface="Arial" pitchFamily="34" charset="0"/>
              <a:buChar char="•"/>
              <a:defRPr/>
            </a:pPr>
            <a:r>
              <a:rPr lang="en-GB" sz="1000" dirty="0" err="1">
                <a:latin typeface="+mn-lt"/>
              </a:rPr>
              <a:t>Caecum</a:t>
            </a:r>
            <a:r>
              <a:rPr lang="en-GB" sz="1000" dirty="0">
                <a:latin typeface="+mn-lt"/>
              </a:rPr>
              <a:t> (tumour, </a:t>
            </a:r>
            <a:r>
              <a:rPr lang="en-GB" sz="1000" dirty="0" err="1">
                <a:latin typeface="+mn-lt"/>
              </a:rPr>
              <a:t>volvulus</a:t>
            </a:r>
            <a:r>
              <a:rPr lang="en-GB" sz="1000" dirty="0">
                <a:latin typeface="+mn-lt"/>
              </a:rPr>
              <a:t>, closed loop obstruction)</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Terminal ileum (</a:t>
            </a:r>
            <a:r>
              <a:rPr lang="en-GB" sz="1000" dirty="0" err="1">
                <a:latin typeface="+mn-lt"/>
              </a:rPr>
              <a:t>crohns</a:t>
            </a:r>
            <a:r>
              <a:rPr lang="en-GB" sz="1000" dirty="0">
                <a:latin typeface="+mn-lt"/>
              </a:rPr>
              <a:t>, </a:t>
            </a:r>
            <a:r>
              <a:rPr lang="en-GB" sz="1000" dirty="0" err="1">
                <a:latin typeface="+mn-lt"/>
              </a:rPr>
              <a:t>mekels</a:t>
            </a:r>
            <a:r>
              <a:rPr lang="en-GB" sz="1000" dirty="0">
                <a:latin typeface="+mn-lt"/>
              </a:rPr>
              <a:t>)</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Ovaries/fallopian tube (ectopic, cyst, PID)</a:t>
            </a:r>
          </a:p>
          <a:p>
            <a:pPr marL="365760" indent="-256032" fontAlgn="auto">
              <a:spcBef>
                <a:spcPts val="400"/>
              </a:spcBef>
              <a:spcAft>
                <a:spcPts val="0"/>
              </a:spcAft>
              <a:buClr>
                <a:srgbClr val="FF0000"/>
              </a:buClr>
              <a:buSzPct val="68000"/>
              <a:buFont typeface="Arial" pitchFamily="34" charset="0"/>
              <a:buChar char="•"/>
              <a:defRPr/>
            </a:pPr>
            <a:r>
              <a:rPr lang="en-GB" sz="1000" dirty="0" err="1">
                <a:latin typeface="+mn-lt"/>
              </a:rPr>
              <a:t>Ureter</a:t>
            </a:r>
            <a:r>
              <a:rPr lang="en-GB" sz="1000" dirty="0">
                <a:latin typeface="+mn-lt"/>
              </a:rPr>
              <a:t> (renal colic)</a:t>
            </a: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p:txBody>
      </p:sp>
      <p:sp>
        <p:nvSpPr>
          <p:cNvPr id="7" name="Content Placeholder 1"/>
          <p:cNvSpPr txBox="1">
            <a:spLocks/>
          </p:cNvSpPr>
          <p:nvPr/>
        </p:nvSpPr>
        <p:spPr>
          <a:xfrm>
            <a:off x="3697288" y="1125538"/>
            <a:ext cx="2170112" cy="938212"/>
          </a:xfrm>
          <a:prstGeom prst="rect">
            <a:avLst/>
          </a:prstGeom>
        </p:spPr>
        <p:txBody>
          <a:bodyPr>
            <a:normAutofit fontScale="77500" lnSpcReduction="20000"/>
          </a:bodyPr>
          <a:lstStyle/>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Liver (hepatitis)</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Gall bladder (gallstones)</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Stomach (peptic ulcer, gastritis)</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Transverse colon (cancer)</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Pancreas (pancreatitis)</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Heart (MI)</a:t>
            </a: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p:txBody>
      </p:sp>
      <p:sp>
        <p:nvSpPr>
          <p:cNvPr id="8" name="Content Placeholder 1"/>
          <p:cNvSpPr txBox="1">
            <a:spLocks/>
          </p:cNvSpPr>
          <p:nvPr/>
        </p:nvSpPr>
        <p:spPr>
          <a:xfrm>
            <a:off x="6516688" y="1481138"/>
            <a:ext cx="2232025" cy="939800"/>
          </a:xfrm>
          <a:prstGeom prst="rect">
            <a:avLst/>
          </a:prstGeom>
        </p:spPr>
        <p:txBody>
          <a:bodyPr>
            <a:normAutofit fontScale="92500" lnSpcReduction="10000"/>
          </a:bodyPr>
          <a:lstStyle/>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Spleen (rupture)</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Pancreas (pancreatitis)</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Stomach (peptic ulcer)</a:t>
            </a:r>
          </a:p>
          <a:p>
            <a:pPr marL="365760" indent="-256032" fontAlgn="auto">
              <a:spcBef>
                <a:spcPts val="400"/>
              </a:spcBef>
              <a:spcAft>
                <a:spcPts val="0"/>
              </a:spcAft>
              <a:buClr>
                <a:srgbClr val="FF0000"/>
              </a:buClr>
              <a:buSzPct val="68000"/>
              <a:buFont typeface="Arial" pitchFamily="34" charset="0"/>
              <a:buChar char="•"/>
              <a:defRPr/>
            </a:pPr>
            <a:r>
              <a:rPr lang="en-GB" sz="1000" dirty="0" err="1">
                <a:latin typeface="+mn-lt"/>
              </a:rPr>
              <a:t>Splenic</a:t>
            </a:r>
            <a:r>
              <a:rPr lang="en-GB" sz="1000" dirty="0">
                <a:latin typeface="+mn-lt"/>
              </a:rPr>
              <a:t> flexure colon (cancer)</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Lung (pneumonia)</a:t>
            </a: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p:txBody>
      </p:sp>
      <p:sp>
        <p:nvSpPr>
          <p:cNvPr id="17417" name="Content Placeholder 1"/>
          <p:cNvSpPr txBox="1">
            <a:spLocks/>
          </p:cNvSpPr>
          <p:nvPr/>
        </p:nvSpPr>
        <p:spPr bwMode="auto">
          <a:xfrm>
            <a:off x="6804025" y="3136900"/>
            <a:ext cx="22320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400"/>
              </a:spcBef>
              <a:buClr>
                <a:srgbClr val="FF0000"/>
              </a:buClr>
              <a:buSzPct val="68000"/>
              <a:buFont typeface="Arial" charset="0"/>
              <a:buChar char="•"/>
            </a:pPr>
            <a:r>
              <a:rPr lang="en-GB" sz="1000" dirty="0">
                <a:latin typeface="Lucida Sans Unicode" pitchFamily="34" charset="0"/>
              </a:rPr>
              <a:t>Descending colon (cancer)</a:t>
            </a:r>
          </a:p>
          <a:p>
            <a:pPr eaLnBrk="1" hangingPunct="1">
              <a:spcBef>
                <a:spcPts val="400"/>
              </a:spcBef>
              <a:buClr>
                <a:srgbClr val="FF0000"/>
              </a:buClr>
              <a:buSzPct val="68000"/>
              <a:buFont typeface="Arial" charset="0"/>
              <a:buChar char="•"/>
            </a:pPr>
            <a:r>
              <a:rPr lang="en-GB" sz="1000" dirty="0">
                <a:latin typeface="Lucida Sans Unicode" pitchFamily="34" charset="0"/>
              </a:rPr>
              <a:t>Kidney (stone, </a:t>
            </a:r>
            <a:r>
              <a:rPr lang="en-GB" sz="1000" dirty="0" err="1">
                <a:latin typeface="Lucida Sans Unicode" pitchFamily="34" charset="0"/>
              </a:rPr>
              <a:t>hydronephrosis</a:t>
            </a:r>
            <a:r>
              <a:rPr lang="en-GB" sz="1000" dirty="0">
                <a:latin typeface="Lucida Sans Unicode" pitchFamily="34" charset="0"/>
              </a:rPr>
              <a:t>, UTI)</a:t>
            </a:r>
          </a:p>
          <a:p>
            <a:pPr eaLnBrk="1" hangingPunct="1">
              <a:spcBef>
                <a:spcPts val="400"/>
              </a:spcBef>
              <a:buClr>
                <a:srgbClr val="FF0000"/>
              </a:buClr>
              <a:buSzPct val="68000"/>
              <a:buFont typeface="Arial" charset="0"/>
              <a:buChar char="•"/>
            </a:pPr>
            <a:endParaRPr lang="en-GB" sz="1000" dirty="0">
              <a:latin typeface="Lucida Sans Unicode" pitchFamily="34" charset="0"/>
            </a:endParaRPr>
          </a:p>
          <a:p>
            <a:pPr eaLnBrk="1" hangingPunct="1">
              <a:spcBef>
                <a:spcPts val="400"/>
              </a:spcBef>
              <a:buClr>
                <a:srgbClr val="FF0000"/>
              </a:buClr>
              <a:buSzPct val="68000"/>
              <a:buFont typeface="Arial" charset="0"/>
              <a:buChar char="•"/>
            </a:pPr>
            <a:endParaRPr lang="en-GB" sz="1000" dirty="0">
              <a:latin typeface="Lucida Sans Unicode" pitchFamily="34" charset="0"/>
            </a:endParaRPr>
          </a:p>
          <a:p>
            <a:pPr eaLnBrk="1" hangingPunct="1">
              <a:spcBef>
                <a:spcPts val="400"/>
              </a:spcBef>
              <a:buClr>
                <a:srgbClr val="FF0000"/>
              </a:buClr>
              <a:buSzPct val="68000"/>
              <a:buFont typeface="Arial" charset="0"/>
              <a:buChar char="•"/>
            </a:pPr>
            <a:endParaRPr lang="en-GB" sz="1000" dirty="0">
              <a:latin typeface="Lucida Sans Unicode" pitchFamily="34" charset="0"/>
            </a:endParaRPr>
          </a:p>
        </p:txBody>
      </p:sp>
      <p:sp>
        <p:nvSpPr>
          <p:cNvPr id="10" name="Content Placeholder 1"/>
          <p:cNvSpPr txBox="1">
            <a:spLocks/>
          </p:cNvSpPr>
          <p:nvPr/>
        </p:nvSpPr>
        <p:spPr>
          <a:xfrm>
            <a:off x="6804025" y="4365625"/>
            <a:ext cx="2232025" cy="935038"/>
          </a:xfrm>
          <a:prstGeom prst="rect">
            <a:avLst/>
          </a:prstGeom>
        </p:spPr>
        <p:txBody>
          <a:bodyPr>
            <a:normAutofit lnSpcReduction="10000"/>
          </a:bodyPr>
          <a:lstStyle/>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Sigmoid colon (diverticulitis, colitis, cancer)</a:t>
            </a:r>
          </a:p>
          <a:p>
            <a:pPr marL="365760" indent="-256032" fontAlgn="auto">
              <a:spcBef>
                <a:spcPts val="400"/>
              </a:spcBef>
              <a:spcAft>
                <a:spcPts val="0"/>
              </a:spcAft>
              <a:buClr>
                <a:srgbClr val="FF0000"/>
              </a:buClr>
              <a:buSzPct val="68000"/>
              <a:buFont typeface="Arial" pitchFamily="34" charset="0"/>
              <a:buChar char="•"/>
              <a:defRPr/>
            </a:pPr>
            <a:r>
              <a:rPr lang="en-GB" sz="1000" dirty="0">
                <a:latin typeface="+mn-lt"/>
              </a:rPr>
              <a:t>Ovaries/fallopian tube (ectopic, cyst, PID)</a:t>
            </a:r>
          </a:p>
          <a:p>
            <a:pPr marL="365760" indent="-256032" fontAlgn="auto">
              <a:spcBef>
                <a:spcPts val="400"/>
              </a:spcBef>
              <a:spcAft>
                <a:spcPts val="0"/>
              </a:spcAft>
              <a:buClr>
                <a:srgbClr val="FF0000"/>
              </a:buClr>
              <a:buSzPct val="68000"/>
              <a:buFont typeface="Arial" pitchFamily="34" charset="0"/>
              <a:buChar char="•"/>
              <a:defRPr/>
            </a:pPr>
            <a:r>
              <a:rPr lang="en-GB" sz="1000" dirty="0" err="1">
                <a:latin typeface="+mn-lt"/>
              </a:rPr>
              <a:t>Ureter</a:t>
            </a:r>
            <a:r>
              <a:rPr lang="en-GB" sz="1000" dirty="0">
                <a:latin typeface="+mn-lt"/>
              </a:rPr>
              <a:t> (renal colic)</a:t>
            </a: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a:p>
            <a:pPr marL="365760" indent="-256032" fontAlgn="auto">
              <a:spcBef>
                <a:spcPts val="400"/>
              </a:spcBef>
              <a:spcAft>
                <a:spcPts val="0"/>
              </a:spcAft>
              <a:buClr>
                <a:srgbClr val="FF0000"/>
              </a:buClr>
              <a:buSzPct val="68000"/>
              <a:buFont typeface="Arial" pitchFamily="34" charset="0"/>
              <a:buChar char="•"/>
              <a:defRPr/>
            </a:pPr>
            <a:endParaRPr lang="en-GB" sz="1000" dirty="0">
              <a:latin typeface="+mn-lt"/>
            </a:endParaRPr>
          </a:p>
        </p:txBody>
      </p:sp>
      <p:sp>
        <p:nvSpPr>
          <p:cNvPr id="17419" name="Content Placeholder 1"/>
          <p:cNvSpPr txBox="1">
            <a:spLocks/>
          </p:cNvSpPr>
          <p:nvPr/>
        </p:nvSpPr>
        <p:spPr bwMode="auto">
          <a:xfrm>
            <a:off x="2484438" y="5805488"/>
            <a:ext cx="2232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400"/>
              </a:spcBef>
              <a:buClr>
                <a:srgbClr val="FF0000"/>
              </a:buClr>
              <a:buSzPct val="68000"/>
              <a:buFont typeface="Arial" charset="0"/>
              <a:buChar char="•"/>
            </a:pPr>
            <a:r>
              <a:rPr lang="en-GB" sz="1000">
                <a:latin typeface="Lucida Sans Unicode" pitchFamily="34" charset="0"/>
              </a:rPr>
              <a:t>Uterus (fibroid, cancer)</a:t>
            </a:r>
          </a:p>
          <a:p>
            <a:pPr eaLnBrk="1" hangingPunct="1">
              <a:spcBef>
                <a:spcPts val="400"/>
              </a:spcBef>
              <a:buClr>
                <a:srgbClr val="FF0000"/>
              </a:buClr>
              <a:buSzPct val="68000"/>
              <a:buFont typeface="Arial" charset="0"/>
              <a:buChar char="•"/>
            </a:pPr>
            <a:r>
              <a:rPr lang="en-GB" sz="1000">
                <a:latin typeface="Lucida Sans Unicode" pitchFamily="34" charset="0"/>
              </a:rPr>
              <a:t>Bladder (UTI, stone)</a:t>
            </a:r>
          </a:p>
          <a:p>
            <a:pPr eaLnBrk="1" hangingPunct="1">
              <a:spcBef>
                <a:spcPts val="400"/>
              </a:spcBef>
              <a:buClr>
                <a:srgbClr val="FF0000"/>
              </a:buClr>
              <a:buSzPct val="68000"/>
              <a:buFont typeface="Arial" charset="0"/>
              <a:buChar char="•"/>
            </a:pPr>
            <a:r>
              <a:rPr lang="en-GB" sz="1000">
                <a:latin typeface="Lucida Sans Unicode" pitchFamily="34" charset="0"/>
              </a:rPr>
              <a:t>Sigmoid colon (diverticulitis)</a:t>
            </a: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p:txBody>
      </p:sp>
      <p:sp>
        <p:nvSpPr>
          <p:cNvPr id="17420" name="Content Placeholder 1"/>
          <p:cNvSpPr txBox="1">
            <a:spLocks/>
          </p:cNvSpPr>
          <p:nvPr/>
        </p:nvSpPr>
        <p:spPr bwMode="auto">
          <a:xfrm>
            <a:off x="6156325" y="5661025"/>
            <a:ext cx="2232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400"/>
              </a:spcBef>
              <a:buClr>
                <a:srgbClr val="FF0000"/>
              </a:buClr>
              <a:buSzPct val="68000"/>
              <a:buFont typeface="Arial" charset="0"/>
              <a:buChar char="•"/>
            </a:pPr>
            <a:r>
              <a:rPr lang="en-GB" sz="1000">
                <a:latin typeface="Lucida Sans Unicode" pitchFamily="34" charset="0"/>
              </a:rPr>
              <a:t>Small bowel (obstruction/ischaemia)</a:t>
            </a:r>
          </a:p>
          <a:p>
            <a:pPr eaLnBrk="1" hangingPunct="1">
              <a:spcBef>
                <a:spcPts val="400"/>
              </a:spcBef>
              <a:buClr>
                <a:srgbClr val="FF0000"/>
              </a:buClr>
              <a:buSzPct val="68000"/>
              <a:buFont typeface="Arial" charset="0"/>
              <a:buChar char="•"/>
            </a:pPr>
            <a:r>
              <a:rPr lang="en-GB" sz="1000">
                <a:latin typeface="Lucida Sans Unicode" pitchFamily="34" charset="0"/>
              </a:rPr>
              <a:t>Aorta (leaking AAA)</a:t>
            </a: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a:p>
            <a:pPr eaLnBrk="1" hangingPunct="1">
              <a:spcBef>
                <a:spcPts val="400"/>
              </a:spcBef>
              <a:buClr>
                <a:srgbClr val="FF0000"/>
              </a:buClr>
              <a:buSzPct val="68000"/>
              <a:buFont typeface="Arial" charset="0"/>
              <a:buChar char="•"/>
            </a:pPr>
            <a:endParaRPr lang="en-GB" sz="1000">
              <a:latin typeface="Lucida Sans Unicode" pitchFamily="34" charset="0"/>
            </a:endParaRPr>
          </a:p>
        </p:txBody>
      </p:sp>
      <p:cxnSp>
        <p:nvCxnSpPr>
          <p:cNvPr id="14" name="Straight Arrow Connector 13"/>
          <p:cNvCxnSpPr/>
          <p:nvPr/>
        </p:nvCxnSpPr>
        <p:spPr>
          <a:xfrm rot="16200000" flipH="1">
            <a:off x="2304257" y="2385219"/>
            <a:ext cx="1439862" cy="1079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339975" y="3716338"/>
            <a:ext cx="719138" cy="5762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411413" y="4941888"/>
            <a:ext cx="4318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2"/>
          </p:cNvCxnSpPr>
          <p:nvPr/>
        </p:nvCxnSpPr>
        <p:spPr>
          <a:xfrm rot="16200000" flipH="1">
            <a:off x="3994944" y="2851944"/>
            <a:ext cx="1581150" cy="4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5940426" y="2636837"/>
            <a:ext cx="1223962" cy="7921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6516688" y="3716338"/>
            <a:ext cx="576262" cy="5762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6659563" y="4941888"/>
            <a:ext cx="2889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6200000" flipV="1">
            <a:off x="5040312" y="4545013"/>
            <a:ext cx="1223963" cy="1150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3276600" y="5013325"/>
            <a:ext cx="1223963" cy="7191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65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648072"/>
          </a:xfrm>
        </p:spPr>
        <p:txBody>
          <a:bodyPr>
            <a:normAutofit fontScale="90000"/>
          </a:bodyPr>
          <a:lstStyle/>
          <a:p>
            <a:r>
              <a:rPr lang="en-GB" dirty="0"/>
              <a:t>Intestinal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9696580"/>
              </p:ext>
            </p:extLst>
          </p:nvPr>
        </p:nvGraphicFramePr>
        <p:xfrm>
          <a:off x="457200" y="908720"/>
          <a:ext cx="8229600" cy="5568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4611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Intestinal (Large Bowel)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9603547"/>
              </p:ext>
            </p:extLst>
          </p:nvPr>
        </p:nvGraphicFramePr>
        <p:xfrm>
          <a:off x="506413" y="1993900"/>
          <a:ext cx="8066087" cy="376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957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Hepatobilliary</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9571767"/>
              </p:ext>
            </p:extLst>
          </p:nvPr>
        </p:nvGraphicFramePr>
        <p:xfrm>
          <a:off x="506413" y="1993900"/>
          <a:ext cx="8066087" cy="376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7290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Vascular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93734534"/>
              </p:ext>
            </p:extLst>
          </p:nvPr>
        </p:nvGraphicFramePr>
        <p:xfrm>
          <a:off x="506413" y="1993900"/>
          <a:ext cx="8066087" cy="376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1071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GU</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9124419"/>
              </p:ext>
            </p:extLst>
          </p:nvPr>
        </p:nvGraphicFramePr>
        <p:xfrm>
          <a:off x="506413" y="1993900"/>
          <a:ext cx="8066087" cy="376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5285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0166329"/>
              </p:ext>
            </p:extLst>
          </p:nvPr>
        </p:nvGraphicFramePr>
        <p:xfrm>
          <a:off x="506413" y="1993900"/>
          <a:ext cx="8066087" cy="376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7718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Medical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46321193"/>
              </p:ext>
            </p:extLst>
          </p:nvPr>
        </p:nvGraphicFramePr>
        <p:xfrm>
          <a:off x="506413" y="1993900"/>
          <a:ext cx="8066087" cy="376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0170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r>
              <a:rPr lang="en-GB" dirty="0"/>
              <a:t>Acute Abdomen: The History</a:t>
            </a:r>
          </a:p>
        </p:txBody>
      </p:sp>
      <p:sp>
        <p:nvSpPr>
          <p:cNvPr id="2" name="Content Placeholder 1"/>
          <p:cNvSpPr>
            <a:spLocks noGrp="1"/>
          </p:cNvSpPr>
          <p:nvPr>
            <p:ph idx="1"/>
          </p:nvPr>
        </p:nvSpPr>
        <p:spPr/>
        <p:txBody>
          <a:bodyPr>
            <a:normAutofit fontScale="85000" lnSpcReduction="20000"/>
          </a:bodyPr>
          <a:lstStyle/>
          <a:p>
            <a:pPr marL="365760" indent="-256032" eaLnBrk="1" fontAlgn="auto" hangingPunct="1">
              <a:spcAft>
                <a:spcPts val="0"/>
              </a:spcAft>
              <a:buFont typeface="Wingdings 3"/>
              <a:buChar char=""/>
              <a:defRPr/>
            </a:pPr>
            <a:r>
              <a:rPr lang="en-GB" dirty="0"/>
              <a:t>Abdominal pain – features will point you towards diagnosis</a:t>
            </a:r>
          </a:p>
          <a:p>
            <a:pPr marL="365760" indent="-256032" eaLnBrk="1" fontAlgn="auto" hangingPunct="1">
              <a:spcAft>
                <a:spcPts val="0"/>
              </a:spcAft>
              <a:buFont typeface="Wingdings 3"/>
              <a:buNone/>
              <a:defRPr/>
            </a:pPr>
            <a:endParaRPr lang="en-GB" dirty="0"/>
          </a:p>
          <a:p>
            <a:pPr marL="365760" indent="-256032" eaLnBrk="1" fontAlgn="auto" hangingPunct="1">
              <a:spcAft>
                <a:spcPts val="0"/>
              </a:spcAft>
              <a:buFont typeface="Wingdings 3"/>
              <a:buChar char=""/>
              <a:defRPr/>
            </a:pPr>
            <a:r>
              <a:rPr lang="en-GB" dirty="0"/>
              <a:t>SOCRATES</a:t>
            </a:r>
          </a:p>
          <a:p>
            <a:pPr marL="859536" lvl="2" eaLnBrk="1" fontAlgn="auto" hangingPunct="1">
              <a:spcAft>
                <a:spcPts val="0"/>
              </a:spcAft>
              <a:buFont typeface="Wingdings 2"/>
              <a:buChar char=""/>
              <a:defRPr/>
            </a:pPr>
            <a:r>
              <a:rPr lang="en-GB" dirty="0"/>
              <a:t>Site and duration</a:t>
            </a:r>
          </a:p>
          <a:p>
            <a:pPr marL="859536" lvl="2" eaLnBrk="1" fontAlgn="auto" hangingPunct="1">
              <a:spcAft>
                <a:spcPts val="0"/>
              </a:spcAft>
              <a:buFont typeface="Wingdings 2"/>
              <a:buChar char=""/>
              <a:defRPr/>
            </a:pPr>
            <a:r>
              <a:rPr lang="en-GB" dirty="0"/>
              <a:t>Onset – sudden </a:t>
            </a:r>
            <a:r>
              <a:rPr lang="en-GB" dirty="0" err="1"/>
              <a:t>vs</a:t>
            </a:r>
            <a:r>
              <a:rPr lang="en-GB" dirty="0"/>
              <a:t> gradual</a:t>
            </a:r>
          </a:p>
          <a:p>
            <a:pPr marL="859536" lvl="2" eaLnBrk="1" fontAlgn="auto" hangingPunct="1">
              <a:spcAft>
                <a:spcPts val="0"/>
              </a:spcAft>
              <a:buFont typeface="Wingdings 2"/>
              <a:buChar char=""/>
              <a:defRPr/>
            </a:pPr>
            <a:r>
              <a:rPr lang="en-GB" dirty="0"/>
              <a:t>Character – colicky, sharp, dull, burning</a:t>
            </a:r>
          </a:p>
          <a:p>
            <a:pPr marL="859536" lvl="2" eaLnBrk="1" fontAlgn="auto" hangingPunct="1">
              <a:spcAft>
                <a:spcPts val="0"/>
              </a:spcAft>
              <a:buFont typeface="Wingdings 2"/>
              <a:buChar char=""/>
              <a:defRPr/>
            </a:pPr>
            <a:r>
              <a:rPr lang="en-GB" dirty="0"/>
              <a:t>Radiation – e.g. Into back or shoulder</a:t>
            </a:r>
          </a:p>
          <a:p>
            <a:pPr marL="859536" lvl="2" eaLnBrk="1" fontAlgn="auto" hangingPunct="1">
              <a:spcAft>
                <a:spcPts val="0"/>
              </a:spcAft>
              <a:buFont typeface="Wingdings 2"/>
              <a:buChar char=""/>
              <a:defRPr/>
            </a:pPr>
            <a:r>
              <a:rPr lang="en-GB" dirty="0"/>
              <a:t>(Associated symptoms – discussed later)</a:t>
            </a:r>
          </a:p>
          <a:p>
            <a:pPr marL="859536" lvl="2" eaLnBrk="1" fontAlgn="auto" hangingPunct="1">
              <a:spcAft>
                <a:spcPts val="0"/>
              </a:spcAft>
              <a:buFont typeface="Wingdings 2"/>
              <a:buChar char=""/>
              <a:defRPr/>
            </a:pPr>
            <a:r>
              <a:rPr lang="en-GB" dirty="0"/>
              <a:t>Timing – constant, coming and going</a:t>
            </a:r>
          </a:p>
          <a:p>
            <a:pPr marL="859536" lvl="2" eaLnBrk="1" fontAlgn="auto" hangingPunct="1">
              <a:spcAft>
                <a:spcPts val="0"/>
              </a:spcAft>
              <a:buFont typeface="Wingdings 2"/>
              <a:buChar char=""/>
              <a:defRPr/>
            </a:pPr>
            <a:r>
              <a:rPr lang="en-GB" dirty="0"/>
              <a:t>Exacerbating and alleviating factors</a:t>
            </a:r>
          </a:p>
          <a:p>
            <a:pPr marL="859536" lvl="2" eaLnBrk="1" fontAlgn="auto" hangingPunct="1">
              <a:spcAft>
                <a:spcPts val="0"/>
              </a:spcAft>
              <a:buFont typeface="Wingdings 2"/>
              <a:buChar char=""/>
              <a:defRPr/>
            </a:pPr>
            <a:r>
              <a:rPr lang="en-GB" dirty="0"/>
              <a:t>Severity</a:t>
            </a:r>
          </a:p>
          <a:p>
            <a:pPr marL="859536" lvl="2" eaLnBrk="1" fontAlgn="auto" hangingPunct="1">
              <a:spcAft>
                <a:spcPts val="0"/>
              </a:spcAft>
              <a:buFont typeface="Wingdings 2"/>
              <a:buChar char=""/>
              <a:defRPr/>
            </a:pPr>
            <a:r>
              <a:rPr lang="en-GB" dirty="0"/>
              <a:t>2 other useful questions about the pain:</a:t>
            </a:r>
          </a:p>
          <a:p>
            <a:pPr lvl="4" eaLnBrk="1" fontAlgn="auto" hangingPunct="1">
              <a:spcAft>
                <a:spcPts val="0"/>
              </a:spcAft>
              <a:buFont typeface="Wingdings 2"/>
              <a:buChar char=""/>
              <a:defRPr/>
            </a:pPr>
            <a:r>
              <a:rPr lang="en-GB" dirty="0"/>
              <a:t>Have you had a similar pain previously?</a:t>
            </a:r>
          </a:p>
          <a:p>
            <a:pPr lvl="4" eaLnBrk="1" fontAlgn="auto" hangingPunct="1">
              <a:spcAft>
                <a:spcPts val="0"/>
              </a:spcAft>
              <a:buFont typeface="Wingdings 2"/>
              <a:buChar char=""/>
              <a:defRPr/>
            </a:pPr>
            <a:r>
              <a:rPr lang="en-GB" dirty="0"/>
              <a:t>What do you think could be causing the pain?</a:t>
            </a:r>
          </a:p>
          <a:p>
            <a:pPr marL="365760" indent="-256032" eaLnBrk="1" fontAlgn="auto" hangingPunct="1">
              <a:spcAft>
                <a:spcPts val="0"/>
              </a:spcAft>
              <a:buFont typeface="Wingdings 3"/>
              <a:buChar char=""/>
              <a:defRPr/>
            </a:pPr>
            <a:endParaRPr lang="en-GB" dirty="0"/>
          </a:p>
        </p:txBody>
      </p:sp>
    </p:spTree>
    <p:extLst>
      <p:ext uri="{BB962C8B-B14F-4D97-AF65-F5344CB8AC3E}">
        <p14:creationId xmlns:p14="http://schemas.microsoft.com/office/powerpoint/2010/main" val="10793173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r>
              <a:rPr lang="en-GB" dirty="0"/>
              <a:t>Acute Abdomen: The History</a:t>
            </a:r>
          </a:p>
        </p:txBody>
      </p:sp>
      <p:sp>
        <p:nvSpPr>
          <p:cNvPr id="2" name="Content Placeholder 1"/>
          <p:cNvSpPr>
            <a:spLocks noGrp="1"/>
          </p:cNvSpPr>
          <p:nvPr>
            <p:ph idx="1"/>
          </p:nvPr>
        </p:nvSpPr>
        <p:spPr/>
        <p:txBody>
          <a:bodyPr>
            <a:normAutofit fontScale="77500" lnSpcReduction="20000"/>
          </a:bodyPr>
          <a:lstStyle/>
          <a:p>
            <a:pPr marL="365760" indent="-256032" eaLnBrk="1" fontAlgn="auto" hangingPunct="1">
              <a:spcAft>
                <a:spcPts val="0"/>
              </a:spcAft>
              <a:buFont typeface="Wingdings 3"/>
              <a:buChar char=""/>
              <a:defRPr/>
            </a:pPr>
            <a:r>
              <a:rPr lang="en-GB" dirty="0"/>
              <a:t>Associated symptoms</a:t>
            </a:r>
          </a:p>
          <a:p>
            <a:pPr marL="859536" lvl="2" eaLnBrk="1" fontAlgn="auto" hangingPunct="1">
              <a:spcAft>
                <a:spcPts val="0"/>
              </a:spcAft>
              <a:buFont typeface="Wingdings 2"/>
              <a:buChar char=""/>
              <a:defRPr/>
            </a:pPr>
            <a:r>
              <a:rPr lang="en-GB" dirty="0"/>
              <a:t>GI: bowels last opened, bowel habit (diarrhoea/constipation), PR bleeding/</a:t>
            </a:r>
            <a:r>
              <a:rPr lang="en-GB" dirty="0" err="1"/>
              <a:t>melaena</a:t>
            </a:r>
            <a:r>
              <a:rPr lang="en-GB" dirty="0"/>
              <a:t>, dyspeptic symptoms, vomiting</a:t>
            </a:r>
          </a:p>
          <a:p>
            <a:pPr marL="859536" lvl="2" eaLnBrk="1" fontAlgn="auto" hangingPunct="1">
              <a:spcAft>
                <a:spcPts val="0"/>
              </a:spcAft>
              <a:buFont typeface="Wingdings 2"/>
              <a:buChar char=""/>
              <a:defRPr/>
            </a:pPr>
            <a:r>
              <a:rPr lang="en-GB" dirty="0"/>
              <a:t>Urine: </a:t>
            </a:r>
            <a:r>
              <a:rPr lang="en-GB" dirty="0" err="1"/>
              <a:t>dysuria</a:t>
            </a:r>
            <a:r>
              <a:rPr lang="en-GB" dirty="0"/>
              <a:t>, </a:t>
            </a:r>
            <a:r>
              <a:rPr lang="en-GB" dirty="0" err="1"/>
              <a:t>heamaturia</a:t>
            </a:r>
            <a:r>
              <a:rPr lang="en-GB" dirty="0"/>
              <a:t>, urgency/frequency</a:t>
            </a:r>
          </a:p>
          <a:p>
            <a:pPr marL="859536" lvl="2" eaLnBrk="1" fontAlgn="auto" hangingPunct="1">
              <a:spcAft>
                <a:spcPts val="0"/>
              </a:spcAft>
              <a:buFont typeface="Wingdings 2"/>
              <a:buChar char=""/>
              <a:defRPr/>
            </a:pPr>
            <a:r>
              <a:rPr lang="en-GB" dirty="0"/>
              <a:t>Gynaecological: normal cycle, LMP, IMB, dysmenorrhoea/</a:t>
            </a:r>
            <a:r>
              <a:rPr lang="en-GB" dirty="0" err="1"/>
              <a:t>menorrhagia</a:t>
            </a:r>
            <a:r>
              <a:rPr lang="en-GB" dirty="0"/>
              <a:t>, PV discharge</a:t>
            </a:r>
          </a:p>
          <a:p>
            <a:pPr marL="859536" lvl="2" eaLnBrk="1" fontAlgn="auto" hangingPunct="1">
              <a:spcAft>
                <a:spcPts val="0"/>
              </a:spcAft>
              <a:buFont typeface="Wingdings 2"/>
              <a:buChar char=""/>
              <a:defRPr/>
            </a:pPr>
            <a:r>
              <a:rPr lang="en-GB" dirty="0"/>
              <a:t>Others: fever, appetite, weight loss, </a:t>
            </a:r>
            <a:r>
              <a:rPr lang="en-GB" dirty="0" err="1"/>
              <a:t>distention</a:t>
            </a:r>
            <a:endParaRPr lang="en-GB" dirty="0"/>
          </a:p>
          <a:p>
            <a:pPr marL="859536" lvl="2" eaLnBrk="1" fontAlgn="auto" hangingPunct="1">
              <a:spcAft>
                <a:spcPts val="0"/>
              </a:spcAft>
              <a:buFont typeface="Wingdings 2"/>
              <a:buNone/>
              <a:defRPr/>
            </a:pPr>
            <a:endParaRPr lang="en-GB" dirty="0"/>
          </a:p>
          <a:p>
            <a:pPr marL="365760" indent="-256032" eaLnBrk="1" fontAlgn="auto" hangingPunct="1">
              <a:spcAft>
                <a:spcPts val="0"/>
              </a:spcAft>
              <a:buFont typeface="Wingdings 3"/>
              <a:buChar char=""/>
              <a:defRPr/>
            </a:pPr>
            <a:r>
              <a:rPr lang="en-GB" dirty="0"/>
              <a:t>Any </a:t>
            </a:r>
            <a:r>
              <a:rPr lang="en-GB"/>
              <a:t>previous abdominal investigations </a:t>
            </a:r>
            <a:r>
              <a:rPr lang="en-GB" dirty="0"/>
              <a:t>and findings</a:t>
            </a:r>
          </a:p>
          <a:p>
            <a:pPr marL="365760" indent="-256032" eaLnBrk="1" fontAlgn="auto" hangingPunct="1">
              <a:spcAft>
                <a:spcPts val="0"/>
              </a:spcAft>
              <a:buFont typeface="Wingdings 3"/>
              <a:buNone/>
              <a:defRPr/>
            </a:pPr>
            <a:endParaRPr lang="en-GB" dirty="0"/>
          </a:p>
          <a:p>
            <a:pPr marL="365760" indent="-256032" eaLnBrk="1" fontAlgn="auto" hangingPunct="1">
              <a:spcAft>
                <a:spcPts val="0"/>
              </a:spcAft>
              <a:buFont typeface="Wingdings 3"/>
              <a:buChar char=""/>
              <a:defRPr/>
            </a:pPr>
            <a:r>
              <a:rPr lang="en-GB" dirty="0"/>
              <a:t>Other components of history</a:t>
            </a:r>
          </a:p>
          <a:p>
            <a:pPr marL="859536" lvl="2" eaLnBrk="1" fontAlgn="auto" hangingPunct="1">
              <a:spcAft>
                <a:spcPts val="0"/>
              </a:spcAft>
              <a:buFont typeface="Wingdings 2"/>
              <a:buChar char=""/>
              <a:defRPr/>
            </a:pPr>
            <a:r>
              <a:rPr lang="en-GB" dirty="0"/>
              <a:t>PMH e.g. Could patient be having a flare up/complication of a known condition e.g. Known </a:t>
            </a:r>
            <a:r>
              <a:rPr lang="en-GB" dirty="0" err="1"/>
              <a:t>diverticular</a:t>
            </a:r>
            <a:r>
              <a:rPr lang="en-GB" dirty="0"/>
              <a:t> disease, previous peptic ulcers, known gallstones</a:t>
            </a:r>
          </a:p>
          <a:p>
            <a:pPr marL="859536" lvl="2" eaLnBrk="1" fontAlgn="auto" hangingPunct="1">
              <a:spcAft>
                <a:spcPts val="0"/>
              </a:spcAft>
              <a:buFont typeface="Wingdings 2"/>
              <a:buChar char=""/>
              <a:defRPr/>
            </a:pPr>
            <a:r>
              <a:rPr lang="en-GB" dirty="0"/>
              <a:t>DH e.g. Steroids and peptic ulcer disease/acute pancreatitis</a:t>
            </a:r>
          </a:p>
          <a:p>
            <a:pPr marL="859536" lvl="2" eaLnBrk="1" fontAlgn="auto" hangingPunct="1">
              <a:spcAft>
                <a:spcPts val="0"/>
              </a:spcAft>
              <a:buFont typeface="Wingdings 2"/>
              <a:buChar char=""/>
              <a:defRPr/>
            </a:pPr>
            <a:r>
              <a:rPr lang="en-GB" dirty="0"/>
              <a:t>SH e.g. Alcoholics and acute pancreatitis</a:t>
            </a:r>
          </a:p>
          <a:p>
            <a:pPr marL="859536" lvl="2" eaLnBrk="1" fontAlgn="auto" hangingPunct="1">
              <a:spcAft>
                <a:spcPts val="0"/>
              </a:spcAft>
              <a:buFont typeface="Wingdings 2"/>
              <a:buNone/>
              <a:defRPr/>
            </a:pPr>
            <a:endParaRPr lang="en-GB" dirty="0"/>
          </a:p>
          <a:p>
            <a:pPr marL="859536" lvl="2" eaLnBrk="1" fontAlgn="auto" hangingPunct="1">
              <a:spcAft>
                <a:spcPts val="0"/>
              </a:spcAft>
              <a:buFont typeface="Wingdings 2"/>
              <a:buChar char=""/>
              <a:defRPr/>
            </a:pPr>
            <a:endParaRPr lang="en-GB" dirty="0"/>
          </a:p>
          <a:p>
            <a:pPr marL="365760" indent="-256032" eaLnBrk="1" fontAlgn="auto" hangingPunct="1">
              <a:spcAft>
                <a:spcPts val="0"/>
              </a:spcAft>
              <a:buFont typeface="Wingdings 3"/>
              <a:buChar char=""/>
              <a:defRPr/>
            </a:pPr>
            <a:endParaRPr lang="en-GB" dirty="0"/>
          </a:p>
        </p:txBody>
      </p:sp>
    </p:spTree>
    <p:extLst>
      <p:ext uri="{BB962C8B-B14F-4D97-AF65-F5344CB8AC3E}">
        <p14:creationId xmlns:p14="http://schemas.microsoft.com/office/powerpoint/2010/main" val="1190307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4159" y="308106"/>
            <a:ext cx="8079581" cy="625211"/>
          </a:xfrm>
        </p:spPr>
        <p:txBody>
          <a:bodyPr>
            <a:normAutofit fontScale="90000"/>
          </a:bodyPr>
          <a:lstStyle/>
          <a:p>
            <a:pPr eaLnBrk="1" fontAlgn="auto" hangingPunct="1">
              <a:spcAft>
                <a:spcPts val="0"/>
              </a:spcAft>
              <a:defRPr/>
            </a:pPr>
            <a:r>
              <a:rPr lang="en-GB" dirty="0"/>
              <a:t>Acute Abdomen: The Examination</a:t>
            </a:r>
          </a:p>
        </p:txBody>
      </p:sp>
      <p:sp>
        <p:nvSpPr>
          <p:cNvPr id="2" name="Content Placeholder 1"/>
          <p:cNvSpPr>
            <a:spLocks noGrp="1"/>
          </p:cNvSpPr>
          <p:nvPr>
            <p:ph idx="1"/>
          </p:nvPr>
        </p:nvSpPr>
        <p:spPr>
          <a:xfrm>
            <a:off x="539750" y="1341438"/>
            <a:ext cx="8229600" cy="4895850"/>
          </a:xfrm>
        </p:spPr>
        <p:txBody>
          <a:bodyPr>
            <a:normAutofit fontScale="85000" lnSpcReduction="20000"/>
          </a:bodyPr>
          <a:lstStyle/>
          <a:p>
            <a:pPr marL="365760" indent="-256032" eaLnBrk="1" fontAlgn="auto" hangingPunct="1">
              <a:spcAft>
                <a:spcPts val="0"/>
              </a:spcAft>
              <a:buFont typeface="Wingdings 3"/>
              <a:buChar char=""/>
              <a:defRPr/>
            </a:pPr>
            <a:r>
              <a:rPr lang="en-GB" dirty="0"/>
              <a:t>Inspection: scars/asymmetry/</a:t>
            </a:r>
            <a:r>
              <a:rPr lang="en-GB" dirty="0" err="1"/>
              <a:t>distention</a:t>
            </a:r>
            <a:endParaRPr lang="en-GB" dirty="0"/>
          </a:p>
          <a:p>
            <a:pPr marL="365760" indent="-256032" eaLnBrk="1" fontAlgn="auto" hangingPunct="1">
              <a:spcAft>
                <a:spcPts val="0"/>
              </a:spcAft>
              <a:buFont typeface="Wingdings 3"/>
              <a:buChar char=""/>
              <a:defRPr/>
            </a:pPr>
            <a:r>
              <a:rPr lang="en-GB" dirty="0"/>
              <a:t>Palpation:</a:t>
            </a:r>
          </a:p>
          <a:p>
            <a:pPr marL="621792" lvl="1" eaLnBrk="1" fontAlgn="auto" hangingPunct="1">
              <a:spcBef>
                <a:spcPts val="324"/>
              </a:spcBef>
              <a:spcAft>
                <a:spcPts val="0"/>
              </a:spcAft>
              <a:buFont typeface="Verdana"/>
              <a:buChar char="◦"/>
              <a:defRPr/>
            </a:pPr>
            <a:r>
              <a:rPr lang="en-GB" dirty="0"/>
              <a:t>Point of maximal tenderness</a:t>
            </a:r>
          </a:p>
          <a:p>
            <a:pPr marL="621792" lvl="1" eaLnBrk="1" fontAlgn="auto" hangingPunct="1">
              <a:spcBef>
                <a:spcPts val="324"/>
              </a:spcBef>
              <a:spcAft>
                <a:spcPts val="0"/>
              </a:spcAft>
              <a:buFont typeface="Verdana"/>
              <a:buChar char="◦"/>
              <a:defRPr/>
            </a:pPr>
            <a:r>
              <a:rPr lang="en-GB" dirty="0"/>
              <a:t>Features of peritonitis (localised </a:t>
            </a:r>
            <a:r>
              <a:rPr lang="en-GB" dirty="0" err="1"/>
              <a:t>vs</a:t>
            </a:r>
            <a:r>
              <a:rPr lang="en-GB" dirty="0"/>
              <a:t> generalised)</a:t>
            </a:r>
          </a:p>
          <a:p>
            <a:pPr lvl="3" eaLnBrk="1" fontAlgn="auto" hangingPunct="1">
              <a:spcAft>
                <a:spcPts val="0"/>
              </a:spcAft>
              <a:buFont typeface="Wingdings 2"/>
              <a:buChar char=""/>
              <a:defRPr/>
            </a:pPr>
            <a:r>
              <a:rPr lang="en-GB" dirty="0"/>
              <a:t>Guarding</a:t>
            </a:r>
          </a:p>
          <a:p>
            <a:pPr lvl="3" eaLnBrk="1" fontAlgn="auto" hangingPunct="1">
              <a:spcAft>
                <a:spcPts val="0"/>
              </a:spcAft>
              <a:buFont typeface="Wingdings 2"/>
              <a:buChar char=""/>
              <a:defRPr/>
            </a:pPr>
            <a:r>
              <a:rPr lang="en-GB" dirty="0"/>
              <a:t>Percussion tenderness</a:t>
            </a:r>
          </a:p>
          <a:p>
            <a:pPr lvl="3" eaLnBrk="1" fontAlgn="auto" hangingPunct="1">
              <a:spcAft>
                <a:spcPts val="0"/>
              </a:spcAft>
              <a:buFont typeface="Wingdings 2"/>
              <a:buChar char=""/>
              <a:defRPr/>
            </a:pPr>
            <a:r>
              <a:rPr lang="en-GB" dirty="0"/>
              <a:t>Rebound tenderness</a:t>
            </a:r>
          </a:p>
          <a:p>
            <a:pPr marL="621792" lvl="1" eaLnBrk="1" fontAlgn="auto" hangingPunct="1">
              <a:spcBef>
                <a:spcPts val="324"/>
              </a:spcBef>
              <a:spcAft>
                <a:spcPts val="0"/>
              </a:spcAft>
              <a:buFont typeface="Verdana"/>
              <a:buChar char="◦"/>
              <a:defRPr/>
            </a:pPr>
            <a:r>
              <a:rPr lang="en-GB" dirty="0"/>
              <a:t>Mass</a:t>
            </a:r>
          </a:p>
          <a:p>
            <a:pPr marL="621792" lvl="1" eaLnBrk="1" fontAlgn="auto" hangingPunct="1">
              <a:spcBef>
                <a:spcPts val="324"/>
              </a:spcBef>
              <a:spcAft>
                <a:spcPts val="0"/>
              </a:spcAft>
              <a:buFont typeface="Verdana"/>
              <a:buChar char="◦"/>
              <a:defRPr/>
            </a:pPr>
            <a:r>
              <a:rPr lang="en-GB" dirty="0"/>
              <a:t>Specific signs (</a:t>
            </a:r>
            <a:r>
              <a:rPr lang="en-GB" dirty="0" err="1"/>
              <a:t>Rosvig’s</a:t>
            </a:r>
            <a:r>
              <a:rPr lang="en-GB" dirty="0"/>
              <a:t> sign, murphy’s sign, </a:t>
            </a:r>
            <a:r>
              <a:rPr lang="en-GB" dirty="0" err="1"/>
              <a:t>cullen’s</a:t>
            </a:r>
            <a:r>
              <a:rPr lang="en-GB" dirty="0"/>
              <a:t> sign, grey-turner’s sign)</a:t>
            </a:r>
          </a:p>
          <a:p>
            <a:pPr marL="365760" indent="-256032" eaLnBrk="1" fontAlgn="auto" hangingPunct="1">
              <a:spcAft>
                <a:spcPts val="0"/>
              </a:spcAft>
              <a:buFont typeface="Wingdings 3"/>
              <a:buChar char=""/>
              <a:defRPr/>
            </a:pPr>
            <a:r>
              <a:rPr lang="en-GB" dirty="0"/>
              <a:t>Percussion: shifting dullness/tympanic</a:t>
            </a:r>
          </a:p>
          <a:p>
            <a:pPr marL="365760" indent="-256032" eaLnBrk="1" fontAlgn="auto" hangingPunct="1">
              <a:spcAft>
                <a:spcPts val="0"/>
              </a:spcAft>
              <a:buFont typeface="Wingdings 3"/>
              <a:buChar char=""/>
              <a:defRPr/>
            </a:pPr>
            <a:r>
              <a:rPr lang="en-GB" dirty="0"/>
              <a:t>Auscultation: bowel sounds</a:t>
            </a:r>
          </a:p>
          <a:p>
            <a:pPr lvl="3" eaLnBrk="1" fontAlgn="auto" hangingPunct="1">
              <a:spcAft>
                <a:spcPts val="0"/>
              </a:spcAft>
              <a:buFont typeface="Wingdings 2"/>
              <a:buChar char=""/>
              <a:defRPr/>
            </a:pPr>
            <a:r>
              <a:rPr lang="en-GB" dirty="0"/>
              <a:t>Absent</a:t>
            </a:r>
          </a:p>
          <a:p>
            <a:pPr lvl="3" eaLnBrk="1" fontAlgn="auto" hangingPunct="1">
              <a:spcAft>
                <a:spcPts val="0"/>
              </a:spcAft>
              <a:buFont typeface="Wingdings 2"/>
              <a:buChar char=""/>
              <a:defRPr/>
            </a:pPr>
            <a:r>
              <a:rPr lang="en-GB" dirty="0"/>
              <a:t>Normal</a:t>
            </a:r>
          </a:p>
          <a:p>
            <a:pPr lvl="3" eaLnBrk="1" fontAlgn="auto" hangingPunct="1">
              <a:spcAft>
                <a:spcPts val="0"/>
              </a:spcAft>
              <a:buFont typeface="Wingdings 2"/>
              <a:buChar char=""/>
              <a:defRPr/>
            </a:pPr>
            <a:r>
              <a:rPr lang="en-GB" dirty="0"/>
              <a:t>Hyperactive</a:t>
            </a:r>
          </a:p>
          <a:p>
            <a:pPr lvl="3" eaLnBrk="1" fontAlgn="auto" hangingPunct="1">
              <a:spcAft>
                <a:spcPts val="0"/>
              </a:spcAft>
              <a:buFont typeface="Wingdings 2"/>
              <a:buChar char=""/>
              <a:defRPr/>
            </a:pPr>
            <a:r>
              <a:rPr lang="en-GB" dirty="0"/>
              <a:t>tinkling</a:t>
            </a:r>
          </a:p>
          <a:p>
            <a:pPr marL="365760" indent="-256032" eaLnBrk="1" fontAlgn="auto" hangingPunct="1">
              <a:spcAft>
                <a:spcPts val="0"/>
              </a:spcAft>
              <a:buFont typeface="Wingdings 3"/>
              <a:buChar char=""/>
              <a:defRPr/>
            </a:pPr>
            <a:r>
              <a:rPr lang="en-GB" dirty="0"/>
              <a:t>The above will point you to potential diagnosis</a:t>
            </a:r>
          </a:p>
          <a:p>
            <a:pPr marL="859536" lvl="2" eaLnBrk="1" fontAlgn="auto" hangingPunct="1">
              <a:spcAft>
                <a:spcPts val="0"/>
              </a:spcAft>
              <a:buFont typeface="Wingdings 2"/>
              <a:buChar char=""/>
              <a:defRPr/>
            </a:pPr>
            <a:endParaRPr lang="en-GB" dirty="0"/>
          </a:p>
          <a:p>
            <a:pPr marL="859536" lvl="2" eaLnBrk="1" fontAlgn="auto" hangingPunct="1">
              <a:spcAft>
                <a:spcPts val="0"/>
              </a:spcAft>
              <a:buFont typeface="Wingdings 2"/>
              <a:buNone/>
              <a:defRPr/>
            </a:pPr>
            <a:endParaRPr lang="en-GB" dirty="0"/>
          </a:p>
        </p:txBody>
      </p:sp>
    </p:spTree>
    <p:extLst>
      <p:ext uri="{BB962C8B-B14F-4D97-AF65-F5344CB8AC3E}">
        <p14:creationId xmlns:p14="http://schemas.microsoft.com/office/powerpoint/2010/main" val="2248630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3" end="1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RIF Pain: APPENDICITIS</a:t>
            </a:r>
          </a:p>
        </p:txBody>
      </p:sp>
      <p:sp>
        <p:nvSpPr>
          <p:cNvPr id="3" name="Content Placeholder 2"/>
          <p:cNvSpPr>
            <a:spLocks noGrp="1"/>
          </p:cNvSpPr>
          <p:nvPr>
            <p:ph idx="1"/>
          </p:nvPr>
        </p:nvSpPr>
        <p:spPr/>
        <p:txBody>
          <a:bodyPr>
            <a:normAutofit fontScale="62500" lnSpcReduction="20000"/>
          </a:bodyPr>
          <a:lstStyle/>
          <a:p>
            <a:r>
              <a:rPr lang="en-GB" dirty="0"/>
              <a:t>Appendix/ abscess</a:t>
            </a:r>
          </a:p>
          <a:p>
            <a:r>
              <a:rPr lang="en-GB" dirty="0"/>
              <a:t>Pelvic inflammation/ period pain</a:t>
            </a:r>
          </a:p>
          <a:p>
            <a:r>
              <a:rPr lang="en-GB" dirty="0"/>
              <a:t>Pancreas</a:t>
            </a:r>
          </a:p>
          <a:p>
            <a:r>
              <a:rPr lang="en-GB" dirty="0"/>
              <a:t>Ectopic/ endometriosis</a:t>
            </a:r>
          </a:p>
          <a:p>
            <a:r>
              <a:rPr lang="en-GB" dirty="0"/>
              <a:t>Neoplasm</a:t>
            </a:r>
          </a:p>
          <a:p>
            <a:r>
              <a:rPr lang="en-GB" dirty="0"/>
              <a:t>Diverticulitis</a:t>
            </a:r>
          </a:p>
          <a:p>
            <a:r>
              <a:rPr lang="en-GB" dirty="0" err="1"/>
              <a:t>Intussusseption</a:t>
            </a:r>
            <a:endParaRPr lang="en-GB" dirty="0"/>
          </a:p>
          <a:p>
            <a:r>
              <a:rPr lang="en-GB" dirty="0" err="1"/>
              <a:t>Chrohn’s</a:t>
            </a:r>
            <a:r>
              <a:rPr lang="en-GB" dirty="0"/>
              <a:t>/ Cyst</a:t>
            </a:r>
          </a:p>
          <a:p>
            <a:r>
              <a:rPr lang="en-GB" dirty="0"/>
              <a:t>IBD</a:t>
            </a:r>
          </a:p>
          <a:p>
            <a:r>
              <a:rPr lang="en-GB" dirty="0"/>
              <a:t>Torsion</a:t>
            </a:r>
          </a:p>
          <a:p>
            <a:r>
              <a:rPr lang="en-GB" dirty="0"/>
              <a:t>IBS</a:t>
            </a:r>
          </a:p>
          <a:p>
            <a:r>
              <a:rPr lang="en-GB" dirty="0"/>
              <a:t>Stones</a:t>
            </a:r>
          </a:p>
        </p:txBody>
      </p:sp>
    </p:spTree>
    <p:extLst>
      <p:ext uri="{BB962C8B-B14F-4D97-AF65-F5344CB8AC3E}">
        <p14:creationId xmlns:p14="http://schemas.microsoft.com/office/powerpoint/2010/main" val="3172364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LIF Pain: SUPERCLOTS</a:t>
            </a:r>
          </a:p>
        </p:txBody>
      </p:sp>
      <p:sp>
        <p:nvSpPr>
          <p:cNvPr id="3" name="Content Placeholder 2"/>
          <p:cNvSpPr>
            <a:spLocks noGrp="1"/>
          </p:cNvSpPr>
          <p:nvPr>
            <p:ph idx="1"/>
          </p:nvPr>
        </p:nvSpPr>
        <p:spPr/>
        <p:txBody>
          <a:bodyPr>
            <a:normAutofit fontScale="70000" lnSpcReduction="20000"/>
          </a:bodyPr>
          <a:lstStyle/>
          <a:p>
            <a:r>
              <a:rPr lang="en-GB" dirty="0"/>
              <a:t>Sigmoid </a:t>
            </a:r>
            <a:r>
              <a:rPr lang="en-GB" dirty="0" err="1"/>
              <a:t>diverticuli</a:t>
            </a:r>
            <a:r>
              <a:rPr lang="en-GB" dirty="0"/>
              <a:t>, </a:t>
            </a:r>
            <a:r>
              <a:rPr lang="en-GB" dirty="0" err="1"/>
              <a:t>volvulous</a:t>
            </a:r>
            <a:endParaRPr lang="en-GB" dirty="0"/>
          </a:p>
          <a:p>
            <a:r>
              <a:rPr lang="en-GB" dirty="0"/>
              <a:t>Ureteric colic</a:t>
            </a:r>
          </a:p>
          <a:p>
            <a:r>
              <a:rPr lang="en-GB" dirty="0"/>
              <a:t>Pelvic inflammation/ period pain</a:t>
            </a:r>
          </a:p>
          <a:p>
            <a:r>
              <a:rPr lang="en-GB" dirty="0"/>
              <a:t>Ectopic/ endometriosis</a:t>
            </a:r>
          </a:p>
          <a:p>
            <a:r>
              <a:rPr lang="en-GB" dirty="0"/>
              <a:t>Rectal Haematoma</a:t>
            </a:r>
          </a:p>
          <a:p>
            <a:endParaRPr lang="en-GB" dirty="0"/>
          </a:p>
          <a:p>
            <a:r>
              <a:rPr lang="en-GB" dirty="0"/>
              <a:t>Colon cancer</a:t>
            </a:r>
          </a:p>
          <a:p>
            <a:r>
              <a:rPr lang="en-GB" dirty="0"/>
              <a:t>Left lower pneumonia</a:t>
            </a:r>
          </a:p>
          <a:p>
            <a:r>
              <a:rPr lang="en-GB" dirty="0"/>
              <a:t>Ovarian cyst</a:t>
            </a:r>
          </a:p>
          <a:p>
            <a:r>
              <a:rPr lang="en-GB" dirty="0"/>
              <a:t>Torsion</a:t>
            </a:r>
          </a:p>
          <a:p>
            <a:r>
              <a:rPr lang="en-GB" dirty="0"/>
              <a:t>Stones</a:t>
            </a:r>
          </a:p>
        </p:txBody>
      </p:sp>
    </p:spTree>
    <p:extLst>
      <p:ext uri="{BB962C8B-B14F-4D97-AF65-F5344CB8AC3E}">
        <p14:creationId xmlns:p14="http://schemas.microsoft.com/office/powerpoint/2010/main" val="3327677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9392"/>
            <a:ext cx="8079581" cy="1658198"/>
          </a:xfrm>
        </p:spPr>
        <p:txBody>
          <a:bodyPr/>
          <a:lstStyle/>
          <a:p>
            <a:pPr eaLnBrk="1" fontAlgn="auto" hangingPunct="1">
              <a:spcAft>
                <a:spcPts val="0"/>
              </a:spcAft>
              <a:defRPr/>
            </a:pPr>
            <a:r>
              <a:rPr lang="en-GB" dirty="0"/>
              <a:t>Acute Abdomen: Investigations</a:t>
            </a:r>
          </a:p>
        </p:txBody>
      </p:sp>
      <p:sp>
        <p:nvSpPr>
          <p:cNvPr id="2" name="Content Placeholder 1"/>
          <p:cNvSpPr>
            <a:spLocks noGrp="1"/>
          </p:cNvSpPr>
          <p:nvPr>
            <p:ph idx="1"/>
          </p:nvPr>
        </p:nvSpPr>
        <p:spPr>
          <a:xfrm>
            <a:off x="457200" y="1341438"/>
            <a:ext cx="8229600" cy="4525962"/>
          </a:xfrm>
        </p:spPr>
        <p:txBody>
          <a:bodyPr>
            <a:normAutofit fontScale="92500" lnSpcReduction="10000"/>
          </a:bodyPr>
          <a:lstStyle/>
          <a:p>
            <a:pPr marL="365760" indent="-256032" eaLnBrk="1" fontAlgn="auto" hangingPunct="1">
              <a:spcAft>
                <a:spcPts val="0"/>
              </a:spcAft>
              <a:buFont typeface="Wingdings 3"/>
              <a:buChar char=""/>
              <a:defRPr/>
            </a:pPr>
            <a:r>
              <a:rPr lang="en-GB" dirty="0"/>
              <a:t>Simple Investigations:</a:t>
            </a:r>
          </a:p>
          <a:p>
            <a:pPr marL="859536" lvl="2" eaLnBrk="1" fontAlgn="auto" hangingPunct="1">
              <a:spcAft>
                <a:spcPts val="0"/>
              </a:spcAft>
              <a:buFont typeface="Wingdings 2"/>
              <a:buChar char=""/>
              <a:defRPr/>
            </a:pPr>
            <a:r>
              <a:rPr lang="en-GB" dirty="0"/>
              <a:t>Bloods tests (FBC, U&amp;E, LFT, amylase, clotting, CRP, G&amp;S/ </a:t>
            </a:r>
            <a:r>
              <a:rPr lang="en-GB" dirty="0" err="1"/>
              <a:t>Xmatch</a:t>
            </a:r>
            <a:r>
              <a:rPr lang="en-GB" dirty="0"/>
              <a:t>, ABG)</a:t>
            </a:r>
          </a:p>
          <a:p>
            <a:pPr marL="859536" lvl="2" eaLnBrk="1" fontAlgn="auto" hangingPunct="1">
              <a:spcAft>
                <a:spcPts val="0"/>
              </a:spcAft>
              <a:buFont typeface="Wingdings 2"/>
              <a:buChar char=""/>
              <a:defRPr/>
            </a:pPr>
            <a:r>
              <a:rPr lang="en-GB" dirty="0"/>
              <a:t>BM </a:t>
            </a:r>
          </a:p>
          <a:p>
            <a:pPr marL="859536" lvl="2" eaLnBrk="1" fontAlgn="auto" hangingPunct="1">
              <a:spcAft>
                <a:spcPts val="0"/>
              </a:spcAft>
              <a:buFont typeface="Wingdings 2"/>
              <a:buChar char=""/>
              <a:defRPr/>
            </a:pPr>
            <a:r>
              <a:rPr lang="en-GB" dirty="0"/>
              <a:t>Urine dipstick</a:t>
            </a:r>
          </a:p>
          <a:p>
            <a:pPr marL="859536" lvl="2" eaLnBrk="1" fontAlgn="auto" hangingPunct="1">
              <a:spcAft>
                <a:spcPts val="0"/>
              </a:spcAft>
              <a:buFont typeface="Wingdings 2"/>
              <a:buChar char=""/>
              <a:defRPr/>
            </a:pPr>
            <a:r>
              <a:rPr lang="en-GB" dirty="0"/>
              <a:t>Pregnancy test (all women of child bearing age with lower abdominal pain)</a:t>
            </a:r>
          </a:p>
          <a:p>
            <a:pPr marL="859536" lvl="2" eaLnBrk="1" fontAlgn="auto" hangingPunct="1">
              <a:spcAft>
                <a:spcPts val="0"/>
              </a:spcAft>
              <a:buFont typeface="Wingdings 2"/>
              <a:buChar char=""/>
              <a:defRPr/>
            </a:pPr>
            <a:r>
              <a:rPr lang="en-GB" dirty="0"/>
              <a:t>AXR/E-CXR</a:t>
            </a:r>
          </a:p>
          <a:p>
            <a:pPr marL="859536" lvl="2" eaLnBrk="1" fontAlgn="auto" hangingPunct="1">
              <a:spcAft>
                <a:spcPts val="0"/>
              </a:spcAft>
              <a:buFont typeface="Wingdings 2"/>
              <a:buChar char=""/>
              <a:defRPr/>
            </a:pPr>
            <a:r>
              <a:rPr lang="en-GB" dirty="0"/>
              <a:t>ECG</a:t>
            </a:r>
          </a:p>
          <a:p>
            <a:pPr marL="859536" lvl="2" eaLnBrk="1" fontAlgn="auto" hangingPunct="1">
              <a:spcAft>
                <a:spcPts val="0"/>
              </a:spcAft>
              <a:buFont typeface="Wingdings 2"/>
              <a:buNone/>
              <a:defRPr/>
            </a:pPr>
            <a:endParaRPr lang="en-GB" dirty="0"/>
          </a:p>
          <a:p>
            <a:pPr marL="365760" indent="-256032" eaLnBrk="1" fontAlgn="auto" hangingPunct="1">
              <a:spcAft>
                <a:spcPts val="0"/>
              </a:spcAft>
              <a:buFont typeface="Wingdings 3"/>
              <a:buChar char=""/>
              <a:defRPr/>
            </a:pPr>
            <a:r>
              <a:rPr lang="en-GB" dirty="0"/>
              <a:t>More complex investigations:</a:t>
            </a:r>
          </a:p>
          <a:p>
            <a:pPr marL="859536" lvl="2" eaLnBrk="1" fontAlgn="auto" hangingPunct="1">
              <a:spcAft>
                <a:spcPts val="0"/>
              </a:spcAft>
              <a:buFont typeface="Wingdings 2"/>
              <a:buChar char=""/>
              <a:defRPr/>
            </a:pPr>
            <a:r>
              <a:rPr lang="en-GB" dirty="0"/>
              <a:t>USS</a:t>
            </a:r>
          </a:p>
          <a:p>
            <a:pPr marL="859536" lvl="2" eaLnBrk="1" fontAlgn="auto" hangingPunct="1">
              <a:spcAft>
                <a:spcPts val="0"/>
              </a:spcAft>
              <a:buFont typeface="Wingdings 2"/>
              <a:buChar char=""/>
              <a:defRPr/>
            </a:pPr>
            <a:r>
              <a:rPr lang="en-GB" dirty="0"/>
              <a:t>Contrast studies</a:t>
            </a:r>
          </a:p>
          <a:p>
            <a:pPr marL="859536" lvl="2" eaLnBrk="1" fontAlgn="auto" hangingPunct="1">
              <a:spcAft>
                <a:spcPts val="0"/>
              </a:spcAft>
              <a:buFont typeface="Wingdings 2"/>
              <a:buChar char=""/>
              <a:defRPr/>
            </a:pPr>
            <a:r>
              <a:rPr lang="en-GB" dirty="0"/>
              <a:t>Endoscopy (OGD/colonoscopy/ERCP)</a:t>
            </a:r>
          </a:p>
          <a:p>
            <a:pPr marL="859536" lvl="2" eaLnBrk="1" fontAlgn="auto" hangingPunct="1">
              <a:spcAft>
                <a:spcPts val="0"/>
              </a:spcAft>
              <a:buFont typeface="Wingdings 2"/>
              <a:buChar char=""/>
              <a:defRPr/>
            </a:pPr>
            <a:r>
              <a:rPr lang="en-GB" dirty="0"/>
              <a:t>CT</a:t>
            </a:r>
          </a:p>
          <a:p>
            <a:pPr marL="859536" lvl="2" eaLnBrk="1" fontAlgn="auto" hangingPunct="1">
              <a:spcAft>
                <a:spcPts val="0"/>
              </a:spcAft>
              <a:buFont typeface="Wingdings 2"/>
              <a:buChar char=""/>
              <a:defRPr/>
            </a:pPr>
            <a:r>
              <a:rPr lang="en-GB" dirty="0"/>
              <a:t>MRI</a:t>
            </a:r>
          </a:p>
          <a:p>
            <a:pPr marL="365760" indent="-256032" eaLnBrk="1" fontAlgn="auto" hangingPunct="1">
              <a:spcAft>
                <a:spcPts val="0"/>
              </a:spcAft>
              <a:buFont typeface="Wingdings 3"/>
              <a:buChar char=""/>
              <a:defRPr/>
            </a:pPr>
            <a:endParaRPr lang="en-GB" dirty="0"/>
          </a:p>
          <a:p>
            <a:pPr marL="859536" lvl="2" eaLnBrk="1" fontAlgn="auto" hangingPunct="1">
              <a:spcAft>
                <a:spcPts val="0"/>
              </a:spcAft>
              <a:buFont typeface="Wingdings 2"/>
              <a:buNone/>
              <a:defRPr/>
            </a:pPr>
            <a:endParaRPr lang="en-GB" dirty="0"/>
          </a:p>
          <a:p>
            <a:pPr marL="365760" indent="-256032" eaLnBrk="1" fontAlgn="auto" hangingPunct="1">
              <a:spcAft>
                <a:spcPts val="0"/>
              </a:spcAft>
              <a:buFont typeface="Wingdings 3"/>
              <a:buChar char=""/>
              <a:defRPr/>
            </a:pPr>
            <a:endParaRPr lang="en-GB" dirty="0"/>
          </a:p>
        </p:txBody>
      </p:sp>
    </p:spTree>
    <p:extLst>
      <p:ext uri="{BB962C8B-B14F-4D97-AF65-F5344CB8AC3E}">
        <p14:creationId xmlns:p14="http://schemas.microsoft.com/office/powerpoint/2010/main" val="3242667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AXR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8080584"/>
              </p:ext>
            </p:extLst>
          </p:nvPr>
        </p:nvGraphicFramePr>
        <p:xfrm>
          <a:off x="457200" y="1340768"/>
          <a:ext cx="8229600" cy="5136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ttp://4.bp.blogspot.com/_PICbJECG640/ShPw9twY1LI/AAAAAAAAABA/zJWNshGEQnM/s320/axr2.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976" y="495124"/>
            <a:ext cx="4356096" cy="3797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868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Air in Abdomen</a:t>
            </a:r>
          </a:p>
        </p:txBody>
      </p:sp>
      <p:sp>
        <p:nvSpPr>
          <p:cNvPr id="3" name="Content Placeholder 2"/>
          <p:cNvSpPr>
            <a:spLocks noGrp="1"/>
          </p:cNvSpPr>
          <p:nvPr>
            <p:ph idx="1"/>
          </p:nvPr>
        </p:nvSpPr>
        <p:spPr/>
        <p:txBody>
          <a:bodyPr/>
          <a:lstStyle/>
          <a:p>
            <a:r>
              <a:rPr lang="en-GB" dirty="0"/>
              <a:t>Post-op/ Post-ERCP</a:t>
            </a:r>
          </a:p>
          <a:p>
            <a:r>
              <a:rPr lang="en-GB" dirty="0"/>
              <a:t>Perforation</a:t>
            </a:r>
          </a:p>
          <a:p>
            <a:r>
              <a:rPr lang="en-GB" dirty="0"/>
              <a:t>Cholangitis</a:t>
            </a:r>
          </a:p>
          <a:p>
            <a:r>
              <a:rPr lang="en-GB" dirty="0"/>
              <a:t>Abscess</a:t>
            </a:r>
          </a:p>
          <a:p>
            <a:r>
              <a:rPr lang="en-GB" dirty="0"/>
              <a:t>Gallstone Ileus</a:t>
            </a:r>
          </a:p>
        </p:txBody>
      </p:sp>
      <p:pic>
        <p:nvPicPr>
          <p:cNvPr id="4" name="Picture 4">
            <a:extLst>
              <a:ext uri="{FF2B5EF4-FFF2-40B4-BE49-F238E27FC236}">
                <a16:creationId xmlns:a16="http://schemas.microsoft.com/office/drawing/2014/main" id="{8A0C058F-FBDD-A447-AADC-00CB95265C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0007" y="1955751"/>
            <a:ext cx="3861712" cy="4368849"/>
          </a:xfrm>
          <a:prstGeom prst="rect">
            <a:avLst/>
          </a:prstGeom>
        </p:spPr>
      </p:pic>
    </p:spTree>
    <p:extLst>
      <p:ext uri="{BB962C8B-B14F-4D97-AF65-F5344CB8AC3E}">
        <p14:creationId xmlns:p14="http://schemas.microsoft.com/office/powerpoint/2010/main" val="3455364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r>
              <a:rPr lang="en-GB" dirty="0"/>
              <a:t>Acute Abdomen: Indication for theatre</a:t>
            </a:r>
          </a:p>
        </p:txBody>
      </p:sp>
      <p:sp>
        <p:nvSpPr>
          <p:cNvPr id="2" name="Content Placeholder 1"/>
          <p:cNvSpPr>
            <a:spLocks noGrp="1"/>
          </p:cNvSpPr>
          <p:nvPr>
            <p:ph idx="1"/>
          </p:nvPr>
        </p:nvSpPr>
        <p:spPr/>
        <p:txBody>
          <a:bodyPr>
            <a:normAutofit/>
          </a:bodyPr>
          <a:lstStyle/>
          <a:p>
            <a:pPr marL="365760" indent="-256032" eaLnBrk="1" fontAlgn="auto" hangingPunct="1">
              <a:spcAft>
                <a:spcPts val="0"/>
              </a:spcAft>
              <a:buFont typeface="Wingdings 3"/>
              <a:buChar char=""/>
              <a:defRPr/>
            </a:pPr>
            <a:r>
              <a:rPr lang="en-GB" dirty="0"/>
              <a:t>Urgent surgery should not be delayed for time consuming tests when an indication for surgery is clear</a:t>
            </a:r>
          </a:p>
          <a:p>
            <a:pPr marL="365760" indent="-256032" eaLnBrk="1" fontAlgn="auto" hangingPunct="1">
              <a:spcAft>
                <a:spcPts val="0"/>
              </a:spcAft>
              <a:buFont typeface="Wingdings 3"/>
              <a:buNone/>
              <a:defRPr/>
            </a:pPr>
            <a:endParaRPr lang="en-GB" dirty="0"/>
          </a:p>
          <a:p>
            <a:pPr marL="365760" indent="-256032" eaLnBrk="1" fontAlgn="auto" hangingPunct="1">
              <a:spcAft>
                <a:spcPts val="0"/>
              </a:spcAft>
              <a:buFont typeface="Wingdings 3"/>
              <a:buChar char=""/>
              <a:defRPr/>
            </a:pPr>
            <a:r>
              <a:rPr lang="en-GB" dirty="0"/>
              <a:t>The following three categories of general surgical problems will require emergency surgery</a:t>
            </a:r>
          </a:p>
          <a:p>
            <a:pPr marL="859536" lvl="2" eaLnBrk="1" fontAlgn="auto" hangingPunct="1">
              <a:spcAft>
                <a:spcPts val="0"/>
              </a:spcAft>
              <a:buFont typeface="Wingdings 2"/>
              <a:buChar char=""/>
              <a:defRPr/>
            </a:pPr>
            <a:r>
              <a:rPr lang="en-GB" dirty="0"/>
              <a:t>Generalised peritonitis on examination (regardless of cause – </a:t>
            </a:r>
            <a:r>
              <a:rPr lang="en-GB" b="1" dirty="0"/>
              <a:t>except acute pancreatitis</a:t>
            </a:r>
            <a:r>
              <a:rPr lang="en-GB" dirty="0"/>
              <a:t>, hence all patients get amylase)</a:t>
            </a:r>
          </a:p>
          <a:p>
            <a:pPr marL="859536" lvl="2" eaLnBrk="1" fontAlgn="auto" hangingPunct="1">
              <a:spcAft>
                <a:spcPts val="0"/>
              </a:spcAft>
              <a:buFont typeface="Wingdings 2"/>
              <a:buChar char=""/>
              <a:defRPr/>
            </a:pPr>
            <a:r>
              <a:rPr lang="en-GB" dirty="0"/>
              <a:t>Perforation (air under diaphragm on E-CXR)</a:t>
            </a:r>
          </a:p>
          <a:p>
            <a:pPr marL="859536" lvl="2" eaLnBrk="1" fontAlgn="auto" hangingPunct="1">
              <a:spcAft>
                <a:spcPts val="0"/>
              </a:spcAft>
              <a:buFont typeface="Wingdings 2"/>
              <a:buChar char=""/>
              <a:defRPr/>
            </a:pPr>
            <a:r>
              <a:rPr lang="en-GB" dirty="0"/>
              <a:t>Irreducible and tender hernia (risk of strangulation)</a:t>
            </a:r>
          </a:p>
        </p:txBody>
      </p:sp>
    </p:spTree>
    <p:extLst>
      <p:ext uri="{BB962C8B-B14F-4D97-AF65-F5344CB8AC3E}">
        <p14:creationId xmlns:p14="http://schemas.microsoft.com/office/powerpoint/2010/main" val="4238816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Management - Conservative</a:t>
            </a:r>
          </a:p>
        </p:txBody>
      </p:sp>
      <p:sp>
        <p:nvSpPr>
          <p:cNvPr id="3" name="Content Placeholder 2"/>
          <p:cNvSpPr>
            <a:spLocks noGrp="1"/>
          </p:cNvSpPr>
          <p:nvPr>
            <p:ph idx="1"/>
          </p:nvPr>
        </p:nvSpPr>
        <p:spPr/>
        <p:txBody>
          <a:bodyPr>
            <a:normAutofit/>
          </a:bodyPr>
          <a:lstStyle/>
          <a:p>
            <a:pPr marL="0" indent="0">
              <a:buNone/>
            </a:pPr>
            <a:r>
              <a:rPr lang="en-GB" dirty="0"/>
              <a:t>Lifestyle: </a:t>
            </a:r>
          </a:p>
          <a:p>
            <a:r>
              <a:rPr lang="en-GB" dirty="0"/>
              <a:t>Weight loss, </a:t>
            </a:r>
          </a:p>
          <a:p>
            <a:r>
              <a:rPr lang="en-GB" dirty="0"/>
              <a:t>smoking cessation </a:t>
            </a:r>
          </a:p>
          <a:p>
            <a:r>
              <a:rPr lang="en-GB" dirty="0"/>
              <a:t>alcohol reduction </a:t>
            </a:r>
          </a:p>
          <a:p>
            <a:r>
              <a:rPr lang="en-GB" dirty="0"/>
              <a:t>exercise</a:t>
            </a:r>
          </a:p>
          <a:p>
            <a:r>
              <a:rPr lang="en-GB" dirty="0"/>
              <a:t>modified diet (low fat/ high fibre)</a:t>
            </a:r>
          </a:p>
          <a:p>
            <a:pPr marL="0" indent="0">
              <a:buNone/>
            </a:pPr>
            <a:r>
              <a:rPr lang="en-GB" dirty="0"/>
              <a:t>MDT: </a:t>
            </a:r>
            <a:r>
              <a:rPr lang="en-GB" dirty="0" err="1"/>
              <a:t>Physio</a:t>
            </a:r>
            <a:r>
              <a:rPr lang="en-GB" dirty="0"/>
              <a:t>/ OT/ Nutrition Team/ Dietician/ Specialist Nurses, other specialties</a:t>
            </a:r>
          </a:p>
        </p:txBody>
      </p:sp>
    </p:spTree>
    <p:extLst>
      <p:ext uri="{BB962C8B-B14F-4D97-AF65-F5344CB8AC3E}">
        <p14:creationId xmlns:p14="http://schemas.microsoft.com/office/powerpoint/2010/main" val="1243010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Management - Medical</a:t>
            </a:r>
          </a:p>
        </p:txBody>
      </p:sp>
      <p:sp>
        <p:nvSpPr>
          <p:cNvPr id="3" name="Content Placeholder 2"/>
          <p:cNvSpPr>
            <a:spLocks noGrp="1"/>
          </p:cNvSpPr>
          <p:nvPr>
            <p:ph idx="1"/>
          </p:nvPr>
        </p:nvSpPr>
        <p:spPr/>
        <p:txBody>
          <a:bodyPr>
            <a:normAutofit fontScale="62500" lnSpcReduction="20000"/>
          </a:bodyPr>
          <a:lstStyle/>
          <a:p>
            <a:r>
              <a:rPr lang="en-GB" dirty="0"/>
              <a:t>A - Secure airway</a:t>
            </a:r>
          </a:p>
          <a:p>
            <a:r>
              <a:rPr lang="en-GB" dirty="0"/>
              <a:t>B – Oxygen 15L</a:t>
            </a:r>
          </a:p>
          <a:p>
            <a:r>
              <a:rPr lang="en-GB" dirty="0"/>
              <a:t>C - Fluid Balance: large bore, IVF, catheter, bloods, </a:t>
            </a:r>
            <a:r>
              <a:rPr lang="en-GB" dirty="0" err="1"/>
              <a:t>Xmatch</a:t>
            </a:r>
            <a:endParaRPr lang="en-GB" dirty="0"/>
          </a:p>
          <a:p>
            <a:r>
              <a:rPr lang="en-GB" dirty="0"/>
              <a:t>C - Blood Transfusion</a:t>
            </a:r>
          </a:p>
          <a:p>
            <a:r>
              <a:rPr lang="en-GB" dirty="0"/>
              <a:t>D - Analgesia</a:t>
            </a:r>
          </a:p>
          <a:p>
            <a:r>
              <a:rPr lang="en-GB" dirty="0"/>
              <a:t>E – IV Antibiotics</a:t>
            </a:r>
          </a:p>
          <a:p>
            <a:r>
              <a:rPr lang="en-GB" dirty="0"/>
              <a:t>E –</a:t>
            </a:r>
            <a:r>
              <a:rPr lang="en-GB" dirty="0" err="1"/>
              <a:t>Thromboprophylaxis</a:t>
            </a:r>
            <a:r>
              <a:rPr lang="en-GB" dirty="0"/>
              <a:t>?</a:t>
            </a:r>
          </a:p>
          <a:p>
            <a:r>
              <a:rPr lang="en-GB" dirty="0"/>
              <a:t>Anti-emetics/ NG aspiration</a:t>
            </a:r>
          </a:p>
          <a:p>
            <a:r>
              <a:rPr lang="en-GB" dirty="0"/>
              <a:t>Supportive nutrition/ NBM</a:t>
            </a:r>
          </a:p>
          <a:p>
            <a:r>
              <a:rPr lang="en-GB" dirty="0"/>
              <a:t>Re-assess</a:t>
            </a:r>
          </a:p>
          <a:p>
            <a:endParaRPr lang="en-GB" dirty="0"/>
          </a:p>
          <a:p>
            <a:r>
              <a:rPr lang="en-GB" dirty="0"/>
              <a:t>Therapeutic procedures: ERCP</a:t>
            </a:r>
          </a:p>
        </p:txBody>
      </p:sp>
    </p:spTree>
    <p:extLst>
      <p:ext uri="{BB962C8B-B14F-4D97-AF65-F5344CB8AC3E}">
        <p14:creationId xmlns:p14="http://schemas.microsoft.com/office/powerpoint/2010/main" val="1574861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Management - Surgical</a:t>
            </a:r>
          </a:p>
        </p:txBody>
      </p:sp>
      <p:sp>
        <p:nvSpPr>
          <p:cNvPr id="3" name="Content Placeholder 2"/>
          <p:cNvSpPr>
            <a:spLocks noGrp="1"/>
          </p:cNvSpPr>
          <p:nvPr>
            <p:ph idx="1"/>
          </p:nvPr>
        </p:nvSpPr>
        <p:spPr/>
        <p:txBody>
          <a:bodyPr>
            <a:normAutofit fontScale="70000" lnSpcReduction="20000"/>
          </a:bodyPr>
          <a:lstStyle/>
          <a:p>
            <a:r>
              <a:rPr lang="en-GB" dirty="0"/>
              <a:t>Emergency Laparotomy or </a:t>
            </a:r>
            <a:r>
              <a:rPr lang="en-GB" dirty="0" err="1"/>
              <a:t>Watch+Wait</a:t>
            </a:r>
            <a:r>
              <a:rPr lang="en-GB" dirty="0"/>
              <a:t>?</a:t>
            </a:r>
          </a:p>
          <a:p>
            <a:endParaRPr lang="en-GB" dirty="0"/>
          </a:p>
          <a:p>
            <a:r>
              <a:rPr lang="en-GB" dirty="0"/>
              <a:t>Monitor Pain</a:t>
            </a:r>
          </a:p>
          <a:p>
            <a:r>
              <a:rPr lang="en-GB" dirty="0"/>
              <a:t>Serial CTs</a:t>
            </a:r>
          </a:p>
          <a:p>
            <a:r>
              <a:rPr lang="en-GB" dirty="0"/>
              <a:t>Unstable?</a:t>
            </a:r>
          </a:p>
          <a:p>
            <a:endParaRPr lang="en-GB" dirty="0"/>
          </a:p>
          <a:p>
            <a:r>
              <a:rPr lang="en-GB" dirty="0"/>
              <a:t>E.g.:</a:t>
            </a:r>
          </a:p>
          <a:p>
            <a:r>
              <a:rPr lang="en-GB" dirty="0" err="1"/>
              <a:t>Appendicectomy</a:t>
            </a:r>
            <a:endParaRPr lang="en-GB" dirty="0"/>
          </a:p>
          <a:p>
            <a:r>
              <a:rPr lang="en-GB" dirty="0"/>
              <a:t>Cholecystectomy</a:t>
            </a:r>
          </a:p>
          <a:p>
            <a:r>
              <a:rPr lang="en-GB" dirty="0" err="1"/>
              <a:t>Defunctioning</a:t>
            </a:r>
            <a:r>
              <a:rPr lang="en-GB" dirty="0"/>
              <a:t> Ileostomy</a:t>
            </a:r>
          </a:p>
          <a:p>
            <a:r>
              <a:rPr lang="en-GB" dirty="0"/>
              <a:t>Abscess drainage/ </a:t>
            </a:r>
            <a:r>
              <a:rPr lang="en-GB" dirty="0" err="1"/>
              <a:t>Necrosectomy</a:t>
            </a:r>
            <a:endParaRPr lang="en-GB" dirty="0"/>
          </a:p>
        </p:txBody>
      </p:sp>
    </p:spTree>
    <p:extLst>
      <p:ext uri="{BB962C8B-B14F-4D97-AF65-F5344CB8AC3E}">
        <p14:creationId xmlns:p14="http://schemas.microsoft.com/office/powerpoint/2010/main" val="382133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6D146-FFFF-0ADB-4BB8-E617548928AE}"/>
              </a:ext>
            </a:extLst>
          </p:cNvPr>
          <p:cNvSpPr>
            <a:spLocks noGrp="1"/>
          </p:cNvSpPr>
          <p:nvPr>
            <p:ph type="ctrTitle"/>
          </p:nvPr>
        </p:nvSpPr>
        <p:spPr/>
        <p:txBody>
          <a:bodyPr/>
          <a:lstStyle/>
          <a:p>
            <a:pPr algn="ctr"/>
            <a:r>
              <a:rPr lang="en-US" dirty="0"/>
              <a:t>Thank you</a:t>
            </a:r>
            <a:endParaRPr lang="uk-UA" dirty="0"/>
          </a:p>
        </p:txBody>
      </p:sp>
      <p:sp>
        <p:nvSpPr>
          <p:cNvPr id="3" name="Subtitle 2">
            <a:extLst>
              <a:ext uri="{FF2B5EF4-FFF2-40B4-BE49-F238E27FC236}">
                <a16:creationId xmlns:a16="http://schemas.microsoft.com/office/drawing/2014/main" id="{8069A601-EF19-8ADE-93DB-BAC7DCF527D8}"/>
              </a:ext>
            </a:extLst>
          </p:cNvPr>
          <p:cNvSpPr>
            <a:spLocks noGrp="1"/>
          </p:cNvSpPr>
          <p:nvPr>
            <p:ph type="subTitle" idx="1"/>
          </p:nvPr>
        </p:nvSpPr>
        <p:spPr/>
        <p:txBody>
          <a:bodyPr/>
          <a:lstStyle/>
          <a:p>
            <a:endParaRPr lang="uk-UA"/>
          </a:p>
        </p:txBody>
      </p:sp>
    </p:spTree>
    <p:extLst>
      <p:ext uri="{BB962C8B-B14F-4D97-AF65-F5344CB8AC3E}">
        <p14:creationId xmlns:p14="http://schemas.microsoft.com/office/powerpoint/2010/main" val="3988008079"/>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TM03457491[[fn=Metropolitan]]</Template>
  <TotalTime>2218</TotalTime>
  <Words>1828</Words>
  <Application>Microsoft Office PowerPoint</Application>
  <PresentationFormat>On-screen Show (4:3)</PresentationFormat>
  <Paragraphs>260</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 Light</vt:lpstr>
      <vt:lpstr>Lucida Sans Unicode</vt:lpstr>
      <vt:lpstr>Verdana</vt:lpstr>
      <vt:lpstr>Wingdings 2</vt:lpstr>
      <vt:lpstr>Wingdings 3</vt:lpstr>
      <vt:lpstr>Metropolitan</vt:lpstr>
      <vt:lpstr>Acute Abdomen</vt:lpstr>
      <vt:lpstr>PowerPoint Presentation</vt:lpstr>
      <vt:lpstr>Causes of Acute Abdomen</vt:lpstr>
      <vt:lpstr>Acute Abdomen: The Examination</vt:lpstr>
      <vt:lpstr>Intestinal</vt:lpstr>
      <vt:lpstr>Intestinal (Large Bowel)</vt:lpstr>
      <vt:lpstr>Hepatobilliary</vt:lpstr>
      <vt:lpstr>Vascular</vt:lpstr>
      <vt:lpstr>GU</vt:lpstr>
      <vt:lpstr>OBG</vt:lpstr>
      <vt:lpstr>Medical</vt:lpstr>
      <vt:lpstr>Acute Abdomen: The History</vt:lpstr>
      <vt:lpstr>Acute Abdomen: The History</vt:lpstr>
      <vt:lpstr>Acute Abdomen: The Examination</vt:lpstr>
      <vt:lpstr>RIF Pain: APPENDICITIS</vt:lpstr>
      <vt:lpstr>LIF Pain: SUPERCLOTS</vt:lpstr>
      <vt:lpstr>Acute Abdomen: Investigations</vt:lpstr>
      <vt:lpstr>AXR</vt:lpstr>
      <vt:lpstr>Air in Abdomen</vt:lpstr>
      <vt:lpstr>Acute Abdomen: Indication for theatre</vt:lpstr>
      <vt:lpstr>Management - Conservative</vt:lpstr>
      <vt:lpstr>Management - Medical</vt:lpstr>
      <vt:lpstr>Management - Surgical</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dc:creator>
  <cp:lastModifiedBy>Елизавета Тулянцева</cp:lastModifiedBy>
  <cp:revision>55</cp:revision>
  <dcterms:created xsi:type="dcterms:W3CDTF">2013-02-17T05:43:32Z</dcterms:created>
  <dcterms:modified xsi:type="dcterms:W3CDTF">2022-06-03T06:18:40Z</dcterms:modified>
</cp:coreProperties>
</file>