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7"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Lst>
  <p:sldSz cx="9144000" cy="6858000" type="screen4x3"/>
  <p:notesSz cx="6858000" cy="9144000"/>
  <p:defaultTextStyle>
    <a:defPPr>
      <a:defRPr lang="en-US"/>
    </a:defPPr>
    <a:lvl1pPr marL="0" lvl="0"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Arial" charset="0"/>
        <a:ea typeface="宋体" charset="-122"/>
      </a:defRPr>
    </a:lvl1pPr>
    <a:lvl2pPr marL="457200" lvl="1"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Arial" charset="0"/>
        <a:ea typeface="宋体" charset="-122"/>
      </a:defRPr>
    </a:lvl2pPr>
    <a:lvl3pPr marL="914400" lvl="2"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Arial" charset="0"/>
        <a:ea typeface="宋体" charset="-122"/>
      </a:defRPr>
    </a:lvl3pPr>
    <a:lvl4pPr marL="1371600" lvl="3"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Arial" charset="0"/>
        <a:ea typeface="宋体" charset="-122"/>
      </a:defRPr>
    </a:lvl4pPr>
    <a:lvl5pPr marL="1828800" lvl="4"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Arial" charset="0"/>
        <a:ea typeface="宋体" charset="-122"/>
      </a:defRPr>
    </a:lvl5pPr>
    <a:lvl6pPr marL="2286000" lvl="5"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Arial" charset="0"/>
        <a:ea typeface="宋体" charset="-122"/>
      </a:defRPr>
    </a:lvl6pPr>
    <a:lvl7pPr marL="2743200" lvl="6"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Arial" charset="0"/>
        <a:ea typeface="宋体" charset="-122"/>
      </a:defRPr>
    </a:lvl7pPr>
    <a:lvl8pPr marL="3200400" lvl="7"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Arial" charset="0"/>
        <a:ea typeface="宋体" charset="-122"/>
      </a:defRPr>
    </a:lvl8pPr>
    <a:lvl9pPr marL="3657600" lvl="8"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Arial" charset="0"/>
        <a:ea typeface="宋体" charset="-122"/>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72" d="100"/>
          <a:sy n="72" d="100"/>
        </p:scale>
        <p:origin x="1762" y="72"/>
      </p:cViewPr>
      <p:guideLst>
        <p:guide orient="horz" pos="2160"/>
        <p:guide pos="2880"/>
      </p:guideLst>
    </p:cSldViewPr>
  </p:slideViewPr>
  <p:notesTextViewPr>
    <p:cViewPr>
      <p:scale>
        <a:sx n="1" d="1"/>
        <a:sy n="1" d="1"/>
      </p:scale>
      <p:origin x="0" y="0"/>
    </p:cViewPr>
  </p:notesTextViewPr>
  <p:gridSpacing cx="71999" cy="7199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205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5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052" name="Rectangle 4"/>
          <p:cNvSpPr>
            <a:spLocks noGrp="1" noRot="1" noChangeAspect="1"/>
          </p:cNvSpPr>
          <p:nvPr>
            <p:ph type="sldImg" idx="2"/>
          </p:nvPr>
        </p:nvSpPr>
        <p:spPr>
          <a:xfrm>
            <a:off x="1143000" y="685800"/>
            <a:ext cx="4572000" cy="3429000"/>
          </a:xfrm>
          <a:prstGeom prst="rect">
            <a:avLst/>
          </a:prstGeom>
          <a:noFill/>
          <a:ln w="9525">
            <a:noFill/>
          </a:ln>
        </p:spPr>
      </p:sp>
      <p:sp>
        <p:nvSpPr>
          <p:cNvPr id="205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5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05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05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5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058" name="Rectangle 4"/>
          <p:cNvSpPr>
            <a:spLocks noGrp="1" noRot="1" noChangeAspect="1"/>
          </p:cNvSpPr>
          <p:nvPr>
            <p:ph type="sldImg" idx="2"/>
          </p:nvPr>
        </p:nvSpPr>
        <p:spPr>
          <a:xfrm>
            <a:off x="1143000" y="685800"/>
            <a:ext cx="4572000" cy="3429000"/>
          </a:xfrm>
          <a:prstGeom prst="rect">
            <a:avLst/>
          </a:prstGeom>
          <a:noFill/>
          <a:ln w="9525">
            <a:noFill/>
          </a:ln>
        </p:spPr>
      </p:sp>
      <p:sp>
        <p:nvSpPr>
          <p:cNvPr id="205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6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06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06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6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064" name="Rectangle 4"/>
          <p:cNvSpPr>
            <a:spLocks noGrp="1" noRot="1" noChangeAspect="1"/>
          </p:cNvSpPr>
          <p:nvPr>
            <p:ph type="sldImg" idx="2"/>
          </p:nvPr>
        </p:nvSpPr>
        <p:spPr>
          <a:xfrm>
            <a:off x="1143000" y="685800"/>
            <a:ext cx="4572000" cy="3429000"/>
          </a:xfrm>
          <a:prstGeom prst="rect">
            <a:avLst/>
          </a:prstGeom>
          <a:noFill/>
          <a:ln w="9525">
            <a:noFill/>
          </a:ln>
        </p:spPr>
      </p:sp>
      <p:sp>
        <p:nvSpPr>
          <p:cNvPr id="206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6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06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068"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69"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070" name="Rectangle 4"/>
          <p:cNvSpPr>
            <a:spLocks noGrp="1" noRot="1" noChangeAspect="1"/>
          </p:cNvSpPr>
          <p:nvPr>
            <p:ph type="sldImg" idx="2"/>
          </p:nvPr>
        </p:nvSpPr>
        <p:spPr>
          <a:xfrm>
            <a:off x="1143000" y="685800"/>
            <a:ext cx="4572000" cy="3429000"/>
          </a:xfrm>
          <a:prstGeom prst="rect">
            <a:avLst/>
          </a:prstGeom>
          <a:noFill/>
          <a:ln w="9525">
            <a:noFill/>
          </a:ln>
        </p:spPr>
      </p:sp>
      <p:sp>
        <p:nvSpPr>
          <p:cNvPr id="207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72"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07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074"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75"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076" name="Rectangle 4"/>
          <p:cNvSpPr>
            <a:spLocks noGrp="1" noRot="1" noChangeAspect="1"/>
          </p:cNvSpPr>
          <p:nvPr>
            <p:ph type="sldImg" idx="2"/>
          </p:nvPr>
        </p:nvSpPr>
        <p:spPr>
          <a:xfrm>
            <a:off x="1143000" y="685800"/>
            <a:ext cx="4572000" cy="3429000"/>
          </a:xfrm>
          <a:prstGeom prst="rect">
            <a:avLst/>
          </a:prstGeom>
          <a:noFill/>
          <a:ln w="9525">
            <a:noFill/>
          </a:ln>
        </p:spPr>
      </p:sp>
      <p:sp>
        <p:nvSpPr>
          <p:cNvPr id="207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78"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07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08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8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082" name="Rectangle 4"/>
          <p:cNvSpPr>
            <a:spLocks noGrp="1" noRot="1" noChangeAspect="1"/>
          </p:cNvSpPr>
          <p:nvPr>
            <p:ph type="sldImg" idx="2"/>
          </p:nvPr>
        </p:nvSpPr>
        <p:spPr>
          <a:xfrm>
            <a:off x="1143000" y="685800"/>
            <a:ext cx="4572000" cy="3429000"/>
          </a:xfrm>
          <a:prstGeom prst="rect">
            <a:avLst/>
          </a:prstGeom>
          <a:noFill/>
          <a:ln w="9525">
            <a:noFill/>
          </a:ln>
        </p:spPr>
      </p:sp>
      <p:sp>
        <p:nvSpPr>
          <p:cNvPr id="208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8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08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08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8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088" name="Rectangle 4"/>
          <p:cNvSpPr>
            <a:spLocks noGrp="1" noRot="1" noChangeAspect="1"/>
          </p:cNvSpPr>
          <p:nvPr>
            <p:ph type="sldImg" idx="2"/>
          </p:nvPr>
        </p:nvSpPr>
        <p:spPr>
          <a:xfrm>
            <a:off x="1143000" y="685800"/>
            <a:ext cx="4572000" cy="3429000"/>
          </a:xfrm>
          <a:prstGeom prst="rect">
            <a:avLst/>
          </a:prstGeom>
          <a:noFill/>
          <a:ln w="9525">
            <a:noFill/>
          </a:ln>
        </p:spPr>
      </p:sp>
      <p:sp>
        <p:nvSpPr>
          <p:cNvPr id="208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9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09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09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9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094" name="Rectangle 4"/>
          <p:cNvSpPr>
            <a:spLocks noGrp="1" noRot="1" noChangeAspect="1"/>
          </p:cNvSpPr>
          <p:nvPr>
            <p:ph type="sldImg" idx="2"/>
          </p:nvPr>
        </p:nvSpPr>
        <p:spPr>
          <a:xfrm>
            <a:off x="1143000" y="685800"/>
            <a:ext cx="4572000" cy="3429000"/>
          </a:xfrm>
          <a:prstGeom prst="rect">
            <a:avLst/>
          </a:prstGeom>
          <a:noFill/>
          <a:ln w="9525">
            <a:noFill/>
          </a:ln>
        </p:spPr>
      </p:sp>
      <p:sp>
        <p:nvSpPr>
          <p:cNvPr id="209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9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09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098"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99"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00" name="Rectangle 4"/>
          <p:cNvSpPr>
            <a:spLocks noGrp="1" noRot="1" noChangeAspect="1"/>
          </p:cNvSpPr>
          <p:nvPr>
            <p:ph type="sldImg" idx="2"/>
          </p:nvPr>
        </p:nvSpPr>
        <p:spPr>
          <a:xfrm>
            <a:off x="1143000" y="685800"/>
            <a:ext cx="4572000" cy="3429000"/>
          </a:xfrm>
          <a:prstGeom prst="rect">
            <a:avLst/>
          </a:prstGeom>
          <a:noFill/>
          <a:ln w="9525">
            <a:noFill/>
          </a:ln>
        </p:spPr>
      </p:sp>
      <p:sp>
        <p:nvSpPr>
          <p:cNvPr id="210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02"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0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04"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05"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06" name="Rectangle 4"/>
          <p:cNvSpPr>
            <a:spLocks noGrp="1" noRot="1" noChangeAspect="1"/>
          </p:cNvSpPr>
          <p:nvPr>
            <p:ph type="sldImg" idx="2"/>
          </p:nvPr>
        </p:nvSpPr>
        <p:spPr>
          <a:xfrm>
            <a:off x="1143000" y="685800"/>
            <a:ext cx="4572000" cy="3429000"/>
          </a:xfrm>
          <a:prstGeom prst="rect">
            <a:avLst/>
          </a:prstGeom>
          <a:noFill/>
          <a:ln w="9525">
            <a:noFill/>
          </a:ln>
        </p:spPr>
      </p:sp>
      <p:sp>
        <p:nvSpPr>
          <p:cNvPr id="210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08"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0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1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1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12" name="Rectangle 4"/>
          <p:cNvSpPr>
            <a:spLocks noGrp="1" noRot="1" noChangeAspect="1"/>
          </p:cNvSpPr>
          <p:nvPr>
            <p:ph type="sldImg" idx="2"/>
          </p:nvPr>
        </p:nvSpPr>
        <p:spPr>
          <a:xfrm>
            <a:off x="1143000" y="685800"/>
            <a:ext cx="4572000" cy="3429000"/>
          </a:xfrm>
          <a:prstGeom prst="rect">
            <a:avLst/>
          </a:prstGeom>
          <a:noFill/>
          <a:ln w="9525">
            <a:noFill/>
          </a:ln>
        </p:spPr>
      </p:sp>
      <p:sp>
        <p:nvSpPr>
          <p:cNvPr id="211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1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1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1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1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18" name="Rectangle 4"/>
          <p:cNvSpPr>
            <a:spLocks noGrp="1" noRot="1" noChangeAspect="1"/>
          </p:cNvSpPr>
          <p:nvPr>
            <p:ph type="sldImg" idx="2"/>
          </p:nvPr>
        </p:nvSpPr>
        <p:spPr>
          <a:xfrm>
            <a:off x="1143000" y="685800"/>
            <a:ext cx="4572000" cy="3429000"/>
          </a:xfrm>
          <a:prstGeom prst="rect">
            <a:avLst/>
          </a:prstGeom>
          <a:noFill/>
          <a:ln w="9525">
            <a:noFill/>
          </a:ln>
        </p:spPr>
      </p:sp>
      <p:sp>
        <p:nvSpPr>
          <p:cNvPr id="211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2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2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2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2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24" name="Rectangle 4"/>
          <p:cNvSpPr>
            <a:spLocks noGrp="1" noRot="1" noChangeAspect="1"/>
          </p:cNvSpPr>
          <p:nvPr>
            <p:ph type="sldImg" idx="2"/>
          </p:nvPr>
        </p:nvSpPr>
        <p:spPr>
          <a:xfrm>
            <a:off x="1143000" y="685800"/>
            <a:ext cx="4572000" cy="3429000"/>
          </a:xfrm>
          <a:prstGeom prst="rect">
            <a:avLst/>
          </a:prstGeom>
          <a:noFill/>
          <a:ln w="9525">
            <a:noFill/>
          </a:ln>
        </p:spPr>
      </p:sp>
      <p:sp>
        <p:nvSpPr>
          <p:cNvPr id="212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2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2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28"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29"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30" name="Rectangle 4"/>
          <p:cNvSpPr>
            <a:spLocks noGrp="1" noRot="1" noChangeAspect="1"/>
          </p:cNvSpPr>
          <p:nvPr>
            <p:ph type="sldImg" idx="2"/>
          </p:nvPr>
        </p:nvSpPr>
        <p:spPr>
          <a:xfrm>
            <a:off x="1143000" y="685800"/>
            <a:ext cx="4572000" cy="3429000"/>
          </a:xfrm>
          <a:prstGeom prst="rect">
            <a:avLst/>
          </a:prstGeom>
          <a:noFill/>
          <a:ln w="9525">
            <a:noFill/>
          </a:ln>
        </p:spPr>
      </p:sp>
      <p:sp>
        <p:nvSpPr>
          <p:cNvPr id="213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32"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3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34"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35"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36" name="Rectangle 4"/>
          <p:cNvSpPr>
            <a:spLocks noGrp="1" noRot="1" noChangeAspect="1"/>
          </p:cNvSpPr>
          <p:nvPr>
            <p:ph type="sldImg" idx="2"/>
          </p:nvPr>
        </p:nvSpPr>
        <p:spPr>
          <a:xfrm>
            <a:off x="1143000" y="685800"/>
            <a:ext cx="4572000" cy="3429000"/>
          </a:xfrm>
          <a:prstGeom prst="rect">
            <a:avLst/>
          </a:prstGeom>
          <a:noFill/>
          <a:ln w="9525">
            <a:noFill/>
          </a:ln>
        </p:spPr>
      </p:sp>
      <p:sp>
        <p:nvSpPr>
          <p:cNvPr id="213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38"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3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4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4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42" name="Rectangle 4"/>
          <p:cNvSpPr>
            <a:spLocks noGrp="1" noRot="1" noChangeAspect="1"/>
          </p:cNvSpPr>
          <p:nvPr>
            <p:ph type="sldImg" idx="2"/>
          </p:nvPr>
        </p:nvSpPr>
        <p:spPr>
          <a:xfrm>
            <a:off x="1143000" y="685800"/>
            <a:ext cx="4572000" cy="3429000"/>
          </a:xfrm>
          <a:prstGeom prst="rect">
            <a:avLst/>
          </a:prstGeom>
          <a:noFill/>
          <a:ln w="9525">
            <a:noFill/>
          </a:ln>
        </p:spPr>
      </p:sp>
      <p:sp>
        <p:nvSpPr>
          <p:cNvPr id="214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4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4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4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4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48" name="Rectangle 4"/>
          <p:cNvSpPr>
            <a:spLocks noGrp="1" noRot="1" noChangeAspect="1"/>
          </p:cNvSpPr>
          <p:nvPr>
            <p:ph type="sldImg" idx="2"/>
          </p:nvPr>
        </p:nvSpPr>
        <p:spPr>
          <a:xfrm>
            <a:off x="1143000" y="685800"/>
            <a:ext cx="4572000" cy="3429000"/>
          </a:xfrm>
          <a:prstGeom prst="rect">
            <a:avLst/>
          </a:prstGeom>
          <a:noFill/>
          <a:ln w="9525">
            <a:noFill/>
          </a:ln>
        </p:spPr>
      </p:sp>
      <p:sp>
        <p:nvSpPr>
          <p:cNvPr id="214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5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5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5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5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54" name="Rectangle 4"/>
          <p:cNvSpPr>
            <a:spLocks noGrp="1" noRot="1" noChangeAspect="1"/>
          </p:cNvSpPr>
          <p:nvPr>
            <p:ph type="sldImg" idx="2"/>
          </p:nvPr>
        </p:nvSpPr>
        <p:spPr>
          <a:xfrm>
            <a:off x="1143000" y="685800"/>
            <a:ext cx="4572000" cy="3429000"/>
          </a:xfrm>
          <a:prstGeom prst="rect">
            <a:avLst/>
          </a:prstGeom>
          <a:noFill/>
          <a:ln w="9525">
            <a:noFill/>
          </a:ln>
        </p:spPr>
      </p:sp>
      <p:sp>
        <p:nvSpPr>
          <p:cNvPr id="215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5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5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58"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59"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60" name="Rectangle 4"/>
          <p:cNvSpPr>
            <a:spLocks noGrp="1" noRot="1" noChangeAspect="1"/>
          </p:cNvSpPr>
          <p:nvPr>
            <p:ph type="sldImg" idx="2"/>
          </p:nvPr>
        </p:nvSpPr>
        <p:spPr>
          <a:xfrm>
            <a:off x="1143000" y="685800"/>
            <a:ext cx="4572000" cy="3429000"/>
          </a:xfrm>
          <a:prstGeom prst="rect">
            <a:avLst/>
          </a:prstGeom>
          <a:noFill/>
          <a:ln w="9525">
            <a:noFill/>
          </a:ln>
        </p:spPr>
      </p:sp>
      <p:sp>
        <p:nvSpPr>
          <p:cNvPr id="216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62"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6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64"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65"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66" name="Rectangle 4"/>
          <p:cNvSpPr>
            <a:spLocks noGrp="1" noRot="1" noChangeAspect="1"/>
          </p:cNvSpPr>
          <p:nvPr>
            <p:ph type="sldImg" idx="2"/>
          </p:nvPr>
        </p:nvSpPr>
        <p:spPr>
          <a:xfrm>
            <a:off x="1143000" y="685800"/>
            <a:ext cx="4572000" cy="3429000"/>
          </a:xfrm>
          <a:prstGeom prst="rect">
            <a:avLst/>
          </a:prstGeom>
          <a:noFill/>
          <a:ln w="9525">
            <a:noFill/>
          </a:ln>
        </p:spPr>
      </p:sp>
      <p:sp>
        <p:nvSpPr>
          <p:cNvPr id="216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68"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6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7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7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72" name="Rectangle 4"/>
          <p:cNvSpPr>
            <a:spLocks noGrp="1" noRot="1" noChangeAspect="1"/>
          </p:cNvSpPr>
          <p:nvPr>
            <p:ph type="sldImg" idx="2"/>
          </p:nvPr>
        </p:nvSpPr>
        <p:spPr>
          <a:xfrm>
            <a:off x="1143000" y="685800"/>
            <a:ext cx="4572000" cy="3429000"/>
          </a:xfrm>
          <a:prstGeom prst="rect">
            <a:avLst/>
          </a:prstGeom>
          <a:noFill/>
          <a:ln w="9525">
            <a:noFill/>
          </a:ln>
        </p:spPr>
      </p:sp>
      <p:sp>
        <p:nvSpPr>
          <p:cNvPr id="217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7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7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7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7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78" name="Rectangle 4"/>
          <p:cNvSpPr>
            <a:spLocks noGrp="1" noRot="1" noChangeAspect="1"/>
          </p:cNvSpPr>
          <p:nvPr>
            <p:ph type="sldImg" idx="2"/>
          </p:nvPr>
        </p:nvSpPr>
        <p:spPr>
          <a:xfrm>
            <a:off x="1143000" y="685800"/>
            <a:ext cx="4572000" cy="3429000"/>
          </a:xfrm>
          <a:prstGeom prst="rect">
            <a:avLst/>
          </a:prstGeom>
          <a:noFill/>
          <a:ln w="9525">
            <a:noFill/>
          </a:ln>
        </p:spPr>
      </p:sp>
      <p:sp>
        <p:nvSpPr>
          <p:cNvPr id="217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8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8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8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8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84" name="Rectangle 4"/>
          <p:cNvSpPr>
            <a:spLocks noGrp="1" noRot="1" noChangeAspect="1"/>
          </p:cNvSpPr>
          <p:nvPr>
            <p:ph type="sldImg" idx="2"/>
          </p:nvPr>
        </p:nvSpPr>
        <p:spPr>
          <a:xfrm>
            <a:off x="1143000" y="685800"/>
            <a:ext cx="4572000" cy="3429000"/>
          </a:xfrm>
          <a:prstGeom prst="rect">
            <a:avLst/>
          </a:prstGeom>
          <a:noFill/>
          <a:ln w="9525">
            <a:noFill/>
          </a:ln>
        </p:spPr>
      </p:sp>
      <p:sp>
        <p:nvSpPr>
          <p:cNvPr id="218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8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8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88"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89"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90" name="Rectangle 4"/>
          <p:cNvSpPr>
            <a:spLocks noGrp="1" noRot="1" noChangeAspect="1"/>
          </p:cNvSpPr>
          <p:nvPr>
            <p:ph type="sldImg" idx="2"/>
          </p:nvPr>
        </p:nvSpPr>
        <p:spPr>
          <a:xfrm>
            <a:off x="1143000" y="685800"/>
            <a:ext cx="4572000" cy="3429000"/>
          </a:xfrm>
          <a:prstGeom prst="rect">
            <a:avLst/>
          </a:prstGeom>
          <a:noFill/>
          <a:ln w="9525">
            <a:noFill/>
          </a:ln>
        </p:spPr>
      </p:sp>
      <p:sp>
        <p:nvSpPr>
          <p:cNvPr id="219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92"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9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194"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195"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196" name="Rectangle 4"/>
          <p:cNvSpPr>
            <a:spLocks noGrp="1" noRot="1" noChangeAspect="1"/>
          </p:cNvSpPr>
          <p:nvPr>
            <p:ph type="sldImg" idx="2"/>
          </p:nvPr>
        </p:nvSpPr>
        <p:spPr>
          <a:xfrm>
            <a:off x="1143000" y="685800"/>
            <a:ext cx="4572000" cy="3429000"/>
          </a:xfrm>
          <a:prstGeom prst="rect">
            <a:avLst/>
          </a:prstGeom>
          <a:noFill/>
          <a:ln w="9525">
            <a:noFill/>
          </a:ln>
        </p:spPr>
      </p:sp>
      <p:sp>
        <p:nvSpPr>
          <p:cNvPr id="219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98"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19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0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0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02" name="Rectangle 4"/>
          <p:cNvSpPr>
            <a:spLocks noGrp="1" noRot="1" noChangeAspect="1"/>
          </p:cNvSpPr>
          <p:nvPr>
            <p:ph type="sldImg" idx="2"/>
          </p:nvPr>
        </p:nvSpPr>
        <p:spPr>
          <a:xfrm>
            <a:off x="1143000" y="685800"/>
            <a:ext cx="4572000" cy="3429000"/>
          </a:xfrm>
          <a:prstGeom prst="rect">
            <a:avLst/>
          </a:prstGeom>
          <a:noFill/>
          <a:ln w="9525">
            <a:noFill/>
          </a:ln>
        </p:spPr>
      </p:sp>
      <p:sp>
        <p:nvSpPr>
          <p:cNvPr id="220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0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0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0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0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08" name="Rectangle 4"/>
          <p:cNvSpPr>
            <a:spLocks noGrp="1" noRot="1" noChangeAspect="1"/>
          </p:cNvSpPr>
          <p:nvPr>
            <p:ph type="sldImg" idx="2"/>
          </p:nvPr>
        </p:nvSpPr>
        <p:spPr>
          <a:xfrm>
            <a:off x="1143000" y="685800"/>
            <a:ext cx="4572000" cy="3429000"/>
          </a:xfrm>
          <a:prstGeom prst="rect">
            <a:avLst/>
          </a:prstGeom>
          <a:noFill/>
          <a:ln w="9525">
            <a:noFill/>
          </a:ln>
        </p:spPr>
      </p:sp>
      <p:sp>
        <p:nvSpPr>
          <p:cNvPr id="220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1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1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1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1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14" name="Rectangle 4"/>
          <p:cNvSpPr>
            <a:spLocks noGrp="1" noRot="1" noChangeAspect="1"/>
          </p:cNvSpPr>
          <p:nvPr>
            <p:ph type="sldImg" idx="2"/>
          </p:nvPr>
        </p:nvSpPr>
        <p:spPr>
          <a:xfrm>
            <a:off x="1143000" y="685800"/>
            <a:ext cx="4572000" cy="3429000"/>
          </a:xfrm>
          <a:prstGeom prst="rect">
            <a:avLst/>
          </a:prstGeom>
          <a:noFill/>
          <a:ln w="9525">
            <a:noFill/>
          </a:ln>
        </p:spPr>
      </p:sp>
      <p:sp>
        <p:nvSpPr>
          <p:cNvPr id="221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1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1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18"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19"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20" name="Rectangle 4"/>
          <p:cNvSpPr>
            <a:spLocks noGrp="1" noRot="1" noChangeAspect="1"/>
          </p:cNvSpPr>
          <p:nvPr>
            <p:ph type="sldImg" idx="2"/>
          </p:nvPr>
        </p:nvSpPr>
        <p:spPr>
          <a:xfrm>
            <a:off x="1143000" y="685800"/>
            <a:ext cx="4572000" cy="3429000"/>
          </a:xfrm>
          <a:prstGeom prst="rect">
            <a:avLst/>
          </a:prstGeom>
          <a:noFill/>
          <a:ln w="9525">
            <a:noFill/>
          </a:ln>
        </p:spPr>
      </p:sp>
      <p:sp>
        <p:nvSpPr>
          <p:cNvPr id="222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22"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2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24"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25"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26" name="Rectangle 4"/>
          <p:cNvSpPr>
            <a:spLocks noGrp="1" noRot="1" noChangeAspect="1"/>
          </p:cNvSpPr>
          <p:nvPr>
            <p:ph type="sldImg" idx="2"/>
          </p:nvPr>
        </p:nvSpPr>
        <p:spPr>
          <a:xfrm>
            <a:off x="1143000" y="685800"/>
            <a:ext cx="4572000" cy="3429000"/>
          </a:xfrm>
          <a:prstGeom prst="rect">
            <a:avLst/>
          </a:prstGeom>
          <a:noFill/>
          <a:ln w="9525">
            <a:noFill/>
          </a:ln>
        </p:spPr>
      </p:sp>
      <p:sp>
        <p:nvSpPr>
          <p:cNvPr id="222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28"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2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3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3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32" name="Rectangle 4"/>
          <p:cNvSpPr>
            <a:spLocks noGrp="1" noRot="1" noChangeAspect="1"/>
          </p:cNvSpPr>
          <p:nvPr>
            <p:ph type="sldImg" idx="2"/>
          </p:nvPr>
        </p:nvSpPr>
        <p:spPr>
          <a:xfrm>
            <a:off x="1143000" y="685800"/>
            <a:ext cx="4572000" cy="3429000"/>
          </a:xfrm>
          <a:prstGeom prst="rect">
            <a:avLst/>
          </a:prstGeom>
          <a:noFill/>
          <a:ln w="9525">
            <a:noFill/>
          </a:ln>
        </p:spPr>
      </p:sp>
      <p:sp>
        <p:nvSpPr>
          <p:cNvPr id="223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3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3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3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3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38" name="Rectangle 4"/>
          <p:cNvSpPr>
            <a:spLocks noGrp="1" noRot="1" noChangeAspect="1"/>
          </p:cNvSpPr>
          <p:nvPr>
            <p:ph type="sldImg" idx="2"/>
          </p:nvPr>
        </p:nvSpPr>
        <p:spPr>
          <a:xfrm>
            <a:off x="1143000" y="685800"/>
            <a:ext cx="4572000" cy="3429000"/>
          </a:xfrm>
          <a:prstGeom prst="rect">
            <a:avLst/>
          </a:prstGeom>
          <a:noFill/>
          <a:ln w="9525">
            <a:noFill/>
          </a:ln>
        </p:spPr>
      </p:sp>
      <p:sp>
        <p:nvSpPr>
          <p:cNvPr id="223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4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4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4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4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44" name="Rectangle 4"/>
          <p:cNvSpPr>
            <a:spLocks noGrp="1" noRot="1" noChangeAspect="1"/>
          </p:cNvSpPr>
          <p:nvPr>
            <p:ph type="sldImg" idx="2"/>
          </p:nvPr>
        </p:nvSpPr>
        <p:spPr>
          <a:xfrm>
            <a:off x="1143000" y="685800"/>
            <a:ext cx="4572000" cy="3429000"/>
          </a:xfrm>
          <a:prstGeom prst="rect">
            <a:avLst/>
          </a:prstGeom>
          <a:noFill/>
          <a:ln w="9525">
            <a:noFill/>
          </a:ln>
        </p:spPr>
      </p:sp>
      <p:sp>
        <p:nvSpPr>
          <p:cNvPr id="224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4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4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48"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49"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50" name="Rectangle 4"/>
          <p:cNvSpPr>
            <a:spLocks noGrp="1" noRot="1" noChangeAspect="1"/>
          </p:cNvSpPr>
          <p:nvPr>
            <p:ph type="sldImg" idx="2"/>
          </p:nvPr>
        </p:nvSpPr>
        <p:spPr>
          <a:xfrm>
            <a:off x="1143000" y="685800"/>
            <a:ext cx="4572000" cy="3429000"/>
          </a:xfrm>
          <a:prstGeom prst="rect">
            <a:avLst/>
          </a:prstGeom>
          <a:noFill/>
          <a:ln w="9525">
            <a:noFill/>
          </a:ln>
        </p:spPr>
      </p:sp>
      <p:sp>
        <p:nvSpPr>
          <p:cNvPr id="225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52"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5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54"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55"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56" name="Rectangle 4"/>
          <p:cNvSpPr>
            <a:spLocks noGrp="1" noRot="1" noChangeAspect="1"/>
          </p:cNvSpPr>
          <p:nvPr>
            <p:ph type="sldImg" idx="2"/>
          </p:nvPr>
        </p:nvSpPr>
        <p:spPr>
          <a:xfrm>
            <a:off x="1143000" y="685800"/>
            <a:ext cx="4572000" cy="3429000"/>
          </a:xfrm>
          <a:prstGeom prst="rect">
            <a:avLst/>
          </a:prstGeom>
          <a:noFill/>
          <a:ln w="9525">
            <a:noFill/>
          </a:ln>
        </p:spPr>
      </p:sp>
      <p:sp>
        <p:nvSpPr>
          <p:cNvPr id="225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58"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5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6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6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62" name="Rectangle 4"/>
          <p:cNvSpPr>
            <a:spLocks noGrp="1" noRot="1" noChangeAspect="1"/>
          </p:cNvSpPr>
          <p:nvPr>
            <p:ph type="sldImg" idx="2"/>
          </p:nvPr>
        </p:nvSpPr>
        <p:spPr>
          <a:xfrm>
            <a:off x="1143000" y="685800"/>
            <a:ext cx="4572000" cy="3429000"/>
          </a:xfrm>
          <a:prstGeom prst="rect">
            <a:avLst/>
          </a:prstGeom>
          <a:noFill/>
          <a:ln w="9525">
            <a:noFill/>
          </a:ln>
        </p:spPr>
      </p:sp>
      <p:sp>
        <p:nvSpPr>
          <p:cNvPr id="226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6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6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6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6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68" name="Rectangle 4"/>
          <p:cNvSpPr>
            <a:spLocks noGrp="1" noRot="1" noChangeAspect="1"/>
          </p:cNvSpPr>
          <p:nvPr>
            <p:ph type="sldImg" idx="2"/>
          </p:nvPr>
        </p:nvSpPr>
        <p:spPr>
          <a:xfrm>
            <a:off x="1143000" y="685800"/>
            <a:ext cx="4572000" cy="3429000"/>
          </a:xfrm>
          <a:prstGeom prst="rect">
            <a:avLst/>
          </a:prstGeom>
          <a:noFill/>
          <a:ln w="9525">
            <a:noFill/>
          </a:ln>
        </p:spPr>
      </p:sp>
      <p:sp>
        <p:nvSpPr>
          <p:cNvPr id="226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7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7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7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7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74" name="Rectangle 4"/>
          <p:cNvSpPr>
            <a:spLocks noGrp="1" noRot="1" noChangeAspect="1"/>
          </p:cNvSpPr>
          <p:nvPr>
            <p:ph type="sldImg" idx="2"/>
          </p:nvPr>
        </p:nvSpPr>
        <p:spPr>
          <a:xfrm>
            <a:off x="1143000" y="685800"/>
            <a:ext cx="4572000" cy="3429000"/>
          </a:xfrm>
          <a:prstGeom prst="rect">
            <a:avLst/>
          </a:prstGeom>
          <a:noFill/>
          <a:ln w="9525">
            <a:noFill/>
          </a:ln>
        </p:spPr>
      </p:sp>
      <p:sp>
        <p:nvSpPr>
          <p:cNvPr id="227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7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7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78"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79"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80" name="Rectangle 4"/>
          <p:cNvSpPr>
            <a:spLocks noGrp="1" noRot="1" noChangeAspect="1"/>
          </p:cNvSpPr>
          <p:nvPr>
            <p:ph type="sldImg" idx="2"/>
          </p:nvPr>
        </p:nvSpPr>
        <p:spPr>
          <a:xfrm>
            <a:off x="1143000" y="685800"/>
            <a:ext cx="4572000" cy="3429000"/>
          </a:xfrm>
          <a:prstGeom prst="rect">
            <a:avLst/>
          </a:prstGeom>
          <a:noFill/>
          <a:ln w="9525">
            <a:noFill/>
          </a:ln>
        </p:spPr>
      </p:sp>
      <p:sp>
        <p:nvSpPr>
          <p:cNvPr id="228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82"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8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84"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85"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86" name="Rectangle 4"/>
          <p:cNvSpPr>
            <a:spLocks noGrp="1" noRot="1" noChangeAspect="1"/>
          </p:cNvSpPr>
          <p:nvPr>
            <p:ph type="sldImg" idx="2"/>
          </p:nvPr>
        </p:nvSpPr>
        <p:spPr>
          <a:xfrm>
            <a:off x="1143000" y="685800"/>
            <a:ext cx="4572000" cy="3429000"/>
          </a:xfrm>
          <a:prstGeom prst="rect">
            <a:avLst/>
          </a:prstGeom>
          <a:noFill/>
          <a:ln w="9525">
            <a:noFill/>
          </a:ln>
        </p:spPr>
      </p:sp>
      <p:sp>
        <p:nvSpPr>
          <p:cNvPr id="228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88"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8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9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9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92" name="Rectangle 4"/>
          <p:cNvSpPr>
            <a:spLocks noGrp="1" noRot="1" noChangeAspect="1"/>
          </p:cNvSpPr>
          <p:nvPr>
            <p:ph type="sldImg" idx="2"/>
          </p:nvPr>
        </p:nvSpPr>
        <p:spPr>
          <a:xfrm>
            <a:off x="1143000" y="685800"/>
            <a:ext cx="4572000" cy="3429000"/>
          </a:xfrm>
          <a:prstGeom prst="rect">
            <a:avLst/>
          </a:prstGeom>
          <a:noFill/>
          <a:ln w="9525">
            <a:noFill/>
          </a:ln>
        </p:spPr>
      </p:sp>
      <p:sp>
        <p:nvSpPr>
          <p:cNvPr id="229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9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29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29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29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298" name="Rectangle 4"/>
          <p:cNvSpPr>
            <a:spLocks noGrp="1" noRot="1" noChangeAspect="1"/>
          </p:cNvSpPr>
          <p:nvPr>
            <p:ph type="sldImg" idx="2"/>
          </p:nvPr>
        </p:nvSpPr>
        <p:spPr>
          <a:xfrm>
            <a:off x="1143000" y="685800"/>
            <a:ext cx="4572000" cy="3429000"/>
          </a:xfrm>
          <a:prstGeom prst="rect">
            <a:avLst/>
          </a:prstGeom>
          <a:noFill/>
          <a:ln w="9525">
            <a:noFill/>
          </a:ln>
        </p:spPr>
      </p:sp>
      <p:sp>
        <p:nvSpPr>
          <p:cNvPr id="229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30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30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30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30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304" name="Rectangle 4"/>
          <p:cNvSpPr>
            <a:spLocks noGrp="1" noRot="1" noChangeAspect="1"/>
          </p:cNvSpPr>
          <p:nvPr>
            <p:ph type="sldImg" idx="2"/>
          </p:nvPr>
        </p:nvSpPr>
        <p:spPr>
          <a:xfrm>
            <a:off x="1143000" y="685800"/>
            <a:ext cx="4572000" cy="3429000"/>
          </a:xfrm>
          <a:prstGeom prst="rect">
            <a:avLst/>
          </a:prstGeom>
          <a:noFill/>
          <a:ln w="9525">
            <a:noFill/>
          </a:ln>
        </p:spPr>
      </p:sp>
      <p:sp>
        <p:nvSpPr>
          <p:cNvPr id="230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30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30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308"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309"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310" name="Rectangle 4"/>
          <p:cNvSpPr>
            <a:spLocks noGrp="1" noRot="1" noChangeAspect="1"/>
          </p:cNvSpPr>
          <p:nvPr>
            <p:ph type="sldImg" idx="2"/>
          </p:nvPr>
        </p:nvSpPr>
        <p:spPr>
          <a:xfrm>
            <a:off x="1143000" y="685800"/>
            <a:ext cx="4572000" cy="3429000"/>
          </a:xfrm>
          <a:prstGeom prst="rect">
            <a:avLst/>
          </a:prstGeom>
          <a:noFill/>
          <a:ln w="9525">
            <a:noFill/>
          </a:ln>
        </p:spPr>
      </p:sp>
      <p:sp>
        <p:nvSpPr>
          <p:cNvPr id="231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312"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31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314"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315"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316" name="Rectangle 4"/>
          <p:cNvSpPr>
            <a:spLocks noGrp="1" noRot="1" noChangeAspect="1"/>
          </p:cNvSpPr>
          <p:nvPr>
            <p:ph type="sldImg" idx="2"/>
          </p:nvPr>
        </p:nvSpPr>
        <p:spPr>
          <a:xfrm>
            <a:off x="1143000" y="685800"/>
            <a:ext cx="4572000" cy="3429000"/>
          </a:xfrm>
          <a:prstGeom prst="rect">
            <a:avLst/>
          </a:prstGeom>
          <a:noFill/>
          <a:ln w="9525">
            <a:noFill/>
          </a:ln>
        </p:spPr>
      </p:sp>
      <p:sp>
        <p:nvSpPr>
          <p:cNvPr id="231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318"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31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320"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321"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322" name="Rectangle 4"/>
          <p:cNvSpPr>
            <a:spLocks noGrp="1" noRot="1" noChangeAspect="1"/>
          </p:cNvSpPr>
          <p:nvPr>
            <p:ph type="sldImg" idx="2"/>
          </p:nvPr>
        </p:nvSpPr>
        <p:spPr>
          <a:xfrm>
            <a:off x="1143000" y="685800"/>
            <a:ext cx="4572000" cy="3429000"/>
          </a:xfrm>
          <a:prstGeom prst="rect">
            <a:avLst/>
          </a:prstGeom>
          <a:noFill/>
          <a:ln w="9525">
            <a:noFill/>
          </a:ln>
        </p:spPr>
      </p:sp>
      <p:sp>
        <p:nvSpPr>
          <p:cNvPr id="2323"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324"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325"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326"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327"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328" name="Rectangle 4"/>
          <p:cNvSpPr>
            <a:spLocks noGrp="1" noRot="1" noChangeAspect="1"/>
          </p:cNvSpPr>
          <p:nvPr>
            <p:ph type="sldImg" idx="2"/>
          </p:nvPr>
        </p:nvSpPr>
        <p:spPr>
          <a:xfrm>
            <a:off x="1143000" y="685800"/>
            <a:ext cx="4572000" cy="3429000"/>
          </a:xfrm>
          <a:prstGeom prst="rect">
            <a:avLst/>
          </a:prstGeom>
          <a:noFill/>
          <a:ln w="9525">
            <a:noFill/>
          </a:ln>
        </p:spPr>
      </p:sp>
      <p:sp>
        <p:nvSpPr>
          <p:cNvPr id="232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330"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33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
        <p:nvSpPr>
          <p:cNvPr id="2332" name="Rectangle 2"/>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333" name="Rectangle 3"/>
          <p:cNvSpPr>
            <a:spLocks noGrp="1"/>
          </p:cNvSpPr>
          <p:nvPr>
            <p:ph type="dt" idx="1"/>
          </p:nvPr>
        </p:nvSpPr>
        <p:spPr>
          <a:xfrm>
            <a:off x="3884613" y="0"/>
            <a:ext cx="2971800" cy="457200"/>
          </a:xfrm>
          <a:prstGeom prst="rect">
            <a:avLst/>
          </a:prstGeom>
          <a:noFill/>
          <a:ln w="9525">
            <a:noFill/>
          </a:ln>
        </p:spPr>
        <p:txBody>
          <a:bodyPr/>
          <a:lstStyle/>
          <a:p>
            <a:pPr lvl="0" algn="r" eaLnBrk="1" hangingPunct="1"/>
            <a:endParaRPr lang="zh-CN" altLang="en-US" sz="1200" dirty="0"/>
          </a:p>
        </p:txBody>
      </p:sp>
      <p:sp>
        <p:nvSpPr>
          <p:cNvPr id="2334" name="Rectangle 4"/>
          <p:cNvSpPr>
            <a:spLocks noGrp="1" noRot="1" noChangeAspect="1"/>
          </p:cNvSpPr>
          <p:nvPr>
            <p:ph type="sldImg" idx="2"/>
          </p:nvPr>
        </p:nvSpPr>
        <p:spPr>
          <a:xfrm>
            <a:off x="1143000" y="685800"/>
            <a:ext cx="4572000" cy="3429000"/>
          </a:xfrm>
          <a:prstGeom prst="rect">
            <a:avLst/>
          </a:prstGeom>
          <a:noFill/>
          <a:ln w="9525">
            <a:noFill/>
          </a:ln>
        </p:spPr>
      </p:sp>
      <p:sp>
        <p:nvSpPr>
          <p:cNvPr id="233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336" name="Rectangle 6"/>
          <p:cNvSpPr>
            <a:spLocks noGrp="1"/>
          </p:cNvSpPr>
          <p:nvPr>
            <p:ph type="ftr" sz="quarter" idx="4"/>
          </p:nvPr>
        </p:nvSpPr>
        <p:spPr>
          <a:xfrm>
            <a:off x="0" y="8685213"/>
            <a:ext cx="2971800" cy="457200"/>
          </a:xfrm>
          <a:prstGeom prst="rect">
            <a:avLst/>
          </a:prstGeom>
          <a:noFill/>
          <a:ln w="9525">
            <a:noFill/>
          </a:ln>
        </p:spPr>
        <p:txBody>
          <a:bodyPr anchor="b"/>
          <a:lstStyle/>
          <a:p>
            <a:pPr lvl="0" eaLnBrk="1" hangingPunct="1"/>
            <a:endParaRPr lang="en-US" altLang="x-none" sz="1200" dirty="0"/>
          </a:p>
        </p:txBody>
      </p:sp>
      <p:sp>
        <p:nvSpPr>
          <p:cNvPr id="233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Arial" charset="0"/>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Arial" charset="0"/>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Arial" charset="0"/>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Arial" charset="0"/>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Arial" charset="0"/>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Arial" charset="0"/>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Arial" charset="0"/>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Arial" charset="0"/>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Arial" charset="0"/>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8" name="页脚占位符 7"/>
          <p:cNvSpPr>
            <a:spLocks noGrp="1"/>
          </p:cNvSpPr>
          <p:nvPr>
            <p:ph type="ftr" sz="quarter" idx="11"/>
          </p:nvPr>
        </p:nvSpPr>
        <p:spPr/>
        <p:txBody>
          <a:bodyPr/>
          <a:lstStyle/>
          <a:p>
            <a:pPr lvl="0"/>
            <a:endParaRPr lang="zh-CN" altLang="en-US" dirty="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4" name="页脚占位符 3"/>
          <p:cNvSpPr>
            <a:spLocks noGrp="1"/>
          </p:cNvSpPr>
          <p:nvPr>
            <p:ph type="ftr" sz="quarter" idx="11"/>
          </p:nvPr>
        </p:nvSpPr>
        <p:spPr/>
        <p:txBody>
          <a:bodyPr/>
          <a:lstStyle/>
          <a:p>
            <a:pPr lvl="0"/>
            <a:endParaRPr lang="zh-CN" altLang="en-US" dirty="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3" name="页脚占位符 2"/>
          <p:cNvSpPr>
            <a:spLocks noGrp="1"/>
          </p:cNvSpPr>
          <p:nvPr>
            <p:ph type="ftr" sz="quarter" idx="11"/>
          </p:nvPr>
        </p:nvSpPr>
        <p:spPr/>
        <p:txBody>
          <a:bodyPr/>
          <a:lstStyle/>
          <a:p>
            <a:pPr lvl="0"/>
            <a:endParaRPr lang="zh-CN" altLang="en-US" dirty="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fld id="{BB962C8B-B14F-4D97-AF65-F5344CB8AC3E}" type="datetime1">
              <a:rPr lang="zh-CN" altLang="en-US" dirty="0"/>
              <a:t>2022/6/3</a:t>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t>‹#›</a:t>
            </a:fld>
            <a:endParaRPr lang="zh-CN" altLang="en-US" dirty="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1026" name="Title 1025"/>
          <p:cNvSpPr>
            <a:spLocks noGrp="1"/>
          </p:cNvSpPr>
          <p:nvPr>
            <p:ph type="title"/>
          </p:nvPr>
        </p:nvSpPr>
        <p:spPr>
          <a:xfrm>
            <a:off x="457200" y="274638"/>
            <a:ext cx="8229600" cy="1143000"/>
          </a:xfrm>
          <a:prstGeom prst="rect">
            <a:avLst/>
          </a:prstGeom>
          <a:noFill/>
          <a:ln w="9525">
            <a:noFill/>
          </a:ln>
        </p:spPr>
        <p:txBody>
          <a:bodyPr anchor="ctr"/>
          <a:lstStyle/>
          <a:p>
            <a:pPr lvl="0"/>
            <a:r>
              <a:rPr lang="en-US" altLang="zh-CN"/>
              <a:t>Click to edit Master title style</a:t>
            </a:r>
          </a:p>
        </p:txBody>
      </p:sp>
      <p:sp>
        <p:nvSpPr>
          <p:cNvPr id="1027" name="Text Placeholder 1026"/>
          <p:cNvSpPr>
            <a:spLocks noGrp="1"/>
          </p:cNvSpPr>
          <p:nvPr>
            <p:ph type="body" idx="1"/>
          </p:nvPr>
        </p:nvSpPr>
        <p:spPr>
          <a:xfrm>
            <a:off x="457200" y="1600200"/>
            <a:ext cx="8229600" cy="4525963"/>
          </a:xfrm>
          <a:prstGeom prst="rect">
            <a:avLst/>
          </a:prstGeom>
          <a:noFill/>
          <a:ln w="9525">
            <a:noFill/>
          </a:ln>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a:lstStyle>
            <a:lvl1pPr>
              <a:defRPr sz="1400">
                <a:ea typeface="宋体" charset="-122"/>
              </a:defRPr>
            </a:lvl1pPr>
          </a:lstStyle>
          <a:p>
            <a:pPr lvl="0"/>
            <a:fld id="{BB962C8B-B14F-4D97-AF65-F5344CB8AC3E}" type="datetime1">
              <a:rPr lang="zh-CN" altLang="en-US" dirty="0"/>
              <a:t>2022/6/3</a:t>
            </a:fld>
            <a:endParaRPr lang="zh-CN" altLang="en-US" dirty="0"/>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ea typeface="宋体" charset="-122"/>
              </a:defRPr>
            </a:lvl1pPr>
          </a:lstStyle>
          <a:p>
            <a:pPr lvl="0"/>
            <a:endParaRPr lang="zh-CN" altLang="en-US" dirty="0"/>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ea typeface="宋体" charset="-122"/>
              </a:defRPr>
            </a:lvl1pPr>
          </a:lstStyle>
          <a:p>
            <a:pPr lvl="0"/>
            <a:fld id="{9A0DB2DC-4C9A-4742-B13C-FB6460FD3503}" type="slidenum">
              <a:rPr lang="zh-CN" altLang="en-US" dirty="0"/>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ksoSlideStyle" descr="#wm#_1_01_100_1100" hidden="1"/>
          <p:cNvSpPr/>
          <p:nvPr/>
        </p:nvSpPr>
        <p:spPr>
          <a:xfrm>
            <a:off x="0" y="0"/>
            <a:ext cx="12700" cy="12700"/>
          </a:xfrm>
          <a:prstGeom prst="rect">
            <a:avLst/>
          </a:prstGeom>
          <a:solidFill>
            <a:schemeClr val="accent1"/>
          </a:solidFill>
          <a:ln w="9525" cap="flat" cmpd="sng">
            <a:solidFill>
              <a:schemeClr val="tx1"/>
            </a:solidFill>
            <a:prstDash val="solid"/>
            <a:miter/>
            <a:headEnd type="none" w="med" len="med"/>
            <a:tailEnd type="none" w="med" len="med"/>
          </a:ln>
        </p:spPr>
        <p:txBody>
          <a:bodyPr/>
          <a:lstStyle/>
          <a:p>
            <a:endParaRPr lang="en-AU" altLang="en-US"/>
          </a:p>
        </p:txBody>
      </p:sp>
      <p:sp>
        <p:nvSpPr>
          <p:cNvPr id="3075" name="Title 3074" descr="#wm#_1_01_100_1100_a_1_28#clear#"/>
          <p:cNvSpPr>
            <a:spLocks noGrp="1"/>
          </p:cNvSpPr>
          <p:nvPr>
            <p:ph type="ctrTitle"/>
          </p:nvPr>
        </p:nvSpPr>
        <p:spPr>
          <a:xfrm>
            <a:off x="685800" y="2564133"/>
            <a:ext cx="7772400" cy="1470025"/>
          </a:xfrm>
          <a:ln/>
        </p:spPr>
        <p:txBody>
          <a:bodyPr anchor="ctr"/>
          <a:lstStyle/>
          <a:p>
            <a:pPr defTabSz="914400">
              <a:buNone/>
            </a:pPr>
            <a:r>
              <a:rPr lang="en-US" sz="4400" b="1" i="1" u="sng" dirty="0"/>
              <a:t>Acute respiratory diseases in the practice of a family doctor. </a:t>
            </a:r>
            <a:br>
              <a:rPr lang="en-US" sz="4400" b="1" i="1" u="sng" dirty="0"/>
            </a:br>
            <a:r>
              <a:rPr lang="en-US" sz="4400" b="1" i="1" u="sng" dirty="0"/>
              <a:t>Characteristics of the patient, diagnosis, treatment.</a:t>
            </a:r>
            <a:endParaRPr lang="en-AU" sz="4400" kern="1200" baseline="0" dirty="0">
              <a:solidFill>
                <a:schemeClr val="tx1"/>
              </a:solidFill>
              <a:latin typeface="Arial" charset="0"/>
              <a:ea typeface="Arial" charset="0"/>
            </a:endParaRPr>
          </a:p>
        </p:txBody>
      </p:sp>
      <p:sp>
        <p:nvSpPr>
          <p:cNvPr id="3" name="Subtitle 2">
            <a:extLst>
              <a:ext uri="{FF2B5EF4-FFF2-40B4-BE49-F238E27FC236}">
                <a16:creationId xmlns:a16="http://schemas.microsoft.com/office/drawing/2014/main" id="{521AF97C-EBDE-C1D7-4A0A-6DA6E76B53D8}"/>
              </a:ext>
            </a:extLst>
          </p:cNvPr>
          <p:cNvSpPr>
            <a:spLocks noGrp="1"/>
          </p:cNvSpPr>
          <p:nvPr>
            <p:ph type="subTitle" idx="1"/>
          </p:nvPr>
        </p:nvSpPr>
        <p:spPr>
          <a:xfrm>
            <a:off x="2822944" y="5802977"/>
            <a:ext cx="6858000" cy="1655762"/>
          </a:xfrm>
        </p:spPr>
        <p:txBody>
          <a:bodyPr/>
          <a:lstStyle/>
          <a:p>
            <a:r>
              <a:rPr lang="en-US" sz="2800" dirty="0">
                <a:solidFill>
                  <a:schemeClr val="bg1"/>
                </a:solidFill>
              </a:rPr>
              <a:t>Prepared by:</a:t>
            </a:r>
            <a:r>
              <a:rPr lang="ru-RU" sz="2800" dirty="0">
                <a:solidFill>
                  <a:schemeClr val="bg1"/>
                </a:solidFill>
              </a:rPr>
              <a:t> </a:t>
            </a:r>
            <a:r>
              <a:rPr lang="en-US" sz="2800" dirty="0">
                <a:solidFill>
                  <a:schemeClr val="bg1"/>
                </a:solidFill>
              </a:rPr>
              <a:t>associate professor  </a:t>
            </a:r>
            <a:r>
              <a:rPr lang="en-US" sz="2800" dirty="0" err="1">
                <a:solidFill>
                  <a:schemeClr val="bg1"/>
                </a:solidFill>
              </a:rPr>
              <a:t>Chernetska</a:t>
            </a:r>
            <a:r>
              <a:rPr lang="en-US" sz="2800" dirty="0">
                <a:solidFill>
                  <a:schemeClr val="bg1"/>
                </a:solidFill>
              </a:rPr>
              <a:t> H</a:t>
            </a:r>
            <a:r>
              <a:rPr lang="ru-RU" sz="2800" dirty="0">
                <a:solidFill>
                  <a:schemeClr val="bg1"/>
                </a:solidFill>
              </a:rPr>
              <a:t>.</a:t>
            </a:r>
            <a:r>
              <a:rPr lang="en-US" sz="2800" dirty="0">
                <a:solidFill>
                  <a:schemeClr val="bg1"/>
                </a:solidFill>
              </a:rPr>
              <a:t> V</a:t>
            </a:r>
            <a:r>
              <a:rPr lang="ru-RU" sz="2800">
                <a:solidFill>
                  <a:schemeClr val="bg1"/>
                </a:solidFill>
              </a:rPr>
              <a:t>.</a:t>
            </a:r>
            <a:endParaRPr lang="uk-UA" sz="2800" dirty="0">
              <a:solidFill>
                <a:schemeClr val="bg1"/>
              </a:solidFill>
            </a:endParaRPr>
          </a:p>
        </p:txBody>
      </p:sp>
      <p:sp>
        <p:nvSpPr>
          <p:cNvPr id="5" name="TextBox 4">
            <a:extLst>
              <a:ext uri="{FF2B5EF4-FFF2-40B4-BE49-F238E27FC236}">
                <a16:creationId xmlns:a16="http://schemas.microsoft.com/office/drawing/2014/main" id="{A3B86275-ED9C-6B6A-E657-7C868EC9D752}"/>
              </a:ext>
            </a:extLst>
          </p:cNvPr>
          <p:cNvSpPr txBox="1"/>
          <p:nvPr/>
        </p:nvSpPr>
        <p:spPr>
          <a:xfrm>
            <a:off x="417716" y="36087"/>
            <a:ext cx="8040484" cy="830997"/>
          </a:xfrm>
          <a:prstGeom prst="rect">
            <a:avLst/>
          </a:prstGeom>
          <a:noFill/>
        </p:spPr>
        <p:txBody>
          <a:bodyPr wrap="square">
            <a:spAutoFit/>
          </a:bodyPr>
          <a:lstStyle/>
          <a:p>
            <a:pPr algn="ctr"/>
            <a:r>
              <a:rPr lang="en-US" sz="2400" b="1" dirty="0"/>
              <a:t>Odesa National Medical University</a:t>
            </a:r>
          </a:p>
          <a:p>
            <a:pPr algn="ctr"/>
            <a:r>
              <a:rPr lang="en-US" sz="2400" b="1" dirty="0"/>
              <a:t>Department of family medicine and polyclinic therapy</a:t>
            </a:r>
            <a:endParaRPr lang="uk-UA"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95250" y="60325"/>
            <a:ext cx="4073525" cy="809625"/>
          </a:xfrm>
          <a:prstGeom prst="rect">
            <a:avLst/>
          </a:prstGeom>
          <a:noFill/>
        </p:spPr>
        <p:txBody>
          <a:bodyPr wrap="square" rtlCol="0">
            <a:noAutofit/>
          </a:bodyPr>
          <a:lstStyle/>
          <a:p>
            <a:pPr>
              <a:lnSpc>
                <a:spcPct val="100000"/>
              </a:lnSpc>
            </a:pPr>
            <a:r>
              <a:rPr lang="en-AU" altLang="en-US" sz="2800" b="1" i="1" u="sng">
                <a:solidFill>
                  <a:schemeClr val="bg1"/>
                </a:solidFill>
              </a:rPr>
              <a:t>DEFINITION</a:t>
            </a:r>
          </a:p>
        </p:txBody>
      </p:sp>
      <p:sp>
        <p:nvSpPr>
          <p:cNvPr id="3" name="Text Box 2"/>
          <p:cNvSpPr txBox="1"/>
          <p:nvPr/>
        </p:nvSpPr>
        <p:spPr>
          <a:xfrm>
            <a:off x="310515" y="967105"/>
            <a:ext cx="8538845" cy="5540375"/>
          </a:xfrm>
          <a:prstGeom prst="rect">
            <a:avLst/>
          </a:prstGeom>
          <a:noFill/>
        </p:spPr>
        <p:txBody>
          <a:bodyPr wrap="square" rtlCol="0">
            <a:noAutofit/>
          </a:bodyPr>
          <a:lstStyle/>
          <a:p>
            <a:pPr>
              <a:lnSpc>
                <a:spcPct val="100000"/>
              </a:lnSpc>
            </a:pPr>
            <a:r>
              <a:rPr lang="en-AU" altLang="en-US" sz="2400" b="1" i="1" u="sng">
                <a:solidFill>
                  <a:schemeClr val="bg1"/>
                </a:solidFill>
              </a:rPr>
              <a:t>Acute respiratory diseases (ARI)</a:t>
            </a:r>
            <a:r>
              <a:rPr lang="en-AU" altLang="en-US" sz="2400">
                <a:solidFill>
                  <a:schemeClr val="bg1"/>
                </a:solidFill>
              </a:rPr>
              <a:t> - a group of diseases caused by a wide range of infectious agents and combined with common features of epidemiology and pathogenesis of respiratory tract, the development of the respiratory syndrome, and general intoxication of varying severity.</a:t>
            </a:r>
          </a:p>
          <a:p>
            <a:pPr>
              <a:lnSpc>
                <a:spcPct val="100000"/>
              </a:lnSpc>
            </a:pPr>
            <a:endParaRPr lang="en-AU" altLang="en-US" sz="2400">
              <a:solidFill>
                <a:schemeClr val="bg1"/>
              </a:solidFill>
            </a:endParaRPr>
          </a:p>
          <a:p>
            <a:pPr>
              <a:lnSpc>
                <a:spcPct val="100000"/>
              </a:lnSpc>
            </a:pPr>
            <a:r>
              <a:rPr lang="en-AU" altLang="en-US" sz="2400" b="1" i="1" u="sng">
                <a:solidFill>
                  <a:schemeClr val="bg1"/>
                </a:solidFill>
              </a:rPr>
              <a:t>Acute respiratory infection (ARI)</a:t>
            </a:r>
            <a:r>
              <a:rPr lang="en-AU" altLang="en-US" sz="2400">
                <a:solidFill>
                  <a:schemeClr val="bg1"/>
                </a:solidFill>
              </a:rPr>
              <a:t> is defined as an acute infectious disease of the upper or lower respiratory tract, accompanied by the development of respiratory syndrome and general intoxication of varying severity. Upper respiratory tract infections include acute rhinosinusitis, acute otitis, pharyngitis/tonsillitis, and laryngitis. Lower respiratory tract infections include tracheitis, acute bronchitis, bronchiolitis, and pneumonia.</a:t>
            </a:r>
          </a:p>
          <a:p>
            <a:pPr>
              <a:lnSpc>
                <a:spcPct val="100000"/>
              </a:lnSpc>
            </a:pPr>
            <a:endParaRPr lang="en-AU"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62230" y="27940"/>
            <a:ext cx="3842385" cy="727710"/>
          </a:xfrm>
          <a:prstGeom prst="rect">
            <a:avLst/>
          </a:prstGeom>
          <a:noFill/>
        </p:spPr>
        <p:txBody>
          <a:bodyPr wrap="square" rtlCol="0">
            <a:noAutofit/>
          </a:bodyPr>
          <a:lstStyle/>
          <a:p>
            <a:pPr>
              <a:lnSpc>
                <a:spcPct val="100000"/>
              </a:lnSpc>
            </a:pPr>
            <a:r>
              <a:rPr lang="en-AU" altLang="en-US" sz="2800" b="1" i="1" u="sng">
                <a:solidFill>
                  <a:schemeClr val="bg1"/>
                </a:solidFill>
              </a:rPr>
              <a:t>EPIDEMIOLOGY</a:t>
            </a:r>
          </a:p>
        </p:txBody>
      </p:sp>
      <p:sp>
        <p:nvSpPr>
          <p:cNvPr id="3" name="Text Box 2"/>
          <p:cNvSpPr txBox="1"/>
          <p:nvPr/>
        </p:nvSpPr>
        <p:spPr>
          <a:xfrm>
            <a:off x="161925" y="1461770"/>
            <a:ext cx="8770620" cy="4862830"/>
          </a:xfrm>
          <a:prstGeom prst="rect">
            <a:avLst/>
          </a:prstGeom>
          <a:noFill/>
        </p:spPr>
        <p:txBody>
          <a:bodyPr wrap="square" rtlCol="0">
            <a:noAutofit/>
          </a:bodyPr>
          <a:lstStyle/>
          <a:p>
            <a:pPr>
              <a:lnSpc>
                <a:spcPct val="100000"/>
              </a:lnSpc>
            </a:pPr>
            <a:r>
              <a:rPr lang="en-AU" altLang="en-US" sz="2400">
                <a:solidFill>
                  <a:schemeClr val="bg1"/>
                </a:solidFill>
              </a:rPr>
              <a:t>Each year, children have around 6 to 8 ARI, and adults have 2 to 4 ARI. Adults who are in contact with children get more colds than adults who are not in contact with children. There are no major sex or ethnicity differences in incidence. Most infections occur in the winter period. </a:t>
            </a:r>
          </a:p>
          <a:p>
            <a:pPr>
              <a:lnSpc>
                <a:spcPct val="100000"/>
              </a:lnSpc>
            </a:pPr>
            <a:endParaRPr lang="en-AU" altLang="en-US" sz="2400">
              <a:solidFill>
                <a:schemeClr val="bg1"/>
              </a:solidFill>
            </a:endParaRPr>
          </a:p>
          <a:p>
            <a:pPr>
              <a:lnSpc>
                <a:spcPct val="100000"/>
              </a:lnSpc>
            </a:pPr>
            <a:r>
              <a:rPr lang="en-AU" altLang="en-US" sz="2400">
                <a:solidFill>
                  <a:schemeClr val="bg1"/>
                </a:solidFill>
              </a:rPr>
              <a:t>Transmission mechanisms include the contact pathway through the hands and surrounding objects that have been exposed to the virus, or from one person to another by airborne droplets spread through coughing or sneezing. Studies show that the virus is most often transmitted by shaking hands.</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95250" y="59690"/>
            <a:ext cx="3248660" cy="744855"/>
          </a:xfrm>
          <a:prstGeom prst="rect">
            <a:avLst/>
          </a:prstGeom>
          <a:noFill/>
        </p:spPr>
        <p:txBody>
          <a:bodyPr wrap="square" rtlCol="0">
            <a:noAutofit/>
          </a:bodyPr>
          <a:lstStyle/>
          <a:p>
            <a:pPr>
              <a:lnSpc>
                <a:spcPct val="100000"/>
              </a:lnSpc>
            </a:pPr>
            <a:r>
              <a:rPr lang="en-AU" altLang="en-US" sz="2800" b="1" i="1" u="sng">
                <a:solidFill>
                  <a:schemeClr val="bg1"/>
                </a:solidFill>
              </a:rPr>
              <a:t>ETIOLOGY</a:t>
            </a:r>
          </a:p>
        </p:txBody>
      </p:sp>
      <p:sp>
        <p:nvSpPr>
          <p:cNvPr id="3" name="Text Box 2"/>
          <p:cNvSpPr txBox="1"/>
          <p:nvPr/>
        </p:nvSpPr>
        <p:spPr>
          <a:xfrm>
            <a:off x="162560" y="1346835"/>
            <a:ext cx="8769985" cy="5029835"/>
          </a:xfrm>
          <a:prstGeom prst="rect">
            <a:avLst/>
          </a:prstGeom>
          <a:noFill/>
        </p:spPr>
        <p:txBody>
          <a:bodyPr wrap="square" rtlCol="0">
            <a:noAutofit/>
          </a:bodyPr>
          <a:lstStyle/>
          <a:p>
            <a:pPr>
              <a:lnSpc>
                <a:spcPct val="100000"/>
              </a:lnSpc>
            </a:pPr>
            <a:r>
              <a:rPr lang="en-AU" altLang="en-US" sz="2400">
                <a:solidFill>
                  <a:schemeClr val="bg1"/>
                </a:solidFill>
              </a:rPr>
              <a:t>In the etiological structure of ARI, the largest share belongs to viruses, which mainly belong to 9 different groups of viruses - influenza, parainfluenza, adeno-, RS- (respiratory syncytial), picorna-, corona- reo-, entero- and herpesviruses.</a:t>
            </a:r>
          </a:p>
          <a:p>
            <a:pPr>
              <a:lnSpc>
                <a:spcPct val="100000"/>
              </a:lnSpc>
            </a:pPr>
            <a:endParaRPr lang="en-AU" altLang="en-US" sz="2400">
              <a:solidFill>
                <a:schemeClr val="bg1"/>
              </a:solidFill>
            </a:endParaRPr>
          </a:p>
          <a:p>
            <a:pPr>
              <a:lnSpc>
                <a:spcPct val="100000"/>
              </a:lnSpc>
            </a:pPr>
            <a:r>
              <a:rPr lang="en-AU" altLang="en-US" sz="2400">
                <a:solidFill>
                  <a:schemeClr val="bg1"/>
                </a:solidFill>
              </a:rPr>
              <a:t>ARI in adults is most often caused by the following bacterial microorganisms:</a:t>
            </a:r>
          </a:p>
          <a:p>
            <a:pPr>
              <a:lnSpc>
                <a:spcPct val="100000"/>
              </a:lnSpc>
              <a:buSzPct val="160000"/>
              <a:buBlip>
                <a:blip r:embed="rId3"/>
              </a:buBlip>
            </a:pPr>
            <a:r>
              <a:rPr lang="en-AU" altLang="en-US" sz="2400">
                <a:solidFill>
                  <a:schemeClr val="bg1"/>
                </a:solidFill>
              </a:rPr>
              <a:t> mainly opportunistic coccal microflora (acute pharyngitis, bronchitis). Meningococcal infection, diphtheria are singled out as especially dangerous and highly contagious;</a:t>
            </a:r>
          </a:p>
          <a:p>
            <a:pPr>
              <a:lnSpc>
                <a:spcPct val="100000"/>
              </a:lnSpc>
              <a:buSzPct val="160000"/>
              <a:buBlip>
                <a:blip r:embed="rId3"/>
              </a:buBlip>
            </a:pPr>
            <a:r>
              <a:rPr lang="en-AU" altLang="en-US" sz="2400">
                <a:solidFill>
                  <a:schemeClr val="bg1"/>
                </a:solidFill>
              </a:rPr>
              <a:t> legionella</a:t>
            </a:r>
          </a:p>
          <a:p>
            <a:pPr>
              <a:lnSpc>
                <a:spcPct val="100000"/>
              </a:lnSpc>
              <a:buSzPct val="160000"/>
              <a:buBlip>
                <a:blip r:embed="rId3"/>
              </a:buBlip>
            </a:pPr>
            <a:r>
              <a:rPr lang="en-AU" altLang="en-US" sz="2400">
                <a:solidFill>
                  <a:schemeClr val="bg1"/>
                </a:solidFill>
              </a:rPr>
              <a:t> mycoplasmas</a:t>
            </a:r>
          </a:p>
          <a:p>
            <a:pPr>
              <a:lnSpc>
                <a:spcPct val="100000"/>
              </a:lnSpc>
            </a:pPr>
            <a:endParaRPr lang="en-AU"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46355" y="43815"/>
            <a:ext cx="3891280" cy="497840"/>
          </a:xfrm>
          <a:prstGeom prst="rect">
            <a:avLst/>
          </a:prstGeom>
          <a:noFill/>
        </p:spPr>
        <p:txBody>
          <a:bodyPr wrap="square" rtlCol="0">
            <a:noAutofit/>
          </a:bodyPr>
          <a:lstStyle/>
          <a:p>
            <a:pPr>
              <a:lnSpc>
                <a:spcPct val="100000"/>
              </a:lnSpc>
            </a:pPr>
            <a:r>
              <a:rPr lang="en-AU" altLang="en-US" sz="2800" b="1" i="1" u="sng">
                <a:solidFill>
                  <a:schemeClr val="bg1"/>
                </a:solidFill>
              </a:rPr>
              <a:t>PATHOGENESIS</a:t>
            </a:r>
          </a:p>
        </p:txBody>
      </p:sp>
      <p:sp>
        <p:nvSpPr>
          <p:cNvPr id="3" name="Text Box 2"/>
          <p:cNvSpPr txBox="1"/>
          <p:nvPr/>
        </p:nvSpPr>
        <p:spPr>
          <a:xfrm>
            <a:off x="46355" y="557530"/>
            <a:ext cx="8870315" cy="6214745"/>
          </a:xfrm>
          <a:prstGeom prst="rect">
            <a:avLst/>
          </a:prstGeom>
          <a:noFill/>
        </p:spPr>
        <p:txBody>
          <a:bodyPr wrap="square" rtlCol="0">
            <a:noAutofit/>
          </a:bodyPr>
          <a:lstStyle/>
          <a:p>
            <a:pPr>
              <a:lnSpc>
                <a:spcPct val="100000"/>
              </a:lnSpc>
            </a:pPr>
            <a:r>
              <a:rPr lang="en-AU" altLang="en-US" sz="2400" b="1" u="sng">
                <a:solidFill>
                  <a:schemeClr val="bg1"/>
                </a:solidFill>
              </a:rPr>
              <a:t>Stages of the pathogenesis of ARI</a:t>
            </a:r>
          </a:p>
          <a:p>
            <a:pPr>
              <a:lnSpc>
                <a:spcPct val="100000"/>
              </a:lnSpc>
              <a:buSzPct val="161000"/>
              <a:buBlip>
                <a:blip r:embed="rId3"/>
              </a:buBlip>
            </a:pPr>
            <a:r>
              <a:rPr lang="en-AU" altLang="en-US" sz="2400" u="none">
                <a:solidFill>
                  <a:schemeClr val="bg1"/>
                </a:solidFill>
              </a:rPr>
              <a:t> Damage of the sensitive epithelium.  For some ARI, there is some "selectivity" of upper respiratory tract involvement associated with the receptor-ligand relationship, which allows the etiology of ARI to be clinically suspected.</a:t>
            </a:r>
          </a:p>
          <a:p>
            <a:pPr>
              <a:lnSpc>
                <a:spcPct val="100000"/>
              </a:lnSpc>
              <a:buSzPct val="161000"/>
              <a:buBlip>
                <a:blip r:embed="rId3"/>
              </a:buBlip>
            </a:pPr>
            <a:endParaRPr lang="en-AU" altLang="en-US" sz="2400" u="none">
              <a:solidFill>
                <a:schemeClr val="bg1"/>
              </a:solidFill>
            </a:endParaRPr>
          </a:p>
          <a:p>
            <a:pPr>
              <a:lnSpc>
                <a:spcPct val="100000"/>
              </a:lnSpc>
              <a:buSzPct val="161000"/>
              <a:buBlip>
                <a:blip r:embed="rId3"/>
              </a:buBlip>
            </a:pPr>
            <a:r>
              <a:rPr lang="en-AU" altLang="en-US" sz="2400" u="none">
                <a:solidFill>
                  <a:schemeClr val="bg1"/>
                </a:solidFill>
              </a:rPr>
              <a:t> Reproduction of viruses in the epithelium of the upper respiratory tract and its damage.</a:t>
            </a:r>
          </a:p>
          <a:p>
            <a:pPr>
              <a:lnSpc>
                <a:spcPct val="100000"/>
              </a:lnSpc>
              <a:buSzPct val="161000"/>
              <a:buBlip>
                <a:blip r:embed="rId3"/>
              </a:buBlip>
            </a:pPr>
            <a:endParaRPr lang="en-AU" altLang="en-US" sz="2400" u="none">
              <a:solidFill>
                <a:schemeClr val="bg1"/>
              </a:solidFill>
            </a:endParaRPr>
          </a:p>
          <a:p>
            <a:pPr>
              <a:lnSpc>
                <a:spcPct val="100000"/>
              </a:lnSpc>
              <a:buSzPct val="161000"/>
              <a:buBlip>
                <a:blip r:embed="rId3"/>
              </a:buBlip>
            </a:pPr>
            <a:r>
              <a:rPr lang="en-AU" altLang="en-US" sz="2400" u="none">
                <a:solidFill>
                  <a:schemeClr val="bg1"/>
                </a:solidFill>
              </a:rPr>
              <a:t> Generalization of the process, viremia, vascular wall lesions with the development of secondary processes.</a:t>
            </a:r>
          </a:p>
          <a:p>
            <a:pPr>
              <a:lnSpc>
                <a:spcPct val="100000"/>
              </a:lnSpc>
              <a:buSzPct val="161000"/>
              <a:buBlip>
                <a:blip r:embed="rId3"/>
              </a:buBlip>
            </a:pPr>
            <a:endParaRPr lang="en-AU" altLang="en-US" sz="2400" u="none">
              <a:solidFill>
                <a:schemeClr val="bg1"/>
              </a:solidFill>
            </a:endParaRPr>
          </a:p>
          <a:p>
            <a:pPr>
              <a:lnSpc>
                <a:spcPct val="100000"/>
              </a:lnSpc>
              <a:buSzPct val="161000"/>
              <a:buBlip>
                <a:blip r:embed="rId3"/>
              </a:buBlip>
            </a:pPr>
            <a:r>
              <a:rPr lang="en-AU" altLang="en-US" sz="2400" u="none">
                <a:solidFill>
                  <a:schemeClr val="bg1"/>
                </a:solidFill>
              </a:rPr>
              <a:t> Formation of the systemic cellular immune response, stimulation of serological protection.</a:t>
            </a:r>
          </a:p>
          <a:p>
            <a:pPr>
              <a:lnSpc>
                <a:spcPct val="100000"/>
              </a:lnSpc>
              <a:buSzPct val="161000"/>
              <a:buBlip>
                <a:blip r:embed="rId3"/>
              </a:buBlip>
            </a:pPr>
            <a:endParaRPr lang="en-AU" altLang="en-US" sz="2400" u="none">
              <a:solidFill>
                <a:schemeClr val="bg1"/>
              </a:solidFill>
            </a:endParaRPr>
          </a:p>
          <a:p>
            <a:pPr>
              <a:lnSpc>
                <a:spcPct val="100000"/>
              </a:lnSpc>
              <a:buSzPct val="161000"/>
              <a:buBlip>
                <a:blip r:embed="rId3"/>
              </a:buBlip>
            </a:pPr>
            <a:r>
              <a:rPr lang="en-AU" altLang="en-US" sz="2400" u="none">
                <a:solidFill>
                  <a:schemeClr val="bg1"/>
                </a:solidFill>
              </a:rPr>
              <a:t> Elimination of the infectious process, development of serological protection, reparative recovery processes.</a:t>
            </a:r>
          </a:p>
          <a:p>
            <a:pPr>
              <a:lnSpc>
                <a:spcPct val="100000"/>
              </a:lnSpc>
            </a:pPr>
            <a:r>
              <a:rPr lang="en-AU" altLang="en-US" sz="2400" b="1" u="sng">
                <a:solidFill>
                  <a:schemeClr val="bg1"/>
                </a:solidFill>
              </a:rPr>
              <a:t> </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128905" y="1066800"/>
            <a:ext cx="8836025" cy="5242560"/>
          </a:xfrm>
          <a:prstGeom prst="rect">
            <a:avLst/>
          </a:prstGeom>
          <a:noFill/>
        </p:spPr>
        <p:txBody>
          <a:bodyPr wrap="square" rtlCol="0">
            <a:noAutofit/>
          </a:bodyPr>
          <a:lstStyle/>
          <a:p>
            <a:pPr>
              <a:lnSpc>
                <a:spcPct val="100000"/>
              </a:lnSpc>
            </a:pPr>
            <a:r>
              <a:rPr lang="en-AU" altLang="en-US" sz="2400">
                <a:solidFill>
                  <a:schemeClr val="bg1"/>
                </a:solidFill>
              </a:rPr>
              <a:t>An important consequence of the study of the pathogenesis of ARI is that recovery from them occurs by activating cellular defenses, antibodies appear late, already in the period of early convalescence, are important mainly for the prevention of re-infection.</a:t>
            </a:r>
          </a:p>
          <a:p>
            <a:pPr>
              <a:lnSpc>
                <a:spcPct val="100000"/>
              </a:lnSpc>
            </a:pPr>
            <a:endParaRPr lang="en-AU" altLang="en-US" sz="2400">
              <a:solidFill>
                <a:schemeClr val="bg1"/>
              </a:solidFill>
            </a:endParaRPr>
          </a:p>
          <a:p>
            <a:pPr>
              <a:lnSpc>
                <a:spcPct val="100000"/>
              </a:lnSpc>
            </a:pPr>
            <a:r>
              <a:rPr lang="en-AU" altLang="en-US" sz="2400">
                <a:solidFill>
                  <a:schemeClr val="bg1"/>
                </a:solidFill>
              </a:rPr>
              <a:t>In the pathogenesis of bacterial infection (mycoplasmosis, chlamydia, rickettsiosis) is of great importance cellular immunity, certain shortcomings of which often lead to the persistence of these pathogens, especially in children.  ARI caused by opportunistic pathogenic microflora, primarily coccal, have mainly signs of a cyclic infectious process that is capable of self-elimination.</a:t>
            </a:r>
          </a:p>
          <a:p>
            <a:pPr>
              <a:lnSpc>
                <a:spcPct val="100000"/>
              </a:lnSpc>
            </a:pPr>
            <a:endParaRPr lang="en-AU"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458470" y="556895"/>
            <a:ext cx="3891280" cy="942340"/>
          </a:xfrm>
          <a:prstGeom prst="rect">
            <a:avLst/>
          </a:prstGeom>
          <a:noFill/>
        </p:spPr>
        <p:txBody>
          <a:bodyPr wrap="square" rtlCol="0">
            <a:noAutofit/>
          </a:bodyPr>
          <a:lstStyle/>
          <a:p>
            <a:pPr>
              <a:lnSpc>
                <a:spcPct val="100000"/>
              </a:lnSpc>
            </a:pPr>
            <a:r>
              <a:rPr lang="en-AU" altLang="en-US" sz="2800" b="1" i="1" u="sng"/>
              <a:t>CLASSIFICATION</a:t>
            </a:r>
          </a:p>
        </p:txBody>
      </p:sp>
      <p:sp>
        <p:nvSpPr>
          <p:cNvPr id="3" name="Text Box 2"/>
          <p:cNvSpPr txBox="1"/>
          <p:nvPr/>
        </p:nvSpPr>
        <p:spPr>
          <a:xfrm>
            <a:off x="95250" y="2273935"/>
            <a:ext cx="8953500" cy="3447415"/>
          </a:xfrm>
          <a:prstGeom prst="rect">
            <a:avLst/>
          </a:prstGeom>
          <a:noFill/>
        </p:spPr>
        <p:txBody>
          <a:bodyPr wrap="square" rtlCol="0">
            <a:noAutofit/>
          </a:bodyPr>
          <a:lstStyle/>
          <a:p>
            <a:pPr>
              <a:lnSpc>
                <a:spcPct val="100000"/>
              </a:lnSpc>
            </a:pPr>
            <a:r>
              <a:rPr lang="en-AU" altLang="en-US" sz="2400" b="1" u="sng">
                <a:solidFill>
                  <a:srgbClr val="C00000"/>
                </a:solidFill>
              </a:rPr>
              <a:t>International Classification of Primary Care, Second Edition (ICPC-2)</a:t>
            </a:r>
            <a:r>
              <a:rPr lang="en-AU" altLang="en-US" sz="2400">
                <a:solidFill>
                  <a:srgbClr val="C00000"/>
                </a:solidFill>
              </a:rPr>
              <a:t>:</a:t>
            </a:r>
          </a:p>
          <a:p>
            <a:pPr>
              <a:lnSpc>
                <a:spcPct val="100000"/>
              </a:lnSpc>
            </a:pPr>
            <a:endParaRPr lang="en-AU" altLang="en-US" sz="2400">
              <a:solidFill>
                <a:srgbClr val="C00000"/>
              </a:solidFill>
            </a:endParaRPr>
          </a:p>
          <a:p>
            <a:pPr marL="342900" indent="-342900">
              <a:lnSpc>
                <a:spcPct val="100000"/>
              </a:lnSpc>
              <a:buFont typeface="Wingdings" charset="2"/>
              <a:buChar char="t"/>
            </a:pPr>
            <a:r>
              <a:rPr lang="en-AU" altLang="en-US" sz="2400"/>
              <a:t> R74 Upper respiratory infection acute </a:t>
            </a:r>
          </a:p>
          <a:p>
            <a:pPr marL="342900" indent="-342900">
              <a:lnSpc>
                <a:spcPct val="100000"/>
              </a:lnSpc>
              <a:buFont typeface="Wingdings" charset="2"/>
              <a:buChar char="t"/>
            </a:pPr>
            <a:r>
              <a:rPr lang="en-AU" altLang="en-US" sz="2400"/>
              <a:t> R75 Sinusitis acute / chronic </a:t>
            </a:r>
          </a:p>
          <a:p>
            <a:pPr marL="342900" indent="-342900">
              <a:lnSpc>
                <a:spcPct val="100000"/>
              </a:lnSpc>
              <a:buFont typeface="Wingdings" charset="2"/>
              <a:buChar char="t"/>
            </a:pPr>
            <a:r>
              <a:rPr lang="en-AU" altLang="en-US" sz="2400"/>
              <a:t> R76 Tonsillitis acute </a:t>
            </a:r>
          </a:p>
          <a:p>
            <a:pPr marL="342900" indent="-342900">
              <a:lnSpc>
                <a:spcPct val="100000"/>
              </a:lnSpc>
              <a:buFont typeface="Wingdings" charset="2"/>
              <a:buChar char="t"/>
            </a:pPr>
            <a:r>
              <a:rPr lang="en-AU" altLang="en-US" sz="2400"/>
              <a:t> R77 Laryngitis / tracheitis acute </a:t>
            </a:r>
          </a:p>
          <a:p>
            <a:pPr>
              <a:lnSpc>
                <a:spcPct val="100000"/>
              </a:lnSpc>
            </a:pPr>
            <a:endParaRPr lang="en-AU" altLang="en-US" sz="2400"/>
          </a:p>
          <a:p>
            <a:pPr>
              <a:lnSpc>
                <a:spcPct val="100000"/>
              </a:lnSpc>
            </a:pPr>
            <a:endParaRPr lang="en-AU" altLang="en-US" sz="2400"/>
          </a:p>
          <a:p>
            <a:pPr>
              <a:lnSpc>
                <a:spcPct val="100000"/>
              </a:lnSpc>
            </a:pPr>
            <a:endParaRPr lang="en-AU" altLang="en-US" sz="2400"/>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260985" y="109855"/>
            <a:ext cx="8474075" cy="6694170"/>
          </a:xfrm>
          <a:prstGeom prst="rect">
            <a:avLst/>
          </a:prstGeom>
          <a:noFill/>
        </p:spPr>
        <p:txBody>
          <a:bodyPr wrap="square" rtlCol="0">
            <a:noAutofit/>
          </a:bodyPr>
          <a:lstStyle/>
          <a:p>
            <a:pPr>
              <a:lnSpc>
                <a:spcPct val="100000"/>
              </a:lnSpc>
            </a:pPr>
            <a:r>
              <a:rPr lang="en-AU" altLang="en-US" sz="2400" b="1" u="sng">
                <a:solidFill>
                  <a:srgbClr val="C00000"/>
                </a:solidFill>
              </a:rPr>
              <a:t>International Classification of Diseases (ICD-10):</a:t>
            </a:r>
          </a:p>
          <a:p>
            <a:pPr>
              <a:lnSpc>
                <a:spcPct val="100000"/>
              </a:lnSpc>
            </a:pPr>
            <a:r>
              <a:rPr lang="en-AU" altLang="en-US" sz="2400"/>
              <a:t> Codes</a:t>
            </a:r>
          </a:p>
          <a:p>
            <a:pPr marL="342900" indent="-342900">
              <a:lnSpc>
                <a:spcPct val="100000"/>
              </a:lnSpc>
              <a:buFont typeface="Wingdings" charset="2"/>
              <a:buChar char="Ø"/>
            </a:pPr>
            <a:r>
              <a:rPr lang="en-AU" altLang="en-US" sz="2400"/>
              <a:t>J00 Acute nasopharyngitis [common cold]</a:t>
            </a:r>
          </a:p>
          <a:p>
            <a:pPr marL="342900" indent="-342900">
              <a:lnSpc>
                <a:spcPct val="100000"/>
              </a:lnSpc>
              <a:buFont typeface="Wingdings" charset="2"/>
              <a:buChar char="Ø"/>
            </a:pPr>
            <a:r>
              <a:rPr lang="en-AU" altLang="en-US" sz="2400"/>
              <a:t>J02 Acute pharyngitis</a:t>
            </a:r>
          </a:p>
          <a:p>
            <a:pPr marL="342900" indent="-342900">
              <a:lnSpc>
                <a:spcPct val="100000"/>
              </a:lnSpc>
              <a:buFont typeface="Wingdings" charset="2"/>
              <a:buChar char="ü"/>
            </a:pPr>
            <a:r>
              <a:rPr lang="en-AU" altLang="en-US" sz="2400"/>
              <a:t>J02.9 Acute pharyngitis, unspecified </a:t>
            </a:r>
          </a:p>
          <a:p>
            <a:pPr marL="342900" indent="-342900">
              <a:lnSpc>
                <a:spcPct val="100000"/>
              </a:lnSpc>
              <a:buFont typeface="Wingdings" charset="2"/>
              <a:buChar char="Ø"/>
            </a:pPr>
            <a:r>
              <a:rPr lang="en-AU" altLang="en-US" sz="2400"/>
              <a:t>J03 Acute tonsillitis</a:t>
            </a:r>
          </a:p>
          <a:p>
            <a:pPr marL="342900" indent="-342900" algn="ctr">
              <a:lnSpc>
                <a:spcPct val="100000"/>
              </a:lnSpc>
              <a:buFont typeface="Wingdings" charset="2"/>
              <a:buChar char="ü"/>
            </a:pPr>
            <a:r>
              <a:rPr lang="en-AU" altLang="en-US" sz="2400"/>
              <a:t>J03.9 Acute tonsillitis, unspecified</a:t>
            </a:r>
          </a:p>
          <a:p>
            <a:pPr marL="342900" indent="-342900">
              <a:lnSpc>
                <a:spcPct val="100000"/>
              </a:lnSpc>
              <a:buFont typeface="Wingdings" charset="2"/>
              <a:buChar char="Ø"/>
            </a:pPr>
            <a:r>
              <a:rPr lang="en-AU" altLang="en-US" sz="2400"/>
              <a:t>J04 Acute laryngitis and tracheitis</a:t>
            </a:r>
          </a:p>
          <a:p>
            <a:pPr marL="342900" indent="-342900" algn="ctr">
              <a:lnSpc>
                <a:spcPct val="100000"/>
              </a:lnSpc>
              <a:buFont typeface="Wingdings" charset="2"/>
              <a:buChar char="ü"/>
            </a:pPr>
            <a:r>
              <a:rPr lang="en-AU" altLang="en-US" sz="2400"/>
              <a:t>J04.0 Acute laryngitis</a:t>
            </a:r>
          </a:p>
          <a:p>
            <a:pPr marL="342900" indent="-342900" algn="ctr">
              <a:lnSpc>
                <a:spcPct val="100000"/>
              </a:lnSpc>
              <a:buFont typeface="Wingdings" charset="2"/>
              <a:buChar char="ü"/>
            </a:pPr>
            <a:r>
              <a:rPr lang="en-AU" altLang="en-US" sz="2400"/>
              <a:t>J04.1 Acute tracheitis</a:t>
            </a:r>
          </a:p>
          <a:p>
            <a:pPr marL="342900" indent="-342900" algn="ctr">
              <a:lnSpc>
                <a:spcPct val="100000"/>
              </a:lnSpc>
              <a:buFont typeface="Wingdings" charset="2"/>
              <a:buChar char="ü"/>
            </a:pPr>
            <a:r>
              <a:rPr lang="en-AU" altLang="en-US" sz="2400"/>
              <a:t>J04.2 Acute laryngotracheitis</a:t>
            </a:r>
          </a:p>
          <a:p>
            <a:pPr marL="342900" indent="-342900">
              <a:lnSpc>
                <a:spcPct val="100000"/>
              </a:lnSpc>
              <a:buFont typeface="Wingdings" charset="2"/>
              <a:buChar char="Ø"/>
            </a:pPr>
            <a:r>
              <a:rPr lang="en-AU" altLang="en-US" sz="2400"/>
              <a:t>J06 Acute upper respiratory infections of multiple and unspecified sites</a:t>
            </a:r>
          </a:p>
          <a:p>
            <a:pPr marL="342900" indent="-342900" algn="ctr">
              <a:lnSpc>
                <a:spcPct val="100000"/>
              </a:lnSpc>
              <a:buFont typeface="Wingdings" charset="2"/>
              <a:buChar char="ü"/>
            </a:pPr>
            <a:r>
              <a:rPr lang="en-AU" altLang="en-US" sz="2400"/>
              <a:t>J06.0 Acute laryngopharyngitis</a:t>
            </a:r>
          </a:p>
          <a:p>
            <a:pPr marL="342900" indent="-342900" algn="ctr">
              <a:lnSpc>
                <a:spcPct val="100000"/>
              </a:lnSpc>
              <a:buFont typeface="Wingdings" charset="2"/>
              <a:buChar char="ü"/>
            </a:pPr>
            <a:r>
              <a:rPr lang="en-AU" altLang="en-US" sz="2400"/>
              <a:t>J06.8 Other acute upper respiratory tract infections with multiple localizations</a:t>
            </a:r>
          </a:p>
          <a:p>
            <a:pPr marL="342900" indent="-342900" algn="ctr">
              <a:lnSpc>
                <a:spcPct val="100000"/>
              </a:lnSpc>
              <a:buFont typeface="Wingdings" charset="2"/>
              <a:buChar char="ü"/>
            </a:pPr>
            <a:endParaRPr lang="en-AU" altLang="en-US" sz="2400"/>
          </a:p>
          <a:p>
            <a:pPr marL="342900" indent="-342900" algn="ctr">
              <a:lnSpc>
                <a:spcPct val="100000"/>
              </a:lnSpc>
              <a:buFont typeface="Wingdings" charset="2"/>
              <a:buChar char="ü"/>
            </a:pPr>
            <a:r>
              <a:rPr lang="en-AU" altLang="en-US" sz="2400"/>
              <a:t>J06.9 Acute upper respiratory infection, unspecified</a:t>
            </a:r>
          </a:p>
          <a:p>
            <a:pPr>
              <a:lnSpc>
                <a:spcPct val="100000"/>
              </a:lnSpc>
            </a:pPr>
            <a:endParaRPr lang="en-AU" altLang="en-US" sz="2400"/>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79375" y="60960"/>
            <a:ext cx="2209165" cy="628650"/>
          </a:xfrm>
          <a:prstGeom prst="rect">
            <a:avLst/>
          </a:prstGeom>
          <a:noFill/>
        </p:spPr>
        <p:txBody>
          <a:bodyPr wrap="square" rtlCol="0">
            <a:noAutofit/>
          </a:bodyPr>
          <a:lstStyle/>
          <a:p>
            <a:pPr>
              <a:lnSpc>
                <a:spcPct val="100000"/>
              </a:lnSpc>
            </a:pPr>
            <a:r>
              <a:rPr lang="en-AU" altLang="en-US" sz="2800" b="1" i="1" u="sng"/>
              <a:t>HISTORY</a:t>
            </a:r>
          </a:p>
        </p:txBody>
      </p:sp>
      <p:sp>
        <p:nvSpPr>
          <p:cNvPr id="3" name="Text Box 2"/>
          <p:cNvSpPr txBox="1"/>
          <p:nvPr/>
        </p:nvSpPr>
        <p:spPr>
          <a:xfrm>
            <a:off x="260350" y="984250"/>
            <a:ext cx="8623300" cy="5722620"/>
          </a:xfrm>
          <a:prstGeom prst="rect">
            <a:avLst/>
          </a:prstGeom>
          <a:noFill/>
        </p:spPr>
        <p:txBody>
          <a:bodyPr wrap="square" rtlCol="0">
            <a:noAutofit/>
          </a:bodyPr>
          <a:lstStyle/>
          <a:p>
            <a:pPr>
              <a:lnSpc>
                <a:spcPct val="100000"/>
              </a:lnSpc>
            </a:pPr>
            <a:r>
              <a:rPr lang="en-AU" altLang="en-US" sz="2400" u="sng"/>
              <a:t>Common symptoms include any or all of the following:</a:t>
            </a:r>
          </a:p>
          <a:p>
            <a:pPr>
              <a:lnSpc>
                <a:spcPct val="100000"/>
              </a:lnSpc>
            </a:pPr>
            <a:endParaRPr lang="en-AU" altLang="en-US" sz="2400"/>
          </a:p>
          <a:p>
            <a:pPr>
              <a:lnSpc>
                <a:spcPct val="100000"/>
              </a:lnSpc>
            </a:pPr>
            <a:r>
              <a:rPr lang="en-AU" altLang="en-US" sz="2400"/>
              <a:t>• Runny/blocked nose</a:t>
            </a:r>
          </a:p>
          <a:p>
            <a:pPr>
              <a:lnSpc>
                <a:spcPct val="100000"/>
              </a:lnSpc>
            </a:pPr>
            <a:endParaRPr lang="en-AU" altLang="en-US" sz="2400"/>
          </a:p>
          <a:p>
            <a:pPr>
              <a:lnSpc>
                <a:spcPct val="100000"/>
              </a:lnSpc>
            </a:pPr>
            <a:r>
              <a:rPr lang="en-AU" altLang="en-US" sz="2400"/>
              <a:t>• Sneezing</a:t>
            </a:r>
          </a:p>
          <a:p>
            <a:pPr>
              <a:lnSpc>
                <a:spcPct val="100000"/>
              </a:lnSpc>
            </a:pPr>
            <a:endParaRPr lang="en-AU" altLang="en-US" sz="2400"/>
          </a:p>
          <a:p>
            <a:pPr>
              <a:lnSpc>
                <a:spcPct val="100000"/>
              </a:lnSpc>
            </a:pPr>
            <a:r>
              <a:rPr lang="en-AU" altLang="en-US" sz="2400"/>
              <a:t>• Sore throat</a:t>
            </a:r>
          </a:p>
          <a:p>
            <a:pPr>
              <a:lnSpc>
                <a:spcPct val="100000"/>
              </a:lnSpc>
            </a:pPr>
            <a:endParaRPr lang="en-AU" altLang="en-US" sz="2400"/>
          </a:p>
          <a:p>
            <a:pPr>
              <a:lnSpc>
                <a:spcPct val="100000"/>
              </a:lnSpc>
            </a:pPr>
            <a:r>
              <a:rPr lang="en-AU" altLang="en-US" sz="2400"/>
              <a:t>• Cough</a:t>
            </a:r>
          </a:p>
          <a:p>
            <a:pPr>
              <a:lnSpc>
                <a:spcPct val="100000"/>
              </a:lnSpc>
            </a:pPr>
            <a:endParaRPr lang="en-AU" altLang="en-US" sz="2400"/>
          </a:p>
          <a:p>
            <a:pPr>
              <a:lnSpc>
                <a:spcPct val="100000"/>
              </a:lnSpc>
            </a:pPr>
            <a:r>
              <a:rPr lang="en-AU" altLang="en-US" sz="2400"/>
              <a:t>• Headache</a:t>
            </a:r>
          </a:p>
          <a:p>
            <a:pPr>
              <a:lnSpc>
                <a:spcPct val="100000"/>
              </a:lnSpc>
            </a:pPr>
            <a:endParaRPr lang="en-AU" altLang="en-US" sz="2400"/>
          </a:p>
          <a:p>
            <a:pPr>
              <a:lnSpc>
                <a:spcPct val="100000"/>
              </a:lnSpc>
            </a:pPr>
            <a:r>
              <a:rPr lang="en-AU" altLang="en-US" sz="2400"/>
              <a:t>• Malaise</a:t>
            </a:r>
          </a:p>
          <a:p>
            <a:pPr>
              <a:lnSpc>
                <a:spcPct val="100000"/>
              </a:lnSpc>
            </a:pPr>
            <a:endParaRPr lang="en-AU" altLang="en-US" sz="2400"/>
          </a:p>
          <a:p>
            <a:pPr>
              <a:lnSpc>
                <a:spcPct val="100000"/>
              </a:lnSpc>
            </a:pPr>
            <a:r>
              <a:rPr lang="en-AU" altLang="en-US" sz="2400"/>
              <a:t>• Fever</a:t>
            </a:r>
          </a:p>
          <a:p>
            <a:pPr>
              <a:lnSpc>
                <a:spcPct val="100000"/>
              </a:lnSpc>
            </a:pPr>
            <a:endParaRPr lang="en-AU" altLang="en-US" sz="2400"/>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128905" y="45720"/>
            <a:ext cx="8886825" cy="6726555"/>
          </a:xfrm>
          <a:prstGeom prst="rect">
            <a:avLst/>
          </a:prstGeom>
          <a:noFill/>
        </p:spPr>
        <p:txBody>
          <a:bodyPr wrap="square" rtlCol="0">
            <a:noAutofit/>
          </a:bodyPr>
          <a:lstStyle/>
          <a:p>
            <a:pPr>
              <a:lnSpc>
                <a:spcPct val="100000"/>
              </a:lnSpc>
            </a:pPr>
            <a:r>
              <a:rPr lang="en-AU" altLang="en-US" sz="2400" u="sng"/>
              <a:t>An alternative or underlying diagnosis should be considered if:</a:t>
            </a:r>
          </a:p>
          <a:p>
            <a:pPr>
              <a:lnSpc>
                <a:spcPct val="100000"/>
              </a:lnSpc>
            </a:pPr>
            <a:endParaRPr lang="en-AU" altLang="en-US" sz="2400"/>
          </a:p>
          <a:p>
            <a:pPr>
              <a:lnSpc>
                <a:spcPct val="100000"/>
              </a:lnSpc>
            </a:pPr>
            <a:r>
              <a:rPr lang="en-AU" altLang="en-US" sz="2400"/>
              <a:t>• A sore throat is the main symptom (streptococcal pharyngitis or tonsillitis should be considered, especially if the patient is younger than 15 years of age). Use of the </a:t>
            </a:r>
            <a:r>
              <a:rPr lang="en-AU" altLang="en-US" sz="2400" b="1" u="none"/>
              <a:t>McIsaac score</a:t>
            </a:r>
            <a:r>
              <a:rPr lang="en-AU" altLang="en-US" sz="2400"/>
              <a:t> can be useful to differentiate from streptococcal infection.</a:t>
            </a:r>
          </a:p>
          <a:p>
            <a:pPr>
              <a:lnSpc>
                <a:spcPct val="100000"/>
              </a:lnSpc>
            </a:pPr>
            <a:r>
              <a:rPr lang="en-AU" altLang="en-US" sz="2400"/>
              <a:t>• Rhinitis has been present for more than 14 days (e.g., allergic rhinitis)</a:t>
            </a:r>
          </a:p>
          <a:p>
            <a:pPr>
              <a:lnSpc>
                <a:spcPct val="100000"/>
              </a:lnSpc>
            </a:pPr>
            <a:r>
              <a:rPr lang="en-AU" altLang="en-US" sz="2400"/>
              <a:t>• The illness started suddenly with fever, chills, and severe muscle aches (e.g., influenza or pneumonia)</a:t>
            </a:r>
          </a:p>
          <a:p>
            <a:pPr>
              <a:lnSpc>
                <a:spcPct val="100000"/>
              </a:lnSpc>
            </a:pPr>
            <a:r>
              <a:rPr lang="en-AU" altLang="en-US" sz="2400"/>
              <a:t>   </a:t>
            </a:r>
            <a:r>
              <a:rPr lang="en-AU" altLang="en-US" sz="2400" u="sng"/>
              <a:t>Symptoms include:</a:t>
            </a:r>
          </a:p>
          <a:p>
            <a:pPr>
              <a:lnSpc>
                <a:spcPct val="100000"/>
              </a:lnSpc>
            </a:pPr>
            <a:r>
              <a:rPr lang="en-AU" altLang="en-US" sz="2400"/>
              <a:t>• Pleuritic pain, large amounts of sputum, or blood in the sputum (e.g., pleurisy or pneumonia)</a:t>
            </a:r>
          </a:p>
          <a:p>
            <a:pPr>
              <a:lnSpc>
                <a:spcPct val="100000"/>
              </a:lnSpc>
            </a:pPr>
            <a:r>
              <a:rPr lang="en-AU" altLang="en-US" sz="2400"/>
              <a:t>• Otalgia (e.g., otitis media)</a:t>
            </a:r>
          </a:p>
          <a:p>
            <a:pPr>
              <a:lnSpc>
                <a:spcPct val="100000"/>
              </a:lnSpc>
            </a:pPr>
            <a:r>
              <a:rPr lang="en-AU" altLang="en-US" sz="2400"/>
              <a:t>• Facial pain (sinusitis)</a:t>
            </a:r>
          </a:p>
          <a:p>
            <a:pPr>
              <a:lnSpc>
                <a:spcPct val="100000"/>
              </a:lnSpc>
            </a:pPr>
            <a:r>
              <a:rPr lang="en-AU" altLang="en-US" sz="2400"/>
              <a:t>• Features of meningism are present (altered consciousness, photophobia, hypotonia, neck stiffness, seizures, and tachycardia).</a:t>
            </a:r>
          </a:p>
          <a:p>
            <a:pPr>
              <a:lnSpc>
                <a:spcPct val="100000"/>
              </a:lnSpc>
            </a:pPr>
            <a:endParaRPr lang="en-AU" altLang="en-US" sz="2400"/>
          </a:p>
          <a:p>
            <a:pPr>
              <a:lnSpc>
                <a:spcPct val="100000"/>
              </a:lnSpc>
            </a:pPr>
            <a:endParaRPr lang="en-AU" altLang="en-US" sz="2400"/>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21-12-08 21:12:14.594000"/>
          <p:cNvPicPr>
            <a:picLocks noChangeAspect="1"/>
          </p:cNvPicPr>
          <p:nvPr/>
        </p:nvPicPr>
        <p:blipFill>
          <a:blip r:embed="rId2"/>
          <a:srcRect l="8453" t="23057" r="41906" b="52591"/>
          <a:stretch>
            <a:fillRect/>
          </a:stretch>
        </p:blipFill>
        <p:spPr>
          <a:xfrm>
            <a:off x="372110" y="16510"/>
            <a:ext cx="8399780" cy="3873500"/>
          </a:xfrm>
          <a:prstGeom prst="rect">
            <a:avLst/>
          </a:prstGeom>
        </p:spPr>
      </p:pic>
      <p:pic>
        <p:nvPicPr>
          <p:cNvPr id="3" name="Picture 2" descr="2021-12-08 21:13:12.379000"/>
          <p:cNvPicPr>
            <a:picLocks noChangeAspect="1"/>
          </p:cNvPicPr>
          <p:nvPr/>
        </p:nvPicPr>
        <p:blipFill>
          <a:blip r:embed="rId2"/>
          <a:srcRect l="8317" t="70435" r="42169" b="11242"/>
          <a:stretch>
            <a:fillRect/>
          </a:stretch>
        </p:blipFill>
        <p:spPr>
          <a:xfrm>
            <a:off x="380365" y="3890010"/>
            <a:ext cx="8391525" cy="2432050"/>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45720" y="11430"/>
            <a:ext cx="5029200" cy="628650"/>
          </a:xfrm>
          <a:prstGeom prst="rect">
            <a:avLst/>
          </a:prstGeom>
          <a:noFill/>
        </p:spPr>
        <p:txBody>
          <a:bodyPr wrap="square" rtlCol="0">
            <a:noAutofit/>
          </a:bodyPr>
          <a:lstStyle/>
          <a:p>
            <a:pPr>
              <a:lnSpc>
                <a:spcPct val="100000"/>
              </a:lnSpc>
            </a:pPr>
            <a:r>
              <a:rPr lang="en-AU" altLang="en-US" sz="2800" b="1" i="1" u="sng"/>
              <a:t>PHYYSICALEXAMINATION</a:t>
            </a:r>
          </a:p>
        </p:txBody>
      </p:sp>
      <p:sp>
        <p:nvSpPr>
          <p:cNvPr id="3" name="Text Box 2"/>
          <p:cNvSpPr txBox="1"/>
          <p:nvPr/>
        </p:nvSpPr>
        <p:spPr>
          <a:xfrm>
            <a:off x="210820" y="560070"/>
            <a:ext cx="8194040" cy="6183630"/>
          </a:xfrm>
          <a:prstGeom prst="rect">
            <a:avLst/>
          </a:prstGeom>
          <a:noFill/>
        </p:spPr>
        <p:txBody>
          <a:bodyPr wrap="square" rtlCol="0">
            <a:noAutofit/>
          </a:bodyPr>
          <a:lstStyle/>
          <a:p>
            <a:pPr>
              <a:lnSpc>
                <a:spcPct val="100000"/>
              </a:lnSpc>
            </a:pPr>
            <a:r>
              <a:rPr lang="en-AU" altLang="en-US" sz="2400" u="sng"/>
              <a:t>Temperature:</a:t>
            </a:r>
          </a:p>
          <a:p>
            <a:pPr>
              <a:lnSpc>
                <a:spcPct val="100000"/>
              </a:lnSpc>
            </a:pPr>
            <a:r>
              <a:rPr lang="en-AU" altLang="en-US" sz="2400"/>
              <a:t>In adults, an elevated temperature is unusual, but this is common in children. A temperature greater than 38°C increases the likelihood of the diagnosis being influenza. Pulse and blood pressure should be measured to rule out septic shock from a bacterial cause (e.g., meningococcal septicaemia) in people who look moderately ill.</a:t>
            </a:r>
          </a:p>
          <a:p>
            <a:pPr>
              <a:lnSpc>
                <a:spcPct val="100000"/>
              </a:lnSpc>
            </a:pPr>
            <a:r>
              <a:rPr lang="en-AU" altLang="en-US" sz="2400"/>
              <a:t> </a:t>
            </a:r>
          </a:p>
          <a:p>
            <a:pPr>
              <a:lnSpc>
                <a:spcPct val="100000"/>
              </a:lnSpc>
            </a:pPr>
            <a:r>
              <a:rPr lang="en-AU" altLang="en-US" sz="2400" u="sng"/>
              <a:t>Examination of the oropharynx:</a:t>
            </a:r>
          </a:p>
          <a:p>
            <a:pPr>
              <a:lnSpc>
                <a:spcPct val="100000"/>
              </a:lnSpc>
            </a:pPr>
            <a:r>
              <a:rPr lang="en-AU" altLang="en-US" sz="2400"/>
              <a:t>A typical viral infection will have non-specific erythematous inflammation of the pharynx. Purulent drainage in the posterior pharynx may be present. The presence of pus on the tonsils is suggestive of streptococcal infection and should be followed by an examination of the anterior cervical glands of the neck </a:t>
            </a:r>
          </a:p>
          <a:p>
            <a:pPr>
              <a:lnSpc>
                <a:spcPct val="100000"/>
              </a:lnSpc>
            </a:pPr>
            <a:endParaRPr lang="en-AU" altLang="en-US" sz="2400"/>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Picture 2" descr="2021-12-08 22:56:21.691000"/>
          <p:cNvPicPr>
            <a:picLocks noChangeAspect="1"/>
          </p:cNvPicPr>
          <p:nvPr/>
        </p:nvPicPr>
        <p:blipFill>
          <a:blip r:embed="rId3"/>
          <a:srcRect l="31518" t="24339" r="26255" b="6878"/>
          <a:stretch>
            <a:fillRect/>
          </a:stretch>
        </p:blipFill>
        <p:spPr>
          <a:xfrm>
            <a:off x="3280410" y="65405"/>
            <a:ext cx="5787390" cy="6760210"/>
          </a:xfrm>
          <a:prstGeom prst="rect">
            <a:avLst/>
          </a:prstGeom>
        </p:spPr>
      </p:pic>
      <p:sp>
        <p:nvSpPr>
          <p:cNvPr id="4" name="Text Box 3"/>
          <p:cNvSpPr txBox="1"/>
          <p:nvPr/>
        </p:nvSpPr>
        <p:spPr>
          <a:xfrm>
            <a:off x="260985" y="2005330"/>
            <a:ext cx="2557145" cy="3792220"/>
          </a:xfrm>
          <a:prstGeom prst="rect">
            <a:avLst/>
          </a:prstGeom>
          <a:noFill/>
        </p:spPr>
        <p:txBody>
          <a:bodyPr wrap="square" rtlCol="0">
            <a:noAutofit/>
          </a:bodyPr>
          <a:lstStyle/>
          <a:p>
            <a:pPr>
              <a:lnSpc>
                <a:spcPct val="120000"/>
              </a:lnSpc>
            </a:pPr>
            <a:r>
              <a:rPr lang="en-AU" altLang="en-US" sz="2800" b="1" i="1" u="sng"/>
              <a:t>Differential diagnosis of viral pharyngitis and streptococcal tonsillitis</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261620" y="469265"/>
            <a:ext cx="8192770" cy="6149975"/>
          </a:xfrm>
          <a:prstGeom prst="rect">
            <a:avLst/>
          </a:prstGeom>
          <a:noFill/>
        </p:spPr>
        <p:txBody>
          <a:bodyPr wrap="square" rtlCol="0">
            <a:noAutofit/>
          </a:bodyPr>
          <a:lstStyle/>
          <a:p>
            <a:pPr>
              <a:lnSpc>
                <a:spcPct val="100000"/>
              </a:lnSpc>
            </a:pPr>
            <a:r>
              <a:rPr lang="en-AU" altLang="en-US" sz="2400" u="sng"/>
              <a:t>Nostrils:</a:t>
            </a:r>
          </a:p>
          <a:p>
            <a:pPr>
              <a:lnSpc>
                <a:spcPct val="100000"/>
              </a:lnSpc>
            </a:pPr>
            <a:r>
              <a:rPr lang="en-AU" altLang="en-US" sz="2400"/>
              <a:t>Erythema and oedema may be present. Purulent drainage in both nares is common.</a:t>
            </a:r>
          </a:p>
          <a:p>
            <a:pPr>
              <a:lnSpc>
                <a:spcPct val="100000"/>
              </a:lnSpc>
            </a:pPr>
            <a:endParaRPr lang="en-AU" altLang="en-US" sz="2400"/>
          </a:p>
          <a:p>
            <a:pPr>
              <a:lnSpc>
                <a:spcPct val="100000"/>
              </a:lnSpc>
            </a:pPr>
            <a:r>
              <a:rPr lang="en-AU" altLang="en-US" sz="2400" u="sng"/>
              <a:t>Neck stiffness:</a:t>
            </a:r>
          </a:p>
          <a:p>
            <a:pPr>
              <a:lnSpc>
                <a:spcPct val="100000"/>
              </a:lnSpc>
            </a:pPr>
            <a:r>
              <a:rPr lang="en-AU" altLang="en-US" sz="2400"/>
              <a:t>Should be assessed as may indicate meningism. In infants, a bulging fontanelle and a characteristic high-pitched cry may occur. A positive Kernig's or Brudzinski's sign indicates meningeal inflammation and is suggestive of meningitis. This is present in a minority of patients.</a:t>
            </a:r>
          </a:p>
          <a:p>
            <a:pPr>
              <a:lnSpc>
                <a:spcPct val="100000"/>
              </a:lnSpc>
            </a:pPr>
            <a:endParaRPr lang="en-AU" altLang="en-US" sz="2400"/>
          </a:p>
          <a:p>
            <a:pPr>
              <a:lnSpc>
                <a:spcPct val="100000"/>
              </a:lnSpc>
            </a:pPr>
            <a:endParaRPr lang="en-AU" altLang="en-US" sz="2400"/>
          </a:p>
          <a:p>
            <a:pPr>
              <a:lnSpc>
                <a:spcPct val="100000"/>
              </a:lnSpc>
            </a:pPr>
            <a:r>
              <a:rPr lang="en-AU" altLang="en-US" sz="2400"/>
              <a:t>If the patient has lower respiratory signs, other diagnoses should be considered, such as an acute exacerbation of asthma or COPD or pneumonia. In children, bronchiolitis and croup should be considered.</a:t>
            </a:r>
          </a:p>
          <a:p>
            <a:pPr>
              <a:lnSpc>
                <a:spcPct val="100000"/>
              </a:lnSpc>
            </a:pPr>
            <a:endParaRPr lang="en-AU" altLang="en-US" sz="2400"/>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161925" y="60325"/>
            <a:ext cx="4073525" cy="627380"/>
          </a:xfrm>
          <a:prstGeom prst="rect">
            <a:avLst/>
          </a:prstGeom>
          <a:noFill/>
        </p:spPr>
        <p:txBody>
          <a:bodyPr wrap="square" rtlCol="0">
            <a:noAutofit/>
          </a:bodyPr>
          <a:lstStyle/>
          <a:p>
            <a:pPr>
              <a:lnSpc>
                <a:spcPct val="100000"/>
              </a:lnSpc>
            </a:pPr>
            <a:r>
              <a:rPr lang="en-AU" altLang="en-US" sz="2800" b="1" i="1" u="sng"/>
              <a:t>DIAGNOSIS</a:t>
            </a:r>
          </a:p>
        </p:txBody>
      </p:sp>
      <p:sp>
        <p:nvSpPr>
          <p:cNvPr id="3" name="Text Box 2"/>
          <p:cNvSpPr txBox="1"/>
          <p:nvPr/>
        </p:nvSpPr>
        <p:spPr>
          <a:xfrm>
            <a:off x="327025" y="555625"/>
            <a:ext cx="8490585" cy="6000115"/>
          </a:xfrm>
          <a:prstGeom prst="rect">
            <a:avLst/>
          </a:prstGeom>
          <a:noFill/>
        </p:spPr>
        <p:txBody>
          <a:bodyPr wrap="square" rtlCol="0">
            <a:noAutofit/>
          </a:bodyPr>
          <a:lstStyle/>
          <a:p>
            <a:pPr>
              <a:lnSpc>
                <a:spcPct val="100000"/>
              </a:lnSpc>
            </a:pPr>
            <a:r>
              <a:rPr lang="en-AU" altLang="en-US" sz="2400" b="1" u="sng"/>
              <a:t>Necessary actions of the doctor</a:t>
            </a:r>
          </a:p>
          <a:p>
            <a:pPr>
              <a:lnSpc>
                <a:spcPct val="100000"/>
              </a:lnSpc>
            </a:pPr>
            <a:endParaRPr lang="en-AU" altLang="en-US" sz="2400" b="1" u="sng"/>
          </a:p>
          <a:p>
            <a:pPr>
              <a:lnSpc>
                <a:spcPct val="100000"/>
              </a:lnSpc>
            </a:pPr>
            <a:r>
              <a:rPr lang="en-AU" altLang="en-US" sz="2400" u="sng"/>
              <a:t>Obligatory</a:t>
            </a:r>
          </a:p>
          <a:p>
            <a:pPr>
              <a:lnSpc>
                <a:spcPct val="100000"/>
              </a:lnSpc>
            </a:pPr>
            <a:r>
              <a:rPr lang="en-AU" altLang="en-US" sz="2400"/>
              <a:t>1. Medical history.</a:t>
            </a:r>
          </a:p>
          <a:p>
            <a:pPr>
              <a:lnSpc>
                <a:spcPct val="100000"/>
              </a:lnSpc>
            </a:pPr>
            <a:r>
              <a:rPr lang="en-AU" altLang="en-US" sz="2400"/>
              <a:t>2. Clinical examination: examination, anterior rhinoscopy, pharyngoscopy, otoscopy, percussion and auscultation of the chest, palpation of regional lymph nodes.</a:t>
            </a:r>
          </a:p>
          <a:p>
            <a:pPr>
              <a:lnSpc>
                <a:spcPct val="100000"/>
              </a:lnSpc>
            </a:pPr>
            <a:r>
              <a:rPr lang="en-AU" altLang="en-US" sz="2400"/>
              <a:t>3. Diagnosis.</a:t>
            </a:r>
          </a:p>
          <a:p>
            <a:pPr>
              <a:lnSpc>
                <a:spcPct val="100000"/>
              </a:lnSpc>
            </a:pPr>
            <a:r>
              <a:rPr lang="en-AU" altLang="en-US" sz="2400"/>
              <a:t>4. Informing the patient about the natural course of the disease and its average duration </a:t>
            </a:r>
          </a:p>
          <a:p>
            <a:pPr>
              <a:lnSpc>
                <a:spcPct val="100000"/>
              </a:lnSpc>
            </a:pPr>
            <a:endParaRPr lang="en-AU" altLang="en-US" sz="2400"/>
          </a:p>
        </p:txBody>
      </p:sp>
      <p:pic>
        <p:nvPicPr>
          <p:cNvPr id="4" name="Picture 3" descr="2021-12-08 21:36:06.246000"/>
          <p:cNvPicPr>
            <a:picLocks noChangeAspect="1"/>
          </p:cNvPicPr>
          <p:nvPr/>
        </p:nvPicPr>
        <p:blipFill>
          <a:blip r:embed="rId3"/>
          <a:srcRect l="1892" t="47922" r="39099" b="31169"/>
          <a:stretch>
            <a:fillRect/>
          </a:stretch>
        </p:blipFill>
        <p:spPr>
          <a:xfrm>
            <a:off x="743585" y="4388485"/>
            <a:ext cx="7656830" cy="2299335"/>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721995" y="2253615"/>
            <a:ext cx="7156450" cy="2721610"/>
          </a:xfrm>
          <a:prstGeom prst="rect">
            <a:avLst/>
          </a:prstGeom>
          <a:noFill/>
        </p:spPr>
        <p:txBody>
          <a:bodyPr wrap="square" rtlCol="0">
            <a:noAutofit/>
          </a:bodyPr>
          <a:lstStyle/>
          <a:p>
            <a:pPr>
              <a:lnSpc>
                <a:spcPct val="100000"/>
              </a:lnSpc>
            </a:pPr>
            <a:r>
              <a:rPr lang="en-AU" altLang="en-US" sz="2400" u="sng"/>
              <a:t>Desirable</a:t>
            </a:r>
          </a:p>
          <a:p>
            <a:pPr>
              <a:lnSpc>
                <a:spcPct val="100000"/>
              </a:lnSpc>
            </a:pPr>
            <a:r>
              <a:rPr lang="en-AU" altLang="en-US" sz="2400"/>
              <a:t>Laboratory tests: CBC, throat swab and sputum culture; viral testing on influenza.</a:t>
            </a:r>
          </a:p>
          <a:p>
            <a:pPr>
              <a:lnSpc>
                <a:spcPct val="100000"/>
              </a:lnSpc>
            </a:pPr>
            <a:endParaRPr lang="en-AU" altLang="en-US" sz="2400"/>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294005" y="1265555"/>
            <a:ext cx="8143875" cy="3857625"/>
          </a:xfrm>
          <a:prstGeom prst="rect">
            <a:avLst/>
          </a:prstGeom>
          <a:noFill/>
        </p:spPr>
        <p:txBody>
          <a:bodyPr wrap="square" rtlCol="0">
            <a:noAutofit/>
          </a:bodyPr>
          <a:lstStyle/>
          <a:p>
            <a:pPr>
              <a:lnSpc>
                <a:spcPct val="100000"/>
              </a:lnSpc>
            </a:pPr>
            <a:r>
              <a:rPr lang="en-AU" altLang="en-US" sz="2400"/>
              <a:t>International protocols state that laboratory tests are usually not required to diagnose ARI.  They can be used for the differential diagnosis between viral and bacterial infections or if there is a reason to look for a specific pathogen.  The use of a C-reactive protein test in primary care in patients with acute respiratory symptoms may reduce the need for antibiotics, but does not affect treatment outcomes, according to patient estimates.</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Box 2"/>
          <p:cNvSpPr txBox="1"/>
          <p:nvPr/>
        </p:nvSpPr>
        <p:spPr>
          <a:xfrm>
            <a:off x="309880" y="489585"/>
            <a:ext cx="7962900" cy="5738495"/>
          </a:xfrm>
          <a:prstGeom prst="rect">
            <a:avLst/>
          </a:prstGeom>
          <a:noFill/>
        </p:spPr>
        <p:txBody>
          <a:bodyPr wrap="square" rtlCol="0">
            <a:noAutofit/>
          </a:bodyPr>
          <a:lstStyle/>
          <a:p>
            <a:pPr>
              <a:lnSpc>
                <a:spcPct val="100000"/>
              </a:lnSpc>
              <a:buSzPct val="200000"/>
              <a:buBlip>
                <a:blip r:embed="rId3"/>
              </a:buBlip>
            </a:pPr>
            <a:r>
              <a:rPr lang="en-AU" altLang="en-US" sz="2400"/>
              <a:t>General blood test with platelet count.  Lymphocytopenia is common in acute infections.  Many viruses can reduce the formation of neutrophils.  Sometimes neutropenia can persist for several weeks after a viral infection has subsided.  Bacterial infections usually cause neutrophilia and do not inhibit hematopoiesis in the bone marrow.</a:t>
            </a:r>
          </a:p>
          <a:p>
            <a:pPr>
              <a:lnSpc>
                <a:spcPct val="100000"/>
              </a:lnSpc>
              <a:buSzPct val="200000"/>
              <a:buBlip>
                <a:blip r:embed="rId3"/>
              </a:buBlip>
            </a:pPr>
            <a:endParaRPr lang="en-AU" altLang="en-US" sz="2400"/>
          </a:p>
          <a:p>
            <a:pPr>
              <a:lnSpc>
                <a:spcPct val="100000"/>
              </a:lnSpc>
              <a:buSzPct val="200000"/>
              <a:buBlip>
                <a:blip r:embed="rId3"/>
              </a:buBlip>
            </a:pPr>
            <a:r>
              <a:rPr lang="en-AU" altLang="en-US" sz="2400"/>
              <a:t> If you suspect tonsillitis, take a swab from the throat on the microflora (mostly streptococcal cultures).</a:t>
            </a:r>
          </a:p>
          <a:p>
            <a:pPr>
              <a:lnSpc>
                <a:spcPct val="100000"/>
              </a:lnSpc>
              <a:buSzPct val="200000"/>
              <a:buBlip>
                <a:blip r:embed="rId3"/>
              </a:buBlip>
            </a:pPr>
            <a:endParaRPr lang="en-AU" altLang="en-US" sz="2400"/>
          </a:p>
          <a:p>
            <a:pPr>
              <a:lnSpc>
                <a:spcPct val="100000"/>
              </a:lnSpc>
              <a:buSzPct val="200000"/>
              <a:buBlip>
                <a:blip r:embed="rId3"/>
              </a:buBlip>
            </a:pPr>
            <a:r>
              <a:rPr lang="en-AU" altLang="en-US" sz="2400"/>
              <a:t>If mononucleosis is suspected, a rapid test or serological diagnosis of the Epstein-Barr virus should be performed.</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162560" y="802005"/>
            <a:ext cx="8754110" cy="5111115"/>
          </a:xfrm>
          <a:prstGeom prst="rect">
            <a:avLst/>
          </a:prstGeom>
          <a:noFill/>
        </p:spPr>
        <p:txBody>
          <a:bodyPr wrap="square" rtlCol="0">
            <a:noAutofit/>
          </a:bodyPr>
          <a:lstStyle/>
          <a:p>
            <a:pPr>
              <a:lnSpc>
                <a:spcPct val="100000"/>
              </a:lnSpc>
              <a:buSzPct val="200000"/>
              <a:buBlip>
                <a:blip r:embed="rId3"/>
              </a:buBlip>
            </a:pPr>
            <a:r>
              <a:rPr lang="en-AU" altLang="en-US" sz="2400"/>
              <a:t>Influenza serotypes A and B can be detected by a quick nasopharyngeal smear test.  The test is recommended for use only during the epidemic season and when a positive result predisposes to the use of antiviral therapy.</a:t>
            </a:r>
          </a:p>
          <a:p>
            <a:pPr>
              <a:lnSpc>
                <a:spcPct val="100000"/>
              </a:lnSpc>
              <a:buSzPct val="200000"/>
              <a:buBlip>
                <a:blip r:embed="rId3"/>
              </a:buBlip>
            </a:pPr>
            <a:endParaRPr lang="en-AU" altLang="en-US" sz="2400"/>
          </a:p>
          <a:p>
            <a:pPr>
              <a:lnSpc>
                <a:spcPct val="100000"/>
              </a:lnSpc>
              <a:buSzPct val="200000"/>
              <a:buBlip>
                <a:blip r:embed="rId3"/>
              </a:buBlip>
            </a:pPr>
            <a:r>
              <a:rPr lang="en-AU" altLang="en-US" sz="2400"/>
              <a:t> Other viruses can also be diagnosed by sputum analysis (a specific test can identify respiratory syncytial viruses, A/B serotype influenza, adenoviruses, parainfluenza viruses, enteroviruses, rhinoviruses, metapneumoviruses, coronaviruses, and bocaviruses). As special treatments are not available, the use of the test can only be justified in special cases.</a:t>
            </a:r>
          </a:p>
          <a:p>
            <a:pPr>
              <a:lnSpc>
                <a:spcPct val="100000"/>
              </a:lnSpc>
              <a:buSzPct val="200000"/>
              <a:buBlip>
                <a:blip r:embed="rId3"/>
              </a:buBlip>
            </a:pPr>
            <a:endParaRPr lang="en-AU" altLang="en-US" sz="2400"/>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1" descr="2021-12-08 23:01:16.006000"/>
          <p:cNvPicPr>
            <a:picLocks noChangeAspect="1"/>
          </p:cNvPicPr>
          <p:nvPr/>
        </p:nvPicPr>
        <p:blipFill>
          <a:blip r:embed="rId3"/>
          <a:srcRect l="901" t="32338" r="33153" b="20909"/>
          <a:stretch>
            <a:fillRect/>
          </a:stretch>
        </p:blipFill>
        <p:spPr>
          <a:xfrm>
            <a:off x="171450" y="1229360"/>
            <a:ext cx="8801100" cy="3939540"/>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1" descr="2021-12-08 23:17:36.385000"/>
          <p:cNvPicPr>
            <a:picLocks noChangeAspect="1"/>
          </p:cNvPicPr>
          <p:nvPr/>
        </p:nvPicPr>
        <p:blipFill>
          <a:blip r:embed="rId3"/>
          <a:srcRect l="16457" t="38860" r="16817" b="12694"/>
          <a:stretch>
            <a:fillRect/>
          </a:stretch>
        </p:blipFill>
        <p:spPr>
          <a:xfrm>
            <a:off x="1492885" y="-635"/>
            <a:ext cx="6116955" cy="3083560"/>
          </a:xfrm>
          <a:prstGeom prst="rect">
            <a:avLst/>
          </a:prstGeom>
        </p:spPr>
      </p:pic>
      <p:pic>
        <p:nvPicPr>
          <p:cNvPr id="4" name="Picture 3" descr="2021-12-08 23:18:29.462000"/>
          <p:cNvPicPr>
            <a:picLocks noChangeAspect="1"/>
          </p:cNvPicPr>
          <p:nvPr/>
        </p:nvPicPr>
        <p:blipFill>
          <a:blip r:embed="rId4"/>
          <a:srcRect l="16607" t="25323" r="17145" b="26357"/>
          <a:stretch>
            <a:fillRect/>
          </a:stretch>
        </p:blipFill>
        <p:spPr>
          <a:xfrm>
            <a:off x="1525905" y="3082925"/>
            <a:ext cx="6083935" cy="3083560"/>
          </a:xfrm>
          <a:prstGeom prst="rect">
            <a:avLst/>
          </a:prstGeom>
        </p:spPr>
      </p:pic>
      <p:pic>
        <p:nvPicPr>
          <p:cNvPr id="5" name="Picture 4" descr="2021-12-08 23:19:23.623000"/>
          <p:cNvPicPr>
            <a:picLocks noChangeAspect="1"/>
          </p:cNvPicPr>
          <p:nvPr/>
        </p:nvPicPr>
        <p:blipFill>
          <a:blip r:embed="rId5"/>
          <a:srcRect l="16503" t="52987" r="16396" b="37792"/>
          <a:stretch>
            <a:fillRect/>
          </a:stretch>
        </p:blipFill>
        <p:spPr>
          <a:xfrm>
            <a:off x="1501140" y="6166485"/>
            <a:ext cx="6141720" cy="586105"/>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1" descr="2021-12-08 23:21:32.691000"/>
          <p:cNvPicPr>
            <a:picLocks noChangeAspect="1"/>
          </p:cNvPicPr>
          <p:nvPr/>
        </p:nvPicPr>
        <p:blipFill>
          <a:blip r:embed="rId3"/>
          <a:srcRect l="5197" t="23150" r="54145" b="9867"/>
          <a:stretch>
            <a:fillRect/>
          </a:stretch>
        </p:blipFill>
        <p:spPr>
          <a:xfrm>
            <a:off x="1483995" y="197485"/>
            <a:ext cx="6264910" cy="6166485"/>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1" descr="2021-12-08 23:23:19.667000"/>
          <p:cNvPicPr>
            <a:picLocks noChangeAspect="1"/>
          </p:cNvPicPr>
          <p:nvPr/>
        </p:nvPicPr>
        <p:blipFill>
          <a:blip r:embed="rId3"/>
          <a:srcRect l="4847" t="25711" r="55296" b="2067"/>
          <a:stretch>
            <a:fillRect/>
          </a:stretch>
        </p:blipFill>
        <p:spPr>
          <a:xfrm>
            <a:off x="1384300" y="341630"/>
            <a:ext cx="6267450" cy="6090285"/>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1" descr="2021-12-08 23:24:52.425000"/>
          <p:cNvPicPr>
            <a:picLocks noChangeAspect="1"/>
          </p:cNvPicPr>
          <p:nvPr/>
        </p:nvPicPr>
        <p:blipFill>
          <a:blip r:embed="rId3"/>
          <a:srcRect l="4792" t="26895" r="55606" b="7581"/>
          <a:stretch>
            <a:fillRect/>
          </a:stretch>
        </p:blipFill>
        <p:spPr>
          <a:xfrm>
            <a:off x="1257300" y="304800"/>
            <a:ext cx="6628765" cy="5984875"/>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79375" y="77470"/>
            <a:ext cx="3495675" cy="529590"/>
          </a:xfrm>
          <a:prstGeom prst="rect">
            <a:avLst/>
          </a:prstGeom>
          <a:noFill/>
        </p:spPr>
        <p:txBody>
          <a:bodyPr wrap="square" rtlCol="0">
            <a:noAutofit/>
          </a:bodyPr>
          <a:lstStyle/>
          <a:p>
            <a:pPr>
              <a:lnSpc>
                <a:spcPct val="100000"/>
              </a:lnSpc>
            </a:pPr>
            <a:r>
              <a:rPr lang="en-AU" altLang="en-US" sz="2800" b="1" i="1" u="sng">
                <a:solidFill>
                  <a:schemeClr val="bg1"/>
                </a:solidFill>
              </a:rPr>
              <a:t>TREATMENT</a:t>
            </a:r>
          </a:p>
        </p:txBody>
      </p:sp>
      <p:sp>
        <p:nvSpPr>
          <p:cNvPr id="3" name="Text Box 2"/>
          <p:cNvSpPr txBox="1"/>
          <p:nvPr/>
        </p:nvSpPr>
        <p:spPr>
          <a:xfrm>
            <a:off x="344170" y="607060"/>
            <a:ext cx="8455660" cy="6165215"/>
          </a:xfrm>
          <a:prstGeom prst="rect">
            <a:avLst/>
          </a:prstGeom>
          <a:noFill/>
        </p:spPr>
        <p:txBody>
          <a:bodyPr wrap="square" rtlCol="0">
            <a:noAutofit/>
          </a:bodyPr>
          <a:lstStyle/>
          <a:p>
            <a:pPr>
              <a:lnSpc>
                <a:spcPct val="100000"/>
              </a:lnSpc>
            </a:pPr>
            <a:r>
              <a:rPr lang="en-AU" altLang="en-US" sz="2400" b="1" u="sng">
                <a:solidFill>
                  <a:schemeClr val="bg1"/>
                </a:solidFill>
              </a:rPr>
              <a:t>Necessary actions of the doctor</a:t>
            </a:r>
          </a:p>
          <a:p>
            <a:pPr>
              <a:lnSpc>
                <a:spcPct val="100000"/>
              </a:lnSpc>
            </a:pPr>
            <a:endParaRPr lang="en-AU" altLang="en-US" sz="2400" b="1" u="sng">
              <a:solidFill>
                <a:schemeClr val="bg1"/>
              </a:solidFill>
            </a:endParaRPr>
          </a:p>
          <a:p>
            <a:pPr>
              <a:lnSpc>
                <a:spcPct val="100000"/>
              </a:lnSpc>
            </a:pPr>
            <a:r>
              <a:rPr lang="en-AU" altLang="en-US" sz="2400" u="sng">
                <a:solidFill>
                  <a:schemeClr val="bg1"/>
                </a:solidFill>
              </a:rPr>
              <a:t>Obligatory</a:t>
            </a:r>
          </a:p>
          <a:p>
            <a:pPr>
              <a:lnSpc>
                <a:spcPct val="100000"/>
              </a:lnSpc>
            </a:pPr>
            <a:endParaRPr lang="en-AU" altLang="en-US" sz="2400" u="sng">
              <a:solidFill>
                <a:schemeClr val="bg1"/>
              </a:solidFill>
            </a:endParaRPr>
          </a:p>
          <a:p>
            <a:pPr>
              <a:lnSpc>
                <a:spcPct val="100000"/>
              </a:lnSpc>
            </a:pPr>
            <a:r>
              <a:rPr lang="en-AU" altLang="en-US" sz="2400">
                <a:solidFill>
                  <a:schemeClr val="bg1"/>
                </a:solidFill>
              </a:rPr>
              <a:t>1. Make a comprehensive and informed decision about the patient's treatment.</a:t>
            </a:r>
          </a:p>
          <a:p>
            <a:pPr>
              <a:lnSpc>
                <a:spcPct val="100000"/>
              </a:lnSpc>
            </a:pPr>
            <a:r>
              <a:rPr lang="en-AU" altLang="en-US" sz="2400">
                <a:solidFill>
                  <a:schemeClr val="bg1"/>
                </a:solidFill>
              </a:rPr>
              <a:t>2. Inform the patient about the natural course of the disease, about possible variants of the disease in the case of treatment, about possible side effects on the drugs to be prescribed.</a:t>
            </a:r>
          </a:p>
          <a:p>
            <a:pPr>
              <a:lnSpc>
                <a:spcPct val="100000"/>
              </a:lnSpc>
            </a:pPr>
            <a:r>
              <a:rPr lang="en-AU" altLang="en-US" sz="2400">
                <a:solidFill>
                  <a:schemeClr val="bg1"/>
                </a:solidFill>
              </a:rPr>
              <a:t>3. Inform the patient about the chosen antibiotic therapy strategy and, if necessary, prescribe antibiotics.</a:t>
            </a:r>
          </a:p>
          <a:p>
            <a:pPr>
              <a:lnSpc>
                <a:spcPct val="100000"/>
              </a:lnSpc>
            </a:pPr>
            <a:r>
              <a:rPr lang="en-AU" altLang="en-US" sz="2400">
                <a:solidFill>
                  <a:schemeClr val="bg1"/>
                </a:solidFill>
              </a:rPr>
              <a:t>4. Prescribe symptomatic treatment.</a:t>
            </a:r>
          </a:p>
          <a:p>
            <a:pPr>
              <a:lnSpc>
                <a:spcPct val="100000"/>
              </a:lnSpc>
            </a:pPr>
            <a:r>
              <a:rPr lang="en-AU" altLang="en-US" sz="2400">
                <a:solidFill>
                  <a:schemeClr val="bg1"/>
                </a:solidFill>
              </a:rPr>
              <a:t>5. In case of circulation of the influenza virus in the community - act by the medical and technological document regulating the actions of the doctor in case of influenza.</a:t>
            </a:r>
          </a:p>
          <a:p>
            <a:pPr>
              <a:lnSpc>
                <a:spcPct val="100000"/>
              </a:lnSpc>
            </a:pPr>
            <a:endParaRPr lang="en-AU"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1" descr="2021-12-08 23:30:30.054000"/>
          <p:cNvPicPr>
            <a:picLocks noChangeAspect="1"/>
          </p:cNvPicPr>
          <p:nvPr/>
        </p:nvPicPr>
        <p:blipFill>
          <a:blip r:embed="rId3"/>
          <a:srcRect l="2432" t="22987" r="53243" b="27792"/>
          <a:stretch>
            <a:fillRect/>
          </a:stretch>
        </p:blipFill>
        <p:spPr>
          <a:xfrm>
            <a:off x="1219835" y="157480"/>
            <a:ext cx="6099810" cy="3996690"/>
          </a:xfrm>
          <a:prstGeom prst="rect">
            <a:avLst/>
          </a:prstGeom>
        </p:spPr>
      </p:pic>
      <p:pic>
        <p:nvPicPr>
          <p:cNvPr id="4" name="Picture 3" descr="2021-12-08 23:31:11.103000"/>
          <p:cNvPicPr>
            <a:picLocks noChangeAspect="1"/>
          </p:cNvPicPr>
          <p:nvPr/>
        </p:nvPicPr>
        <p:blipFill>
          <a:blip r:embed="rId4"/>
          <a:srcRect l="2021" t="38846" r="53983" b="36923"/>
          <a:stretch>
            <a:fillRect/>
          </a:stretch>
        </p:blipFill>
        <p:spPr>
          <a:xfrm>
            <a:off x="1219835" y="4154170"/>
            <a:ext cx="6099810" cy="1558290"/>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689610" y="2286000"/>
            <a:ext cx="7583805" cy="3034665"/>
          </a:xfrm>
          <a:prstGeom prst="rect">
            <a:avLst/>
          </a:prstGeom>
          <a:noFill/>
        </p:spPr>
        <p:txBody>
          <a:bodyPr wrap="square" rtlCol="0">
            <a:noAutofit/>
          </a:bodyPr>
          <a:lstStyle/>
          <a:p>
            <a:pPr>
              <a:lnSpc>
                <a:spcPct val="100000"/>
              </a:lnSpc>
            </a:pPr>
            <a:r>
              <a:rPr lang="en-AU" altLang="en-US" sz="2400" u="sng">
                <a:solidFill>
                  <a:schemeClr val="bg1"/>
                </a:solidFill>
              </a:rPr>
              <a:t>Desirable</a:t>
            </a:r>
          </a:p>
          <a:p>
            <a:pPr>
              <a:lnSpc>
                <a:spcPct val="100000"/>
              </a:lnSpc>
            </a:pPr>
            <a:endParaRPr lang="en-AU" altLang="en-US" sz="2400" u="sng">
              <a:solidFill>
                <a:schemeClr val="bg1"/>
              </a:solidFill>
            </a:endParaRPr>
          </a:p>
          <a:p>
            <a:pPr>
              <a:lnSpc>
                <a:spcPct val="100000"/>
              </a:lnSpc>
            </a:pPr>
            <a:r>
              <a:rPr lang="en-AU" altLang="en-US" sz="2400">
                <a:solidFill>
                  <a:schemeClr val="bg1"/>
                </a:solidFill>
              </a:rPr>
              <a:t>Leave the patient a contact phone number where he or she can call the physician and resolve any issues that may arise during treatment.</a:t>
            </a:r>
          </a:p>
          <a:p>
            <a:pPr>
              <a:lnSpc>
                <a:spcPct val="100000"/>
              </a:lnSpc>
            </a:pPr>
            <a:r>
              <a:rPr lang="en-AU" altLang="en-US" sz="2400">
                <a:solidFill>
                  <a:schemeClr val="bg1"/>
                </a:solidFill>
              </a:rPr>
              <a:t>Assign the patient a re-examination three days after treatment.</a:t>
            </a:r>
          </a:p>
          <a:p>
            <a:pPr>
              <a:lnSpc>
                <a:spcPct val="100000"/>
              </a:lnSpc>
            </a:pPr>
            <a:endParaRPr lang="en-AU" altLang="en-US" sz="2400">
              <a:solidFill>
                <a:schemeClr val="bg1"/>
              </a:solidFill>
            </a:endParaRPr>
          </a:p>
          <a:p>
            <a:pPr>
              <a:lnSpc>
                <a:spcPct val="100000"/>
              </a:lnSpc>
            </a:pPr>
            <a:endParaRPr lang="en-AU"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195580" y="276225"/>
            <a:ext cx="8670290" cy="6231255"/>
          </a:xfrm>
          <a:prstGeom prst="rect">
            <a:avLst/>
          </a:prstGeom>
          <a:noFill/>
        </p:spPr>
        <p:txBody>
          <a:bodyPr wrap="square" rtlCol="0">
            <a:noAutofit/>
          </a:bodyPr>
          <a:lstStyle/>
          <a:p>
            <a:pPr>
              <a:lnSpc>
                <a:spcPct val="100000"/>
              </a:lnSpc>
            </a:pPr>
            <a:r>
              <a:rPr lang="en-AU" altLang="en-US" sz="2400" u="sng">
                <a:solidFill>
                  <a:schemeClr val="bg1"/>
                </a:solidFill>
              </a:rPr>
              <a:t>Symptomatic therapy</a:t>
            </a:r>
          </a:p>
          <a:p>
            <a:pPr>
              <a:lnSpc>
                <a:spcPct val="100000"/>
              </a:lnSpc>
            </a:pPr>
            <a:endParaRPr lang="en-AU" altLang="en-US" sz="2400" u="sng">
              <a:solidFill>
                <a:schemeClr val="bg1"/>
              </a:solidFill>
            </a:endParaRPr>
          </a:p>
          <a:p>
            <a:pPr>
              <a:lnSpc>
                <a:spcPct val="100000"/>
              </a:lnSpc>
            </a:pPr>
            <a:r>
              <a:rPr lang="en-AU" altLang="en-US" sz="2400">
                <a:solidFill>
                  <a:schemeClr val="bg1"/>
                </a:solidFill>
              </a:rPr>
              <a:t>The vast majority of ARI are accompanied by symptoms, the medical correction of which significantly improves the quality of life of the patient during the disease.  Such symptoms include fever, headache, sore throat, ear pain, nasal congestion, rhinorrhea, cough, and so on.</a:t>
            </a:r>
          </a:p>
          <a:p>
            <a:pPr>
              <a:lnSpc>
                <a:spcPct val="100000"/>
              </a:lnSpc>
            </a:pPr>
            <a:endParaRPr lang="en-AU" altLang="en-US" sz="2400">
              <a:solidFill>
                <a:schemeClr val="bg1"/>
              </a:solidFill>
            </a:endParaRPr>
          </a:p>
          <a:p>
            <a:pPr>
              <a:lnSpc>
                <a:spcPct val="100000"/>
              </a:lnSpc>
            </a:pPr>
            <a:r>
              <a:rPr lang="en-AU" altLang="en-US" sz="2400">
                <a:solidFill>
                  <a:schemeClr val="bg1"/>
                </a:solidFill>
              </a:rPr>
              <a:t>A special place in the symptoms of ARI is fever.  Drug correction of fever is carried out by the following drugs: paracetamol (acetaminophen), ibuprofen, acetylsalicylic acid, mefenamic acid, metamizole sodium.  Acetylsalicylic acid should not be used for medical correction of fever in ARI in children (under 18 years).</a:t>
            </a:r>
          </a:p>
          <a:p>
            <a:pPr>
              <a:lnSpc>
                <a:spcPct val="100000"/>
              </a:lnSpc>
            </a:pPr>
            <a:endParaRPr lang="en-AU"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294005" y="1115695"/>
            <a:ext cx="8555990" cy="4881880"/>
          </a:xfrm>
          <a:prstGeom prst="rect">
            <a:avLst/>
          </a:prstGeom>
          <a:noFill/>
        </p:spPr>
        <p:txBody>
          <a:bodyPr wrap="square" rtlCol="0">
            <a:noAutofit/>
          </a:bodyPr>
          <a:lstStyle/>
          <a:p>
            <a:pPr>
              <a:lnSpc>
                <a:spcPct val="100000"/>
              </a:lnSpc>
            </a:pPr>
            <a:r>
              <a:rPr lang="en-AU" altLang="en-US" sz="2400">
                <a:solidFill>
                  <a:schemeClr val="bg1"/>
                </a:solidFill>
              </a:rPr>
              <a:t>In adult patients with severe nasal symptoms, decongestants and/or antihistamines are the best. Intranasal decongestants should be used for a maximum of 3-7 days due to the risk of developing chronic nasal congestion/rebound effect (drug-induced rhinitis). The Cochrane Review found that (older, first-generation) sedative antihistamines were associated with relieving sneezing and rhinorrhea, but not nasal congestion; sedation has often been reported. Studies evaluating (newer, second-generation) antihistamines without sedation have shown mixed effects on nasal congestion and no effect on sneezing or rhinorrhea.</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112395" y="1247775"/>
            <a:ext cx="8902700" cy="5012690"/>
          </a:xfrm>
          <a:prstGeom prst="rect">
            <a:avLst/>
          </a:prstGeom>
          <a:noFill/>
        </p:spPr>
        <p:txBody>
          <a:bodyPr wrap="square" rtlCol="0">
            <a:noAutofit/>
          </a:bodyPr>
          <a:lstStyle/>
          <a:p>
            <a:pPr>
              <a:lnSpc>
                <a:spcPct val="100000"/>
              </a:lnSpc>
            </a:pPr>
            <a:r>
              <a:rPr lang="en-AU" altLang="en-US" sz="2400">
                <a:solidFill>
                  <a:schemeClr val="bg1"/>
                </a:solidFill>
              </a:rPr>
              <a:t>In children, data on these treatments are more limited.  There is no evidence that decongestants alleviate nasal symptoms in children, but they are known to cause side effects (eg, drowsiness, gastrointestinal upset, more serious harm, such as convulsions and high heart rate, and death).  Therefore, decongestants are not recommended for children under 6 years, and in children 6-12 years it is recommended to use them with caution.  There is low-quality evidence that saline in the form of drops or spray may be effective and safe in young children.  They reduce the severity of nasal congestion in older children and are likely to reduce the severity of rhinorrhea.</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Box 2"/>
          <p:cNvSpPr txBox="1"/>
          <p:nvPr/>
        </p:nvSpPr>
        <p:spPr>
          <a:xfrm>
            <a:off x="368300" y="2582545"/>
            <a:ext cx="8522970" cy="2226310"/>
          </a:xfrm>
          <a:prstGeom prst="rect">
            <a:avLst/>
          </a:prstGeom>
          <a:noFill/>
        </p:spPr>
        <p:txBody>
          <a:bodyPr wrap="square" rtlCol="0">
            <a:noAutofit/>
          </a:bodyPr>
          <a:lstStyle/>
          <a:p>
            <a:pPr>
              <a:lnSpc>
                <a:spcPct val="100000"/>
              </a:lnSpc>
            </a:pPr>
            <a:r>
              <a:rPr lang="en-AU" altLang="en-US" sz="2400">
                <a:solidFill>
                  <a:schemeClr val="bg1"/>
                </a:solidFill>
              </a:rPr>
              <a:t>There is no evidence to support or disprove the use of over-the-counter cough medicines, expectorants, or mucolytics to reduce the incidence of cough in adults or children, especially in young children.</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96520" y="60325"/>
            <a:ext cx="7386320" cy="711200"/>
          </a:xfrm>
          <a:prstGeom prst="rect">
            <a:avLst/>
          </a:prstGeom>
          <a:noFill/>
        </p:spPr>
        <p:txBody>
          <a:bodyPr wrap="square" rtlCol="0">
            <a:noAutofit/>
          </a:bodyPr>
          <a:lstStyle/>
          <a:p>
            <a:pPr>
              <a:lnSpc>
                <a:spcPct val="100000"/>
              </a:lnSpc>
            </a:pPr>
            <a:r>
              <a:rPr lang="en-AU" altLang="en-US" sz="2800" b="1" i="1" u="sng">
                <a:solidFill>
                  <a:schemeClr val="bg1"/>
                </a:solidFill>
              </a:rPr>
              <a:t>INDICATIONS FOR HOSPITALIZATION </a:t>
            </a:r>
          </a:p>
        </p:txBody>
      </p:sp>
      <p:sp>
        <p:nvSpPr>
          <p:cNvPr id="3" name="Text Box 2"/>
          <p:cNvSpPr txBox="1"/>
          <p:nvPr/>
        </p:nvSpPr>
        <p:spPr>
          <a:xfrm>
            <a:off x="294005" y="787400"/>
            <a:ext cx="8439785" cy="5833110"/>
          </a:xfrm>
          <a:prstGeom prst="rect">
            <a:avLst/>
          </a:prstGeom>
          <a:noFill/>
        </p:spPr>
        <p:txBody>
          <a:bodyPr wrap="square" rtlCol="0">
            <a:noAutofit/>
          </a:bodyPr>
          <a:lstStyle/>
          <a:p>
            <a:pPr>
              <a:lnSpc>
                <a:spcPct val="100000"/>
              </a:lnSpc>
            </a:pPr>
            <a:r>
              <a:rPr lang="en-AU" altLang="en-US" sz="2400">
                <a:solidFill>
                  <a:schemeClr val="bg1"/>
                </a:solidFill>
              </a:rPr>
              <a:t>1. Respiration rate &gt; 30 / min.</a:t>
            </a:r>
          </a:p>
          <a:p>
            <a:pPr>
              <a:lnSpc>
                <a:spcPct val="100000"/>
              </a:lnSpc>
            </a:pPr>
            <a:r>
              <a:rPr lang="en-AU" altLang="en-US" sz="2400">
                <a:solidFill>
                  <a:schemeClr val="bg1"/>
                </a:solidFill>
              </a:rPr>
              <a:t>2. Heart rate &gt; 130 / min.</a:t>
            </a:r>
          </a:p>
          <a:p>
            <a:pPr>
              <a:lnSpc>
                <a:spcPct val="100000"/>
              </a:lnSpc>
            </a:pPr>
            <a:r>
              <a:rPr lang="en-AU" altLang="en-US" sz="2400">
                <a:solidFill>
                  <a:schemeClr val="bg1"/>
                </a:solidFill>
              </a:rPr>
              <a:t>3. Systolic blood pressure &lt;90 mm Hg, or diastolic blood pressure &lt;60 mm Hg (if this is not the norm for this patient).</a:t>
            </a:r>
          </a:p>
          <a:p>
            <a:pPr>
              <a:lnSpc>
                <a:spcPct val="100000"/>
              </a:lnSpc>
            </a:pPr>
            <a:r>
              <a:rPr lang="en-AU" altLang="en-US" sz="2400">
                <a:solidFill>
                  <a:schemeClr val="bg1"/>
                </a:solidFill>
              </a:rPr>
              <a:t>4. Oxygen saturation &lt;92%, or central cyanosis (if the person has no history of chronic hypoxia).</a:t>
            </a:r>
          </a:p>
          <a:p>
            <a:pPr>
              <a:lnSpc>
                <a:spcPct val="100000"/>
              </a:lnSpc>
            </a:pPr>
            <a:r>
              <a:rPr lang="en-AU" altLang="en-US" sz="2400">
                <a:solidFill>
                  <a:schemeClr val="bg1"/>
                </a:solidFill>
              </a:rPr>
              <a:t>5. Peak volumetric expiratory rate &lt;33% of normal.</a:t>
            </a:r>
          </a:p>
          <a:p>
            <a:pPr>
              <a:lnSpc>
                <a:spcPct val="100000"/>
              </a:lnSpc>
            </a:pPr>
            <a:r>
              <a:rPr lang="en-AU" altLang="en-US" sz="2400">
                <a:solidFill>
                  <a:schemeClr val="bg1"/>
                </a:solidFill>
              </a:rPr>
              <a:t>6. Altered state of consciousness.</a:t>
            </a:r>
          </a:p>
          <a:p>
            <a:pPr>
              <a:lnSpc>
                <a:spcPct val="100000"/>
              </a:lnSpc>
            </a:pPr>
            <a:r>
              <a:rPr lang="en-AU" altLang="en-US" sz="2400">
                <a:solidFill>
                  <a:schemeClr val="bg1"/>
                </a:solidFill>
              </a:rPr>
              <a:t>7. Respiratory failure ≥II t.  (see relevant medical and technological documents).</a:t>
            </a:r>
          </a:p>
          <a:p>
            <a:pPr>
              <a:lnSpc>
                <a:spcPct val="100000"/>
              </a:lnSpc>
            </a:pPr>
            <a:r>
              <a:rPr lang="en-AU" altLang="en-US" sz="2400">
                <a:solidFill>
                  <a:schemeClr val="bg1"/>
                </a:solidFill>
              </a:rPr>
              <a:t>8. Body temperature ≥38.5 ° C and can be corrected by drugs.</a:t>
            </a:r>
          </a:p>
          <a:p>
            <a:pPr>
              <a:lnSpc>
                <a:spcPct val="100000"/>
              </a:lnSpc>
            </a:pPr>
            <a:r>
              <a:rPr lang="en-AU" altLang="en-US" sz="2400">
                <a:solidFill>
                  <a:schemeClr val="bg1"/>
                </a:solidFill>
              </a:rPr>
              <a:t>9. Patient aged ≥65 years.</a:t>
            </a:r>
          </a:p>
          <a:p>
            <a:pPr>
              <a:lnSpc>
                <a:spcPct val="100000"/>
              </a:lnSpc>
            </a:pPr>
            <a:r>
              <a:rPr lang="en-AU" altLang="en-US" sz="2400">
                <a:solidFill>
                  <a:schemeClr val="bg1"/>
                </a:solidFill>
              </a:rPr>
              <a:t>10. Social indications (living in closed institutions; inability to self-care as a result of illness).</a:t>
            </a:r>
          </a:p>
          <a:p>
            <a:pPr>
              <a:lnSpc>
                <a:spcPct val="100000"/>
              </a:lnSpc>
            </a:pPr>
            <a:endParaRPr lang="en-AU"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29845" y="93345"/>
            <a:ext cx="3743960" cy="595630"/>
          </a:xfrm>
          <a:prstGeom prst="rect">
            <a:avLst/>
          </a:prstGeom>
          <a:noFill/>
        </p:spPr>
        <p:txBody>
          <a:bodyPr wrap="square" rtlCol="0">
            <a:noAutofit/>
          </a:bodyPr>
          <a:lstStyle/>
          <a:p>
            <a:pPr>
              <a:lnSpc>
                <a:spcPct val="100000"/>
              </a:lnSpc>
            </a:pPr>
            <a:r>
              <a:rPr lang="en-AU" altLang="en-US" sz="2800" b="1" i="1" u="sng"/>
              <a:t>PROGNOSIS</a:t>
            </a:r>
          </a:p>
        </p:txBody>
      </p:sp>
      <p:sp>
        <p:nvSpPr>
          <p:cNvPr id="3" name="Text Box 2"/>
          <p:cNvSpPr txBox="1"/>
          <p:nvPr/>
        </p:nvSpPr>
        <p:spPr>
          <a:xfrm>
            <a:off x="310515" y="2600960"/>
            <a:ext cx="8474075" cy="2307590"/>
          </a:xfrm>
          <a:prstGeom prst="rect">
            <a:avLst/>
          </a:prstGeom>
          <a:noFill/>
        </p:spPr>
        <p:txBody>
          <a:bodyPr wrap="square" rtlCol="0">
            <a:noAutofit/>
          </a:bodyPr>
          <a:lstStyle/>
          <a:p>
            <a:pPr>
              <a:lnSpc>
                <a:spcPct val="100000"/>
              </a:lnSpc>
            </a:pPr>
            <a:r>
              <a:rPr lang="en-AU" altLang="en-US" sz="2400">
                <a:solidFill>
                  <a:schemeClr val="bg1"/>
                </a:solidFill>
              </a:rPr>
              <a:t>Most people recover within 2 weeks. Cough is the most common persistent symptom, lasting from 15.3 to 28.6 days. It is important to advise patients of this to reduce their expectations of a quick improvement and pre-empt a visit seeking additional treatment (e.g., antibiotics). </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62230" y="76835"/>
            <a:ext cx="3957955" cy="563245"/>
          </a:xfrm>
          <a:prstGeom prst="rect">
            <a:avLst/>
          </a:prstGeom>
          <a:noFill/>
        </p:spPr>
        <p:txBody>
          <a:bodyPr wrap="square" rtlCol="0">
            <a:noAutofit/>
          </a:bodyPr>
          <a:lstStyle/>
          <a:p>
            <a:pPr>
              <a:lnSpc>
                <a:spcPct val="100000"/>
              </a:lnSpc>
            </a:pPr>
            <a:r>
              <a:rPr lang="en-AU" altLang="en-US" sz="2800" b="1" i="1" u="sng">
                <a:solidFill>
                  <a:schemeClr val="bg1"/>
                </a:solidFill>
              </a:rPr>
              <a:t>PREVENTION</a:t>
            </a:r>
          </a:p>
        </p:txBody>
      </p:sp>
      <p:sp>
        <p:nvSpPr>
          <p:cNvPr id="3" name="Text Box 2"/>
          <p:cNvSpPr txBox="1"/>
          <p:nvPr/>
        </p:nvSpPr>
        <p:spPr>
          <a:xfrm>
            <a:off x="424815" y="1643380"/>
            <a:ext cx="8013700" cy="4469130"/>
          </a:xfrm>
          <a:prstGeom prst="rect">
            <a:avLst/>
          </a:prstGeom>
          <a:noFill/>
        </p:spPr>
        <p:txBody>
          <a:bodyPr wrap="square" rtlCol="0">
            <a:noAutofit/>
          </a:bodyPr>
          <a:lstStyle/>
          <a:p>
            <a:pPr>
              <a:lnSpc>
                <a:spcPct val="100000"/>
              </a:lnSpc>
            </a:pPr>
            <a:r>
              <a:rPr lang="en-AU" altLang="en-US" sz="2400">
                <a:solidFill>
                  <a:schemeClr val="bg1"/>
                </a:solidFill>
              </a:rPr>
              <a:t>Spreading to other people can be limited by physical activity, including washing hands, covering the mouth and nose when sneezing or coughing, effectively disposing of napkins containing nasal secretions, and refusing to attend work or school.</a:t>
            </a:r>
          </a:p>
          <a:p>
            <a:pPr>
              <a:lnSpc>
                <a:spcPct val="100000"/>
              </a:lnSpc>
            </a:pPr>
            <a:endParaRPr lang="en-AU" altLang="en-US" sz="2400">
              <a:solidFill>
                <a:schemeClr val="bg1"/>
              </a:solidFill>
            </a:endParaRPr>
          </a:p>
          <a:p>
            <a:pPr>
              <a:lnSpc>
                <a:spcPct val="100000"/>
              </a:lnSpc>
            </a:pPr>
            <a:r>
              <a:rPr lang="en-AU" altLang="en-US" sz="2400">
                <a:solidFill>
                  <a:schemeClr val="bg1"/>
                </a:solidFill>
              </a:rPr>
              <a:t>Vaccination is the most effective way to prevent the flu.  Vaccination does not guarantee 100% protection against the virus, but significantly reduces the risk of contracting or suffering from severe influenza.</a:t>
            </a:r>
          </a:p>
          <a:p>
            <a:pPr>
              <a:lnSpc>
                <a:spcPct val="100000"/>
              </a:lnSpc>
            </a:pPr>
            <a:endParaRPr lang="en-AU"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2509520" y="2941320"/>
            <a:ext cx="4124325" cy="975360"/>
          </a:xfrm>
          <a:prstGeom prst="rect">
            <a:avLst/>
          </a:prstGeom>
          <a:noFill/>
        </p:spPr>
        <p:txBody>
          <a:bodyPr wrap="square" rtlCol="0">
            <a:noAutofit/>
          </a:bodyPr>
          <a:lstStyle/>
          <a:p>
            <a:pPr>
              <a:lnSpc>
                <a:spcPct val="100000"/>
              </a:lnSpc>
            </a:pPr>
            <a:r>
              <a:rPr lang="en-AU" altLang="en-US" sz="5400">
                <a:solidFill>
                  <a:schemeClr val="tx1"/>
                </a:solidFill>
              </a:rPr>
              <a:t>Thank you</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2237</Words>
  <Application>Microsoft Office PowerPoint</Application>
  <PresentationFormat>On-screen Show (4:3)</PresentationFormat>
  <Paragraphs>158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Wingdings</vt:lpstr>
      <vt:lpstr>Default Design</vt:lpstr>
      <vt:lpstr>Acute respiratory diseases in the practice of a family doctor.  Characteristics of the patient, diagnosis, 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Anjitha Aji</dc:creator>
  <cp:lastModifiedBy>Елизавета Тулянцева</cp:lastModifiedBy>
  <cp:revision>9</cp:revision>
  <dcterms:created xsi:type="dcterms:W3CDTF">1900-01-01T00:00:00Z</dcterms:created>
  <dcterms:modified xsi:type="dcterms:W3CDTF">2022-06-03T06:53:07Z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3081-11.15.0</vt:lpwstr>
  </property>
  <property fmtid="{D5CDD505-2E9C-101B-9397-08002B2CF9AE}" pid="3" name="ICV">
    <vt:lpwstr>658FB68F4520DA60F1F3B061D6135331</vt:lpwstr>
  </property>
</Properties>
</file>