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96" r:id="rId5"/>
    <p:sldId id="259" r:id="rId6"/>
    <p:sldId id="262" r:id="rId7"/>
    <p:sldId id="263" r:id="rId8"/>
    <p:sldId id="264" r:id="rId9"/>
    <p:sldId id="260" r:id="rId10"/>
    <p:sldId id="266" r:id="rId11"/>
    <p:sldId id="261" r:id="rId12"/>
    <p:sldId id="297" r:id="rId13"/>
    <p:sldId id="265" r:id="rId14"/>
    <p:sldId id="267" r:id="rId15"/>
    <p:sldId id="268" r:id="rId16"/>
    <p:sldId id="269" r:id="rId17"/>
    <p:sldId id="272" r:id="rId18"/>
    <p:sldId id="270" r:id="rId19"/>
    <p:sldId id="271" r:id="rId20"/>
    <p:sldId id="279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1" r:id="rId29"/>
    <p:sldId id="282" r:id="rId30"/>
    <p:sldId id="283" r:id="rId31"/>
    <p:sldId id="284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79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B96139A-0FBF-48A8-83DF-025B3FA22DCF}" type="datetimeFigureOut">
              <a:rPr lang="en-US" smtClean="0"/>
              <a:t>6/3/2022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F9C82AE-7307-4B93-AE27-1460A97DBB2F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1285860"/>
            <a:ext cx="8458200" cy="898521"/>
          </a:xfrm>
        </p:spPr>
        <p:txBody>
          <a:bodyPr>
            <a:noAutofit/>
          </a:bodyPr>
          <a:lstStyle/>
          <a:p>
            <a:pPr algn="ctr"/>
            <a:r>
              <a:rPr lang="en-IN" sz="5400" dirty="0">
                <a:latin typeface="+mn-lt"/>
              </a:rPr>
              <a:t>BRONCHIAL ASTHMA</a:t>
            </a:r>
          </a:p>
        </p:txBody>
      </p:sp>
      <p:pic>
        <p:nvPicPr>
          <p:cNvPr id="15362" name="Picture 2" descr="5 Possible Reasons Your Asthma Is Not Under Control - Shareca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36018"/>
            <a:ext cx="5500694" cy="3143248"/>
          </a:xfrm>
          <a:prstGeom prst="rect">
            <a:avLst/>
          </a:prstGeom>
          <a:noFill/>
        </p:spPr>
      </p:pic>
      <p:pic>
        <p:nvPicPr>
          <p:cNvPr id="15366" name="Picture 6" descr="On a Purple Background a Stethoscope with Yellow List with Text BRONCHIAL  ASTHMA Stock Image - Image of stethoscope, medicare: 1922379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6181" y="3714753"/>
            <a:ext cx="4717819" cy="314324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A4E3D036-7A4F-9E30-0320-EDDDF4018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6248819"/>
            <a:ext cx="5500694" cy="609182"/>
          </a:xfrm>
        </p:spPr>
        <p:txBody>
          <a:bodyPr>
            <a:normAutofit fontScale="70000" lnSpcReduction="20000"/>
          </a:bodyPr>
          <a:lstStyle/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Prepared by: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associate professor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Tsyunchyk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 Yu. H.</a:t>
            </a:r>
            <a:endParaRPr kumimoji="0" lang="uk-UA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  <a:p>
            <a:endParaRPr lang="uk-UA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4D27F92-7C0C-F827-5C23-8D61E8875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2400"/>
            <a:ext cx="8207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 dirty="0">
                <a:solidFill>
                  <a:schemeClr val="bg1"/>
                </a:solidFill>
              </a:rPr>
              <a:t>Odesa National Medical University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 dirty="0">
                <a:solidFill>
                  <a:schemeClr val="bg1"/>
                </a:solidFill>
              </a:rPr>
              <a:t>Department of family medicine and polyclinic therapy</a:t>
            </a:r>
            <a:endParaRPr lang="uk-UA" alt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8229600" cy="3929090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Asthma is a chronic inflammatory disease of the airways that causes airway hyper responsiveness, mucosal edema, and mucus production. This inflammation ultimately leads to recurrent episodes of asthma symptoms: cough, chest tightness, wheezing, and dyspnea</a:t>
            </a:r>
          </a:p>
          <a:p>
            <a:r>
              <a:rPr lang="en-IN" dirty="0"/>
              <a:t> Definition of Bronchial asthma : Bronchial asthma is a chronic , inflammatory disease of the airways, characterized by airflow obstruction, bronchial hyperactivity, and a mucous production.</a:t>
            </a:r>
          </a:p>
        </p:txBody>
      </p:sp>
      <p:pic>
        <p:nvPicPr>
          <p:cNvPr id="2050" name="Picture 2" descr="Bronchial Asthma diagram with normal lung and asthmatic lung 3567446 Vector  Art at Vecteez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030206"/>
            <a:ext cx="5225647" cy="2827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efinition (GINA, 2011)&#10; Asthma is a common andpotentially&#10;serious chronic disease that can be&#10;controlled but not cured&#10;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7929618" cy="5953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efinition (GINA, 2011)&#10;ProPowerPoint.Ru&#10;Symptoms are associated with variable&#10;expiratory airflow,&#10;e. difficulty breathi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7858180" cy="5899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TRIGGERS OF BRONCHIAL ASTHMA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Allergens </a:t>
            </a:r>
          </a:p>
          <a:p>
            <a:r>
              <a:rPr lang="en-IN" dirty="0"/>
              <a:t> Exercise ( Exercise induced asthma) EIA </a:t>
            </a:r>
          </a:p>
          <a:p>
            <a:r>
              <a:rPr lang="en-IN" dirty="0"/>
              <a:t>Respiratory Infections </a:t>
            </a:r>
          </a:p>
          <a:p>
            <a:r>
              <a:rPr lang="en-IN" dirty="0"/>
              <a:t> Nose and Sinus problems </a:t>
            </a:r>
          </a:p>
          <a:p>
            <a:r>
              <a:rPr lang="en-IN" dirty="0"/>
              <a:t> Drugs and Food Additives </a:t>
            </a:r>
          </a:p>
          <a:p>
            <a:r>
              <a:rPr lang="en-IN" dirty="0"/>
              <a:t> GERD ( Gastro </a:t>
            </a:r>
            <a:r>
              <a:rPr lang="en-IN" dirty="0" err="1"/>
              <a:t>esophageal</a:t>
            </a:r>
            <a:r>
              <a:rPr lang="en-IN" dirty="0"/>
              <a:t> disorder) </a:t>
            </a:r>
          </a:p>
          <a:p>
            <a:r>
              <a:rPr lang="en-IN" dirty="0"/>
              <a:t> Emotional Stress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066800"/>
          </a:xfrm>
        </p:spPr>
        <p:txBody>
          <a:bodyPr/>
          <a:lstStyle/>
          <a:p>
            <a:r>
              <a:rPr lang="en-IN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1679642"/>
          </a:xfrm>
        </p:spPr>
        <p:txBody>
          <a:bodyPr/>
          <a:lstStyle/>
          <a:p>
            <a:r>
              <a:rPr lang="en-IN" dirty="0"/>
              <a:t> Genes </a:t>
            </a:r>
          </a:p>
          <a:p>
            <a:r>
              <a:rPr lang="en-IN" dirty="0"/>
              <a:t> Atopy </a:t>
            </a:r>
          </a:p>
          <a:p>
            <a:r>
              <a:rPr lang="en-IN" dirty="0"/>
              <a:t> Bronchial hyper responsiveness</a:t>
            </a:r>
          </a:p>
        </p:txBody>
      </p:sp>
      <p:pic>
        <p:nvPicPr>
          <p:cNvPr id="23554" name="Picture 2" descr="Bronchial Asthma diagram with normal lung and asthmatic lung 3567446 Vector  Art at Vecteez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286124"/>
            <a:ext cx="6261054" cy="33880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066800"/>
          </a:xfrm>
        </p:spPr>
        <p:txBody>
          <a:bodyPr/>
          <a:lstStyle/>
          <a:p>
            <a:r>
              <a:rPr lang="en-IN" dirty="0"/>
              <a:t>ATOPY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25112"/>
          </a:xfrm>
        </p:spPr>
        <p:txBody>
          <a:bodyPr/>
          <a:lstStyle/>
          <a:p>
            <a:r>
              <a:rPr lang="en-IN" dirty="0"/>
              <a:t>Atopy is a predisposition toward developing certain allergic hypersensitivity reactions by excessive production of allergen- specific antibodies (</a:t>
            </a:r>
            <a:r>
              <a:rPr lang="en-IN" dirty="0" err="1"/>
              <a:t>Ig</a:t>
            </a:r>
            <a:r>
              <a:rPr lang="en-IN" dirty="0"/>
              <a:t> E). </a:t>
            </a:r>
          </a:p>
          <a:p>
            <a:r>
              <a:rPr lang="en-IN" dirty="0"/>
              <a:t> It is genetic origin. </a:t>
            </a:r>
          </a:p>
          <a:p>
            <a:r>
              <a:rPr lang="en-IN" dirty="0"/>
              <a:t> Atopy is the cause of eczema(atop dermatitis), allergic rhinitis (hay fever), asthma, allergic conjunctivitis, </a:t>
            </a:r>
            <a:r>
              <a:rPr lang="en-IN" dirty="0" err="1"/>
              <a:t>eosinophilic</a:t>
            </a:r>
            <a:r>
              <a:rPr lang="en-IN" dirty="0"/>
              <a:t> </a:t>
            </a:r>
            <a:r>
              <a:rPr lang="en-IN" dirty="0" err="1"/>
              <a:t>esophagitis</a:t>
            </a:r>
            <a:r>
              <a:rPr lang="en-IN" dirty="0"/>
              <a:t>, anaphylaxis.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BRONCHIAL HYPERRESPONSIVENESS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Bronchial hyper responsiveness (or other combinations with airway or </a:t>
            </a:r>
            <a:r>
              <a:rPr lang="en-IN" dirty="0" err="1"/>
              <a:t>hyperreactivity</a:t>
            </a:r>
            <a:r>
              <a:rPr lang="en-IN" dirty="0"/>
              <a:t>) is a state characterised by easily triggered </a:t>
            </a:r>
            <a:r>
              <a:rPr lang="en-IN" dirty="0" err="1"/>
              <a:t>bronchospasm</a:t>
            </a:r>
            <a:r>
              <a:rPr lang="en-IN" dirty="0"/>
              <a:t>. </a:t>
            </a:r>
          </a:p>
          <a:p>
            <a:r>
              <a:rPr lang="en-IN" dirty="0"/>
              <a:t> Bronchial hyper responsiveness can be assessed with a bronchial challenge test (post bronchodilator test).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066800"/>
          </a:xfrm>
        </p:spPr>
        <p:txBody>
          <a:bodyPr/>
          <a:lstStyle/>
          <a:p>
            <a:r>
              <a:rPr lang="en-IN" dirty="0"/>
              <a:t>PATHOPHYSIOLOGY OF ASTHMA</a:t>
            </a:r>
          </a:p>
        </p:txBody>
      </p:sp>
      <p:pic>
        <p:nvPicPr>
          <p:cNvPr id="16386" name="Picture 2" descr="Asth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49"/>
            <a:ext cx="7620000" cy="5429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athogenesis&#10;ProPo https://upload.wikimedia.org/wikipedia/commons/4/4a/Asthma_attack-illustration_NIH.jpg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24774" cy="5868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066800"/>
          </a:xfrm>
        </p:spPr>
        <p:txBody>
          <a:bodyPr/>
          <a:lstStyle/>
          <a:p>
            <a:r>
              <a:rPr lang="en-IN" dirty="0"/>
              <a:t>CLINICAL MANIFESTATIONS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5500726" cy="5000660"/>
          </a:xfrm>
        </p:spPr>
        <p:txBody>
          <a:bodyPr>
            <a:normAutofit/>
          </a:bodyPr>
          <a:lstStyle/>
          <a:p>
            <a:r>
              <a:rPr lang="en-IN" dirty="0"/>
              <a:t>The three most common symptoms of asthma are Cough ( esp. at night), Dyspnea, and Wheezing.</a:t>
            </a:r>
          </a:p>
          <a:p>
            <a:r>
              <a:rPr lang="en-IN" dirty="0"/>
              <a:t> In some instances, cough may be the only symptom. Asthma attacks often occur at night or early in the morning, possibly due to circadian variations that influence airway receptor thresholds.</a:t>
            </a:r>
          </a:p>
        </p:txBody>
      </p:sp>
      <p:pic>
        <p:nvPicPr>
          <p:cNvPr id="18434" name="Picture 2" descr="Asthma Care &amp;amp; Treatment | Clancy Medical Group | Vista, 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357298"/>
            <a:ext cx="3357586" cy="4360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ymptoms&#10;Classic sighns of asthma are:&#10;• Attacks of expiratory dyspnea&#10;• Shortness of breath&#10;• Cough&#10;• Chest tightness&#10;• W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715304" cy="5792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lassification&#10;▪ exacerebrationProPowerPoint.Ru&#10;• Etiology:&#10;▪ exogenous (atopic)&#10;▪ endogenous (non-atopic)&#10;• Clinical cou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810554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lassification&#10;• Severity:&#10;Clinical course,&#10;severity&#10;Daytime asthma&#10;symptoms&#10;Nighttime&#10;awakenings&#10;FEV1, PEF&#10;Intermittent &lt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917" y="500042"/>
            <a:ext cx="8087854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INA classification&#10;Asthma is classified by GINA on&#10;the base of control assessment and&#10;divided into:&#10;• well-controlled&#10;• p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286676" cy="54707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tatus asthmaticus&#10;ProPowerPoint.Ru&#10;• Acute severe asthma (status&#10;asthmaticus) is an acute exacerbation&#10;of asthma that la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14356"/>
            <a:ext cx="7421796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tatus asthmaticus&#10;ProPowerPoint.Ru&#10;• Progressive respiratory failure&#10;• Hypoxemia&#10;• Hypercapnia&#10;• Respiratory acidosis&#10;• 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7421795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omplications&#10;ProPowerPoint.Ru&#10;Persistent asthma:&#10;• Fibrosing bronchitis&#10;• Small bronchi deformation and obliteration&#10;• Em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707547" cy="5786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omplications&#10;ProPowerPoint.Ru&#10;Asthma exacerbations:&#10;• Pneumothorax&#10;• Lung atelectasis&#10;• Pneumonia&#10;• Acute or subacute co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7643866" cy="573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Key to diagnosis&#10;• History&#10;• Physical exam (resp. tract, skin,&#10;chest)&#10;• Spirometry to demonstrate&#10;reversibility&#10;• Additio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7643866" cy="5738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Lab diagnostics&#10;ProPowerPoint.Ru&#10;• TBC - eosinophilia, moderate leucocytosis,&#10;increased ESR.&#10;• Immunological tests - inc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7786742" cy="5846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X-ray&#10;• Hyperlucency of lung&#10;fields&#10;• Low standing and&#10;limited mobility of&#10;diaphragm&#10;• Eexpanded&#10;intercostal spaces&#10;• Hor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7786742" cy="5846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pirometry &amp; Peakflowmetry&#10;ProPowerPoint.Ru&#10;• Forced vital capacity (FVC) is the volume&#10;of air that can forcibly be blown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7858180" cy="5899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pirometry &amp; Peakflowmetry&#10;ProPowerPoint.Ru&#10;• FEV1/FVC (FEV1%, Tiffeneau index) is&#10;the ratio of FEV1 to FVC. In healthy ad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43932" cy="61143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eakflow meters&#10;https://www.nlm.nih.gov/medlineplus/ency/images/ency/fullsize/19367.jpg&#10;ProPowerPoint.Rhuttp://www.woodley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810157" cy="5863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ost bronchodilator test&#10;• Post bronchodilator test – is a performing&#10;of peakflowmetry for 2 times: before and&#10;after inha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97550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ifferential diagnosis&#10;• In COPD there is permanent damage to the&#10;airways. The narrowed airways are fixed,&#10;and so symptom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371" y="571480"/>
            <a:ext cx="7516946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ifferential diagnosis&#10;ProPowerPoint.Ru&#10;• COPD is more likely than asthma to cause&#10;a chronic (ongoing) cough with sputum.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858180" cy="5899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anagement&#10;1. Avoiding the contact with allergen. If it is&#10;impossible, the specific hyposensitization with&#10;standard allerg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7858180" cy="5899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rug therapy&#10;Antiinflammatory drugs&#10;(basic)&#10;Bronchodilators&#10;Hormone-containing&#10;(corticosteroids)&#10;Nonhormone-containing&#10;(c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7858180" cy="5899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GINA asthma strategy: what&amp;#39;s new for 2020? | Implementing guidelines |  Guidelines in Practi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928670"/>
            <a:ext cx="9144063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orticosteroids&#10;ProPowerPoint.Ru http://www.hiwtc.com/photo/products/20/02/62/26282.jpg&#10;• Inhaled corticosteroids are th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358246" cy="6275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nhaled steroids&#10;http://www.drsmartphonemd.com/wp-content/uploads/2013/04/inhaler.jpgProPowerPoint.Ru&#10;Representatives:&#10;• F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90033"/>
            <a:ext cx="8215370" cy="6167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Leukotriene receptor antagonists&#10;• have the moderate intiinflammatory activity&#10;• used in case of aspirin-induced asthma a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55"/>
            <a:ext cx="8373309" cy="62865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• β2-agonists - stimulate β2-adrenergic&#10;receptors of bronchi&#10;• Anticholinergic drugs - reduce tonus of&#10;vagus&#10;• Methylxanth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83005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They are the basic drug group among&#10;bronchodilators.&#10;• Short-acting (duration of action 5-6 h) β2-&#10;agonists (SABAs) – Salb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001056" cy="6007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They are used predominantly in nighttime&#10;asthma and in elderly patients because of the&#10;least cardiotoxic effect.&#10;Represen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36399"/>
            <a:ext cx="8286808" cy="6221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ombined inhaled drugs (corticosteroids with b2-&#10;agonists) with use of delivery devices (nebulasers,&#10;turbuhalers, spasers,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929618" cy="5953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anagement of asthmatic status&#10;• Oxygen&#10;• Systemic corticosteroids (Hydrocortisone 200mg or&#10;Methylprednisolone 125mg every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82765"/>
            <a:ext cx="8358246" cy="62752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Types of inhalers&#10;ProPowerPoint.Ru http://www.thuisarts.nl/sites/default/files/images/inhalers.png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7944647" cy="5964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Nebulizer&#10;ProPowerPoinhtt.tRpu://img.medicalexpo.com/images_me/photo-g/electro-pneumatic-nebulizer-mask-compressor-69408-1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97301"/>
            <a:ext cx="8072494" cy="6060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6" name="Picture 8" descr="38,453 BEST Thank You Red IMAGES, STOCK PHOTOS &amp;amp; VECTORS | Adobe 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535006" cy="42148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225</TotalTime>
  <Words>297</Words>
  <Application>Microsoft Office PowerPoint</Application>
  <PresentationFormat>On-screen Show (4:3)</PresentationFormat>
  <Paragraphs>30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Georgia</vt:lpstr>
      <vt:lpstr>Gill Sans MT</vt:lpstr>
      <vt:lpstr>Trebuchet MS</vt:lpstr>
      <vt:lpstr>Wingdings 2</vt:lpstr>
      <vt:lpstr>Urban</vt:lpstr>
      <vt:lpstr>BRONCHIAL ASTHMA</vt:lpstr>
      <vt:lpstr>PowerPoint Presentation</vt:lpstr>
      <vt:lpstr>PowerPoint Presentation</vt:lpstr>
      <vt:lpstr>PowerPoint Presentation</vt:lpstr>
      <vt:lpstr>TRIGGERS OF BRONCHIAL ASTHMA</vt:lpstr>
      <vt:lpstr>ETIOLOGY</vt:lpstr>
      <vt:lpstr>ATOPY</vt:lpstr>
      <vt:lpstr>BRONCHIAL HYPERRESPONSIVENESS</vt:lpstr>
      <vt:lpstr>PATHOPHYSIOLOGY OF ASTHMA</vt:lpstr>
      <vt:lpstr>PowerPoint Presentation</vt:lpstr>
      <vt:lpstr>CLINICAL MANIFESTATIONS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BRONCHIAL ASTHMA</dc:title>
  <dc:creator>HP</dc:creator>
  <cp:lastModifiedBy>Елизавета Тулянцева</cp:lastModifiedBy>
  <cp:revision>27</cp:revision>
  <dcterms:created xsi:type="dcterms:W3CDTF">2021-12-08T18:02:52Z</dcterms:created>
  <dcterms:modified xsi:type="dcterms:W3CDTF">2022-06-03T06:55:14Z</dcterms:modified>
</cp:coreProperties>
</file>