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52"/>
  </p:notesMasterIdLst>
  <p:sldIdLst>
    <p:sldId id="333" r:id="rId3"/>
    <p:sldId id="334" r:id="rId4"/>
    <p:sldId id="336" r:id="rId5"/>
    <p:sldId id="337" r:id="rId6"/>
    <p:sldId id="338" r:id="rId7"/>
    <p:sldId id="339" r:id="rId8"/>
    <p:sldId id="340" r:id="rId9"/>
    <p:sldId id="342" r:id="rId10"/>
    <p:sldId id="344" r:id="rId11"/>
    <p:sldId id="345" r:id="rId12"/>
    <p:sldId id="347" r:id="rId13"/>
    <p:sldId id="348" r:id="rId14"/>
    <p:sldId id="349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361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70" r:id="rId33"/>
    <p:sldId id="371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90" r:id="rId49"/>
    <p:sldId id="392" r:id="rId50"/>
    <p:sldId id="393" r:id="rId5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 autoAdjust="0"/>
  </p:normalViewPr>
  <p:slideViewPr>
    <p:cSldViewPr>
      <p:cViewPr varScale="1">
        <p:scale>
          <a:sx n="72" d="100"/>
          <a:sy n="72" d="100"/>
        </p:scale>
        <p:origin x="176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Rectangle 2">
            <a:extLst>
              <a:ext uri="{FF2B5EF4-FFF2-40B4-BE49-F238E27FC236}">
                <a16:creationId xmlns:a16="http://schemas.microsoft.com/office/drawing/2014/main" id="{B1E0AFE8-A151-4334-9EC0-4FF5C41226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048850" name="Rectangle 3">
            <a:extLst>
              <a:ext uri="{FF2B5EF4-FFF2-40B4-BE49-F238E27FC236}">
                <a16:creationId xmlns:a16="http://schemas.microsoft.com/office/drawing/2014/main" id="{910DAE73-F32F-4644-92F3-892A55E31C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048851" name="Rectangle 4">
            <a:extLst>
              <a:ext uri="{FF2B5EF4-FFF2-40B4-BE49-F238E27FC236}">
                <a16:creationId xmlns:a16="http://schemas.microsoft.com/office/drawing/2014/main" id="{5FDC24C8-2804-4792-B448-2BB17940A1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8852" name="Rectangle 5">
            <a:extLst>
              <a:ext uri="{FF2B5EF4-FFF2-40B4-BE49-F238E27FC236}">
                <a16:creationId xmlns:a16="http://schemas.microsoft.com/office/drawing/2014/main" id="{E8846650-703A-4295-BF67-AD38B97F703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1048853" name="Rectangle 6">
            <a:extLst>
              <a:ext uri="{FF2B5EF4-FFF2-40B4-BE49-F238E27FC236}">
                <a16:creationId xmlns:a16="http://schemas.microsoft.com/office/drawing/2014/main" id="{B829C25A-2356-42CF-B2AB-B827CA0804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048854" name="Rectangle 7">
            <a:extLst>
              <a:ext uri="{FF2B5EF4-FFF2-40B4-BE49-F238E27FC236}">
                <a16:creationId xmlns:a16="http://schemas.microsoft.com/office/drawing/2014/main" id="{8258CFAF-7771-4911-9B03-8CE9384441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158D96E-28F9-41A3-9890-A66EED0A6B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907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ＭＳ Ｐゴシック" panose="020B0600070205080204" pitchFamily="34" charset="-128"/>
        <a:cs typeface="+mn-cs"/>
        <a:sym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8B9DA-A2FF-472D-8D44-D0DDCABC1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20AE33-A9E4-4831-BDBF-F641F43FA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ABEB6-43E0-4527-8963-98CCFF3FE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1E0DB6-08A8-42FE-9F0B-11E348AB77FC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BDA8D-69CF-4E18-948A-A88DC6AD2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D4532-285C-4306-BB52-A153028B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10F2C-B281-4A00-B640-57D9852A58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73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FBB31-0E80-45B3-8A52-62FEFD26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F53C1-AD43-4D63-98A6-B9C527F54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3D38F-4AC6-448F-8553-CF5BF20A7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E7D4EE-DCC7-4E3E-8D53-6AF952737B20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95C06-1F98-4E59-97A6-E6C5340F7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63BBC-841D-496F-98FF-63F75A39B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BBB84-E7CC-4E61-AF00-C257B7848B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94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C480-50D3-41F6-A3AD-1BBC227C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7D6E6-CCAD-4321-B9A7-9F57C9F21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739E9-F3CF-4DB9-A3B3-65162556D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950674-51BC-4E5D-A057-CF4619DCDC1F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6ED4E-5F40-47B3-9666-76ADC574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D1C10-6A23-4334-BB57-B781E6FF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39115-1B15-4D60-9616-70685BA4E4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2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2807-F544-4056-AD13-7254336B4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ADECC-F650-4BF4-8191-966AFAA320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64528-5C2F-449F-81C5-7FFD730A7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74FDF-63C7-48E6-8931-23E8343B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D21451-DAB4-4821-B141-00DDD8B251AD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653D8-E06B-4654-95AA-4FF0FE0B2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F92BF-5F9C-4280-BF32-DEF41675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F573A-7D44-418E-9CDE-F1821CB40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05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71A1-12E7-4A7C-8EBC-A9C2AAE8A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68EBB-3F0F-4CA2-A434-E2886DE3C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3F4A3-2064-4499-B07B-4263FD075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41EB5E-E200-425A-A41D-89C9F22AB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57FB1E-9D6C-450B-B2CE-1415E0FDB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938BED-7317-42F9-83FC-6C654AE9F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76F147-3392-40D9-AFF9-EA5634897B15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45BDD0-6DB1-4C39-A578-4889F6965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2116BD-5D8A-4D0A-BEE7-AA34B11DB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E10C2-BB8F-4276-A4DB-C1CD2C94D9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12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A59CA-CA9F-4D00-931B-F00012BC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73450-5D3F-4B16-86A2-6F46DEF0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522E63-F54D-44B7-A936-177DE7479886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77931-5607-496D-A8E8-2618B6A7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72819-52B9-40FE-B381-C5770E0FF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A9F57-D1C7-4664-AD68-64797379A8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75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59B6D-107F-4EC1-A5A6-F721E5A2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89C09F-0EEC-4380-B4DF-32C5D28E5C29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D793B-1B3C-452C-9C81-E330A440D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9F7A0-D52C-421C-B8F8-78FB2F708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1A541-368E-4861-B016-265204D7E9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80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8354F-E846-4930-B13B-44F1B8A1C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A2911-BCBA-41AC-BB1C-C7D85C438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16229-301C-48D8-A67E-9287A1B10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0837F-5B16-4214-9353-B591EC26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AF33F4-C213-469E-A77D-6844D2E8F846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3F006-E279-4FDE-8C75-B7E51EC9B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8A306-C663-4B95-8F3C-82DC2579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1BAA2-60D5-4E36-89FC-CA5E1B8C1F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63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F47C-34A8-49BC-B1EA-791FB4953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F193BD-FECD-47A3-B61D-B769A0EE4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707D0-BBD7-46C8-BB26-36D55EF98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40AEB-41E8-4379-9419-A3119B7C0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440F1C-FBB9-4D3C-8A8E-FBE0F1F49BD5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ACFBC-A0DB-4922-B6E9-54FB6850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838AC8-E71C-47EB-9A45-D806CB3B2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C0E71-4146-4279-8CC0-42E52ABFBE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22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CBA6-044A-4BAA-B38B-771CDFE2D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1CAD9-35B9-4D22-B1D1-87A332733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C02CE-DA86-41C3-9FF7-63363311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581B7A-5FAC-467F-98C5-7CE3E8F49663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2B712-F787-436E-BCE4-5BBD52DF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F3572-B13B-4446-9D9E-50CCB0FE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78070-6117-4702-8220-77C2465B7B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53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E6566D-2FBC-4FBA-8370-C259E38CEC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430BE-8EFC-4A01-9DA6-060B2673B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0E935-8670-4216-AEF7-3C8F6AC6F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48F562-4664-4A95-9659-D86E8EA5FB2F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8E534-1D29-4A72-8637-60ADEB4E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28278-0987-4F19-83BE-254C46885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2D464-319F-41D6-9098-F8D0445957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695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980F9-DE29-44F1-B878-EE65AF552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3FDEE9-0601-4836-BD74-099503FB2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85636-3BEB-49AD-AD10-41AE212D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907019-2AE5-444F-B730-2090BB29C66D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05DE5-B623-43B7-A4BD-CAD73B85F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ADAD-0E38-490E-8A1E-CD10EE631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DA9B4-1900-453E-B592-10283458A8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058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E88A-4427-4CF1-9B75-C1AA2FD3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43052-0B88-4127-9890-A7CE9407B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6C24F-2457-4C11-8794-041EE45D0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2E0C2A-45AA-4963-8511-ADED2BF7CB43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F88B5-FE3B-4446-BFEA-0E8D11487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D9163-6C1C-46CC-92E0-6FB535EA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80E6E-165E-4D37-9242-08847C00F7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917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FFE4F-435F-4D09-8D40-8102F1FF5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6DE6F-0D4C-48AD-882F-6CA03B82E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78BA3-8387-475D-8ACF-D19BC816B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0F8C05-B0E8-4FB0-83F7-28BCB2572F14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4D3DB-CFEC-427F-A9B3-2156E65B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A0ABE-7D26-4DA2-B9C8-3841C595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BE909-D8AC-4170-A5A5-34623676B0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7E56-A472-44C4-87E6-8FE1C86BD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D2AAB-027E-4704-9700-4589844C3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214C5-C80C-4662-891B-613198AA7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C0BB8-9225-4AB0-9912-3773FB660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917BCA-D31A-4078-B286-D872D91F9043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776C8-4C00-4D00-82EE-7970660C6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5A97A-B124-42E1-B022-F76F263D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9F418-9D69-476C-BA79-F2F90F5FDB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563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32FA-0A73-4BE4-A80C-29AAA0AF7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0951D-18D6-49F1-B05D-256D90B92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3C53E-64BC-4411-A436-B5B23B0C5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DF96F-D5B5-49BC-8B44-A7FB33A5B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AFFF-039B-469D-86E4-043B0F172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8C1EF4-4808-4F1F-BA77-168BF23A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6431D0-D577-4232-9DB3-1D8F3278B77F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8E8C12-7AD2-4184-9D04-058C4FC4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8F7D2-CBED-477D-996C-F82CFEB9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6D81E-049B-4503-8795-49C0FAC542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006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6A656-EAC1-44EE-91DD-23ABCABDB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1D6A5F-A0FA-4C22-86CE-84DE36D6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D714B2-2609-4F9F-8883-DA4CE444159F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F01CE-0546-4BF4-966E-E2972024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48FBC-04CE-4AE6-9ADA-1CC43DB0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DC567-EB9E-4FDE-B283-7D1E084E58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519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9EA944-C5F9-41B7-992F-6A899CC7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5FA5B3-4814-4677-84E0-63B56664A213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F99AE0-D7A6-45DD-81E9-427AAE51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0D87F-917E-453E-AB04-42CB3C16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E41DF-1CD4-42F5-AAF4-88908CB50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53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4A43C-09E9-481F-9967-40BC5D184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F8578-685D-4423-A7BB-9EB2DAD54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70C8F-67F2-43E6-B7C4-9446729EF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9F969-016A-4841-9F86-27A62C225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EB429B-F376-44D7-8A2F-0339687778E3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2BDC7-E75E-43F5-B615-2A37AD247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17670-5948-4878-A8F5-16C8BD66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32FF28-08C0-4012-AF57-883B798040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826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6BDCC-CACF-4FD5-A79E-CBA799558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95C645-3AD8-4EE0-8D6C-E35B08CA17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784BD-32E8-4533-8454-8D28FD1C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1D3AA-71C5-416E-B06B-8AFF6FBBE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C7330-7D53-4F89-A13C-6B3AC964EF5C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01E71-AE6E-4D67-BD62-3B412388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F48E9-6F18-4FD7-8514-D10287D22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DCA30-E723-43AA-953B-F7C5CE2F0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932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B20D5-7F74-436F-845A-C9D4594BA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F51715-21D2-4AB9-B2EB-7D5458012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EC50-7126-4587-902F-331DCE07D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426C27-823A-4068-BE60-D0137C3B4DA0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C9706-0032-4171-B1C9-6C820643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87959-8665-4B21-B25D-B1B805C8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55065-F70A-4B7D-8953-B95ADAF17C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275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446545-A25E-42E4-A022-36B9A9469B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841C5F-8FC6-4CC6-8896-99FBA3D74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F9181-8588-4437-85B1-8F1CB0A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6B3E51-9A21-45EC-922D-F8F6BB5C8A7C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B17A7-0D99-4294-BCF3-3EF83475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73EF3-F296-48B1-9A4A-DCBB7E52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82203-8B03-4391-8778-87FC9620A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442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Line 2">
            <a:extLst>
              <a:ext uri="{FF2B5EF4-FFF2-40B4-BE49-F238E27FC236}">
                <a16:creationId xmlns:a16="http://schemas.microsoft.com/office/drawing/2014/main" id="{9A80BD48-6CA7-4C72-BD52-071E4E8946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577" name="Rectangle 3">
            <a:extLst>
              <a:ext uri="{FF2B5EF4-FFF2-40B4-BE49-F238E27FC236}">
                <a16:creationId xmlns:a16="http://schemas.microsoft.com/office/drawing/2014/main" id="{44C8FCBD-7BCB-4240-AE0F-A16955FBA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8578" name="Rectangle 4">
            <a:extLst>
              <a:ext uri="{FF2B5EF4-FFF2-40B4-BE49-F238E27FC236}">
                <a16:creationId xmlns:a16="http://schemas.microsoft.com/office/drawing/2014/main" id="{7642B0B0-EBCF-4D08-8F36-DAB1C163E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8579" name="Rectangle 5">
            <a:extLst>
              <a:ext uri="{FF2B5EF4-FFF2-40B4-BE49-F238E27FC236}">
                <a16:creationId xmlns:a16="http://schemas.microsoft.com/office/drawing/2014/main" id="{F492739C-453B-4352-8F59-0F868E5C88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C535A73E-B032-411B-8701-531A745FB6A7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1048580" name="Rectangle 6">
            <a:extLst>
              <a:ext uri="{FF2B5EF4-FFF2-40B4-BE49-F238E27FC236}">
                <a16:creationId xmlns:a16="http://schemas.microsoft.com/office/drawing/2014/main" id="{B518AE96-C042-428B-87FD-33B45318EB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 i="1"/>
            </a:lvl1pPr>
          </a:lstStyle>
          <a:p>
            <a:endParaRPr lang="en-US" altLang="en-US"/>
          </a:p>
        </p:txBody>
      </p:sp>
      <p:sp>
        <p:nvSpPr>
          <p:cNvPr id="1048581" name="Rectangle 7">
            <a:extLst>
              <a:ext uri="{FF2B5EF4-FFF2-40B4-BE49-F238E27FC236}">
                <a16:creationId xmlns:a16="http://schemas.microsoft.com/office/drawing/2014/main" id="{A638010D-44B7-453E-8B4A-D1540EF18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i="1"/>
            </a:lvl1pPr>
          </a:lstStyle>
          <a:p>
            <a:fld id="{1B32366E-016F-4299-9368-26C09A2C1B3D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30" name="Group -994">
            <a:extLst>
              <a:ext uri="{FF2B5EF4-FFF2-40B4-BE49-F238E27FC236}">
                <a16:creationId xmlns:a16="http://schemas.microsoft.com/office/drawing/2014/main" id="{551479AF-BDED-4DD5-AB49-76A483A11887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48582" name="Oval 9">
              <a:extLst>
                <a:ext uri="{FF2B5EF4-FFF2-40B4-BE49-F238E27FC236}">
                  <a16:creationId xmlns:a16="http://schemas.microsoft.com/office/drawing/2014/main" id="{8F20BCD2-45F1-46A6-B7F9-F55F3F2D5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3" name="Oval 10">
              <a:extLst>
                <a:ext uri="{FF2B5EF4-FFF2-40B4-BE49-F238E27FC236}">
                  <a16:creationId xmlns:a16="http://schemas.microsoft.com/office/drawing/2014/main" id="{41DC72FE-4736-4EFD-BCE6-4546849B5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4" name="Oval 11">
              <a:extLst>
                <a:ext uri="{FF2B5EF4-FFF2-40B4-BE49-F238E27FC236}">
                  <a16:creationId xmlns:a16="http://schemas.microsoft.com/office/drawing/2014/main" id="{209C500C-A892-4221-95B6-2B95DA19E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5" name="Oval 12">
              <a:extLst>
                <a:ext uri="{FF2B5EF4-FFF2-40B4-BE49-F238E27FC236}">
                  <a16:creationId xmlns:a16="http://schemas.microsoft.com/office/drawing/2014/main" id="{701704A6-21C2-47B4-85D9-182596945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6" name="Oval 13">
              <a:extLst>
                <a:ext uri="{FF2B5EF4-FFF2-40B4-BE49-F238E27FC236}">
                  <a16:creationId xmlns:a16="http://schemas.microsoft.com/office/drawing/2014/main" id="{7642AA63-F9ED-47D0-B04C-4FDF5D938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7" name="Oval 14">
              <a:extLst>
                <a:ext uri="{FF2B5EF4-FFF2-40B4-BE49-F238E27FC236}">
                  <a16:creationId xmlns:a16="http://schemas.microsoft.com/office/drawing/2014/main" id="{60085262-F4AA-46C2-A7A4-92A45028C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8" name="Oval 15">
              <a:extLst>
                <a:ext uri="{FF2B5EF4-FFF2-40B4-BE49-F238E27FC236}">
                  <a16:creationId xmlns:a16="http://schemas.microsoft.com/office/drawing/2014/main" id="{F306EE30-2C8F-49C4-8AF3-5F7D8C768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89" name="Oval 16">
              <a:extLst>
                <a:ext uri="{FF2B5EF4-FFF2-40B4-BE49-F238E27FC236}">
                  <a16:creationId xmlns:a16="http://schemas.microsoft.com/office/drawing/2014/main" id="{4260F074-0038-48F9-B551-380EA0148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0" name="Oval 17">
              <a:extLst>
                <a:ext uri="{FF2B5EF4-FFF2-40B4-BE49-F238E27FC236}">
                  <a16:creationId xmlns:a16="http://schemas.microsoft.com/office/drawing/2014/main" id="{C5AE3C15-198F-4370-A42A-3E3218815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1" name="Oval 18">
              <a:extLst>
                <a:ext uri="{FF2B5EF4-FFF2-40B4-BE49-F238E27FC236}">
                  <a16:creationId xmlns:a16="http://schemas.microsoft.com/office/drawing/2014/main" id="{3BFCF008-ED38-402F-9280-4DE18EFBA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2" name="Oval 19">
              <a:extLst>
                <a:ext uri="{FF2B5EF4-FFF2-40B4-BE49-F238E27FC236}">
                  <a16:creationId xmlns:a16="http://schemas.microsoft.com/office/drawing/2014/main" id="{20FC3DB3-9DFD-4A6F-AC25-7E9E28DA8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3" name="Oval 20">
              <a:extLst>
                <a:ext uri="{FF2B5EF4-FFF2-40B4-BE49-F238E27FC236}">
                  <a16:creationId xmlns:a16="http://schemas.microsoft.com/office/drawing/2014/main" id="{996B2C3E-ACD3-4A69-9D31-1ED40C60D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4" name="Oval 21">
              <a:extLst>
                <a:ext uri="{FF2B5EF4-FFF2-40B4-BE49-F238E27FC236}">
                  <a16:creationId xmlns:a16="http://schemas.microsoft.com/office/drawing/2014/main" id="{D5CA4751-368F-4C98-83AE-0AA49617A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5" name="Oval 22">
              <a:extLst>
                <a:ext uri="{FF2B5EF4-FFF2-40B4-BE49-F238E27FC236}">
                  <a16:creationId xmlns:a16="http://schemas.microsoft.com/office/drawing/2014/main" id="{A7AA8DDC-4AEB-416D-BAFD-20D1DE69B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6" name="Oval 23">
              <a:extLst>
                <a:ext uri="{FF2B5EF4-FFF2-40B4-BE49-F238E27FC236}">
                  <a16:creationId xmlns:a16="http://schemas.microsoft.com/office/drawing/2014/main" id="{1B9015A0-F325-4808-9075-8602CB187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7" name="Oval 24">
              <a:extLst>
                <a:ext uri="{FF2B5EF4-FFF2-40B4-BE49-F238E27FC236}">
                  <a16:creationId xmlns:a16="http://schemas.microsoft.com/office/drawing/2014/main" id="{1281A737-C59B-4B26-ABDA-9390504FE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8" name="Oval 25">
              <a:extLst>
                <a:ext uri="{FF2B5EF4-FFF2-40B4-BE49-F238E27FC236}">
                  <a16:creationId xmlns:a16="http://schemas.microsoft.com/office/drawing/2014/main" id="{AAF3EE26-D32B-449C-AFD6-B722F7E02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599" name="Oval 26">
              <a:extLst>
                <a:ext uri="{FF2B5EF4-FFF2-40B4-BE49-F238E27FC236}">
                  <a16:creationId xmlns:a16="http://schemas.microsoft.com/office/drawing/2014/main" id="{3DD71965-1812-4A5F-80B6-112D7CAF5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0" name="Oval 27">
              <a:extLst>
                <a:ext uri="{FF2B5EF4-FFF2-40B4-BE49-F238E27FC236}">
                  <a16:creationId xmlns:a16="http://schemas.microsoft.com/office/drawing/2014/main" id="{29825C5C-1868-4A2D-8FDC-9BBB0383D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1" name="Oval 28">
              <a:extLst>
                <a:ext uri="{FF2B5EF4-FFF2-40B4-BE49-F238E27FC236}">
                  <a16:creationId xmlns:a16="http://schemas.microsoft.com/office/drawing/2014/main" id="{6A3D72EF-FB25-4CED-A0CB-E4F599BD9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2" name="Oval 29">
              <a:extLst>
                <a:ext uri="{FF2B5EF4-FFF2-40B4-BE49-F238E27FC236}">
                  <a16:creationId xmlns:a16="http://schemas.microsoft.com/office/drawing/2014/main" id="{05259D14-7438-4A9A-A166-AA89B59BF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3" name="Oval 30">
              <a:extLst>
                <a:ext uri="{FF2B5EF4-FFF2-40B4-BE49-F238E27FC236}">
                  <a16:creationId xmlns:a16="http://schemas.microsoft.com/office/drawing/2014/main" id="{B56DAD7E-217E-48F1-A857-220A34686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4" name="Oval 31">
              <a:extLst>
                <a:ext uri="{FF2B5EF4-FFF2-40B4-BE49-F238E27FC236}">
                  <a16:creationId xmlns:a16="http://schemas.microsoft.com/office/drawing/2014/main" id="{D518F8EE-5C44-401F-B427-DF227FA2F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5" name="Oval 32">
              <a:extLst>
                <a:ext uri="{FF2B5EF4-FFF2-40B4-BE49-F238E27FC236}">
                  <a16:creationId xmlns:a16="http://schemas.microsoft.com/office/drawing/2014/main" id="{A08A7E54-69D7-4411-86CE-1CF1DC378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6" name="Oval 33">
              <a:extLst>
                <a:ext uri="{FF2B5EF4-FFF2-40B4-BE49-F238E27FC236}">
                  <a16:creationId xmlns:a16="http://schemas.microsoft.com/office/drawing/2014/main" id="{CBD2B10A-ADB9-47E0-BFF4-779A2844A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7" name="Oval 34">
              <a:extLst>
                <a:ext uri="{FF2B5EF4-FFF2-40B4-BE49-F238E27FC236}">
                  <a16:creationId xmlns:a16="http://schemas.microsoft.com/office/drawing/2014/main" id="{4C30D102-5271-4314-ACB9-63B4BE0FB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8" name="Oval 35">
              <a:extLst>
                <a:ext uri="{FF2B5EF4-FFF2-40B4-BE49-F238E27FC236}">
                  <a16:creationId xmlns:a16="http://schemas.microsoft.com/office/drawing/2014/main" id="{06A92C63-8DCC-410D-A2AB-3DA24F539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09" name="Oval 36">
              <a:extLst>
                <a:ext uri="{FF2B5EF4-FFF2-40B4-BE49-F238E27FC236}">
                  <a16:creationId xmlns:a16="http://schemas.microsoft.com/office/drawing/2014/main" id="{E2082082-6D28-4049-BC59-0B512F9C5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0" name="Oval 37">
              <a:extLst>
                <a:ext uri="{FF2B5EF4-FFF2-40B4-BE49-F238E27FC236}">
                  <a16:creationId xmlns:a16="http://schemas.microsoft.com/office/drawing/2014/main" id="{38B8086A-2711-49A8-A42D-060C2B4E4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1" name="Oval 38">
              <a:extLst>
                <a:ext uri="{FF2B5EF4-FFF2-40B4-BE49-F238E27FC236}">
                  <a16:creationId xmlns:a16="http://schemas.microsoft.com/office/drawing/2014/main" id="{B674B2AB-A30C-45D8-81BF-71A0B2BEB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2" name="Oval 39">
              <a:extLst>
                <a:ext uri="{FF2B5EF4-FFF2-40B4-BE49-F238E27FC236}">
                  <a16:creationId xmlns:a16="http://schemas.microsoft.com/office/drawing/2014/main" id="{B7622B5A-37E5-4638-B5B1-206806A3B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rtl="0" fontAlgn="base" latinLnBrk="1">
        <a:spcBef>
          <a:spcPct val="0"/>
        </a:spcBef>
        <a:spcAft>
          <a:spcPct val="0"/>
        </a:spcAft>
        <a:defRPr sz="3900" b="1" kern="1200">
          <a:solidFill>
            <a:srgbClr val="330066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rgbClr val="330066"/>
        </a:buClr>
        <a:buSzPct val="70000"/>
        <a:buFont typeface="Wingdings" panose="05000000000000000000" pitchFamily="2" charset="2"/>
        <a:buChar char="l"/>
        <a:defRPr sz="3000" kern="1200">
          <a:solidFill>
            <a:srgbClr val="000000"/>
          </a:solidFill>
          <a:latin typeface="+mn-lt"/>
          <a:ea typeface="+mn-ea"/>
          <a:cs typeface="+mn-cs"/>
        </a:defRPr>
      </a:lvl1pPr>
      <a:lvl2pPr marL="692150" indent="-349250" algn="l" rtl="0" fontAlgn="base" latinLnBrk="1">
        <a:spcBef>
          <a:spcPct val="20000"/>
        </a:spcBef>
        <a:spcAft>
          <a:spcPct val="0"/>
        </a:spcAft>
        <a:buClr>
          <a:srgbClr val="669999"/>
        </a:buClr>
        <a:buSzPct val="70000"/>
        <a:buFont typeface="Wingdings" panose="05000000000000000000" pitchFamily="2" charset="2"/>
        <a:buChar char="l"/>
        <a:defRPr sz="2600" kern="1200">
          <a:solidFill>
            <a:srgbClr val="000000"/>
          </a:solidFill>
          <a:latin typeface="+mn-lt"/>
          <a:ea typeface="+mn-ea"/>
          <a:cs typeface="+mn-cs"/>
        </a:defRPr>
      </a:lvl2pPr>
      <a:lvl3pPr marL="987425" indent="-295275" algn="l" rtl="0" fontAlgn="base" latinLnBrk="1">
        <a:spcBef>
          <a:spcPct val="20000"/>
        </a:spcBef>
        <a:spcAft>
          <a:spcPct val="0"/>
        </a:spcAft>
        <a:buClr>
          <a:srgbClr val="CCCC00"/>
        </a:buClr>
        <a:buSzPct val="70000"/>
        <a:buFont typeface="Wingdings" panose="05000000000000000000" pitchFamily="2" charset="2"/>
        <a:buChar char="l"/>
        <a:defRPr sz="2300" kern="1200">
          <a:solidFill>
            <a:srgbClr val="000000"/>
          </a:solidFill>
          <a:latin typeface="+mn-lt"/>
          <a:ea typeface="+mn-ea"/>
          <a:cs typeface="+mn-cs"/>
        </a:defRPr>
      </a:lvl3pPr>
      <a:lvl4pPr marL="1281113" indent="-292100" algn="l" rtl="0" fontAlgn="base" latinLnBrk="1">
        <a:spcBef>
          <a:spcPct val="20000"/>
        </a:spcBef>
        <a:spcAft>
          <a:spcPct val="0"/>
        </a:spcAft>
        <a:buClr>
          <a:srgbClr val="330066"/>
        </a:buClr>
        <a:buSzPct val="75000"/>
        <a:buFont typeface="Wingdings" panose="05000000000000000000" pitchFamily="2" charset="2"/>
        <a:buChar char="§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1598613" indent="-317500" algn="l" rtl="0" fontAlgn="base" latinLnBrk="1">
        <a:spcBef>
          <a:spcPct val="20000"/>
        </a:spcBef>
        <a:spcAft>
          <a:spcPct val="0"/>
        </a:spcAft>
        <a:buClr>
          <a:srgbClr val="D8D8EC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Line 2">
            <a:extLst>
              <a:ext uri="{FF2B5EF4-FFF2-40B4-BE49-F238E27FC236}">
                <a16:creationId xmlns:a16="http://schemas.microsoft.com/office/drawing/2014/main" id="{9AE2C18B-17DB-4A29-8F89-6C11D42464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-992">
            <a:extLst>
              <a:ext uri="{FF2B5EF4-FFF2-40B4-BE49-F238E27FC236}">
                <a16:creationId xmlns:a16="http://schemas.microsoft.com/office/drawing/2014/main" id="{E8FFE028-59DB-42A2-B2BD-E77DEC8F8846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048614" name="Oval 9">
              <a:extLst>
                <a:ext uri="{FF2B5EF4-FFF2-40B4-BE49-F238E27FC236}">
                  <a16:creationId xmlns:a16="http://schemas.microsoft.com/office/drawing/2014/main" id="{630BACD2-D8B3-4ABB-BC86-4D0B8CED4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5" name="Oval 10">
              <a:extLst>
                <a:ext uri="{FF2B5EF4-FFF2-40B4-BE49-F238E27FC236}">
                  <a16:creationId xmlns:a16="http://schemas.microsoft.com/office/drawing/2014/main" id="{6EF2C786-E969-4F8B-9D4F-61C2FF0A5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6" name="Oval 11">
              <a:extLst>
                <a:ext uri="{FF2B5EF4-FFF2-40B4-BE49-F238E27FC236}">
                  <a16:creationId xmlns:a16="http://schemas.microsoft.com/office/drawing/2014/main" id="{CDE99234-76F1-4555-B85B-54C659626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7" name="Oval 12">
              <a:extLst>
                <a:ext uri="{FF2B5EF4-FFF2-40B4-BE49-F238E27FC236}">
                  <a16:creationId xmlns:a16="http://schemas.microsoft.com/office/drawing/2014/main" id="{E8683814-DC76-4D2A-95A5-43C4B3219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8" name="Oval 13">
              <a:extLst>
                <a:ext uri="{FF2B5EF4-FFF2-40B4-BE49-F238E27FC236}">
                  <a16:creationId xmlns:a16="http://schemas.microsoft.com/office/drawing/2014/main" id="{BBD52A1C-7D7B-445C-91BD-656352E44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19" name="Oval 14">
              <a:extLst>
                <a:ext uri="{FF2B5EF4-FFF2-40B4-BE49-F238E27FC236}">
                  <a16:creationId xmlns:a16="http://schemas.microsoft.com/office/drawing/2014/main" id="{F75DB297-F68A-4159-B8A7-3D53CE2EE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0" name="Oval 15">
              <a:extLst>
                <a:ext uri="{FF2B5EF4-FFF2-40B4-BE49-F238E27FC236}">
                  <a16:creationId xmlns:a16="http://schemas.microsoft.com/office/drawing/2014/main" id="{34CD314A-AA82-48EC-8FBB-073236C6B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1" name="Oval 16">
              <a:extLst>
                <a:ext uri="{FF2B5EF4-FFF2-40B4-BE49-F238E27FC236}">
                  <a16:creationId xmlns:a16="http://schemas.microsoft.com/office/drawing/2014/main" id="{D814D933-D872-4CFA-83A8-CDB318D88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2" name="Oval 17">
              <a:extLst>
                <a:ext uri="{FF2B5EF4-FFF2-40B4-BE49-F238E27FC236}">
                  <a16:creationId xmlns:a16="http://schemas.microsoft.com/office/drawing/2014/main" id="{E6E4F35C-383F-419E-A500-F68C63627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3" name="Oval 18">
              <a:extLst>
                <a:ext uri="{FF2B5EF4-FFF2-40B4-BE49-F238E27FC236}">
                  <a16:creationId xmlns:a16="http://schemas.microsoft.com/office/drawing/2014/main" id="{94B6F191-51DF-45D8-9B4B-FD79D7714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4" name="Oval 19">
              <a:extLst>
                <a:ext uri="{FF2B5EF4-FFF2-40B4-BE49-F238E27FC236}">
                  <a16:creationId xmlns:a16="http://schemas.microsoft.com/office/drawing/2014/main" id="{8CAA945E-1DC6-4487-8B5F-A9C55053E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5" name="Oval 20">
              <a:extLst>
                <a:ext uri="{FF2B5EF4-FFF2-40B4-BE49-F238E27FC236}">
                  <a16:creationId xmlns:a16="http://schemas.microsoft.com/office/drawing/2014/main" id="{13A5F8BE-821D-4F0C-BCC7-B0D726BCE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6" name="Oval 21">
              <a:extLst>
                <a:ext uri="{FF2B5EF4-FFF2-40B4-BE49-F238E27FC236}">
                  <a16:creationId xmlns:a16="http://schemas.microsoft.com/office/drawing/2014/main" id="{EF9F567E-980F-43FD-9887-45C153F0A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rgbClr val="33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7" name="Oval 22">
              <a:extLst>
                <a:ext uri="{FF2B5EF4-FFF2-40B4-BE49-F238E27FC236}">
                  <a16:creationId xmlns:a16="http://schemas.microsoft.com/office/drawing/2014/main" id="{A8A2C7F8-AB9C-47FA-A416-D259237BE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8" name="Oval 23">
              <a:extLst>
                <a:ext uri="{FF2B5EF4-FFF2-40B4-BE49-F238E27FC236}">
                  <a16:creationId xmlns:a16="http://schemas.microsoft.com/office/drawing/2014/main" id="{302399E4-937F-4EA8-B48B-AE3237F67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29" name="Oval 24">
              <a:extLst>
                <a:ext uri="{FF2B5EF4-FFF2-40B4-BE49-F238E27FC236}">
                  <a16:creationId xmlns:a16="http://schemas.microsoft.com/office/drawing/2014/main" id="{02F3A7CE-4AE5-472E-98F3-5916197F8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0" name="Oval 25">
              <a:extLst>
                <a:ext uri="{FF2B5EF4-FFF2-40B4-BE49-F238E27FC236}">
                  <a16:creationId xmlns:a16="http://schemas.microsoft.com/office/drawing/2014/main" id="{ADC5AAD8-F13D-40BE-9A10-FCA63110C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1" name="Oval 26">
              <a:extLst>
                <a:ext uri="{FF2B5EF4-FFF2-40B4-BE49-F238E27FC236}">
                  <a16:creationId xmlns:a16="http://schemas.microsoft.com/office/drawing/2014/main" id="{CA9F12BF-D98E-45BB-8C70-A7EC70793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2" name="Oval 27">
              <a:extLst>
                <a:ext uri="{FF2B5EF4-FFF2-40B4-BE49-F238E27FC236}">
                  <a16:creationId xmlns:a16="http://schemas.microsoft.com/office/drawing/2014/main" id="{B7F93F53-60DA-431D-9FC7-3366D6D1B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3" name="Oval 28">
              <a:extLst>
                <a:ext uri="{FF2B5EF4-FFF2-40B4-BE49-F238E27FC236}">
                  <a16:creationId xmlns:a16="http://schemas.microsoft.com/office/drawing/2014/main" id="{33D56C1B-9293-4850-9DA7-AE5DCBDE9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4" name="Oval 29">
              <a:extLst>
                <a:ext uri="{FF2B5EF4-FFF2-40B4-BE49-F238E27FC236}">
                  <a16:creationId xmlns:a16="http://schemas.microsoft.com/office/drawing/2014/main" id="{DBB3CF37-ADB2-46A7-B37A-5321D903F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5" name="Oval 30">
              <a:extLst>
                <a:ext uri="{FF2B5EF4-FFF2-40B4-BE49-F238E27FC236}">
                  <a16:creationId xmlns:a16="http://schemas.microsoft.com/office/drawing/2014/main" id="{971B7FFA-80EB-47A5-8E45-4AA01F397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rgbClr val="66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6" name="Oval 31">
              <a:extLst>
                <a:ext uri="{FF2B5EF4-FFF2-40B4-BE49-F238E27FC236}">
                  <a16:creationId xmlns:a16="http://schemas.microsoft.com/office/drawing/2014/main" id="{E1A907E6-7462-4978-843E-45E1BAFA8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7" name="Oval 32">
              <a:extLst>
                <a:ext uri="{FF2B5EF4-FFF2-40B4-BE49-F238E27FC236}">
                  <a16:creationId xmlns:a16="http://schemas.microsoft.com/office/drawing/2014/main" id="{28E7A3A7-6CB4-409B-952E-14F08CE63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8" name="Oval 33">
              <a:extLst>
                <a:ext uri="{FF2B5EF4-FFF2-40B4-BE49-F238E27FC236}">
                  <a16:creationId xmlns:a16="http://schemas.microsoft.com/office/drawing/2014/main" id="{37985B5B-FDCE-406F-9A87-A1F71B45B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39" name="Oval 34">
              <a:extLst>
                <a:ext uri="{FF2B5EF4-FFF2-40B4-BE49-F238E27FC236}">
                  <a16:creationId xmlns:a16="http://schemas.microsoft.com/office/drawing/2014/main" id="{E763C8B8-AC50-468D-936E-0605114F9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40" name="Oval 35">
              <a:extLst>
                <a:ext uri="{FF2B5EF4-FFF2-40B4-BE49-F238E27FC236}">
                  <a16:creationId xmlns:a16="http://schemas.microsoft.com/office/drawing/2014/main" id="{77E514B8-1FE3-471F-AABB-F33D17C4B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41" name="Oval 36">
              <a:extLst>
                <a:ext uri="{FF2B5EF4-FFF2-40B4-BE49-F238E27FC236}">
                  <a16:creationId xmlns:a16="http://schemas.microsoft.com/office/drawing/2014/main" id="{0CD58F66-68B0-4CA9-AEDB-A78354B34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42" name="Oval 37">
              <a:extLst>
                <a:ext uri="{FF2B5EF4-FFF2-40B4-BE49-F238E27FC236}">
                  <a16:creationId xmlns:a16="http://schemas.microsoft.com/office/drawing/2014/main" id="{72F6D6B7-22CC-4584-B505-BDA47C5B8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43" name="Oval 38">
              <a:extLst>
                <a:ext uri="{FF2B5EF4-FFF2-40B4-BE49-F238E27FC236}">
                  <a16:creationId xmlns:a16="http://schemas.microsoft.com/office/drawing/2014/main" id="{4CF8656F-B1E9-491E-8C72-2E1CD73EC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644" name="Oval 39">
              <a:extLst>
                <a:ext uri="{FF2B5EF4-FFF2-40B4-BE49-F238E27FC236}">
                  <a16:creationId xmlns:a16="http://schemas.microsoft.com/office/drawing/2014/main" id="{2C236B02-0AF3-41B1-BCDD-A92CEBA1D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rgbClr val="D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1048645" name="Line 40">
            <a:extLst>
              <a:ext uri="{FF2B5EF4-FFF2-40B4-BE49-F238E27FC236}">
                <a16:creationId xmlns:a16="http://schemas.microsoft.com/office/drawing/2014/main" id="{2DD78EC6-7682-48FE-940C-AE8A2EE6B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132" name="Rectangle 3">
            <a:extLst>
              <a:ext uri="{FF2B5EF4-FFF2-40B4-BE49-F238E27FC236}">
                <a16:creationId xmlns:a16="http://schemas.microsoft.com/office/drawing/2014/main" id="{7821C629-E30C-4C5F-A30A-023BC1E0D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9134" name="Rectangle 4">
            <a:extLst>
              <a:ext uri="{FF2B5EF4-FFF2-40B4-BE49-F238E27FC236}">
                <a16:creationId xmlns:a16="http://schemas.microsoft.com/office/drawing/2014/main" id="{86A6C9C8-C8FC-4293-AF1C-DBD51AE8B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9136" name="Rectangle 5">
            <a:extLst>
              <a:ext uri="{FF2B5EF4-FFF2-40B4-BE49-F238E27FC236}">
                <a16:creationId xmlns:a16="http://schemas.microsoft.com/office/drawing/2014/main" id="{829FB72A-C63B-442D-8FB6-5CF12324069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586D469D-4193-4DDB-A11C-23E3FDD2A0DE}" type="datetimeFigureOut">
              <a:rPr lang="en-US" altLang="en-US"/>
              <a:pPr/>
              <a:t>6/3/2022</a:t>
            </a:fld>
            <a:endParaRPr lang="en-US" altLang="en-US" b="1" i="1"/>
          </a:p>
        </p:txBody>
      </p:sp>
      <p:sp>
        <p:nvSpPr>
          <p:cNvPr id="1049138" name="Rectangle 6">
            <a:extLst>
              <a:ext uri="{FF2B5EF4-FFF2-40B4-BE49-F238E27FC236}">
                <a16:creationId xmlns:a16="http://schemas.microsoft.com/office/drawing/2014/main" id="{4591EE02-1E32-45B0-AB8E-0EFD2005C9D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 i="1"/>
            </a:lvl1pPr>
          </a:lstStyle>
          <a:p>
            <a:endParaRPr lang="en-US" altLang="en-US"/>
          </a:p>
        </p:txBody>
      </p:sp>
      <p:sp>
        <p:nvSpPr>
          <p:cNvPr id="1049140" name="Rectangle 7">
            <a:extLst>
              <a:ext uri="{FF2B5EF4-FFF2-40B4-BE49-F238E27FC236}">
                <a16:creationId xmlns:a16="http://schemas.microsoft.com/office/drawing/2014/main" id="{29885395-34BA-4F7C-8617-9DCC8825091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i="1"/>
            </a:lvl1pPr>
          </a:lstStyle>
          <a:p>
            <a:fld id="{A8979A7B-A590-4CF7-AD9D-DA3BA5442F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sldNum="0" hdr="0" ftr="0" dt="0"/>
  <p:txStyles>
    <p:titleStyle>
      <a:lvl1pPr algn="l" rtl="0" fontAlgn="base" latinLnBrk="1">
        <a:spcBef>
          <a:spcPct val="0"/>
        </a:spcBef>
        <a:spcAft>
          <a:spcPct val="0"/>
        </a:spcAft>
        <a:defRPr sz="3900" b="1" kern="1200">
          <a:solidFill>
            <a:srgbClr val="330066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900" b="1">
          <a:solidFill>
            <a:srgbClr val="330066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rgbClr val="330066"/>
        </a:buClr>
        <a:buSzPct val="70000"/>
        <a:buFont typeface="Wingdings" panose="05000000000000000000" pitchFamily="2" charset="2"/>
        <a:buChar char="l"/>
        <a:defRPr sz="3000" kern="1200">
          <a:solidFill>
            <a:srgbClr val="000000"/>
          </a:solidFill>
          <a:latin typeface="+mn-lt"/>
          <a:ea typeface="+mn-ea"/>
          <a:cs typeface="+mn-cs"/>
        </a:defRPr>
      </a:lvl1pPr>
      <a:lvl2pPr marL="692150" indent="-349250" algn="l" rtl="0" fontAlgn="base" latinLnBrk="1">
        <a:spcBef>
          <a:spcPct val="20000"/>
        </a:spcBef>
        <a:spcAft>
          <a:spcPct val="0"/>
        </a:spcAft>
        <a:buClr>
          <a:srgbClr val="669999"/>
        </a:buClr>
        <a:buSzPct val="70000"/>
        <a:buFont typeface="Wingdings" panose="05000000000000000000" pitchFamily="2" charset="2"/>
        <a:buChar char="l"/>
        <a:defRPr sz="2600" kern="1200">
          <a:solidFill>
            <a:srgbClr val="000000"/>
          </a:solidFill>
          <a:latin typeface="+mn-lt"/>
          <a:ea typeface="+mn-ea"/>
          <a:cs typeface="+mn-cs"/>
        </a:defRPr>
      </a:lvl2pPr>
      <a:lvl3pPr marL="987425" indent="-295275" algn="l" rtl="0" fontAlgn="base" latinLnBrk="1">
        <a:spcBef>
          <a:spcPct val="20000"/>
        </a:spcBef>
        <a:spcAft>
          <a:spcPct val="0"/>
        </a:spcAft>
        <a:buClr>
          <a:srgbClr val="CCCC00"/>
        </a:buClr>
        <a:buSzPct val="70000"/>
        <a:buFont typeface="Wingdings" panose="05000000000000000000" pitchFamily="2" charset="2"/>
        <a:buChar char="l"/>
        <a:defRPr sz="2300" kern="1200">
          <a:solidFill>
            <a:srgbClr val="000000"/>
          </a:solidFill>
          <a:latin typeface="+mn-lt"/>
          <a:ea typeface="+mn-ea"/>
          <a:cs typeface="+mn-cs"/>
        </a:defRPr>
      </a:lvl3pPr>
      <a:lvl4pPr marL="1281113" indent="-292100" algn="l" rtl="0" fontAlgn="base" latinLnBrk="1">
        <a:spcBef>
          <a:spcPct val="20000"/>
        </a:spcBef>
        <a:spcAft>
          <a:spcPct val="0"/>
        </a:spcAft>
        <a:buClr>
          <a:srgbClr val="330066"/>
        </a:buClr>
        <a:buSzPct val="75000"/>
        <a:buFont typeface="Wingdings" panose="05000000000000000000" pitchFamily="2" charset="2"/>
        <a:buChar char="§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1598613" indent="-317500" algn="l" rtl="0" fontAlgn="base" latinLnBrk="1">
        <a:spcBef>
          <a:spcPct val="20000"/>
        </a:spcBef>
        <a:spcAft>
          <a:spcPct val="0"/>
        </a:spcAft>
        <a:buClr>
          <a:srgbClr val="D8D8EC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">
            <a:extLst>
              <a:ext uri="{FF2B5EF4-FFF2-40B4-BE49-F238E27FC236}">
                <a16:creationId xmlns:a16="http://schemas.microsoft.com/office/drawing/2014/main" id="{51C781C0-E6A8-4DE0-8FFB-D9335B0B38B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-376238" y="863600"/>
            <a:ext cx="6781801" cy="2133600"/>
          </a:xfrm>
          <a:ln/>
        </p:spPr>
        <p:txBody>
          <a:bodyPr/>
          <a:lstStyle/>
          <a:p>
            <a:pPr algn="r"/>
            <a:r>
              <a:rPr lang="en-US" altLang="en-US" sz="4800" dirty="0"/>
              <a:t>Chest Pain</a:t>
            </a:r>
            <a:br>
              <a:rPr lang="en-US" altLang="en-US" sz="4800" dirty="0"/>
            </a:br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5076056" cy="3424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796D66-85FB-4427-1734-43B479384C81}"/>
              </a:ext>
            </a:extLst>
          </p:cNvPr>
          <p:cNvSpPr txBox="1"/>
          <p:nvPr/>
        </p:nvSpPr>
        <p:spPr>
          <a:xfrm>
            <a:off x="417716" y="36087"/>
            <a:ext cx="8040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Odesa National Medical University</a:t>
            </a:r>
          </a:p>
          <a:p>
            <a:pPr algn="ctr"/>
            <a:r>
              <a:rPr lang="en-US" sz="2400" b="1" dirty="0"/>
              <a:t>Department of family medicine and polyclinic therapy</a:t>
            </a:r>
            <a:endParaRPr lang="uk-UA" sz="2400" b="1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C2CF16E-D73B-5601-0BCB-F2E3146B3D41}"/>
              </a:ext>
            </a:extLst>
          </p:cNvPr>
          <p:cNvSpPr txBox="1">
            <a:spLocks/>
          </p:cNvSpPr>
          <p:nvPr/>
        </p:nvSpPr>
        <p:spPr>
          <a:xfrm>
            <a:off x="5281085" y="5923377"/>
            <a:ext cx="3683404" cy="65035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lvl="1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lvl="2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lvl="3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lvl="4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lvl="5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lvl="6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lvl="7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lvl="8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dirty="0"/>
              <a:t>Prepared by: </a:t>
            </a:r>
            <a:endParaRPr lang="uk-UA" sz="2000"/>
          </a:p>
          <a:p>
            <a:pPr algn="l">
              <a:defRPr/>
            </a:pPr>
            <a:r>
              <a:rPr lang="en-US" sz="2000"/>
              <a:t>assistant </a:t>
            </a:r>
            <a:r>
              <a:rPr lang="en-US" sz="2000" dirty="0" err="1"/>
              <a:t>Amirova</a:t>
            </a:r>
            <a:r>
              <a:rPr lang="en-US" sz="2000" dirty="0"/>
              <a:t> H. Yu.</a:t>
            </a:r>
            <a:endParaRPr lang="uk-UA" sz="2000" dirty="0"/>
          </a:p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Title 1">
            <a:extLst>
              <a:ext uri="{FF2B5EF4-FFF2-40B4-BE49-F238E27FC236}">
                <a16:creationId xmlns:a16="http://schemas.microsoft.com/office/drawing/2014/main" id="{0BFB1424-1504-42CD-9AE5-EED0BF57D027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Causes of Chest Pain</a:t>
            </a:r>
            <a:endParaRPr lang="en-US" altLang="en-US"/>
          </a:p>
        </p:txBody>
      </p:sp>
      <p:pic>
        <p:nvPicPr>
          <p:cNvPr id="2097180" name="Picture 5" descr="tietze">
            <a:extLst>
              <a:ext uri="{FF2B5EF4-FFF2-40B4-BE49-F238E27FC236}">
                <a16:creationId xmlns:a16="http://schemas.microsoft.com/office/drawing/2014/main" id="{695F49BF-EFDB-435B-A01F-F35E949A4AA9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63" r="-39163"/>
          <a:stretch>
            <a:fillRect/>
          </a:stretch>
        </p:blipFill>
        <p:spPr bwMode="auto">
          <a:xfrm>
            <a:off x="1343025" y="1719263"/>
            <a:ext cx="2265363" cy="21288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862" name="Content Placeholder 2">
            <a:extLst>
              <a:ext uri="{FF2B5EF4-FFF2-40B4-BE49-F238E27FC236}">
                <a16:creationId xmlns:a16="http://schemas.microsoft.com/office/drawing/2014/main" id="{3E9CA6A7-A4BF-4010-BDC2-DDA152C54182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 bwMode="auto">
          <a:xfrm>
            <a:off x="4427538" y="1484313"/>
            <a:ext cx="4032250" cy="2952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atinLnBrk="0"/>
            <a:r>
              <a:rPr lang="en-US" altLang="en-US" sz="1800">
                <a:solidFill>
                  <a:srgbClr val="1F497D"/>
                </a:solidFill>
              </a:rPr>
              <a:t>Oesophageal</a:t>
            </a:r>
            <a:endParaRPr lang="en-US" altLang="en-US" sz="2100"/>
          </a:p>
          <a:p>
            <a:pPr latinLnBrk="0"/>
            <a:r>
              <a:rPr lang="en-US" altLang="en-US" sz="1800"/>
              <a:t>Oesophagitis</a:t>
            </a:r>
            <a:endParaRPr lang="en-US" altLang="en-US" sz="2100"/>
          </a:p>
          <a:p>
            <a:pPr latinLnBrk="0"/>
            <a:r>
              <a:rPr lang="en-US" altLang="en-US" sz="1800"/>
              <a:t>Oesophageal spasm</a:t>
            </a:r>
            <a:endParaRPr lang="en-US" altLang="en-US" sz="2100"/>
          </a:p>
          <a:p>
            <a:pPr latinLnBrk="0"/>
            <a:r>
              <a:rPr lang="en-US" altLang="en-US" sz="1800">
                <a:solidFill>
                  <a:srgbClr val="1F497D"/>
                </a:solidFill>
              </a:rPr>
              <a:t>Musculoskeletal</a:t>
            </a:r>
            <a:endParaRPr lang="en-US" altLang="en-US" sz="2100"/>
          </a:p>
          <a:p>
            <a:pPr latinLnBrk="0"/>
            <a:r>
              <a:rPr lang="en-US" altLang="en-US" sz="1800"/>
              <a:t>Muscle injury, spasm</a:t>
            </a:r>
            <a:endParaRPr lang="en-US" altLang="en-US" sz="2100"/>
          </a:p>
          <a:p>
            <a:pPr latinLnBrk="0"/>
            <a:r>
              <a:rPr lang="en-US" altLang="en-US" sz="1800"/>
              <a:t>Costochondral joint inflammation</a:t>
            </a:r>
            <a:endParaRPr lang="en-US" altLang="en-US" sz="2100"/>
          </a:p>
          <a:p>
            <a:pPr latinLnBrk="0"/>
            <a:r>
              <a:rPr lang="en-US" altLang="en-US" sz="1800">
                <a:solidFill>
                  <a:srgbClr val="1F497D"/>
                </a:solidFill>
              </a:rPr>
              <a:t>Skin</a:t>
            </a:r>
            <a:endParaRPr lang="en-US" altLang="en-US" sz="2100"/>
          </a:p>
          <a:p>
            <a:pPr latinLnBrk="0"/>
            <a:r>
              <a:rPr lang="en-US" altLang="en-US" sz="1800"/>
              <a:t>Herpes Zoster (Shingles)</a:t>
            </a:r>
            <a:endParaRPr lang="en-US" altLang="en-US" sz="2100"/>
          </a:p>
          <a:p>
            <a:pPr latinLnBrk="0"/>
            <a:endParaRPr lang="en-US" altLang="en-US" sz="1800"/>
          </a:p>
        </p:txBody>
      </p:sp>
      <p:pic>
        <p:nvPicPr>
          <p:cNvPr id="2097182" name="Picture 5" descr="2511">
            <a:extLst>
              <a:ext uri="{FF2B5EF4-FFF2-40B4-BE49-F238E27FC236}">
                <a16:creationId xmlns:a16="http://schemas.microsoft.com/office/drawing/2014/main" id="{BC56AF18-C146-4E91-A0C4-8509441837B9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953" b="-23953"/>
          <a:stretch>
            <a:fillRect/>
          </a:stretch>
        </p:blipFill>
        <p:spPr bwMode="auto">
          <a:xfrm>
            <a:off x="1033463" y="4000500"/>
            <a:ext cx="2884487" cy="21304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184" name="Picture 9" descr="shingles">
            <a:extLst>
              <a:ext uri="{FF2B5EF4-FFF2-40B4-BE49-F238E27FC236}">
                <a16:creationId xmlns:a16="http://schemas.microsoft.com/office/drawing/2014/main" id="{88E26442-B96C-410D-8379-3FD6BDA4C29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4508500"/>
            <a:ext cx="2982912" cy="2130425"/>
          </a:xfr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Rectangle 2">
            <a:extLst>
              <a:ext uri="{FF2B5EF4-FFF2-40B4-BE49-F238E27FC236}">
                <a16:creationId xmlns:a16="http://schemas.microsoft.com/office/drawing/2014/main" id="{F843A993-82AD-4B49-B972-981CEA2D9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Emergency Medicine</a:t>
            </a:r>
            <a:b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6 deadly causes of chest pain</a:t>
            </a:r>
            <a:endParaRPr lang="en-US" altLang="en-US"/>
          </a:p>
        </p:txBody>
      </p:sp>
      <p:sp>
        <p:nvSpPr>
          <p:cNvPr id="1048870" name="Rectangle 3">
            <a:extLst>
              <a:ext uri="{FF2B5EF4-FFF2-40B4-BE49-F238E27FC236}">
                <a16:creationId xmlns:a16="http://schemas.microsoft.com/office/drawing/2014/main" id="{C7894659-45BD-48D3-B394-47EDAC239A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Acute coronary syndromes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Aortic dissection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Pulmonary Embolus ** </a:t>
            </a:r>
            <a:r>
              <a:rPr lang="en-AU" altLang="en-US" sz="2400" i="1" baseline="30000">
                <a:latin typeface="Arial" panose="020B0604020202020204" pitchFamily="34" charset="0"/>
                <a:sym typeface="Arial" panose="020B0604020202020204" pitchFamily="34" charset="0"/>
              </a:rPr>
              <a:t>most commonly presents with dyspnea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Pericardial Tamponade / Myo- &amp; Pericarditis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Oesophageal Rupture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Tension Pneumothorax</a:t>
            </a:r>
            <a:endParaRPr lang="en-US" altLang="en-US"/>
          </a:p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(6 things on a list is too many, but…)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Rectangle 2">
            <a:extLst>
              <a:ext uri="{FF2B5EF4-FFF2-40B4-BE49-F238E27FC236}">
                <a16:creationId xmlns:a16="http://schemas.microsoft.com/office/drawing/2014/main" id="{76CE9CA4-E425-4D63-8ADA-CE433DCE1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….</a:t>
            </a:r>
            <a:r>
              <a:rPr lang="en-US" altLang="en-US" sz="3200">
                <a:latin typeface="Arial" panose="020B0604020202020204" pitchFamily="34" charset="0"/>
                <a:sym typeface="Arial" panose="020B0604020202020204" pitchFamily="34" charset="0"/>
              </a:rPr>
              <a:t>but luckily some diagnoses predictable for clinicians…</a:t>
            </a:r>
            <a:endParaRPr lang="en-US" altLang="en-US"/>
          </a:p>
        </p:txBody>
      </p:sp>
      <p:sp>
        <p:nvSpPr>
          <p:cNvPr id="1048874" name="Rectangle 3">
            <a:extLst>
              <a:ext uri="{FF2B5EF4-FFF2-40B4-BE49-F238E27FC236}">
                <a16:creationId xmlns:a16="http://schemas.microsoft.com/office/drawing/2014/main" id="{0AE20F9A-31E7-42A0-B2FB-959CEC45C5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Myo/pericarditis – a diagnostic ECG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Oesophageal rupture – a classic historyHx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Tension pneumothorax – a classic examination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Pleuritic pain has a differential diagnosis that generally does not include cardiac ischaemia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Leaving three ‘problems’: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Acute Coronary Syndromes, Aortic dissection Pulmonary Embolus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Rectangle 2">
            <a:extLst>
              <a:ext uri="{FF2B5EF4-FFF2-40B4-BE49-F238E27FC236}">
                <a16:creationId xmlns:a16="http://schemas.microsoft.com/office/drawing/2014/main" id="{6845C02A-80AA-4F76-9F1D-313DB714D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0" latinLnBrk="0" hangingPunct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Assessment</a:t>
            </a:r>
            <a:endParaRPr lang="en-US" altLang="en-US"/>
          </a:p>
        </p:txBody>
      </p:sp>
      <p:sp>
        <p:nvSpPr>
          <p:cNvPr id="1048878" name="Rectangle 3">
            <a:extLst>
              <a:ext uri="{FF2B5EF4-FFF2-40B4-BE49-F238E27FC236}">
                <a16:creationId xmlns:a16="http://schemas.microsoft.com/office/drawing/2014/main" id="{44AFC982-2BEF-4574-BF37-5C74B039AB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Pre- and post test probability</a:t>
            </a:r>
            <a:endParaRPr lang="en-US" altLang="en-US"/>
          </a:p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Pre test probability influenced by factors such as:</a:t>
            </a:r>
            <a:endParaRPr lang="en-US" altLang="en-US"/>
          </a:p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History of previous coronary disease</a:t>
            </a:r>
            <a:endParaRPr lang="en-US" altLang="en-US"/>
          </a:p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Angina, AMI, coronary angiogram or angioplasty, coronary surgery</a:t>
            </a:r>
            <a:endParaRPr lang="en-US" altLang="en-US"/>
          </a:p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History of cardiac risk factors</a:t>
            </a:r>
            <a:endParaRPr lang="en-US" altLang="en-US"/>
          </a:p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Smoking, Hypertension, High Cholesterol, Diabetes Mellitus</a:t>
            </a:r>
            <a:endParaRPr lang="en-US" altLang="en-US"/>
          </a:p>
          <a:p>
            <a:r>
              <a:rPr lang="en-AU" altLang="en-US" sz="2400">
                <a:latin typeface="Arial" panose="020B0604020202020204" pitchFamily="34" charset="0"/>
                <a:sym typeface="Arial" panose="020B0604020202020204" pitchFamily="34" charset="0"/>
              </a:rPr>
              <a:t>Diagnostic approach to Acute Coronary Syndromes is often a ‘risk assessment’ rather than a ‘diagnosis’</a:t>
            </a: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Rectangle 2">
            <a:extLst>
              <a:ext uri="{FF2B5EF4-FFF2-40B4-BE49-F238E27FC236}">
                <a16:creationId xmlns:a16="http://schemas.microsoft.com/office/drawing/2014/main" id="{8658FC36-B267-40BF-96D0-9ADACC71E5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History of the complaint</a:t>
            </a:r>
            <a:endParaRPr lang="en-US" altLang="en-US"/>
          </a:p>
        </p:txBody>
      </p:sp>
      <p:sp>
        <p:nvSpPr>
          <p:cNvPr id="1048882" name="Rectangle 3">
            <a:extLst>
              <a:ext uri="{FF2B5EF4-FFF2-40B4-BE49-F238E27FC236}">
                <a16:creationId xmlns:a16="http://schemas.microsoft.com/office/drawing/2014/main" id="{4232AB3B-7623-40EF-8520-1C3AA22E82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By far the most predictive assessment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Do it well, saves time!</a:t>
            </a:r>
            <a:endParaRPr lang="en-US" altLang="en-US"/>
          </a:p>
          <a:p>
            <a:pPr latinLnBrk="0"/>
            <a:endParaRPr lang="en-AU" altLang="en-US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Know the classic story for the complaints but beware of the pitfalls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If you can make a confident diagnosis DON’T do tests “JUST IN CASE”</a:t>
            </a:r>
            <a:endParaRPr lang="en-US" altLang="en-US"/>
          </a:p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Title 1">
            <a:extLst>
              <a:ext uri="{FF2B5EF4-FFF2-40B4-BE49-F238E27FC236}">
                <a16:creationId xmlns:a16="http://schemas.microsoft.com/office/drawing/2014/main" id="{4B575982-D9F2-434C-A30C-EDE7C3ED7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7343775" cy="863600"/>
          </a:xfrm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History – typical descriptions</a:t>
            </a:r>
            <a:endParaRPr lang="en-US" altLang="en-US"/>
          </a:p>
        </p:txBody>
      </p:sp>
      <p:sp>
        <p:nvSpPr>
          <p:cNvPr id="1048886" name="Content Placeholder 2">
            <a:extLst>
              <a:ext uri="{FF2B5EF4-FFF2-40B4-BE49-F238E27FC236}">
                <a16:creationId xmlns:a16="http://schemas.microsoft.com/office/drawing/2014/main" id="{F736078A-7EE3-4B58-8CC7-C1C0534F2E0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 sz="2600"/>
              <a:t>Pleuritic Pain = Pain worse on inspiration</a:t>
            </a:r>
            <a:endParaRPr lang="en-US" altLang="en-US"/>
          </a:p>
          <a:p>
            <a:pPr lvl="1" latinLnBrk="0"/>
            <a:r>
              <a:rPr lang="en-US" altLang="en-US" sz="2200"/>
              <a:t>Sharp, stabbing</a:t>
            </a:r>
            <a:endParaRPr lang="en-US" altLang="en-US"/>
          </a:p>
          <a:p>
            <a:pPr lvl="1" latinLnBrk="0"/>
            <a:r>
              <a:rPr lang="en-US" altLang="en-US" sz="2200"/>
              <a:t>Localised</a:t>
            </a:r>
            <a:endParaRPr lang="en-US" altLang="en-US"/>
          </a:p>
          <a:p>
            <a:pPr lvl="1" latinLnBrk="0"/>
            <a:r>
              <a:rPr lang="en-US" altLang="en-US" sz="2200"/>
              <a:t>Worse on inspiration, coughing</a:t>
            </a:r>
            <a:endParaRPr lang="en-US" altLang="en-US"/>
          </a:p>
          <a:p>
            <a:pPr lvl="1" latinLnBrk="0"/>
            <a:r>
              <a:rPr lang="en-US" altLang="en-US" sz="2200"/>
              <a:t>May be worse on sitting up or leaning forward</a:t>
            </a:r>
            <a:endParaRPr lang="en-US" altLang="en-US"/>
          </a:p>
          <a:p>
            <a:pPr lvl="1" latinLnBrk="0"/>
            <a:r>
              <a:rPr lang="en-US" altLang="en-US" sz="2200"/>
              <a:t>Not related to exertion</a:t>
            </a:r>
            <a:endParaRPr lang="en-US" altLang="en-US"/>
          </a:p>
        </p:txBody>
      </p:sp>
      <p:sp>
        <p:nvSpPr>
          <p:cNvPr id="1048888" name="Rectangle 4">
            <a:extLst>
              <a:ext uri="{FF2B5EF4-FFF2-40B4-BE49-F238E27FC236}">
                <a16:creationId xmlns:a16="http://schemas.microsoft.com/office/drawing/2014/main" id="{42EB80CF-8F5C-46C0-B74D-987D9AE258E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 sz="2600"/>
              <a:t>Oesophageal pain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Usually “Burning” but may be dull ache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Worse after meals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Worse on lying down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Relieved by antacid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Oesophageal spasm may be relieved by GTN</a:t>
            </a:r>
            <a:endParaRPr lang="en-US" altLang="en-US"/>
          </a:p>
          <a:p>
            <a:pPr latinLnBrk="0"/>
            <a:endParaRPr lang="en-US" altLang="en-US"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Title 1">
            <a:extLst>
              <a:ext uri="{FF2B5EF4-FFF2-40B4-BE49-F238E27FC236}">
                <a16:creationId xmlns:a16="http://schemas.microsoft.com/office/drawing/2014/main" id="{68E64FCF-5B4B-4AD4-981C-4816B6786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History &amp; ECG: pericarditis</a:t>
            </a:r>
            <a:endParaRPr lang="en-US" altLang="en-US"/>
          </a:p>
        </p:txBody>
      </p:sp>
      <p:pic>
        <p:nvPicPr>
          <p:cNvPr id="2097186" name="Picture 5" descr="ekg-pericarditis-500">
            <a:extLst>
              <a:ext uri="{FF2B5EF4-FFF2-40B4-BE49-F238E27FC236}">
                <a16:creationId xmlns:a16="http://schemas.microsoft.com/office/drawing/2014/main" id="{484EB73A-B756-44C6-9B2E-3D433770CBDD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897" r="-50897"/>
          <a:stretch>
            <a:fillRect/>
          </a:stretch>
        </p:blipFill>
        <p:spPr bwMode="auto">
          <a:xfrm>
            <a:off x="457200" y="1719263"/>
            <a:ext cx="8229600" cy="21288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896" name="Content Placeholder 2">
            <a:extLst>
              <a:ext uri="{FF2B5EF4-FFF2-40B4-BE49-F238E27FC236}">
                <a16:creationId xmlns:a16="http://schemas.microsoft.com/office/drawing/2014/main" id="{ABAC5A81-3B7B-47FB-ADA9-BF6D7F373C1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57200" y="4000500"/>
            <a:ext cx="8229600" cy="21304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Due to pericardial inflammation: pericarditis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Central or Left side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Sharp, stabbing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US" altLang="en-US" sz="2200"/>
              <a:t>Worse on movement, on breathing, </a:t>
            </a:r>
            <a:r>
              <a:rPr lang="en-AU" altLang="en-US" sz="2200"/>
              <a:t>lying flat</a:t>
            </a:r>
            <a:endParaRPr lang="en-US" altLang="en-US"/>
          </a:p>
          <a:p>
            <a:pPr lvl="1" latinLnBrk="0">
              <a:buFont typeface="Arial" panose="020B0604020202020204" pitchFamily="34" charset="0"/>
              <a:buChar char="•"/>
            </a:pPr>
            <a:r>
              <a:rPr lang="en-AU" altLang="en-US" sz="2200"/>
              <a:t>Relief sitting forward</a:t>
            </a: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Picture 9" descr="web_ecgc1_320">
            <a:extLst>
              <a:ext uri="{FF2B5EF4-FFF2-40B4-BE49-F238E27FC236}">
                <a16:creationId xmlns:a16="http://schemas.microsoft.com/office/drawing/2014/main" id="{8D0785D3-9716-42EB-9221-BBECB4F2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349500"/>
            <a:ext cx="6911975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190" name="Picture 7" descr="MMPE_07CVS_78_01_eps">
            <a:extLst>
              <a:ext uri="{FF2B5EF4-FFF2-40B4-BE49-F238E27FC236}">
                <a16:creationId xmlns:a16="http://schemas.microsoft.com/office/drawing/2014/main" id="{E6D99492-FDF3-4EEE-95B3-044F9A463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0350"/>
            <a:ext cx="6477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Title 1">
            <a:extLst>
              <a:ext uri="{FF2B5EF4-FFF2-40B4-BE49-F238E27FC236}">
                <a16:creationId xmlns:a16="http://schemas.microsoft.com/office/drawing/2014/main" id="{836ABFD3-2E03-48BF-AED1-C94781439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 sz="3200">
                <a:latin typeface="Arial" panose="020B0604020202020204" pitchFamily="34" charset="0"/>
                <a:sym typeface="Arial" panose="020B0604020202020204" pitchFamily="34" charset="0"/>
              </a:rPr>
              <a:t>History typical of </a:t>
            </a:r>
            <a:br>
              <a:rPr lang="en-US" altLang="en-US" sz="320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en-US" sz="320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Myocardial ischaemia</a:t>
            </a:r>
            <a:endParaRPr lang="en-US" altLang="en-US"/>
          </a:p>
        </p:txBody>
      </p:sp>
      <p:sp>
        <p:nvSpPr>
          <p:cNvPr id="1048904" name="Content Placeholder 2">
            <a:extLst>
              <a:ext uri="{FF2B5EF4-FFF2-40B4-BE49-F238E27FC236}">
                <a16:creationId xmlns:a16="http://schemas.microsoft.com/office/drawing/2014/main" id="{6F9C8EAE-8220-45BE-9F65-AB12AF2630B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1989138"/>
            <a:ext cx="5076825" cy="4411662"/>
          </a:xfrm>
          <a:ln/>
        </p:spPr>
        <p:txBody>
          <a:bodyPr/>
          <a:lstStyle/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“Angina Pectoris” = Pain in the chest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Central chest pressure, tightness, squeezing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Intensity increases over a few minutes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Radiation to shoulders, arms, neck, jaw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Worse with exertion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May be relieved by rest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May be relieved by Glyceryl Tri Nitrate (GTN)</a:t>
            </a:r>
            <a:endParaRPr lang="en-US" altLang="en-US"/>
          </a:p>
          <a:p>
            <a:pPr lvl="1" latinLnBrk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Associated sweating, nausea, dyspnoea</a:t>
            </a:r>
            <a:endParaRPr lang="en-US" altLang="en-US"/>
          </a:p>
        </p:txBody>
      </p:sp>
      <p:sp>
        <p:nvSpPr>
          <p:cNvPr id="1048906" name="Rectangle 4">
            <a:extLst>
              <a:ext uri="{FF2B5EF4-FFF2-40B4-BE49-F238E27FC236}">
                <a16:creationId xmlns:a16="http://schemas.microsoft.com/office/drawing/2014/main" id="{839EF9A9-0DA8-439D-BA86-D2BE4BD43EB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105400" y="2276475"/>
            <a:ext cx="4038600" cy="4411663"/>
          </a:xfrm>
          <a:ln/>
        </p:spPr>
        <p:txBody>
          <a:bodyPr/>
          <a:lstStyle/>
          <a:p>
            <a:pPr latinLnBrk="0">
              <a:lnSpc>
                <a:spcPct val="90000"/>
              </a:lnSpc>
            </a:pPr>
            <a:r>
              <a:rPr lang="en-US" altLang="en-US" sz="2200"/>
              <a:t>Often not described as a “</a:t>
            </a:r>
            <a:r>
              <a:rPr lang="en-US" altLang="ja-JP" sz="2200">
                <a:solidFill>
                  <a:srgbClr val="FF0000"/>
                </a:solidFill>
              </a:rPr>
              <a:t>pain</a:t>
            </a:r>
            <a:r>
              <a:rPr lang="en-US" altLang="en-US" sz="2200"/>
              <a:t>”</a:t>
            </a:r>
            <a:r>
              <a:rPr lang="en-US" altLang="ja-JP" sz="2200"/>
              <a:t> but as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2000"/>
              <a:t>Pressure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2000"/>
              <a:t>Discomfort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2000"/>
              <a:t>Ache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2000"/>
              <a:t>Tightness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US" altLang="en-US" sz="2200"/>
              <a:t>May be mistaken by patient (and doctor) for indigestion</a:t>
            </a:r>
            <a:endParaRPr lang="en-US" altLang="en-US"/>
          </a:p>
          <a:p>
            <a:pPr latinLnBrk="0">
              <a:lnSpc>
                <a:spcPct val="90000"/>
              </a:lnSpc>
            </a:pPr>
            <a:endParaRPr lang="en-US" altLang="en-US" sz="2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Rectangle 2">
            <a:extLst>
              <a:ext uri="{FF2B5EF4-FFF2-40B4-BE49-F238E27FC236}">
                <a16:creationId xmlns:a16="http://schemas.microsoft.com/office/drawing/2014/main" id="{8D7A3D92-1633-4222-852C-014F9AE64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History pitfalls</a:t>
            </a:r>
            <a:endParaRPr lang="en-US" altLang="en-US"/>
          </a:p>
        </p:txBody>
      </p:sp>
      <p:sp>
        <p:nvSpPr>
          <p:cNvPr id="1048914" name="Rectangle 3">
            <a:extLst>
              <a:ext uri="{FF2B5EF4-FFF2-40B4-BE49-F238E27FC236}">
                <a16:creationId xmlns:a16="http://schemas.microsoft.com/office/drawing/2014/main" id="{0F17E344-F53B-4593-8611-8381F671FC7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 sz="2600"/>
              <a:t>Response to analgesia type does not make a diagnosis</a:t>
            </a:r>
            <a:endParaRPr lang="en-US" altLang="en-US"/>
          </a:p>
          <a:p>
            <a:pPr lvl="1" latinLnBrk="0"/>
            <a:r>
              <a:rPr lang="en-AU" altLang="en-US" sz="2200"/>
              <a:t>cardiac pain can get better with antacid</a:t>
            </a:r>
            <a:endParaRPr lang="en-US" altLang="en-US"/>
          </a:p>
          <a:p>
            <a:pPr lvl="1" latinLnBrk="0"/>
            <a:r>
              <a:rPr lang="en-AU" altLang="en-US" sz="2200"/>
              <a:t>Oesophageal pain improves with GTN</a:t>
            </a:r>
            <a:endParaRPr lang="en-US" altLang="en-US"/>
          </a:p>
          <a:p>
            <a:pPr latinLnBrk="0"/>
            <a:endParaRPr lang="en-US" altLang="en-US" sz="2600"/>
          </a:p>
        </p:txBody>
      </p:sp>
      <p:sp>
        <p:nvSpPr>
          <p:cNvPr id="1048916" name="Rectangle 4">
            <a:extLst>
              <a:ext uri="{FF2B5EF4-FFF2-40B4-BE49-F238E27FC236}">
                <a16:creationId xmlns:a16="http://schemas.microsoft.com/office/drawing/2014/main" id="{95583A90-01F3-4840-8DC6-1783B2967B1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 sz="2200"/>
              <a:t>“Atypical” pain</a:t>
            </a:r>
            <a:endParaRPr lang="en-US" altLang="en-US"/>
          </a:p>
          <a:p>
            <a:pPr lvl="1" latinLnBrk="0"/>
            <a:r>
              <a:rPr lang="en-US" altLang="en-US" sz="2000"/>
              <a:t>Is common</a:t>
            </a:r>
            <a:endParaRPr lang="en-US" altLang="en-US"/>
          </a:p>
          <a:p>
            <a:pPr lvl="1" latinLnBrk="0"/>
            <a:r>
              <a:rPr lang="en-US" altLang="en-US" sz="2000"/>
              <a:t>Does not exclude ischaemia</a:t>
            </a:r>
            <a:endParaRPr lang="en-US" altLang="en-US"/>
          </a:p>
          <a:p>
            <a:pPr lvl="1" latinLnBrk="0"/>
            <a:r>
              <a:rPr lang="en-US" altLang="en-US" sz="2000"/>
              <a:t>May be more common in women, renal failure</a:t>
            </a:r>
            <a:endParaRPr lang="en-US" altLang="en-US"/>
          </a:p>
          <a:p>
            <a:pPr latinLnBrk="0"/>
            <a:r>
              <a:rPr lang="en-US" altLang="en-US" sz="2200"/>
              <a:t>Some patients have no pain</a:t>
            </a:r>
            <a:endParaRPr lang="en-US" altLang="en-US"/>
          </a:p>
          <a:p>
            <a:pPr lvl="1" latinLnBrk="0"/>
            <a:r>
              <a:rPr lang="en-US" altLang="en-US" sz="2000"/>
              <a:t>“Silent” ischaemia or infarction</a:t>
            </a:r>
            <a:endParaRPr lang="en-US" altLang="en-US"/>
          </a:p>
          <a:p>
            <a:pPr lvl="1" latinLnBrk="0"/>
            <a:r>
              <a:rPr lang="en-US" altLang="en-US" sz="2000"/>
              <a:t>More common in diabetics due to neuropathy</a:t>
            </a:r>
            <a:endParaRPr lang="en-US" altLang="en-US"/>
          </a:p>
          <a:p>
            <a:pPr latinLnBrk="0"/>
            <a:endParaRPr lang="en-US" altLang="en-US" sz="2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Title 1">
            <a:extLst>
              <a:ext uri="{FF2B5EF4-FFF2-40B4-BE49-F238E27FC236}">
                <a16:creationId xmlns:a16="http://schemas.microsoft.com/office/drawing/2014/main" id="{FFA54947-449D-4339-9E1B-2CCFE2A077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ACS – history pitfalls</a:t>
            </a:r>
            <a:endParaRPr lang="en-US" altLang="en-US"/>
          </a:p>
        </p:txBody>
      </p:sp>
      <p:sp>
        <p:nvSpPr>
          <p:cNvPr id="1048920" name="Content Placeholder 2">
            <a:extLst>
              <a:ext uri="{FF2B5EF4-FFF2-40B4-BE49-F238E27FC236}">
                <a16:creationId xmlns:a16="http://schemas.microsoft.com/office/drawing/2014/main" id="{A4A4FB47-4EF5-422C-8C03-D6A2258C2A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Painless AMI common with age, women and diabetics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Prev stroke or heart failure also risks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By age 85 MAJORITY of AMI painless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Anginal ‘equivalents’ include: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Dyspnoea (commonest)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With age: syncope, weakness, confusion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Elderly women also: cold sweats &amp; dizziness</a:t>
            </a:r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Title 1">
            <a:extLst>
              <a:ext uri="{FF2B5EF4-FFF2-40B4-BE49-F238E27FC236}">
                <a16:creationId xmlns:a16="http://schemas.microsoft.com/office/drawing/2014/main" id="{7C8ED12E-1134-4920-917B-3B24F2410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 sz="2600">
                <a:latin typeface="Arial" panose="020B0604020202020204" pitchFamily="34" charset="0"/>
                <a:sym typeface="Arial" panose="020B0604020202020204" pitchFamily="34" charset="0"/>
              </a:rPr>
              <a:t>Which features of pain make myocardial ischaemia more or less likely?</a:t>
            </a:r>
            <a:endParaRPr lang="en-US" altLang="en-US"/>
          </a:p>
        </p:txBody>
      </p:sp>
      <p:sp>
        <p:nvSpPr>
          <p:cNvPr id="1048924" name="Content Placeholder 2">
            <a:extLst>
              <a:ext uri="{FF2B5EF4-FFF2-40B4-BE49-F238E27FC236}">
                <a16:creationId xmlns:a16="http://schemas.microsoft.com/office/drawing/2014/main" id="{D0012792-9E01-47A9-9205-ADA4C3A9216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ln/>
        </p:spPr>
        <p:txBody>
          <a:bodyPr/>
          <a:lstStyle/>
          <a:p>
            <a:pPr marL="0" indent="0" latinLnBrk="0">
              <a:lnSpc>
                <a:spcPct val="90000"/>
              </a:lnSpc>
              <a:buFontTx/>
              <a:buNone/>
            </a:pPr>
            <a:r>
              <a:rPr lang="en-US" altLang="en-US" sz="2000">
                <a:solidFill>
                  <a:srgbClr val="008000"/>
                </a:solidFill>
              </a:rPr>
              <a:t>More likely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Radiates to shoulders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Worse on exercise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Associated dyspnoea</a:t>
            </a:r>
            <a:endParaRPr lang="en-US" altLang="en-US"/>
          </a:p>
        </p:txBody>
      </p:sp>
      <p:sp>
        <p:nvSpPr>
          <p:cNvPr id="1048926" name="Rectangle 4">
            <a:extLst>
              <a:ext uri="{FF2B5EF4-FFF2-40B4-BE49-F238E27FC236}">
                <a16:creationId xmlns:a16="http://schemas.microsoft.com/office/drawing/2014/main" id="{0DD7ECCA-0C62-4C9E-88C6-4968AF871C5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ln/>
        </p:spPr>
        <p:txBody>
          <a:bodyPr/>
          <a:lstStyle/>
          <a:p>
            <a:pPr latinLnBrk="0">
              <a:lnSpc>
                <a:spcPct val="90000"/>
              </a:lnSpc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Less likely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Stabbing, sharp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Pleuritic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Worse on changing position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Very localised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Reproduced by palpation or movement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Very brief (seconds)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Very prolonged (constant for days)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Radiates to the legs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1700"/>
              <a:t>No past history of AMI or angina</a:t>
            </a:r>
            <a:endParaRPr lang="en-US" altLang="en-US"/>
          </a:p>
          <a:p>
            <a:pPr latinLnBrk="0">
              <a:lnSpc>
                <a:spcPct val="90000"/>
              </a:lnSpc>
            </a:pPr>
            <a:endParaRPr lang="en-US" altLang="en-US" sz="17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90850"/>
            <a:ext cx="4812432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Title 1">
            <a:extLst>
              <a:ext uri="{FF2B5EF4-FFF2-40B4-BE49-F238E27FC236}">
                <a16:creationId xmlns:a16="http://schemas.microsoft.com/office/drawing/2014/main" id="{1A89DEC6-3AAA-4234-9CD0-04A1456862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Response to analgesia</a:t>
            </a:r>
            <a:endParaRPr lang="en-US" altLang="en-US"/>
          </a:p>
        </p:txBody>
      </p:sp>
      <p:sp>
        <p:nvSpPr>
          <p:cNvPr id="1048934" name="Content Placeholder 2">
            <a:extLst>
              <a:ext uri="{FF2B5EF4-FFF2-40B4-BE49-F238E27FC236}">
                <a16:creationId xmlns:a16="http://schemas.microsoft.com/office/drawing/2014/main" id="{B6CC98BF-79D0-4F01-956E-1FD5DEC817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The “GI cocktail” has only been studied poorly, mostly other drugs get given around the same time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Not safe to make a discharge decision based on the response</a:t>
            </a: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Title 1">
            <a:extLst>
              <a:ext uri="{FF2B5EF4-FFF2-40B4-BE49-F238E27FC236}">
                <a16:creationId xmlns:a16="http://schemas.microsoft.com/office/drawing/2014/main" id="{0D51839C-02FC-48E6-A09A-217FE04B8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Chest wall tender &amp; AMI</a:t>
            </a:r>
            <a:endParaRPr lang="en-US" altLang="en-US"/>
          </a:p>
        </p:txBody>
      </p:sp>
      <p:sp>
        <p:nvSpPr>
          <p:cNvPr id="1048938" name="Content Placeholder 2">
            <a:extLst>
              <a:ext uri="{FF2B5EF4-FFF2-40B4-BE49-F238E27FC236}">
                <a16:creationId xmlns:a16="http://schemas.microsoft.com/office/drawing/2014/main" id="{F67F4808-6638-45CA-9489-64A23D3D36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7% of AMI or unstable angina have partially or fully reproducible pain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Important to note if the pain produced is the same one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Be suspicious if there is no proceeding history of injury</a:t>
            </a:r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Rectangle 15">
            <a:extLst>
              <a:ext uri="{FF2B5EF4-FFF2-40B4-BE49-F238E27FC236}">
                <a16:creationId xmlns:a16="http://schemas.microsoft.com/office/drawing/2014/main" id="{BDA5399B-6333-48B9-91F0-0C5E5A7CA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Acute coronary syndromes</a:t>
            </a:r>
            <a:endParaRPr lang="en-US" altLang="en-US"/>
          </a:p>
        </p:txBody>
      </p:sp>
      <p:pic>
        <p:nvPicPr>
          <p:cNvPr id="2097192" name="Picture 7">
            <a:extLst>
              <a:ext uri="{FF2B5EF4-FFF2-40B4-BE49-F238E27FC236}">
                <a16:creationId xmlns:a16="http://schemas.microsoft.com/office/drawing/2014/main" id="{9E318A60-BD17-4E06-96D1-E37671E4569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79638"/>
            <a:ext cx="4033838" cy="1193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194" name="Picture 11">
            <a:extLst>
              <a:ext uri="{FF2B5EF4-FFF2-40B4-BE49-F238E27FC236}">
                <a16:creationId xmlns:a16="http://schemas.microsoft.com/office/drawing/2014/main" id="{881DD93A-FD9E-4A0A-9DF1-68EDCB3598E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0800"/>
            <a:ext cx="4033838" cy="13525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196" name="Picture 14">
            <a:extLst>
              <a:ext uri="{FF2B5EF4-FFF2-40B4-BE49-F238E27FC236}">
                <a16:creationId xmlns:a16="http://schemas.microsoft.com/office/drawing/2014/main" id="{E3D6D57B-0CDE-4A1C-AED0-85AEF6A20514}"/>
              </a:ext>
            </a:extLst>
          </p:cNvPr>
          <p:cNvPicPr>
            <a:picLocks noGrp="1" noChangeAspect="1" noChangeArrowheads="1"/>
          </p:cNvPicPr>
          <p:nvPr>
            <p:ph sz="half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37" b="-6337"/>
          <a:stretch>
            <a:fillRect/>
          </a:stretch>
        </p:blipFill>
        <p:spPr bwMode="auto">
          <a:xfrm>
            <a:off x="4648200" y="1719263"/>
            <a:ext cx="4038600" cy="44116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942" name="Footer Placeholder 6">
            <a:extLst>
              <a:ext uri="{FF2B5EF4-FFF2-40B4-BE49-F238E27FC236}">
                <a16:creationId xmlns:a16="http://schemas.microsoft.com/office/drawing/2014/main" id="{1DB23BC2-EB1F-4165-98F1-CF555AC9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/>
              <a:t>https://www.mja.com.au/sites/default/files/issues/191_06_210909/bri10275_fm.pdf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Rectangle 26">
            <a:extLst>
              <a:ext uri="{FF2B5EF4-FFF2-40B4-BE49-F238E27FC236}">
                <a16:creationId xmlns:a16="http://schemas.microsoft.com/office/drawing/2014/main" id="{222D01DF-CF9D-4818-BFDC-AAF341CEC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ECG interpret in &lt;5mins.</a:t>
            </a:r>
            <a:endParaRPr lang="en-US" altLang="en-US"/>
          </a:p>
        </p:txBody>
      </p:sp>
      <p:pic>
        <p:nvPicPr>
          <p:cNvPr id="2097198" name="Picture 5">
            <a:extLst>
              <a:ext uri="{FF2B5EF4-FFF2-40B4-BE49-F238E27FC236}">
                <a16:creationId xmlns:a16="http://schemas.microsoft.com/office/drawing/2014/main" id="{E48430DD-C75F-449A-810E-2A94B0814B1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881" b="-29881"/>
          <a:stretch>
            <a:fillRect/>
          </a:stretch>
        </p:blipFill>
        <p:spPr>
          <a:ln/>
        </p:spPr>
      </p:pic>
      <p:pic>
        <p:nvPicPr>
          <p:cNvPr id="2097200" name="Picture 22">
            <a:extLst>
              <a:ext uri="{FF2B5EF4-FFF2-40B4-BE49-F238E27FC236}">
                <a16:creationId xmlns:a16="http://schemas.microsoft.com/office/drawing/2014/main" id="{56DE9818-70B0-4CC1-B7DE-35E82133024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434" b="-51434"/>
          <a:stretch>
            <a:fillRect/>
          </a:stretch>
        </p:blipFill>
        <p:spPr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Rectangle 4">
            <a:extLst>
              <a:ext uri="{FF2B5EF4-FFF2-40B4-BE49-F238E27FC236}">
                <a16:creationId xmlns:a16="http://schemas.microsoft.com/office/drawing/2014/main" id="{EFDDFF6E-3911-4779-8F23-A8636426D2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97202" name="Picture 7">
            <a:extLst>
              <a:ext uri="{FF2B5EF4-FFF2-40B4-BE49-F238E27FC236}">
                <a16:creationId xmlns:a16="http://schemas.microsoft.com/office/drawing/2014/main" id="{0DE0203F-EFFD-40A6-9158-30B7F2E2EFA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104" b="-66104"/>
          <a:stretch>
            <a:fillRect/>
          </a:stretch>
        </p:blipFill>
        <p:spPr>
          <a:ln/>
        </p:spPr>
      </p:pic>
      <p:pic>
        <p:nvPicPr>
          <p:cNvPr id="2097204" name="Picture 2" descr="ecg980114R_10">
            <a:extLst>
              <a:ext uri="{FF2B5EF4-FFF2-40B4-BE49-F238E27FC236}">
                <a16:creationId xmlns:a16="http://schemas.microsoft.com/office/drawing/2014/main" id="{B4275DB1-A8CC-4F41-BA51-A5275C58C86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264" b="-56264"/>
          <a:stretch>
            <a:fillRect/>
          </a:stretch>
        </p:blipFill>
        <p:spPr>
          <a:solidFill>
            <a:srgbClr val="FFFFFF"/>
          </a:solidFill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Rectangle 4">
            <a:extLst>
              <a:ext uri="{FF2B5EF4-FFF2-40B4-BE49-F238E27FC236}">
                <a16:creationId xmlns:a16="http://schemas.microsoft.com/office/drawing/2014/main" id="{5FBFC926-80B2-4589-B083-CB3B6EE548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ECG – your opinion?</a:t>
            </a:r>
            <a:endParaRPr lang="en-US" altLang="en-US"/>
          </a:p>
        </p:txBody>
      </p:sp>
      <p:pic>
        <p:nvPicPr>
          <p:cNvPr id="2097206" name="Picture 5" descr="infMI2">
            <a:extLst>
              <a:ext uri="{FF2B5EF4-FFF2-40B4-BE49-F238E27FC236}">
                <a16:creationId xmlns:a16="http://schemas.microsoft.com/office/drawing/2014/main" id="{96F9ABE4-597B-40DA-9203-77258E471A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76" r="-6076"/>
          <a:stretch>
            <a:fillRect/>
          </a:stretch>
        </p:blipFill>
        <p:spPr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Rectangle 2">
            <a:extLst>
              <a:ext uri="{FF2B5EF4-FFF2-40B4-BE49-F238E27FC236}">
                <a16:creationId xmlns:a16="http://schemas.microsoft.com/office/drawing/2014/main" id="{CC05435D-CCCE-408A-BA40-A9B8BD0BA3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Basic investigations</a:t>
            </a:r>
            <a:endParaRPr lang="en-US" altLang="en-US"/>
          </a:p>
        </p:txBody>
      </p:sp>
      <p:sp>
        <p:nvSpPr>
          <p:cNvPr id="1048952" name="Rectangle 3">
            <a:extLst>
              <a:ext uri="{FF2B5EF4-FFF2-40B4-BE49-F238E27FC236}">
                <a16:creationId xmlns:a16="http://schemas.microsoft.com/office/drawing/2014/main" id="{CF2125A6-E36C-4995-BEB0-124BEC3CA2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ECG, CXR and bloods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In Emergency Department an ECG in most if not all patients.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More useful as ‘rule in’ than ‘rule out’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ECG in AMI 50% sensitivity, 90% specificity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ECG not useful in PE or aortic dissection</a:t>
            </a: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Rectangle 2">
            <a:extLst>
              <a:ext uri="{FF2B5EF4-FFF2-40B4-BE49-F238E27FC236}">
                <a16:creationId xmlns:a16="http://schemas.microsoft.com/office/drawing/2014/main" id="{7FA90F52-5F48-44EA-9B3F-F89ED02B1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Acute Coronary Syndrome</a:t>
            </a:r>
            <a:endParaRPr lang="en-US" altLang="en-US"/>
          </a:p>
        </p:txBody>
      </p:sp>
      <p:sp>
        <p:nvSpPr>
          <p:cNvPr id="1048956" name="Rectangle 3">
            <a:extLst>
              <a:ext uri="{FF2B5EF4-FFF2-40B4-BE49-F238E27FC236}">
                <a16:creationId xmlns:a16="http://schemas.microsoft.com/office/drawing/2014/main" id="{7B66A2DA-C124-4ADC-91D4-DC49BDC656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Difference between risk Ax &amp; diagnosis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Blood tests are not diagnostic tests (unless positive)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Ruling out AMI in a stable patient with a non-diagnostic ECG is the difficulty</a:t>
            </a:r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Rectangle 2">
            <a:extLst>
              <a:ext uri="{FF2B5EF4-FFF2-40B4-BE49-F238E27FC236}">
                <a16:creationId xmlns:a16="http://schemas.microsoft.com/office/drawing/2014/main" id="{2DEDDD1D-C185-4CB4-9CD4-8ABEBBC92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0" latinLnBrk="0" hangingPunct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prognosis v diagnosis #1</a:t>
            </a:r>
            <a:endParaRPr lang="en-US" altLang="en-US"/>
          </a:p>
        </p:txBody>
      </p:sp>
      <p:sp>
        <p:nvSpPr>
          <p:cNvPr id="1048960" name="Rectangle 3">
            <a:extLst>
              <a:ext uri="{FF2B5EF4-FFF2-40B4-BE49-F238E27FC236}">
                <a16:creationId xmlns:a16="http://schemas.microsoft.com/office/drawing/2014/main" id="{41AD8DE0-F7E8-4287-9F5A-FC622FE204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The same coronary lesion in one patient might be tolerated or a disaster</a:t>
            </a:r>
            <a:endParaRPr lang="en-US" altLang="en-US"/>
          </a:p>
          <a:p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Increased rate of complications with: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LV dysfunction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DM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HTN / LVH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Probably renal failure</a:t>
            </a:r>
            <a:endParaRPr lang="en-US" altLang="en-US"/>
          </a:p>
          <a:p>
            <a:pPr lvl="1"/>
            <a:endParaRPr lang="en-AU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Rectangle 2">
            <a:extLst>
              <a:ext uri="{FF2B5EF4-FFF2-40B4-BE49-F238E27FC236}">
                <a16:creationId xmlns:a16="http://schemas.microsoft.com/office/drawing/2014/main" id="{E37A78CB-97AF-4D45-938E-2CEF6AAD6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Assessing risk</a:t>
            </a:r>
            <a:endParaRPr lang="en-US" altLang="en-US"/>
          </a:p>
        </p:txBody>
      </p:sp>
      <p:sp>
        <p:nvSpPr>
          <p:cNvPr id="1048968" name="Rectangle 3">
            <a:extLst>
              <a:ext uri="{FF2B5EF4-FFF2-40B4-BE49-F238E27FC236}">
                <a16:creationId xmlns:a16="http://schemas.microsoft.com/office/drawing/2014/main" id="{4BC3F29C-8C03-48F4-AC82-484D276A37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Risk factors don’t help in the ED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ECG and biomarkers do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Many systems, none perfect, and following the guideline of your hospital including getting expert help is sensible and medico-legally correct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ED role: determine disposition immed RX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Risk Ax of complications = discharge</a:t>
            </a:r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Rectangle 2">
            <a:extLst>
              <a:ext uri="{FF2B5EF4-FFF2-40B4-BE49-F238E27FC236}">
                <a16:creationId xmlns:a16="http://schemas.microsoft.com/office/drawing/2014/main" id="{58221751-83BA-439A-9D53-1EC74C645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ECG as rule out AMI test</a:t>
            </a:r>
            <a:endParaRPr lang="en-US" altLang="en-US"/>
          </a:p>
        </p:txBody>
      </p:sp>
      <p:sp>
        <p:nvSpPr>
          <p:cNvPr id="1048976" name="Rectangle 3">
            <a:extLst>
              <a:ext uri="{FF2B5EF4-FFF2-40B4-BE49-F238E27FC236}">
                <a16:creationId xmlns:a16="http://schemas.microsoft.com/office/drawing/2014/main" id="{EF4180C1-0A50-44B0-9B00-FC503758A4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Not known how useful a normal ECG is: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AMI rate ?&lt;1%, up to 7%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It is known that an abnormal non-diagnostic ECG = risk for missed AMI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Probably with passing time a normal ECG begins to decrease likelihood of at risk ACS but this has not been shown</a:t>
            </a:r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Title 1">
            <a:extLst>
              <a:ext uri="{FF2B5EF4-FFF2-40B4-BE49-F238E27FC236}">
                <a16:creationId xmlns:a16="http://schemas.microsoft.com/office/drawing/2014/main" id="{640FA706-E93F-4573-B276-35FA597FA6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Blood markers - troponin</a:t>
            </a:r>
            <a:endParaRPr lang="en-US" altLang="en-US"/>
          </a:p>
        </p:txBody>
      </p:sp>
      <p:sp>
        <p:nvSpPr>
          <p:cNvPr id="1048980" name="Content Placeholder 2">
            <a:extLst>
              <a:ext uri="{FF2B5EF4-FFF2-40B4-BE49-F238E27FC236}">
                <a16:creationId xmlns:a16="http://schemas.microsoft.com/office/drawing/2014/main" id="{D53BEF48-6E1C-4EA1-85EC-53A6926933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Troponin I or T rise within 3-6H and then remain elevated for about one week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Serial testing, at least 6H after symptom onset improves sensitivity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In ACS an increased troponin is a marker for increased risk of AMI and death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Does NOT diagnose cardiac ischaemia</a:t>
            </a:r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Title 1">
            <a:extLst>
              <a:ext uri="{FF2B5EF4-FFF2-40B4-BE49-F238E27FC236}">
                <a16:creationId xmlns:a16="http://schemas.microsoft.com/office/drawing/2014/main" id="{AAFC400C-0512-4C57-8577-D3D3B4A9E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myoglobin</a:t>
            </a:r>
            <a:endParaRPr lang="en-US" altLang="en-US"/>
          </a:p>
        </p:txBody>
      </p:sp>
      <p:sp>
        <p:nvSpPr>
          <p:cNvPr id="1048984" name="Content Placeholder 2">
            <a:extLst>
              <a:ext uri="{FF2B5EF4-FFF2-40B4-BE49-F238E27FC236}">
                <a16:creationId xmlns:a16="http://schemas.microsoft.com/office/drawing/2014/main" id="{98E36922-0C75-4689-BE63-2960D0076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One study showed excellent rule out figures for 90 minute testing of troponin and myoglobin levels</a:t>
            </a:r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Rectangle 2">
            <a:extLst>
              <a:ext uri="{FF2B5EF4-FFF2-40B4-BE49-F238E27FC236}">
                <a16:creationId xmlns:a16="http://schemas.microsoft.com/office/drawing/2014/main" id="{F95CC8A0-92C3-4C08-A0DC-5EFBC45ED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0" latinLnBrk="0" hangingPunct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Rx in ACS</a:t>
            </a:r>
            <a:endParaRPr lang="en-US" altLang="en-US"/>
          </a:p>
        </p:txBody>
      </p:sp>
      <p:sp>
        <p:nvSpPr>
          <p:cNvPr id="1048988" name="Rectangle 3">
            <a:extLst>
              <a:ext uri="{FF2B5EF4-FFF2-40B4-BE49-F238E27FC236}">
                <a16:creationId xmlns:a16="http://schemas.microsoft.com/office/drawing/2014/main" id="{E820EF3F-96EA-4667-A919-B347D28A56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Aspirin should be given immediately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alternative clopidogrel if truly contraindicated</a:t>
            </a:r>
            <a:endParaRPr lang="en-US" altLang="en-US"/>
          </a:p>
          <a:p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Rapid decisions on reperfusion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Based on ECG only</a:t>
            </a:r>
            <a:endParaRPr lang="en-US" altLang="en-US"/>
          </a:p>
          <a:p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All other decisions less time dependent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Can involve further consultation</a:t>
            </a:r>
            <a:endParaRPr lang="en-US" altLang="en-US"/>
          </a:p>
          <a:p>
            <a:pPr lvl="1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Need risk / benefit analysis</a:t>
            </a: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Rectangle 2">
            <a:extLst>
              <a:ext uri="{FF2B5EF4-FFF2-40B4-BE49-F238E27FC236}">
                <a16:creationId xmlns:a16="http://schemas.microsoft.com/office/drawing/2014/main" id="{354715A5-8660-4049-829B-A120B56EA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Adjunctive Rx in ACS</a:t>
            </a:r>
            <a:endParaRPr lang="en-US" altLang="en-US"/>
          </a:p>
        </p:txBody>
      </p:sp>
      <p:sp>
        <p:nvSpPr>
          <p:cNvPr id="1048992" name="Rectangle 3">
            <a:extLst>
              <a:ext uri="{FF2B5EF4-FFF2-40B4-BE49-F238E27FC236}">
                <a16:creationId xmlns:a16="http://schemas.microsoft.com/office/drawing/2014/main" id="{0411EC9E-7B22-4C97-BEA5-7CF94D021F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Further antiplatelet options: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Heparin (LMW v unfractionated)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clopidogrel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Glycoprotein IIb/IIIa inhibitors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Symptomatic / pain control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GTN / morphine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Secondary prevention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BBlockade / statins</a:t>
            </a:r>
            <a:endParaRPr lang="en-US" altLang="en-US"/>
          </a:p>
          <a:p>
            <a:pPr lvl="1" latinLnBrk="0"/>
            <a:endParaRPr lang="en-AU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Rectangle 2">
            <a:extLst>
              <a:ext uri="{FF2B5EF4-FFF2-40B4-BE49-F238E27FC236}">
                <a16:creationId xmlns:a16="http://schemas.microsoft.com/office/drawing/2014/main" id="{FA6EC865-9DE5-4A57-AE78-B5A68696D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Thrombolysis (fibrinolysis)</a:t>
            </a:r>
            <a:endParaRPr lang="en-US" altLang="en-US"/>
          </a:p>
        </p:txBody>
      </p:sp>
      <p:sp>
        <p:nvSpPr>
          <p:cNvPr id="1048996" name="Rectangle 3">
            <a:extLst>
              <a:ext uri="{FF2B5EF4-FFF2-40B4-BE49-F238E27FC236}">
                <a16:creationId xmlns:a16="http://schemas.microsoft.com/office/drawing/2014/main" id="{F1CC7E5C-1ECD-4225-9DDC-18F3825379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50% flow return rate where indicated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But 15% re-occlude (and do badly)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1% patients have a major bleed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Usually intra-cranial haemorrhage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Using LMW heparin as opposed to UFH: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Some evidence more benefit</a:t>
            </a:r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Rectangle 2">
            <a:extLst>
              <a:ext uri="{FF2B5EF4-FFF2-40B4-BE49-F238E27FC236}">
                <a16:creationId xmlns:a16="http://schemas.microsoft.com/office/drawing/2014/main" id="{B738DFC6-A79B-45C9-809E-E53039C4F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PCI v thrombolysis</a:t>
            </a:r>
            <a:endParaRPr lang="en-US" altLang="en-US"/>
          </a:p>
        </p:txBody>
      </p:sp>
      <p:sp>
        <p:nvSpPr>
          <p:cNvPr id="1049000" name="Rectangle 3">
            <a:extLst>
              <a:ext uri="{FF2B5EF4-FFF2-40B4-BE49-F238E27FC236}">
                <a16:creationId xmlns:a16="http://schemas.microsoft.com/office/drawing/2014/main" id="{F0E4FF89-0F30-4072-BD09-6EA8AABC49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Guideline varies with: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time from symptom onset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Time to get to catheter lab (balloon inflation)</a:t>
            </a:r>
            <a:endParaRPr lang="en-US" altLang="en-US"/>
          </a:p>
          <a:p>
            <a:pPr lvl="1"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Lesser factors inc localisation of AMI and relative risk / benefit thrombolysis</a:t>
            </a:r>
            <a:endParaRPr lang="en-US" altLang="en-US"/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All other things being equal esp in anterior AMI PCI better option</a:t>
            </a:r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Rectangle 2">
            <a:extLst>
              <a:ext uri="{FF2B5EF4-FFF2-40B4-BE49-F238E27FC236}">
                <a16:creationId xmlns:a16="http://schemas.microsoft.com/office/drawing/2014/main" id="{EE0D8195-C9EE-421B-9F7B-7DB06EB9B69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260350"/>
            <a:ext cx="7543800" cy="1295400"/>
          </a:xfrm>
          <a:ln/>
        </p:spPr>
        <p:txBody>
          <a:bodyPr anchor="ctr"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Guideline for PCI v ‘lysis</a:t>
            </a:r>
            <a:endParaRPr lang="en-US" altLang="en-US"/>
          </a:p>
        </p:txBody>
      </p:sp>
      <p:pic>
        <p:nvPicPr>
          <p:cNvPr id="2097208" name="Picture 4" descr="PCI &amp; thrombolysis timing">
            <a:extLst>
              <a:ext uri="{FF2B5EF4-FFF2-40B4-BE49-F238E27FC236}">
                <a16:creationId xmlns:a16="http://schemas.microsoft.com/office/drawing/2014/main" id="{C348A8C3-D397-4951-87F0-11B3AFA8B357}"/>
              </a:ext>
            </a:extLst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420938"/>
            <a:ext cx="7048500" cy="3025775"/>
          </a:xfrm>
          <a:ln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Rectangle 2">
            <a:extLst>
              <a:ext uri="{FF2B5EF4-FFF2-40B4-BE49-F238E27FC236}">
                <a16:creationId xmlns:a16="http://schemas.microsoft.com/office/drawing/2014/main" id="{28757D2F-C6AB-4166-A9D2-7106C9117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CABG’s</a:t>
            </a:r>
            <a:endParaRPr lang="en-US" altLang="en-US"/>
          </a:p>
        </p:txBody>
      </p:sp>
      <p:sp>
        <p:nvSpPr>
          <p:cNvPr id="1049006" name="Rectangle 3">
            <a:extLst>
              <a:ext uri="{FF2B5EF4-FFF2-40B4-BE49-F238E27FC236}">
                <a16:creationId xmlns:a16="http://schemas.microsoft.com/office/drawing/2014/main" id="{7E48E899-F282-4E47-8828-41D2B263BB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Routine after STEMI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Considered if poor LVF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‘appropriate’ anatomy</a:t>
            </a:r>
            <a:endParaRPr lang="en-US" altLang="en-US"/>
          </a:p>
          <a:p>
            <a:pPr lvl="2"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Means LAD or severe vessel disease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Emergency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Considered in cardiogenic shock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Failed reperfusion and persistent pain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All above is level B recommendation</a:t>
            </a:r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Title 1">
            <a:extLst>
              <a:ext uri="{FF2B5EF4-FFF2-40B4-BE49-F238E27FC236}">
                <a16:creationId xmlns:a16="http://schemas.microsoft.com/office/drawing/2014/main" id="{44AE4F40-E9E3-40B8-9E8A-206BAB1CD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AORTIC DISSECTION</a:t>
            </a:r>
            <a:endParaRPr lang="en-US" altLang="en-US"/>
          </a:p>
        </p:txBody>
      </p:sp>
      <p:sp>
        <p:nvSpPr>
          <p:cNvPr id="1049018" name="Rectangle 4">
            <a:extLst>
              <a:ext uri="{FF2B5EF4-FFF2-40B4-BE49-F238E27FC236}">
                <a16:creationId xmlns:a16="http://schemas.microsoft.com/office/drawing/2014/main" id="{252FC77A-8C43-474A-B6B4-E4748503FCB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1719263"/>
            <a:ext cx="4038600" cy="44116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atinLnBrk="0">
              <a:lnSpc>
                <a:spcPct val="90000"/>
              </a:lnSpc>
            </a:pPr>
            <a:r>
              <a:rPr lang="en-US" altLang="en-US" sz="2200"/>
              <a:t>Challenging diagnosis, lethal if missed (75% in 2/52), prob.s if Rx as ACS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US" altLang="en-US" sz="2200"/>
              <a:t>Classic Hx: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2000"/>
              <a:t>Sudden onset ripping / tearing PIC, radiates to back (interscapular, migratory) &amp; Hx HTN</a:t>
            </a:r>
            <a:endParaRPr lang="en-US" altLang="en-US"/>
          </a:p>
          <a:p>
            <a:pPr lvl="1" latinLnBrk="0">
              <a:lnSpc>
                <a:spcPct val="90000"/>
              </a:lnSpc>
            </a:pPr>
            <a:r>
              <a:rPr lang="en-US" altLang="en-US" sz="2000"/>
              <a:t>Not sensitive enough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US" altLang="en-US" sz="2200"/>
              <a:t>Best approach is risk factor assessment</a:t>
            </a:r>
            <a:endParaRPr lang="en-US" altLang="en-US"/>
          </a:p>
          <a:p>
            <a:pPr latinLnBrk="0">
              <a:lnSpc>
                <a:spcPct val="90000"/>
              </a:lnSpc>
            </a:pPr>
            <a:r>
              <a:rPr lang="en-US" altLang="en-US" sz="2200"/>
              <a:t>Be aware of atypical presentations</a:t>
            </a:r>
            <a:endParaRPr lang="en-US" altLang="en-US"/>
          </a:p>
          <a:p>
            <a:pPr latinLnBrk="0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2097210" name="Picture 5" descr="Aortic_dissection_class">
            <a:extLst>
              <a:ext uri="{FF2B5EF4-FFF2-40B4-BE49-F238E27FC236}">
                <a16:creationId xmlns:a16="http://schemas.microsoft.com/office/drawing/2014/main" id="{3A1FC98C-6536-45D0-8328-60E001B7C70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77" r="-45277"/>
          <a:stretch>
            <a:fillRect/>
          </a:stretch>
        </p:blipFill>
        <p:spPr bwMode="auto">
          <a:xfrm>
            <a:off x="4648200" y="1719263"/>
            <a:ext cx="4038600" cy="21288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212" name="Picture 5" descr="aorta-layers">
            <a:extLst>
              <a:ext uri="{FF2B5EF4-FFF2-40B4-BE49-F238E27FC236}">
                <a16:creationId xmlns:a16="http://schemas.microsoft.com/office/drawing/2014/main" id="{57CC8C8D-FBA7-4E6E-BCF5-AE459C44629E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524" r="-16524"/>
          <a:stretch>
            <a:fillRect/>
          </a:stretch>
        </p:blipFill>
        <p:spPr bwMode="auto">
          <a:xfrm>
            <a:off x="4648200" y="4000500"/>
            <a:ext cx="4038600" cy="21304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Title 1">
            <a:extLst>
              <a:ext uri="{FF2B5EF4-FFF2-40B4-BE49-F238E27FC236}">
                <a16:creationId xmlns:a16="http://schemas.microsoft.com/office/drawing/2014/main" id="{8734EEC0-C9A4-40DC-914E-562B0DCC2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0" latinLnBrk="0" hangingPunct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Risk factors for Aortic Dissection</a:t>
            </a:r>
            <a:endParaRPr lang="en-US" altLang="en-US"/>
          </a:p>
        </p:txBody>
      </p:sp>
      <p:sp>
        <p:nvSpPr>
          <p:cNvPr id="1049022" name="Content Placeholder 2">
            <a:extLst>
              <a:ext uri="{FF2B5EF4-FFF2-40B4-BE49-F238E27FC236}">
                <a16:creationId xmlns:a16="http://schemas.microsoft.com/office/drawing/2014/main" id="{03E9123D-6F33-43DB-A1AB-5DF82FD7A9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HTN</a:t>
            </a:r>
            <a:endParaRPr lang="en-US" altLang="en-US"/>
          </a:p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Aortic valve</a:t>
            </a:r>
            <a:endParaRPr lang="en-US" altLang="en-US"/>
          </a:p>
          <a:p>
            <a:pPr lvl="1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Bicuspid, previous surgery</a:t>
            </a:r>
            <a:endParaRPr lang="en-US" altLang="en-US"/>
          </a:p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Abnormal Aorta – mainly congenital </a:t>
            </a:r>
            <a:endParaRPr lang="en-US" altLang="en-US"/>
          </a:p>
          <a:p>
            <a:pPr lvl="1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Coarctation / Marfan’s / Ehlers-Danlos</a:t>
            </a:r>
            <a:endParaRPr lang="en-US" altLang="en-US"/>
          </a:p>
          <a:p>
            <a:pPr lvl="1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Arteritis (Giant cell)</a:t>
            </a:r>
            <a:endParaRPr lang="en-US" altLang="en-US"/>
          </a:p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Aortic ‘stresses’</a:t>
            </a:r>
            <a:endParaRPr lang="en-US" altLang="en-US"/>
          </a:p>
          <a:p>
            <a:pPr lvl="1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PREGNANCY, COCAINE, TRAUMA</a:t>
            </a:r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Title 1">
            <a:extLst>
              <a:ext uri="{FF2B5EF4-FFF2-40B4-BE49-F238E27FC236}">
                <a16:creationId xmlns:a16="http://schemas.microsoft.com/office/drawing/2014/main" id="{65468800-11F6-4198-B420-9D4627387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Atypical presentations AD</a:t>
            </a:r>
            <a:endParaRPr lang="en-US" altLang="en-US"/>
          </a:p>
        </p:txBody>
      </p:sp>
      <p:sp>
        <p:nvSpPr>
          <p:cNvPr id="1049026" name="Content Placeholder 2">
            <a:extLst>
              <a:ext uri="{FF2B5EF4-FFF2-40B4-BE49-F238E27FC236}">
                <a16:creationId xmlns:a16="http://schemas.microsoft.com/office/drawing/2014/main" id="{4FAAA564-07E6-471E-B788-9340B53280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Atypical history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Non-classical pain, chest or back only, severe &amp; sharp pain, abdo pain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Syncope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Acute stroke (&amp; peripheral neuro)</a:t>
            </a:r>
            <a:endParaRPr lang="en-US" altLang="en-US"/>
          </a:p>
          <a:p>
            <a:pPr lvl="2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Others just get too weird &amp; make you paranoid</a:t>
            </a:r>
            <a:endParaRPr lang="en-US" altLang="en-US"/>
          </a:p>
          <a:p>
            <a:pPr marL="1279525" lvl="3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Eg. Pulsatile stenoclavicular joint!!</a:t>
            </a:r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Title 1">
            <a:extLst>
              <a:ext uri="{FF2B5EF4-FFF2-40B4-BE49-F238E27FC236}">
                <a16:creationId xmlns:a16="http://schemas.microsoft.com/office/drawing/2014/main" id="{60A48040-12A5-48CB-92F4-675F26D2D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AD - imaging</a:t>
            </a:r>
            <a:endParaRPr lang="en-US" altLang="en-US"/>
          </a:p>
        </p:txBody>
      </p:sp>
      <p:sp>
        <p:nvSpPr>
          <p:cNvPr id="1049030" name="Content Placeholder 2">
            <a:extLst>
              <a:ext uri="{FF2B5EF4-FFF2-40B4-BE49-F238E27FC236}">
                <a16:creationId xmlns:a16="http://schemas.microsoft.com/office/drawing/2014/main" id="{0437C925-479D-4124-A48B-3E1C3822F2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Widened mediastinum (62%) and abnormal aortic contour (50%) most sensitive CXR findings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Normal CXR may decrease the likelihood but if examination, Hx and RF’s raise suspicion needs further imaging</a:t>
            </a:r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Title 1">
            <a:extLst>
              <a:ext uri="{FF2B5EF4-FFF2-40B4-BE49-F238E27FC236}">
                <a16:creationId xmlns:a16="http://schemas.microsoft.com/office/drawing/2014/main" id="{2B9EC386-7414-4EDB-B46D-FFD27D6BA8F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88913"/>
            <a:ext cx="7543800" cy="1295400"/>
          </a:xfrm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Oesophageal rupture</a:t>
            </a:r>
            <a:endParaRPr lang="en-US" altLang="en-US"/>
          </a:p>
        </p:txBody>
      </p:sp>
      <p:sp>
        <p:nvSpPr>
          <p:cNvPr id="1049034" name="Content Placeholder 2">
            <a:extLst>
              <a:ext uri="{FF2B5EF4-FFF2-40B4-BE49-F238E27FC236}">
                <a16:creationId xmlns:a16="http://schemas.microsoft.com/office/drawing/2014/main" id="{75938710-C48D-4A93-8E12-633BF3E5206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55650" y="1700213"/>
            <a:ext cx="8229600" cy="4411662"/>
          </a:xfrm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Ruptures due to developing a tear due to raised intra-luminal pressure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Classical triad is forceful emesis, chest pain and subcutaneous emphysema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Prefer to sit up and may have chest signs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CXR usually abnormal on left side</a:t>
            </a:r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Title 1">
            <a:extLst>
              <a:ext uri="{FF2B5EF4-FFF2-40B4-BE49-F238E27FC236}">
                <a16:creationId xmlns:a16="http://schemas.microsoft.com/office/drawing/2014/main" id="{92FB8A85-1750-4025-A42D-564440B18E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Oesophageal rupture - problems</a:t>
            </a:r>
            <a:endParaRPr lang="en-US" altLang="en-US"/>
          </a:p>
        </p:txBody>
      </p:sp>
      <p:sp>
        <p:nvSpPr>
          <p:cNvPr id="1049038" name="Content Placeholder 2">
            <a:extLst>
              <a:ext uri="{FF2B5EF4-FFF2-40B4-BE49-F238E27FC236}">
                <a16:creationId xmlns:a16="http://schemas.microsoft.com/office/drawing/2014/main" id="{F73CB7A3-9A7F-4707-AD7B-1858027456A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719263"/>
            <a:ext cx="4038600" cy="44116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atinLnBrk="0"/>
            <a:r>
              <a:rPr lang="en-US" altLang="en-US" sz="2000"/>
              <a:t>Definitive diagnosis usu on CT, can do oesophagogram (can be false negatives)</a:t>
            </a:r>
            <a:endParaRPr lang="en-US" altLang="en-US"/>
          </a:p>
          <a:p>
            <a:pPr latinLnBrk="0"/>
            <a:r>
              <a:rPr lang="en-US" altLang="en-US" sz="2000"/>
              <a:t>Vomiting can be absent in 21%</a:t>
            </a:r>
            <a:endParaRPr lang="en-US" altLang="en-US"/>
          </a:p>
          <a:p>
            <a:pPr latinLnBrk="0"/>
            <a:r>
              <a:rPr lang="en-US" altLang="en-US" sz="2000"/>
              <a:t>Can occur in kids, can be right sided</a:t>
            </a:r>
            <a:endParaRPr lang="en-US" altLang="en-US"/>
          </a:p>
          <a:p>
            <a:pPr latinLnBrk="0"/>
            <a:r>
              <a:rPr lang="en-US" altLang="en-US" sz="2000"/>
              <a:t>Patients are UNWELL, only needs pursuing in atypical case if SICK</a:t>
            </a:r>
            <a:endParaRPr lang="en-US" altLang="en-US"/>
          </a:p>
          <a:p>
            <a:pPr latinLnBrk="0"/>
            <a:endParaRPr lang="en-US" altLang="en-US" sz="2600"/>
          </a:p>
          <a:p>
            <a:pPr latinLnBrk="0"/>
            <a:endParaRPr lang="en-US" altLang="en-US" sz="2600"/>
          </a:p>
          <a:p>
            <a:pPr latinLnBrk="0"/>
            <a:endParaRPr lang="en-US" altLang="en-US" sz="2600"/>
          </a:p>
        </p:txBody>
      </p:sp>
      <p:pic>
        <p:nvPicPr>
          <p:cNvPr id="2097214" name="Picture 4" descr="en_a19fig02">
            <a:extLst>
              <a:ext uri="{FF2B5EF4-FFF2-40B4-BE49-F238E27FC236}">
                <a16:creationId xmlns:a16="http://schemas.microsoft.com/office/drawing/2014/main" id="{D786DDFC-8F48-4695-A073-FEABEC86B021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5" r="-1875"/>
          <a:stretch>
            <a:fillRect/>
          </a:stretch>
        </p:blipFill>
        <p:spPr bwMode="auto">
          <a:xfrm>
            <a:off x="4648200" y="1719263"/>
            <a:ext cx="4038600" cy="44116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Title 1">
            <a:extLst>
              <a:ext uri="{FF2B5EF4-FFF2-40B4-BE49-F238E27FC236}">
                <a16:creationId xmlns:a16="http://schemas.microsoft.com/office/drawing/2014/main" id="{3C7428E1-D9EF-4453-A52E-AEE7097CF3C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60350"/>
            <a:ext cx="7543800" cy="1295400"/>
          </a:xfrm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Myo and pericarditis</a:t>
            </a:r>
            <a:endParaRPr lang="en-US" altLang="en-US"/>
          </a:p>
        </p:txBody>
      </p:sp>
      <p:pic>
        <p:nvPicPr>
          <p:cNvPr id="2097216" name="Picture 4">
            <a:extLst>
              <a:ext uri="{FF2B5EF4-FFF2-40B4-BE49-F238E27FC236}">
                <a16:creationId xmlns:a16="http://schemas.microsoft.com/office/drawing/2014/main" id="{2599F789-8ADE-422C-91F5-9F5D8866DA7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336007" y="912019"/>
            <a:ext cx="4224337" cy="6378575"/>
          </a:xfrm>
          <a:ln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Rectangle 2">
            <a:extLst>
              <a:ext uri="{FF2B5EF4-FFF2-40B4-BE49-F238E27FC236}">
                <a16:creationId xmlns:a16="http://schemas.microsoft.com/office/drawing/2014/main" id="{F11E97F3-4DF6-4AF1-82D5-C67EB0DDF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97218" name="Picture 4">
            <a:extLst>
              <a:ext uri="{FF2B5EF4-FFF2-40B4-BE49-F238E27FC236}">
                <a16:creationId xmlns:a16="http://schemas.microsoft.com/office/drawing/2014/main" id="{E62DAD38-97AC-4505-83AD-0861AFDA2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403" r="-91403"/>
          <a:stretch>
            <a:fillRect/>
          </a:stretch>
        </p:blipFill>
        <p:spPr>
          <a:xfrm rot="16200000">
            <a:off x="456406" y="1720056"/>
            <a:ext cx="8229601" cy="4411663"/>
          </a:xfrm>
          <a:ln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Rectangle 2">
            <a:extLst>
              <a:ext uri="{FF2B5EF4-FFF2-40B4-BE49-F238E27FC236}">
                <a16:creationId xmlns:a16="http://schemas.microsoft.com/office/drawing/2014/main" id="{0ECB8D33-D822-480F-B481-4946EBA53F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97220" name="Picture 4">
            <a:extLst>
              <a:ext uri="{FF2B5EF4-FFF2-40B4-BE49-F238E27FC236}">
                <a16:creationId xmlns:a16="http://schemas.microsoft.com/office/drawing/2014/main" id="{1AB13235-4D9B-477B-8E7E-1F102DB81F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674" r="-175674"/>
          <a:stretch>
            <a:fillRect/>
          </a:stretch>
        </p:blipFill>
        <p:spPr>
          <a:xfrm rot="5400000">
            <a:off x="-887413" y="823913"/>
            <a:ext cx="9940925" cy="5359400"/>
          </a:xfrm>
          <a:ln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Rectangle 2">
            <a:extLst>
              <a:ext uri="{FF2B5EF4-FFF2-40B4-BE49-F238E27FC236}">
                <a16:creationId xmlns:a16="http://schemas.microsoft.com/office/drawing/2014/main" id="{D0977AAE-546A-44C2-9773-47DEE7E8E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97222" name="Picture 4">
            <a:extLst>
              <a:ext uri="{FF2B5EF4-FFF2-40B4-BE49-F238E27FC236}">
                <a16:creationId xmlns:a16="http://schemas.microsoft.com/office/drawing/2014/main" id="{860D0B40-1908-46CA-ACEA-18B3EA7578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424" b="-30424"/>
          <a:stretch>
            <a:fillRect/>
          </a:stretch>
        </p:blipFill>
        <p:spPr>
          <a:xfrm>
            <a:off x="468313" y="1484313"/>
            <a:ext cx="8229600" cy="4411662"/>
          </a:xfrm>
          <a:ln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Title 1">
            <a:extLst>
              <a:ext uri="{FF2B5EF4-FFF2-40B4-BE49-F238E27FC236}">
                <a16:creationId xmlns:a16="http://schemas.microsoft.com/office/drawing/2014/main" id="{D07281B1-7954-4173-9AA3-59BFDA9C10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Pulmonary Embolism</a:t>
            </a:r>
            <a:endParaRPr lang="en-US" altLang="en-US"/>
          </a:p>
        </p:txBody>
      </p:sp>
      <p:sp>
        <p:nvSpPr>
          <p:cNvPr id="1049050" name="Content Placeholder 2">
            <a:extLst>
              <a:ext uri="{FF2B5EF4-FFF2-40B4-BE49-F238E27FC236}">
                <a16:creationId xmlns:a16="http://schemas.microsoft.com/office/drawing/2014/main" id="{EBD5DFFA-4D28-45D4-A1C0-690B12AFC3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Classic triad about 20%: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Pleuritic PIC, dyspnoea &amp; haemoptysis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Typically some combination of: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SOB, PIC, tachypnoea, tachycardia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Dypnoea commonest (about 80%)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Pleuritic pain not sensitive or specific</a:t>
            </a:r>
            <a:endParaRPr lang="en-US" altLang="en-US"/>
          </a:p>
          <a:p>
            <a:pPr marL="1279525" lvl="3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44% with, 30% without in one study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Needs infarction</a:t>
            </a:r>
            <a:endParaRPr lang="en-US" altLang="en-US"/>
          </a:p>
          <a:p>
            <a:pPr marL="1279525" lvl="3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more likely in existing lung disease, implies smaller clot?</a:t>
            </a:r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Title 1">
            <a:extLst>
              <a:ext uri="{FF2B5EF4-FFF2-40B4-BE49-F238E27FC236}">
                <a16:creationId xmlns:a16="http://schemas.microsoft.com/office/drawing/2014/main" id="{5283A3DF-8A47-4B46-882F-4F13FE8AAE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PE investigations</a:t>
            </a:r>
            <a:endParaRPr lang="en-US" altLang="en-US"/>
          </a:p>
        </p:txBody>
      </p:sp>
      <p:sp>
        <p:nvSpPr>
          <p:cNvPr id="1049054" name="Content Placeholder 2">
            <a:extLst>
              <a:ext uri="{FF2B5EF4-FFF2-40B4-BE49-F238E27FC236}">
                <a16:creationId xmlns:a16="http://schemas.microsoft.com/office/drawing/2014/main" id="{26AE6AD2-AFCB-42CB-8F93-C53DB4623B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No test is ideal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Can have normal tests &amp; be very unlucky</a:t>
            </a:r>
            <a:endParaRPr lang="en-US" altLang="en-US"/>
          </a:p>
          <a:p>
            <a:pPr latinLnBrk="0"/>
            <a:endParaRPr lang="en-AU" altLang="en-US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latinLnBrk="0"/>
            <a:r>
              <a:rPr lang="en-AU" altLang="en-US">
                <a:latin typeface="Arial" panose="020B0604020202020204" pitchFamily="34" charset="0"/>
                <a:sym typeface="Arial" panose="020B0604020202020204" pitchFamily="34" charset="0"/>
              </a:rPr>
              <a:t>Classic diagnosis for combining pre- and post-test clinical probability</a:t>
            </a:r>
            <a:endParaRPr lang="en-US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Title 1">
            <a:extLst>
              <a:ext uri="{FF2B5EF4-FFF2-40B4-BE49-F238E27FC236}">
                <a16:creationId xmlns:a16="http://schemas.microsoft.com/office/drawing/2014/main" id="{4ED98710-9C90-413B-8E05-522619E8F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PE – more worrying facts</a:t>
            </a:r>
            <a:endParaRPr lang="en-US" altLang="en-US"/>
          </a:p>
        </p:txBody>
      </p:sp>
      <p:sp>
        <p:nvSpPr>
          <p:cNvPr id="1049058" name="Content Placeholder 2">
            <a:extLst>
              <a:ext uri="{FF2B5EF4-FFF2-40B4-BE49-F238E27FC236}">
                <a16:creationId xmlns:a16="http://schemas.microsoft.com/office/drawing/2014/main" id="{C0E3BD55-D287-48DE-AFD4-78D918C167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Mortality hasn’t changed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Rate of asymptomatic PE not known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Not known what the actual incidence is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Most diagnosed at autopsy in US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10% deaths after diagnosis, 90% before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Up to a third of PE’s asymptomatic?</a:t>
            </a:r>
            <a:endParaRPr lang="en-US" altLang="en-US"/>
          </a:p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Title 1">
            <a:extLst>
              <a:ext uri="{FF2B5EF4-FFF2-40B4-BE49-F238E27FC236}">
                <a16:creationId xmlns:a16="http://schemas.microsoft.com/office/drawing/2014/main" id="{975B82F3-D127-439E-98CE-D70C3BA91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PE - ECG</a:t>
            </a:r>
            <a:endParaRPr lang="en-US" altLang="en-US"/>
          </a:p>
        </p:txBody>
      </p:sp>
      <p:sp>
        <p:nvSpPr>
          <p:cNvPr id="1049062" name="Content Placeholder 2">
            <a:extLst>
              <a:ext uri="{FF2B5EF4-FFF2-40B4-BE49-F238E27FC236}">
                <a16:creationId xmlns:a16="http://schemas.microsoft.com/office/drawing/2014/main" id="{B8673716-7D09-48EC-9AEA-3466409BD1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ECG has many reported associations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All from study of pt. s AFTER diagnosis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S1Q3T3 about 12% of PE &amp; normal pt.s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Sinus tachy not that common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Range is 8-69% in 6 studies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Commonest is anterior T wave inversion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68% pt.s with confirmed PE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ECG doesn’t ‘rule in’ or ‘rule out’</a:t>
            </a:r>
            <a:endParaRPr lang="en-US" altLang="en-US"/>
          </a:p>
          <a:p>
            <a:pPr lvl="1"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lvl="1" latinLnBrk="0"/>
            <a:endParaRPr lang="en-US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Title 1">
            <a:extLst>
              <a:ext uri="{FF2B5EF4-FFF2-40B4-BE49-F238E27FC236}">
                <a16:creationId xmlns:a16="http://schemas.microsoft.com/office/drawing/2014/main" id="{FD95CD65-B344-4C32-AD65-4D5B7E022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PE – Well’s criteria</a:t>
            </a:r>
            <a:endParaRPr lang="en-US" altLang="en-US"/>
          </a:p>
        </p:txBody>
      </p:sp>
      <p:sp>
        <p:nvSpPr>
          <p:cNvPr id="1049074" name="Content Placeholder 2">
            <a:extLst>
              <a:ext uri="{FF2B5EF4-FFF2-40B4-BE49-F238E27FC236}">
                <a16:creationId xmlns:a16="http://schemas.microsoft.com/office/drawing/2014/main" id="{47B526CB-6FB2-4D5C-961D-D4C654D89C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3 points for: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PE ‘most likely diagnosis’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Signs and symptoms suggesting DVT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1.5 points for: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PR&gt;100, past Hx (PE/DVT), immobilisation</a:t>
            </a:r>
            <a:endParaRPr lang="en-US" altLang="en-US"/>
          </a:p>
          <a:p>
            <a:pPr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1 point for:</a:t>
            </a:r>
            <a:endParaRPr lang="en-US" altLang="en-US"/>
          </a:p>
          <a:p>
            <a:pPr lvl="1" latinLnBrk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Haemoptysis or malignancy</a:t>
            </a:r>
            <a:endParaRPr lang="en-US" altLang="en-US"/>
          </a:p>
          <a:p>
            <a:pPr latinLnBrk="0"/>
            <a:r>
              <a:rPr lang="en-US" altLang="en-US" sz="2600">
                <a:latin typeface="Arial" panose="020B0604020202020204" pitchFamily="34" charset="0"/>
                <a:sym typeface="Arial" panose="020B0604020202020204" pitchFamily="34" charset="0"/>
              </a:rPr>
              <a:t>&lt;2 low (10%), 2-6 i/med (25%), &gt;6 high (50%)</a:t>
            </a:r>
            <a:endParaRPr lang="en-US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Title 1">
            <a:extLst>
              <a:ext uri="{FF2B5EF4-FFF2-40B4-BE49-F238E27FC236}">
                <a16:creationId xmlns:a16="http://schemas.microsoft.com/office/drawing/2014/main" id="{F4BF8655-A621-427D-A10C-0F6775480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0" latinLnBrk="0" hangingPunct="0"/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D-dimer</a:t>
            </a:r>
            <a:endParaRPr lang="en-US" altLang="en-US"/>
          </a:p>
        </p:txBody>
      </p:sp>
      <p:sp>
        <p:nvSpPr>
          <p:cNvPr id="1049082" name="Content Placeholder 2">
            <a:extLst>
              <a:ext uri="{FF2B5EF4-FFF2-40B4-BE49-F238E27FC236}">
                <a16:creationId xmlns:a16="http://schemas.microsoft.com/office/drawing/2014/main" id="{C57BE45D-674B-497C-8895-44F82B37CC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Only use is in a low risk patient</a:t>
            </a:r>
            <a:endParaRPr lang="en-US" altLang="en-US"/>
          </a:p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 negative test makes PE very unlikely</a:t>
            </a:r>
            <a:endParaRPr lang="en-US" altLang="en-US"/>
          </a:p>
          <a:p>
            <a:r>
              <a:rPr lang="en-US" altLang="en-US">
                <a:latin typeface="Arial" panose="020B0604020202020204" pitchFamily="34" charset="0"/>
                <a:sym typeface="Arial" panose="020B0604020202020204" pitchFamily="34" charset="0"/>
              </a:rPr>
              <a:t>A slightly positive test IS a positive test</a:t>
            </a:r>
            <a:endParaRPr lang="en-US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22"/>
            <a:ext cx="9144000" cy="684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863727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默认设计模板">
      <a:majorFont>
        <a:latin typeface="Calibri Light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  <a:sym typeface="Arial" panose="020B0604020202020204" pitchFamily="34" charset="0"/>
          </a:defRPr>
        </a:defPPr>
      </a:lstStyle>
    </a:lnDef>
  </a:objectDefaults>
  <a:extraClrSchemeLst>
    <a:extraClrScheme>
      <a:clrScheme name="默认设计模板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默认设计模板">
      <a:majorFont>
        <a:latin typeface="Calibri Light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  <a:sym typeface="Arial" panose="020B0604020202020204" pitchFamily="34" charset="0"/>
          </a:defRPr>
        </a:defPPr>
      </a:lstStyle>
    </a:lnDef>
  </a:objectDefaults>
  <a:extraClrSchemeLst>
    <a:extraClrScheme>
      <a:clrScheme name="默认设计模板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1736</Words>
  <Application>Microsoft Office PowerPoint</Application>
  <DocSecurity>0</DocSecurity>
  <PresentationFormat>On-screen Show (4:3)</PresentationFormat>
  <Paragraphs>282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Wingdings</vt:lpstr>
      <vt:lpstr>默认设计模板</vt:lpstr>
      <vt:lpstr>默认设计模板</vt:lpstr>
      <vt:lpstr>Chest Pain </vt:lpstr>
      <vt:lpstr>Causes of Chest Pain</vt:lpstr>
      <vt:lpstr>Emergency Medicine 6 deadly causes of chest pain</vt:lpstr>
      <vt:lpstr>….but luckily some diagnoses predictable for clinicians…</vt:lpstr>
      <vt:lpstr>Assessment</vt:lpstr>
      <vt:lpstr>History of the complaint</vt:lpstr>
      <vt:lpstr>History – typical descriptions</vt:lpstr>
      <vt:lpstr>History &amp; ECG: pericarditis</vt:lpstr>
      <vt:lpstr>PowerPoint Presentation</vt:lpstr>
      <vt:lpstr>History typical of  Myocardial ischaemia</vt:lpstr>
      <vt:lpstr>History pitfalls</vt:lpstr>
      <vt:lpstr>ACS – history pitfalls</vt:lpstr>
      <vt:lpstr>Which features of pain make myocardial ischaemia more or less likely?</vt:lpstr>
      <vt:lpstr>Response to analgesia</vt:lpstr>
      <vt:lpstr>Chest wall tender &amp; AMI</vt:lpstr>
      <vt:lpstr>Acute coronary syndromes</vt:lpstr>
      <vt:lpstr>ECG interpret in &lt;5mins.</vt:lpstr>
      <vt:lpstr>PowerPoint Presentation</vt:lpstr>
      <vt:lpstr>ECG – your opinion?</vt:lpstr>
      <vt:lpstr>Basic investigations</vt:lpstr>
      <vt:lpstr>Acute Coronary Syndrome</vt:lpstr>
      <vt:lpstr>prognosis v diagnosis #1</vt:lpstr>
      <vt:lpstr>Assessing risk</vt:lpstr>
      <vt:lpstr>ECG as rule out AMI test</vt:lpstr>
      <vt:lpstr>Blood markers - troponin</vt:lpstr>
      <vt:lpstr>myoglobin</vt:lpstr>
      <vt:lpstr>Rx in ACS</vt:lpstr>
      <vt:lpstr>Adjunctive Rx in ACS</vt:lpstr>
      <vt:lpstr>Thrombolysis (fibrinolysis)</vt:lpstr>
      <vt:lpstr>PCI v thrombolysis</vt:lpstr>
      <vt:lpstr>Guideline for PCI v ‘lysis</vt:lpstr>
      <vt:lpstr>CABG’s</vt:lpstr>
      <vt:lpstr>AORTIC DISSECTION</vt:lpstr>
      <vt:lpstr>Risk factors for Aortic Dissection</vt:lpstr>
      <vt:lpstr>Atypical presentations AD</vt:lpstr>
      <vt:lpstr>AD - imaging</vt:lpstr>
      <vt:lpstr>Oesophageal rupture</vt:lpstr>
      <vt:lpstr>Oesophageal rupture - problems</vt:lpstr>
      <vt:lpstr>Myo and pericarditis</vt:lpstr>
      <vt:lpstr>PowerPoint Presentation</vt:lpstr>
      <vt:lpstr>PowerPoint Presentation</vt:lpstr>
      <vt:lpstr>PowerPoint Presentation</vt:lpstr>
      <vt:lpstr>Pulmonary Embolism</vt:lpstr>
      <vt:lpstr>PE investigations</vt:lpstr>
      <vt:lpstr>PE – more worrying facts</vt:lpstr>
      <vt:lpstr>PE - ECG</vt:lpstr>
      <vt:lpstr>PE – Well’s criteria</vt:lpstr>
      <vt:lpstr>D-dimer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CHEST PAIN</dc:title>
  <dc:creator>MarkHartnell</dc:creator>
  <cp:lastModifiedBy>Елизавета Тулянцева</cp:lastModifiedBy>
  <cp:revision>8</cp:revision>
  <dcterms:created xsi:type="dcterms:W3CDTF">2012-08-12T08:15:52Z</dcterms:created>
  <dcterms:modified xsi:type="dcterms:W3CDTF">2022-06-03T06:55:25Z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f0f6bc955f8941f28beb5f5b17b13e3e</vt:lpwstr>
  </property>
</Properties>
</file>