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616" r:id="rId2"/>
    <p:sldId id="617" r:id="rId3"/>
    <p:sldId id="618" r:id="rId4"/>
    <p:sldId id="619" r:id="rId5"/>
    <p:sldId id="620" r:id="rId6"/>
    <p:sldId id="621" r:id="rId7"/>
    <p:sldId id="622" r:id="rId8"/>
    <p:sldId id="623" r:id="rId9"/>
    <p:sldId id="624" r:id="rId10"/>
    <p:sldId id="630" r:id="rId11"/>
    <p:sldId id="627" r:id="rId12"/>
    <p:sldId id="628" r:id="rId13"/>
    <p:sldId id="629" r:id="rId14"/>
    <p:sldId id="661" r:id="rId15"/>
    <p:sldId id="632" r:id="rId16"/>
    <p:sldId id="634" r:id="rId17"/>
    <p:sldId id="635" r:id="rId18"/>
    <p:sldId id="636" r:id="rId19"/>
    <p:sldId id="637" r:id="rId20"/>
    <p:sldId id="638" r:id="rId21"/>
    <p:sldId id="639" r:id="rId22"/>
    <p:sldId id="640" r:id="rId23"/>
    <p:sldId id="641" r:id="rId24"/>
    <p:sldId id="642" r:id="rId25"/>
    <p:sldId id="644" r:id="rId26"/>
    <p:sldId id="658" r:id="rId27"/>
    <p:sldId id="648" r:id="rId28"/>
    <p:sldId id="649" r:id="rId29"/>
    <p:sldId id="650" r:id="rId30"/>
    <p:sldId id="604" r:id="rId31"/>
    <p:sldId id="605" r:id="rId32"/>
    <p:sldId id="659" r:id="rId33"/>
    <p:sldId id="660" r:id="rId34"/>
    <p:sldId id="608" r:id="rId35"/>
    <p:sldId id="609" r:id="rId36"/>
    <p:sldId id="610" r:id="rId37"/>
    <p:sldId id="611" r:id="rId38"/>
    <p:sldId id="612" r:id="rId39"/>
    <p:sldId id="614" r:id="rId40"/>
    <p:sldId id="657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176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3352E-8621-D745-9887-5D6EEE1E15BA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963282-6F65-8146-97BD-2CF6D06FA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231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Diabetic_nephropathy" TargetMode="External"/><Relationship Id="rId2" Type="http://schemas.openxmlformats.org/officeDocument/2006/relationships/hyperlink" Target="https://en.wikipedia.org/wiki/Priscilla_White_(physician)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Ischemic_heart_disease" TargetMode="External"/><Relationship Id="rId5" Type="http://schemas.openxmlformats.org/officeDocument/2006/relationships/hyperlink" Target="https://en.wikipedia.org/wiki/Nephropathy" TargetMode="External"/><Relationship Id="rId4" Type="http://schemas.openxmlformats.org/officeDocument/2006/relationships/hyperlink" Target="https://en.wikipedia.org/wiki/Retinopathy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07009" y="3194716"/>
            <a:ext cx="6517646" cy="443124"/>
          </a:xfrm>
          <a:solidFill>
            <a:schemeClr val="bg1"/>
          </a:solidFill>
        </p:spPr>
        <p:txBody>
          <a:bodyPr/>
          <a:lstStyle/>
          <a:p>
            <a:pPr algn="l"/>
            <a:r>
              <a:rPr lang="en-MY" altLang="en-US" sz="3200" b="1" dirty="0">
                <a:solidFill>
                  <a:schemeClr val="accent6">
                    <a:lumMod val="75000"/>
                  </a:schemeClr>
                </a:solidFill>
              </a:rPr>
              <a:t>Gestational </a:t>
            </a:r>
            <a:br>
              <a:rPr lang="en-MY" altLang="en-US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MY" altLang="en-US" sz="3200" b="1" dirty="0">
                <a:solidFill>
                  <a:schemeClr val="accent6">
                    <a:lumMod val="75000"/>
                  </a:schemeClr>
                </a:solidFill>
              </a:rPr>
              <a:t>Diabetes Mellitus – </a:t>
            </a:r>
            <a:br>
              <a:rPr lang="en-MY" altLang="en-US" sz="3200" b="1" dirty="0">
                <a:solidFill>
                  <a:schemeClr val="accent6">
                    <a:lumMod val="75000"/>
                  </a:schemeClr>
                </a:solidFill>
              </a:rPr>
            </a:br>
            <a:endParaRPr lang="en-MY" alt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06530" name="Picture 2" descr="C:\Users\Administrator\Desktop\images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51946" y="813270"/>
            <a:ext cx="3505200" cy="2396938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A9E366-CC42-DFD7-4240-CECB276BD8C1}"/>
              </a:ext>
            </a:extLst>
          </p:cNvPr>
          <p:cNvSpPr txBox="1"/>
          <p:nvPr/>
        </p:nvSpPr>
        <p:spPr>
          <a:xfrm>
            <a:off x="361507" y="45062"/>
            <a:ext cx="86230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Odesa National Medical University</a:t>
            </a:r>
          </a:p>
          <a:p>
            <a:pPr algn="ctr"/>
            <a:r>
              <a:rPr lang="en-US" b="1" dirty="0"/>
              <a:t>Department of family medicine and polyclinic therapy</a:t>
            </a:r>
            <a:endParaRPr lang="uk-UA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6CD1C5-2DD6-F9FC-A9F7-BABADB48931A}"/>
              </a:ext>
            </a:extLst>
          </p:cNvPr>
          <p:cNvSpPr txBox="1"/>
          <p:nvPr/>
        </p:nvSpPr>
        <p:spPr>
          <a:xfrm>
            <a:off x="4665832" y="631818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Prepared by: assistant Bazhora </a:t>
            </a:r>
            <a:r>
              <a:rPr lang="en-US" dirty="0" err="1"/>
              <a:t>Ya</a:t>
            </a:r>
            <a:r>
              <a:rPr lang="en-US" dirty="0"/>
              <a:t>. I.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altLang="en-US" sz="3600" b="1" dirty="0">
                <a:solidFill>
                  <a:schemeClr val="accent6">
                    <a:lumMod val="75000"/>
                  </a:schemeClr>
                </a:solidFill>
              </a:rPr>
              <a:t>Introduction</a:t>
            </a:r>
            <a:endParaRPr lang="en-US" altLang="en-US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92072" y="1600201"/>
            <a:ext cx="7001301" cy="4343400"/>
          </a:xfrm>
        </p:spPr>
        <p:txBody>
          <a:bodyPr>
            <a:noAutofit/>
          </a:bodyPr>
          <a:lstStyle/>
          <a:p>
            <a:pPr algn="just"/>
            <a:r>
              <a:rPr lang="en-IN" sz="20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Gestational Diabetes Mellitus (GDM) is defined as Impaired Glucose Tolerance (IGT) with onset or first recognition during pregnancy</a:t>
            </a:r>
          </a:p>
          <a:p>
            <a:pPr algn="just"/>
            <a:r>
              <a:rPr lang="en-IN" sz="20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Worldwide, one in 10 pregnancies is associated with diabetes, 90% of which are GDM</a:t>
            </a:r>
          </a:p>
          <a:p>
            <a:pPr algn="just"/>
            <a:r>
              <a:rPr lang="en-IN" sz="20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Undiagnosed or inadequately treated GDM can lead to significant maternal &amp; foetal complications</a:t>
            </a:r>
          </a:p>
          <a:p>
            <a:pPr algn="just"/>
            <a:r>
              <a:rPr lang="en-IN" sz="20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Women with GDM and their </a:t>
            </a:r>
            <a:r>
              <a:rPr lang="en-IN" sz="2000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offsprings</a:t>
            </a:r>
            <a:r>
              <a:rPr lang="en-IN" sz="20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are at increased risk of developing </a:t>
            </a:r>
            <a:r>
              <a:rPr lang="en-IN" sz="2000" dirty="0">
                <a:solidFill>
                  <a:srgbClr val="002060"/>
                </a:solidFill>
              </a:rPr>
              <a:t>T</a:t>
            </a:r>
            <a:r>
              <a:rPr lang="en-IN" sz="20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ype 2 diabetes later in life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8990" y="1610436"/>
            <a:ext cx="7622561" cy="4873644"/>
          </a:xfrm>
        </p:spPr>
        <p:txBody>
          <a:bodyPr>
            <a:normAutofit/>
          </a:bodyPr>
          <a:lstStyle/>
          <a:p>
            <a:pPr algn="just"/>
            <a:r>
              <a:rPr lang="en-IN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In India, prevalence of GDM is appox.10-14.3%        - much higher than the west</a:t>
            </a:r>
          </a:p>
          <a:p>
            <a:pPr algn="just"/>
            <a:r>
              <a:rPr lang="en-IN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As of 2010, India has:-</a:t>
            </a:r>
          </a:p>
          <a:p>
            <a:pPr lvl="2" algn="just"/>
            <a:r>
              <a:rPr lang="en-IN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22 mill. women with diabetes in the age group of 20-39 with an </a:t>
            </a:r>
            <a:r>
              <a:rPr lang="en-IN" dirty="0">
                <a:solidFill>
                  <a:srgbClr val="002060"/>
                </a:solidFill>
              </a:rPr>
              <a:t>a</a:t>
            </a:r>
            <a:r>
              <a:rPr lang="en-IN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dditional 54 mill. women in this age group with impaired glucose tolerance (IGT)</a:t>
            </a:r>
          </a:p>
          <a:p>
            <a:r>
              <a:rPr lang="en-IN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In view of high prevalence of GDM in Indian women, Govt. </a:t>
            </a:r>
            <a:r>
              <a:rPr lang="en-IN" dirty="0">
                <a:solidFill>
                  <a:srgbClr val="002060"/>
                </a:solidFill>
              </a:rPr>
              <a:t>o</a:t>
            </a:r>
            <a:r>
              <a:rPr lang="en-IN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f India has </a:t>
            </a:r>
            <a:r>
              <a:rPr lang="en-IN" dirty="0">
                <a:solidFill>
                  <a:srgbClr val="002060"/>
                </a:solidFill>
              </a:rPr>
              <a:t>released </a:t>
            </a:r>
            <a:r>
              <a:rPr lang="en-IN" i="1" dirty="0">
                <a:solidFill>
                  <a:schemeClr val="accent6">
                    <a:lumMod val="50000"/>
                  </a:schemeClr>
                </a:solidFill>
              </a:rPr>
              <a:t>National Guidelines for Diagnosis &amp; Management of Gestational Diabetes Mellitus</a:t>
            </a:r>
            <a:r>
              <a:rPr lang="en-IN" dirty="0">
                <a:solidFill>
                  <a:srgbClr val="002060"/>
                </a:solidFill>
              </a:rPr>
              <a:t> in Dec 2014.</a:t>
            </a:r>
            <a:endParaRPr lang="en-US" altLang="en-US" dirty="0">
              <a:solidFill>
                <a:srgbClr val="002060"/>
              </a:solidFill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30257EB-9342-6048-AB41-5853705DD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49275" y="-66956"/>
            <a:ext cx="8042276" cy="1336956"/>
          </a:xfrm>
        </p:spPr>
        <p:txBody>
          <a:bodyPr/>
          <a:lstStyle/>
          <a:p>
            <a:pPr algn="ctr"/>
            <a:r>
              <a:rPr lang="en-MY" altLang="en-US" sz="3600" b="1" dirty="0" err="1">
                <a:solidFill>
                  <a:schemeClr val="accent6">
                    <a:lumMod val="75000"/>
                  </a:schemeClr>
                </a:solidFill>
              </a:rPr>
              <a:t>Patho</a:t>
            </a:r>
            <a:r>
              <a:rPr lang="en-MY" altLang="en-US" sz="3600" b="1" dirty="0">
                <a:solidFill>
                  <a:schemeClr val="accent6">
                    <a:lumMod val="75000"/>
                  </a:schemeClr>
                </a:solidFill>
              </a:rPr>
              <a:t>-physiology</a:t>
            </a:r>
            <a:endParaRPr lang="en-US" altLang="en-US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09933" y="1760560"/>
            <a:ext cx="7687979" cy="3973489"/>
          </a:xfrm>
        </p:spPr>
        <p:txBody>
          <a:bodyPr>
            <a:normAutofit/>
          </a:bodyPr>
          <a:lstStyle/>
          <a:p>
            <a:pPr algn="just"/>
            <a:r>
              <a:rPr lang="en-MY" altLang="en-US" dirty="0">
                <a:solidFill>
                  <a:srgbClr val="002060"/>
                </a:solidFill>
              </a:rPr>
              <a:t>GDM is characterised by hyper-</a:t>
            </a:r>
            <a:r>
              <a:rPr lang="en-MY" altLang="en-US" dirty="0" err="1">
                <a:solidFill>
                  <a:srgbClr val="002060"/>
                </a:solidFill>
              </a:rPr>
              <a:t>insulinaemia</a:t>
            </a:r>
            <a:r>
              <a:rPr lang="en-MY" altLang="en-US" dirty="0">
                <a:solidFill>
                  <a:srgbClr val="002060"/>
                </a:solidFill>
              </a:rPr>
              <a:t> and insulin resistance</a:t>
            </a:r>
          </a:p>
          <a:p>
            <a:pPr algn="just"/>
            <a:r>
              <a:rPr lang="en-MY" altLang="en-US" dirty="0">
                <a:solidFill>
                  <a:srgbClr val="002060"/>
                </a:solidFill>
              </a:rPr>
              <a:t>In first trimester and early second trimester, increased insulin –due to high levels of oestrogen</a:t>
            </a:r>
          </a:p>
          <a:p>
            <a:pPr algn="just"/>
            <a:r>
              <a:rPr lang="en-MY" altLang="en-US" dirty="0">
                <a:solidFill>
                  <a:srgbClr val="002060"/>
                </a:solidFill>
              </a:rPr>
              <a:t>In late second and early third trimesters, insulin resistance - due to a number of antagonistic hormones especially, placental </a:t>
            </a:r>
            <a:r>
              <a:rPr lang="en-MY" altLang="en-US" dirty="0" err="1">
                <a:solidFill>
                  <a:srgbClr val="002060"/>
                </a:solidFill>
              </a:rPr>
              <a:t>lactogen</a:t>
            </a:r>
            <a:r>
              <a:rPr lang="en-MY" altLang="en-US" dirty="0">
                <a:solidFill>
                  <a:srgbClr val="002060"/>
                </a:solidFill>
              </a:rPr>
              <a:t>, </a:t>
            </a:r>
            <a:r>
              <a:rPr lang="en-MY" altLang="en-US" dirty="0" err="1">
                <a:solidFill>
                  <a:srgbClr val="002060"/>
                </a:solidFill>
              </a:rPr>
              <a:t>leptin</a:t>
            </a:r>
            <a:r>
              <a:rPr lang="en-MY" altLang="en-US" dirty="0">
                <a:solidFill>
                  <a:srgbClr val="002060"/>
                </a:solidFill>
              </a:rPr>
              <a:t>, progesterone, </a:t>
            </a:r>
            <a:r>
              <a:rPr lang="en-MY" altLang="en-US" dirty="0" err="1">
                <a:solidFill>
                  <a:srgbClr val="002060"/>
                </a:solidFill>
              </a:rPr>
              <a:t>prolactin</a:t>
            </a:r>
            <a:r>
              <a:rPr lang="en-MY" altLang="en-US" dirty="0">
                <a:solidFill>
                  <a:srgbClr val="002060"/>
                </a:solidFill>
              </a:rPr>
              <a:t>, </a:t>
            </a:r>
            <a:r>
              <a:rPr lang="en-MY" altLang="en-US" dirty="0" err="1">
                <a:solidFill>
                  <a:srgbClr val="002060"/>
                </a:solidFill>
              </a:rPr>
              <a:t>cortisol</a:t>
            </a:r>
            <a:r>
              <a:rPr lang="en-MY" altLang="en-US" dirty="0">
                <a:solidFill>
                  <a:srgbClr val="002060"/>
                </a:solidFill>
              </a:rPr>
              <a:t> and </a:t>
            </a:r>
            <a:r>
              <a:rPr lang="en-MY" altLang="en-US" dirty="0" err="1">
                <a:solidFill>
                  <a:srgbClr val="002060"/>
                </a:solidFill>
              </a:rPr>
              <a:t>adiponection</a:t>
            </a:r>
            <a:endParaRPr lang="en-US" alt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dm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5200"/>
          <a:stretch>
            <a:fillRect/>
          </a:stretch>
        </p:blipFill>
        <p:spPr>
          <a:xfrm>
            <a:off x="1282889" y="684145"/>
            <a:ext cx="6741994" cy="5116154"/>
          </a:xfrm>
          <a:noFill/>
          <a:ln/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altLang="en-US" sz="3200" b="1" dirty="0">
                <a:solidFill>
                  <a:schemeClr val="accent6">
                    <a:lumMod val="75000"/>
                  </a:schemeClr>
                </a:solidFill>
              </a:rPr>
              <a:t>Implications of Diabetes in Pregnancy</a:t>
            </a:r>
            <a:endParaRPr lang="en-US" altLang="en-US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495729" y="2251881"/>
            <a:ext cx="7095822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MY" altLang="en-US" sz="2000" b="1" dirty="0">
                <a:solidFill>
                  <a:srgbClr val="002060"/>
                </a:solidFill>
              </a:rPr>
              <a:t>The risk of serious injury at birth         </a:t>
            </a:r>
            <a:r>
              <a:rPr lang="en-MY" altLang="en-US" sz="2000" b="1" dirty="0">
                <a:solidFill>
                  <a:schemeClr val="accent6">
                    <a:lumMod val="50000"/>
                  </a:schemeClr>
                </a:solidFill>
              </a:rPr>
              <a:t>- 	Doubles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endParaRPr lang="en-MY" altLang="en-US" sz="2000" b="1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MY" altLang="en-US" sz="2000" b="1" dirty="0">
                <a:solidFill>
                  <a:srgbClr val="002060"/>
                </a:solidFill>
              </a:rPr>
              <a:t>The likelihood of Caesarean delivery   </a:t>
            </a:r>
            <a:r>
              <a:rPr lang="en-MY" altLang="en-US" sz="2000" b="1" dirty="0">
                <a:solidFill>
                  <a:schemeClr val="accent6">
                    <a:lumMod val="50000"/>
                  </a:schemeClr>
                </a:solidFill>
              </a:rPr>
              <a:t>- 	Triples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endParaRPr lang="en-MY" altLang="en-US" sz="2000" b="1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MY" altLang="en-US" sz="2000" b="1" dirty="0">
                <a:solidFill>
                  <a:srgbClr val="002060"/>
                </a:solidFill>
              </a:rPr>
              <a:t>The incidence of Neonatal Intensive </a:t>
            </a:r>
          </a:p>
          <a:p>
            <a:r>
              <a:rPr lang="en-MY" altLang="en-US" sz="2000" b="1" dirty="0">
                <a:solidFill>
                  <a:srgbClr val="002060"/>
                </a:solidFill>
              </a:rPr>
              <a:t>   Care Unit admission                               </a:t>
            </a:r>
            <a:r>
              <a:rPr lang="en-MY" altLang="en-US" sz="2000" dirty="0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en-MY" altLang="en-US" sz="2000" b="1" dirty="0">
                <a:solidFill>
                  <a:schemeClr val="accent6">
                    <a:lumMod val="50000"/>
                  </a:schemeClr>
                </a:solidFill>
              </a:rPr>
              <a:t>     Quadruples </a:t>
            </a:r>
            <a:endParaRPr lang="en-US" altLang="en-US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70114" y="543005"/>
            <a:ext cx="8221437" cy="1336956"/>
          </a:xfrm>
        </p:spPr>
        <p:txBody>
          <a:bodyPr/>
          <a:lstStyle/>
          <a:p>
            <a:r>
              <a:rPr lang="en-US" sz="2800" b="1" dirty="0"/>
              <a:t>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Pregnancy and Diabetes- </a:t>
            </a:r>
            <a:b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The vicious cycle</a:t>
            </a:r>
          </a:p>
        </p:txBody>
      </p:sp>
      <p:sp>
        <p:nvSpPr>
          <p:cNvPr id="9219" name="WordArt 3"/>
          <p:cNvSpPr>
            <a:spLocks noChangeArrowheads="1" noChangeShapeType="1"/>
          </p:cNvSpPr>
          <p:nvPr/>
        </p:nvSpPr>
        <p:spPr bwMode="auto">
          <a:xfrm>
            <a:off x="1387735" y="3575049"/>
            <a:ext cx="2536565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IN" sz="3600" kern="10" dirty="0"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prstShdw prst="shdw11">
                    <a:srgbClr val="C0C0C0">
                      <a:alpha val="78000"/>
                    </a:srgbClr>
                  </a:prstShdw>
                </a:effectLst>
                <a:latin typeface="Arial Black"/>
              </a:rPr>
              <a:t>Pregnancy</a:t>
            </a:r>
          </a:p>
        </p:txBody>
      </p:sp>
      <p:sp>
        <p:nvSpPr>
          <p:cNvPr id="9220" name="WordArt 4"/>
          <p:cNvSpPr>
            <a:spLocks noChangeArrowheads="1" noChangeShapeType="1"/>
          </p:cNvSpPr>
          <p:nvPr/>
        </p:nvSpPr>
        <p:spPr bwMode="auto">
          <a:xfrm>
            <a:off x="5349922" y="3575049"/>
            <a:ext cx="2982011" cy="56197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IN" sz="3600" kern="10" dirty="0">
                <a:ln w="12700" cap="flat" cmpd="sng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prstShdw prst="shdw11">
                    <a:srgbClr val="C0C0C0">
                      <a:alpha val="78000"/>
                    </a:srgbClr>
                  </a:prstShdw>
                </a:effectLst>
                <a:latin typeface="Arial Black"/>
              </a:rPr>
              <a:t>Diabetes Mellitus</a:t>
            </a:r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>
            <a:off x="4160839" y="3780430"/>
            <a:ext cx="936625" cy="0"/>
          </a:xfrm>
          <a:prstGeom prst="line">
            <a:avLst/>
          </a:prstGeom>
          <a:noFill/>
          <a:ln w="76200" cmpd="sng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N"/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 flipH="1">
            <a:off x="4160839" y="4135437"/>
            <a:ext cx="936625" cy="1588"/>
          </a:xfrm>
          <a:prstGeom prst="line">
            <a:avLst/>
          </a:prstGeom>
          <a:noFill/>
          <a:ln w="76200" cmpd="sng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49275" y="107576"/>
            <a:ext cx="8042276" cy="984245"/>
          </a:xfrm>
        </p:spPr>
        <p:txBody>
          <a:bodyPr/>
          <a:lstStyle/>
          <a:p>
            <a:pPr algn="ctr"/>
            <a:r>
              <a:rPr lang="en-MY" altLang="en-US" sz="3200" b="1" dirty="0">
                <a:solidFill>
                  <a:schemeClr val="accent6">
                    <a:lumMod val="75000"/>
                  </a:schemeClr>
                </a:solidFill>
              </a:rPr>
              <a:t>Effects of Pregnancy on Diabetes</a:t>
            </a:r>
            <a:endParaRPr lang="en-US" altLang="en-US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9115" y="1815152"/>
            <a:ext cx="7578797" cy="484433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MY" altLang="en-US" dirty="0">
                <a:solidFill>
                  <a:srgbClr val="002060"/>
                </a:solidFill>
              </a:rPr>
              <a:t>During pregnancy, there is altered carbohydrate metabolism and impaired insulin action</a:t>
            </a:r>
          </a:p>
          <a:p>
            <a:pPr>
              <a:lnSpc>
                <a:spcPct val="90000"/>
              </a:lnSpc>
            </a:pPr>
            <a:r>
              <a:rPr lang="en-MY" altLang="en-US" dirty="0">
                <a:solidFill>
                  <a:srgbClr val="002060"/>
                </a:solidFill>
              </a:rPr>
              <a:t>Insulin requirement increases as pregnancy advances</a:t>
            </a:r>
          </a:p>
          <a:p>
            <a:pPr>
              <a:lnSpc>
                <a:spcPct val="90000"/>
              </a:lnSpc>
            </a:pPr>
            <a:r>
              <a:rPr lang="en-MY" altLang="en-US" dirty="0">
                <a:solidFill>
                  <a:srgbClr val="002060"/>
                </a:solidFill>
              </a:rPr>
              <a:t>Accelerated starvation----rapid activation of </a:t>
            </a:r>
            <a:r>
              <a:rPr lang="en-MY" altLang="en-US" dirty="0" err="1">
                <a:solidFill>
                  <a:srgbClr val="002060"/>
                </a:solidFill>
              </a:rPr>
              <a:t>lipolysis</a:t>
            </a:r>
            <a:r>
              <a:rPr lang="en-MY" altLang="en-US" dirty="0">
                <a:solidFill>
                  <a:srgbClr val="002060"/>
                </a:solidFill>
              </a:rPr>
              <a:t> with short period of fasting</a:t>
            </a:r>
          </a:p>
          <a:p>
            <a:pPr>
              <a:lnSpc>
                <a:spcPct val="90000"/>
              </a:lnSpc>
            </a:pPr>
            <a:r>
              <a:rPr lang="en-MY" altLang="en-US" dirty="0">
                <a:solidFill>
                  <a:srgbClr val="002060"/>
                </a:solidFill>
              </a:rPr>
              <a:t>Higher risks of </a:t>
            </a:r>
            <a:r>
              <a:rPr lang="en-MY" altLang="en-US" dirty="0" err="1">
                <a:solidFill>
                  <a:srgbClr val="002060"/>
                </a:solidFill>
              </a:rPr>
              <a:t>Ketoacidosis</a:t>
            </a:r>
            <a:r>
              <a:rPr lang="en-MY" altLang="en-US" dirty="0">
                <a:solidFill>
                  <a:srgbClr val="002060"/>
                </a:solidFill>
              </a:rPr>
              <a:t> complications</a:t>
            </a:r>
          </a:p>
          <a:p>
            <a:pPr>
              <a:lnSpc>
                <a:spcPct val="90000"/>
              </a:lnSpc>
            </a:pPr>
            <a:r>
              <a:rPr lang="en-MY" altLang="en-US" dirty="0">
                <a:solidFill>
                  <a:srgbClr val="002060"/>
                </a:solidFill>
              </a:rPr>
              <a:t>Accelerates vascular changes </a:t>
            </a:r>
            <a:endParaRPr lang="en-US" alt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723331" y="641445"/>
            <a:ext cx="5036024" cy="5459104"/>
          </a:xfrm>
        </p:spPr>
        <p:txBody>
          <a:bodyPr/>
          <a:lstStyle/>
          <a:p>
            <a:pPr marL="514350" indent="-514350" algn="l">
              <a:lnSpc>
                <a:spcPts val="2160"/>
              </a:lnSpc>
              <a:buFont typeface="+mj-lt"/>
              <a:buAutoNum type="arabicPeriod"/>
            </a:pPr>
            <a:br>
              <a:rPr lang="en-MY" altLang="en-US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en-MY" altLang="en-US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en-MY" altLang="en-US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en-MY" altLang="en-US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en-MY" altLang="en-US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MY" altLang="en-US" sz="2800" b="1" dirty="0">
                <a:solidFill>
                  <a:schemeClr val="accent6">
                    <a:lumMod val="75000"/>
                  </a:schemeClr>
                </a:solidFill>
              </a:rPr>
              <a:t>Effect of Diabetes </a:t>
            </a:r>
            <a:br>
              <a:rPr lang="en-MY" altLang="en-US" sz="28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MY" altLang="en-US" sz="2800" b="1" dirty="0">
                <a:solidFill>
                  <a:schemeClr val="accent6">
                    <a:lumMod val="75000"/>
                  </a:schemeClr>
                </a:solidFill>
              </a:rPr>
              <a:t>on Pregnancy:</a:t>
            </a:r>
            <a:br>
              <a:rPr lang="en-MY" altLang="en-US" sz="1800" b="1" dirty="0">
                <a:solidFill>
                  <a:srgbClr val="002060"/>
                </a:solidFill>
              </a:rPr>
            </a:br>
            <a:br>
              <a:rPr lang="en-MY" altLang="en-US" sz="1800" b="1" dirty="0">
                <a:solidFill>
                  <a:srgbClr val="002060"/>
                </a:solidFill>
              </a:rPr>
            </a:br>
            <a:r>
              <a:rPr lang="en-MY" altLang="en-US" sz="1800" b="1" dirty="0">
                <a:solidFill>
                  <a:srgbClr val="002060"/>
                </a:solidFill>
              </a:rPr>
              <a:t>1. Respiratory Distress Syndrome</a:t>
            </a:r>
            <a:br>
              <a:rPr lang="en-MY" altLang="en-US" sz="1800" b="1" dirty="0">
                <a:solidFill>
                  <a:srgbClr val="002060"/>
                </a:solidFill>
              </a:rPr>
            </a:br>
            <a:br>
              <a:rPr lang="en-MY" altLang="en-US" sz="1800" b="1" dirty="0">
                <a:solidFill>
                  <a:srgbClr val="002060"/>
                </a:solidFill>
              </a:rPr>
            </a:br>
            <a:r>
              <a:rPr lang="en-MY" altLang="en-US" sz="1800" b="1" dirty="0">
                <a:solidFill>
                  <a:srgbClr val="002060"/>
                </a:solidFill>
              </a:rPr>
              <a:t>2. </a:t>
            </a:r>
            <a:r>
              <a:rPr lang="en-MY" altLang="en-US" sz="1800" b="1" dirty="0" err="1">
                <a:solidFill>
                  <a:srgbClr val="002060"/>
                </a:solidFill>
              </a:rPr>
              <a:t>Polydydramnios</a:t>
            </a:r>
            <a:br>
              <a:rPr lang="en-MY" altLang="en-US" sz="1800" b="1" dirty="0">
                <a:solidFill>
                  <a:srgbClr val="002060"/>
                </a:solidFill>
              </a:rPr>
            </a:br>
            <a:br>
              <a:rPr lang="en-MY" altLang="en-US" sz="1800" b="1" dirty="0">
                <a:solidFill>
                  <a:srgbClr val="002060"/>
                </a:solidFill>
              </a:rPr>
            </a:br>
            <a:r>
              <a:rPr lang="en-MY" altLang="en-US" sz="1800" b="1" dirty="0">
                <a:solidFill>
                  <a:srgbClr val="002060"/>
                </a:solidFill>
              </a:rPr>
              <a:t>3. Foetal </a:t>
            </a:r>
            <a:r>
              <a:rPr lang="en-MY" altLang="en-US" sz="1800" b="1" dirty="0" err="1">
                <a:solidFill>
                  <a:srgbClr val="002060"/>
                </a:solidFill>
              </a:rPr>
              <a:t>macrosomia</a:t>
            </a:r>
            <a:br>
              <a:rPr lang="en-MY" altLang="en-US" sz="1800" b="1" dirty="0">
                <a:solidFill>
                  <a:srgbClr val="002060"/>
                </a:solidFill>
              </a:rPr>
            </a:br>
            <a:br>
              <a:rPr lang="en-MY" altLang="en-US" sz="1800" b="1" dirty="0">
                <a:solidFill>
                  <a:srgbClr val="002060"/>
                </a:solidFill>
              </a:rPr>
            </a:br>
            <a:r>
              <a:rPr lang="en-MY" altLang="en-US" sz="1800" b="1" dirty="0">
                <a:solidFill>
                  <a:srgbClr val="002060"/>
                </a:solidFill>
              </a:rPr>
              <a:t>4. </a:t>
            </a:r>
            <a:r>
              <a:rPr lang="en-MY" altLang="en-US" sz="1800" b="1" dirty="0" err="1">
                <a:solidFill>
                  <a:srgbClr val="002060"/>
                </a:solidFill>
              </a:rPr>
              <a:t>Erb’s</a:t>
            </a:r>
            <a:r>
              <a:rPr lang="en-MY" altLang="en-US" sz="1800" b="1" dirty="0">
                <a:solidFill>
                  <a:srgbClr val="002060"/>
                </a:solidFill>
              </a:rPr>
              <a:t> Palsy</a:t>
            </a:r>
            <a:br>
              <a:rPr lang="en-MY" altLang="en-US" sz="1800" b="1" dirty="0">
                <a:solidFill>
                  <a:srgbClr val="002060"/>
                </a:solidFill>
              </a:rPr>
            </a:br>
            <a:br>
              <a:rPr lang="en-MY" altLang="en-US" sz="1800" b="1" dirty="0">
                <a:solidFill>
                  <a:srgbClr val="002060"/>
                </a:solidFill>
              </a:rPr>
            </a:br>
            <a:r>
              <a:rPr lang="en-MY" altLang="en-US" sz="1800" b="1" dirty="0">
                <a:solidFill>
                  <a:srgbClr val="002060"/>
                </a:solidFill>
              </a:rPr>
              <a:t>5. Birth asphyxia</a:t>
            </a:r>
            <a:br>
              <a:rPr lang="en-MY" altLang="en-US" sz="1800" b="1" dirty="0">
                <a:solidFill>
                  <a:srgbClr val="002060"/>
                </a:solidFill>
              </a:rPr>
            </a:br>
            <a:br>
              <a:rPr lang="en-MY" altLang="en-US" sz="1800" b="1" dirty="0">
                <a:solidFill>
                  <a:srgbClr val="002060"/>
                </a:solidFill>
              </a:rPr>
            </a:br>
            <a:r>
              <a:rPr lang="en-MY" altLang="en-US" sz="1800" b="1" dirty="0">
                <a:solidFill>
                  <a:srgbClr val="002060"/>
                </a:solidFill>
              </a:rPr>
              <a:t>6. Abortion/Intra uterine death </a:t>
            </a:r>
            <a:br>
              <a:rPr lang="en-MY" altLang="en-US" sz="1800" b="1" dirty="0">
                <a:solidFill>
                  <a:srgbClr val="002060"/>
                </a:solidFill>
              </a:rPr>
            </a:br>
            <a:br>
              <a:rPr lang="en-MY" altLang="en-US" sz="1800" b="1" dirty="0">
                <a:solidFill>
                  <a:srgbClr val="002060"/>
                </a:solidFill>
              </a:rPr>
            </a:br>
            <a:r>
              <a:rPr lang="en-MY" altLang="en-US" sz="1800" b="1" dirty="0">
                <a:solidFill>
                  <a:srgbClr val="002060"/>
                </a:solidFill>
              </a:rPr>
              <a:t>7. Neonatal </a:t>
            </a:r>
            <a:r>
              <a:rPr lang="en-MY" altLang="en-US" sz="1800" b="1" dirty="0" err="1">
                <a:solidFill>
                  <a:srgbClr val="002060"/>
                </a:solidFill>
              </a:rPr>
              <a:t>hyperbilirubinemia</a:t>
            </a:r>
            <a:r>
              <a:rPr lang="en-MY" altLang="en-US" sz="1800" b="1" dirty="0">
                <a:solidFill>
                  <a:srgbClr val="002060"/>
                </a:solidFill>
              </a:rPr>
              <a:t> </a:t>
            </a:r>
            <a:br>
              <a:rPr lang="en-MY" altLang="en-US" sz="18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en-MY" altLang="en-US" sz="18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MY" altLang="en-US" sz="1800" b="1" dirty="0">
                <a:solidFill>
                  <a:srgbClr val="002060"/>
                </a:solidFill>
              </a:rPr>
              <a:t>8. Congenital malformations</a:t>
            </a:r>
            <a:endParaRPr lang="en-MY" altLang="en-US" sz="1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 l="12065"/>
          <a:stretch>
            <a:fillRect/>
          </a:stretch>
        </p:blipFill>
        <p:spPr bwMode="auto">
          <a:xfrm>
            <a:off x="6032310" y="3224093"/>
            <a:ext cx="2586251" cy="2338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49275" y="107576"/>
            <a:ext cx="8042276" cy="929654"/>
          </a:xfrm>
        </p:spPr>
        <p:txBody>
          <a:bodyPr>
            <a:normAutofit/>
          </a:bodyPr>
          <a:lstStyle/>
          <a:p>
            <a:pPr algn="ctr"/>
            <a:r>
              <a:rPr lang="en-MY" altLang="en-US" sz="3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GDM: Risk Factors</a:t>
            </a:r>
            <a:endParaRPr lang="en-US" altLang="en-US" sz="36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270000"/>
            <a:ext cx="4038600" cy="4679280"/>
          </a:xfrm>
          <a:solidFill>
            <a:srgbClr val="99FF66"/>
          </a:solidFill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endParaRPr lang="en-MY" altLang="en-US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MY" altLang="en-US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Age &gt;25years</a:t>
            </a:r>
          </a:p>
          <a:p>
            <a:pPr>
              <a:lnSpc>
                <a:spcPct val="80000"/>
              </a:lnSpc>
            </a:pPr>
            <a:r>
              <a:rPr lang="en-MY" altLang="en-US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BMI &gt;25kg/m</a:t>
            </a:r>
            <a:r>
              <a:rPr lang="en-MY" altLang="en-US" dirty="0">
                <a:solidFill>
                  <a:schemeClr val="tx2"/>
                </a:solidFill>
                <a:latin typeface="Arial" pitchFamily="34" charset="0"/>
                <a:cs typeface="Arial" pitchFamily="34" charset="0"/>
                <a:sym typeface="Times New Roman" pitchFamily="18" charset="0"/>
              </a:rPr>
              <a:t>²</a:t>
            </a:r>
          </a:p>
          <a:p>
            <a:pPr>
              <a:lnSpc>
                <a:spcPct val="80000"/>
              </a:lnSpc>
            </a:pPr>
            <a:r>
              <a:rPr lang="en-MY" altLang="en-US" dirty="0">
                <a:solidFill>
                  <a:schemeClr val="tx2"/>
                </a:solidFill>
                <a:latin typeface="Arial" pitchFamily="34" charset="0"/>
                <a:cs typeface="Arial" pitchFamily="34" charset="0"/>
                <a:sym typeface="Times New Roman" pitchFamily="18" charset="0"/>
              </a:rPr>
              <a:t>Increased weight gain during pregnancy</a:t>
            </a:r>
          </a:p>
          <a:p>
            <a:pPr>
              <a:lnSpc>
                <a:spcPct val="80000"/>
              </a:lnSpc>
            </a:pPr>
            <a:r>
              <a:rPr lang="en-MY" altLang="en-US" dirty="0">
                <a:solidFill>
                  <a:schemeClr val="tx2"/>
                </a:solidFill>
                <a:latin typeface="Arial" pitchFamily="34" charset="0"/>
                <a:cs typeface="Arial" pitchFamily="34" charset="0"/>
                <a:sym typeface="Times New Roman" pitchFamily="18" charset="0"/>
              </a:rPr>
              <a:t>Previous history of large for gestational age infants</a:t>
            </a:r>
          </a:p>
          <a:p>
            <a:pPr>
              <a:lnSpc>
                <a:spcPct val="80000"/>
              </a:lnSpc>
            </a:pPr>
            <a:r>
              <a:rPr lang="en-MY" altLang="en-US" dirty="0">
                <a:solidFill>
                  <a:schemeClr val="tx2"/>
                </a:solidFill>
                <a:latin typeface="Arial" pitchFamily="34" charset="0"/>
                <a:cs typeface="Arial" pitchFamily="34" charset="0"/>
                <a:sym typeface="Times New Roman" pitchFamily="18" charset="0"/>
              </a:rPr>
              <a:t>History of GDM during previous pregnancies</a:t>
            </a:r>
          </a:p>
          <a:p>
            <a:pPr>
              <a:lnSpc>
                <a:spcPct val="80000"/>
              </a:lnSpc>
            </a:pPr>
            <a:r>
              <a:rPr lang="en-MY" altLang="en-US" dirty="0">
                <a:solidFill>
                  <a:schemeClr val="tx2"/>
                </a:solidFill>
                <a:latin typeface="Arial" pitchFamily="34" charset="0"/>
                <a:cs typeface="Arial" pitchFamily="34" charset="0"/>
                <a:sym typeface="Times New Roman" pitchFamily="18" charset="0"/>
              </a:rPr>
              <a:t>previous stillbirth with pancreatic islet hyperplasia on autopsy</a:t>
            </a:r>
          </a:p>
          <a:p>
            <a:pPr>
              <a:lnSpc>
                <a:spcPct val="80000"/>
              </a:lnSpc>
            </a:pPr>
            <a:r>
              <a:rPr lang="en-MY" altLang="en-US" dirty="0">
                <a:solidFill>
                  <a:schemeClr val="tx2"/>
                </a:solidFill>
                <a:latin typeface="Arial" pitchFamily="34" charset="0"/>
                <a:cs typeface="Arial" pitchFamily="34" charset="0"/>
                <a:sym typeface="Times New Roman" pitchFamily="18" charset="0"/>
              </a:rPr>
              <a:t>Ethnic group ( East Asian, Pacific Island ancestry)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295400"/>
            <a:ext cx="4038600" cy="4648200"/>
          </a:xfrm>
          <a:solidFill>
            <a:srgbClr val="FFC000"/>
          </a:solidFill>
        </p:spPr>
        <p:txBody>
          <a:bodyPr/>
          <a:lstStyle/>
          <a:p>
            <a:endParaRPr lang="en-MY" altLang="en-US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MY" altLang="en-US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Elevated fasting or random blood glucose levels during pregnancy</a:t>
            </a:r>
          </a:p>
          <a:p>
            <a:r>
              <a:rPr lang="en-MY" altLang="en-US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Family history of diabetes in first degree relatives</a:t>
            </a:r>
          </a:p>
          <a:p>
            <a:r>
              <a:rPr lang="en-MY" altLang="en-US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History of metabolic X syndrome</a:t>
            </a:r>
          </a:p>
          <a:p>
            <a:r>
              <a:rPr lang="en-MY" altLang="en-US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History of type I or type II Diabetes Mellitus</a:t>
            </a:r>
          </a:p>
          <a:p>
            <a:r>
              <a:rPr lang="en-MY" altLang="en-US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Unexplained </a:t>
            </a:r>
            <a:r>
              <a:rPr lang="en-MY" altLang="en-US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fetal</a:t>
            </a:r>
            <a:r>
              <a:rPr lang="en-MY" altLang="en-US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loss</a:t>
            </a:r>
            <a:endParaRPr lang="en-US" altLang="en-US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algn="ctr"/>
            <a:r>
              <a:rPr lang="en-MY" altLang="en-US" sz="3200" b="1" dirty="0">
                <a:solidFill>
                  <a:schemeClr val="accent6">
                    <a:lumMod val="75000"/>
                  </a:schemeClr>
                </a:solidFill>
              </a:rPr>
              <a:t>GDM: Maternal Complications</a:t>
            </a:r>
            <a:endParaRPr lang="en-IN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310185"/>
            <a:ext cx="4537881" cy="49271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altLang="en-US" sz="24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During Pregnancy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MY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Abortion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MY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Preterm labour (due to infection or </a:t>
            </a:r>
            <a:r>
              <a:rPr kumimoji="0" lang="en-MY" alt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polyhydramnios</a:t>
            </a:r>
            <a:r>
              <a:rPr kumimoji="0" lang="en-MY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MY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Pre-</a:t>
            </a:r>
            <a:r>
              <a:rPr kumimoji="0" lang="en-MY" alt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eclampsia</a:t>
            </a:r>
            <a:endParaRPr kumimoji="0" lang="en-MY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MY" alt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Polyhydramnios</a:t>
            </a:r>
            <a:endParaRPr kumimoji="0" lang="en-MY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MY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Maternal distress due to oversized </a:t>
            </a:r>
            <a:r>
              <a:rPr kumimoji="0" lang="en-MY" alt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fetus</a:t>
            </a:r>
            <a:r>
              <a:rPr kumimoji="0" lang="en-MY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MY" alt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polydramnios</a:t>
            </a:r>
            <a:endParaRPr kumimoji="0" lang="en-MY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MY" alt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Microangiopathy</a:t>
            </a:r>
            <a:r>
              <a:rPr kumimoji="0" lang="en-MY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</a:t>
            </a:r>
            <a:r>
              <a:rPr kumimoji="0" lang="en-MY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Nephropathy, retinopathy, neuropathy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MY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Large vessel disease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MY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Coronary artery disease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MY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Thromboembolic</a:t>
            </a:r>
            <a:r>
              <a:rPr kumimoji="0" lang="en-MY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disease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MY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Infection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MY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Hypo and hyperglycaemia</a:t>
            </a:r>
            <a:endParaRPr kumimoji="0" lang="en-MY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5353050" y="1310185"/>
            <a:ext cx="3409950" cy="2622872"/>
          </a:xfrm>
          <a:prstGeom prst="rect">
            <a:avLst/>
          </a:prstGeom>
          <a:solidFill>
            <a:srgbClr val="FFC000"/>
          </a:solidFill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altLang="en-US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During labour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MY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Prolonged labour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MY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Shoulder </a:t>
            </a:r>
            <a:r>
              <a:rPr kumimoji="0" lang="en-MY" alt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dystocia</a:t>
            </a:r>
            <a:endParaRPr kumimoji="0" lang="en-MY" altLang="en-US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MY" alt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Perineal</a:t>
            </a:r>
            <a:r>
              <a:rPr kumimoji="0" lang="en-MY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injuries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MY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PPH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MY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Operative interference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MY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Increased risk of Caesarean delivery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MY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5364163" y="4221089"/>
            <a:ext cx="3409950" cy="2016224"/>
          </a:xfrm>
          <a:prstGeom prst="rect">
            <a:avLst/>
          </a:prstGeom>
          <a:solidFill>
            <a:srgbClr val="99FF66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MY" altLang="en-US" sz="1800" b="1" i="0" u="sng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altLang="en-US" sz="2400" b="1" i="0" u="sng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Puerperium</a:t>
            </a:r>
            <a:endParaRPr kumimoji="0" lang="en-MY" altLang="en-US" sz="2400" b="1" i="0" u="sng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MY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Puerperal sepsis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MY" alt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Lactational</a:t>
            </a:r>
            <a:r>
              <a:rPr kumimoji="0" lang="en-MY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failure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MY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MY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92113" y="190153"/>
            <a:ext cx="8229600" cy="790575"/>
          </a:xfrm>
        </p:spPr>
        <p:txBody>
          <a:bodyPr/>
          <a:lstStyle/>
          <a:p>
            <a:pPr algn="ctr"/>
            <a:r>
              <a:rPr lang="en-MY" altLang="en-US" sz="3200" b="1" dirty="0">
                <a:solidFill>
                  <a:schemeClr val="accent6">
                    <a:lumMod val="75000"/>
                  </a:schemeClr>
                </a:solidFill>
              </a:rPr>
              <a:t>GDM: Foetal Complications</a:t>
            </a:r>
            <a:endParaRPr lang="en-US" altLang="en-US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49275" y="1270000"/>
            <a:ext cx="3840480" cy="5111328"/>
          </a:xfrm>
          <a:solidFill>
            <a:srgbClr val="FFC000"/>
          </a:solidFill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endParaRPr lang="en-MY" altLang="en-US" b="1" dirty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MY" altLang="en-US" b="1" dirty="0">
                <a:solidFill>
                  <a:srgbClr val="002060"/>
                </a:solidFill>
              </a:rPr>
              <a:t>1st Trimester</a:t>
            </a:r>
          </a:p>
          <a:p>
            <a:pPr>
              <a:lnSpc>
                <a:spcPct val="80000"/>
              </a:lnSpc>
              <a:buNone/>
            </a:pPr>
            <a:r>
              <a:rPr lang="en-MY" altLang="en-US" dirty="0">
                <a:solidFill>
                  <a:srgbClr val="002060"/>
                </a:solidFill>
              </a:rPr>
              <a:t>    Congenital abnormalities</a:t>
            </a:r>
          </a:p>
          <a:p>
            <a:pPr lvl="1">
              <a:lnSpc>
                <a:spcPct val="150000"/>
              </a:lnSpc>
            </a:pPr>
            <a:r>
              <a:rPr lang="en-MY" altLang="en-US" dirty="0">
                <a:solidFill>
                  <a:srgbClr val="002060"/>
                </a:solidFill>
              </a:rPr>
              <a:t>Cardiac : ASD, VSD</a:t>
            </a:r>
          </a:p>
          <a:p>
            <a:pPr lvl="1">
              <a:lnSpc>
                <a:spcPct val="150000"/>
              </a:lnSpc>
            </a:pPr>
            <a:r>
              <a:rPr lang="en-MY" altLang="en-US" dirty="0">
                <a:solidFill>
                  <a:srgbClr val="002060"/>
                </a:solidFill>
              </a:rPr>
              <a:t>NTD</a:t>
            </a:r>
          </a:p>
          <a:p>
            <a:pPr lvl="1">
              <a:lnSpc>
                <a:spcPct val="150000"/>
              </a:lnSpc>
            </a:pPr>
            <a:r>
              <a:rPr lang="en-MY" altLang="en-US" dirty="0">
                <a:solidFill>
                  <a:srgbClr val="002060"/>
                </a:solidFill>
              </a:rPr>
              <a:t>Sacral agenesis/ CRS</a:t>
            </a:r>
          </a:p>
          <a:p>
            <a:pPr lvl="1">
              <a:lnSpc>
                <a:spcPct val="150000"/>
              </a:lnSpc>
            </a:pPr>
            <a:r>
              <a:rPr lang="en-MY" altLang="en-US" dirty="0">
                <a:solidFill>
                  <a:srgbClr val="002060"/>
                </a:solidFill>
              </a:rPr>
              <a:t>PCKD</a:t>
            </a:r>
          </a:p>
          <a:p>
            <a:pPr lvl="1">
              <a:lnSpc>
                <a:spcPct val="150000"/>
              </a:lnSpc>
            </a:pPr>
            <a:r>
              <a:rPr lang="en-MY" altLang="en-US" dirty="0">
                <a:solidFill>
                  <a:srgbClr val="002060"/>
                </a:solidFill>
              </a:rPr>
              <a:t>Renal agenesis</a:t>
            </a:r>
          </a:p>
          <a:p>
            <a:pPr lvl="1">
              <a:lnSpc>
                <a:spcPct val="150000"/>
              </a:lnSpc>
            </a:pPr>
            <a:r>
              <a:rPr lang="en-MY" altLang="en-US" dirty="0">
                <a:solidFill>
                  <a:srgbClr val="002060"/>
                </a:solidFill>
              </a:rPr>
              <a:t>Duodenal </a:t>
            </a:r>
            <a:r>
              <a:rPr lang="en-MY" altLang="en-US" dirty="0" err="1">
                <a:solidFill>
                  <a:srgbClr val="002060"/>
                </a:solidFill>
              </a:rPr>
              <a:t>atresia</a:t>
            </a:r>
            <a:endParaRPr lang="en-MY" altLang="en-US" dirty="0">
              <a:solidFill>
                <a:srgbClr val="002060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MY" altLang="en-US" dirty="0" err="1">
                <a:solidFill>
                  <a:srgbClr val="002060"/>
                </a:solidFill>
              </a:rPr>
              <a:t>Tracheo-esophageal</a:t>
            </a:r>
            <a:r>
              <a:rPr lang="en-MY" altLang="en-US" dirty="0">
                <a:solidFill>
                  <a:srgbClr val="002060"/>
                </a:solidFill>
              </a:rPr>
              <a:t> fistula</a:t>
            </a:r>
            <a:r>
              <a:rPr lang="en-MY" altLang="en-US" b="1" dirty="0">
                <a:solidFill>
                  <a:srgbClr val="002060"/>
                </a:solidFill>
              </a:rPr>
              <a:t>	</a:t>
            </a:r>
          </a:p>
          <a:p>
            <a:pPr>
              <a:lnSpc>
                <a:spcPct val="80000"/>
              </a:lnSpc>
            </a:pPr>
            <a:endParaRPr lang="en-US" altLang="en-US" dirty="0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914948" y="1270000"/>
            <a:ext cx="3706765" cy="5111328"/>
          </a:xfrm>
          <a:solidFill>
            <a:srgbClr val="99FF66"/>
          </a:solidFill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endParaRPr lang="en-MY" altLang="en-US" b="1" dirty="0">
              <a:solidFill>
                <a:srgbClr val="0070C0"/>
              </a:solidFill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MY" altLang="en-US" sz="2000" b="1" dirty="0">
                <a:solidFill>
                  <a:srgbClr val="002060"/>
                </a:solidFill>
              </a:rPr>
              <a:t>2nd Trimester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MY" altLang="en-US" b="1" dirty="0">
              <a:solidFill>
                <a:srgbClr val="002060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MY" altLang="en-US" dirty="0" err="1">
                <a:solidFill>
                  <a:srgbClr val="002060"/>
                </a:solidFill>
              </a:rPr>
              <a:t>Macrosomia</a:t>
            </a:r>
            <a:endParaRPr lang="en-MY" altLang="en-US" dirty="0">
              <a:solidFill>
                <a:srgbClr val="002060"/>
              </a:solidFill>
            </a:endParaRPr>
          </a:p>
          <a:p>
            <a:pPr lvl="1">
              <a:lnSpc>
                <a:spcPct val="80000"/>
              </a:lnSpc>
            </a:pPr>
            <a:endParaRPr lang="en-US" altLang="en-US" b="1" dirty="0">
              <a:solidFill>
                <a:srgbClr val="002060"/>
              </a:solidFill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MY" altLang="en-US" b="1" dirty="0">
                <a:solidFill>
                  <a:srgbClr val="002060"/>
                </a:solidFill>
              </a:rPr>
              <a:t>During delivery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MY" altLang="en-US" b="1" dirty="0">
              <a:solidFill>
                <a:srgbClr val="002060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MY" altLang="en-US" dirty="0">
                <a:solidFill>
                  <a:srgbClr val="002060"/>
                </a:solidFill>
              </a:rPr>
              <a:t>Birth asphyxia</a:t>
            </a:r>
          </a:p>
          <a:p>
            <a:pPr lvl="1">
              <a:lnSpc>
                <a:spcPct val="80000"/>
              </a:lnSpc>
            </a:pPr>
            <a:r>
              <a:rPr lang="en-MY" altLang="en-US" dirty="0">
                <a:solidFill>
                  <a:srgbClr val="002060"/>
                </a:solidFill>
              </a:rPr>
              <a:t>Shoulder </a:t>
            </a:r>
            <a:r>
              <a:rPr lang="en-MY" altLang="en-US" dirty="0" err="1">
                <a:solidFill>
                  <a:srgbClr val="002060"/>
                </a:solidFill>
              </a:rPr>
              <a:t>dystocia</a:t>
            </a:r>
            <a:endParaRPr lang="en-MY" altLang="en-US" dirty="0">
              <a:solidFill>
                <a:srgbClr val="002060"/>
              </a:solidFill>
            </a:endParaRPr>
          </a:p>
          <a:p>
            <a:pPr lvl="1">
              <a:lnSpc>
                <a:spcPct val="80000"/>
              </a:lnSpc>
            </a:pPr>
            <a:endParaRPr lang="en-MY" altLang="en-US" b="1" dirty="0">
              <a:solidFill>
                <a:srgbClr val="002060"/>
              </a:solidFill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MY" altLang="en-US" b="1" dirty="0">
                <a:solidFill>
                  <a:srgbClr val="002060"/>
                </a:solidFill>
              </a:rPr>
              <a:t>After delivery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MY" altLang="en-US" b="1" dirty="0">
              <a:solidFill>
                <a:srgbClr val="002060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MY" altLang="en-US" dirty="0">
                <a:solidFill>
                  <a:srgbClr val="002060"/>
                </a:solidFill>
              </a:rPr>
              <a:t>RDS</a:t>
            </a:r>
          </a:p>
          <a:p>
            <a:pPr lvl="1">
              <a:lnSpc>
                <a:spcPct val="80000"/>
              </a:lnSpc>
            </a:pPr>
            <a:r>
              <a:rPr lang="en-MY" altLang="en-US" dirty="0">
                <a:solidFill>
                  <a:srgbClr val="002060"/>
                </a:solidFill>
              </a:rPr>
              <a:t>Hypoglycaemia</a:t>
            </a:r>
          </a:p>
          <a:p>
            <a:pPr lvl="1">
              <a:lnSpc>
                <a:spcPct val="80000"/>
              </a:lnSpc>
            </a:pPr>
            <a:r>
              <a:rPr lang="en-MY" altLang="en-US" dirty="0" err="1">
                <a:solidFill>
                  <a:srgbClr val="002060"/>
                </a:solidFill>
              </a:rPr>
              <a:t>Polycythaemia</a:t>
            </a:r>
            <a:endParaRPr lang="en-MY" altLang="en-US" dirty="0">
              <a:solidFill>
                <a:srgbClr val="002060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MY" altLang="en-US" dirty="0">
                <a:solidFill>
                  <a:srgbClr val="002060"/>
                </a:solidFill>
              </a:rPr>
              <a:t>neonatal jaundice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Group 2"/>
          <p:cNvGraphicFramePr>
            <a:graphicFrameLocks noGrp="1"/>
          </p:cNvGraphicFramePr>
          <p:nvPr/>
        </p:nvGraphicFramePr>
        <p:xfrm>
          <a:off x="330200" y="345852"/>
          <a:ext cx="8569325" cy="6378372"/>
        </p:xfrm>
        <a:graphic>
          <a:graphicData uri="http://schemas.openxmlformats.org/drawingml/2006/table">
            <a:tbl>
              <a:tblPr/>
              <a:tblGrid>
                <a:gridCol w="427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9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0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MY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GESTATIONAL DIABETES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MY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PRE-EXISTING DIABETES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79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MY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</a:t>
                      </a:r>
                      <a:r>
                        <a:rPr kumimoji="0" lang="en-MY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No increased risk of congenital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MY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 anomalies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MY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Increases risk of foetal </a:t>
                      </a:r>
                      <a:r>
                        <a:rPr kumimoji="0" lang="en-MY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macrosomia</a:t>
                      </a:r>
                      <a:endParaRPr kumimoji="0" lang="en-MY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MY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Increases risk of having Caesarean section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MY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Increased risk for metabolic syndrome and type II diabetes later in life (&gt;50% women with gestational diabetes develop type II DM)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MY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Babies born to women with gestation diabetes are at increased risk for obesity, glucose intolerance and diabetes in adolescence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MY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MY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Higher risk of congenital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MY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 malformations and miscarriages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MY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Recurrent urinary tract infections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MY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</a:t>
                      </a:r>
                      <a:r>
                        <a:rPr kumimoji="0" lang="en-MY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Vulvo</a:t>
                      </a:r>
                      <a:r>
                        <a:rPr kumimoji="0" lang="en-MY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-vaginal infections with poor control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MY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Associated with risk of  (PPPPRIM)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MY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Pre-</a:t>
                      </a:r>
                      <a:r>
                        <a:rPr kumimoji="0" lang="en-MY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eclampsia</a:t>
                      </a:r>
                      <a:r>
                        <a:rPr kumimoji="0" lang="en-MY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,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MY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</a:t>
                      </a:r>
                      <a:r>
                        <a:rPr kumimoji="0" lang="en-MY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Polyhydraminos</a:t>
                      </a:r>
                      <a:r>
                        <a:rPr kumimoji="0" lang="en-MY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, 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MY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PPROM, 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MY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Preterm labour, 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MY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Risk of operative deliveries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MY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IUGR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MY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</a:t>
                      </a:r>
                      <a:r>
                        <a:rPr kumimoji="0" lang="en-MY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Macrosomia</a:t>
                      </a:r>
                      <a:endParaRPr kumimoji="0" lang="en-MY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MY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</a:t>
                      </a:r>
                      <a:r>
                        <a:rPr kumimoji="0" lang="en-MY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Ketoacidosis</a:t>
                      </a:r>
                      <a:r>
                        <a:rPr kumimoji="0" lang="en-MY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in type I, progression of  </a:t>
                      </a:r>
                      <a:r>
                        <a:rPr kumimoji="0" lang="en-MY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microvascular</a:t>
                      </a:r>
                      <a:r>
                        <a:rPr kumimoji="0" lang="en-MY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complications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MY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MY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Caesarean section rates invariably increased due to </a:t>
                      </a:r>
                      <a:r>
                        <a:rPr kumimoji="0" lang="en-MY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fetal</a:t>
                      </a:r>
                      <a:r>
                        <a:rPr kumimoji="0" lang="en-MY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</a:t>
                      </a:r>
                      <a:r>
                        <a:rPr kumimoji="0" lang="en-MY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macrosomia</a:t>
                      </a:r>
                      <a:r>
                        <a:rPr kumimoji="0" lang="en-MY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, poor blood sugar control, </a:t>
                      </a:r>
                      <a:r>
                        <a:rPr kumimoji="0" lang="en-MY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polyhydramnios</a:t>
                      </a:r>
                      <a:r>
                        <a:rPr kumimoji="0" lang="en-MY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or associated with failure of inductio</a:t>
                      </a:r>
                      <a:r>
                        <a:rPr kumimoji="0" lang="en-MY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7427" name="Picture 19" descr="macros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6969" y="5285060"/>
            <a:ext cx="1881188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740392"/>
            <a:ext cx="8042276" cy="859809"/>
          </a:xfrm>
        </p:spPr>
        <p:txBody>
          <a:bodyPr/>
          <a:lstStyle/>
          <a:p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The White classification, named after 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hlinkClick r:id="rId2" tooltip="Priscilla White (physician)"/>
              </a:rPr>
              <a:t>Priscilla White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on </a:t>
            </a:r>
            <a:b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the effect of diabetes types on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</a:rPr>
              <a:t>perinatal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outcome. </a:t>
            </a:r>
            <a:b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en-US" sz="1600" b="1" dirty="0"/>
            </a:br>
            <a:endParaRPr lang="en-US" sz="1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5217" y="1241946"/>
            <a:ext cx="7786333" cy="470165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1600" b="1" dirty="0">
                <a:solidFill>
                  <a:srgbClr val="002060"/>
                </a:solidFill>
              </a:rPr>
              <a:t>It distinguishes between gestational diabetes (type A) and diabetes that </a:t>
            </a:r>
          </a:p>
          <a:p>
            <a:pPr>
              <a:spcBef>
                <a:spcPts val="0"/>
              </a:spcBef>
              <a:buNone/>
            </a:pPr>
            <a:r>
              <a:rPr lang="en-US" sz="1600" b="1" dirty="0">
                <a:solidFill>
                  <a:srgbClr val="002060"/>
                </a:solidFill>
              </a:rPr>
              <a:t>existed before pregnancy (pre-gestational diabetes). </a:t>
            </a:r>
          </a:p>
          <a:p>
            <a:pPr>
              <a:spcBef>
                <a:spcPts val="600"/>
              </a:spcBef>
              <a:buNone/>
            </a:pPr>
            <a:endParaRPr lang="en-US" sz="16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None/>
            </a:pPr>
            <a:r>
              <a:rPr lang="en-US" sz="1600" b="1" dirty="0">
                <a:solidFill>
                  <a:srgbClr val="002060"/>
                </a:solidFill>
              </a:rPr>
              <a:t>There are 2 classes of gestational diabetes (diabetes which began during pregnancy):</a:t>
            </a:r>
          </a:p>
          <a:p>
            <a:pPr lvl="1"/>
            <a:r>
              <a:rPr lang="en-US" sz="1200" b="1" dirty="0">
                <a:solidFill>
                  <a:srgbClr val="002060"/>
                </a:solidFill>
              </a:rPr>
              <a:t>Class A</a:t>
            </a:r>
            <a:r>
              <a:rPr lang="en-US" sz="1200" b="1" baseline="-25000" dirty="0">
                <a:solidFill>
                  <a:srgbClr val="002060"/>
                </a:solidFill>
              </a:rPr>
              <a:t>1</a:t>
            </a:r>
            <a:r>
              <a:rPr lang="en-US" sz="1200" b="1" dirty="0">
                <a:solidFill>
                  <a:srgbClr val="002060"/>
                </a:solidFill>
              </a:rPr>
              <a:t>: gestational diabetes; diet controlled</a:t>
            </a:r>
          </a:p>
          <a:p>
            <a:pPr lvl="1"/>
            <a:r>
              <a:rPr lang="en-US" sz="1200" b="1" dirty="0">
                <a:solidFill>
                  <a:srgbClr val="002060"/>
                </a:solidFill>
              </a:rPr>
              <a:t>Class A</a:t>
            </a:r>
            <a:r>
              <a:rPr lang="en-US" sz="1200" b="1" baseline="-25000" dirty="0">
                <a:solidFill>
                  <a:srgbClr val="002060"/>
                </a:solidFill>
              </a:rPr>
              <a:t>2</a:t>
            </a:r>
            <a:r>
              <a:rPr lang="en-US" sz="1200" b="1" dirty="0">
                <a:solidFill>
                  <a:srgbClr val="002060"/>
                </a:solidFill>
              </a:rPr>
              <a:t>: gestational diabetes; medication controlled</a:t>
            </a:r>
          </a:p>
          <a:p>
            <a:pPr lvl="1">
              <a:buNone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en-US" sz="1600" b="1" dirty="0">
                <a:solidFill>
                  <a:srgbClr val="002060"/>
                </a:solidFill>
              </a:rPr>
              <a:t>The second group of diabetes which existed before pregnancy can be split up </a:t>
            </a:r>
          </a:p>
          <a:p>
            <a:pPr>
              <a:spcBef>
                <a:spcPts val="0"/>
              </a:spcBef>
              <a:buNone/>
            </a:pPr>
            <a:r>
              <a:rPr lang="en-US" sz="1600" b="1" dirty="0">
                <a:solidFill>
                  <a:srgbClr val="002060"/>
                </a:solidFill>
              </a:rPr>
              <a:t>into these classes:</a:t>
            </a:r>
          </a:p>
          <a:p>
            <a:pPr lvl="1"/>
            <a:r>
              <a:rPr lang="en-US" sz="1200" b="1" dirty="0">
                <a:solidFill>
                  <a:srgbClr val="002060"/>
                </a:solidFill>
              </a:rPr>
              <a:t>Class B: onset at age 20 or older or with duration of less than 10 years</a:t>
            </a:r>
          </a:p>
          <a:p>
            <a:pPr lvl="1"/>
            <a:r>
              <a:rPr lang="en-US" sz="1200" b="1" dirty="0">
                <a:solidFill>
                  <a:srgbClr val="002060"/>
                </a:solidFill>
              </a:rPr>
              <a:t>Class C: onset at age 10-19 or duration of 10–19 years</a:t>
            </a:r>
          </a:p>
          <a:p>
            <a:pPr lvl="1"/>
            <a:r>
              <a:rPr lang="en-US" sz="1200" b="1" dirty="0">
                <a:solidFill>
                  <a:srgbClr val="002060"/>
                </a:solidFill>
              </a:rPr>
              <a:t>Class D: onset before age 10 or duration greater than 20 years</a:t>
            </a:r>
          </a:p>
          <a:p>
            <a:pPr lvl="1"/>
            <a:r>
              <a:rPr lang="en-US" sz="1200" b="1" dirty="0">
                <a:solidFill>
                  <a:srgbClr val="002060"/>
                </a:solidFill>
              </a:rPr>
              <a:t>Class E: overt diabetes mellitus with calcified pelvic vessels</a:t>
            </a:r>
          </a:p>
          <a:p>
            <a:pPr lvl="1"/>
            <a:r>
              <a:rPr lang="en-US" sz="1200" b="1" dirty="0">
                <a:solidFill>
                  <a:srgbClr val="002060"/>
                </a:solidFill>
              </a:rPr>
              <a:t>Class F: </a:t>
            </a:r>
            <a:r>
              <a:rPr lang="en-US" sz="1200" b="1" dirty="0">
                <a:solidFill>
                  <a:srgbClr val="002060"/>
                </a:solidFill>
                <a:hlinkClick r:id="rId3" tooltip="Diabetic nephropathy"/>
              </a:rPr>
              <a:t>diabetic nephropathy</a:t>
            </a:r>
            <a:endParaRPr lang="en-US" sz="1200" b="1" dirty="0">
              <a:solidFill>
                <a:srgbClr val="002060"/>
              </a:solidFill>
            </a:endParaRPr>
          </a:p>
          <a:p>
            <a:pPr lvl="1"/>
            <a:r>
              <a:rPr lang="en-US" sz="1200" b="1" dirty="0">
                <a:solidFill>
                  <a:srgbClr val="002060"/>
                </a:solidFill>
              </a:rPr>
              <a:t>Class R: proliferative </a:t>
            </a:r>
            <a:r>
              <a:rPr lang="en-US" sz="1200" b="1" dirty="0">
                <a:solidFill>
                  <a:srgbClr val="002060"/>
                </a:solidFill>
                <a:hlinkClick r:id="rId4" tooltip="Retinopathy"/>
              </a:rPr>
              <a:t>retinopathy</a:t>
            </a:r>
            <a:endParaRPr lang="en-US" sz="1200" b="1" dirty="0">
              <a:solidFill>
                <a:srgbClr val="002060"/>
              </a:solidFill>
            </a:endParaRPr>
          </a:p>
          <a:p>
            <a:pPr lvl="1"/>
            <a:r>
              <a:rPr lang="en-US" sz="1200" b="1" dirty="0">
                <a:solidFill>
                  <a:srgbClr val="002060"/>
                </a:solidFill>
              </a:rPr>
              <a:t>Class RF: </a:t>
            </a:r>
            <a:r>
              <a:rPr lang="en-US" sz="1200" b="1" dirty="0">
                <a:solidFill>
                  <a:srgbClr val="002060"/>
                </a:solidFill>
                <a:hlinkClick r:id="rId4" tooltip="Retinopathy"/>
              </a:rPr>
              <a:t>retinopathy</a:t>
            </a:r>
            <a:r>
              <a:rPr lang="en-US" sz="1200" b="1" dirty="0">
                <a:solidFill>
                  <a:srgbClr val="002060"/>
                </a:solidFill>
              </a:rPr>
              <a:t> and </a:t>
            </a:r>
            <a:r>
              <a:rPr lang="en-US" sz="1200" b="1" dirty="0">
                <a:solidFill>
                  <a:srgbClr val="002060"/>
                </a:solidFill>
                <a:hlinkClick r:id="rId5" tooltip="Nephropathy"/>
              </a:rPr>
              <a:t>nephropathy</a:t>
            </a:r>
            <a:endParaRPr lang="en-US" sz="1200" b="1" dirty="0">
              <a:solidFill>
                <a:srgbClr val="002060"/>
              </a:solidFill>
            </a:endParaRPr>
          </a:p>
          <a:p>
            <a:pPr lvl="1"/>
            <a:r>
              <a:rPr lang="en-US" sz="1200" b="1" dirty="0">
                <a:solidFill>
                  <a:srgbClr val="002060"/>
                </a:solidFill>
              </a:rPr>
              <a:t>Class H: </a:t>
            </a:r>
            <a:r>
              <a:rPr lang="en-US" sz="1200" b="1" dirty="0">
                <a:solidFill>
                  <a:srgbClr val="002060"/>
                </a:solidFill>
                <a:hlinkClick r:id="rId6" tooltip="Ischemic heart disease"/>
              </a:rPr>
              <a:t>ischemic heart disease</a:t>
            </a:r>
            <a:endParaRPr lang="en-US" sz="1200" b="1" dirty="0">
              <a:solidFill>
                <a:srgbClr val="002060"/>
              </a:solidFill>
            </a:endParaRPr>
          </a:p>
          <a:p>
            <a:pPr lvl="1"/>
            <a:r>
              <a:rPr lang="en-US" sz="1200" b="1" dirty="0">
                <a:solidFill>
                  <a:srgbClr val="002060"/>
                </a:solidFill>
              </a:rPr>
              <a:t>Class T: prior kidney transplant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4876801" y="1357298"/>
            <a:ext cx="3624290" cy="492442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SzPct val="100000"/>
              <a:buFont typeface="Wingdings" pitchFamily="2" charset="2"/>
              <a:buNone/>
            </a:pPr>
            <a:r>
              <a:rPr lang="en-MY" altLang="en-US" sz="2400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Signs</a:t>
            </a:r>
          </a:p>
          <a:p>
            <a:pPr>
              <a:buSzPct val="100000"/>
              <a:buFont typeface="Wingdings" pitchFamily="2" charset="2"/>
              <a:buChar char="Ø"/>
            </a:pPr>
            <a:endParaRPr lang="en-MY" altLang="en-US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SzPct val="100000"/>
              <a:buFont typeface="Wingdings" pitchFamily="2" charset="2"/>
              <a:buChar char="§"/>
            </a:pPr>
            <a:r>
              <a:rPr lang="en-MY" alt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altLang="en-US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Elevated serum glucose</a:t>
            </a:r>
          </a:p>
          <a:p>
            <a:pPr>
              <a:buSzPct val="100000"/>
              <a:buFont typeface="Wingdings" pitchFamily="2" charset="2"/>
              <a:buChar char="§"/>
            </a:pPr>
            <a:endParaRPr lang="en-MY" altLang="en-US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SzPct val="100000"/>
              <a:buFont typeface="Wingdings" pitchFamily="2" charset="2"/>
              <a:buChar char="§"/>
            </a:pPr>
            <a:r>
              <a:rPr lang="en-MY" altLang="en-US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altLang="en-US" sz="22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Glycosuria</a:t>
            </a:r>
            <a:r>
              <a:rPr lang="en-MY" altLang="en-US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is of uncertain significance</a:t>
            </a:r>
          </a:p>
          <a:p>
            <a:pPr>
              <a:buSzPct val="100000"/>
              <a:buFont typeface="Wingdings" pitchFamily="2" charset="2"/>
              <a:buChar char="§"/>
            </a:pPr>
            <a:endParaRPr lang="en-MY" altLang="en-US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SzPct val="100000"/>
              <a:buFont typeface="Wingdings" pitchFamily="2" charset="2"/>
              <a:buChar char="§"/>
            </a:pPr>
            <a:r>
              <a:rPr lang="en-MY" altLang="en-US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altLang="en-US" sz="22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Ketonuria</a:t>
            </a:r>
            <a:endParaRPr lang="en-MY" altLang="en-US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SzPct val="100000"/>
              <a:buFont typeface="Wingdings" pitchFamily="2" charset="2"/>
              <a:buChar char="§"/>
            </a:pPr>
            <a:endParaRPr lang="en-MY" altLang="en-US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SzPct val="100000"/>
              <a:buFont typeface="Wingdings" pitchFamily="2" charset="2"/>
              <a:buChar char="§"/>
            </a:pPr>
            <a:r>
              <a:rPr lang="en-MY" altLang="en-US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Elevated </a:t>
            </a:r>
            <a:r>
              <a:rPr lang="en-MY" altLang="en-US" sz="22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glycosylated</a:t>
            </a:r>
            <a:r>
              <a:rPr lang="en-MY" altLang="en-US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haemoglobin</a:t>
            </a:r>
          </a:p>
          <a:p>
            <a:pPr>
              <a:buSzPct val="100000"/>
              <a:buFont typeface="Wingdings" pitchFamily="2" charset="2"/>
              <a:buChar char="§"/>
            </a:pPr>
            <a:endParaRPr lang="en-MY" altLang="en-US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SzPct val="100000"/>
              <a:buFont typeface="Wingdings" pitchFamily="2" charset="2"/>
              <a:buChar char="§"/>
            </a:pPr>
            <a:r>
              <a:rPr lang="en-MY" altLang="en-US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Greater than normal abdominal circumference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1970314" y="352409"/>
            <a:ext cx="4942115" cy="790575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MY" altLang="en-US" sz="3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MY" altLang="en-US" sz="32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GDM: Diagnosis</a:t>
            </a:r>
            <a:endParaRPr lang="en-US" altLang="en-US" sz="32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785786" y="1357298"/>
            <a:ext cx="3914772" cy="4924425"/>
          </a:xfrm>
          <a:prstGeom prst="rect">
            <a:avLst/>
          </a:prstGeom>
          <a:solidFill>
            <a:srgbClr val="99FF66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MY" altLang="en-US" sz="2400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Symptoms</a:t>
            </a:r>
          </a:p>
          <a:p>
            <a:endParaRPr lang="en-MY" altLang="en-US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MY" alt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altLang="en-US" sz="22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Asymtomatic</a:t>
            </a:r>
            <a:endParaRPr lang="en-MY" altLang="en-US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MY" altLang="en-US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MY" altLang="en-US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Insidious onset</a:t>
            </a:r>
          </a:p>
          <a:p>
            <a:pPr>
              <a:buFont typeface="Wingdings" pitchFamily="2" charset="2"/>
              <a:buChar char="§"/>
            </a:pPr>
            <a:endParaRPr lang="en-MY" altLang="en-US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SzPct val="100000"/>
              <a:buFont typeface="Wingdings" pitchFamily="2" charset="2"/>
              <a:buChar char="§"/>
            </a:pPr>
            <a:r>
              <a:rPr lang="en-MY" altLang="en-US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altLang="en-US" sz="22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Polyuria</a:t>
            </a:r>
            <a:r>
              <a:rPr lang="en-MY" altLang="en-US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MY" altLang="en-US" sz="22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polyuria</a:t>
            </a:r>
            <a:r>
              <a:rPr lang="en-MY" altLang="en-US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MY" altLang="en-US" sz="22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polyphagia</a:t>
            </a:r>
            <a:endParaRPr lang="en-MY" altLang="en-US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SzPct val="100000"/>
              <a:buFont typeface="Wingdings" pitchFamily="2" charset="2"/>
              <a:buChar char="§"/>
            </a:pPr>
            <a:endParaRPr lang="en-MY" altLang="en-US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SzPct val="100000"/>
              <a:buFont typeface="Wingdings" pitchFamily="2" charset="2"/>
              <a:buChar char="§"/>
            </a:pPr>
            <a:r>
              <a:rPr lang="en-MY" altLang="en-US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Fatigue and weight loss</a:t>
            </a:r>
          </a:p>
          <a:p>
            <a:pPr>
              <a:buSzPct val="100000"/>
              <a:buFont typeface="Wingdings" pitchFamily="2" charset="2"/>
              <a:buChar char="§"/>
            </a:pPr>
            <a:endParaRPr lang="en-MY" altLang="en-US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SzPct val="100000"/>
              <a:buFont typeface="Wingdings" pitchFamily="2" charset="2"/>
              <a:buChar char="§"/>
            </a:pPr>
            <a:r>
              <a:rPr lang="en-MY" altLang="en-US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Women with established diabetes may have retinopathy or neuropathy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255593" y="693638"/>
            <a:ext cx="7028597" cy="589252"/>
          </a:xfrm>
        </p:spPr>
        <p:txBody>
          <a:bodyPr/>
          <a:lstStyle/>
          <a:p>
            <a:r>
              <a:rPr lang="en-MY" altLang="en-US" sz="3200" b="1" dirty="0">
                <a:solidFill>
                  <a:schemeClr val="accent6">
                    <a:lumMod val="75000"/>
                  </a:schemeClr>
                </a:solidFill>
              </a:rPr>
              <a:t>Who should be tested :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55343" y="1651379"/>
            <a:ext cx="7742570" cy="4176712"/>
          </a:xfrm>
        </p:spPr>
        <p:txBody>
          <a:bodyPr>
            <a:noAutofit/>
          </a:bodyPr>
          <a:lstStyle/>
          <a:p>
            <a:pPr algn="just"/>
            <a:r>
              <a:rPr lang="en-IN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The first testing - first antenatal contact as early as possible</a:t>
            </a:r>
          </a:p>
          <a:p>
            <a:pPr algn="just"/>
            <a:r>
              <a:rPr lang="en-IN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The second testing -24-28 weeks of pregnancy if the first test is negative</a:t>
            </a:r>
          </a:p>
          <a:p>
            <a:pPr algn="just"/>
            <a:r>
              <a:rPr lang="en-IN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At least 4 weeks gap between the two tests</a:t>
            </a:r>
          </a:p>
          <a:p>
            <a:pPr algn="just"/>
            <a:r>
              <a:rPr lang="en-IN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All Pregnant Women to be tested even if they come late in pregnancy</a:t>
            </a:r>
          </a:p>
          <a:p>
            <a:pPr algn="just"/>
            <a:r>
              <a:rPr lang="en-IN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If presents beyond 28 weeks of pregnancy-only one test to be done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241945" y="406400"/>
            <a:ext cx="7651229" cy="931081"/>
          </a:xfrm>
        </p:spPr>
        <p:txBody>
          <a:bodyPr/>
          <a:lstStyle/>
          <a:p>
            <a:r>
              <a:rPr lang="en-MY" altLang="en-US" sz="3200" b="1" dirty="0">
                <a:solidFill>
                  <a:schemeClr val="accent6">
                    <a:lumMod val="75000"/>
                  </a:schemeClr>
                </a:solidFill>
              </a:rPr>
              <a:t>How to Test: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68991" y="1815152"/>
            <a:ext cx="7728922" cy="4206136"/>
          </a:xfrm>
        </p:spPr>
        <p:txBody>
          <a:bodyPr>
            <a:normAutofit/>
          </a:bodyPr>
          <a:lstStyle/>
          <a:p>
            <a:pPr algn="just"/>
            <a:r>
              <a:rPr lang="en-IN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Single step testing - 75 gm oral glucose &amp; measure plasma glucose 2 hour after ingestion</a:t>
            </a:r>
          </a:p>
          <a:p>
            <a:pPr algn="just"/>
            <a:r>
              <a:rPr lang="en-IN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75 gm glucose mixed with 300 ml water ingested whether the PW comes in fasting or non-fasting state</a:t>
            </a:r>
          </a:p>
          <a:p>
            <a:pPr algn="just"/>
            <a:r>
              <a:rPr lang="en-IN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 plasma standardised </a:t>
            </a:r>
            <a:r>
              <a:rPr lang="en-IN" sz="20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glucometer</a:t>
            </a:r>
            <a:r>
              <a:rPr lang="en-IN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should be used to evaluate blood glucose 2 hours after the oral glucose load</a:t>
            </a:r>
          </a:p>
          <a:p>
            <a:pPr algn="just"/>
            <a:r>
              <a:rPr lang="en-IN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The threshold plasma glucose level of </a:t>
            </a:r>
            <a:r>
              <a:rPr lang="en-IN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≥140 mg/dl is taken as cut off for diagnosis of GDM.</a:t>
            </a:r>
          </a:p>
          <a:p>
            <a:pPr algn="just"/>
            <a:endParaRPr lang="en-IN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2638" y="423081"/>
            <a:ext cx="7328849" cy="6050676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9275" y="221470"/>
            <a:ext cx="8042276" cy="6323317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73707" y="107576"/>
            <a:ext cx="7417843" cy="1162424"/>
          </a:xfrm>
        </p:spPr>
        <p:txBody>
          <a:bodyPr/>
          <a:lstStyle/>
          <a:p>
            <a:r>
              <a:rPr lang="en-MY" altLang="en-US" sz="3200" b="1" dirty="0">
                <a:solidFill>
                  <a:schemeClr val="accent6">
                    <a:lumMod val="75000"/>
                  </a:schemeClr>
                </a:solidFill>
              </a:rPr>
              <a:t>Antenatal care:</a:t>
            </a:r>
            <a:endParaRPr lang="en-US" altLang="en-US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751" y="1542197"/>
            <a:ext cx="7797162" cy="4982428"/>
          </a:xfrm>
        </p:spPr>
        <p:txBody>
          <a:bodyPr/>
          <a:lstStyle/>
          <a:p>
            <a:pPr algn="just"/>
            <a:r>
              <a:rPr lang="en-MY" alt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All diabetic women are managed in a multidisciplinary combined obstetric and diabetic clinic with specialist obstetrician, </a:t>
            </a:r>
            <a:r>
              <a:rPr lang="en-MY" altLang="en-US" sz="20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diabetologist</a:t>
            </a:r>
            <a:r>
              <a:rPr lang="en-MY" alt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specialist midwife, paediatrician and dietician</a:t>
            </a:r>
          </a:p>
          <a:p>
            <a:pPr algn="just"/>
            <a:r>
              <a:rPr lang="en-MY" alt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All women should receive dietary instruction, with individual recommendations based on weight and height</a:t>
            </a:r>
          </a:p>
          <a:p>
            <a:pPr algn="just"/>
            <a:r>
              <a:rPr lang="en-MY" alt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Patient should receive nutrition counselling from a registered dietician</a:t>
            </a:r>
          </a:p>
          <a:p>
            <a:pPr algn="just"/>
            <a:r>
              <a:rPr lang="en-MY" alt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Daily calories should be made up approximately 40% carbohydrate, 20% proteins and 40% fats.</a:t>
            </a:r>
          </a:p>
          <a:p>
            <a:pPr algn="just"/>
            <a:r>
              <a:rPr lang="en-MY" alt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This should improve blood glucose levels</a:t>
            </a:r>
          </a:p>
          <a:p>
            <a:pPr algn="just"/>
            <a:endParaRPr lang="en-US" altLang="en-US" dirty="0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0"/>
            <a:ext cx="8042276" cy="1119116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Medical Nutritional Therapy:</a:t>
            </a:r>
            <a:endParaRPr lang="en-IN" sz="32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7606"/>
            <a:ext cx="2366749" cy="446405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IN" dirty="0"/>
              <a:t>    </a:t>
            </a:r>
            <a:r>
              <a:rPr lang="en-IN" sz="2000" b="1" dirty="0">
                <a:solidFill>
                  <a:srgbClr val="002060"/>
                </a:solidFill>
              </a:rPr>
              <a:t>Recommended diet should provide</a:t>
            </a:r>
          </a:p>
          <a:p>
            <a:pPr>
              <a:buNone/>
            </a:pPr>
            <a:r>
              <a:rPr lang="en-IN" sz="2000" b="1" dirty="0">
                <a:solidFill>
                  <a:srgbClr val="002060"/>
                </a:solidFill>
              </a:rPr>
              <a:t>    1800 Kcal/ day</a:t>
            </a:r>
          </a:p>
          <a:p>
            <a:pPr lvl="1"/>
            <a:r>
              <a:rPr lang="en-IN" sz="2000" b="1" dirty="0">
                <a:solidFill>
                  <a:srgbClr val="002060"/>
                </a:solidFill>
              </a:rPr>
              <a:t>50%-60% -carbohydrate</a:t>
            </a:r>
          </a:p>
          <a:p>
            <a:pPr lvl="1"/>
            <a:r>
              <a:rPr lang="en-IN" sz="2000" b="1" dirty="0">
                <a:solidFill>
                  <a:srgbClr val="002060"/>
                </a:solidFill>
              </a:rPr>
              <a:t>10-20% - Proteins</a:t>
            </a:r>
          </a:p>
          <a:p>
            <a:pPr lvl="1"/>
            <a:r>
              <a:rPr lang="en-IN" sz="2000" b="1" dirty="0">
                <a:solidFill>
                  <a:srgbClr val="002060"/>
                </a:solidFill>
              </a:rPr>
              <a:t>25-30% - Fa</a:t>
            </a:r>
            <a:r>
              <a:rPr lang="en-IN" sz="2000" b="1" dirty="0"/>
              <a:t>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1487605"/>
            <a:ext cx="6244989" cy="5152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4677" y="145752"/>
            <a:ext cx="6480720" cy="6451600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900751" y="107576"/>
            <a:ext cx="7690799" cy="1093427"/>
          </a:xfrm>
        </p:spPr>
        <p:txBody>
          <a:bodyPr/>
          <a:lstStyle/>
          <a:p>
            <a:r>
              <a:rPr lang="en-MY" altLang="en-US" sz="32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Role of Ultrasound:</a:t>
            </a:r>
            <a:endParaRPr lang="en-US" altLang="en-US" sz="32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751" y="1600201"/>
            <a:ext cx="7690800" cy="4343400"/>
          </a:xfrm>
        </p:spPr>
        <p:txBody>
          <a:bodyPr>
            <a:normAutofit/>
          </a:bodyPr>
          <a:lstStyle/>
          <a:p>
            <a:r>
              <a:rPr lang="en-MY" altLang="en-US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Preferably done in first trimester to confirm gestational age by dates</a:t>
            </a:r>
          </a:p>
          <a:p>
            <a:r>
              <a:rPr lang="en-MY" altLang="en-US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Repeated at 18 to 20 weeks gestation to evaluate the foetus for congenital anomalies</a:t>
            </a:r>
          </a:p>
          <a:p>
            <a:r>
              <a:rPr lang="en-MY" altLang="en-US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Particularly important in patients with pre-existing type 1 and 2 diabetes and elevated first trimester HbA1c (&gt;6.5%)</a:t>
            </a:r>
          </a:p>
          <a:p>
            <a:r>
              <a:rPr lang="en-MY" altLang="en-US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Should be done at 30 to 32 weeks and 36-38 weeks of gestation to evaluate foetal size, amniotic fluid index, and to help ascertain the mode of delivery</a:t>
            </a:r>
            <a:endParaRPr lang="en-US" altLang="en-US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49275" y="300251"/>
            <a:ext cx="8042276" cy="723332"/>
          </a:xfrm>
        </p:spPr>
        <p:txBody>
          <a:bodyPr/>
          <a:lstStyle/>
          <a:p>
            <a:r>
              <a:rPr lang="en-MY" altLang="en-US" sz="32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Tests of Foetal wellbeing</a:t>
            </a:r>
            <a:endParaRPr lang="en-US" altLang="en-US" sz="32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275" y="1628799"/>
            <a:ext cx="5371003" cy="482282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n-MY" altLang="en-US" dirty="0">
                <a:solidFill>
                  <a:srgbClr val="002060"/>
                </a:solidFill>
              </a:rPr>
              <a:t>Daily foetal movement counting:        32 weeks gestation and continue until delivery.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n-MY" altLang="en-US" dirty="0">
                <a:solidFill>
                  <a:srgbClr val="002060"/>
                </a:solidFill>
              </a:rPr>
              <a:t>Amniotic fluid index and biophysical profile.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n-MY" altLang="en-US" dirty="0">
                <a:solidFill>
                  <a:srgbClr val="002060"/>
                </a:solidFill>
              </a:rPr>
              <a:t>These tests are usually conducted twice weekly and are instituted at      32   to 34 weeks of gestation in women on insulin and can be done from      34-36 weeks of gestation in women whose diabetes is controlled by diet.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n-MY" altLang="en-US" dirty="0">
                <a:solidFill>
                  <a:srgbClr val="002060"/>
                </a:solidFill>
              </a:rPr>
              <a:t>Some clinicians manage patients with dietary control without any additional testing</a:t>
            </a:r>
            <a:r>
              <a:rPr lang="en-MY" altLang="en-US" dirty="0"/>
              <a:t>.</a:t>
            </a:r>
            <a:endParaRPr lang="en-US" altLang="en-US" dirty="0"/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200000">
            <a:off x="5869722" y="2045916"/>
            <a:ext cx="2768600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549275" y="96599"/>
            <a:ext cx="8042276" cy="898622"/>
          </a:xfrm>
        </p:spPr>
        <p:txBody>
          <a:bodyPr/>
          <a:lstStyle/>
          <a:p>
            <a:pPr algn="ctr"/>
            <a:r>
              <a:rPr lang="en-MY" altLang="en-US" sz="3200" b="1" dirty="0">
                <a:solidFill>
                  <a:schemeClr val="accent6">
                    <a:lumMod val="75000"/>
                  </a:schemeClr>
                </a:solidFill>
              </a:rPr>
              <a:t>Time and Mode of Delivery</a:t>
            </a:r>
            <a:endParaRPr lang="en-US" altLang="en-US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37230" y="1269242"/>
            <a:ext cx="7724633" cy="5082749"/>
          </a:xfrm>
        </p:spPr>
        <p:txBody>
          <a:bodyPr>
            <a:normAutofit fontScale="85000" lnSpcReduction="20000"/>
          </a:bodyPr>
          <a:lstStyle/>
          <a:p>
            <a:r>
              <a:rPr lang="en-MY" altLang="en-US" dirty="0">
                <a:solidFill>
                  <a:srgbClr val="002060"/>
                </a:solidFill>
              </a:rPr>
              <a:t>All pregnant women advised during the antenatal care about the potential risks of pregnancy progressing beyond term</a:t>
            </a:r>
          </a:p>
          <a:p>
            <a:r>
              <a:rPr lang="en-MY" altLang="en-US" b="1" dirty="0">
                <a:solidFill>
                  <a:srgbClr val="002060"/>
                </a:solidFill>
              </a:rPr>
              <a:t>Gestational diabetes</a:t>
            </a:r>
          </a:p>
          <a:p>
            <a:pPr lvl="1"/>
            <a:r>
              <a:rPr lang="en-MY" altLang="en-US" dirty="0">
                <a:solidFill>
                  <a:srgbClr val="002060"/>
                </a:solidFill>
              </a:rPr>
              <a:t>GDM on diet with no complications can be delivered at 40 weeks</a:t>
            </a:r>
          </a:p>
          <a:p>
            <a:pPr lvl="1"/>
            <a:r>
              <a:rPr lang="en-MY" altLang="en-US" dirty="0">
                <a:solidFill>
                  <a:srgbClr val="002060"/>
                </a:solidFill>
              </a:rPr>
              <a:t>GDM on insulin should be delivered by induction of labour at 38-39 weeks</a:t>
            </a:r>
          </a:p>
          <a:p>
            <a:r>
              <a:rPr lang="en-MY" altLang="en-US" b="1" dirty="0">
                <a:solidFill>
                  <a:srgbClr val="002060"/>
                </a:solidFill>
              </a:rPr>
              <a:t>Pre-existing diabetes</a:t>
            </a:r>
          </a:p>
          <a:p>
            <a:pPr lvl="1"/>
            <a:r>
              <a:rPr lang="en-MY" altLang="en-US" dirty="0">
                <a:solidFill>
                  <a:srgbClr val="002060"/>
                </a:solidFill>
              </a:rPr>
              <a:t>Diabetes itself not an indication for Caesarean Section</a:t>
            </a:r>
          </a:p>
          <a:p>
            <a:pPr lvl="1"/>
            <a:r>
              <a:rPr lang="en-MY" altLang="en-US" dirty="0">
                <a:solidFill>
                  <a:srgbClr val="002060"/>
                </a:solidFill>
              </a:rPr>
              <a:t>Pregnant women with diabetes who have a normally grown </a:t>
            </a:r>
            <a:r>
              <a:rPr lang="en-MY" altLang="en-US" dirty="0" err="1">
                <a:solidFill>
                  <a:srgbClr val="002060"/>
                </a:solidFill>
              </a:rPr>
              <a:t>fetus</a:t>
            </a:r>
            <a:r>
              <a:rPr lang="en-MY" altLang="en-US" dirty="0">
                <a:solidFill>
                  <a:srgbClr val="002060"/>
                </a:solidFill>
              </a:rPr>
              <a:t> should be offered elective birth through induction of labour, or by elective caesarean if indicated, after 38 completed weeks</a:t>
            </a:r>
          </a:p>
          <a:p>
            <a:pPr lvl="1"/>
            <a:r>
              <a:rPr lang="en-MY" altLang="en-US" dirty="0">
                <a:solidFill>
                  <a:srgbClr val="002060"/>
                </a:solidFill>
              </a:rPr>
              <a:t>Pregnant women with ultrasound features of </a:t>
            </a:r>
            <a:r>
              <a:rPr lang="en-MY" altLang="en-US" dirty="0" err="1">
                <a:solidFill>
                  <a:srgbClr val="002060"/>
                </a:solidFill>
              </a:rPr>
              <a:t>macrosomic</a:t>
            </a:r>
            <a:r>
              <a:rPr lang="en-MY" altLang="en-US" dirty="0">
                <a:solidFill>
                  <a:srgbClr val="002060"/>
                </a:solidFill>
              </a:rPr>
              <a:t> </a:t>
            </a:r>
            <a:r>
              <a:rPr lang="en-MY" altLang="en-US" dirty="0" err="1">
                <a:solidFill>
                  <a:srgbClr val="002060"/>
                </a:solidFill>
              </a:rPr>
              <a:t>fetus</a:t>
            </a:r>
            <a:r>
              <a:rPr lang="en-MY" altLang="en-US" dirty="0">
                <a:solidFill>
                  <a:srgbClr val="002060"/>
                </a:solidFill>
              </a:rPr>
              <a:t> (</a:t>
            </a:r>
            <a:r>
              <a:rPr lang="en-MY" altLang="en-US" dirty="0" err="1">
                <a:solidFill>
                  <a:srgbClr val="002060"/>
                </a:solidFill>
              </a:rPr>
              <a:t>fetal</a:t>
            </a:r>
            <a:r>
              <a:rPr lang="en-MY" altLang="en-US" dirty="0">
                <a:solidFill>
                  <a:srgbClr val="002060"/>
                </a:solidFill>
              </a:rPr>
              <a:t> weight more than 4.5kg) and poorly controlled blood sugar are delivered by elective caesarean section.</a:t>
            </a:r>
            <a:endParaRPr lang="en-US" alt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34887" y="1037230"/>
            <a:ext cx="8229600" cy="732697"/>
          </a:xfrm>
        </p:spPr>
        <p:txBody>
          <a:bodyPr/>
          <a:lstStyle/>
          <a:p>
            <a:r>
              <a:rPr lang="en-IN" sz="32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Post-delivery </a:t>
            </a:r>
            <a:r>
              <a:rPr lang="en-IN" sz="3200" b="1" dirty="0">
                <a:solidFill>
                  <a:schemeClr val="accent6">
                    <a:lumMod val="75000"/>
                  </a:schemeClr>
                </a:solidFill>
              </a:rPr>
              <a:t>F</a:t>
            </a:r>
            <a:r>
              <a:rPr lang="en-IN" sz="32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ollow up of GDM Cases </a:t>
            </a:r>
            <a:br>
              <a:rPr lang="en-IN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513" y="1037230"/>
            <a:ext cx="8060973" cy="5128074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80000"/>
              </a:lnSpc>
            </a:pPr>
            <a:endParaRPr lang="en-US" altLang="en-US" dirty="0"/>
          </a:p>
          <a:p>
            <a:r>
              <a:rPr lang="en-IN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Women with </a:t>
            </a:r>
            <a:r>
              <a:rPr lang="en-IN" dirty="0">
                <a:solidFill>
                  <a:srgbClr val="002060"/>
                </a:solidFill>
              </a:rPr>
              <a:t>GDM are </a:t>
            </a:r>
            <a:r>
              <a:rPr lang="en-IN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at higher risk for Type 2 Diabetes mellitus.</a:t>
            </a:r>
          </a:p>
          <a:p>
            <a:r>
              <a:rPr lang="en-IN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Maternal glucose levels usually return to normal after delivery.</a:t>
            </a:r>
          </a:p>
          <a:p>
            <a:r>
              <a:rPr lang="en-IN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GDM cases are not discharged after 48 hours unlike others, FPG &amp; 2 hr PPPG is performed on the 3rd day of delivery </a:t>
            </a:r>
          </a:p>
          <a:p>
            <a:r>
              <a:rPr lang="en-IN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Subsequently, ANM to perform 75 g GTT at 6 weeks postpartum</a:t>
            </a:r>
          </a:p>
          <a:p>
            <a:pPr>
              <a:lnSpc>
                <a:spcPct val="110000"/>
              </a:lnSpc>
            </a:pPr>
            <a:r>
              <a:rPr lang="en-IN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Cut offs for normal blood glucose values are:</a:t>
            </a:r>
          </a:p>
          <a:p>
            <a:pPr lvl="1">
              <a:lnSpc>
                <a:spcPct val="110000"/>
              </a:lnSpc>
            </a:pPr>
            <a:r>
              <a:rPr lang="en-IN" sz="18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N" sz="20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Fasting plasma glucose: ≥ 126 mg/dl</a:t>
            </a:r>
          </a:p>
          <a:p>
            <a:pPr lvl="1"/>
            <a:r>
              <a:rPr lang="en-IN" sz="20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75 g OGTT 2 hour plasma glucose</a:t>
            </a:r>
          </a:p>
          <a:p>
            <a:pPr lvl="6"/>
            <a:r>
              <a:rPr lang="en-IN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Normal: &lt; 140 mg/dl</a:t>
            </a:r>
          </a:p>
          <a:p>
            <a:pPr lvl="6"/>
            <a:r>
              <a:rPr lang="en-IN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IGT: 140-199mg/dl</a:t>
            </a:r>
          </a:p>
          <a:p>
            <a:pPr lvl="6"/>
            <a:r>
              <a:rPr lang="en-IN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Diabetes: ≥ 200 mg/dl</a:t>
            </a:r>
            <a:endParaRPr lang="en-US" alt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102" y="518615"/>
            <a:ext cx="7799697" cy="1709501"/>
          </a:xfrm>
        </p:spPr>
        <p:txBody>
          <a:bodyPr/>
          <a:lstStyle/>
          <a:p>
            <a:pPr algn="l"/>
            <a:br>
              <a:rPr lang="en-IN" sz="3200" b="1" dirty="0"/>
            </a:br>
            <a:r>
              <a:rPr lang="en-IN" sz="3200" b="1" dirty="0">
                <a:solidFill>
                  <a:schemeClr val="accent6">
                    <a:lumMod val="75000"/>
                  </a:schemeClr>
                </a:solidFill>
              </a:rPr>
              <a:t>Role of Health Personnel at different levels of Health Facility:</a:t>
            </a:r>
            <a:br>
              <a:rPr lang="en-IN" b="1" dirty="0"/>
            </a:b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7103" y="1856096"/>
            <a:ext cx="7810809" cy="420021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IN" b="1" dirty="0"/>
              <a:t>  </a:t>
            </a:r>
            <a:r>
              <a:rPr lang="en-IN" b="1" dirty="0">
                <a:solidFill>
                  <a:srgbClr val="002060"/>
                </a:solidFill>
              </a:rPr>
              <a:t>Village Level</a:t>
            </a:r>
          </a:p>
          <a:p>
            <a:r>
              <a:rPr lang="en-IN" dirty="0">
                <a:solidFill>
                  <a:srgbClr val="002060"/>
                </a:solidFill>
              </a:rPr>
              <a:t>ASHA: To mobilise &amp; counsel PW for timely testing &amp; follow up</a:t>
            </a:r>
          </a:p>
          <a:p>
            <a:pPr>
              <a:buNone/>
            </a:pPr>
            <a:r>
              <a:rPr lang="en-IN" dirty="0">
                <a:solidFill>
                  <a:srgbClr val="002060"/>
                </a:solidFill>
              </a:rPr>
              <a:t> </a:t>
            </a:r>
            <a:r>
              <a:rPr lang="en-IN" b="1" dirty="0">
                <a:solidFill>
                  <a:srgbClr val="002060"/>
                </a:solidFill>
              </a:rPr>
              <a:t>Sub-centre Level</a:t>
            </a:r>
          </a:p>
          <a:p>
            <a:pPr>
              <a:buNone/>
            </a:pPr>
            <a:endParaRPr lang="en-IN" b="1" dirty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</a:pPr>
            <a:r>
              <a:rPr lang="en-IN" dirty="0">
                <a:solidFill>
                  <a:srgbClr val="002060"/>
                </a:solidFill>
              </a:rPr>
              <a:t>ANM: Testing/MNT/Referral of cases needing medical</a:t>
            </a:r>
          </a:p>
          <a:p>
            <a:pPr>
              <a:spcBef>
                <a:spcPts val="0"/>
              </a:spcBef>
              <a:buNone/>
            </a:pPr>
            <a:r>
              <a:rPr lang="en-IN" dirty="0">
                <a:solidFill>
                  <a:srgbClr val="002060"/>
                </a:solidFill>
              </a:rPr>
              <a:t>    management</a:t>
            </a:r>
          </a:p>
          <a:p>
            <a:r>
              <a:rPr lang="en-IN" dirty="0">
                <a:solidFill>
                  <a:srgbClr val="002060"/>
                </a:solidFill>
              </a:rPr>
              <a:t>Maintaining records, monitoring &amp; follow up</a:t>
            </a: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0627" y="801687"/>
            <a:ext cx="8229600" cy="1218182"/>
          </a:xfrm>
        </p:spPr>
        <p:txBody>
          <a:bodyPr/>
          <a:lstStyle/>
          <a:p>
            <a:pPr algn="l"/>
            <a:r>
              <a:rPr lang="en-IN" sz="3200" b="1" dirty="0">
                <a:solidFill>
                  <a:schemeClr val="accent6">
                    <a:lumMod val="75000"/>
                  </a:schemeClr>
                </a:solidFill>
              </a:rPr>
              <a:t>Role of Health Personnel at different levels of Health Facility...contd. </a:t>
            </a:r>
            <a:br>
              <a:rPr lang="en-IN" b="1" dirty="0"/>
            </a:b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627" y="1592262"/>
            <a:ext cx="7947286" cy="446405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IN" b="1" dirty="0"/>
              <a:t>    </a:t>
            </a:r>
            <a:r>
              <a:rPr lang="en-IN" b="1" dirty="0">
                <a:solidFill>
                  <a:srgbClr val="002060"/>
                </a:solidFill>
              </a:rPr>
              <a:t>PHC/ UPHC Level</a:t>
            </a:r>
          </a:p>
          <a:p>
            <a:pPr>
              <a:lnSpc>
                <a:spcPct val="150000"/>
              </a:lnSpc>
            </a:pPr>
            <a:r>
              <a:rPr lang="en-IN" dirty="0">
                <a:solidFill>
                  <a:srgbClr val="002060"/>
                </a:solidFill>
              </a:rPr>
              <a:t>GDM controlled on MNT can be delivered by ANM/SN</a:t>
            </a:r>
          </a:p>
          <a:p>
            <a:pPr>
              <a:lnSpc>
                <a:spcPct val="150000"/>
              </a:lnSpc>
            </a:pPr>
            <a:r>
              <a:rPr lang="en-IN" dirty="0">
                <a:solidFill>
                  <a:srgbClr val="002060"/>
                </a:solidFill>
              </a:rPr>
              <a:t>GDM on Medical management with Insulin therapy- by MOs</a:t>
            </a:r>
          </a:p>
          <a:p>
            <a:r>
              <a:rPr lang="en-IN" dirty="0">
                <a:solidFill>
                  <a:srgbClr val="002060"/>
                </a:solidFill>
              </a:rPr>
              <a:t>GDM not controlled by Insulin therapy/GDM with complications should –to referred to higher facility for care by a specialist</a:t>
            </a:r>
          </a:p>
          <a:p>
            <a:pPr>
              <a:lnSpc>
                <a:spcPct val="150000"/>
              </a:lnSpc>
            </a:pPr>
            <a:r>
              <a:rPr lang="en-IN" dirty="0">
                <a:solidFill>
                  <a:srgbClr val="002060"/>
                </a:solidFill>
              </a:rPr>
              <a:t>Maintaining records, monitoring &amp; follow up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922" y="450377"/>
            <a:ext cx="7908878" cy="1141886"/>
          </a:xfrm>
        </p:spPr>
        <p:txBody>
          <a:bodyPr/>
          <a:lstStyle/>
          <a:p>
            <a:pPr algn="l"/>
            <a:br>
              <a:rPr lang="en-IN" b="1" dirty="0"/>
            </a:br>
            <a:r>
              <a:rPr lang="en-IN" sz="3200" b="1" dirty="0">
                <a:solidFill>
                  <a:schemeClr val="accent6">
                    <a:lumMod val="75000"/>
                  </a:schemeClr>
                </a:solidFill>
              </a:rPr>
              <a:t>Role of Health Personnel at different levels of Health Facility </a:t>
            </a:r>
            <a:r>
              <a:rPr lang="en-IN" sz="2000" b="1" dirty="0">
                <a:solidFill>
                  <a:schemeClr val="accent6">
                    <a:lumMod val="75000"/>
                  </a:schemeClr>
                </a:solidFill>
              </a:rPr>
              <a:t>..contd.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7229" y="1801504"/>
            <a:ext cx="7660683" cy="425480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IN" b="1" dirty="0">
                <a:solidFill>
                  <a:srgbClr val="002060"/>
                </a:solidFill>
              </a:rPr>
              <a:t>DH &amp; All </a:t>
            </a:r>
            <a:r>
              <a:rPr lang="en-IN" b="1" dirty="0" err="1">
                <a:solidFill>
                  <a:srgbClr val="002060"/>
                </a:solidFill>
              </a:rPr>
              <a:t>CEmOC</a:t>
            </a:r>
            <a:r>
              <a:rPr lang="en-IN" b="1" dirty="0">
                <a:solidFill>
                  <a:srgbClr val="002060"/>
                </a:solidFill>
              </a:rPr>
              <a:t> centres</a:t>
            </a:r>
          </a:p>
          <a:p>
            <a:r>
              <a:rPr lang="en-IN" dirty="0">
                <a:solidFill>
                  <a:srgbClr val="002060"/>
                </a:solidFill>
              </a:rPr>
              <a:t>All jobs as defined under PHC level</a:t>
            </a:r>
          </a:p>
          <a:p>
            <a:pPr>
              <a:buNone/>
            </a:pPr>
            <a:r>
              <a:rPr lang="en-IN" dirty="0">
                <a:solidFill>
                  <a:srgbClr val="002060"/>
                </a:solidFill>
              </a:rPr>
              <a:t>            +</a:t>
            </a:r>
          </a:p>
          <a:p>
            <a:r>
              <a:rPr lang="en-IN" dirty="0">
                <a:solidFill>
                  <a:srgbClr val="002060"/>
                </a:solidFill>
              </a:rPr>
              <a:t>Specialist/Gynaecologist/MO: Management of all types of GDM cases</a:t>
            </a:r>
          </a:p>
          <a:p>
            <a:pPr>
              <a:buNone/>
            </a:pPr>
            <a:endParaRPr lang="en-IN" b="1" dirty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IN" b="1" dirty="0">
                <a:solidFill>
                  <a:srgbClr val="002060"/>
                </a:solidFill>
              </a:rPr>
              <a:t>MC &amp; other Super-speciality centres</a:t>
            </a:r>
          </a:p>
          <a:p>
            <a:r>
              <a:rPr lang="en-IN" dirty="0">
                <a:solidFill>
                  <a:srgbClr val="002060"/>
                </a:solidFill>
              </a:rPr>
              <a:t>Comprehensive management of GDM including all referral cases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200" b="1" dirty="0">
                <a:solidFill>
                  <a:schemeClr val="accent6">
                    <a:lumMod val="75000"/>
                  </a:schemeClr>
                </a:solidFill>
              </a:rPr>
              <a:t>Screening –at the 24 weeks visit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41945" y="2074460"/>
            <a:ext cx="7349605" cy="43434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2800" dirty="0">
                <a:solidFill>
                  <a:srgbClr val="002060"/>
                </a:solidFill>
              </a:rPr>
              <a:t>OGTT should be done.</a:t>
            </a:r>
          </a:p>
          <a:p>
            <a:pPr eaLnBrk="1" hangingPunct="1"/>
            <a:r>
              <a:rPr lang="en-US" altLang="zh-CN" sz="2800" dirty="0">
                <a:solidFill>
                  <a:srgbClr val="002060"/>
                </a:solidFill>
              </a:rPr>
              <a:t>There are some controversies.</a:t>
            </a:r>
          </a:p>
          <a:p>
            <a:pPr eaLnBrk="1" hangingPunct="1"/>
            <a:r>
              <a:rPr lang="en-US" altLang="zh-CN" sz="2800" dirty="0">
                <a:solidFill>
                  <a:srgbClr val="002060"/>
                </a:solidFill>
              </a:rPr>
              <a:t>whether the universal or selective OGTT should be done?</a:t>
            </a:r>
          </a:p>
          <a:p>
            <a:pPr eaLnBrk="1" hangingPunct="1"/>
            <a:r>
              <a:rPr lang="en-US" altLang="zh-CN" sz="2800" dirty="0">
                <a:solidFill>
                  <a:srgbClr val="002060"/>
                </a:solidFill>
              </a:rPr>
              <a:t>Which blood glucose level should be the optimal cutoff for diagnosis?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200" b="1" dirty="0">
                <a:solidFill>
                  <a:schemeClr val="accent6">
                    <a:lumMod val="75000"/>
                  </a:schemeClr>
                </a:solidFill>
              </a:rPr>
              <a:t>Screening Strategy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19367" y="2047164"/>
            <a:ext cx="7172184" cy="4343400"/>
          </a:xfrm>
        </p:spPr>
        <p:txBody>
          <a:bodyPr/>
          <a:lstStyle/>
          <a:p>
            <a:pPr eaLnBrk="1" hangingPunct="1"/>
            <a:r>
              <a:rPr lang="en-US" altLang="zh-CN" dirty="0">
                <a:solidFill>
                  <a:srgbClr val="002060"/>
                </a:solidFill>
              </a:rPr>
              <a:t>Every pregnant woman to undergo OGTT at about 24 weeks of gestation.</a:t>
            </a:r>
          </a:p>
          <a:p>
            <a:pPr eaLnBrk="1" hangingPunct="1"/>
            <a:endParaRPr lang="en-US" altLang="zh-CN" dirty="0">
              <a:solidFill>
                <a:srgbClr val="002060"/>
              </a:solidFill>
            </a:endParaRPr>
          </a:p>
          <a:p>
            <a:pPr eaLnBrk="1" hangingPunct="1"/>
            <a:r>
              <a:rPr lang="en-US" altLang="zh-CN" dirty="0">
                <a:solidFill>
                  <a:srgbClr val="002060"/>
                </a:solidFill>
              </a:rPr>
              <a:t>If the GDM symptoms are present after 24 weeks, the OGTT should be done aga</a:t>
            </a:r>
            <a:r>
              <a:rPr lang="en-US" altLang="zh-CN" dirty="0"/>
              <a:t>in.</a:t>
            </a:r>
          </a:p>
          <a:p>
            <a:pPr eaLnBrk="1" hangingPunct="1"/>
            <a:endParaRPr lang="en-US" altLang="zh-CN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956949"/>
          </a:xfrm>
        </p:spPr>
        <p:txBody>
          <a:bodyPr/>
          <a:lstStyle/>
          <a:p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Target Blood Glucose Values</a:t>
            </a:r>
          </a:p>
        </p:txBody>
      </p:sp>
      <p:pic>
        <p:nvPicPr>
          <p:cNvPr id="422914" name="Picture 2" descr="C:\Users\Administrator\Desktop\imag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7303"/>
          <a:stretch>
            <a:fillRect/>
          </a:stretch>
        </p:blipFill>
        <p:spPr bwMode="auto">
          <a:xfrm>
            <a:off x="805219" y="1444640"/>
            <a:ext cx="7560860" cy="47377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939" name="Picture 3" descr="C:\Users\Administrator\Desktop\normal-blood-sugar-levels-chart-pregnant-wome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8775" y="859365"/>
            <a:ext cx="7335415" cy="49136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200" b="1" dirty="0">
                <a:solidFill>
                  <a:schemeClr val="accent6">
                    <a:lumMod val="75000"/>
                  </a:schemeClr>
                </a:solidFill>
              </a:rPr>
              <a:t>Ante-partum Management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9115" y="1910687"/>
            <a:ext cx="7328199" cy="4343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zh-CN" dirty="0">
                <a:solidFill>
                  <a:srgbClr val="002060"/>
                </a:solidFill>
              </a:rPr>
              <a:t>There is a consensus that once diabetes is diagnosed, the treatment should be recommended  for diabetes during pregnancy.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CN" dirty="0">
                <a:solidFill>
                  <a:srgbClr val="002060"/>
                </a:solidFill>
              </a:rPr>
              <a:t>The goals of treatment are to prevent </a:t>
            </a:r>
            <a:r>
              <a:rPr lang="en-US" altLang="zh-CN" dirty="0" err="1">
                <a:solidFill>
                  <a:srgbClr val="002060"/>
                </a:solidFill>
              </a:rPr>
              <a:t>macrosomia</a:t>
            </a:r>
            <a:r>
              <a:rPr lang="en-US" altLang="zh-CN" dirty="0">
                <a:solidFill>
                  <a:srgbClr val="002060"/>
                </a:solidFill>
              </a:rPr>
              <a:t>, avoid ketosis, and detect pregnancy complications (</a:t>
            </a:r>
            <a:r>
              <a:rPr lang="en-US" altLang="zh-CN" dirty="0" err="1">
                <a:solidFill>
                  <a:srgbClr val="002060"/>
                </a:solidFill>
              </a:rPr>
              <a:t>eg</a:t>
            </a:r>
            <a:r>
              <a:rPr lang="en-US" altLang="zh-CN" dirty="0">
                <a:solidFill>
                  <a:srgbClr val="002060"/>
                </a:solidFill>
              </a:rPr>
              <a:t>, hypertension, intrauterine growth restriction, and fetal distress).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CN" dirty="0">
                <a:solidFill>
                  <a:srgbClr val="002060"/>
                </a:solidFill>
              </a:rPr>
              <a:t>The management includes diet, exercise and insulin.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CN" sz="3200" b="1" dirty="0">
                <a:solidFill>
                  <a:schemeClr val="accent6">
                    <a:lumMod val="75000"/>
                  </a:schemeClr>
                </a:solidFill>
              </a:rPr>
              <a:t>Diet Therapy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3457" y="1746250"/>
            <a:ext cx="7875256" cy="511175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zh-CN" sz="2400" dirty="0">
                <a:solidFill>
                  <a:srgbClr val="002060"/>
                </a:solidFill>
              </a:rPr>
              <a:t>The goals of diet therapy in GDM are to avoid ketosis, achieve normal blood glucose levels, obtain proper nutrition, and gain weight appropriately.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2400" dirty="0">
                <a:solidFill>
                  <a:srgbClr val="002060"/>
                </a:solidFill>
              </a:rPr>
              <a:t>The amount and distribution of carbohydrate should be based on clinical outcome measures (</a:t>
            </a:r>
            <a:r>
              <a:rPr lang="en-US" altLang="zh-CN" sz="2400" dirty="0" err="1">
                <a:solidFill>
                  <a:srgbClr val="002060"/>
                </a:solidFill>
              </a:rPr>
              <a:t>eg</a:t>
            </a:r>
            <a:r>
              <a:rPr lang="en-US" altLang="zh-CN" sz="2400" dirty="0">
                <a:solidFill>
                  <a:srgbClr val="002060"/>
                </a:solidFill>
              </a:rPr>
              <a:t>, hunger, blood glucose levels, weight gain), but a minimum of 175 g of carbohydrate per day should be provided.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2400" dirty="0">
                <a:solidFill>
                  <a:srgbClr val="002060"/>
                </a:solidFill>
              </a:rPr>
              <a:t> Carbohydrate should be distributed throughout the day in 5 to 7 meals and snacks.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2400" dirty="0">
                <a:solidFill>
                  <a:srgbClr val="002060"/>
                </a:solidFill>
              </a:rPr>
              <a:t> Use of a low–</a:t>
            </a:r>
            <a:r>
              <a:rPr lang="en-US" altLang="zh-CN" sz="2400" dirty="0" err="1">
                <a:solidFill>
                  <a:srgbClr val="002060"/>
                </a:solidFill>
              </a:rPr>
              <a:t>glycemic</a:t>
            </a:r>
            <a:r>
              <a:rPr lang="en-US" altLang="zh-CN" sz="2400" dirty="0">
                <a:solidFill>
                  <a:srgbClr val="002060"/>
                </a:solidFill>
              </a:rPr>
              <a:t> index diet decreases the need for </a:t>
            </a:r>
            <a:r>
              <a:rPr lang="en-US" altLang="zh-CN" sz="2400" dirty="0" err="1">
                <a:solidFill>
                  <a:srgbClr val="002060"/>
                </a:solidFill>
              </a:rPr>
              <a:t>insulinto</a:t>
            </a:r>
            <a:r>
              <a:rPr lang="en-US" altLang="zh-CN" sz="2400" dirty="0">
                <a:solidFill>
                  <a:srgbClr val="002060"/>
                </a:solidFill>
              </a:rPr>
              <a:t> maintain </a:t>
            </a:r>
            <a:r>
              <a:rPr lang="en-US" altLang="zh-CN" sz="2400" dirty="0" err="1">
                <a:solidFill>
                  <a:srgbClr val="002060"/>
                </a:solidFill>
              </a:rPr>
              <a:t>euglycemia</a:t>
            </a:r>
            <a:r>
              <a:rPr lang="en-US" altLang="zh-CN" sz="2400" dirty="0">
                <a:solidFill>
                  <a:srgbClr val="00206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200" b="1" dirty="0">
                <a:solidFill>
                  <a:schemeClr val="accent6">
                    <a:lumMod val="75000"/>
                  </a:schemeClr>
                </a:solidFill>
              </a:rPr>
              <a:t>Exercise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5593" y="1883391"/>
            <a:ext cx="7335957" cy="4343400"/>
          </a:xfrm>
        </p:spPr>
        <p:txBody>
          <a:bodyPr/>
          <a:lstStyle/>
          <a:p>
            <a:pPr eaLnBrk="1" hangingPunct="1"/>
            <a:r>
              <a:rPr lang="en-US" altLang="zh-CN" dirty="0">
                <a:solidFill>
                  <a:srgbClr val="002060"/>
                </a:solidFill>
              </a:rPr>
              <a:t>Experts recommend that women with GDM should exercise regularly to control blood glucose levels.</a:t>
            </a:r>
          </a:p>
          <a:p>
            <a:pPr eaLnBrk="1" hangingPunct="1"/>
            <a:endParaRPr lang="en-US" altLang="zh-CN" dirty="0">
              <a:solidFill>
                <a:srgbClr val="002060"/>
              </a:solidFill>
            </a:endParaRPr>
          </a:p>
          <a:p>
            <a:pPr eaLnBrk="1" hangingPunct="1"/>
            <a:r>
              <a:rPr lang="en-US" altLang="zh-CN" dirty="0">
                <a:solidFill>
                  <a:srgbClr val="002060"/>
                </a:solidFill>
              </a:rPr>
              <a:t>but an improvement in clinical outcomes has not been demonstrated from compliance with this recommendation.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200" b="1" dirty="0">
                <a:solidFill>
                  <a:schemeClr val="accent6">
                    <a:lumMod val="75000"/>
                  </a:schemeClr>
                </a:solidFill>
              </a:rPr>
              <a:t>Insulin Therapy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355" y="1828800"/>
            <a:ext cx="7629100" cy="4525963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zh-CN" dirty="0">
                <a:solidFill>
                  <a:srgbClr val="002060"/>
                </a:solidFill>
              </a:rPr>
              <a:t>Traditionally, insulin is used if dietary management does not maintain  blood   glucose at normal levels.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CN" dirty="0">
                <a:solidFill>
                  <a:srgbClr val="002060"/>
                </a:solidFill>
              </a:rPr>
              <a:t>Insulin may be initiated at 0.7 U/kg actual body weight/d given in divided dosages: two-thirds of the daily dosage before breakfast  and the remainder of the dosage before dinner.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CN" dirty="0">
                <a:solidFill>
                  <a:srgbClr val="002060"/>
                </a:solidFill>
              </a:rPr>
              <a:t>Insulin therapy  require close monitoring and adjustment based on blood glucose levels, meal choices, and activity levels.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200" b="1" dirty="0">
                <a:solidFill>
                  <a:schemeClr val="accent6">
                    <a:lumMod val="75000"/>
                  </a:schemeClr>
                </a:solidFill>
              </a:rPr>
              <a:t>Obstetrics Management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05469" y="1801504"/>
            <a:ext cx="7486082" cy="4343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zh-CN" sz="2600" dirty="0">
                <a:solidFill>
                  <a:srgbClr val="002060"/>
                </a:solidFill>
              </a:rPr>
              <a:t>The goal of intra-partum GDM management is to avoid operative delivery, shoulder </a:t>
            </a:r>
            <a:r>
              <a:rPr lang="en-US" altLang="zh-CN" sz="2600" dirty="0" err="1">
                <a:solidFill>
                  <a:srgbClr val="002060"/>
                </a:solidFill>
              </a:rPr>
              <a:t>dystocia</a:t>
            </a:r>
            <a:r>
              <a:rPr lang="en-US" altLang="zh-CN" sz="2600" dirty="0">
                <a:solidFill>
                  <a:srgbClr val="002060"/>
                </a:solidFill>
              </a:rPr>
              <a:t>, birth trauma, and neonatal hypoglycemia.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CN" sz="2600" dirty="0">
                <a:solidFill>
                  <a:srgbClr val="002060"/>
                </a:solidFill>
              </a:rPr>
              <a:t>For patients who have maintained excellent control of blood glucose levels with diet and exercise, delivery is recommended at 40 weeks.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CN" sz="2600" dirty="0">
                <a:solidFill>
                  <a:srgbClr val="002060"/>
                </a:solidFill>
              </a:rPr>
              <a:t>For patients with medication-requiring GDM, induction at 38 to 39 weeks’ gestation is recommended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200" b="1" dirty="0">
                <a:solidFill>
                  <a:schemeClr val="accent6">
                    <a:lumMod val="75000"/>
                  </a:schemeClr>
                </a:solidFill>
              </a:rPr>
              <a:t>Postpartum Management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0185" y="1970314"/>
            <a:ext cx="7281366" cy="4343400"/>
          </a:xfrm>
        </p:spPr>
        <p:txBody>
          <a:bodyPr/>
          <a:lstStyle/>
          <a:p>
            <a:pPr eaLnBrk="1" hangingPunct="1"/>
            <a:r>
              <a:rPr lang="en-US" altLang="zh-CN" dirty="0">
                <a:solidFill>
                  <a:srgbClr val="002060"/>
                </a:solidFill>
              </a:rPr>
              <a:t>In most women with GDM, hyperglycemia rapidly resolves shortly after delivery. </a:t>
            </a:r>
          </a:p>
          <a:p>
            <a:pPr eaLnBrk="1" hangingPunct="1"/>
            <a:endParaRPr lang="en-US" altLang="zh-CN" dirty="0">
              <a:solidFill>
                <a:srgbClr val="002060"/>
              </a:solidFill>
            </a:endParaRPr>
          </a:p>
          <a:p>
            <a:pPr eaLnBrk="1" hangingPunct="1"/>
            <a:r>
              <a:rPr lang="en-US" altLang="zh-CN" dirty="0">
                <a:solidFill>
                  <a:srgbClr val="002060"/>
                </a:solidFill>
              </a:rPr>
              <a:t>It is reasonable to measure a single random or fasting blood glucose level before discharge from the hospital.</a:t>
            </a:r>
          </a:p>
          <a:p>
            <a:pPr eaLnBrk="1" hangingPunct="1"/>
            <a:endParaRPr lang="en-US" altLang="zh-CN" dirty="0"/>
          </a:p>
          <a:p>
            <a:pPr eaLnBrk="1" hangingPunct="1"/>
            <a:endParaRPr lang="en-US" altLang="zh-CN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ppy end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5218" y="586855"/>
            <a:ext cx="7750688" cy="5609230"/>
          </a:xfrm>
          <a:prstGeom prst="rect">
            <a:avLst/>
          </a:prstGeom>
        </p:spPr>
      </p:pic>
      <p:sp>
        <p:nvSpPr>
          <p:cNvPr id="6" name="WordArt 4"/>
          <p:cNvSpPr>
            <a:spLocks noChangeArrowheads="1" noChangeShapeType="1"/>
          </p:cNvSpPr>
          <p:nvPr/>
        </p:nvSpPr>
        <p:spPr bwMode="auto">
          <a:xfrm rot="21254972">
            <a:off x="2036678" y="3523938"/>
            <a:ext cx="5581288" cy="186462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IN" sz="3600" kern="10" dirty="0"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prstShdw prst="shdw11">
                    <a:srgbClr val="C0C0C0">
                      <a:alpha val="78999"/>
                    </a:srgbClr>
                  </a:prstShdw>
                </a:effectLst>
                <a:latin typeface="Arial Black"/>
              </a:rPr>
              <a:t>Thank You</a:t>
            </a:r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742</TotalTime>
  <Words>2200</Words>
  <Application>Microsoft Office PowerPoint</Application>
  <PresentationFormat>On-screen Show (4:3)</PresentationFormat>
  <Paragraphs>278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Arial</vt:lpstr>
      <vt:lpstr>Arial Black</vt:lpstr>
      <vt:lpstr>Calibri</vt:lpstr>
      <vt:lpstr>News Gothic MT</vt:lpstr>
      <vt:lpstr>Wingdings</vt:lpstr>
      <vt:lpstr>Wingdings 2</vt:lpstr>
      <vt:lpstr>Breeze</vt:lpstr>
      <vt:lpstr>Gestational  Diabetes Mellitus –  </vt:lpstr>
      <vt:lpstr>Introduction</vt:lpstr>
      <vt:lpstr>PowerPoint Presentation</vt:lpstr>
      <vt:lpstr>Patho-physiology</vt:lpstr>
      <vt:lpstr>PowerPoint Presentation</vt:lpstr>
      <vt:lpstr>Implications of Diabetes in Pregnancy</vt:lpstr>
      <vt:lpstr> Pregnancy and Diabetes-  The vicious cycle</vt:lpstr>
      <vt:lpstr>Effects of Pregnancy on Diabetes</vt:lpstr>
      <vt:lpstr>     Effect of Diabetes  on Pregnancy:  1. Respiratory Distress Syndrome  2. Polydydramnios  3. Foetal macrosomia  4. Erb’s Palsy  5. Birth asphyxia  6. Abortion/Intra uterine death   7. Neonatal hyperbilirubinemia   8. Congenital malformations</vt:lpstr>
      <vt:lpstr>GDM: Risk Factors</vt:lpstr>
      <vt:lpstr>GDM: Maternal Complications</vt:lpstr>
      <vt:lpstr>GDM: Foetal Complications</vt:lpstr>
      <vt:lpstr>PowerPoint Presentation</vt:lpstr>
      <vt:lpstr>The White classification, named after Priscilla White on  the effect of diabetes types on perinatal outcome.   </vt:lpstr>
      <vt:lpstr>   GDM: Diagnosis</vt:lpstr>
      <vt:lpstr>Who should be tested :</vt:lpstr>
      <vt:lpstr>How to Test:</vt:lpstr>
      <vt:lpstr>PowerPoint Presentation</vt:lpstr>
      <vt:lpstr>PowerPoint Presentation</vt:lpstr>
      <vt:lpstr>Antenatal care:</vt:lpstr>
      <vt:lpstr>Medical Nutritional Therapy:</vt:lpstr>
      <vt:lpstr>PowerPoint Presentation</vt:lpstr>
      <vt:lpstr>Role of Ultrasound:</vt:lpstr>
      <vt:lpstr>Tests of Foetal wellbeing</vt:lpstr>
      <vt:lpstr>Time and Mode of Delivery</vt:lpstr>
      <vt:lpstr>Post-delivery Follow up of GDM Cases  </vt:lpstr>
      <vt:lpstr> Role of Health Personnel at different levels of Health Facility: </vt:lpstr>
      <vt:lpstr>Role of Health Personnel at different levels of Health Facility...contd.  </vt:lpstr>
      <vt:lpstr> Role of Health Personnel at different levels of Health Facility ..contd.</vt:lpstr>
      <vt:lpstr>Screening –at the 24 weeks visit</vt:lpstr>
      <vt:lpstr>Screening Strategy </vt:lpstr>
      <vt:lpstr>Target Blood Glucose Values</vt:lpstr>
      <vt:lpstr>PowerPoint Presentation</vt:lpstr>
      <vt:lpstr>Ante-partum Management</vt:lpstr>
      <vt:lpstr>Diet Therapy</vt:lpstr>
      <vt:lpstr>Exercise </vt:lpstr>
      <vt:lpstr>Insulin Therapy</vt:lpstr>
      <vt:lpstr>Obstetrics Management</vt:lpstr>
      <vt:lpstr>Postpartum Management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neeraj kumar</dc:creator>
  <cp:lastModifiedBy>Елизавета Тулянцева</cp:lastModifiedBy>
  <cp:revision>76</cp:revision>
  <dcterms:created xsi:type="dcterms:W3CDTF">2016-04-15T17:04:39Z</dcterms:created>
  <dcterms:modified xsi:type="dcterms:W3CDTF">2022-06-03T06:40:16Z</dcterms:modified>
</cp:coreProperties>
</file>