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73"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4" autoAdjust="0"/>
    <p:restoredTop sz="94660"/>
  </p:normalViewPr>
  <p:slideViewPr>
    <p:cSldViewPr>
      <p:cViewPr varScale="1">
        <p:scale>
          <a:sx n="77" d="100"/>
          <a:sy n="77" d="100"/>
        </p:scale>
        <p:origin x="1382"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B7B4BF6D-4A1E-4AF6-8546-D1C079CBF807}"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910466-B98E-4945-A4E9-22CB84347552}" type="slidenum">
              <a:rPr lang="en-IN" smtClean="0"/>
              <a:pPr/>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B4BF6D-4A1E-4AF6-8546-D1C079CBF807}"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7B4BF6D-4A1E-4AF6-8546-D1C079CBF807}"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910466-B98E-4945-A4E9-22CB84347552}"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7B4BF6D-4A1E-4AF6-8546-D1C079CBF807}" type="datetimeFigureOut">
              <a:rPr lang="en-US" smtClean="0"/>
              <a:pPr/>
              <a:t>6/3/2022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7B4BF6D-4A1E-4AF6-8546-D1C079CBF807}" type="datetimeFigureOut">
              <a:rPr lang="en-US" smtClean="0"/>
              <a:pPr/>
              <a:t>6/3/2022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7B4BF6D-4A1E-4AF6-8546-D1C079CBF807}" type="datetimeFigureOut">
              <a:rPr lang="en-US" smtClean="0"/>
              <a:pPr/>
              <a:t>6/3/2022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4BF6D-4A1E-4AF6-8546-D1C079CBF807}" type="datetimeFigureOut">
              <a:rPr lang="en-US" smtClean="0"/>
              <a:pPr/>
              <a:t>6/3/2022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7B4BF6D-4A1E-4AF6-8546-D1C079CBF807}" type="datetimeFigureOut">
              <a:rPr lang="en-US" smtClean="0"/>
              <a:pPr/>
              <a:t>6/3/2022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3910466-B98E-4945-A4E9-22CB84347552}" type="slidenum">
              <a:rPr lang="en-IN" smtClean="0"/>
              <a:pPr/>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7B4BF6D-4A1E-4AF6-8546-D1C079CBF807}" type="datetimeFigureOut">
              <a:rPr lang="en-US" smtClean="0"/>
              <a:pPr/>
              <a:t>6/3/2022</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C3910466-B98E-4945-A4E9-22CB8434755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B4BF6D-4A1E-4AF6-8546-D1C079CBF807}"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B4BF6D-4A1E-4AF6-8546-D1C079CBF807}" type="datetimeFigureOut">
              <a:rPr lang="en-US" smtClean="0"/>
              <a:pPr/>
              <a:t>6/3/2022</a:t>
            </a:fld>
            <a:endParaRPr lang="en-IN"/>
          </a:p>
        </p:txBody>
      </p:sp>
      <p:sp>
        <p:nvSpPr>
          <p:cNvPr id="5" name="Footer Placeholder 4"/>
          <p:cNvSpPr>
            <a:spLocks noGrp="1"/>
          </p:cNvSpPr>
          <p:nvPr>
            <p:ph type="ftr" sz="quarter" idx="11"/>
          </p:nvPr>
        </p:nvSpPr>
        <p:spPr>
          <a:xfrm>
            <a:off x="2640597" y="6377459"/>
            <a:ext cx="3836404" cy="365125"/>
          </a:xfrm>
        </p:spPr>
        <p:txBody>
          <a:bodyPr/>
          <a:lstStyle/>
          <a:p>
            <a:endParaRPr lang="en-IN"/>
          </a:p>
        </p:txBody>
      </p:sp>
      <p:sp>
        <p:nvSpPr>
          <p:cNvPr id="6" name="Slide Number Placeholder 5"/>
          <p:cNvSpPr>
            <a:spLocks noGrp="1"/>
          </p:cNvSpPr>
          <p:nvPr>
            <p:ph type="sldNum" sz="quarter" idx="12"/>
          </p:nvPr>
        </p:nvSpPr>
        <p:spPr/>
        <p:txBody>
          <a:bodyPr/>
          <a:lstStyle/>
          <a:p>
            <a:fld id="{C3910466-B98E-4945-A4E9-22CB8434755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7B4BF6D-4A1E-4AF6-8546-D1C079CBF807}" type="datetimeFigureOut">
              <a:rPr lang="en-US" smtClean="0"/>
              <a:pPr/>
              <a:t>6/3/2022</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3910466-B98E-4945-A4E9-22CB8434755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704416"/>
            <a:ext cx="8077200" cy="1143008"/>
          </a:xfrm>
        </p:spPr>
        <p:txBody>
          <a:bodyPr>
            <a:normAutofit/>
          </a:bodyPr>
          <a:lstStyle/>
          <a:p>
            <a:r>
              <a:rPr lang="en-IN" sz="4400" dirty="0">
                <a:latin typeface="Perpetua Titling MT" pitchFamily="18" charset="0"/>
              </a:rPr>
              <a:t>HYPERCHOLESTEROLEMIA</a:t>
            </a:r>
          </a:p>
        </p:txBody>
      </p:sp>
      <p:pic>
        <p:nvPicPr>
          <p:cNvPr id="22532" name="Picture 4" descr="What Is High Cholesterol? - AFC Urgent Care"/>
          <p:cNvPicPr>
            <a:picLocks noChangeAspect="1" noChangeArrowheads="1"/>
          </p:cNvPicPr>
          <p:nvPr/>
        </p:nvPicPr>
        <p:blipFill>
          <a:blip r:embed="rId2"/>
          <a:srcRect/>
          <a:stretch>
            <a:fillRect/>
          </a:stretch>
        </p:blipFill>
        <p:spPr bwMode="auto">
          <a:xfrm>
            <a:off x="0" y="3112701"/>
            <a:ext cx="9144000" cy="3765177"/>
          </a:xfrm>
          <a:prstGeom prst="rect">
            <a:avLst/>
          </a:prstGeom>
          <a:noFill/>
        </p:spPr>
      </p:pic>
      <p:sp>
        <p:nvSpPr>
          <p:cNvPr id="5" name="TextBox 4">
            <a:extLst>
              <a:ext uri="{FF2B5EF4-FFF2-40B4-BE49-F238E27FC236}">
                <a16:creationId xmlns:a16="http://schemas.microsoft.com/office/drawing/2014/main" id="{DF0229CB-D6E7-4575-BDAE-13710DD7A328}"/>
              </a:ext>
            </a:extLst>
          </p:cNvPr>
          <p:cNvSpPr txBox="1"/>
          <p:nvPr/>
        </p:nvSpPr>
        <p:spPr>
          <a:xfrm>
            <a:off x="571472" y="58085"/>
            <a:ext cx="8208912" cy="646331"/>
          </a:xfrm>
          <a:prstGeom prst="rect">
            <a:avLst/>
          </a:prstGeom>
          <a:noFill/>
        </p:spPr>
        <p:txBody>
          <a:bodyPr wrap="square">
            <a:spAutoFit/>
          </a:bodyPr>
          <a:lstStyle/>
          <a:p>
            <a:pPr algn="ctr"/>
            <a:r>
              <a:rPr lang="en-US" sz="1800" b="1" dirty="0"/>
              <a:t>Odesa National Medical University</a:t>
            </a:r>
          </a:p>
          <a:p>
            <a:pPr algn="ctr"/>
            <a:r>
              <a:rPr lang="en-US" sz="1800" b="1" dirty="0"/>
              <a:t>Department of family medicine and polyclinic therapy</a:t>
            </a:r>
            <a:endParaRPr lang="uk-UA" sz="1800" b="1" dirty="0"/>
          </a:p>
        </p:txBody>
      </p:sp>
      <p:sp>
        <p:nvSpPr>
          <p:cNvPr id="7" name="TextBox 6">
            <a:extLst>
              <a:ext uri="{FF2B5EF4-FFF2-40B4-BE49-F238E27FC236}">
                <a16:creationId xmlns:a16="http://schemas.microsoft.com/office/drawing/2014/main" id="{1E5F5394-6E80-3E5B-EBA9-087D71A08333}"/>
              </a:ext>
            </a:extLst>
          </p:cNvPr>
          <p:cNvSpPr txBox="1"/>
          <p:nvPr/>
        </p:nvSpPr>
        <p:spPr>
          <a:xfrm>
            <a:off x="4001825" y="1478092"/>
            <a:ext cx="4611756" cy="369332"/>
          </a:xfrm>
          <a:prstGeom prst="rect">
            <a:avLst/>
          </a:prstGeom>
          <a:noFill/>
        </p:spPr>
        <p:txBody>
          <a:bodyPr wrap="square">
            <a:spAutoFit/>
          </a:bodyPr>
          <a:lstStyle/>
          <a:p>
            <a:r>
              <a:rPr lang="en-US" dirty="0"/>
              <a:t>Prepared by: assistant</a:t>
            </a:r>
            <a:r>
              <a:rPr lang="uk-UA" dirty="0"/>
              <a:t> </a:t>
            </a:r>
            <a:r>
              <a:rPr lang="en-US" dirty="0" err="1"/>
              <a:t>Amirova</a:t>
            </a:r>
            <a:r>
              <a:rPr lang="en-US" dirty="0"/>
              <a:t> H. Yu. </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INTRODUCTION</a:t>
            </a:r>
          </a:p>
        </p:txBody>
      </p:sp>
      <p:sp>
        <p:nvSpPr>
          <p:cNvPr id="3" name="Content Placeholder 2"/>
          <p:cNvSpPr>
            <a:spLocks noGrp="1"/>
          </p:cNvSpPr>
          <p:nvPr>
            <p:ph idx="1"/>
          </p:nvPr>
        </p:nvSpPr>
        <p:spPr>
          <a:xfrm>
            <a:off x="214282" y="1643050"/>
            <a:ext cx="4972056" cy="4857784"/>
          </a:xfrm>
        </p:spPr>
        <p:txBody>
          <a:bodyPr>
            <a:normAutofit fontScale="85000" lnSpcReduction="20000"/>
          </a:bodyPr>
          <a:lstStyle/>
          <a:p>
            <a:r>
              <a:rPr lang="en-IN" dirty="0"/>
              <a:t> Cholesterol is a waxy, fat-like substance made in the liver and other cells. It’s also found in certain foods, such as dairy products, eggs, and meat. </a:t>
            </a:r>
          </a:p>
          <a:p>
            <a:r>
              <a:rPr lang="en-IN" dirty="0"/>
              <a:t>Our  body needs some cholesterol to function properly. Its cell walls, membranes need cholesterol to produce hormones, vitamin D, and the bile acids that help to digest fat. But the body only needs a limited amount of cholesterol.</a:t>
            </a:r>
          </a:p>
        </p:txBody>
      </p:sp>
      <p:pic>
        <p:nvPicPr>
          <p:cNvPr id="9218" name="Picture 2" descr="Numankind | The ultimate 7-day high cholesterol diet plan"/>
          <p:cNvPicPr>
            <a:picLocks noChangeAspect="1" noChangeArrowheads="1"/>
          </p:cNvPicPr>
          <p:nvPr/>
        </p:nvPicPr>
        <p:blipFill>
          <a:blip r:embed="rId2"/>
          <a:srcRect/>
          <a:stretch>
            <a:fillRect/>
          </a:stretch>
        </p:blipFill>
        <p:spPr bwMode="auto">
          <a:xfrm>
            <a:off x="5429256" y="2000240"/>
            <a:ext cx="3500462" cy="350046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TYPES OF CHOLESTROL</a:t>
            </a:r>
          </a:p>
        </p:txBody>
      </p:sp>
      <p:sp>
        <p:nvSpPr>
          <p:cNvPr id="3" name="Content Placeholder 2"/>
          <p:cNvSpPr>
            <a:spLocks noGrp="1"/>
          </p:cNvSpPr>
          <p:nvPr>
            <p:ph idx="1"/>
          </p:nvPr>
        </p:nvSpPr>
        <p:spPr>
          <a:xfrm>
            <a:off x="214282" y="1500174"/>
            <a:ext cx="8429684" cy="5000660"/>
          </a:xfrm>
        </p:spPr>
        <p:txBody>
          <a:bodyPr>
            <a:noAutofit/>
          </a:bodyPr>
          <a:lstStyle/>
          <a:p>
            <a:r>
              <a:rPr lang="en-IN" sz="2400" b="1" dirty="0"/>
              <a:t>Low density lipoproteins (LDL) </a:t>
            </a:r>
            <a:r>
              <a:rPr lang="en-IN" sz="2400" dirty="0"/>
              <a:t>are also called "bad" cholesterol because it can cause plaque </a:t>
            </a:r>
            <a:r>
              <a:rPr lang="en-IN" sz="2400" dirty="0" err="1"/>
              <a:t>buildup</a:t>
            </a:r>
            <a:r>
              <a:rPr lang="en-IN" sz="2400" dirty="0"/>
              <a:t> on the walls of arteries.</a:t>
            </a:r>
          </a:p>
          <a:p>
            <a:r>
              <a:rPr lang="en-IN" sz="2400" b="1" dirty="0"/>
              <a:t> High density lipoproteins (HDL) </a:t>
            </a:r>
            <a:r>
              <a:rPr lang="en-IN" sz="2400" dirty="0"/>
              <a:t>are also called "good" cholesterol. If your HDL level is low your risk of heart disease goes up. </a:t>
            </a:r>
          </a:p>
          <a:p>
            <a:r>
              <a:rPr lang="en-IN" sz="2400" b="1" dirty="0"/>
              <a:t> Very low density lipoproteins LDL) </a:t>
            </a:r>
            <a:r>
              <a:rPr lang="en-IN" sz="2400" dirty="0"/>
              <a:t>are similar to LDL in that it contains mostly fat and not much protein.</a:t>
            </a:r>
          </a:p>
          <a:p>
            <a:r>
              <a:rPr lang="en-IN" sz="2400" b="1" dirty="0"/>
              <a:t>Triglycerides</a:t>
            </a:r>
            <a:r>
              <a:rPr lang="en-IN" sz="2400" dirty="0"/>
              <a:t>, another type of fat, are carried in the blood by VLDL. Excess calories, alcohol, or sugar in your body are converted into triglycerides and stored in fat cells throughout your body.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živatel Medlite Pharmacy na Twitteru: „Risk Factors for High Cholesterol  Levels. Visit https://t.co/Ye7Tx4FWIb. #HighCholesterolLevels  #MedlitePharmacy https://t.co/A1oqcczWws“ / Twitter"/>
          <p:cNvPicPr>
            <a:picLocks noChangeAspect="1" noChangeArrowheads="1"/>
          </p:cNvPicPr>
          <p:nvPr/>
        </p:nvPicPr>
        <p:blipFill>
          <a:blip r:embed="rId2"/>
          <a:srcRect/>
          <a:stretch>
            <a:fillRect/>
          </a:stretch>
        </p:blipFill>
        <p:spPr bwMode="auto">
          <a:xfrm>
            <a:off x="1357290" y="285728"/>
            <a:ext cx="6357982" cy="635798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a:t>A VARIETY OF FACTORS AFFECT CHOLESTROL LEVELS. THEY INCLUDE :</a:t>
            </a:r>
          </a:p>
        </p:txBody>
      </p:sp>
      <p:sp>
        <p:nvSpPr>
          <p:cNvPr id="3" name="Content Placeholder 2"/>
          <p:cNvSpPr>
            <a:spLocks noGrp="1"/>
          </p:cNvSpPr>
          <p:nvPr>
            <p:ph idx="1"/>
          </p:nvPr>
        </p:nvSpPr>
        <p:spPr>
          <a:xfrm>
            <a:off x="214282" y="1714488"/>
            <a:ext cx="8501122" cy="4714908"/>
          </a:xfrm>
        </p:spPr>
        <p:txBody>
          <a:bodyPr>
            <a:normAutofit fontScale="92500" lnSpcReduction="10000"/>
          </a:bodyPr>
          <a:lstStyle/>
          <a:p>
            <a:r>
              <a:rPr lang="en-IN" b="1" dirty="0"/>
              <a:t>DIET</a:t>
            </a:r>
            <a:r>
              <a:rPr lang="en-IN" dirty="0"/>
              <a:t>: Saturated fat and cholesterol in the food you eat increase cholesterol levels. To lower your cholesterol level, try to reduce the saturated fat and cholesterol in your diet.</a:t>
            </a:r>
          </a:p>
          <a:p>
            <a:r>
              <a:rPr lang="en-IN" b="1" dirty="0"/>
              <a:t> WEIGHT</a:t>
            </a:r>
            <a:r>
              <a:rPr lang="en-IN" dirty="0"/>
              <a:t>: In addition to being a risk factor for heart disease, being overweight can also increase cholesterol. Losing weight can help lower your LDL and total cholesterol. And it can also increase the level of HDL.</a:t>
            </a:r>
          </a:p>
          <a:p>
            <a:r>
              <a:rPr lang="en-IN" b="1" dirty="0"/>
              <a:t> EXERCISE</a:t>
            </a:r>
            <a:r>
              <a:rPr lang="en-IN" dirty="0"/>
              <a:t>: Regular exercise can lower LDL and raise HDL.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357298"/>
            <a:ext cx="8429684" cy="5500702"/>
          </a:xfrm>
        </p:spPr>
        <p:txBody>
          <a:bodyPr>
            <a:normAutofit fontScale="92500" lnSpcReduction="10000"/>
          </a:bodyPr>
          <a:lstStyle/>
          <a:p>
            <a:r>
              <a:rPr lang="en-IN" b="1" dirty="0"/>
              <a:t>AGE AND GENDER</a:t>
            </a:r>
            <a:r>
              <a:rPr lang="en-IN" dirty="0"/>
              <a:t>: As you get older, cholesterol levels rise. Before menopause, women tend to have lower total cholesterol levels than men. After menopause, though, women's LDL levels tend to rise.</a:t>
            </a:r>
          </a:p>
          <a:p>
            <a:r>
              <a:rPr lang="en-IN" b="1" dirty="0"/>
              <a:t>DIABETES</a:t>
            </a:r>
            <a:r>
              <a:rPr lang="en-IN" dirty="0"/>
              <a:t>: Poorly controlled diabetes increases cholesterol levels. Having control of your diabetes can cause your cholesterol levels to fall.</a:t>
            </a:r>
          </a:p>
          <a:p>
            <a:r>
              <a:rPr lang="en-IN" b="1" dirty="0"/>
              <a:t> HEREDITY</a:t>
            </a:r>
            <a:r>
              <a:rPr lang="en-IN" dirty="0"/>
              <a:t>: Your genes partly determine how much cholesterol your body makes. High blood cholesterol can run in families.</a:t>
            </a:r>
          </a:p>
          <a:p>
            <a:r>
              <a:rPr lang="en-IN" dirty="0"/>
              <a:t> </a:t>
            </a:r>
            <a:r>
              <a:rPr lang="en-IN" b="1" dirty="0"/>
              <a:t>OTHER FACTORS</a:t>
            </a:r>
            <a:r>
              <a:rPr lang="en-IN" dirty="0"/>
              <a:t>: Certain medications and medical conditions can cause high cholesterol.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HYPERCHOLESTEROLEMIA</a:t>
            </a:r>
          </a:p>
        </p:txBody>
      </p:sp>
      <p:sp>
        <p:nvSpPr>
          <p:cNvPr id="3" name="Content Placeholder 2"/>
          <p:cNvSpPr>
            <a:spLocks noGrp="1"/>
          </p:cNvSpPr>
          <p:nvPr>
            <p:ph idx="1"/>
          </p:nvPr>
        </p:nvSpPr>
        <p:spPr>
          <a:xfrm>
            <a:off x="428596" y="1714488"/>
            <a:ext cx="8229600" cy="2296751"/>
          </a:xfrm>
        </p:spPr>
        <p:txBody>
          <a:bodyPr>
            <a:normAutofit/>
          </a:bodyPr>
          <a:lstStyle/>
          <a:p>
            <a:r>
              <a:rPr lang="en-IN" sz="2400" dirty="0"/>
              <a:t>High cholesterol, also known as hypercholesterolemia, is a major risk factor for heart disease and stroke. Abnormal levels of LDL cholesterol or HDL cholesterol are treated with a low-fat diet, exercise, and medications such as </a:t>
            </a:r>
            <a:r>
              <a:rPr lang="en-IN" sz="2400" dirty="0" err="1"/>
              <a:t>statins</a:t>
            </a:r>
            <a:r>
              <a:rPr lang="en-IN" sz="2400" dirty="0"/>
              <a:t>.</a:t>
            </a:r>
          </a:p>
        </p:txBody>
      </p:sp>
      <p:pic>
        <p:nvPicPr>
          <p:cNvPr id="5122" name="Picture 2" descr="High cholesterol (mate toto hinuhinu) | Health Navigator NZ"/>
          <p:cNvPicPr>
            <a:picLocks noChangeAspect="1" noChangeArrowheads="1"/>
          </p:cNvPicPr>
          <p:nvPr/>
        </p:nvPicPr>
        <p:blipFill>
          <a:blip r:embed="rId2"/>
          <a:srcRect/>
          <a:stretch>
            <a:fillRect/>
          </a:stretch>
        </p:blipFill>
        <p:spPr bwMode="auto">
          <a:xfrm>
            <a:off x="2071670" y="3500438"/>
            <a:ext cx="5253267" cy="321468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DISEASES LINKED TO HYPERCHOLESTEROLEMIA</a:t>
            </a:r>
          </a:p>
        </p:txBody>
      </p:sp>
      <p:sp>
        <p:nvSpPr>
          <p:cNvPr id="3" name="Content Placeholder 2"/>
          <p:cNvSpPr>
            <a:spLocks noGrp="1"/>
          </p:cNvSpPr>
          <p:nvPr>
            <p:ph idx="1"/>
          </p:nvPr>
        </p:nvSpPr>
        <p:spPr>
          <a:xfrm>
            <a:off x="500034" y="1428736"/>
            <a:ext cx="8229600" cy="3011131"/>
          </a:xfrm>
        </p:spPr>
        <p:txBody>
          <a:bodyPr>
            <a:normAutofit lnSpcReduction="10000"/>
          </a:bodyPr>
          <a:lstStyle/>
          <a:p>
            <a:r>
              <a:rPr lang="en-IN" dirty="0"/>
              <a:t>High cholesterol is associated with an elevated risk of cardiovascular disease. </a:t>
            </a:r>
          </a:p>
          <a:p>
            <a:r>
              <a:rPr lang="en-IN" dirty="0"/>
              <a:t>That can include coronary heart disease, stroke, and peripheral vascular disease.</a:t>
            </a:r>
          </a:p>
          <a:p>
            <a:r>
              <a:rPr lang="en-IN" dirty="0"/>
              <a:t> High cholesterol has also been linked to diabetes and high blood pressure</a:t>
            </a:r>
          </a:p>
        </p:txBody>
      </p:sp>
      <p:sp>
        <p:nvSpPr>
          <p:cNvPr id="4098" name="AutoShape 2"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00" name="AutoShape 4"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02" name="AutoShape 6"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04" name="AutoShape 8"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06" name="AutoShape 10"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08" name="AutoShape 12"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10" name="AutoShape 14" descr="High Cholesterol Symptoms &amp;amp; Their Diagno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4112" name="Picture 16" descr="About high cholesterol | My Health My Life"/>
          <p:cNvPicPr>
            <a:picLocks noChangeAspect="1" noChangeArrowheads="1"/>
          </p:cNvPicPr>
          <p:nvPr/>
        </p:nvPicPr>
        <p:blipFill>
          <a:blip r:embed="rId2"/>
          <a:srcRect/>
          <a:stretch>
            <a:fillRect/>
          </a:stretch>
        </p:blipFill>
        <p:spPr bwMode="auto">
          <a:xfrm>
            <a:off x="4643438" y="4357694"/>
            <a:ext cx="3750459" cy="250030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CORONARY HEART DISEASE</a:t>
            </a:r>
          </a:p>
        </p:txBody>
      </p:sp>
      <p:sp>
        <p:nvSpPr>
          <p:cNvPr id="3" name="Content Placeholder 2"/>
          <p:cNvSpPr>
            <a:spLocks noGrp="1"/>
          </p:cNvSpPr>
          <p:nvPr>
            <p:ph idx="1"/>
          </p:nvPr>
        </p:nvSpPr>
        <p:spPr/>
        <p:txBody>
          <a:bodyPr>
            <a:normAutofit fontScale="92500" lnSpcReduction="20000"/>
          </a:bodyPr>
          <a:lstStyle/>
          <a:p>
            <a:r>
              <a:rPr lang="en-IN" dirty="0"/>
              <a:t>The main risk from high cholesterol is coronary heart disease if the cholesterol level is too high, Cholesterol can build up in the walls of your arteries. Over time, this </a:t>
            </a:r>
            <a:r>
              <a:rPr lang="en-IN" dirty="0" err="1"/>
              <a:t>buildup</a:t>
            </a:r>
            <a:r>
              <a:rPr lang="en-IN" dirty="0"/>
              <a:t> called plaque causes hardening of the arteries or atherosclerosis. </a:t>
            </a:r>
          </a:p>
          <a:p>
            <a:r>
              <a:rPr lang="en-IN" dirty="0"/>
              <a:t>This causes arteries to become narrowed, which slows the blood flow to the heart muscle. Reduced blood flow can result in angina (chest pain) or in a heart attack if a blood vessel gets blocked completely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DIAGNOSING HIGH CHOLESTROL</a:t>
            </a:r>
          </a:p>
        </p:txBody>
      </p:sp>
      <p:sp>
        <p:nvSpPr>
          <p:cNvPr id="3" name="Content Placeholder 2"/>
          <p:cNvSpPr>
            <a:spLocks noGrp="1"/>
          </p:cNvSpPr>
          <p:nvPr>
            <p:ph idx="1"/>
          </p:nvPr>
        </p:nvSpPr>
        <p:spPr>
          <a:xfrm>
            <a:off x="214282" y="1428736"/>
            <a:ext cx="8286808" cy="3500461"/>
          </a:xfrm>
        </p:spPr>
        <p:txBody>
          <a:bodyPr>
            <a:normAutofit fontScale="92500" lnSpcReduction="10000"/>
          </a:bodyPr>
          <a:lstStyle/>
          <a:p>
            <a:r>
              <a:rPr lang="en-IN" dirty="0"/>
              <a:t>To assess your cholesterol level, the doctor will usually ask for a simple blood test called a lipoprotein profile.</a:t>
            </a:r>
          </a:p>
          <a:p>
            <a:r>
              <a:rPr lang="en-IN" dirty="0"/>
              <a:t>The lipoprotein profile evaluates the following: </a:t>
            </a:r>
          </a:p>
          <a:p>
            <a:pPr>
              <a:buFont typeface="Wingdings" pitchFamily="2" charset="2"/>
              <a:buChar char="v"/>
            </a:pPr>
            <a:r>
              <a:rPr lang="en-IN" dirty="0"/>
              <a:t> HDL  </a:t>
            </a:r>
          </a:p>
          <a:p>
            <a:pPr>
              <a:buFont typeface="Wingdings" pitchFamily="2" charset="2"/>
              <a:buChar char="v"/>
            </a:pPr>
            <a:r>
              <a:rPr lang="en-IN" dirty="0"/>
              <a:t> LDL  </a:t>
            </a:r>
          </a:p>
          <a:p>
            <a:pPr>
              <a:buFont typeface="Wingdings" pitchFamily="2" charset="2"/>
              <a:buChar char="v"/>
            </a:pPr>
            <a:r>
              <a:rPr lang="en-IN" dirty="0"/>
              <a:t> Total cholesterol level </a:t>
            </a:r>
          </a:p>
          <a:p>
            <a:pPr>
              <a:buFont typeface="Wingdings" pitchFamily="2" charset="2"/>
              <a:buChar char="v"/>
            </a:pPr>
            <a:r>
              <a:rPr lang="en-IN" dirty="0"/>
              <a:t> Triglycerides</a:t>
            </a:r>
          </a:p>
        </p:txBody>
      </p:sp>
      <p:pic>
        <p:nvPicPr>
          <p:cNvPr id="2050" name="Picture 2" descr="How Lowering Cholesterol Can Reduce Heart Disease | Abiomed.com"/>
          <p:cNvPicPr>
            <a:picLocks noChangeAspect="1" noChangeArrowheads="1"/>
          </p:cNvPicPr>
          <p:nvPr/>
        </p:nvPicPr>
        <p:blipFill>
          <a:blip r:embed="rId2"/>
          <a:srcRect/>
          <a:stretch>
            <a:fillRect/>
          </a:stretch>
        </p:blipFill>
        <p:spPr bwMode="auto">
          <a:xfrm>
            <a:off x="4298106" y="4071942"/>
            <a:ext cx="4845893" cy="27860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rmal Cholesterol Levels by Age and Gender"/>
          <p:cNvPicPr>
            <a:picLocks noChangeAspect="1" noChangeArrowheads="1"/>
          </p:cNvPicPr>
          <p:nvPr/>
        </p:nvPicPr>
        <p:blipFill>
          <a:blip r:embed="rId2"/>
          <a:srcRect/>
          <a:stretch>
            <a:fillRect/>
          </a:stretch>
        </p:blipFill>
        <p:spPr bwMode="auto">
          <a:xfrm>
            <a:off x="0" y="1428736"/>
            <a:ext cx="9061023" cy="492919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TREATMENT AND CARE</a:t>
            </a:r>
          </a:p>
        </p:txBody>
      </p:sp>
      <p:sp>
        <p:nvSpPr>
          <p:cNvPr id="3" name="Content Placeholder 2"/>
          <p:cNvSpPr>
            <a:spLocks noGrp="1"/>
          </p:cNvSpPr>
          <p:nvPr>
            <p:ph idx="1"/>
          </p:nvPr>
        </p:nvSpPr>
        <p:spPr/>
        <p:txBody>
          <a:bodyPr>
            <a:normAutofit fontScale="92500" lnSpcReduction="20000"/>
          </a:bodyPr>
          <a:lstStyle/>
          <a:p>
            <a:r>
              <a:rPr lang="en-IN" dirty="0"/>
              <a:t>Doctors emphasize diet, exercise, and weight loss to reduce cholesterol.</a:t>
            </a:r>
          </a:p>
          <a:p>
            <a:r>
              <a:rPr lang="en-IN" dirty="0"/>
              <a:t> Medications are another important option to lower heart disease risk. If you have high blood pressure, high cholesterol, or a history of heart problems, you have a higher risk of heart attack and stroke.</a:t>
            </a:r>
          </a:p>
          <a:p>
            <a:r>
              <a:rPr lang="en-IN" dirty="0"/>
              <a:t> You can lower your risk by making this small change: At each meal, choose foods that are good for your heart. Most diets are based on foods you shouldn’t eat.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571612"/>
            <a:ext cx="8572560" cy="5000659"/>
          </a:xfrm>
        </p:spPr>
        <p:txBody>
          <a:bodyPr>
            <a:normAutofit fontScale="85000" lnSpcReduction="20000"/>
          </a:bodyPr>
          <a:lstStyle/>
          <a:p>
            <a:r>
              <a:rPr lang="en-IN" b="1" dirty="0"/>
              <a:t>Eat more beans, legumes (like lentils), seeds, and nuts. </a:t>
            </a:r>
            <a:r>
              <a:rPr lang="en-IN" dirty="0"/>
              <a:t>Weekly target: 4 servings of either nuts, seeds, or legumes such as black beans, garbanzos (also called chickpeas), or lentils. </a:t>
            </a:r>
          </a:p>
          <a:p>
            <a:r>
              <a:rPr lang="en-IN" b="1" dirty="0"/>
              <a:t>Eat more vegetables, fruits, and whole grains</a:t>
            </a:r>
            <a:r>
              <a:rPr lang="en-IN" dirty="0"/>
              <a:t>. The </a:t>
            </a:r>
            <a:r>
              <a:rPr lang="en-IN" dirty="0" err="1"/>
              <a:t>fiber</a:t>
            </a:r>
            <a:r>
              <a:rPr lang="en-IN" dirty="0"/>
              <a:t> in these foods helps lower  LDL cholesterol. At least 5 cups of fruits and vegetables and three 1-ounce servings of whole grains a day. </a:t>
            </a:r>
          </a:p>
          <a:p>
            <a:r>
              <a:rPr lang="en-IN" b="1" dirty="0"/>
              <a:t>Feed your body regularly</a:t>
            </a:r>
            <a:r>
              <a:rPr lang="en-IN" dirty="0"/>
              <a:t>. When you skip a meal, you’re more likely to overeat later. For some people, eating 5 to 6 mini-meals works best to limit calories, help control blood sugars, and regulate metabolism. For others, 3 meals a day works better, since extra meals can trigger overeating. See which approach works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 CHOLESTEROL LOW DIETS:</a:t>
            </a:r>
          </a:p>
        </p:txBody>
      </p:sp>
      <p:sp>
        <p:nvSpPr>
          <p:cNvPr id="3" name="Content Placeholder 2"/>
          <p:cNvSpPr>
            <a:spLocks noGrp="1"/>
          </p:cNvSpPr>
          <p:nvPr>
            <p:ph idx="1"/>
          </p:nvPr>
        </p:nvSpPr>
        <p:spPr>
          <a:xfrm>
            <a:off x="285720" y="1357298"/>
            <a:ext cx="4572032" cy="2428892"/>
          </a:xfrm>
        </p:spPr>
        <p:txBody>
          <a:bodyPr>
            <a:normAutofit/>
          </a:bodyPr>
          <a:lstStyle/>
          <a:p>
            <a:r>
              <a:rPr lang="en-IN" sz="2400" dirty="0"/>
              <a:t>NUTS</a:t>
            </a:r>
          </a:p>
          <a:p>
            <a:r>
              <a:rPr lang="en-IN" sz="2400" dirty="0"/>
              <a:t>OMEGA -3 FATTY ACIDS</a:t>
            </a:r>
          </a:p>
          <a:p>
            <a:r>
              <a:rPr lang="en-IN" sz="2400" dirty="0"/>
              <a:t>FATTY FISH : SALMON,TUNA,MACKEREL</a:t>
            </a:r>
          </a:p>
          <a:p>
            <a:r>
              <a:rPr lang="en-IN" sz="2400" dirty="0"/>
              <a:t>OATMEAL AND OAT BRAN</a:t>
            </a:r>
          </a:p>
        </p:txBody>
      </p:sp>
      <p:pic>
        <p:nvPicPr>
          <p:cNvPr id="27650" name="Picture 2" descr="Six Tips to Reduce Your Risk of High Cholesterol - Newsy Today"/>
          <p:cNvPicPr>
            <a:picLocks noChangeAspect="1" noChangeArrowheads="1"/>
          </p:cNvPicPr>
          <p:nvPr/>
        </p:nvPicPr>
        <p:blipFill>
          <a:blip r:embed="rId2"/>
          <a:srcRect/>
          <a:stretch>
            <a:fillRect/>
          </a:stretch>
        </p:blipFill>
        <p:spPr bwMode="auto">
          <a:xfrm>
            <a:off x="1" y="3714752"/>
            <a:ext cx="5286380" cy="3143248"/>
          </a:xfrm>
          <a:prstGeom prst="rect">
            <a:avLst/>
          </a:prstGeom>
          <a:noFill/>
        </p:spPr>
      </p:pic>
      <p:pic>
        <p:nvPicPr>
          <p:cNvPr id="27652" name="Picture 4" descr="High cholesterol – Healthy gut with Uche"/>
          <p:cNvPicPr>
            <a:picLocks noChangeAspect="1" noChangeArrowheads="1"/>
          </p:cNvPicPr>
          <p:nvPr/>
        </p:nvPicPr>
        <p:blipFill>
          <a:blip r:embed="rId3"/>
          <a:srcRect/>
          <a:stretch>
            <a:fillRect/>
          </a:stretch>
        </p:blipFill>
        <p:spPr bwMode="auto">
          <a:xfrm>
            <a:off x="5104495" y="1481165"/>
            <a:ext cx="4039505" cy="537683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HIGH CHOLESTEROL MEDICATIONS</a:t>
            </a:r>
          </a:p>
        </p:txBody>
      </p:sp>
      <p:sp>
        <p:nvSpPr>
          <p:cNvPr id="3" name="Content Placeholder 2"/>
          <p:cNvSpPr>
            <a:spLocks noGrp="1"/>
          </p:cNvSpPr>
          <p:nvPr>
            <p:ph idx="1"/>
          </p:nvPr>
        </p:nvSpPr>
        <p:spPr/>
        <p:txBody>
          <a:bodyPr/>
          <a:lstStyle/>
          <a:p>
            <a:pPr algn="just">
              <a:buNone/>
            </a:pPr>
            <a:r>
              <a:rPr lang="en-IN" dirty="0"/>
              <a:t>Hypercholesterolemia medications go in many types:</a:t>
            </a:r>
          </a:p>
          <a:p>
            <a:r>
              <a:rPr lang="en-IN" dirty="0"/>
              <a:t>  </a:t>
            </a:r>
            <a:r>
              <a:rPr lang="en-IN" dirty="0" err="1"/>
              <a:t>Statins</a:t>
            </a:r>
            <a:r>
              <a:rPr lang="en-IN" dirty="0"/>
              <a:t> (HMG </a:t>
            </a:r>
            <a:r>
              <a:rPr lang="en-IN" dirty="0" err="1"/>
              <a:t>CoA</a:t>
            </a:r>
            <a:r>
              <a:rPr lang="en-IN" dirty="0"/>
              <a:t> </a:t>
            </a:r>
            <a:r>
              <a:rPr lang="en-IN" dirty="0" err="1"/>
              <a:t>Reductase</a:t>
            </a:r>
            <a:r>
              <a:rPr lang="en-IN" dirty="0"/>
              <a:t> Inhibitors) </a:t>
            </a:r>
          </a:p>
          <a:p>
            <a:r>
              <a:rPr lang="en-IN" dirty="0"/>
              <a:t> </a:t>
            </a:r>
            <a:r>
              <a:rPr lang="en-IN" dirty="0" err="1"/>
              <a:t>Fibrates</a:t>
            </a:r>
            <a:r>
              <a:rPr lang="en-IN" dirty="0"/>
              <a:t> </a:t>
            </a:r>
          </a:p>
          <a:p>
            <a:r>
              <a:rPr lang="en-IN" dirty="0"/>
              <a:t> Niacin</a:t>
            </a:r>
          </a:p>
          <a:p>
            <a:r>
              <a:rPr lang="en-IN" dirty="0"/>
              <a:t> Cholesterol absorption inhibitors </a:t>
            </a:r>
          </a:p>
          <a:p>
            <a:r>
              <a:rPr lang="en-IN" dirty="0"/>
              <a:t> Bile acid </a:t>
            </a:r>
            <a:r>
              <a:rPr lang="en-IN" dirty="0" err="1"/>
              <a:t>sequestrants</a:t>
            </a:r>
            <a:r>
              <a:rPr lang="en-IN" dirty="0"/>
              <a:t> </a:t>
            </a:r>
          </a:p>
          <a:p>
            <a:r>
              <a:rPr lang="en-IN" dirty="0"/>
              <a:t> Omega-3 fatty acids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STATINS</a:t>
            </a:r>
            <a:br>
              <a:rPr lang="en-IN" dirty="0"/>
            </a:br>
            <a:endParaRPr lang="en-IN" dirty="0"/>
          </a:p>
        </p:txBody>
      </p:sp>
      <p:sp>
        <p:nvSpPr>
          <p:cNvPr id="3" name="Content Placeholder 2"/>
          <p:cNvSpPr>
            <a:spLocks noGrp="1"/>
          </p:cNvSpPr>
          <p:nvPr>
            <p:ph idx="1"/>
          </p:nvPr>
        </p:nvSpPr>
        <p:spPr>
          <a:xfrm>
            <a:off x="0" y="1571612"/>
            <a:ext cx="5643570" cy="5072098"/>
          </a:xfrm>
        </p:spPr>
        <p:txBody>
          <a:bodyPr>
            <a:normAutofit fontScale="92500" lnSpcReduction="10000"/>
          </a:bodyPr>
          <a:lstStyle/>
          <a:p>
            <a:pPr>
              <a:buNone/>
            </a:pPr>
            <a:r>
              <a:rPr lang="en-IN" b="1" dirty="0"/>
              <a:t>CLINICAL USES </a:t>
            </a:r>
            <a:r>
              <a:rPr lang="en-IN" dirty="0"/>
              <a:t>:</a:t>
            </a:r>
          </a:p>
          <a:p>
            <a:r>
              <a:rPr lang="en-IN" dirty="0"/>
              <a:t> Hypercholesterolemia </a:t>
            </a:r>
          </a:p>
          <a:p>
            <a:r>
              <a:rPr lang="en-IN" dirty="0"/>
              <a:t>Familial Hypercholesterolemia </a:t>
            </a:r>
          </a:p>
          <a:p>
            <a:r>
              <a:rPr lang="en-IN" dirty="0"/>
              <a:t>Coronary atherosclerosis </a:t>
            </a:r>
          </a:p>
          <a:p>
            <a:r>
              <a:rPr lang="en-IN" dirty="0"/>
              <a:t>Prophylaxis for coronary atherosclerosis.</a:t>
            </a:r>
          </a:p>
          <a:p>
            <a:pPr>
              <a:buNone/>
            </a:pPr>
            <a:r>
              <a:rPr lang="en-IN" sz="2800" b="1" dirty="0"/>
              <a:t> ADVERSE EFFECTS AND CONTRAINDICATIONS</a:t>
            </a:r>
            <a:r>
              <a:rPr lang="en-IN" dirty="0"/>
              <a:t>:</a:t>
            </a:r>
          </a:p>
          <a:p>
            <a:pPr>
              <a:buNone/>
            </a:pPr>
            <a:r>
              <a:rPr lang="en-IN" dirty="0"/>
              <a:t> HMG-</a:t>
            </a:r>
            <a:r>
              <a:rPr lang="en-IN" dirty="0" err="1"/>
              <a:t>CoA</a:t>
            </a:r>
            <a:r>
              <a:rPr lang="en-IN" dirty="0"/>
              <a:t> inhibitors are contraindicated in pregnancy. Liver </a:t>
            </a:r>
            <a:r>
              <a:rPr lang="en-IN" dirty="0" err="1"/>
              <a:t>disfunction</a:t>
            </a:r>
            <a:endParaRPr lang="en-IN" dirty="0"/>
          </a:p>
        </p:txBody>
      </p:sp>
      <p:pic>
        <p:nvPicPr>
          <p:cNvPr id="25602" name="Picture 2" descr="High Cholesterol Lowering Medications List, Side Effects and Drug  Interactions"/>
          <p:cNvPicPr>
            <a:picLocks noChangeAspect="1" noChangeArrowheads="1"/>
          </p:cNvPicPr>
          <p:nvPr/>
        </p:nvPicPr>
        <p:blipFill>
          <a:blip r:embed="rId2"/>
          <a:srcRect/>
          <a:stretch>
            <a:fillRect/>
          </a:stretch>
        </p:blipFill>
        <p:spPr bwMode="auto">
          <a:xfrm>
            <a:off x="5214942" y="2285992"/>
            <a:ext cx="3714744" cy="302428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0175"/>
            <a:ext cx="8229600" cy="4900626"/>
          </a:xfrm>
        </p:spPr>
        <p:txBody>
          <a:bodyPr>
            <a:normAutofit lnSpcReduction="10000"/>
          </a:bodyPr>
          <a:lstStyle/>
          <a:p>
            <a:pPr>
              <a:buNone/>
            </a:pPr>
            <a:r>
              <a:rPr lang="en-IN" b="1" dirty="0"/>
              <a:t>SIDE EFFECTS:</a:t>
            </a:r>
          </a:p>
          <a:p>
            <a:r>
              <a:rPr lang="en-IN" dirty="0"/>
              <a:t>headache</a:t>
            </a:r>
          </a:p>
          <a:p>
            <a:r>
              <a:rPr lang="en-IN" dirty="0"/>
              <a:t>dizziness</a:t>
            </a:r>
          </a:p>
          <a:p>
            <a:r>
              <a:rPr lang="en-IN" dirty="0"/>
              <a:t>feeling sick</a:t>
            </a:r>
          </a:p>
          <a:p>
            <a:r>
              <a:rPr lang="en-IN" dirty="0"/>
              <a:t>feeling unusually tired or physically weak</a:t>
            </a:r>
          </a:p>
          <a:p>
            <a:r>
              <a:rPr lang="en-IN" dirty="0"/>
              <a:t>digestive system problems, such as constipation, diarrhoea, indigestion</a:t>
            </a:r>
          </a:p>
          <a:p>
            <a:r>
              <a:rPr lang="en-IN" dirty="0"/>
              <a:t>muscle pain</a:t>
            </a:r>
          </a:p>
          <a:p>
            <a:r>
              <a:rPr lang="en-IN" dirty="0"/>
              <a:t>sleep problems</a:t>
            </a:r>
          </a:p>
          <a:p>
            <a:r>
              <a:rPr lang="en-IN" dirty="0"/>
              <a:t>low blood platelet count</a:t>
            </a:r>
          </a:p>
          <a:p>
            <a:pPr>
              <a:buNone/>
            </a:pP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FIBRATES</a:t>
            </a:r>
          </a:p>
        </p:txBody>
      </p:sp>
      <p:sp>
        <p:nvSpPr>
          <p:cNvPr id="3" name="Content Placeholder 2"/>
          <p:cNvSpPr>
            <a:spLocks noGrp="1"/>
          </p:cNvSpPr>
          <p:nvPr>
            <p:ph idx="1"/>
          </p:nvPr>
        </p:nvSpPr>
        <p:spPr/>
        <p:txBody>
          <a:bodyPr>
            <a:normAutofit fontScale="92500" lnSpcReduction="20000"/>
          </a:bodyPr>
          <a:lstStyle/>
          <a:p>
            <a:r>
              <a:rPr lang="en-IN" b="1" dirty="0"/>
              <a:t>Choice of agent</a:t>
            </a:r>
            <a:r>
              <a:rPr lang="en-IN" dirty="0"/>
              <a:t> — When choosing </a:t>
            </a:r>
            <a:r>
              <a:rPr lang="en-IN" dirty="0" err="1"/>
              <a:t>fibrate</a:t>
            </a:r>
            <a:r>
              <a:rPr lang="en-IN" dirty="0"/>
              <a:t> therapy, we generally prefer </a:t>
            </a:r>
            <a:r>
              <a:rPr lang="en-IN" dirty="0" err="1"/>
              <a:t>fenofibrate</a:t>
            </a:r>
            <a:r>
              <a:rPr lang="en-IN" dirty="0"/>
              <a:t> to </a:t>
            </a:r>
            <a:r>
              <a:rPr lang="en-IN" dirty="0" err="1"/>
              <a:t>gemfibrozil</a:t>
            </a:r>
            <a:r>
              <a:rPr lang="en-IN" dirty="0"/>
              <a:t> since it has fewer drug interactions, is generally better tolerated, and patient compliance is better due to its once-daily dose.</a:t>
            </a:r>
          </a:p>
          <a:p>
            <a:r>
              <a:rPr lang="en-IN" dirty="0"/>
              <a:t> The side effects of </a:t>
            </a:r>
            <a:r>
              <a:rPr lang="en-IN" dirty="0" err="1"/>
              <a:t>fibrates</a:t>
            </a:r>
            <a:r>
              <a:rPr lang="en-IN" dirty="0"/>
              <a:t> include nausea, stomach upset, and sometimes </a:t>
            </a:r>
            <a:r>
              <a:rPr lang="en-IN" dirty="0" err="1"/>
              <a:t>diarrhea</a:t>
            </a:r>
            <a:endParaRPr lang="en-IN" dirty="0"/>
          </a:p>
          <a:p>
            <a:r>
              <a:rPr lang="en-IN" dirty="0" err="1"/>
              <a:t>Fibrates</a:t>
            </a:r>
            <a:r>
              <a:rPr lang="en-IN" dirty="0"/>
              <a:t> can irritate (inflame) the liver. The liver irritation usually is mild and reversible, but it occasionally can be severe enough to require stopping the drug.</a:t>
            </a:r>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Thank you for overseeing my workload during my vacation"/>
          <p:cNvPicPr>
            <a:picLocks noChangeAspect="1" noChangeArrowheads="1"/>
          </p:cNvPicPr>
          <p:nvPr/>
        </p:nvPicPr>
        <p:blipFill>
          <a:blip r:embed="rId2"/>
          <a:srcRect/>
          <a:stretch>
            <a:fillRect/>
          </a:stretch>
        </p:blipFill>
        <p:spPr bwMode="auto">
          <a:xfrm>
            <a:off x="57086" y="1785926"/>
            <a:ext cx="9086914" cy="378621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119</TotalTime>
  <Words>1067</Words>
  <Application>Microsoft Office PowerPoint</Application>
  <PresentationFormat>On-screen Show (4:3)</PresentationFormat>
  <Paragraphs>77</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Corbel</vt:lpstr>
      <vt:lpstr>Perpetua Titling MT</vt:lpstr>
      <vt:lpstr>Wingdings</vt:lpstr>
      <vt:lpstr>Wingdings 2</vt:lpstr>
      <vt:lpstr>Wingdings 3</vt:lpstr>
      <vt:lpstr>Module</vt:lpstr>
      <vt:lpstr>HYPERCHOLESTEROLEMIA</vt:lpstr>
      <vt:lpstr>INTRODUCTION</vt:lpstr>
      <vt:lpstr>TYPES OF CHOLESTROL</vt:lpstr>
      <vt:lpstr>PowerPoint Presentation</vt:lpstr>
      <vt:lpstr>A VARIETY OF FACTORS AFFECT CHOLESTROL LEVELS. THEY INCLUDE :</vt:lpstr>
      <vt:lpstr>PowerPoint Presentation</vt:lpstr>
      <vt:lpstr>HYPERCHOLESTEROLEMIA</vt:lpstr>
      <vt:lpstr>DISEASES LINKED TO HYPERCHOLESTEROLEMIA</vt:lpstr>
      <vt:lpstr>CORONARY HEART DISEASE</vt:lpstr>
      <vt:lpstr>DIAGNOSING HIGH CHOLESTROL</vt:lpstr>
      <vt:lpstr>PowerPoint Presentation</vt:lpstr>
      <vt:lpstr>TREATMENT AND CARE</vt:lpstr>
      <vt:lpstr>PowerPoint Presentation</vt:lpstr>
      <vt:lpstr> CHOLESTEROL LOW DIETS:</vt:lpstr>
      <vt:lpstr>HIGH CHOLESTEROL MEDICATIONS</vt:lpstr>
      <vt:lpstr>STATINS </vt:lpstr>
      <vt:lpstr>PowerPoint Presentation</vt:lpstr>
      <vt:lpstr>FIBRATES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HYPERCHOLESTEROLEMIA</dc:title>
  <dc:creator>HP</dc:creator>
  <cp:lastModifiedBy>Елизавета Тулянцева</cp:lastModifiedBy>
  <cp:revision>15</cp:revision>
  <dcterms:created xsi:type="dcterms:W3CDTF">2021-12-06T18:59:59Z</dcterms:created>
  <dcterms:modified xsi:type="dcterms:W3CDTF">2022-06-03T06:42:01Z</dcterms:modified>
</cp:coreProperties>
</file>