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4" r:id="rId28"/>
    <p:sldId id="28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2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07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16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9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4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9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2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92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57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9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5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8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13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E7A9FC-0E9F-482B-ADF7-75FEDE00F8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9551" r="-2" b="24199"/>
          <a:stretch/>
        </p:blipFill>
        <p:spPr>
          <a:xfrm>
            <a:off x="20" y="152"/>
            <a:ext cx="12191980" cy="6857848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758628" cy="269686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>
                <a:solidFill>
                  <a:srgbClr val="FFFFFF"/>
                </a:solidFill>
              </a:rPr>
              <a:t>Concept of “incurable patient”.Counseling &amp; social support. Syndrome approach to treatment of palliative patients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EndOfLifeCareSOS024HIRESsmall">
            <a:extLst>
              <a:ext uri="{FF2B5EF4-FFF2-40B4-BE49-F238E27FC236}">
                <a16:creationId xmlns:a16="http://schemas.microsoft.com/office/drawing/2014/main" id="{0B0244DB-21B0-304B-A48A-9168FDCAE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618" y="1098236"/>
            <a:ext cx="3630620" cy="4288585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9B61489A-7E3C-E70B-627A-8EDF51EC1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6200552" cy="12878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Prepared by: </a:t>
            </a:r>
          </a:p>
          <a:p>
            <a:r>
              <a:rPr lang="en-US" dirty="0">
                <a:solidFill>
                  <a:schemeClr val="bg1"/>
                </a:solidFill>
              </a:rPr>
              <a:t>associate professor </a:t>
            </a:r>
            <a:r>
              <a:rPr lang="en-US" dirty="0" err="1">
                <a:solidFill>
                  <a:schemeClr val="bg1"/>
                </a:solidFill>
              </a:rPr>
              <a:t>Tsyunchyk</a:t>
            </a:r>
            <a:r>
              <a:rPr lang="en-US" dirty="0">
                <a:solidFill>
                  <a:schemeClr val="bg1"/>
                </a:solidFill>
              </a:rPr>
              <a:t> Yu. H. 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54F89E-D0E1-A301-97F6-83A4C8F74EFF}"/>
              </a:ext>
            </a:extLst>
          </p:cNvPr>
          <p:cNvSpPr txBox="1"/>
          <p:nvPr/>
        </p:nvSpPr>
        <p:spPr>
          <a:xfrm>
            <a:off x="3060618" y="193698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Odesa National Medical University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</a:rPr>
              <a:t>Department of family medicine and polyclinic therapy</a:t>
            </a:r>
            <a:endParaRPr lang="uk-UA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047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8" descr="Overhead shot of white feathers">
            <a:extLst>
              <a:ext uri="{FF2B5EF4-FFF2-40B4-BE49-F238E27FC236}">
                <a16:creationId xmlns:a16="http://schemas.microsoft.com/office/drawing/2014/main" id="{3EE9773D-308E-C44E-9F94-0123278113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CAE30C2C-41B4-4D4B-8233-DA8DB38A8880}"/>
              </a:ext>
            </a:extLst>
          </p:cNvPr>
          <p:cNvSpPr>
            <a:spLocks noGrp="1"/>
          </p:cNvSpPr>
          <p:nvPr/>
        </p:nvSpPr>
        <p:spPr bwMode="auto">
          <a:xfrm>
            <a:off x="1845547" y="698500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>
              <a:defRPr/>
            </a:pPr>
            <a:r>
              <a: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Terminal Care</a:t>
            </a:r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F6DB9A-0F36-9048-BE0A-409A9A497A19}"/>
              </a:ext>
            </a:extLst>
          </p:cNvPr>
          <p:cNvSpPr>
            <a:spLocks noGrp="1"/>
          </p:cNvSpPr>
          <p:nvPr/>
        </p:nvSpPr>
        <p:spPr bwMode="auto">
          <a:xfrm>
            <a:off x="990600" y="2062002"/>
            <a:ext cx="984225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OBJECTIVES: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 . To understand the meaning of terminal care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 . To learn the principles of the family physician’s role in terminal care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 . To understand the differences in care at home/ hospital and hospice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4 . To learn some of the management options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GB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804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01682966-FC97-1648-86B6-8E1F6722D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D919EEA-C88B-F047-9FDF-7B95EA30423D}"/>
              </a:ext>
            </a:extLst>
          </p:cNvPr>
          <p:cNvSpPr>
            <a:spLocks noGrp="1"/>
          </p:cNvSpPr>
          <p:nvPr/>
        </p:nvSpPr>
        <p:spPr bwMode="auto">
          <a:xfrm>
            <a:off x="2218482" y="704905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>
              <a:defRPr/>
            </a:pPr>
            <a:r>
              <a: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Definition of Terminal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9A49E-1946-1944-958A-F2E2037BE300}"/>
              </a:ext>
            </a:extLst>
          </p:cNvPr>
          <p:cNvSpPr>
            <a:spLocks noGrp="1"/>
          </p:cNvSpPr>
          <p:nvPr/>
        </p:nvSpPr>
        <p:spPr bwMode="auto">
          <a:xfrm>
            <a:off x="836208" y="2062002"/>
            <a:ext cx="10464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Care of a patient whose disease is incurable and he/she is terminally ill</a:t>
            </a:r>
          </a:p>
          <a:p>
            <a:pPr>
              <a:defRPr/>
            </a:pPr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The aim is to make the dying patient’s remaining period of life as comfortable as possible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758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5138BC6A-534B-0D41-AA26-0FAB38CBF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8C8CBA5-AD8F-4E47-9B06-C9BC2C2F1EC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95299" y="300396"/>
            <a:ext cx="11201401" cy="1691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PRINCIPLES OF A DOCTOR‘S ROLE</a:t>
            </a:r>
            <a:b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 TERMINAL CARE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26E2B5-CAC8-FA48-8158-4D8A65C2227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80031" y="2061804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1.	Symptom control and relief.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2.	Communication with the patient-never isolate the patient.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3.	Avoidance of inappropriate therapy.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4.	Support of the relatives.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5.	Teamwork-with nurses, social workers, physiotherapists, etc.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6.	Continuity of care-regular visiting by the doctor and nurse.</a:t>
            </a:r>
          </a:p>
          <a:p>
            <a:pPr eaLnBrk="1" hangingPunct="1">
              <a:defRPr/>
            </a:pPr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175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1B54E4BA-6FAC-3B44-A1D5-DA2B17912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0651771-51D9-B941-9A1B-477C2B04BCF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45154" y="499284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I.	SYMPTOM CONTROL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AE223D-54C5-C34B-BA08-F5773AF9BCD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80031" y="1987378"/>
            <a:ext cx="949362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Ensure that the patient and family are aware that pain will be controlled; there is a great fear of pain and a painful death.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Start analgesia early, regularly and in appropriate dose.  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Do not be afraid of opiates, drug dependency or large doses; give sufficient for the patient's needs.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024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2D4D3340-F447-ED43-B800-974166036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B7A20C2-E05F-0A43-BF9A-4BE55C8EB0C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600" y="1533441"/>
            <a:ext cx="10788012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Remember there are other techniques, e.g. nerve blocks.  Do not be afraid to consult experts.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Control other symptoms, e.g. constipation, cough, dyspnoea, insomnia.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Picture 4" descr="finance_cover">
            <a:extLst>
              <a:ext uri="{FF2B5EF4-FFF2-40B4-BE49-F238E27FC236}">
                <a16:creationId xmlns:a16="http://schemas.microsoft.com/office/drawing/2014/main" id="{B95ACF37-4B24-804C-A8A0-B9071582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188" y="4104565"/>
            <a:ext cx="1758950" cy="24399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688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70D217DE-61B9-774A-9FEA-24DC8F0FD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98DE203-53EC-BA49-B168-3C1151E6C78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69462" y="295835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II.	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C8FB9C-271D-D647-9C4D-FE12C7A93CB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63064" y="1679621"/>
            <a:ext cx="1039183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Above all give the patient time to talk of his fears and his problems.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Be honest and truthful if questioned but not pessimistically so.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 policy of `gentle truth' is generally best.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Adopt a kind, sympathetic approach; do not be afraid to touch the patient.</a:t>
            </a:r>
          </a:p>
        </p:txBody>
      </p:sp>
    </p:spTree>
    <p:extLst>
      <p:ext uri="{BB962C8B-B14F-4D97-AF65-F5344CB8AC3E}">
        <p14:creationId xmlns:p14="http://schemas.microsoft.com/office/powerpoint/2010/main" val="2427665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B8492D6C-8A83-5F40-85EE-811A31EED1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54B76B0-F340-CE40-B4F3-3C18C381C7D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762063" y="1696595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Respect his religious convictions.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Never say, `There is nothing more I can do'.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Don't raise false hopes, but reassure that symptoms will be relieved.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018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E7401C29-68C3-A542-BB76-7F4FFA525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26E3251-D2FF-AC45-AC0C-762B050E9EE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791821" y="947520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III.	  AVOIDANCE OF INAPPROPRIATE THERAPY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6422FF-8704-9048-9A1A-0CD74EBD266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578971" y="2334957"/>
            <a:ext cx="8229600" cy="321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Consider the time and question the need for any invasive palliative measures, such as intravenous infusions, etc.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Respect patient's wishes.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932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8F99AAAD-0CE4-E749-9D33-EDAFAE8F8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5AE677A-1DD6-A848-B90F-9A03F5F07BD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750420" y="305493"/>
            <a:ext cx="8907618" cy="145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IV.	SUPPORT OF THE RELATIVES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5DBF85-0AA2-E74A-AFEC-1D90311942B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89709" y="1696595"/>
            <a:ext cx="956832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Help the family in caring for and in communicating with the patient ; above all involve them in the patient's care.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Explain the prognosis and symptomatic treatment clearly.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Answer their fears and try to alleviate problems.  Do not overlook possibilities of financial help.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89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1036F973-9583-3947-9D37-775E7B4629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8792DA0-06A5-D44D-9A2F-A688D75A30D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600" y="1761316"/>
            <a:ext cx="1009077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Give support with nursing problems, etc.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Try to avoid a `conspiracy of silence' between family, patient and doctor.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Try to reduce any feelings of guilt within the family by showing understanding.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410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C2F7B122-59AC-AF49-8BFF-63CB2A5F8A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EA4D2D8-0C61-154C-BCEF-188D99BFBCC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8292" y="449480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V.	TEAMWORK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40824-3CE2-EB40-BB47-3ACCDDCB8BE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600" y="2241924"/>
            <a:ext cx="1031488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Involve one or more members of the team,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  night nurse, health visitor, home help, occupational therapist, social worker, etc;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Do not forget an appropriate religious help.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608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F83C6AC4-9818-C44A-884E-8025ABC04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DB4396B-3B69-AB48-9509-A9A55B4A000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144370" y="633193"/>
            <a:ext cx="7016750" cy="79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VI.	CONTINUITY OF CARE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C4EA50-89A1-8442-8275-66CD824F715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101" y="2060139"/>
            <a:ext cx="949362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Ensure that the patient and relatives know that, someone will always be available night and day to help, if needed.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Visit regularly to provide support.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Do not charge any fee from non-affording patients.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36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4A48A3D1-D3C6-5C40-BFC1-5CF3CDB51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-1" y="12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BDFF9B9-CED3-284E-BB9E-FC9F74D2A02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69462" y="515507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Terminal Care</a:t>
            </a:r>
            <a:endParaRPr lang="ar-OM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203906-8BAF-2B49-A72A-E7D8A5A999E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62423" y="2174001"/>
            <a:ext cx="9867153" cy="481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What are the problems related to telling the patient the diagnosis and prognosis of his illness? 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What are the patient's likely reactions to the knowledge that he is dying?</a:t>
            </a:r>
            <a:b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</a:b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947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EDE7489E-5072-3947-8D4F-7BA54F1FD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0" y="12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19D2E69-CDDA-5843-905B-849606BDC73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601" y="1031001"/>
            <a:ext cx="9393517" cy="79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algn="l" eaLnBrk="1" hangingPunct="1">
              <a:defRPr/>
            </a:pPr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STAGES	      PATIENT/RELATIVES.      	  DOCTOR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63625B-4B37-9549-B8DC-128CF71FE94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73137" y="2026179"/>
            <a:ext cx="2287089" cy="52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5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Denial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sz="25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sz="25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5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Anger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sz="25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sz="25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sz="25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5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Bargaining						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BF4E75-F265-1540-8696-C4E6B74B6AF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11077" y="1965590"/>
            <a:ext cx="3769846" cy="510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`It can't be true‘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`It's a mistake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`It's not really  happening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‘How could this happen to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me?’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`What have I done to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deserve it?’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 Someone’s to blame,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probably the doctor’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‘Perhaps if I had prayed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regularly’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‘Perhaps if I had taken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those tablets’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‘Perhaps if I had given up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smoking’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4EF8ABBB-E474-6C4B-BDE6-C2FA6FAA8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348" y="2026179"/>
            <a:ext cx="2900363" cy="4076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`It can't happen to my patient‘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1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7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‘Why didn’t he give up smoking?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1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‘He should have come to see us much earlier’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1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1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‘How could I have missed the diagnosis?’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‘-Perhaps if I had ordered a chest X-ray’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sz="16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224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E76E11BD-F7DF-9348-B201-24820D4B4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0" y="0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8800BA7-AAF9-EA4D-8B2D-C8CC3ED5BFF2}"/>
              </a:ext>
            </a:extLst>
          </p:cNvPr>
          <p:cNvSpPr>
            <a:spLocks noGrp="1" noChangeArrowheads="1"/>
          </p:cNvSpPr>
          <p:nvPr/>
        </p:nvSpPr>
        <p:spPr bwMode="auto">
          <a:xfrm rot="10800000" flipV="1">
            <a:off x="836714" y="1121433"/>
            <a:ext cx="10518572" cy="94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algn="l" eaLnBrk="1" hangingPunct="1">
              <a:defRPr/>
            </a:pPr>
            <a:r>
              <a:rPr lang="en-US" sz="2800">
                <a:latin typeface="Comic Sans MS" panose="030F0702030302020204" pitchFamily="66" charset="0"/>
              </a:rPr>
              <a:t>STAGES	  PATIENT/RELATIVES	  DOCTOR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296E99-5077-4249-8619-BBECBDA7B75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01145" y="2487425"/>
            <a:ext cx="198437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en-US" sz="2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4. Depression</a:t>
            </a:r>
          </a:p>
          <a:p>
            <a:pPr marL="533400" indent="-533400" eaLnBrk="1" hangingPunct="1">
              <a:defRPr/>
            </a:pPr>
            <a:endParaRPr lang="en-US" sz="2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defRPr/>
            </a:pPr>
            <a:endParaRPr lang="en-US" sz="2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defRPr/>
            </a:pPr>
            <a:endParaRPr lang="en-US" sz="2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en-US" sz="2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en-US" sz="2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en-US" sz="2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5. Acceptance						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D4C281-F2FF-984F-86BB-B76E16DF949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277409" y="2426898"/>
            <a:ext cx="3206750" cy="510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`It really is true‘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`What am I going to do?’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`What is going to happen to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my family’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‘I do not matter anymore’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1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1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‘Life goes on’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1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‘I must prepare for my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1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family’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1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0397DF9F-691F-9347-BF1A-4775966C1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6048" y="2426898"/>
            <a:ext cx="3606893" cy="358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`I’ve got to cope with this‘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‘I will look after and care for him in his terminal illness to the best of my ability’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581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6CED4448-EBF5-A443-938F-CE1E12FCF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BCD2E861-4DC0-4A4E-95A5-3EC52343189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597" y="2689459"/>
            <a:ext cx="10210801" cy="38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 is not useful to make  assertions that all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patients should die at home or indeed in hospices;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much depends on the individual and the  circum-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stances at the time.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UK about one-third of patients die at home, two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thirds in hospital and 5% in non-NHS hospitals or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hospices.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2D4497-E2BA-7641-A9E3-6F3C85A69CC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10240" y="936750"/>
            <a:ext cx="9771514" cy="175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algn="l" eaLnBrk="1" hangingPunct="1">
              <a:defRPr/>
            </a:pPr>
            <a:r>
              <a:rPr lang="en-US" sz="28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THE ADVANTAGES AND DISADVAN-TAGES OF TRYING TO MANAGE A DYING PATIENT AT HOME</a:t>
            </a:r>
          </a:p>
        </p:txBody>
      </p:sp>
    </p:spTree>
    <p:extLst>
      <p:ext uri="{BB962C8B-B14F-4D97-AF65-F5344CB8AC3E}">
        <p14:creationId xmlns:p14="http://schemas.microsoft.com/office/powerpoint/2010/main" val="3486307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D744E21B-4E81-6649-8D85-BADD58289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0" y="0"/>
            <a:ext cx="12192000" cy="6857988"/>
          </a:xfrm>
          <a:prstGeom prst="rect">
            <a:avLst/>
          </a:prstGeom>
        </p:spPr>
      </p:pic>
      <p:cxnSp>
        <p:nvCxnSpPr>
          <p:cNvPr id="19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FCCEE7-D625-2547-B626-C1E7B1BC79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0403452"/>
              </p:ext>
            </p:extLst>
          </p:nvPr>
        </p:nvGraphicFramePr>
        <p:xfrm>
          <a:off x="990600" y="1677320"/>
          <a:ext cx="10663017" cy="4795784"/>
        </p:xfrm>
        <a:graphic>
          <a:graphicData uri="http://schemas.openxmlformats.org/drawingml/2006/table">
            <a:tbl>
              <a:tblPr/>
              <a:tblGrid>
                <a:gridCol w="3555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9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8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66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ar-OM" sz="2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</a:txBody>
                  <a:tcPr marL="89397" marR="89397" marT="44701" marB="44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ANALGESIC</a:t>
                      </a:r>
                    </a:p>
                  </a:txBody>
                  <a:tcPr marL="89397" marR="89397" marT="44701" marB="44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COMMENTS</a:t>
                      </a:r>
                    </a:p>
                  </a:txBody>
                  <a:tcPr marL="89397" marR="89397" marT="44701" marB="44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9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Mild Pain</a:t>
                      </a:r>
                      <a:r>
                        <a:rPr kumimoji="0" lang="en-US" sz="2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</a:t>
                      </a:r>
                    </a:p>
                  </a:txBody>
                  <a:tcPr marL="89397" marR="89397" marT="44701" marB="44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Aspirin or Paracetamol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</a:txBody>
                  <a:tcPr marL="89397" marR="89397" marT="44701" marB="44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Use regularly</a:t>
                      </a:r>
                    </a:p>
                  </a:txBody>
                  <a:tcPr marL="89397" marR="89397" marT="44701" marB="44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9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Mild To Moderate Pain</a:t>
                      </a:r>
                    </a:p>
                  </a:txBody>
                  <a:tcPr marL="89397" marR="89397" marT="44701" marB="44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Various codeine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preparations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eg.</a:t>
                      </a: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Dihydrocodeine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Distalgesic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Co </a:t>
                      </a: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proxamol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NSAID e.g. Naproxen Radiotherapy may also be considered 	</a:t>
                      </a:r>
                    </a:p>
                  </a:txBody>
                  <a:tcPr marL="89397" marR="89397" marT="44701" marB="44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Note that </a:t>
                      </a: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pethidine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is probably too short- acting to be useful 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If metastases in bones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</a:txBody>
                  <a:tcPr marL="89397" marR="89397" marT="44701" marB="44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FA10200-FC45-AD47-8AEA-8D406ACC0EC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277439" y="384896"/>
            <a:ext cx="8339355" cy="135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r>
              <a:rPr lang="en-US" altLang="en-US" sz="2900" b="1">
                <a:effectLst/>
                <a:latin typeface="Comic Sans MS" panose="030F0702030302020204" pitchFamily="66" charset="0"/>
              </a:rPr>
              <a:t>ANALGESICS IN TERMINAL DISEASE</a:t>
            </a:r>
          </a:p>
        </p:txBody>
      </p:sp>
    </p:spTree>
    <p:extLst>
      <p:ext uri="{BB962C8B-B14F-4D97-AF65-F5344CB8AC3E}">
        <p14:creationId xmlns:p14="http://schemas.microsoft.com/office/powerpoint/2010/main" val="3784061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69232644-4738-FD43-941F-BD6D76C48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6D8DD2D-2F86-FF48-AB85-013EDB8D903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69462" y="530573"/>
            <a:ext cx="8339355" cy="135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r>
              <a:rPr lang="en-US" altLang="en-US" sz="2900" b="1">
                <a:effectLst/>
                <a:latin typeface="Comic Sans MS" panose="030F0702030302020204" pitchFamily="66" charset="0"/>
              </a:rPr>
              <a:t>ANALGESICS IN TERMINAL DISEASE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DD0ACD-DF4F-F04D-8E9B-F9D4501236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597954"/>
              </p:ext>
            </p:extLst>
          </p:nvPr>
        </p:nvGraphicFramePr>
        <p:xfrm>
          <a:off x="990600" y="1889020"/>
          <a:ext cx="10712823" cy="4386257"/>
        </p:xfrm>
        <a:graphic>
          <a:graphicData uri="http://schemas.openxmlformats.org/drawingml/2006/table">
            <a:tbl>
              <a:tblPr/>
              <a:tblGrid>
                <a:gridCol w="3570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6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10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ar-OM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cs typeface="Arial" charset="0"/>
                      </a:endParaRPr>
                    </a:p>
                  </a:txBody>
                  <a:tcPr marL="90311" marR="90311" marT="45163" marB="451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ANALGESIC</a:t>
                      </a:r>
                    </a:p>
                  </a:txBody>
                  <a:tcPr marL="90311" marR="90311" marT="45163" marB="451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COMMENTS</a:t>
                      </a:r>
                    </a:p>
                  </a:txBody>
                  <a:tcPr marL="90311" marR="90311" marT="45163" marB="451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Moderate To Severe P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ain </a:t>
                      </a:r>
                    </a:p>
                  </a:txBody>
                  <a:tcPr marL="90311" marR="90311" marT="45163" marB="451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Dextromoramide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Palfium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)</a:t>
                      </a:r>
                    </a:p>
                  </a:txBody>
                  <a:tcPr marL="90311" marR="90311" marT="45163" marB="451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only adequate for about 2 hours, but is useful for exacerbation of pain. </a:t>
                      </a:r>
                    </a:p>
                  </a:txBody>
                  <a:tcPr marL="90311" marR="90311" marT="45163" marB="451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0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Severe Pain</a:t>
                      </a:r>
                    </a:p>
                  </a:txBody>
                  <a:tcPr marL="90311" marR="90311" marT="45163" marB="451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Morphine	 preparations 	</a:t>
                      </a:r>
                    </a:p>
                  </a:txBody>
                  <a:tcPr marL="90311" marR="90311" marT="45163" marB="451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Oramorph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is a useful solution; MST is a sustained-release oral tablet. </a:t>
                      </a: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Diamorphine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cs typeface="Arial" charset="0"/>
                        </a:rPr>
                        <a:t> is for injection.</a:t>
                      </a:r>
                    </a:p>
                  </a:txBody>
                  <a:tcPr marL="90311" marR="90311" marT="45163" marB="451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042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C75007E5-EFAD-0046-B3F2-1FABDFF8B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69C2F52-72C9-F945-B6F1-9362FBE7FC1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80031" y="1806926"/>
            <a:ext cx="8573418" cy="427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marL="533400" indent="-533400" eaLnBrk="1" hangingPunct="1">
              <a:lnSpc>
                <a:spcPct val="9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Radiotherapy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Nerve Blocks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Comfort Techniques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Physiotherapy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Relaxation Techniques </a:t>
            </a:r>
            <a:r>
              <a:rPr lang="en-US" sz="24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e.g</a:t>
            </a: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Hypnosis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Transcutaneous Electrical Nerve Stimulation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Acupuncture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ECDE65-299C-3847-AC87-E512D64324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300473" y="573007"/>
            <a:ext cx="83978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algn="l" eaLnBrk="1" hangingPunct="1">
              <a:defRPr/>
            </a:pPr>
            <a:r>
              <a:rPr lang="en-US" sz="31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COMPLEMENTARY THERAPY FOR PAIN : </a:t>
            </a:r>
          </a:p>
        </p:txBody>
      </p:sp>
    </p:spTree>
    <p:extLst>
      <p:ext uri="{BB962C8B-B14F-4D97-AF65-F5344CB8AC3E}">
        <p14:creationId xmlns:p14="http://schemas.microsoft.com/office/powerpoint/2010/main" val="2443914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1AE79D8F-284C-B54E-885F-DF1ED165C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63D3B46-1B76-E142-9888-602199E9338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69462" y="459501"/>
            <a:ext cx="7016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Miscellaneous Conditions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74B46F-97F9-4344-8729-8E8B37166CA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65199" y="2035237"/>
            <a:ext cx="966793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Raised Intracranial Pressure Headache</a:t>
            </a:r>
          </a:p>
          <a:p>
            <a:pPr lvl="1" eaLnBrk="1" hangingPunct="1">
              <a:defRPr/>
            </a:pP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Dexamethasone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16 mg oral for 5 days and then 4-6 mg daily.</a:t>
            </a:r>
          </a:p>
          <a:p>
            <a:pPr lvl="1" eaLnBrk="1" hangingPunct="1">
              <a:defRPr/>
            </a:pPr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Intractable Cough</a:t>
            </a:r>
          </a:p>
          <a:p>
            <a:pPr lvl="1" eaLnBrk="1" hangingPunct="1"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Morphine 5 mg every 4 hours orally</a:t>
            </a:r>
          </a:p>
          <a:p>
            <a:pPr lvl="1" eaLnBrk="1" hangingPunct="1"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Moist Inhalation</a:t>
            </a:r>
          </a:p>
        </p:txBody>
      </p:sp>
    </p:spTree>
    <p:extLst>
      <p:ext uri="{BB962C8B-B14F-4D97-AF65-F5344CB8AC3E}">
        <p14:creationId xmlns:p14="http://schemas.microsoft.com/office/powerpoint/2010/main" val="156629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4E09206C-F0AB-8F4D-BAB7-CE846C379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FFB834D-5E10-504B-B82B-32DA3E894DD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36208" y="1251721"/>
            <a:ext cx="10365192" cy="538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Dyspnoea</a:t>
            </a:r>
            <a:endParaRPr lang="en-US" sz="28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lvl="1" eaLnBrk="1" hangingPunct="1"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Morphine 5 mg every 4 hours orally</a:t>
            </a:r>
          </a:p>
          <a:p>
            <a:pPr lvl="1" eaLnBrk="1" hangingPunct="1"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Diazepam if associated with anxiety 5-10 mg daily</a:t>
            </a:r>
          </a:p>
          <a:p>
            <a:pPr lvl="1" eaLnBrk="1" hangingPunct="1">
              <a:defRPr/>
            </a:pP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Dexa-methasone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4-8 mg daily if there is 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broncho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-spasm or partial obstruction</a:t>
            </a:r>
          </a:p>
          <a:p>
            <a:pPr lvl="1" eaLnBrk="1" hangingPunct="1">
              <a:defRPr/>
            </a:pPr>
            <a:endParaRPr lang="en-US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Excessive respiratory secretion (Death Rattle)</a:t>
            </a:r>
          </a:p>
          <a:p>
            <a:pPr lvl="1" eaLnBrk="1" hangingPunct="1">
              <a:defRPr/>
            </a:pP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Inj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Hyoscine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Hydrobromide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400-600 mcg every 4-8 hours</a:t>
            </a:r>
          </a:p>
          <a:p>
            <a:pPr lvl="1" eaLnBrk="1" hangingPunct="1">
              <a:defRPr/>
            </a:pP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Inj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S/C 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Glycopyronium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87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85752EB4-E14D-B541-AC3B-141B59C28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D7DFB6F-FE0E-B74B-913E-5FDF7146CE6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599" y="1270003"/>
            <a:ext cx="9493125" cy="4922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Neuropathic Pain: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Tricyclic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Antidepressants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e.g. </a:t>
            </a:r>
            <a:r>
              <a:rPr lang="en-US" sz="28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Amitryptyline</a:t>
            </a: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Anticonvulsants: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e.g. </a:t>
            </a:r>
            <a:r>
              <a:rPr lang="en-US" sz="28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Gabapentin</a:t>
            </a: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8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Carbamazepine</a:t>
            </a: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8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Pregablin</a:t>
            </a: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Muscle Spasm Pain 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Muscle Relaxant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e.g. Diazepam 5-10 mg daily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Baclofen</a:t>
            </a: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5-10mg three times daily</a:t>
            </a:r>
          </a:p>
        </p:txBody>
      </p:sp>
    </p:spTree>
    <p:extLst>
      <p:ext uri="{BB962C8B-B14F-4D97-AF65-F5344CB8AC3E}">
        <p14:creationId xmlns:p14="http://schemas.microsoft.com/office/powerpoint/2010/main" val="3492417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61728D8A-18EF-1A43-B882-A50A7F23F5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DC51A80-64A3-2142-832B-4619726C833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1082" y="1238374"/>
            <a:ext cx="10390094" cy="491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Gastrointestinal Pain: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Hyoscine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Hydrobromide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Buscopan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) 20 Mg four times daily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Loperamide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especially with  Diarrhea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Gastrointestinal Distension Pain: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Antacid plus 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Domperidon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Motilium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) 10 mg TDS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Dysphagia</a:t>
            </a:r>
            <a:r>
              <a:rPr lang="en-US" sz="28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Dexamethasone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8 mg daily</a:t>
            </a:r>
          </a:p>
        </p:txBody>
      </p:sp>
    </p:spTree>
    <p:extLst>
      <p:ext uri="{BB962C8B-B14F-4D97-AF65-F5344CB8AC3E}">
        <p14:creationId xmlns:p14="http://schemas.microsoft.com/office/powerpoint/2010/main" val="1562354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4B75DF19-2E95-1143-A8B7-B81C18F43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6333152-EE02-A749-BB96-9D2CD993C4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60638" y="1319805"/>
            <a:ext cx="11070723" cy="577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7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Constipation: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Fecal Softener with Peristaltic Stimulant eg </a:t>
            </a: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Co-Danthramer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/</a:t>
            </a: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Bisacodyl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dulcolax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7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7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Anorexia: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Dexamethasone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2-4 mg daily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Prednisolone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15- 30 m daily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27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7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Nausea And Vomiting: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Ideally cause should be identified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Haloperidol 5 mg once or twice daily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Metaclopromide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10 mg TDS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   -</a:t>
            </a: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Cyclazine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50 mg TDS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sz="27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7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85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8ADF566E-5CE4-0E4D-A2C4-C2E077702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4FC3CCD-87C1-634B-B761-F98B33CAF4A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600" y="1348625"/>
            <a:ext cx="926900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27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Dry Mouth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Sucking  Ice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Pineapple Chunks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Artificial Saliva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700" b="1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Pruritis</a:t>
            </a:r>
            <a:endParaRPr lang="en-US" sz="27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Application of Emollients e.g. Calamine Lotion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Application of Aqueous Cream, petroleum Jelly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Antihistamine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Steroids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7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Cholestyramine</a:t>
            </a:r>
            <a:r>
              <a:rPr lang="en-US" sz="2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in obstructive jaundice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7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7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202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6EEDBAFC-B9E1-C04D-ADC2-B8B0EA874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C069705-D49D-0D49-8897-DF8340D54CD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600" y="1331199"/>
            <a:ext cx="10215282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Restlessness and Confusion: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Haloperidol 1-3 mg every 8 hours orally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Risperidone</a:t>
            </a: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1 mg twice daily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Chlorpromazine 25-50 every 8 hourly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Hiccups: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Antacid with </a:t>
            </a:r>
            <a:r>
              <a:rPr lang="en-US" sz="26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Domperidone</a:t>
            </a: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or </a:t>
            </a:r>
            <a:r>
              <a:rPr lang="en-US" sz="26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Metaclopromide</a:t>
            </a: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10 mg every 6-8 hours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Nifedipine</a:t>
            </a: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10 mg TDS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Chlorpromazine 25 mg TDS</a:t>
            </a:r>
          </a:p>
        </p:txBody>
      </p:sp>
    </p:spTree>
    <p:extLst>
      <p:ext uri="{BB962C8B-B14F-4D97-AF65-F5344CB8AC3E}">
        <p14:creationId xmlns:p14="http://schemas.microsoft.com/office/powerpoint/2010/main" val="3693800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Overhead shot of white feathers">
            <a:extLst>
              <a:ext uri="{FF2B5EF4-FFF2-40B4-BE49-F238E27FC236}">
                <a16:creationId xmlns:a16="http://schemas.microsoft.com/office/drawing/2014/main" id="{3113AB8F-AC7C-3E41-B422-BB544F197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0" y="12"/>
            <a:ext cx="12192000" cy="68579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81C4ED3-977E-F34B-9CA1-42438E5046E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368488" y="762995"/>
            <a:ext cx="7940924" cy="103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defRPr/>
            </a:pPr>
            <a:r>
              <a:rPr lang="en-US" sz="36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CONCLUSION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B5C0FA-6F1D-CC42-9D16-3554B0D4903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0599" y="2006229"/>
            <a:ext cx="9791949" cy="446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Terminal care at home is one of the most important areas of Family / Community Practice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Analgesia must be regular and appropriate. Morphine is best for severe pain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 kind, caring approach by the doctor is as beneficial as the medication he prescribes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The care of the grieving relatives 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   terminal care does not end with the death of the patient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005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19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BE709A5-7E34-CB4B-9BD9-8A091CA3B1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4"/>
          <a:stretch/>
        </p:blipFill>
        <p:spPr>
          <a:xfrm>
            <a:off x="1480031" y="2207381"/>
            <a:ext cx="7260549" cy="2978449"/>
          </a:xfrm>
          <a:prstGeom prst="rect">
            <a:avLst/>
          </a:prstGeom>
        </p:spPr>
      </p:pic>
      <p:cxnSp>
        <p:nvCxnSpPr>
          <p:cNvPr id="29" name="Straight Connector 21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37289" y="640311"/>
            <a:ext cx="0" cy="557951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339571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Blue">
      <a:dk1>
        <a:srgbClr val="000000"/>
      </a:dk1>
      <a:lt1>
        <a:srgbClr val="FFFFFF"/>
      </a:lt1>
      <a:dk2>
        <a:srgbClr val="153A63"/>
      </a:dk2>
      <a:lt2>
        <a:srgbClr val="DBEFF9"/>
      </a:lt2>
      <a:accent1>
        <a:srgbClr val="0F6FC6"/>
      </a:accent1>
      <a:accent2>
        <a:srgbClr val="009DD9"/>
      </a:accent2>
      <a:accent3>
        <a:srgbClr val="09B8C0"/>
      </a:accent3>
      <a:accent4>
        <a:srgbClr val="0EBC8C"/>
      </a:accent4>
      <a:accent5>
        <a:srgbClr val="71B959"/>
      </a:accent5>
      <a:accent6>
        <a:srgbClr val="96B042"/>
      </a:accent6>
      <a:hlink>
        <a:srgbClr val="C37400"/>
      </a:hlink>
      <a:folHlink>
        <a:srgbClr val="4F9085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1397</Words>
  <Application>Microsoft Office PowerPoint</Application>
  <PresentationFormat>Widescreen</PresentationFormat>
  <Paragraphs>264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Comic Sans MS</vt:lpstr>
      <vt:lpstr>Grandview Display</vt:lpstr>
      <vt:lpstr>Wingdings</vt:lpstr>
      <vt:lpstr>DashVTI</vt:lpstr>
      <vt:lpstr>Concept of “incurable patient”.Counseling &amp; social support. Syndrome approach to treatment of palliative patients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of “incurable patient”.Counseling &amp; social support. Syndrome approach to treatment of palliative patients</dc:title>
  <dc:creator>Madhu Mary Varghese</dc:creator>
  <cp:lastModifiedBy>Елизавета Тулянцева</cp:lastModifiedBy>
  <cp:revision>3</cp:revision>
  <dcterms:created xsi:type="dcterms:W3CDTF">2021-12-14T17:32:43Z</dcterms:created>
  <dcterms:modified xsi:type="dcterms:W3CDTF">2022-06-03T06:43:39Z</dcterms:modified>
</cp:coreProperties>
</file>