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70" r:id="rId14"/>
    <p:sldId id="271" r:id="rId15"/>
    <p:sldId id="273" r:id="rId16"/>
    <p:sldId id="274" r:id="rId17"/>
    <p:sldId id="275" r:id="rId18"/>
    <p:sldId id="276" r:id="rId19"/>
    <p:sldId id="277" r:id="rId20"/>
    <p:sldId id="279" r:id="rId21"/>
    <p:sldId id="278" r:id="rId22"/>
    <p:sldId id="280" r:id="rId23"/>
    <p:sldId id="281" r:id="rId24"/>
    <p:sldId id="272" r:id="rId25"/>
    <p:sldId id="283" r:id="rId26"/>
    <p:sldId id="284" r:id="rId27"/>
    <p:sldId id="285" r:id="rId28"/>
    <p:sldId id="286" r:id="rId29"/>
    <p:sldId id="287" r:id="rId30"/>
    <p:sldId id="288" r:id="rId31"/>
    <p:sldId id="289" r:id="rId32"/>
    <p:sldId id="290" r:id="rId33"/>
    <p:sldId id="291" r:id="rId34"/>
    <p:sldId id="292" r:id="rId35"/>
    <p:sldId id="28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6" autoAdjust="0"/>
    <p:restoredTop sz="94660"/>
  </p:normalViewPr>
  <p:slideViewPr>
    <p:cSldViewPr>
      <p:cViewPr varScale="1">
        <p:scale>
          <a:sx n="77" d="100"/>
          <a:sy n="77" d="100"/>
        </p:scale>
        <p:origin x="177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A11F0EB7-F801-44FD-BC02-84187C810038}" type="datetimeFigureOut">
              <a:rPr lang="en-US" smtClean="0"/>
              <a:pPr/>
              <a:t>6/3/2022</a:t>
            </a:fld>
            <a:endParaRPr lang="en-IN"/>
          </a:p>
        </p:txBody>
      </p:sp>
      <p:sp>
        <p:nvSpPr>
          <p:cNvPr id="17" name="Footer Placeholder 16"/>
          <p:cNvSpPr>
            <a:spLocks noGrp="1"/>
          </p:cNvSpPr>
          <p:nvPr>
            <p:ph type="ftr" sz="quarter" idx="11"/>
          </p:nvPr>
        </p:nvSpPr>
        <p:spPr>
          <a:xfrm>
            <a:off x="5410200" y="4205288"/>
            <a:ext cx="1295400" cy="457200"/>
          </a:xfrm>
        </p:spPr>
        <p:txBody>
          <a:bodyPr/>
          <a:lstStyle/>
          <a:p>
            <a:endParaRPr lang="en-IN"/>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F7D5E8F-2B12-4427-B25A-6226A865DB1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11F0EB7-F801-44FD-BC02-84187C810038}"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11F0EB7-F801-44FD-BC02-84187C810038}"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11F0EB7-F801-44FD-BC02-84187C810038}" type="datetimeFigureOut">
              <a:rPr lang="en-US" smtClean="0"/>
              <a:pPr/>
              <a:t>6/3/2022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A11F0EB7-F801-44FD-BC02-84187C810038}" type="datetimeFigureOut">
              <a:rPr lang="en-US" smtClean="0"/>
              <a:pPr/>
              <a:t>6/3/2022</a:t>
            </a:fld>
            <a:endParaRPr lang="en-IN"/>
          </a:p>
        </p:txBody>
      </p:sp>
      <p:sp>
        <p:nvSpPr>
          <p:cNvPr id="27" name="Slide Number Placeholder 26"/>
          <p:cNvSpPr>
            <a:spLocks noGrp="1"/>
          </p:cNvSpPr>
          <p:nvPr>
            <p:ph type="sldNum" sz="quarter" idx="11"/>
          </p:nvPr>
        </p:nvSpPr>
        <p:spPr/>
        <p:txBody>
          <a:bodyPr rtlCol="0"/>
          <a:lstStyle/>
          <a:p>
            <a:fld id="{1F7D5E8F-2B12-4427-B25A-6226A865DB1D}" type="slidenum">
              <a:rPr lang="en-IN" smtClean="0"/>
              <a:pPr/>
              <a:t>‹#›</a:t>
            </a:fld>
            <a:endParaRPr lang="en-IN"/>
          </a:p>
        </p:txBody>
      </p:sp>
      <p:sp>
        <p:nvSpPr>
          <p:cNvPr id="28" name="Footer Placeholder 27"/>
          <p:cNvSpPr>
            <a:spLocks noGrp="1"/>
          </p:cNvSpPr>
          <p:nvPr>
            <p:ph type="ftr" sz="quarter" idx="12"/>
          </p:nvPr>
        </p:nvSpPr>
        <p:spPr/>
        <p:txBody>
          <a:bodyPr rtlCol="0"/>
          <a:lstStyle/>
          <a:p>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A11F0EB7-F801-44FD-BC02-84187C810038}" type="datetimeFigureOut">
              <a:rPr lang="en-US" smtClean="0"/>
              <a:pPr/>
              <a:t>6/3/2022</a:t>
            </a:fld>
            <a:endParaRPr lang="en-IN"/>
          </a:p>
        </p:txBody>
      </p:sp>
      <p:sp>
        <p:nvSpPr>
          <p:cNvPr id="4" name="Footer Placeholder 3"/>
          <p:cNvSpPr>
            <a:spLocks noGrp="1"/>
          </p:cNvSpPr>
          <p:nvPr>
            <p:ph type="ftr" sz="quarter" idx="11"/>
          </p:nvPr>
        </p:nvSpPr>
        <p:spPr>
          <a:xfrm>
            <a:off x="5257800" y="612648"/>
            <a:ext cx="1325880" cy="457200"/>
          </a:xfrm>
        </p:spPr>
        <p:txBody>
          <a:bodyPr/>
          <a:lstStyle/>
          <a:p>
            <a:endParaRPr lang="en-IN"/>
          </a:p>
        </p:txBody>
      </p:sp>
      <p:sp>
        <p:nvSpPr>
          <p:cNvPr id="5" name="Slide Number Placeholder 4"/>
          <p:cNvSpPr>
            <a:spLocks noGrp="1"/>
          </p:cNvSpPr>
          <p:nvPr>
            <p:ph type="sldNum" sz="quarter" idx="12"/>
          </p:nvPr>
        </p:nvSpPr>
        <p:spPr>
          <a:xfrm>
            <a:off x="8174736" y="2272"/>
            <a:ext cx="762000" cy="365760"/>
          </a:xfrm>
        </p:spPr>
        <p:txBody>
          <a:bodyPr/>
          <a:lstStyle/>
          <a:p>
            <a:fld id="{1F7D5E8F-2B12-4427-B25A-6226A865DB1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1F0EB7-F801-44FD-BC02-84187C810038}" type="datetimeFigureOut">
              <a:rPr lang="en-US" smtClean="0"/>
              <a:pPr/>
              <a:t>6/3/2022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11F0EB7-F801-44FD-BC02-84187C810038}" type="datetimeFigureOut">
              <a:rPr lang="en-US" smtClean="0"/>
              <a:pPr/>
              <a:t>6/3/2022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11F0EB7-F801-44FD-BC02-84187C810038}" type="datetimeFigureOut">
              <a:rPr lang="en-US" smtClean="0"/>
              <a:pPr/>
              <a:t>6/3/2022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11F0EB7-F801-44FD-BC02-84187C810038}"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11F0EB7-F801-44FD-BC02-84187C810038}" type="datetimeFigureOut">
              <a:rPr lang="en-US" smtClean="0"/>
              <a:pPr/>
              <a:t>6/3/2022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7D5E8F-2B12-4427-B25A-6226A865DB1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11F0EB7-F801-44FD-BC02-84187C810038}" type="datetimeFigureOut">
              <a:rPr lang="en-US" smtClean="0"/>
              <a:pPr/>
              <a:t>6/3/2022</a:t>
            </a:fld>
            <a:endParaRPr lang="en-IN"/>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IN"/>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F7D5E8F-2B12-4427-B25A-6226A865DB1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7224" y="0"/>
            <a:ext cx="8458200" cy="1470025"/>
          </a:xfrm>
        </p:spPr>
        <p:txBody>
          <a:bodyPr>
            <a:normAutofit/>
          </a:bodyPr>
          <a:lstStyle/>
          <a:p>
            <a:pPr algn="just"/>
            <a:r>
              <a:rPr lang="en-IN" sz="4800" dirty="0">
                <a:latin typeface="+mn-lt"/>
              </a:rPr>
              <a:t>SUDDEN CARDIAC DEATH</a:t>
            </a:r>
          </a:p>
        </p:txBody>
      </p:sp>
      <p:pic>
        <p:nvPicPr>
          <p:cNvPr id="37892" name="Picture 4" descr="Living With HIV Raises Odds for Sudden Cardiac Death – Jioforme"/>
          <p:cNvPicPr>
            <a:picLocks noChangeAspect="1" noChangeArrowheads="1"/>
          </p:cNvPicPr>
          <p:nvPr/>
        </p:nvPicPr>
        <p:blipFill>
          <a:blip r:embed="rId2"/>
          <a:srcRect/>
          <a:stretch>
            <a:fillRect/>
          </a:stretch>
        </p:blipFill>
        <p:spPr bwMode="auto">
          <a:xfrm>
            <a:off x="1" y="3214686"/>
            <a:ext cx="4500561" cy="3643314"/>
          </a:xfrm>
          <a:prstGeom prst="rect">
            <a:avLst/>
          </a:prstGeom>
          <a:noFill/>
        </p:spPr>
      </p:pic>
      <p:pic>
        <p:nvPicPr>
          <p:cNvPr id="37894" name="Picture 6" descr="HIV patients have doubled risk of sudden cardiac death &amp;lt; Hospital &amp;lt; 기사본문 -  KBR"/>
          <p:cNvPicPr>
            <a:picLocks noChangeAspect="1" noChangeArrowheads="1"/>
          </p:cNvPicPr>
          <p:nvPr/>
        </p:nvPicPr>
        <p:blipFill>
          <a:blip r:embed="rId3"/>
          <a:srcRect/>
          <a:stretch>
            <a:fillRect/>
          </a:stretch>
        </p:blipFill>
        <p:spPr bwMode="auto">
          <a:xfrm>
            <a:off x="4500562" y="3214686"/>
            <a:ext cx="4643438" cy="3643314"/>
          </a:xfrm>
          <a:prstGeom prst="rect">
            <a:avLst/>
          </a:prstGeom>
          <a:noFill/>
        </p:spPr>
      </p:pic>
      <p:sp>
        <p:nvSpPr>
          <p:cNvPr id="5" name="Subtitle 4">
            <a:extLst>
              <a:ext uri="{FF2B5EF4-FFF2-40B4-BE49-F238E27FC236}">
                <a16:creationId xmlns:a16="http://schemas.microsoft.com/office/drawing/2014/main" id="{ABF27B30-4A97-E1A6-84AC-0B3BBF6BAC55}"/>
              </a:ext>
            </a:extLst>
          </p:cNvPr>
          <p:cNvSpPr>
            <a:spLocks noGrp="1"/>
          </p:cNvSpPr>
          <p:nvPr>
            <p:ph type="subTitle" idx="1"/>
          </p:nvPr>
        </p:nvSpPr>
        <p:spPr>
          <a:xfrm>
            <a:off x="4510096" y="2852936"/>
            <a:ext cx="4953000" cy="1752600"/>
          </a:xfrm>
        </p:spPr>
        <p:txBody>
          <a:bodyPr>
            <a:normAutofit/>
          </a:bodyPr>
          <a:lstStyle/>
          <a:p>
            <a:r>
              <a:rPr lang="en-US" sz="1800" dirty="0">
                <a:solidFill>
                  <a:schemeClr val="bg1"/>
                </a:solidFill>
              </a:rPr>
              <a:t>Prepared by: assistant </a:t>
            </a:r>
            <a:r>
              <a:rPr lang="en-US" sz="1800" dirty="0" err="1">
                <a:solidFill>
                  <a:schemeClr val="bg1"/>
                </a:solidFill>
              </a:rPr>
              <a:t>Amirova</a:t>
            </a:r>
            <a:r>
              <a:rPr lang="en-US" sz="1800" dirty="0">
                <a:solidFill>
                  <a:schemeClr val="bg1"/>
                </a:solidFill>
              </a:rPr>
              <a:t> H. Yu.</a:t>
            </a:r>
            <a:endParaRPr lang="uk-UA" sz="1800" dirty="0">
              <a:solidFill>
                <a:schemeClr val="bg1"/>
              </a:solidFill>
            </a:endParaRPr>
          </a:p>
        </p:txBody>
      </p:sp>
      <p:sp>
        <p:nvSpPr>
          <p:cNvPr id="7" name="TextBox 6">
            <a:extLst>
              <a:ext uri="{FF2B5EF4-FFF2-40B4-BE49-F238E27FC236}">
                <a16:creationId xmlns:a16="http://schemas.microsoft.com/office/drawing/2014/main" id="{37A46DCE-0FB7-9059-82D1-31698668D2E7}"/>
              </a:ext>
            </a:extLst>
          </p:cNvPr>
          <p:cNvSpPr txBox="1"/>
          <p:nvPr/>
        </p:nvSpPr>
        <p:spPr>
          <a:xfrm>
            <a:off x="1475656" y="0"/>
            <a:ext cx="6672882" cy="646331"/>
          </a:xfrm>
          <a:prstGeom prst="rect">
            <a:avLst/>
          </a:prstGeom>
          <a:noFill/>
        </p:spPr>
        <p:txBody>
          <a:bodyPr wrap="square">
            <a:spAutoFit/>
          </a:bodyPr>
          <a:lstStyle/>
          <a:p>
            <a:pPr algn="ctr"/>
            <a:r>
              <a:rPr lang="en-US" sz="1800" b="1" dirty="0">
                <a:solidFill>
                  <a:schemeClr val="bg1"/>
                </a:solidFill>
              </a:rPr>
              <a:t>Odesa National Medical University</a:t>
            </a:r>
          </a:p>
          <a:p>
            <a:pPr algn="ctr"/>
            <a:r>
              <a:rPr lang="en-US" sz="1800" b="1" dirty="0">
                <a:solidFill>
                  <a:schemeClr val="bg1"/>
                </a:solidFill>
              </a:rPr>
              <a:t>Department of family medicine and polyclinic therapy</a:t>
            </a:r>
            <a:endParaRPr lang="uk-UA" sz="18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UDDEN CARDIAC DEATH/ARREST&#10;• Sudden cardiac death (SCD/SCA) is an&#10;unexpected death due to cardiac causes that&#10;occurs in a..."/>
          <p:cNvPicPr>
            <a:picLocks noChangeAspect="1" noChangeArrowheads="1"/>
          </p:cNvPicPr>
          <p:nvPr/>
        </p:nvPicPr>
        <p:blipFill>
          <a:blip r:embed="rId2"/>
          <a:srcRect/>
          <a:stretch>
            <a:fillRect/>
          </a:stretch>
        </p:blipFill>
        <p:spPr bwMode="auto">
          <a:xfrm>
            <a:off x="500034" y="428604"/>
            <a:ext cx="8215370" cy="616796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THE CHRONOLOGY …&#10; "/>
          <p:cNvPicPr>
            <a:picLocks noChangeAspect="1" noChangeArrowheads="1"/>
          </p:cNvPicPr>
          <p:nvPr/>
        </p:nvPicPr>
        <p:blipFill>
          <a:blip r:embed="rId2"/>
          <a:srcRect/>
          <a:stretch>
            <a:fillRect/>
          </a:stretch>
        </p:blipFill>
        <p:spPr bwMode="auto">
          <a:xfrm>
            <a:off x="642910" y="642918"/>
            <a:ext cx="7500990" cy="563162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PIDEMIOLOGY&#10;• Nearly two thirds of cardiac arrests occur as the first&#10;clinically manifested event or in the clinical sett..."/>
          <p:cNvPicPr>
            <a:picLocks noChangeAspect="1" noChangeArrowheads="1"/>
          </p:cNvPicPr>
          <p:nvPr/>
        </p:nvPicPr>
        <p:blipFill>
          <a:blip r:embed="rId2"/>
          <a:srcRect/>
          <a:stretch>
            <a:fillRect/>
          </a:stretch>
        </p:blipFill>
        <p:spPr bwMode="auto">
          <a:xfrm>
            <a:off x="571472" y="642918"/>
            <a:ext cx="7786742" cy="584616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 The incidence of SCD increases markedly with age&#10;regardless of sex or race but the proportion of deaths&#10;that are sudden ..."/>
          <p:cNvPicPr>
            <a:picLocks noChangeAspect="1" noChangeArrowheads="1"/>
          </p:cNvPicPr>
          <p:nvPr/>
        </p:nvPicPr>
        <p:blipFill>
          <a:blip r:embed="rId2"/>
          <a:srcRect/>
          <a:stretch>
            <a:fillRect/>
          </a:stretch>
        </p:blipFill>
        <p:spPr bwMode="auto">
          <a:xfrm>
            <a:off x="642910" y="714356"/>
            <a:ext cx="7500990" cy="563162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ORONARY ARTERY DISEASE&#10;• In the Framingham Study, preexisting CAD was&#10;associated with a 2.8- to 5.3-fold increase in risk..."/>
          <p:cNvPicPr>
            <a:picLocks noChangeAspect="1" noChangeArrowheads="1"/>
          </p:cNvPicPr>
          <p:nvPr/>
        </p:nvPicPr>
        <p:blipFill>
          <a:blip r:embed="rId2"/>
          <a:srcRect/>
          <a:stretch>
            <a:fillRect/>
          </a:stretch>
        </p:blipFill>
        <p:spPr bwMode="auto">
          <a:xfrm>
            <a:off x="857224" y="642918"/>
            <a:ext cx="7143800" cy="557216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RRHYTHMIAS&#10;• PVCs and nonsustained VT during both the&#10;exercise and recovery phases of a stress test are&#10;predictive of inc..."/>
          <p:cNvPicPr>
            <a:picLocks noChangeAspect="1" noChangeArrowheads="1"/>
          </p:cNvPicPr>
          <p:nvPr/>
        </p:nvPicPr>
        <p:blipFill>
          <a:blip r:embed="rId2"/>
          <a:srcRect/>
          <a:stretch>
            <a:fillRect/>
          </a:stretch>
        </p:blipFill>
        <p:spPr bwMode="auto">
          <a:xfrm>
            <a:off x="571472" y="571480"/>
            <a:ext cx="7858180" cy="589979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CG MARKERS&#10;• Elevated resting heart rate&#10;• Prolonged QRS duration&#10;• Abnormal heart rate recovery&#10;(HRR &lt; 12 bpm 1st min , ..."/>
          <p:cNvPicPr>
            <a:picLocks noChangeAspect="1" noChangeArrowheads="1"/>
          </p:cNvPicPr>
          <p:nvPr/>
        </p:nvPicPr>
        <p:blipFill>
          <a:blip r:embed="rId2"/>
          <a:srcRect/>
          <a:stretch>
            <a:fillRect/>
          </a:stretch>
        </p:blipFill>
        <p:spPr bwMode="auto">
          <a:xfrm>
            <a:off x="1000100" y="785794"/>
            <a:ext cx="7572428" cy="568525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NUTRITIONAL RISK FACTORS&#10;• Increased consumption of n-3 polyunsaturated&#10;fatty acids is inversely associated with SCD to a&#10;..."/>
          <p:cNvPicPr>
            <a:picLocks noChangeAspect="1" noChangeArrowheads="1"/>
          </p:cNvPicPr>
          <p:nvPr/>
        </p:nvPicPr>
        <p:blipFill>
          <a:blip r:embed="rId2"/>
          <a:srcRect/>
          <a:stretch>
            <a:fillRect/>
          </a:stretch>
        </p:blipFill>
        <p:spPr bwMode="auto">
          <a:xfrm>
            <a:off x="642910" y="642918"/>
            <a:ext cx="7929618" cy="595343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SYCHOSOCIAL&#10;• Lower socioeconomic status&#10;• Depression&#10;• Anxiety&#10;• Social isolation and&#10;• Psychological stress&#10;have all be..."/>
          <p:cNvPicPr>
            <a:picLocks noChangeAspect="1" noChangeArrowheads="1"/>
          </p:cNvPicPr>
          <p:nvPr/>
        </p:nvPicPr>
        <p:blipFill>
          <a:blip r:embed="rId2"/>
          <a:srcRect/>
          <a:stretch>
            <a:fillRect/>
          </a:stretch>
        </p:blipFill>
        <p:spPr bwMode="auto">
          <a:xfrm>
            <a:off x="714348" y="714356"/>
            <a:ext cx="7858180" cy="589979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OMARKERS AS RISK FACTORS&#10;INFLAMMATORY MARKERS&#10;• CRP IL-1 receptor&#10;• Fibrinogen IL-6&#10;METABOLIC MARKERS&#10;• Aldosterone Cyst..."/>
          <p:cNvPicPr>
            <a:picLocks noChangeAspect="1" noChangeArrowheads="1"/>
          </p:cNvPicPr>
          <p:nvPr/>
        </p:nvPicPr>
        <p:blipFill>
          <a:blip r:embed="rId2"/>
          <a:srcRect/>
          <a:stretch>
            <a:fillRect/>
          </a:stretch>
        </p:blipFill>
        <p:spPr bwMode="auto">
          <a:xfrm>
            <a:off x="857224" y="714355"/>
            <a:ext cx="7572428" cy="5685257"/>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AUSES&#10;CAUSES OF AND CONTRIBUTING FACTORS OF SCD&#10;Coronary artery abnormalities&#10;Hypertrophy of ventricular myocardium&#10;Myoca..."/>
          <p:cNvPicPr>
            <a:picLocks noChangeAspect="1" noChangeArrowheads="1"/>
          </p:cNvPicPr>
          <p:nvPr/>
        </p:nvPicPr>
        <p:blipFill>
          <a:blip r:embed="rId2"/>
          <a:srcRect/>
          <a:stretch>
            <a:fillRect/>
          </a:stretch>
        </p:blipFill>
        <p:spPr bwMode="auto">
          <a:xfrm>
            <a:off x="500034" y="571480"/>
            <a:ext cx="7429552" cy="557798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 At the subcellular level, altered intracellular&#10;Ca2+ currents, altered intracellular K+ currents&#10;(especially in ischemia..."/>
          <p:cNvPicPr>
            <a:picLocks noChangeAspect="1" noChangeArrowheads="1"/>
          </p:cNvPicPr>
          <p:nvPr/>
        </p:nvPicPr>
        <p:blipFill>
          <a:blip r:embed="rId2"/>
          <a:srcRect/>
          <a:stretch>
            <a:fillRect/>
          </a:stretch>
        </p:blipFill>
        <p:spPr bwMode="auto">
          <a:xfrm>
            <a:off x="1428728" y="1214422"/>
            <a:ext cx="6076950" cy="456247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 Most cases of SCD occur in patients with&#10;structural abnormalities of the heart&#10;• Patients who survive a myocardial infar..."/>
          <p:cNvPicPr>
            <a:picLocks noChangeAspect="1" noChangeArrowheads="1"/>
          </p:cNvPicPr>
          <p:nvPr/>
        </p:nvPicPr>
        <p:blipFill>
          <a:blip r:embed="rId2"/>
          <a:srcRect/>
          <a:stretch>
            <a:fillRect/>
          </a:stretch>
        </p:blipFill>
        <p:spPr bwMode="auto">
          <a:xfrm>
            <a:off x="571472" y="828660"/>
            <a:ext cx="8039120" cy="602934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1. Coronary artery disease&#10;– Previous cardiac arrest&#10;– Syncope&#10;– Prior myocardial infarction, esp within 6 months&#10;– Ejecti..."/>
          <p:cNvPicPr>
            <a:picLocks noChangeAspect="1" noChangeArrowheads="1"/>
          </p:cNvPicPr>
          <p:nvPr/>
        </p:nvPicPr>
        <p:blipFill>
          <a:blip r:embed="rId2"/>
          <a:srcRect/>
          <a:stretch>
            <a:fillRect/>
          </a:stretch>
        </p:blipFill>
        <p:spPr bwMode="auto">
          <a:xfrm>
            <a:off x="928662" y="928669"/>
            <a:ext cx="6786610" cy="509527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3. Hypertrophic cardiomyopathy&#10;– Previous cardiac arrest&#10;– Unexplained Syncope ( recent , in young)&#10;– Family history of on..."/>
          <p:cNvPicPr>
            <a:picLocks noChangeAspect="1" noChangeArrowheads="1"/>
          </p:cNvPicPr>
          <p:nvPr/>
        </p:nvPicPr>
        <p:blipFill>
          <a:blip r:embed="rId2"/>
          <a:srcRect/>
          <a:stretch>
            <a:fillRect/>
          </a:stretch>
        </p:blipFill>
        <p:spPr bwMode="auto">
          <a:xfrm>
            <a:off x="928662" y="928670"/>
            <a:ext cx="6929486" cy="520254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4. Valvular disease&#10;– Valve replacement within 6 months&#10;– Syncope&#10;– History of frequent ventricular ectopy&#10;– Symptoms asso..."/>
          <p:cNvPicPr>
            <a:picLocks noChangeAspect="1" noChangeArrowheads="1"/>
          </p:cNvPicPr>
          <p:nvPr/>
        </p:nvPicPr>
        <p:blipFill>
          <a:blip r:embed="rId2"/>
          <a:srcRect/>
          <a:stretch>
            <a:fillRect/>
          </a:stretch>
        </p:blipFill>
        <p:spPr bwMode="auto">
          <a:xfrm>
            <a:off x="642910" y="428604"/>
            <a:ext cx="7572428" cy="5685257"/>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Thompson and McCullough Cardiac&#10;Arrest Score&#10;1. ED SBP greater than 90 mm Hg = 1 point&#10;2. ED SBP less than 90 mm Hg = 0 po..."/>
          <p:cNvPicPr>
            <a:picLocks noChangeAspect="1" noChangeArrowheads="1"/>
          </p:cNvPicPr>
          <p:nvPr/>
        </p:nvPicPr>
        <p:blipFill>
          <a:blip r:embed="rId2"/>
          <a:srcRect/>
          <a:stretch>
            <a:fillRect/>
          </a:stretch>
        </p:blipFill>
        <p:spPr bwMode="auto">
          <a:xfrm>
            <a:off x="571472" y="714355"/>
            <a:ext cx="7643866" cy="573889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INVESTIGATIONS&#10;• Cardiac enzymes&#10;• Electrolytes&#10;• Drug&#10;• Toxicology screen&#10;• BNP&#10; "/>
          <p:cNvPicPr>
            <a:picLocks noChangeAspect="1" noChangeArrowheads="1"/>
          </p:cNvPicPr>
          <p:nvPr/>
        </p:nvPicPr>
        <p:blipFill>
          <a:blip r:embed="rId2"/>
          <a:srcRect/>
          <a:stretch>
            <a:fillRect/>
          </a:stretch>
        </p:blipFill>
        <p:spPr bwMode="auto">
          <a:xfrm>
            <a:off x="1000100" y="642918"/>
            <a:ext cx="7358114" cy="552435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THANK U&#10; "/>
          <p:cNvPicPr>
            <a:picLocks noChangeAspect="1" noChangeArrowheads="1"/>
          </p:cNvPicPr>
          <p:nvPr/>
        </p:nvPicPr>
        <p:blipFill>
          <a:blip r:embed="rId2"/>
          <a:srcRect/>
          <a:stretch>
            <a:fillRect/>
          </a:stretch>
        </p:blipFill>
        <p:spPr bwMode="auto">
          <a:xfrm>
            <a:off x="785786" y="785794"/>
            <a:ext cx="7286676" cy="547071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 IMAGING&#10;– ECG&#10;– Signal averaged ECG&#10;(micro T wave alternans – high NPV)&#10;– 2D ECHO&#10;– Nuclear imaging techniques&#10;• Coronar..."/>
          <p:cNvPicPr>
            <a:picLocks noChangeAspect="1" noChangeArrowheads="1"/>
          </p:cNvPicPr>
          <p:nvPr/>
        </p:nvPicPr>
        <p:blipFill>
          <a:blip r:embed="rId2"/>
          <a:srcRect/>
          <a:stretch>
            <a:fillRect/>
          </a:stretch>
        </p:blipFill>
        <p:spPr bwMode="auto">
          <a:xfrm>
            <a:off x="714348" y="785794"/>
            <a:ext cx="7143800" cy="536345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udden cardiac death"/>
          <p:cNvPicPr>
            <a:picLocks noChangeAspect="1" noChangeArrowheads="1"/>
          </p:cNvPicPr>
          <p:nvPr/>
        </p:nvPicPr>
        <p:blipFill>
          <a:blip r:embed="rId2"/>
          <a:srcRect/>
          <a:stretch>
            <a:fillRect/>
          </a:stretch>
        </p:blipFill>
        <p:spPr bwMode="auto">
          <a:xfrm>
            <a:off x="785786" y="928670"/>
            <a:ext cx="7136341" cy="535785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udden cardiac death"/>
          <p:cNvPicPr>
            <a:picLocks noChangeAspect="1" noChangeArrowheads="1"/>
          </p:cNvPicPr>
          <p:nvPr/>
        </p:nvPicPr>
        <p:blipFill>
          <a:blip r:embed="rId2"/>
          <a:srcRect/>
          <a:stretch>
            <a:fillRect/>
          </a:stretch>
        </p:blipFill>
        <p:spPr bwMode="auto">
          <a:xfrm>
            <a:off x="1000100" y="1000108"/>
            <a:ext cx="7072362" cy="530981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LINICAL FEATURES&#10;• Patients at risk for SCD may have prodromes&#10;of chest pain, fatigue, palpitations, and other&#10;nonspecifi..."/>
          <p:cNvPicPr>
            <a:picLocks noChangeAspect="1" noChangeArrowheads="1"/>
          </p:cNvPicPr>
          <p:nvPr/>
        </p:nvPicPr>
        <p:blipFill>
          <a:blip r:embed="rId2"/>
          <a:srcRect/>
          <a:stretch>
            <a:fillRect/>
          </a:stretch>
        </p:blipFill>
        <p:spPr bwMode="auto">
          <a:xfrm>
            <a:off x="857224" y="928670"/>
            <a:ext cx="6929486" cy="520254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500042"/>
            <a:ext cx="8229600" cy="1069848"/>
          </a:xfrm>
        </p:spPr>
        <p:txBody>
          <a:bodyPr/>
          <a:lstStyle/>
          <a:p>
            <a:r>
              <a:rPr lang="en-IN" dirty="0"/>
              <a:t>LONG QT SYNDROME</a:t>
            </a:r>
          </a:p>
        </p:txBody>
      </p:sp>
      <p:pic>
        <p:nvPicPr>
          <p:cNvPr id="41986" name="Picture 2" descr="Presentation &lt;ul&gt;&lt;li&gt;Palpitations, Presyncope, Syncope, Seizures, or Cardiac arrest &lt;/li&gt;&lt;/ul&gt;&lt;ul&gt;&lt;li&gt;Asymptomatic prolong..."/>
          <p:cNvPicPr>
            <a:picLocks noChangeAspect="1" noChangeArrowheads="1"/>
          </p:cNvPicPr>
          <p:nvPr/>
        </p:nvPicPr>
        <p:blipFill>
          <a:blip r:embed="rId2"/>
          <a:srcRect/>
          <a:stretch>
            <a:fillRect/>
          </a:stretch>
        </p:blipFill>
        <p:spPr bwMode="auto">
          <a:xfrm>
            <a:off x="1000100" y="1357298"/>
            <a:ext cx="6934200" cy="520065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 "/>
          <p:cNvPicPr>
            <a:picLocks noChangeAspect="1" noChangeArrowheads="1"/>
          </p:cNvPicPr>
          <p:nvPr/>
        </p:nvPicPr>
        <p:blipFill>
          <a:blip r:embed="rId2"/>
          <a:srcRect/>
          <a:stretch>
            <a:fillRect/>
          </a:stretch>
        </p:blipFill>
        <p:spPr bwMode="auto">
          <a:xfrm>
            <a:off x="642910" y="642918"/>
            <a:ext cx="7858180" cy="589363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dirty="0"/>
              <a:t>BRUGADA SYNDROME</a:t>
            </a:r>
          </a:p>
        </p:txBody>
      </p:sp>
      <p:sp>
        <p:nvSpPr>
          <p:cNvPr id="5" name="Content Placeholder 4"/>
          <p:cNvSpPr>
            <a:spLocks noGrp="1"/>
          </p:cNvSpPr>
          <p:nvPr>
            <p:ph idx="1"/>
          </p:nvPr>
        </p:nvSpPr>
        <p:spPr/>
        <p:txBody>
          <a:bodyPr/>
          <a:lstStyle/>
          <a:p>
            <a:r>
              <a:rPr lang="en-IN" dirty="0" err="1"/>
              <a:t>Brugada</a:t>
            </a:r>
            <a:r>
              <a:rPr lang="en-IN" dirty="0"/>
              <a:t>  syndrome is a rare, but potentially life-threatening heart rhythm disorder that is sometimes inherited.</a:t>
            </a:r>
          </a:p>
          <a:p>
            <a:r>
              <a:rPr lang="en-IN" dirty="0"/>
              <a:t> People with </a:t>
            </a:r>
            <a:r>
              <a:rPr lang="en-IN" dirty="0" err="1"/>
              <a:t>Brugada</a:t>
            </a:r>
            <a:r>
              <a:rPr lang="en-IN" dirty="0"/>
              <a:t> syndrome have an increased risk of having irregular heart rhythms beginning in the lower chambers of the heart (ventricles).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resentation &lt;ul&gt;&lt;li&gt;Funny looking EGKs &lt;/li&gt;&lt;/ul&gt;&lt;ul&gt;&lt;li&gt;SCD/Syncope  &lt;/li&gt;&lt;/ul&gt;&lt;ul&gt;&lt;li&gt;Triggers &lt;/li&gt;&lt;/ul&gt;&lt;ul&gt;&lt;ul&gt;&lt;li&gt;Fe..."/>
          <p:cNvPicPr>
            <a:picLocks noChangeAspect="1" noChangeArrowheads="1"/>
          </p:cNvPicPr>
          <p:nvPr/>
        </p:nvPicPr>
        <p:blipFill>
          <a:blip r:embed="rId2"/>
          <a:srcRect/>
          <a:stretch>
            <a:fillRect/>
          </a:stretch>
        </p:blipFill>
        <p:spPr bwMode="auto">
          <a:xfrm>
            <a:off x="642910" y="714356"/>
            <a:ext cx="7643866" cy="5732901"/>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357166"/>
            <a:ext cx="8229600" cy="1066800"/>
          </a:xfrm>
        </p:spPr>
        <p:txBody>
          <a:bodyPr/>
          <a:lstStyle/>
          <a:p>
            <a:r>
              <a:rPr lang="en-IN" dirty="0"/>
              <a:t>HYPERTROPHIC CARDIOMYOPATHY</a:t>
            </a:r>
          </a:p>
        </p:txBody>
      </p:sp>
      <p:sp>
        <p:nvSpPr>
          <p:cNvPr id="3" name="Content Placeholder 2"/>
          <p:cNvSpPr>
            <a:spLocks noGrp="1"/>
          </p:cNvSpPr>
          <p:nvPr>
            <p:ph idx="1"/>
          </p:nvPr>
        </p:nvSpPr>
        <p:spPr>
          <a:xfrm>
            <a:off x="285720" y="1357298"/>
            <a:ext cx="8229600" cy="2143140"/>
          </a:xfrm>
        </p:spPr>
        <p:txBody>
          <a:bodyPr>
            <a:normAutofit lnSpcReduction="10000"/>
          </a:bodyPr>
          <a:lstStyle/>
          <a:p>
            <a:r>
              <a:rPr lang="en-IN" dirty="0"/>
              <a:t>Hypertrophic cardiomyopathy (HCM) is a disease in which the heart muscle becomes abnormally thick (hypertrophied). The thickened heart muscle can make it harder for the heart to pump blood.</a:t>
            </a:r>
          </a:p>
        </p:txBody>
      </p:sp>
      <p:pic>
        <p:nvPicPr>
          <p:cNvPr id="47106" name="Picture 2" descr="What is Hypertrophic Cardiomyopathy Causes, Symptoms &amp;amp; Treatments?"/>
          <p:cNvPicPr>
            <a:picLocks noChangeAspect="1" noChangeArrowheads="1"/>
          </p:cNvPicPr>
          <p:nvPr/>
        </p:nvPicPr>
        <p:blipFill>
          <a:blip r:embed="rId2"/>
          <a:srcRect/>
          <a:stretch>
            <a:fillRect/>
          </a:stretch>
        </p:blipFill>
        <p:spPr bwMode="auto">
          <a:xfrm>
            <a:off x="785786" y="3643314"/>
            <a:ext cx="7620000" cy="304800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ypertrophic Cardiomyopathy (HCM) • LITFL • ECG Library Diagnosis"/>
          <p:cNvPicPr>
            <a:picLocks noChangeAspect="1" noChangeArrowheads="1"/>
          </p:cNvPicPr>
          <p:nvPr/>
        </p:nvPicPr>
        <p:blipFill>
          <a:blip r:embed="rId2"/>
          <a:srcRect/>
          <a:stretch>
            <a:fillRect/>
          </a:stretch>
        </p:blipFill>
        <p:spPr bwMode="auto">
          <a:xfrm>
            <a:off x="214282" y="1500174"/>
            <a:ext cx="8786794" cy="5081697"/>
          </a:xfrm>
          <a:prstGeom prst="rect">
            <a:avLst/>
          </a:prstGeom>
          <a:noFill/>
        </p:spPr>
      </p:pic>
      <p:sp>
        <p:nvSpPr>
          <p:cNvPr id="3" name="Title 2"/>
          <p:cNvSpPr>
            <a:spLocks noGrp="1"/>
          </p:cNvSpPr>
          <p:nvPr>
            <p:ph type="title"/>
          </p:nvPr>
        </p:nvSpPr>
        <p:spPr>
          <a:xfrm>
            <a:off x="357158" y="571480"/>
            <a:ext cx="8229600" cy="1069848"/>
          </a:xfrm>
        </p:spPr>
        <p:txBody>
          <a:bodyPr/>
          <a:lstStyle/>
          <a:p>
            <a:r>
              <a:rPr lang="en-IN" dirty="0"/>
              <a:t>HYPERTROPHIC CARDIOMYOPATHY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14356"/>
            <a:ext cx="8229600" cy="1066800"/>
          </a:xfrm>
        </p:spPr>
        <p:txBody>
          <a:bodyPr/>
          <a:lstStyle/>
          <a:p>
            <a:r>
              <a:rPr lang="en-IN" dirty="0"/>
              <a:t>VENTRICULAR ARRHYTHMIAS</a:t>
            </a:r>
          </a:p>
        </p:txBody>
      </p:sp>
      <p:sp>
        <p:nvSpPr>
          <p:cNvPr id="4" name="Content Placeholder 3"/>
          <p:cNvSpPr>
            <a:spLocks noGrp="1"/>
          </p:cNvSpPr>
          <p:nvPr>
            <p:ph idx="1"/>
          </p:nvPr>
        </p:nvSpPr>
        <p:spPr>
          <a:xfrm>
            <a:off x="428596" y="1785926"/>
            <a:ext cx="8229600" cy="4325112"/>
          </a:xfrm>
        </p:spPr>
        <p:txBody>
          <a:bodyPr/>
          <a:lstStyle/>
          <a:p>
            <a:r>
              <a:rPr lang="en-IN" dirty="0"/>
              <a:t>Ventricular arrhythmias are abnormal heart rhythms that make the lower chambers of your heart twitch instead of pump. This can limit or stop your heart from supplying blood to your body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Ventricular Arrhythmia ECG 9 | Learn the Heart"/>
          <p:cNvPicPr>
            <a:picLocks noChangeAspect="1" noChangeArrowheads="1"/>
          </p:cNvPicPr>
          <p:nvPr/>
        </p:nvPicPr>
        <p:blipFill>
          <a:blip r:embed="rId2"/>
          <a:srcRect/>
          <a:stretch>
            <a:fillRect/>
          </a:stretch>
        </p:blipFill>
        <p:spPr bwMode="auto">
          <a:xfrm>
            <a:off x="357158" y="1000108"/>
            <a:ext cx="8072494" cy="4470144"/>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714356"/>
            <a:ext cx="8229600" cy="1066800"/>
          </a:xfrm>
        </p:spPr>
        <p:txBody>
          <a:bodyPr>
            <a:normAutofit fontScale="90000"/>
          </a:bodyPr>
          <a:lstStyle/>
          <a:p>
            <a:r>
              <a:rPr lang="en-IN" dirty="0"/>
              <a:t>ARRHYTHMOGENIC RIGHT VENTRICULAR DYSPLASIA (ARVD)</a:t>
            </a:r>
          </a:p>
        </p:txBody>
      </p:sp>
      <p:sp>
        <p:nvSpPr>
          <p:cNvPr id="3" name="Content Placeholder 2"/>
          <p:cNvSpPr>
            <a:spLocks noGrp="1"/>
          </p:cNvSpPr>
          <p:nvPr>
            <p:ph idx="1"/>
          </p:nvPr>
        </p:nvSpPr>
        <p:spPr/>
        <p:txBody>
          <a:bodyPr/>
          <a:lstStyle/>
          <a:p>
            <a:r>
              <a:rPr lang="en-IN" dirty="0" err="1"/>
              <a:t>Arrhythmogenic</a:t>
            </a:r>
            <a:r>
              <a:rPr lang="en-IN" dirty="0"/>
              <a:t> right ventricular dysplasia / cardiomyopathy (ARVD/C) is a rare familial disorder that may cause ventricular tachycardia and sudden cardiac death in young, apparently healthy individuals</a:t>
            </a:r>
          </a:p>
          <a:p>
            <a:r>
              <a:rPr lang="en-IN" dirty="0"/>
              <a:t> The clinical hallmark of the disease is ventricular arrhythmias, arising predominantly from the right ventricle.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Presentation &lt;ul&gt;&lt;li&gt;Asymptomatic &lt;/li&gt;&lt;/ul&gt;&lt;ul&gt;&lt;li&gt;Palpitation, syncope, atypical chest pain, dyspnea &lt;/li&gt;&lt;/ul&gt;&lt;ul&gt;&lt;li&gt;A..."/>
          <p:cNvPicPr>
            <a:picLocks noChangeAspect="1" noChangeArrowheads="1"/>
          </p:cNvPicPr>
          <p:nvPr/>
        </p:nvPicPr>
        <p:blipFill>
          <a:blip r:embed="rId2"/>
          <a:srcRect/>
          <a:stretch>
            <a:fillRect/>
          </a:stretch>
        </p:blipFill>
        <p:spPr bwMode="auto">
          <a:xfrm>
            <a:off x="571472" y="714356"/>
            <a:ext cx="7643866" cy="5732901"/>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A Huge Thank You&amp;quot; — Here&amp;#39;s What You Need to Kn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28" name="AutoShape 4" descr="A Huge Thank You&amp;quot; — Here&amp;#39;s What You Need to Kn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30" name="AutoShape 6" descr="A Huge Thank You&amp;quot; — Here&amp;#39;s What You Need to Kn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032" name="Picture 8" descr="Anatomy of the Perfect Thank You Page (with Examples)"/>
          <p:cNvPicPr>
            <a:picLocks noChangeAspect="1" noChangeArrowheads="1"/>
          </p:cNvPicPr>
          <p:nvPr/>
        </p:nvPicPr>
        <p:blipFill>
          <a:blip r:embed="rId2"/>
          <a:srcRect/>
          <a:stretch>
            <a:fillRect/>
          </a:stretch>
        </p:blipFill>
        <p:spPr bwMode="auto">
          <a:xfrm>
            <a:off x="285720" y="1357298"/>
            <a:ext cx="8572592" cy="414802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407</TotalTime>
  <Words>198</Words>
  <Application>Microsoft Office PowerPoint</Application>
  <PresentationFormat>On-screen Show (4:3)</PresentationFormat>
  <Paragraphs>16</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Georgia</vt:lpstr>
      <vt:lpstr>Trebuchet MS</vt:lpstr>
      <vt:lpstr>Wingdings 2</vt:lpstr>
      <vt:lpstr>Urban</vt:lpstr>
      <vt:lpstr>SUDDEN CARDIAC DEATH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LONG QT SYNDROME</vt:lpstr>
      <vt:lpstr>PowerPoint Presentation</vt:lpstr>
      <vt:lpstr>BRUGADA SYNDROME</vt:lpstr>
      <vt:lpstr>PowerPoint Presentation</vt:lpstr>
      <vt:lpstr>HYPERTROPHIC CARDIOMYOPATHY</vt:lpstr>
      <vt:lpstr>HYPERTROPHIC CARDIOMYOPATHY</vt:lpstr>
      <vt:lpstr>VENTRICULAR ARRHYTHMIAS</vt:lpstr>
      <vt:lpstr>PowerPoint Presentation</vt:lpstr>
      <vt:lpstr>ARRHYTHMOGENIC RIGHT VENTRICULAR DYSPLASIA (ARVD)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SUDDEN CARDIAC DEATH</dc:title>
  <dc:creator>HP</dc:creator>
  <cp:lastModifiedBy>Елизавета Тулянцева</cp:lastModifiedBy>
  <cp:revision>12</cp:revision>
  <dcterms:created xsi:type="dcterms:W3CDTF">2021-12-11T20:22:45Z</dcterms:created>
  <dcterms:modified xsi:type="dcterms:W3CDTF">2022-06-03T06:51:24Z</dcterms:modified>
</cp:coreProperties>
</file>