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95" r:id="rId2"/>
    <p:sldId id="257" r:id="rId3"/>
    <p:sldId id="258" r:id="rId4"/>
    <p:sldId id="259" r:id="rId5"/>
    <p:sldId id="265" r:id="rId6"/>
    <p:sldId id="264" r:id="rId7"/>
    <p:sldId id="263" r:id="rId8"/>
    <p:sldId id="262" r:id="rId9"/>
    <p:sldId id="261" r:id="rId10"/>
    <p:sldId id="260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843"/>
    <p:restoredTop sz="94690"/>
  </p:normalViewPr>
  <p:slideViewPr>
    <p:cSldViewPr snapToGrid="0" snapToObjects="1">
      <p:cViewPr varScale="1">
        <p:scale>
          <a:sx n="68" d="100"/>
          <a:sy n="68" d="100"/>
        </p:scale>
        <p:origin x="-32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1C97-C9EE-5A4D-94DA-3CC1EE58E47B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40E7-C0AE-B04C-AD7B-012377AEE52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537603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1C97-C9EE-5A4D-94DA-3CC1EE58E47B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40E7-C0AE-B04C-AD7B-012377AEE52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790001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1C97-C9EE-5A4D-94DA-3CC1EE58E47B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40E7-C0AE-B04C-AD7B-012377AEE52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657373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1C97-C9EE-5A4D-94DA-3CC1EE58E47B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40E7-C0AE-B04C-AD7B-012377AEE52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010883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1C97-C9EE-5A4D-94DA-3CC1EE58E47B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40E7-C0AE-B04C-AD7B-012377AEE52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899287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1C97-C9EE-5A4D-94DA-3CC1EE58E47B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40E7-C0AE-B04C-AD7B-012377AEE52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472320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1C97-C9EE-5A4D-94DA-3CC1EE58E47B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40E7-C0AE-B04C-AD7B-012377AEE52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616608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1C97-C9EE-5A4D-94DA-3CC1EE58E47B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40E7-C0AE-B04C-AD7B-012377AEE52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017784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1C97-C9EE-5A4D-94DA-3CC1EE58E47B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40E7-C0AE-B04C-AD7B-012377AEE52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288031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1C97-C9EE-5A4D-94DA-3CC1EE58E47B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40E7-C0AE-B04C-AD7B-012377AEE52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9670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1C97-C9EE-5A4D-94DA-3CC1EE58E47B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40E7-C0AE-B04C-AD7B-012377AEE52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684316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81C97-C9EE-5A4D-94DA-3CC1EE58E47B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D40E7-C0AE-B04C-AD7B-012377AEE52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184582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2707" y="182880"/>
            <a:ext cx="11268221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smtClean="0"/>
              <a:t>Одеський національний медичний університет</a:t>
            </a:r>
          </a:p>
          <a:p>
            <a:pPr algn="ctr"/>
            <a:r>
              <a:rPr lang="uk-UA" sz="2800" smtClean="0"/>
              <a:t>Кафедра сімейної медицини та поліклінічної терапії</a:t>
            </a:r>
            <a:endParaRPr lang="en-US" sz="2800" smtClean="0"/>
          </a:p>
          <a:p>
            <a:pPr algn="ctr"/>
            <a:endParaRPr lang="en-US" sz="3200" smtClean="0"/>
          </a:p>
          <a:p>
            <a:pPr algn="ctr"/>
            <a:endParaRPr lang="uk-UA" sz="3200" b="1" u="sng" smtClean="0"/>
          </a:p>
          <a:p>
            <a:pPr algn="ctr"/>
            <a:r>
              <a:rPr lang="x-none" sz="3200" b="1" u="sng" smtClean="0"/>
              <a:t>Бронхіальна </a:t>
            </a:r>
            <a:r>
              <a:rPr lang="x-none" sz="3200" b="1" u="sng" smtClean="0"/>
              <a:t>астма</a:t>
            </a:r>
            <a:br>
              <a:rPr lang="x-none" sz="3200" b="1" u="sng" smtClean="0"/>
            </a:br>
            <a:r>
              <a:rPr lang="x-none" sz="3200" b="1" u="sng" smtClean="0"/>
              <a:t>Гостра дихальна недостатність</a:t>
            </a:r>
            <a:br>
              <a:rPr lang="x-none" sz="3200" b="1" u="sng" smtClean="0"/>
            </a:br>
            <a:r>
              <a:rPr lang="x-none" sz="3200" b="1" u="sng" smtClean="0"/>
              <a:t>Гострий </a:t>
            </a:r>
            <a:r>
              <a:rPr lang="x-none" sz="3200" b="1" u="sng" smtClean="0"/>
              <a:t>ларинготрахеїт</a:t>
            </a:r>
            <a:endParaRPr lang="uk-UA" sz="3200" b="1" u="sng" smtClean="0"/>
          </a:p>
          <a:p>
            <a:pPr algn="ctr"/>
            <a:endParaRPr lang="uk-UA" sz="3200" b="1" u="sng" smtClean="0"/>
          </a:p>
          <a:p>
            <a:pPr algn="r"/>
            <a:endParaRPr lang="uk-UA" sz="3200" smtClean="0"/>
          </a:p>
          <a:p>
            <a:pPr algn="r"/>
            <a:r>
              <a:rPr lang="uk-UA" sz="3200" smtClean="0"/>
              <a:t>Підготувала:</a:t>
            </a:r>
          </a:p>
          <a:p>
            <a:pPr algn="r"/>
            <a:r>
              <a:rPr lang="uk-UA" sz="3200" smtClean="0"/>
              <a:t>Асистентка </a:t>
            </a:r>
          </a:p>
          <a:p>
            <a:pPr algn="r"/>
            <a:r>
              <a:rPr lang="uk-UA" sz="3200" smtClean="0"/>
              <a:t>Лагода  Дар’я Олександрівна</a:t>
            </a:r>
          </a:p>
          <a:p>
            <a:pPr algn="ctr"/>
            <a:endParaRPr lang="uk-UA" sz="2000" smtClean="0"/>
          </a:p>
          <a:p>
            <a:pPr algn="ctr"/>
            <a:r>
              <a:rPr lang="uk-UA" sz="2000" smtClean="0"/>
              <a:t>Одеса-2021</a:t>
            </a:r>
          </a:p>
          <a:p>
            <a:pPr algn="ctr"/>
            <a:endParaRPr lang="uk-UA" sz="3200" b="1" u="sng" smtClean="0"/>
          </a:p>
          <a:p>
            <a:pPr algn="ctr"/>
            <a:endParaRPr lang="x-none" sz="3200" b="1" u="sng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B08E1C-4CF8-8F4D-80FA-27413C01B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x-none" dirty="0"/>
              <a:t>Визначення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A86A608-0553-794F-9966-7669C12C7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Астма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гетерогенним</a:t>
            </a:r>
            <a:r>
              <a:rPr lang="ru-RU" dirty="0"/>
              <a:t> </a:t>
            </a:r>
            <a:r>
              <a:rPr lang="ru-RU" dirty="0" err="1"/>
              <a:t>захворюванням</a:t>
            </a:r>
            <a:r>
              <a:rPr lang="ru-RU" dirty="0"/>
              <a:t>, </a:t>
            </a:r>
            <a:r>
              <a:rPr lang="ru-RU" dirty="0" err="1"/>
              <a:t>зазвичаи</a:t>
            </a:r>
            <a:r>
              <a:rPr lang="ru-RU" dirty="0"/>
              <a:t>̆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хронічним</a:t>
            </a:r>
            <a:r>
              <a:rPr lang="ru-RU" dirty="0"/>
              <a:t> запален- </a:t>
            </a:r>
            <a:r>
              <a:rPr lang="ru-RU" dirty="0" err="1"/>
              <a:t>ням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.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рецидивуючими</a:t>
            </a:r>
            <a:r>
              <a:rPr lang="ru-RU" dirty="0"/>
              <a:t> </a:t>
            </a:r>
            <a:r>
              <a:rPr lang="ru-RU" dirty="0" err="1"/>
              <a:t>респіраторними</a:t>
            </a:r>
            <a:r>
              <a:rPr lang="ru-RU" dirty="0"/>
              <a:t> симптомами, такими як </a:t>
            </a:r>
            <a:r>
              <a:rPr lang="ru-RU" dirty="0" err="1"/>
              <a:t>свистяче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, </a:t>
            </a:r>
            <a:r>
              <a:rPr lang="ru-RU" dirty="0" err="1"/>
              <a:t>задишка</a:t>
            </a:r>
            <a:r>
              <a:rPr lang="ru-RU" dirty="0"/>
              <a:t>, </a:t>
            </a:r>
            <a:r>
              <a:rPr lang="ru-RU" dirty="0" err="1"/>
              <a:t>скутість</a:t>
            </a:r>
            <a:r>
              <a:rPr lang="ru-RU" dirty="0"/>
              <a:t> у </a:t>
            </a:r>
            <a:r>
              <a:rPr lang="ru-RU" dirty="0" err="1"/>
              <a:t>грудніи</a:t>
            </a:r>
            <a:r>
              <a:rPr lang="ru-RU" dirty="0"/>
              <a:t>̆ </a:t>
            </a:r>
            <a:r>
              <a:rPr lang="ru-RU" dirty="0" err="1"/>
              <a:t>клітці</a:t>
            </a:r>
            <a:r>
              <a:rPr lang="ru-RU" dirty="0"/>
              <a:t> та кашель,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змінюються</a:t>
            </a:r>
            <a:r>
              <a:rPr lang="ru-RU" dirty="0"/>
              <a:t> з часом і за </a:t>
            </a:r>
            <a:r>
              <a:rPr lang="ru-RU" dirty="0" err="1"/>
              <a:t>інтенсивністю</a:t>
            </a:r>
            <a:r>
              <a:rPr lang="ru-RU" dirty="0"/>
              <a:t>, разом з </a:t>
            </a:r>
            <a:r>
              <a:rPr lang="ru-RU" dirty="0" err="1"/>
              <a:t>варіабельним</a:t>
            </a:r>
            <a:r>
              <a:rPr lang="ru-RU" dirty="0"/>
              <a:t> </a:t>
            </a:r>
            <a:r>
              <a:rPr lang="ru-RU" dirty="0" err="1"/>
              <a:t>обмеженням</a:t>
            </a:r>
            <a:r>
              <a:rPr lang="ru-RU" dirty="0"/>
              <a:t> потоку на </a:t>
            </a:r>
            <a:r>
              <a:rPr lang="ru-RU" dirty="0" err="1"/>
              <a:t>видосі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У МКХ-10 </a:t>
            </a:r>
            <a:r>
              <a:rPr lang="ru-RU" dirty="0" err="1"/>
              <a:t>бронхіальна</a:t>
            </a:r>
            <a:r>
              <a:rPr lang="ru-RU" dirty="0"/>
              <a:t> астма </a:t>
            </a:r>
            <a:r>
              <a:rPr lang="ru-RU" dirty="0" err="1"/>
              <a:t>знаходиться</a:t>
            </a:r>
            <a:r>
              <a:rPr lang="ru-RU" dirty="0"/>
              <a:t> у </a:t>
            </a:r>
            <a:r>
              <a:rPr lang="ru-RU" dirty="0" err="1"/>
              <a:t>рубриці</a:t>
            </a:r>
            <a:r>
              <a:rPr lang="ru-RU" dirty="0"/>
              <a:t> </a:t>
            </a:r>
            <a:r>
              <a:rPr lang="en-US" b="1" dirty="0"/>
              <a:t>J45</a:t>
            </a:r>
            <a:r>
              <a:rPr lang="en-US" dirty="0"/>
              <a:t>:</a:t>
            </a:r>
            <a:br>
              <a:rPr lang="en-US" dirty="0"/>
            </a:br>
            <a:r>
              <a:rPr lang="ru-RU" b="1" dirty="0"/>
              <a:t>Астма (</a:t>
            </a:r>
            <a:r>
              <a:rPr lang="en-US" b="1" dirty="0"/>
              <a:t>J45)</a:t>
            </a:r>
            <a:br>
              <a:rPr lang="en-US" b="1" dirty="0"/>
            </a:br>
            <a:r>
              <a:rPr lang="en-US" b="1" dirty="0"/>
              <a:t>J45.0 </a:t>
            </a:r>
            <a:r>
              <a:rPr lang="ru-RU" b="1" dirty="0"/>
              <a:t>Астма з </a:t>
            </a:r>
            <a:r>
              <a:rPr lang="ru-RU" b="1" dirty="0" err="1"/>
              <a:t>перевагою</a:t>
            </a:r>
            <a:r>
              <a:rPr lang="ru-RU" b="1" dirty="0"/>
              <a:t> </a:t>
            </a:r>
            <a:r>
              <a:rPr lang="ru-RU" b="1" dirty="0" err="1"/>
              <a:t>алергічного</a:t>
            </a:r>
            <a:r>
              <a:rPr lang="ru-RU" b="1" dirty="0"/>
              <a:t> компонента</a:t>
            </a:r>
            <a:br>
              <a:rPr lang="ru-RU" b="1" dirty="0"/>
            </a:br>
            <a:r>
              <a:rPr lang="ru-RU" dirty="0" err="1"/>
              <a:t>Алергічнии</a:t>
            </a:r>
            <a:r>
              <a:rPr lang="ru-RU" dirty="0"/>
              <a:t>̆: </a:t>
            </a:r>
            <a:r>
              <a:rPr lang="ru-RU" dirty="0" err="1"/>
              <a:t>бронхіт</a:t>
            </a:r>
            <a:r>
              <a:rPr lang="ru-RU" dirty="0"/>
              <a:t>, </a:t>
            </a:r>
            <a:r>
              <a:rPr lang="ru-RU" dirty="0" err="1"/>
              <a:t>риніт</a:t>
            </a:r>
            <a:r>
              <a:rPr lang="ru-RU" dirty="0"/>
              <a:t> з астмою, </a:t>
            </a:r>
            <a:r>
              <a:rPr lang="ru-RU" dirty="0" err="1"/>
              <a:t>атопічна</a:t>
            </a:r>
            <a:r>
              <a:rPr lang="ru-RU" dirty="0"/>
              <a:t> астма, </a:t>
            </a:r>
            <a:r>
              <a:rPr lang="ru-RU" dirty="0" err="1"/>
              <a:t>екзогенна</a:t>
            </a:r>
            <a:r>
              <a:rPr lang="ru-RU" dirty="0"/>
              <a:t> </a:t>
            </a:r>
            <a:r>
              <a:rPr lang="ru-RU" dirty="0" err="1"/>
              <a:t>алергічна</a:t>
            </a:r>
            <a:r>
              <a:rPr lang="ru-RU" dirty="0"/>
              <a:t> астма, </a:t>
            </a:r>
            <a:r>
              <a:rPr lang="ru-RU" dirty="0" err="1"/>
              <a:t>сінна</a:t>
            </a:r>
            <a:r>
              <a:rPr lang="ru-RU" dirty="0"/>
              <a:t> лихоманка з астмою </a:t>
            </a:r>
          </a:p>
          <a:p>
            <a:pPr marL="0" indent="0">
              <a:buNone/>
            </a:pPr>
            <a:r>
              <a:rPr lang="en-US" b="1" dirty="0"/>
              <a:t>J45.1 </a:t>
            </a:r>
            <a:r>
              <a:rPr lang="ru-RU" b="1" dirty="0" err="1"/>
              <a:t>Неалергічна</a:t>
            </a:r>
            <a:r>
              <a:rPr lang="ru-RU" b="1" dirty="0"/>
              <a:t> астма 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Ідіосинкратична</a:t>
            </a:r>
            <a:r>
              <a:rPr lang="ru-RU" dirty="0"/>
              <a:t> астма, </a:t>
            </a:r>
            <a:r>
              <a:rPr lang="ru-RU" dirty="0" err="1"/>
              <a:t>ендогенна</a:t>
            </a:r>
            <a:r>
              <a:rPr lang="ru-RU" dirty="0"/>
              <a:t> </a:t>
            </a:r>
            <a:r>
              <a:rPr lang="ru-RU" dirty="0" err="1"/>
              <a:t>неалергічна</a:t>
            </a:r>
            <a:r>
              <a:rPr lang="ru-RU" dirty="0"/>
              <a:t> астма </a:t>
            </a:r>
          </a:p>
          <a:p>
            <a:pPr marL="0" indent="0">
              <a:buNone/>
            </a:pPr>
            <a:r>
              <a:rPr lang="en-US" b="1" dirty="0"/>
              <a:t>J45.8 </a:t>
            </a:r>
            <a:r>
              <a:rPr lang="ru-RU" b="1" dirty="0" err="1"/>
              <a:t>Змішана</a:t>
            </a:r>
            <a:r>
              <a:rPr lang="ru-RU" b="1" dirty="0"/>
              <a:t> астма 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Сполучення</a:t>
            </a:r>
            <a:r>
              <a:rPr lang="ru-RU" dirty="0"/>
              <a:t> </a:t>
            </a:r>
            <a:r>
              <a:rPr lang="ru-RU" dirty="0" err="1"/>
              <a:t>станів</a:t>
            </a:r>
            <a:r>
              <a:rPr lang="ru-RU" dirty="0"/>
              <a:t>, </a:t>
            </a:r>
            <a:r>
              <a:rPr lang="ru-RU" dirty="0" err="1"/>
              <a:t>указаних</a:t>
            </a:r>
            <a:r>
              <a:rPr lang="ru-RU" dirty="0"/>
              <a:t> в рубриках </a:t>
            </a:r>
            <a:r>
              <a:rPr lang="en-US" dirty="0"/>
              <a:t>J45.0 </a:t>
            </a:r>
            <a:r>
              <a:rPr lang="ru-RU" dirty="0"/>
              <a:t>и </a:t>
            </a:r>
            <a:r>
              <a:rPr lang="en-US" dirty="0"/>
              <a:t>J45.1 </a:t>
            </a:r>
          </a:p>
          <a:p>
            <a:pPr marL="0" indent="0">
              <a:buNone/>
            </a:pPr>
            <a:r>
              <a:rPr lang="en-US" b="1" dirty="0"/>
              <a:t>J45.9 </a:t>
            </a:r>
            <a:r>
              <a:rPr lang="ru-RU" b="1" dirty="0"/>
              <a:t>Астма </a:t>
            </a:r>
            <a:r>
              <a:rPr lang="ru-RU" b="1" dirty="0" err="1"/>
              <a:t>неуточнена</a:t>
            </a:r>
            <a:r>
              <a:rPr lang="ru-RU" b="1" dirty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Астматичнии</a:t>
            </a:r>
            <a:r>
              <a:rPr lang="ru-RU" dirty="0"/>
              <a:t>̆ </a:t>
            </a:r>
            <a:r>
              <a:rPr lang="ru-RU" dirty="0" err="1"/>
              <a:t>бронхіт</a:t>
            </a:r>
            <a:r>
              <a:rPr lang="ru-RU" dirty="0"/>
              <a:t>, БДУ, астма з </a:t>
            </a:r>
            <a:r>
              <a:rPr lang="ru-RU" dirty="0" err="1"/>
              <a:t>пізнім</a:t>
            </a:r>
            <a:r>
              <a:rPr lang="ru-RU" dirty="0"/>
              <a:t> початком 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712031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12DE47-C279-D748-B1B5-FC97D6349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Патофізіологія</a:t>
            </a:r>
            <a:r>
              <a:rPr lang="ru-RU" b="1" dirty="0"/>
              <a:t> БА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2EBDA9-B2A7-6246-ADCE-F0DC50DD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i="1" dirty="0" err="1"/>
              <a:t>Звуження</a:t>
            </a:r>
            <a:r>
              <a:rPr lang="ru-RU" b="1" i="1" dirty="0"/>
              <a:t> </a:t>
            </a:r>
            <a:r>
              <a:rPr lang="ru-RU" b="1" i="1" dirty="0" err="1"/>
              <a:t>дихальних</a:t>
            </a:r>
            <a:r>
              <a:rPr lang="ru-RU" b="1" i="1" dirty="0"/>
              <a:t> </a:t>
            </a:r>
            <a:r>
              <a:rPr lang="ru-RU" b="1" i="1" dirty="0" err="1"/>
              <a:t>шляхів</a:t>
            </a:r>
            <a:r>
              <a:rPr lang="ru-RU" b="1" i="1" dirty="0"/>
              <a:t> </a:t>
            </a:r>
            <a:endParaRPr lang="ru-RU" dirty="0"/>
          </a:p>
          <a:p>
            <a:r>
              <a:rPr lang="ru-RU" dirty="0" err="1"/>
              <a:t>Звуження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та </a:t>
            </a:r>
            <a:r>
              <a:rPr lang="ru-RU" dirty="0" err="1"/>
              <a:t>фізіологічних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при </a:t>
            </a:r>
            <a:r>
              <a:rPr lang="ru-RU" dirty="0" err="1"/>
              <a:t>астмі</a:t>
            </a:r>
            <a:r>
              <a:rPr lang="ru-RU" dirty="0"/>
              <a:t>; </a:t>
            </a:r>
            <a:r>
              <a:rPr lang="ru-RU" dirty="0" err="1"/>
              <a:t>ймовірно</a:t>
            </a:r>
            <a:r>
              <a:rPr lang="ru-RU" dirty="0"/>
              <a:t>, </a:t>
            </a:r>
            <a:r>
              <a:rPr lang="ru-RU" dirty="0" err="1"/>
              <a:t>воно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додатковим</a:t>
            </a:r>
            <a:r>
              <a:rPr lang="ru-RU" dirty="0"/>
              <a:t> фактором в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ремоделювання</a:t>
            </a:r>
            <a:r>
              <a:rPr lang="ru-RU" dirty="0"/>
              <a:t>. У </a:t>
            </a:r>
            <a:r>
              <a:rPr lang="ru-RU" dirty="0" err="1"/>
              <a:t>звуженні</a:t>
            </a:r>
            <a:r>
              <a:rPr lang="ru-RU" dirty="0"/>
              <a:t> </a:t>
            </a:r>
            <a:r>
              <a:rPr lang="ru-RU" dirty="0" err="1"/>
              <a:t>ди</a:t>
            </a:r>
            <a:r>
              <a:rPr lang="ru-RU" dirty="0"/>
              <a:t>- </a:t>
            </a:r>
            <a:r>
              <a:rPr lang="ru-RU" dirty="0" err="1"/>
              <a:t>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 err="1"/>
              <a:t>відіграють</a:t>
            </a:r>
            <a:r>
              <a:rPr lang="ru-RU" dirty="0"/>
              <a:t> роль: </a:t>
            </a:r>
          </a:p>
          <a:p>
            <a:r>
              <a:rPr lang="ru-RU" i="1" dirty="0" err="1"/>
              <a:t>Скорочення</a:t>
            </a:r>
            <a:r>
              <a:rPr lang="ru-RU" i="1" dirty="0"/>
              <a:t> гладеньких </a:t>
            </a:r>
            <a:r>
              <a:rPr lang="ru-RU" i="1" dirty="0" err="1"/>
              <a:t>м’язів</a:t>
            </a:r>
            <a:r>
              <a:rPr lang="ru-RU" i="1" dirty="0"/>
              <a:t> </a:t>
            </a:r>
            <a:r>
              <a:rPr lang="ru-RU" i="1" dirty="0" err="1"/>
              <a:t>дихальних</a:t>
            </a:r>
            <a:r>
              <a:rPr lang="ru-RU" i="1" dirty="0"/>
              <a:t> </a:t>
            </a:r>
            <a:r>
              <a:rPr lang="ru-RU" i="1" dirty="0" err="1"/>
              <a:t>шляхів</a:t>
            </a:r>
            <a:r>
              <a:rPr lang="ru-RU" i="1" dirty="0"/>
              <a:t>: </a:t>
            </a:r>
            <a:r>
              <a:rPr lang="ru-RU" dirty="0"/>
              <a:t>у </a:t>
            </a:r>
            <a:r>
              <a:rPr lang="ru-RU" dirty="0" err="1"/>
              <a:t>відповідь</a:t>
            </a:r>
            <a:r>
              <a:rPr lang="ru-RU" dirty="0"/>
              <a:t> на </a:t>
            </a:r>
            <a:r>
              <a:rPr lang="ru-RU" dirty="0" err="1"/>
              <a:t>багаточисельні</a:t>
            </a:r>
            <a:r>
              <a:rPr lang="ru-RU" dirty="0"/>
              <a:t> </a:t>
            </a:r>
            <a:r>
              <a:rPr lang="ru-RU" dirty="0" err="1"/>
              <a:t>запальні</a:t>
            </a:r>
            <a:r>
              <a:rPr lang="ru-RU" dirty="0"/>
              <a:t> </a:t>
            </a:r>
            <a:r>
              <a:rPr lang="ru-RU" dirty="0" err="1"/>
              <a:t>медіатори</a:t>
            </a:r>
            <a:r>
              <a:rPr lang="ru-RU" dirty="0"/>
              <a:t> та </a:t>
            </a:r>
            <a:r>
              <a:rPr lang="ru-RU" dirty="0" err="1"/>
              <a:t>нейротрансмітери</a:t>
            </a:r>
            <a:r>
              <a:rPr lang="ru-RU" dirty="0"/>
              <a:t>; </a:t>
            </a:r>
            <a:r>
              <a:rPr lang="ru-RU" dirty="0" err="1"/>
              <a:t>основнии</a:t>
            </a:r>
            <a:r>
              <a:rPr lang="ru-RU" dirty="0"/>
              <a:t>̆ </a:t>
            </a:r>
            <a:r>
              <a:rPr lang="ru-RU" dirty="0" err="1"/>
              <a:t>механізм</a:t>
            </a:r>
            <a:r>
              <a:rPr lang="ru-RU" dirty="0"/>
              <a:t> </a:t>
            </a:r>
            <a:r>
              <a:rPr lang="ru-RU" dirty="0" err="1"/>
              <a:t>звуження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</a:p>
          <a:p>
            <a:r>
              <a:rPr lang="ru-RU" i="1" dirty="0"/>
              <a:t>Набряк </a:t>
            </a:r>
            <a:r>
              <a:rPr lang="ru-RU" i="1" dirty="0" err="1"/>
              <a:t>дихальних</a:t>
            </a:r>
            <a:r>
              <a:rPr lang="ru-RU" i="1" dirty="0"/>
              <a:t> </a:t>
            </a:r>
            <a:r>
              <a:rPr lang="ru-RU" i="1" dirty="0" err="1"/>
              <a:t>шляхів</a:t>
            </a:r>
            <a:r>
              <a:rPr lang="ru-RU" i="1" dirty="0"/>
              <a:t>: </a:t>
            </a:r>
            <a:r>
              <a:rPr lang="ru-RU" dirty="0"/>
              <a:t>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збільшеного</a:t>
            </a:r>
            <a:r>
              <a:rPr lang="ru-RU" dirty="0"/>
              <a:t> </a:t>
            </a:r>
            <a:r>
              <a:rPr lang="ru-RU" dirty="0" err="1"/>
              <a:t>мікросудинного</a:t>
            </a:r>
            <a:r>
              <a:rPr lang="ru-RU" dirty="0"/>
              <a:t> </a:t>
            </a:r>
            <a:r>
              <a:rPr lang="ru-RU" dirty="0" err="1"/>
              <a:t>просочування</a:t>
            </a:r>
            <a:r>
              <a:rPr lang="ru-RU" dirty="0"/>
              <a:t> у </a:t>
            </a:r>
            <a:r>
              <a:rPr lang="ru-RU" dirty="0" err="1"/>
              <a:t>від</a:t>
            </a:r>
            <a:r>
              <a:rPr lang="ru-RU" dirty="0"/>
              <a:t>- </a:t>
            </a:r>
            <a:r>
              <a:rPr lang="ru-RU" dirty="0" err="1"/>
              <a:t>повідь</a:t>
            </a:r>
            <a:r>
              <a:rPr lang="ru-RU" dirty="0"/>
              <a:t> на </a:t>
            </a:r>
            <a:r>
              <a:rPr lang="ru-RU" dirty="0" err="1"/>
              <a:t>медіатори</a:t>
            </a:r>
            <a:r>
              <a:rPr lang="ru-RU" dirty="0"/>
              <a:t> </a:t>
            </a:r>
            <a:r>
              <a:rPr lang="ru-RU" dirty="0" err="1"/>
              <a:t>запалення</a:t>
            </a:r>
            <a:r>
              <a:rPr lang="ru-RU" dirty="0"/>
              <a:t>. Особливо </a:t>
            </a:r>
            <a:r>
              <a:rPr lang="ru-RU" dirty="0" err="1"/>
              <a:t>важливии</a:t>
            </a:r>
            <a:r>
              <a:rPr lang="ru-RU" dirty="0"/>
              <a:t>̆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загострень</a:t>
            </a:r>
            <a:r>
              <a:rPr lang="ru-RU" dirty="0"/>
              <a:t> </a:t>
            </a:r>
          </a:p>
          <a:p>
            <a:r>
              <a:rPr lang="ru-RU" i="1" dirty="0" err="1"/>
              <a:t>Потовщення</a:t>
            </a:r>
            <a:r>
              <a:rPr lang="ru-RU" i="1" dirty="0"/>
              <a:t> </a:t>
            </a:r>
            <a:r>
              <a:rPr lang="ru-RU" i="1" dirty="0" err="1"/>
              <a:t>дихальних</a:t>
            </a:r>
            <a:r>
              <a:rPr lang="ru-RU" i="1" dirty="0"/>
              <a:t> </a:t>
            </a:r>
            <a:r>
              <a:rPr lang="ru-RU" i="1" dirty="0" err="1"/>
              <a:t>шляхів</a:t>
            </a:r>
            <a:r>
              <a:rPr lang="ru-RU" i="1" dirty="0"/>
              <a:t>: </a:t>
            </a:r>
            <a:r>
              <a:rPr lang="ru-RU" dirty="0"/>
              <a:t>результат </a:t>
            </a:r>
            <a:r>
              <a:rPr lang="ru-RU" dirty="0" err="1"/>
              <a:t>структурних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(«</a:t>
            </a:r>
            <a:r>
              <a:rPr lang="ru-RU" dirty="0" err="1"/>
              <a:t>ремоделювання</a:t>
            </a:r>
            <a:r>
              <a:rPr lang="ru-RU" dirty="0"/>
              <a:t>»). Не </a:t>
            </a:r>
            <a:r>
              <a:rPr lang="ru-RU" dirty="0" err="1"/>
              <a:t>пов</a:t>
            </a:r>
            <a:r>
              <a:rPr lang="ru-RU" dirty="0"/>
              <a:t>- </a:t>
            </a:r>
            <a:r>
              <a:rPr lang="ru-RU" dirty="0" err="1"/>
              <a:t>ністю</a:t>
            </a:r>
            <a:r>
              <a:rPr lang="ru-RU" dirty="0"/>
              <a:t> </a:t>
            </a:r>
            <a:r>
              <a:rPr lang="ru-RU" dirty="0" err="1"/>
              <a:t>зворотнє</a:t>
            </a:r>
            <a:r>
              <a:rPr lang="ru-RU" dirty="0"/>
              <a:t> при </a:t>
            </a:r>
            <a:r>
              <a:rPr lang="ru-RU" dirty="0" err="1"/>
              <a:t>застосуванні</a:t>
            </a:r>
            <a:r>
              <a:rPr lang="ru-RU" dirty="0"/>
              <a:t> </a:t>
            </a:r>
            <a:r>
              <a:rPr lang="ru-RU" dirty="0" err="1"/>
              <a:t>існуючоі</a:t>
            </a:r>
            <a:r>
              <a:rPr lang="ru-RU" dirty="0"/>
              <a:t>̈ </a:t>
            </a:r>
            <a:r>
              <a:rPr lang="ru-RU" dirty="0" err="1"/>
              <a:t>терапіі</a:t>
            </a:r>
            <a:r>
              <a:rPr lang="ru-RU" dirty="0"/>
              <a:t>̈, </a:t>
            </a:r>
            <a:r>
              <a:rPr lang="ru-RU" dirty="0" err="1"/>
              <a:t>набуває</a:t>
            </a:r>
            <a:r>
              <a:rPr lang="ru-RU" dirty="0"/>
              <a:t> </a:t>
            </a:r>
            <a:r>
              <a:rPr lang="ru-RU" dirty="0" err="1"/>
              <a:t>чинності</a:t>
            </a:r>
            <a:r>
              <a:rPr lang="ru-RU" dirty="0"/>
              <a:t> при </a:t>
            </a:r>
            <a:r>
              <a:rPr lang="ru-RU" dirty="0" err="1"/>
              <a:t>більш</a:t>
            </a:r>
            <a:r>
              <a:rPr lang="ru-RU" dirty="0"/>
              <a:t> тяжкому </a:t>
            </a:r>
            <a:r>
              <a:rPr lang="ru-RU" dirty="0" err="1"/>
              <a:t>перебігу</a:t>
            </a:r>
            <a:r>
              <a:rPr lang="ru-RU" dirty="0"/>
              <a:t>. </a:t>
            </a:r>
          </a:p>
          <a:p>
            <a:r>
              <a:rPr lang="ru-RU" i="1" dirty="0" err="1"/>
              <a:t>Гіперсекреція</a:t>
            </a:r>
            <a:r>
              <a:rPr lang="ru-RU" i="1" dirty="0"/>
              <a:t> </a:t>
            </a:r>
            <a:r>
              <a:rPr lang="ru-RU" i="1" dirty="0" err="1"/>
              <a:t>слиз</a:t>
            </a:r>
            <a:r>
              <a:rPr lang="ru-RU" dirty="0" err="1"/>
              <a:t>у</a:t>
            </a:r>
            <a:r>
              <a:rPr lang="ru-RU" dirty="0"/>
              <a:t>: </a:t>
            </a:r>
            <a:r>
              <a:rPr lang="ru-RU" dirty="0" err="1"/>
              <a:t>наслідок</a:t>
            </a:r>
            <a:r>
              <a:rPr lang="ru-RU" dirty="0"/>
              <a:t> </a:t>
            </a:r>
            <a:r>
              <a:rPr lang="ru-RU" dirty="0" err="1"/>
              <a:t>збільшеного</a:t>
            </a:r>
            <a:r>
              <a:rPr lang="ru-RU" dirty="0"/>
              <a:t> </a:t>
            </a:r>
            <a:r>
              <a:rPr lang="ru-RU" dirty="0" err="1"/>
              <a:t>слиз</a:t>
            </a:r>
            <a:r>
              <a:rPr lang="en-US" dirty="0"/>
              <a:t>j</a:t>
            </a:r>
            <a:r>
              <a:rPr lang="ru-RU" dirty="0" err="1"/>
              <a:t>утворення</a:t>
            </a:r>
            <a:r>
              <a:rPr lang="ru-RU" dirty="0"/>
              <a:t> та запального </a:t>
            </a:r>
            <a:r>
              <a:rPr lang="ru-RU" dirty="0" err="1"/>
              <a:t>ексудату</a:t>
            </a:r>
            <a:r>
              <a:rPr lang="ru-RU" dirty="0"/>
              <a:t>;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призводити</a:t>
            </a:r>
            <a:r>
              <a:rPr lang="ru-RU" dirty="0"/>
              <a:t> до закупорки </a:t>
            </a:r>
            <a:r>
              <a:rPr lang="ru-RU" dirty="0" err="1"/>
              <a:t>просвіту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(</a:t>
            </a:r>
            <a:r>
              <a:rPr lang="ru-RU" dirty="0" err="1"/>
              <a:t>слизова</a:t>
            </a:r>
            <a:r>
              <a:rPr lang="ru-RU" dirty="0"/>
              <a:t> пробка) 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050151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0BE23B-A1E9-BD49-971B-4D5AE805B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Патофізіологія</a:t>
            </a:r>
            <a:r>
              <a:rPr lang="ru-RU" b="1" dirty="0"/>
              <a:t> БА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D3FA12-F3E8-5A44-9A95-30345CFF4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i="1" dirty="0" err="1"/>
              <a:t>Гіперреактивність</a:t>
            </a:r>
            <a:r>
              <a:rPr lang="ru-RU" b="1" i="1" dirty="0"/>
              <a:t> </a:t>
            </a:r>
            <a:r>
              <a:rPr lang="ru-RU" b="1" i="1" dirty="0" err="1"/>
              <a:t>дихальних</a:t>
            </a:r>
            <a:r>
              <a:rPr lang="ru-RU" b="1" i="1" dirty="0"/>
              <a:t> </a:t>
            </a:r>
            <a:r>
              <a:rPr lang="ru-RU" b="1" i="1" dirty="0" err="1"/>
              <a:t>шляхів</a:t>
            </a:r>
            <a:r>
              <a:rPr lang="ru-RU" b="1" i="1" dirty="0"/>
              <a:t> </a:t>
            </a:r>
            <a:endParaRPr lang="ru-RU" dirty="0"/>
          </a:p>
          <a:p>
            <a:r>
              <a:rPr lang="ru-RU" dirty="0"/>
              <a:t>Характерна </a:t>
            </a:r>
            <a:r>
              <a:rPr lang="ru-RU" dirty="0" err="1"/>
              <a:t>функціональна</a:t>
            </a:r>
            <a:r>
              <a:rPr lang="ru-RU" dirty="0"/>
              <a:t> </a:t>
            </a:r>
            <a:r>
              <a:rPr lang="ru-RU" dirty="0" err="1"/>
              <a:t>аномалія</a:t>
            </a:r>
            <a:r>
              <a:rPr lang="ru-RU" dirty="0"/>
              <a:t> при </a:t>
            </a:r>
            <a:r>
              <a:rPr lang="ru-RU" dirty="0" err="1"/>
              <a:t>астмі</a:t>
            </a:r>
            <a:r>
              <a:rPr lang="ru-RU" dirty="0"/>
              <a:t>, </a:t>
            </a:r>
            <a:r>
              <a:rPr lang="ru-RU" dirty="0" err="1"/>
              <a:t>наслідок</a:t>
            </a:r>
            <a:r>
              <a:rPr lang="ru-RU" dirty="0"/>
              <a:t> </a:t>
            </a:r>
            <a:r>
              <a:rPr lang="ru-RU" dirty="0" err="1"/>
              <a:t>звуження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у хворого на БА у </a:t>
            </a:r>
            <a:r>
              <a:rPr lang="ru-RU" dirty="0" err="1"/>
              <a:t>відповідь</a:t>
            </a:r>
            <a:r>
              <a:rPr lang="ru-RU" dirty="0"/>
              <a:t> на </a:t>
            </a:r>
            <a:r>
              <a:rPr lang="ru-RU" dirty="0" err="1"/>
              <a:t>стимулюючии</a:t>
            </a:r>
            <a:r>
              <a:rPr lang="ru-RU" dirty="0"/>
              <a:t>̆ </a:t>
            </a:r>
            <a:r>
              <a:rPr lang="ru-RU" dirty="0" err="1"/>
              <a:t>вплив</a:t>
            </a:r>
            <a:r>
              <a:rPr lang="ru-RU" dirty="0"/>
              <a:t>, </a:t>
            </a:r>
            <a:r>
              <a:rPr lang="ru-RU" dirty="0" err="1"/>
              <a:t>нешкідливии</a:t>
            </a:r>
            <a:r>
              <a:rPr lang="ru-RU" dirty="0"/>
              <a:t>̆ для </a:t>
            </a:r>
            <a:r>
              <a:rPr lang="ru-RU" dirty="0" err="1"/>
              <a:t>здорових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. </a:t>
            </a:r>
            <a:r>
              <a:rPr lang="ru-RU" dirty="0" err="1"/>
              <a:t>Призво</a:t>
            </a:r>
            <a:r>
              <a:rPr lang="ru-RU" dirty="0"/>
              <a:t>- </a:t>
            </a:r>
            <a:r>
              <a:rPr lang="ru-RU" dirty="0" err="1"/>
              <a:t>дить</a:t>
            </a:r>
            <a:r>
              <a:rPr lang="ru-RU" dirty="0"/>
              <a:t> до </a:t>
            </a:r>
            <a:r>
              <a:rPr lang="ru-RU" dirty="0" err="1"/>
              <a:t>мінливого</a:t>
            </a:r>
            <a:r>
              <a:rPr lang="ru-RU" dirty="0"/>
              <a:t>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їх</a:t>
            </a:r>
            <a:r>
              <a:rPr lang="ru-RU" dirty="0"/>
              <a:t> </a:t>
            </a:r>
            <a:r>
              <a:rPr lang="ru-RU" dirty="0" err="1"/>
              <a:t>прохідності</a:t>
            </a:r>
            <a:r>
              <a:rPr lang="ru-RU" dirty="0"/>
              <a:t> та </a:t>
            </a:r>
            <a:r>
              <a:rPr lang="ru-RU" dirty="0" err="1"/>
              <a:t>періодичних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. </a:t>
            </a:r>
            <a:r>
              <a:rPr lang="ru-RU" dirty="0" err="1"/>
              <a:t>Пов’язана</a:t>
            </a:r>
            <a:r>
              <a:rPr lang="ru-RU" dirty="0"/>
              <a:t> як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запа</a:t>
            </a:r>
            <a:r>
              <a:rPr lang="ru-RU" dirty="0"/>
              <a:t>- </a:t>
            </a:r>
            <a:r>
              <a:rPr lang="ru-RU" dirty="0" err="1"/>
              <a:t>ленням</a:t>
            </a:r>
            <a:r>
              <a:rPr lang="ru-RU" dirty="0"/>
              <a:t>, так і з </a:t>
            </a:r>
            <a:r>
              <a:rPr lang="ru-RU" dirty="0" err="1"/>
              <a:t>відновленням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щляхів</a:t>
            </a:r>
            <a:r>
              <a:rPr lang="ru-RU" dirty="0"/>
              <a:t>, </a:t>
            </a:r>
            <a:r>
              <a:rPr lang="ru-RU" dirty="0" err="1"/>
              <a:t>частково</a:t>
            </a:r>
            <a:r>
              <a:rPr lang="ru-RU" dirty="0"/>
              <a:t> </a:t>
            </a:r>
            <a:r>
              <a:rPr lang="ru-RU" dirty="0" err="1"/>
              <a:t>зворотня</a:t>
            </a:r>
            <a:r>
              <a:rPr lang="ru-RU" dirty="0"/>
              <a:t> при </a:t>
            </a:r>
            <a:r>
              <a:rPr lang="ru-RU" dirty="0" err="1"/>
              <a:t>лікуванні</a:t>
            </a:r>
            <a:r>
              <a:rPr lang="ru-RU" dirty="0"/>
              <a:t>. </a:t>
            </a:r>
            <a:r>
              <a:rPr lang="ru-RU" dirty="0" err="1"/>
              <a:t>Механізми</a:t>
            </a:r>
            <a:r>
              <a:rPr lang="ru-RU" dirty="0"/>
              <a:t> </a:t>
            </a:r>
            <a:r>
              <a:rPr lang="ru-RU" dirty="0" err="1"/>
              <a:t>гіперреактивності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не </a:t>
            </a:r>
            <a:r>
              <a:rPr lang="ru-RU" dirty="0" err="1"/>
              <a:t>достеменно</a:t>
            </a:r>
            <a:r>
              <a:rPr lang="ru-RU" dirty="0"/>
              <a:t> </a:t>
            </a:r>
            <a:r>
              <a:rPr lang="ru-RU" dirty="0" err="1"/>
              <a:t>вивчені</a:t>
            </a:r>
            <a:r>
              <a:rPr lang="ru-RU" dirty="0"/>
              <a:t>. На 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відомі</a:t>
            </a:r>
            <a:r>
              <a:rPr lang="ru-RU" dirty="0"/>
              <a:t>: </a:t>
            </a:r>
          </a:p>
          <a:p>
            <a:pPr lvl="1"/>
            <a:r>
              <a:rPr lang="ru-RU" i="1" dirty="0" err="1"/>
              <a:t>Надмірне</a:t>
            </a:r>
            <a:r>
              <a:rPr lang="ru-RU" i="1" dirty="0"/>
              <a:t> </a:t>
            </a:r>
            <a:r>
              <a:rPr lang="ru-RU" i="1" dirty="0" err="1"/>
              <a:t>скорочення</a:t>
            </a:r>
            <a:r>
              <a:rPr lang="ru-RU" i="1" dirty="0"/>
              <a:t> гладеньких </a:t>
            </a:r>
            <a:r>
              <a:rPr lang="ru-RU" i="1" dirty="0" err="1"/>
              <a:t>м’язів</a:t>
            </a:r>
            <a:r>
              <a:rPr lang="ru-RU" i="1" dirty="0"/>
              <a:t> </a:t>
            </a:r>
            <a:r>
              <a:rPr lang="ru-RU" i="1" dirty="0" err="1"/>
              <a:t>дихальних</a:t>
            </a:r>
            <a:r>
              <a:rPr lang="ru-RU" i="1" dirty="0"/>
              <a:t> </a:t>
            </a:r>
            <a:r>
              <a:rPr lang="ru-RU" i="1" dirty="0" err="1"/>
              <a:t>шляхів</a:t>
            </a:r>
            <a:r>
              <a:rPr lang="ru-RU" i="1" dirty="0"/>
              <a:t>: </a:t>
            </a:r>
            <a:r>
              <a:rPr lang="ru-RU" dirty="0" err="1"/>
              <a:t>вірогідно</a:t>
            </a:r>
            <a:r>
              <a:rPr lang="ru-RU" dirty="0"/>
              <a:t>,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збільшен</a:t>
            </a:r>
            <a:r>
              <a:rPr lang="ru-RU" dirty="0"/>
              <a:t>- </a:t>
            </a:r>
            <a:r>
              <a:rPr lang="ru-RU" dirty="0" err="1"/>
              <a:t>ня</a:t>
            </a:r>
            <a:r>
              <a:rPr lang="ru-RU" dirty="0"/>
              <a:t> </a:t>
            </a:r>
            <a:r>
              <a:rPr lang="ru-RU" dirty="0" err="1"/>
              <a:t>об’єму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скоротливості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гладеньких </a:t>
            </a:r>
            <a:r>
              <a:rPr lang="ru-RU" dirty="0" err="1"/>
              <a:t>м’язів</a:t>
            </a:r>
            <a:r>
              <a:rPr lang="ru-RU" dirty="0"/>
              <a:t> </a:t>
            </a:r>
          </a:p>
          <a:p>
            <a:pPr lvl="1"/>
            <a:r>
              <a:rPr lang="ru-RU" i="1" dirty="0" err="1"/>
              <a:t>Розчіплення</a:t>
            </a:r>
            <a:r>
              <a:rPr lang="ru-RU" i="1" dirty="0"/>
              <a:t> </a:t>
            </a:r>
            <a:r>
              <a:rPr lang="ru-RU" i="1" dirty="0" err="1"/>
              <a:t>конструкціі</a:t>
            </a:r>
            <a:r>
              <a:rPr lang="ru-RU" i="1" dirty="0"/>
              <a:t>̈ </a:t>
            </a:r>
            <a:r>
              <a:rPr lang="ru-RU" i="1" dirty="0" err="1"/>
              <a:t>дихальних</a:t>
            </a:r>
            <a:r>
              <a:rPr lang="ru-RU" i="1" dirty="0"/>
              <a:t> </a:t>
            </a:r>
            <a:r>
              <a:rPr lang="ru-RU" i="1" dirty="0" err="1"/>
              <a:t>шляхів</a:t>
            </a:r>
            <a:r>
              <a:rPr lang="ru-RU" i="1" dirty="0"/>
              <a:t>: </a:t>
            </a:r>
            <a:r>
              <a:rPr lang="ru-RU" dirty="0"/>
              <a:t>результат </a:t>
            </a:r>
            <a:r>
              <a:rPr lang="ru-RU" dirty="0" err="1"/>
              <a:t>запальних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призводити</a:t>
            </a:r>
            <a:r>
              <a:rPr lang="ru-RU" dirty="0"/>
              <a:t> до </a:t>
            </a:r>
            <a:r>
              <a:rPr lang="ru-RU" dirty="0" err="1"/>
              <a:t>надмірного</a:t>
            </a:r>
            <a:r>
              <a:rPr lang="ru-RU" dirty="0"/>
              <a:t> </a:t>
            </a:r>
            <a:r>
              <a:rPr lang="ru-RU" dirty="0" err="1"/>
              <a:t>звуження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, </a:t>
            </a:r>
            <a:r>
              <a:rPr lang="ru-RU" dirty="0" err="1"/>
              <a:t>втрати</a:t>
            </a:r>
            <a:r>
              <a:rPr lang="ru-RU" dirty="0"/>
              <a:t> мак- </a:t>
            </a:r>
            <a:r>
              <a:rPr lang="ru-RU" dirty="0" err="1"/>
              <a:t>симальноі</a:t>
            </a:r>
            <a:r>
              <a:rPr lang="ru-RU" dirty="0"/>
              <a:t>̈ </a:t>
            </a:r>
            <a:r>
              <a:rPr lang="ru-RU" dirty="0" err="1"/>
              <a:t>фази</a:t>
            </a:r>
            <a:r>
              <a:rPr lang="ru-RU" dirty="0"/>
              <a:t> плато при </a:t>
            </a:r>
            <a:r>
              <a:rPr lang="ru-RU" dirty="0" err="1"/>
              <a:t>скороченні</a:t>
            </a:r>
            <a:r>
              <a:rPr lang="ru-RU" dirty="0"/>
              <a:t> (яке </a:t>
            </a:r>
            <a:r>
              <a:rPr lang="ru-RU" dirty="0" err="1"/>
              <a:t>є</a:t>
            </a:r>
            <a:r>
              <a:rPr lang="ru-RU" dirty="0"/>
              <a:t> в </a:t>
            </a:r>
            <a:r>
              <a:rPr lang="ru-RU" dirty="0" err="1"/>
              <a:t>нормальних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шляхах при </a:t>
            </a:r>
            <a:r>
              <a:rPr lang="ru-RU" dirty="0" err="1"/>
              <a:t>інгаля</a:t>
            </a:r>
            <a:r>
              <a:rPr lang="ru-RU" dirty="0"/>
              <a:t>- </a:t>
            </a:r>
            <a:r>
              <a:rPr lang="ru-RU" dirty="0" err="1"/>
              <a:t>ціі</a:t>
            </a:r>
            <a:r>
              <a:rPr lang="ru-RU" dirty="0"/>
              <a:t>̈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бронхоконстрикцію</a:t>
            </a:r>
            <a:r>
              <a:rPr lang="ru-RU" dirty="0"/>
              <a:t>) </a:t>
            </a:r>
          </a:p>
          <a:p>
            <a:pPr lvl="1"/>
            <a:r>
              <a:rPr lang="ru-RU" i="1" dirty="0" err="1"/>
              <a:t>Потовщення</a:t>
            </a:r>
            <a:r>
              <a:rPr lang="ru-RU" i="1" dirty="0"/>
              <a:t> </a:t>
            </a:r>
            <a:r>
              <a:rPr lang="ru-RU" i="1" dirty="0" err="1"/>
              <a:t>стінки</a:t>
            </a:r>
            <a:r>
              <a:rPr lang="ru-RU" i="1" dirty="0"/>
              <a:t> </a:t>
            </a:r>
            <a:r>
              <a:rPr lang="ru-RU" i="1" dirty="0" err="1"/>
              <a:t>дихальних</a:t>
            </a:r>
            <a:r>
              <a:rPr lang="ru-RU" i="1" dirty="0"/>
              <a:t> </a:t>
            </a:r>
            <a:r>
              <a:rPr lang="ru-RU" i="1" dirty="0" err="1"/>
              <a:t>шляхів</a:t>
            </a:r>
            <a:r>
              <a:rPr lang="ru-RU" i="1" dirty="0"/>
              <a:t>: </a:t>
            </a:r>
            <a:r>
              <a:rPr lang="ru-RU" dirty="0"/>
              <a:t>набряк та </a:t>
            </a:r>
            <a:r>
              <a:rPr lang="ru-RU" dirty="0" err="1"/>
              <a:t>структурні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посилюють</a:t>
            </a:r>
            <a:r>
              <a:rPr lang="ru-RU" dirty="0"/>
              <a:t> </a:t>
            </a:r>
            <a:r>
              <a:rPr lang="ru-RU" dirty="0" err="1"/>
              <a:t>звуження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скорочення</a:t>
            </a:r>
            <a:r>
              <a:rPr lang="ru-RU" dirty="0"/>
              <a:t> гладеньких </a:t>
            </a:r>
            <a:r>
              <a:rPr lang="ru-RU" dirty="0" err="1"/>
              <a:t>м’язів</a:t>
            </a:r>
            <a:r>
              <a:rPr lang="ru-RU" dirty="0"/>
              <a:t> </a:t>
            </a:r>
          </a:p>
          <a:p>
            <a:pPr lvl="1"/>
            <a:r>
              <a:rPr lang="ru-RU" i="1" dirty="0" err="1"/>
              <a:t>Сенсорні</a:t>
            </a:r>
            <a:r>
              <a:rPr lang="ru-RU" i="1" dirty="0"/>
              <a:t> </a:t>
            </a:r>
            <a:r>
              <a:rPr lang="ru-RU" i="1" dirty="0" err="1"/>
              <a:t>нерви</a:t>
            </a:r>
            <a:r>
              <a:rPr lang="ru-RU" i="1" dirty="0"/>
              <a:t>: </a:t>
            </a:r>
            <a:r>
              <a:rPr lang="ru-RU" dirty="0" err="1"/>
              <a:t>сенситизуються</a:t>
            </a:r>
            <a:r>
              <a:rPr lang="ru-RU" dirty="0"/>
              <a:t> </a:t>
            </a:r>
            <a:r>
              <a:rPr lang="ru-RU" dirty="0" err="1"/>
              <a:t>запаленням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перебільшеноі</a:t>
            </a:r>
            <a:r>
              <a:rPr lang="ru-RU" dirty="0"/>
              <a:t>̈ бронхо- </a:t>
            </a:r>
            <a:r>
              <a:rPr lang="ru-RU" dirty="0" err="1"/>
              <a:t>констрикціі</a:t>
            </a:r>
            <a:r>
              <a:rPr lang="ru-RU" dirty="0"/>
              <a:t>̈ у </a:t>
            </a:r>
            <a:r>
              <a:rPr lang="ru-RU" dirty="0" err="1"/>
              <a:t>відповідь</a:t>
            </a:r>
            <a:r>
              <a:rPr lang="ru-RU" dirty="0"/>
              <a:t> на </a:t>
            </a:r>
            <a:r>
              <a:rPr lang="ru-RU" dirty="0" err="1"/>
              <a:t>сенсорні</a:t>
            </a:r>
            <a:r>
              <a:rPr lang="ru-RU" dirty="0"/>
              <a:t> </a:t>
            </a:r>
            <a:r>
              <a:rPr lang="ru-RU" dirty="0" err="1"/>
              <a:t>стимули</a:t>
            </a:r>
            <a:r>
              <a:rPr lang="ru-RU" dirty="0"/>
              <a:t> 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052774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899657-2DED-9146-B069-DA734132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ДІАГНОСТИКА БРОНХІАЛЬНОЇ АСТМИ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DD1C3418-6AFC-3647-A16D-3E1C75342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7273" y="1330036"/>
            <a:ext cx="5458691" cy="5264728"/>
          </a:xfrm>
        </p:spPr>
      </p:pic>
    </p:spTree>
    <p:extLst>
      <p:ext uri="{BB962C8B-B14F-4D97-AF65-F5344CB8AC3E}">
        <p14:creationId xmlns:p14="http://schemas.microsoft.com/office/powerpoint/2010/main" xmlns="" val="2459717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693636-C091-774D-9FDF-F7ABC65DB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ДІАГНОСТИКА БРОНХІАЛЬНОЇ АСТМИ</a:t>
            </a:r>
            <a:endParaRPr lang="x-none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04AEA1D8-8BA1-DE41-9AAE-EFC094A102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1236" y="1371600"/>
            <a:ext cx="5333999" cy="5237018"/>
          </a:xfrm>
        </p:spPr>
      </p:pic>
    </p:spTree>
    <p:extLst>
      <p:ext uri="{BB962C8B-B14F-4D97-AF65-F5344CB8AC3E}">
        <p14:creationId xmlns:p14="http://schemas.microsoft.com/office/powerpoint/2010/main" xmlns="" val="2206752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9D9A28C-EF70-EC43-AF23-BDD9AA3B8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365125"/>
            <a:ext cx="10515603" cy="895639"/>
          </a:xfrm>
        </p:spPr>
        <p:txBody>
          <a:bodyPr/>
          <a:lstStyle/>
          <a:p>
            <a:r>
              <a:rPr lang="x-none" dirty="0"/>
              <a:t>Диференційна діагностика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49AAA908-B87D-6A43-A311-9CDAB2B29C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46446624"/>
              </p:ext>
            </p:extLst>
          </p:nvPr>
        </p:nvGraphicFramePr>
        <p:xfrm>
          <a:off x="838197" y="1260764"/>
          <a:ext cx="10515601" cy="5176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5393">
                  <a:extLst>
                    <a:ext uri="{9D8B030D-6E8A-4147-A177-3AD203B41FA5}">
                      <a16:colId xmlns:a16="http://schemas.microsoft.com/office/drawing/2014/main" xmlns="" val="2951841719"/>
                    </a:ext>
                  </a:extLst>
                </a:gridCol>
                <a:gridCol w="4150104">
                  <a:extLst>
                    <a:ext uri="{9D8B030D-6E8A-4147-A177-3AD203B41FA5}">
                      <a16:colId xmlns:a16="http://schemas.microsoft.com/office/drawing/2014/main" xmlns="" val="2324042768"/>
                    </a:ext>
                  </a:extLst>
                </a:gridCol>
                <a:gridCol w="4150104">
                  <a:extLst>
                    <a:ext uri="{9D8B030D-6E8A-4147-A177-3AD203B41FA5}">
                      <a16:colId xmlns:a16="http://schemas.microsoft.com/office/drawing/2014/main" xmlns="" val="2097344131"/>
                    </a:ext>
                  </a:extLst>
                </a:gridCol>
              </a:tblGrid>
              <a:tr h="360218">
                <a:tc>
                  <a:txBody>
                    <a:bodyPr/>
                    <a:lstStyle/>
                    <a:p>
                      <a:r>
                        <a:rPr lang="ru-RU" sz="1100" dirty="0" err="1">
                          <a:effectLst/>
                          <a:latin typeface="MinionPro"/>
                        </a:rPr>
                        <a:t>Вік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MinionPro"/>
                        </a:rPr>
                        <a:t>Стан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effectLst/>
                          <a:latin typeface="MinionPro"/>
                        </a:rPr>
                        <a:t>Симптоми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71813638"/>
                  </a:ext>
                </a:extLst>
              </a:tr>
              <a:tr h="1166813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MinionPro"/>
                        </a:rPr>
                        <a:t>6–11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років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MinionPro"/>
                        </a:rPr>
                        <a:t>Хронічний кашльовий синдром </a:t>
                      </a:r>
                      <a:endParaRPr lang="ru-RU">
                        <a:effectLst/>
                      </a:endParaRPr>
                    </a:p>
                    <a:p>
                      <a:r>
                        <a:rPr lang="ru-RU" sz="1100">
                          <a:effectLst/>
                          <a:latin typeface="MinionPro"/>
                        </a:rPr>
                        <a:t>Вдихання стороннього тіла Бронхоектази </a:t>
                      </a:r>
                      <a:endParaRPr lang="ru-RU">
                        <a:effectLst/>
                      </a:endParaRPr>
                    </a:p>
                    <a:p>
                      <a:r>
                        <a:rPr lang="ru-RU" sz="1100">
                          <a:effectLst/>
                          <a:latin typeface="MinionPro"/>
                        </a:rPr>
                        <a:t>Первинна циліарна дискінезія Вроджена вада серця Бронхолегенева дисплазія Муковісцидоз </a:t>
                      </a:r>
                      <a:endParaRPr lang="ru-RU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effectLst/>
                          <a:latin typeface="MinionPro"/>
                        </a:rPr>
                        <a:t>Чхання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,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свербіж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,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закладеність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 носа,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першіння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 в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горлі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/>
                      </a:r>
                      <a:br>
                        <a:rPr lang="ru-RU" sz="1100" dirty="0">
                          <a:effectLst/>
                          <a:latin typeface="MinionPro"/>
                        </a:rPr>
                      </a:br>
                      <a:r>
                        <a:rPr lang="ru-RU" sz="1100" dirty="0" err="1">
                          <a:effectLst/>
                          <a:latin typeface="MinionPro"/>
                        </a:rPr>
                        <a:t>Раптова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поява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симптомів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,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односторонніи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̆ хрип </a:t>
                      </a:r>
                      <a:endParaRPr lang="ru-RU" dirty="0">
                        <a:effectLst/>
                      </a:endParaRPr>
                    </a:p>
                    <a:p>
                      <a:r>
                        <a:rPr lang="ru-RU" sz="1100" dirty="0" err="1">
                          <a:effectLst/>
                          <a:latin typeface="MinionPro"/>
                        </a:rPr>
                        <a:t>Періодичні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інфекціі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̈,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продуктивнии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̆ кашель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Періодичні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інфекціі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̈,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продуктивнии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̆ кашель,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синусити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/>
                      </a:r>
                      <a:br>
                        <a:rPr lang="ru-RU" sz="1100" dirty="0">
                          <a:effectLst/>
                          <a:latin typeface="MinionPro"/>
                        </a:rPr>
                      </a:br>
                      <a:r>
                        <a:rPr lang="ru-RU" sz="1100" dirty="0">
                          <a:effectLst/>
                          <a:latin typeface="MinionPro"/>
                        </a:rPr>
                        <a:t>Шуми в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серці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  <a:p>
                      <a:r>
                        <a:rPr lang="ru-RU" sz="1100" dirty="0" err="1">
                          <a:effectLst/>
                          <a:latin typeface="MinionPro"/>
                        </a:rPr>
                        <a:t>Симптоми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 з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народження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/>
                      </a:r>
                      <a:br>
                        <a:rPr lang="ru-RU" sz="1100" dirty="0">
                          <a:effectLst/>
                          <a:latin typeface="MinionPro"/>
                        </a:rPr>
                      </a:br>
                      <a:r>
                        <a:rPr lang="ru-RU" sz="1100" dirty="0" err="1">
                          <a:effectLst/>
                          <a:latin typeface="MinionPro"/>
                        </a:rPr>
                        <a:t>Надмірнии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̆ кашель і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виділення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слизу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,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гастро-інтестинальні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MinionPro"/>
                        </a:rPr>
                        <a:t>симптоми</a:t>
                      </a:r>
                      <a:r>
                        <a:rPr lang="ru-RU" sz="1100" dirty="0">
                          <a:effectLst/>
                          <a:latin typeface="MinionPro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35308763"/>
                  </a:ext>
                </a:extLst>
              </a:tr>
              <a:tr h="11668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12–39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років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  <a:p>
                      <a:endParaRPr lang="x-none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Хронічнии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кашльовии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синдром </a:t>
                      </a:r>
                      <a:endParaRPr lang="ru-RU" dirty="0">
                        <a:effectLst/>
                      </a:endParaRPr>
                    </a:p>
                    <a:p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Дисфункція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голосових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зв'язок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Гіпервентиляція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дисфункція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дихання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Бронхоектази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  <a:p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Муковісцидоз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Вроджена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вада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серця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Дефіцит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α1-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антитрипсину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Вдихання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стороннього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тіла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  <a:p>
                      <a:endParaRPr lang="x-none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Чхання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свербіж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закладеність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носа,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першіння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горлі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Задишка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стридор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Запаморочення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парестезіі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̈,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зітхання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Продуктивнии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кашель,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рецидивуючі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інфекціі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̈ </a:t>
                      </a:r>
                      <a:endParaRPr lang="ru-RU" dirty="0">
                        <a:effectLst/>
                      </a:endParaRPr>
                    </a:p>
                    <a:p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Надмірнии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кашель,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продукція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слизу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Шуми в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серці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Задишка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ранніи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розвиток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емфіземи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родинному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анамнезі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  <a:p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Раптовии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початок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симптомів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  <a:p>
                      <a:endParaRPr lang="x-none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77285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15100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EA9B4D-65B7-A948-A9B5-A6C776C6B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6"/>
            <a:ext cx="10515598" cy="784802"/>
          </a:xfrm>
        </p:spPr>
        <p:txBody>
          <a:bodyPr/>
          <a:lstStyle/>
          <a:p>
            <a:r>
              <a:rPr lang="x-none" dirty="0"/>
              <a:t>Диференційна діагностика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A35374BD-D64E-D240-84E9-1B3043B514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20685110"/>
              </p:ext>
            </p:extLst>
          </p:nvPr>
        </p:nvGraphicFramePr>
        <p:xfrm>
          <a:off x="838201" y="1149928"/>
          <a:ext cx="10515597" cy="5514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xmlns="" val="178963251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59595032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703110906"/>
                    </a:ext>
                  </a:extLst>
                </a:gridCol>
              </a:tblGrid>
              <a:tr h="484908">
                <a:tc>
                  <a:txBody>
                    <a:bodyPr/>
                    <a:lstStyle/>
                    <a:p>
                      <a:r>
                        <a:rPr lang="uk-UA" dirty="0"/>
                        <a:t>Вік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dirty="0"/>
                        <a:t>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dirty="0"/>
                        <a:t>симптоми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9192067"/>
                  </a:ext>
                </a:extLst>
              </a:tr>
              <a:tr h="13344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 +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років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  <a:p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Дисфункція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голосових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зв'язок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Гіпервентиляція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дисфункціональне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дихання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ХОЗЛ </a:t>
                      </a:r>
                      <a:endParaRPr lang="ru-RU" dirty="0">
                        <a:effectLst/>
                      </a:endParaRPr>
                    </a:p>
                    <a:p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Бронхоектази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Серцева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недостатність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  <a:p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Ятрогеннии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кашель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Захворювання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паренхіми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легень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  <a:p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Легенева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емболія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Центральна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обструкція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дихальних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шляхів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  <a:p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Задишка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стридор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Запаморочення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парестезіі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̈,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зітхання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Кашель,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виділення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мокротиння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задишка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при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фізичному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навантаженні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паління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або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вплив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шкідливих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речовин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Продуктивнии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кашель,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рецидивуючі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інфекціі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̈</a:t>
                      </a:r>
                      <a:b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Задишка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при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навантаженні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нічні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симптоми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Лікування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інгібіторами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АПФ</a:t>
                      </a:r>
                      <a:b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Задишка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при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фізичному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навантаженні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непродуктивнии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кашель,</a:t>
                      </a:r>
                      <a:b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Раптовии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початок,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задишка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біль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грудях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Задишка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відсутність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реакціі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̈ на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бронхолітіки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  <a:p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809477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92948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7F188D-01A8-9043-B1F3-42A14170D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контроль астми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D14C342E-D1D3-DF4A-96F4-E351D1706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7624" y="1385455"/>
            <a:ext cx="6136752" cy="5107420"/>
          </a:xfrm>
        </p:spPr>
      </p:pic>
    </p:spTree>
    <p:extLst>
      <p:ext uri="{BB962C8B-B14F-4D97-AF65-F5344CB8AC3E}">
        <p14:creationId xmlns:p14="http://schemas.microsoft.com/office/powerpoint/2010/main" xmlns="" val="2518405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AB84A1-B229-AB4F-8374-FC787617B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контроль астми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D917F0C-2CC0-044A-B5DE-1CC101D3C5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4220667" cy="435133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9BDA679-6E21-BE4B-B411-7F81CDB21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672" y="4900469"/>
            <a:ext cx="5548746" cy="143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309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6B5569-BF4F-444F-BDBA-F6D7080F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Загострення</a:t>
            </a:r>
            <a:r>
              <a:rPr lang="ru-RU" b="1" i="1" dirty="0"/>
              <a:t>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B586AF6-80C6-8C4F-82A4-8FD77ED43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/>
              <a:t>Незадовільнии</a:t>
            </a:r>
            <a:r>
              <a:rPr lang="ru-RU" dirty="0"/>
              <a:t>̆ контроль </a:t>
            </a:r>
            <a:r>
              <a:rPr lang="ru-RU" dirty="0" err="1"/>
              <a:t>симптомів</a:t>
            </a:r>
            <a:r>
              <a:rPr lang="ru-RU" dirty="0"/>
              <a:t> БА сам по </a:t>
            </a:r>
            <a:r>
              <a:rPr lang="ru-RU" dirty="0" err="1"/>
              <a:t>собі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збільшує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за- </a:t>
            </a:r>
            <a:r>
              <a:rPr lang="ru-RU" dirty="0" err="1"/>
              <a:t>гострень</a:t>
            </a:r>
            <a:r>
              <a:rPr lang="ru-RU" dirty="0"/>
              <a:t>. У той же час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виявлено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додаткових</a:t>
            </a:r>
            <a:r>
              <a:rPr lang="ru-RU" dirty="0"/>
              <a:t> </a:t>
            </a:r>
            <a:r>
              <a:rPr lang="ru-RU" dirty="0" err="1"/>
              <a:t>незалежних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підвищує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загострень</a:t>
            </a:r>
            <a:r>
              <a:rPr lang="ru-RU" dirty="0"/>
              <a:t> у </a:t>
            </a:r>
            <a:r>
              <a:rPr lang="ru-RU" dirty="0" err="1"/>
              <a:t>пацієнта</a:t>
            </a:r>
            <a:r>
              <a:rPr lang="ru-RU" dirty="0"/>
              <a:t>,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симпто</a:t>
            </a:r>
            <a:r>
              <a:rPr lang="ru-RU" dirty="0"/>
              <a:t>- </a:t>
            </a:r>
            <a:r>
              <a:rPr lang="ru-RU" dirty="0" err="1"/>
              <a:t>мів</a:t>
            </a:r>
            <a:r>
              <a:rPr lang="ru-RU" dirty="0"/>
              <a:t> мало (</a:t>
            </a:r>
            <a:r>
              <a:rPr lang="ru-RU" dirty="0" err="1"/>
              <a:t>всі</a:t>
            </a:r>
            <a:r>
              <a:rPr lang="ru-RU" dirty="0"/>
              <a:t> вони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оцінюватись</a:t>
            </a:r>
            <a:r>
              <a:rPr lang="ru-RU" dirty="0"/>
              <a:t> на </a:t>
            </a:r>
            <a:r>
              <a:rPr lang="ru-RU" dirty="0" err="1"/>
              <a:t>первинніи</a:t>
            </a:r>
            <a:r>
              <a:rPr lang="ru-RU" dirty="0"/>
              <a:t>̆ </a:t>
            </a:r>
            <a:r>
              <a:rPr lang="ru-RU" dirty="0" err="1"/>
              <a:t>ланці</a:t>
            </a:r>
            <a:r>
              <a:rPr lang="ru-RU" dirty="0"/>
              <a:t>): </a:t>
            </a:r>
          </a:p>
          <a:p>
            <a:pPr lvl="1"/>
            <a:r>
              <a:rPr lang="ru-RU" dirty="0"/>
              <a:t>≥1 </a:t>
            </a:r>
            <a:r>
              <a:rPr lang="ru-RU" dirty="0" err="1"/>
              <a:t>загострення</a:t>
            </a:r>
            <a:r>
              <a:rPr lang="ru-RU" dirty="0"/>
              <a:t> в </a:t>
            </a:r>
            <a:r>
              <a:rPr lang="ru-RU" dirty="0" err="1"/>
              <a:t>анамнезі</a:t>
            </a:r>
            <a:r>
              <a:rPr lang="ru-RU" dirty="0"/>
              <a:t> за </a:t>
            </a:r>
            <a:r>
              <a:rPr lang="ru-RU" dirty="0" err="1"/>
              <a:t>попередніи</a:t>
            </a:r>
            <a:r>
              <a:rPr lang="ru-RU" dirty="0"/>
              <a:t>̆ </a:t>
            </a:r>
            <a:r>
              <a:rPr lang="ru-RU" dirty="0" err="1"/>
              <a:t>рік</a:t>
            </a:r>
            <a:r>
              <a:rPr lang="ru-RU" dirty="0"/>
              <a:t>, </a:t>
            </a:r>
          </a:p>
          <a:p>
            <a:pPr lvl="1"/>
            <a:r>
              <a:rPr lang="ru-RU" dirty="0" err="1"/>
              <a:t>низька</a:t>
            </a:r>
            <a:r>
              <a:rPr lang="ru-RU" dirty="0"/>
              <a:t> </a:t>
            </a:r>
            <a:r>
              <a:rPr lang="ru-RU" dirty="0" err="1"/>
              <a:t>прихильність</a:t>
            </a:r>
            <a:r>
              <a:rPr lang="ru-RU" dirty="0"/>
              <a:t> до </a:t>
            </a:r>
            <a:r>
              <a:rPr lang="ru-RU" dirty="0" err="1"/>
              <a:t>терапіі</a:t>
            </a:r>
            <a:r>
              <a:rPr lang="ru-RU" dirty="0"/>
              <a:t>̈, </a:t>
            </a:r>
          </a:p>
          <a:p>
            <a:pPr lvl="1"/>
            <a:r>
              <a:rPr lang="ru-RU" dirty="0"/>
              <a:t>неправильна </a:t>
            </a:r>
            <a:r>
              <a:rPr lang="ru-RU" dirty="0" err="1"/>
              <a:t>техніку</a:t>
            </a:r>
            <a:r>
              <a:rPr lang="ru-RU" dirty="0"/>
              <a:t> </a:t>
            </a:r>
            <a:r>
              <a:rPr lang="ru-RU" dirty="0" err="1"/>
              <a:t>інгаляціі</a:t>
            </a:r>
            <a:r>
              <a:rPr lang="ru-RU" dirty="0"/>
              <a:t>̈ і </a:t>
            </a:r>
            <a:r>
              <a:rPr lang="ru-RU" dirty="0" err="1"/>
              <a:t>паління</a:t>
            </a:r>
            <a:r>
              <a:rPr lang="ru-RU" dirty="0"/>
              <a:t>, </a:t>
            </a:r>
          </a:p>
          <a:p>
            <a:pPr lvl="1"/>
            <a:r>
              <a:rPr lang="ru-RU" dirty="0" err="1"/>
              <a:t>хронічнийсинусит</a:t>
            </a:r>
            <a:r>
              <a:rPr lang="ru-RU" dirty="0"/>
              <a:t> </a:t>
            </a:r>
          </a:p>
          <a:p>
            <a:pPr lvl="1"/>
            <a:r>
              <a:rPr lang="ru-RU" dirty="0" err="1"/>
              <a:t>паління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455604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B48160-F0A8-4C40-8601-29883EB27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Цикл </a:t>
            </a:r>
            <a:r>
              <a:rPr lang="ru-RU" dirty="0" err="1"/>
              <a:t>ведення</a:t>
            </a:r>
            <a:r>
              <a:rPr lang="ru-RU" dirty="0"/>
              <a:t> БА, </a:t>
            </a:r>
            <a:r>
              <a:rPr lang="ru-RU" dirty="0" err="1"/>
              <a:t>засновании</a:t>
            </a:r>
            <a:r>
              <a:rPr lang="ru-RU" dirty="0"/>
              <a:t>̆ на </a:t>
            </a:r>
            <a:r>
              <a:rPr lang="ru-RU" dirty="0" err="1"/>
              <a:t>контролі</a:t>
            </a:r>
            <a:r>
              <a:rPr lang="ru-RU" dirty="0"/>
              <a:t>. </a:t>
            </a:r>
            <a:br>
              <a:rPr lang="ru-RU" dirty="0"/>
            </a:br>
            <a:endParaRPr lang="x-none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7CDF6E65-84D6-A04E-B18C-B8E6D93EF3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0450" y="1413164"/>
            <a:ext cx="7531100" cy="4366130"/>
          </a:xfrm>
        </p:spPr>
      </p:pic>
    </p:spTree>
    <p:extLst>
      <p:ext uri="{BB962C8B-B14F-4D97-AF65-F5344CB8AC3E}">
        <p14:creationId xmlns:p14="http://schemas.microsoft.com/office/powerpoint/2010/main" xmlns="" val="2967563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B3CA03-FCFF-094B-AB81-10D2E836E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Ступенева терапія БА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F34FADBC-E3C8-E947-A2DD-CCC436F04F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817144" y="34853"/>
            <a:ext cx="4613132" cy="7924803"/>
          </a:xfrm>
        </p:spPr>
      </p:pic>
    </p:spTree>
    <p:extLst>
      <p:ext uri="{BB962C8B-B14F-4D97-AF65-F5344CB8AC3E}">
        <p14:creationId xmlns:p14="http://schemas.microsoft.com/office/powerpoint/2010/main" xmlns="" val="2044361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6CE37A-DC8E-F942-8E44-34EEDAD79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5B367C0-1BA3-A646-8082-4E69E3CC47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5891" y="365125"/>
            <a:ext cx="7730835" cy="5966402"/>
          </a:xfrm>
        </p:spPr>
      </p:pic>
    </p:spTree>
    <p:extLst>
      <p:ext uri="{BB962C8B-B14F-4D97-AF65-F5344CB8AC3E}">
        <p14:creationId xmlns:p14="http://schemas.microsoft.com/office/powerpoint/2010/main" xmlns="" val="1455422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839A1D-5553-9F45-9ACE-45943B1C6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3F68F9C5-A45C-144A-8B95-2196CDEB34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0800" y="665018"/>
            <a:ext cx="5846618" cy="5929746"/>
          </a:xfrm>
        </p:spPr>
      </p:pic>
    </p:spTree>
    <p:extLst>
      <p:ext uri="{BB962C8B-B14F-4D97-AF65-F5344CB8AC3E}">
        <p14:creationId xmlns:p14="http://schemas.microsoft.com/office/powerpoint/2010/main" xmlns="" val="828421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A2DA7E-897F-B546-8853-E6FDDCD1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CEF96019-AB1C-8A4F-88A4-3F996391B6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6545" y="365125"/>
            <a:ext cx="5140037" cy="6127750"/>
          </a:xfrm>
        </p:spPr>
      </p:pic>
    </p:spTree>
    <p:extLst>
      <p:ext uri="{BB962C8B-B14F-4D97-AF65-F5344CB8AC3E}">
        <p14:creationId xmlns:p14="http://schemas.microsoft.com/office/powerpoint/2010/main" xmlns="" val="3364569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9DF917-6B4E-6A4E-AC25-7D6DA49CE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ВЕДЕННЯ ЗАГОСТРЕННЯ БА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3C78ED5-24AF-8642-9B30-25FE4EC9D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/>
              <a:t>Загострення</a:t>
            </a:r>
            <a:r>
              <a:rPr lang="ru-RU" dirty="0"/>
              <a:t> </a:t>
            </a:r>
            <a:r>
              <a:rPr lang="ru-RU" dirty="0" err="1"/>
              <a:t>бронхіальноі</a:t>
            </a:r>
            <a:r>
              <a:rPr lang="ru-RU" dirty="0"/>
              <a:t>̈ </a:t>
            </a:r>
            <a:r>
              <a:rPr lang="ru-RU" dirty="0" err="1"/>
              <a:t>астми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епізод</a:t>
            </a:r>
            <a:r>
              <a:rPr lang="ru-RU" dirty="0"/>
              <a:t>, </a:t>
            </a:r>
            <a:r>
              <a:rPr lang="ru-RU" dirty="0" err="1"/>
              <a:t>якии</a:t>
            </a:r>
            <a:r>
              <a:rPr lang="ru-RU" dirty="0"/>
              <a:t>̆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прогресуючим</a:t>
            </a:r>
            <a:r>
              <a:rPr lang="ru-RU" dirty="0"/>
              <a:t> </a:t>
            </a:r>
            <a:r>
              <a:rPr lang="ru-RU" dirty="0" err="1"/>
              <a:t>збільшенням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(</a:t>
            </a:r>
            <a:r>
              <a:rPr lang="ru-RU" dirty="0" err="1"/>
              <a:t>задишки</a:t>
            </a:r>
            <a:r>
              <a:rPr lang="ru-RU" dirty="0"/>
              <a:t>, кашлю, </a:t>
            </a:r>
            <a:r>
              <a:rPr lang="ru-RU" dirty="0" err="1"/>
              <a:t>свистячого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скутості</a:t>
            </a:r>
            <a:r>
              <a:rPr lang="ru-RU" dirty="0"/>
              <a:t> </a:t>
            </a:r>
            <a:r>
              <a:rPr lang="ru-RU" dirty="0" err="1"/>
              <a:t>грудноі</a:t>
            </a:r>
            <a:r>
              <a:rPr lang="ru-RU" dirty="0"/>
              <a:t>̈ </a:t>
            </a:r>
            <a:r>
              <a:rPr lang="ru-RU" dirty="0" err="1"/>
              <a:t>клітки</a:t>
            </a:r>
            <a:r>
              <a:rPr lang="ru-RU" dirty="0"/>
              <a:t>) і </a:t>
            </a:r>
            <a:r>
              <a:rPr lang="ru-RU" dirty="0" err="1"/>
              <a:t>прогресучим</a:t>
            </a:r>
            <a:r>
              <a:rPr lang="ru-RU" dirty="0"/>
              <a:t> </a:t>
            </a:r>
            <a:r>
              <a:rPr lang="ru-RU" dirty="0" err="1"/>
              <a:t>зниженням</a:t>
            </a:r>
            <a:r>
              <a:rPr lang="ru-RU" dirty="0"/>
              <a:t> </a:t>
            </a:r>
            <a:r>
              <a:rPr lang="ru-RU" dirty="0" err="1"/>
              <a:t>функціі</a:t>
            </a:r>
            <a:r>
              <a:rPr lang="ru-RU" dirty="0"/>
              <a:t>̈ </a:t>
            </a:r>
            <a:r>
              <a:rPr lang="ru-RU" dirty="0" err="1"/>
              <a:t>легень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відрізняються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звичайного</a:t>
            </a:r>
            <a:r>
              <a:rPr lang="ru-RU" dirty="0"/>
              <a:t> стану </a:t>
            </a:r>
            <a:r>
              <a:rPr lang="ru-RU" dirty="0" err="1"/>
              <a:t>пацієнта</a:t>
            </a:r>
            <a:r>
              <a:rPr lang="ru-RU" dirty="0"/>
              <a:t> та </a:t>
            </a:r>
            <a:r>
              <a:rPr lang="ru-RU" dirty="0" err="1"/>
              <a:t>вимагають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в </a:t>
            </a:r>
            <a:r>
              <a:rPr lang="ru-RU" dirty="0" err="1"/>
              <a:t>лікуванні</a:t>
            </a:r>
            <a:r>
              <a:rPr lang="ru-RU" dirty="0"/>
              <a:t>. </a:t>
            </a:r>
            <a:r>
              <a:rPr lang="ru-RU" dirty="0" err="1"/>
              <a:t>Загострення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трапитись</a:t>
            </a:r>
            <a:r>
              <a:rPr lang="ru-RU" dirty="0"/>
              <a:t> як у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встановленим</a:t>
            </a:r>
            <a:r>
              <a:rPr lang="ru-RU" dirty="0"/>
              <a:t> </a:t>
            </a:r>
            <a:r>
              <a:rPr lang="ru-RU" dirty="0" err="1"/>
              <a:t>діагнозом</a:t>
            </a:r>
            <a:r>
              <a:rPr lang="ru-RU" dirty="0"/>
              <a:t> </a:t>
            </a:r>
            <a:r>
              <a:rPr lang="ru-RU" dirty="0" err="1"/>
              <a:t>астми</a:t>
            </a:r>
            <a:r>
              <a:rPr lang="ru-RU" dirty="0"/>
              <a:t>, так як </a:t>
            </a:r>
            <a:r>
              <a:rPr lang="ru-RU" dirty="0" err="1"/>
              <a:t>їі</a:t>
            </a:r>
            <a:r>
              <a:rPr lang="ru-RU" dirty="0"/>
              <a:t>̈ </a:t>
            </a:r>
            <a:r>
              <a:rPr lang="ru-RU" dirty="0" err="1"/>
              <a:t>першии</a:t>
            </a:r>
            <a:r>
              <a:rPr lang="ru-RU" dirty="0"/>
              <a:t>̆ </a:t>
            </a:r>
            <a:r>
              <a:rPr lang="ru-RU" dirty="0" err="1"/>
              <a:t>прояв</a:t>
            </a:r>
            <a:r>
              <a:rPr lang="ru-RU" dirty="0"/>
              <a:t>. </a:t>
            </a:r>
            <a:r>
              <a:rPr lang="ru-RU" dirty="0" err="1"/>
              <a:t>Загострення</a:t>
            </a:r>
            <a:r>
              <a:rPr lang="ru-RU" dirty="0"/>
              <a:t> як правило, </a:t>
            </a:r>
            <a:r>
              <a:rPr lang="ru-RU" dirty="0" err="1"/>
              <a:t>розвиваються</a:t>
            </a:r>
            <a:r>
              <a:rPr lang="ru-RU" dirty="0"/>
              <a:t> у </a:t>
            </a:r>
            <a:r>
              <a:rPr lang="ru-RU" dirty="0" err="1"/>
              <a:t>відповідь</a:t>
            </a:r>
            <a:r>
              <a:rPr lang="ru-RU" dirty="0"/>
              <a:t> на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зовнішніх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(</a:t>
            </a:r>
            <a:r>
              <a:rPr lang="ru-RU" dirty="0" err="1"/>
              <a:t>вірусні</a:t>
            </a:r>
            <a:r>
              <a:rPr lang="ru-RU" dirty="0"/>
              <a:t> </a:t>
            </a:r>
            <a:r>
              <a:rPr lang="ru-RU" dirty="0" err="1"/>
              <a:t>інфекціі</a:t>
            </a:r>
            <a:r>
              <a:rPr lang="ru-RU" dirty="0"/>
              <a:t>̈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, пилок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пові</a:t>
            </a:r>
            <a:r>
              <a:rPr lang="ru-RU" dirty="0"/>
              <a:t>- тря)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низькоі</a:t>
            </a:r>
            <a:r>
              <a:rPr lang="ru-RU" dirty="0"/>
              <a:t>̈ </a:t>
            </a:r>
            <a:r>
              <a:rPr lang="ru-RU" dirty="0" err="1"/>
              <a:t>прихильності</a:t>
            </a:r>
            <a:r>
              <a:rPr lang="ru-RU" dirty="0"/>
              <a:t> до </a:t>
            </a:r>
            <a:r>
              <a:rPr lang="ru-RU" dirty="0" err="1"/>
              <a:t>лікування</a:t>
            </a:r>
            <a:r>
              <a:rPr lang="ru-RU" dirty="0"/>
              <a:t> (</a:t>
            </a:r>
            <a:r>
              <a:rPr lang="ru-RU" dirty="0" err="1"/>
              <a:t>прийому</a:t>
            </a:r>
            <a:r>
              <a:rPr lang="ru-RU" dirty="0"/>
              <a:t> </a:t>
            </a:r>
            <a:r>
              <a:rPr lang="ru-RU" dirty="0" err="1"/>
              <a:t>контролюючого</a:t>
            </a:r>
            <a:r>
              <a:rPr lang="ru-RU" dirty="0"/>
              <a:t> </a:t>
            </a:r>
            <a:r>
              <a:rPr lang="ru-RU" dirty="0" err="1"/>
              <a:t>препара</a:t>
            </a:r>
            <a:r>
              <a:rPr lang="ru-RU" dirty="0"/>
              <a:t>- ту); </a:t>
            </a:r>
            <a:r>
              <a:rPr lang="ru-RU" dirty="0" err="1"/>
              <a:t>однак</a:t>
            </a:r>
            <a:r>
              <a:rPr lang="ru-RU" dirty="0"/>
              <a:t> у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вони </a:t>
            </a:r>
            <a:r>
              <a:rPr lang="ru-RU" dirty="0" err="1"/>
              <a:t>розвиваються</a:t>
            </a:r>
            <a:r>
              <a:rPr lang="ru-RU" dirty="0"/>
              <a:t> і без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. </a:t>
            </a:r>
            <a:r>
              <a:rPr lang="ru-RU" dirty="0" err="1"/>
              <a:t>Тяжкі</a:t>
            </a:r>
            <a:r>
              <a:rPr lang="ru-RU" dirty="0"/>
              <a:t> </a:t>
            </a:r>
            <a:r>
              <a:rPr lang="ru-RU" dirty="0" err="1"/>
              <a:t>загострення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розвинутись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з легкою </a:t>
            </a:r>
            <a:r>
              <a:rPr lang="ru-RU" dirty="0" err="1"/>
              <a:t>або</a:t>
            </a:r>
            <a:r>
              <a:rPr lang="ru-RU" dirty="0"/>
              <a:t> добре </a:t>
            </a:r>
            <a:r>
              <a:rPr lang="ru-RU" dirty="0" err="1"/>
              <a:t>контрольованою</a:t>
            </a:r>
            <a:r>
              <a:rPr lang="ru-RU" dirty="0"/>
              <a:t> астмою 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087503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071BC4-668C-E64A-8F58-31BFB5BE4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Фактори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підвищують</a:t>
            </a:r>
            <a:r>
              <a:rPr lang="ru-RU" b="1" dirty="0"/>
              <a:t> </a:t>
            </a:r>
            <a:r>
              <a:rPr lang="ru-RU" b="1" dirty="0" err="1"/>
              <a:t>ризик</a:t>
            </a:r>
            <a:r>
              <a:rPr lang="ru-RU" b="1" dirty="0"/>
              <a:t> </a:t>
            </a:r>
            <a:r>
              <a:rPr lang="ru-RU" b="1" dirty="0" err="1"/>
              <a:t>пов’язаного</a:t>
            </a:r>
            <a:r>
              <a:rPr lang="ru-RU" b="1" dirty="0"/>
              <a:t> з БА летального результату </a:t>
            </a:r>
            <a:endParaRPr lang="x-none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9A5A4E55-DF05-DD4F-8ECE-4F94B7C7E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3500" y="2286000"/>
            <a:ext cx="6985000" cy="2851944"/>
          </a:xfrm>
        </p:spPr>
      </p:pic>
    </p:spTree>
    <p:extLst>
      <p:ext uri="{BB962C8B-B14F-4D97-AF65-F5344CB8AC3E}">
        <p14:creationId xmlns:p14="http://schemas.microsoft.com/office/powerpoint/2010/main" xmlns="" val="2634327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BC79A6-0B74-0B4C-A1BD-3ED64FE90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Лікування загострення БА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D693585-81B5-A14D-BD8E-1E8AD6CE6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-</a:t>
            </a:r>
            <a:r>
              <a:rPr lang="ru-RU" dirty="0" err="1"/>
              <a:t>Інгаляційні</a:t>
            </a:r>
            <a:r>
              <a:rPr lang="ru-RU" dirty="0"/>
              <a:t> </a:t>
            </a:r>
            <a:r>
              <a:rPr lang="ru-RU" dirty="0" err="1"/>
              <a:t>короткодіючі</a:t>
            </a:r>
            <a:r>
              <a:rPr lang="ru-RU" dirty="0"/>
              <a:t> </a:t>
            </a:r>
            <a:r>
              <a:rPr lang="el-GR" dirty="0"/>
              <a:t>β 2 -</a:t>
            </a:r>
            <a:r>
              <a:rPr lang="ru-RU" dirty="0" err="1"/>
              <a:t>агоністи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-</a:t>
            </a:r>
            <a:r>
              <a:rPr lang="ru-RU" dirty="0" err="1"/>
              <a:t>Інгаляційні</a:t>
            </a:r>
            <a:r>
              <a:rPr lang="ru-RU" dirty="0"/>
              <a:t> </a:t>
            </a:r>
            <a:r>
              <a:rPr lang="ru-RU" dirty="0" err="1"/>
              <a:t>глюкокортикостероїди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-</a:t>
            </a:r>
            <a:r>
              <a:rPr lang="ru-RU" dirty="0" err="1"/>
              <a:t>Комбінація</a:t>
            </a:r>
            <a:r>
              <a:rPr lang="ru-RU" dirty="0"/>
              <a:t> </a:t>
            </a:r>
            <a:r>
              <a:rPr lang="ru-RU" dirty="0" err="1"/>
              <a:t>низьких</a:t>
            </a:r>
            <a:r>
              <a:rPr lang="ru-RU" dirty="0"/>
              <a:t> доз </a:t>
            </a:r>
            <a:r>
              <a:rPr lang="ru-RU" dirty="0" err="1"/>
              <a:t>інгаляційного</a:t>
            </a:r>
            <a:r>
              <a:rPr lang="ru-RU" dirty="0"/>
              <a:t> </a:t>
            </a:r>
            <a:r>
              <a:rPr lang="ru-RU" dirty="0" err="1"/>
              <a:t>глюкокортикостероїду</a:t>
            </a:r>
            <a:r>
              <a:rPr lang="ru-RU" dirty="0"/>
              <a:t> -(</a:t>
            </a:r>
            <a:r>
              <a:rPr lang="ru-RU" dirty="0" err="1"/>
              <a:t>будесонід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беклометазон</a:t>
            </a:r>
            <a:r>
              <a:rPr lang="ru-RU" dirty="0"/>
              <a:t>) з ТДБА з </a:t>
            </a:r>
            <a:r>
              <a:rPr lang="ru-RU" dirty="0" err="1"/>
              <a:t>швидким</a:t>
            </a:r>
            <a:r>
              <a:rPr lang="ru-RU" dirty="0"/>
              <a:t> початком </a:t>
            </a:r>
            <a:r>
              <a:rPr lang="ru-RU" dirty="0" err="1"/>
              <a:t>діі</a:t>
            </a:r>
            <a:r>
              <a:rPr lang="ru-RU" dirty="0"/>
              <a:t>̈ (</a:t>
            </a:r>
            <a:r>
              <a:rPr lang="ru-RU" dirty="0" err="1"/>
              <a:t>формотерол</a:t>
            </a:r>
            <a:r>
              <a:rPr lang="ru-RU" dirty="0"/>
              <a:t>)</a:t>
            </a:r>
            <a:br>
              <a:rPr lang="ru-RU" dirty="0"/>
            </a:br>
            <a:r>
              <a:rPr lang="ru-RU" dirty="0"/>
              <a:t>І-</a:t>
            </a:r>
            <a:r>
              <a:rPr lang="ru-RU" dirty="0" err="1"/>
              <a:t>нші</a:t>
            </a:r>
            <a:r>
              <a:rPr lang="ru-RU" dirty="0"/>
              <a:t> </a:t>
            </a:r>
            <a:r>
              <a:rPr lang="ru-RU" dirty="0" err="1"/>
              <a:t>комбінаціі</a:t>
            </a:r>
            <a:r>
              <a:rPr lang="ru-RU" dirty="0"/>
              <a:t>̈ ІКС/ТДБА в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контролюючих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-</a:t>
            </a:r>
            <a:r>
              <a:rPr lang="ru-RU" dirty="0" err="1"/>
              <a:t>Модифікатори</a:t>
            </a:r>
            <a:r>
              <a:rPr lang="ru-RU" dirty="0"/>
              <a:t> </a:t>
            </a:r>
            <a:r>
              <a:rPr lang="ru-RU" dirty="0" err="1"/>
              <a:t>лейкотриєнів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-</a:t>
            </a:r>
            <a:r>
              <a:rPr lang="ru-RU" dirty="0" err="1"/>
              <a:t>Пероральні</a:t>
            </a:r>
            <a:r>
              <a:rPr lang="ru-RU" dirty="0"/>
              <a:t> </a:t>
            </a:r>
            <a:r>
              <a:rPr lang="ru-RU" dirty="0" err="1"/>
              <a:t>глюкокортикостероїди</a:t>
            </a: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043964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6B9C27-8A7A-9446-B76F-34FB55DED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Лікування</a:t>
            </a:r>
            <a:r>
              <a:rPr lang="ru-RU" b="1" dirty="0"/>
              <a:t> </a:t>
            </a:r>
            <a:r>
              <a:rPr lang="ru-RU" b="1" dirty="0" err="1"/>
              <a:t>загострень</a:t>
            </a:r>
            <a:r>
              <a:rPr lang="ru-RU" b="1" dirty="0"/>
              <a:t> </a:t>
            </a:r>
            <a:r>
              <a:rPr lang="ru-RU" b="1" dirty="0" err="1"/>
              <a:t>бронхіальноі</a:t>
            </a:r>
            <a:r>
              <a:rPr lang="ru-RU" b="1" dirty="0"/>
              <a:t>̈ </a:t>
            </a:r>
            <a:r>
              <a:rPr lang="ru-RU" b="1" dirty="0" err="1"/>
              <a:t>астми</a:t>
            </a:r>
            <a:r>
              <a:rPr lang="ru-RU" b="1" dirty="0"/>
              <a:t> в </a:t>
            </a:r>
            <a:r>
              <a:rPr lang="ru-RU" b="1" dirty="0" err="1"/>
              <a:t>загальніи</a:t>
            </a:r>
            <a:r>
              <a:rPr lang="ru-RU" b="1" dirty="0"/>
              <a:t>̆ </a:t>
            </a:r>
            <a:r>
              <a:rPr lang="ru-RU" b="1" dirty="0" err="1"/>
              <a:t>лікарськіи</a:t>
            </a:r>
            <a:r>
              <a:rPr lang="ru-RU" b="1" dirty="0"/>
              <a:t>̆ </a:t>
            </a:r>
            <a:r>
              <a:rPr lang="ru-RU" b="1" dirty="0" err="1"/>
              <a:t>практиці</a:t>
            </a:r>
            <a:r>
              <a:rPr lang="ru-RU" b="1" dirty="0"/>
              <a:t> </a:t>
            </a:r>
            <a:endParaRPr lang="x-none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B820560F-2200-944C-9477-7F163DB596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2400" y="2356644"/>
            <a:ext cx="6807200" cy="3289300"/>
          </a:xfrm>
        </p:spPr>
      </p:pic>
    </p:spTree>
    <p:extLst>
      <p:ext uri="{BB962C8B-B14F-4D97-AF65-F5344CB8AC3E}">
        <p14:creationId xmlns:p14="http://schemas.microsoft.com/office/powerpoint/2010/main" xmlns="" val="278861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31AEE3-5048-C546-850D-9E194C3D2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Лікування</a:t>
            </a:r>
            <a:r>
              <a:rPr lang="ru-RU" b="1" dirty="0"/>
              <a:t> </a:t>
            </a:r>
            <a:r>
              <a:rPr lang="ru-RU" b="1" dirty="0" err="1"/>
              <a:t>загострень</a:t>
            </a:r>
            <a:r>
              <a:rPr lang="ru-RU" b="1" dirty="0"/>
              <a:t> </a:t>
            </a:r>
            <a:r>
              <a:rPr lang="ru-RU" b="1" dirty="0" err="1"/>
              <a:t>бронхіальноі</a:t>
            </a:r>
            <a:r>
              <a:rPr lang="ru-RU" b="1" dirty="0"/>
              <a:t>̈ </a:t>
            </a:r>
            <a:r>
              <a:rPr lang="ru-RU" b="1" dirty="0" err="1"/>
              <a:t>астми</a:t>
            </a:r>
            <a:r>
              <a:rPr lang="ru-RU" b="1" dirty="0"/>
              <a:t> в </a:t>
            </a:r>
            <a:r>
              <a:rPr lang="ru-RU" b="1" dirty="0" err="1"/>
              <a:t>загальніи</a:t>
            </a:r>
            <a:r>
              <a:rPr lang="ru-RU" b="1" dirty="0"/>
              <a:t>̆ </a:t>
            </a:r>
            <a:r>
              <a:rPr lang="ru-RU" b="1" dirty="0" err="1"/>
              <a:t>лікарськіи</a:t>
            </a:r>
            <a:r>
              <a:rPr lang="ru-RU" b="1" dirty="0"/>
              <a:t>̆ </a:t>
            </a:r>
            <a:r>
              <a:rPr lang="ru-RU" b="1" dirty="0" err="1"/>
              <a:t>практиці</a:t>
            </a:r>
            <a:r>
              <a:rPr lang="ru-RU" b="1" dirty="0"/>
              <a:t> </a:t>
            </a:r>
            <a:endParaRPr lang="x-none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29ACFC36-480F-B642-B5E0-BDD39ADE68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1617" y="1825625"/>
            <a:ext cx="5748765" cy="4351338"/>
          </a:xfrm>
        </p:spPr>
      </p:pic>
    </p:spTree>
    <p:extLst>
      <p:ext uri="{BB962C8B-B14F-4D97-AF65-F5344CB8AC3E}">
        <p14:creationId xmlns:p14="http://schemas.microsoft.com/office/powerpoint/2010/main" xmlns="" val="2128116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66CDF0-B80F-984A-B5E7-AEE22F7A7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DF9C1707-C74C-DC4D-9951-CC48FE844A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7055" y="365125"/>
            <a:ext cx="5611090" cy="6127750"/>
          </a:xfrm>
        </p:spPr>
      </p:pic>
    </p:spTree>
    <p:extLst>
      <p:ext uri="{BB962C8B-B14F-4D97-AF65-F5344CB8AC3E}">
        <p14:creationId xmlns:p14="http://schemas.microsoft.com/office/powerpoint/2010/main" xmlns="" val="922994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6A3505-D78E-1A4C-9DC4-A64D76DB3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Гостра дихальна недостатність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4D846D0-7143-C04E-9690-78C5D5DA3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err="1"/>
              <a:t>Гостра</a:t>
            </a:r>
            <a:r>
              <a:rPr lang="ru-RU" b="1" dirty="0"/>
              <a:t> </a:t>
            </a:r>
            <a:r>
              <a:rPr lang="ru-RU" b="1" dirty="0" err="1"/>
              <a:t>дихальна</a:t>
            </a:r>
            <a:r>
              <a:rPr lang="ru-RU" b="1" dirty="0"/>
              <a:t> </a:t>
            </a:r>
            <a:r>
              <a:rPr lang="ru-RU" b="1" dirty="0" err="1"/>
              <a:t>недостатність</a:t>
            </a:r>
            <a:r>
              <a:rPr lang="ru-RU" b="1" dirty="0"/>
              <a:t> (ГДН)</a:t>
            </a:r>
            <a:r>
              <a:rPr lang="ru-RU" dirty="0"/>
              <a:t> - </a:t>
            </a:r>
            <a:r>
              <a:rPr lang="ru-RU" dirty="0" err="1"/>
              <a:t>є</a:t>
            </a:r>
            <a:r>
              <a:rPr lang="ru-RU" dirty="0"/>
              <a:t> синдром з </a:t>
            </a:r>
            <a:r>
              <a:rPr lang="ru-RU" dirty="0" err="1"/>
              <a:t>ознаками</a:t>
            </a:r>
            <a:r>
              <a:rPr lang="ru-RU" dirty="0"/>
              <a:t> максимального </a:t>
            </a:r>
            <a:r>
              <a:rPr lang="ru-RU" dirty="0" err="1"/>
              <a:t>напруження</a:t>
            </a:r>
            <a:r>
              <a:rPr lang="ru-RU" dirty="0"/>
              <a:t> </a:t>
            </a:r>
            <a:r>
              <a:rPr lang="ru-RU" dirty="0" err="1"/>
              <a:t>компенсаторних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при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відсутня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достатнього</a:t>
            </a:r>
            <a:r>
              <a:rPr lang="ru-RU" dirty="0"/>
              <a:t> </a:t>
            </a:r>
            <a:r>
              <a:rPr lang="ru-RU" dirty="0" err="1"/>
              <a:t>насичення</a:t>
            </a:r>
            <a:r>
              <a:rPr lang="ru-RU" dirty="0"/>
              <a:t> киснем </a:t>
            </a:r>
            <a:r>
              <a:rPr lang="ru-RU" dirty="0" err="1"/>
              <a:t>органів</a:t>
            </a:r>
            <a:r>
              <a:rPr lang="ru-RU" dirty="0"/>
              <a:t> і систем та </a:t>
            </a:r>
            <a:r>
              <a:rPr lang="ru-RU" dirty="0" err="1"/>
              <a:t>виведення</a:t>
            </a:r>
            <a:r>
              <a:rPr lang="ru-RU" dirty="0"/>
              <a:t> </a:t>
            </a:r>
            <a:r>
              <a:rPr lang="ru-RU" dirty="0" err="1"/>
              <a:t>вуглекислого</a:t>
            </a:r>
            <a:r>
              <a:rPr lang="ru-RU" dirty="0"/>
              <a:t> газу. ГДН -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патологічний</a:t>
            </a:r>
            <a:r>
              <a:rPr lang="ru-RU" dirty="0"/>
              <a:t> синдром при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характерні</a:t>
            </a:r>
            <a:r>
              <a:rPr lang="ru-RU" dirty="0"/>
              <a:t> 4 </a:t>
            </a:r>
            <a:r>
              <a:rPr lang="ru-RU" dirty="0" err="1"/>
              <a:t>ознаки</a:t>
            </a:r>
            <a:r>
              <a:rPr lang="ru-RU" dirty="0"/>
              <a:t>: </a:t>
            </a:r>
            <a:r>
              <a:rPr lang="ru-RU" dirty="0" err="1"/>
              <a:t>задишка</a:t>
            </a:r>
            <a:r>
              <a:rPr lang="ru-RU" dirty="0"/>
              <a:t>; РаО2 буде </a:t>
            </a:r>
            <a:r>
              <a:rPr lang="ru-RU" dirty="0" err="1"/>
              <a:t>менше</a:t>
            </a:r>
            <a:r>
              <a:rPr lang="ru-RU" dirty="0"/>
              <a:t> 60 </a:t>
            </a:r>
            <a:r>
              <a:rPr lang="ru-RU" dirty="0" err="1"/>
              <a:t>мм.рт.ст</a:t>
            </a:r>
            <a:r>
              <a:rPr lang="ru-RU" dirty="0"/>
              <a:t>.; а РаСО2 становить </a:t>
            </a:r>
            <a:r>
              <a:rPr lang="ru-RU" dirty="0" err="1"/>
              <a:t>більше</a:t>
            </a:r>
            <a:r>
              <a:rPr lang="ru-RU" dirty="0"/>
              <a:t> 45 </a:t>
            </a:r>
            <a:r>
              <a:rPr lang="ru-RU" dirty="0" err="1"/>
              <a:t>мм.рт.ст</a:t>
            </a:r>
            <a:r>
              <a:rPr lang="ru-RU" dirty="0"/>
              <a:t>.; </a:t>
            </a:r>
            <a:r>
              <a:rPr lang="ru-RU" dirty="0" err="1"/>
              <a:t>низькі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рН. </a:t>
            </a:r>
            <a:r>
              <a:rPr lang="ru-RU" dirty="0" err="1"/>
              <a:t>Патогенетична</a:t>
            </a:r>
            <a:r>
              <a:rPr lang="ru-RU" dirty="0"/>
              <a:t> </a:t>
            </a:r>
            <a:r>
              <a:rPr lang="ru-RU" dirty="0" err="1"/>
              <a:t>класифікація</a:t>
            </a:r>
            <a:r>
              <a:rPr lang="ru-RU" dirty="0"/>
              <a:t> </a:t>
            </a:r>
            <a:r>
              <a:rPr lang="ru-RU" dirty="0" err="1"/>
              <a:t>розподіляє</a:t>
            </a:r>
            <a:r>
              <a:rPr lang="ru-RU" dirty="0"/>
              <a:t> ГДН на 2 </a:t>
            </a:r>
            <a:r>
              <a:rPr lang="ru-RU" dirty="0" err="1"/>
              <a:t>групи</a:t>
            </a:r>
            <a:r>
              <a:rPr lang="ru-RU" dirty="0"/>
              <a:t>: а) з </a:t>
            </a:r>
            <a:r>
              <a:rPr lang="ru-RU" dirty="0" err="1"/>
              <a:t>переважним</a:t>
            </a:r>
            <a:r>
              <a:rPr lang="ru-RU" dirty="0"/>
              <a:t> </a:t>
            </a:r>
            <a:r>
              <a:rPr lang="ru-RU" dirty="0" err="1"/>
              <a:t>ураженням</a:t>
            </a:r>
            <a:r>
              <a:rPr lang="ru-RU" dirty="0"/>
              <a:t> </a:t>
            </a:r>
            <a:r>
              <a:rPr lang="ru-RU" dirty="0" err="1"/>
              <a:t>позалегеневих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 (І); б) з </a:t>
            </a:r>
            <a:r>
              <a:rPr lang="ru-RU" dirty="0" err="1"/>
              <a:t>переважним</a:t>
            </a:r>
            <a:r>
              <a:rPr lang="ru-RU" dirty="0"/>
              <a:t> </a:t>
            </a:r>
            <a:r>
              <a:rPr lang="ru-RU" dirty="0" err="1"/>
              <a:t>ураженням</a:t>
            </a:r>
            <a:r>
              <a:rPr lang="ru-RU" dirty="0"/>
              <a:t> </a:t>
            </a:r>
            <a:r>
              <a:rPr lang="ru-RU" dirty="0" err="1"/>
              <a:t>легеневих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 (ІІ)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7838605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003BEB-754D-9B4C-88FB-B351E726E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Патогенетичний механізм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BC79992-52F0-2A4C-93F1-2E23D88DF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позалегеневих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регуляції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(</a:t>
            </a:r>
            <a:r>
              <a:rPr lang="ru-RU" dirty="0" err="1"/>
              <a:t>травматичні</a:t>
            </a:r>
            <a:r>
              <a:rPr lang="ru-RU" dirty="0"/>
              <a:t>, </a:t>
            </a:r>
            <a:r>
              <a:rPr lang="ru-RU" dirty="0" err="1"/>
              <a:t>токсичні</a:t>
            </a:r>
            <a:r>
              <a:rPr lang="ru-RU" dirty="0"/>
              <a:t>, </a:t>
            </a:r>
            <a:r>
              <a:rPr lang="ru-RU" dirty="0" err="1"/>
              <a:t>метаболічні</a:t>
            </a:r>
            <a:r>
              <a:rPr lang="ru-RU" dirty="0"/>
              <a:t>, </a:t>
            </a:r>
            <a:r>
              <a:rPr lang="ru-RU" dirty="0" err="1"/>
              <a:t>нейроінфекційні</a:t>
            </a:r>
            <a:r>
              <a:rPr lang="ru-RU" dirty="0"/>
              <a:t> та </a:t>
            </a:r>
            <a:r>
              <a:rPr lang="ru-RU" dirty="0" err="1"/>
              <a:t>таке</a:t>
            </a:r>
            <a:r>
              <a:rPr lang="ru-RU" dirty="0"/>
              <a:t> </a:t>
            </a:r>
            <a:r>
              <a:rPr lang="ru-RU" dirty="0" err="1"/>
              <a:t>інш</a:t>
            </a:r>
            <a:r>
              <a:rPr lang="ru-RU" dirty="0"/>
              <a:t>.);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нервово-м’язової</a:t>
            </a:r>
            <a:r>
              <a:rPr lang="ru-RU" dirty="0"/>
              <a:t> </a:t>
            </a:r>
            <a:r>
              <a:rPr lang="ru-RU" dirty="0" err="1"/>
              <a:t>інервації</a:t>
            </a:r>
            <a:r>
              <a:rPr lang="ru-RU" dirty="0"/>
              <a:t> (</a:t>
            </a:r>
            <a:r>
              <a:rPr lang="ru-RU" dirty="0" err="1"/>
              <a:t>правець</a:t>
            </a:r>
            <a:r>
              <a:rPr lang="ru-RU" dirty="0"/>
              <a:t>, </a:t>
            </a:r>
            <a:r>
              <a:rPr lang="ru-RU" dirty="0" err="1"/>
              <a:t>поліомієліт</a:t>
            </a:r>
            <a:r>
              <a:rPr lang="ru-RU" dirty="0"/>
              <a:t>, </a:t>
            </a:r>
            <a:r>
              <a:rPr lang="ru-RU" dirty="0" err="1"/>
              <a:t>міастенія</a:t>
            </a:r>
            <a:r>
              <a:rPr lang="ru-RU" dirty="0"/>
              <a:t>, </a:t>
            </a:r>
            <a:r>
              <a:rPr lang="ru-RU" dirty="0" err="1"/>
              <a:t>інтоксикація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м’язів</a:t>
            </a:r>
            <a:r>
              <a:rPr lang="ru-RU" dirty="0"/>
              <a:t> та реберного каркасу;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(</a:t>
            </a:r>
            <a:r>
              <a:rPr lang="ru-RU" dirty="0" err="1"/>
              <a:t>анемія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серцево-судинні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гіповолемія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крововтрати</a:t>
            </a:r>
            <a:r>
              <a:rPr lang="ru-RU" dirty="0"/>
              <a:t>.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33837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632A69-BB36-B74D-8803-06C2A31C0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Патогенетичний механізм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4F4B12-C30E-8547-85A2-98EE4B28C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2.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легеневих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обструкція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(</a:t>
            </a:r>
            <a:r>
              <a:rPr lang="ru-RU" dirty="0" err="1"/>
              <a:t>сторонні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експіраторний</a:t>
            </a:r>
            <a:r>
              <a:rPr lang="ru-RU" dirty="0"/>
              <a:t> синдром, </a:t>
            </a:r>
            <a:r>
              <a:rPr lang="ru-RU" dirty="0" err="1"/>
              <a:t>бронхіолоспазм</a:t>
            </a:r>
            <a:r>
              <a:rPr lang="ru-RU" dirty="0"/>
              <a:t> та </a:t>
            </a:r>
            <a:r>
              <a:rPr lang="ru-RU" dirty="0" err="1"/>
              <a:t>інш</a:t>
            </a:r>
            <a:r>
              <a:rPr lang="ru-RU" dirty="0"/>
              <a:t>.);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рестрикція</a:t>
            </a:r>
            <a:r>
              <a:rPr lang="ru-RU" dirty="0"/>
              <a:t> </a:t>
            </a:r>
            <a:r>
              <a:rPr lang="ru-RU" dirty="0" err="1"/>
              <a:t>альвеолярної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(</a:t>
            </a:r>
            <a:r>
              <a:rPr lang="ru-RU" dirty="0" err="1"/>
              <a:t>інтерстиціальний</a:t>
            </a:r>
            <a:r>
              <a:rPr lang="ru-RU" dirty="0"/>
              <a:t> набряк, плеврит, пневмоторакс, гемоторакс, </a:t>
            </a:r>
            <a:r>
              <a:rPr lang="ru-RU" dirty="0" err="1"/>
              <a:t>пневмофіброз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легеневих</a:t>
            </a:r>
            <a:r>
              <a:rPr lang="ru-RU" dirty="0"/>
              <a:t> </a:t>
            </a:r>
            <a:r>
              <a:rPr lang="ru-RU" dirty="0" err="1"/>
              <a:t>капілярів</a:t>
            </a:r>
            <a:r>
              <a:rPr lang="ru-RU" dirty="0"/>
              <a:t> (</a:t>
            </a:r>
            <a:r>
              <a:rPr lang="ru-RU" dirty="0" err="1"/>
              <a:t>мікротромбоз</a:t>
            </a:r>
            <a:r>
              <a:rPr lang="ru-RU" dirty="0"/>
              <a:t>, </a:t>
            </a:r>
            <a:r>
              <a:rPr lang="ru-RU" dirty="0" err="1"/>
              <a:t>капіляротоксикоз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об’єму</a:t>
            </a:r>
            <a:r>
              <a:rPr lang="ru-RU" dirty="0"/>
              <a:t> </a:t>
            </a:r>
            <a:r>
              <a:rPr lang="ru-RU" dirty="0" err="1"/>
              <a:t>функціонуючої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(стан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лобектомії</a:t>
            </a:r>
            <a:r>
              <a:rPr lang="ru-RU" dirty="0"/>
              <a:t>, </a:t>
            </a:r>
            <a:r>
              <a:rPr lang="ru-RU" dirty="0" err="1"/>
              <a:t>пульмонектомії</a:t>
            </a:r>
            <a:r>
              <a:rPr lang="ru-RU" dirty="0"/>
              <a:t>, </a:t>
            </a:r>
            <a:r>
              <a:rPr lang="ru-RU" dirty="0" err="1"/>
              <a:t>пневмонії</a:t>
            </a:r>
            <a:r>
              <a:rPr lang="ru-RU" dirty="0"/>
              <a:t>, </a:t>
            </a:r>
            <a:r>
              <a:rPr lang="ru-RU" dirty="0" err="1"/>
              <a:t>кісти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7048565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343764-9F12-6C48-91B6-C3983B394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Необхідні</a:t>
            </a:r>
            <a:r>
              <a:rPr lang="ru-RU" b="1" dirty="0"/>
              <a:t> </a:t>
            </a:r>
            <a:r>
              <a:rPr lang="ru-RU" b="1" dirty="0" err="1"/>
              <a:t>дії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929EF5E-95E7-A248-8836-30446CAEB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err="1"/>
              <a:t>Збір</a:t>
            </a:r>
            <a:r>
              <a:rPr lang="ru-RU" b="1" dirty="0"/>
              <a:t> анамнезу </a:t>
            </a:r>
            <a:r>
              <a:rPr lang="ru-RU" b="1" dirty="0" err="1"/>
              <a:t>захворювання</a:t>
            </a:r>
            <a:r>
              <a:rPr lang="ru-RU" b="1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Встановити</a:t>
            </a:r>
            <a:r>
              <a:rPr lang="ru-RU" dirty="0"/>
              <a:t> </a:t>
            </a:r>
            <a:r>
              <a:rPr lang="ru-RU" dirty="0" err="1"/>
              <a:t>точний</a:t>
            </a:r>
            <a:r>
              <a:rPr lang="ru-RU" dirty="0"/>
              <a:t> час </a:t>
            </a:r>
            <a:r>
              <a:rPr lang="ru-RU" dirty="0" err="1"/>
              <a:t>від</a:t>
            </a:r>
            <a:r>
              <a:rPr lang="ru-RU" dirty="0"/>
              <a:t> початку нападу </a:t>
            </a:r>
            <a:r>
              <a:rPr lang="ru-RU" b="1" dirty="0"/>
              <a:t>ГДН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dirty="0" err="1"/>
              <a:t>Встановити</a:t>
            </a:r>
            <a:r>
              <a:rPr lang="ru-RU" dirty="0"/>
              <a:t> причину нападу.</a:t>
            </a:r>
          </a:p>
          <a:p>
            <a:pPr marL="0" indent="0">
              <a:buNone/>
            </a:pPr>
            <a:r>
              <a:rPr lang="ru-RU" dirty="0"/>
              <a:t>3. </a:t>
            </a:r>
            <a:r>
              <a:rPr lang="ru-RU" dirty="0" err="1"/>
              <a:t>Встановити</a:t>
            </a:r>
            <a:r>
              <a:rPr lang="ru-RU" dirty="0"/>
              <a:t>,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у </a:t>
            </a:r>
            <a:r>
              <a:rPr lang="ru-RU" dirty="0" err="1"/>
              <a:t>минулому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напади </a:t>
            </a:r>
            <a:r>
              <a:rPr lang="ru-RU" b="1" dirty="0"/>
              <a:t>ГДН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037281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A8AF5B-958D-E143-B3D3-4CE600223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Необхідні</a:t>
            </a:r>
            <a:r>
              <a:rPr lang="ru-RU" b="1" dirty="0"/>
              <a:t> </a:t>
            </a:r>
            <a:r>
              <a:rPr lang="ru-RU" b="1" dirty="0" err="1"/>
              <a:t>дії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FFC5AC-CB26-A140-8477-59EEA14B0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4. </a:t>
            </a:r>
            <a:r>
              <a:rPr lang="ru-RU" dirty="0" err="1"/>
              <a:t>Встановити</a:t>
            </a:r>
            <a:r>
              <a:rPr lang="ru-RU" dirty="0"/>
              <a:t>, за </a:t>
            </a:r>
            <a:r>
              <a:rPr lang="ru-RU" dirty="0" err="1"/>
              <a:t>яких</a:t>
            </a:r>
            <a:r>
              <a:rPr lang="ru-RU" dirty="0"/>
              <a:t> умов </a:t>
            </a:r>
            <a:r>
              <a:rPr lang="ru-RU" dirty="0" err="1"/>
              <a:t>виник</a:t>
            </a:r>
            <a:r>
              <a:rPr lang="ru-RU" dirty="0"/>
              <a:t>/</a:t>
            </a:r>
            <a:r>
              <a:rPr lang="ru-RU" dirty="0" err="1"/>
              <a:t>є</a:t>
            </a:r>
            <a:r>
              <a:rPr lang="ru-RU" dirty="0"/>
              <a:t> </a:t>
            </a:r>
            <a:r>
              <a:rPr lang="ru-RU" b="1" dirty="0"/>
              <a:t>ГДН</a:t>
            </a:r>
            <a:r>
              <a:rPr lang="ru-RU" dirty="0"/>
              <a:t> -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пов’язаний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з травмою, </a:t>
            </a:r>
            <a:r>
              <a:rPr lang="ru-RU" dirty="0" err="1"/>
              <a:t>хронічним</a:t>
            </a:r>
            <a:r>
              <a:rPr lang="ru-RU" dirty="0"/>
              <a:t> </a:t>
            </a:r>
            <a:r>
              <a:rPr lang="ru-RU" dirty="0" err="1"/>
              <a:t>захворюванням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, </a:t>
            </a:r>
            <a:r>
              <a:rPr lang="ru-RU" dirty="0" err="1"/>
              <a:t>фізичним</a:t>
            </a:r>
            <a:r>
              <a:rPr lang="ru-RU" dirty="0"/>
              <a:t>, </a:t>
            </a:r>
            <a:r>
              <a:rPr lang="ru-RU" dirty="0" err="1"/>
              <a:t>психоемоційним</a:t>
            </a:r>
            <a:r>
              <a:rPr lang="ru-RU" dirty="0"/>
              <a:t> </a:t>
            </a:r>
            <a:r>
              <a:rPr lang="ru-RU" dirty="0" err="1"/>
              <a:t>навантаженням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токсичних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5. </a:t>
            </a:r>
            <a:r>
              <a:rPr lang="ru-RU" dirty="0" err="1"/>
              <a:t>З’ясувати</a:t>
            </a:r>
            <a:r>
              <a:rPr lang="ru-RU" dirty="0"/>
              <a:t>,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виникали</a:t>
            </a:r>
            <a:r>
              <a:rPr lang="ru-RU" dirty="0"/>
              <a:t> напади </a:t>
            </a:r>
            <a:r>
              <a:rPr lang="ru-RU" dirty="0" err="1"/>
              <a:t>задухи</a:t>
            </a:r>
            <a:r>
              <a:rPr lang="ru-RU" dirty="0"/>
              <a:t> при </a:t>
            </a:r>
            <a:r>
              <a:rPr lang="ru-RU" dirty="0" err="1"/>
              <a:t>ходьбі</a:t>
            </a:r>
            <a:r>
              <a:rPr lang="ru-RU" dirty="0"/>
              <a:t>,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примушували</a:t>
            </a:r>
            <a:r>
              <a:rPr lang="ru-RU" dirty="0"/>
              <a:t> </a:t>
            </a:r>
            <a:r>
              <a:rPr lang="ru-RU" dirty="0" err="1"/>
              <a:t>зупинятися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тривалість</a:t>
            </a:r>
            <a:r>
              <a:rPr lang="ru-RU" dirty="0"/>
              <a:t> у </a:t>
            </a:r>
            <a:r>
              <a:rPr lang="ru-RU" dirty="0" err="1"/>
              <a:t>хвилинах</a:t>
            </a:r>
            <a:r>
              <a:rPr lang="ru-RU" dirty="0"/>
              <a:t>.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знімались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напади </a:t>
            </a:r>
            <a:r>
              <a:rPr lang="ru-RU" dirty="0" err="1"/>
              <a:t>бронхолітиками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ліками</a:t>
            </a:r>
            <a:r>
              <a:rPr lang="ru-RU" dirty="0"/>
              <a:t> </a:t>
            </a:r>
            <a:r>
              <a:rPr lang="ru-RU" dirty="0" err="1"/>
              <a:t>специфічного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6. </a:t>
            </a:r>
            <a:r>
              <a:rPr lang="ru-RU" dirty="0" err="1"/>
              <a:t>Чи</a:t>
            </a:r>
            <a:r>
              <a:rPr lang="ru-RU" dirty="0"/>
              <a:t> схожий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напад</a:t>
            </a:r>
            <a:r>
              <a:rPr lang="ru-RU" dirty="0"/>
              <a:t> </a:t>
            </a:r>
            <a:r>
              <a:rPr lang="ru-RU" dirty="0" err="1"/>
              <a:t>задухи</a:t>
            </a:r>
            <a:r>
              <a:rPr lang="ru-RU" dirty="0"/>
              <a:t> на </a:t>
            </a:r>
            <a:r>
              <a:rPr lang="ru-RU" dirty="0" err="1"/>
              <a:t>ті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виникали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 при </a:t>
            </a:r>
            <a:r>
              <a:rPr lang="ru-RU" dirty="0" err="1"/>
              <a:t>фізичному</a:t>
            </a:r>
            <a:r>
              <a:rPr lang="ru-RU" dirty="0"/>
              <a:t> </a:t>
            </a:r>
            <a:r>
              <a:rPr lang="ru-RU" dirty="0" err="1"/>
              <a:t>навантаженні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з </a:t>
            </a:r>
            <a:r>
              <a:rPr lang="ru-RU" dirty="0" err="1"/>
              <a:t>інших</a:t>
            </a:r>
            <a:r>
              <a:rPr lang="ru-RU" dirty="0"/>
              <a:t> причин за </a:t>
            </a:r>
            <a:r>
              <a:rPr lang="ru-RU" dirty="0" err="1"/>
              <a:t>інтенсивністю</a:t>
            </a:r>
            <a:r>
              <a:rPr lang="ru-RU" dirty="0"/>
              <a:t> та характером.</a:t>
            </a:r>
          </a:p>
          <a:p>
            <a:pPr marL="0" indent="0">
              <a:buNone/>
            </a:pPr>
            <a:r>
              <a:rPr lang="ru-RU" dirty="0"/>
              <a:t>7. </a:t>
            </a:r>
            <a:r>
              <a:rPr lang="ru-RU" dirty="0" err="1"/>
              <a:t>Чи</a:t>
            </a:r>
            <a:r>
              <a:rPr lang="ru-RU" dirty="0"/>
              <a:t> посилились та </a:t>
            </a:r>
            <a:r>
              <a:rPr lang="ru-RU" dirty="0" err="1"/>
              <a:t>почастішали</a:t>
            </a:r>
            <a:r>
              <a:rPr lang="ru-RU" dirty="0"/>
              <a:t> напади </a:t>
            </a:r>
            <a:r>
              <a:rPr lang="ru-RU" dirty="0" err="1"/>
              <a:t>задухи</a:t>
            </a:r>
            <a:r>
              <a:rPr lang="ru-RU" dirty="0"/>
              <a:t> </a:t>
            </a:r>
            <a:r>
              <a:rPr lang="ru-RU" dirty="0" err="1"/>
              <a:t>останнім</a:t>
            </a:r>
            <a:r>
              <a:rPr lang="ru-RU" dirty="0"/>
              <a:t> часом.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1365748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B3D0DA-C1EC-C242-9AC1-77FFAA3E9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Збір</a:t>
            </a:r>
            <a:r>
              <a:rPr lang="ru-RU" b="1" dirty="0"/>
              <a:t> анамнезу </a:t>
            </a:r>
            <a:r>
              <a:rPr lang="ru-RU" b="1" dirty="0" err="1"/>
              <a:t>життя</a:t>
            </a:r>
            <a:r>
              <a:rPr lang="ru-RU" b="1" dirty="0"/>
              <a:t>: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E6FDB2-4086-EF47-9134-B288B12BC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ru-RU" dirty="0" err="1"/>
              <a:t>Встановити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лікарські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приймає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щоденно</a:t>
            </a:r>
            <a:endParaRPr lang="ru-RU" dirty="0"/>
          </a:p>
          <a:p>
            <a:pPr>
              <a:buFontTx/>
              <a:buChar char="-"/>
            </a:pPr>
            <a:r>
              <a:rPr lang="ru-RU" dirty="0" err="1"/>
              <a:t>З’ясувати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лікарські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прийняв</a:t>
            </a:r>
            <a:r>
              <a:rPr lang="ru-RU" dirty="0"/>
              <a:t> до </a:t>
            </a:r>
            <a:r>
              <a:rPr lang="ru-RU" dirty="0" err="1"/>
              <a:t>прибуття</a:t>
            </a:r>
            <a:r>
              <a:rPr lang="ru-RU" dirty="0"/>
              <a:t> </a:t>
            </a:r>
            <a:r>
              <a:rPr lang="ru-RU" dirty="0" err="1"/>
              <a:t>бригади</a:t>
            </a:r>
            <a:r>
              <a:rPr lang="ru-RU" dirty="0"/>
              <a:t> </a:t>
            </a:r>
            <a:r>
              <a:rPr lang="ru-RU" dirty="0" err="1"/>
              <a:t>екстреної</a:t>
            </a:r>
            <a:r>
              <a:rPr lang="ru-RU" dirty="0"/>
              <a:t> (</a:t>
            </a:r>
            <a:r>
              <a:rPr lang="ru-RU" dirty="0" err="1"/>
              <a:t>швидкої</a:t>
            </a:r>
            <a:r>
              <a:rPr lang="ru-RU" dirty="0"/>
              <a:t>)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.</a:t>
            </a:r>
          </a:p>
          <a:p>
            <a:pPr>
              <a:buFontTx/>
              <a:buChar char="-"/>
            </a:pPr>
            <a:r>
              <a:rPr lang="ru-RU" dirty="0" err="1"/>
              <a:t>З’ясувати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серцево-судинних</a:t>
            </a:r>
            <a:r>
              <a:rPr lang="ru-RU" dirty="0"/>
              <a:t> та </a:t>
            </a:r>
            <a:r>
              <a:rPr lang="ru-RU" dirty="0" err="1"/>
              <a:t>респіраторно-обструктивних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етіологічних</a:t>
            </a:r>
            <a:r>
              <a:rPr lang="ru-RU" dirty="0"/>
              <a:t> причин: </a:t>
            </a: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обструктивне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(ХОЗЛ), </a:t>
            </a:r>
            <a:r>
              <a:rPr lang="ru-RU" dirty="0" err="1"/>
              <a:t>бульозна</a:t>
            </a:r>
            <a:r>
              <a:rPr lang="ru-RU" dirty="0"/>
              <a:t> хвороба, травма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, </a:t>
            </a:r>
            <a:r>
              <a:rPr lang="ru-RU" dirty="0" err="1"/>
              <a:t>артеріальна</a:t>
            </a:r>
            <a:r>
              <a:rPr lang="ru-RU" dirty="0"/>
              <a:t> </a:t>
            </a:r>
            <a:r>
              <a:rPr lang="ru-RU" dirty="0" err="1"/>
              <a:t>гіпертензія</a:t>
            </a:r>
            <a:r>
              <a:rPr lang="ru-RU" dirty="0"/>
              <a:t>, </a:t>
            </a:r>
            <a:r>
              <a:rPr lang="ru-RU" dirty="0" err="1"/>
              <a:t>тютюнопаління</a:t>
            </a:r>
            <a:r>
              <a:rPr lang="ru-RU" dirty="0"/>
              <a:t>, </a:t>
            </a:r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, </a:t>
            </a:r>
            <a:r>
              <a:rPr lang="ru-RU" dirty="0" err="1"/>
              <a:t>гіперхолестеринемія</a:t>
            </a:r>
            <a:r>
              <a:rPr lang="ru-RU" dirty="0"/>
              <a:t>.</a:t>
            </a:r>
          </a:p>
          <a:p>
            <a:pPr>
              <a:buFontTx/>
              <a:buChar char="-"/>
            </a:pPr>
            <a:r>
              <a:rPr lang="ru-RU" dirty="0" err="1"/>
              <a:t>Виявити</a:t>
            </a:r>
            <a:r>
              <a:rPr lang="ru-RU" dirty="0"/>
              <a:t> в </a:t>
            </a:r>
            <a:r>
              <a:rPr lang="ru-RU" dirty="0" err="1"/>
              <a:t>анамнезі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супутні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: </a:t>
            </a:r>
            <a:r>
              <a:rPr lang="ru-RU" dirty="0" err="1"/>
              <a:t>порушення</a:t>
            </a:r>
            <a:r>
              <a:rPr lang="ru-RU" dirty="0"/>
              <a:t> ритму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мозкового</a:t>
            </a:r>
            <a:r>
              <a:rPr lang="ru-RU" dirty="0"/>
              <a:t> </a:t>
            </a:r>
            <a:r>
              <a:rPr lang="ru-RU" dirty="0" err="1"/>
              <a:t>кровообігу</a:t>
            </a:r>
            <a:r>
              <a:rPr lang="ru-RU" dirty="0"/>
              <a:t>, </a:t>
            </a:r>
            <a:r>
              <a:rPr lang="ru-RU" dirty="0" err="1"/>
              <a:t>онкологічних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виразкової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шлунку</a:t>
            </a:r>
            <a:r>
              <a:rPr lang="ru-RU" dirty="0"/>
              <a:t> та 12-палої кишки,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та </a:t>
            </a:r>
            <a:r>
              <a:rPr lang="ru-RU" dirty="0" err="1"/>
              <a:t>наявність</a:t>
            </a:r>
            <a:r>
              <a:rPr lang="ru-RU" dirty="0"/>
              <a:t> у </a:t>
            </a:r>
            <a:r>
              <a:rPr lang="ru-RU" dirty="0" err="1"/>
              <a:t>минулому</a:t>
            </a:r>
            <a:r>
              <a:rPr lang="ru-RU" dirty="0"/>
              <a:t> </a:t>
            </a:r>
            <a:r>
              <a:rPr lang="ru-RU" dirty="0" err="1"/>
              <a:t>кровотеч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pPr>
              <a:buFontTx/>
              <a:buChar char="-"/>
            </a:pPr>
            <a:r>
              <a:rPr lang="ru-RU" dirty="0" err="1"/>
              <a:t>Зібрати</a:t>
            </a:r>
            <a:r>
              <a:rPr lang="ru-RU" dirty="0"/>
              <a:t>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алергологічний</a:t>
            </a:r>
            <a:r>
              <a:rPr lang="ru-RU" dirty="0"/>
              <a:t> анамнез та </a:t>
            </a:r>
            <a:r>
              <a:rPr lang="ru-RU" dirty="0" err="1"/>
              <a:t>з’ясувати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алергічні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на </a:t>
            </a:r>
            <a:r>
              <a:rPr lang="ru-RU" dirty="0" err="1"/>
              <a:t>прийом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287125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D624E9-E4AE-4848-923A-F6D2F5D82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Проведення</a:t>
            </a:r>
            <a:r>
              <a:rPr lang="ru-RU" b="1" dirty="0"/>
              <a:t> </a:t>
            </a:r>
            <a:r>
              <a:rPr lang="ru-RU" b="1" dirty="0" err="1"/>
              <a:t>огляду</a:t>
            </a:r>
            <a:r>
              <a:rPr lang="ru-RU" b="1" dirty="0"/>
              <a:t> та </a:t>
            </a:r>
            <a:r>
              <a:rPr lang="ru-RU" b="1" dirty="0" err="1"/>
              <a:t>фізичного</a:t>
            </a:r>
            <a:r>
              <a:rPr lang="ru-RU" b="1" dirty="0"/>
              <a:t> </a:t>
            </a:r>
            <a:r>
              <a:rPr lang="ru-RU" b="1" dirty="0" err="1"/>
              <a:t>обстеження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C38F484-0D16-5541-A175-DE9BE29F3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показань</a:t>
            </a:r>
            <a:r>
              <a:rPr lang="ru-RU" dirty="0"/>
              <a:t> </a:t>
            </a:r>
            <a:r>
              <a:rPr lang="ru-RU" dirty="0" err="1"/>
              <a:t>усунути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життєво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 </a:t>
            </a:r>
            <a:r>
              <a:rPr lang="ru-RU" dirty="0" err="1"/>
              <a:t>функцій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– </a:t>
            </a:r>
            <a:r>
              <a:rPr lang="ru-RU" dirty="0" err="1"/>
              <a:t>кровообігу</a:t>
            </a:r>
            <a:r>
              <a:rPr lang="ru-RU" dirty="0"/>
              <a:t>, </a:t>
            </a:r>
            <a:r>
              <a:rPr lang="ru-RU" dirty="0" err="1"/>
              <a:t>дихання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Візуальна</a:t>
            </a:r>
            <a:r>
              <a:rPr lang="ru-RU" dirty="0"/>
              <a:t> </a:t>
            </a:r>
            <a:r>
              <a:rPr lang="ru-RU" dirty="0" err="1"/>
              <a:t>оцінка</a:t>
            </a:r>
            <a:r>
              <a:rPr lang="ru-RU" dirty="0"/>
              <a:t>: </a:t>
            </a:r>
            <a:r>
              <a:rPr lang="ru-RU" dirty="0" err="1"/>
              <a:t>голосно</a:t>
            </a:r>
            <a:r>
              <a:rPr lang="ru-RU" dirty="0"/>
              <a:t> </a:t>
            </a:r>
            <a:r>
              <a:rPr lang="ru-RU" dirty="0" err="1"/>
              <a:t>пропонують</a:t>
            </a:r>
            <a:r>
              <a:rPr lang="ru-RU" dirty="0"/>
              <a:t> </a:t>
            </a:r>
            <a:r>
              <a:rPr lang="ru-RU" dirty="0" err="1"/>
              <a:t>відкрити</a:t>
            </a:r>
            <a:r>
              <a:rPr lang="ru-RU" dirty="0"/>
              <a:t> </a:t>
            </a:r>
            <a:r>
              <a:rPr lang="ru-RU" dirty="0" err="1"/>
              <a:t>очі</a:t>
            </a:r>
            <a:r>
              <a:rPr lang="ru-RU" dirty="0"/>
              <a:t> і </a:t>
            </a:r>
            <a:r>
              <a:rPr lang="ru-RU" dirty="0" err="1"/>
              <a:t>запитують</a:t>
            </a:r>
            <a:r>
              <a:rPr lang="ru-RU" dirty="0"/>
              <a:t>: «</a:t>
            </a:r>
            <a:r>
              <a:rPr lang="ru-RU" dirty="0" err="1"/>
              <a:t>Що</a:t>
            </a:r>
            <a:r>
              <a:rPr lang="ru-RU" dirty="0"/>
              <a:t> у Вас </a:t>
            </a:r>
            <a:r>
              <a:rPr lang="ru-RU" dirty="0" err="1"/>
              <a:t>болить</a:t>
            </a:r>
            <a:r>
              <a:rPr lang="ru-RU" dirty="0"/>
              <a:t>?».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хворий</a:t>
            </a:r>
            <a:r>
              <a:rPr lang="ru-RU" dirty="0"/>
              <a:t> не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інструкції</a:t>
            </a:r>
            <a:r>
              <a:rPr lang="ru-RU" dirty="0"/>
              <a:t>, </a:t>
            </a:r>
            <a:r>
              <a:rPr lang="ru-RU" dirty="0" err="1"/>
              <a:t>лікар</a:t>
            </a:r>
            <a:r>
              <a:rPr lang="ru-RU" dirty="0"/>
              <a:t> </a:t>
            </a:r>
            <a:r>
              <a:rPr lang="ru-RU" dirty="0" err="1"/>
              <a:t>поплескує</a:t>
            </a:r>
            <a:r>
              <a:rPr lang="ru-RU" dirty="0"/>
              <a:t> хворого по плечу, </a:t>
            </a:r>
            <a:r>
              <a:rPr lang="ru-RU" dirty="0" err="1"/>
              <a:t>щоці</a:t>
            </a:r>
            <a:r>
              <a:rPr lang="ru-RU" dirty="0"/>
              <a:t> і </a:t>
            </a:r>
            <a:r>
              <a:rPr lang="ru-RU" dirty="0" err="1"/>
              <a:t>ще</a:t>
            </a:r>
            <a:r>
              <a:rPr lang="ru-RU" dirty="0"/>
              <a:t> раз </a:t>
            </a:r>
            <a:r>
              <a:rPr lang="ru-RU" dirty="0" err="1"/>
              <a:t>пропонує</a:t>
            </a:r>
            <a:r>
              <a:rPr lang="ru-RU" dirty="0"/>
              <a:t> </a:t>
            </a:r>
            <a:r>
              <a:rPr lang="ru-RU" dirty="0" err="1"/>
              <a:t>відкрити</a:t>
            </a:r>
            <a:r>
              <a:rPr lang="ru-RU" dirty="0"/>
              <a:t> </a:t>
            </a:r>
            <a:r>
              <a:rPr lang="ru-RU" dirty="0" err="1"/>
              <a:t>очі</a:t>
            </a:r>
            <a:r>
              <a:rPr lang="ru-RU" dirty="0"/>
              <a:t>. </a:t>
            </a:r>
            <a:r>
              <a:rPr lang="ru-RU" dirty="0" err="1"/>
              <a:t>Лікар</a:t>
            </a:r>
            <a:r>
              <a:rPr lang="ru-RU" dirty="0"/>
              <a:t> </a:t>
            </a:r>
            <a:r>
              <a:rPr lang="ru-RU" dirty="0" err="1"/>
              <a:t>нахиляється</a:t>
            </a:r>
            <a:r>
              <a:rPr lang="ru-RU" dirty="0"/>
              <a:t> до хворого на </a:t>
            </a:r>
            <a:r>
              <a:rPr lang="ru-RU" dirty="0" err="1"/>
              <a:t>відстань</a:t>
            </a:r>
            <a:r>
              <a:rPr lang="ru-RU" dirty="0"/>
              <a:t> до 15-20 см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і </a:t>
            </a:r>
            <a:r>
              <a:rPr lang="ru-RU" dirty="0" err="1"/>
              <a:t>слухає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.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звуки </a:t>
            </a:r>
            <a:r>
              <a:rPr lang="ru-RU" dirty="0" err="1"/>
              <a:t>сипіння</a:t>
            </a:r>
            <a:r>
              <a:rPr lang="ru-RU" dirty="0"/>
              <a:t>, </a:t>
            </a:r>
            <a:r>
              <a:rPr lang="ru-RU" dirty="0" err="1"/>
              <a:t>хропіння</a:t>
            </a:r>
            <a:r>
              <a:rPr lang="ru-RU" dirty="0"/>
              <a:t>, </a:t>
            </a:r>
            <a:r>
              <a:rPr lang="ru-RU" dirty="0" err="1"/>
              <a:t>харчання</a:t>
            </a:r>
            <a:r>
              <a:rPr lang="ru-RU" dirty="0"/>
              <a:t>, </a:t>
            </a:r>
            <a:r>
              <a:rPr lang="ru-RU" dirty="0" err="1"/>
              <a:t>клекотання</a:t>
            </a:r>
            <a:r>
              <a:rPr lang="ru-RU" dirty="0"/>
              <a:t> </a:t>
            </a:r>
            <a:r>
              <a:rPr lang="ru-RU" dirty="0" err="1"/>
              <a:t>свідчать</a:t>
            </a:r>
            <a:r>
              <a:rPr lang="ru-RU" dirty="0"/>
              <a:t> про </a:t>
            </a:r>
            <a:r>
              <a:rPr lang="ru-RU" dirty="0" err="1"/>
              <a:t>порушену</a:t>
            </a:r>
            <a:r>
              <a:rPr lang="ru-RU" dirty="0"/>
              <a:t> </a:t>
            </a:r>
            <a:r>
              <a:rPr lang="ru-RU" dirty="0" err="1"/>
              <a:t>прохідність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.</a:t>
            </a:r>
          </a:p>
          <a:p>
            <a:pPr>
              <a:buFontTx/>
              <a:buChar char="-"/>
            </a:pPr>
            <a:r>
              <a:rPr lang="ru-RU" dirty="0"/>
              <a:t>За </a:t>
            </a:r>
            <a:r>
              <a:rPr lang="ru-RU" dirty="0" err="1"/>
              <a:t>відсутності</a:t>
            </a:r>
            <a:r>
              <a:rPr lang="ru-RU" dirty="0"/>
              <a:t> потреби в </a:t>
            </a:r>
            <a:r>
              <a:rPr lang="ru-RU" dirty="0" err="1"/>
              <a:t>реанімаційних</a:t>
            </a:r>
            <a:r>
              <a:rPr lang="ru-RU" dirty="0"/>
              <a:t> заходах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вторинний</a:t>
            </a:r>
            <a:r>
              <a:rPr lang="ru-RU" dirty="0"/>
              <a:t> </a:t>
            </a:r>
            <a:r>
              <a:rPr lang="ru-RU" dirty="0" err="1"/>
              <a:t>огляд</a:t>
            </a:r>
            <a:r>
              <a:rPr lang="ru-RU" dirty="0"/>
              <a:t> –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детальне</a:t>
            </a:r>
            <a:r>
              <a:rPr lang="ru-RU" dirty="0"/>
              <a:t> </a:t>
            </a:r>
            <a:r>
              <a:rPr lang="ru-RU" dirty="0" err="1"/>
              <a:t>неврологічне</a:t>
            </a:r>
            <a:r>
              <a:rPr lang="ru-RU" dirty="0"/>
              <a:t> та </a:t>
            </a:r>
            <a:r>
              <a:rPr lang="ru-RU" dirty="0" err="1"/>
              <a:t>соматичне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.</a:t>
            </a:r>
          </a:p>
          <a:p>
            <a:pPr>
              <a:buFontTx/>
              <a:buChar char="-"/>
            </a:pPr>
            <a:r>
              <a:rPr lang="ru-RU" dirty="0" err="1"/>
              <a:t>Колір</a:t>
            </a:r>
            <a:r>
              <a:rPr lang="ru-RU" dirty="0"/>
              <a:t> </a:t>
            </a:r>
            <a:r>
              <a:rPr lang="ru-RU" dirty="0" err="1"/>
              <a:t>шкірних</a:t>
            </a:r>
            <a:r>
              <a:rPr lang="ru-RU" dirty="0"/>
              <a:t> </a:t>
            </a:r>
            <a:r>
              <a:rPr lang="ru-RU" dirty="0" err="1"/>
              <a:t>покривів</a:t>
            </a:r>
            <a:r>
              <a:rPr lang="ru-RU" dirty="0"/>
              <a:t>, </a:t>
            </a:r>
            <a:r>
              <a:rPr lang="ru-RU" dirty="0" err="1"/>
              <a:t>вологість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харкотиння</a:t>
            </a:r>
            <a:r>
              <a:rPr lang="ru-RU" dirty="0"/>
              <a:t>,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набухання</a:t>
            </a:r>
            <a:r>
              <a:rPr lang="ru-RU" dirty="0"/>
              <a:t> </a:t>
            </a:r>
            <a:r>
              <a:rPr lang="ru-RU" dirty="0" err="1"/>
              <a:t>шийних</a:t>
            </a:r>
            <a:r>
              <a:rPr lang="ru-RU" dirty="0"/>
              <a:t> вен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7646402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7C6123-63BB-C94F-853A-30151FF21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Оцінка</a:t>
            </a:r>
            <a:r>
              <a:rPr lang="ru-RU" b="1" dirty="0"/>
              <a:t> стану </a:t>
            </a:r>
            <a:r>
              <a:rPr lang="ru-RU" b="1" dirty="0" err="1"/>
              <a:t>серцево-судинної</a:t>
            </a:r>
            <a:r>
              <a:rPr lang="ru-RU" b="1" dirty="0"/>
              <a:t> та </a:t>
            </a:r>
            <a:r>
              <a:rPr lang="ru-RU" b="1" dirty="0" err="1"/>
              <a:t>дихальної</a:t>
            </a:r>
            <a:r>
              <a:rPr lang="ru-RU" b="1" dirty="0"/>
              <a:t> </a:t>
            </a:r>
            <a:r>
              <a:rPr lang="ru-RU" b="1" dirty="0" err="1"/>
              <a:t>системи</a:t>
            </a:r>
            <a:r>
              <a:rPr lang="ru-RU" b="1" dirty="0"/>
              <a:t> </a:t>
            </a:r>
            <a:r>
              <a:rPr lang="ru-RU" b="1" dirty="0" err="1"/>
              <a:t>пацієнта</a:t>
            </a:r>
            <a:r>
              <a:rPr lang="ru-RU" b="1" dirty="0"/>
              <a:t> з ГДН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CA584BF-405A-2A44-B574-4C5243DDC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- Пульс, </a:t>
            </a:r>
            <a:r>
              <a:rPr lang="ru-RU" dirty="0" err="1"/>
              <a:t>його</a:t>
            </a:r>
            <a:r>
              <a:rPr lang="ru-RU" dirty="0"/>
              <a:t> характеристика, АТ.</a:t>
            </a:r>
          </a:p>
          <a:p>
            <a:pPr marL="0" indent="0">
              <a:buNone/>
            </a:pPr>
            <a:r>
              <a:rPr lang="ru-RU" dirty="0"/>
              <a:t>- ЧД, </a:t>
            </a:r>
            <a:r>
              <a:rPr lang="ru-RU" dirty="0" err="1"/>
              <a:t>його</a:t>
            </a:r>
            <a:r>
              <a:rPr lang="ru-RU" dirty="0"/>
              <a:t> характеристика. </a:t>
            </a:r>
            <a:r>
              <a:rPr lang="ru-RU" dirty="0" err="1"/>
              <a:t>Лікар</a:t>
            </a:r>
            <a:r>
              <a:rPr lang="ru-RU" dirty="0"/>
              <a:t> </a:t>
            </a:r>
            <a:r>
              <a:rPr lang="ru-RU" dirty="0" err="1"/>
              <a:t>спостерігає</a:t>
            </a:r>
            <a:r>
              <a:rPr lang="ru-RU" dirty="0"/>
              <a:t> за </a:t>
            </a:r>
            <a:r>
              <a:rPr lang="ru-RU" dirty="0" err="1"/>
              <a:t>екскурсією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, частотою та ритмом </a:t>
            </a:r>
            <a:r>
              <a:rPr lang="ru-RU" dirty="0" err="1"/>
              <a:t>дихання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Аускультація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: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вологих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сухих </a:t>
            </a:r>
            <a:r>
              <a:rPr lang="ru-RU" dirty="0" err="1"/>
              <a:t>хрипів</a:t>
            </a:r>
            <a:r>
              <a:rPr lang="ru-RU" dirty="0"/>
              <a:t>, </a:t>
            </a:r>
            <a:r>
              <a:rPr lang="ru-RU" dirty="0" err="1"/>
              <a:t>бронхіальне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, </a:t>
            </a:r>
            <a:r>
              <a:rPr lang="ru-RU" dirty="0" err="1"/>
              <a:t>дихання</a:t>
            </a:r>
            <a:r>
              <a:rPr lang="ru-RU" dirty="0"/>
              <a:t> не </a:t>
            </a:r>
            <a:r>
              <a:rPr lang="ru-RU" dirty="0" err="1"/>
              <a:t>вислуховується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Аускультація</a:t>
            </a:r>
            <a:r>
              <a:rPr lang="ru-RU" dirty="0"/>
              <a:t>, </a:t>
            </a:r>
            <a:r>
              <a:rPr lang="ru-RU" dirty="0" err="1"/>
              <a:t>встановлення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виключення</a:t>
            </a:r>
            <a:r>
              <a:rPr lang="ru-RU" dirty="0"/>
              <a:t> (у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травми</a:t>
            </a:r>
            <a:r>
              <a:rPr lang="ru-RU" dirty="0"/>
              <a:t>) </a:t>
            </a:r>
            <a:r>
              <a:rPr lang="ru-RU" dirty="0" err="1"/>
              <a:t>підшкірної</a:t>
            </a:r>
            <a:r>
              <a:rPr lang="ru-RU" dirty="0"/>
              <a:t> </a:t>
            </a:r>
            <a:r>
              <a:rPr lang="ru-RU" dirty="0" err="1"/>
              <a:t>емфіземи</a:t>
            </a:r>
            <a:r>
              <a:rPr lang="ru-RU" dirty="0"/>
              <a:t>, </a:t>
            </a:r>
            <a:r>
              <a:rPr lang="ru-RU" dirty="0" err="1"/>
              <a:t>крепітації</a:t>
            </a:r>
            <a:r>
              <a:rPr lang="ru-RU" dirty="0"/>
              <a:t> </a:t>
            </a:r>
            <a:r>
              <a:rPr lang="ru-RU" dirty="0" err="1"/>
              <a:t>реберних</a:t>
            </a:r>
            <a:r>
              <a:rPr lang="ru-RU" dirty="0"/>
              <a:t> </a:t>
            </a:r>
            <a:r>
              <a:rPr lang="ru-RU" dirty="0" err="1"/>
              <a:t>уламків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артеріального</a:t>
            </a:r>
            <a:r>
              <a:rPr lang="ru-RU" dirty="0"/>
              <a:t> </a:t>
            </a:r>
            <a:r>
              <a:rPr lang="ru-RU" dirty="0" err="1"/>
              <a:t>тиску</a:t>
            </a:r>
            <a:r>
              <a:rPr lang="ru-RU" dirty="0"/>
              <a:t> на </a:t>
            </a:r>
            <a:r>
              <a:rPr lang="ru-RU" dirty="0" err="1"/>
              <a:t>обох</a:t>
            </a:r>
            <a:r>
              <a:rPr lang="ru-RU" dirty="0"/>
              <a:t> руках.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Перкусія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: </a:t>
            </a:r>
            <a:r>
              <a:rPr lang="ru-RU" dirty="0" err="1"/>
              <a:t>звернути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на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границь</a:t>
            </a:r>
            <a:r>
              <a:rPr lang="ru-RU" dirty="0"/>
              <a:t> </a:t>
            </a:r>
            <a:r>
              <a:rPr lang="ru-RU" dirty="0" err="1"/>
              <a:t>серцевої</a:t>
            </a:r>
            <a:r>
              <a:rPr lang="ru-RU" dirty="0"/>
              <a:t> </a:t>
            </a:r>
            <a:r>
              <a:rPr lang="ru-RU" dirty="0" err="1"/>
              <a:t>тупості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Пальпація</a:t>
            </a:r>
            <a:r>
              <a:rPr lang="ru-RU" dirty="0"/>
              <a:t> в </a:t>
            </a:r>
            <a:r>
              <a:rPr lang="ru-RU" dirty="0" err="1"/>
              <a:t>ділянці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: </a:t>
            </a:r>
            <a:r>
              <a:rPr lang="ru-RU" dirty="0" err="1"/>
              <a:t>оцінити</a:t>
            </a:r>
            <a:r>
              <a:rPr lang="ru-RU" dirty="0"/>
              <a:t> </a:t>
            </a:r>
            <a:r>
              <a:rPr lang="ru-RU" dirty="0" err="1"/>
              <a:t>верхівковий</a:t>
            </a:r>
            <a:r>
              <a:rPr lang="ru-RU" dirty="0"/>
              <a:t> </a:t>
            </a:r>
            <a:r>
              <a:rPr lang="ru-RU" dirty="0" err="1"/>
              <a:t>поштовх</a:t>
            </a:r>
            <a:r>
              <a:rPr lang="ru-RU" dirty="0"/>
              <a:t>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локалізацію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183720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BE5D67-E24A-E544-8F05-19FBDEA3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Проведення</a:t>
            </a:r>
            <a:r>
              <a:rPr lang="ru-RU" b="1" dirty="0"/>
              <a:t> </a:t>
            </a:r>
            <a:r>
              <a:rPr lang="ru-RU" b="1" dirty="0" err="1"/>
              <a:t>інструментального</a:t>
            </a:r>
            <a:r>
              <a:rPr lang="ru-RU" b="1" dirty="0"/>
              <a:t> </a:t>
            </a:r>
            <a:r>
              <a:rPr lang="ru-RU" b="1" dirty="0" err="1"/>
              <a:t>обстеження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9723AD-4CBD-6247-9725-FB7A2D14D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Реєстрація</a:t>
            </a:r>
            <a:r>
              <a:rPr lang="ru-RU" dirty="0"/>
              <a:t> ЕКГ у 12 </a:t>
            </a:r>
            <a:r>
              <a:rPr lang="ru-RU" dirty="0" err="1"/>
              <a:t>відведеннях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- У </a:t>
            </a:r>
            <a:r>
              <a:rPr lang="ru-RU" dirty="0" err="1"/>
              <a:t>разі</a:t>
            </a:r>
            <a:r>
              <a:rPr lang="ru-RU" dirty="0"/>
              <a:t>, коли на початку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проявів</a:t>
            </a:r>
            <a:r>
              <a:rPr lang="ru-RU" dirty="0"/>
              <a:t> </a:t>
            </a:r>
            <a:r>
              <a:rPr lang="ru-RU" b="1" dirty="0"/>
              <a:t>ГДН </a:t>
            </a:r>
            <a:r>
              <a:rPr lang="ru-RU" dirty="0"/>
              <a:t>на </a:t>
            </a:r>
            <a:r>
              <a:rPr lang="ru-RU" dirty="0" err="1"/>
              <a:t>фоні</a:t>
            </a:r>
            <a:r>
              <a:rPr lang="ru-RU" dirty="0"/>
              <a:t> </a:t>
            </a:r>
            <a:r>
              <a:rPr lang="ru-RU" dirty="0" err="1"/>
              <a:t>серцево-судинних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, </a:t>
            </a:r>
            <a:r>
              <a:rPr lang="ru-RU" dirty="0" err="1"/>
              <a:t>відсутні</a:t>
            </a:r>
            <a:r>
              <a:rPr lang="ru-RU" dirty="0"/>
              <a:t> </a:t>
            </a:r>
            <a:r>
              <a:rPr lang="ru-RU" dirty="0" err="1"/>
              <a:t>електрокардіографічні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, </a:t>
            </a:r>
            <a:r>
              <a:rPr lang="ru-RU" dirty="0" err="1"/>
              <a:t>реєстрацію</a:t>
            </a:r>
            <a:r>
              <a:rPr lang="ru-RU" dirty="0"/>
              <a:t> ЕКГ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повторювати</a:t>
            </a:r>
            <a:r>
              <a:rPr lang="ru-RU" dirty="0"/>
              <a:t> з </a:t>
            </a:r>
            <a:r>
              <a:rPr lang="ru-RU" dirty="0" err="1"/>
              <a:t>інтервалом</a:t>
            </a:r>
            <a:r>
              <a:rPr lang="ru-RU" dirty="0"/>
              <a:t> 20-30 </a:t>
            </a:r>
            <a:r>
              <a:rPr lang="ru-RU" dirty="0" err="1"/>
              <a:t>хвилин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Пульсоксиметрія</a:t>
            </a:r>
            <a:r>
              <a:rPr lang="ru-RU" dirty="0"/>
              <a:t> (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сатурації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киснем, </a:t>
            </a:r>
            <a:r>
              <a:rPr lang="ru-RU" b="1" dirty="0"/>
              <a:t>норма – 85% - 100%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7609188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491030-26A5-F04C-9DCC-8FEB7B7C4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err="1"/>
              <a:t>Лікувальна</a:t>
            </a:r>
            <a:r>
              <a:rPr lang="ru-RU" b="1" u="sng" dirty="0"/>
              <a:t> тактика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EEB75E2-2A99-8D42-B990-C07EF102D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Знеболення</a:t>
            </a:r>
            <a:r>
              <a:rPr lang="ru-RU" dirty="0"/>
              <a:t> у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важкої</a:t>
            </a:r>
            <a:r>
              <a:rPr lang="ru-RU" dirty="0"/>
              <a:t> </a:t>
            </a:r>
            <a:r>
              <a:rPr lang="ru-RU" dirty="0" err="1"/>
              <a:t>торакальної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поєднаної</a:t>
            </a:r>
            <a:r>
              <a:rPr lang="ru-RU" dirty="0"/>
              <a:t> </a:t>
            </a:r>
            <a:r>
              <a:rPr lang="ru-RU" dirty="0" err="1"/>
              <a:t>травми</a:t>
            </a:r>
            <a:r>
              <a:rPr lang="ru-RU" dirty="0"/>
              <a:t> (в/в, в/м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анальгетиків</a:t>
            </a:r>
            <a:r>
              <a:rPr lang="ru-RU" dirty="0"/>
              <a:t>, </a:t>
            </a:r>
            <a:r>
              <a:rPr lang="ru-RU" dirty="0" err="1"/>
              <a:t>наркотичних</a:t>
            </a:r>
            <a:r>
              <a:rPr lang="ru-RU" dirty="0"/>
              <a:t> </a:t>
            </a:r>
            <a:r>
              <a:rPr lang="ru-RU" dirty="0" err="1"/>
              <a:t>знеболюючих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dirty="0" err="1"/>
              <a:t>Оксигенотерапія</a:t>
            </a:r>
            <a:r>
              <a:rPr lang="ru-RU" dirty="0"/>
              <a:t> </a:t>
            </a:r>
            <a:r>
              <a:rPr lang="ru-RU" dirty="0" err="1"/>
              <a:t>суміші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 шляхом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назофарінгеальної</a:t>
            </a:r>
            <a:r>
              <a:rPr lang="ru-RU" dirty="0"/>
              <a:t> маски, маски наркозно-</a:t>
            </a:r>
            <a:r>
              <a:rPr lang="ru-RU" dirty="0" err="1"/>
              <a:t>дихальної</a:t>
            </a:r>
            <a:r>
              <a:rPr lang="ru-RU" dirty="0"/>
              <a:t>, </a:t>
            </a:r>
            <a:r>
              <a:rPr lang="ru-RU" dirty="0" err="1"/>
              <a:t>ендотрахеальної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трахеостомічної</a:t>
            </a:r>
            <a:r>
              <a:rPr lang="ru-RU" dirty="0"/>
              <a:t> трубки.</a:t>
            </a:r>
          </a:p>
          <a:p>
            <a:pPr marL="0" indent="0">
              <a:buNone/>
            </a:pPr>
            <a:r>
              <a:rPr lang="ru-RU" dirty="0"/>
              <a:t>3. </a:t>
            </a:r>
            <a:r>
              <a:rPr lang="ru-RU" dirty="0" err="1"/>
              <a:t>Підтримка</a:t>
            </a:r>
            <a:r>
              <a:rPr lang="ru-RU" dirty="0"/>
              <a:t> </a:t>
            </a:r>
            <a:r>
              <a:rPr lang="ru-RU" dirty="0" err="1"/>
              <a:t>належної</a:t>
            </a:r>
            <a:r>
              <a:rPr lang="ru-RU" dirty="0"/>
              <a:t> </a:t>
            </a:r>
            <a:r>
              <a:rPr lang="ru-RU" dirty="0" err="1"/>
              <a:t>прохідності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4. Бронхо- та </a:t>
            </a:r>
            <a:r>
              <a:rPr lang="ru-RU" dirty="0" err="1"/>
              <a:t>муколітики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5. </a:t>
            </a:r>
            <a:r>
              <a:rPr lang="ru-RU" dirty="0" err="1"/>
              <a:t>Стимулятори</a:t>
            </a:r>
            <a:r>
              <a:rPr lang="ru-RU" dirty="0"/>
              <a:t> </a:t>
            </a:r>
            <a:r>
              <a:rPr lang="ru-RU" dirty="0" err="1"/>
              <a:t>дихального</a:t>
            </a:r>
            <a:r>
              <a:rPr lang="ru-RU" dirty="0"/>
              <a:t> центру.</a:t>
            </a:r>
          </a:p>
          <a:p>
            <a:pPr marL="0" indent="0">
              <a:buNone/>
            </a:pPr>
            <a:r>
              <a:rPr lang="ru-RU" dirty="0"/>
              <a:t>6. </a:t>
            </a:r>
            <a:r>
              <a:rPr lang="ru-RU" dirty="0" err="1"/>
              <a:t>Штучна</a:t>
            </a:r>
            <a:r>
              <a:rPr lang="ru-RU" dirty="0"/>
              <a:t> </a:t>
            </a:r>
            <a:r>
              <a:rPr lang="ru-RU" dirty="0" err="1"/>
              <a:t>вентиляція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,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неефективного</a:t>
            </a:r>
            <a:r>
              <a:rPr lang="ru-RU" dirty="0"/>
              <a:t> спонтанного </a:t>
            </a:r>
            <a:r>
              <a:rPr lang="ru-RU" dirty="0" err="1"/>
              <a:t>дихання</a:t>
            </a:r>
            <a:r>
              <a:rPr lang="ru-RU" dirty="0"/>
              <a:t> (ЧД 40 і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дихань</a:t>
            </a:r>
            <a:r>
              <a:rPr lang="ru-RU" dirty="0"/>
              <a:t> за </a:t>
            </a:r>
            <a:r>
              <a:rPr lang="ru-RU" dirty="0" err="1"/>
              <a:t>хвилину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7534022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833AF9-C4EA-1449-8F91-7FEA9B1D6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Гострий</a:t>
            </a:r>
            <a:r>
              <a:rPr lang="ru-RU" b="1" dirty="0"/>
              <a:t> </a:t>
            </a:r>
            <a:r>
              <a:rPr lang="ru-RU" b="1" dirty="0" err="1"/>
              <a:t>стенозуючий</a:t>
            </a:r>
            <a:r>
              <a:rPr lang="ru-RU" b="1" dirty="0"/>
              <a:t> </a:t>
            </a:r>
            <a:r>
              <a:rPr lang="ru-RU" b="1" dirty="0" err="1"/>
              <a:t>ларінготрахеобронхіт</a:t>
            </a:r>
            <a:r>
              <a:rPr lang="ru-RU" b="1" dirty="0"/>
              <a:t> (ГСЛТБ)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175678-F23C-F645-9FAB-595857D39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наказу МОЗ №437 </a:t>
            </a:r>
            <a:r>
              <a:rPr lang="ru-RU" b="1" dirty="0" err="1"/>
              <a:t>від</a:t>
            </a:r>
            <a:r>
              <a:rPr lang="ru-RU" b="1" dirty="0"/>
              <a:t> 31-08-2004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dirty="0"/>
              <a:t>Синдром ГСЛТБ </a:t>
            </a:r>
            <a:r>
              <a:rPr lang="ru-RU" dirty="0" err="1"/>
              <a:t>виникає</a:t>
            </a:r>
            <a:r>
              <a:rPr lang="ru-RU" dirty="0"/>
              <a:t> при  </a:t>
            </a:r>
            <a:r>
              <a:rPr lang="ru-RU" dirty="0" err="1"/>
              <a:t>гострому</a:t>
            </a:r>
            <a:r>
              <a:rPr lang="ru-RU" dirty="0"/>
              <a:t> </a:t>
            </a:r>
            <a:r>
              <a:rPr lang="ru-RU" dirty="0" err="1"/>
              <a:t>запаленні</a:t>
            </a:r>
            <a:r>
              <a:rPr lang="ru-RU" dirty="0"/>
              <a:t> </a:t>
            </a:r>
            <a:r>
              <a:rPr lang="ru-RU" dirty="0" err="1"/>
              <a:t>гортані</a:t>
            </a:r>
            <a:r>
              <a:rPr lang="ru-RU" dirty="0"/>
              <a:t> і </a:t>
            </a:r>
            <a:r>
              <a:rPr lang="ru-RU" dirty="0" err="1"/>
              <a:t>трахеї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етіології</a:t>
            </a:r>
            <a:r>
              <a:rPr lang="ru-RU" dirty="0"/>
              <a:t>,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прохідності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гортані</a:t>
            </a:r>
            <a:r>
              <a:rPr lang="ru-RU" dirty="0"/>
              <a:t>. 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4806296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0B986A-E833-8845-A4F0-BCC208470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Етіологія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A209034-19CE-9F43-A21C-A2F463A2E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- набряк </a:t>
            </a:r>
            <a:r>
              <a:rPr lang="ru-RU" dirty="0" err="1"/>
              <a:t>гортані</a:t>
            </a:r>
            <a:r>
              <a:rPr lang="ru-RU" dirty="0"/>
              <a:t> </a:t>
            </a:r>
            <a:r>
              <a:rPr lang="ru-RU" dirty="0" err="1"/>
              <a:t>незапального</a:t>
            </a:r>
            <a:r>
              <a:rPr lang="ru-RU" dirty="0"/>
              <a:t> характеру при </a:t>
            </a:r>
            <a:r>
              <a:rPr lang="ru-RU" dirty="0" err="1"/>
              <a:t>алергійних</a:t>
            </a:r>
            <a:r>
              <a:rPr lang="ru-RU" dirty="0"/>
              <a:t> </a:t>
            </a:r>
            <a:r>
              <a:rPr lang="ru-RU" dirty="0" err="1"/>
              <a:t>реакціях</a:t>
            </a:r>
            <a:r>
              <a:rPr lang="ru-RU" dirty="0"/>
              <a:t> </a:t>
            </a:r>
            <a:r>
              <a:rPr lang="ru-RU" dirty="0" err="1"/>
              <a:t>негайного</a:t>
            </a:r>
            <a:r>
              <a:rPr lang="ru-RU" dirty="0"/>
              <a:t> типу до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, </a:t>
            </a:r>
            <a:r>
              <a:rPr lang="ru-RU" dirty="0" err="1"/>
              <a:t>пилкових</a:t>
            </a:r>
            <a:r>
              <a:rPr lang="ru-RU" dirty="0"/>
              <a:t> </a:t>
            </a:r>
            <a:r>
              <a:rPr lang="ru-RU" dirty="0" err="1"/>
              <a:t>рослин</a:t>
            </a:r>
            <a:r>
              <a:rPr lang="ru-RU" dirty="0"/>
              <a:t> і </a:t>
            </a:r>
            <a:r>
              <a:rPr lang="ru-RU" dirty="0" err="1"/>
              <a:t>ін</a:t>
            </a:r>
            <a:r>
              <a:rPr lang="ru-RU" dirty="0"/>
              <a:t>.;</a:t>
            </a:r>
          </a:p>
          <a:p>
            <a:pPr marL="0" indent="0">
              <a:buNone/>
            </a:pPr>
            <a:r>
              <a:rPr lang="ru-RU" dirty="0"/>
              <a:t>- набряк </a:t>
            </a:r>
            <a:r>
              <a:rPr lang="ru-RU" dirty="0" err="1"/>
              <a:t>гортані</a:t>
            </a:r>
            <a:r>
              <a:rPr lang="ru-RU" dirty="0"/>
              <a:t> як </a:t>
            </a:r>
            <a:r>
              <a:rPr lang="ru-RU" dirty="0" err="1"/>
              <a:t>ускладнення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r>
              <a:rPr lang="ru-RU" dirty="0"/>
              <a:t> рота, ЛОР-</a:t>
            </a:r>
            <a:r>
              <a:rPr lang="ru-RU" dirty="0" err="1"/>
              <a:t>органів</a:t>
            </a:r>
            <a:r>
              <a:rPr lang="ru-RU" dirty="0"/>
              <a:t> і </a:t>
            </a:r>
            <a:r>
              <a:rPr lang="ru-RU" dirty="0" err="1"/>
              <a:t>ін</a:t>
            </a:r>
            <a:r>
              <a:rPr lang="ru-RU" dirty="0"/>
              <a:t>.;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поразки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гортані</a:t>
            </a:r>
            <a:r>
              <a:rPr lang="ru-RU" dirty="0"/>
              <a:t> при </a:t>
            </a:r>
            <a:r>
              <a:rPr lang="ru-RU" dirty="0" err="1"/>
              <a:t>дифтерії</a:t>
            </a:r>
            <a:r>
              <a:rPr lang="ru-RU" dirty="0"/>
              <a:t>, </a:t>
            </a:r>
            <a:r>
              <a:rPr lang="ru-RU" dirty="0" err="1"/>
              <a:t>кор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/>
              <a:t>і </a:t>
            </a:r>
            <a:r>
              <a:rPr lang="ru-RU" dirty="0" err="1"/>
              <a:t>скарлатині</a:t>
            </a:r>
            <a:r>
              <a:rPr lang="ru-RU" dirty="0"/>
              <a:t>;</a:t>
            </a:r>
          </a:p>
          <a:p>
            <a:pPr>
              <a:buFontTx/>
              <a:buChar char="-"/>
            </a:pPr>
            <a:r>
              <a:rPr lang="ru-RU" dirty="0" err="1"/>
              <a:t>термічні</a:t>
            </a:r>
            <a:r>
              <a:rPr lang="ru-RU" dirty="0"/>
              <a:t>, </a:t>
            </a:r>
            <a:r>
              <a:rPr lang="ru-RU" dirty="0" err="1"/>
              <a:t>хімічні</a:t>
            </a:r>
            <a:r>
              <a:rPr lang="ru-RU" dirty="0"/>
              <a:t> і  </a:t>
            </a:r>
            <a:r>
              <a:rPr lang="ru-RU" dirty="0" err="1"/>
              <a:t>механічні</a:t>
            </a:r>
            <a:r>
              <a:rPr lang="ru-RU" dirty="0"/>
              <a:t> </a:t>
            </a:r>
            <a:r>
              <a:rPr lang="ru-RU" dirty="0" err="1"/>
              <a:t>травми</a:t>
            </a:r>
            <a:r>
              <a:rPr lang="ru-RU" dirty="0"/>
              <a:t> </a:t>
            </a:r>
            <a:r>
              <a:rPr lang="ru-RU" dirty="0" err="1"/>
              <a:t>гортані</a:t>
            </a:r>
            <a:r>
              <a:rPr lang="ru-RU" dirty="0"/>
              <a:t>, </a:t>
            </a:r>
            <a:r>
              <a:rPr lang="ru-RU" dirty="0" err="1"/>
              <a:t>наслідки</a:t>
            </a:r>
            <a:r>
              <a:rPr lang="ru-RU" dirty="0"/>
              <a:t> </a:t>
            </a:r>
            <a:r>
              <a:rPr lang="ru-RU" dirty="0" err="1"/>
              <a:t>хірургічних</a:t>
            </a:r>
            <a:r>
              <a:rPr lang="ru-RU" dirty="0"/>
              <a:t> </a:t>
            </a:r>
            <a:r>
              <a:rPr lang="ru-RU" dirty="0" err="1"/>
              <a:t>втручань</a:t>
            </a:r>
            <a:r>
              <a:rPr lang="ru-RU" dirty="0"/>
              <a:t>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шиї</a:t>
            </a:r>
            <a:r>
              <a:rPr lang="ru-RU" dirty="0"/>
              <a:t>;</a:t>
            </a:r>
          </a:p>
          <a:p>
            <a:pPr>
              <a:buFontTx/>
              <a:buChar char="-"/>
            </a:pPr>
            <a:r>
              <a:rPr lang="ru-RU" dirty="0" err="1"/>
              <a:t>сторонні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верхнього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стравоходу</a:t>
            </a:r>
            <a:r>
              <a:rPr lang="ru-RU" dirty="0"/>
              <a:t>;</a:t>
            </a:r>
          </a:p>
          <a:p>
            <a:pPr>
              <a:buFontTx/>
              <a:buChar char="-"/>
            </a:pPr>
            <a:r>
              <a:rPr lang="ru-RU" dirty="0"/>
              <a:t>пап</a:t>
            </a:r>
            <a:r>
              <a:rPr lang="en-US" dirty="0" err="1"/>
              <a:t>i</a:t>
            </a:r>
            <a:r>
              <a:rPr lang="ru-RU" dirty="0" err="1"/>
              <a:t>лломатоз</a:t>
            </a:r>
            <a:r>
              <a:rPr lang="ru-RU" dirty="0"/>
              <a:t> </a:t>
            </a:r>
            <a:r>
              <a:rPr lang="ru-RU" dirty="0" err="1"/>
              <a:t>гортані</a:t>
            </a:r>
            <a:r>
              <a:rPr lang="ru-RU" dirty="0"/>
              <a:t>;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1585172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727F2C-4047-4F47-9CB7-9B25EB612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Клінічна картина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011843-8C63-954D-9FF6-902F8655B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/>
              <a:t>«</a:t>
            </a:r>
            <a:r>
              <a:rPr lang="ru-RU" dirty="0" err="1"/>
              <a:t>гавкаючий</a:t>
            </a:r>
            <a:r>
              <a:rPr lang="ru-RU" dirty="0"/>
              <a:t>» кашель, </a:t>
            </a:r>
          </a:p>
          <a:p>
            <a:pPr>
              <a:buFontTx/>
              <a:buChar char="-"/>
            </a:pPr>
            <a:r>
              <a:rPr lang="ru-RU" dirty="0" err="1"/>
              <a:t>афонія</a:t>
            </a:r>
            <a:endParaRPr lang="ru-RU" dirty="0"/>
          </a:p>
          <a:p>
            <a:pPr>
              <a:buFontTx/>
              <a:buChar char="-"/>
            </a:pPr>
            <a:r>
              <a:rPr lang="ru-RU" dirty="0" err="1"/>
              <a:t>стридорозний</a:t>
            </a:r>
            <a:r>
              <a:rPr lang="ru-RU" dirty="0"/>
              <a:t> </a:t>
            </a:r>
            <a:r>
              <a:rPr lang="ru-RU" dirty="0" err="1"/>
              <a:t>подих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9068556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ACDAE0-A897-4946-A963-EEC17C5D3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Класифікація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D6DFCA5-B592-E849-9B3A-FEEC830B1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По </a:t>
            </a:r>
            <a:r>
              <a:rPr lang="ru-RU" dirty="0" err="1"/>
              <a:t>ступеню</a:t>
            </a:r>
            <a:r>
              <a:rPr lang="ru-RU" dirty="0"/>
              <a:t> </a:t>
            </a:r>
            <a:r>
              <a:rPr lang="ru-RU" dirty="0" err="1"/>
              <a:t>звуження</a:t>
            </a:r>
            <a:r>
              <a:rPr lang="ru-RU" dirty="0"/>
              <a:t> </a:t>
            </a:r>
            <a:r>
              <a:rPr lang="ru-RU" dirty="0" err="1"/>
              <a:t>просвіту</a:t>
            </a:r>
            <a:r>
              <a:rPr lang="ru-RU" dirty="0"/>
              <a:t> </a:t>
            </a:r>
            <a:r>
              <a:rPr lang="ru-RU" dirty="0" err="1"/>
              <a:t>гортані</a:t>
            </a:r>
            <a:r>
              <a:rPr lang="ru-RU" dirty="0"/>
              <a:t> </a:t>
            </a:r>
            <a:r>
              <a:rPr lang="ru-RU" dirty="0" err="1"/>
              <a:t>розрізняют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-стеноз </a:t>
            </a:r>
            <a:r>
              <a:rPr lang="en-US" u="sng" dirty="0"/>
              <a:t>I </a:t>
            </a:r>
            <a:r>
              <a:rPr lang="ru-RU" u="sng" dirty="0" err="1"/>
              <a:t>ступеню</a:t>
            </a:r>
            <a:r>
              <a:rPr lang="ru-RU" dirty="0"/>
              <a:t> (</a:t>
            </a:r>
            <a:r>
              <a:rPr lang="ru-RU" dirty="0" err="1"/>
              <a:t>компенсований</a:t>
            </a:r>
            <a:r>
              <a:rPr lang="ru-RU" dirty="0"/>
              <a:t>) - </a:t>
            </a:r>
            <a:r>
              <a:rPr lang="ru-RU" dirty="0" err="1"/>
              <a:t>захриплість</a:t>
            </a:r>
            <a:r>
              <a:rPr lang="ru-RU" dirty="0"/>
              <a:t> голосу, у </a:t>
            </a:r>
            <a:r>
              <a:rPr lang="ru-RU" dirty="0" err="1"/>
              <a:t>спокої</a:t>
            </a:r>
            <a:r>
              <a:rPr lang="ru-RU" dirty="0"/>
              <a:t> </a:t>
            </a:r>
            <a:r>
              <a:rPr lang="ru-RU" dirty="0" err="1"/>
              <a:t>подих</a:t>
            </a:r>
            <a:r>
              <a:rPr lang="ru-RU" dirty="0"/>
              <a:t> </a:t>
            </a:r>
            <a:r>
              <a:rPr lang="ru-RU" dirty="0" err="1"/>
              <a:t>рівний</a:t>
            </a:r>
            <a:r>
              <a:rPr lang="ru-RU" dirty="0"/>
              <a:t>, </a:t>
            </a:r>
            <a:r>
              <a:rPr lang="ru-RU" dirty="0" err="1"/>
              <a:t>незначне</a:t>
            </a:r>
            <a:r>
              <a:rPr lang="ru-RU" dirty="0"/>
              <a:t> </a:t>
            </a:r>
            <a:r>
              <a:rPr lang="ru-RU" dirty="0" err="1"/>
              <a:t>втягнення</a:t>
            </a:r>
            <a:r>
              <a:rPr lang="ru-RU" dirty="0"/>
              <a:t> </a:t>
            </a:r>
            <a:r>
              <a:rPr lang="ru-RU" dirty="0" err="1"/>
              <a:t>яремної</a:t>
            </a:r>
            <a:r>
              <a:rPr lang="ru-RU" dirty="0"/>
              <a:t> ямки і </a:t>
            </a:r>
            <a:r>
              <a:rPr lang="ru-RU" dirty="0" err="1"/>
              <a:t>міжреберних</a:t>
            </a:r>
            <a:r>
              <a:rPr lang="ru-RU" dirty="0"/>
              <a:t> </a:t>
            </a:r>
            <a:r>
              <a:rPr lang="ru-RU" dirty="0" err="1"/>
              <a:t>проміжків</a:t>
            </a:r>
            <a:r>
              <a:rPr lang="ru-RU" dirty="0"/>
              <a:t>, кислотно-</a:t>
            </a:r>
            <a:r>
              <a:rPr lang="ru-RU" dirty="0" err="1"/>
              <a:t>основний</a:t>
            </a:r>
            <a:r>
              <a:rPr lang="ru-RU" dirty="0"/>
              <a:t> стан і рО</a:t>
            </a:r>
            <a:r>
              <a:rPr lang="ru-RU" baseline="-25000" dirty="0"/>
              <a:t>2</a:t>
            </a:r>
            <a:r>
              <a:rPr lang="ru-RU" dirty="0"/>
              <a:t> </a:t>
            </a:r>
            <a:r>
              <a:rPr lang="ru-RU" dirty="0" err="1"/>
              <a:t>крові</a:t>
            </a:r>
            <a:r>
              <a:rPr lang="ru-RU" dirty="0"/>
              <a:t> в межах </a:t>
            </a:r>
            <a:r>
              <a:rPr lang="ru-RU" dirty="0" err="1"/>
              <a:t>норми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 стеноз </a:t>
            </a:r>
            <a:r>
              <a:rPr lang="en-US" u="sng" dirty="0"/>
              <a:t>II </a:t>
            </a:r>
            <a:r>
              <a:rPr lang="ru-RU" u="sng" dirty="0" err="1"/>
              <a:t>ступеню</a:t>
            </a:r>
            <a:r>
              <a:rPr lang="ru-RU" dirty="0"/>
              <a:t>  (</a:t>
            </a:r>
            <a:r>
              <a:rPr lang="ru-RU" dirty="0" err="1"/>
              <a:t>субкомпенсований</a:t>
            </a:r>
            <a:r>
              <a:rPr lang="ru-RU" dirty="0"/>
              <a:t>) - </a:t>
            </a:r>
            <a:r>
              <a:rPr lang="ru-RU" dirty="0" err="1"/>
              <a:t>дитина</a:t>
            </a:r>
            <a:r>
              <a:rPr lang="ru-RU" dirty="0"/>
              <a:t> </a:t>
            </a:r>
            <a:r>
              <a:rPr lang="ru-RU" dirty="0" err="1"/>
              <a:t>збуджена</a:t>
            </a:r>
            <a:r>
              <a:rPr lang="ru-RU" dirty="0"/>
              <a:t>, </a:t>
            </a:r>
            <a:r>
              <a:rPr lang="ru-RU" dirty="0" err="1"/>
              <a:t>подих</a:t>
            </a:r>
            <a:r>
              <a:rPr lang="ru-RU" dirty="0"/>
              <a:t> </a:t>
            </a:r>
            <a:r>
              <a:rPr lang="ru-RU" dirty="0" err="1"/>
              <a:t>гучний</a:t>
            </a:r>
            <a:r>
              <a:rPr lang="ru-RU" dirty="0"/>
              <a:t>, в </a:t>
            </a:r>
            <a:r>
              <a:rPr lang="ru-RU" dirty="0" err="1"/>
              <a:t>акті</a:t>
            </a:r>
            <a:r>
              <a:rPr lang="ru-RU" dirty="0"/>
              <a:t> </a:t>
            </a:r>
            <a:r>
              <a:rPr lang="ru-RU" dirty="0" err="1"/>
              <a:t>подиху</a:t>
            </a:r>
            <a:r>
              <a:rPr lang="ru-RU" dirty="0"/>
              <a:t> </a:t>
            </a:r>
            <a:r>
              <a:rPr lang="ru-RU" dirty="0" err="1"/>
              <a:t>бере</a:t>
            </a:r>
            <a:r>
              <a:rPr lang="ru-RU" dirty="0"/>
              <a:t> участь </a:t>
            </a:r>
            <a:r>
              <a:rPr lang="ru-RU" dirty="0" err="1"/>
              <a:t>допоміжна</a:t>
            </a:r>
            <a:r>
              <a:rPr lang="ru-RU" dirty="0"/>
              <a:t> мускулатура, </a:t>
            </a:r>
            <a:r>
              <a:rPr lang="ru-RU" dirty="0" err="1"/>
              <a:t>виражене</a:t>
            </a:r>
            <a:r>
              <a:rPr lang="ru-RU" dirty="0"/>
              <a:t> </a:t>
            </a:r>
            <a:r>
              <a:rPr lang="ru-RU" dirty="0" err="1"/>
              <a:t>втягнення</a:t>
            </a:r>
            <a:r>
              <a:rPr lang="ru-RU" dirty="0"/>
              <a:t> </a:t>
            </a:r>
            <a:r>
              <a:rPr lang="ru-RU" dirty="0" err="1"/>
              <a:t>яремної</a:t>
            </a:r>
            <a:r>
              <a:rPr lang="ru-RU" dirty="0"/>
              <a:t> ямки і </a:t>
            </a:r>
            <a:r>
              <a:rPr lang="ru-RU" dirty="0" err="1"/>
              <a:t>міжреберних</a:t>
            </a:r>
            <a:r>
              <a:rPr lang="ru-RU" dirty="0"/>
              <a:t> </a:t>
            </a:r>
            <a:r>
              <a:rPr lang="ru-RU" dirty="0" err="1"/>
              <a:t>проміжків</a:t>
            </a:r>
            <a:r>
              <a:rPr lang="ru-RU" dirty="0"/>
              <a:t>, </a:t>
            </a:r>
            <a:r>
              <a:rPr lang="ru-RU" dirty="0" err="1"/>
              <a:t>шкірні</a:t>
            </a:r>
            <a:r>
              <a:rPr lang="ru-RU" dirty="0"/>
              <a:t> покриви </a:t>
            </a:r>
            <a:r>
              <a:rPr lang="ru-RU" dirty="0" err="1"/>
              <a:t>яскраво-червоного</a:t>
            </a:r>
            <a:r>
              <a:rPr lang="ru-RU" dirty="0"/>
              <a:t> </a:t>
            </a:r>
            <a:r>
              <a:rPr lang="ru-RU" dirty="0" err="1"/>
              <a:t>кольору</a:t>
            </a:r>
            <a:r>
              <a:rPr lang="ru-RU" dirty="0"/>
              <a:t>,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з'являється</a:t>
            </a:r>
            <a:r>
              <a:rPr lang="ru-RU" dirty="0"/>
              <a:t> </a:t>
            </a:r>
            <a:r>
              <a:rPr lang="ru-RU" dirty="0" err="1"/>
              <a:t>ціаноз</a:t>
            </a:r>
            <a:r>
              <a:rPr lang="ru-RU" dirty="0"/>
              <a:t>, пульс </a:t>
            </a:r>
            <a:r>
              <a:rPr lang="ru-RU" dirty="0" err="1"/>
              <a:t>частий</a:t>
            </a:r>
            <a:r>
              <a:rPr lang="ru-RU" dirty="0"/>
              <a:t> і </a:t>
            </a:r>
            <a:r>
              <a:rPr lang="ru-RU" dirty="0" err="1"/>
              <a:t>напружений</a:t>
            </a:r>
            <a:r>
              <a:rPr lang="ru-RU" dirty="0"/>
              <a:t>, </a:t>
            </a:r>
            <a:r>
              <a:rPr lang="ru-RU" dirty="0" err="1"/>
              <a:t>субкомпенсований</a:t>
            </a:r>
            <a:r>
              <a:rPr lang="ru-RU" dirty="0"/>
              <a:t> </a:t>
            </a:r>
            <a:r>
              <a:rPr lang="ru-RU" dirty="0" err="1"/>
              <a:t>метаболічний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змішаний</a:t>
            </a:r>
            <a:r>
              <a:rPr lang="ru-RU" dirty="0"/>
              <a:t> ацидоз;</a:t>
            </a:r>
          </a:p>
          <a:p>
            <a:pPr>
              <a:buFontTx/>
              <a:buChar char="-"/>
            </a:pPr>
            <a:r>
              <a:rPr lang="ru-RU" dirty="0"/>
              <a:t>стеноз </a:t>
            </a:r>
            <a:r>
              <a:rPr lang="en-US" u="sng" dirty="0"/>
              <a:t>III </a:t>
            </a:r>
            <a:r>
              <a:rPr lang="ru-RU" u="sng" dirty="0" err="1"/>
              <a:t>ступеню</a:t>
            </a:r>
            <a:r>
              <a:rPr lang="ru-RU" dirty="0"/>
              <a:t> (</a:t>
            </a:r>
            <a:r>
              <a:rPr lang="ru-RU" dirty="0" err="1"/>
              <a:t>декомпенсований</a:t>
            </a:r>
            <a:r>
              <a:rPr lang="ru-RU" dirty="0"/>
              <a:t>) - </a:t>
            </a:r>
            <a:r>
              <a:rPr lang="ru-RU" dirty="0" err="1"/>
              <a:t>дитина</a:t>
            </a:r>
            <a:r>
              <a:rPr lang="ru-RU" dirty="0"/>
              <a:t> </a:t>
            </a:r>
            <a:r>
              <a:rPr lang="ru-RU" dirty="0" err="1"/>
              <a:t>збуджена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загальмована</a:t>
            </a:r>
            <a:r>
              <a:rPr lang="ru-RU" dirty="0"/>
              <a:t>, </a:t>
            </a:r>
            <a:r>
              <a:rPr lang="ru-RU" dirty="0" err="1"/>
              <a:t>гучний</a:t>
            </a:r>
            <a:r>
              <a:rPr lang="ru-RU" dirty="0"/>
              <a:t>, </a:t>
            </a:r>
            <a:r>
              <a:rPr lang="ru-RU" dirty="0" err="1"/>
              <a:t>чутний</a:t>
            </a:r>
            <a:r>
              <a:rPr lang="ru-RU" dirty="0"/>
              <a:t> на </a:t>
            </a:r>
            <a:r>
              <a:rPr lang="ru-RU" dirty="0" err="1"/>
              <a:t>відстані</a:t>
            </a:r>
            <a:r>
              <a:rPr lang="ru-RU" dirty="0"/>
              <a:t>, </a:t>
            </a:r>
            <a:r>
              <a:rPr lang="ru-RU" dirty="0" err="1"/>
              <a:t>подих</a:t>
            </a:r>
            <a:r>
              <a:rPr lang="ru-RU" dirty="0"/>
              <a:t>, </a:t>
            </a:r>
            <a:r>
              <a:rPr lang="ru-RU" dirty="0" err="1"/>
              <a:t>ціаноз</a:t>
            </a:r>
            <a:r>
              <a:rPr lang="ru-RU" dirty="0"/>
              <a:t> </a:t>
            </a:r>
            <a:r>
              <a:rPr lang="ru-RU" dirty="0" err="1"/>
              <a:t>носо</a:t>
            </a:r>
            <a:r>
              <a:rPr lang="ru-RU" dirty="0"/>
              <a:t>-губного </a:t>
            </a:r>
            <a:r>
              <a:rPr lang="ru-RU" dirty="0" err="1"/>
              <a:t>трикутника</a:t>
            </a:r>
            <a:r>
              <a:rPr lang="ru-RU" dirty="0"/>
              <a:t>, липкий </a:t>
            </a:r>
            <a:r>
              <a:rPr lang="ru-RU" dirty="0" err="1"/>
              <a:t>холодний</a:t>
            </a:r>
            <a:r>
              <a:rPr lang="ru-RU" dirty="0"/>
              <a:t> </a:t>
            </a:r>
            <a:r>
              <a:rPr lang="ru-RU" dirty="0" err="1"/>
              <a:t>піт</a:t>
            </a:r>
            <a:r>
              <a:rPr lang="ru-RU" dirty="0"/>
              <a:t>, </a:t>
            </a:r>
            <a:r>
              <a:rPr lang="ru-RU" dirty="0" err="1"/>
              <a:t>тахікардія</a:t>
            </a:r>
            <a:r>
              <a:rPr lang="ru-RU" dirty="0"/>
              <a:t>,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границь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ознаки</a:t>
            </a:r>
            <a:r>
              <a:rPr lang="ru-RU" dirty="0"/>
              <a:t> застою в малому </a:t>
            </a:r>
            <a:r>
              <a:rPr lang="ru-RU" dirty="0" err="1"/>
              <a:t>колі</a:t>
            </a:r>
            <a:r>
              <a:rPr lang="ru-RU" dirty="0"/>
              <a:t> </a:t>
            </a:r>
            <a:r>
              <a:rPr lang="ru-RU" dirty="0" err="1"/>
              <a:t>кровообігу</a:t>
            </a:r>
            <a:r>
              <a:rPr lang="ru-RU" dirty="0"/>
              <a:t>, </a:t>
            </a:r>
            <a:r>
              <a:rPr lang="ru-RU" dirty="0" err="1"/>
              <a:t>зіниці</a:t>
            </a:r>
            <a:r>
              <a:rPr lang="ru-RU" dirty="0"/>
              <a:t> </a:t>
            </a:r>
            <a:r>
              <a:rPr lang="ru-RU" dirty="0" err="1"/>
              <a:t>розширені</a:t>
            </a:r>
            <a:r>
              <a:rPr lang="ru-RU" dirty="0"/>
              <a:t>, </a:t>
            </a:r>
            <a:r>
              <a:rPr lang="ru-RU" dirty="0" err="1"/>
              <a:t>гавкаючий</a:t>
            </a:r>
            <a:r>
              <a:rPr lang="ru-RU" dirty="0"/>
              <a:t> кашель, </a:t>
            </a:r>
            <a:r>
              <a:rPr lang="ru-RU" dirty="0" err="1"/>
              <a:t>змішаний</a:t>
            </a:r>
            <a:r>
              <a:rPr lang="ru-RU" dirty="0"/>
              <a:t> </a:t>
            </a:r>
            <a:r>
              <a:rPr lang="ru-RU" dirty="0" err="1"/>
              <a:t>респіраторний</a:t>
            </a:r>
            <a:r>
              <a:rPr lang="ru-RU" dirty="0"/>
              <a:t> і </a:t>
            </a:r>
            <a:r>
              <a:rPr lang="ru-RU" dirty="0" err="1"/>
              <a:t>метаболічний</a:t>
            </a:r>
            <a:r>
              <a:rPr lang="ru-RU" dirty="0"/>
              <a:t> ацидоз, </a:t>
            </a:r>
            <a:r>
              <a:rPr lang="ru-RU" dirty="0" err="1"/>
              <a:t>гіпоксемія</a:t>
            </a:r>
            <a:r>
              <a:rPr lang="ru-RU" dirty="0"/>
              <a:t>;</a:t>
            </a:r>
          </a:p>
          <a:p>
            <a:pPr>
              <a:buFontTx/>
              <a:buChar char="-"/>
            </a:pPr>
            <a:r>
              <a:rPr lang="ru-RU" dirty="0"/>
              <a:t>стеноз </a:t>
            </a:r>
            <a:r>
              <a:rPr lang="en-US" u="sng" dirty="0"/>
              <a:t>IV </a:t>
            </a:r>
            <a:r>
              <a:rPr lang="ru-RU" u="sng" dirty="0" err="1"/>
              <a:t>ступеню</a:t>
            </a:r>
            <a:r>
              <a:rPr lang="ru-RU" dirty="0"/>
              <a:t> (</a:t>
            </a:r>
            <a:r>
              <a:rPr lang="ru-RU" dirty="0" err="1"/>
              <a:t>асфіктичний</a:t>
            </a:r>
            <a:r>
              <a:rPr lang="ru-RU" dirty="0"/>
              <a:t>) - </a:t>
            </a:r>
            <a:r>
              <a:rPr lang="ru-RU" dirty="0" err="1"/>
              <a:t>настає</a:t>
            </a:r>
            <a:r>
              <a:rPr lang="ru-RU" dirty="0"/>
              <a:t> </a:t>
            </a:r>
            <a:r>
              <a:rPr lang="ru-RU" dirty="0" err="1"/>
              <a:t>асфіксія</a:t>
            </a:r>
            <a:r>
              <a:rPr lang="ru-RU" dirty="0"/>
              <a:t> і смерть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гіпоксичної</a:t>
            </a:r>
            <a:r>
              <a:rPr lang="ru-RU" dirty="0"/>
              <a:t> </a:t>
            </a:r>
            <a:r>
              <a:rPr lang="ru-RU" dirty="0" err="1"/>
              <a:t>коми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0447995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706624-935F-B54F-A1DC-EB76AB061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Медична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919F96-ACBE-934A-99AC-8BBFA5757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1.Відволікаючі </a:t>
            </a:r>
            <a:r>
              <a:rPr lang="ru-RU" dirty="0" err="1"/>
              <a:t>процедури</a:t>
            </a:r>
            <a:r>
              <a:rPr lang="ru-RU" dirty="0"/>
              <a:t>: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гаряча</a:t>
            </a:r>
            <a:r>
              <a:rPr lang="ru-RU" dirty="0"/>
              <a:t> ванна </a:t>
            </a:r>
            <a:r>
              <a:rPr lang="ru-RU" dirty="0" err="1"/>
              <a:t>тривалістю</a:t>
            </a:r>
            <a:r>
              <a:rPr lang="ru-RU" dirty="0"/>
              <a:t> 5-7 </a:t>
            </a:r>
            <a:r>
              <a:rPr lang="ru-RU" dirty="0" err="1"/>
              <a:t>хв</a:t>
            </a:r>
            <a:r>
              <a:rPr lang="ru-RU" dirty="0"/>
              <a:t> (температура води 38-39°С), при </a:t>
            </a:r>
            <a:r>
              <a:rPr lang="ru-RU" dirty="0" err="1"/>
              <a:t>гіпертермії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38°С ванну не </a:t>
            </a:r>
            <a:r>
              <a:rPr lang="ru-RU" dirty="0" err="1"/>
              <a:t>застосовувати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застосувати</a:t>
            </a:r>
            <a:r>
              <a:rPr lang="ru-RU" dirty="0"/>
              <a:t> </a:t>
            </a:r>
            <a:r>
              <a:rPr lang="ru-RU" dirty="0" err="1"/>
              <a:t>гірчичники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2.Десенсибілізуючі </a:t>
            </a:r>
            <a:r>
              <a:rPr lang="ru-RU" dirty="0" err="1"/>
              <a:t>препарати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3.Тепле </a:t>
            </a:r>
            <a:r>
              <a:rPr lang="ru-RU" dirty="0" err="1"/>
              <a:t>лужне</a:t>
            </a:r>
            <a:r>
              <a:rPr lang="ru-RU" dirty="0"/>
              <a:t> </a:t>
            </a:r>
            <a:r>
              <a:rPr lang="ru-RU" dirty="0" err="1"/>
              <a:t>пиття</a:t>
            </a:r>
            <a:r>
              <a:rPr lang="ru-RU" dirty="0"/>
              <a:t>. </a:t>
            </a:r>
          </a:p>
          <a:p>
            <a:pPr marL="0" indent="0">
              <a:buNone/>
            </a:pPr>
            <a:r>
              <a:rPr lang="ru-RU" dirty="0"/>
              <a:t>4.При </a:t>
            </a:r>
            <a:r>
              <a:rPr lang="ru-RU" dirty="0" err="1"/>
              <a:t>стенозі</a:t>
            </a:r>
            <a:r>
              <a:rPr lang="ru-RU" dirty="0"/>
              <a:t> </a:t>
            </a:r>
            <a:r>
              <a:rPr lang="en-US" dirty="0"/>
              <a:t>II-III </a:t>
            </a:r>
            <a:r>
              <a:rPr lang="ru-RU" dirty="0" err="1"/>
              <a:t>ступеня</a:t>
            </a:r>
            <a:r>
              <a:rPr lang="ru-RU" dirty="0"/>
              <a:t> – </a:t>
            </a:r>
            <a:r>
              <a:rPr lang="ru-RU" dirty="0" err="1"/>
              <a:t>інгаляція</a:t>
            </a:r>
            <a:r>
              <a:rPr lang="ru-RU" dirty="0"/>
              <a:t> з </a:t>
            </a:r>
            <a:r>
              <a:rPr lang="ru-RU" dirty="0" err="1"/>
              <a:t>муколітичними</a:t>
            </a:r>
            <a:r>
              <a:rPr lang="ru-RU" dirty="0"/>
              <a:t> препаратами,  </a:t>
            </a:r>
            <a:r>
              <a:rPr lang="ru-RU" dirty="0" err="1"/>
              <a:t>преднізолон</a:t>
            </a:r>
            <a:r>
              <a:rPr lang="ru-RU" dirty="0"/>
              <a:t> 1-3 мг/кг </a:t>
            </a:r>
            <a:r>
              <a:rPr lang="ru-RU" dirty="0" err="1"/>
              <a:t>внутрівенно</a:t>
            </a:r>
            <a:r>
              <a:rPr lang="ru-RU" dirty="0"/>
              <a:t>;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678364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2BD9D1-A615-E241-AB1D-6DE9E6E5D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Медична</a:t>
            </a:r>
            <a:r>
              <a:rPr lang="ru-RU" dirty="0"/>
              <a:t> </a:t>
            </a:r>
            <a:r>
              <a:rPr lang="ru-RU"/>
              <a:t>допомога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12C36A1-D816-784D-80F1-BFCEA72BB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5.Седативна </a:t>
            </a:r>
            <a:r>
              <a:rPr lang="ru-RU" dirty="0" err="1"/>
              <a:t>терапія</a:t>
            </a:r>
            <a:r>
              <a:rPr lang="ru-RU" dirty="0"/>
              <a:t>: </a:t>
            </a:r>
            <a:r>
              <a:rPr lang="ru-RU" dirty="0" err="1"/>
              <a:t>бензодіазепіни</a:t>
            </a:r>
            <a:r>
              <a:rPr lang="ru-RU" dirty="0"/>
              <a:t> (</a:t>
            </a:r>
            <a:r>
              <a:rPr lang="ru-RU" dirty="0" err="1"/>
              <a:t>діазепам</a:t>
            </a:r>
            <a:r>
              <a:rPr lang="ru-RU" dirty="0"/>
              <a:t>, седуксен, </a:t>
            </a:r>
            <a:r>
              <a:rPr lang="ru-RU" dirty="0" err="1"/>
              <a:t>реланіум</a:t>
            </a:r>
            <a:r>
              <a:rPr lang="ru-RU" dirty="0"/>
              <a:t>, </a:t>
            </a:r>
            <a:r>
              <a:rPr lang="ru-RU" dirty="0" err="1"/>
              <a:t>сибазон</a:t>
            </a:r>
            <a:r>
              <a:rPr lang="ru-RU" dirty="0"/>
              <a:t>) 0,3-0,5 мг/кг, але не </a:t>
            </a:r>
            <a:r>
              <a:rPr lang="ru-RU" dirty="0" err="1"/>
              <a:t>більш</a:t>
            </a:r>
            <a:r>
              <a:rPr lang="ru-RU" dirty="0"/>
              <a:t> 10 мг на </a:t>
            </a:r>
            <a:r>
              <a:rPr lang="ru-RU" dirty="0" err="1"/>
              <a:t>уведення</a:t>
            </a:r>
            <a:r>
              <a:rPr lang="ru-RU" dirty="0"/>
              <a:t> </a:t>
            </a:r>
            <a:r>
              <a:rPr lang="ru-RU" dirty="0" err="1"/>
              <a:t>внутрім’язово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внутрівенно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6.Інгаляція 100% </a:t>
            </a:r>
            <a:r>
              <a:rPr lang="ru-RU" dirty="0" err="1"/>
              <a:t>кисню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7.При </a:t>
            </a:r>
            <a:r>
              <a:rPr lang="ru-RU" dirty="0" err="1"/>
              <a:t>наростанні</a:t>
            </a:r>
            <a:r>
              <a:rPr lang="ru-RU" dirty="0"/>
              <a:t> ГДН і </a:t>
            </a:r>
            <a:r>
              <a:rPr lang="ru-RU" dirty="0" err="1"/>
              <a:t>неефективності</a:t>
            </a:r>
            <a:r>
              <a:rPr lang="ru-RU" dirty="0"/>
              <a:t> </a:t>
            </a:r>
            <a:r>
              <a:rPr lang="ru-RU" dirty="0" err="1"/>
              <a:t>вищенаведених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-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попередньої</a:t>
            </a:r>
            <a:r>
              <a:rPr lang="ru-RU" dirty="0"/>
              <a:t> </a:t>
            </a:r>
            <a:r>
              <a:rPr lang="ru-RU" dirty="0" err="1"/>
              <a:t>премедикації</a:t>
            </a:r>
            <a:r>
              <a:rPr lang="ru-RU" dirty="0"/>
              <a:t> 0,1% </a:t>
            </a:r>
            <a:r>
              <a:rPr lang="ru-RU" dirty="0" err="1"/>
              <a:t>атропіну</a:t>
            </a:r>
            <a:r>
              <a:rPr lang="ru-RU" dirty="0"/>
              <a:t> сульфату 0,1 мл/</a:t>
            </a:r>
            <a:r>
              <a:rPr lang="ru-RU" dirty="0" err="1"/>
              <a:t>рік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(не </a:t>
            </a:r>
            <a:r>
              <a:rPr lang="ru-RU" dirty="0" err="1"/>
              <a:t>більш</a:t>
            </a:r>
            <a:r>
              <a:rPr lang="ru-RU" dirty="0"/>
              <a:t> 0,5 мл) </a:t>
            </a:r>
            <a:r>
              <a:rPr lang="ru-RU" dirty="0" err="1"/>
              <a:t>внутрівенно</a:t>
            </a:r>
            <a:r>
              <a:rPr lang="ru-RU" dirty="0"/>
              <a:t> </a:t>
            </a:r>
            <a:r>
              <a:rPr lang="ru-RU" dirty="0" err="1"/>
              <a:t>інтубація</a:t>
            </a:r>
            <a:r>
              <a:rPr lang="ru-RU" dirty="0"/>
              <a:t> </a:t>
            </a:r>
            <a:r>
              <a:rPr lang="ru-RU" dirty="0" err="1"/>
              <a:t>трахеї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ургентна </a:t>
            </a:r>
            <a:r>
              <a:rPr lang="ru-RU" dirty="0" err="1"/>
              <a:t>крикоконікотомія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8.При </a:t>
            </a:r>
            <a:r>
              <a:rPr lang="ru-RU" dirty="0" err="1"/>
              <a:t>стенозі</a:t>
            </a:r>
            <a:r>
              <a:rPr lang="ru-RU" dirty="0"/>
              <a:t> </a:t>
            </a:r>
            <a:r>
              <a:rPr lang="en-US" dirty="0"/>
              <a:t>I </a:t>
            </a:r>
            <a:r>
              <a:rPr lang="ru-RU" dirty="0" err="1"/>
              <a:t>ступеня</a:t>
            </a:r>
            <a:r>
              <a:rPr lang="ru-RU" dirty="0"/>
              <a:t> - </a:t>
            </a:r>
            <a:r>
              <a:rPr lang="ru-RU" dirty="0" err="1"/>
              <a:t>госпіталізація</a:t>
            </a:r>
            <a:r>
              <a:rPr lang="ru-RU" dirty="0"/>
              <a:t> до </a:t>
            </a:r>
            <a:r>
              <a:rPr lang="ru-RU" dirty="0" err="1"/>
              <a:t>інфекційного</a:t>
            </a:r>
            <a:r>
              <a:rPr lang="ru-RU" dirty="0"/>
              <a:t> </a:t>
            </a:r>
            <a:r>
              <a:rPr lang="ru-RU" dirty="0" err="1"/>
              <a:t>відділення</a:t>
            </a:r>
            <a:r>
              <a:rPr lang="ru-RU" dirty="0"/>
              <a:t>, при </a:t>
            </a:r>
            <a:r>
              <a:rPr lang="en-US" dirty="0"/>
              <a:t>II-IV </a:t>
            </a:r>
            <a:r>
              <a:rPr lang="ru-RU" dirty="0"/>
              <a:t>ступенях - до В</a:t>
            </a:r>
            <a:r>
              <a:rPr lang="en-US" dirty="0"/>
              <a:t>I</a:t>
            </a:r>
            <a:r>
              <a:rPr lang="ru-RU" dirty="0"/>
              <a:t>Т.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8422939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8DCFCB-171C-7447-9EEF-5566FAEBA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BE45205-37CB-CD40-AB5D-03E45AA91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x-none" sz="5500" dirty="0"/>
          </a:p>
          <a:p>
            <a:pPr marL="0" indent="0" algn="ctr">
              <a:buNone/>
            </a:pPr>
            <a:r>
              <a:rPr lang="x-none" sz="55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xmlns="" val="31081335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796</TotalTime>
  <Words>1611</Words>
  <Application>Microsoft Macintosh PowerPoint</Application>
  <PresentationFormat>Произвольный</PresentationFormat>
  <Paragraphs>177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Слайд 1</vt:lpstr>
      <vt:lpstr>Визначення</vt:lpstr>
      <vt:lpstr>Патофізіологія БА </vt:lpstr>
      <vt:lpstr>Патофізіологія БА </vt:lpstr>
      <vt:lpstr>ДІАГНОСТИКА БРОНХІАЛЬНОЇ АСТМИ</vt:lpstr>
      <vt:lpstr>ДІАГНОСТИКА БРОНХІАЛЬНОЇ АСТМИ</vt:lpstr>
      <vt:lpstr>Диференційна діагностика</vt:lpstr>
      <vt:lpstr>Диференційна діагностика</vt:lpstr>
      <vt:lpstr>контроль астми</vt:lpstr>
      <vt:lpstr>контроль астми</vt:lpstr>
      <vt:lpstr>Загострення </vt:lpstr>
      <vt:lpstr>Цикл ведення БА, заснований на контролі.  </vt:lpstr>
      <vt:lpstr>Ступенева терапія БА</vt:lpstr>
      <vt:lpstr>Слайд 14</vt:lpstr>
      <vt:lpstr>Слайд 15</vt:lpstr>
      <vt:lpstr>Слайд 16</vt:lpstr>
      <vt:lpstr>ВЕДЕННЯ ЗАГОСТРЕННЯ БА </vt:lpstr>
      <vt:lpstr>Фактори, що підвищують ризик пов’язаного з БА летального результату </vt:lpstr>
      <vt:lpstr>Лікування загострення БА</vt:lpstr>
      <vt:lpstr>Лікування загострень бронхіальної астми в загальній лікарській практиці </vt:lpstr>
      <vt:lpstr>Лікування загострень бронхіальної астми в загальній лікарській практиці </vt:lpstr>
      <vt:lpstr>Слайд 22</vt:lpstr>
      <vt:lpstr>Гостра дихальна недостатність</vt:lpstr>
      <vt:lpstr>Патогенетичний механізм</vt:lpstr>
      <vt:lpstr>Патогенетичний механізм</vt:lpstr>
      <vt:lpstr>Необхідні дії</vt:lpstr>
      <vt:lpstr>Необхідні дії</vt:lpstr>
      <vt:lpstr>Збір анамнезу життя:</vt:lpstr>
      <vt:lpstr>Проведення огляду та фізичного обстеження</vt:lpstr>
      <vt:lpstr>Оцінка стану серцево-судинної та дихальної системи пацієнта з ГДН</vt:lpstr>
      <vt:lpstr>Проведення інструментального обстеження</vt:lpstr>
      <vt:lpstr>Лікувальна тактика</vt:lpstr>
      <vt:lpstr>Гострий стенозуючий ларінготрахеобронхіт (ГСЛТБ)</vt:lpstr>
      <vt:lpstr>Етіологія</vt:lpstr>
      <vt:lpstr>Клінічна картина</vt:lpstr>
      <vt:lpstr>Класифікація</vt:lpstr>
      <vt:lpstr>Медична допомога</vt:lpstr>
      <vt:lpstr>Медична допомога</vt:lpstr>
      <vt:lpstr>Слайд 39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Бронхіальна астма</dc:title>
  <dc:creator>Дарья Лагода</dc:creator>
  <cp:lastModifiedBy>Admin</cp:lastModifiedBy>
  <cp:revision>7</cp:revision>
  <dcterms:created xsi:type="dcterms:W3CDTF">2021-03-14T20:06:52Z</dcterms:created>
  <dcterms:modified xsi:type="dcterms:W3CDTF">2022-06-06T15:04:29Z</dcterms:modified>
</cp:coreProperties>
</file>