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82" r:id="rId2"/>
    <p:sldId id="257" r:id="rId3"/>
    <p:sldId id="258" r:id="rId4"/>
    <p:sldId id="278" r:id="rId5"/>
    <p:sldId id="265" r:id="rId6"/>
    <p:sldId id="264" r:id="rId7"/>
    <p:sldId id="263" r:id="rId8"/>
    <p:sldId id="279" r:id="rId9"/>
    <p:sldId id="280" r:id="rId10"/>
    <p:sldId id="281" r:id="rId11"/>
    <p:sldId id="261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7697"/>
    <p:restoredTop sz="80234"/>
  </p:normalViewPr>
  <p:slideViewPr>
    <p:cSldViewPr snapToGrid="0" snapToObjects="1">
      <p:cViewPr>
        <p:scale>
          <a:sx n="83" d="100"/>
          <a:sy n="83" d="100"/>
        </p:scale>
        <p:origin x="276" y="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5A6ED-650A-554D-8E92-740696B53F0C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76687-F438-E341-BF68-4EA4F9072E8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69825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Аускультація перикарда: щоб викликати розтирання перикарда, пацієнту пропонується нахилитися вперед (А) або спертися на лікті та коліна (В). Обидва фізичні маневри збільшують контакт вісцерального і пристінкового перикарда.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76687-F438-E341-BF68-4EA4F9072E8D}" type="slidenum">
              <a:rPr lang="x-none" smtClean="0"/>
              <a:pPr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98789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3802AA-6370-6A49-8F82-D976A05B0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8F83A45-2E0B-DA44-96FF-246CD6AAA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8D85D70-6D5C-A44B-92C5-6C96D0B8B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C4F4BC-636F-5C43-9F65-199BA3988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0DAD962-6F7B-B84A-B51B-9247629AB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85045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3CBEFB-3E71-F746-8482-A92E06556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6C42F24-B8EF-044B-B85C-1F4F96497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A45EC28-F796-EB4C-8323-E03590D39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116ED6-A2DB-764A-97EA-5E12A3651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6F7761C-9995-394D-9EA9-AF0DAF7CC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73105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D885EC-E0B2-3248-AB0C-FB8F4F1FC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9B50CEB-A88A-2542-9AB5-4348FC187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A92C074-5937-3B48-A732-E65A44F2E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91FFAA7-DED5-5D48-A201-57D49B974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D5658E0-C4F5-1845-ADAA-4A591585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20157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BBAECD-5D11-1F4E-8DBD-2C3F25B55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014581D-B004-B54C-9C7E-17567FC4D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0FD48CE-A199-5F42-9F8B-594584828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95B2747-DE3C-CC4A-921C-6612085B9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9A16890-2DE2-1D45-A99D-1A0B9C1A0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E194E83-28E7-3344-ABEF-1A4E4B6D2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381086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9CA168-164C-8245-9846-74E90B72D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8D7EB73-E074-B74D-9304-742DFFFA1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6AE9BD4-7537-8848-8317-D8679AACA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5364E8D-D67F-7849-B776-66B8D0B600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15ABB5C-2A65-F343-802A-8A8ABC8703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568CB53-7553-2642-A51F-99ED2905C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9262686-DA18-114C-BC44-CAF81477A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51CE51B-69D3-A645-92B4-6C62A1A84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573028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7B997D-DD4E-0145-A877-8DE5C6A79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C238B4D-E8CD-F440-B8A2-3CF9C4E9C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C528811-C2D5-C146-91DD-87A8A0E1F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CF17C2C-4FB2-5C45-9980-E49D5D154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44967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5E11718-8C82-1448-AF64-43AA60365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DB475AC-41D3-A845-876D-711FD8B63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52FB291-5ECD-7B4E-B744-0FB6CF94D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0721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B51E29-17DB-4941-9D65-CC3105399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A57784C-23E7-CE49-89C6-A6995C0B4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87CE6A8-E46F-FA49-B73B-D6C044056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823E06A-B73F-6341-A49A-5DC37FD28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1CAC8EE-4CCC-754B-A9C9-73EDD0C53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989B131-1732-0248-9A0D-E6B54743C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101029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342ABD-EB43-2B46-90AE-84430E145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8B81097-8E93-AE4F-A1F5-A939DA2775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3AE81A7-DD32-3244-A455-96C16D15A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C9452B4-97AC-B140-B0AC-853D75966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DA5046-E59C-0247-924A-5CC4E8C8D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426A5B9-2788-7740-A7D7-7C584C54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861130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E971DD-CFB9-4240-96C0-0B6FA5331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FEDB5EE-3FF9-D74F-A49E-E2B202655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0E1D3D7-772A-BB47-9C25-9E31DD82C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406CD25-4F76-7944-A8C6-8AF2A9B9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BF2BAC0-01F1-FA47-B8E4-D041B9A98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6724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E6D4065-7F61-AD4E-82BA-663D5E9150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5950960-0978-DA49-8FC6-5A2CE855CA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FD5AE8-603C-4546-98E0-F5FD1C2F0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021838-4A71-E54B-B91C-15DB8EAC1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BCB44F2-08D3-5F43-9673-B298D382C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20356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7B41DF-C6A8-1C40-9959-62DDA823E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0D6A7EF-38F2-134F-B816-385B1F7A5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A48653-F493-E344-B478-19C69603D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3BC4E-7519-014C-AB48-6C2C794AA988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E53BAA1-BDA5-4646-8328-95A9274A4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32FC170-A0EB-2149-BD71-755F21566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D8C9C-2E7E-6946-A172-3D20E72CABC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396832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nitroglycerin-glyceryl-trinitrate-drug-information?search=%D0%B1%D0%BE%D0%BB%D1%8C+%D0%B2+%D0%B3%D1%80%D1%83%D0%B4%D0%B8&amp;topicRef=6832&amp;source=see_link" TargetMode="External"/><Relationship Id="rId2" Type="http://schemas.openxmlformats.org/officeDocument/2006/relationships/hyperlink" Target="https://www.uptodate.com/contents/lidocaine-drug-information?search=%D0%B1%D0%BE%D0%BB%D1%8C+%D0%B2+%D0%B3%D1%80%D1%83%D0%B4%D0%B8&amp;topicRef=6832&amp;source=see_link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062990" y="765810"/>
          <a:ext cx="9921240" cy="5417820"/>
        </p:xfrm>
        <a:graphic>
          <a:graphicData uri="http://schemas.openxmlformats.org/presentationml/2006/ole">
            <p:oleObj spid="_x0000_s1026" name="Слайд" r:id="rId3" imgW="5940999" imgH="3340198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AA6818-5E58-7A43-BD5C-24BC35F3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Актуальність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FA37D75-E87F-E64E-BC95-AF2F8F20F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x-none" dirty="0"/>
              <a:t>Приблизно 1 % усіх амбулаторних відвідувань у первинній медико-санітарній службі припадає на біль у грудях.</a:t>
            </a:r>
          </a:p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r>
              <a:rPr lang="x-none" dirty="0"/>
              <a:t>Найпоширенішими причинами болю в грудях серед населення первинної ланки є: </a:t>
            </a:r>
          </a:p>
          <a:p>
            <a:pPr marL="0" indent="0">
              <a:buNone/>
            </a:pPr>
            <a:r>
              <a:rPr lang="x-none" dirty="0"/>
              <a:t>біль у грудній стінці (20–50 %)</a:t>
            </a:r>
          </a:p>
          <a:p>
            <a:pPr marL="0" indent="0">
              <a:buNone/>
            </a:pPr>
            <a:r>
              <a:rPr lang="x-none" dirty="0"/>
              <a:t>рефлюкс-езофагіт (10–20 %) </a:t>
            </a:r>
          </a:p>
          <a:p>
            <a:pPr marL="0" indent="0">
              <a:buNone/>
            </a:pPr>
            <a:r>
              <a:rPr lang="x-none" dirty="0"/>
              <a:t>костохондрит (13 %).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990841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67BDE5-5E74-654D-946D-32EEDF31F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/>
              <a:t>Стани, що загрожують життю </a:t>
            </a:r>
            <a:r>
              <a:rPr lang="x-none" dirty="0"/>
              <a:t> 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DB313B-F67A-6C4A-9788-9D2E3257D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Гострий коронарний синдром </a:t>
            </a:r>
            <a:r>
              <a:rPr lang="x-none" dirty="0">
                <a:effectLst/>
              </a:rPr>
              <a:t> </a:t>
            </a:r>
          </a:p>
          <a:p>
            <a:r>
              <a:rPr lang="x-none" dirty="0"/>
              <a:t>Розшарування аорти </a:t>
            </a:r>
            <a:r>
              <a:rPr lang="x-none" dirty="0">
                <a:effectLst/>
              </a:rPr>
              <a:t> </a:t>
            </a:r>
          </a:p>
          <a:p>
            <a:r>
              <a:rPr lang="x-none" dirty="0"/>
              <a:t>Тромбоемболія легеневої артерії </a:t>
            </a:r>
            <a:r>
              <a:rPr lang="x-none" dirty="0">
                <a:effectLst/>
              </a:rPr>
              <a:t> </a:t>
            </a:r>
          </a:p>
          <a:p>
            <a:r>
              <a:rPr lang="x-none" dirty="0"/>
              <a:t>Напругий пневмоторакс </a:t>
            </a:r>
            <a:r>
              <a:rPr lang="x-none" dirty="0">
                <a:effectLst/>
              </a:rPr>
              <a:t> </a:t>
            </a:r>
          </a:p>
          <a:p>
            <a:r>
              <a:rPr lang="x-none" dirty="0"/>
              <a:t>Розрив стравоходу, перфорація </a:t>
            </a:r>
            <a:r>
              <a:rPr lang="x-none" dirty="0">
                <a:effectLst/>
              </a:rPr>
              <a:t> </a:t>
            </a:r>
          </a:p>
          <a:p>
            <a:r>
              <a:rPr lang="x-none" dirty="0"/>
              <a:t>Тампонада серця </a:t>
            </a:r>
            <a:r>
              <a:rPr lang="x-none" dirty="0">
                <a:effectLst/>
              </a:rPr>
              <a:t> </a:t>
            </a:r>
          </a:p>
          <a:p>
            <a:r>
              <a:rPr lang="x-none" dirty="0"/>
              <a:t>Аритмії , пов’язані з саркоїдозом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784195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749BBC-C4C9-F84B-B2AB-2D3142753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06BBC639-EEDB-0546-BC7A-47B445C50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8523" y="1253331"/>
            <a:ext cx="6694953" cy="4351338"/>
          </a:xfrm>
        </p:spPr>
      </p:pic>
    </p:spTree>
    <p:extLst>
      <p:ext uri="{BB962C8B-B14F-4D97-AF65-F5344CB8AC3E}">
        <p14:creationId xmlns:p14="http://schemas.microsoft.com/office/powerpoint/2010/main" xmlns="" val="2678798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2945BD-BCD5-9D40-83C0-B0D41BD0F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DEE69724-2881-7940-803F-CABA05BB66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270363" cy="6127750"/>
          </a:xfrm>
        </p:spPr>
      </p:pic>
    </p:spTree>
    <p:extLst>
      <p:ext uri="{BB962C8B-B14F-4D97-AF65-F5344CB8AC3E}">
        <p14:creationId xmlns:p14="http://schemas.microsoft.com/office/powerpoint/2010/main" xmlns="" val="875104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63F4ED-2DC3-EA45-8F08-5E25F0D6B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/>
              <a:t>ДІАГНОСТИЧНИЙ ПІДХІД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D0BA82-FB7F-C940-938C-12631AB2D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Усі пацієнти необіхадно вимірювати життєво важливі показники та насичення киснем.</a:t>
            </a:r>
          </a:p>
          <a:p>
            <a:r>
              <a:rPr lang="x-none" dirty="0"/>
              <a:t>Пацієнти з нестабільними життєво важливими показниками повинні бути негайно госпіталізовані.</a:t>
            </a:r>
          </a:p>
          <a:p>
            <a:r>
              <a:rPr lang="x-none" dirty="0"/>
              <a:t>Якщо симптоми характерні для розшарування аорти (гострий біль у грудях і спині, анамнез щодо розшарутвання тощо), слід виміряти артеріальний тиск на обох руках.</a:t>
            </a:r>
          </a:p>
          <a:p>
            <a:r>
              <a:rPr lang="x-none" dirty="0"/>
              <a:t>При підозрі на перикардит на основі плевритного болю в грудях і полегшення при сидінні вперед слід оцінити парадоксальний пульс. 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223122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D3BD72-0D72-F543-8D15-60E0ED15E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Симптоми небезпечних для життя станів включають: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DC6A1B-FF47-174F-867B-CEED2B051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x-none" dirty="0"/>
              <a:t>Симптоми стенокардії в стані спокою, нова стенокардія або стенокардія, яка є непередбачуваною або прогресуючою Ці симптоми характерні для гострого коронарного синдрому (ГКС).</a:t>
            </a:r>
          </a:p>
          <a:p>
            <a:r>
              <a:rPr lang="x-none" dirty="0"/>
              <a:t>Гострий біль у грудях і спині, який є сильним </a:t>
            </a:r>
            <a:r>
              <a:rPr lang="uk-UA" dirty="0"/>
              <a:t>і </a:t>
            </a:r>
            <a:r>
              <a:rPr lang="x-none" dirty="0"/>
              <a:t>має характеристики розриву - розшарування аорти.</a:t>
            </a:r>
          </a:p>
          <a:p>
            <a:r>
              <a:rPr lang="x-none" dirty="0"/>
              <a:t>Плевритний біль у грудях, кашель та симптоми тромбозу глибоких вен (набряк ніг, біль, тепло та еритема) - емболія легеневої артерії.</a:t>
            </a:r>
          </a:p>
          <a:p>
            <a:r>
              <a:rPr lang="x-none" dirty="0"/>
              <a:t>Раптова поява плевритного болю в грудях і задишки з ознаками гемодинамічної нестабільності - напружений пневмоторакс.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962947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EE60A9-998C-3047-807F-85DD86AEB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Анамнез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E5F55F-F7C9-3644-A2DC-63471425E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Поява болю (наприклад, різке або поступове)</a:t>
            </a:r>
          </a:p>
          <a:p>
            <a:r>
              <a:rPr lang="x-none" dirty="0"/>
              <a:t>Провокація/Паліація (які дії провокують біль; які полегшують біль)</a:t>
            </a:r>
          </a:p>
          <a:p>
            <a:r>
              <a:rPr lang="x-none" dirty="0"/>
              <a:t>Якість болю (наприклад, різкий, стискаючий, плевритний)</a:t>
            </a:r>
          </a:p>
          <a:p>
            <a:r>
              <a:rPr lang="x-none" dirty="0"/>
              <a:t>Радіація (наприклад, плече, щелепа, спина)</a:t>
            </a:r>
          </a:p>
          <a:p>
            <a:r>
              <a:rPr lang="x-none" dirty="0"/>
              <a:t>Місце болю (наприклад, під грудиною, грудна стінка, спина, розсіяна, локалізована)</a:t>
            </a:r>
          </a:p>
          <a:p>
            <a:r>
              <a:rPr lang="x-none" dirty="0"/>
              <a:t>Час (наприклад, постійний або епізодичний, тривалість епізодів, коли почався біль)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847120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D6E481-1651-C747-B834-7B5D77A40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Фактори ризику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1B52E8-3B5D-F246-A5A1-BAA518512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Супутні захворювання: артеріальна гіпертензія, цукровий діабет, захворювання периферичних артерій, злоякісні новоутворення, порушення сполучної тканини, двостулковий аортальний клапан, нещодавня вагітність</a:t>
            </a:r>
          </a:p>
          <a:p>
            <a:r>
              <a:rPr lang="x-none" dirty="0"/>
              <a:t>Нещодавні події: травми, серйозні операції або медичні процедури (наприклад, ендоскопія, катетеризація аорти), періоди іммобілізації (наприклад, тривала політ на літаку)</a:t>
            </a:r>
          </a:p>
          <a:p>
            <a:r>
              <a:rPr lang="x-none" dirty="0"/>
              <a:t>Інші фактори: вживання кокаїну, сигарети, сімейний анамнез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994973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433394-E349-5648-AA10-FD1026023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Фактори ризику розвитку </a:t>
            </a:r>
            <a:r>
              <a:rPr lang="x-none" b="1" dirty="0"/>
              <a:t>гострого коронарного синдрому</a:t>
            </a:r>
            <a:r>
              <a:rPr lang="x-none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7BEA5DE-CBD1-4849-9816-72A45C6B0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x-none" dirty="0"/>
              <a:t>чоловіча стать, </a:t>
            </a:r>
          </a:p>
          <a:p>
            <a:pPr marL="0" indent="0">
              <a:buNone/>
            </a:pPr>
            <a:r>
              <a:rPr lang="x-none" dirty="0"/>
              <a:t>вік старше 55 років, </a:t>
            </a:r>
          </a:p>
          <a:p>
            <a:pPr marL="0" indent="0">
              <a:buNone/>
            </a:pPr>
            <a:r>
              <a:rPr lang="x-none" dirty="0"/>
              <a:t>сімейний анамнез ішемічної хвороби серця, </a:t>
            </a:r>
          </a:p>
          <a:p>
            <a:pPr marL="0" indent="0">
              <a:buNone/>
            </a:pPr>
            <a:r>
              <a:rPr lang="x-none" dirty="0"/>
              <a:t>цукровий діабет, </a:t>
            </a:r>
          </a:p>
          <a:p>
            <a:pPr marL="0" indent="0">
              <a:buNone/>
            </a:pPr>
            <a:r>
              <a:rPr lang="x-none" dirty="0"/>
              <a:t>гіперхолестеринемія, </a:t>
            </a:r>
          </a:p>
          <a:p>
            <a:pPr marL="0" indent="0">
              <a:buNone/>
            </a:pPr>
            <a:r>
              <a:rPr lang="x-none" dirty="0"/>
              <a:t>артеріальну гіпертензію </a:t>
            </a:r>
          </a:p>
          <a:p>
            <a:pPr marL="0" indent="0">
              <a:buNone/>
            </a:pPr>
            <a:r>
              <a:rPr lang="x-none" dirty="0"/>
              <a:t>вживання тютюну.  </a:t>
            </a:r>
          </a:p>
        </p:txBody>
      </p:sp>
    </p:spTree>
    <p:extLst>
      <p:ext uri="{BB962C8B-B14F-4D97-AF65-F5344CB8AC3E}">
        <p14:creationId xmlns:p14="http://schemas.microsoft.com/office/powerpoint/2010/main" xmlns="" val="2008231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41EB27-EADA-2B40-920A-53B5AE805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/>
              <a:t>Показання до електрокардіограми </a:t>
            </a:r>
            <a:r>
              <a:rPr lang="x-none" dirty="0"/>
              <a:t> 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54EA05-93BE-9049-8CF7-F3B45D85B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x-none" dirty="0"/>
              <a:t>ЕКГ є найбільш корисною для оцінки пацієнтів з підозрою на ішемію міокарда.</a:t>
            </a:r>
          </a:p>
          <a:p>
            <a:pPr marL="0" indent="0">
              <a:buNone/>
            </a:pPr>
            <a:r>
              <a:rPr lang="x-none" dirty="0"/>
              <a:t>●Пацієнти з початковою ЕКГ, що свідчить про гострий коронарний синдром (ГКС), повинні бути направлені до відділення невідкладної допомоги для подальшого обстеження. </a:t>
            </a:r>
            <a:r>
              <a:rPr lang="x-none" dirty="0">
                <a:effectLst/>
              </a:rPr>
              <a:t> </a:t>
            </a:r>
          </a:p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r>
              <a:rPr lang="x-none" dirty="0"/>
              <a:t>Результати ЕКГ у пацієнтів з перикардитом можуть імітувати передній інфаркт міокарда і можуть змінюватися в міру прогресування захворювання.</a:t>
            </a:r>
          </a:p>
          <a:p>
            <a:pPr marL="0" indent="0">
              <a:buNone/>
            </a:pPr>
            <a:r>
              <a:rPr lang="x-none" dirty="0"/>
              <a:t>●Результати включають депресію сегмента PR, підйом сегмента ST та інверсії зубця Т, що відповідають перикардиту. Ці ознаки, як правило, більш дифузні, ніж у пацієнтів з ішемією міокарда. 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903840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273AA0-2A58-8F45-B579-FAD939110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/>
              <a:t>Показання до рентгенограми грудної клітки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E4F2FA-7463-7247-B159-BA042FEBD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x-none" dirty="0"/>
              <a:t>Показаннями для рентгенограми грудної клітки є підозра на легеневі причини болю в грудях, серцеву недостатність або перелом ребер.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412369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F9A5D8-FCE2-BC4B-8116-C732876F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/>
              <a:t>Оцінка стабільної ішемії міокарда </a:t>
            </a:r>
            <a:r>
              <a:rPr lang="x-none" dirty="0"/>
              <a:t> 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4ECC232-E68C-1C43-A317-7470BC7F1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x-none" b="1" dirty="0"/>
              <a:t>Симптоми</a:t>
            </a:r>
            <a:r>
              <a:rPr lang="x-none" dirty="0"/>
              <a:t> – класичні симптоми стабільної стенокардії включають тиск, тяжкість в центрі або ліворуч від грудної клітки, які виникають при навантаженні та полегшуються під час відпочинку. Інші супутні симптоми включають провокацію емоційним стресом, прийомом їжі, статевим актом або застудою.</a:t>
            </a:r>
            <a:r>
              <a:rPr lang="x-none" dirty="0">
                <a:effectLst/>
              </a:rPr>
              <a:t> </a:t>
            </a:r>
          </a:p>
          <a:p>
            <a:pPr marL="0" indent="0">
              <a:buNone/>
            </a:pPr>
            <a:r>
              <a:rPr lang="x-none" b="1" dirty="0"/>
              <a:t>Фактори ризику</a:t>
            </a:r>
            <a:r>
              <a:rPr lang="x-none" dirty="0"/>
              <a:t> – елементи анамнезу пацієнта, які підвищують ймовірність ішемії міокарда, включають похилий вік, сімейний анамнез серцево-судинних захворювань, вживання тютюну або кокаїну, цукровий діабет, гіпертонія, гіперліпідемія.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777632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3307B8-E1FA-9C40-BE8E-D2494BEFD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xmlns="" id="{15F1C5C3-5AAE-A74D-8D40-5C14251F78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6377" y="1825625"/>
            <a:ext cx="4639246" cy="4351338"/>
          </a:xfrm>
        </p:spPr>
      </p:pic>
    </p:spTree>
    <p:extLst>
      <p:ext uri="{BB962C8B-B14F-4D97-AF65-F5344CB8AC3E}">
        <p14:creationId xmlns:p14="http://schemas.microsoft.com/office/powerpoint/2010/main" xmlns="" val="3600635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4FC1C5-DB86-F647-8BC4-C1B4A0482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/>
              <a:t>Неішемічна хвороба серця </a:t>
            </a:r>
            <a:r>
              <a:rPr lang="x-none" dirty="0"/>
              <a:t> 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078809E-75F2-5E4A-9847-C2E649195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x-none" dirty="0"/>
              <a:t>Елементи анамнезу включають виявлення симптомів </a:t>
            </a:r>
          </a:p>
          <a:p>
            <a:pPr>
              <a:buFontTx/>
              <a:buChar char="-"/>
            </a:pPr>
            <a:r>
              <a:rPr lang="x-none" dirty="0"/>
              <a:t>перикардиту (гострий плевритний біль у грудях), </a:t>
            </a:r>
          </a:p>
          <a:p>
            <a:pPr>
              <a:buFontTx/>
              <a:buChar char="-"/>
            </a:pPr>
            <a:r>
              <a:rPr lang="x-none" dirty="0"/>
              <a:t>серцевої недостатності (задишка, периферичний набряк, кашель), </a:t>
            </a:r>
          </a:p>
          <a:p>
            <a:pPr>
              <a:buFontTx/>
              <a:buChar char="-"/>
            </a:pPr>
            <a:r>
              <a:rPr lang="x-none" dirty="0"/>
              <a:t>аортального стенозу (задишка при навантаженні, стенокардія при навантаженні, передсинкопе або синкопе) </a:t>
            </a:r>
          </a:p>
          <a:p>
            <a:pPr>
              <a:buFontTx/>
              <a:buChar char="-"/>
            </a:pPr>
            <a:r>
              <a:rPr lang="x-none" dirty="0"/>
              <a:t>мітрального стенозу (задишка при навантаженні, зниження толерантності до фізичних навантажень).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647056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97D878-586C-1546-8725-40A8823F7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D0A6319C-D05D-B04B-ACB0-6C7794ED9B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0276" y="1249680"/>
            <a:ext cx="6691447" cy="4927283"/>
          </a:xfrm>
        </p:spPr>
      </p:pic>
    </p:spTree>
    <p:extLst>
      <p:ext uri="{BB962C8B-B14F-4D97-AF65-F5344CB8AC3E}">
        <p14:creationId xmlns:p14="http://schemas.microsoft.com/office/powerpoint/2010/main" xmlns="" val="3053297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ABE757-9A96-8E4B-9849-754688A6B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05573B0A-4146-0F4A-A088-0B8241461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27760"/>
            <a:ext cx="10515600" cy="4692970"/>
          </a:xfrm>
        </p:spPr>
      </p:pic>
    </p:spTree>
    <p:extLst>
      <p:ext uri="{BB962C8B-B14F-4D97-AF65-F5344CB8AC3E}">
        <p14:creationId xmlns:p14="http://schemas.microsoft.com/office/powerpoint/2010/main" xmlns="" val="138781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4B2101-5CEC-1249-8998-B6995B682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/>
              <a:t>Захворювання шлунково -кишкового тракту </a:t>
            </a:r>
            <a:r>
              <a:rPr lang="x-none" dirty="0"/>
              <a:t> 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FC28A2F-0243-0C4C-BFA8-B4C45ACFB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x-none" dirty="0"/>
              <a:t>Виявлення симптомів печії, регургітації та болю, пов’язаних із прийомом їжі тощо.</a:t>
            </a:r>
            <a:endParaRPr lang="x-none" dirty="0">
              <a:effectLst/>
            </a:endParaRPr>
          </a:p>
          <a:p>
            <a:pPr marL="0" indent="0">
              <a:buNone/>
            </a:pPr>
            <a:r>
              <a:rPr lang="x-none" dirty="0"/>
              <a:t>Симптоми шлунково-кишкового захворювання та ішемії міокарда значно збігаються. Дискомфорт, який достовірно виникає під час прийому їжі, або який надійно і багаторазово полегшується антацидами або їжею, має шлунково-стравохідне походження. Однак полегшення болю після прийому «шлунково-кишкового коктейлю» (наприклад, в’язкого </a:t>
            </a:r>
            <a:r>
              <a:rPr lang="x-none" dirty="0">
                <a:hlinkClick r:id="rId2"/>
              </a:rPr>
              <a:t>лідокаїну</a:t>
            </a:r>
            <a:r>
              <a:rPr lang="x-none" dirty="0"/>
              <a:t> та антациду) не дозволяє достовірно відрізнити шлунково-кишковий біль від ішемічного болю в грудях. Аналогічно, часто вважають, що біль, що реагує на сублінгвальний </a:t>
            </a:r>
            <a:r>
              <a:rPr lang="x-none" dirty="0">
                <a:hlinkClick r:id="rId3"/>
              </a:rPr>
              <a:t>нітрогліцерин</a:t>
            </a:r>
            <a:r>
              <a:rPr lang="x-none" dirty="0"/>
              <a:t> , має серцеву етіологію, але також може бути пов’язана з походженням із стравоходу </a:t>
            </a:r>
          </a:p>
        </p:txBody>
      </p:sp>
    </p:spTree>
    <p:extLst>
      <p:ext uri="{BB962C8B-B14F-4D97-AF65-F5344CB8AC3E}">
        <p14:creationId xmlns:p14="http://schemas.microsoft.com/office/powerpoint/2010/main" xmlns="" val="2720005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7407CD-6A66-0442-A937-D05B00DAF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/>
              <a:t>Захворювання легень </a:t>
            </a:r>
            <a:r>
              <a:rPr lang="x-none" dirty="0"/>
              <a:t> 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5419215-702F-D346-BEF4-A36496BD9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pPr marL="0" indent="0">
              <a:buNone/>
            </a:pPr>
            <a:r>
              <a:rPr lang="x-none" dirty="0"/>
              <a:t>Основні симптоми у пацієнтів із захворюванням легень включають плевральний біль у грудях, задишку та кашель. В анамнезі хронічні захворювання легень (астма, ХОЗЛ, саркоїдоз), злоякісні новоутворення, анамнез щодо легеневої емболії або системного аутоімунного захворювання може бути корисним для діагностики. </a:t>
            </a:r>
          </a:p>
        </p:txBody>
      </p:sp>
    </p:spTree>
    <p:extLst>
      <p:ext uri="{BB962C8B-B14F-4D97-AF65-F5344CB8AC3E}">
        <p14:creationId xmlns:p14="http://schemas.microsoft.com/office/powerpoint/2010/main" xmlns="" val="277734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C56579-A7D6-D841-A1EA-ECE821FEF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/>
              <a:t>Захворювання опорно-рухового апарату </a:t>
            </a:r>
            <a:r>
              <a:rPr lang="x-none" dirty="0"/>
              <a:t> 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13D973-9040-E346-B540-D266A67C1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x-none" dirty="0"/>
              <a:t>Є найбільш поширеною причиною болю в грудях. Добре локалізований біль, пов’язаний з точковою чутливістю, швидше за все, має кістково-м’язове походження. Положення або рух тіла можуть посилювати біль у грудях опорно-рухового апарату. Скарги на опорно-руховий апарат поза грудною кліткою вказують на скелетно-м’язову етіологію болю в грудях. Наприклад, біль у шиї, грудному відділі хребта або плечі може викликати біль у грудях. </a:t>
            </a:r>
          </a:p>
        </p:txBody>
      </p:sp>
    </p:spTree>
    <p:extLst>
      <p:ext uri="{BB962C8B-B14F-4D97-AF65-F5344CB8AC3E}">
        <p14:creationId xmlns:p14="http://schemas.microsoft.com/office/powerpoint/2010/main" xmlns="" val="2329976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C073D6-0CF9-F34E-ADC7-A99DED8AE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/>
              <a:t>Психічні захворювання</a:t>
            </a:r>
            <a:r>
              <a:rPr lang="x-none" dirty="0"/>
              <a:t> 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140AA7-5345-4B47-BB0E-41AB7DC69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x-none" dirty="0"/>
              <a:t>Найпоширенішими психіатричними захворюваннями, пов’язаними з болем у грудях, є панічний розлад </a:t>
            </a:r>
            <a:r>
              <a:rPr lang="x-none"/>
              <a:t>і депресія. </a:t>
            </a:r>
            <a:r>
              <a:rPr lang="x-none" dirty="0"/>
              <a:t>Пацієнти з пригніченим настроєм, зниженим апетитом або порушеннями сну можуть мати депресію. Класичні асоційовані симптоми у пацієнтів з панічним нападом включають страх і тахікардію. Перевірене скринінгове запитання, яке добре підтверджує діагноз панічного розладу, коли пацієнти відповідають «так», і добре виключає його, коли відповідь «ні», є наступним: «Чи був у вас напад тривоги (раптово) протягом останніх чотирьох тижнів? відчуття страху чи паніки)?».</a:t>
            </a:r>
          </a:p>
          <a:p>
            <a:r>
              <a:rPr lang="x-none" dirty="0"/>
              <a:t>Може бути показано терапевтичне дослідження когнітивно-поведінкової терапії та/або антидепресантів. 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1646776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198287-CEEC-4B4A-AB86-BAA539039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120E5D1-7AAB-254B-8FDE-C95BD4541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x-none" sz="4800" dirty="0"/>
          </a:p>
          <a:p>
            <a:pPr marL="0" indent="0" algn="ctr">
              <a:buNone/>
            </a:pPr>
            <a:r>
              <a:rPr lang="x-none" sz="48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xmlns="" val="3690654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ользовательские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622</Words>
  <Application>Microsoft Macintosh PowerPoint</Application>
  <PresentationFormat>Произвольный</PresentationFormat>
  <Paragraphs>75</Paragraphs>
  <Slides>22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Слайд Microsoft Office PowerPoint</vt:lpstr>
      <vt:lpstr>Слайд 1</vt:lpstr>
      <vt:lpstr>Актуальність</vt:lpstr>
      <vt:lpstr>Стани, що загрожують життю   </vt:lpstr>
      <vt:lpstr>Слайд 4</vt:lpstr>
      <vt:lpstr>Слайд 5</vt:lpstr>
      <vt:lpstr>ДІАГНОСТИЧНИЙ ПІДХІД</vt:lpstr>
      <vt:lpstr>Симптоми небезпечних для життя станів включають:</vt:lpstr>
      <vt:lpstr>Анамнез</vt:lpstr>
      <vt:lpstr>Фактори ризику</vt:lpstr>
      <vt:lpstr>Фактори ризику розвитку гострого коронарного синдрому </vt:lpstr>
      <vt:lpstr>Показання до електрокардіограми   </vt:lpstr>
      <vt:lpstr>Показання до рентгенограми грудної клітки</vt:lpstr>
      <vt:lpstr>Оцінка стабільної ішемії міокарда   </vt:lpstr>
      <vt:lpstr>Слайд 14</vt:lpstr>
      <vt:lpstr>Неішемічна хвороба серця   </vt:lpstr>
      <vt:lpstr>Слайд 16</vt:lpstr>
      <vt:lpstr>Слайд 17</vt:lpstr>
      <vt:lpstr>Захворювання шлунково -кишкового тракту   </vt:lpstr>
      <vt:lpstr>Захворювання легень   </vt:lpstr>
      <vt:lpstr>Захворювання опорно-рухового апарату   </vt:lpstr>
      <vt:lpstr>Психічні захворювання  </vt:lpstr>
      <vt:lpstr>Слайд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Амбулаторне обстеження дорослого з болем у грудях</dc:title>
  <dc:creator>Дарья Лагода</dc:creator>
  <cp:lastModifiedBy>Admin</cp:lastModifiedBy>
  <cp:revision>5</cp:revision>
  <dcterms:created xsi:type="dcterms:W3CDTF">2022-03-30T12:01:49Z</dcterms:created>
  <dcterms:modified xsi:type="dcterms:W3CDTF">2022-06-06T15:12:50Z</dcterms:modified>
</cp:coreProperties>
</file>