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8" r:id="rId3"/>
    <p:sldId id="257" r:id="rId4"/>
    <p:sldId id="259" r:id="rId5"/>
    <p:sldId id="260" r:id="rId6"/>
    <p:sldId id="307" r:id="rId7"/>
    <p:sldId id="314" r:id="rId8"/>
    <p:sldId id="262" r:id="rId9"/>
    <p:sldId id="309" r:id="rId10"/>
    <p:sldId id="310" r:id="rId11"/>
    <p:sldId id="261" r:id="rId12"/>
    <p:sldId id="263" r:id="rId13"/>
    <p:sldId id="264" r:id="rId14"/>
    <p:sldId id="312" r:id="rId15"/>
    <p:sldId id="266" r:id="rId16"/>
    <p:sldId id="268" r:id="rId17"/>
    <p:sldId id="269" r:id="rId18"/>
    <p:sldId id="270" r:id="rId19"/>
    <p:sldId id="272" r:id="rId20"/>
    <p:sldId id="273" r:id="rId21"/>
    <p:sldId id="274" r:id="rId22"/>
    <p:sldId id="271" r:id="rId23"/>
    <p:sldId id="275" r:id="rId24"/>
    <p:sldId id="276" r:id="rId25"/>
    <p:sldId id="277" r:id="rId26"/>
    <p:sldId id="280" r:id="rId27"/>
    <p:sldId id="278" r:id="rId28"/>
    <p:sldId id="282" r:id="rId29"/>
    <p:sldId id="283" r:id="rId30"/>
    <p:sldId id="313" r:id="rId31"/>
    <p:sldId id="315" r:id="rId32"/>
    <p:sldId id="284" r:id="rId33"/>
    <p:sldId id="285" r:id="rId34"/>
    <p:sldId id="299" r:id="rId35"/>
    <p:sldId id="300" r:id="rId36"/>
    <p:sldId id="286" r:id="rId37"/>
    <p:sldId id="287" r:id="rId38"/>
    <p:sldId id="301" r:id="rId39"/>
    <p:sldId id="294" r:id="rId40"/>
    <p:sldId id="288" r:id="rId41"/>
    <p:sldId id="304" r:id="rId42"/>
    <p:sldId id="290" r:id="rId43"/>
    <p:sldId id="291" r:id="rId44"/>
    <p:sldId id="292" r:id="rId45"/>
    <p:sldId id="293" r:id="rId46"/>
    <p:sldId id="295" r:id="rId47"/>
    <p:sldId id="296" r:id="rId48"/>
    <p:sldId id="305" r:id="rId49"/>
    <p:sldId id="298" r:id="rId50"/>
    <p:sldId id="306" r:id="rId51"/>
    <p:sldId id="316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9B68B05-8A9A-43F0-B778-196E30379A57}" type="datetimeFigureOut">
              <a:rPr lang="uk-UA" smtClean="0"/>
              <a:t>06.06.2022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B638BDD-E95A-4AB7-B2C7-DF8CF8B291BA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204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8B05-8A9A-43F0-B778-196E30379A57}" type="datetimeFigureOut">
              <a:rPr lang="uk-UA" smtClean="0"/>
              <a:t>06.06.2022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8BDD-E95A-4AB7-B2C7-DF8CF8B291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278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8B05-8A9A-43F0-B778-196E30379A57}" type="datetimeFigureOut">
              <a:rPr lang="uk-UA" smtClean="0"/>
              <a:t>06.06.2022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8BDD-E95A-4AB7-B2C7-DF8CF8B291BA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85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8B05-8A9A-43F0-B778-196E30379A57}" type="datetimeFigureOut">
              <a:rPr lang="uk-UA" smtClean="0"/>
              <a:t>06.06.2022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8BDD-E95A-4AB7-B2C7-DF8CF8B291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0575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8B05-8A9A-43F0-B778-196E30379A57}" type="datetimeFigureOut">
              <a:rPr lang="uk-UA" smtClean="0"/>
              <a:t>06.06.2022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8BDD-E95A-4AB7-B2C7-DF8CF8B291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7178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8B05-8A9A-43F0-B778-196E30379A57}" type="datetimeFigureOut">
              <a:rPr lang="uk-UA" smtClean="0"/>
              <a:t>06.06.2022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8BDD-E95A-4AB7-B2C7-DF8CF8B291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3143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8B05-8A9A-43F0-B778-196E30379A57}" type="datetimeFigureOut">
              <a:rPr lang="uk-UA" smtClean="0"/>
              <a:t>06.06.2022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8BDD-E95A-4AB7-B2C7-DF8CF8B291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6112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8B05-8A9A-43F0-B778-196E30379A57}" type="datetimeFigureOut">
              <a:rPr lang="uk-UA" smtClean="0"/>
              <a:t>06.06.2022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8BDD-E95A-4AB7-B2C7-DF8CF8B291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374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8B05-8A9A-43F0-B778-196E30379A57}" type="datetimeFigureOut">
              <a:rPr lang="uk-UA" smtClean="0"/>
              <a:t>06.06.2022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8BDD-E95A-4AB7-B2C7-DF8CF8B291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9555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8B05-8A9A-43F0-B778-196E30379A57}" type="datetimeFigureOut">
              <a:rPr lang="uk-UA" smtClean="0"/>
              <a:t>06.06.2022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8BDD-E95A-4AB7-B2C7-DF8CF8B291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2116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8B05-8A9A-43F0-B778-196E30379A57}" type="datetimeFigureOut">
              <a:rPr lang="uk-UA" smtClean="0"/>
              <a:t>06.06.2022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8BDD-E95A-4AB7-B2C7-DF8CF8B291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0248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9B68B05-8A9A-43F0-B778-196E30379A57}" type="datetimeFigureOut">
              <a:rPr lang="uk-UA" smtClean="0"/>
              <a:t>06.06.2022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B638BDD-E95A-4AB7-B2C7-DF8CF8B291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106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6493" y="1178404"/>
            <a:ext cx="11276889" cy="2616199"/>
          </a:xfrm>
        </p:spPr>
        <p:txBody>
          <a:bodyPr>
            <a:normAutofit fontScale="90000"/>
          </a:bodyPr>
          <a:lstStyle/>
          <a:p>
            <a:pPr algn="ctr"/>
            <a:br>
              <a:rPr lang="uk-UA" sz="4400" dirty="0"/>
            </a:br>
            <a:br>
              <a:rPr lang="uk-UA" sz="4400" dirty="0"/>
            </a:br>
            <a:br>
              <a:rPr lang="uk-UA" sz="4400" dirty="0"/>
            </a:br>
            <a:br>
              <a:rPr lang="uk-UA" sz="4400" dirty="0"/>
            </a:br>
            <a:br>
              <a:rPr lang="uk-UA" sz="4400" dirty="0"/>
            </a:br>
            <a:br>
              <a:rPr lang="uk-UA" sz="4400" dirty="0"/>
            </a:br>
            <a:br>
              <a:rPr lang="uk-UA" sz="4400" dirty="0"/>
            </a:br>
            <a:r>
              <a:rPr lang="uk-UA" sz="4400" dirty="0"/>
              <a:t>« Хронічні обструктивні захворювання легень. </a:t>
            </a:r>
            <a:br>
              <a:rPr lang="uk-UA" sz="4400" dirty="0"/>
            </a:br>
            <a:r>
              <a:rPr lang="uk-UA" sz="4400" dirty="0"/>
              <a:t>Сучасні підходи до класифікації, критеріїв діагностики та лікування».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1DEC03E-38CD-BEBE-1EB2-57E3DBFAA0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070" y="4954856"/>
            <a:ext cx="8767860" cy="1388165"/>
          </a:xfrm>
        </p:spPr>
        <p:txBody>
          <a:bodyPr/>
          <a:lstStyle/>
          <a:p>
            <a:pPr algn="r"/>
            <a:r>
              <a:rPr lang="ru-RU" dirty="0" err="1"/>
              <a:t>Підготувала</a:t>
            </a:r>
            <a:r>
              <a:rPr lang="ru-RU" dirty="0"/>
              <a:t>: </a:t>
            </a:r>
            <a:r>
              <a:rPr lang="ru-RU" dirty="0" err="1"/>
              <a:t>асистентка</a:t>
            </a:r>
            <a:r>
              <a:rPr lang="ru-RU" dirty="0"/>
              <a:t> Тулянцева Є.О.</a:t>
            </a:r>
          </a:p>
          <a:p>
            <a:pPr algn="r"/>
            <a:endParaRPr lang="uk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D84626-66F9-4456-13CF-12E6D6E133E9}"/>
              </a:ext>
            </a:extLst>
          </p:cNvPr>
          <p:cNvSpPr txBox="1"/>
          <p:nvPr/>
        </p:nvSpPr>
        <p:spPr>
          <a:xfrm>
            <a:off x="2087082" y="275112"/>
            <a:ext cx="80178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ОДЕСЬКИЙ НАЦІОНАЛЬНИЙ МЕДИЧНИЙ УНІВЕРСИТЕТ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Кафедра </a:t>
            </a:r>
            <a:r>
              <a:rPr lang="ru-RU" b="1" dirty="0" err="1">
                <a:solidFill>
                  <a:schemeClr val="bg1"/>
                </a:solidFill>
              </a:rPr>
              <a:t>сімейної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медицини</a:t>
            </a:r>
            <a:r>
              <a:rPr lang="ru-RU" b="1" dirty="0">
                <a:solidFill>
                  <a:schemeClr val="bg1"/>
                </a:solidFill>
              </a:rPr>
              <a:t> та </a:t>
            </a:r>
            <a:r>
              <a:rPr lang="ru-RU" b="1" dirty="0" err="1">
                <a:solidFill>
                  <a:schemeClr val="bg1"/>
                </a:solidFill>
              </a:rPr>
              <a:t>поліклінічної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терапії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11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4084" y="235424"/>
            <a:ext cx="9319382" cy="856397"/>
          </a:xfrm>
        </p:spPr>
        <p:txBody>
          <a:bodyPr/>
          <a:lstStyle/>
          <a:p>
            <a:r>
              <a:rPr lang="uk-UA" dirty="0"/>
              <a:t>Актуальність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6288" y="941696"/>
            <a:ext cx="10506736" cy="5677467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Хронічні обструктивні захворювання легень (ХОЗЛ) – важлива медична, соціальна та економічна проблема для всієї світової спільноти, у тому числі для України, яка на сьогодні </a:t>
            </a:r>
            <a:r>
              <a:rPr lang="uk-UA" dirty="0" err="1"/>
              <a:t>ускладнюється</a:t>
            </a:r>
            <a:r>
              <a:rPr lang="uk-UA" dirty="0"/>
              <a:t>, насамперед, через несвоєчасне виявлення захворювання, а часто і внаслідок неадекватного лікування. ХОЗЛ є четвертою провідною причиною смерті у світі, друге місце після ССЗ та становить серйозну загрозу здоров’ю населення . За підрахунками Всесвітньої організації охорони здоров’я на ХОЗЛ страждає 610 мільйонів людей у світі, а за розмірами витрат на лікування ХОЗЛ посідає перше місце серед захворювань органів дихання.</a:t>
            </a:r>
          </a:p>
        </p:txBody>
      </p:sp>
    </p:spTree>
    <p:extLst>
      <p:ext uri="{BB962C8B-B14F-4D97-AF65-F5344CB8AC3E}">
        <p14:creationId xmlns:p14="http://schemas.microsoft.com/office/powerpoint/2010/main" val="1279457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332" y="464024"/>
            <a:ext cx="6049253" cy="1752599"/>
          </a:xfrm>
        </p:spPr>
        <p:txBody>
          <a:bodyPr/>
          <a:lstStyle/>
          <a:p>
            <a:r>
              <a:rPr lang="uk-UA" dirty="0"/>
              <a:t>Визначення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080" y="2039201"/>
            <a:ext cx="9474842" cy="4552668"/>
          </a:xfrm>
        </p:spPr>
        <p:txBody>
          <a:bodyPr>
            <a:normAutofit/>
          </a:bodyPr>
          <a:lstStyle/>
          <a:p>
            <a:r>
              <a:rPr lang="uk-UA" dirty="0"/>
              <a:t>ХОЗЛ — це хворобливий стан, що характеризується стійким обмеженням прохідності дихальних шляхів, яке не є повністю зворотним. Обмеження повітряного потоку зазвичай прогресує і пов’язане з незвичайною відповіддю легень запального характеру на шкідливі частки або гази. Це захворювання, якому можна запобігти та яке можна лікувати (</a:t>
            </a:r>
            <a:r>
              <a:rPr lang="en-US" dirty="0"/>
              <a:t>GOLD, 2018).</a:t>
            </a:r>
            <a:endParaRPr lang="uk-UA" dirty="0"/>
          </a:p>
          <a:p>
            <a:r>
              <a:rPr lang="uk-UA" dirty="0"/>
              <a:t>ХОЗЛ – патологія, яка характеризується прогресуючим частково зворотнім обмеженням повітряного потоку, що асоціюється із незвичною запальною відповіддю легень на шкідливі частки або гази і виникає внаслідок поєднання хронічного обструктивного бронхіту та емфіземи легень (за старою термінологією).</a:t>
            </a:r>
          </a:p>
        </p:txBody>
      </p:sp>
    </p:spTree>
    <p:extLst>
      <p:ext uri="{BB962C8B-B14F-4D97-AF65-F5344CB8AC3E}">
        <p14:creationId xmlns:p14="http://schemas.microsoft.com/office/powerpoint/2010/main" val="691983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09" y="167186"/>
            <a:ext cx="10018714" cy="815454"/>
          </a:xfrm>
        </p:spPr>
        <p:txBody>
          <a:bodyPr>
            <a:normAutofit/>
          </a:bodyPr>
          <a:lstStyle/>
          <a:p>
            <a:r>
              <a:rPr lang="uk-UA" sz="3600" dirty="0"/>
              <a:t>Фактори ризику та механізми розвитку ХОЗЛ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8174" y="1173707"/>
            <a:ext cx="10424850" cy="56842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i="1" dirty="0"/>
              <a:t>Зовнішні фактори ризику</a:t>
            </a:r>
            <a:r>
              <a:rPr lang="uk-UA" dirty="0"/>
              <a:t>:</a:t>
            </a:r>
          </a:p>
          <a:p>
            <a:r>
              <a:rPr lang="uk-UA" dirty="0"/>
              <a:t>довготривале тютюнопаління;</a:t>
            </a:r>
          </a:p>
          <a:p>
            <a:r>
              <a:rPr lang="uk-UA" dirty="0"/>
              <a:t>промислові та побутові шкідливі викиди (повітряні </a:t>
            </a:r>
            <a:r>
              <a:rPr lang="uk-UA" dirty="0" err="1"/>
              <a:t>полютанти</a:t>
            </a:r>
            <a:r>
              <a:rPr lang="uk-UA" dirty="0"/>
              <a:t>, гази та пари хімічних </a:t>
            </a:r>
            <a:r>
              <a:rPr lang="uk-UA" dirty="0" err="1"/>
              <a:t>сполук</a:t>
            </a:r>
            <a:r>
              <a:rPr lang="uk-UA" dirty="0"/>
              <a:t>, продукти згорання пального);</a:t>
            </a:r>
          </a:p>
          <a:p>
            <a:r>
              <a:rPr lang="uk-UA" dirty="0"/>
              <a:t>інфекційні (тяжкі дитячі інфекції, респіраторні інфекції);</a:t>
            </a:r>
          </a:p>
          <a:p>
            <a:r>
              <a:rPr lang="uk-UA" dirty="0"/>
              <a:t>низький соціальний та економічний рівень життя (скупченість населення, шкідливі звички тощо).</a:t>
            </a:r>
          </a:p>
          <a:p>
            <a:pPr marL="0" indent="0">
              <a:buNone/>
            </a:pPr>
            <a:r>
              <a:rPr lang="uk-UA" i="1" dirty="0"/>
              <a:t>Внутрішні фактори ризику:</a:t>
            </a:r>
          </a:p>
          <a:p>
            <a:r>
              <a:rPr lang="uk-UA" dirty="0"/>
              <a:t>генетично зумовлені (спадковий дефіцит </a:t>
            </a:r>
            <a:r>
              <a:rPr lang="el-GR" dirty="0"/>
              <a:t>α1-</a:t>
            </a:r>
            <a:r>
              <a:rPr lang="uk-UA" dirty="0" err="1"/>
              <a:t>антитрипсину</a:t>
            </a:r>
            <a:r>
              <a:rPr lang="uk-UA" dirty="0"/>
              <a:t>);</a:t>
            </a:r>
          </a:p>
          <a:p>
            <a:r>
              <a:rPr lang="uk-UA" dirty="0"/>
              <a:t>аномалії розвитку легень;</a:t>
            </a:r>
          </a:p>
          <a:p>
            <a:r>
              <a:rPr lang="uk-UA" dirty="0" err="1"/>
              <a:t>гіперреактивність</a:t>
            </a:r>
            <a:r>
              <a:rPr lang="uk-UA" dirty="0"/>
              <a:t> бронхів.</a:t>
            </a:r>
          </a:p>
          <a:p>
            <a:pPr marL="0" indent="0">
              <a:buNone/>
            </a:pPr>
            <a:r>
              <a:rPr lang="uk-UA" dirty="0"/>
              <a:t>Найбільш вагомими причинами підвищення розповсюдженості </a:t>
            </a:r>
            <a:r>
              <a:rPr lang="uk-UA" dirty="0" err="1"/>
              <a:t>інвалідизації</a:t>
            </a:r>
            <a:r>
              <a:rPr lang="uk-UA" dirty="0"/>
              <a:t> та летальності при ХОЗЛ є тютюнопаління (провідний фактор ризику), старіння населення, погіршення стану довкілля, часті респіраторні та вірусні інфекції, які послаблюють імунітет і погіршують функціональний стан легень.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26624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34476" y="413699"/>
            <a:ext cx="6266372" cy="5909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Характерне</a:t>
            </a:r>
            <a:r>
              <a:rPr lang="ru-RU" dirty="0"/>
              <a:t> для ХОЗЛ </a:t>
            </a: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прохідності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 err="1"/>
              <a:t>зумовлене</a:t>
            </a:r>
            <a:r>
              <a:rPr lang="ru-RU" dirty="0"/>
              <a:t> </a:t>
            </a:r>
            <a:r>
              <a:rPr lang="ru-RU" dirty="0" err="1"/>
              <a:t>поєднанням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дрібних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(</a:t>
            </a:r>
            <a:r>
              <a:rPr lang="ru-RU" dirty="0" err="1"/>
              <a:t>обструктивний</a:t>
            </a:r>
            <a:r>
              <a:rPr lang="ru-RU" dirty="0"/>
              <a:t> </a:t>
            </a:r>
            <a:r>
              <a:rPr lang="ru-RU" dirty="0" err="1"/>
              <a:t>бронхіоліт</a:t>
            </a:r>
            <a:r>
              <a:rPr lang="ru-RU" dirty="0"/>
              <a:t>) та </a:t>
            </a:r>
            <a:r>
              <a:rPr lang="ru-RU" dirty="0" err="1"/>
              <a:t>деструкції</a:t>
            </a:r>
            <a:r>
              <a:rPr lang="ru-RU" dirty="0"/>
              <a:t> </a:t>
            </a:r>
            <a:r>
              <a:rPr lang="uk-UA" dirty="0"/>
              <a:t>паренхіми (емфізема), відносний вклад кожної складової неоднаковий у різних хворих</a:t>
            </a:r>
            <a:r>
              <a:rPr lang="ru-RU" dirty="0"/>
              <a:t> </a:t>
            </a: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запалення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структурних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та </a:t>
            </a:r>
            <a:r>
              <a:rPr lang="ru-RU" dirty="0" err="1"/>
              <a:t>звуження</a:t>
            </a:r>
            <a:r>
              <a:rPr lang="ru-RU" dirty="0"/>
              <a:t> </a:t>
            </a:r>
            <a:r>
              <a:rPr lang="ru-RU" dirty="0" err="1"/>
              <a:t>дрібних</a:t>
            </a:r>
            <a:r>
              <a:rPr lang="ru-RU" dirty="0"/>
              <a:t> </a:t>
            </a:r>
            <a:r>
              <a:rPr lang="ru-RU" dirty="0" err="1"/>
              <a:t>повітропровідних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. </a:t>
            </a:r>
            <a:r>
              <a:rPr lang="ru-RU" dirty="0" err="1"/>
              <a:t>Деструкція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паренхіми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запалення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прикріплень</a:t>
            </a:r>
            <a:r>
              <a:rPr lang="ru-RU" dirty="0"/>
              <a:t> альвеол до </a:t>
            </a:r>
            <a:r>
              <a:rPr lang="ru-RU" dirty="0" err="1"/>
              <a:t>дрібних</a:t>
            </a:r>
            <a:r>
              <a:rPr lang="ru-RU" dirty="0"/>
              <a:t> </a:t>
            </a:r>
            <a:r>
              <a:rPr lang="ru-RU" dirty="0" err="1"/>
              <a:t>бронхів</a:t>
            </a:r>
            <a:r>
              <a:rPr lang="ru-RU" dirty="0"/>
              <a:t> та </a:t>
            </a:r>
            <a:r>
              <a:rPr lang="ru-RU" dirty="0" err="1"/>
              <a:t>зменшенню</a:t>
            </a:r>
            <a:r>
              <a:rPr lang="ru-RU" dirty="0"/>
              <a:t> </a:t>
            </a:r>
            <a:r>
              <a:rPr lang="ru-RU" dirty="0" err="1"/>
              <a:t>еластичної</a:t>
            </a:r>
            <a:r>
              <a:rPr lang="ru-RU" dirty="0"/>
              <a:t> тяги </a:t>
            </a:r>
            <a:r>
              <a:rPr lang="ru-RU" dirty="0" err="1"/>
              <a:t>легень</a:t>
            </a:r>
            <a:r>
              <a:rPr lang="ru-RU" dirty="0"/>
              <a:t>; в свою </a:t>
            </a:r>
            <a:r>
              <a:rPr lang="ru-RU" dirty="0" err="1"/>
              <a:t>чергу</a:t>
            </a:r>
            <a:r>
              <a:rPr lang="ru-RU" dirty="0"/>
              <a:t>,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зменшують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 err="1"/>
              <a:t>залишатися</a:t>
            </a:r>
            <a:r>
              <a:rPr lang="ru-RU" dirty="0"/>
              <a:t> </a:t>
            </a:r>
            <a:r>
              <a:rPr lang="ru-RU" dirty="0" err="1"/>
              <a:t>розкритими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видиху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1026" name="Picture 2" descr="Вейп и хроническая обструктивная болезнь легких - iCigarette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63" y="485065"/>
            <a:ext cx="5095164" cy="388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6563" y="485065"/>
            <a:ext cx="4994180" cy="8251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accent1">
                    <a:lumMod val="50000"/>
                  </a:schemeClr>
                </a:solidFill>
              </a:rPr>
              <a:t>Обмеження повітряного потоку при ХОЗЛ</a:t>
            </a:r>
          </a:p>
        </p:txBody>
      </p:sp>
    </p:spTree>
    <p:extLst>
      <p:ext uri="{BB962C8B-B14F-4D97-AF65-F5344CB8AC3E}">
        <p14:creationId xmlns:p14="http://schemas.microsoft.com/office/powerpoint/2010/main" val="107490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7229" y="286603"/>
            <a:ext cx="10672549" cy="6209730"/>
          </a:xfrm>
        </p:spPr>
        <p:txBody>
          <a:bodyPr>
            <a:normAutofit/>
          </a:bodyPr>
          <a:lstStyle/>
          <a:p>
            <a:r>
              <a:rPr lang="uk-UA" dirty="0"/>
              <a:t>Порушення бронхіальної прохідності формується за рахунок зворотного і незворотного  компонентів:</a:t>
            </a:r>
          </a:p>
          <a:p>
            <a:pPr marL="0" indent="0">
              <a:buNone/>
            </a:pPr>
            <a:r>
              <a:rPr lang="uk-UA" i="1" dirty="0"/>
              <a:t>Зворотній включає:</a:t>
            </a:r>
          </a:p>
          <a:p>
            <a:r>
              <a:rPr lang="uk-UA" dirty="0"/>
              <a:t>спазм гладеньких м’язів</a:t>
            </a:r>
          </a:p>
          <a:p>
            <a:r>
              <a:rPr lang="uk-UA" dirty="0"/>
              <a:t>Набряк слизової оболонки бронхів</a:t>
            </a:r>
          </a:p>
          <a:p>
            <a:r>
              <a:rPr lang="uk-UA" dirty="0"/>
              <a:t>Гіперсекреція слизу</a:t>
            </a:r>
          </a:p>
          <a:p>
            <a:pPr marL="0" indent="0">
              <a:buNone/>
            </a:pPr>
            <a:r>
              <a:rPr lang="uk-UA" i="1" dirty="0"/>
              <a:t>Незворотній компонент визначається: </a:t>
            </a:r>
          </a:p>
          <a:p>
            <a:r>
              <a:rPr lang="uk-UA" dirty="0"/>
              <a:t>емфіземою легень;</a:t>
            </a:r>
          </a:p>
          <a:p>
            <a:r>
              <a:rPr lang="uk-UA" dirty="0" err="1"/>
              <a:t>перибронхіальним</a:t>
            </a:r>
            <a:r>
              <a:rPr lang="uk-UA" dirty="0"/>
              <a:t> фіброзом.</a:t>
            </a:r>
          </a:p>
          <a:p>
            <a:pPr marL="0" indent="0">
              <a:buNone/>
            </a:pPr>
            <a:r>
              <a:rPr lang="uk-UA" dirty="0"/>
              <a:t>В патогенезі ХОЗЛ найбільш важливе значення має:</a:t>
            </a:r>
          </a:p>
          <a:p>
            <a:pPr marL="0" indent="0">
              <a:buNone/>
            </a:pPr>
            <a:r>
              <a:rPr lang="uk-UA" dirty="0"/>
              <a:t>Хронічне запалення дихальних шляхів, паренхіми та судин легень;</a:t>
            </a:r>
          </a:p>
          <a:p>
            <a:pPr marL="0" indent="0">
              <a:buNone/>
            </a:pPr>
            <a:r>
              <a:rPr lang="uk-UA" dirty="0" err="1"/>
              <a:t>оксидантний</a:t>
            </a:r>
            <a:r>
              <a:rPr lang="uk-UA" dirty="0"/>
              <a:t> стрес;</a:t>
            </a:r>
          </a:p>
          <a:p>
            <a:pPr marL="0" indent="0">
              <a:buNone/>
            </a:pPr>
            <a:r>
              <a:rPr lang="uk-UA" dirty="0"/>
              <a:t>дисбаланс системи </a:t>
            </a:r>
            <a:r>
              <a:rPr lang="uk-UA" dirty="0" err="1"/>
              <a:t>протеази</a:t>
            </a:r>
            <a:r>
              <a:rPr lang="uk-UA" dirty="0"/>
              <a:t>/</a:t>
            </a:r>
            <a:r>
              <a:rPr lang="uk-UA" dirty="0" err="1"/>
              <a:t>антипротеази</a:t>
            </a:r>
            <a:r>
              <a:rPr lang="uk-UA" dirty="0"/>
              <a:t> в легенях;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24751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048" y="655093"/>
            <a:ext cx="10574975" cy="55136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Підвищення синтезу медіаторів запалення (</a:t>
            </a:r>
            <a:r>
              <a:rPr lang="uk-UA" dirty="0" err="1"/>
              <a:t>інтерлейкіну</a:t>
            </a:r>
            <a:r>
              <a:rPr lang="uk-UA" dirty="0"/>
              <a:t>, </a:t>
            </a:r>
            <a:r>
              <a:rPr lang="uk-UA" dirty="0" err="1"/>
              <a:t>лейкотрієнів</a:t>
            </a:r>
            <a:r>
              <a:rPr lang="uk-UA" dirty="0"/>
              <a:t>, ендотеліну-1, фактору некрозу пухлин </a:t>
            </a:r>
            <a:r>
              <a:rPr lang="el-GR" dirty="0">
                <a:latin typeface="Calibri" panose="020F0502020204030204" pitchFamily="34" charset="0"/>
              </a:rPr>
              <a:t>α</a:t>
            </a:r>
            <a:r>
              <a:rPr lang="uk-UA" dirty="0">
                <a:solidFill>
                  <a:srgbClr val="FFFF00"/>
                </a:solidFill>
                <a:latin typeface="Calibri" panose="020F0502020204030204" pitchFamily="34" charset="0"/>
              </a:rPr>
              <a:t>, </a:t>
            </a:r>
            <a:r>
              <a:rPr lang="uk-UA" dirty="0" err="1">
                <a:solidFill>
                  <a:srgbClr val="FFFF00"/>
                </a:solidFill>
                <a:latin typeface="Calibri" panose="020F0502020204030204" pitchFamily="34" charset="0"/>
              </a:rPr>
              <a:t>металопротеїнази</a:t>
            </a:r>
            <a:r>
              <a:rPr lang="uk-UA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uk-UA" dirty="0">
                <a:latin typeface="Calibri" panose="020F0502020204030204" pitchFamily="34" charset="0"/>
              </a:rPr>
              <a:t>та </a:t>
            </a:r>
            <a:r>
              <a:rPr lang="uk-UA" dirty="0" err="1">
                <a:latin typeface="Calibri" panose="020F0502020204030204" pitchFamily="34" charset="0"/>
              </a:rPr>
              <a:t>нші</a:t>
            </a:r>
            <a:r>
              <a:rPr lang="uk-UA" dirty="0">
                <a:latin typeface="Calibri" panose="020F0502020204030204" pitchFamily="34" charset="0"/>
              </a:rPr>
              <a:t>;</a:t>
            </a:r>
          </a:p>
          <a:p>
            <a:pPr marL="0" indent="0">
              <a:buNone/>
            </a:pPr>
            <a:r>
              <a:rPr lang="uk-UA" dirty="0">
                <a:latin typeface="Calibri" panose="020F0502020204030204" pitchFamily="34" charset="0"/>
              </a:rPr>
              <a:t>Порушення нейрогуморальної регуляції, бронхіального тонусу з стимуляцією парасимпатичного компоненту;</a:t>
            </a:r>
          </a:p>
          <a:p>
            <a:pPr marL="0" indent="0">
              <a:buNone/>
            </a:pPr>
            <a:r>
              <a:rPr lang="uk-UA" dirty="0">
                <a:latin typeface="Calibri" panose="020F0502020204030204" pitchFamily="34" charset="0"/>
              </a:rPr>
              <a:t>Обмеження повітряного потоку в наслідок поєднання ураження бронхів та паренхіми легень</a:t>
            </a:r>
          </a:p>
          <a:p>
            <a:pPr marL="0" indent="0">
              <a:buNone/>
            </a:pPr>
            <a:r>
              <a:rPr lang="uk-UA" dirty="0">
                <a:latin typeface="Calibri" panose="020F0502020204030204" pitchFamily="34" charset="0"/>
              </a:rPr>
              <a:t>Гіперсекреція слизу та порушення </a:t>
            </a:r>
            <a:r>
              <a:rPr lang="uk-UA" dirty="0" err="1">
                <a:latin typeface="Calibri" panose="020F0502020204030204" pitchFamily="34" charset="0"/>
              </a:rPr>
              <a:t>мукуциліарного</a:t>
            </a:r>
            <a:r>
              <a:rPr lang="uk-UA" dirty="0">
                <a:latin typeface="Calibri" panose="020F0502020204030204" pitchFamily="34" charset="0"/>
              </a:rPr>
              <a:t> кліренсу;</a:t>
            </a:r>
          </a:p>
          <a:p>
            <a:pPr marL="0" indent="0">
              <a:buNone/>
            </a:pPr>
            <a:r>
              <a:rPr lang="uk-UA" dirty="0">
                <a:latin typeface="Calibri" panose="020F0502020204030204" pitchFamily="34" charset="0"/>
              </a:rPr>
              <a:t>дегенерація хрящової тканини стінки бронхів;</a:t>
            </a:r>
          </a:p>
          <a:p>
            <a:pPr marL="0" indent="0">
              <a:buNone/>
            </a:pPr>
            <a:r>
              <a:rPr lang="uk-UA" dirty="0">
                <a:latin typeface="Calibri" panose="020F0502020204030204" pitchFamily="34" charset="0"/>
              </a:rPr>
              <a:t>структурні зміни судин легень (</a:t>
            </a:r>
            <a:r>
              <a:rPr lang="uk-UA" dirty="0" err="1">
                <a:latin typeface="Calibri" panose="020F0502020204030204" pitchFamily="34" charset="0"/>
              </a:rPr>
              <a:t>ендотеліальна</a:t>
            </a:r>
            <a:r>
              <a:rPr lang="uk-UA" dirty="0">
                <a:latin typeface="Calibri" panose="020F0502020204030204" pitchFamily="34" charset="0"/>
              </a:rPr>
              <a:t> </a:t>
            </a:r>
            <a:r>
              <a:rPr lang="uk-UA" dirty="0" err="1">
                <a:latin typeface="Calibri" panose="020F0502020204030204" pitchFamily="34" charset="0"/>
              </a:rPr>
              <a:t>дисфункція</a:t>
            </a:r>
            <a:r>
              <a:rPr lang="uk-UA" dirty="0">
                <a:latin typeface="Calibri" panose="020F0502020204030204" pitchFamily="34" charset="0"/>
              </a:rPr>
              <a:t> артерій).</a:t>
            </a:r>
          </a:p>
          <a:p>
            <a:pPr marL="0" indent="0">
              <a:buNone/>
            </a:pPr>
            <a:r>
              <a:rPr lang="uk-UA" dirty="0">
                <a:latin typeface="Calibri" panose="020F0502020204030204" pitchFamily="34" charset="0"/>
              </a:rPr>
              <a:t>Легенева гіпертензія→ легеневе серце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32123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0436" y="494731"/>
            <a:ext cx="9783406" cy="897341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 </a:t>
            </a:r>
            <a:r>
              <a:rPr lang="ru-RU" sz="2700" b="1" dirty="0" err="1"/>
              <a:t>Спірометрична</a:t>
            </a:r>
            <a:r>
              <a:rPr lang="ru-RU" sz="2700" b="1" dirty="0"/>
              <a:t> </a:t>
            </a:r>
            <a:r>
              <a:rPr lang="ru-RU" sz="2700" b="1" dirty="0" err="1"/>
              <a:t>класифікація</a:t>
            </a:r>
            <a:r>
              <a:rPr lang="ru-RU" sz="2700" b="1" dirty="0"/>
              <a:t> ХОЗЛ за </a:t>
            </a:r>
            <a:r>
              <a:rPr lang="ru-RU" sz="2700" b="1" dirty="0" err="1"/>
              <a:t>ступенем</a:t>
            </a:r>
            <a:r>
              <a:rPr lang="ru-RU" sz="2700" b="1" dirty="0"/>
              <a:t> </a:t>
            </a:r>
            <a:r>
              <a:rPr lang="ru-RU" sz="2700" b="1" dirty="0" err="1"/>
              <a:t>тяжкості</a:t>
            </a:r>
            <a:r>
              <a:rPr lang="ru-RU" sz="2700" b="1" dirty="0"/>
              <a:t> та </a:t>
            </a:r>
            <a:r>
              <a:rPr lang="ru-RU" sz="2700" b="1" dirty="0" err="1"/>
              <a:t>порушень</a:t>
            </a:r>
            <a:r>
              <a:rPr lang="ru-RU" sz="2700" b="1" dirty="0"/>
              <a:t> ОФВ1 </a:t>
            </a:r>
            <a:r>
              <a:rPr lang="ru-RU" sz="2700" b="1" dirty="0" err="1"/>
              <a:t>після</a:t>
            </a:r>
            <a:r>
              <a:rPr lang="ru-RU" sz="2700" b="1" dirty="0"/>
              <a:t> </a:t>
            </a:r>
            <a:r>
              <a:rPr lang="ru-RU" sz="2700" b="1" dirty="0" err="1"/>
              <a:t>прийому</a:t>
            </a:r>
            <a:r>
              <a:rPr lang="ru-RU" sz="2700" b="1" dirty="0"/>
              <a:t> </a:t>
            </a:r>
            <a:r>
              <a:rPr lang="ru-RU" sz="2700" b="1" dirty="0" err="1"/>
              <a:t>бронхолітика</a:t>
            </a:r>
            <a:br>
              <a:rPr lang="ru-RU" sz="2700" b="1" dirty="0"/>
            </a:br>
            <a:endParaRPr lang="uk-UA" sz="27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542554"/>
              </p:ext>
            </p:extLst>
          </p:nvPr>
        </p:nvGraphicFramePr>
        <p:xfrm>
          <a:off x="1813636" y="1538531"/>
          <a:ext cx="812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 b="1" dirty="0">
                          <a:effectLst/>
                        </a:rPr>
                        <a:t>Ступінь тяжкості</a:t>
                      </a:r>
                      <a:endParaRPr lang="uk-UA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b="1">
                          <a:effectLst/>
                        </a:rPr>
                        <a:t>Ознаки ХОЗЛ</a:t>
                      </a:r>
                      <a:endParaRPr lang="uk-UA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 </a:t>
                      </a:r>
                      <a:r>
                        <a:rPr lang="ru-RU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пацієнтів</a:t>
                      </a:r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із</a:t>
                      </a:r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ОФВ1/ФЖЄЛ &lt;70%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 1, </a:t>
                      </a:r>
                      <a:r>
                        <a:rPr lang="uk-UA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легкий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ОФВ1 ≥80% від належного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 2, </a:t>
                      </a:r>
                      <a:r>
                        <a:rPr lang="uk-UA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помірний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≤ ОФВ1 &lt;80% </a:t>
                      </a:r>
                      <a:r>
                        <a:rPr lang="ru-RU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від</a:t>
                      </a:r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належного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 3, </a:t>
                      </a:r>
                      <a:r>
                        <a:rPr lang="uk-UA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тяжкий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≤ ОФВ1 &lt;50% </a:t>
                      </a:r>
                      <a:r>
                        <a:rPr lang="ru-RU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від</a:t>
                      </a:r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належного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 4, </a:t>
                      </a:r>
                      <a:r>
                        <a:rPr lang="uk-UA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дуже тяжкий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ОФВ1 &lt;30% від належного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99569" y="3910030"/>
            <a:ext cx="10323252" cy="2096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Співвідношення ОФВ</a:t>
            </a:r>
            <a:r>
              <a:rPr lang="uk-UA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 та функціональної життєвої ємності легень (ФЖЄЛ) (показник спірометрії ОФВ</a:t>
            </a:r>
            <a:r>
              <a:rPr lang="uk-UA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/ФЖЄЛ) на рівні &lt;0,7 необхідний для підтвердження діагнозу ХОЗЛ і є показником, який об’єднує всі чотири групи хворих на ХОЗЛ: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«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A» (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мало симптомів, мало загострень),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«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B» (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багато симптомів, мало загострень),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«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C» (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мало симптомів, багато загострень),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«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D» (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багато симптомів, багато загострень)</a:t>
            </a:r>
            <a:endParaRPr lang="uk-UA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046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Характеристика груп хворих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1. Хворі </a:t>
            </a:r>
            <a:r>
              <a:rPr lang="uk-UA" b="1" dirty="0"/>
              <a:t>групи А </a:t>
            </a:r>
            <a:r>
              <a:rPr lang="uk-UA" dirty="0"/>
              <a:t>мають низький ризик, мало симптомів.</a:t>
            </a:r>
          </a:p>
          <a:p>
            <a:r>
              <a:rPr lang="uk-UA" dirty="0"/>
              <a:t>2. Хворі </a:t>
            </a:r>
            <a:r>
              <a:rPr lang="uk-UA" b="1" dirty="0"/>
              <a:t>групи В </a:t>
            </a:r>
            <a:r>
              <a:rPr lang="uk-UA" dirty="0"/>
              <a:t>мають низький ризик, багато симптомів.</a:t>
            </a:r>
          </a:p>
          <a:p>
            <a:r>
              <a:rPr lang="uk-UA" dirty="0"/>
              <a:t>3. Хворі </a:t>
            </a:r>
            <a:r>
              <a:rPr lang="uk-UA" b="1" dirty="0"/>
              <a:t>групи С </a:t>
            </a:r>
            <a:r>
              <a:rPr lang="uk-UA" dirty="0"/>
              <a:t>мають високий ризик, мало симптомів.</a:t>
            </a:r>
          </a:p>
          <a:p>
            <a:r>
              <a:rPr lang="uk-UA" dirty="0"/>
              <a:t>4. Хворі </a:t>
            </a:r>
            <a:r>
              <a:rPr lang="uk-UA" b="1" dirty="0"/>
              <a:t>групи </a:t>
            </a:r>
            <a:r>
              <a:rPr lang="en-US" b="1" dirty="0"/>
              <a:t>D</a:t>
            </a:r>
            <a:r>
              <a:rPr lang="uk-UA" b="1" dirty="0"/>
              <a:t> </a:t>
            </a:r>
            <a:r>
              <a:rPr lang="uk-UA" dirty="0"/>
              <a:t>мають високий ризик, багато симптомів.</a:t>
            </a:r>
          </a:p>
        </p:txBody>
      </p:sp>
    </p:spTree>
    <p:extLst>
      <p:ext uri="{BB962C8B-B14F-4D97-AF65-F5344CB8AC3E}">
        <p14:creationId xmlns:p14="http://schemas.microsoft.com/office/powerpoint/2010/main" val="989934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Зразок формулювання діагнозу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9468" y="2639703"/>
            <a:ext cx="10373556" cy="3124201"/>
          </a:xfrm>
        </p:spPr>
        <p:txBody>
          <a:bodyPr/>
          <a:lstStyle/>
          <a:p>
            <a:r>
              <a:rPr lang="uk-UA" dirty="0"/>
              <a:t>ХОЗЛ, дуже тяжкий ступінь, група С, інфекційне тяжке загострення,</a:t>
            </a:r>
          </a:p>
          <a:p>
            <a:pPr marL="0" indent="0">
              <a:buNone/>
            </a:pPr>
            <a:r>
              <a:rPr lang="uk-UA" dirty="0"/>
              <a:t> ЛН ІІІ ст., НК І ст.</a:t>
            </a:r>
          </a:p>
          <a:p>
            <a:r>
              <a:rPr lang="uk-UA" dirty="0"/>
              <a:t>ХОЗЛ легкий ступінь тяжкості, група А, ЛН І ст.</a:t>
            </a:r>
          </a:p>
          <a:p>
            <a:r>
              <a:rPr lang="uk-UA" dirty="0"/>
              <a:t>ХОЗЛ  тяжкий ступінь, група В, ЛН І ст.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39220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8423" y="807764"/>
            <a:ext cx="9892588" cy="378725"/>
          </a:xfrm>
        </p:spPr>
        <p:txBody>
          <a:bodyPr>
            <a:noAutofit/>
          </a:bodyPr>
          <a:lstStyle/>
          <a:p>
            <a:r>
              <a:rPr lang="ru-RU" sz="2400" b="1" dirty="0" err="1"/>
              <a:t>Класифікація</a:t>
            </a:r>
            <a:r>
              <a:rPr lang="ru-RU" sz="2400" b="1" dirty="0"/>
              <a:t> ХОЗЛ </a:t>
            </a:r>
            <a:r>
              <a:rPr lang="ru-RU" sz="2400" b="1" dirty="0" err="1"/>
              <a:t>залежно</a:t>
            </a:r>
            <a:r>
              <a:rPr lang="ru-RU" sz="2400" b="1" dirty="0"/>
              <a:t> </a:t>
            </a:r>
            <a:r>
              <a:rPr lang="ru-RU" sz="2400" b="1" dirty="0" err="1"/>
              <a:t>від</a:t>
            </a:r>
            <a:r>
              <a:rPr lang="ru-RU" sz="2400" b="1" dirty="0"/>
              <a:t> </a:t>
            </a:r>
            <a:r>
              <a:rPr lang="ru-RU" sz="2400" b="1" dirty="0" err="1"/>
              <a:t>ризику</a:t>
            </a:r>
            <a:r>
              <a:rPr lang="ru-RU" sz="2400" b="1" dirty="0"/>
              <a:t> </a:t>
            </a:r>
            <a:r>
              <a:rPr lang="ru-RU" sz="2400" b="1" dirty="0" err="1"/>
              <a:t>розвитку</a:t>
            </a:r>
            <a:r>
              <a:rPr lang="ru-RU" sz="2400" b="1" dirty="0"/>
              <a:t> </a:t>
            </a:r>
            <a:r>
              <a:rPr lang="ru-RU" sz="2400" b="1" dirty="0" err="1"/>
              <a:t>несприятливих</a:t>
            </a:r>
            <a:r>
              <a:rPr lang="ru-RU" sz="2400" b="1" dirty="0"/>
              <a:t> </a:t>
            </a:r>
            <a:r>
              <a:rPr lang="ru-RU" sz="2400" b="1" dirty="0" err="1"/>
              <a:t>подій</a:t>
            </a:r>
            <a:br>
              <a:rPr lang="ru-RU" sz="2400" b="1" dirty="0"/>
            </a:br>
            <a:endParaRPr lang="uk-UA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085484"/>
              </p:ext>
            </p:extLst>
          </p:nvPr>
        </p:nvGraphicFramePr>
        <p:xfrm>
          <a:off x="1146411" y="1405718"/>
          <a:ext cx="10356612" cy="3888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7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5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57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364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25654">
                <a:tc gridSpan="6">
                  <a:txBody>
                    <a:bodyPr/>
                    <a:lstStyle/>
                    <a:p>
                      <a:r>
                        <a:rPr lang="uk-UA" sz="1800" b="0" i="0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Оцінюючи ризик, необхідно вибирати </a:t>
                      </a:r>
                      <a:r>
                        <a:rPr lang="uk-UA" sz="1800" b="1" i="0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найвищий ризик</a:t>
                      </a:r>
                      <a:r>
                        <a:rPr lang="uk-UA" sz="1800" b="0" i="0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несприятливих подій, виходячи зі спірометричної класифікації або анамнезу загострень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419">
                <a:tc rowSpan="4">
                  <a:txBody>
                    <a:bodyPr/>
                    <a:lstStyle/>
                    <a:p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Ризик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GOLD:</a:t>
                      </a:r>
                    </a:p>
                    <a:p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класифікація обмеження прохідності дихальних шляхів, що ґрунтується на ОФВ1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Ризик</a:t>
                      </a:r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Анамнез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загострень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за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попередній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рік</a:t>
                      </a:r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419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419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419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419">
                <a:tc>
                  <a:txBody>
                    <a:bodyPr/>
                    <a:lstStyle/>
                    <a:p>
                      <a:endParaRPr lang="uk-UA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мМКД &lt;2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мМКД</a:t>
                      </a:r>
                      <a:r>
                        <a:rPr lang="uk-UA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≥2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419">
                <a:tc>
                  <a:txBody>
                    <a:bodyPr/>
                    <a:lstStyle/>
                    <a:p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ТОХ &lt;10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ТОХ ≥2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419">
                <a:tc>
                  <a:txBody>
                    <a:bodyPr/>
                    <a:lstStyle/>
                    <a:p>
                      <a:endParaRPr lang="uk-UA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Симптоми</a:t>
                      </a:r>
                      <a:endParaRPr lang="uk-UA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fontAlgn="t"/>
                      <a:endParaRPr lang="uk-UA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8184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4672" y="280004"/>
            <a:ext cx="10481481" cy="6748818"/>
          </a:xfrm>
        </p:spPr>
        <p:txBody>
          <a:bodyPr>
            <a:normAutofit/>
          </a:bodyPr>
          <a:lstStyle/>
          <a:p>
            <a:r>
              <a:rPr lang="uk-UA" dirty="0"/>
              <a:t>Загострення ХОЗЛ — це складні події, які зазвичай пов’язані із запаленням дихальних шляхів, збільшенням слизової продукції </a:t>
            </a:r>
            <a:r>
              <a:rPr lang="uk-UA" b="1" dirty="0">
                <a:solidFill>
                  <a:srgbClr val="C00000"/>
                </a:solidFill>
              </a:rPr>
              <a:t>та виявленням захоплення газу.</a:t>
            </a:r>
            <a:r>
              <a:rPr lang="uk-UA" dirty="0"/>
              <a:t> Прогресивне збільшення задишки є ключовим симптомом загострення. Інші симптоми включають збільшення </a:t>
            </a:r>
            <a:r>
              <a:rPr lang="uk-UA" dirty="0" err="1"/>
              <a:t>гнійності</a:t>
            </a:r>
            <a:r>
              <a:rPr lang="uk-UA" dirty="0"/>
              <a:t> та кількості мокротиння.</a:t>
            </a:r>
            <a:endParaRPr lang="en-US" dirty="0"/>
          </a:p>
          <a:p>
            <a:pPr marL="0" indent="0" algn="ctr">
              <a:buNone/>
            </a:pPr>
            <a:r>
              <a:rPr lang="uk-UA" sz="2600" b="1" u="sng" dirty="0"/>
              <a:t>Класифікація загострення ХОЗЛ:</a:t>
            </a:r>
          </a:p>
          <a:p>
            <a:r>
              <a:rPr lang="uk-UA" dirty="0"/>
              <a:t>легке (не інфекційне) — наявність одного симптому (або збільшення задишки, або збільшення мокротиння); лікування було лише </a:t>
            </a:r>
            <a:r>
              <a:rPr lang="uk-UA" dirty="0" err="1"/>
              <a:t>бронхолітичними</a:t>
            </a:r>
            <a:r>
              <a:rPr lang="uk-UA" dirty="0"/>
              <a:t> засобами короткої дії;</a:t>
            </a:r>
          </a:p>
          <a:p>
            <a:r>
              <a:rPr lang="uk-UA" dirty="0"/>
              <a:t>помірне (інфекційне) — наявність двох симптомів, один із яких обов’язковий — гнійне мокротиння; лікування </a:t>
            </a:r>
            <a:r>
              <a:rPr lang="uk-UA" dirty="0" err="1"/>
              <a:t>бронходилататорами</a:t>
            </a:r>
            <a:r>
              <a:rPr lang="uk-UA" dirty="0"/>
              <a:t> короткої дії плюс антибіотики та/або пероральні кортикостероїди;</a:t>
            </a:r>
          </a:p>
          <a:p>
            <a:r>
              <a:rPr lang="uk-UA" dirty="0"/>
              <a:t>тяжке (інфекційне) — наявність усіх трьох симптомів; пацієнт потребує госпіталізації або невідкладної допомоги. Тяжкі загострення можуть бути пов’язані з гострою дихальною недостатністю.</a:t>
            </a:r>
          </a:p>
          <a:p>
            <a:pPr marL="0" indent="0">
              <a:buNone/>
            </a:pPr>
            <a:r>
              <a:rPr lang="uk-UA" dirty="0"/>
              <a:t>Загострення головним чином спричиняються респіраторними вірусними інфекціями, хоча бактеріальні інфекції та фактори навколишнього середовища також можуть ініціювати та/або посилювати ці події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104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0" y="249071"/>
            <a:ext cx="9551394" cy="842749"/>
          </a:xfrm>
        </p:spPr>
        <p:txBody>
          <a:bodyPr/>
          <a:lstStyle/>
          <a:p>
            <a:r>
              <a:rPr lang="uk-UA" dirty="0"/>
              <a:t>Діагностика ХОЗЛ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04" y="1005272"/>
            <a:ext cx="11941791" cy="13238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Базується</a:t>
            </a:r>
            <a:r>
              <a:rPr lang="ru-RU" dirty="0"/>
              <a:t> на </a:t>
            </a:r>
            <a:r>
              <a:rPr lang="ru-RU" dirty="0" err="1"/>
              <a:t>анамнестичних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,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проявах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та </a:t>
            </a:r>
            <a:r>
              <a:rPr lang="ru-RU" dirty="0" err="1"/>
              <a:t>резльтатах</a:t>
            </a:r>
            <a:r>
              <a:rPr lang="ru-RU" dirty="0"/>
              <a:t> </a:t>
            </a:r>
            <a:r>
              <a:rPr lang="ru-RU" dirty="0" err="1"/>
              <a:t>вентиляцій</a:t>
            </a:r>
            <a:r>
              <a:rPr lang="ru-RU" dirty="0"/>
              <a:t>. </a:t>
            </a:r>
            <a:r>
              <a:rPr lang="ru-RU" dirty="0" err="1"/>
              <a:t>Клінічний</a:t>
            </a:r>
            <a:r>
              <a:rPr lang="ru-RU" dirty="0"/>
              <a:t> </a:t>
            </a:r>
            <a:r>
              <a:rPr lang="ru-RU" dirty="0" err="1"/>
              <a:t>діагноз</a:t>
            </a:r>
            <a:r>
              <a:rPr lang="ru-RU" dirty="0"/>
              <a:t> ХОЗЛ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розглядати</a:t>
            </a:r>
            <a:r>
              <a:rPr lang="ru-RU" dirty="0"/>
              <a:t> у будь-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скаргами</a:t>
            </a:r>
            <a:r>
              <a:rPr lang="ru-RU" dirty="0"/>
              <a:t> на </a:t>
            </a:r>
            <a:r>
              <a:rPr lang="ru-RU" dirty="0" err="1"/>
              <a:t>задишку</a:t>
            </a:r>
            <a:r>
              <a:rPr lang="ru-RU" dirty="0"/>
              <a:t>, </a:t>
            </a:r>
            <a:r>
              <a:rPr lang="ru-RU" dirty="0" err="1"/>
              <a:t>хронічний</a:t>
            </a:r>
            <a:r>
              <a:rPr lang="ru-RU" dirty="0"/>
              <a:t> кашель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мокроти</a:t>
            </a:r>
            <a:r>
              <a:rPr lang="ru-RU" dirty="0"/>
              <a:t>, та анамнезом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uk-UA" dirty="0"/>
              <a:t>ХОЗЛ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901108"/>
              </p:ext>
            </p:extLst>
          </p:nvPr>
        </p:nvGraphicFramePr>
        <p:xfrm>
          <a:off x="172361" y="2988860"/>
          <a:ext cx="11847278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3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3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6409">
                <a:tc gridSpan="2">
                  <a:txBody>
                    <a:bodyPr/>
                    <a:lstStyle/>
                    <a:p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Запідозрити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ХОЗЛ та провести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спірометричне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дослідження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якщо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будь-яка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ознака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наявна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у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пацієнта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у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віці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старше 40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років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uk-UA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Самі по собі ці ознаки не є діагностичними, але їх поєднання підвищує ймовірність діагнозу ХОЗЛ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09">
                <a:tc>
                  <a:txBody>
                    <a:bodyPr/>
                    <a:lstStyle/>
                    <a:p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Задишка, яка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Прогресує (з часом погіршується )</a:t>
                      </a:r>
                    </a:p>
                    <a:p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Зазвичай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погіршується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при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фізичних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навантаженнях</a:t>
                      </a:r>
                      <a:endParaRPr lang="ru-RU" sz="1800" b="0" i="0" u="none" strike="noStrike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uk-UA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Персистує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(триває протягом дня)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409"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Хронічний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кашель</a:t>
                      </a:r>
                      <a:endParaRPr lang="uk-UA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Може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бути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періодичним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непродуктивним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uk-UA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409"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Хронічне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виділення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мокротиння</a:t>
                      </a:r>
                      <a:endParaRPr lang="uk-UA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Хронічне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виділення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мокротиння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може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вказувати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ХОЗЛ.</a:t>
                      </a:r>
                      <a:endParaRPr lang="uk-UA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409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Історія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впливу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факторів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ризику</a:t>
                      </a:r>
                      <a:endParaRPr lang="uk-UA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Тютюновий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дим</a:t>
                      </a:r>
                      <a:endParaRPr lang="ru-RU" sz="18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uk-UA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Промисловий пил та хімікати</a:t>
                      </a:r>
                    </a:p>
                    <a:p>
                      <a:pPr algn="l"/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Кухонний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дим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та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дим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від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згоряння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палива</a:t>
                      </a:r>
                      <a:endParaRPr lang="uk-UA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201838" y="2415654"/>
            <a:ext cx="89620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MyriadPro-Bold"/>
              </a:rPr>
              <a:t>Ключові</a:t>
            </a:r>
            <a:r>
              <a:rPr lang="ru-RU" sz="2000" b="1" dirty="0">
                <a:latin typeface="MyriadPro-Bold"/>
              </a:rPr>
              <a:t> </a:t>
            </a:r>
            <a:r>
              <a:rPr lang="ru-RU" sz="2000" b="1" dirty="0" err="1">
                <a:latin typeface="MyriadPro-Bold"/>
              </a:rPr>
              <a:t>показники</a:t>
            </a:r>
            <a:r>
              <a:rPr lang="ru-RU" sz="2000" b="1" dirty="0">
                <a:latin typeface="MyriadPro-Bold"/>
              </a:rPr>
              <a:t>, </a:t>
            </a:r>
            <a:r>
              <a:rPr lang="ru-RU" sz="2000" b="1" dirty="0" err="1">
                <a:latin typeface="MyriadPro-Bold"/>
              </a:rPr>
              <a:t>що</a:t>
            </a:r>
            <a:r>
              <a:rPr lang="ru-RU" sz="2000" b="1" dirty="0">
                <a:latin typeface="MyriadPro-Bold"/>
              </a:rPr>
              <a:t> </a:t>
            </a:r>
            <a:r>
              <a:rPr lang="ru-RU" sz="2000" b="1" dirty="0" err="1">
                <a:latin typeface="MyriadPro-Bold"/>
              </a:rPr>
              <a:t>приймають</a:t>
            </a:r>
            <a:r>
              <a:rPr lang="ru-RU" sz="2000" b="1" dirty="0">
                <a:latin typeface="MyriadPro-Bold"/>
              </a:rPr>
              <a:t> до </a:t>
            </a:r>
            <a:r>
              <a:rPr lang="ru-RU" sz="2000" b="1" dirty="0" err="1">
                <a:latin typeface="MyriadPro-Bold"/>
              </a:rPr>
              <a:t>уваги</a:t>
            </a:r>
            <a:r>
              <a:rPr lang="ru-RU" sz="2000" b="1" dirty="0">
                <a:latin typeface="MyriadPro-Bold"/>
              </a:rPr>
              <a:t> в </a:t>
            </a:r>
            <a:r>
              <a:rPr lang="ru-RU" sz="2000" b="1" dirty="0" err="1">
                <a:latin typeface="MyriadPro-Bold"/>
              </a:rPr>
              <a:t>діагностиці</a:t>
            </a:r>
            <a:r>
              <a:rPr lang="ru-RU" sz="2000" b="1" dirty="0">
                <a:latin typeface="MyriadPro-Bold"/>
              </a:rPr>
              <a:t> ХОЗЛ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766399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1128" y="249071"/>
            <a:ext cx="9742463" cy="678976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Характерні клінічні симптоми ХОЗЛ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0917" y="928047"/>
            <a:ext cx="11232107" cy="5636526"/>
          </a:xfrm>
        </p:spPr>
        <p:txBody>
          <a:bodyPr>
            <a:normAutofit fontScale="92500"/>
          </a:bodyPr>
          <a:lstStyle/>
          <a:p>
            <a:r>
              <a:rPr lang="ru-RU" b="1" i="1" dirty="0"/>
              <a:t>Кашель (</a:t>
            </a:r>
            <a:r>
              <a:rPr lang="ru-RU" dirty="0" err="1"/>
              <a:t>хронічний</a:t>
            </a:r>
            <a:r>
              <a:rPr lang="ru-RU" dirty="0"/>
              <a:t> кашель) — перший симптом ХОЗЛ, на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пацієнти</a:t>
            </a:r>
            <a:r>
              <a:rPr lang="ru-RU" dirty="0"/>
              <a:t> не </a:t>
            </a:r>
            <a:r>
              <a:rPr lang="ru-RU" dirty="0" err="1"/>
              <a:t>звертають</a:t>
            </a:r>
            <a:r>
              <a:rPr lang="ru-RU" dirty="0"/>
              <a:t> </a:t>
            </a:r>
            <a:r>
              <a:rPr lang="ru-RU" dirty="0" err="1"/>
              <a:t>уваги</a:t>
            </a:r>
            <a:r>
              <a:rPr lang="ru-RU" dirty="0"/>
              <a:t> (</a:t>
            </a:r>
            <a:r>
              <a:rPr lang="ru-RU" dirty="0" err="1"/>
              <a:t>вважають</a:t>
            </a:r>
            <a:r>
              <a:rPr lang="ru-RU" dirty="0"/>
              <a:t> </a:t>
            </a:r>
            <a:r>
              <a:rPr lang="ru-RU" dirty="0" err="1"/>
              <a:t>очікуваним</a:t>
            </a:r>
            <a:r>
              <a:rPr lang="ru-RU" dirty="0"/>
              <a:t> симптомом при </a:t>
            </a:r>
            <a:r>
              <a:rPr lang="ru-RU" dirty="0" err="1"/>
              <a:t>палінні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впливі</a:t>
            </a:r>
            <a:r>
              <a:rPr lang="ru-RU" dirty="0"/>
              <a:t> </a:t>
            </a:r>
            <a:r>
              <a:rPr lang="ru-RU" dirty="0" err="1"/>
              <a:t>забруднюючих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оточуючого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). </a:t>
            </a:r>
            <a:r>
              <a:rPr lang="ru-RU" dirty="0" err="1"/>
              <a:t>Спочатку</a:t>
            </a:r>
            <a:r>
              <a:rPr lang="ru-RU" dirty="0"/>
              <a:t> кашель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періодичним</a:t>
            </a:r>
            <a:r>
              <a:rPr lang="ru-RU" dirty="0"/>
              <a:t>, </a:t>
            </a:r>
            <a:r>
              <a:rPr lang="ru-RU" dirty="0" err="1"/>
              <a:t>пізніше</a:t>
            </a:r>
            <a:r>
              <a:rPr lang="ru-RU" dirty="0"/>
              <a:t> — </a:t>
            </a:r>
            <a:r>
              <a:rPr lang="ru-RU" dirty="0" err="1"/>
              <a:t>щодня</a:t>
            </a:r>
            <a:r>
              <a:rPr lang="ru-RU" dirty="0"/>
              <a:t>, часто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усього</a:t>
            </a:r>
            <a:r>
              <a:rPr lang="ru-RU" dirty="0"/>
              <a:t> дня; </a:t>
            </a:r>
            <a:r>
              <a:rPr lang="ru-RU" dirty="0" err="1"/>
              <a:t>хронічний</a:t>
            </a:r>
            <a:r>
              <a:rPr lang="ru-RU" dirty="0"/>
              <a:t> кашель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непродуктивним</a:t>
            </a:r>
            <a:r>
              <a:rPr lang="ru-RU" dirty="0"/>
              <a:t>. В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відсутнім</a:t>
            </a:r>
            <a:r>
              <a:rPr lang="ru-RU" dirty="0"/>
              <a:t>.</a:t>
            </a:r>
          </a:p>
          <a:p>
            <a:r>
              <a:rPr lang="ru-RU" b="1" i="1" dirty="0" err="1"/>
              <a:t>Задишка</a:t>
            </a:r>
            <a:r>
              <a:rPr lang="ru-RU" b="1" i="1" dirty="0"/>
              <a:t> </a:t>
            </a:r>
            <a:r>
              <a:rPr lang="ru-RU" dirty="0"/>
              <a:t>— </a:t>
            </a:r>
            <a:r>
              <a:rPr lang="ru-RU" dirty="0" err="1"/>
              <a:t>кардинальний</a:t>
            </a:r>
            <a:r>
              <a:rPr lang="ru-RU" dirty="0"/>
              <a:t> симптом, яка </a:t>
            </a:r>
            <a:r>
              <a:rPr lang="ru-RU" dirty="0" err="1"/>
              <a:t>посилюється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. </a:t>
            </a:r>
            <a:r>
              <a:rPr lang="uk-UA" dirty="0"/>
              <a:t>Пацієнти описують задишку як відчуття збільшення </a:t>
            </a:r>
            <a:r>
              <a:rPr lang="ru-RU" dirty="0" err="1"/>
              <a:t>зусиль</a:t>
            </a:r>
            <a:r>
              <a:rPr lang="ru-RU" dirty="0"/>
              <a:t> для </a:t>
            </a:r>
            <a:r>
              <a:rPr lang="ru-RU" dirty="0" err="1"/>
              <a:t>дихання</a:t>
            </a:r>
            <a:r>
              <a:rPr lang="ru-RU" dirty="0"/>
              <a:t>, </a:t>
            </a:r>
            <a:r>
              <a:rPr lang="ru-RU" dirty="0" err="1"/>
              <a:t>тяжкість</a:t>
            </a:r>
            <a:r>
              <a:rPr lang="ru-RU" dirty="0"/>
              <a:t>, </a:t>
            </a:r>
            <a:r>
              <a:rPr lang="ru-RU" dirty="0" err="1"/>
              <a:t>повітряний</a:t>
            </a:r>
            <a:r>
              <a:rPr lang="ru-RU" dirty="0"/>
              <a:t> голод, </a:t>
            </a:r>
            <a:r>
              <a:rPr lang="ru-RU" dirty="0" err="1"/>
              <a:t>утруднене</a:t>
            </a:r>
            <a:r>
              <a:rPr lang="ru-RU" dirty="0"/>
              <a:t> </a:t>
            </a:r>
            <a:r>
              <a:rPr lang="uk-UA" dirty="0"/>
              <a:t>дихання.</a:t>
            </a:r>
          </a:p>
          <a:p>
            <a:r>
              <a:rPr lang="uk-UA" b="1" i="1" dirty="0"/>
              <a:t>Виділення мокроти — </a:t>
            </a:r>
            <a:r>
              <a:rPr lang="uk-UA" dirty="0"/>
              <a:t>виділяють </a:t>
            </a:r>
            <a:r>
              <a:rPr lang="ru-RU" dirty="0"/>
              <a:t>клейку мокроту у </a:t>
            </a:r>
            <a:r>
              <a:rPr lang="ru-RU" dirty="0" err="1"/>
              <a:t>невеликій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, яка </a:t>
            </a:r>
            <a:r>
              <a:rPr lang="ru-RU" dirty="0" err="1"/>
              <a:t>важко</a:t>
            </a:r>
            <a:r>
              <a:rPr lang="ru-RU" dirty="0"/>
              <a:t> </a:t>
            </a:r>
            <a:r>
              <a:rPr lang="ru-RU" dirty="0" err="1"/>
              <a:t>відкашлюється</a:t>
            </a:r>
            <a:r>
              <a:rPr lang="ru-RU" dirty="0"/>
              <a:t>; при регулярному </a:t>
            </a:r>
            <a:r>
              <a:rPr lang="ru-RU" dirty="0" err="1"/>
              <a:t>виділенн</a:t>
            </a:r>
            <a:r>
              <a:rPr lang="uk-UA" dirty="0"/>
              <a:t>і</a:t>
            </a:r>
            <a:r>
              <a:rPr lang="ru-RU" dirty="0"/>
              <a:t> </a:t>
            </a:r>
            <a:r>
              <a:rPr lang="ru-RU" dirty="0" err="1"/>
              <a:t>мокроти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≥ 3-х </a:t>
            </a:r>
            <a:r>
              <a:rPr lang="ru-RU" dirty="0" err="1"/>
              <a:t>місяців</a:t>
            </a:r>
            <a:r>
              <a:rPr lang="ru-RU" dirty="0"/>
              <a:t>,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поспіль</a:t>
            </a:r>
            <a:r>
              <a:rPr lang="ru-RU" dirty="0"/>
              <a:t> (при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причин) —</a:t>
            </a:r>
            <a:r>
              <a:rPr lang="uk-UA" dirty="0"/>
              <a:t>епідеміологічне визначення хронічного бронхіту; якщо пацієнт </a:t>
            </a:r>
            <a:r>
              <a:rPr lang="ru-RU" dirty="0" err="1"/>
              <a:t>відкашлює</a:t>
            </a:r>
            <a:r>
              <a:rPr lang="ru-RU" dirty="0"/>
              <a:t> </a:t>
            </a:r>
            <a:r>
              <a:rPr lang="ru-RU" dirty="0" err="1"/>
              <a:t>велику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мокроти</a:t>
            </a:r>
            <a:r>
              <a:rPr lang="ru-RU" dirty="0"/>
              <a:t>,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свідчити</a:t>
            </a:r>
            <a:r>
              <a:rPr lang="ru-RU" dirty="0"/>
              <a:t> про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бронхоектазів</a:t>
            </a:r>
            <a:r>
              <a:rPr lang="ru-RU" dirty="0"/>
              <a:t>; </a:t>
            </a:r>
            <a:r>
              <a:rPr lang="ru-RU" dirty="0" err="1"/>
              <a:t>поява</a:t>
            </a:r>
            <a:r>
              <a:rPr lang="ru-RU" dirty="0"/>
              <a:t> </a:t>
            </a:r>
            <a:r>
              <a:rPr lang="ru-RU" dirty="0" err="1"/>
              <a:t>гнійної</a:t>
            </a:r>
            <a:r>
              <a:rPr lang="ru-RU" dirty="0"/>
              <a:t> </a:t>
            </a:r>
            <a:r>
              <a:rPr lang="ru-RU" dirty="0" err="1"/>
              <a:t>мокроти</a:t>
            </a:r>
            <a:r>
              <a:rPr lang="ru-RU" dirty="0"/>
              <a:t> </a:t>
            </a:r>
            <a:r>
              <a:rPr lang="ru-RU" dirty="0" err="1"/>
              <a:t>свідчить</a:t>
            </a:r>
            <a:r>
              <a:rPr lang="ru-RU" dirty="0"/>
              <a:t> про </a:t>
            </a:r>
            <a:r>
              <a:rPr lang="uk-UA" dirty="0"/>
              <a:t>розвиток загострення бактеріальної природи.</a:t>
            </a:r>
          </a:p>
          <a:p>
            <a:r>
              <a:rPr lang="ru-RU" b="1" i="1" dirty="0" err="1"/>
              <a:t>Свистяче</a:t>
            </a:r>
            <a:r>
              <a:rPr lang="ru-RU" b="1" i="1" dirty="0"/>
              <a:t> </a:t>
            </a:r>
            <a:r>
              <a:rPr lang="ru-RU" b="1" i="1" dirty="0" err="1"/>
              <a:t>дихання</a:t>
            </a:r>
            <a:r>
              <a:rPr lang="ru-RU" b="1" i="1" dirty="0"/>
              <a:t> та </a:t>
            </a:r>
            <a:r>
              <a:rPr lang="ru-RU" b="1" i="1" dirty="0" err="1"/>
              <a:t>відчуття</a:t>
            </a:r>
            <a:r>
              <a:rPr lang="ru-RU" b="1" i="1" dirty="0"/>
              <a:t> </a:t>
            </a:r>
            <a:r>
              <a:rPr lang="ru-RU" b="1" i="1" dirty="0" err="1"/>
              <a:t>скутості</a:t>
            </a:r>
            <a:r>
              <a:rPr lang="ru-RU" b="1" i="1" dirty="0"/>
              <a:t> </a:t>
            </a:r>
            <a:r>
              <a:rPr lang="ru-RU" b="1" i="1" dirty="0" err="1"/>
              <a:t>грудної</a:t>
            </a:r>
            <a:r>
              <a:rPr lang="ru-RU" b="1" i="1" dirty="0"/>
              <a:t> </a:t>
            </a:r>
            <a:r>
              <a:rPr lang="ru-RU" b="1" i="1" dirty="0" err="1"/>
              <a:t>клітки</a:t>
            </a:r>
            <a:r>
              <a:rPr lang="ru-RU" b="1" i="1" dirty="0"/>
              <a:t> </a:t>
            </a:r>
            <a:r>
              <a:rPr lang="ru-RU" dirty="0"/>
              <a:t>— </a:t>
            </a:r>
            <a:r>
              <a:rPr lang="ru-RU" dirty="0" err="1"/>
              <a:t>неспецифічні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,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змінюватись</a:t>
            </a:r>
            <a:r>
              <a:rPr lang="ru-RU" dirty="0"/>
              <a:t> з </a:t>
            </a:r>
            <a:r>
              <a:rPr lang="ru-RU" dirty="0" err="1"/>
              <a:t>деня</a:t>
            </a:r>
            <a:r>
              <a:rPr lang="ru-RU" dirty="0"/>
              <a:t> в день, та </a:t>
            </a:r>
            <a:r>
              <a:rPr lang="ru-RU" dirty="0" err="1"/>
              <a:t>протягом</a:t>
            </a:r>
            <a:r>
              <a:rPr lang="ru-RU" dirty="0"/>
              <a:t> одного дня; </a:t>
            </a:r>
            <a:r>
              <a:rPr lang="ru-RU" dirty="0" err="1"/>
              <a:t>чутне</a:t>
            </a:r>
            <a:r>
              <a:rPr lang="ru-RU" dirty="0"/>
              <a:t> </a:t>
            </a:r>
            <a:r>
              <a:rPr lang="ru-RU" dirty="0" err="1"/>
              <a:t>свистяче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формуватись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гортані</a:t>
            </a:r>
            <a:r>
              <a:rPr lang="ru-RU" dirty="0"/>
              <a:t> і </a:t>
            </a:r>
            <a:r>
              <a:rPr lang="ru-RU" dirty="0" err="1"/>
              <a:t>супроводжуватись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не </a:t>
            </a:r>
            <a:r>
              <a:rPr lang="ru-RU" dirty="0" err="1"/>
              <a:t>супроводжуватись</a:t>
            </a:r>
            <a:r>
              <a:rPr lang="ru-RU" dirty="0"/>
              <a:t> </a:t>
            </a:r>
            <a:r>
              <a:rPr lang="ru-RU" dirty="0" err="1"/>
              <a:t>патологічними</a:t>
            </a:r>
            <a:r>
              <a:rPr lang="ru-RU" dirty="0"/>
              <a:t> </a:t>
            </a:r>
            <a:r>
              <a:rPr lang="ru-RU" dirty="0" err="1"/>
              <a:t>проявами</a:t>
            </a:r>
            <a:r>
              <a:rPr lang="ru-RU" dirty="0"/>
              <a:t> при </a:t>
            </a:r>
            <a:r>
              <a:rPr lang="ru-RU" dirty="0" err="1"/>
              <a:t>аускультації</a:t>
            </a:r>
            <a:r>
              <a:rPr lang="ru-RU" dirty="0"/>
              <a:t>.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скутості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 часто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6917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977670"/>
              </p:ext>
            </p:extLst>
          </p:nvPr>
        </p:nvGraphicFramePr>
        <p:xfrm>
          <a:off x="1852801" y="1698008"/>
          <a:ext cx="9611318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7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4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Причини хронічного кашлю</a:t>
                      </a:r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Внутрішньоторакальні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ХОЗЛ</a:t>
                      </a:r>
                    </a:p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астма</a:t>
                      </a:r>
                    </a:p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рак легень</a:t>
                      </a:r>
                    </a:p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туберкульоз</a:t>
                      </a:r>
                    </a:p>
                    <a:p>
                      <a:r>
                        <a:rPr lang="uk-UA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бронхоектази</a:t>
                      </a:r>
                      <a:endParaRPr lang="uk-UA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лівошлуночкова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недостатність</a:t>
                      </a:r>
                    </a:p>
                    <a:p>
                      <a:r>
                        <a:rPr lang="uk-UA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інтерстиціальні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захворювання легень</a:t>
                      </a:r>
                    </a:p>
                    <a:p>
                      <a:r>
                        <a:rPr lang="uk-UA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муковісцидоз</a:t>
                      </a:r>
                      <a:endParaRPr lang="uk-UA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ідіопатичний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кашель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err="1"/>
                        <a:t>Екстраторакальні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Хронічний алергічний риніт</a:t>
                      </a:r>
                    </a:p>
                    <a:p>
                      <a:r>
                        <a:rPr lang="uk-UA" dirty="0" err="1"/>
                        <a:t>кашльовий</a:t>
                      </a:r>
                      <a:r>
                        <a:rPr lang="uk-UA" dirty="0"/>
                        <a:t> синдром верхніх дихальних шляхів</a:t>
                      </a:r>
                    </a:p>
                    <a:p>
                      <a:r>
                        <a:rPr lang="uk-UA" dirty="0" err="1"/>
                        <a:t>гастоезофагальний</a:t>
                      </a:r>
                      <a:r>
                        <a:rPr lang="uk-UA" dirty="0"/>
                        <a:t> </a:t>
                      </a:r>
                      <a:r>
                        <a:rPr lang="uk-UA" dirty="0" err="1"/>
                        <a:t>рефлюкс</a:t>
                      </a:r>
                      <a:endParaRPr lang="uk-UA" dirty="0"/>
                    </a:p>
                    <a:p>
                      <a:r>
                        <a:rPr lang="uk-UA" dirty="0"/>
                        <a:t>побічна дія препаратів (наприклад, інгібіторів АПФ)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201839" y="306022"/>
            <a:ext cx="84707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Оцінюючи симптоми ХОЗЛ, слід мати на увазі багато захворювань і факторів які можуть бути причиною хронічного кашлю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525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2890" y="218364"/>
            <a:ext cx="11518710" cy="56137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 err="1"/>
              <a:t>Додаткові</a:t>
            </a:r>
            <a:r>
              <a:rPr lang="ru-RU" i="1" dirty="0"/>
              <a:t> </a:t>
            </a:r>
            <a:r>
              <a:rPr lang="ru-RU" i="1" dirty="0" err="1"/>
              <a:t>симптоми</a:t>
            </a:r>
            <a:r>
              <a:rPr lang="ru-RU" i="1" dirty="0"/>
              <a:t>:</a:t>
            </a:r>
          </a:p>
          <a:p>
            <a:r>
              <a:rPr lang="ru-RU" dirty="0" err="1"/>
              <a:t>можлива</a:t>
            </a:r>
            <a:r>
              <a:rPr lang="ru-RU" dirty="0"/>
              <a:t> </a:t>
            </a:r>
            <a:r>
              <a:rPr lang="ru-RU" dirty="0" err="1"/>
              <a:t>непритомність</a:t>
            </a:r>
            <a:r>
              <a:rPr lang="ru-RU" dirty="0"/>
              <a:t> на </a:t>
            </a:r>
            <a:r>
              <a:rPr lang="ru-RU" dirty="0" err="1"/>
              <a:t>фоні</a:t>
            </a:r>
            <a:r>
              <a:rPr lang="ru-RU" dirty="0"/>
              <a:t> кашлю (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швидкого</a:t>
            </a:r>
            <a:r>
              <a:rPr lang="ru-RU" dirty="0"/>
              <a:t> </a:t>
            </a:r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внутрішньогрудного</a:t>
            </a:r>
            <a:r>
              <a:rPr lang="ru-RU" dirty="0"/>
              <a:t> </a:t>
            </a:r>
            <a:r>
              <a:rPr lang="ru-RU" dirty="0" err="1"/>
              <a:t>тиску</a:t>
            </a:r>
            <a:r>
              <a:rPr lang="ru-RU" dirty="0"/>
              <a:t> при </a:t>
            </a:r>
            <a:r>
              <a:rPr lang="ru-RU" dirty="0" err="1"/>
              <a:t>тривалих</a:t>
            </a:r>
            <a:r>
              <a:rPr lang="ru-RU" dirty="0"/>
              <a:t> </a:t>
            </a:r>
            <a:r>
              <a:rPr lang="ru-RU" dirty="0" err="1"/>
              <a:t>нападах</a:t>
            </a:r>
            <a:r>
              <a:rPr lang="ru-RU" dirty="0"/>
              <a:t> кашлю)</a:t>
            </a:r>
          </a:p>
          <a:p>
            <a:r>
              <a:rPr lang="ru-RU" dirty="0"/>
              <a:t> набряк щиколоток (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єдиним</a:t>
            </a:r>
            <a:r>
              <a:rPr lang="ru-RU" dirty="0"/>
              <a:t> симптомом,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вказує</a:t>
            </a:r>
            <a:r>
              <a:rPr lang="ru-RU" dirty="0"/>
              <a:t> на </a:t>
            </a:r>
            <a:r>
              <a:rPr lang="ru-RU" dirty="0" err="1"/>
              <a:t>легеневе</a:t>
            </a:r>
            <a:r>
              <a:rPr lang="ru-RU" dirty="0"/>
              <a:t> </a:t>
            </a:r>
            <a:r>
              <a:rPr lang="ru-RU" dirty="0" err="1"/>
              <a:t>серце</a:t>
            </a:r>
            <a:r>
              <a:rPr lang="ru-RU" dirty="0"/>
              <a:t>);</a:t>
            </a:r>
          </a:p>
          <a:p>
            <a:r>
              <a:rPr lang="ru-RU" dirty="0" err="1"/>
              <a:t>депресія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тривога</a:t>
            </a:r>
            <a:r>
              <a:rPr lang="ru-RU" dirty="0"/>
              <a:t> (</a:t>
            </a:r>
            <a:r>
              <a:rPr lang="ru-RU" dirty="0" err="1"/>
              <a:t>збільшують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загострень</a:t>
            </a:r>
            <a:r>
              <a:rPr lang="ru-RU" dirty="0"/>
              <a:t> та </a:t>
            </a:r>
            <a:r>
              <a:rPr lang="ru-RU" dirty="0" err="1"/>
              <a:t>погіршують</a:t>
            </a:r>
            <a:r>
              <a:rPr lang="ru-RU" dirty="0"/>
              <a:t> статус </a:t>
            </a:r>
            <a:r>
              <a:rPr lang="ru-RU" dirty="0" err="1"/>
              <a:t>здоров’я</a:t>
            </a:r>
            <a:r>
              <a:rPr lang="ru-RU" dirty="0"/>
              <a:t>).</a:t>
            </a:r>
            <a:endParaRPr lang="uk-UA" dirty="0"/>
          </a:p>
          <a:p>
            <a:pPr marL="0" indent="0">
              <a:buNone/>
            </a:pPr>
            <a:r>
              <a:rPr lang="ru-RU" i="1" dirty="0" err="1"/>
              <a:t>Ознаки</a:t>
            </a:r>
            <a:r>
              <a:rPr lang="ru-RU" i="1" dirty="0"/>
              <a:t> тяжкого </a:t>
            </a:r>
            <a:r>
              <a:rPr lang="ru-RU" i="1" dirty="0" err="1"/>
              <a:t>перебігу</a:t>
            </a:r>
            <a:r>
              <a:rPr lang="ru-RU" i="1" dirty="0"/>
              <a:t> ХОЗЛ:</a:t>
            </a:r>
          </a:p>
          <a:p>
            <a:r>
              <a:rPr lang="ru-RU" dirty="0"/>
              <a:t> </a:t>
            </a:r>
            <a:r>
              <a:rPr lang="ru-RU" dirty="0" err="1"/>
              <a:t>виснаження</a:t>
            </a:r>
            <a:r>
              <a:rPr lang="ru-RU" dirty="0"/>
              <a:t>,</a:t>
            </a:r>
          </a:p>
          <a:p>
            <a:r>
              <a:rPr lang="ru-RU" dirty="0" err="1"/>
              <a:t>втрата</a:t>
            </a:r>
            <a:r>
              <a:rPr lang="ru-RU" dirty="0"/>
              <a:t> ваги, </a:t>
            </a:r>
            <a:r>
              <a:rPr lang="ru-RU" dirty="0" err="1"/>
              <a:t>анорексія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Вони </a:t>
            </a:r>
            <a:r>
              <a:rPr lang="ru-RU" dirty="0" err="1"/>
              <a:t>прогностично</a:t>
            </a:r>
            <a:r>
              <a:rPr lang="ru-RU" dirty="0"/>
              <a:t> </a:t>
            </a:r>
            <a:r>
              <a:rPr lang="ru-RU" dirty="0" err="1"/>
              <a:t>важливі</a:t>
            </a:r>
            <a:r>
              <a:rPr lang="ru-RU" dirty="0"/>
              <a:t> та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(</a:t>
            </a:r>
            <a:r>
              <a:rPr lang="ru-RU" dirty="0" err="1"/>
              <a:t>туберкульозу</a:t>
            </a:r>
            <a:r>
              <a:rPr lang="ru-RU" dirty="0"/>
              <a:t>, раку </a:t>
            </a:r>
            <a:r>
              <a:rPr lang="ru-RU" dirty="0" err="1"/>
              <a:t>легень</a:t>
            </a:r>
            <a:r>
              <a:rPr lang="ru-RU" dirty="0"/>
              <a:t>) і тому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приймати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до </a:t>
            </a:r>
            <a:r>
              <a:rPr lang="ru-RU" dirty="0" err="1"/>
              <a:t>уваги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4868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048" y="259307"/>
            <a:ext cx="10574975" cy="55318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b="1" dirty="0"/>
              <a:t>Анамнез</a:t>
            </a:r>
          </a:p>
          <a:p>
            <a:pPr marL="0" indent="0">
              <a:buNone/>
            </a:pPr>
            <a:r>
              <a:rPr lang="ru-RU" dirty="0"/>
              <a:t>У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підозрою</a:t>
            </a:r>
            <a:r>
              <a:rPr lang="ru-RU" dirty="0"/>
              <a:t> на ХОЗЛ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зібрати</a:t>
            </a:r>
            <a:r>
              <a:rPr lang="ru-RU" dirty="0"/>
              <a:t> деталь</a:t>
            </a:r>
            <a:r>
              <a:rPr lang="uk-UA" dirty="0"/>
              <a:t>ний анамнез:</a:t>
            </a:r>
          </a:p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(</a:t>
            </a:r>
            <a:r>
              <a:rPr lang="ru-RU" dirty="0" err="1"/>
              <a:t>паління</a:t>
            </a:r>
            <a:r>
              <a:rPr lang="ru-RU" dirty="0"/>
              <a:t>,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— </a:t>
            </a:r>
            <a:r>
              <a:rPr lang="ru-RU" dirty="0" err="1"/>
              <a:t>професійних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оточуючого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err="1"/>
              <a:t>попередній</a:t>
            </a:r>
            <a:r>
              <a:rPr lang="ru-RU" dirty="0"/>
              <a:t> </a:t>
            </a:r>
            <a:r>
              <a:rPr lang="ru-RU" dirty="0" err="1"/>
              <a:t>медичний</a:t>
            </a:r>
            <a:r>
              <a:rPr lang="ru-RU" dirty="0"/>
              <a:t> анамнез (астма, </a:t>
            </a:r>
            <a:r>
              <a:rPr lang="ru-RU" dirty="0" err="1"/>
              <a:t>алергія</a:t>
            </a:r>
            <a:r>
              <a:rPr lang="ru-RU" dirty="0"/>
              <a:t>, </a:t>
            </a:r>
            <a:r>
              <a:rPr lang="ru-RU" dirty="0" err="1"/>
              <a:t>синусити</a:t>
            </a:r>
            <a:r>
              <a:rPr lang="ru-RU" dirty="0"/>
              <a:t>, </a:t>
            </a:r>
            <a:r>
              <a:rPr lang="uk-UA" dirty="0"/>
              <a:t>назальні поліпи, респіраторні інфекції в дитинстві, інші респіраторні захворювання);</a:t>
            </a:r>
          </a:p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err="1"/>
              <a:t>родинний</a:t>
            </a:r>
            <a:r>
              <a:rPr lang="ru-RU" dirty="0"/>
              <a:t> анамнез ХОЗЛ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респіраторних</a:t>
            </a:r>
            <a:r>
              <a:rPr lang="ru-RU" dirty="0"/>
              <a:t> </a:t>
            </a:r>
            <a:r>
              <a:rPr lang="ru-RU" dirty="0" err="1"/>
              <a:t>захво</a:t>
            </a:r>
            <a:r>
              <a:rPr lang="uk-UA" dirty="0" err="1"/>
              <a:t>рювань</a:t>
            </a:r>
            <a:r>
              <a:rPr lang="uk-UA" dirty="0"/>
              <a:t>;</a:t>
            </a:r>
          </a:p>
          <a:p>
            <a:pPr marL="0" indent="0">
              <a:buNone/>
            </a:pPr>
            <a:r>
              <a:rPr lang="ru-RU" dirty="0"/>
              <a:t>• початок 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: ХОЗЛ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у </a:t>
            </a:r>
            <a:r>
              <a:rPr lang="ru-RU" dirty="0" err="1"/>
              <a:t>дорослому</a:t>
            </a:r>
            <a:r>
              <a:rPr lang="ru-RU" dirty="0"/>
              <a:t> </a:t>
            </a:r>
            <a:r>
              <a:rPr lang="ru-RU" dirty="0" err="1"/>
              <a:t>віці</a:t>
            </a:r>
            <a:r>
              <a:rPr lang="ru-RU" dirty="0"/>
              <a:t>,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звертають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на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задишки</a:t>
            </a:r>
            <a:r>
              <a:rPr lang="ru-RU" dirty="0"/>
              <a:t>, </a:t>
            </a:r>
            <a:r>
              <a:rPr lang="ru-RU" dirty="0" err="1"/>
              <a:t>більш</a:t>
            </a:r>
            <a:r>
              <a:rPr lang="ru-RU" dirty="0"/>
              <a:t> часта та </a:t>
            </a:r>
            <a:r>
              <a:rPr lang="ru-RU" dirty="0" err="1"/>
              <a:t>тривала</a:t>
            </a:r>
            <a:r>
              <a:rPr lang="ru-RU" dirty="0"/>
              <a:t> </a:t>
            </a:r>
            <a:r>
              <a:rPr lang="ru-RU" dirty="0" err="1"/>
              <a:t>застуда</a:t>
            </a:r>
            <a:r>
              <a:rPr lang="uk-UA" dirty="0"/>
              <a:t>;</a:t>
            </a:r>
          </a:p>
          <a:p>
            <a:pPr marL="0" indent="0">
              <a:buNone/>
            </a:pPr>
            <a:r>
              <a:rPr lang="ru-RU" dirty="0"/>
              <a:t>• анамнез </a:t>
            </a:r>
            <a:r>
              <a:rPr lang="ru-RU" dirty="0" err="1"/>
              <a:t>загострень</a:t>
            </a:r>
            <a:r>
              <a:rPr lang="ru-RU" dirty="0"/>
              <a:t> та </a:t>
            </a:r>
            <a:r>
              <a:rPr lang="ru-RU" dirty="0" err="1"/>
              <a:t>госпіталізацій</a:t>
            </a:r>
            <a:r>
              <a:rPr lang="ru-RU" dirty="0"/>
              <a:t> з проблемами  </a:t>
            </a:r>
            <a:r>
              <a:rPr lang="ru-RU" dirty="0" err="1"/>
              <a:t>диханням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• супутні захворювання: серцеві захворювання, остеопороз, захворювання опорно-рухового апарату, онкологічні захворювання.</a:t>
            </a:r>
          </a:p>
        </p:txBody>
      </p:sp>
    </p:spTree>
    <p:extLst>
      <p:ext uri="{BB962C8B-B14F-4D97-AF65-F5344CB8AC3E}">
        <p14:creationId xmlns:p14="http://schemas.microsoft.com/office/powerpoint/2010/main" val="353478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618" y="499849"/>
            <a:ext cx="10479442" cy="419669"/>
          </a:xfrm>
        </p:spPr>
        <p:txBody>
          <a:bodyPr>
            <a:normAutofit fontScale="90000"/>
          </a:bodyPr>
          <a:lstStyle/>
          <a:p>
            <a:r>
              <a:rPr lang="uk-UA" sz="3200" b="1" dirty="0" err="1"/>
              <a:t>Фізикальний</a:t>
            </a:r>
            <a:r>
              <a:rPr lang="uk-UA" sz="3200" b="1" dirty="0"/>
              <a:t> огляд</a:t>
            </a:r>
            <a:br>
              <a:rPr lang="uk-UA" sz="3200" b="1" dirty="0"/>
            </a:br>
            <a:endParaRPr lang="uk-UA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3833" y="709684"/>
            <a:ext cx="10110951" cy="6148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Часто </a:t>
            </a:r>
            <a:r>
              <a:rPr lang="ru-RU" dirty="0" err="1"/>
              <a:t>фізикальні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прохідності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 err="1"/>
              <a:t>відсутні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характерні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тяжким </a:t>
            </a:r>
            <a:r>
              <a:rPr lang="ru-RU" dirty="0" err="1"/>
              <a:t>перебігом</a:t>
            </a:r>
            <a:r>
              <a:rPr lang="ru-RU" dirty="0"/>
              <a:t> ХОЗЛ:</a:t>
            </a:r>
          </a:p>
          <a:p>
            <a:r>
              <a:rPr lang="ru-RU" dirty="0"/>
              <a:t> </a:t>
            </a:r>
            <a:r>
              <a:rPr lang="ru-RU" dirty="0" err="1"/>
              <a:t>центральний</a:t>
            </a:r>
            <a:r>
              <a:rPr lang="ru-RU" dirty="0"/>
              <a:t> </a:t>
            </a:r>
            <a:r>
              <a:rPr lang="ru-RU" dirty="0" err="1"/>
              <a:t>ціаноз</a:t>
            </a:r>
            <a:r>
              <a:rPr lang="ru-RU" dirty="0"/>
              <a:t>, </a:t>
            </a:r>
            <a:r>
              <a:rPr lang="ru-RU" dirty="0" err="1"/>
              <a:t>синюшність</a:t>
            </a:r>
            <a:r>
              <a:rPr lang="ru-RU" dirty="0"/>
              <a:t> </a:t>
            </a:r>
            <a:r>
              <a:rPr lang="ru-RU" dirty="0" err="1"/>
              <a:t>слизових</a:t>
            </a:r>
            <a:r>
              <a:rPr lang="ru-RU" dirty="0"/>
              <a:t>; </a:t>
            </a:r>
          </a:p>
          <a:p>
            <a:r>
              <a:rPr lang="ru-RU" dirty="0"/>
              <a:t>велика </a:t>
            </a:r>
            <a:r>
              <a:rPr lang="ru-RU" dirty="0" err="1"/>
              <a:t>діжкоподібна</a:t>
            </a:r>
            <a:r>
              <a:rPr lang="ru-RU" dirty="0"/>
              <a:t> </a:t>
            </a:r>
            <a:r>
              <a:rPr lang="ru-RU" dirty="0" err="1"/>
              <a:t>грудна</a:t>
            </a:r>
            <a:r>
              <a:rPr lang="ru-RU" dirty="0"/>
              <a:t> </a:t>
            </a:r>
            <a:r>
              <a:rPr lang="ru-RU" dirty="0" err="1"/>
              <a:t>клітка</a:t>
            </a:r>
            <a:r>
              <a:rPr lang="ru-RU" dirty="0"/>
              <a:t>, </a:t>
            </a:r>
            <a:r>
              <a:rPr lang="ru-RU" dirty="0" err="1"/>
              <a:t>сплощення</a:t>
            </a:r>
            <a:r>
              <a:rPr lang="ru-RU" dirty="0"/>
              <a:t> </a:t>
            </a:r>
            <a:r>
              <a:rPr lang="ru-RU" dirty="0" err="1"/>
              <a:t>куполів</a:t>
            </a:r>
            <a:r>
              <a:rPr lang="ru-RU" dirty="0"/>
              <a:t> </a:t>
            </a:r>
            <a:r>
              <a:rPr lang="ru-RU" dirty="0" err="1"/>
              <a:t>діафрагми</a:t>
            </a:r>
            <a:r>
              <a:rPr lang="ru-RU" dirty="0"/>
              <a:t>, </a:t>
            </a:r>
          </a:p>
          <a:p>
            <a:r>
              <a:rPr lang="ru-RU" dirty="0" err="1"/>
              <a:t>додаткова</a:t>
            </a:r>
            <a:r>
              <a:rPr lang="ru-RU" dirty="0"/>
              <a:t> </a:t>
            </a:r>
            <a:r>
              <a:rPr lang="ru-RU" dirty="0" err="1"/>
              <a:t>мускулатури</a:t>
            </a:r>
            <a:r>
              <a:rPr lang="ru-RU" dirty="0"/>
              <a:t> </a:t>
            </a:r>
            <a:r>
              <a:rPr lang="ru-RU" dirty="0" err="1"/>
              <a:t>бере</a:t>
            </a:r>
            <a:r>
              <a:rPr lang="ru-RU" dirty="0"/>
              <a:t> </a:t>
            </a:r>
            <a:r>
              <a:rPr lang="ru-RU" dirty="0" err="1"/>
              <a:t>участі</a:t>
            </a:r>
            <a:r>
              <a:rPr lang="ru-RU" dirty="0"/>
              <a:t> в </a:t>
            </a:r>
            <a:r>
              <a:rPr lang="ru-RU" dirty="0" err="1"/>
              <a:t>акті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; </a:t>
            </a:r>
          </a:p>
          <a:p>
            <a:r>
              <a:rPr lang="ru-RU" dirty="0" err="1"/>
              <a:t>втягування</a:t>
            </a:r>
            <a:r>
              <a:rPr lang="ru-RU" dirty="0"/>
              <a:t> </a:t>
            </a:r>
            <a:r>
              <a:rPr lang="ru-RU" dirty="0" err="1"/>
              <a:t>нижніх</a:t>
            </a:r>
            <a:r>
              <a:rPr lang="ru-RU" dirty="0"/>
              <a:t> ребер на </a:t>
            </a:r>
            <a:r>
              <a:rPr lang="ru-RU" dirty="0" err="1"/>
              <a:t>вдосі</a:t>
            </a:r>
            <a:r>
              <a:rPr lang="ru-RU" dirty="0"/>
              <a:t>; </a:t>
            </a:r>
          </a:p>
          <a:p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ксифостернального</a:t>
            </a:r>
            <a:r>
              <a:rPr lang="ru-RU" dirty="0"/>
              <a:t> кута;</a:t>
            </a:r>
          </a:p>
          <a:p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частоти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(&gt; 20/</a:t>
            </a:r>
            <a:r>
              <a:rPr lang="ru-RU" dirty="0" err="1"/>
              <a:t>хв</a:t>
            </a:r>
            <a:r>
              <a:rPr lang="ru-RU" dirty="0"/>
              <a:t>),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глибини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; </a:t>
            </a:r>
          </a:p>
          <a:p>
            <a:r>
              <a:rPr lang="ru-RU" dirty="0" err="1"/>
              <a:t>подовжений</a:t>
            </a:r>
            <a:r>
              <a:rPr lang="ru-RU" dirty="0"/>
              <a:t> </a:t>
            </a:r>
            <a:r>
              <a:rPr lang="ru-RU" dirty="0" err="1"/>
              <a:t>видих</a:t>
            </a:r>
            <a:r>
              <a:rPr lang="ru-RU" dirty="0"/>
              <a:t> (</a:t>
            </a:r>
            <a:r>
              <a:rPr lang="ru-RU" dirty="0" err="1"/>
              <a:t>пацієнти</a:t>
            </a:r>
            <a:r>
              <a:rPr lang="ru-RU" dirty="0"/>
              <a:t> </a:t>
            </a:r>
            <a:r>
              <a:rPr lang="ru-RU" dirty="0" err="1"/>
              <a:t>видихають</a:t>
            </a:r>
            <a:r>
              <a:rPr lang="ru-RU" dirty="0"/>
              <a:t> </a:t>
            </a:r>
            <a:r>
              <a:rPr lang="uk-UA" dirty="0"/>
              <a:t>скрізь зімкнуті губи (щоб уповільнити видих і покращити </a:t>
            </a:r>
            <a:r>
              <a:rPr lang="uk-UA" dirty="0" err="1"/>
              <a:t>спо</a:t>
            </a:r>
            <a:r>
              <a:rPr lang="ru-RU" dirty="0" err="1"/>
              <a:t>рожнювання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));</a:t>
            </a:r>
          </a:p>
          <a:p>
            <a:r>
              <a:rPr lang="ru-RU" i="1" dirty="0" err="1"/>
              <a:t>перкуторно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коробковий</a:t>
            </a:r>
            <a:r>
              <a:rPr lang="ru-RU" dirty="0"/>
              <a:t> звук,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свідчить</a:t>
            </a:r>
            <a:r>
              <a:rPr lang="ru-RU" dirty="0"/>
              <a:t> про </a:t>
            </a:r>
            <a:r>
              <a:rPr lang="ru-RU" dirty="0" err="1"/>
              <a:t>перевагу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над </a:t>
            </a:r>
            <a:r>
              <a:rPr lang="ru-RU" dirty="0" err="1"/>
              <a:t>щільними</a:t>
            </a:r>
            <a:r>
              <a:rPr lang="ru-RU" dirty="0"/>
              <a:t> </a:t>
            </a:r>
            <a:r>
              <a:rPr lang="ru-RU" dirty="0" err="1"/>
              <a:t>елементами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і є </a:t>
            </a:r>
            <a:r>
              <a:rPr lang="ru-RU" dirty="0" err="1"/>
              <a:t>ознакою</a:t>
            </a:r>
            <a:r>
              <a:rPr lang="ru-RU" dirty="0"/>
              <a:t> </a:t>
            </a:r>
            <a:r>
              <a:rPr lang="ru-RU" dirty="0" err="1"/>
              <a:t>емфіземи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i="1" dirty="0"/>
              <a:t>при </a:t>
            </a:r>
            <a:r>
              <a:rPr lang="ru-RU" i="1" dirty="0" err="1"/>
              <a:t>аускультації</a:t>
            </a:r>
            <a:r>
              <a:rPr lang="ru-RU" i="1" dirty="0"/>
              <a:t> </a:t>
            </a:r>
            <a:r>
              <a:rPr lang="ru-RU" dirty="0"/>
              <a:t>— </a:t>
            </a:r>
            <a:r>
              <a:rPr lang="ru-RU" dirty="0" err="1"/>
              <a:t>послаблення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шумів</a:t>
            </a:r>
            <a:r>
              <a:rPr lang="ru-RU" dirty="0"/>
              <a:t>, </a:t>
            </a:r>
            <a:r>
              <a:rPr lang="ru-RU" dirty="0" err="1"/>
              <a:t>свистячі</a:t>
            </a:r>
            <a:r>
              <a:rPr lang="ru-RU" dirty="0"/>
              <a:t> хрипи при </a:t>
            </a:r>
            <a:r>
              <a:rPr lang="ru-RU" dirty="0" err="1"/>
              <a:t>спокійному</a:t>
            </a:r>
            <a:r>
              <a:rPr lang="ru-RU" dirty="0"/>
              <a:t> </a:t>
            </a:r>
            <a:r>
              <a:rPr lang="ru-RU" dirty="0" err="1"/>
              <a:t>диханні</a:t>
            </a:r>
            <a:r>
              <a:rPr lang="ru-RU" dirty="0"/>
              <a:t>, </a:t>
            </a:r>
            <a:r>
              <a:rPr lang="ru-RU" dirty="0" err="1"/>
              <a:t>потріскування</a:t>
            </a:r>
            <a:r>
              <a:rPr lang="ru-RU" dirty="0"/>
              <a:t> на </a:t>
            </a:r>
            <a:r>
              <a:rPr lang="ru-RU" dirty="0" err="1"/>
              <a:t>вдосі</a:t>
            </a:r>
            <a:r>
              <a:rPr lang="ru-RU" dirty="0"/>
              <a:t>; </a:t>
            </a:r>
            <a:r>
              <a:rPr lang="ru-RU" dirty="0" err="1"/>
              <a:t>серцеві</a:t>
            </a:r>
            <a:r>
              <a:rPr lang="ru-RU" dirty="0"/>
              <a:t> шуми </a:t>
            </a:r>
            <a:r>
              <a:rPr lang="ru-RU" dirty="0" err="1"/>
              <a:t>найкраще</a:t>
            </a:r>
            <a:r>
              <a:rPr lang="ru-RU" dirty="0"/>
              <a:t> </a:t>
            </a:r>
            <a:r>
              <a:rPr lang="ru-RU" dirty="0" err="1"/>
              <a:t>вислуховуються</a:t>
            </a:r>
            <a:r>
              <a:rPr lang="ru-RU" dirty="0"/>
              <a:t> в </a:t>
            </a:r>
            <a:r>
              <a:rPr lang="ru-RU" dirty="0" err="1"/>
              <a:t>ділянці</a:t>
            </a:r>
            <a:r>
              <a:rPr lang="ru-RU" dirty="0"/>
              <a:t> </a:t>
            </a:r>
            <a:r>
              <a:rPr lang="ru-RU" dirty="0" err="1"/>
              <a:t>мечоподібного</a:t>
            </a:r>
            <a:r>
              <a:rPr lang="ru-RU" dirty="0"/>
              <a:t> </a:t>
            </a:r>
            <a:r>
              <a:rPr lang="ru-RU" dirty="0" err="1"/>
              <a:t>відростка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80194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0" y="139889"/>
            <a:ext cx="9507154" cy="979227"/>
          </a:xfrm>
        </p:spPr>
        <p:txBody>
          <a:bodyPr>
            <a:normAutofit/>
          </a:bodyPr>
          <a:lstStyle/>
          <a:p>
            <a:r>
              <a:rPr lang="uk-UA" sz="3200" b="1" dirty="0"/>
              <a:t>ОЦІНКА ХОЗЛ</a:t>
            </a:r>
            <a:endParaRPr lang="uk-UA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8530" y="1119116"/>
            <a:ext cx="10018713" cy="5063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Ціль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 — 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тяжкість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пошкоджуючий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статус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та </a:t>
            </a:r>
            <a:r>
              <a:rPr lang="ru-RU" dirty="0" err="1"/>
              <a:t>ризики</a:t>
            </a:r>
            <a:r>
              <a:rPr lang="ru-RU" dirty="0"/>
              <a:t> </a:t>
            </a:r>
            <a:r>
              <a:rPr lang="ru-RU" dirty="0" err="1"/>
              <a:t>майбутніх</a:t>
            </a:r>
            <a:r>
              <a:rPr lang="ru-RU" dirty="0"/>
              <a:t> </a:t>
            </a:r>
            <a:r>
              <a:rPr lang="ru-RU" dirty="0" err="1"/>
              <a:t>подій</a:t>
            </a:r>
            <a:r>
              <a:rPr lang="ru-RU" dirty="0"/>
              <a:t> (</a:t>
            </a:r>
            <a:r>
              <a:rPr lang="ru-RU" dirty="0" err="1"/>
              <a:t>загострень</a:t>
            </a:r>
            <a:r>
              <a:rPr lang="ru-RU" dirty="0"/>
              <a:t>, </a:t>
            </a:r>
            <a:r>
              <a:rPr lang="ru-RU" dirty="0" err="1"/>
              <a:t>госпіталізацій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смерті</a:t>
            </a:r>
            <a:r>
              <a:rPr lang="ru-RU" dirty="0"/>
              <a:t>) з метою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подальшої</a:t>
            </a:r>
            <a:r>
              <a:rPr lang="ru-RU" dirty="0"/>
              <a:t> тактики </a:t>
            </a:r>
            <a:r>
              <a:rPr lang="ru-RU" dirty="0" err="1"/>
              <a:t>лікування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/>
              <a:t>Враховуються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err="1"/>
              <a:t>наявність</a:t>
            </a:r>
            <a:r>
              <a:rPr lang="ru-RU" dirty="0"/>
              <a:t> та </a:t>
            </a:r>
            <a:r>
              <a:rPr lang="ru-RU" dirty="0" err="1"/>
              <a:t>тяжкість</a:t>
            </a:r>
            <a:r>
              <a:rPr lang="ru-RU" dirty="0"/>
              <a:t> </a:t>
            </a:r>
            <a:r>
              <a:rPr lang="ru-RU" dirty="0" err="1"/>
              <a:t>спірометричних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err="1"/>
              <a:t>поточний</a:t>
            </a:r>
            <a:r>
              <a:rPr lang="ru-RU" dirty="0"/>
              <a:t> характер та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uk-UA" dirty="0"/>
              <a:t>• історія та ризик загострень;</a:t>
            </a:r>
          </a:p>
          <a:p>
            <a:pPr marL="0" indent="0">
              <a:buNone/>
            </a:pPr>
            <a:r>
              <a:rPr lang="uk-UA" dirty="0"/>
              <a:t>• наявність супутньої патології.</a:t>
            </a:r>
          </a:p>
          <a:p>
            <a:pPr marL="0" indent="0">
              <a:buNone/>
            </a:pPr>
            <a:r>
              <a:rPr lang="ru-RU" dirty="0" err="1"/>
              <a:t>Клінічний</a:t>
            </a:r>
            <a:r>
              <a:rPr lang="ru-RU" dirty="0"/>
              <a:t> </a:t>
            </a:r>
            <a:r>
              <a:rPr lang="ru-RU" dirty="0" err="1"/>
              <a:t>діагноз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підтверджений</a:t>
            </a:r>
            <a:r>
              <a:rPr lang="ru-RU" dirty="0"/>
              <a:t> за результатами </a:t>
            </a:r>
            <a:r>
              <a:rPr lang="ru-RU" dirty="0" err="1"/>
              <a:t>спірометрії</a:t>
            </a:r>
            <a:r>
              <a:rPr lang="ru-RU" dirty="0"/>
              <a:t>, </a:t>
            </a:r>
            <a:r>
              <a:rPr lang="ru-RU" dirty="0" err="1"/>
              <a:t>виконаної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загальноприйнятих</a:t>
            </a:r>
            <a:r>
              <a:rPr lang="uk-UA" dirty="0"/>
              <a:t>вимог щодо прийнятності та  відтворюваності дослідження.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84365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833" y="303662"/>
            <a:ext cx="9728815" cy="296839"/>
          </a:xfrm>
        </p:spPr>
        <p:txBody>
          <a:bodyPr>
            <a:normAutofit fontScale="90000"/>
          </a:bodyPr>
          <a:lstStyle/>
          <a:p>
            <a:r>
              <a:rPr lang="uk-UA" sz="2800" b="1" dirty="0"/>
              <a:t>Спірометрична оцінка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9917" y="833715"/>
            <a:ext cx="10868167" cy="7835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i="1" dirty="0" err="1"/>
              <a:t>Фактори</a:t>
            </a:r>
            <a:r>
              <a:rPr lang="ru-RU" sz="1800" b="1" i="1" dirty="0"/>
              <a:t>, на </a:t>
            </a:r>
            <a:r>
              <a:rPr lang="ru-RU" sz="1800" b="1" i="1" dirty="0" err="1"/>
              <a:t>які</a:t>
            </a:r>
            <a:r>
              <a:rPr lang="ru-RU" sz="1800" b="1" i="1" dirty="0"/>
              <a:t> треба </a:t>
            </a:r>
            <a:r>
              <a:rPr lang="ru-RU" sz="1800" b="1" i="1" dirty="0" err="1"/>
              <a:t>звертати</a:t>
            </a:r>
            <a:r>
              <a:rPr lang="ru-RU" sz="1800" b="1" i="1" dirty="0"/>
              <a:t> </a:t>
            </a:r>
            <a:r>
              <a:rPr lang="ru-RU" sz="1800" b="1" i="1" dirty="0" err="1"/>
              <a:t>увагу</a:t>
            </a:r>
            <a:r>
              <a:rPr lang="ru-RU" sz="1800" b="1" i="1" dirty="0"/>
              <a:t>, </a:t>
            </a:r>
            <a:r>
              <a:rPr lang="ru-RU" sz="1800" b="1" i="1" dirty="0" err="1"/>
              <a:t>щоб</a:t>
            </a:r>
            <a:r>
              <a:rPr lang="ru-RU" sz="1800" b="1" i="1" dirty="0"/>
              <a:t> </a:t>
            </a:r>
            <a:r>
              <a:rPr lang="ru-RU" sz="1800" b="1" i="1" dirty="0" err="1"/>
              <a:t>отримати</a:t>
            </a:r>
            <a:r>
              <a:rPr lang="ru-RU" sz="1800" b="1" i="1" dirty="0"/>
              <a:t> </a:t>
            </a:r>
            <a:r>
              <a:rPr lang="ru-RU" sz="1800" b="1" i="1" dirty="0" err="1"/>
              <a:t>достовірні</a:t>
            </a:r>
            <a:r>
              <a:rPr lang="ru-RU" sz="1800" b="1" i="1" dirty="0"/>
              <a:t> </a:t>
            </a:r>
            <a:r>
              <a:rPr lang="ru-RU" sz="1800" b="1" i="1" dirty="0" err="1"/>
              <a:t>результати</a:t>
            </a:r>
            <a:r>
              <a:rPr lang="ru-RU" sz="1800" b="1" i="1" dirty="0"/>
              <a:t> </a:t>
            </a:r>
            <a:r>
              <a:rPr lang="ru-RU" sz="1800" b="1" i="1" dirty="0" err="1"/>
              <a:t>спірометрії</a:t>
            </a:r>
            <a:endParaRPr lang="ru-RU" sz="1800" b="1" i="1" dirty="0"/>
          </a:p>
          <a:p>
            <a:pPr marL="0" indent="0">
              <a:buNone/>
            </a:pPr>
            <a:r>
              <a:rPr lang="uk-UA" sz="1800" b="1" dirty="0"/>
              <a:t>Підготовка</a:t>
            </a:r>
          </a:p>
          <a:p>
            <a:pPr marL="0" indent="0">
              <a:buNone/>
            </a:pPr>
            <a:r>
              <a:rPr lang="uk-UA" sz="1800" dirty="0"/>
              <a:t>• спірометр має регулярно </a:t>
            </a:r>
            <a:r>
              <a:rPr lang="uk-UA" sz="1800" dirty="0" err="1"/>
              <a:t>калібруватись</a:t>
            </a:r>
            <a:r>
              <a:rPr lang="uk-UA" sz="1800" dirty="0"/>
              <a:t>;</a:t>
            </a:r>
          </a:p>
          <a:p>
            <a:pPr marL="0" indent="0">
              <a:buNone/>
            </a:pPr>
            <a:r>
              <a:rPr lang="ru-RU" sz="1800" dirty="0"/>
              <a:t>• </a:t>
            </a:r>
            <a:r>
              <a:rPr lang="ru-RU" sz="1800" dirty="0" err="1"/>
              <a:t>потрібно</a:t>
            </a:r>
            <a:r>
              <a:rPr lang="ru-RU" sz="1800" dirty="0"/>
              <a:t>, </a:t>
            </a:r>
            <a:r>
              <a:rPr lang="ru-RU" sz="1800" dirty="0" err="1"/>
              <a:t>щоб</a:t>
            </a:r>
            <a:r>
              <a:rPr lang="ru-RU" sz="1800" dirty="0"/>
              <a:t> </a:t>
            </a:r>
            <a:r>
              <a:rPr lang="ru-RU" sz="1800" dirty="0" err="1"/>
              <a:t>зображення</a:t>
            </a:r>
            <a:r>
              <a:rPr lang="ru-RU" sz="1800" dirty="0"/>
              <a:t> </a:t>
            </a:r>
            <a:r>
              <a:rPr lang="ru-RU" sz="1800" dirty="0" err="1"/>
              <a:t>кривої</a:t>
            </a:r>
            <a:r>
              <a:rPr lang="ru-RU" sz="1800" dirty="0"/>
              <a:t> </a:t>
            </a:r>
            <a:r>
              <a:rPr lang="ru-RU" sz="1800" dirty="0" err="1"/>
              <a:t>видиху</a:t>
            </a:r>
            <a:r>
              <a:rPr lang="ru-RU" sz="1800" dirty="0"/>
              <a:t> </a:t>
            </a:r>
            <a:r>
              <a:rPr lang="ru-RU" sz="1800" dirty="0" err="1"/>
              <a:t>можна</a:t>
            </a:r>
            <a:r>
              <a:rPr lang="ru-RU" sz="1800" dirty="0"/>
              <a:t> </a:t>
            </a:r>
            <a:r>
              <a:rPr lang="ru-RU" sz="1800" dirty="0" err="1"/>
              <a:t>було</a:t>
            </a:r>
            <a:r>
              <a:rPr lang="ru-RU" sz="1800" dirty="0"/>
              <a:t> </a:t>
            </a:r>
            <a:r>
              <a:rPr lang="ru-RU" sz="1800" dirty="0" err="1"/>
              <a:t>роздрукувати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подивитись</a:t>
            </a:r>
            <a:r>
              <a:rPr lang="ru-RU" sz="1800" dirty="0"/>
              <a:t> з </a:t>
            </a:r>
            <a:r>
              <a:rPr lang="ru-RU" sz="1800" dirty="0" err="1"/>
              <a:t>екрану</a:t>
            </a:r>
            <a:r>
              <a:rPr lang="ru-RU" sz="1800" dirty="0"/>
              <a:t> для </a:t>
            </a:r>
            <a:r>
              <a:rPr lang="ru-RU" sz="1800" dirty="0" err="1"/>
              <a:t>визначення</a:t>
            </a:r>
            <a:r>
              <a:rPr lang="ru-RU" sz="1800" dirty="0"/>
              <a:t> </a:t>
            </a:r>
            <a:r>
              <a:rPr lang="ru-RU" sz="1800" dirty="0" err="1"/>
              <a:t>технічних</a:t>
            </a:r>
            <a:r>
              <a:rPr lang="ru-RU" sz="1800" dirty="0"/>
              <a:t> </a:t>
            </a:r>
            <a:r>
              <a:rPr lang="ru-RU" sz="1800" dirty="0" err="1"/>
              <a:t>помилок</a:t>
            </a:r>
            <a:r>
              <a:rPr lang="ru-RU" sz="1800" dirty="0"/>
              <a:t>,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спірометр</a:t>
            </a:r>
            <a:r>
              <a:rPr lang="ru-RU" sz="1800" dirty="0"/>
              <a:t> повинен </a:t>
            </a:r>
            <a:r>
              <a:rPr lang="ru-RU" sz="1800" dirty="0" err="1"/>
              <a:t>мати</a:t>
            </a:r>
            <a:r>
              <a:rPr lang="ru-RU" sz="1800" dirty="0"/>
              <a:t> </a:t>
            </a:r>
            <a:r>
              <a:rPr lang="ru-RU" sz="1800" dirty="0" err="1"/>
              <a:t>можливість</a:t>
            </a:r>
            <a:r>
              <a:rPr lang="ru-RU" sz="1800" dirty="0"/>
              <a:t> </a:t>
            </a:r>
            <a:r>
              <a:rPr lang="ru-RU" sz="1800" dirty="0" err="1"/>
              <a:t>визначити</a:t>
            </a:r>
            <a:r>
              <a:rPr lang="ru-RU" sz="1800" dirty="0"/>
              <a:t> </a:t>
            </a:r>
            <a:r>
              <a:rPr lang="ru-RU" sz="1800" dirty="0" err="1"/>
              <a:t>неприйнятні</a:t>
            </a:r>
            <a:r>
              <a:rPr lang="ru-RU" sz="1800" dirty="0"/>
              <a:t> тести та </a:t>
            </a:r>
            <a:r>
              <a:rPr lang="ru-RU" sz="1800" dirty="0" err="1"/>
              <a:t>надати</a:t>
            </a:r>
            <a:r>
              <a:rPr lang="ru-RU" sz="1800" dirty="0"/>
              <a:t> </a:t>
            </a:r>
            <a:r>
              <a:rPr lang="ru-RU" sz="1800" dirty="0" err="1"/>
              <a:t>коментарі</a:t>
            </a:r>
            <a:r>
              <a:rPr lang="ru-RU" sz="1800" dirty="0"/>
              <a:t>;</a:t>
            </a:r>
          </a:p>
          <a:p>
            <a:pPr marL="0" indent="0">
              <a:buNone/>
            </a:pPr>
            <a:r>
              <a:rPr lang="ru-RU" sz="1800" dirty="0"/>
              <a:t>• </a:t>
            </a:r>
            <a:r>
              <a:rPr lang="ru-RU" sz="1800" dirty="0" err="1"/>
              <a:t>необхідний</a:t>
            </a:r>
            <a:r>
              <a:rPr lang="ru-RU" sz="1800" dirty="0"/>
              <a:t> </a:t>
            </a:r>
            <a:r>
              <a:rPr lang="ru-RU" sz="1800" dirty="0" err="1"/>
              <a:t>тренінг</a:t>
            </a:r>
            <a:r>
              <a:rPr lang="ru-RU" sz="1800" dirty="0"/>
              <a:t> персоналу, </a:t>
            </a:r>
            <a:r>
              <a:rPr lang="ru-RU" sz="1800" dirty="0" err="1"/>
              <a:t>який</a:t>
            </a:r>
            <a:r>
              <a:rPr lang="ru-RU" sz="1800" dirty="0"/>
              <a:t> проводить </a:t>
            </a:r>
            <a:r>
              <a:rPr lang="ru-RU" sz="1800" dirty="0" err="1"/>
              <a:t>спірометрію</a:t>
            </a:r>
            <a:r>
              <a:rPr lang="ru-RU" sz="1800" dirty="0"/>
              <a:t>, </a:t>
            </a:r>
            <a:r>
              <a:rPr lang="ru-RU" sz="1800" dirty="0" err="1"/>
              <a:t>щоб</a:t>
            </a:r>
            <a:r>
              <a:rPr lang="ru-RU" sz="1800" dirty="0"/>
              <a:t> </a:t>
            </a:r>
            <a:r>
              <a:rPr lang="ru-RU" sz="1800" dirty="0" err="1"/>
              <a:t>спірометрія</a:t>
            </a:r>
            <a:r>
              <a:rPr lang="ru-RU" sz="1800" dirty="0"/>
              <a:t> </a:t>
            </a:r>
            <a:r>
              <a:rPr lang="ru-RU" sz="1800" dirty="0" err="1"/>
              <a:t>була</a:t>
            </a:r>
            <a:r>
              <a:rPr lang="ru-RU" sz="1800" dirty="0"/>
              <a:t> </a:t>
            </a:r>
            <a:r>
              <a:rPr lang="ru-RU" sz="1800" dirty="0" err="1"/>
              <a:t>придатною</a:t>
            </a:r>
            <a:r>
              <a:rPr lang="ru-RU" sz="1800" dirty="0"/>
              <a:t>;</a:t>
            </a:r>
          </a:p>
          <a:p>
            <a:pPr marL="0" indent="0">
              <a:buNone/>
            </a:pPr>
            <a:r>
              <a:rPr lang="ru-RU" sz="1800" dirty="0"/>
              <a:t>•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пацієнта</a:t>
            </a:r>
            <a:r>
              <a:rPr lang="ru-RU" sz="1800" dirty="0"/>
              <a:t> </a:t>
            </a:r>
            <a:r>
              <a:rPr lang="ru-RU" sz="1800" dirty="0" err="1"/>
              <a:t>потребується</a:t>
            </a:r>
            <a:r>
              <a:rPr lang="ru-RU" sz="1800" dirty="0"/>
              <a:t> </a:t>
            </a:r>
            <a:r>
              <a:rPr lang="ru-RU" sz="1800" dirty="0" err="1"/>
              <a:t>проведення</a:t>
            </a:r>
            <a:r>
              <a:rPr lang="ru-RU" sz="1800" dirty="0"/>
              <a:t> </a:t>
            </a:r>
            <a:r>
              <a:rPr lang="ru-RU" sz="1800" dirty="0" err="1"/>
              <a:t>дослідження</a:t>
            </a:r>
            <a:r>
              <a:rPr lang="ru-RU" sz="1800" dirty="0"/>
              <a:t> на </a:t>
            </a:r>
            <a:r>
              <a:rPr lang="ru-RU" sz="1800" dirty="0" err="1"/>
              <a:t>максимальних</a:t>
            </a:r>
            <a:r>
              <a:rPr lang="ru-RU" sz="1800" dirty="0"/>
              <a:t> </a:t>
            </a:r>
            <a:r>
              <a:rPr lang="ru-RU" sz="1800" dirty="0" err="1"/>
              <a:t>зусиллях</a:t>
            </a:r>
            <a:r>
              <a:rPr lang="ru-RU" sz="1800" dirty="0"/>
              <a:t>, </a:t>
            </a:r>
            <a:r>
              <a:rPr lang="ru-RU" sz="1800" dirty="0" err="1"/>
              <a:t>щоб</a:t>
            </a:r>
            <a:r>
              <a:rPr lang="ru-RU" sz="1800" dirty="0"/>
              <a:t> </a:t>
            </a:r>
            <a:r>
              <a:rPr lang="ru-RU" sz="1800" dirty="0" err="1"/>
              <a:t>запобігти</a:t>
            </a:r>
            <a:r>
              <a:rPr lang="ru-RU" sz="1800" dirty="0"/>
              <a:t> </a:t>
            </a:r>
            <a:r>
              <a:rPr lang="ru-RU" sz="1800" dirty="0" err="1"/>
              <a:t>недооцінки</a:t>
            </a:r>
            <a:r>
              <a:rPr lang="ru-RU" sz="1800" dirty="0"/>
              <a:t> </a:t>
            </a:r>
            <a:r>
              <a:rPr lang="ru-RU" sz="1800" dirty="0" err="1"/>
              <a:t>показників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можуть</a:t>
            </a:r>
            <a:r>
              <a:rPr lang="ru-RU" sz="1800" dirty="0"/>
              <a:t> </a:t>
            </a:r>
            <a:r>
              <a:rPr lang="ru-RU" sz="1800" dirty="0" err="1"/>
              <a:t>призвести</a:t>
            </a:r>
            <a:r>
              <a:rPr lang="ru-RU" sz="1800" dirty="0"/>
              <a:t> до </a:t>
            </a:r>
            <a:r>
              <a:rPr lang="ru-RU" sz="1800" dirty="0" err="1"/>
              <a:t>помилок</a:t>
            </a:r>
            <a:r>
              <a:rPr lang="ru-RU" sz="1800" dirty="0"/>
              <a:t> в </a:t>
            </a:r>
            <a:r>
              <a:rPr lang="ru-RU" sz="1800" dirty="0" err="1"/>
              <a:t>діагностиці</a:t>
            </a:r>
            <a:r>
              <a:rPr lang="ru-RU" sz="1800" dirty="0"/>
              <a:t> та </a:t>
            </a:r>
            <a:r>
              <a:rPr lang="ru-RU" sz="1800" dirty="0" err="1"/>
              <a:t>веденні</a:t>
            </a:r>
            <a:r>
              <a:rPr lang="ru-RU" sz="1800" dirty="0"/>
              <a:t> </a:t>
            </a:r>
            <a:r>
              <a:rPr lang="ru-RU" sz="1800" dirty="0" err="1"/>
              <a:t>пацієнта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r>
              <a:rPr lang="uk-UA" sz="1800" b="1" dirty="0" err="1"/>
              <a:t>Бронходілатація</a:t>
            </a:r>
            <a:endParaRPr lang="uk-UA" sz="1800" b="1" dirty="0"/>
          </a:p>
          <a:p>
            <a:pPr marL="0" indent="0">
              <a:buNone/>
            </a:pPr>
            <a:r>
              <a:rPr lang="uk-UA" sz="1800" dirty="0"/>
              <a:t>• Можлива доза </a:t>
            </a:r>
            <a:r>
              <a:rPr lang="uk-UA" sz="1800" dirty="0" err="1"/>
              <a:t>бронхолітика</a:t>
            </a:r>
            <a:r>
              <a:rPr lang="uk-UA" sz="1800" dirty="0"/>
              <a:t> — 400 </a:t>
            </a:r>
            <a:r>
              <a:rPr lang="uk-UA" sz="1800" dirty="0" err="1"/>
              <a:t>мкг</a:t>
            </a:r>
            <a:r>
              <a:rPr lang="uk-UA" sz="1800" dirty="0"/>
              <a:t> КДБА, 160 </a:t>
            </a:r>
            <a:r>
              <a:rPr lang="uk-UA" sz="1800" dirty="0" err="1"/>
              <a:t>мкг</a:t>
            </a:r>
            <a:r>
              <a:rPr lang="uk-UA" sz="1800" dirty="0"/>
              <a:t> КДХЛ, або їх комбінації. ОФВ1 вимірюється через 10−15 хвилин після прийому КДБА, </a:t>
            </a:r>
            <a:r>
              <a:rPr lang="ru-RU" sz="1800" dirty="0" err="1"/>
              <a:t>або</a:t>
            </a:r>
            <a:r>
              <a:rPr lang="ru-RU" sz="1800" dirty="0"/>
              <a:t> через 30−45 </a:t>
            </a:r>
            <a:r>
              <a:rPr lang="ru-RU" sz="1800" dirty="0" err="1"/>
              <a:t>хвилин</a:t>
            </a:r>
            <a:r>
              <a:rPr lang="ru-RU" sz="1800" dirty="0"/>
              <a:t> </a:t>
            </a:r>
            <a:r>
              <a:rPr lang="ru-RU" sz="1800" dirty="0" err="1"/>
              <a:t>після</a:t>
            </a:r>
            <a:r>
              <a:rPr lang="ru-RU" sz="1800" dirty="0"/>
              <a:t> </a:t>
            </a:r>
            <a:r>
              <a:rPr lang="ru-RU" sz="1800" dirty="0" err="1"/>
              <a:t>прийому</a:t>
            </a:r>
            <a:r>
              <a:rPr lang="ru-RU" sz="1800" dirty="0"/>
              <a:t> КДХЛ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комбінації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r>
              <a:rPr lang="uk-UA" sz="1800" b="1" dirty="0"/>
              <a:t>Проведення</a:t>
            </a:r>
          </a:p>
          <a:p>
            <a:pPr marL="0" indent="0">
              <a:buNone/>
            </a:pPr>
            <a:r>
              <a:rPr lang="ru-RU" sz="1800" dirty="0"/>
              <a:t>• </a:t>
            </a:r>
            <a:r>
              <a:rPr lang="ru-RU" sz="1800" dirty="0" err="1"/>
              <a:t>Спірометрія</a:t>
            </a:r>
            <a:r>
              <a:rPr lang="ru-RU" sz="1800" dirty="0"/>
              <a:t> </a:t>
            </a:r>
            <a:r>
              <a:rPr lang="ru-RU" sz="1800" dirty="0" err="1"/>
              <a:t>має</a:t>
            </a:r>
            <a:r>
              <a:rPr lang="ru-RU" sz="1800" dirty="0"/>
              <a:t> </a:t>
            </a:r>
            <a:r>
              <a:rPr lang="ru-RU" sz="1800" dirty="0" err="1"/>
              <a:t>проводитись</a:t>
            </a:r>
            <a:r>
              <a:rPr lang="ru-RU" sz="1800" dirty="0"/>
              <a:t> </a:t>
            </a:r>
            <a:r>
              <a:rPr lang="ru-RU" sz="1800" dirty="0" err="1"/>
              <a:t>згідно</a:t>
            </a:r>
            <a:r>
              <a:rPr lang="ru-RU" sz="1800" dirty="0"/>
              <a:t> </a:t>
            </a:r>
            <a:r>
              <a:rPr lang="ru-RU" sz="1800" dirty="0" err="1"/>
              <a:t>існуючим</a:t>
            </a:r>
            <a:r>
              <a:rPr lang="ru-RU" sz="1800" dirty="0"/>
              <a:t> стандартам.</a:t>
            </a:r>
          </a:p>
          <a:p>
            <a:pPr marL="0" indent="0">
              <a:buNone/>
            </a:pPr>
            <a:r>
              <a:rPr lang="ru-RU" sz="1800" dirty="0"/>
              <a:t>• Крива </a:t>
            </a:r>
            <a:r>
              <a:rPr lang="ru-RU" sz="1800" dirty="0" err="1"/>
              <a:t>форсованого</a:t>
            </a:r>
            <a:r>
              <a:rPr lang="ru-RU" sz="1800" dirty="0"/>
              <a:t> </a:t>
            </a:r>
            <a:r>
              <a:rPr lang="ru-RU" sz="1800" dirty="0" err="1"/>
              <a:t>видиху</a:t>
            </a:r>
            <a:r>
              <a:rPr lang="ru-RU" sz="1800" dirty="0"/>
              <a:t> повинна бути </a:t>
            </a:r>
            <a:r>
              <a:rPr lang="ru-RU" sz="1800" dirty="0" err="1"/>
              <a:t>рівною</a:t>
            </a:r>
            <a:r>
              <a:rPr lang="ru-RU" sz="1800" dirty="0"/>
              <a:t> та не </a:t>
            </a:r>
            <a:r>
              <a:rPr lang="ru-RU" sz="1800" dirty="0" err="1"/>
              <a:t>мати</a:t>
            </a:r>
            <a:r>
              <a:rPr lang="ru-RU" sz="1800" dirty="0"/>
              <a:t> </a:t>
            </a:r>
            <a:r>
              <a:rPr lang="ru-RU" sz="1800" dirty="0" err="1"/>
              <a:t>артефактів</a:t>
            </a:r>
            <a:r>
              <a:rPr lang="ru-RU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171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3458" y="245661"/>
            <a:ext cx="10629566" cy="55455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• </a:t>
            </a:r>
            <a:r>
              <a:rPr lang="ru-RU" sz="2000" dirty="0" err="1"/>
              <a:t>Видих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бути </a:t>
            </a:r>
            <a:r>
              <a:rPr lang="ru-RU" sz="2000" dirty="0" err="1"/>
              <a:t>достатньої</a:t>
            </a:r>
            <a:r>
              <a:rPr lang="ru-RU" sz="2000" dirty="0"/>
              <a:t> </a:t>
            </a:r>
            <a:r>
              <a:rPr lang="ru-RU" sz="2000" dirty="0" err="1"/>
              <a:t>тривалості</a:t>
            </a:r>
            <a:r>
              <a:rPr lang="ru-RU" sz="2000" dirty="0"/>
              <a:t>, </a:t>
            </a:r>
            <a:r>
              <a:rPr lang="ru-RU" sz="2000" dirty="0" err="1"/>
              <a:t>щоб</a:t>
            </a:r>
            <a:r>
              <a:rPr lang="ru-RU" sz="2000" dirty="0"/>
              <a:t> </a:t>
            </a:r>
            <a:r>
              <a:rPr lang="ru-RU" sz="2000" dirty="0" err="1"/>
              <a:t>досягти</a:t>
            </a:r>
            <a:r>
              <a:rPr lang="ru-RU" sz="2000" dirty="0"/>
              <a:t> </a:t>
            </a:r>
            <a:r>
              <a:rPr lang="ru-RU" sz="2000" dirty="0" err="1"/>
              <a:t>фази</a:t>
            </a:r>
            <a:r>
              <a:rPr lang="ru-RU" sz="2000" dirty="0"/>
              <a:t> плато (при тяжкому </a:t>
            </a:r>
            <a:r>
              <a:rPr lang="ru-RU" sz="2000" dirty="0" err="1"/>
              <a:t>перебігу</a:t>
            </a:r>
            <a:r>
              <a:rPr lang="ru-RU" sz="2000" dirty="0"/>
              <a:t> ХОЗЛ </a:t>
            </a:r>
            <a:r>
              <a:rPr lang="ru-RU" sz="2000" dirty="0" err="1"/>
              <a:t>воно</a:t>
            </a:r>
            <a:r>
              <a:rPr lang="ru-RU" sz="2000" dirty="0"/>
              <a:t> </a:t>
            </a:r>
            <a:r>
              <a:rPr lang="ru-RU" sz="2000" dirty="0" err="1"/>
              <a:t>досягається</a:t>
            </a:r>
            <a:r>
              <a:rPr lang="ru-RU" sz="2000" dirty="0"/>
              <a:t> </a:t>
            </a:r>
            <a:r>
              <a:rPr lang="ru-RU" sz="2000" dirty="0" err="1"/>
              <a:t>більш</a:t>
            </a:r>
            <a:r>
              <a:rPr lang="ru-RU" sz="2000" dirty="0"/>
              <a:t> </a:t>
            </a:r>
            <a:r>
              <a:rPr lang="ru-RU" sz="2000" dirty="0" err="1"/>
              <a:t>ніж</a:t>
            </a:r>
            <a:r>
              <a:rPr lang="ru-RU" sz="2000" dirty="0"/>
              <a:t> за 15 секунд </a:t>
            </a:r>
          </a:p>
          <a:p>
            <a:pPr marL="0" indent="0">
              <a:buNone/>
            </a:pPr>
            <a:r>
              <a:rPr lang="ru-RU" sz="2000" dirty="0"/>
              <a:t>• </a:t>
            </a:r>
            <a:r>
              <a:rPr lang="uk-UA" sz="2000" dirty="0"/>
              <a:t>Вибирають найвищі значення ОФВ1 і ФЖЄЛ із мінімум трьох технічно прийнятних кривих, при цьому вони мають відрізнятись в межах 5 % </a:t>
            </a:r>
            <a:r>
              <a:rPr lang="ru-RU" sz="2000" dirty="0" err="1"/>
              <a:t>або</a:t>
            </a:r>
            <a:r>
              <a:rPr lang="ru-RU" sz="2000" dirty="0"/>
              <a:t> 150 мл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найвищего</a:t>
            </a:r>
            <a:r>
              <a:rPr lang="ru-RU" sz="2000" dirty="0"/>
              <a:t> </a:t>
            </a:r>
            <a:r>
              <a:rPr lang="ru-RU" sz="2000" dirty="0" err="1"/>
              <a:t>показника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uk-UA" sz="2000" dirty="0"/>
              <a:t>• ОФВ1/ФЖЄЛ має братись із технічно прийнятної кривої із найбільшою сумою ОФВ1+ФЖЄЛ.</a:t>
            </a:r>
          </a:p>
          <a:p>
            <a:pPr marL="0" indent="0">
              <a:buNone/>
            </a:pPr>
            <a:r>
              <a:rPr lang="uk-UA" sz="2000" b="1" dirty="0"/>
              <a:t>Оцінка</a:t>
            </a:r>
          </a:p>
          <a:p>
            <a:pPr marL="0" indent="0">
              <a:buNone/>
            </a:pPr>
            <a:r>
              <a:rPr lang="ru-RU" sz="2000" dirty="0"/>
              <a:t>• </a:t>
            </a:r>
            <a:r>
              <a:rPr lang="ru-RU" sz="2000" dirty="0" err="1"/>
              <a:t>Отримані</a:t>
            </a:r>
            <a:r>
              <a:rPr lang="ru-RU" sz="2000" dirty="0"/>
              <a:t> </a:t>
            </a:r>
            <a:r>
              <a:rPr lang="ru-RU" sz="2000" dirty="0" err="1"/>
              <a:t>результати</a:t>
            </a:r>
            <a:r>
              <a:rPr lang="ru-RU" sz="2000" dirty="0"/>
              <a:t> </a:t>
            </a:r>
            <a:r>
              <a:rPr lang="ru-RU" sz="2000" dirty="0" err="1"/>
              <a:t>порівнюються</a:t>
            </a:r>
            <a:r>
              <a:rPr lang="ru-RU" sz="2000" dirty="0"/>
              <a:t> з </a:t>
            </a:r>
            <a:r>
              <a:rPr lang="ru-RU" sz="2000" dirty="0" err="1"/>
              <a:t>належними</a:t>
            </a:r>
            <a:r>
              <a:rPr lang="ru-RU" sz="2000" dirty="0"/>
              <a:t> для </a:t>
            </a:r>
            <a:r>
              <a:rPr lang="ru-RU" sz="2000" dirty="0" err="1"/>
              <a:t>пацієнта</a:t>
            </a:r>
            <a:r>
              <a:rPr lang="ru-RU" sz="2000" dirty="0"/>
              <a:t> </a:t>
            </a:r>
            <a:r>
              <a:rPr lang="ru-RU" sz="2000" dirty="0" err="1"/>
              <a:t>показниками</a:t>
            </a:r>
            <a:r>
              <a:rPr lang="ru-RU" sz="2000" dirty="0"/>
              <a:t>, </a:t>
            </a:r>
            <a:r>
              <a:rPr lang="ru-RU" sz="2000" dirty="0" err="1"/>
              <a:t>розрахованими</a:t>
            </a:r>
            <a:r>
              <a:rPr lang="ru-RU" sz="2000" dirty="0"/>
              <a:t> </a:t>
            </a:r>
            <a:r>
              <a:rPr lang="ru-RU" sz="2000" dirty="0" err="1"/>
              <a:t>відносно</a:t>
            </a:r>
            <a:r>
              <a:rPr lang="ru-RU" sz="2000" dirty="0"/>
              <a:t> </a:t>
            </a:r>
            <a:r>
              <a:rPr lang="ru-RU" sz="2000" dirty="0" err="1"/>
              <a:t>віку</a:t>
            </a:r>
            <a:r>
              <a:rPr lang="ru-RU" sz="2000" dirty="0"/>
              <a:t>, </a:t>
            </a:r>
            <a:r>
              <a:rPr lang="ru-RU" sz="2000" dirty="0" err="1"/>
              <a:t>статі</a:t>
            </a:r>
            <a:r>
              <a:rPr lang="ru-RU" sz="2000" dirty="0"/>
              <a:t>, </a:t>
            </a:r>
            <a:r>
              <a:rPr lang="ru-RU" sz="2000" dirty="0" err="1"/>
              <a:t>зросту</a:t>
            </a:r>
            <a:r>
              <a:rPr lang="ru-RU" sz="2000" dirty="0"/>
              <a:t> та </a:t>
            </a:r>
            <a:r>
              <a:rPr lang="ru-RU" sz="2000" dirty="0" err="1"/>
              <a:t>раси</a:t>
            </a:r>
            <a:r>
              <a:rPr lang="ru-RU" sz="2000" dirty="0"/>
              <a:t> хворого.</a:t>
            </a:r>
          </a:p>
          <a:p>
            <a:pPr marL="0" indent="0">
              <a:buNone/>
            </a:pPr>
            <a:r>
              <a:rPr lang="uk-UA" sz="2000" dirty="0"/>
              <a:t> Значення ОФВ1/ФЖЄЛ після прийому </a:t>
            </a:r>
            <a:r>
              <a:rPr lang="uk-UA" sz="2000" dirty="0" err="1"/>
              <a:t>бронхолітика</a:t>
            </a:r>
            <a:r>
              <a:rPr lang="uk-UA" sz="2000" dirty="0"/>
              <a:t> </a:t>
            </a:r>
          </a:p>
          <a:p>
            <a:pPr marL="0" indent="0">
              <a:buNone/>
            </a:pPr>
            <a:r>
              <a:rPr lang="uk-UA" sz="2000" dirty="0"/>
              <a:t>нижче 0,7 підтверджує наявність обмеження </a:t>
            </a:r>
          </a:p>
          <a:p>
            <a:pPr marL="0" indent="0">
              <a:buNone/>
            </a:pPr>
            <a:r>
              <a:rPr lang="uk-UA" sz="2000" dirty="0"/>
              <a:t>прохідності </a:t>
            </a:r>
            <a:r>
              <a:rPr lang="uk-UA" sz="2000" dirty="0" err="1"/>
              <a:t>повітряпровідних</a:t>
            </a:r>
            <a:r>
              <a:rPr lang="uk-UA" sz="2000" dirty="0"/>
              <a:t> шляхів.</a:t>
            </a:r>
          </a:p>
          <a:p>
            <a:endParaRPr lang="uk-UA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344" y="3513161"/>
            <a:ext cx="4497474" cy="3124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99380" y="6029615"/>
            <a:ext cx="5198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err="1">
                <a:solidFill>
                  <a:srgbClr val="212529"/>
                </a:solidFill>
                <a:latin typeface="Helvetica Neue"/>
              </a:rPr>
              <a:t>Спірографічні</a:t>
            </a:r>
            <a:r>
              <a:rPr lang="ru-RU" i="1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i="1" dirty="0" err="1">
                <a:solidFill>
                  <a:srgbClr val="212529"/>
                </a:solidFill>
                <a:latin typeface="Helvetica Neue"/>
              </a:rPr>
              <a:t>показники</a:t>
            </a:r>
            <a:r>
              <a:rPr lang="ru-RU" i="1" dirty="0">
                <a:solidFill>
                  <a:srgbClr val="212529"/>
                </a:solidFill>
                <a:latin typeface="Helvetica Neue"/>
              </a:rPr>
              <a:t> в </a:t>
            </a:r>
            <a:r>
              <a:rPr lang="ru-RU" i="1" dirty="0" err="1">
                <a:solidFill>
                  <a:srgbClr val="212529"/>
                </a:solidFill>
                <a:latin typeface="Helvetica Neue"/>
              </a:rPr>
              <a:t>нормі</a:t>
            </a:r>
            <a:r>
              <a:rPr lang="ru-RU" i="1" dirty="0">
                <a:solidFill>
                  <a:srgbClr val="212529"/>
                </a:solidFill>
                <a:latin typeface="Helvetica Neue"/>
              </a:rPr>
              <a:t> та при ХОЗЛ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2675141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1" cy="638033"/>
          </a:xfrm>
        </p:spPr>
        <p:txBody>
          <a:bodyPr>
            <a:noAutofit/>
          </a:bodyPr>
          <a:lstStyle/>
          <a:p>
            <a:pPr algn="l"/>
            <a:r>
              <a:rPr lang="uk-UA" sz="2400" b="1" dirty="0"/>
              <a:t>Класифікація тяжкості обмежень прохідності </a:t>
            </a:r>
            <a:r>
              <a:rPr lang="ru-RU" sz="2400" b="1" dirty="0" err="1"/>
              <a:t>дихальних</a:t>
            </a:r>
            <a:r>
              <a:rPr lang="ru-RU" sz="2400" b="1" dirty="0"/>
              <a:t> </a:t>
            </a:r>
            <a:r>
              <a:rPr lang="ru-RU" sz="2400" b="1" dirty="0" err="1"/>
              <a:t>шляхів</a:t>
            </a:r>
            <a:r>
              <a:rPr lang="ru-RU" sz="2400" b="1" dirty="0"/>
              <a:t> при ХОЗЛ (заснована на ОФВ1ь</a:t>
            </a:r>
            <a:r>
              <a:rPr lang="uk-UA" sz="2400" b="1" dirty="0"/>
              <a:t>після прийому </a:t>
            </a:r>
            <a:r>
              <a:rPr lang="uk-UA" sz="2400" b="1" dirty="0" err="1"/>
              <a:t>бронхолітика</a:t>
            </a:r>
            <a:r>
              <a:rPr lang="uk-UA" sz="2400" b="1" dirty="0"/>
              <a:t>)</a:t>
            </a:r>
            <a:endParaRPr lang="uk-UA" sz="2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3730652"/>
              </p:ext>
            </p:extLst>
          </p:nvPr>
        </p:nvGraphicFramePr>
        <p:xfrm>
          <a:off x="1306892" y="1629770"/>
          <a:ext cx="10018713" cy="2498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9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95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пацієнтів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з ОФВ1/ФЖЕЛ &lt; 0,70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після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прийому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бронхолітика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Категорія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Ступінь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тяжкості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ОФВ1, %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від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належних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46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Легкий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≥ 80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Помірний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середньої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тяжкості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≥ 50, &lt; 80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3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Тяжкий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≥ 30, &lt; 50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4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Дуже тяжкий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&lt; 30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427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7306" y="202469"/>
            <a:ext cx="10370259" cy="6296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Оцінка симптомів</a:t>
            </a:r>
          </a:p>
          <a:p>
            <a:r>
              <a:rPr lang="uk-UA" sz="1800" dirty="0"/>
              <a:t>Для оцінки симптомів у пацієнтів з ХОЗЛ існує декілька </a:t>
            </a:r>
            <a:r>
              <a:rPr lang="uk-UA" sz="1800" dirty="0" err="1"/>
              <a:t>валідизованих</a:t>
            </a:r>
            <a:r>
              <a:rPr lang="uk-UA" sz="1800" dirty="0"/>
              <a:t> опитувальників. </a:t>
            </a:r>
            <a:r>
              <a:rPr lang="en-US" sz="1800" dirty="0"/>
              <a:t>GOLD </a:t>
            </a:r>
            <a:r>
              <a:rPr lang="uk-UA" sz="1800" dirty="0"/>
              <a:t>пропонує застосовувати </a:t>
            </a:r>
            <a:r>
              <a:rPr lang="ru-RU" sz="1800" b="1" dirty="0" err="1"/>
              <a:t>модифікована</a:t>
            </a:r>
            <a:r>
              <a:rPr lang="ru-RU" sz="1800" b="1" dirty="0"/>
              <a:t> шкала </a:t>
            </a:r>
            <a:r>
              <a:rPr lang="ru-RU" sz="1800" b="1" dirty="0" err="1"/>
              <a:t>Медичної</a:t>
            </a:r>
            <a:r>
              <a:rPr lang="ru-RU" sz="1800" b="1" dirty="0"/>
              <a:t> </a:t>
            </a:r>
            <a:r>
              <a:rPr lang="ru-RU" sz="1800" b="1" dirty="0" err="1"/>
              <a:t>Дослідницької</a:t>
            </a:r>
            <a:r>
              <a:rPr lang="ru-RU" sz="1800" b="1" dirty="0"/>
              <a:t> Ради (</a:t>
            </a:r>
            <a:r>
              <a:rPr lang="uk-UA" sz="1800" dirty="0"/>
              <a:t> </a:t>
            </a:r>
            <a:r>
              <a:rPr lang="uk-UA" sz="1800" dirty="0" err="1"/>
              <a:t>мМДР</a:t>
            </a:r>
            <a:r>
              <a:rPr lang="uk-UA" sz="1800" dirty="0"/>
              <a:t>) для оцінки тяжкості задишки та тест для оцінки ХОЗЛ (ТОХ)). </a:t>
            </a:r>
            <a:r>
              <a:rPr lang="uk-UA" sz="1800" dirty="0" err="1"/>
              <a:t>мМДР</a:t>
            </a:r>
            <a:r>
              <a:rPr lang="uk-UA" sz="1800" dirty="0"/>
              <a:t> для оцінки тяжкості задишки відображає один симптом — задишку; ТОХ ширше відображає вплив захворювання на повсякденну активність пацієнта та його самопочуття</a:t>
            </a:r>
          </a:p>
          <a:p>
            <a:r>
              <a:rPr lang="ru-RU" sz="1800" i="1" dirty="0"/>
              <a:t> </a:t>
            </a:r>
            <a:r>
              <a:rPr lang="ru-RU" sz="1800" i="1" dirty="0" err="1"/>
              <a:t>Оцінка</a:t>
            </a:r>
            <a:r>
              <a:rPr lang="ru-RU" sz="1800" i="1" dirty="0"/>
              <a:t> </a:t>
            </a:r>
            <a:r>
              <a:rPr lang="ru-RU" sz="1800" i="1" dirty="0" err="1"/>
              <a:t>задишки</a:t>
            </a:r>
            <a:r>
              <a:rPr lang="ru-RU" sz="1800" i="1" dirty="0"/>
              <a:t>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≥2 </a:t>
            </a:r>
            <a:r>
              <a:rPr lang="ru-RU" sz="1800" i="1" dirty="0"/>
              <a:t>та </a:t>
            </a:r>
            <a:r>
              <a:rPr lang="ru-RU" sz="1800" i="1" dirty="0" err="1"/>
              <a:t>загальна</a:t>
            </a:r>
            <a:r>
              <a:rPr lang="ru-RU" sz="1800" i="1" dirty="0"/>
              <a:t> сума </a:t>
            </a:r>
            <a:r>
              <a:rPr lang="ru-RU" sz="1800" i="1" dirty="0" err="1"/>
              <a:t>балів</a:t>
            </a:r>
            <a:r>
              <a:rPr lang="ru-RU" sz="1800" i="1" dirty="0"/>
              <a:t> ТОХ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≥10 </a:t>
            </a:r>
            <a:r>
              <a:rPr lang="ru-RU" sz="1800" i="1" dirty="0" err="1"/>
              <a:t>свідчать</a:t>
            </a:r>
            <a:r>
              <a:rPr lang="ru-RU" sz="1800" i="1" dirty="0"/>
              <a:t> про </a:t>
            </a:r>
            <a:r>
              <a:rPr lang="ru-RU" sz="1800" i="1" dirty="0" err="1"/>
              <a:t>вираженість</a:t>
            </a:r>
            <a:r>
              <a:rPr lang="ru-RU" sz="1800" i="1" dirty="0"/>
              <a:t> </a:t>
            </a:r>
            <a:r>
              <a:rPr lang="ru-RU" sz="1800" i="1" dirty="0" err="1"/>
              <a:t>симптомів</a:t>
            </a:r>
            <a:r>
              <a:rPr lang="ru-RU" sz="1800" i="1" dirty="0"/>
              <a:t> ХОЗЛ </a:t>
            </a:r>
          </a:p>
          <a:p>
            <a:r>
              <a:rPr lang="uk-UA" sz="1800" b="1" i="1" dirty="0" err="1"/>
              <a:t>мМДР</a:t>
            </a:r>
            <a:r>
              <a:rPr lang="uk-UA" sz="1800" b="1" i="1" dirty="0"/>
              <a:t> для оцінки тяжкості задишки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206410"/>
              </p:ext>
            </p:extLst>
          </p:nvPr>
        </p:nvGraphicFramePr>
        <p:xfrm>
          <a:off x="1023582" y="3168555"/>
          <a:ext cx="10401112" cy="357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1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0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806"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Оцінка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задишки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балах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Опис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Задишка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виникає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лише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при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дуже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інтенсивному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навантаженні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Задишка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при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швидкому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підйомі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 поверх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або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при 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ходьбі вгору.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Задишка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примушує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мене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ходити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повільніше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ніж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люди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мого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віку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або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з’являється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необхідність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зупинки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при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ходьбі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своєму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темпі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по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рівній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місцевості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Задишка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примушує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робити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зупинки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при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ходьбі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відстань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близько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100 м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або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через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декілька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хвилин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ходьби по рівній місцевості.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Задишка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робить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неможливим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вихід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за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межі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свого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будинку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або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з’являється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при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одяганні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і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роздяганні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5214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8991" y="2975212"/>
            <a:ext cx="1869741" cy="4017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Тест </a:t>
            </a:r>
            <a:r>
              <a:rPr lang="ru-RU" b="1" i="1" dirty="0" err="1"/>
              <a:t>оцінки</a:t>
            </a:r>
            <a:r>
              <a:rPr lang="ru-RU" b="1" i="1" dirty="0"/>
              <a:t> ХОЗЛ</a:t>
            </a:r>
            <a:r>
              <a:rPr lang="uk-UA" b="1" dirty="0"/>
              <a:t> (ТОХ)</a:t>
            </a: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853760"/>
              </p:ext>
            </p:extLst>
          </p:nvPr>
        </p:nvGraphicFramePr>
        <p:xfrm>
          <a:off x="2988859" y="266700"/>
          <a:ext cx="9107606" cy="632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9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5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6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1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03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86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802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uk-UA" dirty="0">
                          <a:effectLst/>
                        </a:rPr>
                        <a:t>Бали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fontAlgn="t"/>
                      <a:endParaRPr lang="uk-UA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fontAlgn="t"/>
                      <a:endParaRPr lang="uk-UA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fontAlgn="t"/>
                      <a:endParaRPr lang="uk-UA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fontAlgn="t"/>
                      <a:endParaRPr lang="uk-UA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fontAlgn="t"/>
                      <a:endParaRPr lang="uk-UA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fontAlgn="t"/>
                      <a:endParaRPr lang="uk-UA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fontAlgn="t"/>
                      <a:endParaRPr lang="uk-UA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Я взагалі не кашляю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Я кашляю постійно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У мене в грудях зовсім немає мокротиння (слизу)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Мої груди повністю заповнені мокротинням (слизом)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Мене зовсім не тисне в грудях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Мені дуже сильно тисне в грудях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Коли я йду під гору або підіймаюсь сходами на один марш, я не відчуваю задишки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Коли я йду під гору або підіймаюсь сходами на один марш, я відчуваю сильну задишку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Я </a:t>
                      </a:r>
                      <a:r>
                        <a:rPr lang="ru-RU" dirty="0" err="1">
                          <a:effectLst/>
                        </a:rPr>
                        <a:t>займаюсь</a:t>
                      </a:r>
                      <a:r>
                        <a:rPr lang="ru-RU" dirty="0">
                          <a:effectLst/>
                        </a:rPr>
                        <a:t> будь-</a:t>
                      </a:r>
                      <a:r>
                        <a:rPr lang="ru-RU" dirty="0" err="1">
                          <a:effectLst/>
                        </a:rPr>
                        <a:t>якими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домашніми</a:t>
                      </a:r>
                      <a:r>
                        <a:rPr lang="ru-RU" dirty="0">
                          <a:effectLst/>
                        </a:rPr>
                        <a:t> справами без </a:t>
                      </a:r>
                      <a:r>
                        <a:rPr lang="ru-RU" dirty="0" err="1">
                          <a:effectLst/>
                        </a:rPr>
                        <a:t>обмежень</a:t>
                      </a:r>
                      <a:endParaRPr lang="ru-RU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Я займаюсь домашніми справами з великими обмеженнями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Виходячи з дому, я почуваюся впевнено, незважаючи на захворювання легень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 err="1">
                          <a:effectLst/>
                        </a:rPr>
                        <a:t>Виходячи</a:t>
                      </a:r>
                      <a:r>
                        <a:rPr lang="ru-RU" dirty="0">
                          <a:effectLst/>
                        </a:rPr>
                        <a:t> з дому, я </a:t>
                      </a:r>
                      <a:r>
                        <a:rPr lang="ru-RU" dirty="0" err="1">
                          <a:effectLst/>
                        </a:rPr>
                        <a:t>почуваюся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невпевнено</a:t>
                      </a:r>
                      <a:r>
                        <a:rPr lang="ru-RU" dirty="0">
                          <a:effectLst/>
                        </a:rPr>
                        <a:t> через </a:t>
                      </a:r>
                      <a:r>
                        <a:rPr lang="ru-RU" dirty="0" err="1">
                          <a:effectLst/>
                        </a:rPr>
                        <a:t>захворювання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легень</a:t>
                      </a:r>
                      <a:endParaRPr lang="ru-RU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Я міцно сплю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Я погано сплю через захворювання легень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У мене багато енергії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У мене </a:t>
                      </a:r>
                      <a:r>
                        <a:rPr lang="ru-RU" dirty="0" err="1">
                          <a:effectLst/>
                        </a:rPr>
                        <a:t>зовсім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немає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енергії</a:t>
                      </a:r>
                      <a:endParaRPr lang="ru-RU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4877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8412" y="417394"/>
            <a:ext cx="10904562" cy="60232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/>
              <a:t>Оцінка ризику розвитку загострень</a:t>
            </a:r>
          </a:p>
          <a:p>
            <a:pPr marL="0" indent="0">
              <a:buNone/>
            </a:pP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загострень</a:t>
            </a:r>
            <a:r>
              <a:rPr lang="ru-RU" dirty="0"/>
              <a:t> та  анамнез </a:t>
            </a:r>
            <a:r>
              <a:rPr lang="ru-RU" dirty="0" err="1"/>
              <a:t>госпіталізацій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-за </a:t>
            </a:r>
            <a:r>
              <a:rPr lang="ru-RU" dirty="0" err="1"/>
              <a:t>загострення</a:t>
            </a:r>
            <a:r>
              <a:rPr lang="ru-RU" dirty="0"/>
              <a:t> ХОЗЛ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останнього</a:t>
            </a:r>
            <a:r>
              <a:rPr lang="ru-RU" dirty="0"/>
              <a:t> року: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i="1" dirty="0"/>
              <a:t> та </a:t>
            </a:r>
            <a:r>
              <a:rPr lang="ru-RU" i="1" dirty="0" err="1"/>
              <a:t>більше</a:t>
            </a:r>
            <a:r>
              <a:rPr lang="ru-RU" i="1" dirty="0"/>
              <a:t> </a:t>
            </a:r>
            <a:r>
              <a:rPr lang="ru-RU" i="1" dirty="0" err="1"/>
              <a:t>загострень</a:t>
            </a:r>
            <a:r>
              <a:rPr lang="ru-RU" i="1" dirty="0"/>
              <a:t> </a:t>
            </a:r>
            <a:r>
              <a:rPr lang="ru-RU" i="1" dirty="0" err="1"/>
              <a:t>або</a:t>
            </a:r>
            <a:r>
              <a:rPr lang="ru-RU" i="1" dirty="0"/>
              <a:t>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1 та</a:t>
            </a:r>
            <a:r>
              <a:rPr lang="ru-RU" i="1" dirty="0"/>
              <a:t> </a:t>
            </a:r>
            <a:r>
              <a:rPr lang="ru-RU" i="1" dirty="0" err="1"/>
              <a:t>більше</a:t>
            </a:r>
            <a:r>
              <a:rPr lang="ru-RU" i="1" dirty="0"/>
              <a:t> </a:t>
            </a:r>
            <a:r>
              <a:rPr lang="ru-RU" i="1" dirty="0" err="1"/>
              <a:t>загострень</a:t>
            </a:r>
            <a:r>
              <a:rPr lang="ru-RU" i="1" dirty="0"/>
              <a:t>, </a:t>
            </a:r>
            <a:r>
              <a:rPr lang="ru-RU" i="1" dirty="0" err="1"/>
              <a:t>що</a:t>
            </a:r>
            <a:r>
              <a:rPr lang="ru-RU" i="1" dirty="0"/>
              <a:t> </a:t>
            </a:r>
            <a:r>
              <a:rPr lang="ru-RU" i="1" dirty="0" err="1"/>
              <a:t>супроводжувались</a:t>
            </a:r>
            <a:r>
              <a:rPr lang="ru-RU" i="1" dirty="0"/>
              <a:t> </a:t>
            </a:r>
            <a:r>
              <a:rPr lang="ru-RU" i="1" dirty="0" err="1"/>
              <a:t>госпіталізацією</a:t>
            </a:r>
            <a:r>
              <a:rPr lang="ru-RU" dirty="0"/>
              <a:t> </a:t>
            </a:r>
            <a:r>
              <a:rPr lang="ru-RU" dirty="0" err="1"/>
              <a:t>вказують</a:t>
            </a:r>
            <a:r>
              <a:rPr lang="ru-RU" dirty="0"/>
              <a:t> </a:t>
            </a:r>
            <a:r>
              <a:rPr lang="ru-RU" b="1" dirty="0"/>
              <a:t>на </a:t>
            </a:r>
            <a:r>
              <a:rPr lang="ru-RU" b="1" dirty="0" err="1"/>
              <a:t>високий</a:t>
            </a:r>
            <a:r>
              <a:rPr lang="ru-RU" b="1" dirty="0"/>
              <a:t> </a:t>
            </a:r>
            <a:r>
              <a:rPr lang="ru-RU" b="1" dirty="0" err="1"/>
              <a:t>ризик</a:t>
            </a:r>
            <a:r>
              <a:rPr lang="ru-RU" b="1" dirty="0"/>
              <a:t>.</a:t>
            </a:r>
          </a:p>
          <a:p>
            <a:pPr marL="0" indent="0" algn="ctr">
              <a:buNone/>
            </a:pPr>
            <a:r>
              <a:rPr lang="uk-UA" b="1" dirty="0"/>
              <a:t>Комплексна оцінка ХОЗЛ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/>
              <a:t>Оцінюється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загострень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виз</a:t>
            </a:r>
            <a:r>
              <a:rPr lang="uk-UA" dirty="0" err="1"/>
              <a:t>начит</a:t>
            </a:r>
            <a:r>
              <a:rPr lang="uk-UA" dirty="0"/>
              <a:t> </a:t>
            </a:r>
            <a:r>
              <a:rPr lang="ru-RU" dirty="0" err="1"/>
              <a:t>начити</a:t>
            </a:r>
            <a:r>
              <a:rPr lang="ru-RU" dirty="0"/>
              <a:t>, до </a:t>
            </a:r>
            <a:r>
              <a:rPr lang="ru-RU" dirty="0" err="1"/>
              <a:t>якого</a:t>
            </a:r>
            <a:r>
              <a:rPr lang="ru-RU" dirty="0"/>
              <a:t> ряду — </a:t>
            </a:r>
            <a:r>
              <a:rPr lang="ru-RU" dirty="0" err="1"/>
              <a:t>нижнього</a:t>
            </a:r>
            <a:r>
              <a:rPr lang="ru-RU" dirty="0"/>
              <a:t> (</a:t>
            </a:r>
            <a:r>
              <a:rPr lang="ru-RU" dirty="0" err="1"/>
              <a:t>низький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верхнього</a:t>
            </a:r>
            <a:r>
              <a:rPr lang="ru-RU" dirty="0"/>
              <a:t> (</a:t>
            </a:r>
            <a:r>
              <a:rPr lang="ru-RU" dirty="0" err="1"/>
              <a:t>високий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) </a:t>
            </a:r>
            <a:r>
              <a:rPr lang="ru-RU" dirty="0" err="1"/>
              <a:t>віднести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за шкалою </a:t>
            </a:r>
            <a:r>
              <a:rPr lang="ru-RU" dirty="0" err="1"/>
              <a:t>мМДР</a:t>
            </a:r>
            <a:r>
              <a:rPr lang="ru-RU" dirty="0"/>
              <a:t> та </a:t>
            </a:r>
            <a:r>
              <a:rPr lang="ru-RU" dirty="0" err="1"/>
              <a:t>визначається</a:t>
            </a:r>
            <a:r>
              <a:rPr lang="ru-RU" dirty="0"/>
              <a:t>, </a:t>
            </a:r>
            <a:r>
              <a:rPr lang="ru-RU" dirty="0" err="1"/>
              <a:t>куди</a:t>
            </a:r>
            <a:r>
              <a:rPr lang="ru-RU" dirty="0"/>
              <a:t> </a:t>
            </a:r>
            <a:r>
              <a:rPr lang="ru-RU" dirty="0" err="1"/>
              <a:t>відноситься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: </a:t>
            </a:r>
          </a:p>
          <a:p>
            <a:r>
              <a:rPr lang="ru-RU" dirty="0"/>
              <a:t>до </a:t>
            </a:r>
            <a:r>
              <a:rPr lang="ru-RU" dirty="0" err="1"/>
              <a:t>лівої</a:t>
            </a:r>
            <a:r>
              <a:rPr lang="ru-RU" dirty="0"/>
              <a:t> колонки — де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(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мМДР</a:t>
            </a:r>
            <a:r>
              <a:rPr lang="ru-RU" dirty="0"/>
              <a:t> 0-1,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рахунок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ТОХ тесту </a:t>
            </a:r>
            <a:r>
              <a:rPr lang="ru-RU" dirty="0" err="1"/>
              <a:t>менше</a:t>
            </a:r>
            <a:r>
              <a:rPr lang="ru-RU" dirty="0"/>
              <a:t> 10); </a:t>
            </a:r>
          </a:p>
          <a:p>
            <a:r>
              <a:rPr lang="ru-RU" dirty="0"/>
              <a:t> до </a:t>
            </a:r>
            <a:r>
              <a:rPr lang="ru-RU" dirty="0" err="1"/>
              <a:t>правої</a:t>
            </a:r>
            <a:r>
              <a:rPr lang="ru-RU" dirty="0"/>
              <a:t> — де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,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мМДР</a:t>
            </a:r>
            <a:r>
              <a:rPr lang="ru-RU" dirty="0"/>
              <a:t> ≥2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рахунок</a:t>
            </a:r>
            <a:r>
              <a:rPr lang="ru-RU" dirty="0"/>
              <a:t> ТОХ тесту ≥ 10).</a:t>
            </a: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90687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025" y="163773"/>
            <a:ext cx="11234418" cy="873457"/>
          </a:xfrm>
        </p:spPr>
        <p:txBody>
          <a:bodyPr>
            <a:normAutofit/>
          </a:bodyPr>
          <a:lstStyle/>
          <a:p>
            <a:pPr algn="l"/>
            <a:r>
              <a:rPr lang="ru-RU" sz="3600" dirty="0"/>
              <a:t>Таким чином, </a:t>
            </a:r>
            <a:r>
              <a:rPr lang="ru-RU" sz="3600" dirty="0" err="1"/>
              <a:t>групи</a:t>
            </a:r>
            <a:r>
              <a:rPr lang="ru-RU" sz="3600" dirty="0"/>
              <a:t> </a:t>
            </a:r>
            <a:r>
              <a:rPr lang="ru-RU" sz="3600" dirty="0" err="1"/>
              <a:t>хворих</a:t>
            </a:r>
            <a:r>
              <a:rPr lang="ru-RU" sz="3600" dirty="0"/>
              <a:t> </a:t>
            </a:r>
            <a:r>
              <a:rPr lang="ru-RU" sz="3600" dirty="0" err="1"/>
              <a:t>можна</a:t>
            </a:r>
            <a:r>
              <a:rPr lang="ru-RU" sz="3600" dirty="0"/>
              <a:t> </a:t>
            </a:r>
            <a:r>
              <a:rPr lang="ru-RU" sz="3600" dirty="0" err="1"/>
              <a:t>характеризувати</a:t>
            </a:r>
            <a:r>
              <a:rPr lang="ru-RU" sz="3600" dirty="0"/>
              <a:t> як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3706" y="1201003"/>
            <a:ext cx="10329317" cy="54454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Хворі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групи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низький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ризик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загострень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мало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симптомів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≤ 1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загострення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(без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госпіталізації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 за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мМДР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&lt; 2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ТОХ &lt; 10.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Хворі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групи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низький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ризик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загострень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багато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симптомів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≤ 1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загострення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(без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госпіталізації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 за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мМДР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≥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2 або ТОХ ≥ 10.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Хворі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групи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високий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ризик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загострень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мало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симптомів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≥ 2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загострень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загострення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госпіталізацією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мМДР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&lt; 2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ТОХ &lt; 10.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Хворі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групи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D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високий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ризик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загострень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багато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симптомів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≥ 2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загострень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загострення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госпіталі</a:t>
            </a:r>
            <a:r>
              <a:rPr lang="uk-UA" dirty="0" err="1">
                <a:latin typeface="Arial" panose="020B0604020202020204" pitchFamily="34" charset="0"/>
                <a:cs typeface="Arial" panose="020B0604020202020204" pitchFamily="34" charset="0"/>
              </a:rPr>
              <a:t>зацією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uk-UA" dirty="0" err="1">
                <a:latin typeface="Arial" panose="020B0604020202020204" pitchFamily="34" charset="0"/>
                <a:cs typeface="Arial" panose="020B0604020202020204" pitchFamily="34" charset="0"/>
              </a:rPr>
              <a:t>мМДР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 ≥ 2 або ТОХ ≥ 10.</a:t>
            </a:r>
          </a:p>
        </p:txBody>
      </p:sp>
    </p:spTree>
    <p:extLst>
      <p:ext uri="{BB962C8B-B14F-4D97-AF65-F5344CB8AC3E}">
        <p14:creationId xmlns:p14="http://schemas.microsoft.com/office/powerpoint/2010/main" val="41294668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7606" y="239804"/>
            <a:ext cx="104314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>
                <a:latin typeface="MyriadPro-BoldIt"/>
              </a:rPr>
              <a:t>Оцінка з урахуванням симптомів, спірометричної класифікації та ризику загострень</a:t>
            </a:r>
            <a:endParaRPr lang="uk-UA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768779"/>
              </p:ext>
            </p:extLst>
          </p:nvPr>
        </p:nvGraphicFramePr>
        <p:xfrm>
          <a:off x="384412" y="1392072"/>
          <a:ext cx="2729551" cy="832513"/>
        </p:xfrm>
        <a:graphic>
          <a:graphicData uri="http://schemas.openxmlformats.org/drawingml/2006/table">
            <a:tbl>
              <a:tblPr/>
              <a:tblGrid>
                <a:gridCol w="2729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2513"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Діагноз, підтверджений даними спірометрії</a:t>
                      </a:r>
                      <a:endParaRPr lang="uk-U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026478"/>
              </p:ext>
            </p:extLst>
          </p:nvPr>
        </p:nvGraphicFramePr>
        <p:xfrm>
          <a:off x="4228528" y="1268560"/>
          <a:ext cx="1869743" cy="1188720"/>
        </p:xfrm>
        <a:graphic>
          <a:graphicData uri="http://schemas.openxmlformats.org/drawingml/2006/table">
            <a:tbl>
              <a:tblPr/>
              <a:tblGrid>
                <a:gridCol w="1869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47777"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Оцінка обмеження повітряного потоку</a:t>
                      </a:r>
                      <a:endParaRPr lang="uk-U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849596"/>
              </p:ext>
            </p:extLst>
          </p:nvPr>
        </p:nvGraphicFramePr>
        <p:xfrm>
          <a:off x="6994474" y="1637731"/>
          <a:ext cx="2033516" cy="586854"/>
        </p:xfrm>
        <a:graphic>
          <a:graphicData uri="http://schemas.openxmlformats.org/drawingml/2006/table">
            <a:tbl>
              <a:tblPr/>
              <a:tblGrid>
                <a:gridCol w="20335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6854"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Історія загострень</a:t>
                      </a:r>
                      <a:endParaRPr lang="uk-U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96350"/>
              </p:ext>
            </p:extLst>
          </p:nvPr>
        </p:nvGraphicFramePr>
        <p:xfrm>
          <a:off x="9844585" y="1446662"/>
          <a:ext cx="2347415" cy="723331"/>
        </p:xfrm>
        <a:graphic>
          <a:graphicData uri="http://schemas.openxmlformats.org/drawingml/2006/table">
            <a:tbl>
              <a:tblPr/>
              <a:tblGrid>
                <a:gridCol w="2347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3331"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Оцінка симптомів / ризику загострень</a:t>
                      </a:r>
                      <a:endParaRPr lang="uk-U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516126"/>
              </p:ext>
            </p:extLst>
          </p:nvPr>
        </p:nvGraphicFramePr>
        <p:xfrm>
          <a:off x="9750412" y="2789157"/>
          <a:ext cx="2441588" cy="25567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5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5037">
                <a:tc rowSpan="2"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419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419">
                <a:tc rowSpan="2"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419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419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мМКД &lt;2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мМКД</a:t>
                      </a:r>
                      <a:r>
                        <a:rPr lang="uk-UA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≥2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419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ТОХ &lt;10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ТОХ ≥2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162024"/>
              </p:ext>
            </p:extLst>
          </p:nvPr>
        </p:nvGraphicFramePr>
        <p:xfrm>
          <a:off x="3937376" y="2898337"/>
          <a:ext cx="3084394" cy="1853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2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2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8288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ОФВ1, %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від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належних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46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≥ 80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≥ 50, &lt; 80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3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≥ 30, &lt; 50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4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&lt; 30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643758"/>
              </p:ext>
            </p:extLst>
          </p:nvPr>
        </p:nvGraphicFramePr>
        <p:xfrm>
          <a:off x="7451219" y="2584439"/>
          <a:ext cx="1869743" cy="1009935"/>
        </p:xfrm>
        <a:graphic>
          <a:graphicData uri="http://schemas.openxmlformats.org/drawingml/2006/table">
            <a:tbl>
              <a:tblPr/>
              <a:tblGrid>
                <a:gridCol w="1869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09935"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≥ 2 або ≥ 1</a:t>
                      </a:r>
                    </a:p>
                    <a:p>
                      <a:r>
                        <a:rPr lang="uk-UA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загострень</a:t>
                      </a:r>
                    </a:p>
                    <a:p>
                      <a:r>
                        <a:rPr lang="uk-UA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 госпіталізацією</a:t>
                      </a:r>
                      <a:endParaRPr lang="uk-U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620661"/>
              </p:ext>
            </p:extLst>
          </p:nvPr>
        </p:nvGraphicFramePr>
        <p:xfrm>
          <a:off x="7451219" y="3893970"/>
          <a:ext cx="1811284" cy="676418"/>
        </p:xfrm>
        <a:graphic>
          <a:graphicData uri="http://schemas.openxmlformats.org/drawingml/2006/table">
            <a:tbl>
              <a:tblPr/>
              <a:tblGrid>
                <a:gridCol w="1811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6418"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 або 1 без госпіталізації</a:t>
                      </a:r>
                      <a:endParaRPr lang="uk-U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047335"/>
              </p:ext>
            </p:extLst>
          </p:nvPr>
        </p:nvGraphicFramePr>
        <p:xfrm>
          <a:off x="955344" y="3420095"/>
          <a:ext cx="2702257" cy="892119"/>
        </p:xfrm>
        <a:graphic>
          <a:graphicData uri="http://schemas.openxmlformats.org/drawingml/2006/table">
            <a:tbl>
              <a:tblPr/>
              <a:tblGrid>
                <a:gridCol w="27022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92119"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Постбронходілатаційне</a:t>
                      </a:r>
                      <a:endParaRPr lang="uk-UA" sz="1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ОФВ1/ФЖЕЛ &lt; 0,7</a:t>
                      </a:r>
                      <a:endParaRPr lang="uk-U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Стрелка вправо 15"/>
          <p:cNvSpPr/>
          <p:nvPr/>
        </p:nvSpPr>
        <p:spPr>
          <a:xfrm>
            <a:off x="3126473" y="1624083"/>
            <a:ext cx="957618" cy="3411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Стрелка вправо 16"/>
          <p:cNvSpPr/>
          <p:nvPr/>
        </p:nvSpPr>
        <p:spPr>
          <a:xfrm>
            <a:off x="6131258" y="1624083"/>
            <a:ext cx="802944" cy="232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Стрелка вправо 17"/>
          <p:cNvSpPr/>
          <p:nvPr/>
        </p:nvSpPr>
        <p:spPr>
          <a:xfrm>
            <a:off x="9027990" y="1808327"/>
            <a:ext cx="816595" cy="1228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00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0548" y="122830"/>
            <a:ext cx="9906235" cy="1228298"/>
          </a:xfrm>
        </p:spPr>
        <p:txBody>
          <a:bodyPr>
            <a:normAutofit/>
          </a:bodyPr>
          <a:lstStyle/>
          <a:p>
            <a:r>
              <a:rPr lang="uk-UA" sz="2800" b="1" dirty="0"/>
              <a:t>Додаткові методи дослідження</a:t>
            </a:r>
            <a:br>
              <a:rPr lang="uk-UA" sz="2800" b="1" dirty="0"/>
            </a:b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935" y="825689"/>
            <a:ext cx="11696130" cy="5909481"/>
          </a:xfrm>
        </p:spPr>
        <p:txBody>
          <a:bodyPr>
            <a:normAutofit/>
          </a:bodyPr>
          <a:lstStyle/>
          <a:p>
            <a:r>
              <a:rPr lang="uk-UA" b="1" i="1" dirty="0"/>
              <a:t>Рентгенологічні дослідження.</a:t>
            </a:r>
            <a:r>
              <a:rPr lang="uk-UA" dirty="0"/>
              <a:t> Ознаки легеневої гіперінфляції (</a:t>
            </a:r>
            <a:r>
              <a:rPr lang="uk-UA" dirty="0" err="1"/>
              <a:t>приплющення</a:t>
            </a:r>
            <a:r>
              <a:rPr lang="uk-UA" dirty="0"/>
              <a:t> діафрагми та </a:t>
            </a:r>
            <a:r>
              <a:rPr lang="uk-UA" dirty="0" err="1"/>
              <a:t>збільшен</a:t>
            </a:r>
            <a:r>
              <a:rPr lang="ru-RU" dirty="0" err="1"/>
              <a:t>ня</a:t>
            </a:r>
            <a:r>
              <a:rPr lang="ru-RU" dirty="0"/>
              <a:t> </a:t>
            </a:r>
            <a:r>
              <a:rPr lang="ru-RU" dirty="0" err="1"/>
              <a:t>об’єму</a:t>
            </a:r>
            <a:r>
              <a:rPr lang="ru-RU" dirty="0"/>
              <a:t> ретростернального простору на </a:t>
            </a:r>
            <a:r>
              <a:rPr lang="ru-RU" dirty="0" err="1"/>
              <a:t>боковій</a:t>
            </a:r>
            <a:r>
              <a:rPr lang="ru-RU" dirty="0"/>
              <a:t> </a:t>
            </a:r>
            <a:r>
              <a:rPr lang="ru-RU" dirty="0" err="1"/>
              <a:t>рентгено</a:t>
            </a:r>
            <a:r>
              <a:rPr lang="uk-UA" dirty="0"/>
              <a:t>грамі).</a:t>
            </a:r>
          </a:p>
          <a:p>
            <a:r>
              <a:rPr lang="ru-RU" b="1" i="1" dirty="0" err="1"/>
              <a:t>Бодіплетизмографія</a:t>
            </a:r>
            <a:r>
              <a:rPr lang="ru-RU" dirty="0"/>
              <a:t> (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легеневих</a:t>
            </a:r>
            <a:r>
              <a:rPr lang="ru-RU" dirty="0"/>
              <a:t> </a:t>
            </a:r>
            <a:r>
              <a:rPr lang="ru-RU" dirty="0" err="1"/>
              <a:t>об’ємів</a:t>
            </a:r>
            <a:r>
              <a:rPr lang="ru-RU" dirty="0"/>
              <a:t> та </a:t>
            </a:r>
            <a:r>
              <a:rPr lang="ru-RU" dirty="0" err="1"/>
              <a:t>дифузійної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.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дифузійної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(DLСО) </a:t>
            </a:r>
            <a:r>
              <a:rPr lang="ru-RU" dirty="0" err="1"/>
              <a:t>надає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 про </a:t>
            </a:r>
            <a:r>
              <a:rPr lang="ru-RU" dirty="0" err="1"/>
              <a:t>функціональні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при </a:t>
            </a:r>
            <a:r>
              <a:rPr lang="ru-RU" dirty="0" err="1"/>
              <a:t>емфіземі</a:t>
            </a:r>
            <a:r>
              <a:rPr lang="ru-RU" dirty="0"/>
              <a:t> у </a:t>
            </a:r>
            <a:r>
              <a:rPr lang="ru-RU" dirty="0" err="1"/>
              <a:t>хворих</a:t>
            </a:r>
            <a:r>
              <a:rPr lang="ru-RU" dirty="0"/>
              <a:t> ХОЗЛ і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корисним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задишкою</a:t>
            </a:r>
            <a:r>
              <a:rPr lang="ru-RU" dirty="0"/>
              <a:t>, яка не </a:t>
            </a:r>
            <a:r>
              <a:rPr lang="ru-RU" dirty="0" err="1"/>
              <a:t>відповідає</a:t>
            </a:r>
            <a:r>
              <a:rPr lang="ru-RU" dirty="0"/>
              <a:t> </a:t>
            </a:r>
            <a:r>
              <a:rPr lang="ru-RU" dirty="0" err="1"/>
              <a:t>сту</a:t>
            </a:r>
            <a:r>
              <a:rPr lang="uk-UA" dirty="0"/>
              <a:t>пеню </a:t>
            </a:r>
            <a:r>
              <a:rPr lang="uk-UA" dirty="0" err="1"/>
              <a:t>бронхообструкції</a:t>
            </a:r>
            <a:r>
              <a:rPr lang="uk-UA" dirty="0"/>
              <a:t>.</a:t>
            </a:r>
          </a:p>
          <a:p>
            <a:r>
              <a:rPr lang="uk-UA" b="1" i="1" dirty="0" err="1"/>
              <a:t>Оксиметрія</a:t>
            </a:r>
            <a:r>
              <a:rPr lang="uk-UA" b="1" i="1" dirty="0"/>
              <a:t> та вимірювання газів артеріальної крові</a:t>
            </a:r>
            <a:r>
              <a:rPr lang="uk-UA" i="1" dirty="0"/>
              <a:t>.</a:t>
            </a:r>
            <a:r>
              <a:rPr lang="ru-RU" dirty="0" err="1"/>
              <a:t>Пульсоксиметрія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застосовуватись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з ОФВ1 &lt; 35 %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належних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при </a:t>
            </a:r>
            <a:r>
              <a:rPr lang="ru-RU" dirty="0" err="1"/>
              <a:t>підозрі</a:t>
            </a:r>
            <a:r>
              <a:rPr lang="ru-RU" dirty="0"/>
              <a:t> на </a:t>
            </a:r>
            <a:r>
              <a:rPr lang="ru-RU" dirty="0" err="1"/>
              <a:t>легеневу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правошлу</a:t>
            </a:r>
            <a:r>
              <a:rPr lang="uk-UA" dirty="0" err="1"/>
              <a:t>ночкову</a:t>
            </a:r>
            <a:r>
              <a:rPr lang="uk-UA" dirty="0"/>
              <a:t> недостатність Якщо периферична насиченість крові </a:t>
            </a:r>
            <a:r>
              <a:rPr lang="ru-RU" dirty="0"/>
              <a:t>киснем (SaO2) &lt; 92 %,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 арте</a:t>
            </a:r>
            <a:r>
              <a:rPr lang="uk-UA" dirty="0" err="1"/>
              <a:t>ріальної</a:t>
            </a:r>
            <a:r>
              <a:rPr lang="uk-UA" dirty="0"/>
              <a:t> крові</a:t>
            </a:r>
          </a:p>
        </p:txBody>
      </p:sp>
    </p:spTree>
    <p:extLst>
      <p:ext uri="{BB962C8B-B14F-4D97-AF65-F5344CB8AC3E}">
        <p14:creationId xmlns:p14="http://schemas.microsoft.com/office/powerpoint/2010/main" val="3322028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6889" y="674426"/>
            <a:ext cx="10018713" cy="5303293"/>
          </a:xfrm>
        </p:spPr>
        <p:txBody>
          <a:bodyPr>
            <a:normAutofit/>
          </a:bodyPr>
          <a:lstStyle/>
          <a:p>
            <a:r>
              <a:rPr lang="uk-UA" b="1" i="1" dirty="0"/>
              <a:t>Скринінг дефіциту </a:t>
            </a:r>
            <a:r>
              <a:rPr lang="el-GR" b="1" i="1" dirty="0"/>
              <a:t>α1-</a:t>
            </a:r>
            <a:r>
              <a:rPr lang="uk-UA" b="1" i="1" dirty="0" err="1"/>
              <a:t>антитрипсину</a:t>
            </a:r>
            <a:r>
              <a:rPr lang="uk-UA" i="1" dirty="0"/>
              <a:t>: </a:t>
            </a:r>
            <a:r>
              <a:rPr lang="uk-UA" dirty="0"/>
              <a:t>проводиться, </a:t>
            </a:r>
            <a:r>
              <a:rPr lang="ru-RU" dirty="0" err="1"/>
              <a:t>якщо</a:t>
            </a:r>
            <a:r>
              <a:rPr lang="ru-RU" dirty="0"/>
              <a:t> ХОЗЛ </a:t>
            </a:r>
            <a:r>
              <a:rPr lang="ru-RU" dirty="0" err="1"/>
              <a:t>розвивається</a:t>
            </a:r>
            <a:r>
              <a:rPr lang="ru-RU" dirty="0"/>
              <a:t> в </a:t>
            </a:r>
            <a:r>
              <a:rPr lang="ru-RU" dirty="0" err="1"/>
              <a:t>пацієнтів</a:t>
            </a:r>
            <a:r>
              <a:rPr lang="ru-RU" dirty="0"/>
              <a:t> у молодому </a:t>
            </a:r>
            <a:r>
              <a:rPr lang="ru-RU" dirty="0" err="1"/>
              <a:t>віці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 (до 45 </a:t>
            </a:r>
            <a:r>
              <a:rPr lang="ru-RU" dirty="0" err="1"/>
              <a:t>років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при </a:t>
            </a:r>
            <a:r>
              <a:rPr lang="ru-RU" dirty="0" err="1"/>
              <a:t>родинному</a:t>
            </a:r>
            <a:r>
              <a:rPr lang="ru-RU" dirty="0"/>
              <a:t> </a:t>
            </a:r>
            <a:r>
              <a:rPr lang="ru-RU" dirty="0" err="1"/>
              <a:t>анамнезі</a:t>
            </a:r>
            <a:r>
              <a:rPr lang="ru-RU" dirty="0"/>
              <a:t> ХОЗЛ. </a:t>
            </a:r>
            <a:r>
              <a:rPr lang="ru-RU" dirty="0" err="1"/>
              <a:t>Сироваткова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</a:t>
            </a:r>
            <a:r>
              <a:rPr lang="el-GR" dirty="0"/>
              <a:t>α1</a:t>
            </a:r>
            <a:r>
              <a:rPr lang="ru-RU" dirty="0"/>
              <a:t>-</a:t>
            </a:r>
            <a:r>
              <a:rPr lang="ru-RU" dirty="0" err="1"/>
              <a:t>антитрипсину</a:t>
            </a:r>
            <a:r>
              <a:rPr lang="ru-RU" dirty="0"/>
              <a:t> до 15−20 %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нормальних</a:t>
            </a:r>
            <a:r>
              <a:rPr lang="ru-RU" dirty="0"/>
              <a:t> </a:t>
            </a:r>
            <a:r>
              <a:rPr lang="ru-RU" dirty="0" err="1"/>
              <a:t>значень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високим</a:t>
            </a:r>
            <a:r>
              <a:rPr lang="ru-RU" dirty="0"/>
              <a:t> </a:t>
            </a:r>
            <a:r>
              <a:rPr lang="ru-RU" dirty="0" err="1"/>
              <a:t>ступенем</a:t>
            </a:r>
            <a:r>
              <a:rPr lang="ru-RU" dirty="0"/>
              <a:t> </a:t>
            </a:r>
            <a:r>
              <a:rPr lang="ru-RU" dirty="0" err="1"/>
              <a:t>вірогідності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гомозиготний</a:t>
            </a:r>
            <a:r>
              <a:rPr lang="ru-RU" dirty="0"/>
              <a:t> </a:t>
            </a:r>
            <a:r>
              <a:rPr lang="ru-RU" dirty="0" err="1"/>
              <a:t>дефіцит</a:t>
            </a:r>
            <a:r>
              <a:rPr lang="ru-RU" dirty="0"/>
              <a:t> </a:t>
            </a:r>
            <a:r>
              <a:rPr lang="el-GR" dirty="0"/>
              <a:t>α1</a:t>
            </a:r>
            <a:r>
              <a:rPr lang="ru-RU" dirty="0"/>
              <a:t>-</a:t>
            </a:r>
            <a:r>
              <a:rPr lang="ru-RU" dirty="0" err="1"/>
              <a:t>антитрипсину</a:t>
            </a:r>
            <a:r>
              <a:rPr lang="ru-RU" dirty="0"/>
              <a:t>.</a:t>
            </a:r>
          </a:p>
          <a:p>
            <a:r>
              <a:rPr lang="uk-UA" b="1" i="1" dirty="0"/>
              <a:t>Тести з фізичним навантаженням - </a:t>
            </a:r>
            <a:r>
              <a:rPr lang="uk-UA" dirty="0"/>
              <a:t>це об’єктивне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</a:t>
            </a:r>
            <a:r>
              <a:rPr lang="ru-RU" dirty="0" err="1"/>
              <a:t>переносимості</a:t>
            </a:r>
            <a:r>
              <a:rPr lang="ru-RU" dirty="0"/>
              <a:t> 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/>
              <a:t>навантажень</a:t>
            </a:r>
            <a:r>
              <a:rPr lang="ru-RU" dirty="0"/>
              <a:t>.</a:t>
            </a:r>
          </a:p>
          <a:p>
            <a:r>
              <a:rPr lang="uk-UA" b="1" dirty="0"/>
              <a:t>Лабораторні дослідження </a:t>
            </a:r>
            <a:r>
              <a:rPr lang="uk-UA" dirty="0"/>
              <a:t>при ХОЗЛ малоінформативні. За наявності гнійного компонента мокротиння у хворого може визначатися помірне підвищення ШОЕ, лейкоцитоз, збільшення вмісту в крові </a:t>
            </a:r>
            <a:r>
              <a:rPr lang="uk-UA" dirty="0" err="1"/>
              <a:t>серомукоїду</a:t>
            </a:r>
            <a:r>
              <a:rPr lang="uk-UA" dirty="0"/>
              <a:t>, </a:t>
            </a:r>
            <a:r>
              <a:rPr lang="uk-UA" dirty="0" err="1"/>
              <a:t>сіалових</a:t>
            </a:r>
            <a:r>
              <a:rPr lang="uk-UA" dirty="0"/>
              <a:t> кислот, СРБ (+). Коли мокротиння гнійне, у ньому визначають багато </a:t>
            </a:r>
            <a:r>
              <a:rPr lang="uk-UA" dirty="0" err="1"/>
              <a:t>нейтрофілів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97935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5148" y="163286"/>
            <a:ext cx="9396638" cy="870856"/>
          </a:xfrm>
        </p:spPr>
        <p:txBody>
          <a:bodyPr>
            <a:normAutofit/>
          </a:bodyPr>
          <a:lstStyle/>
          <a:p>
            <a:r>
              <a:rPr lang="uk-UA" dirty="0"/>
              <a:t>Диференційна діагностика ХОЗЛ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044037"/>
              </p:ext>
            </p:extLst>
          </p:nvPr>
        </p:nvGraphicFramePr>
        <p:xfrm>
          <a:off x="307521" y="1377042"/>
          <a:ext cx="11576957" cy="47431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9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7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6752">
                <a:tc>
                  <a:txBody>
                    <a:bodyPr/>
                    <a:lstStyle/>
                    <a:p>
                      <a:pPr marL="36830" indent="2095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Діагноз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marL="36830" indent="2095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Характеристики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410"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ХОЗЛ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Початок в середньому віці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Симптоми повільно прогресують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В анамнезі — паління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Анамнез паління або впливу шкідливих факторів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962"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Астма</a:t>
                      </a:r>
                      <a:endParaRPr lang="uk-UA" sz="180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Початок — у ранньому віці (часто в дитинстві)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Симптоми варіюють щодня 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Симптоми погіршуються вночі/рано вранці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Супутня алергія, риніти та/або екзема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Родинний анамнез астми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Серцева недостатність </a:t>
                      </a:r>
                      <a:endParaRPr lang="uk-UA" sz="180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При рентген-дослідженні грудної клітки — розширене серце, набряк легенів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При дослідженні функції легень — рестрикція об’ємів легень, без обмеження бронхіальної прохідності</a:t>
                      </a:r>
                      <a:endParaRPr lang="uk-UA" sz="180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Бронхоектази</a:t>
                      </a:r>
                      <a:endParaRPr lang="uk-UA" sz="180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Гнійна мокрота у великій кількості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Зазвичай асоціюється з бактеріальною інфекцією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При КТ — розширення бронхів, потоншення стінки бронхів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3275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3" y="244928"/>
            <a:ext cx="10018711" cy="669471"/>
          </a:xfrm>
        </p:spPr>
        <p:txBody>
          <a:bodyPr>
            <a:normAutofit fontScale="90000"/>
          </a:bodyPr>
          <a:lstStyle/>
          <a:p>
            <a:r>
              <a:rPr lang="uk-UA" dirty="0"/>
              <a:t>Диференційна діагностика ХОЗЛ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04241"/>
              </p:ext>
            </p:extLst>
          </p:nvPr>
        </p:nvGraphicFramePr>
        <p:xfrm>
          <a:off x="307521" y="1134627"/>
          <a:ext cx="11576957" cy="53651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9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7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1371">
                <a:tc>
                  <a:txBody>
                    <a:bodyPr/>
                    <a:lstStyle/>
                    <a:p>
                      <a:pPr marL="36830" indent="2095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Діагноз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marL="36830" indent="2095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Характеристики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962"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Туберкульоз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Початок — у будь-якому віці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При рентген-дослідженні грудної клітки — інфільтрати в легенях, вогнищеві зміни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Мікробіологічне підтвердження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Високе розповсюдження туберкульозу в даній місцевості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410"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Облітеруючий бронхіоліт</a:t>
                      </a:r>
                      <a:endParaRPr lang="uk-UA" sz="180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Початок — у молодому віці, у осіб, які не палять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В анамнезі може бути </a:t>
                      </a:r>
                      <a:r>
                        <a:rPr lang="uk-UA" sz="1800" dirty="0" err="1">
                          <a:effectLst/>
                        </a:rPr>
                        <a:t>ревматоїдний</a:t>
                      </a:r>
                      <a:r>
                        <a:rPr lang="uk-UA" sz="1800" dirty="0">
                          <a:effectLst/>
                        </a:rPr>
                        <a:t> артрит або вплив диму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Спостерігається після пересадки легень або кісткового </a:t>
                      </a:r>
                      <a:r>
                        <a:rPr lang="uk-UA" sz="1800" dirty="0" err="1">
                          <a:effectLst/>
                        </a:rPr>
                        <a:t>мозоку</a:t>
                      </a:r>
                      <a:endParaRPr lang="uk-UA" sz="1800" dirty="0">
                        <a:effectLst/>
                      </a:endParaRP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На КТ при вдиху — ділянки з низькою щільністю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410"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Дифузний панбронхіоліт</a:t>
                      </a:r>
                      <a:endParaRPr lang="uk-UA" sz="180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Більшість пацієнтів — чоловіки та особи, які не палять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Майже у всіх — хронічний </a:t>
                      </a:r>
                      <a:r>
                        <a:rPr lang="uk-UA" sz="1800" dirty="0" err="1">
                          <a:effectLst/>
                        </a:rPr>
                        <a:t>синусит</a:t>
                      </a:r>
                      <a:endParaRPr lang="uk-UA" sz="1800" dirty="0">
                        <a:effectLst/>
                      </a:endParaRP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При рентген-дослідженні грудної клітки та КТ — дифузні маленькі </a:t>
                      </a:r>
                      <a:r>
                        <a:rPr lang="uk-UA" sz="1800" dirty="0" err="1">
                          <a:effectLst/>
                        </a:rPr>
                        <a:t>центрилобулярні</a:t>
                      </a:r>
                      <a:r>
                        <a:rPr lang="uk-UA" sz="1800" dirty="0">
                          <a:effectLst/>
                        </a:rPr>
                        <a:t> вузликові затемнення та гіперінфляція 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410">
                <a:tc gridSpan="2"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Ці ознаки тяжіють до характеристик певного захворювання, але можуть і не бути присутніми в кожному окремому випадку. Наприклад, ХОЗЛ може </a:t>
                      </a:r>
                      <a:r>
                        <a:rPr lang="uk-UA" sz="1800" dirty="0" err="1">
                          <a:effectLst/>
                        </a:rPr>
                        <a:t>розвинутись</a:t>
                      </a:r>
                      <a:r>
                        <a:rPr lang="uk-UA" sz="1800" dirty="0">
                          <a:effectLst/>
                        </a:rPr>
                        <a:t> і у осіб, які не палять, особливо в країнах, що розвиваються, і де більш вагомими можуть бути інші фактори ризику; астма може </a:t>
                      </a:r>
                      <a:r>
                        <a:rPr lang="uk-UA" sz="1800" dirty="0" err="1">
                          <a:effectLst/>
                        </a:rPr>
                        <a:t>розвинутись</a:t>
                      </a:r>
                      <a:r>
                        <a:rPr lang="uk-UA" sz="1800" dirty="0">
                          <a:effectLst/>
                        </a:rPr>
                        <a:t> у дорослих і навіть у людей літнього віку.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66529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Лікування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1" y="1562099"/>
            <a:ext cx="10018713" cy="3124201"/>
          </a:xfrm>
        </p:spPr>
        <p:txBody>
          <a:bodyPr/>
          <a:lstStyle/>
          <a:p>
            <a:r>
              <a:rPr lang="ru-RU" dirty="0" err="1"/>
              <a:t>Немедикаментозне</a:t>
            </a:r>
            <a:r>
              <a:rPr lang="ru-RU" dirty="0"/>
              <a:t> </a:t>
            </a:r>
          </a:p>
          <a:p>
            <a:r>
              <a:rPr lang="ru-RU" dirty="0" err="1"/>
              <a:t>Медикаментозне</a:t>
            </a:r>
            <a:r>
              <a:rPr lang="ru-RU" dirty="0"/>
              <a:t> </a:t>
            </a:r>
          </a:p>
          <a:p>
            <a:r>
              <a:rPr lang="ru-RU" dirty="0" err="1"/>
              <a:t>Інгаляційна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370439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6095" y="358254"/>
            <a:ext cx="9646928" cy="733567"/>
          </a:xfrm>
        </p:spPr>
        <p:txBody>
          <a:bodyPr>
            <a:normAutofit fontScale="90000"/>
          </a:bodyPr>
          <a:lstStyle/>
          <a:p>
            <a:r>
              <a:rPr lang="uk-UA" dirty="0"/>
              <a:t>Немедикаментозне лікування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9530" y="725037"/>
            <a:ext cx="10713493" cy="5902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Підхід до лікування розпочинається з елімінації тригерного чинника − припинення куріння, зміна шкідливої праці, поліпшення вентиляції в приміщеннях тощо</a:t>
            </a:r>
          </a:p>
          <a:p>
            <a:r>
              <a:rPr lang="uk-UA" b="1" dirty="0"/>
              <a:t>Припинення паління </a:t>
            </a:r>
            <a:r>
              <a:rPr lang="uk-UA" dirty="0"/>
              <a:t>(припинення паління уповільнює темпи зменшення ОФВ</a:t>
            </a:r>
            <a:r>
              <a:rPr lang="uk-UA" baseline="-25000" dirty="0"/>
              <a:t>1</a:t>
            </a:r>
            <a:r>
              <a:rPr lang="uk-UA" dirty="0"/>
              <a:t>.)</a:t>
            </a:r>
          </a:p>
          <a:p>
            <a:pPr marL="0" indent="0">
              <a:buNone/>
            </a:pPr>
            <a:r>
              <a:rPr lang="uk-UA" i="1" dirty="0"/>
              <a:t>Дії лікаря</a:t>
            </a:r>
            <a:r>
              <a:rPr lang="uk-UA" dirty="0"/>
              <a:t>: надання допомоги в припиненні куріння відповідно до Стандартів первинної медичної допомоги при припиненні вживання тютюнових виробів.</a:t>
            </a:r>
          </a:p>
          <a:p>
            <a:r>
              <a:rPr lang="uk-UA" b="1" dirty="0"/>
              <a:t>Дієта з достатньою кількістю вітамінів і мікроелементів </a:t>
            </a:r>
            <a:r>
              <a:rPr lang="uk-UA" dirty="0"/>
              <a:t>(правильна дієта впливає на скорочувальну здатність дихальних та скелетних м’язів і зменшує їх втомлюваність).</a:t>
            </a:r>
          </a:p>
          <a:p>
            <a:pPr marL="0" indent="0">
              <a:buNone/>
            </a:pPr>
            <a:r>
              <a:rPr lang="uk-UA" i="1" dirty="0"/>
              <a:t>Дії лікаря</a:t>
            </a:r>
          </a:p>
          <a:p>
            <a:pPr marL="0" indent="0">
              <a:buNone/>
            </a:pPr>
            <a:r>
              <a:rPr lang="uk-UA" dirty="0"/>
              <a:t>1. Проведення консультації щодо харчування.</a:t>
            </a:r>
          </a:p>
          <a:p>
            <a:pPr marL="0" indent="0">
              <a:buNone/>
            </a:pPr>
            <a:r>
              <a:rPr lang="uk-UA" dirty="0"/>
              <a:t>2. Обчислення ІМТ (в нормі 18,5–25). Якщо ІМТ низький — корекція харчування, рекомендації щодо збільшення споживання калорій і, по можливості, виконання фізичних вправ. У пацієнтів похилого віку необхідно звернути увагу на зміну маси тіла, особливо якщо коливання перевищує 3 кг.</a:t>
            </a:r>
          </a:p>
          <a:p>
            <a:pPr marL="0" indent="0">
              <a:buNone/>
            </a:pPr>
            <a:r>
              <a:rPr lang="uk-UA" dirty="0"/>
              <a:t>3. Надання хворому Пам’ятки для пацієнта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78146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4526" y="313899"/>
            <a:ext cx="10438498" cy="5477301"/>
          </a:xfrm>
        </p:spPr>
        <p:txBody>
          <a:bodyPr>
            <a:normAutofit/>
          </a:bodyPr>
          <a:lstStyle/>
          <a:p>
            <a:r>
              <a:rPr lang="uk-UA" b="1" dirty="0"/>
              <a:t>Дихальна гімнастика </a:t>
            </a:r>
            <a:r>
              <a:rPr lang="uk-UA" dirty="0"/>
              <a:t>(дихальна гімнастика спрямована на підвищення функціональних можливостей дихального апарату шляхом відновлення вільного і економічного дихання).</a:t>
            </a:r>
          </a:p>
          <a:p>
            <a:pPr marL="0" indent="0">
              <a:buNone/>
            </a:pPr>
            <a:r>
              <a:rPr lang="uk-UA" i="1" dirty="0"/>
              <a:t>Дії лікаря</a:t>
            </a:r>
          </a:p>
          <a:p>
            <a:pPr marL="0" indent="0">
              <a:buNone/>
            </a:pPr>
            <a:r>
              <a:rPr lang="uk-UA" dirty="0"/>
              <a:t>Направлення пацієнта на консультацію до фізіотерапевта щодо підбору дихальної гімнастики.</a:t>
            </a:r>
          </a:p>
          <a:p>
            <a:r>
              <a:rPr lang="uk-UA" b="1" dirty="0"/>
              <a:t>Раціональне працевлаштування </a:t>
            </a:r>
            <a:r>
              <a:rPr lang="uk-UA" dirty="0"/>
              <a:t>(з елімінацією впливу подразнювальних і токсичних чинників на робочому місці)</a:t>
            </a:r>
          </a:p>
          <a:p>
            <a:pPr marL="0" indent="0">
              <a:buNone/>
            </a:pPr>
            <a:r>
              <a:rPr lang="uk-UA" dirty="0"/>
              <a:t>Своєчасне усунення впливу шкідливих чинників виробничого середовища уповільнює темпи прогресування захворювання, впливає на перебіг загострень та виникнення ускладнень.</a:t>
            </a:r>
          </a:p>
          <a:p>
            <a:pPr marL="0" indent="0">
              <a:buNone/>
            </a:pPr>
            <a:r>
              <a:rPr lang="uk-UA" i="1" dirty="0"/>
              <a:t>Дії лікаря</a:t>
            </a:r>
          </a:p>
          <a:p>
            <a:pPr marL="0" indent="0">
              <a:buNone/>
            </a:pPr>
            <a:r>
              <a:rPr lang="uk-UA" dirty="0"/>
              <a:t>Надання рекомендацій пацієнту, який працює в умовах впливу шкідливих виробничих чинників, щодо раціонального працевлаштування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385400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322" y="685801"/>
            <a:ext cx="9810702" cy="774510"/>
          </a:xfrm>
        </p:spPr>
        <p:txBody>
          <a:bodyPr>
            <a:normAutofit/>
          </a:bodyPr>
          <a:lstStyle/>
          <a:p>
            <a:r>
              <a:rPr lang="uk-UA" sz="3200" dirty="0"/>
              <a:t>Медикаментозне лікування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946" y="1460311"/>
            <a:ext cx="11232107" cy="5377217"/>
          </a:xfrm>
        </p:spPr>
        <p:txBody>
          <a:bodyPr>
            <a:normAutofit/>
          </a:bodyPr>
          <a:lstStyle/>
          <a:p>
            <a:r>
              <a:rPr lang="uk-UA" b="1" dirty="0" err="1"/>
              <a:t>Бронходилатаційна</a:t>
            </a:r>
            <a:r>
              <a:rPr lang="uk-UA" b="1" dirty="0"/>
              <a:t> терапія</a:t>
            </a:r>
            <a:r>
              <a:rPr lang="uk-UA" dirty="0"/>
              <a:t>, яка займає основне місце в симптоматичному лікуванні:</a:t>
            </a:r>
          </a:p>
          <a:p>
            <a:pPr marL="0" indent="0">
              <a:buNone/>
            </a:pPr>
            <a:r>
              <a:rPr lang="uk-UA" dirty="0"/>
              <a:t>1</a:t>
            </a:r>
            <a:r>
              <a:rPr lang="uk-UA" i="1" dirty="0"/>
              <a:t>) </a:t>
            </a:r>
            <a:r>
              <a:rPr lang="el-GR" i="1" dirty="0"/>
              <a:t>β2-</a:t>
            </a:r>
            <a:r>
              <a:rPr lang="uk-UA" i="1" dirty="0" err="1"/>
              <a:t>агоністи</a:t>
            </a:r>
            <a:r>
              <a:rPr lang="uk-UA" i="1" dirty="0"/>
              <a:t> короткої дії</a:t>
            </a:r>
            <a:r>
              <a:rPr lang="uk-UA" dirty="0"/>
              <a:t>: </a:t>
            </a:r>
            <a:r>
              <a:rPr lang="uk-UA" dirty="0" err="1"/>
              <a:t>сальбутамол</a:t>
            </a:r>
            <a:r>
              <a:rPr lang="uk-UA" dirty="0"/>
              <a:t>, </a:t>
            </a:r>
            <a:r>
              <a:rPr lang="uk-UA" dirty="0" err="1"/>
              <a:t>фенотерол</a:t>
            </a:r>
            <a:r>
              <a:rPr lang="uk-UA" dirty="0"/>
              <a:t> по 2 інгаляції 3–4 рази на добу;</a:t>
            </a:r>
          </a:p>
          <a:p>
            <a:pPr marL="0" indent="0">
              <a:buNone/>
            </a:pPr>
            <a:r>
              <a:rPr lang="uk-UA" dirty="0"/>
              <a:t>2) </a:t>
            </a:r>
            <a:r>
              <a:rPr lang="uk-UA" i="1" dirty="0"/>
              <a:t>пролонговані </a:t>
            </a:r>
            <a:r>
              <a:rPr lang="el-GR" i="1" dirty="0"/>
              <a:t>β2-</a:t>
            </a:r>
            <a:r>
              <a:rPr lang="uk-UA" i="1" dirty="0" err="1"/>
              <a:t>агоністи</a:t>
            </a:r>
            <a:r>
              <a:rPr lang="uk-UA" dirty="0"/>
              <a:t>: </a:t>
            </a:r>
            <a:r>
              <a:rPr lang="uk-UA" dirty="0" err="1"/>
              <a:t>сальметерол</a:t>
            </a:r>
            <a:r>
              <a:rPr lang="uk-UA" dirty="0"/>
              <a:t> по 1–2 інгаляції 1–2 рази на добу; </a:t>
            </a:r>
            <a:r>
              <a:rPr lang="uk-UA" dirty="0" err="1"/>
              <a:t>формотерол</a:t>
            </a:r>
            <a:r>
              <a:rPr lang="uk-UA" dirty="0"/>
              <a:t> 1 інгаляція двічі на добу; </a:t>
            </a:r>
            <a:r>
              <a:rPr lang="uk-UA" dirty="0" err="1"/>
              <a:t>індакатерол</a:t>
            </a:r>
            <a:r>
              <a:rPr lang="uk-UA" dirty="0"/>
              <a:t> 150–300 </a:t>
            </a:r>
            <a:r>
              <a:rPr lang="uk-UA" dirty="0" err="1"/>
              <a:t>мкг</a:t>
            </a:r>
            <a:r>
              <a:rPr lang="uk-UA" dirty="0"/>
              <a:t> 1 раз на добу;</a:t>
            </a:r>
          </a:p>
          <a:p>
            <a:pPr marL="0" indent="0">
              <a:buNone/>
            </a:pPr>
            <a:r>
              <a:rPr lang="uk-UA" dirty="0"/>
              <a:t>3</a:t>
            </a:r>
            <a:r>
              <a:rPr lang="uk-UA" i="1" dirty="0"/>
              <a:t>) </a:t>
            </a:r>
            <a:r>
              <a:rPr lang="uk-UA" i="1" dirty="0" err="1"/>
              <a:t>антихолінергічні</a:t>
            </a:r>
            <a:r>
              <a:rPr lang="uk-UA" i="1" dirty="0"/>
              <a:t> препарати</a:t>
            </a:r>
            <a:r>
              <a:rPr lang="uk-UA" dirty="0"/>
              <a:t>: </a:t>
            </a:r>
            <a:r>
              <a:rPr lang="uk-UA" dirty="0" err="1"/>
              <a:t>іпратропію</a:t>
            </a:r>
            <a:r>
              <a:rPr lang="uk-UA" dirty="0"/>
              <a:t> бромід по 2 інгаляції 4 рази на добу впродовж 1 міс; </a:t>
            </a:r>
            <a:r>
              <a:rPr lang="uk-UA" dirty="0" err="1"/>
              <a:t>тіотропію</a:t>
            </a:r>
            <a:r>
              <a:rPr lang="uk-UA" dirty="0"/>
              <a:t> бромід по 1 інгаляції 1 раз на добу; </a:t>
            </a:r>
            <a:r>
              <a:rPr lang="uk-UA" dirty="0" err="1"/>
              <a:t>глікопіронію</a:t>
            </a:r>
            <a:r>
              <a:rPr lang="uk-UA" dirty="0"/>
              <a:t> бромід 50 </a:t>
            </a:r>
            <a:r>
              <a:rPr lang="uk-UA" dirty="0" err="1"/>
              <a:t>мкг</a:t>
            </a:r>
            <a:r>
              <a:rPr lang="uk-UA" dirty="0"/>
              <a:t> 1 раз на добу;</a:t>
            </a:r>
          </a:p>
          <a:p>
            <a:pPr marL="0" indent="0">
              <a:buNone/>
            </a:pPr>
            <a:r>
              <a:rPr lang="uk-UA" dirty="0"/>
              <a:t>4) </a:t>
            </a:r>
            <a:r>
              <a:rPr lang="uk-UA" i="1" dirty="0"/>
              <a:t>комбіновані </a:t>
            </a:r>
            <a:r>
              <a:rPr lang="el-GR" i="1" dirty="0"/>
              <a:t>β2-</a:t>
            </a:r>
            <a:r>
              <a:rPr lang="uk-UA" i="1" dirty="0" err="1"/>
              <a:t>агоністи</a:t>
            </a:r>
            <a:r>
              <a:rPr lang="uk-UA" i="1" dirty="0"/>
              <a:t> короткої дії </a:t>
            </a:r>
            <a:r>
              <a:rPr lang="uk-UA" dirty="0"/>
              <a:t>з </a:t>
            </a:r>
            <a:r>
              <a:rPr lang="uk-UA" dirty="0" err="1"/>
              <a:t>антихолінергічними</a:t>
            </a:r>
            <a:r>
              <a:rPr lang="uk-UA" dirty="0"/>
              <a:t> препаратами: </a:t>
            </a:r>
            <a:r>
              <a:rPr lang="uk-UA" dirty="0" err="1"/>
              <a:t>іпратропію</a:t>
            </a:r>
            <a:r>
              <a:rPr lang="uk-UA" dirty="0"/>
              <a:t> </a:t>
            </a:r>
            <a:r>
              <a:rPr lang="uk-UA" dirty="0" err="1"/>
              <a:t>гідробромід</a:t>
            </a:r>
            <a:r>
              <a:rPr lang="uk-UA" dirty="0"/>
              <a:t> + </a:t>
            </a:r>
            <a:r>
              <a:rPr lang="uk-UA" dirty="0" err="1"/>
              <a:t>сальбутамол</a:t>
            </a:r>
            <a:r>
              <a:rPr lang="uk-UA" dirty="0"/>
              <a:t> по 1 інгаляції 4 рази на добу; </a:t>
            </a:r>
            <a:r>
              <a:rPr lang="uk-UA" dirty="0" err="1"/>
              <a:t>іпратропію</a:t>
            </a:r>
            <a:r>
              <a:rPr lang="uk-UA" dirty="0"/>
              <a:t> бромід + </a:t>
            </a:r>
            <a:r>
              <a:rPr lang="uk-UA" dirty="0" err="1"/>
              <a:t>фенотерол</a:t>
            </a:r>
            <a:r>
              <a:rPr lang="uk-UA" dirty="0"/>
              <a:t> по 2 інгаляції 3–4 рази на добу;</a:t>
            </a:r>
          </a:p>
          <a:p>
            <a:pPr marL="0" indent="0">
              <a:buNone/>
            </a:pPr>
            <a:r>
              <a:rPr lang="uk-UA" dirty="0"/>
              <a:t>5</a:t>
            </a:r>
            <a:r>
              <a:rPr lang="uk-UA" i="1" dirty="0"/>
              <a:t>) </a:t>
            </a:r>
            <a:r>
              <a:rPr lang="uk-UA" i="1" dirty="0" err="1"/>
              <a:t>метилксантини</a:t>
            </a:r>
            <a:r>
              <a:rPr lang="uk-UA" dirty="0"/>
              <a:t>: теофілін по 10 мл 2%, 4% розчину в/в 2 рази на добу;</a:t>
            </a:r>
          </a:p>
          <a:p>
            <a:pPr marL="0" indent="0">
              <a:buNone/>
            </a:pPr>
            <a:r>
              <a:rPr lang="uk-UA" dirty="0" err="1"/>
              <a:t>доксофілін</a:t>
            </a:r>
            <a:r>
              <a:rPr lang="uk-UA" dirty="0"/>
              <a:t> по 400 </a:t>
            </a:r>
            <a:r>
              <a:rPr lang="uk-UA" dirty="0" err="1"/>
              <a:t>мкг</a:t>
            </a:r>
            <a:r>
              <a:rPr lang="uk-UA" dirty="0"/>
              <a:t>.</a:t>
            </a:r>
          </a:p>
          <a:p>
            <a:pPr marL="0" indent="0">
              <a:buNone/>
            </a:pP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331943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4635" y="549509"/>
            <a:ext cx="9890077" cy="5177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i="1" dirty="0" err="1"/>
              <a:t>Глюкокортикоїди</a:t>
            </a:r>
            <a:r>
              <a:rPr lang="uk-UA" i="1" dirty="0"/>
              <a:t> (ГК)</a:t>
            </a:r>
            <a:r>
              <a:rPr lang="uk-UA" dirty="0"/>
              <a:t> застосовують у плановій базисній терапії при ХОЗЛ ІІІ–</a:t>
            </a:r>
            <a:r>
              <a:rPr lang="en-US" dirty="0"/>
              <a:t>IV </a:t>
            </a:r>
            <a:r>
              <a:rPr lang="uk-UA" dirty="0"/>
              <a:t>ступеня. Інгаляційні ГК:</a:t>
            </a:r>
          </a:p>
          <a:p>
            <a:pPr marL="0" indent="0">
              <a:buNone/>
            </a:pPr>
            <a:r>
              <a:rPr lang="uk-UA" dirty="0" err="1"/>
              <a:t>беклометазон</a:t>
            </a:r>
            <a:r>
              <a:rPr lang="uk-UA" dirty="0"/>
              <a:t> по 50 </a:t>
            </a:r>
            <a:r>
              <a:rPr lang="uk-UA" dirty="0" err="1"/>
              <a:t>мкг</a:t>
            </a:r>
            <a:r>
              <a:rPr lang="uk-UA" dirty="0"/>
              <a:t>;</a:t>
            </a:r>
          </a:p>
          <a:p>
            <a:pPr marL="0" indent="0">
              <a:buNone/>
            </a:pPr>
            <a:r>
              <a:rPr lang="uk-UA" dirty="0" err="1"/>
              <a:t>флутиказон</a:t>
            </a:r>
            <a:r>
              <a:rPr lang="uk-UA" dirty="0"/>
              <a:t> по 50–250 </a:t>
            </a:r>
            <a:r>
              <a:rPr lang="uk-UA" dirty="0" err="1"/>
              <a:t>мкг</a:t>
            </a:r>
            <a:r>
              <a:rPr lang="uk-UA" dirty="0"/>
              <a:t>;</a:t>
            </a:r>
          </a:p>
          <a:p>
            <a:pPr marL="0" indent="0">
              <a:buNone/>
            </a:pPr>
            <a:r>
              <a:rPr lang="uk-UA" dirty="0" err="1"/>
              <a:t>будесонід</a:t>
            </a:r>
            <a:r>
              <a:rPr lang="uk-UA" dirty="0"/>
              <a:t> </a:t>
            </a:r>
            <a:r>
              <a:rPr lang="uk-UA" dirty="0" err="1"/>
              <a:t>міте</a:t>
            </a:r>
            <a:r>
              <a:rPr lang="uk-UA" dirty="0"/>
              <a:t> — 50 </a:t>
            </a:r>
            <a:r>
              <a:rPr lang="uk-UA" dirty="0" err="1"/>
              <a:t>мкг</a:t>
            </a:r>
            <a:r>
              <a:rPr lang="uk-UA" dirty="0"/>
              <a:t>, </a:t>
            </a:r>
            <a:r>
              <a:rPr lang="uk-UA" dirty="0" err="1"/>
              <a:t>будесонід</a:t>
            </a:r>
            <a:r>
              <a:rPr lang="uk-UA" dirty="0"/>
              <a:t> — 200 </a:t>
            </a:r>
            <a:r>
              <a:rPr lang="uk-UA" dirty="0" err="1"/>
              <a:t>мкг</a:t>
            </a:r>
            <a:r>
              <a:rPr lang="uk-UA" dirty="0"/>
              <a:t>;</a:t>
            </a:r>
          </a:p>
          <a:p>
            <a:pPr marL="0" indent="0">
              <a:buNone/>
            </a:pPr>
            <a:r>
              <a:rPr lang="uk-UA" dirty="0"/>
              <a:t>препарат </a:t>
            </a:r>
            <a:r>
              <a:rPr lang="uk-UA" dirty="0" err="1"/>
              <a:t>тріамцинолону</a:t>
            </a:r>
            <a:r>
              <a:rPr lang="uk-UA" dirty="0"/>
              <a:t> — 100 </a:t>
            </a:r>
            <a:r>
              <a:rPr lang="uk-UA" dirty="0" err="1"/>
              <a:t>мкг</a:t>
            </a:r>
            <a:r>
              <a:rPr lang="uk-UA" dirty="0"/>
              <a:t>;</a:t>
            </a:r>
          </a:p>
          <a:p>
            <a:pPr marL="0" indent="0">
              <a:buNone/>
            </a:pPr>
            <a:r>
              <a:rPr lang="uk-UA" dirty="0"/>
              <a:t>препарат </a:t>
            </a:r>
            <a:r>
              <a:rPr lang="uk-UA" dirty="0" err="1"/>
              <a:t>флунізоліду</a:t>
            </a:r>
            <a:r>
              <a:rPr lang="uk-UA" dirty="0"/>
              <a:t> — 250 </a:t>
            </a:r>
            <a:r>
              <a:rPr lang="uk-UA" dirty="0" err="1"/>
              <a:t>мкг</a:t>
            </a:r>
            <a:r>
              <a:rPr lang="uk-UA" dirty="0"/>
              <a:t>.</a:t>
            </a:r>
          </a:p>
          <a:p>
            <a:pPr marL="0" indent="0">
              <a:buNone/>
            </a:pPr>
            <a:r>
              <a:rPr lang="uk-UA" dirty="0"/>
              <a:t>За відсутності ефекту від інгаляційних ГК застосовують </a:t>
            </a:r>
          </a:p>
          <a:p>
            <a:pPr marL="0" indent="0">
              <a:buNone/>
            </a:pPr>
            <a:r>
              <a:rPr lang="uk-UA" dirty="0"/>
              <a:t>преднізолон — 30–40 мг/добу </a:t>
            </a:r>
            <a:r>
              <a:rPr lang="uk-UA" dirty="0" err="1"/>
              <a:t>перорально</a:t>
            </a:r>
            <a:r>
              <a:rPr lang="uk-UA" dirty="0"/>
              <a:t> впродовж 10–14 днів.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569273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150" y="512766"/>
            <a:ext cx="10138247" cy="5409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/>
              <a:t>Доцільна комбінація інгаляційних препаратів пролонгованої дії:</a:t>
            </a:r>
          </a:p>
          <a:p>
            <a:r>
              <a:rPr lang="uk-UA" dirty="0" err="1"/>
              <a:t>умеклідиніум</a:t>
            </a:r>
            <a:r>
              <a:rPr lang="uk-UA" dirty="0"/>
              <a:t>/</a:t>
            </a:r>
            <a:r>
              <a:rPr lang="uk-UA" dirty="0" err="1"/>
              <a:t>вілантерол</a:t>
            </a:r>
            <a:r>
              <a:rPr lang="uk-UA" dirty="0"/>
              <a:t> — 55/22 </a:t>
            </a:r>
            <a:r>
              <a:rPr lang="uk-UA" dirty="0" err="1"/>
              <a:t>мкг</a:t>
            </a:r>
            <a:r>
              <a:rPr lang="uk-UA" dirty="0"/>
              <a:t> 1 раз на добу;</a:t>
            </a:r>
          </a:p>
          <a:p>
            <a:r>
              <a:rPr lang="uk-UA" dirty="0" err="1"/>
              <a:t>тіотропій</a:t>
            </a:r>
            <a:r>
              <a:rPr lang="uk-UA" dirty="0"/>
              <a:t>/</a:t>
            </a:r>
            <a:r>
              <a:rPr lang="uk-UA" dirty="0" err="1"/>
              <a:t>олодатерол</a:t>
            </a:r>
            <a:r>
              <a:rPr lang="uk-UA" dirty="0"/>
              <a:t> — 2,5/2,5 </a:t>
            </a:r>
            <a:r>
              <a:rPr lang="uk-UA" dirty="0" err="1"/>
              <a:t>мкг</a:t>
            </a:r>
            <a:r>
              <a:rPr lang="uk-UA" dirty="0"/>
              <a:t> 1 раз на добу;</a:t>
            </a:r>
          </a:p>
          <a:p>
            <a:r>
              <a:rPr lang="uk-UA" dirty="0" err="1"/>
              <a:t>глікопіроній</a:t>
            </a:r>
            <a:r>
              <a:rPr lang="uk-UA" dirty="0"/>
              <a:t>/</a:t>
            </a:r>
            <a:r>
              <a:rPr lang="uk-UA" dirty="0" err="1"/>
              <a:t>індакатерол</a:t>
            </a:r>
            <a:r>
              <a:rPr lang="uk-UA" dirty="0"/>
              <a:t> — 50/100 </a:t>
            </a:r>
            <a:r>
              <a:rPr lang="uk-UA" dirty="0" err="1"/>
              <a:t>мкг</a:t>
            </a:r>
            <a:r>
              <a:rPr lang="uk-UA" dirty="0"/>
              <a:t> 1 раз на добу;</a:t>
            </a:r>
          </a:p>
          <a:p>
            <a:r>
              <a:rPr lang="uk-UA" dirty="0" err="1"/>
              <a:t>сальметерол</a:t>
            </a:r>
            <a:r>
              <a:rPr lang="uk-UA" dirty="0"/>
              <a:t>/</a:t>
            </a:r>
            <a:r>
              <a:rPr lang="uk-UA" dirty="0" err="1"/>
              <a:t>флутиказон</a:t>
            </a:r>
            <a:r>
              <a:rPr lang="uk-UA" dirty="0"/>
              <a:t> — 25/250 </a:t>
            </a:r>
            <a:r>
              <a:rPr lang="uk-UA" dirty="0" err="1"/>
              <a:t>мкг</a:t>
            </a:r>
            <a:r>
              <a:rPr lang="uk-UA" dirty="0"/>
              <a:t> 2 рази на добу;</a:t>
            </a:r>
          </a:p>
          <a:p>
            <a:r>
              <a:rPr lang="uk-UA" dirty="0" err="1"/>
              <a:t>формотерол</a:t>
            </a:r>
            <a:r>
              <a:rPr lang="uk-UA" dirty="0"/>
              <a:t>/</a:t>
            </a:r>
            <a:r>
              <a:rPr lang="uk-UA" dirty="0" err="1"/>
              <a:t>будесонід</a:t>
            </a:r>
            <a:r>
              <a:rPr lang="uk-UA" dirty="0"/>
              <a:t> — 9/320 </a:t>
            </a:r>
            <a:r>
              <a:rPr lang="uk-UA" dirty="0" err="1"/>
              <a:t>мкг</a:t>
            </a:r>
            <a:r>
              <a:rPr lang="uk-UA" dirty="0"/>
              <a:t> 2 рази на добу.</a:t>
            </a:r>
          </a:p>
          <a:p>
            <a:pPr marL="0" indent="0">
              <a:buNone/>
            </a:pPr>
            <a:r>
              <a:rPr lang="uk-UA" b="1" dirty="0"/>
              <a:t> Відхаркувальна терапія</a:t>
            </a:r>
            <a:r>
              <a:rPr lang="uk-UA" dirty="0"/>
              <a:t>:</a:t>
            </a:r>
          </a:p>
          <a:p>
            <a:r>
              <a:rPr lang="uk-UA" dirty="0" err="1"/>
              <a:t>амброксол</a:t>
            </a:r>
            <a:r>
              <a:rPr lang="uk-UA" dirty="0"/>
              <a:t> по 2 мл в/м 2–3 рази на добу чи по 30 мг 3 рази на добу;</a:t>
            </a:r>
          </a:p>
          <a:p>
            <a:r>
              <a:rPr lang="uk-UA" dirty="0" err="1"/>
              <a:t>ацетилцистеїн</a:t>
            </a:r>
            <a:r>
              <a:rPr lang="uk-UA" dirty="0"/>
              <a:t> по 200 мг 3 рази на добу або по 600 мг 1 раз на добу;</a:t>
            </a:r>
          </a:p>
          <a:p>
            <a:r>
              <a:rPr lang="uk-UA" dirty="0" err="1"/>
              <a:t>бромгексин</a:t>
            </a:r>
            <a:r>
              <a:rPr lang="uk-UA" dirty="0"/>
              <a:t> по 4 мг 2 рази на добу або по 2 мл (8 мг) в/м.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130432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3695" y="467324"/>
            <a:ext cx="9824348" cy="5695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/>
              <a:t>При інфекційному загостренні </a:t>
            </a:r>
            <a:r>
              <a:rPr lang="uk-UA" dirty="0"/>
              <a:t>призначають антибіотики (</a:t>
            </a:r>
            <a:r>
              <a:rPr lang="uk-UA" dirty="0" err="1"/>
              <a:t>макроліди</a:t>
            </a:r>
            <a:r>
              <a:rPr lang="uk-UA" dirty="0"/>
              <a:t>, напівсинтетичні пеніциліни, </a:t>
            </a:r>
            <a:r>
              <a:rPr lang="uk-UA" dirty="0" err="1"/>
              <a:t>фторхінолони</a:t>
            </a:r>
            <a:r>
              <a:rPr lang="uk-UA" dirty="0"/>
              <a:t>, </a:t>
            </a:r>
            <a:r>
              <a:rPr lang="uk-UA" dirty="0" err="1"/>
              <a:t>цефалоспорини</a:t>
            </a:r>
            <a:r>
              <a:rPr lang="uk-UA" dirty="0"/>
              <a:t> ІІІ покоління):</a:t>
            </a:r>
          </a:p>
          <a:p>
            <a:r>
              <a:rPr lang="el-GR" dirty="0"/>
              <a:t>β-</a:t>
            </a:r>
            <a:r>
              <a:rPr lang="uk-UA" dirty="0"/>
              <a:t>лактам або </a:t>
            </a:r>
            <a:r>
              <a:rPr lang="el-GR" dirty="0"/>
              <a:t>β-</a:t>
            </a:r>
            <a:r>
              <a:rPr lang="uk-UA" dirty="0"/>
              <a:t>лактам + інгібітор </a:t>
            </a:r>
            <a:r>
              <a:rPr lang="el-GR" dirty="0"/>
              <a:t>β-</a:t>
            </a:r>
            <a:r>
              <a:rPr lang="uk-UA" dirty="0" err="1"/>
              <a:t>лактамаз</a:t>
            </a:r>
            <a:r>
              <a:rPr lang="uk-UA" dirty="0"/>
              <a:t> (</a:t>
            </a:r>
            <a:r>
              <a:rPr lang="uk-UA" dirty="0" err="1"/>
              <a:t>амоксицилін</a:t>
            </a:r>
            <a:r>
              <a:rPr lang="uk-UA" dirty="0"/>
              <a:t>/</a:t>
            </a:r>
            <a:r>
              <a:rPr lang="uk-UA" dirty="0" err="1"/>
              <a:t>клавуланова</a:t>
            </a:r>
            <a:r>
              <a:rPr lang="uk-UA" dirty="0"/>
              <a:t> кислота 625 мг кожні 8 год </a:t>
            </a:r>
            <a:r>
              <a:rPr lang="uk-UA" dirty="0" err="1"/>
              <a:t>перорально</a:t>
            </a:r>
            <a:r>
              <a:rPr lang="uk-UA" dirty="0"/>
              <a:t>);</a:t>
            </a:r>
          </a:p>
          <a:p>
            <a:r>
              <a:rPr lang="uk-UA" dirty="0" err="1"/>
              <a:t>макроліди</a:t>
            </a:r>
            <a:r>
              <a:rPr lang="uk-UA" dirty="0"/>
              <a:t> (</a:t>
            </a:r>
            <a:r>
              <a:rPr lang="uk-UA" dirty="0" err="1"/>
              <a:t>азитроміцин</a:t>
            </a:r>
            <a:r>
              <a:rPr lang="uk-UA" dirty="0"/>
              <a:t> по 500 мг/добу впродовж 3 днів);</a:t>
            </a:r>
          </a:p>
          <a:p>
            <a:r>
              <a:rPr lang="uk-UA" dirty="0" err="1"/>
              <a:t>фторхінолони</a:t>
            </a:r>
            <a:r>
              <a:rPr lang="uk-UA" dirty="0"/>
              <a:t> ІІ покоління (</a:t>
            </a:r>
            <a:r>
              <a:rPr lang="uk-UA" dirty="0" err="1"/>
              <a:t>офлоксацин</a:t>
            </a:r>
            <a:r>
              <a:rPr lang="uk-UA" dirty="0"/>
              <a:t> по 400 мг 2 рази на добу чи </a:t>
            </a:r>
            <a:r>
              <a:rPr lang="uk-UA" dirty="0" err="1"/>
              <a:t>ципрофлоксацин</a:t>
            </a:r>
            <a:r>
              <a:rPr lang="uk-UA" dirty="0"/>
              <a:t> по 250–500 мг кожні 12 год </a:t>
            </a:r>
            <a:r>
              <a:rPr lang="en-US" dirty="0"/>
              <a:t>per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uk-UA" dirty="0"/>
              <a:t>і 400 мг/120 ОД в/в; це найефективніший препарат при </a:t>
            </a:r>
            <a:r>
              <a:rPr lang="en-US" dirty="0" err="1"/>
              <a:t>Staphylococus</a:t>
            </a:r>
            <a:r>
              <a:rPr lang="en-US" dirty="0"/>
              <a:t> aureus);</a:t>
            </a:r>
            <a:endParaRPr lang="uk-UA" dirty="0"/>
          </a:p>
          <a:p>
            <a:r>
              <a:rPr lang="uk-UA" dirty="0"/>
              <a:t>респіраторні </a:t>
            </a:r>
            <a:r>
              <a:rPr lang="uk-UA" dirty="0" err="1"/>
              <a:t>фторхінолони</a:t>
            </a:r>
            <a:r>
              <a:rPr lang="uk-UA" dirty="0"/>
              <a:t> (</a:t>
            </a:r>
            <a:r>
              <a:rPr lang="uk-UA" dirty="0" err="1"/>
              <a:t>левофлоксацин</a:t>
            </a:r>
            <a:r>
              <a:rPr lang="uk-UA" dirty="0"/>
              <a:t> по 500 мг/добу; </a:t>
            </a:r>
            <a:r>
              <a:rPr lang="uk-UA" dirty="0" err="1"/>
              <a:t>моксифлоксацин</a:t>
            </a:r>
            <a:r>
              <a:rPr lang="uk-UA" dirty="0"/>
              <a:t> по 400 мг/добу);</a:t>
            </a:r>
          </a:p>
          <a:p>
            <a:r>
              <a:rPr lang="uk-UA" dirty="0" err="1"/>
              <a:t>цефалоспорини</a:t>
            </a:r>
            <a:r>
              <a:rPr lang="uk-UA" dirty="0"/>
              <a:t> ІІ–ІІІ покоління.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020256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729" y="245090"/>
            <a:ext cx="10018713" cy="6367819"/>
          </a:xfrm>
        </p:spPr>
        <p:txBody>
          <a:bodyPr>
            <a:normAutofit lnSpcReduction="10000"/>
          </a:bodyPr>
          <a:lstStyle/>
          <a:p>
            <a:r>
              <a:rPr lang="uk-UA" b="1" dirty="0"/>
              <a:t>Алгоритм подальшого ведення хворих на ХОЗЛ базується на перетині трьох векторів</a:t>
            </a:r>
            <a:r>
              <a:rPr lang="uk-UA" dirty="0"/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i="1" dirty="0"/>
              <a:t>аналіз відповіді на лікування </a:t>
            </a:r>
            <a:r>
              <a:rPr lang="uk-UA" dirty="0"/>
              <a:t>(задишка як ключовий симптом; загострення);</a:t>
            </a:r>
            <a:br>
              <a:rPr lang="uk-UA" dirty="0"/>
            </a:br>
            <a:r>
              <a:rPr lang="uk-UA" dirty="0"/>
              <a:t>2) </a:t>
            </a:r>
            <a:r>
              <a:rPr lang="uk-UA" i="1" dirty="0"/>
              <a:t>оцінка</a:t>
            </a:r>
            <a:r>
              <a:rPr lang="uk-UA" dirty="0"/>
              <a:t> (техніка інгаляцій та прихильність до лікування; немедикаментозні підходи: легенева реабілітація, навчання самоконтролю);</a:t>
            </a:r>
            <a:br>
              <a:rPr lang="uk-UA" dirty="0"/>
            </a:br>
            <a:r>
              <a:rPr lang="uk-UA" dirty="0"/>
              <a:t>3) </a:t>
            </a:r>
            <a:r>
              <a:rPr lang="uk-UA" i="1" dirty="0"/>
              <a:t>корекція</a:t>
            </a:r>
            <a:r>
              <a:rPr lang="uk-UA" dirty="0"/>
              <a:t> (ескалація терапії; зміна </a:t>
            </a:r>
            <a:r>
              <a:rPr lang="uk-UA" dirty="0" err="1"/>
              <a:t>доставкового</a:t>
            </a:r>
            <a:r>
              <a:rPr lang="uk-UA" dirty="0"/>
              <a:t> пристрою або активного фармацевтичного інгредієнта; деескалація).</a:t>
            </a:r>
          </a:p>
          <a:p>
            <a:pPr marL="0" indent="0">
              <a:buNone/>
            </a:pPr>
            <a:r>
              <a:rPr lang="uk-UA" b="1" dirty="0" err="1"/>
              <a:t>Протирецидивна</a:t>
            </a:r>
            <a:r>
              <a:rPr lang="uk-UA" b="1" dirty="0"/>
              <a:t> терапія здійснюється 2 рази на рік</a:t>
            </a:r>
            <a:r>
              <a:rPr lang="uk-UA" dirty="0"/>
              <a:t>; вона включає:</a:t>
            </a:r>
          </a:p>
          <a:p>
            <a:r>
              <a:rPr lang="uk-UA" dirty="0"/>
              <a:t>прийом адаптогенів (женьшень, елеутерокок);</a:t>
            </a:r>
          </a:p>
          <a:p>
            <a:r>
              <a:rPr lang="uk-UA" dirty="0"/>
              <a:t>застосування суміші </a:t>
            </a:r>
            <a:r>
              <a:rPr lang="uk-UA" dirty="0" err="1"/>
              <a:t>лізатів</a:t>
            </a:r>
            <a:r>
              <a:rPr lang="uk-UA" dirty="0"/>
              <a:t> бактерій, </a:t>
            </a:r>
            <a:r>
              <a:rPr lang="uk-UA" dirty="0" err="1"/>
              <a:t>бронходилататорів</a:t>
            </a:r>
            <a:r>
              <a:rPr lang="uk-UA" dirty="0"/>
              <a:t>, відхаркувальних засобів;</a:t>
            </a:r>
          </a:p>
          <a:p>
            <a:r>
              <a:rPr lang="uk-UA" dirty="0"/>
              <a:t>ЛФК, масаж, санаторно-курортне та фізіотерапевтичне лікування;</a:t>
            </a:r>
          </a:p>
          <a:p>
            <a:r>
              <a:rPr lang="uk-UA" dirty="0"/>
              <a:t>протигрипозну вакцинацію;</a:t>
            </a:r>
          </a:p>
          <a:p>
            <a:r>
              <a:rPr lang="uk-UA" dirty="0"/>
              <a:t>пневмококову вакцинацію (вік понад 65 років, супутні захворювання)</a:t>
            </a:r>
          </a:p>
          <a:p>
            <a:pPr marL="0" indent="0">
              <a:lnSpc>
                <a:spcPct val="150000"/>
              </a:lnSpc>
              <a:buNone/>
            </a:pPr>
            <a:endParaRPr lang="uk-UA" dirty="0"/>
          </a:p>
          <a:p>
            <a:pPr>
              <a:lnSpc>
                <a:spcPct val="150000"/>
              </a:lnSpc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082910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4710" y="300251"/>
            <a:ext cx="6796585" cy="559558"/>
          </a:xfrm>
        </p:spPr>
        <p:txBody>
          <a:bodyPr>
            <a:normAutofit fontScale="90000"/>
          </a:bodyPr>
          <a:lstStyle/>
          <a:p>
            <a:r>
              <a:rPr lang="uk-UA" dirty="0"/>
              <a:t>Інші лікувальні заходи.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2682" y="1257830"/>
            <a:ext cx="11546636" cy="5419299"/>
          </a:xfrm>
        </p:spPr>
        <p:txBody>
          <a:bodyPr>
            <a:normAutofit/>
          </a:bodyPr>
          <a:lstStyle/>
          <a:p>
            <a:r>
              <a:rPr lang="uk-UA" dirty="0"/>
              <a:t>Залежно від стану пацієнта слід передбачати підтримання належного водного балансу. Особливу увагу слід приділяти введенню </a:t>
            </a:r>
            <a:r>
              <a:rPr lang="uk-UA" dirty="0" err="1"/>
              <a:t>діуретиків</a:t>
            </a:r>
            <a:r>
              <a:rPr lang="uk-UA" dirty="0"/>
              <a:t> та застосуванню антикоагулянтів (для лікування </a:t>
            </a:r>
            <a:r>
              <a:rPr lang="uk-UA" dirty="0" err="1"/>
              <a:t>правошлуночкової</a:t>
            </a:r>
            <a:r>
              <a:rPr lang="uk-UA" dirty="0"/>
              <a:t> недостатності); лікуванню супутніх захворювань. </a:t>
            </a:r>
          </a:p>
          <a:p>
            <a:r>
              <a:rPr lang="en-US" b="1" dirty="0"/>
              <a:t>NB!</a:t>
            </a:r>
            <a:r>
              <a:rPr lang="uk-UA" b="1" dirty="0"/>
              <a:t> </a:t>
            </a:r>
            <a:r>
              <a:rPr lang="uk-UA" dirty="0"/>
              <a:t>При ХОЗЛ зниження тиску в легеневій артерії </a:t>
            </a:r>
            <a:r>
              <a:rPr lang="uk-UA" dirty="0" err="1"/>
              <a:t>вазоактивними</a:t>
            </a:r>
            <a:r>
              <a:rPr lang="uk-UA" dirty="0"/>
              <a:t> засобами нерідко збільшує ступінь </a:t>
            </a:r>
            <a:r>
              <a:rPr lang="uk-UA" dirty="0" err="1"/>
              <a:t>гіпоксемії</a:t>
            </a:r>
            <a:r>
              <a:rPr lang="uk-UA" dirty="0"/>
              <a:t> та сприяє негативним змінам газового складу крові, нівелюючи захисний ефект </a:t>
            </a:r>
            <a:r>
              <a:rPr lang="uk-UA" dirty="0" err="1"/>
              <a:t>гіпоксемічної</a:t>
            </a:r>
            <a:r>
              <a:rPr lang="uk-UA" dirty="0"/>
              <a:t> </a:t>
            </a:r>
            <a:r>
              <a:rPr lang="uk-UA" dirty="0" err="1"/>
              <a:t>вазоконстрикції</a:t>
            </a:r>
            <a:r>
              <a:rPr lang="uk-UA" dirty="0"/>
              <a:t>. Водночас розвиток ЛГ у пацієнтів із ХОЗЛ, як правило, не потребує медикаментозного лікування. У цих випадках доцільною є оксигенотерапія.</a:t>
            </a:r>
          </a:p>
          <a:p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19213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4" cy="815454"/>
          </a:xfrm>
        </p:spPr>
        <p:txBody>
          <a:bodyPr>
            <a:normAutofit/>
          </a:bodyPr>
          <a:lstStyle/>
          <a:p>
            <a:r>
              <a:rPr lang="uk-UA" sz="3200" dirty="0"/>
              <a:t>Оксигенотерапія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1814" y="1501255"/>
            <a:ext cx="10288372" cy="45765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/>
              <a:t>Показання до тривалої оксигенотерапії при ХОЗЛ</a:t>
            </a:r>
          </a:p>
          <a:p>
            <a:pPr marL="0" indent="0" algn="ctr">
              <a:buNone/>
            </a:pPr>
            <a:r>
              <a:rPr lang="uk-UA" dirty="0"/>
              <a:t>РаО2 ≤55 мм </a:t>
            </a:r>
            <a:r>
              <a:rPr lang="uk-UA" dirty="0" err="1"/>
              <a:t>рт</a:t>
            </a:r>
            <a:r>
              <a:rPr lang="uk-UA" dirty="0"/>
              <a:t>. </a:t>
            </a:r>
            <a:r>
              <a:rPr lang="uk-UA" dirty="0" err="1"/>
              <a:t>ст</a:t>
            </a:r>
            <a:r>
              <a:rPr lang="uk-UA" dirty="0"/>
              <a:t>.,або насичення крові О2 ≤88%</a:t>
            </a:r>
          </a:p>
          <a:p>
            <a:r>
              <a:rPr lang="uk-UA" dirty="0"/>
              <a:t>1. В умовах спокою, в положенні сидячи або стоячи.</a:t>
            </a:r>
          </a:p>
          <a:p>
            <a:r>
              <a:rPr lang="uk-UA" dirty="0"/>
              <a:t>2. За наявності вторинної </a:t>
            </a:r>
            <a:r>
              <a:rPr lang="uk-UA" dirty="0" err="1"/>
              <a:t>поліцитемії</a:t>
            </a:r>
            <a:r>
              <a:rPr lang="uk-UA" dirty="0"/>
              <a:t> (гематокрит ≥55%), гіпертрофії ПШ чи психічних розладів від гіпоксії головного мозку.</a:t>
            </a:r>
          </a:p>
          <a:p>
            <a:r>
              <a:rPr lang="uk-UA" dirty="0"/>
              <a:t>3. Під час фізичного навантаження за умови, що після призначення О2 спостерігається покращення фізичної працездатності.</a:t>
            </a:r>
          </a:p>
          <a:p>
            <a:r>
              <a:rPr lang="uk-UA" dirty="0"/>
              <a:t>4. Під час сну, особливо якщо сон переривчастий або супроводжується порушеннями ритму серця, ознаками ішемії міокарда або ЛГ.</a:t>
            </a:r>
          </a:p>
          <a:p>
            <a:pPr marL="0" indent="0">
              <a:buNone/>
            </a:pPr>
            <a:r>
              <a:rPr lang="uk-UA" dirty="0"/>
              <a:t>Якщо тривала </a:t>
            </a:r>
            <a:r>
              <a:rPr lang="uk-UA" dirty="0" err="1"/>
              <a:t>гіперкапнія</a:t>
            </a:r>
            <a:r>
              <a:rPr lang="uk-UA" dirty="0"/>
              <a:t> призвела до пригнічення дихального центру, для стимуляції дихання доцільно використати стимулятори периферичних хеморецепторів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745423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853197"/>
              </p:ext>
            </p:extLst>
          </p:nvPr>
        </p:nvGraphicFramePr>
        <p:xfrm>
          <a:off x="313900" y="105517"/>
          <a:ext cx="11600596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0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0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0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01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Характеристика пацієнтів (група)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Перший вибір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Другий вибір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Альтернативний вибір*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А</a:t>
                      </a:r>
                    </a:p>
                    <a:p>
                      <a:pPr fontAlgn="t"/>
                      <a:r>
                        <a:rPr lang="uk-UA" dirty="0">
                          <a:effectLst/>
                        </a:rPr>
                        <a:t>Низький ризик, симптоми </a:t>
                      </a:r>
                      <a:r>
                        <a:rPr lang="uk-UA" dirty="0" err="1">
                          <a:effectLst/>
                        </a:rPr>
                        <a:t>маловиражені</a:t>
                      </a:r>
                      <a:r>
                        <a:rPr lang="uk-UA" dirty="0">
                          <a:effectLst/>
                        </a:rPr>
                        <a:t> (</a:t>
                      </a:r>
                      <a:r>
                        <a:rPr lang="uk-UA" dirty="0" err="1">
                          <a:effectLst/>
                        </a:rPr>
                        <a:t>мМКД</a:t>
                      </a:r>
                      <a:r>
                        <a:rPr lang="uk-UA" dirty="0">
                          <a:effectLst/>
                        </a:rPr>
                        <a:t> &lt;2, ТОХ &lt;10), ступінь </a:t>
                      </a:r>
                      <a:r>
                        <a:rPr lang="uk-UA" dirty="0" err="1">
                          <a:effectLst/>
                        </a:rPr>
                        <a:t>бронхообструкції</a:t>
                      </a:r>
                      <a:r>
                        <a:rPr lang="uk-UA" dirty="0">
                          <a:effectLst/>
                        </a:rPr>
                        <a:t> згідно з </a:t>
                      </a:r>
                      <a:r>
                        <a:rPr lang="en-US" dirty="0">
                          <a:effectLst/>
                        </a:rPr>
                        <a:t>GOLD — 1–2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Бронхолітики короткої дії за потребою або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короткої дії (сальбутамол, фенотерол), або холінолітик короткої дії (іпратропію бромід), або їх комбінація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Бронхолітики пролонгованої дії: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пролонгованої дії (сальметерол, формотерол) або холінолітик пролонгованої дії (тіотропію бромід) або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короткої дії + холінолітик короткої дії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Теофілін</a:t>
                      </a:r>
                    </a:p>
                    <a:p>
                      <a:pPr fontAlgn="t"/>
                      <a:r>
                        <a:rPr lang="uk-UA">
                          <a:effectLst/>
                        </a:rPr>
                        <a:t>Доксофілін</a:t>
                      </a:r>
                    </a:p>
                    <a:p>
                      <a:pPr fontAlgn="t"/>
                      <a:r>
                        <a:rPr lang="uk-UA">
                          <a:effectLst/>
                        </a:rPr>
                        <a:t>Фенспірид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В</a:t>
                      </a:r>
                    </a:p>
                    <a:p>
                      <a:pPr fontAlgn="t"/>
                      <a:r>
                        <a:rPr lang="uk-UA">
                          <a:effectLst/>
                        </a:rPr>
                        <a:t>Низький ризик, симптоми більш виражені (мМКД ≥2, ТОХ ≥10), ступінь бронхообструкції згідно з </a:t>
                      </a:r>
                      <a:r>
                        <a:rPr lang="en-US">
                          <a:effectLst/>
                        </a:rPr>
                        <a:t>GOLD — 1–2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Бронхолітики пролонгованої дії,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пролонгованої дії (сальметерол, формотерол) або холінолітик пролонгованої дії (тіотропію бромід), або холінолітик тривалої дії + ІКС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uk-UA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</a:t>
                      </a:r>
                      <a:r>
                        <a:rPr lang="uk-UA" dirty="0">
                          <a:effectLst/>
                        </a:rPr>
                        <a:t> короткої дії (</a:t>
                      </a:r>
                      <a:r>
                        <a:rPr lang="uk-UA" dirty="0" err="1">
                          <a:effectLst/>
                        </a:rPr>
                        <a:t>сальбутамол</a:t>
                      </a:r>
                      <a:r>
                        <a:rPr lang="uk-UA" dirty="0">
                          <a:effectLst/>
                        </a:rPr>
                        <a:t>)</a:t>
                      </a:r>
                      <a:br>
                        <a:rPr lang="uk-UA" dirty="0">
                          <a:effectLst/>
                        </a:rPr>
                      </a:br>
                      <a:r>
                        <a:rPr lang="uk-UA" dirty="0">
                          <a:effectLst/>
                        </a:rPr>
                        <a:t>та/або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короткої </a:t>
                      </a:r>
                      <a:r>
                        <a:rPr lang="uk-UA" dirty="0" err="1">
                          <a:effectLst/>
                        </a:rPr>
                        <a:t>дії.Теофілін.Доксофілін.Фенспірид</a:t>
                      </a:r>
                      <a:endParaRPr lang="uk-UA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270077" y="6002715"/>
            <a:ext cx="101357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212529"/>
                </a:solidFill>
                <a:latin typeface="Helvetica Neue"/>
              </a:rPr>
              <a:t>Примітки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. *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Альтернативні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препарати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можуть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застосовуватися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окремо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або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додаватися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до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препаратів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першого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та другого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вибору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; ІКС —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інгаляційні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кортикостероїди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177315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856637"/>
              </p:ext>
            </p:extLst>
          </p:nvPr>
        </p:nvGraphicFramePr>
        <p:xfrm>
          <a:off x="491317" y="0"/>
          <a:ext cx="11313996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8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36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8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Характеристика пацієнтів (група)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Перший вибір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Другий вибір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Альтернативний вибір*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С</a:t>
                      </a:r>
                    </a:p>
                    <a:p>
                      <a:pPr fontAlgn="t"/>
                      <a:r>
                        <a:rPr lang="uk-UA" dirty="0">
                          <a:effectLst/>
                        </a:rPr>
                        <a:t>Високий ризик, симптоми менш виражені (</a:t>
                      </a:r>
                      <a:r>
                        <a:rPr lang="uk-UA" dirty="0" err="1">
                          <a:effectLst/>
                        </a:rPr>
                        <a:t>мМКД</a:t>
                      </a:r>
                      <a:r>
                        <a:rPr lang="uk-UA" dirty="0">
                          <a:effectLst/>
                        </a:rPr>
                        <a:t> &lt;2, ТОХ &lt;10), ступінь </a:t>
                      </a:r>
                      <a:r>
                        <a:rPr lang="uk-UA" dirty="0" err="1">
                          <a:effectLst/>
                        </a:rPr>
                        <a:t>бронхообструкції</a:t>
                      </a:r>
                      <a:r>
                        <a:rPr lang="uk-UA" dirty="0">
                          <a:effectLst/>
                        </a:rPr>
                        <a:t> згідно з </a:t>
                      </a:r>
                      <a:r>
                        <a:rPr lang="en-US" dirty="0">
                          <a:effectLst/>
                        </a:rPr>
                        <a:t>GOLD — 3–4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ІКС +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</a:t>
                      </a:r>
                      <a:r>
                        <a:rPr lang="uk-UA" dirty="0">
                          <a:effectLst/>
                        </a:rPr>
                        <a:t> пролонгованої дії або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пролонгованої дії (</a:t>
                      </a:r>
                      <a:r>
                        <a:rPr lang="uk-UA" dirty="0" err="1">
                          <a:effectLst/>
                        </a:rPr>
                        <a:t>тіотропію</a:t>
                      </a:r>
                      <a:r>
                        <a:rPr lang="uk-UA" dirty="0">
                          <a:effectLst/>
                        </a:rPr>
                        <a:t> бромід), або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тривалої дії +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</a:t>
                      </a:r>
                      <a:r>
                        <a:rPr lang="uk-UA" dirty="0">
                          <a:effectLst/>
                        </a:rPr>
                        <a:t> тривалої дії, або ІКС +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тривалої дії +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</a:t>
                      </a:r>
                      <a:r>
                        <a:rPr lang="uk-UA" dirty="0">
                          <a:effectLst/>
                        </a:rPr>
                        <a:t> тривалої дії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uk-UA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</a:t>
                      </a:r>
                      <a:r>
                        <a:rPr lang="uk-UA" dirty="0">
                          <a:effectLst/>
                        </a:rPr>
                        <a:t> короткої дії та/або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короткої дії.</a:t>
                      </a:r>
                    </a:p>
                    <a:p>
                      <a:pPr fontAlgn="t"/>
                      <a:r>
                        <a:rPr lang="uk-UA" dirty="0">
                          <a:effectLst/>
                        </a:rPr>
                        <a:t>Теофілін.</a:t>
                      </a:r>
                    </a:p>
                    <a:p>
                      <a:pPr fontAlgn="t"/>
                      <a:r>
                        <a:rPr lang="uk-UA" dirty="0" err="1">
                          <a:effectLst/>
                        </a:rPr>
                        <a:t>Доксофілін</a:t>
                      </a:r>
                      <a:r>
                        <a:rPr lang="uk-UA" dirty="0">
                          <a:effectLst/>
                        </a:rPr>
                        <a:t>.</a:t>
                      </a:r>
                    </a:p>
                    <a:p>
                      <a:pPr fontAlgn="t"/>
                      <a:r>
                        <a:rPr lang="uk-UA" dirty="0">
                          <a:effectLst/>
                        </a:rPr>
                        <a:t>Інгібітор фосфодіестерази-4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</a:rPr>
                        <a:t>D</a:t>
                      </a:r>
                    </a:p>
                    <a:p>
                      <a:pPr fontAlgn="t"/>
                      <a:r>
                        <a:rPr lang="uk-UA">
                          <a:effectLst/>
                        </a:rPr>
                        <a:t>Високий ризик, симптоми більше виражені (мМКД ≥2, ТОХ ≥10), ступінь бронхообструкції згідно з </a:t>
                      </a:r>
                      <a:r>
                        <a:rPr lang="en-US">
                          <a:effectLst/>
                        </a:rPr>
                        <a:t>GOLD — 3–4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ІКС +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пролонгованої дії (сальметерол/флутиказон) або (формотерол/будесонід) або холінолітик пролонгованої дії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ІКС + комбінація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пролонгованої дії (сальметерол /флутиказон або формотерол/будесонід, або комбінація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пролонгованої дії + ІКС + холінолітик пролонгованої дії або комбінація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пролонгованої дії + ІКС + інгібітор фосфодіестерази-4, або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пролонгованої дії + холінолітик пролонгованої дії, або холінолітик пролонгованої дії + інгібітор фосфодіестерази-4)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</a:t>
                      </a:r>
                      <a:r>
                        <a:rPr lang="uk-UA" dirty="0">
                          <a:effectLst/>
                        </a:rPr>
                        <a:t> короткої дії (</a:t>
                      </a:r>
                      <a:r>
                        <a:rPr lang="uk-UA" dirty="0" err="1">
                          <a:effectLst/>
                        </a:rPr>
                        <a:t>сальбутамол</a:t>
                      </a:r>
                      <a:r>
                        <a:rPr lang="uk-UA" dirty="0">
                          <a:effectLst/>
                        </a:rPr>
                        <a:t>, </a:t>
                      </a:r>
                      <a:r>
                        <a:rPr lang="uk-UA" dirty="0" err="1">
                          <a:effectLst/>
                        </a:rPr>
                        <a:t>фенотерол</a:t>
                      </a:r>
                      <a:r>
                        <a:rPr lang="uk-UA" dirty="0">
                          <a:effectLst/>
                        </a:rPr>
                        <a:t>) та/або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короткої дії (</a:t>
                      </a:r>
                      <a:r>
                        <a:rPr lang="uk-UA" dirty="0" err="1">
                          <a:effectLst/>
                        </a:rPr>
                        <a:t>іпратропію</a:t>
                      </a:r>
                      <a:r>
                        <a:rPr lang="uk-UA" dirty="0">
                          <a:effectLst/>
                        </a:rPr>
                        <a:t> бромід).</a:t>
                      </a:r>
                    </a:p>
                    <a:p>
                      <a:pPr fontAlgn="t"/>
                      <a:r>
                        <a:rPr lang="uk-UA" dirty="0">
                          <a:effectLst/>
                        </a:rPr>
                        <a:t>Теофілін.</a:t>
                      </a:r>
                    </a:p>
                    <a:p>
                      <a:pPr fontAlgn="t"/>
                      <a:r>
                        <a:rPr lang="uk-UA" dirty="0" err="1">
                          <a:effectLst/>
                        </a:rPr>
                        <a:t>Карбоцистеїн</a:t>
                      </a:r>
                      <a:endParaRPr lang="uk-UA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27629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78502"/>
              </p:ext>
            </p:extLst>
          </p:nvPr>
        </p:nvGraphicFramePr>
        <p:xfrm>
          <a:off x="416931" y="292986"/>
          <a:ext cx="11191164" cy="530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3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97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Група пацієнтів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Стратегія фармакологічного лікування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Група 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 err="1">
                          <a:effectLst/>
                        </a:rPr>
                        <a:t>Всій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групі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пацієнтів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необхідно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запропонувати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бронходилататор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щоб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зменшити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задишку</a:t>
                      </a:r>
                      <a:r>
                        <a:rPr lang="ru-RU" dirty="0">
                          <a:effectLst/>
                        </a:rPr>
                        <a:t>. </a:t>
                      </a:r>
                      <a:r>
                        <a:rPr lang="ru-RU" dirty="0" err="1">
                          <a:effectLst/>
                        </a:rPr>
                        <a:t>Це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може</a:t>
                      </a:r>
                      <a:r>
                        <a:rPr lang="ru-RU" dirty="0">
                          <a:effectLst/>
                        </a:rPr>
                        <a:t> бути </a:t>
                      </a:r>
                      <a:r>
                        <a:rPr lang="ru-RU" dirty="0" err="1">
                          <a:effectLst/>
                        </a:rPr>
                        <a:t>бронходилататор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або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короткої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або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тривалої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дії</a:t>
                      </a:r>
                      <a:endParaRPr lang="ru-RU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Група 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Початкова терапія здійснюється </a:t>
                      </a:r>
                      <a:r>
                        <a:rPr lang="uk-UA" dirty="0" err="1">
                          <a:effectLst/>
                        </a:rPr>
                        <a:t>бронходилататором</a:t>
                      </a:r>
                      <a:r>
                        <a:rPr lang="uk-UA" dirty="0">
                          <a:effectLst/>
                        </a:rPr>
                        <a:t> тривалої дії. За ефективністю </a:t>
                      </a:r>
                      <a:r>
                        <a:rPr lang="uk-UA" dirty="0" err="1">
                          <a:effectLst/>
                        </a:rPr>
                        <a:t>бронходилататори</a:t>
                      </a:r>
                      <a:r>
                        <a:rPr lang="uk-UA" dirty="0">
                          <a:effectLst/>
                        </a:rPr>
                        <a:t> тривалої дії перевершують </a:t>
                      </a:r>
                      <a:r>
                        <a:rPr lang="uk-UA" dirty="0" err="1">
                          <a:effectLst/>
                        </a:rPr>
                        <a:t>бронходилататори</a:t>
                      </a:r>
                      <a:r>
                        <a:rPr lang="uk-UA" dirty="0">
                          <a:effectLst/>
                        </a:rPr>
                        <a:t> короткої дії з періодичним прийомом. Немає жодних підстав віддавати перевагу конкретному класу </a:t>
                      </a:r>
                      <a:r>
                        <a:rPr lang="uk-UA" dirty="0" err="1">
                          <a:effectLst/>
                        </a:rPr>
                        <a:t>бронходилататорів</a:t>
                      </a:r>
                      <a:r>
                        <a:rPr lang="uk-UA" dirty="0">
                          <a:effectLst/>
                        </a:rPr>
                        <a:t> тривалої дії для зменшення вираженості симптомів; вибір повинен залежати від відповіді пацієнта на окремі препарати. Для лікування хворих із </a:t>
                      </a:r>
                      <a:r>
                        <a:rPr lang="uk-UA" dirty="0" err="1">
                          <a:effectLst/>
                        </a:rPr>
                        <a:t>персистуючою</a:t>
                      </a:r>
                      <a:r>
                        <a:rPr lang="uk-UA" dirty="0">
                          <a:effectLst/>
                        </a:rPr>
                        <a:t> задишкою рекомендується використовувати два </a:t>
                      </a:r>
                      <a:r>
                        <a:rPr lang="uk-UA" dirty="0" err="1">
                          <a:effectLst/>
                        </a:rPr>
                        <a:t>бронходилататори</a:t>
                      </a:r>
                      <a:r>
                        <a:rPr lang="uk-UA" dirty="0">
                          <a:effectLst/>
                        </a:rPr>
                        <a:t>. Для пацієнтів із сильною задишкою можна віддавати перевагу початковій терапії двома </a:t>
                      </a:r>
                      <a:r>
                        <a:rPr lang="uk-UA" dirty="0" err="1">
                          <a:effectLst/>
                        </a:rPr>
                        <a:t>бронходилататорами</a:t>
                      </a:r>
                      <a:endParaRPr lang="uk-UA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Група 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Початкова терапія здійснюється одним </a:t>
                      </a:r>
                      <a:r>
                        <a:rPr lang="uk-UA" dirty="0" err="1">
                          <a:effectLst/>
                        </a:rPr>
                        <a:t>бронходилататором</a:t>
                      </a:r>
                      <a:r>
                        <a:rPr lang="uk-UA" dirty="0">
                          <a:effectLst/>
                        </a:rPr>
                        <a:t> тривалої дії. Для порівняння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тривалої дії мав перевагу над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агоністом</a:t>
                      </a:r>
                      <a:r>
                        <a:rPr lang="uk-UA" dirty="0">
                          <a:effectLst/>
                        </a:rPr>
                        <a:t> тривалої дії щодо запобігання загостренням; отже, у цій групі варто ініціювати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тривалої дії. У пацієнтів із постійними загостреннями може бути корисним додавання другого </a:t>
                      </a:r>
                      <a:r>
                        <a:rPr lang="uk-UA" dirty="0" err="1">
                          <a:effectLst/>
                        </a:rPr>
                        <a:t>бронходилататора</a:t>
                      </a:r>
                      <a:r>
                        <a:rPr lang="uk-UA" dirty="0">
                          <a:effectLst/>
                        </a:rPr>
                        <a:t> тривалої дії (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агоніста</a:t>
                      </a:r>
                      <a:r>
                        <a:rPr lang="uk-UA" dirty="0">
                          <a:effectLst/>
                        </a:rPr>
                        <a:t> тривалої дії/</a:t>
                      </a:r>
                      <a:r>
                        <a:rPr lang="uk-UA" dirty="0" err="1">
                          <a:effectLst/>
                        </a:rPr>
                        <a:t>холінолітика</a:t>
                      </a:r>
                      <a:r>
                        <a:rPr lang="uk-UA" dirty="0">
                          <a:effectLst/>
                        </a:rPr>
                        <a:t> тривалої дії) або комбінування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агоніста</a:t>
                      </a:r>
                      <a:r>
                        <a:rPr lang="uk-UA" dirty="0">
                          <a:effectLst/>
                        </a:rPr>
                        <a:t> тривалої дії та інгаляційного ГК. Оскільки ГК підвищують ризик розвитку пневмонії, основний вибір —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</a:t>
                      </a:r>
                      <a:r>
                        <a:rPr lang="uk-UA" dirty="0">
                          <a:effectLst/>
                        </a:rPr>
                        <a:t> тривалої дії/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тривалої дії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82957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069334"/>
              </p:ext>
            </p:extLst>
          </p:nvPr>
        </p:nvGraphicFramePr>
        <p:xfrm>
          <a:off x="310605" y="565245"/>
          <a:ext cx="11191164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3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97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Група пацієнтів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Стратегія фармакологічного лікування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Група </a:t>
                      </a:r>
                      <a:r>
                        <a:rPr lang="en-US" dirty="0">
                          <a:effectLst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Рекомендується ініціювати комбінацію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агоніста</a:t>
                      </a:r>
                      <a:r>
                        <a:rPr lang="uk-UA" dirty="0">
                          <a:effectLst/>
                        </a:rPr>
                        <a:t> тривалої дії/</a:t>
                      </a:r>
                      <a:r>
                        <a:rPr lang="uk-UA" dirty="0" err="1">
                          <a:effectLst/>
                        </a:rPr>
                        <a:t>холінолітика</a:t>
                      </a:r>
                      <a:r>
                        <a:rPr lang="uk-UA" dirty="0">
                          <a:effectLst/>
                        </a:rPr>
                        <a:t> тривалої дії, оскільки, за результатами досліджень, комбінація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агоніста</a:t>
                      </a:r>
                      <a:r>
                        <a:rPr lang="uk-UA" dirty="0">
                          <a:effectLst/>
                        </a:rPr>
                        <a:t> тривалої дії/</a:t>
                      </a:r>
                      <a:r>
                        <a:rPr lang="uk-UA" dirty="0" err="1">
                          <a:effectLst/>
                        </a:rPr>
                        <a:t>холінолітика</a:t>
                      </a:r>
                      <a:r>
                        <a:rPr lang="uk-UA" dirty="0">
                          <a:effectLst/>
                        </a:rPr>
                        <a:t> тривалої дії показала позитивні результати порівняно з одним </a:t>
                      </a:r>
                      <a:r>
                        <a:rPr lang="uk-UA" dirty="0" err="1">
                          <a:effectLst/>
                        </a:rPr>
                        <a:t>бронходилататором</a:t>
                      </a:r>
                      <a:r>
                        <a:rPr lang="uk-UA" dirty="0">
                          <a:effectLst/>
                        </a:rPr>
                        <a:t>. Комбінація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агоніста</a:t>
                      </a:r>
                      <a:r>
                        <a:rPr lang="uk-UA" dirty="0">
                          <a:effectLst/>
                        </a:rPr>
                        <a:t> тривалої дії/</a:t>
                      </a:r>
                      <a:r>
                        <a:rPr lang="uk-UA" dirty="0" err="1">
                          <a:effectLst/>
                        </a:rPr>
                        <a:t>холінолітика</a:t>
                      </a:r>
                      <a:r>
                        <a:rPr lang="uk-UA" dirty="0">
                          <a:effectLst/>
                        </a:rPr>
                        <a:t> тривалої дії була більш ефективною для профілактики загострень у пацієнтів групи </a:t>
                      </a:r>
                      <a:r>
                        <a:rPr lang="en-US" dirty="0">
                          <a:effectLst/>
                        </a:rPr>
                        <a:t>D, </a:t>
                      </a:r>
                      <a:r>
                        <a:rPr lang="uk-UA" dirty="0">
                          <a:effectLst/>
                        </a:rPr>
                        <a:t>ніж комбінація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агоніста</a:t>
                      </a:r>
                      <a:r>
                        <a:rPr lang="uk-UA" dirty="0">
                          <a:effectLst/>
                        </a:rPr>
                        <a:t> тривалої дії/інгаляційного ГК. Пацієнти групи </a:t>
                      </a:r>
                      <a:r>
                        <a:rPr lang="en-US" dirty="0">
                          <a:effectLst/>
                        </a:rPr>
                        <a:t>D </a:t>
                      </a:r>
                      <a:r>
                        <a:rPr lang="uk-UA" dirty="0">
                          <a:effectLst/>
                        </a:rPr>
                        <a:t>мають підвищений ризик розвитку пневмонії при лікуванні інгаляційними ГК. Якщо пацієнти, яких лікують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агоністом</a:t>
                      </a:r>
                      <a:r>
                        <a:rPr lang="uk-UA" dirty="0">
                          <a:effectLst/>
                        </a:rPr>
                        <a:t> тривалої дії/</a:t>
                      </a:r>
                      <a:r>
                        <a:rPr lang="uk-UA" dirty="0" err="1">
                          <a:effectLst/>
                        </a:rPr>
                        <a:t>холінолітиком</a:t>
                      </a:r>
                      <a:r>
                        <a:rPr lang="uk-UA" dirty="0">
                          <a:effectLst/>
                        </a:rPr>
                        <a:t> тривалої дії/інгаляційним ГК, все ще мають загострення, можна розглянути наступні варіанти: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додати </a:t>
                      </a:r>
                      <a:r>
                        <a:rPr lang="uk-UA" dirty="0" err="1">
                          <a:effectLst/>
                        </a:rPr>
                        <a:t>рофлуміласт</a:t>
                      </a:r>
                      <a:r>
                        <a:rPr lang="uk-UA" dirty="0">
                          <a:effectLst/>
                        </a:rPr>
                        <a:t> — цей крок може розглядатися у пацієнтів з ОФВ1 &lt;50%, особливо якщо вони зазнали принаймні однієї госпіталізації у зв’язку із загостренням за попередній рік;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додати </a:t>
                      </a:r>
                      <a:r>
                        <a:rPr lang="uk-UA" dirty="0" err="1">
                          <a:effectLst/>
                        </a:rPr>
                        <a:t>макролід</a:t>
                      </a:r>
                      <a:r>
                        <a:rPr lang="uk-UA" dirty="0">
                          <a:effectLst/>
                        </a:rPr>
                        <a:t>, якщо пацієнт належить до колишніх курців;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припинити застосування інгаляційних ГК — ця рекомендація підтверджується даними, які показують підвищений ризик побічних ефектів (включаючи пневмонію) та відсутність значної шкоди від припинення застосування інгаляційних ГК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935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1862" y="482769"/>
            <a:ext cx="10677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212529"/>
                </a:solidFill>
                <a:latin typeface="Helvetica Neue"/>
              </a:rPr>
              <a:t> Рекомендовані антибіотики при різних етіологічних збудниках у хворих на ХОЗЛ (Європейське товариство клінічної мікробіології та інфекційних захворювань, 2012)</a:t>
            </a:r>
            <a:endParaRPr lang="uk-UA" b="1" i="0" dirty="0">
              <a:solidFill>
                <a:srgbClr val="212529"/>
              </a:solidFill>
              <a:effectLst/>
              <a:latin typeface="Helvetica Neue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688633"/>
              </p:ext>
            </p:extLst>
          </p:nvPr>
        </p:nvGraphicFramePr>
        <p:xfrm>
          <a:off x="941695" y="1170043"/>
          <a:ext cx="10877266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4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Патогенний мікроб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>
                          <a:effectLst/>
                        </a:rPr>
                        <a:t>Рекомендовані антибіотики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Пеніцилінрезистентний</a:t>
                      </a:r>
                      <a:br>
                        <a:rPr lang="uk-UA">
                          <a:effectLst/>
                        </a:rPr>
                      </a:br>
                      <a:r>
                        <a:rPr lang="en-US">
                          <a:effectLst/>
                        </a:rPr>
                        <a:t>S. pneumoniae (</a:t>
                      </a:r>
                      <a:r>
                        <a:rPr lang="uk-UA">
                          <a:effectLst/>
                        </a:rPr>
                        <a:t>мінімальна інгібуюча концентрація &gt;8 мг/дл)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Левофлоксацин, моксифлоксацин, ванкоміцин, тейкопланін, лінезолід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Метицилінчутливий</a:t>
                      </a:r>
                      <a:br>
                        <a:rPr lang="uk-UA">
                          <a:effectLst/>
                        </a:rPr>
                      </a:br>
                      <a:r>
                        <a:rPr lang="uk-UA">
                          <a:effectLst/>
                        </a:rPr>
                        <a:t>золотистий стафілокок (</a:t>
                      </a:r>
                      <a:r>
                        <a:rPr lang="en-US">
                          <a:effectLst/>
                        </a:rPr>
                        <a:t>MSSA)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Флуклоксацилін, цефалоспорин ІІ покоління, кліндаміцин, левофлоксацин, моксифлоксацин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Метицилінстійкий</a:t>
                      </a:r>
                      <a:br>
                        <a:rPr lang="uk-UA">
                          <a:effectLst/>
                        </a:rPr>
                      </a:br>
                      <a:r>
                        <a:rPr lang="uk-UA">
                          <a:effectLst/>
                        </a:rPr>
                        <a:t>золотистий стафілокок (</a:t>
                      </a:r>
                      <a:r>
                        <a:rPr lang="en-US">
                          <a:effectLst/>
                        </a:rPr>
                        <a:t>MRSA)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Ванкоміцин, тейкопланін + рифампіцин, лінезолід, кліндаміцин</a:t>
                      </a:r>
                      <a:br>
                        <a:rPr lang="uk-UA">
                          <a:effectLst/>
                        </a:rPr>
                      </a:br>
                      <a:r>
                        <a:rPr lang="uk-UA">
                          <a:effectLst/>
                        </a:rPr>
                        <a:t>(якщо збудник чутливий)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Ампіцилінстійкий штам </a:t>
                      </a:r>
                      <a:r>
                        <a:rPr lang="en-US">
                          <a:effectLst/>
                        </a:rPr>
                        <a:t>H. </a:t>
                      </a:r>
                      <a:r>
                        <a:rPr lang="uk-UA">
                          <a:effectLst/>
                        </a:rPr>
                        <a:t>і</a:t>
                      </a:r>
                      <a:r>
                        <a:rPr lang="en-US">
                          <a:effectLst/>
                        </a:rPr>
                        <a:t>nfluenza</a:t>
                      </a:r>
                      <a:r>
                        <a:rPr lang="uk-UA">
                          <a:effectLst/>
                        </a:rPr>
                        <a:t>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Захищений амінопеніцилін, левофлоксацин, моксифлоксацин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М</a:t>
                      </a:r>
                      <a:r>
                        <a:rPr lang="en-US">
                          <a:effectLst/>
                        </a:rPr>
                        <a:t>ycoplasma pneumoniae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Доксициклін, макролід, левофлоксацин, моксифлоксацин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</a:rPr>
                        <a:t>Chlamydophila pneumoniae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Доксициклін, макролід, левофлоксацин, моксифлоксацин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</a:rPr>
                        <a:t>Legionella spp.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 err="1">
                          <a:effectLst/>
                        </a:rPr>
                        <a:t>Левофлоксацин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моксифлоксацин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макролід</a:t>
                      </a:r>
                      <a:r>
                        <a:rPr lang="ru-RU" dirty="0">
                          <a:effectLst/>
                        </a:rPr>
                        <a:t> (</a:t>
                      </a:r>
                      <a:r>
                        <a:rPr lang="ru-RU" dirty="0" err="1">
                          <a:effectLst/>
                        </a:rPr>
                        <a:t>краще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азитроміцин</a:t>
                      </a:r>
                      <a:r>
                        <a:rPr lang="ru-RU" dirty="0">
                          <a:effectLst/>
                        </a:rPr>
                        <a:t>) + </a:t>
                      </a:r>
                      <a:r>
                        <a:rPr lang="ru-RU" dirty="0" err="1">
                          <a:effectLst/>
                        </a:rPr>
                        <a:t>рифампіцин</a:t>
                      </a:r>
                      <a:endParaRPr lang="ru-RU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</a:rPr>
                        <a:t>Coxiella burnetii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Доксициклін, левофлоксацин, моксифлоксацин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</a:rPr>
                        <a:t>Acinobacter baumanii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 err="1">
                          <a:effectLst/>
                        </a:rPr>
                        <a:t>Цефалоспорин</a:t>
                      </a:r>
                      <a:r>
                        <a:rPr lang="uk-UA" dirty="0">
                          <a:effectLst/>
                        </a:rPr>
                        <a:t> ІІІ покоління + </a:t>
                      </a:r>
                      <a:r>
                        <a:rPr lang="uk-UA" dirty="0" err="1">
                          <a:effectLst/>
                        </a:rPr>
                        <a:t>аміноглікозиди</a:t>
                      </a:r>
                      <a:r>
                        <a:rPr lang="uk-UA" dirty="0">
                          <a:effectLst/>
                        </a:rPr>
                        <a:t>, </a:t>
                      </a:r>
                      <a:r>
                        <a:rPr lang="uk-UA" dirty="0" err="1">
                          <a:effectLst/>
                        </a:rPr>
                        <a:t>ампіцилін</a:t>
                      </a:r>
                      <a:r>
                        <a:rPr lang="uk-UA" dirty="0">
                          <a:effectLst/>
                        </a:rPr>
                        <a:t>/</a:t>
                      </a:r>
                      <a:r>
                        <a:rPr lang="uk-UA" dirty="0" err="1">
                          <a:effectLst/>
                        </a:rPr>
                        <a:t>сульбактам</a:t>
                      </a:r>
                      <a:endParaRPr lang="uk-UA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57720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4949" y="635589"/>
            <a:ext cx="80066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212529"/>
                </a:solidFill>
                <a:latin typeface="Helvetica Neue"/>
              </a:rPr>
              <a:t>Фактори</a:t>
            </a:r>
            <a:r>
              <a:rPr lang="ru-RU" b="1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b="1" dirty="0" err="1">
                <a:solidFill>
                  <a:srgbClr val="212529"/>
                </a:solidFill>
                <a:latin typeface="Helvetica Neue"/>
              </a:rPr>
              <a:t>ризику</a:t>
            </a:r>
            <a:r>
              <a:rPr lang="ru-RU" b="1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b="1" dirty="0" err="1">
                <a:solidFill>
                  <a:srgbClr val="212529"/>
                </a:solidFill>
                <a:latin typeface="Helvetica Neue"/>
              </a:rPr>
              <a:t>кардіоваскуляторних</a:t>
            </a:r>
            <a:r>
              <a:rPr lang="ru-RU" b="1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b="1" dirty="0" err="1">
                <a:solidFill>
                  <a:srgbClr val="212529"/>
                </a:solidFill>
                <a:latin typeface="Helvetica Neue"/>
              </a:rPr>
              <a:t>ускладнень</a:t>
            </a:r>
            <a:r>
              <a:rPr lang="ru-RU" b="1" dirty="0">
                <a:solidFill>
                  <a:srgbClr val="212529"/>
                </a:solidFill>
                <a:latin typeface="Helvetica Neue"/>
              </a:rPr>
              <a:t> при ХОЗЛ</a:t>
            </a:r>
            <a:endParaRPr lang="ru-RU" b="1" i="0" dirty="0">
              <a:solidFill>
                <a:srgbClr val="212529"/>
              </a:solidFill>
              <a:effectLst/>
              <a:latin typeface="Helvetica Neue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399807"/>
              </p:ext>
            </p:extLst>
          </p:nvPr>
        </p:nvGraphicFramePr>
        <p:xfrm>
          <a:off x="1813636" y="1442997"/>
          <a:ext cx="8127999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 b="1">
                          <a:effectLst/>
                        </a:rPr>
                        <a:t>Загальні фактори ризику</a:t>
                      </a:r>
                      <a:endParaRPr lang="uk-UA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b="1">
                          <a:effectLst/>
                        </a:rPr>
                        <a:t>Кардіальні фактори ризику</a:t>
                      </a:r>
                      <a:endParaRPr lang="uk-UA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b="1">
                          <a:effectLst/>
                        </a:rPr>
                        <a:t>Кардіоваскуляторні ускладнення</a:t>
                      </a:r>
                      <a:endParaRPr lang="uk-UA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Вік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Часті загострення ХОЗЛ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Пневмонії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Ремоделювання бронхів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Апоптоз альвеол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Дисфункція хребетних м’язів і діафрагми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ЛН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Бронхіальна обструкція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Зниження ОФВ1 &lt;70%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Анемія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Депресія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Гіпертрофія ПШ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Кардіоваскулярне ремоделювання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Мікроангіопатії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Гіпоксемія та ішемія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ЦД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Метаболічний синдром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АГ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ІХС (стенокардія)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Підвищення коагуляційного потенціалу та ризик тромбоемболічних ускладнень (ТЕЛА тощо)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Систоло-</a:t>
                      </a:r>
                      <a:r>
                        <a:rPr lang="uk-UA" dirty="0" err="1">
                          <a:effectLst/>
                        </a:rPr>
                        <a:t>діастолічна</a:t>
                      </a:r>
                      <a:r>
                        <a:rPr lang="uk-UA" dirty="0">
                          <a:effectLst/>
                        </a:rPr>
                        <a:t> </a:t>
                      </a:r>
                      <a:r>
                        <a:rPr lang="uk-UA" dirty="0" err="1">
                          <a:effectLst/>
                        </a:rPr>
                        <a:t>дисфункція</a:t>
                      </a:r>
                      <a:endParaRPr lang="uk-UA" dirty="0">
                        <a:effectLst/>
                      </a:endParaRP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Гостра і хронічна СН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Аритмії (шлуночкові екстрасистоли високих градацій (3–5), </a:t>
                      </a:r>
                      <a:r>
                        <a:rPr lang="uk-UA" dirty="0" err="1">
                          <a:effectLst/>
                        </a:rPr>
                        <a:t>шлуночкова</a:t>
                      </a:r>
                      <a:r>
                        <a:rPr lang="uk-UA" dirty="0">
                          <a:effectLst/>
                        </a:rPr>
                        <a:t> ПТ, ФП, ФШ, асистолія, електромеханічна дисоціація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ІМ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Інсульт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 err="1">
                          <a:effectLst/>
                        </a:rPr>
                        <a:t>Кардіальна</a:t>
                      </a:r>
                      <a:r>
                        <a:rPr lang="uk-UA" dirty="0">
                          <a:effectLst/>
                        </a:rPr>
                        <a:t> смерть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7386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Прогноз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1128" y="2169995"/>
            <a:ext cx="10151895" cy="3621206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ХОЗЛ — частково зворотна патологія; адекватне і тривале лікування дозволяє сповільнити її прогресування. Хворі на ХОЗЛ часто помирають від ЛН (4–35% випадків), раку легені (20–33%), </a:t>
            </a:r>
            <a:r>
              <a:rPr lang="uk-UA" dirty="0" err="1"/>
              <a:t>кардіоваскулярних</a:t>
            </a:r>
            <a:r>
              <a:rPr lang="uk-UA" dirty="0"/>
              <a:t> ускладнень (25% випадків).</a:t>
            </a:r>
          </a:p>
        </p:txBody>
      </p:sp>
    </p:spTree>
    <p:extLst>
      <p:ext uri="{BB962C8B-B14F-4D97-AF65-F5344CB8AC3E}">
        <p14:creationId xmlns:p14="http://schemas.microsoft.com/office/powerpoint/2010/main" val="8792839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Профілактика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6788" y="1978925"/>
            <a:ext cx="9906235" cy="38122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dirty="0"/>
              <a:t> Первинна профілактика включає заходи щодо екологічного оздоровлення зовнішнього середовища і загартування організму людини</a:t>
            </a:r>
            <a:r>
              <a:rPr lang="uk-UA"/>
              <a:t>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/>
              <a:t>Вторинна профілактика ХОЗЛ передбачає проведення </a:t>
            </a:r>
            <a:r>
              <a:rPr lang="uk-UA" dirty="0" err="1"/>
              <a:t>протирецидивного</a:t>
            </a:r>
            <a:r>
              <a:rPr lang="uk-UA" dirty="0"/>
              <a:t> лікування в осінні та зимові місяці, коли підвищується ризик респіраторно-вірусних захворювань органів дихання. Припинення паління є найбільш ефективним і економічно обґрунтованим засобом, що дозволяє знизити ризик розвитку ХОЗЛ і запобігти прогресуванню ХОЗЛ </a:t>
            </a:r>
          </a:p>
        </p:txBody>
      </p:sp>
    </p:spTree>
    <p:extLst>
      <p:ext uri="{BB962C8B-B14F-4D97-AF65-F5344CB8AC3E}">
        <p14:creationId xmlns:p14="http://schemas.microsoft.com/office/powerpoint/2010/main" val="27286643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Заключення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5911" y="1734766"/>
            <a:ext cx="10493089" cy="3976048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За даними міжнародної статистики, госпітальна смертність хворих із загостренням ХОЗЛ становить 8%, а через рік після загострення — 23%.</a:t>
            </a:r>
          </a:p>
          <a:p>
            <a:pPr marL="0" indent="0">
              <a:buNone/>
            </a:pPr>
            <a:r>
              <a:rPr lang="uk-UA" dirty="0"/>
              <a:t>Попри те що ХОЗЛ є прогресуючим захворюванням, правильно підібрані і вчасно призначені препарати та реабілітація можуть значно уповільнити розвиток, запобігти виникненню ускладнень і покращити якість життя пацієнтів.</a:t>
            </a:r>
          </a:p>
        </p:txBody>
      </p:sp>
    </p:spTree>
    <p:extLst>
      <p:ext uri="{BB962C8B-B14F-4D97-AF65-F5344CB8AC3E}">
        <p14:creationId xmlns:p14="http://schemas.microsoft.com/office/powerpoint/2010/main" val="22322726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17300-79A6-FD77-A928-3EC131D93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/>
              <a:t>ДЯКУЮ ЗА УВАГУ!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5AF91A-D64D-2B35-EB10-56D4459B0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7355661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1332</TotalTime>
  <Words>5521</Words>
  <Application>Microsoft Office PowerPoint</Application>
  <PresentationFormat>Widescreen</PresentationFormat>
  <Paragraphs>576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Arial</vt:lpstr>
      <vt:lpstr>Calibri</vt:lpstr>
      <vt:lpstr>Corbel</vt:lpstr>
      <vt:lpstr>Helvetica Neue</vt:lpstr>
      <vt:lpstr>MyriadPro-Bold</vt:lpstr>
      <vt:lpstr>MyriadPro-BoldIt</vt:lpstr>
      <vt:lpstr>Wingdings</vt:lpstr>
      <vt:lpstr>Basis</vt:lpstr>
      <vt:lpstr>       « Хронічні обструктивні захворювання легень.  Сучасні підходи до класифікації, критеріїв діагностики та лікування». </vt:lpstr>
      <vt:lpstr>Актуальність </vt:lpstr>
      <vt:lpstr>Визначення </vt:lpstr>
      <vt:lpstr>Фактори ризику та механізми розвитку ХОЗЛ</vt:lpstr>
      <vt:lpstr>PowerPoint Presentation</vt:lpstr>
      <vt:lpstr>PowerPoint Presentation</vt:lpstr>
      <vt:lpstr>PowerPoint Presentation</vt:lpstr>
      <vt:lpstr> Спірометрична класифікація ХОЗЛ за ступенем тяжкості та порушень ОФВ1 після прийому бронхолітика </vt:lpstr>
      <vt:lpstr>Характеристика груп хворих</vt:lpstr>
      <vt:lpstr>Зразок формулювання діагнозу</vt:lpstr>
      <vt:lpstr>Класифікація ХОЗЛ залежно від ризику розвитку несприятливих подій </vt:lpstr>
      <vt:lpstr>PowerPoint Presentation</vt:lpstr>
      <vt:lpstr>Діагностика ХОЗЛ</vt:lpstr>
      <vt:lpstr>Характерні клінічні симптоми ХОЗЛ</vt:lpstr>
      <vt:lpstr>PowerPoint Presentation</vt:lpstr>
      <vt:lpstr>PowerPoint Presentation</vt:lpstr>
      <vt:lpstr>PowerPoint Presentation</vt:lpstr>
      <vt:lpstr>Фізикальний огляд </vt:lpstr>
      <vt:lpstr>ОЦІНКА ХОЗЛ</vt:lpstr>
      <vt:lpstr>Спірометрична оцінка</vt:lpstr>
      <vt:lpstr>PowerPoint Presentation</vt:lpstr>
      <vt:lpstr>Класифікація тяжкості обмежень прохідності дихальних шляхів при ХОЗЛ (заснована на ОФВ1ьпісля прийому бронхолітика)</vt:lpstr>
      <vt:lpstr>PowerPoint Presentation</vt:lpstr>
      <vt:lpstr>PowerPoint Presentation</vt:lpstr>
      <vt:lpstr>PowerPoint Presentation</vt:lpstr>
      <vt:lpstr>Таким чином, групи хворих можна характеризувати як</vt:lpstr>
      <vt:lpstr>PowerPoint Presentation</vt:lpstr>
      <vt:lpstr>Додаткові методи дослідження </vt:lpstr>
      <vt:lpstr>PowerPoint Presentation</vt:lpstr>
      <vt:lpstr>Диференційна діагностика ХОЗЛ</vt:lpstr>
      <vt:lpstr>Диференційна діагностика ХОЗЛ</vt:lpstr>
      <vt:lpstr>Лікування</vt:lpstr>
      <vt:lpstr>Немедикаментозне лікування </vt:lpstr>
      <vt:lpstr>PowerPoint Presentation</vt:lpstr>
      <vt:lpstr>Медикаментозне лікування</vt:lpstr>
      <vt:lpstr>PowerPoint Presentation</vt:lpstr>
      <vt:lpstr>PowerPoint Presentation</vt:lpstr>
      <vt:lpstr>PowerPoint Presentation</vt:lpstr>
      <vt:lpstr>PowerPoint Presentation</vt:lpstr>
      <vt:lpstr>Інші лікувальні заходи.</vt:lpstr>
      <vt:lpstr>Оксигенотерапія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Прогноз</vt:lpstr>
      <vt:lpstr>Профілактика</vt:lpstr>
      <vt:lpstr>Заключення</vt:lpstr>
      <vt:lpstr>ДЯКУЮ ЗА УВАГУ!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Мой</dc:creator>
  <cp:lastModifiedBy>Елизавета Тулянцева</cp:lastModifiedBy>
  <cp:revision>83</cp:revision>
  <dcterms:created xsi:type="dcterms:W3CDTF">2020-04-10T11:27:44Z</dcterms:created>
  <dcterms:modified xsi:type="dcterms:W3CDTF">2022-06-06T15:17:29Z</dcterms:modified>
</cp:coreProperties>
</file>