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5" r:id="rId7"/>
    <p:sldId id="261" r:id="rId8"/>
    <p:sldId id="263" r:id="rId9"/>
    <p:sldId id="264" r:id="rId10"/>
    <p:sldId id="267" r:id="rId11"/>
    <p:sldId id="311" r:id="rId12"/>
    <p:sldId id="312" r:id="rId13"/>
    <p:sldId id="273" r:id="rId14"/>
    <p:sldId id="272" r:id="rId15"/>
    <p:sldId id="274" r:id="rId16"/>
    <p:sldId id="322" r:id="rId17"/>
    <p:sldId id="277" r:id="rId18"/>
    <p:sldId id="318" r:id="rId19"/>
    <p:sldId id="319" r:id="rId20"/>
    <p:sldId id="320" r:id="rId21"/>
    <p:sldId id="268" r:id="rId22"/>
    <p:sldId id="266" r:id="rId23"/>
    <p:sldId id="271" r:id="rId24"/>
    <p:sldId id="276" r:id="rId25"/>
    <p:sldId id="269" r:id="rId26"/>
    <p:sldId id="270" r:id="rId27"/>
    <p:sldId id="279" r:id="rId28"/>
    <p:sldId id="282" r:id="rId29"/>
    <p:sldId id="283" r:id="rId30"/>
    <p:sldId id="281" r:id="rId31"/>
    <p:sldId id="275" r:id="rId32"/>
    <p:sldId id="285" r:id="rId33"/>
    <p:sldId id="284" r:id="rId34"/>
    <p:sldId id="287" r:id="rId35"/>
    <p:sldId id="286" r:id="rId36"/>
    <p:sldId id="289" r:id="rId37"/>
    <p:sldId id="313" r:id="rId38"/>
    <p:sldId id="314" r:id="rId39"/>
    <p:sldId id="315" r:id="rId40"/>
    <p:sldId id="290" r:id="rId41"/>
    <p:sldId id="291" r:id="rId42"/>
    <p:sldId id="292" r:id="rId43"/>
    <p:sldId id="294" r:id="rId44"/>
    <p:sldId id="295" r:id="rId45"/>
    <p:sldId id="296" r:id="rId46"/>
    <p:sldId id="302" r:id="rId47"/>
    <p:sldId id="298" r:id="rId48"/>
    <p:sldId id="299" r:id="rId49"/>
    <p:sldId id="300" r:id="rId50"/>
    <p:sldId id="293" r:id="rId51"/>
    <p:sldId id="303" r:id="rId52"/>
    <p:sldId id="304" r:id="rId53"/>
    <p:sldId id="305" r:id="rId54"/>
    <p:sldId id="306" r:id="rId55"/>
    <p:sldId id="316" r:id="rId56"/>
    <p:sldId id="307" r:id="rId57"/>
    <p:sldId id="308" r:id="rId58"/>
    <p:sldId id="309" r:id="rId59"/>
    <p:sldId id="310" r:id="rId60"/>
    <p:sldId id="278" r:id="rId61"/>
    <p:sldId id="323"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74" autoAdjust="0"/>
    <p:restoredTop sz="94660"/>
  </p:normalViewPr>
  <p:slideViewPr>
    <p:cSldViewPr snapToGrid="0">
      <p:cViewPr varScale="1">
        <p:scale>
          <a:sx n="72" d="100"/>
          <a:sy n="72" d="100"/>
        </p:scale>
        <p:origin x="88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F765001-8FA6-46DC-A621-608F2D2CA0E7}" type="datetimeFigureOut">
              <a:rPr lang="uk-UA" smtClean="0"/>
              <a:t>06.06.2022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CE63A1E-DFC2-416A-B632-689070DCFB5F}" type="slidenum">
              <a:rPr lang="uk-UA" smtClean="0"/>
              <a:t>‹#›</a:t>
            </a:fld>
            <a:endParaRPr lang="uk-UA"/>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6079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765001-8FA6-46DC-A621-608F2D2CA0E7}" type="datetimeFigureOut">
              <a:rPr lang="uk-UA" smtClean="0"/>
              <a:t>06.06.2022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CE63A1E-DFC2-416A-B632-689070DCFB5F}" type="slidenum">
              <a:rPr lang="uk-UA" smtClean="0"/>
              <a:t>‹#›</a:t>
            </a:fld>
            <a:endParaRPr lang="uk-UA"/>
          </a:p>
        </p:txBody>
      </p:sp>
    </p:spTree>
    <p:extLst>
      <p:ext uri="{BB962C8B-B14F-4D97-AF65-F5344CB8AC3E}">
        <p14:creationId xmlns:p14="http://schemas.microsoft.com/office/powerpoint/2010/main" val="358844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765001-8FA6-46DC-A621-608F2D2CA0E7}" type="datetimeFigureOut">
              <a:rPr lang="uk-UA" smtClean="0"/>
              <a:t>06.06.2022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CE63A1E-DFC2-416A-B632-689070DCFB5F}" type="slidenum">
              <a:rPr lang="uk-UA" smtClean="0"/>
              <a:t>‹#›</a:t>
            </a:fld>
            <a:endParaRPr lang="uk-UA"/>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461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765001-8FA6-46DC-A621-608F2D2CA0E7}" type="datetimeFigureOut">
              <a:rPr lang="uk-UA" smtClean="0"/>
              <a:t>06.06.2022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CE63A1E-DFC2-416A-B632-689070DCFB5F}" type="slidenum">
              <a:rPr lang="uk-UA" smtClean="0"/>
              <a:t>‹#›</a:t>
            </a:fld>
            <a:endParaRPr lang="uk-UA"/>
          </a:p>
        </p:txBody>
      </p:sp>
    </p:spTree>
    <p:extLst>
      <p:ext uri="{BB962C8B-B14F-4D97-AF65-F5344CB8AC3E}">
        <p14:creationId xmlns:p14="http://schemas.microsoft.com/office/powerpoint/2010/main" val="1366258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765001-8FA6-46DC-A621-608F2D2CA0E7}" type="datetimeFigureOut">
              <a:rPr lang="uk-UA" smtClean="0"/>
              <a:t>06.06.2022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2CE63A1E-DFC2-416A-B632-689070DCFB5F}" type="slidenum">
              <a:rPr lang="uk-UA" smtClean="0"/>
              <a:t>‹#›</a:t>
            </a:fld>
            <a:endParaRPr lang="uk-UA"/>
          </a:p>
        </p:txBody>
      </p:sp>
    </p:spTree>
    <p:extLst>
      <p:ext uri="{BB962C8B-B14F-4D97-AF65-F5344CB8AC3E}">
        <p14:creationId xmlns:p14="http://schemas.microsoft.com/office/powerpoint/2010/main" val="3657241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765001-8FA6-46DC-A621-608F2D2CA0E7}" type="datetimeFigureOut">
              <a:rPr lang="uk-UA" smtClean="0"/>
              <a:t>06.06.2022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CE63A1E-DFC2-416A-B632-689070DCFB5F}" type="slidenum">
              <a:rPr lang="uk-UA" smtClean="0"/>
              <a:t>‹#›</a:t>
            </a:fld>
            <a:endParaRPr lang="uk-UA"/>
          </a:p>
        </p:txBody>
      </p:sp>
    </p:spTree>
    <p:extLst>
      <p:ext uri="{BB962C8B-B14F-4D97-AF65-F5344CB8AC3E}">
        <p14:creationId xmlns:p14="http://schemas.microsoft.com/office/powerpoint/2010/main" val="1833529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65001-8FA6-46DC-A621-608F2D2CA0E7}" type="datetimeFigureOut">
              <a:rPr lang="uk-UA" smtClean="0"/>
              <a:t>06.06.2022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2CE63A1E-DFC2-416A-B632-689070DCFB5F}" type="slidenum">
              <a:rPr lang="uk-UA" smtClean="0"/>
              <a:t>‹#›</a:t>
            </a:fld>
            <a:endParaRPr lang="uk-UA"/>
          </a:p>
        </p:txBody>
      </p:sp>
    </p:spTree>
    <p:extLst>
      <p:ext uri="{BB962C8B-B14F-4D97-AF65-F5344CB8AC3E}">
        <p14:creationId xmlns:p14="http://schemas.microsoft.com/office/powerpoint/2010/main" val="2849454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765001-8FA6-46DC-A621-608F2D2CA0E7}" type="datetimeFigureOut">
              <a:rPr lang="uk-UA" smtClean="0"/>
              <a:t>06.06.2022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CE63A1E-DFC2-416A-B632-689070DCFB5F}" type="slidenum">
              <a:rPr lang="uk-UA" smtClean="0"/>
              <a:t>‹#›</a:t>
            </a:fld>
            <a:endParaRPr lang="uk-UA"/>
          </a:p>
        </p:txBody>
      </p:sp>
    </p:spTree>
    <p:extLst>
      <p:ext uri="{BB962C8B-B14F-4D97-AF65-F5344CB8AC3E}">
        <p14:creationId xmlns:p14="http://schemas.microsoft.com/office/powerpoint/2010/main" val="1191256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765001-8FA6-46DC-A621-608F2D2CA0E7}" type="datetimeFigureOut">
              <a:rPr lang="uk-UA" smtClean="0"/>
              <a:t>06.06.2022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CE63A1E-DFC2-416A-B632-689070DCFB5F}" type="slidenum">
              <a:rPr lang="uk-UA" smtClean="0"/>
              <a:t>‹#›</a:t>
            </a:fld>
            <a:endParaRPr lang="uk-UA"/>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773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765001-8FA6-46DC-A621-608F2D2CA0E7}" type="datetimeFigureOut">
              <a:rPr lang="uk-UA" smtClean="0"/>
              <a:t>06.06.2022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CE63A1E-DFC2-416A-B632-689070DCFB5F}" type="slidenum">
              <a:rPr lang="uk-UA" smtClean="0"/>
              <a:t>‹#›</a:t>
            </a:fld>
            <a:endParaRPr lang="uk-UA"/>
          </a:p>
        </p:txBody>
      </p:sp>
    </p:spTree>
    <p:extLst>
      <p:ext uri="{BB962C8B-B14F-4D97-AF65-F5344CB8AC3E}">
        <p14:creationId xmlns:p14="http://schemas.microsoft.com/office/powerpoint/2010/main" val="2069233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765001-8FA6-46DC-A621-608F2D2CA0E7}" type="datetimeFigureOut">
              <a:rPr lang="uk-UA" smtClean="0"/>
              <a:t>06.06.2022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CE63A1E-DFC2-416A-B632-689070DCFB5F}" type="slidenum">
              <a:rPr lang="uk-UA" smtClean="0"/>
              <a:t>‹#›</a:t>
            </a:fld>
            <a:endParaRPr lang="uk-UA"/>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1207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F765001-8FA6-46DC-A621-608F2D2CA0E7}" type="datetimeFigureOut">
              <a:rPr lang="uk-UA" smtClean="0"/>
              <a:t>06.06.2022</a:t>
            </a:fld>
            <a:endParaRPr lang="uk-UA"/>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uk-UA"/>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2CE63A1E-DFC2-416A-B632-689070DCFB5F}" type="slidenum">
              <a:rPr lang="uk-UA" smtClean="0"/>
              <a:t>‹#›</a:t>
            </a:fld>
            <a:endParaRPr lang="uk-UA"/>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95900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1376" y="1360967"/>
            <a:ext cx="11249247" cy="2466182"/>
          </a:xfrm>
        </p:spPr>
        <p:txBody>
          <a:bodyPr>
            <a:normAutofit fontScale="90000"/>
          </a:bodyPr>
          <a:lstStyle/>
          <a:p>
            <a:pPr algn="ctr"/>
            <a:br>
              <a:rPr lang="uk-UA" dirty="0"/>
            </a:br>
            <a:r>
              <a:rPr lang="uk-UA" sz="4900" dirty="0"/>
              <a:t>«Пневмонії. Класифікація. Клініка.  Діагностика. Ускладнення. Медикаментозна терапія».</a:t>
            </a:r>
          </a:p>
        </p:txBody>
      </p:sp>
      <p:sp>
        <p:nvSpPr>
          <p:cNvPr id="5" name="TextBox 4">
            <a:extLst>
              <a:ext uri="{FF2B5EF4-FFF2-40B4-BE49-F238E27FC236}">
                <a16:creationId xmlns:a16="http://schemas.microsoft.com/office/drawing/2014/main" id="{F088B0CD-7787-4B94-D1EF-A2B7DEE9213A}"/>
              </a:ext>
            </a:extLst>
          </p:cNvPr>
          <p:cNvSpPr txBox="1"/>
          <p:nvPr/>
        </p:nvSpPr>
        <p:spPr>
          <a:xfrm>
            <a:off x="3048885" y="202019"/>
            <a:ext cx="6456621" cy="646331"/>
          </a:xfrm>
          <a:prstGeom prst="rect">
            <a:avLst/>
          </a:prstGeom>
          <a:noFill/>
        </p:spPr>
        <p:txBody>
          <a:bodyPr wrap="square">
            <a:spAutoFit/>
          </a:bodyPr>
          <a:lstStyle/>
          <a:p>
            <a:pPr algn="ctr"/>
            <a:r>
              <a:rPr lang="ru-RU" dirty="0"/>
              <a:t>ОДЕСЬКИЙ НАЦІОНАЛЬНИЙ МЕДИЧНИЙ УНІВЕРСИТЕТ</a:t>
            </a:r>
          </a:p>
          <a:p>
            <a:pPr algn="ctr"/>
            <a:r>
              <a:rPr lang="ru-RU" dirty="0"/>
              <a:t>Кафедра </a:t>
            </a:r>
            <a:r>
              <a:rPr lang="ru-RU" dirty="0" err="1"/>
              <a:t>сімейної</a:t>
            </a:r>
            <a:r>
              <a:rPr lang="ru-RU" dirty="0"/>
              <a:t> </a:t>
            </a:r>
            <a:r>
              <a:rPr lang="ru-RU" dirty="0" err="1"/>
              <a:t>медицини</a:t>
            </a:r>
            <a:r>
              <a:rPr lang="ru-RU" dirty="0"/>
              <a:t> та </a:t>
            </a:r>
            <a:r>
              <a:rPr lang="ru-RU" dirty="0" err="1"/>
              <a:t>поліклінічної</a:t>
            </a:r>
            <a:r>
              <a:rPr lang="ru-RU" dirty="0"/>
              <a:t> </a:t>
            </a:r>
            <a:r>
              <a:rPr lang="ru-RU" dirty="0" err="1"/>
              <a:t>терапії</a:t>
            </a:r>
            <a:endParaRPr lang="ru-RU" dirty="0"/>
          </a:p>
        </p:txBody>
      </p:sp>
      <p:sp>
        <p:nvSpPr>
          <p:cNvPr id="6" name="Subtitle 5">
            <a:extLst>
              <a:ext uri="{FF2B5EF4-FFF2-40B4-BE49-F238E27FC236}">
                <a16:creationId xmlns:a16="http://schemas.microsoft.com/office/drawing/2014/main" id="{CB9DF19C-A5FA-83D3-5F7E-F24612A72453}"/>
              </a:ext>
            </a:extLst>
          </p:cNvPr>
          <p:cNvSpPr txBox="1">
            <a:spLocks noGrp="1"/>
          </p:cNvSpPr>
          <p:nvPr>
            <p:ph type="subTitle" idx="1"/>
          </p:nvPr>
        </p:nvSpPr>
        <p:spPr>
          <a:xfrm>
            <a:off x="8610600" y="5368022"/>
            <a:ext cx="3200400" cy="646331"/>
          </a:xfrm>
          <a:prstGeom prst="rect">
            <a:avLst/>
          </a:prstGeom>
          <a:noFill/>
        </p:spPr>
        <p:txBody>
          <a:bodyPr wrap="square">
            <a:spAutoFit/>
          </a:bodyPr>
          <a:lstStyle/>
          <a:p>
            <a:pPr algn="r"/>
            <a:r>
              <a:rPr lang="ru-RU" dirty="0" err="1"/>
              <a:t>Підготувала</a:t>
            </a:r>
            <a:r>
              <a:rPr lang="ru-RU" dirty="0"/>
              <a:t>: </a:t>
            </a:r>
            <a:r>
              <a:rPr lang="ru-RU" dirty="0" err="1"/>
              <a:t>асистентка</a:t>
            </a:r>
            <a:r>
              <a:rPr lang="ru-RU" dirty="0"/>
              <a:t> Тулянцева Є.О.</a:t>
            </a:r>
          </a:p>
        </p:txBody>
      </p:sp>
    </p:spTree>
    <p:extLst>
      <p:ext uri="{BB962C8B-B14F-4D97-AF65-F5344CB8AC3E}">
        <p14:creationId xmlns:p14="http://schemas.microsoft.com/office/powerpoint/2010/main" val="3157744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t>Актуальність </a:t>
            </a:r>
          </a:p>
        </p:txBody>
      </p:sp>
      <p:sp>
        <p:nvSpPr>
          <p:cNvPr id="3" name="Объект 2"/>
          <p:cNvSpPr>
            <a:spLocks noGrp="1"/>
          </p:cNvSpPr>
          <p:nvPr>
            <p:ph idx="1"/>
          </p:nvPr>
        </p:nvSpPr>
        <p:spPr/>
        <p:txBody>
          <a:bodyPr>
            <a:normAutofit/>
          </a:bodyPr>
          <a:lstStyle/>
          <a:p>
            <a:pPr marL="0" indent="0">
              <a:buNone/>
            </a:pPr>
            <a:r>
              <a:rPr lang="uk-UA" dirty="0"/>
              <a:t>Пневмонія залишається актуальною медико-соціальною проблемою. Епідеміологія </a:t>
            </a:r>
            <a:r>
              <a:rPr lang="uk-UA" dirty="0" err="1"/>
              <a:t>позалікарняних</a:t>
            </a:r>
            <a:r>
              <a:rPr lang="uk-UA" dirty="0"/>
              <a:t> </a:t>
            </a:r>
            <a:r>
              <a:rPr lang="uk-UA" dirty="0" err="1"/>
              <a:t>пневмоній</a:t>
            </a:r>
            <a:r>
              <a:rPr lang="uk-UA" dirty="0"/>
              <a:t> на сучасному етапі характеризується тенденцією до зростання захворюваності та летальності в усьому світі. Не дивлячись на значні успіхи досягнуті людством у діагностиці та лікуванні негоспітальної пневмонії (НП), це захворювання продовжує розглядатись як стан, що загрожує життю хворого і є головною причиною смерті від інфекційних хвороб. Знання патогенетичних ланок розвитку захворювання, принципів діагностики, клінічних форм є невід'ємною частиною процесу удосконалення надання допомоги при пневмонії.</a:t>
            </a:r>
          </a:p>
          <a:p>
            <a:endParaRPr lang="uk-UA" dirty="0"/>
          </a:p>
        </p:txBody>
      </p:sp>
    </p:spTree>
    <p:extLst>
      <p:ext uri="{BB962C8B-B14F-4D97-AF65-F5344CB8AC3E}">
        <p14:creationId xmlns:p14="http://schemas.microsoft.com/office/powerpoint/2010/main" val="2062670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Визначення </a:t>
            </a:r>
          </a:p>
        </p:txBody>
      </p:sp>
      <p:sp>
        <p:nvSpPr>
          <p:cNvPr id="3" name="Объект 2"/>
          <p:cNvSpPr>
            <a:spLocks noGrp="1"/>
          </p:cNvSpPr>
          <p:nvPr>
            <p:ph idx="1"/>
          </p:nvPr>
        </p:nvSpPr>
        <p:spPr>
          <a:xfrm>
            <a:off x="533400" y="1690688"/>
            <a:ext cx="10820400" cy="4881562"/>
          </a:xfrm>
        </p:spPr>
        <p:txBody>
          <a:bodyPr>
            <a:normAutofit/>
          </a:bodyPr>
          <a:lstStyle/>
          <a:p>
            <a:pPr marL="0" indent="0">
              <a:buNone/>
            </a:pPr>
            <a:r>
              <a:rPr lang="uk-UA" b="1" dirty="0"/>
              <a:t>Пневмонія </a:t>
            </a:r>
            <a:r>
              <a:rPr lang="uk-UA" dirty="0"/>
              <a:t>– це захворювання, яке є достатньо розповсюдженим, займає одне з перших місць серед причин захворюваності та смертності і за останні роки набуло соціального значення через те, що призводить до економічних збитків, спричиняє періоди непрацездатності. У зв’язку з цим гостра пневмонія входить у пакет проблем, які розробляються як клініцистами, </a:t>
            </a:r>
            <a:r>
              <a:rPr lang="uk-UA" dirty="0" err="1"/>
              <a:t>пульмонологами</a:t>
            </a:r>
            <a:r>
              <a:rPr lang="uk-UA" dirty="0"/>
              <a:t>, терапевтами так і експериментаторами. </a:t>
            </a:r>
          </a:p>
          <a:p>
            <a:pPr marL="0" indent="0">
              <a:buNone/>
            </a:pPr>
            <a:r>
              <a:rPr lang="uk-UA" dirty="0"/>
              <a:t>У даний час пневмонія розглядається як </a:t>
            </a:r>
            <a:r>
              <a:rPr lang="uk-UA" i="1" dirty="0"/>
              <a:t>гостре </a:t>
            </a:r>
            <a:r>
              <a:rPr lang="uk-UA" i="1" dirty="0" err="1"/>
              <a:t>інфекційно</a:t>
            </a:r>
            <a:r>
              <a:rPr lang="uk-UA" i="1" dirty="0"/>
              <a:t>-запальне захворювання легень із залученням усіх структурних елементів легеневої тканини з обов’язковим ураженням альвеол та розвитком в них запальної ексудації. </a:t>
            </a:r>
          </a:p>
        </p:txBody>
      </p:sp>
    </p:spTree>
    <p:extLst>
      <p:ext uri="{BB962C8B-B14F-4D97-AF65-F5344CB8AC3E}">
        <p14:creationId xmlns:p14="http://schemas.microsoft.com/office/powerpoint/2010/main" val="100691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1086" y="637953"/>
            <a:ext cx="9720071" cy="4023360"/>
          </a:xfrm>
        </p:spPr>
        <p:txBody>
          <a:bodyPr/>
          <a:lstStyle/>
          <a:p>
            <a:r>
              <a:rPr lang="uk-UA" dirty="0"/>
              <a:t>У розвитку </a:t>
            </a:r>
            <a:r>
              <a:rPr lang="uk-UA" dirty="0" err="1"/>
              <a:t>пневмоній</a:t>
            </a:r>
            <a:r>
              <a:rPr lang="uk-UA" dirty="0"/>
              <a:t> велике значення має:</a:t>
            </a:r>
          </a:p>
          <a:p>
            <a:r>
              <a:rPr lang="uk-UA" dirty="0"/>
              <a:t>Бактеріальна інфекція:</a:t>
            </a:r>
          </a:p>
          <a:p>
            <a:r>
              <a:rPr lang="uk-UA" dirty="0"/>
              <a:t>— </a:t>
            </a:r>
            <a:r>
              <a:rPr lang="uk-UA" dirty="0" err="1"/>
              <a:t>грампозитивна</a:t>
            </a:r>
            <a:r>
              <a:rPr lang="uk-UA" dirty="0"/>
              <a:t> флора (пневмокок, стрептокок, стафілокок);</a:t>
            </a:r>
          </a:p>
          <a:p>
            <a:r>
              <a:rPr lang="uk-UA" dirty="0"/>
              <a:t>— </a:t>
            </a:r>
            <a:r>
              <a:rPr lang="uk-UA" dirty="0" err="1"/>
              <a:t>грамнегативна</a:t>
            </a:r>
            <a:r>
              <a:rPr lang="uk-UA" dirty="0"/>
              <a:t> флора (</a:t>
            </a:r>
            <a:r>
              <a:rPr lang="uk-UA" dirty="0" err="1"/>
              <a:t>гемофільна</a:t>
            </a:r>
            <a:r>
              <a:rPr lang="uk-UA" dirty="0"/>
              <a:t> паличка, </a:t>
            </a:r>
            <a:r>
              <a:rPr lang="uk-UA" dirty="0" err="1"/>
              <a:t>клебсієла</a:t>
            </a:r>
            <a:r>
              <a:rPr lang="uk-UA" dirty="0"/>
              <a:t>, </a:t>
            </a:r>
            <a:r>
              <a:rPr lang="uk-UA" dirty="0" err="1"/>
              <a:t>ентеробактерії</a:t>
            </a:r>
            <a:r>
              <a:rPr lang="uk-UA" dirty="0"/>
              <a:t>, кишкова паличка, протей, </a:t>
            </a:r>
            <a:r>
              <a:rPr lang="uk-UA" dirty="0" err="1"/>
              <a:t>псевдомонас</a:t>
            </a:r>
            <a:r>
              <a:rPr lang="uk-UA" dirty="0"/>
              <a:t>, </a:t>
            </a:r>
            <a:r>
              <a:rPr lang="uk-UA" dirty="0" err="1"/>
              <a:t>легіонела</a:t>
            </a:r>
            <a:r>
              <a:rPr lang="uk-UA" dirty="0"/>
              <a:t>, </a:t>
            </a:r>
            <a:r>
              <a:rPr lang="uk-UA" dirty="0" err="1"/>
              <a:t>хламідії</a:t>
            </a:r>
            <a:r>
              <a:rPr lang="uk-UA" dirty="0"/>
              <a:t>).</a:t>
            </a:r>
          </a:p>
          <a:p>
            <a:r>
              <a:rPr lang="uk-UA" dirty="0"/>
              <a:t>Мікоплазма.</a:t>
            </a:r>
          </a:p>
          <a:p>
            <a:r>
              <a:rPr lang="uk-UA" dirty="0"/>
              <a:t>Вірусна інфекція (віруси грипу, парагрипу, </a:t>
            </a:r>
            <a:r>
              <a:rPr lang="uk-UA" dirty="0" err="1"/>
              <a:t>герпесу</a:t>
            </a:r>
            <a:r>
              <a:rPr lang="uk-UA" dirty="0"/>
              <a:t>).</a:t>
            </a:r>
          </a:p>
          <a:p>
            <a:r>
              <a:rPr lang="uk-UA" dirty="0"/>
              <a:t>Грибкова інфекція.</a:t>
            </a:r>
          </a:p>
          <a:p>
            <a:endParaRPr lang="uk-UA" dirty="0"/>
          </a:p>
        </p:txBody>
      </p:sp>
    </p:spTree>
    <p:extLst>
      <p:ext uri="{BB962C8B-B14F-4D97-AF65-F5344CB8AC3E}">
        <p14:creationId xmlns:p14="http://schemas.microsoft.com/office/powerpoint/2010/main" val="4275388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3911" y="0"/>
            <a:ext cx="11076214" cy="1325563"/>
          </a:xfrm>
        </p:spPr>
        <p:txBody>
          <a:bodyPr>
            <a:normAutofit/>
          </a:bodyPr>
          <a:lstStyle/>
          <a:p>
            <a:pPr algn="ctr"/>
            <a:r>
              <a:rPr lang="ru-RU" sz="3600" dirty="0" err="1"/>
              <a:t>Клінічні</a:t>
            </a:r>
            <a:r>
              <a:rPr lang="ru-RU" sz="3600" dirty="0"/>
              <a:t> </a:t>
            </a:r>
            <a:r>
              <a:rPr lang="ru-RU" sz="3600" dirty="0" err="1"/>
              <a:t>ситуації</a:t>
            </a:r>
            <a:r>
              <a:rPr lang="ru-RU" sz="3600" dirty="0"/>
              <a:t> з </a:t>
            </a:r>
            <a:r>
              <a:rPr lang="ru-RU" sz="3600" dirty="0" err="1"/>
              <a:t>можливими</a:t>
            </a:r>
            <a:r>
              <a:rPr lang="ru-RU" sz="3600" dirty="0"/>
              <a:t> </a:t>
            </a:r>
            <a:br>
              <a:rPr lang="ru-RU" sz="3600" dirty="0"/>
            </a:br>
            <a:r>
              <a:rPr lang="ru-RU" sz="3600" dirty="0" err="1"/>
              <a:t>збудниками</a:t>
            </a:r>
            <a:r>
              <a:rPr lang="ru-RU" sz="3600" dirty="0"/>
              <a:t> </a:t>
            </a:r>
            <a:r>
              <a:rPr lang="ru-RU" sz="3600" dirty="0" err="1"/>
              <a:t>пневмоній</a:t>
            </a:r>
            <a:endParaRPr lang="uk-UA" sz="36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50554161"/>
              </p:ext>
            </p:extLst>
          </p:nvPr>
        </p:nvGraphicFramePr>
        <p:xfrm>
          <a:off x="293911" y="1325563"/>
          <a:ext cx="11593286" cy="5212080"/>
        </p:xfrm>
        <a:graphic>
          <a:graphicData uri="http://schemas.openxmlformats.org/drawingml/2006/table">
            <a:tbl>
              <a:tblPr firstRow="1" bandRow="1">
                <a:tableStyleId>{5C22544A-7EE6-4342-B048-85BDC9FD1C3A}</a:tableStyleId>
              </a:tblPr>
              <a:tblGrid>
                <a:gridCol w="5796643">
                  <a:extLst>
                    <a:ext uri="{9D8B030D-6E8A-4147-A177-3AD203B41FA5}">
                      <a16:colId xmlns:a16="http://schemas.microsoft.com/office/drawing/2014/main" val="20000"/>
                    </a:ext>
                  </a:extLst>
                </a:gridCol>
                <a:gridCol w="5796643">
                  <a:extLst>
                    <a:ext uri="{9D8B030D-6E8A-4147-A177-3AD203B41FA5}">
                      <a16:colId xmlns:a16="http://schemas.microsoft.com/office/drawing/2014/main" val="20001"/>
                    </a:ext>
                  </a:extLst>
                </a:gridCol>
              </a:tblGrid>
              <a:tr h="370840">
                <a:tc>
                  <a:txBody>
                    <a:bodyPr/>
                    <a:lstStyle/>
                    <a:p>
                      <a:r>
                        <a:rPr lang="uk-UA" sz="2400" dirty="0"/>
                        <a:t>Клінічна ситуація </a:t>
                      </a:r>
                    </a:p>
                  </a:txBody>
                  <a:tcPr/>
                </a:tc>
                <a:tc>
                  <a:txBody>
                    <a:bodyPr/>
                    <a:lstStyle/>
                    <a:p>
                      <a:r>
                        <a:rPr lang="uk-UA" sz="2400" dirty="0"/>
                        <a:t>Можливий збудник </a:t>
                      </a:r>
                    </a:p>
                  </a:txBody>
                  <a:tcPr/>
                </a:tc>
                <a:extLst>
                  <a:ext uri="{0D108BD9-81ED-4DB2-BD59-A6C34878D82A}">
                    <a16:rowId xmlns:a16="http://schemas.microsoft.com/office/drawing/2014/main" val="10000"/>
                  </a:ext>
                </a:extLst>
              </a:tr>
              <a:tr h="370840">
                <a:tc>
                  <a:txBody>
                    <a:bodyPr/>
                    <a:lstStyle/>
                    <a:p>
                      <a:r>
                        <a:rPr lang="uk-UA" sz="2400" b="0" i="0" kern="1200" dirty="0">
                          <a:solidFill>
                            <a:schemeClr val="dk1"/>
                          </a:solidFill>
                          <a:effectLst/>
                          <a:latin typeface="+mn-lt"/>
                          <a:ea typeface="+mn-ea"/>
                          <a:cs typeface="+mn-cs"/>
                        </a:rPr>
                        <a:t>Вік молодше 25 років</a:t>
                      </a:r>
                      <a:endParaRPr lang="uk-UA" sz="2400" dirty="0"/>
                    </a:p>
                  </a:txBody>
                  <a:tcPr/>
                </a:tc>
                <a:tc>
                  <a:txBody>
                    <a:bodyPr/>
                    <a:lstStyle/>
                    <a:p>
                      <a:r>
                        <a:rPr lang="uk-UA" sz="2400" b="0" i="0" kern="1200" dirty="0">
                          <a:solidFill>
                            <a:schemeClr val="dk1"/>
                          </a:solidFill>
                          <a:effectLst/>
                          <a:latin typeface="+mn-lt"/>
                          <a:ea typeface="+mn-ea"/>
                          <a:cs typeface="+mn-cs"/>
                        </a:rPr>
                        <a:t>Пневмокок, мікоплазми, </a:t>
                      </a:r>
                      <a:r>
                        <a:rPr lang="uk-UA" sz="2400" b="0" i="0" kern="1200" dirty="0" err="1">
                          <a:solidFill>
                            <a:schemeClr val="dk1"/>
                          </a:solidFill>
                          <a:effectLst/>
                          <a:latin typeface="+mn-lt"/>
                          <a:ea typeface="+mn-ea"/>
                          <a:cs typeface="+mn-cs"/>
                        </a:rPr>
                        <a:t>хламідії</a:t>
                      </a:r>
                      <a:endParaRPr lang="uk-UA" sz="2400" dirty="0"/>
                    </a:p>
                  </a:txBody>
                  <a:tcPr/>
                </a:tc>
                <a:extLst>
                  <a:ext uri="{0D108BD9-81ED-4DB2-BD59-A6C34878D82A}">
                    <a16:rowId xmlns:a16="http://schemas.microsoft.com/office/drawing/2014/main" val="10001"/>
                  </a:ext>
                </a:extLst>
              </a:tr>
              <a:tr h="370840">
                <a:tc>
                  <a:txBody>
                    <a:bodyPr/>
                    <a:lstStyle/>
                    <a:p>
                      <a:r>
                        <a:rPr lang="uk-UA" sz="2400" b="0" i="0" kern="1200" dirty="0">
                          <a:solidFill>
                            <a:schemeClr val="dk1"/>
                          </a:solidFill>
                          <a:effectLst/>
                          <a:latin typeface="+mn-lt"/>
                          <a:ea typeface="+mn-ea"/>
                          <a:cs typeface="+mn-cs"/>
                        </a:rPr>
                        <a:t>Вік старше 65 років</a:t>
                      </a:r>
                      <a:endParaRPr lang="uk-UA" sz="2400" dirty="0"/>
                    </a:p>
                  </a:txBody>
                  <a:tcPr/>
                </a:tc>
                <a:tc>
                  <a:txBody>
                    <a:bodyPr/>
                    <a:lstStyle/>
                    <a:p>
                      <a:r>
                        <a:rPr lang="uk-UA" sz="2400" b="0" i="0" kern="1200" dirty="0">
                          <a:solidFill>
                            <a:schemeClr val="dk1"/>
                          </a:solidFill>
                          <a:effectLst/>
                          <a:latin typeface="+mn-lt"/>
                          <a:ea typeface="+mn-ea"/>
                          <a:cs typeface="+mn-cs"/>
                        </a:rPr>
                        <a:t>Пневмокок, </a:t>
                      </a:r>
                      <a:r>
                        <a:rPr lang="uk-UA" sz="2400" b="0" i="0" kern="1200" dirty="0" err="1">
                          <a:solidFill>
                            <a:schemeClr val="dk1"/>
                          </a:solidFill>
                          <a:effectLst/>
                          <a:latin typeface="+mn-lt"/>
                          <a:ea typeface="+mn-ea"/>
                          <a:cs typeface="+mn-cs"/>
                        </a:rPr>
                        <a:t>гемофільна</a:t>
                      </a:r>
                      <a:r>
                        <a:rPr lang="uk-UA" sz="2400" b="0" i="0" kern="1200" dirty="0">
                          <a:solidFill>
                            <a:schemeClr val="dk1"/>
                          </a:solidFill>
                          <a:effectLst/>
                          <a:latin typeface="+mn-lt"/>
                          <a:ea typeface="+mn-ea"/>
                          <a:cs typeface="+mn-cs"/>
                        </a:rPr>
                        <a:t> паличка</a:t>
                      </a:r>
                      <a:endParaRPr lang="uk-UA" sz="2400" dirty="0"/>
                    </a:p>
                  </a:txBody>
                  <a:tcPr/>
                </a:tc>
                <a:extLst>
                  <a:ext uri="{0D108BD9-81ED-4DB2-BD59-A6C34878D82A}">
                    <a16:rowId xmlns:a16="http://schemas.microsoft.com/office/drawing/2014/main" val="10002"/>
                  </a:ext>
                </a:extLst>
              </a:tr>
              <a:tr h="370840">
                <a:tc>
                  <a:txBody>
                    <a:bodyPr/>
                    <a:lstStyle/>
                    <a:p>
                      <a:r>
                        <a:rPr lang="uk-UA" sz="2400" b="0" i="0" kern="1200" dirty="0">
                          <a:solidFill>
                            <a:schemeClr val="dk1"/>
                          </a:solidFill>
                          <a:effectLst/>
                          <a:latin typeface="+mn-lt"/>
                          <a:ea typeface="+mn-ea"/>
                          <a:cs typeface="+mn-cs"/>
                        </a:rPr>
                        <a:t>Хронічний бронхіт чи тютюнопаління</a:t>
                      </a:r>
                      <a:endParaRPr lang="uk-UA" sz="2400" dirty="0"/>
                    </a:p>
                  </a:txBody>
                  <a:tcPr/>
                </a:tc>
                <a:tc>
                  <a:txBody>
                    <a:bodyPr/>
                    <a:lstStyle/>
                    <a:p>
                      <a:r>
                        <a:rPr lang="uk-UA" sz="2400" b="0" i="0" kern="1200" dirty="0">
                          <a:solidFill>
                            <a:schemeClr val="dk1"/>
                          </a:solidFill>
                          <a:effectLst/>
                          <a:latin typeface="+mn-lt"/>
                          <a:ea typeface="+mn-ea"/>
                          <a:cs typeface="+mn-cs"/>
                        </a:rPr>
                        <a:t>Пневмокок, </a:t>
                      </a:r>
                      <a:r>
                        <a:rPr lang="uk-UA" sz="2400" b="0" i="0" kern="1200" dirty="0" err="1">
                          <a:solidFill>
                            <a:schemeClr val="dk1"/>
                          </a:solidFill>
                          <a:effectLst/>
                          <a:latin typeface="+mn-lt"/>
                          <a:ea typeface="+mn-ea"/>
                          <a:cs typeface="+mn-cs"/>
                        </a:rPr>
                        <a:t>гемофільна</a:t>
                      </a:r>
                      <a:r>
                        <a:rPr lang="uk-UA" sz="2400" b="0" i="0" kern="1200" dirty="0">
                          <a:solidFill>
                            <a:schemeClr val="dk1"/>
                          </a:solidFill>
                          <a:effectLst/>
                          <a:latin typeface="+mn-lt"/>
                          <a:ea typeface="+mn-ea"/>
                          <a:cs typeface="+mn-cs"/>
                        </a:rPr>
                        <a:t> паличка</a:t>
                      </a:r>
                      <a:endParaRPr lang="uk-UA" sz="2400" dirty="0"/>
                    </a:p>
                  </a:txBody>
                  <a:tcPr/>
                </a:tc>
                <a:extLst>
                  <a:ext uri="{0D108BD9-81ED-4DB2-BD59-A6C34878D82A}">
                    <a16:rowId xmlns:a16="http://schemas.microsoft.com/office/drawing/2014/main" val="10003"/>
                  </a:ext>
                </a:extLst>
              </a:tr>
              <a:tr h="370840">
                <a:tc>
                  <a:txBody>
                    <a:bodyPr/>
                    <a:lstStyle/>
                    <a:p>
                      <a:r>
                        <a:rPr lang="ru-RU" sz="2400" b="0" i="0" kern="1200" dirty="0" err="1">
                          <a:solidFill>
                            <a:schemeClr val="dk1"/>
                          </a:solidFill>
                          <a:effectLst/>
                          <a:latin typeface="+mn-lt"/>
                          <a:ea typeface="+mn-ea"/>
                          <a:cs typeface="+mn-cs"/>
                        </a:rPr>
                        <a:t>Сімейна</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гостра</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респіраторна</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вірусна</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інфекція</a:t>
                      </a:r>
                      <a:endParaRPr lang="uk-UA" sz="2400" dirty="0"/>
                    </a:p>
                  </a:txBody>
                  <a:tcPr/>
                </a:tc>
                <a:tc>
                  <a:txBody>
                    <a:bodyPr/>
                    <a:lstStyle/>
                    <a:p>
                      <a:r>
                        <a:rPr lang="uk-UA" sz="2400" b="0" i="0" kern="1200" dirty="0">
                          <a:solidFill>
                            <a:schemeClr val="dk1"/>
                          </a:solidFill>
                          <a:effectLst/>
                          <a:latin typeface="+mn-lt"/>
                          <a:ea typeface="+mn-ea"/>
                          <a:cs typeface="+mn-cs"/>
                        </a:rPr>
                        <a:t>Віруси, мікоплазми, </a:t>
                      </a:r>
                      <a:r>
                        <a:rPr lang="uk-UA" sz="2400" b="0" i="0" kern="1200" dirty="0" err="1">
                          <a:solidFill>
                            <a:schemeClr val="dk1"/>
                          </a:solidFill>
                          <a:effectLst/>
                          <a:latin typeface="+mn-lt"/>
                          <a:ea typeface="+mn-ea"/>
                          <a:cs typeface="+mn-cs"/>
                        </a:rPr>
                        <a:t>хламідії</a:t>
                      </a:r>
                      <a:endParaRPr lang="uk-UA" sz="2400" dirty="0"/>
                    </a:p>
                  </a:txBody>
                  <a:tcPr/>
                </a:tc>
                <a:extLst>
                  <a:ext uri="{0D108BD9-81ED-4DB2-BD59-A6C34878D82A}">
                    <a16:rowId xmlns:a16="http://schemas.microsoft.com/office/drawing/2014/main" val="10004"/>
                  </a:ext>
                </a:extLst>
              </a:tr>
              <a:tr h="370840">
                <a:tc>
                  <a:txBody>
                    <a:bodyPr/>
                    <a:lstStyle/>
                    <a:p>
                      <a:r>
                        <a:rPr lang="uk-UA" sz="2400" b="0" i="0" kern="1200" dirty="0">
                          <a:solidFill>
                            <a:schemeClr val="dk1"/>
                          </a:solidFill>
                          <a:effectLst/>
                          <a:latin typeface="+mn-lt"/>
                          <a:ea typeface="+mn-ea"/>
                          <a:cs typeface="+mn-cs"/>
                        </a:rPr>
                        <a:t>Алкоголізм</a:t>
                      </a:r>
                      <a:endParaRPr lang="uk-UA" sz="2400" dirty="0"/>
                    </a:p>
                  </a:txBody>
                  <a:tcPr/>
                </a:tc>
                <a:tc>
                  <a:txBody>
                    <a:bodyPr/>
                    <a:lstStyle/>
                    <a:p>
                      <a:r>
                        <a:rPr lang="uk-UA" sz="2400" b="0" i="0" kern="1200" dirty="0" err="1">
                          <a:solidFill>
                            <a:schemeClr val="dk1"/>
                          </a:solidFill>
                          <a:effectLst/>
                          <a:latin typeface="+mn-lt"/>
                          <a:ea typeface="+mn-ea"/>
                          <a:cs typeface="+mn-cs"/>
                        </a:rPr>
                        <a:t>Клебсієла</a:t>
                      </a:r>
                      <a:r>
                        <a:rPr lang="uk-UA" sz="2400" b="0" i="0" kern="1200" dirty="0">
                          <a:solidFill>
                            <a:schemeClr val="dk1"/>
                          </a:solidFill>
                          <a:effectLst/>
                          <a:latin typeface="+mn-lt"/>
                          <a:ea typeface="+mn-ea"/>
                          <a:cs typeface="+mn-cs"/>
                        </a:rPr>
                        <a:t>, пневмокок, мікобактерія туберкульозу</a:t>
                      </a:r>
                      <a:endParaRPr lang="uk-UA" sz="2400" dirty="0"/>
                    </a:p>
                  </a:txBody>
                  <a:tcPr/>
                </a:tc>
                <a:extLst>
                  <a:ext uri="{0D108BD9-81ED-4DB2-BD59-A6C34878D82A}">
                    <a16:rowId xmlns:a16="http://schemas.microsoft.com/office/drawing/2014/main" val="10005"/>
                  </a:ext>
                </a:extLst>
              </a:tr>
              <a:tr h="370840">
                <a:tc>
                  <a:txBody>
                    <a:bodyPr/>
                    <a:lstStyle/>
                    <a:p>
                      <a:r>
                        <a:rPr lang="uk-UA" sz="2400" b="0" i="0" kern="1200" dirty="0">
                          <a:solidFill>
                            <a:schemeClr val="dk1"/>
                          </a:solidFill>
                          <a:effectLst/>
                          <a:latin typeface="+mn-lt"/>
                          <a:ea typeface="+mn-ea"/>
                          <a:cs typeface="+mn-cs"/>
                        </a:rPr>
                        <a:t>Аспірація, </a:t>
                      </a:r>
                      <a:r>
                        <a:rPr lang="uk-UA" sz="2400" b="0" i="0" kern="1200" dirty="0" err="1">
                          <a:solidFill>
                            <a:schemeClr val="dk1"/>
                          </a:solidFill>
                          <a:effectLst/>
                          <a:latin typeface="+mn-lt"/>
                          <a:ea typeface="+mn-ea"/>
                          <a:cs typeface="+mn-cs"/>
                        </a:rPr>
                        <a:t>торакоабдомінальне</a:t>
                      </a:r>
                      <a:r>
                        <a:rPr lang="uk-UA" sz="2400" b="0" i="0" kern="1200" dirty="0">
                          <a:solidFill>
                            <a:schemeClr val="dk1"/>
                          </a:solidFill>
                          <a:effectLst/>
                          <a:latin typeface="+mn-lt"/>
                          <a:ea typeface="+mn-ea"/>
                          <a:cs typeface="+mn-cs"/>
                        </a:rPr>
                        <a:t> втручання</a:t>
                      </a:r>
                      <a:endParaRPr lang="uk-UA" sz="2400" dirty="0"/>
                    </a:p>
                  </a:txBody>
                  <a:tcPr/>
                </a:tc>
                <a:tc>
                  <a:txBody>
                    <a:bodyPr/>
                    <a:lstStyle/>
                    <a:p>
                      <a:r>
                        <a:rPr lang="uk-UA" sz="2400" b="0" i="0" kern="1200" dirty="0" err="1">
                          <a:solidFill>
                            <a:schemeClr val="dk1"/>
                          </a:solidFill>
                          <a:effectLst/>
                          <a:latin typeface="+mn-lt"/>
                          <a:ea typeface="+mn-ea"/>
                          <a:cs typeface="+mn-cs"/>
                        </a:rPr>
                        <a:t>Грамнегативні</a:t>
                      </a:r>
                      <a:r>
                        <a:rPr lang="uk-UA" sz="2400" b="0" i="0" kern="1200" dirty="0">
                          <a:solidFill>
                            <a:schemeClr val="dk1"/>
                          </a:solidFill>
                          <a:effectLst/>
                          <a:latin typeface="+mn-lt"/>
                          <a:ea typeface="+mn-ea"/>
                          <a:cs typeface="+mn-cs"/>
                        </a:rPr>
                        <a:t> палички, анаероби</a:t>
                      </a:r>
                      <a:endParaRPr lang="uk-UA" sz="2400" dirty="0"/>
                    </a:p>
                  </a:txBody>
                  <a:tcPr/>
                </a:tc>
                <a:extLst>
                  <a:ext uri="{0D108BD9-81ED-4DB2-BD59-A6C34878D82A}">
                    <a16:rowId xmlns:a16="http://schemas.microsoft.com/office/drawing/2014/main" val="10006"/>
                  </a:ext>
                </a:extLst>
              </a:tr>
              <a:tr h="370840">
                <a:tc>
                  <a:txBody>
                    <a:bodyPr/>
                    <a:lstStyle/>
                    <a:p>
                      <a:r>
                        <a:rPr lang="uk-UA" sz="2400" b="0" i="0" kern="1200" dirty="0">
                          <a:solidFill>
                            <a:schemeClr val="dk1"/>
                          </a:solidFill>
                          <a:effectLst/>
                          <a:latin typeface="+mn-lt"/>
                          <a:ea typeface="+mn-ea"/>
                          <a:cs typeface="+mn-cs"/>
                        </a:rPr>
                        <a:t>Коми, пролежні, черепно-мозкові травми</a:t>
                      </a:r>
                      <a:endParaRPr lang="uk-UA" sz="2400" dirty="0"/>
                    </a:p>
                  </a:txBody>
                  <a:tcPr/>
                </a:tc>
                <a:tc>
                  <a:txBody>
                    <a:bodyPr/>
                    <a:lstStyle/>
                    <a:p>
                      <a:r>
                        <a:rPr lang="uk-UA" sz="2400" b="0" i="0" kern="1200" dirty="0" err="1">
                          <a:solidFill>
                            <a:schemeClr val="dk1"/>
                          </a:solidFill>
                          <a:effectLst/>
                          <a:latin typeface="+mn-lt"/>
                          <a:ea typeface="+mn-ea"/>
                          <a:cs typeface="+mn-cs"/>
                        </a:rPr>
                        <a:t>Грамнегативні</a:t>
                      </a:r>
                      <a:r>
                        <a:rPr lang="uk-UA" sz="2400" b="0" i="0" kern="1200" dirty="0">
                          <a:solidFill>
                            <a:schemeClr val="dk1"/>
                          </a:solidFill>
                          <a:effectLst/>
                          <a:latin typeface="+mn-lt"/>
                          <a:ea typeface="+mn-ea"/>
                          <a:cs typeface="+mn-cs"/>
                        </a:rPr>
                        <a:t> палички, стафілококи</a:t>
                      </a:r>
                      <a:endParaRPr lang="uk-UA" sz="2400" dirty="0"/>
                    </a:p>
                  </a:txBody>
                  <a:tcPr/>
                </a:tc>
                <a:extLst>
                  <a:ext uri="{0D108BD9-81ED-4DB2-BD59-A6C34878D82A}">
                    <a16:rowId xmlns:a16="http://schemas.microsoft.com/office/drawing/2014/main" val="10007"/>
                  </a:ext>
                </a:extLst>
              </a:tr>
              <a:tr h="370840">
                <a:tc>
                  <a:txBody>
                    <a:bodyPr/>
                    <a:lstStyle/>
                    <a:p>
                      <a:r>
                        <a:rPr lang="uk-UA" sz="2400" b="0" i="0" kern="1200" dirty="0">
                          <a:solidFill>
                            <a:schemeClr val="dk1"/>
                          </a:solidFill>
                          <a:effectLst/>
                          <a:latin typeface="+mn-lt"/>
                          <a:ea typeface="+mn-ea"/>
                          <a:cs typeface="+mn-cs"/>
                        </a:rPr>
                        <a:t>ВІЛ-інфекція</a:t>
                      </a:r>
                      <a:endParaRPr lang="uk-UA" sz="2400" dirty="0"/>
                    </a:p>
                  </a:txBody>
                  <a:tcPr/>
                </a:tc>
                <a:tc>
                  <a:txBody>
                    <a:bodyPr/>
                    <a:lstStyle/>
                    <a:p>
                      <a:r>
                        <a:rPr lang="ru-RU" sz="2400" b="0" i="0" kern="1200" dirty="0" err="1">
                          <a:solidFill>
                            <a:schemeClr val="dk1"/>
                          </a:solidFill>
                          <a:effectLst/>
                          <a:latin typeface="+mn-lt"/>
                          <a:ea typeface="+mn-ea"/>
                          <a:cs typeface="+mn-cs"/>
                        </a:rPr>
                        <a:t>Пневмоцисти</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мікобактерії</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туберкульозу</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грамнегативні</a:t>
                      </a:r>
                      <a:r>
                        <a:rPr lang="ru-RU" sz="2400" b="0" i="0" kern="1200" dirty="0">
                          <a:solidFill>
                            <a:schemeClr val="dk1"/>
                          </a:solidFill>
                          <a:effectLst/>
                          <a:latin typeface="+mn-lt"/>
                          <a:ea typeface="+mn-ea"/>
                          <a:cs typeface="+mn-cs"/>
                        </a:rPr>
                        <a:t> </a:t>
                      </a:r>
                      <a:r>
                        <a:rPr lang="ru-RU" sz="2400" b="0" i="0" kern="1200" dirty="0" err="1">
                          <a:solidFill>
                            <a:schemeClr val="dk1"/>
                          </a:solidFill>
                          <a:effectLst/>
                          <a:latin typeface="+mn-lt"/>
                          <a:ea typeface="+mn-ea"/>
                          <a:cs typeface="+mn-cs"/>
                        </a:rPr>
                        <a:t>палички</a:t>
                      </a:r>
                      <a:endParaRPr lang="uk-UA" sz="240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394867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5964" y="0"/>
            <a:ext cx="9720072" cy="1499616"/>
          </a:xfrm>
        </p:spPr>
        <p:txBody>
          <a:bodyPr/>
          <a:lstStyle/>
          <a:p>
            <a:pPr algn="ctr"/>
            <a:r>
              <a:rPr lang="uk-UA" dirty="0"/>
              <a:t>Патогенез </a:t>
            </a:r>
          </a:p>
        </p:txBody>
      </p:sp>
      <p:sp>
        <p:nvSpPr>
          <p:cNvPr id="3" name="Объект 2"/>
          <p:cNvSpPr>
            <a:spLocks noGrp="1"/>
          </p:cNvSpPr>
          <p:nvPr>
            <p:ph idx="1"/>
          </p:nvPr>
        </p:nvSpPr>
        <p:spPr>
          <a:xfrm>
            <a:off x="845288" y="1276018"/>
            <a:ext cx="11125200" cy="5167312"/>
          </a:xfrm>
        </p:spPr>
        <p:txBody>
          <a:bodyPr>
            <a:normAutofit fontScale="85000" lnSpcReduction="20000"/>
          </a:bodyPr>
          <a:lstStyle/>
          <a:p>
            <a:pPr marL="0" indent="0">
              <a:buNone/>
            </a:pPr>
            <a:r>
              <a:rPr lang="uk-UA" dirty="0"/>
              <a:t>Виникнення, розвиток, перебіг і наслідки пневмонії залежать від вірулентних властивостей збудника і від ступеня імунної реакції макроорганізму на інфекцію.</a:t>
            </a:r>
          </a:p>
          <a:p>
            <a:pPr marL="0" indent="0">
              <a:buNone/>
            </a:pPr>
            <a:r>
              <a:rPr lang="uk-UA" b="1" dirty="0"/>
              <a:t>Основними патогенетичними ланками розвитку пневмонії є:</a:t>
            </a:r>
          </a:p>
          <a:p>
            <a:pPr>
              <a:buFont typeface="Wingdings" panose="05000000000000000000" pitchFamily="2" charset="2"/>
              <a:buChar char="Ø"/>
            </a:pPr>
            <a:r>
              <a:rPr lang="uk-UA" dirty="0"/>
              <a:t>Проникнення збудника пневмонії в легеневу тканину інгаляційним, </a:t>
            </a:r>
            <a:r>
              <a:rPr lang="uk-UA" dirty="0" err="1"/>
              <a:t>бронхогенним</a:t>
            </a:r>
            <a:r>
              <a:rPr lang="uk-UA" dirty="0"/>
              <a:t>, гематогенним і </a:t>
            </a:r>
            <a:r>
              <a:rPr lang="uk-UA" dirty="0" err="1"/>
              <a:t>лімфогенним</a:t>
            </a:r>
            <a:r>
              <a:rPr lang="uk-UA" dirty="0"/>
              <a:t> шляхами.</a:t>
            </a:r>
          </a:p>
          <a:p>
            <a:pPr>
              <a:buFont typeface="Wingdings" panose="05000000000000000000" pitchFamily="2" charset="2"/>
              <a:buChar char="Ø"/>
            </a:pPr>
            <a:r>
              <a:rPr lang="uk-UA" dirty="0"/>
              <a:t>Зміни системи місцевого </a:t>
            </a:r>
            <a:r>
              <a:rPr lang="uk-UA" dirty="0" err="1"/>
              <a:t>бронхолегеневого</a:t>
            </a:r>
            <a:r>
              <a:rPr lang="uk-UA" dirty="0"/>
              <a:t> захисту: </a:t>
            </a:r>
            <a:r>
              <a:rPr lang="uk-UA" dirty="0" err="1"/>
              <a:t>мукоциліарного</a:t>
            </a:r>
            <a:r>
              <a:rPr lang="uk-UA" dirty="0"/>
              <a:t> транспорту, </a:t>
            </a:r>
            <a:r>
              <a:rPr lang="uk-UA" dirty="0" err="1"/>
              <a:t>бронхолегеневої</a:t>
            </a:r>
            <a:r>
              <a:rPr lang="uk-UA" dirty="0"/>
              <a:t> імунної системи, факторів неспецифічної резистентності (лізоцим, </a:t>
            </a:r>
            <a:r>
              <a:rPr lang="uk-UA" dirty="0" err="1"/>
              <a:t>лактоферин</a:t>
            </a:r>
            <a:r>
              <a:rPr lang="uk-UA" dirty="0"/>
              <a:t>, </a:t>
            </a:r>
            <a:r>
              <a:rPr lang="el-GR" dirty="0"/>
              <a:t>β-</a:t>
            </a:r>
            <a:r>
              <a:rPr lang="uk-UA" dirty="0"/>
              <a:t>лізин, І</a:t>
            </a:r>
            <a:r>
              <a:rPr lang="en-US" dirty="0" err="1"/>
              <a:t>gA</a:t>
            </a:r>
            <a:r>
              <a:rPr lang="en-US" dirty="0"/>
              <a:t>, </a:t>
            </a:r>
            <a:r>
              <a:rPr lang="uk-UA" dirty="0"/>
              <a:t>інтерферон; </a:t>
            </a:r>
            <a:r>
              <a:rPr lang="uk-UA" dirty="0" err="1"/>
              <a:t>сурфактантна</a:t>
            </a:r>
            <a:r>
              <a:rPr lang="uk-UA" dirty="0"/>
              <a:t> система).</a:t>
            </a:r>
          </a:p>
          <a:p>
            <a:pPr>
              <a:buFont typeface="Wingdings" panose="05000000000000000000" pitchFamily="2" charset="2"/>
              <a:buChar char="Ø"/>
            </a:pPr>
            <a:r>
              <a:rPr lang="uk-UA" dirty="0"/>
              <a:t>Розвиток під впливом інфекції локального запального процесу і його поширення по легеневій тканині, що залежить від виду збудника.</a:t>
            </a:r>
          </a:p>
          <a:p>
            <a:pPr>
              <a:buFont typeface="Wingdings" panose="05000000000000000000" pitchFamily="2" charset="2"/>
              <a:buChar char="Ø"/>
            </a:pPr>
            <a:r>
              <a:rPr lang="uk-UA" dirty="0"/>
              <a:t>Сенсибілізація до інфекційних агентів і розвиток </a:t>
            </a:r>
            <a:r>
              <a:rPr lang="uk-UA" dirty="0" err="1"/>
              <a:t>гіперергічної</a:t>
            </a:r>
            <a:r>
              <a:rPr lang="uk-UA" dirty="0"/>
              <a:t>, нормо- чи </a:t>
            </a:r>
            <a:r>
              <a:rPr lang="uk-UA" dirty="0" err="1"/>
              <a:t>гіпоергічної</a:t>
            </a:r>
            <a:r>
              <a:rPr lang="uk-UA" dirty="0"/>
              <a:t> реакції, формування імунних комплексів, взаємодія їх із комплементом, виділення медіаторів запалення.</a:t>
            </a:r>
          </a:p>
          <a:p>
            <a:pPr>
              <a:buFont typeface="Wingdings" panose="05000000000000000000" pitchFamily="2" charset="2"/>
              <a:buChar char="Ø"/>
            </a:pPr>
            <a:r>
              <a:rPr lang="uk-UA" dirty="0"/>
              <a:t>Підвищення агрегації тромбоцитів, порушення в системі </a:t>
            </a:r>
            <a:r>
              <a:rPr lang="uk-UA" dirty="0" err="1"/>
              <a:t>мікроциркуляції</a:t>
            </a:r>
            <a:r>
              <a:rPr lang="uk-UA" dirty="0"/>
              <a:t>.</a:t>
            </a:r>
          </a:p>
          <a:p>
            <a:pPr>
              <a:buFont typeface="Wingdings" panose="05000000000000000000" pitchFamily="2" charset="2"/>
              <a:buChar char="Ø"/>
            </a:pPr>
            <a:r>
              <a:rPr lang="uk-UA" dirty="0"/>
              <a:t>Нервово-трофічні порушення бронхів і легень.</a:t>
            </a:r>
          </a:p>
          <a:p>
            <a:pPr>
              <a:buFont typeface="Wingdings" panose="05000000000000000000" pitchFamily="2" charset="2"/>
              <a:buChar char="Ø"/>
            </a:pPr>
            <a:r>
              <a:rPr lang="uk-UA" dirty="0"/>
              <a:t>Посилення окиснення ліпідів клітинних мембран, активація ендогенних фосфоліпаз, зниження впливу антиоксидантів, що призводить до пошкодження </a:t>
            </a:r>
            <a:r>
              <a:rPr lang="uk-UA" dirty="0" err="1"/>
              <a:t>стуктури</a:t>
            </a:r>
            <a:r>
              <a:rPr lang="uk-UA" dirty="0"/>
              <a:t> і порушення функції мембран клітин.</a:t>
            </a:r>
          </a:p>
          <a:p>
            <a:endParaRPr lang="uk-UA" dirty="0"/>
          </a:p>
        </p:txBody>
      </p:sp>
    </p:spTree>
    <p:extLst>
      <p:ext uri="{BB962C8B-B14F-4D97-AF65-F5344CB8AC3E}">
        <p14:creationId xmlns:p14="http://schemas.microsoft.com/office/powerpoint/2010/main" val="721352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485900" y="290967"/>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dirty="0"/>
              <a:t>Класифікація </a:t>
            </a:r>
            <a:r>
              <a:rPr lang="uk-UA" dirty="0" err="1"/>
              <a:t>пневмоній</a:t>
            </a:r>
            <a:endParaRPr lang="uk-UA" dirty="0"/>
          </a:p>
        </p:txBody>
      </p:sp>
      <p:sp>
        <p:nvSpPr>
          <p:cNvPr id="3" name="Объект 2"/>
          <p:cNvSpPr txBox="1">
            <a:spLocks/>
          </p:cNvSpPr>
          <p:nvPr/>
        </p:nvSpPr>
        <p:spPr>
          <a:xfrm>
            <a:off x="299306" y="1196752"/>
            <a:ext cx="11593388" cy="5661248"/>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uk-UA" b="1" dirty="0"/>
              <a:t>І. Залежно від особливостей інфікування:</a:t>
            </a:r>
          </a:p>
          <a:p>
            <a:pPr marL="0" indent="0">
              <a:buFont typeface="Arial" panose="020B0604020202020204" pitchFamily="34" charset="0"/>
              <a:buNone/>
            </a:pPr>
            <a:r>
              <a:rPr lang="ru-RU" dirty="0"/>
              <a:t>1.Негоспітальна </a:t>
            </a:r>
            <a:r>
              <a:rPr lang="ru-RU" dirty="0" err="1"/>
              <a:t>пневмонія</a:t>
            </a:r>
            <a:r>
              <a:rPr lang="ru-RU" dirty="0"/>
              <a:t> у </a:t>
            </a:r>
            <a:r>
              <a:rPr lang="ru-RU" dirty="0" err="1"/>
              <a:t>пацієнтів</a:t>
            </a:r>
            <a:r>
              <a:rPr lang="ru-RU" dirty="0"/>
              <a:t> без </a:t>
            </a:r>
            <a:r>
              <a:rPr lang="uk-UA" dirty="0"/>
              <a:t>виражених порушень імунітету</a:t>
            </a:r>
          </a:p>
          <a:p>
            <a:r>
              <a:rPr lang="ru-RU" dirty="0"/>
              <a:t> </a:t>
            </a:r>
            <a:r>
              <a:rPr lang="ru-RU" dirty="0" err="1"/>
              <a:t>Негоспітальна</a:t>
            </a:r>
            <a:r>
              <a:rPr lang="ru-RU" dirty="0"/>
              <a:t> </a:t>
            </a:r>
            <a:r>
              <a:rPr lang="ru-RU" dirty="0" err="1"/>
              <a:t>пневмонія</a:t>
            </a:r>
            <a:r>
              <a:rPr lang="ru-RU" dirty="0"/>
              <a:t> у </a:t>
            </a:r>
            <a:r>
              <a:rPr lang="ru-RU" dirty="0" err="1"/>
              <a:t>пацієнтів</a:t>
            </a:r>
            <a:r>
              <a:rPr lang="ru-RU" dirty="0"/>
              <a:t> </a:t>
            </a:r>
            <a:r>
              <a:rPr lang="ru-RU" dirty="0" err="1"/>
              <a:t>із</a:t>
            </a:r>
            <a:r>
              <a:rPr lang="ru-RU" dirty="0"/>
              <a:t> </a:t>
            </a:r>
            <a:r>
              <a:rPr lang="uk-UA" dirty="0"/>
              <a:t>вираженими порушеннями імунітету:</a:t>
            </a:r>
          </a:p>
          <a:p>
            <a:pPr marL="0" indent="0">
              <a:buFont typeface="Arial" panose="020B0604020202020204" pitchFamily="34" charset="0"/>
              <a:buNone/>
            </a:pPr>
            <a:r>
              <a:rPr lang="ru-RU" dirty="0"/>
              <a:t>а) </a:t>
            </a:r>
            <a:r>
              <a:rPr lang="ru-RU" dirty="0" err="1"/>
              <a:t>із</a:t>
            </a:r>
            <a:r>
              <a:rPr lang="ru-RU" dirty="0"/>
              <a:t> синдром </a:t>
            </a:r>
            <a:r>
              <a:rPr lang="ru-RU" dirty="0" err="1"/>
              <a:t>набутого</a:t>
            </a:r>
            <a:r>
              <a:rPr lang="ru-RU" dirty="0"/>
              <a:t> </a:t>
            </a:r>
            <a:r>
              <a:rPr lang="ru-RU" dirty="0" err="1"/>
              <a:t>імунодефіциту</a:t>
            </a:r>
            <a:r>
              <a:rPr lang="ru-RU" dirty="0"/>
              <a:t> </a:t>
            </a:r>
            <a:r>
              <a:rPr lang="uk-UA" dirty="0"/>
              <a:t>(ВІЛ/СНІД)</a:t>
            </a:r>
          </a:p>
          <a:p>
            <a:pPr marL="0" indent="0">
              <a:buFont typeface="Arial" panose="020B0604020202020204" pitchFamily="34" charset="0"/>
              <a:buNone/>
            </a:pPr>
            <a:r>
              <a:rPr lang="uk-UA" dirty="0"/>
              <a:t>б) з іншими захворюваннями/ патологічними станами</a:t>
            </a:r>
          </a:p>
          <a:p>
            <a:r>
              <a:rPr lang="uk-UA" dirty="0"/>
              <a:t> Негоспітальна </a:t>
            </a:r>
            <a:r>
              <a:rPr lang="uk-UA" dirty="0" err="1"/>
              <a:t>аспіраційна</a:t>
            </a:r>
            <a:r>
              <a:rPr lang="uk-UA" dirty="0"/>
              <a:t> пневмонія</a:t>
            </a:r>
          </a:p>
          <a:p>
            <a:pPr marL="0" indent="0">
              <a:buFont typeface="Arial" panose="020B0604020202020204" pitchFamily="34" charset="0"/>
              <a:buNone/>
            </a:pPr>
            <a:r>
              <a:rPr lang="uk-UA" dirty="0"/>
              <a:t>2.Власно госпітальна пневмонія</a:t>
            </a:r>
          </a:p>
          <a:p>
            <a:r>
              <a:rPr lang="uk-UA" dirty="0"/>
              <a:t>Вентилятор-асоційована пневмонія</a:t>
            </a:r>
          </a:p>
          <a:p>
            <a:r>
              <a:rPr lang="ru-RU" dirty="0"/>
              <a:t> </a:t>
            </a:r>
            <a:r>
              <a:rPr lang="ru-RU" dirty="0" err="1"/>
              <a:t>Госпітальна</a:t>
            </a:r>
            <a:r>
              <a:rPr lang="ru-RU" dirty="0"/>
              <a:t> </a:t>
            </a:r>
            <a:r>
              <a:rPr lang="ru-RU" dirty="0" err="1"/>
              <a:t>пневмонія</a:t>
            </a:r>
            <a:r>
              <a:rPr lang="ru-RU" dirty="0"/>
              <a:t> у </a:t>
            </a:r>
            <a:r>
              <a:rPr lang="ru-RU" dirty="0" err="1"/>
              <a:t>пацієнтів</a:t>
            </a:r>
            <a:r>
              <a:rPr lang="ru-RU" dirty="0"/>
              <a:t> </a:t>
            </a:r>
            <a:r>
              <a:rPr lang="ru-RU" dirty="0" err="1"/>
              <a:t>із</a:t>
            </a:r>
            <a:r>
              <a:rPr lang="ru-RU" dirty="0"/>
              <a:t> </a:t>
            </a:r>
            <a:r>
              <a:rPr lang="uk-UA" dirty="0"/>
              <a:t>вираженими порушеннями імунітету:</a:t>
            </a:r>
          </a:p>
          <a:p>
            <a:pPr marL="0" indent="0">
              <a:buFont typeface="Arial" panose="020B0604020202020204" pitchFamily="34" charset="0"/>
              <a:buNone/>
            </a:pPr>
            <a:r>
              <a:rPr lang="ru-RU" dirty="0"/>
              <a:t>а) у </a:t>
            </a:r>
            <a:r>
              <a:rPr lang="ru-RU" dirty="0" err="1"/>
              <a:t>реципієнтів</a:t>
            </a:r>
            <a:r>
              <a:rPr lang="ru-RU" dirty="0"/>
              <a:t> </a:t>
            </a:r>
            <a:r>
              <a:rPr lang="ru-RU" dirty="0" err="1"/>
              <a:t>донорських</a:t>
            </a:r>
            <a:r>
              <a:rPr lang="ru-RU" dirty="0"/>
              <a:t> </a:t>
            </a:r>
            <a:r>
              <a:rPr lang="ru-RU" dirty="0" err="1"/>
              <a:t>органів</a:t>
            </a:r>
            <a:endParaRPr lang="ru-RU" dirty="0"/>
          </a:p>
          <a:p>
            <a:pPr marL="0" indent="0">
              <a:buFont typeface="Arial" panose="020B0604020202020204" pitchFamily="34" charset="0"/>
              <a:buNone/>
            </a:pPr>
            <a:r>
              <a:rPr lang="ru-RU" dirty="0"/>
              <a:t>б) у </a:t>
            </a:r>
            <a:r>
              <a:rPr lang="ru-RU" dirty="0" err="1"/>
              <a:t>пацієнтів</a:t>
            </a:r>
            <a:r>
              <a:rPr lang="ru-RU" dirty="0"/>
              <a:t>, </a:t>
            </a:r>
            <a:r>
              <a:rPr lang="ru-RU" dirty="0" err="1"/>
              <a:t>що</a:t>
            </a:r>
            <a:r>
              <a:rPr lang="ru-RU" dirty="0"/>
              <a:t> </a:t>
            </a:r>
            <a:r>
              <a:rPr lang="ru-RU" dirty="0" err="1"/>
              <a:t>отримують</a:t>
            </a:r>
            <a:r>
              <a:rPr lang="ru-RU" dirty="0"/>
              <a:t> </a:t>
            </a:r>
            <a:r>
              <a:rPr lang="uk-UA" dirty="0" err="1"/>
              <a:t>цитостатичну</a:t>
            </a:r>
            <a:r>
              <a:rPr lang="uk-UA" dirty="0"/>
              <a:t> терапію</a:t>
            </a:r>
          </a:p>
          <a:p>
            <a:r>
              <a:rPr lang="uk-UA" dirty="0"/>
              <a:t>Госпітальна </a:t>
            </a:r>
            <a:r>
              <a:rPr lang="uk-UA" dirty="0" err="1"/>
              <a:t>аспіраційна</a:t>
            </a:r>
            <a:r>
              <a:rPr lang="uk-UA" dirty="0"/>
              <a:t> пневмонія</a:t>
            </a:r>
          </a:p>
          <a:p>
            <a:pPr marL="0" indent="0">
              <a:buFont typeface="Arial" panose="020B0604020202020204" pitchFamily="34" charset="0"/>
              <a:buNone/>
            </a:pPr>
            <a:endParaRPr lang="uk-UA" dirty="0"/>
          </a:p>
          <a:p>
            <a:pPr marL="0" indent="0">
              <a:buFont typeface="Arial" panose="020B0604020202020204" pitchFamily="34" charset="0"/>
              <a:buNone/>
            </a:pPr>
            <a:r>
              <a:rPr lang="uk-UA" dirty="0"/>
              <a:t> </a:t>
            </a:r>
          </a:p>
        </p:txBody>
      </p:sp>
    </p:spTree>
    <p:extLst>
      <p:ext uri="{BB962C8B-B14F-4D97-AF65-F5344CB8AC3E}">
        <p14:creationId xmlns:p14="http://schemas.microsoft.com/office/powerpoint/2010/main" val="2673214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6571" y="244929"/>
            <a:ext cx="11027229" cy="5932034"/>
          </a:xfrm>
        </p:spPr>
        <p:txBody>
          <a:bodyPr>
            <a:normAutofit lnSpcReduction="10000"/>
          </a:bodyPr>
          <a:lstStyle/>
          <a:p>
            <a:pPr marL="0" indent="0">
              <a:buNone/>
            </a:pPr>
            <a:r>
              <a:rPr lang="ru-RU" dirty="0"/>
              <a:t>ІІ. </a:t>
            </a:r>
            <a:r>
              <a:rPr lang="ru-RU" b="1" dirty="0" err="1"/>
              <a:t>Категорії</a:t>
            </a:r>
            <a:r>
              <a:rPr lang="ru-RU" b="1" dirty="0"/>
              <a:t> </a:t>
            </a:r>
            <a:r>
              <a:rPr lang="ru-RU" b="1" dirty="0" err="1"/>
              <a:t>осіб</a:t>
            </a:r>
            <a:r>
              <a:rPr lang="ru-RU" b="1" dirty="0"/>
              <a:t>, </a:t>
            </a:r>
            <a:r>
              <a:rPr lang="ru-RU" b="1" dirty="0" err="1"/>
              <a:t>хворих</a:t>
            </a:r>
            <a:r>
              <a:rPr lang="ru-RU" b="1" dirty="0"/>
              <a:t> на </a:t>
            </a:r>
            <a:r>
              <a:rPr lang="ru-RU" b="1" dirty="0" err="1"/>
              <a:t>негоспітальну</a:t>
            </a:r>
            <a:r>
              <a:rPr lang="ru-RU" b="1" dirty="0"/>
              <a:t> </a:t>
            </a:r>
            <a:r>
              <a:rPr lang="ru-RU" b="1" dirty="0" err="1"/>
              <a:t>пневмонію</a:t>
            </a:r>
            <a:r>
              <a:rPr lang="ru-RU" dirty="0"/>
              <a:t>: </a:t>
            </a:r>
            <a:endParaRPr lang="uk-UA" dirty="0"/>
          </a:p>
          <a:p>
            <a:pPr marL="0" indent="0">
              <a:buNone/>
            </a:pPr>
            <a:r>
              <a:rPr lang="uk-UA" b="1" dirty="0"/>
              <a:t>• </a:t>
            </a:r>
            <a:r>
              <a:rPr lang="uk-UA" dirty="0"/>
              <a:t>1-а категорія — хворі на пневмонію без супутньої патології. Найчастіше збудниками пневмонії в таких хворих є </a:t>
            </a:r>
            <a:r>
              <a:rPr lang="en-US" dirty="0"/>
              <a:t>S. pneumoniae, </a:t>
            </a:r>
            <a:r>
              <a:rPr lang="uk-UA" dirty="0"/>
              <a:t>М. </a:t>
            </a:r>
            <a:r>
              <a:rPr lang="en-US" dirty="0"/>
              <a:t>pneumoniae, </a:t>
            </a:r>
            <a:r>
              <a:rPr lang="uk-UA" dirty="0"/>
              <a:t>С. </a:t>
            </a:r>
            <a:r>
              <a:rPr lang="en-US" dirty="0"/>
              <a:t>pneumonia, </a:t>
            </a:r>
            <a:r>
              <a:rPr lang="uk-UA" dirty="0"/>
              <a:t>Н-</a:t>
            </a:r>
            <a:r>
              <a:rPr lang="en-US" dirty="0" err="1"/>
              <a:t>influenzae</a:t>
            </a:r>
            <a:r>
              <a:rPr lang="en-US" dirty="0"/>
              <a:t> (</a:t>
            </a:r>
            <a:r>
              <a:rPr lang="uk-UA" dirty="0"/>
              <a:t>зазвичай у курців) та респіраторні віруси. У 30—50 </a:t>
            </a:r>
            <a:r>
              <a:rPr lang="uk-UA" i="1" dirty="0"/>
              <a:t>% </a:t>
            </a:r>
            <a:r>
              <a:rPr lang="uk-UA" dirty="0"/>
              <a:t>хворих збудника не виявляють, тому рутинна мікробіологічна діагностика недоцільна. </a:t>
            </a:r>
          </a:p>
          <a:p>
            <a:pPr marL="0" indent="0">
              <a:buNone/>
            </a:pPr>
            <a:r>
              <a:rPr lang="uk-UA" b="1" dirty="0"/>
              <a:t>• </a:t>
            </a:r>
            <a:r>
              <a:rPr lang="uk-UA" dirty="0"/>
              <a:t>2-а категорія — хворі на пневмонію із супутньою патологією за можливості амбулаторного лікування. Збудниками пневмонії є </a:t>
            </a:r>
            <a:r>
              <a:rPr lang="en-US" dirty="0"/>
              <a:t>S. pneumoniae (</a:t>
            </a:r>
            <a:r>
              <a:rPr lang="uk-UA" dirty="0"/>
              <a:t>зокрема й </a:t>
            </a:r>
            <a:r>
              <a:rPr lang="uk-UA" dirty="0" err="1"/>
              <a:t>антибіотикорезистентні</a:t>
            </a:r>
            <a:r>
              <a:rPr lang="uk-UA" dirty="0"/>
              <a:t> штами), Н. </a:t>
            </a:r>
            <a:r>
              <a:rPr lang="en-US" dirty="0" err="1"/>
              <a:t>influenzae</a:t>
            </a:r>
            <a:r>
              <a:rPr lang="en-US" dirty="0"/>
              <a:t>, S. aureus, </a:t>
            </a:r>
            <a:r>
              <a:rPr lang="uk-UA" dirty="0"/>
              <a:t>М. </a:t>
            </a:r>
            <a:r>
              <a:rPr lang="en-US" dirty="0" err="1"/>
              <a:t>catarrhalis</a:t>
            </a:r>
            <a:r>
              <a:rPr lang="en-US" dirty="0"/>
              <a:t>, </a:t>
            </a:r>
            <a:r>
              <a:rPr lang="uk-UA" dirty="0"/>
              <a:t>а також грам негативної інфекції Е. </a:t>
            </a:r>
            <a:r>
              <a:rPr lang="uk-UA" dirty="0" err="1"/>
              <a:t>со</a:t>
            </a:r>
            <a:r>
              <a:rPr lang="en-US" dirty="0"/>
              <a:t>li, </a:t>
            </a:r>
            <a:r>
              <a:rPr lang="en-US" dirty="0" err="1"/>
              <a:t>Klebsiella</a:t>
            </a:r>
            <a:r>
              <a:rPr lang="en-US" dirty="0"/>
              <a:t> spp. (</a:t>
            </a:r>
            <a:r>
              <a:rPr lang="uk-UA" dirty="0"/>
              <a:t>особливо в осіб похилого віку). Імовірна також анаеробна інфекція. </a:t>
            </a:r>
          </a:p>
          <a:p>
            <a:pPr marL="0" indent="0">
              <a:buNone/>
            </a:pPr>
            <a:r>
              <a:rPr lang="uk-UA" b="1" dirty="0"/>
              <a:t>• </a:t>
            </a:r>
            <a:r>
              <a:rPr lang="uk-UA" dirty="0"/>
              <a:t>3-я категорія — хворі на пневмонію, які потребують госпіталізації, але без проведення інтенсивної терапії. Збудниками пневмонії в цих хворих є </a:t>
            </a:r>
            <a:r>
              <a:rPr lang="en-US" dirty="0"/>
              <a:t>S. pneumoniae (</a:t>
            </a:r>
            <a:r>
              <a:rPr lang="uk-UA" dirty="0"/>
              <a:t>також і </a:t>
            </a:r>
            <a:r>
              <a:rPr lang="uk-UA" dirty="0" err="1"/>
              <a:t>антибіотикорезистентні</a:t>
            </a:r>
            <a:r>
              <a:rPr lang="uk-UA" dirty="0"/>
              <a:t> штами), Н. </a:t>
            </a:r>
            <a:r>
              <a:rPr lang="en-US" dirty="0" err="1"/>
              <a:t>influenzae</a:t>
            </a:r>
            <a:r>
              <a:rPr lang="en-US" dirty="0"/>
              <a:t>, </a:t>
            </a:r>
            <a:r>
              <a:rPr lang="uk-UA" dirty="0"/>
              <a:t>атипові збудники, </a:t>
            </a:r>
            <a:r>
              <a:rPr lang="uk-UA" dirty="0" err="1"/>
              <a:t>грамнегативні</a:t>
            </a:r>
            <a:r>
              <a:rPr lang="uk-UA" dirty="0"/>
              <a:t> </a:t>
            </a:r>
            <a:r>
              <a:rPr lang="uk-UA" dirty="0" err="1"/>
              <a:t>ентеробактерії</a:t>
            </a:r>
            <a:r>
              <a:rPr lang="uk-UA" dirty="0"/>
              <a:t>. У 10—40 % випадків часто виявляють мікст-інфекції (тобто поєднання типових бактеріальних і атипових збудників). </a:t>
            </a:r>
          </a:p>
          <a:p>
            <a:pPr marL="0" indent="0">
              <a:buNone/>
            </a:pPr>
            <a:r>
              <a:rPr lang="uk-UA" b="1" dirty="0"/>
              <a:t>• </a:t>
            </a:r>
            <a:r>
              <a:rPr lang="uk-UA" dirty="0"/>
              <a:t>4-а категорія — хворі на тяжку пневмонію, що потребують інтенсивної терапії в стаціонарі. Спектр мікрофлори в таких пацієнтів: </a:t>
            </a:r>
            <a:r>
              <a:rPr lang="en-US" dirty="0"/>
              <a:t>S. pneumoniae, Legionella spp., H. </a:t>
            </a:r>
            <a:r>
              <a:rPr lang="en-US" dirty="0" err="1"/>
              <a:t>influenzae</a:t>
            </a:r>
            <a:r>
              <a:rPr lang="en-US" dirty="0"/>
              <a:t>, </a:t>
            </a:r>
            <a:r>
              <a:rPr lang="uk-UA" dirty="0" err="1"/>
              <a:t>грамнегативні</a:t>
            </a:r>
            <a:r>
              <a:rPr lang="uk-UA" dirty="0"/>
              <a:t> </a:t>
            </a:r>
            <a:r>
              <a:rPr lang="uk-UA" dirty="0" err="1"/>
              <a:t>ентеробактерії</a:t>
            </a:r>
            <a:r>
              <a:rPr lang="uk-UA" dirty="0"/>
              <a:t>, </a:t>
            </a:r>
            <a:r>
              <a:rPr lang="en-US" dirty="0"/>
              <a:t>S. aureus </a:t>
            </a:r>
            <a:r>
              <a:rPr lang="uk-UA" dirty="0"/>
              <a:t>і М. </a:t>
            </a:r>
            <a:r>
              <a:rPr lang="en-US" dirty="0"/>
              <a:t>pneumoniae (</a:t>
            </a:r>
            <a:r>
              <a:rPr lang="uk-UA" dirty="0" err="1"/>
              <a:t>рідко</a:t>
            </a:r>
            <a:r>
              <a:rPr lang="uk-UA" dirty="0"/>
              <a:t>), Р. </a:t>
            </a:r>
            <a:r>
              <a:rPr lang="en-US" dirty="0"/>
              <a:t>aeruginosa (</a:t>
            </a:r>
            <a:r>
              <a:rPr lang="uk-UA" dirty="0"/>
              <a:t>можливий збудник). </a:t>
            </a:r>
          </a:p>
          <a:p>
            <a:endParaRPr lang="uk-UA" dirty="0"/>
          </a:p>
        </p:txBody>
      </p:sp>
    </p:spTree>
    <p:extLst>
      <p:ext uri="{BB962C8B-B14F-4D97-AF65-F5344CB8AC3E}">
        <p14:creationId xmlns:p14="http://schemas.microsoft.com/office/powerpoint/2010/main" val="2295519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1257" y="261257"/>
            <a:ext cx="11092543" cy="5915706"/>
          </a:xfrm>
        </p:spPr>
        <p:txBody>
          <a:bodyPr>
            <a:normAutofit/>
          </a:bodyPr>
          <a:lstStyle/>
          <a:p>
            <a:pPr marL="0" indent="0">
              <a:buNone/>
            </a:pPr>
            <a:r>
              <a:rPr lang="uk-UA" dirty="0"/>
              <a:t>ІІІ. </a:t>
            </a:r>
            <a:r>
              <a:rPr lang="uk-UA" b="1" dirty="0" err="1"/>
              <a:t>Внутрішньогоспітальна</a:t>
            </a:r>
            <a:r>
              <a:rPr lang="uk-UA" b="1" dirty="0"/>
              <a:t> пневмонія</a:t>
            </a:r>
            <a:r>
              <a:rPr lang="uk-UA" dirty="0"/>
              <a:t>. </a:t>
            </a:r>
          </a:p>
          <a:p>
            <a:r>
              <a:rPr lang="ru-RU" dirty="0"/>
              <a:t>1-а </a:t>
            </a:r>
            <a:r>
              <a:rPr lang="ru-RU" dirty="0" err="1"/>
              <a:t>група</a:t>
            </a:r>
            <a:r>
              <a:rPr lang="ru-RU" dirty="0"/>
              <a:t> (А) — </a:t>
            </a:r>
            <a:r>
              <a:rPr lang="ru-RU" dirty="0" err="1"/>
              <a:t>хворі</a:t>
            </a:r>
            <a:r>
              <a:rPr lang="ru-RU" dirty="0"/>
              <a:t> без </a:t>
            </a:r>
            <a:r>
              <a:rPr lang="ru-RU" dirty="0" err="1"/>
              <a:t>факторів</a:t>
            </a:r>
            <a:r>
              <a:rPr lang="ru-RU" dirty="0"/>
              <a:t> </a:t>
            </a:r>
            <a:r>
              <a:rPr lang="ru-RU" dirty="0" err="1"/>
              <a:t>ризику</a:t>
            </a:r>
            <a:r>
              <a:rPr lang="ru-RU" dirty="0"/>
              <a:t> з </a:t>
            </a:r>
            <a:r>
              <a:rPr lang="ru-RU" dirty="0" err="1"/>
              <a:t>пневмонією</a:t>
            </a:r>
            <a:r>
              <a:rPr lang="ru-RU" dirty="0"/>
              <a:t> легкого </a:t>
            </a:r>
            <a:r>
              <a:rPr lang="uk-UA" dirty="0"/>
              <a:t>або середнього ступеня тяжкості, що </a:t>
            </a:r>
            <a:r>
              <a:rPr lang="uk-UA" dirty="0" err="1"/>
              <a:t>розвинулася</a:t>
            </a:r>
            <a:r>
              <a:rPr lang="uk-UA" dirty="0"/>
              <a:t> в будь-який термін госпіталізації, чи тяжкою пневмонією із раннім розвитком (до 5 діб госпіталізації); </a:t>
            </a:r>
          </a:p>
          <a:p>
            <a:r>
              <a:rPr lang="uk-UA" dirty="0"/>
              <a:t>2-а група (Б) — хворі зі специфічними факторами ризику з легкою або середнього ступеня тяжкості пневмонією, що </a:t>
            </a:r>
            <a:r>
              <a:rPr lang="uk-UA" dirty="0" err="1"/>
              <a:t>розвинулася</a:t>
            </a:r>
            <a:r>
              <a:rPr lang="uk-UA" dirty="0"/>
              <a:t> в будь-який термін госпіталізації, чи тяжкою пневмонією із раннім розвитком (до 5 діб госпіталізації); </a:t>
            </a:r>
          </a:p>
          <a:p>
            <a:r>
              <a:rPr lang="uk-UA" dirty="0"/>
              <a:t>3-я група (В) — хворі із пневмонією тяжкого ступеня, якщо є чинники ризику її розвитку, або з пневмонією, що </a:t>
            </a:r>
            <a:r>
              <a:rPr lang="uk-UA" dirty="0" err="1"/>
              <a:t>розвинулася</a:t>
            </a:r>
            <a:r>
              <a:rPr lang="uk-UA" dirty="0"/>
              <a:t> в пізні терміни (більше ніж 5 діб від госпіталізації). </a:t>
            </a:r>
          </a:p>
          <a:p>
            <a:r>
              <a:rPr lang="uk-UA" dirty="0"/>
              <a:t>Залежно від ступеня тяжкості розрізняють пневмонію легкого, середньої тяжкості та тяжкого перебігу </a:t>
            </a:r>
          </a:p>
          <a:p>
            <a:endParaRPr lang="uk-UA" dirty="0"/>
          </a:p>
        </p:txBody>
      </p:sp>
    </p:spTree>
    <p:extLst>
      <p:ext uri="{BB962C8B-B14F-4D97-AF65-F5344CB8AC3E}">
        <p14:creationId xmlns:p14="http://schemas.microsoft.com/office/powerpoint/2010/main" val="4544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Руслана\Desktop\pnevmoniy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322" y="0"/>
            <a:ext cx="939426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663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1257" y="359230"/>
            <a:ext cx="11756572" cy="5817734"/>
          </a:xfrm>
        </p:spPr>
        <p:txBody>
          <a:bodyPr>
            <a:normAutofit/>
          </a:bodyPr>
          <a:lstStyle/>
          <a:p>
            <a:r>
              <a:rPr lang="uk-UA" dirty="0"/>
              <a:t>Незважаючи на те, що відомі діагностичні прийоми, а також скарги, характерні для даного захворювання: біль у грудній клітці, що посилюються під час  дихання та супроводжуються кашлем, задишка і лихоманка, - помилки в діагностиці </a:t>
            </a:r>
            <a:r>
              <a:rPr lang="uk-UA" dirty="0" err="1"/>
              <a:t>пневмоній</a:t>
            </a:r>
            <a:r>
              <a:rPr lang="uk-UA" dirty="0"/>
              <a:t>, особливо на </a:t>
            </a:r>
            <a:r>
              <a:rPr lang="uk-UA" dirty="0" err="1"/>
              <a:t>догоспітальному</a:t>
            </a:r>
            <a:r>
              <a:rPr lang="uk-UA" dirty="0"/>
              <a:t> етапі, досягають 20%. Діагностика пневмонії нерідко викликає труднощі, у 30-40% хворих діагноз ставиться лише в кінці першого тижня хвороби. При цьому правильний діагноз при пневмонії в перші 3 дні хвороби ставиться лише в 35% випадків.</a:t>
            </a:r>
          </a:p>
          <a:p>
            <a:r>
              <a:rPr lang="uk-UA" dirty="0"/>
              <a:t>Однією з перших медичних інстанцій, куди звертаються хворі з негоспітальною пневмонією, є ШМД.</a:t>
            </a:r>
          </a:p>
          <a:p>
            <a:r>
              <a:rPr lang="uk-UA" dirty="0"/>
              <a:t>У зв'язку з цим від лікаря ШМД потрібно більш якісне обстеження пацієнта. Така необхідність пояснюється також тим, що негоспітальна пневмонія, за даними ВООЗ, займає 4-е місце в структурі причин смертності, летальність становить 5%, а серед осіб похилого віку - 30%.</a:t>
            </a:r>
          </a:p>
        </p:txBody>
      </p:sp>
    </p:spTree>
    <p:extLst>
      <p:ext uri="{BB962C8B-B14F-4D97-AF65-F5344CB8AC3E}">
        <p14:creationId xmlns:p14="http://schemas.microsoft.com/office/powerpoint/2010/main" val="1176398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9229" y="555171"/>
            <a:ext cx="10994571" cy="5621792"/>
          </a:xfrm>
        </p:spPr>
        <p:txBody>
          <a:bodyPr>
            <a:normAutofit/>
          </a:bodyPr>
          <a:lstStyle/>
          <a:p>
            <a:r>
              <a:rPr lang="uk-UA" dirty="0"/>
              <a:t>На якій же підставі лікар ШМП може запідозрити наявність у пацієнта пневмонії?</a:t>
            </a:r>
          </a:p>
          <a:p>
            <a:r>
              <a:rPr lang="uk-UA" dirty="0"/>
              <a:t>Відповідно до сучасних рекомендацій, пневмонія діагностується при наявності температури понад 38 ° С, продуктивного кашлю, болю в грудях, задишки і вислуховування вологих хрипів або крепітації. </a:t>
            </a:r>
          </a:p>
          <a:p>
            <a:r>
              <a:rPr lang="uk-UA" dirty="0"/>
              <a:t>Рекомендації для етапу ШМД відсутні. </a:t>
            </a:r>
          </a:p>
          <a:p>
            <a:r>
              <a:rPr lang="uk-UA" dirty="0"/>
              <a:t>Обов'язкове рентгенологічне дослідження </a:t>
            </a:r>
            <a:r>
              <a:rPr lang="uk-UA" i="1" dirty="0"/>
              <a:t>(експерти Британського </a:t>
            </a:r>
            <a:r>
              <a:rPr lang="uk-UA" i="1" dirty="0" err="1"/>
              <a:t>торакального</a:t>
            </a:r>
            <a:r>
              <a:rPr lang="uk-UA" i="1" dirty="0"/>
              <a:t> товариства з високим ступенем ймовірності допускають діагностику пневмонії при наявності трьох або більше з наведених нижче симптомів: знову з'явився або посилився кашель, задишка, біль в грудній клітці, пов'язана з диханням, наявність мокротиння (</a:t>
            </a:r>
            <a:r>
              <a:rPr lang="uk-UA" i="1" dirty="0" err="1"/>
              <a:t>слизисто</a:t>
            </a:r>
            <a:r>
              <a:rPr lang="uk-UA" i="1" dirty="0"/>
              <a:t>-гнійної або гнійної) і лихоманки ( більше 38 ° С</a:t>
            </a:r>
            <a:r>
              <a:rPr lang="uk-UA" dirty="0"/>
              <a:t>). </a:t>
            </a:r>
          </a:p>
          <a:p>
            <a:r>
              <a:rPr lang="uk-UA" dirty="0"/>
              <a:t>Обов'язково також наявність одного з таких ознак: вологі хрипи при аускультації </a:t>
            </a:r>
            <a:r>
              <a:rPr lang="uk-UA" dirty="0" err="1"/>
              <a:t>легенів</a:t>
            </a:r>
            <a:r>
              <a:rPr lang="uk-UA" dirty="0"/>
              <a:t>, ознаки ущільнення легеневої тканини (бронхіальне дихання; вкорочення </a:t>
            </a:r>
            <a:r>
              <a:rPr lang="uk-UA" dirty="0" err="1"/>
              <a:t>перкуторного</a:t>
            </a:r>
            <a:r>
              <a:rPr lang="uk-UA" dirty="0"/>
              <a:t> звуку при перкусії; ослаблення дихання на обмеженій ділянці). </a:t>
            </a:r>
          </a:p>
          <a:p>
            <a:r>
              <a:rPr lang="uk-UA" dirty="0"/>
              <a:t>Даний алгоритм дій лікаря повністю узгоджується з вітчизняним підходом до діагностики, що передбачає збір скарг та анамнезу з подальшою оцінкою </a:t>
            </a:r>
            <a:r>
              <a:rPr lang="uk-UA" dirty="0" err="1"/>
              <a:t>фізикальних</a:t>
            </a:r>
            <a:r>
              <a:rPr lang="uk-UA" dirty="0"/>
              <a:t> даних.</a:t>
            </a:r>
          </a:p>
        </p:txBody>
      </p:sp>
    </p:spTree>
    <p:extLst>
      <p:ext uri="{BB962C8B-B14F-4D97-AF65-F5344CB8AC3E}">
        <p14:creationId xmlns:p14="http://schemas.microsoft.com/office/powerpoint/2010/main" val="124129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3037114" y="258309"/>
            <a:ext cx="8229600" cy="11430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dirty="0"/>
              <a:t>Негоспітальна пневмонія</a:t>
            </a:r>
            <a:br>
              <a:rPr lang="uk-UA" dirty="0"/>
            </a:br>
            <a:r>
              <a:rPr lang="uk-UA" sz="3200" dirty="0"/>
              <a:t>(</a:t>
            </a:r>
            <a:r>
              <a:rPr lang="uk-UA" sz="3200" dirty="0" err="1"/>
              <a:t>позалірняна</a:t>
            </a:r>
            <a:r>
              <a:rPr lang="uk-UA" sz="3200" dirty="0"/>
              <a:t>, амбулаторна)</a:t>
            </a:r>
            <a:endParaRPr lang="uk-UA" dirty="0"/>
          </a:p>
        </p:txBody>
      </p:sp>
      <p:sp>
        <p:nvSpPr>
          <p:cNvPr id="3" name="Объект 2"/>
          <p:cNvSpPr txBox="1">
            <a:spLocks/>
          </p:cNvSpPr>
          <p:nvPr/>
        </p:nvSpPr>
        <p:spPr>
          <a:xfrm>
            <a:off x="506184" y="1583872"/>
            <a:ext cx="11217729" cy="504552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uk-UA" dirty="0"/>
              <a:t>Гостре захворювання, що </a:t>
            </a:r>
            <a:r>
              <a:rPr lang="uk-UA" dirty="0" err="1"/>
              <a:t>виникло</a:t>
            </a:r>
            <a:r>
              <a:rPr lang="uk-UA" dirty="0"/>
              <a:t> в </a:t>
            </a:r>
            <a:r>
              <a:rPr lang="uk-UA" dirty="0" err="1"/>
              <a:t>позалікарняних</a:t>
            </a:r>
            <a:r>
              <a:rPr lang="uk-UA" dirty="0"/>
              <a:t> умовах (або було діагностовано в перші 48 годин від моменту госпіталізації) та супроводжується симптомами інфекції нижніх дихальних шляхів (лихоманка; кашель; виділення мокротиння, можливо гнійного; біль у грудях; задишка) і рентгенологічними ознаками нових </a:t>
            </a:r>
            <a:r>
              <a:rPr lang="uk-UA" dirty="0" err="1"/>
              <a:t>вогнищево</a:t>
            </a:r>
            <a:r>
              <a:rPr lang="uk-UA" dirty="0"/>
              <a:t>-інфільтративних змін у легенях за відсутності очевидної діагностичної альтернативи.</a:t>
            </a:r>
          </a:p>
        </p:txBody>
      </p:sp>
    </p:spTree>
    <p:extLst>
      <p:ext uri="{BB962C8B-B14F-4D97-AF65-F5344CB8AC3E}">
        <p14:creationId xmlns:p14="http://schemas.microsoft.com/office/powerpoint/2010/main" val="2261452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971599" y="274638"/>
            <a:ext cx="10470353" cy="562074"/>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a:t>Клінічні прояви пневмонії</a:t>
            </a:r>
            <a:endParaRPr lang="uk-UA" dirty="0"/>
          </a:p>
        </p:txBody>
      </p:sp>
      <p:sp>
        <p:nvSpPr>
          <p:cNvPr id="3" name="Объект 2"/>
          <p:cNvSpPr txBox="1">
            <a:spLocks/>
          </p:cNvSpPr>
          <p:nvPr/>
        </p:nvSpPr>
        <p:spPr>
          <a:xfrm>
            <a:off x="323528" y="908720"/>
            <a:ext cx="11628986" cy="5949280"/>
          </a:xfrm>
          <a:prstGeom prst="rect">
            <a:avLst/>
          </a:prstGeom>
        </p:spPr>
        <p:txBody>
          <a:bodyPr>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ru-RU" sz="8000" b="1" dirty="0" err="1"/>
              <a:t>Скарги</a:t>
            </a:r>
            <a:r>
              <a:rPr lang="ru-RU" sz="8000" b="1" dirty="0"/>
              <a:t>:</a:t>
            </a:r>
          </a:p>
          <a:p>
            <a:pPr>
              <a:buFont typeface="Wingdings" panose="05000000000000000000" pitchFamily="2" charset="2"/>
              <a:buChar char="ü"/>
            </a:pPr>
            <a:r>
              <a:rPr lang="ru-RU" sz="8000" b="1" dirty="0"/>
              <a:t> </a:t>
            </a:r>
            <a:r>
              <a:rPr lang="uk-UA" sz="8000" dirty="0"/>
              <a:t>кашель сухий або з виділенням мокроти;</a:t>
            </a:r>
          </a:p>
          <a:p>
            <a:pPr>
              <a:buFont typeface="Wingdings" panose="05000000000000000000" pitchFamily="2" charset="2"/>
              <a:buChar char="ü"/>
            </a:pPr>
            <a:r>
              <a:rPr lang="uk-UA" sz="8000" dirty="0"/>
              <a:t>біль в грудній клітці при кашлі і глибокому диханні;</a:t>
            </a:r>
          </a:p>
          <a:p>
            <a:pPr>
              <a:buFont typeface="Wingdings" panose="05000000000000000000" pitchFamily="2" charset="2"/>
              <a:buChar char="ü"/>
            </a:pPr>
            <a:r>
              <a:rPr lang="uk-UA" sz="8000" dirty="0"/>
              <a:t> задишка різного ступеня </a:t>
            </a:r>
            <a:r>
              <a:rPr lang="uk-UA" sz="8000" dirty="0" err="1"/>
              <a:t>вираженості</a:t>
            </a:r>
            <a:r>
              <a:rPr lang="uk-UA" sz="8000" dirty="0"/>
              <a:t>;</a:t>
            </a:r>
          </a:p>
          <a:p>
            <a:pPr>
              <a:buFont typeface="Wingdings" panose="05000000000000000000" pitchFamily="2" charset="2"/>
              <a:buChar char="ü"/>
            </a:pPr>
            <a:r>
              <a:rPr lang="uk-UA" sz="8000" dirty="0"/>
              <a:t> підвищення температури тіла;</a:t>
            </a:r>
          </a:p>
          <a:p>
            <a:pPr>
              <a:buFont typeface="Wingdings" panose="05000000000000000000" pitchFamily="2" charset="2"/>
              <a:buChar char="ü"/>
            </a:pPr>
            <a:r>
              <a:rPr lang="uk-UA" sz="8000" dirty="0"/>
              <a:t>відчуття жару;</a:t>
            </a:r>
          </a:p>
          <a:p>
            <a:pPr>
              <a:buFont typeface="Wingdings" panose="05000000000000000000" pitchFamily="2" charset="2"/>
              <a:buChar char="ü"/>
            </a:pPr>
            <a:r>
              <a:rPr lang="uk-UA" sz="8000" dirty="0"/>
              <a:t>озноб;</a:t>
            </a:r>
          </a:p>
          <a:p>
            <a:pPr marL="0" lvl="0" indent="0">
              <a:buNone/>
            </a:pPr>
            <a:r>
              <a:rPr lang="ru-RU" sz="8000" b="1" dirty="0" err="1"/>
              <a:t>Фізикальне</a:t>
            </a:r>
            <a:r>
              <a:rPr lang="ru-RU" sz="8000" b="1" dirty="0"/>
              <a:t> </a:t>
            </a:r>
            <a:r>
              <a:rPr lang="ru-RU" sz="8000" b="1" dirty="0" err="1"/>
              <a:t>обстеження</a:t>
            </a:r>
            <a:r>
              <a:rPr lang="ru-RU" sz="8000" b="1" dirty="0"/>
              <a:t>. </a:t>
            </a:r>
            <a:r>
              <a:rPr lang="ru-RU" sz="8000" dirty="0" err="1"/>
              <a:t>Типовими</a:t>
            </a:r>
            <a:r>
              <a:rPr lang="ru-RU" sz="8000" dirty="0"/>
              <a:t> </a:t>
            </a:r>
            <a:r>
              <a:rPr lang="ru-RU" sz="8000" dirty="0" err="1"/>
              <a:t>об’єктивними</a:t>
            </a:r>
            <a:r>
              <a:rPr lang="ru-RU" sz="8000" dirty="0"/>
              <a:t> </a:t>
            </a:r>
            <a:r>
              <a:rPr lang="ru-RU" sz="8000" dirty="0" err="1"/>
              <a:t>проявами</a:t>
            </a:r>
            <a:r>
              <a:rPr lang="ru-RU" sz="8000" dirty="0"/>
              <a:t> НП </a:t>
            </a:r>
            <a:r>
              <a:rPr lang="ru-RU" sz="8000" dirty="0" err="1"/>
              <a:t>вважають</a:t>
            </a:r>
            <a:r>
              <a:rPr lang="ru-RU" sz="8000" dirty="0"/>
              <a:t>: </a:t>
            </a:r>
          </a:p>
          <a:p>
            <a:pPr lvl="0">
              <a:buFont typeface="Wingdings" panose="05000000000000000000" pitchFamily="2" charset="2"/>
              <a:buChar char="ü"/>
            </a:pPr>
            <a:r>
              <a:rPr lang="ru-RU" sz="8000" dirty="0" err="1"/>
              <a:t>підсилення</a:t>
            </a:r>
            <a:r>
              <a:rPr lang="ru-RU" sz="8000" dirty="0"/>
              <a:t> голосового </a:t>
            </a:r>
            <a:r>
              <a:rPr lang="ru-RU" sz="8000" dirty="0" err="1"/>
              <a:t>тремтіння</a:t>
            </a:r>
            <a:endParaRPr lang="ru-RU" sz="8000" dirty="0"/>
          </a:p>
          <a:p>
            <a:pPr lvl="0">
              <a:buFont typeface="Wingdings" panose="05000000000000000000" pitchFamily="2" charset="2"/>
              <a:buChar char="ü"/>
            </a:pPr>
            <a:r>
              <a:rPr lang="ru-RU" sz="8000" dirty="0"/>
              <a:t> притуплений </a:t>
            </a:r>
            <a:r>
              <a:rPr lang="ru-RU" sz="8000" dirty="0" err="1"/>
              <a:t>або</a:t>
            </a:r>
            <a:r>
              <a:rPr lang="ru-RU" sz="8000" dirty="0"/>
              <a:t> </a:t>
            </a:r>
            <a:r>
              <a:rPr lang="ru-RU" sz="8000" dirty="0" err="1"/>
              <a:t>тупий</a:t>
            </a:r>
            <a:r>
              <a:rPr lang="ru-RU" sz="8000" dirty="0"/>
              <a:t> </a:t>
            </a:r>
            <a:r>
              <a:rPr lang="ru-RU" sz="8000" dirty="0" err="1"/>
              <a:t>перкуторний</a:t>
            </a:r>
            <a:r>
              <a:rPr lang="ru-RU" sz="8000" dirty="0"/>
              <a:t> звук над зоною </a:t>
            </a:r>
            <a:r>
              <a:rPr lang="ru-RU" sz="8000" dirty="0" err="1"/>
              <a:t>враженої</a:t>
            </a:r>
            <a:r>
              <a:rPr lang="ru-RU" sz="8000" dirty="0"/>
              <a:t> </a:t>
            </a:r>
            <a:r>
              <a:rPr lang="ru-RU" sz="8000" dirty="0" err="1"/>
              <a:t>частки</a:t>
            </a:r>
            <a:r>
              <a:rPr lang="ru-RU" sz="8000" dirty="0"/>
              <a:t> </a:t>
            </a:r>
            <a:r>
              <a:rPr lang="uk-UA" sz="8000" dirty="0"/>
              <a:t>легені; </a:t>
            </a:r>
          </a:p>
          <a:p>
            <a:pPr lvl="0">
              <a:buFont typeface="Wingdings" panose="05000000000000000000" pitchFamily="2" charset="2"/>
              <a:buChar char="ü"/>
            </a:pPr>
            <a:r>
              <a:rPr lang="uk-UA" sz="8000" dirty="0"/>
              <a:t>ослаблене та/або жорстке бронхіальне дихання, </a:t>
            </a:r>
          </a:p>
          <a:p>
            <a:pPr lvl="0">
              <a:buFont typeface="Wingdings" panose="05000000000000000000" pitchFamily="2" charset="2"/>
              <a:buChar char="ü"/>
            </a:pPr>
            <a:r>
              <a:rPr lang="uk-UA" sz="8000" dirty="0"/>
              <a:t>фокус дзвінких </a:t>
            </a:r>
            <a:r>
              <a:rPr lang="uk-UA" sz="8000" dirty="0" err="1"/>
              <a:t>дрібнопухирцевих</a:t>
            </a:r>
            <a:r>
              <a:rPr lang="uk-UA" sz="8000" dirty="0"/>
              <a:t> </a:t>
            </a:r>
            <a:r>
              <a:rPr lang="ru-RU" sz="8000" dirty="0" err="1"/>
              <a:t>хрипів</a:t>
            </a:r>
            <a:r>
              <a:rPr lang="ru-RU" sz="8000" dirty="0"/>
              <a:t> та/</a:t>
            </a:r>
            <a:r>
              <a:rPr lang="ru-RU" sz="8000" dirty="0" err="1"/>
              <a:t>або</a:t>
            </a:r>
            <a:r>
              <a:rPr lang="ru-RU" sz="8000" dirty="0"/>
              <a:t> </a:t>
            </a:r>
            <a:r>
              <a:rPr lang="ru-RU" sz="8000" dirty="0" err="1"/>
              <a:t>крепітації</a:t>
            </a:r>
            <a:r>
              <a:rPr lang="ru-RU" sz="8000" dirty="0"/>
              <a:t>. </a:t>
            </a:r>
          </a:p>
          <a:p>
            <a:pPr marL="0" lvl="0" indent="0">
              <a:buNone/>
            </a:pPr>
            <a:r>
              <a:rPr lang="ru-RU" sz="8000" dirty="0" err="1"/>
              <a:t>Вираженість</a:t>
            </a:r>
            <a:r>
              <a:rPr lang="ru-RU" sz="8000" dirty="0"/>
              <a:t> </a:t>
            </a:r>
            <a:r>
              <a:rPr lang="ru-RU" sz="8000" dirty="0" err="1"/>
              <a:t>цих</a:t>
            </a:r>
            <a:r>
              <a:rPr lang="ru-RU" sz="8000" dirty="0"/>
              <a:t> </a:t>
            </a:r>
            <a:r>
              <a:rPr lang="ru-RU" sz="8000" dirty="0" err="1"/>
              <a:t>ознак</a:t>
            </a:r>
            <a:r>
              <a:rPr lang="ru-RU" sz="8000" dirty="0"/>
              <a:t> </a:t>
            </a:r>
            <a:r>
              <a:rPr lang="ru-RU" sz="8000" dirty="0" err="1"/>
              <a:t>залежить</a:t>
            </a:r>
            <a:r>
              <a:rPr lang="ru-RU" sz="8000" dirty="0"/>
              <a:t> </a:t>
            </a:r>
            <a:r>
              <a:rPr lang="ru-RU" sz="8000" dirty="0" err="1"/>
              <a:t>від</a:t>
            </a:r>
            <a:r>
              <a:rPr lang="ru-RU" sz="8000" dirty="0"/>
              <a:t> стану </a:t>
            </a:r>
            <a:r>
              <a:rPr lang="ru-RU" sz="8000" dirty="0" err="1"/>
              <a:t>пацієнта</a:t>
            </a:r>
            <a:r>
              <a:rPr lang="ru-RU" sz="8000" dirty="0"/>
              <a:t> на початку </a:t>
            </a:r>
            <a:r>
              <a:rPr lang="uk-UA" sz="8000" dirty="0"/>
              <a:t>захворювання, тяжкості перебігу НП, об’єму та локалізації ураження легеневої паренхіми, віку, наявності супутніх захворювань.</a:t>
            </a:r>
          </a:p>
        </p:txBody>
      </p:sp>
    </p:spTree>
    <p:extLst>
      <p:ext uri="{BB962C8B-B14F-4D97-AF65-F5344CB8AC3E}">
        <p14:creationId xmlns:p14="http://schemas.microsoft.com/office/powerpoint/2010/main" val="427484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65820" y="299999"/>
            <a:ext cx="11586694" cy="637838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uk-UA" b="1" dirty="0"/>
              <a:t>Синдром інтоксикації:</a:t>
            </a:r>
          </a:p>
          <a:p>
            <a:pPr>
              <a:buFont typeface="Wingdings" panose="05000000000000000000" pitchFamily="2" charset="2"/>
              <a:buChar char="ü"/>
            </a:pPr>
            <a:r>
              <a:rPr lang="uk-UA" dirty="0"/>
              <a:t> слабкість;</a:t>
            </a:r>
          </a:p>
          <a:p>
            <a:pPr>
              <a:buFont typeface="Wingdings" panose="05000000000000000000" pitchFamily="2" charset="2"/>
              <a:buChar char="ü"/>
            </a:pPr>
            <a:r>
              <a:rPr lang="uk-UA" dirty="0"/>
              <a:t> розбитість;</a:t>
            </a:r>
          </a:p>
          <a:p>
            <a:pPr>
              <a:buFont typeface="Wingdings" panose="05000000000000000000" pitchFamily="2" charset="2"/>
              <a:buChar char="ü"/>
            </a:pPr>
            <a:r>
              <a:rPr lang="uk-UA" dirty="0"/>
              <a:t> головний біль;</a:t>
            </a:r>
          </a:p>
          <a:p>
            <a:pPr>
              <a:buFont typeface="Wingdings" panose="05000000000000000000" pitchFamily="2" charset="2"/>
              <a:buChar char="ü"/>
            </a:pPr>
            <a:r>
              <a:rPr lang="uk-UA" dirty="0"/>
              <a:t> млявість, апатія, сонливість, сплутаність свідомості, марення, галюцинації, сопор, кома;</a:t>
            </a:r>
          </a:p>
          <a:p>
            <a:pPr>
              <a:buFont typeface="Wingdings" panose="05000000000000000000" pitchFamily="2" charset="2"/>
              <a:buChar char="ü"/>
            </a:pPr>
            <a:r>
              <a:rPr lang="uk-UA" dirty="0"/>
              <a:t> м'язові болі і артралгії;</a:t>
            </a:r>
          </a:p>
          <a:p>
            <a:pPr>
              <a:buFont typeface="Wingdings" panose="05000000000000000000" pitchFamily="2" charset="2"/>
              <a:buChar char="ü"/>
            </a:pPr>
            <a:r>
              <a:rPr lang="uk-UA" dirty="0"/>
              <a:t> зниження апетиту.</a:t>
            </a:r>
          </a:p>
          <a:p>
            <a:pPr>
              <a:buFont typeface="Wingdings" panose="05000000000000000000" pitchFamily="2" charset="2"/>
              <a:buChar char="q"/>
            </a:pPr>
            <a:r>
              <a:rPr lang="uk-UA" b="1" dirty="0"/>
              <a:t>Синдром дихальної недостатності</a:t>
            </a:r>
            <a:r>
              <a:rPr lang="uk-UA" dirty="0"/>
              <a:t>:</a:t>
            </a:r>
          </a:p>
          <a:p>
            <a:pPr>
              <a:buFont typeface="Wingdings" panose="05000000000000000000" pitchFamily="2" charset="2"/>
              <a:buChar char="ü"/>
            </a:pPr>
            <a:r>
              <a:rPr lang="uk-UA" dirty="0"/>
              <a:t> задишка;</a:t>
            </a:r>
          </a:p>
          <a:p>
            <a:pPr>
              <a:buFont typeface="Wingdings" panose="05000000000000000000" pitchFamily="2" charset="2"/>
              <a:buChar char="ü"/>
            </a:pPr>
            <a:r>
              <a:rPr lang="uk-UA" dirty="0"/>
              <a:t> ціаноз;</a:t>
            </a:r>
          </a:p>
          <a:p>
            <a:pPr>
              <a:buFont typeface="Wingdings" panose="05000000000000000000" pitchFamily="2" charset="2"/>
              <a:buChar char="ü"/>
            </a:pPr>
            <a:r>
              <a:rPr lang="uk-UA" dirty="0"/>
              <a:t> зниження рО2 і накопичення СО2; </a:t>
            </a:r>
            <a:r>
              <a:rPr lang="en-US" dirty="0"/>
              <a:t>p</a:t>
            </a:r>
            <a:r>
              <a:rPr lang="uk-UA" dirty="0"/>
              <a:t>О2 / </a:t>
            </a:r>
            <a:r>
              <a:rPr lang="en-US" dirty="0"/>
              <a:t>Fi</a:t>
            </a:r>
            <a:r>
              <a:rPr lang="uk-UA" dirty="0"/>
              <a:t>О2 &lt;250 (&lt;</a:t>
            </a:r>
            <a:r>
              <a:rPr lang="en-US" dirty="0"/>
              <a:t>Fi</a:t>
            </a:r>
            <a:r>
              <a:rPr lang="uk-UA" dirty="0"/>
              <a:t>О2 200 при ХОЗЛ);</a:t>
            </a:r>
          </a:p>
          <a:p>
            <a:pPr>
              <a:buFont typeface="Wingdings" panose="05000000000000000000" pitchFamily="2" charset="2"/>
              <a:buChar char="ü"/>
            </a:pPr>
            <a:r>
              <a:rPr lang="uk-UA" dirty="0"/>
              <a:t> розвиток ацидозу, ознаки втоми діафрагми;</a:t>
            </a:r>
          </a:p>
          <a:p>
            <a:pPr>
              <a:buFont typeface="Wingdings" panose="05000000000000000000" pitchFamily="2" charset="2"/>
              <a:buChar char="ü"/>
            </a:pPr>
            <a:r>
              <a:rPr lang="uk-UA" dirty="0"/>
              <a:t> необхідність в проведенні штучної вентиляції легень</a:t>
            </a:r>
          </a:p>
          <a:p>
            <a:endParaRPr lang="uk-UA" dirty="0"/>
          </a:p>
        </p:txBody>
      </p:sp>
    </p:spTree>
    <p:extLst>
      <p:ext uri="{BB962C8B-B14F-4D97-AF65-F5344CB8AC3E}">
        <p14:creationId xmlns:p14="http://schemas.microsoft.com/office/powerpoint/2010/main" val="2688832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9229" y="293914"/>
            <a:ext cx="10994571" cy="5883049"/>
          </a:xfrm>
        </p:spPr>
        <p:txBody>
          <a:bodyPr>
            <a:normAutofit/>
          </a:bodyPr>
          <a:lstStyle/>
          <a:p>
            <a:pPr marL="0" indent="0">
              <a:buNone/>
            </a:pPr>
            <a:r>
              <a:rPr lang="uk-UA" dirty="0"/>
              <a:t>При </a:t>
            </a:r>
            <a:r>
              <a:rPr lang="uk-UA" b="1" i="1" dirty="0"/>
              <a:t>рентгенологічному дослідженні </a:t>
            </a:r>
            <a:r>
              <a:rPr lang="uk-UA" dirty="0"/>
              <a:t>часткова або сегментарна пневмонія з локалізацією в одній або обох легенях;</a:t>
            </a:r>
          </a:p>
          <a:p>
            <a:pPr marL="0" indent="0">
              <a:buNone/>
            </a:pPr>
            <a:r>
              <a:rPr lang="uk-UA" dirty="0"/>
              <a:t> В</a:t>
            </a:r>
            <a:r>
              <a:rPr lang="uk-UA" b="1" i="1" dirty="0"/>
              <a:t> аналізі крові </a:t>
            </a:r>
            <a:r>
              <a:rPr lang="uk-UA" dirty="0"/>
              <a:t>- </a:t>
            </a:r>
            <a:r>
              <a:rPr lang="uk-UA" dirty="0" err="1"/>
              <a:t>гострофазові</a:t>
            </a:r>
            <a:r>
              <a:rPr lang="uk-UA" dirty="0"/>
              <a:t> зміни показників крові -лейкоцитоз зі зрушенням лейкоцитарної формули вліво, прискорення ШОЕ, підвищення рівня гамма-глобулінів, в </a:t>
            </a:r>
            <a:r>
              <a:rPr lang="uk-UA" dirty="0" err="1"/>
              <a:t>т.ч</a:t>
            </a:r>
            <a:r>
              <a:rPr lang="uk-UA" dirty="0"/>
              <a:t>. </a:t>
            </a:r>
            <a:r>
              <a:rPr lang="el-GR" dirty="0"/>
              <a:t>α2-</a:t>
            </a:r>
            <a:r>
              <a:rPr lang="uk-UA" dirty="0"/>
              <a:t>глобулінів, фібриногену, поява С - реактивного білка;</a:t>
            </a:r>
          </a:p>
          <a:p>
            <a:endParaRPr lang="uk-UA" dirty="0"/>
          </a:p>
        </p:txBody>
      </p:sp>
    </p:spTree>
    <p:extLst>
      <p:ext uri="{BB962C8B-B14F-4D97-AF65-F5344CB8AC3E}">
        <p14:creationId xmlns:p14="http://schemas.microsoft.com/office/powerpoint/2010/main" val="3231580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450564" y="230406"/>
            <a:ext cx="9799821" cy="11430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800" dirty="0"/>
              <a:t>Алгоритм </a:t>
            </a:r>
            <a:r>
              <a:rPr lang="ru-RU" sz="2800" dirty="0" err="1"/>
              <a:t>оцінки</a:t>
            </a:r>
            <a:r>
              <a:rPr lang="ru-RU" sz="2800" dirty="0"/>
              <a:t> </a:t>
            </a:r>
            <a:r>
              <a:rPr lang="ru-RU" sz="2800" dirty="0" err="1"/>
              <a:t>ризику</a:t>
            </a:r>
            <a:r>
              <a:rPr lang="ru-RU" sz="2800" dirty="0"/>
              <a:t> </a:t>
            </a:r>
            <a:r>
              <a:rPr lang="ru-RU" sz="2800" dirty="0" err="1"/>
              <a:t>несприятливого</a:t>
            </a:r>
            <a:r>
              <a:rPr lang="ru-RU" sz="2800" dirty="0"/>
              <a:t> </a:t>
            </a:r>
            <a:r>
              <a:rPr lang="ru-RU" sz="2800" dirty="0" err="1"/>
              <a:t>наслідку</a:t>
            </a:r>
            <a:r>
              <a:rPr lang="ru-RU" sz="2800" dirty="0"/>
              <a:t> та </a:t>
            </a:r>
            <a:r>
              <a:rPr lang="ru-RU" sz="2800" dirty="0" err="1"/>
              <a:t>вибору</a:t>
            </a:r>
            <a:r>
              <a:rPr lang="ru-RU" sz="2800" dirty="0"/>
              <a:t> </a:t>
            </a:r>
            <a:r>
              <a:rPr lang="ru-RU" sz="2800" dirty="0" err="1"/>
              <a:t>місця</a:t>
            </a:r>
            <a:r>
              <a:rPr lang="ru-RU" sz="2800" dirty="0"/>
              <a:t> </a:t>
            </a:r>
            <a:r>
              <a:rPr lang="ru-RU" sz="2800" dirty="0" err="1"/>
              <a:t>лікування</a:t>
            </a:r>
            <a:r>
              <a:rPr lang="ru-RU" sz="2800" dirty="0"/>
              <a:t> при НП (шкала CRB-65 </a:t>
            </a:r>
            <a:r>
              <a:rPr lang="ru-RU" sz="2800" dirty="0" err="1"/>
              <a:t>зі</a:t>
            </a:r>
            <a:r>
              <a:rPr lang="ru-RU" sz="2800" dirty="0"/>
              <a:t> </a:t>
            </a:r>
            <a:r>
              <a:rPr lang="ru-RU" sz="2800" dirty="0" err="1"/>
              <a:t>змінами</a:t>
            </a:r>
            <a:r>
              <a:rPr lang="ru-RU" sz="2800" dirty="0"/>
              <a:t>)</a:t>
            </a:r>
            <a:endParaRPr lang="uk-UA"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4081318317"/>
              </p:ext>
            </p:extLst>
          </p:nvPr>
        </p:nvGraphicFramePr>
        <p:xfrm>
          <a:off x="1051062" y="1383903"/>
          <a:ext cx="7715200" cy="1737360"/>
        </p:xfrm>
        <a:graphic>
          <a:graphicData uri="http://schemas.openxmlformats.org/drawingml/2006/table">
            <a:tbl>
              <a:tblPr/>
              <a:tblGrid>
                <a:gridCol w="7715200">
                  <a:extLst>
                    <a:ext uri="{9D8B030D-6E8A-4147-A177-3AD203B41FA5}">
                      <a16:colId xmlns:a16="http://schemas.microsoft.com/office/drawing/2014/main" val="20000"/>
                    </a:ext>
                  </a:extLst>
                </a:gridCol>
              </a:tblGrid>
              <a:tr h="1064525">
                <a:tc>
                  <a:txBody>
                    <a:bodyPr/>
                    <a:lstStyle/>
                    <a:p>
                      <a:pPr algn="ctr"/>
                      <a:r>
                        <a:rPr lang="uk-UA" sz="1800" b="1" i="0" u="none" strike="noStrike" kern="1200" baseline="0" dirty="0">
                          <a:solidFill>
                            <a:schemeClr val="tx1"/>
                          </a:solidFill>
                          <a:latin typeface="+mn-lt"/>
                          <a:ea typeface="+mn-ea"/>
                          <a:cs typeface="+mn-cs"/>
                        </a:rPr>
                        <a:t>Симптоми і ознаки:</a:t>
                      </a:r>
                    </a:p>
                    <a:p>
                      <a:r>
                        <a:rPr lang="ru-RU" sz="1800" b="1" i="0" u="none" strike="noStrike" kern="1200" baseline="0" dirty="0">
                          <a:solidFill>
                            <a:schemeClr val="tx1"/>
                          </a:solidFill>
                          <a:latin typeface="+mn-lt"/>
                          <a:ea typeface="+mn-ea"/>
                          <a:cs typeface="+mn-cs"/>
                        </a:rPr>
                        <a:t>(1 бал за </a:t>
                      </a:r>
                      <a:r>
                        <a:rPr lang="ru-RU" sz="1800" b="1" i="0" u="none" strike="noStrike" kern="1200" baseline="0" dirty="0" err="1">
                          <a:solidFill>
                            <a:schemeClr val="tx1"/>
                          </a:solidFill>
                          <a:latin typeface="+mn-lt"/>
                          <a:ea typeface="+mn-ea"/>
                          <a:cs typeface="+mn-cs"/>
                        </a:rPr>
                        <a:t>наявність</a:t>
                      </a:r>
                      <a:r>
                        <a:rPr lang="ru-RU" sz="1800" b="1" i="0" u="none" strike="noStrike" kern="1200" baseline="0" dirty="0">
                          <a:solidFill>
                            <a:schemeClr val="tx1"/>
                          </a:solidFill>
                          <a:latin typeface="+mn-lt"/>
                          <a:ea typeface="+mn-ea"/>
                          <a:cs typeface="+mn-cs"/>
                        </a:rPr>
                        <a:t> кожного з </a:t>
                      </a:r>
                      <a:r>
                        <a:rPr lang="ru-RU" sz="1800" b="1" i="0" u="none" strike="noStrike" kern="1200" baseline="0" dirty="0" err="1">
                          <a:solidFill>
                            <a:schemeClr val="tx1"/>
                          </a:solidFill>
                          <a:latin typeface="+mn-lt"/>
                          <a:ea typeface="+mn-ea"/>
                          <a:cs typeface="+mn-cs"/>
                        </a:rPr>
                        <a:t>наведених</a:t>
                      </a:r>
                      <a:r>
                        <a:rPr lang="ru-RU" sz="1800" b="1" i="0" u="none" strike="noStrike" kern="1200" baseline="0" dirty="0">
                          <a:solidFill>
                            <a:schemeClr val="tx1"/>
                          </a:solidFill>
                          <a:latin typeface="+mn-lt"/>
                          <a:ea typeface="+mn-ea"/>
                          <a:cs typeface="+mn-cs"/>
                        </a:rPr>
                        <a:t> </a:t>
                      </a:r>
                      <a:r>
                        <a:rPr lang="ru-RU" sz="1800" b="1" i="0" u="none" strike="noStrike" kern="1200" baseline="0" dirty="0" err="1">
                          <a:solidFill>
                            <a:schemeClr val="tx1"/>
                          </a:solidFill>
                          <a:latin typeface="+mn-lt"/>
                          <a:ea typeface="+mn-ea"/>
                          <a:cs typeface="+mn-cs"/>
                        </a:rPr>
                        <a:t>симптомів</a:t>
                      </a:r>
                      <a:r>
                        <a:rPr lang="ru-RU" sz="1800" b="1" i="0" u="none" strike="noStrike" kern="1200" baseline="0" dirty="0">
                          <a:solidFill>
                            <a:schemeClr val="tx1"/>
                          </a:solidFill>
                          <a:latin typeface="+mn-lt"/>
                          <a:ea typeface="+mn-ea"/>
                          <a:cs typeface="+mn-cs"/>
                        </a:rPr>
                        <a:t> та </a:t>
                      </a:r>
                      <a:r>
                        <a:rPr lang="ru-RU" sz="1800" b="1" i="0" u="none" strike="noStrike" kern="1200" baseline="0" dirty="0" err="1">
                          <a:solidFill>
                            <a:schemeClr val="tx1"/>
                          </a:solidFill>
                          <a:latin typeface="+mn-lt"/>
                          <a:ea typeface="+mn-ea"/>
                          <a:cs typeface="+mn-cs"/>
                        </a:rPr>
                        <a:t>ознак</a:t>
                      </a:r>
                      <a:r>
                        <a:rPr lang="ru-RU" sz="1800" b="1" i="0" u="none" strike="noStrike" kern="1200" baseline="0" dirty="0">
                          <a:solidFill>
                            <a:schemeClr val="tx1"/>
                          </a:solidFill>
                          <a:latin typeface="+mn-lt"/>
                          <a:ea typeface="+mn-ea"/>
                          <a:cs typeface="+mn-cs"/>
                        </a:rPr>
                        <a:t>)</a:t>
                      </a:r>
                    </a:p>
                    <a:p>
                      <a:pPr marL="285750" indent="-285750">
                        <a:buFont typeface="Arial" panose="020B0604020202020204" pitchFamily="34" charset="0"/>
                        <a:buChar char="•"/>
                      </a:pPr>
                      <a:r>
                        <a:rPr lang="uk-UA" sz="1800" b="0" i="0" u="none" strike="noStrike" kern="1200" baseline="0" dirty="0">
                          <a:solidFill>
                            <a:schemeClr val="tx1"/>
                          </a:solidFill>
                          <a:latin typeface="+mn-lt"/>
                          <a:ea typeface="+mn-ea"/>
                          <a:cs typeface="+mn-cs"/>
                        </a:rPr>
                        <a:t>Порушення свідомості (</a:t>
                      </a:r>
                      <a:r>
                        <a:rPr lang="en-US" sz="1800" b="1" i="0" u="none" strike="noStrike" kern="1200" baseline="0" dirty="0">
                          <a:solidFill>
                            <a:schemeClr val="tx1"/>
                          </a:solidFill>
                          <a:latin typeface="+mn-lt"/>
                          <a:ea typeface="+mn-ea"/>
                          <a:cs typeface="+mn-cs"/>
                        </a:rPr>
                        <a:t>C</a:t>
                      </a:r>
                      <a:r>
                        <a:rPr lang="en-US" sz="1800" b="0" i="0" u="none" strike="noStrike" kern="1200" baseline="0" dirty="0">
                          <a:solidFill>
                            <a:schemeClr val="tx1"/>
                          </a:solidFill>
                          <a:latin typeface="+mn-lt"/>
                          <a:ea typeface="+mn-ea"/>
                          <a:cs typeface="+mn-cs"/>
                        </a:rPr>
                        <a:t>onfusion)</a:t>
                      </a:r>
                    </a:p>
                    <a:p>
                      <a:pPr marL="285750" indent="-285750">
                        <a:buFont typeface="Arial" panose="020B0604020202020204" pitchFamily="34" charset="0"/>
                        <a:buChar char="•"/>
                      </a:pPr>
                      <a:r>
                        <a:rPr lang="en-US" sz="1800" b="0" i="0" u="none" strike="noStrike" kern="1200" baseline="0" dirty="0">
                          <a:solidFill>
                            <a:schemeClr val="tx1"/>
                          </a:solidFill>
                          <a:latin typeface="+mn-lt"/>
                          <a:ea typeface="+mn-ea"/>
                          <a:cs typeface="+mn-cs"/>
                        </a:rPr>
                        <a:t> </a:t>
                      </a:r>
                      <a:r>
                        <a:rPr lang="en-US" sz="1800" b="0" i="0" u="none" strike="noStrike" kern="1200" baseline="0" dirty="0" err="1">
                          <a:solidFill>
                            <a:schemeClr val="tx1"/>
                          </a:solidFill>
                          <a:latin typeface="+mn-lt"/>
                          <a:ea typeface="+mn-ea"/>
                          <a:cs typeface="+mn-cs"/>
                        </a:rPr>
                        <a:t>Частота</a:t>
                      </a:r>
                      <a:r>
                        <a:rPr lang="en-US" sz="1800" b="0" i="0" u="none" strike="noStrike" kern="1200" baseline="0" dirty="0">
                          <a:solidFill>
                            <a:schemeClr val="tx1"/>
                          </a:solidFill>
                          <a:latin typeface="+mn-lt"/>
                          <a:ea typeface="+mn-ea"/>
                          <a:cs typeface="+mn-cs"/>
                        </a:rPr>
                        <a:t> </a:t>
                      </a:r>
                      <a:r>
                        <a:rPr lang="en-US" sz="1800" b="0" i="0" u="none" strike="noStrike" kern="1200" baseline="0" dirty="0" err="1">
                          <a:solidFill>
                            <a:schemeClr val="tx1"/>
                          </a:solidFill>
                          <a:latin typeface="+mn-lt"/>
                          <a:ea typeface="+mn-ea"/>
                          <a:cs typeface="+mn-cs"/>
                        </a:rPr>
                        <a:t>дихання</a:t>
                      </a:r>
                      <a:r>
                        <a:rPr lang="en-US" sz="1800" b="0" i="0" u="none" strike="noStrike" kern="1200" baseline="0" dirty="0">
                          <a:solidFill>
                            <a:schemeClr val="tx1"/>
                          </a:solidFill>
                          <a:latin typeface="+mn-lt"/>
                          <a:ea typeface="+mn-ea"/>
                          <a:cs typeface="+mn-cs"/>
                        </a:rPr>
                        <a:t> ≥ 30/</a:t>
                      </a:r>
                      <a:r>
                        <a:rPr lang="en-US" sz="1800" b="0" i="0" u="none" strike="noStrike" kern="1200" baseline="0" dirty="0" err="1">
                          <a:solidFill>
                            <a:schemeClr val="tx1"/>
                          </a:solidFill>
                          <a:latin typeface="+mn-lt"/>
                          <a:ea typeface="+mn-ea"/>
                          <a:cs typeface="+mn-cs"/>
                        </a:rPr>
                        <a:t>хв</a:t>
                      </a:r>
                      <a:r>
                        <a:rPr lang="en-US" sz="1800" b="0" i="0" u="none" strike="noStrike" kern="1200" baseline="0" dirty="0">
                          <a:solidFill>
                            <a:schemeClr val="tx1"/>
                          </a:solidFill>
                          <a:latin typeface="+mn-lt"/>
                          <a:ea typeface="+mn-ea"/>
                          <a:cs typeface="+mn-cs"/>
                        </a:rPr>
                        <a:t> (</a:t>
                      </a:r>
                      <a:r>
                        <a:rPr lang="en-US" sz="1800" b="1" i="0" u="none" strike="noStrike" kern="1200" baseline="0" dirty="0">
                          <a:solidFill>
                            <a:schemeClr val="tx1"/>
                          </a:solidFill>
                          <a:latin typeface="+mn-lt"/>
                          <a:ea typeface="+mn-ea"/>
                          <a:cs typeface="+mn-cs"/>
                        </a:rPr>
                        <a:t>R</a:t>
                      </a:r>
                      <a:r>
                        <a:rPr lang="en-US" sz="1800" b="0" i="0" u="none" strike="noStrike" kern="1200" baseline="0" dirty="0">
                          <a:solidFill>
                            <a:schemeClr val="tx1"/>
                          </a:solidFill>
                          <a:latin typeface="+mn-lt"/>
                          <a:ea typeface="+mn-ea"/>
                          <a:cs typeface="+mn-cs"/>
                        </a:rPr>
                        <a:t>espiratory rate)</a:t>
                      </a:r>
                    </a:p>
                    <a:p>
                      <a:pPr marL="285750" indent="-285750">
                        <a:buFont typeface="Arial" panose="020B0604020202020204" pitchFamily="34" charset="0"/>
                        <a:buChar char="•"/>
                      </a:pPr>
                      <a:r>
                        <a:rPr lang="uk-UA" sz="1800" b="0" i="0" u="none" strike="noStrike" kern="1200" baseline="0" dirty="0">
                          <a:solidFill>
                            <a:schemeClr val="tx1"/>
                          </a:solidFill>
                          <a:latin typeface="+mn-lt"/>
                          <a:ea typeface="+mn-ea"/>
                          <a:cs typeface="+mn-cs"/>
                        </a:rPr>
                        <a:t> Систолічний АТ &lt; 90 або </a:t>
                      </a:r>
                      <a:r>
                        <a:rPr lang="uk-UA" sz="1800" b="0" i="0" u="none" strike="noStrike" kern="1200" baseline="0" dirty="0" err="1">
                          <a:solidFill>
                            <a:schemeClr val="tx1"/>
                          </a:solidFill>
                          <a:latin typeface="+mn-lt"/>
                          <a:ea typeface="+mn-ea"/>
                          <a:cs typeface="+mn-cs"/>
                        </a:rPr>
                        <a:t>діастолічний</a:t>
                      </a:r>
                      <a:r>
                        <a:rPr lang="uk-UA" sz="1800" b="0" i="0" u="none" strike="noStrike" kern="1200" baseline="0" dirty="0">
                          <a:solidFill>
                            <a:schemeClr val="tx1"/>
                          </a:solidFill>
                          <a:latin typeface="+mn-lt"/>
                          <a:ea typeface="+mn-ea"/>
                          <a:cs typeface="+mn-cs"/>
                        </a:rPr>
                        <a:t> АТ ≤ 60 мм </a:t>
                      </a:r>
                      <a:r>
                        <a:rPr lang="uk-UA" sz="1800" b="0" i="0" u="none" strike="noStrike" kern="1200" baseline="0" dirty="0" err="1">
                          <a:solidFill>
                            <a:schemeClr val="tx1"/>
                          </a:solidFill>
                          <a:latin typeface="+mn-lt"/>
                          <a:ea typeface="+mn-ea"/>
                          <a:cs typeface="+mn-cs"/>
                        </a:rPr>
                        <a:t>рт</a:t>
                      </a:r>
                      <a:r>
                        <a:rPr lang="uk-UA" sz="1800" b="0" i="0" u="none" strike="noStrike" kern="1200" baseline="0" dirty="0">
                          <a:solidFill>
                            <a:schemeClr val="tx1"/>
                          </a:solidFill>
                          <a:latin typeface="+mn-lt"/>
                          <a:ea typeface="+mn-ea"/>
                          <a:cs typeface="+mn-cs"/>
                        </a:rPr>
                        <a:t>. ст. (</a:t>
                      </a:r>
                      <a:r>
                        <a:rPr lang="en-US" sz="1800" b="1" i="0" u="none" strike="noStrike" kern="1200" baseline="0" dirty="0">
                          <a:solidFill>
                            <a:schemeClr val="tx1"/>
                          </a:solidFill>
                          <a:latin typeface="+mn-lt"/>
                          <a:ea typeface="+mn-ea"/>
                          <a:cs typeface="+mn-cs"/>
                        </a:rPr>
                        <a:t>B</a:t>
                      </a:r>
                      <a:r>
                        <a:rPr lang="en-US" sz="1800" b="0" i="0" u="none" strike="noStrike" kern="1200" baseline="0" dirty="0">
                          <a:solidFill>
                            <a:schemeClr val="tx1"/>
                          </a:solidFill>
                          <a:latin typeface="+mn-lt"/>
                          <a:ea typeface="+mn-ea"/>
                          <a:cs typeface="+mn-cs"/>
                        </a:rPr>
                        <a:t>lood pressure)</a:t>
                      </a:r>
                    </a:p>
                    <a:p>
                      <a:pPr marL="285750" indent="-285750">
                        <a:buFont typeface="Arial" panose="020B0604020202020204" pitchFamily="34" charset="0"/>
                        <a:buChar char="•"/>
                      </a:pPr>
                      <a:r>
                        <a:rPr lang="uk-UA" sz="1800" b="0" i="0" u="none" strike="noStrike" kern="1200" baseline="0" dirty="0">
                          <a:solidFill>
                            <a:schemeClr val="tx1"/>
                          </a:solidFill>
                          <a:latin typeface="+mn-lt"/>
                          <a:ea typeface="+mn-ea"/>
                          <a:cs typeface="+mn-cs"/>
                        </a:rPr>
                        <a:t> Вік &gt; 65 років (</a:t>
                      </a:r>
                      <a:r>
                        <a:rPr lang="uk-UA" sz="1800" b="1" i="0" u="none" strike="noStrike" kern="1200" baseline="0" dirty="0">
                          <a:solidFill>
                            <a:schemeClr val="tx1"/>
                          </a:solidFill>
                          <a:latin typeface="+mn-lt"/>
                          <a:ea typeface="+mn-ea"/>
                          <a:cs typeface="+mn-cs"/>
                        </a:rPr>
                        <a:t>65</a:t>
                      </a:r>
                      <a:r>
                        <a:rPr lang="uk-UA" sz="1800" b="0" i="0" u="none" strike="noStrike" kern="1200" baseline="0" dirty="0">
                          <a:solidFill>
                            <a:schemeClr val="tx1"/>
                          </a:solidFill>
                          <a:latin typeface="+mn-lt"/>
                          <a:ea typeface="+mn-ea"/>
                          <a:cs typeface="+mn-cs"/>
                        </a:rPr>
                        <a:t>)</a:t>
                      </a:r>
                      <a:endParaRPr lang="uk-U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940465651"/>
              </p:ext>
            </p:extLst>
          </p:nvPr>
        </p:nvGraphicFramePr>
        <p:xfrm>
          <a:off x="368490" y="4148919"/>
          <a:ext cx="2156346" cy="640080"/>
        </p:xfrm>
        <a:graphic>
          <a:graphicData uri="http://schemas.openxmlformats.org/drawingml/2006/table">
            <a:tbl>
              <a:tblPr/>
              <a:tblGrid>
                <a:gridCol w="2156346">
                  <a:extLst>
                    <a:ext uri="{9D8B030D-6E8A-4147-A177-3AD203B41FA5}">
                      <a16:colId xmlns:a16="http://schemas.microsoft.com/office/drawing/2014/main" val="20000"/>
                    </a:ext>
                  </a:extLst>
                </a:gridCol>
              </a:tblGrid>
              <a:tr h="614150">
                <a:tc>
                  <a:txBody>
                    <a:bodyPr/>
                    <a:lstStyle/>
                    <a:p>
                      <a:r>
                        <a:rPr lang="uk-UA" sz="1800" b="1" i="0" u="none" strike="noStrike" kern="1200" baseline="0" dirty="0">
                          <a:solidFill>
                            <a:schemeClr val="tx1"/>
                          </a:solidFill>
                          <a:latin typeface="+mn-lt"/>
                          <a:ea typeface="+mn-ea"/>
                          <a:cs typeface="+mn-cs"/>
                        </a:rPr>
                        <a:t>Легкий перебіг</a:t>
                      </a:r>
                    </a:p>
                    <a:p>
                      <a:r>
                        <a:rPr lang="uk-UA" sz="1800" b="0" i="0" u="none" strike="noStrike" kern="1200" baseline="0" dirty="0">
                          <a:solidFill>
                            <a:schemeClr val="tx1"/>
                          </a:solidFill>
                          <a:latin typeface="+mn-lt"/>
                          <a:ea typeface="+mn-ea"/>
                          <a:cs typeface="+mn-cs"/>
                        </a:rPr>
                        <a:t>(летальність 1,2 %)</a:t>
                      </a:r>
                      <a:endParaRPr lang="uk-U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4048138993"/>
              </p:ext>
            </p:extLst>
          </p:nvPr>
        </p:nvGraphicFramePr>
        <p:xfrm>
          <a:off x="3131840" y="4174035"/>
          <a:ext cx="2880320" cy="640080"/>
        </p:xfrm>
        <a:graphic>
          <a:graphicData uri="http://schemas.openxmlformats.org/drawingml/2006/table">
            <a:tbl>
              <a:tblPr/>
              <a:tblGrid>
                <a:gridCol w="2880320">
                  <a:extLst>
                    <a:ext uri="{9D8B030D-6E8A-4147-A177-3AD203B41FA5}">
                      <a16:colId xmlns:a16="http://schemas.microsoft.com/office/drawing/2014/main" val="20000"/>
                    </a:ext>
                  </a:extLst>
                </a:gridCol>
              </a:tblGrid>
              <a:tr h="565507">
                <a:tc>
                  <a:txBody>
                    <a:bodyPr/>
                    <a:lstStyle/>
                    <a:p>
                      <a:r>
                        <a:rPr lang="uk-UA" sz="1800" b="1" i="0" u="none" strike="noStrike" kern="1200" baseline="0" dirty="0">
                          <a:solidFill>
                            <a:schemeClr val="tx1"/>
                          </a:solidFill>
                          <a:latin typeface="+mn-lt"/>
                          <a:ea typeface="+mn-ea"/>
                          <a:cs typeface="+mn-cs"/>
                        </a:rPr>
                        <a:t>Перебіг середньої тяжкості</a:t>
                      </a:r>
                    </a:p>
                    <a:p>
                      <a:r>
                        <a:rPr lang="uk-UA" sz="1800" b="0" i="0" u="none" strike="noStrike" kern="1200" baseline="0" dirty="0">
                          <a:solidFill>
                            <a:schemeClr val="tx1"/>
                          </a:solidFill>
                          <a:latin typeface="+mn-lt"/>
                          <a:ea typeface="+mn-ea"/>
                          <a:cs typeface="+mn-cs"/>
                        </a:rPr>
                        <a:t>(летальність 8,15 %)</a:t>
                      </a:r>
                      <a:endParaRPr lang="uk-U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89910781"/>
              </p:ext>
            </p:extLst>
          </p:nvPr>
        </p:nvGraphicFramePr>
        <p:xfrm>
          <a:off x="6804248" y="4174035"/>
          <a:ext cx="2129051" cy="736979"/>
        </p:xfrm>
        <a:graphic>
          <a:graphicData uri="http://schemas.openxmlformats.org/drawingml/2006/table">
            <a:tbl>
              <a:tblPr/>
              <a:tblGrid>
                <a:gridCol w="2129051">
                  <a:extLst>
                    <a:ext uri="{9D8B030D-6E8A-4147-A177-3AD203B41FA5}">
                      <a16:colId xmlns:a16="http://schemas.microsoft.com/office/drawing/2014/main" val="20000"/>
                    </a:ext>
                  </a:extLst>
                </a:gridCol>
              </a:tblGrid>
              <a:tr h="736979">
                <a:tc>
                  <a:txBody>
                    <a:bodyPr/>
                    <a:lstStyle/>
                    <a:p>
                      <a:r>
                        <a:rPr lang="uk-UA" sz="1800" b="1" i="0" u="none" strike="noStrike" kern="1200" baseline="0" dirty="0">
                          <a:solidFill>
                            <a:schemeClr val="tx1"/>
                          </a:solidFill>
                          <a:latin typeface="+mn-lt"/>
                          <a:ea typeface="+mn-ea"/>
                          <a:cs typeface="+mn-cs"/>
                        </a:rPr>
                        <a:t>Тяжкий перебіг</a:t>
                      </a:r>
                    </a:p>
                    <a:p>
                      <a:r>
                        <a:rPr lang="uk-UA" sz="1800" b="0" i="0" u="none" strike="noStrike" kern="1200" baseline="0" dirty="0">
                          <a:solidFill>
                            <a:schemeClr val="tx1"/>
                          </a:solidFill>
                          <a:latin typeface="+mn-lt"/>
                          <a:ea typeface="+mn-ea"/>
                          <a:cs typeface="+mn-cs"/>
                        </a:rPr>
                        <a:t>(летальність 31 %)</a:t>
                      </a:r>
                      <a:endParaRPr lang="uk-U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val="134692321"/>
              </p:ext>
            </p:extLst>
          </p:nvPr>
        </p:nvGraphicFramePr>
        <p:xfrm>
          <a:off x="423081" y="5540991"/>
          <a:ext cx="1951629" cy="696036"/>
        </p:xfrm>
        <a:graphic>
          <a:graphicData uri="http://schemas.openxmlformats.org/drawingml/2006/table">
            <a:tbl>
              <a:tblPr/>
              <a:tblGrid>
                <a:gridCol w="1951629">
                  <a:extLst>
                    <a:ext uri="{9D8B030D-6E8A-4147-A177-3AD203B41FA5}">
                      <a16:colId xmlns:a16="http://schemas.microsoft.com/office/drawing/2014/main" val="20000"/>
                    </a:ext>
                  </a:extLst>
                </a:gridCol>
              </a:tblGrid>
              <a:tr h="696036">
                <a:tc>
                  <a:txBody>
                    <a:bodyPr/>
                    <a:lstStyle/>
                    <a:p>
                      <a:pPr algn="ctr"/>
                      <a:r>
                        <a:rPr lang="uk-UA" sz="1800" b="1" i="0" u="none" strike="noStrike" kern="1200" baseline="0" dirty="0">
                          <a:solidFill>
                            <a:schemeClr val="tx1"/>
                          </a:solidFill>
                          <a:latin typeface="+mn-lt"/>
                          <a:ea typeface="+mn-ea"/>
                          <a:cs typeface="+mn-cs"/>
                        </a:rPr>
                        <a:t>Амбулаторне</a:t>
                      </a:r>
                    </a:p>
                    <a:p>
                      <a:pPr algn="ctr"/>
                      <a:r>
                        <a:rPr lang="uk-UA" sz="1800" b="1" i="0" u="none" strike="noStrike" kern="1200" baseline="0" dirty="0">
                          <a:solidFill>
                            <a:schemeClr val="tx1"/>
                          </a:solidFill>
                          <a:latin typeface="+mn-lt"/>
                          <a:ea typeface="+mn-ea"/>
                          <a:cs typeface="+mn-cs"/>
                        </a:rPr>
                        <a:t>лікування</a:t>
                      </a:r>
                      <a:endParaRPr lang="uk-U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1976282287"/>
              </p:ext>
            </p:extLst>
          </p:nvPr>
        </p:nvGraphicFramePr>
        <p:xfrm>
          <a:off x="3131840" y="5484997"/>
          <a:ext cx="2980017" cy="900752"/>
        </p:xfrm>
        <a:graphic>
          <a:graphicData uri="http://schemas.openxmlformats.org/drawingml/2006/table">
            <a:tbl>
              <a:tblPr/>
              <a:tblGrid>
                <a:gridCol w="2980017">
                  <a:extLst>
                    <a:ext uri="{9D8B030D-6E8A-4147-A177-3AD203B41FA5}">
                      <a16:colId xmlns:a16="http://schemas.microsoft.com/office/drawing/2014/main" val="20000"/>
                    </a:ext>
                  </a:extLst>
                </a:gridCol>
              </a:tblGrid>
              <a:tr h="900752">
                <a:tc>
                  <a:txBody>
                    <a:bodyPr/>
                    <a:lstStyle/>
                    <a:p>
                      <a:r>
                        <a:rPr lang="uk-UA" sz="1800" b="1" i="0" u="none" strike="noStrike" kern="1200" baseline="0" dirty="0">
                          <a:solidFill>
                            <a:schemeClr val="tx1"/>
                          </a:solidFill>
                          <a:latin typeface="+mn-lt"/>
                          <a:ea typeface="+mn-ea"/>
                          <a:cs typeface="+mn-cs"/>
                        </a:rPr>
                        <a:t>Лікування у стаціонарі</a:t>
                      </a:r>
                    </a:p>
                    <a:p>
                      <a:r>
                        <a:rPr lang="uk-UA" sz="1800" b="1" i="0" u="none" strike="noStrike" kern="1200" baseline="0" dirty="0">
                          <a:solidFill>
                            <a:schemeClr val="tx1"/>
                          </a:solidFill>
                          <a:latin typeface="+mn-lt"/>
                          <a:ea typeface="+mn-ea"/>
                          <a:cs typeface="+mn-cs"/>
                        </a:rPr>
                        <a:t>(терапевтичне відділення)</a:t>
                      </a:r>
                      <a:endParaRPr lang="uk-U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graphicFrame>
        <p:nvGraphicFramePr>
          <p:cNvPr id="9" name="Таблица 8"/>
          <p:cNvGraphicFramePr>
            <a:graphicFrameLocks noGrp="1"/>
          </p:cNvGraphicFramePr>
          <p:nvPr>
            <p:extLst>
              <p:ext uri="{D42A27DB-BD31-4B8C-83A1-F6EECF244321}">
                <p14:modId xmlns:p14="http://schemas.microsoft.com/office/powerpoint/2010/main" val="3397014990"/>
              </p:ext>
            </p:extLst>
          </p:nvPr>
        </p:nvGraphicFramePr>
        <p:xfrm>
          <a:off x="6804248" y="5540991"/>
          <a:ext cx="2094092" cy="859809"/>
        </p:xfrm>
        <a:graphic>
          <a:graphicData uri="http://schemas.openxmlformats.org/drawingml/2006/table">
            <a:tbl>
              <a:tblPr/>
              <a:tblGrid>
                <a:gridCol w="2094092">
                  <a:extLst>
                    <a:ext uri="{9D8B030D-6E8A-4147-A177-3AD203B41FA5}">
                      <a16:colId xmlns:a16="http://schemas.microsoft.com/office/drawing/2014/main" val="20000"/>
                    </a:ext>
                  </a:extLst>
                </a:gridCol>
              </a:tblGrid>
              <a:tr h="859809">
                <a:tc>
                  <a:txBody>
                    <a:bodyPr/>
                    <a:lstStyle/>
                    <a:p>
                      <a:pPr algn="ctr"/>
                      <a:r>
                        <a:rPr lang="uk-UA" sz="1800" b="1" i="0" u="none" strike="noStrike" kern="1200" baseline="0" dirty="0">
                          <a:solidFill>
                            <a:schemeClr val="tx1"/>
                          </a:solidFill>
                          <a:latin typeface="+mn-lt"/>
                          <a:ea typeface="+mn-ea"/>
                          <a:cs typeface="+mn-cs"/>
                        </a:rPr>
                        <a:t>Невідкладна</a:t>
                      </a:r>
                    </a:p>
                    <a:p>
                      <a:r>
                        <a:rPr lang="uk-UA" sz="1800" b="1" i="0" u="none" strike="noStrike" kern="1200" baseline="0" dirty="0">
                          <a:solidFill>
                            <a:schemeClr val="tx1"/>
                          </a:solidFill>
                          <a:latin typeface="+mn-lt"/>
                          <a:ea typeface="+mn-ea"/>
                          <a:cs typeface="+mn-cs"/>
                        </a:rPr>
                        <a:t>госпіталізація у ВІТ</a:t>
                      </a:r>
                      <a:endParaRPr lang="uk-U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cxnSp>
        <p:nvCxnSpPr>
          <p:cNvPr id="10" name="Прямая со стрелкой 9"/>
          <p:cNvCxnSpPr/>
          <p:nvPr/>
        </p:nvCxnSpPr>
        <p:spPr>
          <a:xfrm flipH="1">
            <a:off x="1979712" y="3170375"/>
            <a:ext cx="1656184" cy="8346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1691680" y="4788999"/>
            <a:ext cx="0" cy="7357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4716016" y="3170375"/>
            <a:ext cx="0" cy="9785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5835899" y="3207724"/>
            <a:ext cx="892892" cy="918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4572000" y="4814115"/>
            <a:ext cx="0" cy="631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8100392" y="4911014"/>
            <a:ext cx="0" cy="534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477431" y="6425522"/>
            <a:ext cx="4524637" cy="369332"/>
          </a:xfrm>
          <a:prstGeom prst="rect">
            <a:avLst/>
          </a:prstGeom>
        </p:spPr>
        <p:txBody>
          <a:bodyPr wrap="none">
            <a:spAutoFit/>
          </a:bodyPr>
          <a:lstStyle/>
          <a:p>
            <a:pPr algn="ctr"/>
            <a:r>
              <a:rPr lang="ru-RU" i="1" dirty="0" err="1">
                <a:latin typeface="TimesNewRomanPSMT"/>
              </a:rPr>
              <a:t>Примітка</a:t>
            </a:r>
            <a:r>
              <a:rPr lang="ru-RU" i="1" dirty="0">
                <a:latin typeface="TimesNewRomanPSMT"/>
              </a:rPr>
              <a:t>. </a:t>
            </a:r>
            <a:r>
              <a:rPr lang="ru-RU" b="1" i="1" dirty="0">
                <a:latin typeface="TimesNewRomanPS-BoldMT"/>
              </a:rPr>
              <a:t>* – </a:t>
            </a:r>
            <a:r>
              <a:rPr lang="ru-RU" i="1" dirty="0">
                <a:latin typeface="TimesNewRomanPSMT"/>
              </a:rPr>
              <a:t>для </a:t>
            </a:r>
            <a:r>
              <a:rPr lang="ru-RU" i="1" dirty="0" err="1">
                <a:latin typeface="TimesNewRomanPSMT"/>
              </a:rPr>
              <a:t>осіб</a:t>
            </a:r>
            <a:r>
              <a:rPr lang="ru-RU" i="1" dirty="0">
                <a:latin typeface="TimesNewRomanPSMT"/>
              </a:rPr>
              <a:t> старше 65 </a:t>
            </a:r>
            <a:r>
              <a:rPr lang="ru-RU" i="1" dirty="0" err="1">
                <a:latin typeface="TimesNewRomanPSMT"/>
              </a:rPr>
              <a:t>років</a:t>
            </a:r>
            <a:r>
              <a:rPr lang="ru-RU" dirty="0">
                <a:latin typeface="TimesNewRomanPSMT"/>
              </a:rPr>
              <a:t>.</a:t>
            </a:r>
            <a:endParaRPr lang="uk-UA" dirty="0"/>
          </a:p>
        </p:txBody>
      </p:sp>
      <p:sp>
        <p:nvSpPr>
          <p:cNvPr id="17" name="Прямоугольник 16"/>
          <p:cNvSpPr/>
          <p:nvPr/>
        </p:nvSpPr>
        <p:spPr>
          <a:xfrm>
            <a:off x="898597" y="3685340"/>
            <a:ext cx="883575" cy="369332"/>
          </a:xfrm>
          <a:prstGeom prst="rect">
            <a:avLst/>
          </a:prstGeom>
        </p:spPr>
        <p:txBody>
          <a:bodyPr wrap="none">
            <a:spAutoFit/>
          </a:bodyPr>
          <a:lstStyle/>
          <a:p>
            <a:pPr algn="ctr"/>
            <a:r>
              <a:rPr lang="uk-UA" b="1" i="1" dirty="0"/>
              <a:t>0 балів</a:t>
            </a:r>
            <a:endParaRPr lang="uk-UA" i="1" dirty="0"/>
          </a:p>
        </p:txBody>
      </p:sp>
      <p:sp>
        <p:nvSpPr>
          <p:cNvPr id="18" name="Прямоугольник 17"/>
          <p:cNvSpPr/>
          <p:nvPr/>
        </p:nvSpPr>
        <p:spPr>
          <a:xfrm>
            <a:off x="3328365" y="3792145"/>
            <a:ext cx="1372107" cy="369332"/>
          </a:xfrm>
          <a:prstGeom prst="rect">
            <a:avLst/>
          </a:prstGeom>
        </p:spPr>
        <p:txBody>
          <a:bodyPr wrap="none">
            <a:spAutoFit/>
          </a:bodyPr>
          <a:lstStyle/>
          <a:p>
            <a:pPr algn="ctr"/>
            <a:r>
              <a:rPr lang="uk-UA" b="1" i="1" dirty="0">
                <a:latin typeface="TimesNewRomanPS-BoldMT"/>
              </a:rPr>
              <a:t>1 (2*) бали</a:t>
            </a:r>
            <a:endParaRPr lang="uk-UA" i="1" dirty="0"/>
          </a:p>
        </p:txBody>
      </p:sp>
      <p:sp>
        <p:nvSpPr>
          <p:cNvPr id="19" name="Прямоугольник 18"/>
          <p:cNvSpPr/>
          <p:nvPr/>
        </p:nvSpPr>
        <p:spPr>
          <a:xfrm>
            <a:off x="6887865" y="3756820"/>
            <a:ext cx="1926857" cy="369332"/>
          </a:xfrm>
          <a:prstGeom prst="rect">
            <a:avLst/>
          </a:prstGeom>
        </p:spPr>
        <p:txBody>
          <a:bodyPr wrap="square">
            <a:spAutoFit/>
          </a:bodyPr>
          <a:lstStyle/>
          <a:p>
            <a:pPr algn="ctr"/>
            <a:r>
              <a:rPr lang="uk-UA" b="1" i="1" dirty="0">
                <a:latin typeface="TimesNewRomanPS-BoldMT"/>
              </a:rPr>
              <a:t>2-3 (3-4*) балів</a:t>
            </a:r>
            <a:endParaRPr lang="uk-UA" b="1" i="1" dirty="0"/>
          </a:p>
        </p:txBody>
      </p:sp>
    </p:spTree>
    <p:extLst>
      <p:ext uri="{BB962C8B-B14F-4D97-AF65-F5344CB8AC3E}">
        <p14:creationId xmlns:p14="http://schemas.microsoft.com/office/powerpoint/2010/main" val="2341407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4128" y="585216"/>
            <a:ext cx="9720072" cy="828914"/>
          </a:xfrm>
        </p:spPr>
        <p:txBody>
          <a:bodyPr>
            <a:normAutofit fontScale="90000"/>
          </a:bodyPr>
          <a:lstStyle/>
          <a:p>
            <a:pPr algn="ctr"/>
            <a:r>
              <a:rPr lang="uk-UA" dirty="0"/>
              <a:t>Особливості клінічної картини НП</a:t>
            </a:r>
            <a:br>
              <a:rPr lang="uk-UA" dirty="0"/>
            </a:br>
            <a:r>
              <a:rPr lang="uk-UA" dirty="0"/>
              <a:t>у людей похилого віку</a:t>
            </a:r>
          </a:p>
        </p:txBody>
      </p:sp>
      <p:sp>
        <p:nvSpPr>
          <p:cNvPr id="3" name="Объект 2"/>
          <p:cNvSpPr>
            <a:spLocks noGrp="1"/>
          </p:cNvSpPr>
          <p:nvPr>
            <p:ph idx="1"/>
          </p:nvPr>
        </p:nvSpPr>
        <p:spPr>
          <a:xfrm>
            <a:off x="228600" y="1825625"/>
            <a:ext cx="11125200" cy="4722132"/>
          </a:xfrm>
        </p:spPr>
        <p:txBody>
          <a:bodyPr>
            <a:normAutofit lnSpcReduction="10000"/>
          </a:bodyPr>
          <a:lstStyle/>
          <a:p>
            <a:r>
              <a:rPr lang="uk-UA" dirty="0"/>
              <a:t>При пневмонії у хворих похилого віку такі класичні ознаки, як притуплення </a:t>
            </a:r>
            <a:r>
              <a:rPr lang="uk-UA" dirty="0" err="1"/>
              <a:t>перкуторного</a:t>
            </a:r>
            <a:r>
              <a:rPr lang="uk-UA" dirty="0"/>
              <a:t> звуку, крепітація, не завжди чітко виражені . </a:t>
            </a:r>
          </a:p>
          <a:p>
            <a:r>
              <a:rPr lang="uk-UA" i="1" dirty="0"/>
              <a:t>По-перше</a:t>
            </a:r>
            <a:r>
              <a:rPr lang="uk-UA" dirty="0"/>
              <a:t>, це можна пояснити тим, що часто наявна у таких хворих дегідратація, зумовлена різними причинами(обмеження споживання рідини, лікування </a:t>
            </a:r>
            <a:r>
              <a:rPr lang="uk-UA" dirty="0" err="1"/>
              <a:t>діуретиками</a:t>
            </a:r>
            <a:r>
              <a:rPr lang="uk-UA" dirty="0"/>
              <a:t>), обмежує процеси ексудації в альвеоли, у зв’язку з чим порушується утворення легеневого інфільтрату. </a:t>
            </a:r>
          </a:p>
          <a:p>
            <a:r>
              <a:rPr lang="uk-UA" i="1" dirty="0"/>
              <a:t>По-друге</a:t>
            </a:r>
            <a:r>
              <a:rPr lang="uk-UA" dirty="0"/>
              <a:t>, у людей похилого віку притуплення </a:t>
            </a:r>
            <a:r>
              <a:rPr lang="uk-UA" dirty="0" err="1"/>
              <a:t>перкуторного</a:t>
            </a:r>
            <a:r>
              <a:rPr lang="uk-UA" dirty="0"/>
              <a:t> звуку і наявність хрипів може бути пов’язано із супутньою серцево-судинною патологією (серцева недостатність). </a:t>
            </a:r>
          </a:p>
          <a:p>
            <a:r>
              <a:rPr lang="uk-UA" dirty="0"/>
              <a:t>Складно трактувати виявлені під час перкусії та аускультації ознаки у хворих похилого віку, які страждають на хронічні обструктивні захворювання легень. </a:t>
            </a:r>
            <a:r>
              <a:rPr lang="uk-UA" dirty="0" err="1"/>
              <a:t>Перкуторно</a:t>
            </a:r>
            <a:r>
              <a:rPr lang="uk-UA" dirty="0"/>
              <a:t> тупість при пневмонії важко відрізнити від ателектазу, бронхіальне дихання з хрипами може бути наслідком наявності </a:t>
            </a:r>
            <a:r>
              <a:rPr lang="uk-UA" dirty="0" err="1"/>
              <a:t>пневмосклеротичної</a:t>
            </a:r>
            <a:r>
              <a:rPr lang="uk-UA" dirty="0"/>
              <a:t> ділянки, вологі хрипи можуть вислуховуватися при </a:t>
            </a:r>
            <a:r>
              <a:rPr lang="uk-UA" dirty="0" err="1"/>
              <a:t>лівошлуночковій</a:t>
            </a:r>
            <a:r>
              <a:rPr lang="uk-UA" dirty="0"/>
              <a:t> недостатності. Помилкова інтерпретація </a:t>
            </a:r>
            <a:r>
              <a:rPr lang="uk-UA" dirty="0" err="1"/>
              <a:t>аускультативних</a:t>
            </a:r>
            <a:r>
              <a:rPr lang="uk-UA" dirty="0"/>
              <a:t> даних є найчастішою причиною клінічної гіпердіагностики пневмонії у літніх людей.</a:t>
            </a:r>
          </a:p>
        </p:txBody>
      </p:sp>
    </p:spTree>
    <p:extLst>
      <p:ext uri="{BB962C8B-B14F-4D97-AF65-F5344CB8AC3E}">
        <p14:creationId xmlns:p14="http://schemas.microsoft.com/office/powerpoint/2010/main" val="1081150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2900" y="146957"/>
            <a:ext cx="11010900" cy="6515100"/>
          </a:xfrm>
        </p:spPr>
        <p:txBody>
          <a:bodyPr>
            <a:normAutofit lnSpcReduction="10000"/>
          </a:bodyPr>
          <a:lstStyle/>
          <a:p>
            <a:r>
              <a:rPr lang="ru-RU" dirty="0"/>
              <a:t>Кашель у людей </a:t>
            </a:r>
            <a:r>
              <a:rPr lang="ru-RU" dirty="0" err="1"/>
              <a:t>похилого</a:t>
            </a:r>
            <a:r>
              <a:rPr lang="ru-RU" dirty="0"/>
              <a:t> </a:t>
            </a:r>
            <a:r>
              <a:rPr lang="ru-RU" dirty="0" err="1"/>
              <a:t>віку</a:t>
            </a:r>
            <a:r>
              <a:rPr lang="ru-RU" dirty="0"/>
              <a:t> </a:t>
            </a:r>
            <a:r>
              <a:rPr lang="ru-RU" dirty="0" err="1"/>
              <a:t>може</a:t>
            </a:r>
            <a:r>
              <a:rPr lang="ru-RU" dirty="0"/>
              <a:t> бути </a:t>
            </a:r>
            <a:r>
              <a:rPr lang="ru-RU" dirty="0" err="1"/>
              <a:t>відсутній</a:t>
            </a:r>
            <a:r>
              <a:rPr lang="ru-RU" dirty="0"/>
              <a:t>,  </a:t>
            </a:r>
            <a:r>
              <a:rPr lang="ru-RU" dirty="0" err="1"/>
              <a:t>знижується</a:t>
            </a:r>
            <a:r>
              <a:rPr lang="ru-RU" dirty="0"/>
              <a:t> </a:t>
            </a:r>
            <a:r>
              <a:rPr lang="ru-RU" dirty="0" err="1"/>
              <a:t>чутливості</a:t>
            </a:r>
            <a:r>
              <a:rPr lang="ru-RU" dirty="0"/>
              <a:t> </a:t>
            </a:r>
            <a:r>
              <a:rPr lang="ru-RU" dirty="0" err="1"/>
              <a:t>кашльових</a:t>
            </a:r>
            <a:r>
              <a:rPr lang="ru-RU" dirty="0"/>
              <a:t> </a:t>
            </a:r>
            <a:r>
              <a:rPr lang="ru-RU" dirty="0" err="1"/>
              <a:t>рецепторів</a:t>
            </a:r>
            <a:r>
              <a:rPr lang="ru-RU" dirty="0"/>
              <a:t> </a:t>
            </a:r>
            <a:r>
              <a:rPr lang="ru-RU" dirty="0" err="1"/>
              <a:t>чи</a:t>
            </a:r>
            <a:r>
              <a:rPr lang="ru-RU" dirty="0"/>
              <a:t> на </a:t>
            </a:r>
            <a:r>
              <a:rPr lang="uk-UA" dirty="0"/>
              <a:t>тлі загальної слабкості (інсульт, паркінсонізм). При цьому </a:t>
            </a:r>
            <a:r>
              <a:rPr lang="ru-RU" dirty="0"/>
              <a:t>на </a:t>
            </a:r>
            <a:r>
              <a:rPr lang="ru-RU" dirty="0" err="1"/>
              <a:t>тлі</a:t>
            </a:r>
            <a:r>
              <a:rPr lang="ru-RU" dirty="0"/>
              <a:t> </a:t>
            </a:r>
            <a:r>
              <a:rPr lang="ru-RU" dirty="0" err="1"/>
              <a:t>вислуховування</a:t>
            </a:r>
            <a:r>
              <a:rPr lang="ru-RU" dirty="0"/>
              <a:t> </a:t>
            </a:r>
            <a:r>
              <a:rPr lang="ru-RU" dirty="0" err="1"/>
              <a:t>вологих</a:t>
            </a:r>
            <a:r>
              <a:rPr lang="ru-RU" dirty="0"/>
              <a:t> </a:t>
            </a:r>
            <a:r>
              <a:rPr lang="ru-RU" dirty="0" err="1"/>
              <a:t>хрипів</a:t>
            </a:r>
            <a:r>
              <a:rPr lang="ru-RU" dirty="0"/>
              <a:t> у </a:t>
            </a:r>
            <a:r>
              <a:rPr lang="ru-RU" dirty="0" err="1"/>
              <a:t>легенях</a:t>
            </a:r>
            <a:r>
              <a:rPr lang="ru-RU" dirty="0"/>
              <a:t> </a:t>
            </a:r>
            <a:r>
              <a:rPr lang="ru-RU" dirty="0" err="1"/>
              <a:t>хворий</a:t>
            </a:r>
            <a:r>
              <a:rPr lang="ru-RU" dirty="0"/>
              <a:t> </a:t>
            </a:r>
            <a:r>
              <a:rPr lang="ru-RU" dirty="0" err="1"/>
              <a:t>зовсім</a:t>
            </a:r>
            <a:r>
              <a:rPr lang="ru-RU" dirty="0"/>
              <a:t> не </a:t>
            </a:r>
            <a:r>
              <a:rPr lang="ru-RU" dirty="0" err="1"/>
              <a:t>кашляє</a:t>
            </a:r>
            <a:r>
              <a:rPr lang="ru-RU" dirty="0"/>
              <a:t>. З </a:t>
            </a:r>
            <a:r>
              <a:rPr lang="ru-RU" dirty="0" err="1"/>
              <a:t>іншого</a:t>
            </a:r>
            <a:r>
              <a:rPr lang="ru-RU" dirty="0"/>
              <a:t> боку, </a:t>
            </a:r>
            <a:r>
              <a:rPr lang="ru-RU" dirty="0" err="1"/>
              <a:t>наявність</a:t>
            </a:r>
            <a:r>
              <a:rPr lang="ru-RU" dirty="0"/>
              <a:t> кашлю </a:t>
            </a:r>
            <a:r>
              <a:rPr lang="ru-RU" dirty="0" err="1"/>
              <a:t>може</a:t>
            </a:r>
            <a:r>
              <a:rPr lang="ru-RU" dirty="0"/>
              <a:t> бути </a:t>
            </a:r>
            <a:r>
              <a:rPr lang="ru-RU" dirty="0" err="1"/>
              <a:t>пов’язана</a:t>
            </a:r>
            <a:r>
              <a:rPr lang="ru-RU" dirty="0"/>
              <a:t> </a:t>
            </a:r>
            <a:r>
              <a:rPr lang="ru-RU" dirty="0" err="1"/>
              <a:t>із</a:t>
            </a:r>
            <a:r>
              <a:rPr lang="ru-RU" dirty="0"/>
              <a:t> </a:t>
            </a:r>
            <a:r>
              <a:rPr lang="ru-RU" dirty="0" err="1"/>
              <a:t>вживанням</a:t>
            </a:r>
            <a:r>
              <a:rPr lang="ru-RU" dirty="0"/>
              <a:t> ІАПФ </a:t>
            </a:r>
            <a:r>
              <a:rPr lang="ru-RU" dirty="0" err="1"/>
              <a:t>або</a:t>
            </a:r>
            <a:r>
              <a:rPr lang="ru-RU" dirty="0"/>
              <a:t> </a:t>
            </a:r>
            <a:r>
              <a:rPr lang="ru-RU" dirty="0" err="1"/>
              <a:t>супутньою</a:t>
            </a:r>
            <a:r>
              <a:rPr lang="ru-RU" dirty="0"/>
              <a:t> </a:t>
            </a:r>
            <a:r>
              <a:rPr lang="ru-RU" dirty="0" err="1"/>
              <a:t>гастроезофагеальною</a:t>
            </a:r>
            <a:r>
              <a:rPr lang="ru-RU" dirty="0"/>
              <a:t> </a:t>
            </a:r>
            <a:r>
              <a:rPr lang="ru-RU" dirty="0" err="1"/>
              <a:t>рефлюксною</a:t>
            </a:r>
            <a:r>
              <a:rPr lang="ru-RU" dirty="0"/>
              <a:t> хворобою.</a:t>
            </a:r>
          </a:p>
          <a:p>
            <a:r>
              <a:rPr lang="ru-RU" dirty="0"/>
              <a:t> А от </a:t>
            </a:r>
            <a:r>
              <a:rPr lang="ru-RU" dirty="0" err="1"/>
              <a:t>наявність</a:t>
            </a:r>
            <a:r>
              <a:rPr lang="ru-RU" dirty="0"/>
              <a:t> і </a:t>
            </a:r>
            <a:r>
              <a:rPr lang="ru-RU" dirty="0" err="1"/>
              <a:t>посилення</a:t>
            </a:r>
            <a:r>
              <a:rPr lang="ru-RU" dirty="0"/>
              <a:t> </a:t>
            </a:r>
            <a:r>
              <a:rPr lang="ru-RU" dirty="0" err="1"/>
              <a:t>задишки</a:t>
            </a:r>
            <a:r>
              <a:rPr lang="ru-RU" dirty="0"/>
              <a:t> </a:t>
            </a:r>
            <a:r>
              <a:rPr lang="ru-RU" dirty="0" err="1"/>
              <a:t>можуть</a:t>
            </a:r>
            <a:r>
              <a:rPr lang="ru-RU" dirty="0"/>
              <a:t> бути </a:t>
            </a:r>
            <a:r>
              <a:rPr lang="ru-RU" dirty="0" err="1"/>
              <a:t>достатньо</a:t>
            </a:r>
            <a:r>
              <a:rPr lang="ru-RU" dirty="0"/>
              <a:t> </a:t>
            </a:r>
            <a:r>
              <a:rPr lang="ru-RU" dirty="0" err="1"/>
              <a:t>чутливим</a:t>
            </a:r>
            <a:r>
              <a:rPr lang="ru-RU" dirty="0"/>
              <a:t> симптомом </a:t>
            </a:r>
            <a:r>
              <a:rPr lang="ru-RU" dirty="0" err="1"/>
              <a:t>пневмонії</a:t>
            </a:r>
            <a:r>
              <a:rPr lang="ru-RU" dirty="0"/>
              <a:t> (</a:t>
            </a:r>
            <a:r>
              <a:rPr lang="ru-RU" dirty="0" err="1"/>
              <a:t>іноді</a:t>
            </a:r>
            <a:r>
              <a:rPr lang="ru-RU" dirty="0"/>
              <a:t> </a:t>
            </a:r>
            <a:r>
              <a:rPr lang="ru-RU" dirty="0" err="1"/>
              <a:t>основними</a:t>
            </a:r>
            <a:r>
              <a:rPr lang="ru-RU" dirty="0"/>
              <a:t> симптомами).</a:t>
            </a:r>
          </a:p>
          <a:p>
            <a:r>
              <a:rPr lang="ru-RU" dirty="0"/>
              <a:t> </a:t>
            </a:r>
            <a:r>
              <a:rPr lang="ru-RU" dirty="0" err="1"/>
              <a:t>Якщо</a:t>
            </a:r>
            <a:r>
              <a:rPr lang="ru-RU" dirty="0"/>
              <a:t> на </a:t>
            </a:r>
            <a:r>
              <a:rPr lang="ru-RU" dirty="0" err="1"/>
              <a:t>тлі</a:t>
            </a:r>
            <a:r>
              <a:rPr lang="ru-RU" dirty="0"/>
              <a:t> стандартного </a:t>
            </a:r>
            <a:r>
              <a:rPr lang="ru-RU" dirty="0" err="1"/>
              <a:t>лікування</a:t>
            </a:r>
            <a:r>
              <a:rPr lang="ru-RU" dirty="0"/>
              <a:t> ІХС і </a:t>
            </a:r>
            <a:r>
              <a:rPr lang="ru-RU" dirty="0" err="1"/>
              <a:t>серцевої</a:t>
            </a:r>
            <a:r>
              <a:rPr lang="ru-RU" dirty="0"/>
              <a:t> </a:t>
            </a:r>
            <a:r>
              <a:rPr lang="ru-RU" dirty="0" err="1"/>
              <a:t>недостатності</a:t>
            </a:r>
            <a:r>
              <a:rPr lang="ru-RU" dirty="0"/>
              <a:t> у хворого з </a:t>
            </a:r>
            <a:r>
              <a:rPr lang="ru-RU" dirty="0" err="1"/>
              <a:t>підозрою</a:t>
            </a:r>
            <a:r>
              <a:rPr lang="ru-RU" dirty="0"/>
              <a:t> на </a:t>
            </a:r>
            <a:r>
              <a:rPr lang="ru-RU" dirty="0" err="1"/>
              <a:t>пневмонію</a:t>
            </a:r>
            <a:r>
              <a:rPr lang="ru-RU" dirty="0"/>
              <a:t> </a:t>
            </a:r>
            <a:r>
              <a:rPr lang="ru-RU" dirty="0" err="1"/>
              <a:t>зростає</a:t>
            </a:r>
            <a:r>
              <a:rPr lang="ru-RU" dirty="0"/>
              <a:t> </a:t>
            </a:r>
            <a:r>
              <a:rPr lang="ru-RU" dirty="0" err="1"/>
              <a:t>кількість</a:t>
            </a:r>
            <a:r>
              <a:rPr lang="ru-RU" dirty="0"/>
              <a:t> </a:t>
            </a:r>
            <a:r>
              <a:rPr lang="ru-RU" dirty="0" err="1"/>
              <a:t>проявів</a:t>
            </a:r>
            <a:r>
              <a:rPr lang="ru-RU" dirty="0"/>
              <a:t> </a:t>
            </a:r>
            <a:r>
              <a:rPr lang="ru-RU" dirty="0" err="1"/>
              <a:t>задишки</a:t>
            </a:r>
            <a:r>
              <a:rPr lang="ru-RU" dirty="0"/>
              <a:t>, </a:t>
            </a:r>
            <a:r>
              <a:rPr lang="ru-RU" dirty="0" err="1"/>
              <a:t>слабкості</a:t>
            </a:r>
            <a:r>
              <a:rPr lang="ru-RU" dirty="0"/>
              <a:t>, </a:t>
            </a:r>
            <a:r>
              <a:rPr lang="ru-RU" dirty="0" err="1"/>
              <a:t>лікарю</a:t>
            </a:r>
            <a:r>
              <a:rPr lang="ru-RU" dirty="0"/>
              <a:t> </a:t>
            </a:r>
            <a:r>
              <a:rPr lang="ru-RU" dirty="0" err="1"/>
              <a:t>слід</a:t>
            </a:r>
            <a:r>
              <a:rPr lang="ru-RU" dirty="0"/>
              <a:t> </a:t>
            </a:r>
            <a:r>
              <a:rPr lang="ru-RU" dirty="0" err="1"/>
              <a:t>діагносту</a:t>
            </a:r>
            <a:r>
              <a:rPr lang="uk-UA" dirty="0"/>
              <a:t>вати пневмонію.</a:t>
            </a:r>
          </a:p>
          <a:p>
            <a:r>
              <a:rPr lang="ru-RU" dirty="0"/>
              <a:t>Лихоманка при </a:t>
            </a:r>
            <a:r>
              <a:rPr lang="ru-RU" dirty="0" err="1"/>
              <a:t>пневмонії</a:t>
            </a:r>
            <a:r>
              <a:rPr lang="ru-RU" dirty="0"/>
              <a:t> у </a:t>
            </a:r>
            <a:r>
              <a:rPr lang="ru-RU" dirty="0" err="1"/>
              <a:t>похилому</a:t>
            </a:r>
            <a:r>
              <a:rPr lang="ru-RU" dirty="0"/>
              <a:t> і </a:t>
            </a:r>
            <a:r>
              <a:rPr lang="ru-RU" dirty="0" err="1"/>
              <a:t>старечому</a:t>
            </a:r>
            <a:r>
              <a:rPr lang="ru-RU" dirty="0"/>
              <a:t> </a:t>
            </a:r>
            <a:r>
              <a:rPr lang="ru-RU" dirty="0" err="1"/>
              <a:t>віці</a:t>
            </a:r>
            <a:r>
              <a:rPr lang="ru-RU" dirty="0"/>
              <a:t> </a:t>
            </a:r>
            <a:r>
              <a:rPr lang="ru-RU" dirty="0" err="1"/>
              <a:t>спостерігається</a:t>
            </a:r>
            <a:r>
              <a:rPr lang="ru-RU" dirty="0"/>
              <a:t> </a:t>
            </a:r>
            <a:r>
              <a:rPr lang="ru-RU" dirty="0" err="1"/>
              <a:t>досить</a:t>
            </a:r>
            <a:r>
              <a:rPr lang="ru-RU" dirty="0"/>
              <a:t> часто (75–80%), </a:t>
            </a:r>
            <a:r>
              <a:rPr lang="ru-RU" dirty="0" err="1"/>
              <a:t>хоча</a:t>
            </a:r>
            <a:r>
              <a:rPr lang="ru-RU" dirty="0"/>
              <a:t> у </a:t>
            </a:r>
            <a:r>
              <a:rPr lang="ru-RU" dirty="0" err="1"/>
              <a:t>порівнянні</a:t>
            </a:r>
            <a:r>
              <a:rPr lang="ru-RU" dirty="0"/>
              <a:t> з </a:t>
            </a:r>
            <a:r>
              <a:rPr lang="ru-RU" dirty="0" err="1"/>
              <a:t>більш</a:t>
            </a:r>
            <a:r>
              <a:rPr lang="ru-RU" dirty="0"/>
              <a:t> </a:t>
            </a:r>
            <a:r>
              <a:rPr lang="ru-RU" dirty="0" err="1"/>
              <a:t>молодими</a:t>
            </a:r>
            <a:r>
              <a:rPr lang="ru-RU" dirty="0"/>
              <a:t> </a:t>
            </a:r>
            <a:r>
              <a:rPr lang="ru-RU" dirty="0" err="1"/>
              <a:t>пацієнтами</a:t>
            </a:r>
            <a:r>
              <a:rPr lang="ru-RU" dirty="0"/>
              <a:t> </a:t>
            </a:r>
            <a:r>
              <a:rPr lang="ru-RU" dirty="0" err="1"/>
              <a:t>захворювання</a:t>
            </a:r>
            <a:r>
              <a:rPr lang="ru-RU" dirty="0"/>
              <a:t> </a:t>
            </a:r>
            <a:r>
              <a:rPr lang="ru-RU" dirty="0" err="1"/>
              <a:t>частіше</a:t>
            </a:r>
            <a:r>
              <a:rPr lang="ru-RU" dirty="0"/>
              <a:t> </a:t>
            </a:r>
            <a:r>
              <a:rPr lang="ru-RU" dirty="0" err="1"/>
              <a:t>перебігає</a:t>
            </a:r>
            <a:r>
              <a:rPr lang="ru-RU" dirty="0"/>
              <a:t> з нормальною </a:t>
            </a:r>
            <a:r>
              <a:rPr lang="ru-RU" dirty="0" err="1"/>
              <a:t>або</a:t>
            </a:r>
            <a:r>
              <a:rPr lang="ru-RU" dirty="0"/>
              <a:t> </a:t>
            </a:r>
            <a:r>
              <a:rPr lang="ru-RU" dirty="0" err="1"/>
              <a:t>навіть</a:t>
            </a:r>
            <a:r>
              <a:rPr lang="ru-RU" dirty="0"/>
              <a:t> </a:t>
            </a:r>
            <a:r>
              <a:rPr lang="ru-RU" dirty="0" err="1"/>
              <a:t>зниженою</a:t>
            </a:r>
            <a:r>
              <a:rPr lang="ru-RU" dirty="0"/>
              <a:t> температурою </a:t>
            </a:r>
            <a:r>
              <a:rPr lang="ru-RU" dirty="0" err="1"/>
              <a:t>тіла</a:t>
            </a:r>
            <a:r>
              <a:rPr lang="ru-RU" dirty="0"/>
              <a:t>, </a:t>
            </a:r>
            <a:r>
              <a:rPr lang="ru-RU" dirty="0" err="1"/>
              <a:t>що</a:t>
            </a:r>
            <a:r>
              <a:rPr lang="ru-RU" dirty="0"/>
              <a:t> є </a:t>
            </a:r>
            <a:r>
              <a:rPr lang="ru-RU" dirty="0" err="1"/>
              <a:t>прогностично</a:t>
            </a:r>
            <a:r>
              <a:rPr lang="ru-RU" dirty="0"/>
              <a:t> </a:t>
            </a:r>
            <a:r>
              <a:rPr lang="ru-RU" dirty="0" err="1"/>
              <a:t>менш</a:t>
            </a:r>
            <a:r>
              <a:rPr lang="ru-RU" dirty="0"/>
              <a:t> </a:t>
            </a:r>
            <a:r>
              <a:rPr lang="ru-RU" dirty="0" err="1"/>
              <a:t>сприятливим</a:t>
            </a:r>
            <a:r>
              <a:rPr lang="ru-RU" dirty="0"/>
              <a:t> фактором. </a:t>
            </a:r>
          </a:p>
          <a:p>
            <a:r>
              <a:rPr lang="ru-RU" dirty="0" err="1"/>
              <a:t>Важко</a:t>
            </a:r>
            <a:r>
              <a:rPr lang="ru-RU" dirty="0"/>
              <a:t> </a:t>
            </a:r>
            <a:r>
              <a:rPr lang="ru-RU" dirty="0" err="1"/>
              <a:t>орієнтуватися</a:t>
            </a:r>
            <a:r>
              <a:rPr lang="ru-RU" dirty="0"/>
              <a:t> на </a:t>
            </a:r>
            <a:r>
              <a:rPr lang="ru-RU" dirty="0" err="1"/>
              <a:t>тахікардію</a:t>
            </a:r>
            <a:r>
              <a:rPr lang="ru-RU" dirty="0"/>
              <a:t> у </a:t>
            </a:r>
            <a:r>
              <a:rPr lang="ru-RU" dirty="0" err="1"/>
              <a:t>хворих</a:t>
            </a:r>
            <a:r>
              <a:rPr lang="ru-RU" dirty="0"/>
              <a:t> </a:t>
            </a:r>
            <a:r>
              <a:rPr lang="ru-RU" dirty="0" err="1"/>
              <a:t>похилого</a:t>
            </a:r>
            <a:r>
              <a:rPr lang="ru-RU" dirty="0"/>
              <a:t> </a:t>
            </a:r>
            <a:r>
              <a:rPr lang="ru-RU" dirty="0" err="1"/>
              <a:t>віку</a:t>
            </a:r>
            <a:r>
              <a:rPr lang="ru-RU" dirty="0"/>
              <a:t> з </a:t>
            </a:r>
            <a:r>
              <a:rPr lang="ru-RU" dirty="0" err="1"/>
              <a:t>постійною</a:t>
            </a:r>
            <a:r>
              <a:rPr lang="ru-RU" dirty="0"/>
              <a:t> формою </a:t>
            </a:r>
            <a:r>
              <a:rPr lang="ru-RU" dirty="0" err="1"/>
              <a:t>миготливої</a:t>
            </a:r>
            <a:r>
              <a:rPr lang="ru-RU" dirty="0"/>
              <a:t> </a:t>
            </a:r>
            <a:r>
              <a:rPr lang="ru-RU" dirty="0" err="1"/>
              <a:t>аритмії</a:t>
            </a:r>
            <a:r>
              <a:rPr lang="ru-RU" dirty="0"/>
              <a:t>. </a:t>
            </a:r>
            <a:r>
              <a:rPr lang="ru-RU" dirty="0" err="1"/>
              <a:t>Несприятливою</a:t>
            </a:r>
            <a:r>
              <a:rPr lang="ru-RU" dirty="0"/>
              <a:t> </a:t>
            </a:r>
            <a:r>
              <a:rPr lang="ru-RU" dirty="0" err="1"/>
              <a:t>прогностичною</a:t>
            </a:r>
            <a:r>
              <a:rPr lang="ru-RU" dirty="0"/>
              <a:t> </a:t>
            </a:r>
            <a:r>
              <a:rPr lang="ru-RU" dirty="0" err="1"/>
              <a:t>ознакою</a:t>
            </a:r>
            <a:r>
              <a:rPr lang="ru-RU" dirty="0"/>
              <a:t> є </a:t>
            </a:r>
            <a:r>
              <a:rPr lang="ru-RU" dirty="0" err="1"/>
              <a:t>збільшення</a:t>
            </a:r>
            <a:r>
              <a:rPr lang="ru-RU" dirty="0"/>
              <a:t> </a:t>
            </a:r>
            <a:r>
              <a:rPr lang="ru-RU" dirty="0" err="1"/>
              <a:t>дефіциту</a:t>
            </a:r>
            <a:r>
              <a:rPr lang="ru-RU" dirty="0"/>
              <a:t> пульсу на </a:t>
            </a:r>
            <a:r>
              <a:rPr lang="ru-RU" dirty="0" err="1"/>
              <a:t>променевій</a:t>
            </a:r>
            <a:r>
              <a:rPr lang="ru-RU" dirty="0"/>
              <a:t> </a:t>
            </a:r>
            <a:r>
              <a:rPr lang="ru-RU" dirty="0" err="1"/>
              <a:t>артерії</a:t>
            </a:r>
            <a:r>
              <a:rPr lang="ru-RU" dirty="0"/>
              <a:t> у </a:t>
            </a:r>
            <a:r>
              <a:rPr lang="ru-RU" dirty="0" err="1"/>
              <a:t>хворих</a:t>
            </a:r>
            <a:r>
              <a:rPr lang="ru-RU" dirty="0"/>
              <a:t> з початково добре </a:t>
            </a:r>
            <a:r>
              <a:rPr lang="ru-RU" dirty="0" err="1"/>
              <a:t>корегованою</a:t>
            </a:r>
            <a:r>
              <a:rPr lang="ru-RU" dirty="0"/>
              <a:t> </a:t>
            </a:r>
            <a:r>
              <a:rPr lang="ru-RU" dirty="0" err="1"/>
              <a:t>фібриляцією</a:t>
            </a:r>
            <a:r>
              <a:rPr lang="ru-RU" dirty="0"/>
              <a:t> </a:t>
            </a:r>
            <a:r>
              <a:rPr lang="ru-RU" dirty="0" err="1"/>
              <a:t>передсердь</a:t>
            </a:r>
            <a:r>
              <a:rPr lang="ru-RU" dirty="0"/>
              <a:t>. Тому при </a:t>
            </a:r>
            <a:r>
              <a:rPr lang="ru-RU" dirty="0" err="1"/>
              <a:t>миготливій</a:t>
            </a:r>
            <a:r>
              <a:rPr lang="ru-RU" dirty="0"/>
              <a:t> </a:t>
            </a:r>
            <a:r>
              <a:rPr lang="ru-RU" dirty="0" err="1"/>
              <a:t>аритмії</a:t>
            </a:r>
            <a:r>
              <a:rPr lang="ru-RU" dirty="0"/>
              <a:t> </a:t>
            </a:r>
            <a:r>
              <a:rPr lang="ru-RU" dirty="0" err="1"/>
              <a:t>обов’язковим</a:t>
            </a:r>
            <a:r>
              <a:rPr lang="ru-RU" dirty="0"/>
              <a:t> є </a:t>
            </a:r>
            <a:r>
              <a:rPr lang="ru-RU" dirty="0" err="1"/>
              <a:t>рахування</a:t>
            </a:r>
            <a:r>
              <a:rPr lang="ru-RU" dirty="0"/>
              <a:t> </a:t>
            </a:r>
            <a:r>
              <a:rPr lang="ru-RU" dirty="0" err="1"/>
              <a:t>частоти</a:t>
            </a:r>
            <a:r>
              <a:rPr lang="ru-RU" dirty="0"/>
              <a:t> </a:t>
            </a:r>
            <a:r>
              <a:rPr lang="ru-RU" dirty="0" err="1"/>
              <a:t>серцевих</a:t>
            </a:r>
            <a:r>
              <a:rPr lang="ru-RU" dirty="0"/>
              <a:t> </a:t>
            </a:r>
            <a:r>
              <a:rPr lang="ru-RU" dirty="0" err="1"/>
              <a:t>скорочень</a:t>
            </a:r>
            <a:r>
              <a:rPr lang="ru-RU" dirty="0"/>
              <a:t> (ЧСС) </a:t>
            </a:r>
            <a:r>
              <a:rPr lang="ru-RU" dirty="0" err="1"/>
              <a:t>аускультативно</a:t>
            </a:r>
            <a:r>
              <a:rPr lang="ru-RU" dirty="0"/>
              <a:t> і на </a:t>
            </a:r>
            <a:r>
              <a:rPr lang="ru-RU" dirty="0" err="1"/>
              <a:t>променевій</a:t>
            </a:r>
            <a:r>
              <a:rPr lang="ru-RU" dirty="0"/>
              <a:t> </a:t>
            </a:r>
            <a:r>
              <a:rPr lang="ru-RU" dirty="0" err="1"/>
              <a:t>артерії</a:t>
            </a:r>
            <a:r>
              <a:rPr lang="ru-RU" dirty="0"/>
              <a:t>.</a:t>
            </a:r>
            <a:endParaRPr lang="uk-UA" dirty="0"/>
          </a:p>
        </p:txBody>
      </p:sp>
    </p:spTree>
    <p:extLst>
      <p:ext uri="{BB962C8B-B14F-4D97-AF65-F5344CB8AC3E}">
        <p14:creationId xmlns:p14="http://schemas.microsoft.com/office/powerpoint/2010/main" val="3128647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9357" y="339723"/>
            <a:ext cx="11391900" cy="6110061"/>
          </a:xfrm>
        </p:spPr>
        <p:txBody>
          <a:bodyPr>
            <a:normAutofit/>
          </a:bodyPr>
          <a:lstStyle/>
          <a:p>
            <a:r>
              <a:rPr lang="ru-RU" dirty="0" err="1"/>
              <a:t>Частими</a:t>
            </a:r>
            <a:r>
              <a:rPr lang="ru-RU" dirty="0"/>
              <a:t> </a:t>
            </a:r>
            <a:r>
              <a:rPr lang="ru-RU" dirty="0" err="1"/>
              <a:t>проявами</a:t>
            </a:r>
            <a:r>
              <a:rPr lang="ru-RU" dirty="0"/>
              <a:t> </a:t>
            </a:r>
            <a:r>
              <a:rPr lang="ru-RU" dirty="0" err="1"/>
              <a:t>пневмонії</a:t>
            </a:r>
            <a:r>
              <a:rPr lang="ru-RU" dirty="0"/>
              <a:t> у </a:t>
            </a:r>
            <a:r>
              <a:rPr lang="ru-RU" dirty="0" err="1"/>
              <a:t>літніх</a:t>
            </a:r>
            <a:r>
              <a:rPr lang="ru-RU" dirty="0"/>
              <a:t> людей є </a:t>
            </a:r>
            <a:r>
              <a:rPr lang="ru-RU" dirty="0" err="1"/>
              <a:t>порушення</a:t>
            </a:r>
            <a:r>
              <a:rPr lang="ru-RU" dirty="0"/>
              <a:t> з боку ЦНС у </a:t>
            </a:r>
            <a:r>
              <a:rPr lang="ru-RU" dirty="0" err="1"/>
              <a:t>вигляді</a:t>
            </a:r>
            <a:r>
              <a:rPr lang="ru-RU" dirty="0"/>
              <a:t> </a:t>
            </a:r>
            <a:r>
              <a:rPr lang="ru-RU" dirty="0" err="1"/>
              <a:t>апатії</a:t>
            </a:r>
            <a:r>
              <a:rPr lang="ru-RU" dirty="0"/>
              <a:t>, </a:t>
            </a:r>
            <a:r>
              <a:rPr lang="ru-RU" dirty="0" err="1"/>
              <a:t>сонливості</a:t>
            </a:r>
            <a:r>
              <a:rPr lang="ru-RU" dirty="0"/>
              <a:t>, </a:t>
            </a:r>
            <a:r>
              <a:rPr lang="ru-RU" dirty="0" err="1"/>
              <a:t>загальмованості</a:t>
            </a:r>
            <a:r>
              <a:rPr lang="ru-RU" dirty="0"/>
              <a:t>, </a:t>
            </a:r>
            <a:r>
              <a:rPr lang="ru-RU" dirty="0" err="1"/>
              <a:t>втрати</a:t>
            </a:r>
            <a:r>
              <a:rPr lang="ru-RU" dirty="0"/>
              <a:t> </a:t>
            </a:r>
            <a:r>
              <a:rPr lang="ru-RU" dirty="0" err="1"/>
              <a:t>апетиту</a:t>
            </a:r>
            <a:r>
              <a:rPr lang="ru-RU" dirty="0"/>
              <a:t>, </a:t>
            </a:r>
            <a:r>
              <a:rPr lang="ru-RU" dirty="0" err="1"/>
              <a:t>сплутаності</a:t>
            </a:r>
            <a:r>
              <a:rPr lang="ru-RU" dirty="0"/>
              <a:t> </a:t>
            </a:r>
            <a:r>
              <a:rPr lang="ru-RU" dirty="0" err="1"/>
              <a:t>свідомості</a:t>
            </a:r>
            <a:r>
              <a:rPr lang="ru-RU" dirty="0"/>
              <a:t>, аж до </a:t>
            </a:r>
            <a:r>
              <a:rPr lang="ru-RU" dirty="0" err="1"/>
              <a:t>розвитку</a:t>
            </a:r>
            <a:r>
              <a:rPr lang="ru-RU" dirty="0"/>
              <a:t> сопорозного стану. </a:t>
            </a:r>
            <a:r>
              <a:rPr lang="ru-RU" dirty="0" err="1"/>
              <a:t>Зазначена</a:t>
            </a:r>
            <a:r>
              <a:rPr lang="ru-RU" dirty="0"/>
              <a:t> симптоматика, особливо </a:t>
            </a:r>
            <a:r>
              <a:rPr lang="ru-RU" dirty="0" err="1"/>
              <a:t>якщо</a:t>
            </a:r>
            <a:r>
              <a:rPr lang="ru-RU" dirty="0"/>
              <a:t> вона </a:t>
            </a:r>
            <a:r>
              <a:rPr lang="ru-RU" dirty="0" err="1"/>
              <a:t>дуже</a:t>
            </a:r>
            <a:r>
              <a:rPr lang="ru-RU" dirty="0"/>
              <a:t> </a:t>
            </a:r>
            <a:r>
              <a:rPr lang="ru-RU" dirty="0" err="1"/>
              <a:t>швидко</a:t>
            </a:r>
            <a:r>
              <a:rPr lang="ru-RU" dirty="0"/>
              <a:t> </a:t>
            </a:r>
            <a:r>
              <a:rPr lang="ru-RU" dirty="0" err="1"/>
              <a:t>розвинулася</a:t>
            </a:r>
            <a:r>
              <a:rPr lang="ru-RU" dirty="0"/>
              <a:t>, </a:t>
            </a:r>
            <a:r>
              <a:rPr lang="ru-RU" dirty="0" err="1"/>
              <a:t>може</a:t>
            </a:r>
            <a:r>
              <a:rPr lang="ru-RU" dirty="0"/>
              <a:t> </a:t>
            </a:r>
            <a:r>
              <a:rPr lang="ru-RU" dirty="0" err="1"/>
              <a:t>наштовхнути</a:t>
            </a:r>
            <a:r>
              <a:rPr lang="ru-RU" dirty="0"/>
              <a:t> на думку про </a:t>
            </a:r>
            <a:r>
              <a:rPr lang="ru-RU" dirty="0" err="1"/>
              <a:t>гостре</a:t>
            </a:r>
            <a:r>
              <a:rPr lang="ru-RU" dirty="0"/>
              <a:t> </a:t>
            </a:r>
            <a:r>
              <a:rPr lang="ru-RU" dirty="0" err="1"/>
              <a:t>порушення</a:t>
            </a:r>
            <a:r>
              <a:rPr lang="ru-RU" dirty="0"/>
              <a:t> </a:t>
            </a:r>
            <a:r>
              <a:rPr lang="ru-RU" dirty="0" err="1"/>
              <a:t>мозкового</a:t>
            </a:r>
            <a:r>
              <a:rPr lang="ru-RU" dirty="0"/>
              <a:t> </a:t>
            </a:r>
            <a:r>
              <a:rPr lang="ru-RU" dirty="0" err="1"/>
              <a:t>кровообігу</a:t>
            </a:r>
            <a:r>
              <a:rPr lang="ru-RU" dirty="0"/>
              <a:t> .</a:t>
            </a:r>
          </a:p>
          <a:p>
            <a:r>
              <a:rPr lang="ru-RU" dirty="0"/>
              <a:t> У </a:t>
            </a:r>
            <a:r>
              <a:rPr lang="ru-RU" dirty="0" err="1"/>
              <a:t>низці</a:t>
            </a:r>
            <a:r>
              <a:rPr lang="ru-RU" dirty="0"/>
              <a:t> </a:t>
            </a:r>
            <a:r>
              <a:rPr lang="ru-RU" dirty="0" err="1"/>
              <a:t>випадків</a:t>
            </a:r>
            <a:r>
              <a:rPr lang="ru-RU" dirty="0"/>
              <a:t> першими </a:t>
            </a:r>
            <a:r>
              <a:rPr lang="ru-RU" dirty="0" err="1"/>
              <a:t>проявами</a:t>
            </a:r>
            <a:r>
              <a:rPr lang="ru-RU" dirty="0"/>
              <a:t> </a:t>
            </a:r>
            <a:r>
              <a:rPr lang="ru-RU" dirty="0" err="1"/>
              <a:t>пневмонії</a:t>
            </a:r>
            <a:r>
              <a:rPr lang="ru-RU" dirty="0"/>
              <a:t> </a:t>
            </a:r>
            <a:r>
              <a:rPr lang="ru-RU" dirty="0" err="1"/>
              <a:t>стають</a:t>
            </a:r>
            <a:r>
              <a:rPr lang="ru-RU" dirty="0"/>
              <a:t> </a:t>
            </a:r>
            <a:r>
              <a:rPr lang="ru-RU" dirty="0" err="1"/>
              <a:t>раптове</a:t>
            </a:r>
            <a:r>
              <a:rPr lang="ru-RU" dirty="0"/>
              <a:t> </a:t>
            </a:r>
            <a:r>
              <a:rPr lang="ru-RU" dirty="0" err="1"/>
              <a:t>порушення</a:t>
            </a:r>
            <a:r>
              <a:rPr lang="ru-RU" dirty="0"/>
              <a:t> </a:t>
            </a:r>
            <a:r>
              <a:rPr lang="ru-RU" dirty="0" err="1"/>
              <a:t>фізичної</a:t>
            </a:r>
            <a:r>
              <a:rPr lang="ru-RU" dirty="0"/>
              <a:t> </a:t>
            </a:r>
            <a:r>
              <a:rPr lang="ru-RU" dirty="0" err="1"/>
              <a:t>активності</a:t>
            </a:r>
            <a:r>
              <a:rPr lang="ru-RU" dirty="0"/>
              <a:t>, </a:t>
            </a:r>
            <a:r>
              <a:rPr lang="ru-RU" dirty="0" err="1"/>
              <a:t>розвиток</a:t>
            </a:r>
            <a:r>
              <a:rPr lang="ru-RU" dirty="0"/>
              <a:t> </a:t>
            </a:r>
            <a:r>
              <a:rPr lang="ru-RU" dirty="0" err="1"/>
              <a:t>апатії</a:t>
            </a:r>
            <a:r>
              <a:rPr lang="ru-RU" dirty="0"/>
              <a:t>, </a:t>
            </a:r>
            <a:r>
              <a:rPr lang="ru-RU" dirty="0" err="1"/>
              <a:t>втрата</a:t>
            </a:r>
            <a:r>
              <a:rPr lang="ru-RU" dirty="0"/>
              <a:t> </a:t>
            </a:r>
            <a:r>
              <a:rPr lang="ru-RU" dirty="0" err="1"/>
              <a:t>інтересу</a:t>
            </a:r>
            <a:r>
              <a:rPr lang="ru-RU" dirty="0"/>
              <a:t> до на </a:t>
            </a:r>
            <a:r>
              <a:rPr lang="ru-RU" dirty="0" err="1"/>
              <a:t>вколишніх</a:t>
            </a:r>
            <a:r>
              <a:rPr lang="ru-RU" dirty="0"/>
              <a:t> </a:t>
            </a:r>
            <a:r>
              <a:rPr lang="ru-RU" dirty="0" err="1"/>
              <a:t>подій</a:t>
            </a:r>
            <a:r>
              <a:rPr lang="ru-RU" dirty="0"/>
              <a:t>, </a:t>
            </a:r>
            <a:r>
              <a:rPr lang="ru-RU" dirty="0" err="1"/>
              <a:t>відмова</a:t>
            </a:r>
            <a:r>
              <a:rPr lang="ru-RU" dirty="0"/>
              <a:t> </a:t>
            </a:r>
            <a:r>
              <a:rPr lang="ru-RU" dirty="0" err="1"/>
              <a:t>від</a:t>
            </a:r>
            <a:r>
              <a:rPr lang="ru-RU" dirty="0"/>
              <a:t> </a:t>
            </a:r>
            <a:r>
              <a:rPr lang="ru-RU" dirty="0" err="1"/>
              <a:t>їжі</a:t>
            </a:r>
            <a:r>
              <a:rPr lang="ru-RU" dirty="0"/>
              <a:t>, </a:t>
            </a:r>
            <a:r>
              <a:rPr lang="ru-RU" dirty="0" err="1"/>
              <a:t>нетримання</a:t>
            </a:r>
            <a:r>
              <a:rPr lang="ru-RU" dirty="0"/>
              <a:t> </a:t>
            </a:r>
            <a:r>
              <a:rPr lang="ru-RU" dirty="0" err="1"/>
              <a:t>сечі</a:t>
            </a:r>
            <a:r>
              <a:rPr lang="ru-RU" dirty="0"/>
              <a:t>. </a:t>
            </a:r>
            <a:r>
              <a:rPr lang="ru-RU" dirty="0" err="1"/>
              <a:t>Подібні</a:t>
            </a:r>
            <a:r>
              <a:rPr lang="ru-RU" dirty="0"/>
              <a:t> </a:t>
            </a:r>
            <a:r>
              <a:rPr lang="ru-RU" dirty="0" err="1"/>
              <a:t>ситуації</a:t>
            </a:r>
            <a:r>
              <a:rPr lang="ru-RU" dirty="0"/>
              <a:t> </a:t>
            </a:r>
            <a:r>
              <a:rPr lang="ru-RU" dirty="0" err="1"/>
              <a:t>іноді</a:t>
            </a:r>
            <a:r>
              <a:rPr lang="ru-RU" dirty="0"/>
              <a:t> </a:t>
            </a:r>
            <a:r>
              <a:rPr lang="ru-RU" dirty="0" err="1"/>
              <a:t>помилково</a:t>
            </a:r>
            <a:r>
              <a:rPr lang="ru-RU" dirty="0"/>
              <a:t> </a:t>
            </a:r>
            <a:r>
              <a:rPr lang="ru-RU" dirty="0" err="1"/>
              <a:t>трактують</a:t>
            </a:r>
            <a:r>
              <a:rPr lang="ru-RU" dirty="0"/>
              <a:t> як </a:t>
            </a:r>
            <a:r>
              <a:rPr lang="ru-RU" dirty="0" err="1"/>
              <a:t>прояв</a:t>
            </a:r>
            <a:r>
              <a:rPr lang="ru-RU" dirty="0"/>
              <a:t> </a:t>
            </a:r>
            <a:r>
              <a:rPr lang="ru-RU" dirty="0" err="1"/>
              <a:t>сенільної</a:t>
            </a:r>
            <a:r>
              <a:rPr lang="ru-RU" dirty="0"/>
              <a:t> </a:t>
            </a:r>
            <a:r>
              <a:rPr lang="ru-RU" dirty="0" err="1"/>
              <a:t>деменції</a:t>
            </a:r>
            <a:r>
              <a:rPr lang="ru-RU" dirty="0"/>
              <a:t>.</a:t>
            </a:r>
          </a:p>
          <a:p>
            <a:r>
              <a:rPr lang="ru-RU" dirty="0" err="1"/>
              <a:t>Клінічна</a:t>
            </a:r>
            <a:r>
              <a:rPr lang="ru-RU" dirty="0"/>
              <a:t> картина </a:t>
            </a:r>
            <a:r>
              <a:rPr lang="ru-RU" dirty="0" err="1"/>
              <a:t>пневмонії</a:t>
            </a:r>
            <a:r>
              <a:rPr lang="ru-RU" dirty="0"/>
              <a:t> </a:t>
            </a:r>
            <a:r>
              <a:rPr lang="ru-RU" dirty="0" err="1"/>
              <a:t>може</a:t>
            </a:r>
            <a:r>
              <a:rPr lang="ru-RU" dirty="0"/>
              <a:t> бути </a:t>
            </a:r>
            <a:r>
              <a:rPr lang="ru-RU" dirty="0" err="1"/>
              <a:t>змазана</a:t>
            </a:r>
            <a:r>
              <a:rPr lang="ru-RU" dirty="0"/>
              <a:t> за </a:t>
            </a:r>
            <a:r>
              <a:rPr lang="ru-RU" dirty="0" err="1"/>
              <a:t>наявності</a:t>
            </a:r>
            <a:r>
              <a:rPr lang="ru-RU" dirty="0"/>
              <a:t> </a:t>
            </a:r>
            <a:r>
              <a:rPr lang="ru-RU" dirty="0" err="1"/>
              <a:t>важких</a:t>
            </a:r>
            <a:r>
              <a:rPr lang="ru-RU" dirty="0"/>
              <a:t> </a:t>
            </a:r>
            <a:r>
              <a:rPr lang="ru-RU" dirty="0" err="1"/>
              <a:t>супутніх</a:t>
            </a:r>
            <a:r>
              <a:rPr lang="ru-RU" dirty="0"/>
              <a:t> </a:t>
            </a:r>
            <a:r>
              <a:rPr lang="ru-RU" dirty="0" err="1"/>
              <a:t>захворювань</a:t>
            </a:r>
            <a:r>
              <a:rPr lang="ru-RU" dirty="0"/>
              <a:t> (ІХС, </a:t>
            </a:r>
            <a:r>
              <a:rPr lang="ru-RU" dirty="0" err="1"/>
              <a:t>серцева</a:t>
            </a:r>
            <a:r>
              <a:rPr lang="ru-RU" dirty="0"/>
              <a:t> </a:t>
            </a:r>
            <a:r>
              <a:rPr lang="ru-RU" dirty="0" err="1"/>
              <a:t>недостатність</a:t>
            </a:r>
            <a:r>
              <a:rPr lang="ru-RU" dirty="0"/>
              <a:t>, </a:t>
            </a:r>
            <a:r>
              <a:rPr lang="ru-RU" dirty="0" err="1"/>
              <a:t>цукровий</a:t>
            </a:r>
            <a:r>
              <a:rPr lang="ru-RU" dirty="0"/>
              <a:t> </a:t>
            </a:r>
            <a:r>
              <a:rPr lang="ru-RU" dirty="0" err="1"/>
              <a:t>діабет</a:t>
            </a:r>
            <a:r>
              <a:rPr lang="ru-RU" dirty="0"/>
              <a:t>, </a:t>
            </a:r>
            <a:r>
              <a:rPr lang="ru-RU" dirty="0" err="1"/>
              <a:t>колагенози</a:t>
            </a:r>
            <a:r>
              <a:rPr lang="ru-RU" dirty="0"/>
              <a:t>, </a:t>
            </a:r>
            <a:r>
              <a:rPr lang="ru-RU" dirty="0" err="1"/>
              <a:t>захворювання</a:t>
            </a:r>
            <a:r>
              <a:rPr lang="ru-RU" dirty="0"/>
              <a:t> </a:t>
            </a:r>
            <a:r>
              <a:rPr lang="ru-RU" dirty="0" err="1"/>
              <a:t>щитоподібної</a:t>
            </a:r>
            <a:r>
              <a:rPr lang="ru-RU" dirty="0"/>
              <a:t> </a:t>
            </a:r>
            <a:r>
              <a:rPr lang="ru-RU" dirty="0" err="1"/>
              <a:t>залози</a:t>
            </a:r>
            <a:r>
              <a:rPr lang="ru-RU" dirty="0"/>
              <a:t>, </a:t>
            </a:r>
            <a:r>
              <a:rPr lang="ru-RU" dirty="0" err="1"/>
              <a:t>онкопатологія</a:t>
            </a:r>
            <a:r>
              <a:rPr lang="ru-RU" dirty="0"/>
              <a:t>, </a:t>
            </a:r>
            <a:r>
              <a:rPr lang="ru-RU" dirty="0" err="1"/>
              <a:t>імунодефіцитні</a:t>
            </a:r>
            <a:r>
              <a:rPr lang="ru-RU" dirty="0"/>
              <a:t> </a:t>
            </a:r>
            <a:r>
              <a:rPr lang="ru-RU" dirty="0" err="1"/>
              <a:t>стани</a:t>
            </a:r>
            <a:r>
              <a:rPr lang="ru-RU" dirty="0"/>
              <a:t>), а </a:t>
            </a:r>
            <a:r>
              <a:rPr lang="ru-RU" dirty="0" err="1"/>
              <a:t>також</a:t>
            </a:r>
            <a:r>
              <a:rPr lang="ru-RU" dirty="0"/>
              <a:t> у </a:t>
            </a:r>
            <a:r>
              <a:rPr lang="ru-RU" dirty="0" err="1"/>
              <a:t>хворих</a:t>
            </a:r>
            <a:r>
              <a:rPr lang="ru-RU" dirty="0"/>
              <a:t> </a:t>
            </a:r>
            <a:r>
              <a:rPr lang="ru-RU" dirty="0" err="1"/>
              <a:t>похилого</a:t>
            </a:r>
            <a:r>
              <a:rPr lang="ru-RU" dirty="0"/>
              <a:t> і </a:t>
            </a:r>
            <a:r>
              <a:rPr lang="ru-RU" dirty="0" err="1"/>
              <a:t>старечого</a:t>
            </a:r>
            <a:r>
              <a:rPr lang="ru-RU" dirty="0"/>
              <a:t> </a:t>
            </a:r>
            <a:r>
              <a:rPr lang="ru-RU" dirty="0" err="1"/>
              <a:t>віку</a:t>
            </a:r>
            <a:r>
              <a:rPr lang="ru-RU" dirty="0"/>
              <a:t> з </a:t>
            </a:r>
            <a:r>
              <a:rPr lang="ru-RU" dirty="0" err="1"/>
              <a:t>вік-опосередко</a:t>
            </a:r>
            <a:r>
              <a:rPr lang="ru-RU" dirty="0"/>
              <a:t> </a:t>
            </a:r>
            <a:r>
              <a:rPr lang="uk-UA" dirty="0" err="1"/>
              <a:t>ваними</a:t>
            </a:r>
            <a:r>
              <a:rPr lang="uk-UA" dirty="0"/>
              <a:t> захворюваннями (церебральний атеросклероз, </a:t>
            </a:r>
            <a:r>
              <a:rPr lang="ru-RU" dirty="0"/>
              <a:t>ІХС). </a:t>
            </a:r>
          </a:p>
          <a:p>
            <a:r>
              <a:rPr lang="ru-RU" dirty="0"/>
              <a:t>З </a:t>
            </a:r>
            <a:r>
              <a:rPr lang="ru-RU" dirty="0" err="1"/>
              <a:t>клінічних</a:t>
            </a:r>
            <a:r>
              <a:rPr lang="ru-RU" dirty="0"/>
              <a:t> </a:t>
            </a:r>
            <a:r>
              <a:rPr lang="ru-RU" dirty="0" err="1"/>
              <a:t>проявів</a:t>
            </a:r>
            <a:r>
              <a:rPr lang="ru-RU" dirty="0"/>
              <a:t> </a:t>
            </a:r>
            <a:r>
              <a:rPr lang="ru-RU" dirty="0" err="1"/>
              <a:t>пневмонії</a:t>
            </a:r>
            <a:r>
              <a:rPr lang="ru-RU" dirty="0"/>
              <a:t> у </a:t>
            </a:r>
            <a:r>
              <a:rPr lang="ru-RU" dirty="0" err="1"/>
              <a:t>хворих</a:t>
            </a:r>
            <a:r>
              <a:rPr lang="ru-RU" dirty="0"/>
              <a:t> </a:t>
            </a:r>
            <a:r>
              <a:rPr lang="ru-RU" dirty="0" err="1"/>
              <a:t>похилого</a:t>
            </a:r>
            <a:r>
              <a:rPr lang="ru-RU" dirty="0"/>
              <a:t> </a:t>
            </a:r>
            <a:r>
              <a:rPr lang="ru-RU" dirty="0" err="1"/>
              <a:t>віку</a:t>
            </a:r>
            <a:r>
              <a:rPr lang="ru-RU" dirty="0"/>
              <a:t> на перший план </a:t>
            </a:r>
            <a:r>
              <a:rPr lang="ru-RU" dirty="0" err="1"/>
              <a:t>може</a:t>
            </a:r>
            <a:r>
              <a:rPr lang="ru-RU" dirty="0"/>
              <a:t> </a:t>
            </a:r>
            <a:r>
              <a:rPr lang="ru-RU" dirty="0" err="1"/>
              <a:t>виступати</a:t>
            </a:r>
            <a:r>
              <a:rPr lang="ru-RU" dirty="0"/>
              <a:t> </a:t>
            </a:r>
            <a:r>
              <a:rPr lang="ru-RU" dirty="0" err="1"/>
              <a:t>декомпенсація</a:t>
            </a:r>
            <a:r>
              <a:rPr lang="ru-RU" dirty="0"/>
              <a:t> </a:t>
            </a:r>
            <a:r>
              <a:rPr lang="ru-RU" dirty="0" err="1"/>
              <a:t>фонових</a:t>
            </a:r>
            <a:r>
              <a:rPr lang="ru-RU" dirty="0"/>
              <a:t> </a:t>
            </a:r>
            <a:r>
              <a:rPr lang="ru-RU" dirty="0" err="1"/>
              <a:t>захворювань</a:t>
            </a:r>
            <a:r>
              <a:rPr lang="ru-RU" dirty="0"/>
              <a:t>. При </a:t>
            </a:r>
            <a:r>
              <a:rPr lang="ru-RU" dirty="0" err="1"/>
              <a:t>розвитку</a:t>
            </a:r>
            <a:r>
              <a:rPr lang="ru-RU" dirty="0"/>
              <a:t> </a:t>
            </a:r>
            <a:r>
              <a:rPr lang="ru-RU" dirty="0" err="1"/>
              <a:t>пневмонії</a:t>
            </a:r>
            <a:r>
              <a:rPr lang="ru-RU" dirty="0"/>
              <a:t> у хворого </a:t>
            </a:r>
            <a:r>
              <a:rPr lang="ru-RU" dirty="0" err="1"/>
              <a:t>із</a:t>
            </a:r>
            <a:r>
              <a:rPr lang="ru-RU" dirty="0"/>
              <a:t> </a:t>
            </a:r>
            <a:r>
              <a:rPr lang="ru-RU" dirty="0" err="1"/>
              <a:t>застійною</a:t>
            </a:r>
            <a:r>
              <a:rPr lang="ru-RU" dirty="0"/>
              <a:t> </a:t>
            </a:r>
            <a:r>
              <a:rPr lang="ru-RU" dirty="0" err="1"/>
              <a:t>серцевою</a:t>
            </a:r>
            <a:r>
              <a:rPr lang="ru-RU" dirty="0"/>
              <a:t> </a:t>
            </a:r>
            <a:r>
              <a:rPr lang="ru-RU" dirty="0" err="1"/>
              <a:t>недостатністю</a:t>
            </a:r>
            <a:r>
              <a:rPr lang="ru-RU" dirty="0"/>
              <a:t> </a:t>
            </a:r>
            <a:r>
              <a:rPr lang="ru-RU" dirty="0" err="1"/>
              <a:t>остання</a:t>
            </a:r>
            <a:r>
              <a:rPr lang="ru-RU" dirty="0"/>
              <a:t> </a:t>
            </a:r>
            <a:r>
              <a:rPr lang="ru-RU" dirty="0" err="1"/>
              <a:t>може</a:t>
            </a:r>
            <a:r>
              <a:rPr lang="ru-RU" dirty="0"/>
              <a:t> </a:t>
            </a:r>
            <a:r>
              <a:rPr lang="ru-RU" dirty="0" err="1"/>
              <a:t>прогресувати</a:t>
            </a:r>
            <a:r>
              <a:rPr lang="ru-RU" dirty="0"/>
              <a:t> і стати рефрактерною до </a:t>
            </a:r>
            <a:r>
              <a:rPr lang="ru-RU" dirty="0" err="1"/>
              <a:t>лікування</a:t>
            </a:r>
            <a:r>
              <a:rPr lang="ru-RU" dirty="0"/>
              <a:t>. Лейкоцитоз </a:t>
            </a:r>
            <a:r>
              <a:rPr lang="ru-RU" dirty="0" err="1"/>
              <a:t>може</a:t>
            </a:r>
            <a:r>
              <a:rPr lang="ru-RU" dirty="0"/>
              <a:t> бути </a:t>
            </a:r>
            <a:r>
              <a:rPr lang="ru-RU" dirty="0" err="1"/>
              <a:t>відсутній</a:t>
            </a:r>
            <a:r>
              <a:rPr lang="ru-RU" dirty="0"/>
              <a:t> у </a:t>
            </a:r>
            <a:r>
              <a:rPr lang="ru-RU" dirty="0" err="1"/>
              <a:t>третини</a:t>
            </a:r>
            <a:r>
              <a:rPr lang="ru-RU" dirty="0"/>
              <a:t> </a:t>
            </a:r>
            <a:r>
              <a:rPr lang="ru-RU" dirty="0" err="1"/>
              <a:t>хворих</a:t>
            </a:r>
            <a:r>
              <a:rPr lang="ru-RU" dirty="0"/>
              <a:t> на </a:t>
            </a:r>
            <a:r>
              <a:rPr lang="ru-RU" dirty="0" err="1"/>
              <a:t>пневмонію</a:t>
            </a:r>
            <a:r>
              <a:rPr lang="ru-RU" dirty="0"/>
              <a:t>, а у людей </a:t>
            </a:r>
            <a:r>
              <a:rPr lang="ru-RU" dirty="0" err="1"/>
              <a:t>похилого</a:t>
            </a:r>
            <a:r>
              <a:rPr lang="ru-RU" dirty="0"/>
              <a:t> </a:t>
            </a:r>
            <a:r>
              <a:rPr lang="ru-RU" dirty="0" err="1"/>
              <a:t>віку</a:t>
            </a:r>
            <a:r>
              <a:rPr lang="ru-RU" dirty="0"/>
              <a:t> </a:t>
            </a:r>
            <a:r>
              <a:rPr lang="ru-RU" dirty="0" err="1"/>
              <a:t>він</a:t>
            </a:r>
            <a:r>
              <a:rPr lang="ru-RU" dirty="0"/>
              <a:t> </a:t>
            </a:r>
            <a:r>
              <a:rPr lang="ru-RU" dirty="0" err="1"/>
              <a:t>взагалі</a:t>
            </a:r>
            <a:r>
              <a:rPr lang="ru-RU" dirty="0"/>
              <a:t> </a:t>
            </a:r>
            <a:r>
              <a:rPr lang="ru-RU" dirty="0" err="1"/>
              <a:t>менш</a:t>
            </a:r>
            <a:r>
              <a:rPr lang="ru-RU" dirty="0"/>
              <a:t> </a:t>
            </a:r>
            <a:r>
              <a:rPr lang="uk-UA" dirty="0"/>
              <a:t>виражений.</a:t>
            </a:r>
          </a:p>
        </p:txBody>
      </p:sp>
    </p:spTree>
    <p:extLst>
      <p:ext uri="{BB962C8B-B14F-4D97-AF65-F5344CB8AC3E}">
        <p14:creationId xmlns:p14="http://schemas.microsoft.com/office/powerpoint/2010/main" val="2261348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403648" y="125760"/>
            <a:ext cx="7715148" cy="8549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2800" b="1"/>
              <a:t>Особливості клінічних ознак НП</a:t>
            </a:r>
            <a:endParaRPr lang="uk-UA" sz="2800" dirty="0"/>
          </a:p>
        </p:txBody>
      </p:sp>
      <p:sp>
        <p:nvSpPr>
          <p:cNvPr id="3" name="Объект 2"/>
          <p:cNvSpPr txBox="1">
            <a:spLocks/>
          </p:cNvSpPr>
          <p:nvPr/>
        </p:nvSpPr>
        <p:spPr>
          <a:xfrm>
            <a:off x="179512" y="1007542"/>
            <a:ext cx="11773002" cy="57198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ru-RU" sz="2400" dirty="0"/>
              <a:t>У </a:t>
            </a:r>
            <a:r>
              <a:rPr lang="ru-RU" sz="2400" dirty="0" err="1"/>
              <a:t>незначної</a:t>
            </a:r>
            <a:r>
              <a:rPr lang="ru-RU" sz="2400" dirty="0"/>
              <a:t> </a:t>
            </a:r>
            <a:r>
              <a:rPr lang="ru-RU" sz="2400" dirty="0" err="1"/>
              <a:t>частини</a:t>
            </a:r>
            <a:r>
              <a:rPr lang="ru-RU" sz="2400" dirty="0"/>
              <a:t> </a:t>
            </a:r>
            <a:r>
              <a:rPr lang="ru-RU" sz="2400" dirty="0" err="1"/>
              <a:t>хворих</a:t>
            </a:r>
            <a:r>
              <a:rPr lang="ru-RU" sz="2400" dirty="0"/>
              <a:t> </a:t>
            </a:r>
            <a:r>
              <a:rPr lang="ru-RU" sz="2400" dirty="0" err="1"/>
              <a:t>клінічний</a:t>
            </a:r>
            <a:r>
              <a:rPr lang="ru-RU" sz="2400" dirty="0"/>
              <a:t> </a:t>
            </a:r>
            <a:r>
              <a:rPr lang="ru-RU" sz="2400" dirty="0" err="1"/>
              <a:t>перебіг</a:t>
            </a:r>
            <a:r>
              <a:rPr lang="ru-RU" sz="2400" dirty="0"/>
              <a:t> НП </a:t>
            </a:r>
            <a:r>
              <a:rPr lang="ru-RU" sz="2400" dirty="0" err="1"/>
              <a:t>може</a:t>
            </a:r>
            <a:r>
              <a:rPr lang="ru-RU" sz="2400" dirty="0"/>
              <a:t> </a:t>
            </a:r>
            <a:r>
              <a:rPr lang="ru-RU" sz="2400" dirty="0" err="1"/>
              <a:t>залежати</a:t>
            </a:r>
            <a:r>
              <a:rPr lang="ru-RU" sz="2400" dirty="0"/>
              <a:t> </a:t>
            </a:r>
            <a:r>
              <a:rPr lang="ru-RU" sz="2400" dirty="0" err="1"/>
              <a:t>від</a:t>
            </a:r>
            <a:r>
              <a:rPr lang="ru-RU" sz="2400" dirty="0"/>
              <a:t> </a:t>
            </a:r>
            <a:r>
              <a:rPr lang="ru-RU" sz="2400" dirty="0" err="1"/>
              <a:t>її</a:t>
            </a:r>
            <a:r>
              <a:rPr lang="ru-RU" sz="2400" dirty="0"/>
              <a:t> </a:t>
            </a:r>
            <a:r>
              <a:rPr lang="ru-RU" sz="2400" dirty="0" err="1"/>
              <a:t>етіології</a:t>
            </a:r>
            <a:r>
              <a:rPr lang="ru-RU" sz="2400" dirty="0"/>
              <a:t>: </a:t>
            </a:r>
          </a:p>
          <a:p>
            <a:pPr>
              <a:buFont typeface="Wingdings" panose="05000000000000000000" pitchFamily="2" charset="2"/>
              <a:buChar char="ü"/>
            </a:pPr>
            <a:r>
              <a:rPr lang="ru-RU" sz="2400" b="1" dirty="0" err="1"/>
              <a:t>пневмококова</a:t>
            </a:r>
            <a:r>
              <a:rPr lang="ru-RU" sz="2400" b="1" dirty="0"/>
              <a:t> </a:t>
            </a:r>
            <a:r>
              <a:rPr lang="ru-RU" sz="2400" b="1" dirty="0" err="1"/>
              <a:t>пневмонії</a:t>
            </a:r>
            <a:r>
              <a:rPr lang="ru-RU" sz="2400" b="1" dirty="0"/>
              <a:t> </a:t>
            </a:r>
            <a:r>
              <a:rPr lang="ru-RU" sz="2400" dirty="0" err="1"/>
              <a:t>характерезується</a:t>
            </a:r>
            <a:r>
              <a:rPr lang="ru-RU" sz="2400" dirty="0"/>
              <a:t> </a:t>
            </a:r>
            <a:r>
              <a:rPr lang="ru-RU" sz="2400" dirty="0" err="1"/>
              <a:t>гострим</a:t>
            </a:r>
            <a:r>
              <a:rPr lang="ru-RU" sz="2400" dirty="0"/>
              <a:t> початком, </a:t>
            </a:r>
            <a:r>
              <a:rPr lang="ru-RU" sz="2400" dirty="0" err="1"/>
              <a:t>високою</a:t>
            </a:r>
            <a:r>
              <a:rPr lang="ru-RU" sz="2400" dirty="0"/>
              <a:t> </a:t>
            </a:r>
            <a:r>
              <a:rPr lang="ru-RU" sz="2400" dirty="0" err="1"/>
              <a:t>лихоманкою</a:t>
            </a:r>
            <a:r>
              <a:rPr lang="ru-RU" sz="2400" dirty="0"/>
              <a:t>, </a:t>
            </a:r>
            <a:r>
              <a:rPr lang="ru-RU" sz="2400" dirty="0" err="1"/>
              <a:t>білем</a:t>
            </a:r>
            <a:r>
              <a:rPr lang="ru-RU" sz="2400" dirty="0"/>
              <a:t> в грудях;</a:t>
            </a:r>
          </a:p>
          <a:p>
            <a:pPr>
              <a:buFont typeface="Wingdings" panose="05000000000000000000" pitchFamily="2" charset="2"/>
              <a:buChar char="ü"/>
            </a:pPr>
            <a:r>
              <a:rPr lang="ru-RU" sz="2400" b="1" dirty="0" err="1"/>
              <a:t>мікоплазмена</a:t>
            </a:r>
            <a:r>
              <a:rPr lang="ru-RU" sz="2400" b="1" dirty="0"/>
              <a:t> </a:t>
            </a:r>
            <a:r>
              <a:rPr lang="ru-RU" sz="2400" b="1" dirty="0" err="1"/>
              <a:t>пневмонія</a:t>
            </a:r>
            <a:r>
              <a:rPr lang="ru-RU" sz="2400" dirty="0"/>
              <a:t>— </a:t>
            </a:r>
            <a:r>
              <a:rPr lang="ru-RU" sz="2400" dirty="0" err="1"/>
              <a:t>м’язовий</a:t>
            </a:r>
            <a:r>
              <a:rPr lang="ru-RU" sz="2400" dirty="0"/>
              <a:t> та </a:t>
            </a:r>
            <a:r>
              <a:rPr lang="ru-RU" sz="2400" dirty="0" err="1"/>
              <a:t>головний</a:t>
            </a:r>
            <a:r>
              <a:rPr lang="ru-RU" sz="2400" dirty="0"/>
              <a:t> </a:t>
            </a:r>
            <a:r>
              <a:rPr lang="ru-RU" sz="2400" dirty="0" err="1"/>
              <a:t>біль</a:t>
            </a:r>
            <a:r>
              <a:rPr lang="ru-RU" sz="2400" dirty="0"/>
              <a:t>, </a:t>
            </a:r>
            <a:r>
              <a:rPr lang="ru-RU" sz="2400" dirty="0" err="1"/>
              <a:t>симптоми</a:t>
            </a:r>
            <a:r>
              <a:rPr lang="ru-RU" sz="2400" dirty="0"/>
              <a:t> </a:t>
            </a:r>
            <a:r>
              <a:rPr lang="ru-RU" sz="2400" dirty="0" err="1"/>
              <a:t>інфекції</a:t>
            </a:r>
            <a:r>
              <a:rPr lang="ru-RU" sz="2400" dirty="0"/>
              <a:t> </a:t>
            </a:r>
            <a:r>
              <a:rPr lang="ru-RU" sz="2400" dirty="0" err="1"/>
              <a:t>верхніх</a:t>
            </a:r>
            <a:r>
              <a:rPr lang="ru-RU" sz="2400" dirty="0"/>
              <a:t> </a:t>
            </a:r>
            <a:r>
              <a:rPr lang="ru-RU" sz="2400" dirty="0" err="1"/>
              <a:t>дихальних</a:t>
            </a:r>
            <a:r>
              <a:rPr lang="ru-RU" sz="2400" dirty="0"/>
              <a:t> </a:t>
            </a:r>
            <a:r>
              <a:rPr lang="ru-RU" sz="2400" dirty="0" err="1"/>
              <a:t>шляхів</a:t>
            </a:r>
            <a:r>
              <a:rPr lang="ru-RU" sz="2400" dirty="0"/>
              <a:t> (</a:t>
            </a:r>
            <a:r>
              <a:rPr lang="ru-RU" sz="2400" dirty="0" err="1"/>
              <a:t>можлива</a:t>
            </a:r>
            <a:r>
              <a:rPr lang="ru-RU" sz="2400" dirty="0"/>
              <a:t> </a:t>
            </a:r>
            <a:r>
              <a:rPr lang="ru-RU" sz="2400" dirty="0" err="1"/>
              <a:t>анемія</a:t>
            </a:r>
            <a:r>
              <a:rPr lang="ru-RU" sz="2400" dirty="0"/>
              <a:t>).</a:t>
            </a:r>
          </a:p>
          <a:p>
            <a:pPr>
              <a:buFont typeface="Wingdings" panose="05000000000000000000" pitchFamily="2" charset="2"/>
              <a:buChar char="ü"/>
            </a:pPr>
            <a:r>
              <a:rPr lang="ru-RU" sz="2400" b="1" dirty="0" err="1"/>
              <a:t>хламідійна</a:t>
            </a:r>
            <a:r>
              <a:rPr lang="ru-RU" sz="2400" b="1" dirty="0"/>
              <a:t> </a:t>
            </a:r>
            <a:r>
              <a:rPr lang="ru-RU" sz="2400" b="1" dirty="0" err="1"/>
              <a:t>пневмонія</a:t>
            </a:r>
            <a:r>
              <a:rPr lang="uk-UA" sz="2400" b="1" dirty="0"/>
              <a:t> </a:t>
            </a:r>
            <a:r>
              <a:rPr lang="ru-RU" sz="2400" dirty="0" err="1"/>
              <a:t>зустрічається</a:t>
            </a:r>
            <a:r>
              <a:rPr lang="ru-RU" sz="2400" dirty="0"/>
              <a:t> </a:t>
            </a:r>
            <a:r>
              <a:rPr lang="ru-RU" sz="2400" dirty="0" err="1"/>
              <a:t>переважно</a:t>
            </a:r>
            <a:r>
              <a:rPr lang="ru-RU" sz="2400" dirty="0"/>
              <a:t> в </a:t>
            </a:r>
            <a:r>
              <a:rPr lang="ru-RU" sz="2400" dirty="0" err="1"/>
              <a:t>осіб</a:t>
            </a:r>
            <a:r>
              <a:rPr lang="ru-RU" sz="2400" dirty="0"/>
              <a:t> молодого </a:t>
            </a:r>
            <a:r>
              <a:rPr lang="ru-RU" sz="2400" dirty="0" err="1"/>
              <a:t>віку</a:t>
            </a:r>
            <a:r>
              <a:rPr lang="ru-RU" sz="2400" dirty="0"/>
              <a:t>,</a:t>
            </a:r>
          </a:p>
          <a:p>
            <a:pPr marL="0" indent="0">
              <a:buFont typeface="Arial" panose="020B0604020202020204" pitchFamily="34" charset="0"/>
              <a:buNone/>
            </a:pPr>
            <a:r>
              <a:rPr lang="ru-RU" sz="2400" dirty="0"/>
              <a:t>і становить 3-10%; </a:t>
            </a:r>
            <a:r>
              <a:rPr lang="ru-RU" sz="2400" dirty="0" err="1"/>
              <a:t>клінічна</a:t>
            </a:r>
            <a:r>
              <a:rPr lang="ru-RU" sz="2400" dirty="0"/>
              <a:t> картина </a:t>
            </a:r>
            <a:r>
              <a:rPr lang="ru-RU" sz="2400" dirty="0" err="1"/>
              <a:t>респіраторного</a:t>
            </a:r>
            <a:r>
              <a:rPr lang="ru-RU" sz="2400" dirty="0"/>
              <a:t> </a:t>
            </a:r>
            <a:r>
              <a:rPr lang="ru-RU" sz="2400" dirty="0" err="1"/>
              <a:t>хламідіозу</a:t>
            </a:r>
            <a:r>
              <a:rPr lang="ru-RU" sz="2400" dirty="0"/>
              <a:t> стерта, часто </a:t>
            </a:r>
            <a:r>
              <a:rPr lang="ru-RU" sz="2400" dirty="0" err="1"/>
              <a:t>спостерігається</a:t>
            </a:r>
            <a:r>
              <a:rPr lang="ru-RU" sz="2400" dirty="0"/>
              <a:t> </a:t>
            </a:r>
            <a:r>
              <a:rPr lang="ru-RU" sz="2400" dirty="0" err="1"/>
              <a:t>безсимптомний</a:t>
            </a:r>
            <a:r>
              <a:rPr lang="ru-RU" sz="2400" dirty="0"/>
              <a:t> </a:t>
            </a:r>
            <a:r>
              <a:rPr lang="ru-RU" sz="2400" dirty="0" err="1"/>
              <a:t>або</a:t>
            </a:r>
            <a:r>
              <a:rPr lang="ru-RU" sz="2400" dirty="0"/>
              <a:t> </a:t>
            </a:r>
            <a:r>
              <a:rPr lang="ru-RU" sz="2400" dirty="0" err="1"/>
              <a:t>малосимптомний</a:t>
            </a:r>
            <a:r>
              <a:rPr lang="ru-RU" sz="2400" dirty="0"/>
              <a:t> </a:t>
            </a:r>
            <a:r>
              <a:rPr lang="ru-RU" sz="2400" dirty="0" err="1"/>
              <a:t>перебіг</a:t>
            </a:r>
            <a:r>
              <a:rPr lang="ru-RU" sz="2400" dirty="0"/>
              <a:t> </a:t>
            </a:r>
            <a:r>
              <a:rPr lang="ru-RU" sz="2400" dirty="0" err="1"/>
              <a:t>інфекції</a:t>
            </a:r>
            <a:r>
              <a:rPr lang="ru-RU" sz="2400" dirty="0"/>
              <a:t>; лихоманка і </a:t>
            </a:r>
            <a:r>
              <a:rPr lang="ru-RU" sz="2400" dirty="0" err="1"/>
              <a:t>малопродуктивний</a:t>
            </a:r>
            <a:r>
              <a:rPr lang="ru-RU" sz="2400" dirty="0"/>
              <a:t> </a:t>
            </a:r>
            <a:r>
              <a:rPr lang="ru-RU" sz="2400" dirty="0" err="1"/>
              <a:t>нападоподбний</a:t>
            </a:r>
            <a:r>
              <a:rPr lang="ru-RU" sz="2400" dirty="0"/>
              <a:t>  кашель </a:t>
            </a:r>
            <a:r>
              <a:rPr lang="ru-RU" sz="2400" dirty="0" err="1"/>
              <a:t>зустрічаються</a:t>
            </a:r>
            <a:r>
              <a:rPr lang="ru-RU" sz="2400" dirty="0"/>
              <a:t> в 50-80% </a:t>
            </a:r>
            <a:r>
              <a:rPr lang="ru-RU" sz="2400" dirty="0" err="1"/>
              <a:t>випадків</a:t>
            </a:r>
            <a:r>
              <a:rPr lang="ru-RU" sz="2400" dirty="0"/>
              <a:t>; </a:t>
            </a:r>
            <a:r>
              <a:rPr lang="ru-RU" sz="2400" dirty="0" err="1"/>
              <a:t>більш</a:t>
            </a:r>
            <a:r>
              <a:rPr lang="ru-RU" sz="2400" dirty="0"/>
              <a:t> </a:t>
            </a:r>
            <a:r>
              <a:rPr lang="ru-RU" sz="2400" dirty="0" err="1"/>
              <a:t>ніж</a:t>
            </a:r>
            <a:r>
              <a:rPr lang="ru-RU" sz="2400" dirty="0"/>
              <a:t> у </a:t>
            </a:r>
            <a:r>
              <a:rPr lang="ru-RU" sz="2400" dirty="0" err="1"/>
              <a:t>третини</a:t>
            </a:r>
            <a:r>
              <a:rPr lang="ru-RU" sz="2400" dirty="0"/>
              <a:t> </a:t>
            </a:r>
            <a:r>
              <a:rPr lang="ru-RU" sz="2400" dirty="0" err="1"/>
              <a:t>хворих</a:t>
            </a:r>
            <a:r>
              <a:rPr lang="ru-RU" sz="2400" dirty="0"/>
              <a:t> </a:t>
            </a:r>
            <a:r>
              <a:rPr lang="ru-RU" sz="2400" dirty="0" err="1"/>
              <a:t>спостерігаються</a:t>
            </a:r>
            <a:r>
              <a:rPr lang="ru-RU" sz="2400" dirty="0"/>
              <a:t> </a:t>
            </a:r>
            <a:r>
              <a:rPr lang="ru-RU" sz="2400" dirty="0" err="1"/>
              <a:t>виражена</a:t>
            </a:r>
            <a:r>
              <a:rPr lang="ru-RU" sz="2400" dirty="0"/>
              <a:t> </a:t>
            </a:r>
            <a:r>
              <a:rPr lang="ru-RU" sz="2400" dirty="0" err="1"/>
              <a:t>гіперемія</a:t>
            </a:r>
            <a:r>
              <a:rPr lang="ru-RU" sz="2400" dirty="0"/>
              <a:t> </a:t>
            </a:r>
            <a:r>
              <a:rPr lang="ru-RU" sz="2400" dirty="0" err="1"/>
              <a:t>зіву</a:t>
            </a:r>
            <a:r>
              <a:rPr lang="ru-RU" sz="2400" dirty="0"/>
              <a:t> і болю при </a:t>
            </a:r>
            <a:r>
              <a:rPr lang="ru-RU" sz="2400" dirty="0" err="1"/>
              <a:t>ковтанні</a:t>
            </a:r>
            <a:r>
              <a:rPr lang="ru-RU" sz="2400" dirty="0"/>
              <a:t>, часто </a:t>
            </a:r>
            <a:r>
              <a:rPr lang="ru-RU" sz="2400" dirty="0" err="1"/>
              <a:t>супроводжувані</a:t>
            </a:r>
            <a:r>
              <a:rPr lang="ru-RU" sz="2400" dirty="0"/>
              <a:t> осиплостью голосу, </a:t>
            </a:r>
            <a:r>
              <a:rPr lang="ru-RU" sz="2400" dirty="0" err="1"/>
              <a:t>нерідко</a:t>
            </a:r>
            <a:r>
              <a:rPr lang="ru-RU" sz="2400" dirty="0"/>
              <a:t> будучи </a:t>
            </a:r>
            <a:r>
              <a:rPr lang="ru-RU" sz="2400" dirty="0" err="1"/>
              <a:t>дебютними</a:t>
            </a:r>
            <a:r>
              <a:rPr lang="ru-RU" sz="2400" dirty="0"/>
              <a:t> і (</a:t>
            </a:r>
            <a:r>
              <a:rPr lang="ru-RU" sz="2400" dirty="0" err="1"/>
              <a:t>або</a:t>
            </a:r>
            <a:r>
              <a:rPr lang="ru-RU" sz="2400" dirty="0"/>
              <a:t>) </a:t>
            </a:r>
            <a:r>
              <a:rPr lang="ru-RU" sz="2400" dirty="0" err="1"/>
              <a:t>найбільш</a:t>
            </a:r>
            <a:r>
              <a:rPr lang="ru-RU" sz="2400" dirty="0"/>
              <a:t> </a:t>
            </a:r>
            <a:r>
              <a:rPr lang="ru-RU" sz="2400" dirty="0" err="1"/>
              <a:t>демонстративними</a:t>
            </a:r>
            <a:r>
              <a:rPr lang="ru-RU" sz="2400" dirty="0"/>
              <a:t> </a:t>
            </a:r>
            <a:r>
              <a:rPr lang="ru-RU" sz="2400" dirty="0" err="1"/>
              <a:t>ознаками</a:t>
            </a:r>
            <a:r>
              <a:rPr lang="ru-RU" sz="2400" dirty="0"/>
              <a:t> </a:t>
            </a:r>
            <a:r>
              <a:rPr lang="ru-RU" sz="2400" dirty="0" err="1"/>
              <a:t>захворювання</a:t>
            </a:r>
            <a:endParaRPr lang="ru-RU" sz="2400" dirty="0"/>
          </a:p>
          <a:p>
            <a:pPr marL="0" indent="0">
              <a:buFont typeface="Arial" panose="020B0604020202020204" pitchFamily="34" charset="0"/>
              <a:buNone/>
            </a:pPr>
            <a:endParaRPr lang="ru-RU" sz="2400" dirty="0"/>
          </a:p>
        </p:txBody>
      </p:sp>
    </p:spTree>
    <p:extLst>
      <p:ext uri="{BB962C8B-B14F-4D97-AF65-F5344CB8AC3E}">
        <p14:creationId xmlns:p14="http://schemas.microsoft.com/office/powerpoint/2010/main" val="1916065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24128" y="552893"/>
            <a:ext cx="9720071" cy="5756467"/>
          </a:xfrm>
        </p:spPr>
        <p:txBody>
          <a:bodyPr>
            <a:normAutofit/>
          </a:bodyPr>
          <a:lstStyle/>
          <a:p>
            <a:pPr marL="0" indent="0">
              <a:buNone/>
            </a:pPr>
            <a:r>
              <a:rPr lang="ru-RU" dirty="0"/>
              <a:t>Але у </a:t>
            </a:r>
            <a:r>
              <a:rPr lang="ru-RU" dirty="0" err="1"/>
              <a:t>більшості</a:t>
            </a:r>
            <a:r>
              <a:rPr lang="ru-RU" dirty="0"/>
              <a:t> </a:t>
            </a:r>
            <a:r>
              <a:rPr lang="ru-RU" dirty="0" err="1"/>
              <a:t>випадків</a:t>
            </a:r>
            <a:r>
              <a:rPr lang="ru-RU" dirty="0"/>
              <a:t> за </a:t>
            </a:r>
            <a:r>
              <a:rPr lang="ru-RU" dirty="0" err="1"/>
              <a:t>даними</a:t>
            </a:r>
            <a:r>
              <a:rPr lang="ru-RU" dirty="0"/>
              <a:t> </a:t>
            </a:r>
            <a:r>
              <a:rPr lang="ru-RU" dirty="0" err="1"/>
              <a:t>аналізу</a:t>
            </a:r>
            <a:r>
              <a:rPr lang="ru-RU" dirty="0"/>
              <a:t> </a:t>
            </a:r>
            <a:r>
              <a:rPr lang="ru-RU" dirty="0" err="1"/>
              <a:t>клініко-рентгенологічної</a:t>
            </a:r>
            <a:r>
              <a:rPr lang="ru-RU" dirty="0"/>
              <a:t> </a:t>
            </a:r>
            <a:r>
              <a:rPr lang="ru-RU" dirty="0" err="1"/>
              <a:t>картини</a:t>
            </a:r>
            <a:r>
              <a:rPr lang="ru-RU" dirty="0"/>
              <a:t> </a:t>
            </a:r>
            <a:r>
              <a:rPr lang="ru-RU" dirty="0" err="1"/>
              <a:t>захворювання</a:t>
            </a:r>
            <a:r>
              <a:rPr lang="ru-RU" dirty="0"/>
              <a:t> </a:t>
            </a:r>
            <a:r>
              <a:rPr lang="ru-RU" dirty="0" err="1"/>
              <a:t>неможливо</a:t>
            </a:r>
            <a:r>
              <a:rPr lang="ru-RU" dirty="0"/>
              <a:t> </a:t>
            </a:r>
            <a:r>
              <a:rPr lang="ru-RU" dirty="0" err="1"/>
              <a:t>визначити</a:t>
            </a:r>
            <a:r>
              <a:rPr lang="ru-RU" dirty="0"/>
              <a:t> </a:t>
            </a:r>
            <a:r>
              <a:rPr lang="ru-RU" dirty="0" err="1"/>
              <a:t>ймовірну</a:t>
            </a:r>
            <a:r>
              <a:rPr lang="ru-RU" dirty="0"/>
              <a:t> </a:t>
            </a:r>
            <a:r>
              <a:rPr lang="uk-UA" dirty="0"/>
              <a:t>етіологію НП.</a:t>
            </a:r>
          </a:p>
          <a:p>
            <a:pPr>
              <a:buFont typeface="Wingdings" panose="05000000000000000000" pitchFamily="2" charset="2"/>
              <a:buChar char="Ø"/>
            </a:pPr>
            <a:r>
              <a:rPr lang="ru-RU" dirty="0" err="1"/>
              <a:t>Такі</a:t>
            </a:r>
            <a:r>
              <a:rPr lang="ru-RU" dirty="0"/>
              <a:t> </a:t>
            </a:r>
            <a:r>
              <a:rPr lang="ru-RU" dirty="0" err="1"/>
              <a:t>ознаки</a:t>
            </a:r>
            <a:r>
              <a:rPr lang="ru-RU" dirty="0"/>
              <a:t> НП, як </a:t>
            </a:r>
            <a:r>
              <a:rPr lang="ru-RU" dirty="0" err="1"/>
              <a:t>гострий</a:t>
            </a:r>
            <a:r>
              <a:rPr lang="ru-RU" dirty="0"/>
              <a:t> початок, лихоманка, </a:t>
            </a:r>
            <a:r>
              <a:rPr lang="ru-RU" dirty="0" err="1"/>
              <a:t>біль</a:t>
            </a:r>
            <a:r>
              <a:rPr lang="ru-RU" dirty="0"/>
              <a:t> в грудях та </a:t>
            </a:r>
            <a:r>
              <a:rPr lang="ru-RU" dirty="0" err="1"/>
              <a:t>ін</a:t>
            </a:r>
            <a:r>
              <a:rPr lang="ru-RU" dirty="0"/>
              <a:t>., </a:t>
            </a:r>
            <a:r>
              <a:rPr lang="ru-RU" dirty="0" err="1"/>
              <a:t>можуть</a:t>
            </a:r>
            <a:r>
              <a:rPr lang="ru-RU" dirty="0"/>
              <a:t> бути </a:t>
            </a:r>
            <a:r>
              <a:rPr lang="ru-RU" dirty="0" err="1"/>
              <a:t>відсутніми</a:t>
            </a:r>
            <a:r>
              <a:rPr lang="ru-RU" dirty="0"/>
              <a:t>, особливо в </a:t>
            </a:r>
            <a:r>
              <a:rPr lang="ru-RU" dirty="0" err="1"/>
              <a:t>ослаблених</a:t>
            </a:r>
            <a:r>
              <a:rPr lang="ru-RU" dirty="0"/>
              <a:t> </a:t>
            </a:r>
            <a:r>
              <a:rPr lang="ru-RU" dirty="0" err="1"/>
              <a:t>хворих</a:t>
            </a:r>
            <a:r>
              <a:rPr lang="ru-RU" dirty="0"/>
              <a:t> та в </a:t>
            </a:r>
            <a:r>
              <a:rPr lang="ru-RU" dirty="0" err="1"/>
              <a:t>осіб</a:t>
            </a:r>
            <a:r>
              <a:rPr lang="ru-RU" dirty="0"/>
              <a:t> </a:t>
            </a:r>
            <a:r>
              <a:rPr lang="ru-RU" dirty="0" err="1"/>
              <a:t>похилого</a:t>
            </a:r>
            <a:r>
              <a:rPr lang="ru-RU" dirty="0"/>
              <a:t> </a:t>
            </a:r>
            <a:r>
              <a:rPr lang="ru-RU" dirty="0" err="1"/>
              <a:t>віку</a:t>
            </a:r>
            <a:r>
              <a:rPr lang="ru-RU" dirty="0"/>
              <a:t>.</a:t>
            </a:r>
          </a:p>
          <a:p>
            <a:pPr marL="0" indent="0">
              <a:buNone/>
            </a:pPr>
            <a:r>
              <a:rPr lang="ru-RU" dirty="0"/>
              <a:t> </a:t>
            </a:r>
            <a:r>
              <a:rPr lang="ru-RU" dirty="0" err="1"/>
              <a:t>Близько</a:t>
            </a:r>
            <a:r>
              <a:rPr lang="ru-RU" dirty="0"/>
              <a:t> 25 % </a:t>
            </a:r>
            <a:r>
              <a:rPr lang="ru-RU" dirty="0" err="1"/>
              <a:t>хворих</a:t>
            </a:r>
            <a:r>
              <a:rPr lang="ru-RU" dirty="0"/>
              <a:t> на НП у </a:t>
            </a:r>
            <a:r>
              <a:rPr lang="ru-RU" dirty="0" err="1"/>
              <a:t>віці</a:t>
            </a:r>
            <a:r>
              <a:rPr lang="ru-RU" dirty="0"/>
              <a:t> </a:t>
            </a:r>
            <a:r>
              <a:rPr lang="ru-RU" dirty="0" err="1"/>
              <a:t>більше</a:t>
            </a:r>
            <a:r>
              <a:rPr lang="ru-RU" dirty="0"/>
              <a:t> 65 </a:t>
            </a:r>
            <a:r>
              <a:rPr lang="ru-RU" dirty="0" err="1"/>
              <a:t>років</a:t>
            </a:r>
            <a:r>
              <a:rPr lang="ru-RU" dirty="0"/>
              <a:t> </a:t>
            </a:r>
            <a:r>
              <a:rPr lang="ru-RU" dirty="0" err="1"/>
              <a:t>відсутня</a:t>
            </a:r>
            <a:r>
              <a:rPr lang="ru-RU" dirty="0"/>
              <a:t> лихоманка, а лейкоцитоз </a:t>
            </a:r>
            <a:r>
              <a:rPr lang="ru-RU" dirty="0" err="1"/>
              <a:t>відзначають</a:t>
            </a:r>
            <a:r>
              <a:rPr lang="ru-RU" dirty="0"/>
              <a:t> у 50–70 % з них. При </a:t>
            </a:r>
            <a:r>
              <a:rPr lang="ru-RU" dirty="0" err="1"/>
              <a:t>цьому</a:t>
            </a:r>
            <a:r>
              <a:rPr lang="ru-RU" dirty="0"/>
              <a:t> </a:t>
            </a:r>
            <a:r>
              <a:rPr lang="ru-RU" dirty="0" err="1"/>
              <a:t>нерідко</a:t>
            </a:r>
            <a:r>
              <a:rPr lang="ru-RU" dirty="0"/>
              <a:t> </a:t>
            </a:r>
            <a:r>
              <a:rPr lang="ru-RU" dirty="0" err="1"/>
              <a:t>основними</a:t>
            </a:r>
            <a:r>
              <a:rPr lang="ru-RU" dirty="0"/>
              <a:t> </a:t>
            </a:r>
            <a:r>
              <a:rPr lang="ru-RU" dirty="0" err="1"/>
              <a:t>клінічними</a:t>
            </a:r>
            <a:r>
              <a:rPr lang="ru-RU" dirty="0"/>
              <a:t> симптомами </a:t>
            </a:r>
            <a:r>
              <a:rPr lang="ru-RU" dirty="0" err="1"/>
              <a:t>можуть</a:t>
            </a:r>
            <a:r>
              <a:rPr lang="ru-RU" dirty="0"/>
              <a:t> бути </a:t>
            </a:r>
            <a:r>
              <a:rPr lang="ru-RU" dirty="0" err="1"/>
              <a:t>втомлюваність</a:t>
            </a:r>
            <a:r>
              <a:rPr lang="ru-RU" dirty="0"/>
              <a:t>, </a:t>
            </a:r>
            <a:r>
              <a:rPr lang="ru-RU" dirty="0" err="1"/>
              <a:t>слабкість</a:t>
            </a:r>
            <a:r>
              <a:rPr lang="ru-RU" dirty="0"/>
              <a:t>, </a:t>
            </a:r>
            <a:r>
              <a:rPr lang="ru-RU" dirty="0" err="1"/>
              <a:t>нудота</a:t>
            </a:r>
            <a:r>
              <a:rPr lang="ru-RU" dirty="0"/>
              <a:t>, </a:t>
            </a:r>
            <a:r>
              <a:rPr lang="ru-RU" dirty="0" err="1"/>
              <a:t>анорексія</a:t>
            </a:r>
            <a:r>
              <a:rPr lang="ru-RU" dirty="0"/>
              <a:t>, </a:t>
            </a:r>
            <a:r>
              <a:rPr lang="ru-RU" dirty="0" err="1"/>
              <a:t>біль</a:t>
            </a:r>
            <a:r>
              <a:rPr lang="ru-RU" dirty="0"/>
              <a:t> в </a:t>
            </a:r>
            <a:r>
              <a:rPr lang="ru-RU" dirty="0" err="1"/>
              <a:t>животі</a:t>
            </a:r>
            <a:r>
              <a:rPr lang="ru-RU" dirty="0"/>
              <a:t>, </a:t>
            </a:r>
            <a:r>
              <a:rPr lang="ru-RU" dirty="0" err="1"/>
              <a:t>порушення</a:t>
            </a:r>
            <a:r>
              <a:rPr lang="ru-RU" dirty="0"/>
              <a:t> </a:t>
            </a:r>
            <a:r>
              <a:rPr lang="ru-RU" dirty="0" err="1"/>
              <a:t>свідомості</a:t>
            </a:r>
            <a:r>
              <a:rPr lang="ru-RU" dirty="0"/>
              <a:t>, а </a:t>
            </a:r>
            <a:r>
              <a:rPr lang="ru-RU" dirty="0" err="1"/>
              <a:t>також</a:t>
            </a:r>
            <a:r>
              <a:rPr lang="ru-RU" dirty="0"/>
              <a:t> </a:t>
            </a:r>
            <a:r>
              <a:rPr lang="ru-RU" dirty="0" err="1"/>
              <a:t>симптоми</a:t>
            </a:r>
            <a:r>
              <a:rPr lang="ru-RU" dirty="0"/>
              <a:t> </a:t>
            </a:r>
            <a:r>
              <a:rPr lang="ru-RU" dirty="0" err="1"/>
              <a:t>декомпенсації</a:t>
            </a:r>
            <a:r>
              <a:rPr lang="ru-RU" dirty="0"/>
              <a:t> </a:t>
            </a:r>
            <a:r>
              <a:rPr lang="ru-RU" dirty="0" err="1"/>
              <a:t>серцево-судинних</a:t>
            </a:r>
            <a:r>
              <a:rPr lang="ru-RU" dirty="0"/>
              <a:t> </a:t>
            </a:r>
            <a:r>
              <a:rPr lang="ru-RU" dirty="0" err="1"/>
              <a:t>захворювань</a:t>
            </a:r>
            <a:r>
              <a:rPr lang="ru-RU" dirty="0"/>
              <a:t>.</a:t>
            </a:r>
            <a:endParaRPr lang="uk-UA" dirty="0"/>
          </a:p>
          <a:p>
            <a:endParaRPr lang="uk-UA" dirty="0"/>
          </a:p>
        </p:txBody>
      </p:sp>
    </p:spTree>
    <p:extLst>
      <p:ext uri="{BB962C8B-B14F-4D97-AF65-F5344CB8AC3E}">
        <p14:creationId xmlns:p14="http://schemas.microsoft.com/office/powerpoint/2010/main" val="571479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850" y="327025"/>
            <a:ext cx="10515600" cy="1325563"/>
          </a:xfrm>
        </p:spPr>
        <p:txBody>
          <a:bodyPr>
            <a:normAutofit fontScale="90000"/>
          </a:bodyPr>
          <a:lstStyle/>
          <a:p>
            <a:pPr algn="ctr"/>
            <a:r>
              <a:rPr lang="uk-UA" dirty="0"/>
              <a:t>Особливості клінічної діагностики та перебігу окремих форм НП</a:t>
            </a:r>
            <a:br>
              <a:rPr lang="uk-UA" dirty="0"/>
            </a:br>
            <a:endParaRPr lang="uk-UA" dirty="0"/>
          </a:p>
        </p:txBody>
      </p:sp>
      <p:sp>
        <p:nvSpPr>
          <p:cNvPr id="3" name="Объект 2"/>
          <p:cNvSpPr>
            <a:spLocks noGrp="1"/>
          </p:cNvSpPr>
          <p:nvPr>
            <p:ph idx="1"/>
          </p:nvPr>
        </p:nvSpPr>
        <p:spPr>
          <a:xfrm>
            <a:off x="0" y="1510748"/>
            <a:ext cx="11903529" cy="5216623"/>
          </a:xfrm>
        </p:spPr>
        <p:txBody>
          <a:bodyPr>
            <a:normAutofit lnSpcReduction="10000"/>
          </a:bodyPr>
          <a:lstStyle/>
          <a:p>
            <a:r>
              <a:rPr lang="uk-UA" dirty="0"/>
              <a:t>1. Стафілококова пневмонія характеризується деструктивним ураженням легень з утворенням окремих порожнин (</a:t>
            </a:r>
            <a:r>
              <a:rPr lang="uk-UA" dirty="0" err="1"/>
              <a:t>бул</a:t>
            </a:r>
            <a:r>
              <a:rPr lang="uk-UA" dirty="0"/>
              <a:t>). Розрізняють такі форми стафілококової пневмонії: первинна (</a:t>
            </a:r>
            <a:r>
              <a:rPr lang="uk-UA" dirty="0" err="1"/>
              <a:t>бронхогенна</a:t>
            </a:r>
            <a:r>
              <a:rPr lang="uk-UA" dirty="0"/>
              <a:t>); метастатична (стафілококова) деструкція легень; </a:t>
            </a:r>
            <a:r>
              <a:rPr lang="uk-UA" dirty="0" err="1"/>
              <a:t>абсцедуюча</a:t>
            </a:r>
            <a:r>
              <a:rPr lang="uk-UA" dirty="0"/>
              <a:t>; </a:t>
            </a:r>
            <a:r>
              <a:rPr lang="uk-UA" dirty="0" err="1"/>
              <a:t>легенево</a:t>
            </a:r>
            <a:r>
              <a:rPr lang="uk-UA" dirty="0"/>
              <a:t>-плевральна; </a:t>
            </a:r>
            <a:r>
              <a:rPr lang="uk-UA" dirty="0" err="1"/>
              <a:t>інфільтративно-бульозна</a:t>
            </a:r>
            <a:r>
              <a:rPr lang="uk-UA" dirty="0"/>
              <a:t>. Початок захворювання гострий: температура тіла підвищується до високих позначок, спостерігаються озноб, кашель з виділенням гнійного або кров’янистого мокротиння, біль у боці, задишка, ціаноз. Пневмонія підтверджується </a:t>
            </a:r>
            <a:r>
              <a:rPr lang="uk-UA" dirty="0" err="1"/>
              <a:t>рентгенологічно</a:t>
            </a:r>
            <a:r>
              <a:rPr lang="uk-UA" dirty="0"/>
              <a:t>, а в мокротинні визначають стафілокок.</a:t>
            </a:r>
          </a:p>
          <a:p>
            <a:r>
              <a:rPr lang="uk-UA" dirty="0"/>
              <a:t>2. </a:t>
            </a:r>
            <a:r>
              <a:rPr lang="uk-UA" dirty="0" err="1"/>
              <a:t>Кандидозна</a:t>
            </a:r>
            <a:r>
              <a:rPr lang="uk-UA" dirty="0"/>
              <a:t> пневмонія характеризується повільним початком з виникненням загальної слабкості, втрати апетиту, підвищеного потовиділення, тривалої </a:t>
            </a:r>
            <a:r>
              <a:rPr lang="uk-UA" dirty="0" err="1"/>
              <a:t>субфебрильної</a:t>
            </a:r>
            <a:r>
              <a:rPr lang="uk-UA" dirty="0"/>
              <a:t> температури тіла. При перкусії визначають притуплення; </a:t>
            </a:r>
            <a:r>
              <a:rPr lang="uk-UA" dirty="0" err="1"/>
              <a:t>аускультативно</a:t>
            </a:r>
            <a:r>
              <a:rPr lang="uk-UA" dirty="0"/>
              <a:t> — звучні вологі хрипи чи крепітацію. Під час повторного дослідження в мокротинні зростає кількість грибів у динаміці.</a:t>
            </a:r>
          </a:p>
          <a:p>
            <a:r>
              <a:rPr lang="uk-UA" dirty="0"/>
              <a:t>3. </a:t>
            </a:r>
            <a:r>
              <a:rPr lang="uk-UA" dirty="0" err="1"/>
              <a:t>Легіонельозна</a:t>
            </a:r>
            <a:r>
              <a:rPr lang="uk-UA" dirty="0"/>
              <a:t> пневмонія (хвороба легіонерів) характеризується тяжким перебігом і нагадує тотальну пневмонію. У пацієнтів часто виникають діарея, неврологічна симптоматика, ускладнення: </a:t>
            </a:r>
            <a:r>
              <a:rPr lang="uk-UA" dirty="0" err="1"/>
              <a:t>абсцедування</a:t>
            </a:r>
            <a:r>
              <a:rPr lang="uk-UA" dirty="0"/>
              <a:t>, </a:t>
            </a:r>
            <a:r>
              <a:rPr lang="uk-UA" dirty="0" err="1"/>
              <a:t>парапневмонічний</a:t>
            </a:r>
            <a:r>
              <a:rPr lang="uk-UA" dirty="0"/>
              <a:t> плеврит, спонтанний </a:t>
            </a:r>
            <a:r>
              <a:rPr lang="uk-UA" dirty="0" err="1"/>
              <a:t>піопневмоторакс</a:t>
            </a:r>
            <a:r>
              <a:rPr lang="uk-UA" dirty="0"/>
              <a:t>. Виникає важка інтоксикація, часто спостерігається ІТШ, інтерстиціальний набряк легень, порушення функції печінки. Діагноз встановлюють на основі зростання в 4 рази титру антитіл до </a:t>
            </a:r>
            <a:r>
              <a:rPr lang="uk-UA" dirty="0" err="1"/>
              <a:t>легіонели</a:t>
            </a:r>
            <a:r>
              <a:rPr lang="uk-UA" dirty="0"/>
              <a:t>, визначення збудника в мокротинні та бронхіальних змивах.</a:t>
            </a:r>
          </a:p>
          <a:p>
            <a:endParaRPr lang="uk-UA" dirty="0"/>
          </a:p>
        </p:txBody>
      </p:sp>
    </p:spTree>
    <p:extLst>
      <p:ext uri="{BB962C8B-B14F-4D97-AF65-F5344CB8AC3E}">
        <p14:creationId xmlns:p14="http://schemas.microsoft.com/office/powerpoint/2010/main" val="3357087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1257" y="212270"/>
            <a:ext cx="11789229" cy="6368143"/>
          </a:xfrm>
        </p:spPr>
        <p:txBody>
          <a:bodyPr>
            <a:normAutofit fontScale="92500" lnSpcReduction="10000"/>
          </a:bodyPr>
          <a:lstStyle/>
          <a:p>
            <a:r>
              <a:rPr lang="uk-UA" dirty="0"/>
              <a:t>4. </a:t>
            </a:r>
            <a:r>
              <a:rPr lang="uk-UA" dirty="0" err="1"/>
              <a:t>Клеб</a:t>
            </a:r>
            <a:r>
              <a:rPr lang="en-US" dirty="0"/>
              <a:t>c</a:t>
            </a:r>
            <a:r>
              <a:rPr lang="uk-UA" dirty="0" err="1"/>
              <a:t>ієла</a:t>
            </a:r>
            <a:r>
              <a:rPr lang="uk-UA" dirty="0"/>
              <a:t>-пневмонія часто виникає у пацієнтів з алкоголізмом, а також у фізично ослаблених людей старечого та похилого віку. Ця пневмонія може бути гострою, затяжною або «повзучою»; починається бурхливо з ознобу, кашлю з виділенням тягучого мокротиння, періодичного чи хвилеподібного підвищення температури тіла. </a:t>
            </a:r>
            <a:r>
              <a:rPr lang="uk-UA" dirty="0" err="1"/>
              <a:t>Фізикально</a:t>
            </a:r>
            <a:r>
              <a:rPr lang="uk-UA" dirty="0"/>
              <a:t> спостерігаються притуплення, бронхіальне дихання, вологі звучні хрипи. </a:t>
            </a:r>
            <a:r>
              <a:rPr lang="uk-UA" dirty="0" err="1"/>
              <a:t>Рентгенологічно</a:t>
            </a:r>
            <a:r>
              <a:rPr lang="uk-UA" dirty="0"/>
              <a:t> визначають затемнення. Діагноз підтверджує бактеріологічне дослідження мокротиння.</a:t>
            </a:r>
          </a:p>
          <a:p>
            <a:r>
              <a:rPr lang="uk-UA" dirty="0"/>
              <a:t>5. </a:t>
            </a:r>
            <a:r>
              <a:rPr lang="uk-UA" dirty="0" err="1"/>
              <a:t>Аспергільозна</a:t>
            </a:r>
            <a:r>
              <a:rPr lang="uk-UA" dirty="0"/>
              <a:t> пневмонія починається гостро з </a:t>
            </a:r>
            <a:r>
              <a:rPr lang="uk-UA" dirty="0" err="1"/>
              <a:t>гектичної</a:t>
            </a:r>
            <a:r>
              <a:rPr lang="uk-UA" dirty="0"/>
              <a:t> температури тіла, болю в грудях, кашлю з виділенням мокротиння без запаху, схуднення, анемії. Клінічна картина характерна для </a:t>
            </a:r>
            <a:r>
              <a:rPr lang="uk-UA" dirty="0" err="1"/>
              <a:t>абсцедуючої</a:t>
            </a:r>
            <a:r>
              <a:rPr lang="uk-UA" dirty="0"/>
              <a:t> пневмонії. </a:t>
            </a:r>
            <a:r>
              <a:rPr lang="uk-UA" dirty="0" err="1"/>
              <a:t>Рентгенологічно</a:t>
            </a:r>
            <a:r>
              <a:rPr lang="uk-UA" dirty="0"/>
              <a:t> визначають </a:t>
            </a:r>
            <a:r>
              <a:rPr lang="uk-UA" dirty="0" err="1"/>
              <a:t>абсцедуючу</a:t>
            </a:r>
            <a:r>
              <a:rPr lang="uk-UA" dirty="0"/>
              <a:t> форму пневмонії. З різних причин пневмонія може мати затяжний характер з подовженим перебігом; для такої пневмонії характерними є наступні ознаки:</a:t>
            </a:r>
          </a:p>
          <a:p>
            <a:r>
              <a:rPr lang="uk-UA" dirty="0"/>
              <a:t>1) тривалість більше 4 </a:t>
            </a:r>
            <a:r>
              <a:rPr lang="uk-UA" dirty="0" err="1"/>
              <a:t>тиж</a:t>
            </a:r>
            <a:r>
              <a:rPr lang="uk-UA" dirty="0"/>
              <a:t>;</a:t>
            </a:r>
          </a:p>
          <a:p>
            <a:r>
              <a:rPr lang="uk-UA" dirty="0"/>
              <a:t>2) наявність на рентгенограмі вогнищевої та </a:t>
            </a:r>
            <a:r>
              <a:rPr lang="uk-UA" dirty="0" err="1"/>
              <a:t>перибронхіальної</a:t>
            </a:r>
            <a:r>
              <a:rPr lang="uk-UA" dirty="0"/>
              <a:t> інфільтрації сегментарної локалізації, яка не розсмоктується протягом 4 </a:t>
            </a:r>
            <a:r>
              <a:rPr lang="uk-UA" dirty="0" err="1"/>
              <a:t>тиж</a:t>
            </a:r>
            <a:r>
              <a:rPr lang="uk-UA" dirty="0"/>
              <a:t>;</a:t>
            </a:r>
          </a:p>
          <a:p>
            <a:r>
              <a:rPr lang="uk-UA" dirty="0"/>
              <a:t>3) локальний сегментарний бронхіт, який діагностується за допомогою бронхоскопії;</a:t>
            </a:r>
          </a:p>
          <a:p>
            <a:r>
              <a:rPr lang="uk-UA" dirty="0"/>
              <a:t>4) збереження лабораторних ознак запального процесу (лейкоцитозу, підвищеної ШОЕ, рівня </a:t>
            </a:r>
            <a:r>
              <a:rPr lang="uk-UA" dirty="0" err="1"/>
              <a:t>сіалових</a:t>
            </a:r>
            <a:r>
              <a:rPr lang="uk-UA" dirty="0"/>
              <a:t> кислот, </a:t>
            </a:r>
            <a:r>
              <a:rPr lang="uk-UA" dirty="0" err="1"/>
              <a:t>серомукоїду</a:t>
            </a:r>
            <a:r>
              <a:rPr lang="uk-UA" dirty="0"/>
              <a:t>, фібриногену);</a:t>
            </a:r>
          </a:p>
          <a:p>
            <a:r>
              <a:rPr lang="uk-UA" dirty="0"/>
              <a:t>5) характерні імунологічні порушення (підвищення в крові І</a:t>
            </a:r>
            <a:r>
              <a:rPr lang="en-US" dirty="0" err="1"/>
              <a:t>gA</a:t>
            </a:r>
            <a:r>
              <a:rPr lang="en-US" dirty="0"/>
              <a:t> </a:t>
            </a:r>
            <a:r>
              <a:rPr lang="uk-UA" dirty="0"/>
              <a:t>і зниження </a:t>
            </a:r>
            <a:r>
              <a:rPr lang="en-US" dirty="0"/>
              <a:t>IgM, </a:t>
            </a:r>
            <a:r>
              <a:rPr lang="uk-UA" dirty="0"/>
              <a:t>С4, С5, С9-компонентів, підвищення активності Т-</a:t>
            </a:r>
            <a:r>
              <a:rPr lang="uk-UA" dirty="0" err="1"/>
              <a:t>супресорів</a:t>
            </a:r>
            <a:r>
              <a:rPr lang="uk-UA" dirty="0"/>
              <a:t>, зниження Т-</a:t>
            </a:r>
            <a:r>
              <a:rPr lang="uk-UA" dirty="0" err="1"/>
              <a:t>хелперів</a:t>
            </a:r>
            <a:r>
              <a:rPr lang="uk-UA" dirty="0"/>
              <a:t> і </a:t>
            </a:r>
            <a:r>
              <a:rPr lang="uk-UA" dirty="0" err="1"/>
              <a:t>кілерів</a:t>
            </a:r>
            <a:r>
              <a:rPr lang="uk-UA" dirty="0"/>
              <a:t>);</a:t>
            </a:r>
          </a:p>
          <a:p>
            <a:r>
              <a:rPr lang="uk-UA" dirty="0"/>
              <a:t>6) обов’язкове одужання (клінічне, рентгенологічне і лабораторне) впродовж терміну від 3 міс до 1 року.</a:t>
            </a:r>
          </a:p>
          <a:p>
            <a:endParaRPr lang="uk-UA" dirty="0"/>
          </a:p>
        </p:txBody>
      </p:sp>
    </p:spTree>
    <p:extLst>
      <p:ext uri="{BB962C8B-B14F-4D97-AF65-F5344CB8AC3E}">
        <p14:creationId xmlns:p14="http://schemas.microsoft.com/office/powerpoint/2010/main" val="1427139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567542" y="368254"/>
            <a:ext cx="10832859" cy="73955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2800" b="1" dirty="0"/>
              <a:t>Особливості рентгенологічних  ознак НП</a:t>
            </a:r>
            <a:endParaRPr lang="uk-UA" sz="2800" dirty="0"/>
          </a:p>
        </p:txBody>
      </p:sp>
      <p:sp>
        <p:nvSpPr>
          <p:cNvPr id="3" name="Объект 2"/>
          <p:cNvSpPr txBox="1">
            <a:spLocks/>
          </p:cNvSpPr>
          <p:nvPr/>
        </p:nvSpPr>
        <p:spPr>
          <a:xfrm>
            <a:off x="391782" y="1107806"/>
            <a:ext cx="11658703" cy="51979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dirty="0" err="1"/>
              <a:t>Плевральний</a:t>
            </a:r>
            <a:r>
              <a:rPr lang="ru-RU" dirty="0"/>
              <a:t> </a:t>
            </a:r>
            <a:r>
              <a:rPr lang="ru-RU" dirty="0" err="1"/>
              <a:t>випіт</a:t>
            </a:r>
            <a:r>
              <a:rPr lang="ru-RU" dirty="0"/>
              <a:t>, </a:t>
            </a:r>
            <a:r>
              <a:rPr lang="ru-RU" dirty="0" err="1"/>
              <a:t>виникнення</a:t>
            </a:r>
            <a:r>
              <a:rPr lang="ru-RU" dirty="0"/>
              <a:t> </a:t>
            </a:r>
            <a:r>
              <a:rPr lang="ru-RU" dirty="0" err="1"/>
              <a:t>якого</a:t>
            </a:r>
            <a:r>
              <a:rPr lang="ru-RU" dirty="0"/>
              <a:t> (</a:t>
            </a:r>
            <a:r>
              <a:rPr lang="ru-RU" dirty="0" err="1"/>
              <a:t>зазвичай</a:t>
            </a:r>
            <a:r>
              <a:rPr lang="ru-RU" dirty="0"/>
              <a:t> у </a:t>
            </a:r>
            <a:r>
              <a:rPr lang="ru-RU" dirty="0" err="1"/>
              <a:t>невеликій</a:t>
            </a:r>
            <a:r>
              <a:rPr lang="ru-RU" dirty="0"/>
              <a:t> </a:t>
            </a:r>
            <a:r>
              <a:rPr lang="ru-RU" dirty="0" err="1"/>
              <a:t>кількості</a:t>
            </a:r>
            <a:r>
              <a:rPr lang="ru-RU" dirty="0"/>
              <a:t>) не </a:t>
            </a:r>
            <a:r>
              <a:rPr lang="ru-RU" dirty="0" err="1"/>
              <a:t>залежить</a:t>
            </a:r>
            <a:r>
              <a:rPr lang="ru-RU" dirty="0"/>
              <a:t> </a:t>
            </a:r>
            <a:r>
              <a:rPr lang="ru-RU" dirty="0" err="1"/>
              <a:t>від</a:t>
            </a:r>
            <a:r>
              <a:rPr lang="ru-RU" dirty="0"/>
              <a:t> виду </a:t>
            </a:r>
            <a:r>
              <a:rPr lang="ru-RU" dirty="0" err="1"/>
              <a:t>збудника</a:t>
            </a:r>
            <a:r>
              <a:rPr lang="ru-RU" dirty="0"/>
              <a:t> НП, </a:t>
            </a:r>
            <a:r>
              <a:rPr lang="ru-RU" dirty="0" err="1"/>
              <a:t>однак</a:t>
            </a:r>
            <a:r>
              <a:rPr lang="ru-RU" dirty="0"/>
              <a:t> </a:t>
            </a:r>
            <a:r>
              <a:rPr lang="ru-RU" dirty="0" err="1"/>
              <a:t>ускладнює</a:t>
            </a:r>
            <a:r>
              <a:rPr lang="ru-RU" dirty="0"/>
              <a:t> </a:t>
            </a:r>
            <a:r>
              <a:rPr lang="ru-RU" dirty="0" err="1"/>
              <a:t>перебіг</a:t>
            </a:r>
            <a:r>
              <a:rPr lang="ru-RU" dirty="0"/>
              <a:t> </a:t>
            </a:r>
            <a:r>
              <a:rPr lang="ru-RU" dirty="0" err="1"/>
              <a:t>захворювання</a:t>
            </a:r>
            <a:r>
              <a:rPr lang="ru-RU" dirty="0"/>
              <a:t> в 10–25 % </a:t>
            </a:r>
            <a:r>
              <a:rPr lang="ru-RU" dirty="0" err="1"/>
              <a:t>випадків</a:t>
            </a:r>
            <a:r>
              <a:rPr lang="ru-RU" dirty="0"/>
              <a:t>.</a:t>
            </a:r>
          </a:p>
          <a:p>
            <a:pPr>
              <a:buFont typeface="Wingdings" panose="05000000000000000000" pitchFamily="2" charset="2"/>
              <a:buChar char="Ø"/>
            </a:pPr>
            <a:r>
              <a:rPr lang="ru-RU" dirty="0" err="1"/>
              <a:t>Утворення</a:t>
            </a:r>
            <a:r>
              <a:rPr lang="ru-RU" dirty="0"/>
              <a:t> </a:t>
            </a:r>
            <a:r>
              <a:rPr lang="ru-RU" dirty="0" err="1"/>
              <a:t>порожнин</a:t>
            </a:r>
            <a:r>
              <a:rPr lang="ru-RU" dirty="0"/>
              <a:t> </a:t>
            </a:r>
            <a:r>
              <a:rPr lang="ru-RU" dirty="0" err="1"/>
              <a:t>розпаду</a:t>
            </a:r>
            <a:r>
              <a:rPr lang="ru-RU" dirty="0"/>
              <a:t> в </a:t>
            </a:r>
            <a:r>
              <a:rPr lang="ru-RU" dirty="0" err="1"/>
              <a:t>легенях</a:t>
            </a:r>
            <a:r>
              <a:rPr lang="ru-RU" dirty="0"/>
              <a:t> не є </a:t>
            </a:r>
            <a:r>
              <a:rPr lang="ru-RU" dirty="0" err="1"/>
              <a:t>характерним</a:t>
            </a:r>
            <a:r>
              <a:rPr lang="ru-RU" dirty="0"/>
              <a:t> </a:t>
            </a:r>
          </a:p>
          <a:p>
            <a:pPr marL="0" indent="0">
              <a:buFont typeface="Arial" panose="020B0604020202020204" pitchFamily="34" charset="0"/>
              <a:buNone/>
            </a:pPr>
            <a:r>
              <a:rPr lang="ru-RU" dirty="0"/>
              <a:t>для  </a:t>
            </a:r>
            <a:r>
              <a:rPr lang="ru-RU" dirty="0" err="1"/>
              <a:t>пневмококової</a:t>
            </a:r>
            <a:r>
              <a:rPr lang="ru-RU" dirty="0"/>
              <a:t>, </a:t>
            </a:r>
            <a:r>
              <a:rPr lang="ru-RU" dirty="0" err="1"/>
              <a:t>мікоплазменої</a:t>
            </a:r>
            <a:r>
              <a:rPr lang="ru-RU" dirty="0"/>
              <a:t> та </a:t>
            </a:r>
            <a:r>
              <a:rPr lang="ru-RU" dirty="0" err="1"/>
              <a:t>хламідійної</a:t>
            </a:r>
            <a:r>
              <a:rPr lang="ru-RU" dirty="0"/>
              <a:t> </a:t>
            </a:r>
            <a:r>
              <a:rPr lang="ru-RU" dirty="0" err="1"/>
              <a:t>пневмонії</a:t>
            </a:r>
            <a:r>
              <a:rPr lang="ru-RU" dirty="0"/>
              <a:t>, а </a:t>
            </a:r>
            <a:r>
              <a:rPr lang="ru-RU" dirty="0" err="1"/>
              <a:t>здебільшого</a:t>
            </a:r>
            <a:r>
              <a:rPr lang="ru-RU" dirty="0"/>
              <a:t> </a:t>
            </a:r>
            <a:r>
              <a:rPr lang="ru-RU" dirty="0" err="1"/>
              <a:t>свідчить</a:t>
            </a:r>
            <a:r>
              <a:rPr lang="ru-RU" dirty="0"/>
              <a:t> на </a:t>
            </a:r>
            <a:r>
              <a:rPr lang="ru-RU" dirty="0" err="1"/>
              <a:t>користь</a:t>
            </a:r>
            <a:r>
              <a:rPr lang="ru-RU" dirty="0"/>
              <a:t> </a:t>
            </a:r>
            <a:r>
              <a:rPr lang="ru-RU" dirty="0" err="1"/>
              <a:t>стафілококової</a:t>
            </a:r>
            <a:r>
              <a:rPr lang="ru-RU" dirty="0"/>
              <a:t> </a:t>
            </a:r>
            <a:r>
              <a:rPr lang="ru-RU" dirty="0" err="1"/>
              <a:t>інфекції</a:t>
            </a:r>
            <a:r>
              <a:rPr lang="ru-RU" dirty="0"/>
              <a:t>, </a:t>
            </a:r>
            <a:r>
              <a:rPr lang="ru-RU" dirty="0" err="1"/>
              <a:t>аеробних</a:t>
            </a:r>
            <a:r>
              <a:rPr lang="ru-RU" dirty="0"/>
              <a:t> </a:t>
            </a:r>
            <a:r>
              <a:rPr lang="ru-RU" dirty="0" err="1"/>
              <a:t>грамнегативних</a:t>
            </a:r>
            <a:r>
              <a:rPr lang="ru-RU" dirty="0"/>
              <a:t> </a:t>
            </a:r>
            <a:r>
              <a:rPr lang="ru-RU" dirty="0" err="1"/>
              <a:t>збудників</a:t>
            </a:r>
            <a:r>
              <a:rPr lang="ru-RU" dirty="0"/>
              <a:t> </a:t>
            </a:r>
            <a:r>
              <a:rPr lang="ru-RU" dirty="0" err="1"/>
              <a:t>кишкової</a:t>
            </a:r>
            <a:r>
              <a:rPr lang="ru-RU" dirty="0"/>
              <a:t> </a:t>
            </a:r>
            <a:r>
              <a:rPr lang="ru-RU" dirty="0" err="1"/>
              <a:t>групи</a:t>
            </a:r>
            <a:r>
              <a:rPr lang="ru-RU" dirty="0"/>
              <a:t> та </a:t>
            </a:r>
            <a:r>
              <a:rPr lang="ru-RU" dirty="0" err="1"/>
              <a:t>анаеробів</a:t>
            </a:r>
            <a:r>
              <a:rPr lang="ru-RU" dirty="0"/>
              <a:t>.</a:t>
            </a:r>
          </a:p>
          <a:p>
            <a:pPr>
              <a:buFont typeface="Wingdings" panose="05000000000000000000" pitchFamily="2" charset="2"/>
              <a:buChar char="Ø"/>
            </a:pPr>
            <a:r>
              <a:rPr lang="ru-RU" dirty="0"/>
              <a:t> </a:t>
            </a:r>
            <a:r>
              <a:rPr lang="ru-RU" dirty="0" err="1"/>
              <a:t>Ретикулонодулярна</a:t>
            </a:r>
            <a:r>
              <a:rPr lang="ru-RU" dirty="0"/>
              <a:t> </a:t>
            </a:r>
            <a:r>
              <a:rPr lang="ru-RU" dirty="0" err="1"/>
              <a:t>інфільтрація</a:t>
            </a:r>
            <a:r>
              <a:rPr lang="ru-RU" dirty="0"/>
              <a:t> в </a:t>
            </a:r>
            <a:r>
              <a:rPr lang="ru-RU" dirty="0" err="1"/>
              <a:t>базальних</a:t>
            </a:r>
            <a:r>
              <a:rPr lang="ru-RU" dirty="0"/>
              <a:t> </a:t>
            </a:r>
            <a:r>
              <a:rPr lang="ru-RU" dirty="0" err="1"/>
              <a:t>відділах</a:t>
            </a:r>
            <a:r>
              <a:rPr lang="ru-RU" dirty="0"/>
              <a:t> </a:t>
            </a:r>
            <a:r>
              <a:rPr lang="ru-RU" dirty="0" err="1"/>
              <a:t>легень</a:t>
            </a:r>
            <a:r>
              <a:rPr lang="ru-RU" dirty="0"/>
              <a:t> </a:t>
            </a:r>
          </a:p>
          <a:p>
            <a:pPr marL="0" indent="0">
              <a:buFont typeface="Arial" panose="020B0604020202020204" pitchFamily="34" charset="0"/>
              <a:buNone/>
            </a:pPr>
            <a:r>
              <a:rPr lang="ru-RU" dirty="0"/>
              <a:t>характерна для </a:t>
            </a:r>
            <a:r>
              <a:rPr lang="ru-RU" dirty="0" err="1"/>
              <a:t>мікоплазменої</a:t>
            </a:r>
            <a:r>
              <a:rPr lang="ru-RU" dirty="0"/>
              <a:t> </a:t>
            </a:r>
            <a:r>
              <a:rPr lang="ru-RU" dirty="0" err="1"/>
              <a:t>пневмонії</a:t>
            </a:r>
            <a:r>
              <a:rPr lang="ru-RU" dirty="0"/>
              <a:t> (</a:t>
            </a:r>
            <a:r>
              <a:rPr lang="ru-RU" dirty="0" err="1"/>
              <a:t>однак</a:t>
            </a:r>
            <a:r>
              <a:rPr lang="ru-RU" dirty="0"/>
              <a:t> у 20 % </a:t>
            </a:r>
            <a:r>
              <a:rPr lang="ru-RU" dirty="0" err="1"/>
              <a:t>випадків</a:t>
            </a:r>
            <a:r>
              <a:rPr lang="ru-RU" dirty="0"/>
              <a:t> </a:t>
            </a:r>
            <a:r>
              <a:rPr lang="ru-RU" dirty="0" err="1"/>
              <a:t>мікоплазмена</a:t>
            </a:r>
            <a:r>
              <a:rPr lang="ru-RU" dirty="0"/>
              <a:t> </a:t>
            </a:r>
            <a:r>
              <a:rPr lang="ru-RU" dirty="0" err="1"/>
              <a:t>пневмонія</a:t>
            </a:r>
            <a:r>
              <a:rPr lang="ru-RU" dirty="0"/>
              <a:t> </a:t>
            </a:r>
            <a:r>
              <a:rPr lang="ru-RU" dirty="0" err="1"/>
              <a:t>може</a:t>
            </a:r>
            <a:r>
              <a:rPr lang="ru-RU" dirty="0"/>
              <a:t> </a:t>
            </a:r>
            <a:r>
              <a:rPr lang="uk-UA" dirty="0"/>
              <a:t>супроводжуватись </a:t>
            </a:r>
            <a:r>
              <a:rPr lang="uk-UA" dirty="0" err="1"/>
              <a:t>вогнищево</a:t>
            </a:r>
            <a:r>
              <a:rPr lang="uk-UA" dirty="0"/>
              <a:t>-зливною інфільтрацією в проекції декількох сегментів або навіть частки легені).</a:t>
            </a:r>
          </a:p>
          <a:p>
            <a:endParaRPr lang="uk-UA" dirty="0"/>
          </a:p>
        </p:txBody>
      </p:sp>
    </p:spTree>
    <p:extLst>
      <p:ext uri="{BB962C8B-B14F-4D97-AF65-F5344CB8AC3E}">
        <p14:creationId xmlns:p14="http://schemas.microsoft.com/office/powerpoint/2010/main" val="1692724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Руслана\Desktop\13954175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8714" y="288517"/>
            <a:ext cx="6627781" cy="6569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929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52853"/>
            <a:ext cx="10515600" cy="1325563"/>
          </a:xfrm>
        </p:spPr>
        <p:txBody>
          <a:bodyPr>
            <a:noAutofit/>
          </a:bodyPr>
          <a:lstStyle/>
          <a:p>
            <a:pPr algn="ctr"/>
            <a:r>
              <a:rPr lang="uk-UA" sz="3600" b="1" dirty="0"/>
              <a:t>Характер рентгенологічних змін залежно </a:t>
            </a:r>
            <a:br>
              <a:rPr lang="uk-UA" sz="3600" b="1" dirty="0"/>
            </a:br>
            <a:r>
              <a:rPr lang="uk-UA" sz="3600" b="1" dirty="0"/>
              <a:t>від етіології пневмонії</a:t>
            </a:r>
            <a:br>
              <a:rPr lang="uk-UA" sz="3600" b="1" dirty="0"/>
            </a:br>
            <a:endParaRPr lang="uk-UA" sz="3600" dirty="0"/>
          </a:p>
        </p:txBody>
      </p:sp>
      <p:graphicFrame>
        <p:nvGraphicFramePr>
          <p:cNvPr id="3" name="Таблица 2"/>
          <p:cNvGraphicFramePr>
            <a:graphicFrameLocks noGrp="1"/>
          </p:cNvGraphicFramePr>
          <p:nvPr>
            <p:extLst>
              <p:ext uri="{D42A27DB-BD31-4B8C-83A1-F6EECF244321}">
                <p14:modId xmlns:p14="http://schemas.microsoft.com/office/powerpoint/2010/main" val="1624736623"/>
              </p:ext>
            </p:extLst>
          </p:nvPr>
        </p:nvGraphicFramePr>
        <p:xfrm>
          <a:off x="538842" y="1916732"/>
          <a:ext cx="10814958" cy="4741476"/>
        </p:xfrm>
        <a:graphic>
          <a:graphicData uri="http://schemas.openxmlformats.org/drawingml/2006/table">
            <a:tbl>
              <a:tblPr firstRow="1" bandRow="1">
                <a:tableStyleId>{5C22544A-7EE6-4342-B048-85BDC9FD1C3A}</a:tableStyleId>
              </a:tblPr>
              <a:tblGrid>
                <a:gridCol w="5407479">
                  <a:extLst>
                    <a:ext uri="{9D8B030D-6E8A-4147-A177-3AD203B41FA5}">
                      <a16:colId xmlns:a16="http://schemas.microsoft.com/office/drawing/2014/main" val="20000"/>
                    </a:ext>
                  </a:extLst>
                </a:gridCol>
                <a:gridCol w="5407479">
                  <a:extLst>
                    <a:ext uri="{9D8B030D-6E8A-4147-A177-3AD203B41FA5}">
                      <a16:colId xmlns:a16="http://schemas.microsoft.com/office/drawing/2014/main" val="20001"/>
                    </a:ext>
                  </a:extLst>
                </a:gridCol>
              </a:tblGrid>
              <a:tr h="336668">
                <a:tc>
                  <a:txBody>
                    <a:bodyPr/>
                    <a:lstStyle/>
                    <a:p>
                      <a:pPr fontAlgn="ctr"/>
                      <a:r>
                        <a:rPr lang="uk-UA" b="1">
                          <a:effectLst/>
                        </a:rPr>
                        <a:t>Рентгенологічна картина</a:t>
                      </a:r>
                      <a:endParaRPr lang="uk-UA">
                        <a:effectLst/>
                      </a:endParaRPr>
                    </a:p>
                  </a:txBody>
                  <a:tcPr anchor="ctr"/>
                </a:tc>
                <a:tc>
                  <a:txBody>
                    <a:bodyPr/>
                    <a:lstStyle/>
                    <a:p>
                      <a:pPr fontAlgn="ctr"/>
                      <a:r>
                        <a:rPr lang="uk-UA" b="1">
                          <a:effectLst/>
                        </a:rPr>
                        <a:t>Можливий збудник</a:t>
                      </a:r>
                      <a:endParaRPr lang="uk-UA">
                        <a:effectLst/>
                      </a:endParaRPr>
                    </a:p>
                  </a:txBody>
                  <a:tcPr anchor="ctr"/>
                </a:tc>
                <a:extLst>
                  <a:ext uri="{0D108BD9-81ED-4DB2-BD59-A6C34878D82A}">
                    <a16:rowId xmlns:a16="http://schemas.microsoft.com/office/drawing/2014/main" val="10000"/>
                  </a:ext>
                </a:extLst>
              </a:tr>
              <a:tr h="581099">
                <a:tc>
                  <a:txBody>
                    <a:bodyPr/>
                    <a:lstStyle/>
                    <a:p>
                      <a:pPr fontAlgn="ctr"/>
                      <a:r>
                        <a:rPr lang="uk-UA">
                          <a:effectLst/>
                        </a:rPr>
                        <a:t>Часткова та багаточасткова інфільтрація</a:t>
                      </a:r>
                    </a:p>
                  </a:txBody>
                  <a:tcPr anchor="ctr"/>
                </a:tc>
                <a:tc>
                  <a:txBody>
                    <a:bodyPr/>
                    <a:lstStyle/>
                    <a:p>
                      <a:pPr fontAlgn="ctr"/>
                      <a:r>
                        <a:rPr lang="ru-RU">
                          <a:effectLst/>
                        </a:rPr>
                        <a:t>Бактерії (пневмокок, легіонела, анаероби), гриби</a:t>
                      </a:r>
                    </a:p>
                  </a:txBody>
                  <a:tcPr anchor="ctr"/>
                </a:tc>
                <a:extLst>
                  <a:ext uri="{0D108BD9-81ED-4DB2-BD59-A6C34878D82A}">
                    <a16:rowId xmlns:a16="http://schemas.microsoft.com/office/drawing/2014/main" val="10001"/>
                  </a:ext>
                </a:extLst>
              </a:tr>
              <a:tr h="581099">
                <a:tc>
                  <a:txBody>
                    <a:bodyPr/>
                    <a:lstStyle/>
                    <a:p>
                      <a:pPr fontAlgn="ctr"/>
                      <a:r>
                        <a:rPr lang="uk-UA">
                          <a:effectLst/>
                        </a:rPr>
                        <a:t>Вогнищево-зливна двобічна інфільтрація</a:t>
                      </a:r>
                    </a:p>
                  </a:txBody>
                  <a:tcPr anchor="ctr"/>
                </a:tc>
                <a:tc>
                  <a:txBody>
                    <a:bodyPr/>
                    <a:lstStyle/>
                    <a:p>
                      <a:pPr fontAlgn="ctr"/>
                      <a:r>
                        <a:rPr lang="ru-RU">
                          <a:effectLst/>
                        </a:rPr>
                        <a:t>Вірус грипу, пневмокок, стафілокок, легіонела</a:t>
                      </a:r>
                    </a:p>
                  </a:txBody>
                  <a:tcPr anchor="ctr"/>
                </a:tc>
                <a:extLst>
                  <a:ext uri="{0D108BD9-81ED-4DB2-BD59-A6C34878D82A}">
                    <a16:rowId xmlns:a16="http://schemas.microsoft.com/office/drawing/2014/main" val="10002"/>
                  </a:ext>
                </a:extLst>
              </a:tr>
              <a:tr h="581099">
                <a:tc>
                  <a:txBody>
                    <a:bodyPr/>
                    <a:lstStyle/>
                    <a:p>
                      <a:pPr fontAlgn="ctr"/>
                      <a:r>
                        <a:rPr lang="ru-RU">
                          <a:effectLst/>
                        </a:rPr>
                        <a:t>Негомогенна вогнищева та багатовогнищева інфільтрація</a:t>
                      </a:r>
                    </a:p>
                  </a:txBody>
                  <a:tcPr anchor="ctr"/>
                </a:tc>
                <a:tc>
                  <a:txBody>
                    <a:bodyPr/>
                    <a:lstStyle/>
                    <a:p>
                      <a:pPr fontAlgn="ctr"/>
                      <a:r>
                        <a:rPr lang="uk-UA">
                          <a:effectLst/>
                        </a:rPr>
                        <a:t>Віруси, стафілококи, мікоплазма</a:t>
                      </a:r>
                    </a:p>
                  </a:txBody>
                  <a:tcPr anchor="ctr"/>
                </a:tc>
                <a:extLst>
                  <a:ext uri="{0D108BD9-81ED-4DB2-BD59-A6C34878D82A}">
                    <a16:rowId xmlns:a16="http://schemas.microsoft.com/office/drawing/2014/main" val="10003"/>
                  </a:ext>
                </a:extLst>
              </a:tr>
              <a:tr h="581099">
                <a:tc>
                  <a:txBody>
                    <a:bodyPr/>
                    <a:lstStyle/>
                    <a:p>
                      <a:pPr fontAlgn="ctr"/>
                      <a:r>
                        <a:rPr lang="uk-UA">
                          <a:effectLst/>
                        </a:rPr>
                        <a:t>Інтерстиціальні зміни</a:t>
                      </a:r>
                    </a:p>
                  </a:txBody>
                  <a:tcPr anchor="ctr"/>
                </a:tc>
                <a:tc>
                  <a:txBody>
                    <a:bodyPr/>
                    <a:lstStyle/>
                    <a:p>
                      <a:pPr fontAlgn="ctr"/>
                      <a:r>
                        <a:rPr lang="uk-UA">
                          <a:effectLst/>
                        </a:rPr>
                        <a:t>Сальмонела, мікобактерія туберкульозу, гриби</a:t>
                      </a:r>
                    </a:p>
                  </a:txBody>
                  <a:tcPr anchor="ctr"/>
                </a:tc>
                <a:extLst>
                  <a:ext uri="{0D108BD9-81ED-4DB2-BD59-A6C34878D82A}">
                    <a16:rowId xmlns:a16="http://schemas.microsoft.com/office/drawing/2014/main" val="10004"/>
                  </a:ext>
                </a:extLst>
              </a:tr>
              <a:tr h="581099">
                <a:tc>
                  <a:txBody>
                    <a:bodyPr/>
                    <a:lstStyle/>
                    <a:p>
                      <a:pPr fontAlgn="ctr"/>
                      <a:r>
                        <a:rPr lang="ru-RU">
                          <a:effectLst/>
                        </a:rPr>
                        <a:t>Поєднання інфільтративних та інтерстиціальних змін</a:t>
                      </a:r>
                    </a:p>
                  </a:txBody>
                  <a:tcPr anchor="ctr"/>
                </a:tc>
                <a:tc>
                  <a:txBody>
                    <a:bodyPr/>
                    <a:lstStyle/>
                    <a:p>
                      <a:pPr fontAlgn="ctr"/>
                      <a:r>
                        <a:rPr lang="uk-UA">
                          <a:effectLst/>
                        </a:rPr>
                        <a:t>Віруси, мікоплазми, пневмоцисти</a:t>
                      </a:r>
                    </a:p>
                  </a:txBody>
                  <a:tcPr anchor="ctr"/>
                </a:tc>
                <a:extLst>
                  <a:ext uri="{0D108BD9-81ED-4DB2-BD59-A6C34878D82A}">
                    <a16:rowId xmlns:a16="http://schemas.microsoft.com/office/drawing/2014/main" val="10005"/>
                  </a:ext>
                </a:extLst>
              </a:tr>
              <a:tr h="581099">
                <a:tc>
                  <a:txBody>
                    <a:bodyPr/>
                    <a:lstStyle/>
                    <a:p>
                      <a:pPr fontAlgn="ctr"/>
                      <a:r>
                        <a:rPr lang="ru-RU">
                          <a:effectLst/>
                        </a:rPr>
                        <a:t>Інтерстиціальні зміни у вигляді сітки</a:t>
                      </a:r>
                    </a:p>
                  </a:txBody>
                  <a:tcPr anchor="ctr"/>
                </a:tc>
                <a:tc>
                  <a:txBody>
                    <a:bodyPr/>
                    <a:lstStyle/>
                    <a:p>
                      <a:pPr fontAlgn="ctr"/>
                      <a:r>
                        <a:rPr lang="uk-UA">
                          <a:effectLst/>
                        </a:rPr>
                        <a:t>Віруси, мікоплазми, пневмококи, хламідії</a:t>
                      </a:r>
                    </a:p>
                  </a:txBody>
                  <a:tcPr anchor="ctr"/>
                </a:tc>
                <a:extLst>
                  <a:ext uri="{0D108BD9-81ED-4DB2-BD59-A6C34878D82A}">
                    <a16:rowId xmlns:a16="http://schemas.microsoft.com/office/drawing/2014/main" val="10006"/>
                  </a:ext>
                </a:extLst>
              </a:tr>
              <a:tr h="830141">
                <a:tc>
                  <a:txBody>
                    <a:bodyPr/>
                    <a:lstStyle/>
                    <a:p>
                      <a:pPr fontAlgn="ctr"/>
                      <a:r>
                        <a:rPr lang="uk-UA">
                          <a:effectLst/>
                        </a:rPr>
                        <a:t>Поєднання інфільтративних чи інтерстиціальних змін з лімфаденопатією</a:t>
                      </a:r>
                    </a:p>
                  </a:txBody>
                  <a:tcPr anchor="ctr"/>
                </a:tc>
                <a:tc>
                  <a:txBody>
                    <a:bodyPr/>
                    <a:lstStyle/>
                    <a:p>
                      <a:pPr fontAlgn="ctr"/>
                      <a:r>
                        <a:rPr lang="uk-UA" dirty="0">
                          <a:effectLst/>
                        </a:rPr>
                        <a:t>Віруси кору, вітряної віспи, мікобактерії туберкульозу, гриби, мікоплазми, </a:t>
                      </a:r>
                      <a:r>
                        <a:rPr lang="uk-UA" dirty="0" err="1">
                          <a:effectLst/>
                        </a:rPr>
                        <a:t>хламідії</a:t>
                      </a:r>
                      <a:endParaRPr lang="uk-UA" dirty="0">
                        <a:effectLst/>
                      </a:endParaRPr>
                    </a:p>
                  </a:txBody>
                  <a:tcPr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02539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6526"/>
            <a:ext cx="11952514" cy="581932"/>
          </a:xfrm>
        </p:spPr>
        <p:txBody>
          <a:bodyPr>
            <a:normAutofit fontScale="90000"/>
          </a:bodyPr>
          <a:lstStyle/>
          <a:p>
            <a:pPr algn="ctr"/>
            <a:r>
              <a:rPr lang="ru-RU" sz="3600" b="1" dirty="0"/>
              <a:t> </a:t>
            </a:r>
            <a:r>
              <a:rPr lang="ru-RU" sz="2800" b="1" dirty="0" err="1">
                <a:effectLst>
                  <a:outerShdw blurRad="38100" dist="38100" dir="2700000" algn="tl">
                    <a:srgbClr val="000000">
                      <a:alpha val="43137"/>
                    </a:srgbClr>
                  </a:outerShdw>
                </a:effectLst>
              </a:rPr>
              <a:t>Неінфекційні</a:t>
            </a:r>
            <a:r>
              <a:rPr lang="ru-RU" sz="2800" b="1" dirty="0">
                <a:effectLst>
                  <a:outerShdw blurRad="38100" dist="38100" dir="2700000" algn="tl">
                    <a:srgbClr val="000000">
                      <a:alpha val="43137"/>
                    </a:srgbClr>
                  </a:outerShdw>
                </a:effectLst>
              </a:rPr>
              <a:t> причини </a:t>
            </a:r>
            <a:r>
              <a:rPr lang="ru-RU" sz="2800" b="1" dirty="0" err="1">
                <a:effectLst>
                  <a:outerShdw blurRad="38100" dist="38100" dir="2700000" algn="tl">
                    <a:srgbClr val="000000">
                      <a:alpha val="43137"/>
                    </a:srgbClr>
                  </a:outerShdw>
                </a:effectLst>
              </a:rPr>
              <a:t>вогнищево-інфільтративних</a:t>
            </a:r>
            <a:r>
              <a:rPr lang="ru-RU" sz="2800" b="1" dirty="0">
                <a:effectLst>
                  <a:outerShdw blurRad="38100" dist="38100" dir="2700000" algn="tl">
                    <a:srgbClr val="000000">
                      <a:alpha val="43137"/>
                    </a:srgbClr>
                  </a:outerShdw>
                </a:effectLst>
              </a:rPr>
              <a:t> </a:t>
            </a:r>
            <a:r>
              <a:rPr lang="ru-RU" sz="2800" b="1" dirty="0" err="1">
                <a:effectLst>
                  <a:outerShdw blurRad="38100" dist="38100" dir="2700000" algn="tl">
                    <a:srgbClr val="000000">
                      <a:alpha val="43137"/>
                    </a:srgbClr>
                  </a:outerShdw>
                </a:effectLst>
              </a:rPr>
              <a:t>змін</a:t>
            </a:r>
            <a:r>
              <a:rPr lang="ru-RU" sz="2800" b="1" dirty="0">
                <a:effectLst>
                  <a:outerShdw blurRad="38100" dist="38100" dir="2700000" algn="tl">
                    <a:srgbClr val="000000">
                      <a:alpha val="43137"/>
                    </a:srgbClr>
                  </a:outerShdw>
                </a:effectLst>
              </a:rPr>
              <a:t> у </a:t>
            </a:r>
            <a:r>
              <a:rPr lang="ru-RU" sz="2800" b="1" dirty="0" err="1">
                <a:effectLst>
                  <a:outerShdw blurRad="38100" dist="38100" dir="2700000" algn="tl">
                    <a:srgbClr val="000000">
                      <a:alpha val="43137"/>
                    </a:srgbClr>
                  </a:outerShdw>
                </a:effectLst>
              </a:rPr>
              <a:t>легенях</a:t>
            </a:r>
            <a:endParaRPr lang="uk-UA" sz="2800" dirty="0">
              <a:effectLst>
                <a:outerShdw blurRad="38100" dist="38100" dir="2700000" algn="tl">
                  <a:srgbClr val="000000">
                    <a:alpha val="43137"/>
                  </a:srgbClr>
                </a:outerShdw>
              </a:effectLst>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032237208"/>
              </p:ext>
            </p:extLst>
          </p:nvPr>
        </p:nvGraphicFramePr>
        <p:xfrm>
          <a:off x="114300" y="861336"/>
          <a:ext cx="11446328" cy="5996663"/>
        </p:xfrm>
        <a:graphic>
          <a:graphicData uri="http://schemas.openxmlformats.org/drawingml/2006/table">
            <a:tbl>
              <a:tblPr/>
              <a:tblGrid>
                <a:gridCol w="11446328">
                  <a:extLst>
                    <a:ext uri="{9D8B030D-6E8A-4147-A177-3AD203B41FA5}">
                      <a16:colId xmlns:a16="http://schemas.microsoft.com/office/drawing/2014/main" val="20000"/>
                    </a:ext>
                  </a:extLst>
                </a:gridCol>
              </a:tblGrid>
              <a:tr h="1209498">
                <a:tc>
                  <a:txBody>
                    <a:bodyPr/>
                    <a:lstStyle/>
                    <a:p>
                      <a:pPr algn="l" fontAlgn="ctr"/>
                      <a:r>
                        <a:rPr lang="ru-RU" sz="1800" b="1" dirty="0" err="1">
                          <a:effectLst/>
                        </a:rPr>
                        <a:t>Новоутворення</a:t>
                      </a:r>
                      <a:br>
                        <a:rPr lang="ru-RU" sz="1800" dirty="0">
                          <a:effectLst/>
                        </a:rPr>
                      </a:br>
                      <a:r>
                        <a:rPr lang="ru-RU" sz="1800" dirty="0" err="1">
                          <a:effectLst/>
                        </a:rPr>
                        <a:t>Первинний</a:t>
                      </a:r>
                      <a:r>
                        <a:rPr lang="ru-RU" sz="1800" dirty="0">
                          <a:effectLst/>
                        </a:rPr>
                        <a:t> рак </a:t>
                      </a:r>
                      <a:r>
                        <a:rPr lang="ru-RU" sz="1800" dirty="0" err="1">
                          <a:effectLst/>
                        </a:rPr>
                        <a:t>легені</a:t>
                      </a:r>
                      <a:r>
                        <a:rPr lang="ru-RU" sz="1800" dirty="0">
                          <a:effectLst/>
                        </a:rPr>
                        <a:t> (особливо так звана </a:t>
                      </a:r>
                      <a:r>
                        <a:rPr lang="ru-RU" sz="1800" dirty="0" err="1">
                          <a:effectLst/>
                        </a:rPr>
                        <a:t>пневмонічна</a:t>
                      </a:r>
                      <a:r>
                        <a:rPr lang="ru-RU" sz="1800" dirty="0">
                          <a:effectLst/>
                        </a:rPr>
                        <a:t> форма бронхоальвеолярного раку)</a:t>
                      </a:r>
                      <a:br>
                        <a:rPr lang="ru-RU" sz="1800" dirty="0">
                          <a:effectLst/>
                        </a:rPr>
                      </a:br>
                      <a:r>
                        <a:rPr lang="ru-RU" sz="1800" dirty="0" err="1">
                          <a:effectLst/>
                        </a:rPr>
                        <a:t>Ендобронхіальні</a:t>
                      </a:r>
                      <a:r>
                        <a:rPr lang="ru-RU" sz="1800" dirty="0">
                          <a:effectLst/>
                        </a:rPr>
                        <a:t> </a:t>
                      </a:r>
                      <a:r>
                        <a:rPr lang="ru-RU" sz="1800" dirty="0" err="1">
                          <a:effectLst/>
                        </a:rPr>
                        <a:t>метастази</a:t>
                      </a:r>
                      <a:r>
                        <a:rPr lang="ru-RU" sz="1800" dirty="0">
                          <a:effectLst/>
                        </a:rPr>
                        <a:t>,</a:t>
                      </a:r>
                      <a:r>
                        <a:rPr lang="ru-RU" sz="1800" baseline="0" dirty="0">
                          <a:effectLst/>
                        </a:rPr>
                        <a:t> а</a:t>
                      </a:r>
                      <a:r>
                        <a:rPr lang="ru-RU" sz="1800" dirty="0">
                          <a:effectLst/>
                        </a:rPr>
                        <a:t>денома бронха</a:t>
                      </a:r>
                      <a:br>
                        <a:rPr lang="ru-RU" sz="1800" dirty="0">
                          <a:effectLst/>
                        </a:rPr>
                      </a:br>
                      <a:r>
                        <a:rPr lang="ru-RU" sz="1800" dirty="0" err="1">
                          <a:effectLst/>
                        </a:rPr>
                        <a:t>Лімфома</a:t>
                      </a:r>
                      <a:endParaRPr lang="ru-RU" sz="1800" dirty="0">
                        <a:effectLst/>
                      </a:endParaRPr>
                    </a:p>
                  </a:txBody>
                  <a:tcPr marL="24067" marR="24067" marT="24067" marB="24067"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40495">
                <a:tc>
                  <a:txBody>
                    <a:bodyPr/>
                    <a:lstStyle/>
                    <a:p>
                      <a:pPr algn="l" fontAlgn="ctr"/>
                      <a:r>
                        <a:rPr lang="uk-UA" sz="1800" b="1" dirty="0" err="1">
                          <a:effectLst/>
                        </a:rPr>
                        <a:t>Тромбоемболія</a:t>
                      </a:r>
                      <a:r>
                        <a:rPr lang="uk-UA" sz="1800" b="1" dirty="0">
                          <a:effectLst/>
                        </a:rPr>
                        <a:t> легеневої артерії та інфаркт легені</a:t>
                      </a:r>
                      <a:endParaRPr lang="uk-UA" sz="1800" dirty="0">
                        <a:effectLst/>
                      </a:endParaRPr>
                    </a:p>
                  </a:txBody>
                  <a:tcPr marL="24067" marR="24067" marT="24067" marB="24067"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078501">
                <a:tc>
                  <a:txBody>
                    <a:bodyPr/>
                    <a:lstStyle/>
                    <a:p>
                      <a:pPr algn="l" fontAlgn="ctr"/>
                      <a:r>
                        <a:rPr lang="uk-UA" sz="1800" b="1" dirty="0" err="1">
                          <a:effectLst/>
                        </a:rPr>
                        <a:t>Імунопатологічні</a:t>
                      </a:r>
                      <a:r>
                        <a:rPr lang="uk-UA" sz="1800" b="1" dirty="0">
                          <a:effectLst/>
                        </a:rPr>
                        <a:t> захворювання</a:t>
                      </a:r>
                      <a:br>
                        <a:rPr lang="uk-UA" sz="1800" dirty="0">
                          <a:effectLst/>
                        </a:rPr>
                      </a:br>
                      <a:r>
                        <a:rPr lang="uk-UA" sz="1800" dirty="0">
                          <a:effectLst/>
                        </a:rPr>
                        <a:t>Системні </a:t>
                      </a:r>
                      <a:r>
                        <a:rPr lang="uk-UA" sz="1800" dirty="0" err="1">
                          <a:effectLst/>
                        </a:rPr>
                        <a:t>васкуліти</a:t>
                      </a:r>
                      <a:r>
                        <a:rPr lang="uk-UA" sz="1800" dirty="0">
                          <a:effectLst/>
                        </a:rPr>
                        <a:t>,</a:t>
                      </a:r>
                      <a:r>
                        <a:rPr lang="uk-UA" sz="1800" baseline="0" dirty="0">
                          <a:effectLst/>
                        </a:rPr>
                        <a:t> </a:t>
                      </a:r>
                      <a:r>
                        <a:rPr lang="uk-UA" sz="1800" baseline="0" dirty="0" err="1">
                          <a:effectLst/>
                        </a:rPr>
                        <a:t>в</a:t>
                      </a:r>
                      <a:r>
                        <a:rPr lang="uk-UA" sz="1800" dirty="0" err="1">
                          <a:effectLst/>
                        </a:rPr>
                        <a:t>овчаковий</a:t>
                      </a:r>
                      <a:r>
                        <a:rPr lang="uk-UA" sz="1800" dirty="0">
                          <a:effectLst/>
                        </a:rPr>
                        <a:t> </a:t>
                      </a:r>
                      <a:r>
                        <a:rPr lang="uk-UA" sz="1800" dirty="0" err="1">
                          <a:effectLst/>
                        </a:rPr>
                        <a:t>пневмоніт</a:t>
                      </a:r>
                      <a:br>
                        <a:rPr lang="uk-UA" sz="1800" dirty="0">
                          <a:effectLst/>
                        </a:rPr>
                      </a:br>
                      <a:r>
                        <a:rPr lang="uk-UA" sz="1800" dirty="0">
                          <a:effectLst/>
                        </a:rPr>
                        <a:t>Алергічний </a:t>
                      </a:r>
                      <a:r>
                        <a:rPr lang="uk-UA" sz="1800" dirty="0" err="1">
                          <a:effectLst/>
                        </a:rPr>
                        <a:t>бронхолегеневий</a:t>
                      </a:r>
                      <a:r>
                        <a:rPr lang="uk-UA" sz="1800" dirty="0">
                          <a:effectLst/>
                        </a:rPr>
                        <a:t> </a:t>
                      </a:r>
                      <a:r>
                        <a:rPr lang="uk-UA" sz="1800" dirty="0" err="1">
                          <a:effectLst/>
                        </a:rPr>
                        <a:t>аспергільоз</a:t>
                      </a:r>
                      <a:br>
                        <a:rPr lang="uk-UA" sz="1800" dirty="0">
                          <a:effectLst/>
                        </a:rPr>
                      </a:br>
                      <a:r>
                        <a:rPr lang="uk-UA" sz="1800" dirty="0" err="1">
                          <a:effectLst/>
                        </a:rPr>
                        <a:t>Облітеруючий</a:t>
                      </a:r>
                      <a:r>
                        <a:rPr lang="uk-UA" sz="1800" dirty="0">
                          <a:effectLst/>
                        </a:rPr>
                        <a:t> </a:t>
                      </a:r>
                      <a:r>
                        <a:rPr lang="uk-UA" sz="1800" dirty="0" err="1">
                          <a:effectLst/>
                        </a:rPr>
                        <a:t>бронхіоліт</a:t>
                      </a:r>
                      <a:r>
                        <a:rPr lang="uk-UA" sz="1800" dirty="0">
                          <a:effectLst/>
                        </a:rPr>
                        <a:t> з пневмонією, що зорганізується</a:t>
                      </a:r>
                      <a:br>
                        <a:rPr lang="uk-UA" sz="1800" dirty="0">
                          <a:effectLst/>
                        </a:rPr>
                      </a:br>
                      <a:r>
                        <a:rPr lang="uk-UA" sz="1800" dirty="0" err="1">
                          <a:effectLst/>
                        </a:rPr>
                        <a:t>Ідіопатичний</a:t>
                      </a:r>
                      <a:r>
                        <a:rPr lang="uk-UA" sz="1800" dirty="0">
                          <a:effectLst/>
                        </a:rPr>
                        <a:t> легеневий фіброз</a:t>
                      </a:r>
                    </a:p>
                    <a:p>
                      <a:pPr algn="l" fontAlgn="ctr"/>
                      <a:r>
                        <a:rPr lang="uk-UA" sz="1800" baseline="0" dirty="0">
                          <a:effectLst/>
                        </a:rPr>
                        <a:t>Е</a:t>
                      </a:r>
                      <a:r>
                        <a:rPr lang="uk-UA" sz="1800" dirty="0">
                          <a:effectLst/>
                        </a:rPr>
                        <a:t>озинофільна пневмонія</a:t>
                      </a:r>
                      <a:br>
                        <a:rPr lang="uk-UA" sz="1800" dirty="0">
                          <a:effectLst/>
                        </a:rPr>
                      </a:br>
                      <a:r>
                        <a:rPr lang="uk-UA" sz="1800" dirty="0" err="1">
                          <a:effectLst/>
                        </a:rPr>
                        <a:t>Бронхоцентричний</a:t>
                      </a:r>
                      <a:r>
                        <a:rPr lang="uk-UA" sz="1800" dirty="0">
                          <a:effectLst/>
                        </a:rPr>
                        <a:t> </a:t>
                      </a:r>
                      <a:r>
                        <a:rPr lang="uk-UA" sz="1800" dirty="0" err="1">
                          <a:effectLst/>
                        </a:rPr>
                        <a:t>гранулематоз</a:t>
                      </a:r>
                      <a:endParaRPr lang="uk-UA" sz="1800" dirty="0">
                        <a:effectLst/>
                      </a:endParaRPr>
                    </a:p>
                  </a:txBody>
                  <a:tcPr marL="24067" marR="24067" marT="24067" marB="24067"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68169">
                <a:tc>
                  <a:txBody>
                    <a:bodyPr/>
                    <a:lstStyle/>
                    <a:p>
                      <a:pPr algn="l" fontAlgn="ctr"/>
                      <a:r>
                        <a:rPr lang="uk-UA" sz="1800" b="1" dirty="0">
                          <a:effectLst/>
                        </a:rPr>
                        <a:t>Інші захворювання/патологічні стани</a:t>
                      </a:r>
                      <a:br>
                        <a:rPr lang="uk-UA" sz="1800" dirty="0">
                          <a:effectLst/>
                        </a:rPr>
                      </a:br>
                      <a:r>
                        <a:rPr lang="uk-UA" sz="1800" dirty="0">
                          <a:effectLst/>
                        </a:rPr>
                        <a:t>Застійна серцева недостатність</a:t>
                      </a:r>
                      <a:br>
                        <a:rPr lang="uk-UA" sz="1800" dirty="0">
                          <a:effectLst/>
                        </a:rPr>
                      </a:br>
                      <a:r>
                        <a:rPr lang="uk-UA" sz="1800" dirty="0">
                          <a:effectLst/>
                        </a:rPr>
                        <a:t>Медикаментозна (токсична) </a:t>
                      </a:r>
                      <a:r>
                        <a:rPr lang="uk-UA" sz="1800" dirty="0" err="1">
                          <a:effectLst/>
                        </a:rPr>
                        <a:t>пневмопатія</a:t>
                      </a:r>
                      <a:br>
                        <a:rPr lang="uk-UA" sz="1800" dirty="0">
                          <a:effectLst/>
                        </a:rPr>
                      </a:br>
                      <a:r>
                        <a:rPr lang="uk-UA" sz="1800" dirty="0">
                          <a:effectLst/>
                        </a:rPr>
                        <a:t>Аспірація стороннього тіла</a:t>
                      </a:r>
                      <a:br>
                        <a:rPr lang="uk-UA" sz="1800" dirty="0">
                          <a:effectLst/>
                        </a:rPr>
                      </a:br>
                      <a:r>
                        <a:rPr lang="uk-UA" sz="1800" dirty="0" err="1">
                          <a:effectLst/>
                        </a:rPr>
                        <a:t>Саркоїдоз</a:t>
                      </a:r>
                      <a:br>
                        <a:rPr lang="uk-UA" sz="1800" dirty="0">
                          <a:effectLst/>
                        </a:rPr>
                      </a:br>
                      <a:r>
                        <a:rPr lang="uk-UA" sz="1800" dirty="0">
                          <a:effectLst/>
                        </a:rPr>
                        <a:t>Легеневий альвеолярний </a:t>
                      </a:r>
                      <a:r>
                        <a:rPr lang="uk-UA" sz="1800" dirty="0" err="1">
                          <a:effectLst/>
                        </a:rPr>
                        <a:t>протеїноз</a:t>
                      </a:r>
                      <a:br>
                        <a:rPr lang="uk-UA" sz="1800" dirty="0">
                          <a:effectLst/>
                        </a:rPr>
                      </a:br>
                      <a:r>
                        <a:rPr lang="uk-UA" sz="1800" dirty="0">
                          <a:effectLst/>
                        </a:rPr>
                        <a:t>Ліпоїдна пневмонія</a:t>
                      </a:r>
                      <a:br>
                        <a:rPr lang="uk-UA" sz="1800" dirty="0">
                          <a:effectLst/>
                        </a:rPr>
                      </a:br>
                      <a:r>
                        <a:rPr lang="uk-UA" sz="1800" dirty="0">
                          <a:effectLst/>
                        </a:rPr>
                        <a:t>Круглястий ателектаз</a:t>
                      </a:r>
                    </a:p>
                  </a:txBody>
                  <a:tcPr marL="24067" marR="24067" marT="24067" marB="24067"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22312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dirty="0"/>
              <a:t>Оцінка тяжкості перебігу НП та вибір місця лікування хворого</a:t>
            </a:r>
            <a:br>
              <a:rPr lang="uk-UA" sz="3200" b="1" dirty="0"/>
            </a:br>
            <a:endParaRPr lang="uk-UA" sz="3200" dirty="0"/>
          </a:p>
        </p:txBody>
      </p:sp>
      <p:sp>
        <p:nvSpPr>
          <p:cNvPr id="3" name="Объект 2"/>
          <p:cNvSpPr>
            <a:spLocks noGrp="1"/>
          </p:cNvSpPr>
          <p:nvPr>
            <p:ph idx="1"/>
          </p:nvPr>
        </p:nvSpPr>
        <p:spPr>
          <a:xfrm>
            <a:off x="1024128" y="1658679"/>
            <a:ext cx="9720071" cy="4650681"/>
          </a:xfrm>
        </p:spPr>
        <p:txBody>
          <a:bodyPr>
            <a:normAutofit fontScale="92500" lnSpcReduction="20000"/>
          </a:bodyPr>
          <a:lstStyle/>
          <a:p>
            <a:r>
              <a:rPr lang="uk-UA" dirty="0"/>
              <a:t>Вибір місця лікування — важливе питання для лікаря після встановлення діагнозу НП, оскільки воно визначає обсяг лікувально-діагностичних процедур та витрати на лікування. Згідно із сучасними принципами ведення дорослих пацієнтів із НП значну їх частку слід лікувати в амбулаторних умовах. </a:t>
            </a:r>
          </a:p>
          <a:p>
            <a:r>
              <a:rPr lang="uk-UA" dirty="0"/>
              <a:t>З іншого боку, на будь-яких етапах обстеження слід відокремлювати найбільш тяжких пацієнтів, які повинні щонайшвидше потрапляти до ВІТ, де, окрім невідкладної </a:t>
            </a:r>
            <a:r>
              <a:rPr lang="uk-UA" dirty="0" err="1"/>
              <a:t>антибіотикотерапії</a:t>
            </a:r>
            <a:r>
              <a:rPr lang="uk-UA" dirty="0"/>
              <a:t>, повинні отримувати ще цілу низку невідкладних лікувальних заходів. </a:t>
            </a:r>
          </a:p>
          <a:p>
            <a:r>
              <a:rPr lang="uk-UA" dirty="0"/>
              <a:t>Підхід до тяжкої пневмонії як до невідкладного стану і «агресивна» </a:t>
            </a:r>
            <a:r>
              <a:rPr lang="uk-UA" dirty="0" err="1"/>
              <a:t>ресусцитація</a:t>
            </a:r>
            <a:r>
              <a:rPr lang="uk-UA" dirty="0"/>
              <a:t> поліпшують результати лікування таких пацієнтів </a:t>
            </a:r>
          </a:p>
          <a:p>
            <a:r>
              <a:rPr lang="uk-UA" dirty="0"/>
              <a:t>Навпаки, затримка з переведенням хворого з тяжкою НП до ВІТ є незалежним фактором ризику підвищення летальності </a:t>
            </a:r>
          </a:p>
          <a:p>
            <a:r>
              <a:rPr lang="uk-UA" dirty="0"/>
              <a:t>У зв’язку з цим особливу увагу приділяють визначенню критеріїв або показань до госпіталізації, які базуються на низці відомих клініко-лабораторних шкал. Серед них найбільше розповсюдження в світі отримали шкали </a:t>
            </a:r>
            <a:r>
              <a:rPr lang="en-US" dirty="0"/>
              <a:t>PORT, CURB/CRB-65, SMART-COP, </a:t>
            </a:r>
            <a:r>
              <a:rPr lang="uk-UA" dirty="0"/>
              <a:t>а також «великі» та «малі» критерії тяжкості стану хворого (</a:t>
            </a:r>
            <a:r>
              <a:rPr lang="en-US" dirty="0"/>
              <a:t>IDS</a:t>
            </a:r>
            <a:r>
              <a:rPr lang="uk-UA" dirty="0"/>
              <a:t>А/</a:t>
            </a:r>
            <a:r>
              <a:rPr lang="en-US" dirty="0"/>
              <a:t>ATS).</a:t>
            </a:r>
            <a:endParaRPr lang="uk-UA" dirty="0"/>
          </a:p>
        </p:txBody>
      </p:sp>
    </p:spTree>
    <p:extLst>
      <p:ext uri="{BB962C8B-B14F-4D97-AF65-F5344CB8AC3E}">
        <p14:creationId xmlns:p14="http://schemas.microsoft.com/office/powerpoint/2010/main" val="461252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1871" y="878568"/>
            <a:ext cx="10515600" cy="4351338"/>
          </a:xfrm>
        </p:spPr>
        <p:txBody>
          <a:bodyPr>
            <a:normAutofit/>
          </a:bodyPr>
          <a:lstStyle/>
          <a:p>
            <a:r>
              <a:rPr lang="uk-UA" dirty="0"/>
              <a:t>Застосування прогностичних шкал для оцінки стану хворого на НП дозволяє знизити частоту необґрунтованої госпіталізації пацієнтів з низьким ризиком несприятливого прогнозу і виділити категорію осіб, яким потрібна інтенсивна терапія. </a:t>
            </a:r>
          </a:p>
          <a:p>
            <a:r>
              <a:rPr lang="uk-UA" dirty="0"/>
              <a:t>Недоліками цих шкал є оцінка тяжкості стану пацієнта та/або прогнозу в конкретний період без урахування варіабельності клінічної картини НП та можливості швидкого прогресування захворювання, а також недооцінка декомпенсації супутніх хронічних захворювань, які нерідко є основною причиною госпіталізації пацієнта. </a:t>
            </a:r>
          </a:p>
          <a:p>
            <a:r>
              <a:rPr lang="uk-UA" dirty="0"/>
              <a:t>Таким чином, прогностичні шкали можуть слугувати лише орієнтиром у виборі місця лікування.</a:t>
            </a:r>
          </a:p>
        </p:txBody>
      </p:sp>
    </p:spTree>
    <p:extLst>
      <p:ext uri="{BB962C8B-B14F-4D97-AF65-F5344CB8AC3E}">
        <p14:creationId xmlns:p14="http://schemas.microsoft.com/office/powerpoint/2010/main" val="2523318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9821" y="-13716"/>
            <a:ext cx="9720072" cy="1499616"/>
          </a:xfrm>
        </p:spPr>
        <p:txBody>
          <a:bodyPr>
            <a:normAutofit/>
          </a:bodyPr>
          <a:lstStyle/>
          <a:p>
            <a:pPr algn="ctr"/>
            <a:r>
              <a:rPr lang="uk-UA" sz="3600" dirty="0"/>
              <a:t>Критерії тяжкості перебігу пневмонії</a:t>
            </a:r>
          </a:p>
        </p:txBody>
      </p:sp>
      <p:sp>
        <p:nvSpPr>
          <p:cNvPr id="3" name="Объект 2"/>
          <p:cNvSpPr>
            <a:spLocks noGrp="1"/>
          </p:cNvSpPr>
          <p:nvPr>
            <p:ph idx="1"/>
          </p:nvPr>
        </p:nvSpPr>
        <p:spPr>
          <a:xfrm>
            <a:off x="861236" y="1169582"/>
            <a:ext cx="11058619" cy="5492476"/>
          </a:xfrm>
        </p:spPr>
        <p:txBody>
          <a:bodyPr>
            <a:normAutofit fontScale="85000" lnSpcReduction="20000"/>
          </a:bodyPr>
          <a:lstStyle/>
          <a:p>
            <a:pPr marL="0" indent="0">
              <a:buNone/>
            </a:pPr>
            <a:r>
              <a:rPr lang="uk-UA" i="1" dirty="0"/>
              <a:t>Виділяють малі та великі критерії тяжкого перебігу негоспітальної пневмонії.</a:t>
            </a:r>
          </a:p>
          <a:p>
            <a:r>
              <a:rPr lang="uk-UA" b="1" dirty="0"/>
              <a:t>Малі критерії:</a:t>
            </a:r>
            <a:endParaRPr lang="uk-UA" dirty="0"/>
          </a:p>
          <a:p>
            <a:r>
              <a:rPr lang="uk-UA" dirty="0"/>
              <a:t>частота дихання ≥30 за 1 хв;</a:t>
            </a:r>
          </a:p>
          <a:p>
            <a:r>
              <a:rPr lang="uk-UA" dirty="0"/>
              <a:t>порушення свідомості, сатурація кисню &lt;92% (за даними </a:t>
            </a:r>
            <a:r>
              <a:rPr lang="uk-UA" dirty="0" err="1"/>
              <a:t>пульсоксиметрії</a:t>
            </a:r>
            <a:r>
              <a:rPr lang="uk-UA" dirty="0"/>
              <a:t>), рО2 &lt;60 мм </a:t>
            </a:r>
            <a:r>
              <a:rPr lang="uk-UA" dirty="0" err="1"/>
              <a:t>рт</a:t>
            </a:r>
            <a:r>
              <a:rPr lang="uk-UA" dirty="0"/>
              <a:t>. ст.;</a:t>
            </a:r>
          </a:p>
          <a:p>
            <a:r>
              <a:rPr lang="uk-UA" dirty="0"/>
              <a:t>систолічний артеріальний тиск &lt;90 мм </a:t>
            </a:r>
            <a:r>
              <a:rPr lang="uk-UA" dirty="0" err="1"/>
              <a:t>рт</a:t>
            </a:r>
            <a:r>
              <a:rPr lang="uk-UA" dirty="0"/>
              <a:t>. ст.;</a:t>
            </a:r>
          </a:p>
          <a:p>
            <a:r>
              <a:rPr lang="uk-UA" dirty="0"/>
              <a:t>двобічне або багаточасткове ураження легень, ознаки розпаду, плевральний випіт.</a:t>
            </a:r>
          </a:p>
          <a:p>
            <a:r>
              <a:rPr lang="uk-UA" b="1" dirty="0"/>
              <a:t>Великі критерії:</a:t>
            </a:r>
            <a:endParaRPr lang="uk-UA" dirty="0"/>
          </a:p>
          <a:p>
            <a:r>
              <a:rPr lang="uk-UA" dirty="0"/>
              <a:t>потреба у штучній вентиляції легень;</a:t>
            </a:r>
          </a:p>
          <a:p>
            <a:r>
              <a:rPr lang="uk-UA" dirty="0"/>
              <a:t>швидке прогресування </a:t>
            </a:r>
            <a:r>
              <a:rPr lang="uk-UA" dirty="0" err="1"/>
              <a:t>вогнищево</a:t>
            </a:r>
            <a:r>
              <a:rPr lang="uk-UA" dirty="0"/>
              <a:t>-інфільтративних змін у легенях (зростання розмірів інфільтрації &gt;50% протягом найближчих 2 діб);</a:t>
            </a:r>
          </a:p>
          <a:p>
            <a:r>
              <a:rPr lang="uk-UA" dirty="0"/>
              <a:t>септичний шок або необхідність введення </a:t>
            </a:r>
            <a:r>
              <a:rPr lang="uk-UA" dirty="0" err="1"/>
              <a:t>вазопресорів</a:t>
            </a:r>
            <a:r>
              <a:rPr lang="uk-UA" dirty="0"/>
              <a:t> ≥4 год;</a:t>
            </a:r>
          </a:p>
          <a:p>
            <a:r>
              <a:rPr lang="uk-UA" dirty="0"/>
              <a:t>гостра ниркова недостатність (кількість сечі &lt;80 мл за 4 год або рівень креатиніну сироватки крові &gt;0,18 ммоль/л за відсутності хронічної ниркової недостатності).</a:t>
            </a:r>
          </a:p>
          <a:p>
            <a:pPr marL="0" indent="0">
              <a:buNone/>
            </a:pPr>
            <a:r>
              <a:rPr lang="uk-UA" dirty="0"/>
              <a:t>Про тяжкий перебіг негоспітальної пневмонії свідчить наявність у хворого ≥2 малих або 1 великого критеріїв, кожен з яких достовірно підвищує ризик розвитку летального результату.</a:t>
            </a:r>
          </a:p>
          <a:p>
            <a:endParaRPr lang="uk-UA" dirty="0"/>
          </a:p>
        </p:txBody>
      </p:sp>
    </p:spTree>
    <p:extLst>
      <p:ext uri="{BB962C8B-B14F-4D97-AF65-F5344CB8AC3E}">
        <p14:creationId xmlns:p14="http://schemas.microsoft.com/office/powerpoint/2010/main" val="2159786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0871" y="633639"/>
            <a:ext cx="10515600" cy="4351338"/>
          </a:xfrm>
        </p:spPr>
        <p:txBody>
          <a:bodyPr/>
          <a:lstStyle/>
          <a:p>
            <a:r>
              <a:rPr lang="uk-UA" dirty="0"/>
              <a:t>У </a:t>
            </a:r>
            <a:r>
              <a:rPr lang="uk-UA" b="1" dirty="0"/>
              <a:t>шкалі</a:t>
            </a:r>
            <a:r>
              <a:rPr lang="uk-UA" dirty="0"/>
              <a:t> </a:t>
            </a:r>
            <a:r>
              <a:rPr lang="en-US" b="1" dirty="0"/>
              <a:t>PORT</a:t>
            </a:r>
            <a:r>
              <a:rPr lang="en-US" dirty="0"/>
              <a:t>, </a:t>
            </a:r>
            <a:r>
              <a:rPr lang="uk-UA" dirty="0"/>
              <a:t>розробленій за результатами дослідження </a:t>
            </a:r>
            <a:r>
              <a:rPr lang="en-US" dirty="0"/>
              <a:t>the Pneumonia Patient Outcomes Research Team, </a:t>
            </a:r>
            <a:r>
              <a:rPr lang="uk-UA" dirty="0"/>
              <a:t>передбачено визначення 20 параметрів .</a:t>
            </a:r>
          </a:p>
          <a:p>
            <a:r>
              <a:rPr lang="uk-UA" dirty="0"/>
              <a:t>Оцінка отриманих показників дозволяє встановлювати </a:t>
            </a:r>
            <a:r>
              <a:rPr lang="uk-UA" b="1" dirty="0"/>
              <a:t>індекс тяжкості пневмонії</a:t>
            </a:r>
            <a:r>
              <a:rPr lang="uk-UA" dirty="0"/>
              <a:t> (</a:t>
            </a:r>
            <a:r>
              <a:rPr lang="en-US" b="1" dirty="0"/>
              <a:t>pneumonia severity index —</a:t>
            </a:r>
            <a:r>
              <a:rPr lang="en-US" dirty="0"/>
              <a:t> </a:t>
            </a:r>
            <a:r>
              <a:rPr lang="en-US" b="1" dirty="0"/>
              <a:t>PSI</a:t>
            </a:r>
            <a:r>
              <a:rPr lang="en-US" dirty="0"/>
              <a:t>), </a:t>
            </a:r>
            <a:r>
              <a:rPr lang="uk-UA" dirty="0"/>
              <a:t>прогнозувати ризик летального наслідку та формувати рекомендації стосовно місця лікування і пріоритетних напрямків емпіричної АБТ.</a:t>
            </a:r>
          </a:p>
        </p:txBody>
      </p:sp>
      <p:sp>
        <p:nvSpPr>
          <p:cNvPr id="4" name="Прямоугольник 3"/>
          <p:cNvSpPr/>
          <p:nvPr/>
        </p:nvSpPr>
        <p:spPr>
          <a:xfrm>
            <a:off x="440871" y="5530632"/>
            <a:ext cx="7870372" cy="1384995"/>
          </a:xfrm>
          <a:prstGeom prst="rect">
            <a:avLst/>
          </a:prstGeom>
        </p:spPr>
        <p:txBody>
          <a:bodyPr wrap="square">
            <a:spAutoFit/>
          </a:bodyPr>
          <a:lstStyle/>
          <a:p>
            <a:pPr algn="ctr"/>
            <a:r>
              <a:rPr lang="ru-RU" b="0" i="0" dirty="0">
                <a:solidFill>
                  <a:srgbClr val="000000"/>
                </a:solidFill>
                <a:effectLst/>
                <a:latin typeface="arial" panose="020B0604020202020204" pitchFamily="34" charset="0"/>
              </a:rPr>
              <a:t> </a:t>
            </a:r>
            <a:r>
              <a:rPr lang="ru-RU" sz="2800" b="1" i="0" dirty="0">
                <a:solidFill>
                  <a:srgbClr val="000000"/>
                </a:solidFill>
                <a:effectLst/>
                <a:latin typeface="arial" panose="020B0604020202020204" pitchFamily="34" charset="0"/>
              </a:rPr>
              <a:t>Алгоритм прогнозу </a:t>
            </a:r>
            <a:r>
              <a:rPr lang="ru-RU" sz="2800" b="1" i="0" dirty="0" err="1">
                <a:solidFill>
                  <a:srgbClr val="000000"/>
                </a:solidFill>
                <a:effectLst/>
                <a:latin typeface="arial" panose="020B0604020202020204" pitchFamily="34" charset="0"/>
              </a:rPr>
              <a:t>класу</a:t>
            </a:r>
            <a:r>
              <a:rPr lang="ru-RU" sz="2800" b="1" i="0" dirty="0">
                <a:solidFill>
                  <a:srgbClr val="000000"/>
                </a:solidFill>
                <a:effectLst/>
                <a:latin typeface="arial" panose="020B0604020202020204" pitchFamily="34" charset="0"/>
              </a:rPr>
              <a:t> </a:t>
            </a:r>
            <a:r>
              <a:rPr lang="ru-RU" sz="2800" b="1" i="0" dirty="0" err="1">
                <a:solidFill>
                  <a:srgbClr val="000000"/>
                </a:solidFill>
                <a:effectLst/>
                <a:latin typeface="arial" panose="020B0604020202020204" pitchFamily="34" charset="0"/>
              </a:rPr>
              <a:t>ризику</a:t>
            </a:r>
            <a:r>
              <a:rPr lang="ru-RU" sz="2800" b="1" i="0" dirty="0">
                <a:solidFill>
                  <a:srgbClr val="000000"/>
                </a:solidFill>
                <a:effectLst/>
                <a:latin typeface="arial" panose="020B0604020202020204" pitchFamily="34" charset="0"/>
              </a:rPr>
              <a:t> летального </a:t>
            </a:r>
            <a:r>
              <a:rPr lang="ru-RU" sz="2800" b="1" i="0" dirty="0" err="1">
                <a:solidFill>
                  <a:srgbClr val="000000"/>
                </a:solidFill>
                <a:effectLst/>
                <a:latin typeface="arial" panose="020B0604020202020204" pitchFamily="34" charset="0"/>
              </a:rPr>
              <a:t>наслідку</a:t>
            </a:r>
            <a:r>
              <a:rPr lang="ru-RU" sz="2800" b="1" i="0" dirty="0">
                <a:solidFill>
                  <a:srgbClr val="000000"/>
                </a:solidFill>
                <a:effectLst/>
                <a:latin typeface="arial" panose="020B0604020202020204" pitchFamily="34" charset="0"/>
              </a:rPr>
              <a:t> у </a:t>
            </a:r>
            <a:r>
              <a:rPr lang="ru-RU" sz="2800" b="1" i="0" dirty="0" err="1">
                <a:solidFill>
                  <a:srgbClr val="000000"/>
                </a:solidFill>
                <a:effectLst/>
                <a:latin typeface="arial" panose="020B0604020202020204" pitchFamily="34" charset="0"/>
              </a:rPr>
              <a:t>хворих</a:t>
            </a:r>
            <a:r>
              <a:rPr lang="ru-RU" sz="2800" b="1" i="0" dirty="0">
                <a:solidFill>
                  <a:srgbClr val="000000"/>
                </a:solidFill>
                <a:effectLst/>
                <a:latin typeface="arial" panose="020B0604020202020204" pitchFamily="34" charset="0"/>
              </a:rPr>
              <a:t> на НП (шкала PORT)</a:t>
            </a:r>
            <a:endParaRPr lang="uk-UA" sz="2800" b="1" dirty="0"/>
          </a:p>
        </p:txBody>
      </p:sp>
      <p:sp>
        <p:nvSpPr>
          <p:cNvPr id="5" name="Стрелка вправо 4"/>
          <p:cNvSpPr/>
          <p:nvPr/>
        </p:nvSpPr>
        <p:spPr>
          <a:xfrm>
            <a:off x="8082644" y="5749600"/>
            <a:ext cx="3118757" cy="9470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78034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umj.com.ua/wp/wp-content/uploads/2019/06/news_15_25_4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362" y="215219"/>
            <a:ext cx="8269968" cy="6525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328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67600" y="1694053"/>
            <a:ext cx="4588934" cy="1736042"/>
          </a:xfrm>
        </p:spPr>
        <p:txBody>
          <a:bodyPr>
            <a:normAutofit/>
          </a:bodyPr>
          <a:lstStyle/>
          <a:p>
            <a:pPr algn="ctr"/>
            <a:r>
              <a:rPr lang="ru-RU" b="1" dirty="0"/>
              <a:t> </a:t>
            </a:r>
            <a:r>
              <a:rPr lang="ru-RU" sz="2400" b="1" dirty="0" err="1"/>
              <a:t>Оцінка</a:t>
            </a:r>
            <a:r>
              <a:rPr lang="ru-RU" sz="2400" b="1" dirty="0"/>
              <a:t> </a:t>
            </a:r>
            <a:r>
              <a:rPr lang="ru-RU" sz="2400" b="1" dirty="0" err="1"/>
              <a:t>факторів</a:t>
            </a:r>
            <a:r>
              <a:rPr lang="ru-RU" sz="2400" b="1" dirty="0"/>
              <a:t> </a:t>
            </a:r>
            <a:r>
              <a:rPr lang="ru-RU" sz="2400" b="1" dirty="0" err="1"/>
              <a:t>ризику</a:t>
            </a:r>
            <a:r>
              <a:rPr lang="ru-RU" sz="2400" b="1" dirty="0"/>
              <a:t> летального </a:t>
            </a:r>
            <a:r>
              <a:rPr lang="ru-RU" sz="2400" b="1" dirty="0" err="1"/>
              <a:t>наслідку</a:t>
            </a:r>
            <a:r>
              <a:rPr lang="ru-RU" sz="2400" b="1" dirty="0"/>
              <a:t> у </a:t>
            </a:r>
            <a:br>
              <a:rPr lang="ru-RU" sz="2400" b="1" dirty="0"/>
            </a:br>
            <a:r>
              <a:rPr lang="ru-RU" sz="2400" b="1" dirty="0" err="1"/>
              <a:t>хворих</a:t>
            </a:r>
            <a:r>
              <a:rPr lang="ru-RU" sz="2400" b="1" dirty="0"/>
              <a:t> на НП для </a:t>
            </a:r>
            <a:r>
              <a:rPr lang="ru-RU" sz="2400" b="1" dirty="0" err="1"/>
              <a:t>обчислення</a:t>
            </a:r>
            <a:r>
              <a:rPr lang="ru-RU" sz="2400" b="1" dirty="0"/>
              <a:t> PSI</a:t>
            </a:r>
            <a:endParaRPr lang="uk-UA" sz="2400" dirty="0"/>
          </a:p>
        </p:txBody>
      </p:sp>
      <p:graphicFrame>
        <p:nvGraphicFramePr>
          <p:cNvPr id="3" name="Таблица 2"/>
          <p:cNvGraphicFramePr>
            <a:graphicFrameLocks noGrp="1"/>
          </p:cNvGraphicFramePr>
          <p:nvPr>
            <p:extLst>
              <p:ext uri="{D42A27DB-BD31-4B8C-83A1-F6EECF244321}">
                <p14:modId xmlns:p14="http://schemas.microsoft.com/office/powerpoint/2010/main" val="1376744791"/>
              </p:ext>
            </p:extLst>
          </p:nvPr>
        </p:nvGraphicFramePr>
        <p:xfrm>
          <a:off x="186266" y="169331"/>
          <a:ext cx="7281333" cy="6570148"/>
        </p:xfrm>
        <a:graphic>
          <a:graphicData uri="http://schemas.openxmlformats.org/drawingml/2006/table">
            <a:tbl>
              <a:tblPr/>
              <a:tblGrid>
                <a:gridCol w="4158168">
                  <a:extLst>
                    <a:ext uri="{9D8B030D-6E8A-4147-A177-3AD203B41FA5}">
                      <a16:colId xmlns:a16="http://schemas.microsoft.com/office/drawing/2014/main" val="20000"/>
                    </a:ext>
                  </a:extLst>
                </a:gridCol>
                <a:gridCol w="145264">
                  <a:extLst>
                    <a:ext uri="{9D8B030D-6E8A-4147-A177-3AD203B41FA5}">
                      <a16:colId xmlns:a16="http://schemas.microsoft.com/office/drawing/2014/main" val="20001"/>
                    </a:ext>
                  </a:extLst>
                </a:gridCol>
                <a:gridCol w="2977901">
                  <a:extLst>
                    <a:ext uri="{9D8B030D-6E8A-4147-A177-3AD203B41FA5}">
                      <a16:colId xmlns:a16="http://schemas.microsoft.com/office/drawing/2014/main" val="20002"/>
                    </a:ext>
                  </a:extLst>
                </a:gridCol>
              </a:tblGrid>
              <a:tr h="252698">
                <a:tc>
                  <a:txBody>
                    <a:bodyPr/>
                    <a:lstStyle/>
                    <a:p>
                      <a:pPr algn="ctr" fontAlgn="ctr"/>
                      <a:r>
                        <a:rPr lang="uk-UA" sz="1400" b="1" dirty="0">
                          <a:effectLst/>
                        </a:rPr>
                        <a:t>Ознака</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gridSpan="2">
                  <a:txBody>
                    <a:bodyPr/>
                    <a:lstStyle/>
                    <a:p>
                      <a:pPr algn="ctr" fontAlgn="ctr"/>
                      <a:r>
                        <a:rPr lang="uk-UA" sz="1400" b="1">
                          <a:effectLst/>
                        </a:rPr>
                        <a:t>Кількість балів</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hMerge="1">
                  <a:txBody>
                    <a:bodyPr/>
                    <a:lstStyle/>
                    <a:p>
                      <a:endParaRPr lang="uk-UA"/>
                    </a:p>
                  </a:txBody>
                  <a:tcPr/>
                </a:tc>
                <a:extLst>
                  <a:ext uri="{0D108BD9-81ED-4DB2-BD59-A6C34878D82A}">
                    <a16:rowId xmlns:a16="http://schemas.microsoft.com/office/drawing/2014/main" val="10000"/>
                  </a:ext>
                </a:extLst>
              </a:tr>
              <a:tr h="252698">
                <a:tc gridSpan="3">
                  <a:txBody>
                    <a:bodyPr/>
                    <a:lstStyle/>
                    <a:p>
                      <a:pPr algn="ctr" fontAlgn="ctr"/>
                      <a:r>
                        <a:rPr lang="uk-UA" sz="1400" b="1" dirty="0">
                          <a:effectLst/>
                        </a:rPr>
                        <a:t>Демографічні фактори</a:t>
                      </a:r>
                      <a:endParaRPr lang="uk-UA" sz="14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1"/>
                  </a:ext>
                </a:extLst>
              </a:tr>
              <a:tr h="252698">
                <a:tc gridSpan="3">
                  <a:txBody>
                    <a:bodyPr/>
                    <a:lstStyle/>
                    <a:p>
                      <a:pPr algn="l" fontAlgn="ctr"/>
                      <a:r>
                        <a:rPr lang="uk-UA" sz="1400" dirty="0">
                          <a:effectLst/>
                        </a:rPr>
                        <a:t>Вік:</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2"/>
                  </a:ext>
                </a:extLst>
              </a:tr>
              <a:tr h="252698">
                <a:tc>
                  <a:txBody>
                    <a:bodyPr/>
                    <a:lstStyle/>
                    <a:p>
                      <a:pPr algn="l" fontAlgn="ctr"/>
                      <a:r>
                        <a:rPr lang="uk-UA" sz="1400" dirty="0">
                          <a:effectLst/>
                        </a:rPr>
                        <a:t>чоловіки</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вік (роки)</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03"/>
                  </a:ext>
                </a:extLst>
              </a:tr>
              <a:tr h="252698">
                <a:tc>
                  <a:txBody>
                    <a:bodyPr/>
                    <a:lstStyle/>
                    <a:p>
                      <a:pPr algn="l" fontAlgn="ctr"/>
                      <a:r>
                        <a:rPr lang="uk-UA" sz="1400" dirty="0">
                          <a:effectLst/>
                        </a:rPr>
                        <a:t>жінки</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a:effectLst/>
                        </a:rPr>
                        <a:t>= вік –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04"/>
                  </a:ext>
                </a:extLst>
              </a:tr>
              <a:tr h="252698">
                <a:tc>
                  <a:txBody>
                    <a:bodyPr/>
                    <a:lstStyle/>
                    <a:p>
                      <a:pPr algn="l" fontAlgn="ctr"/>
                      <a:r>
                        <a:rPr lang="uk-UA" sz="1400" dirty="0">
                          <a:effectLst/>
                        </a:rPr>
                        <a:t>Перебування в будинках нагляду</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05"/>
                  </a:ext>
                </a:extLst>
              </a:tr>
              <a:tr h="252698">
                <a:tc gridSpan="3">
                  <a:txBody>
                    <a:bodyPr/>
                    <a:lstStyle/>
                    <a:p>
                      <a:pPr algn="ctr" fontAlgn="ctr"/>
                      <a:r>
                        <a:rPr lang="uk-UA" sz="1400" b="1" dirty="0">
                          <a:effectLst/>
                        </a:rPr>
                        <a:t>Супутні захворювання</a:t>
                      </a:r>
                      <a:endParaRPr lang="uk-UA" sz="14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6"/>
                  </a:ext>
                </a:extLst>
              </a:tr>
              <a:tr h="252698">
                <a:tc>
                  <a:txBody>
                    <a:bodyPr/>
                    <a:lstStyle/>
                    <a:p>
                      <a:pPr algn="l" fontAlgn="ctr"/>
                      <a:r>
                        <a:rPr lang="uk-UA" sz="1400" dirty="0">
                          <a:effectLst/>
                        </a:rPr>
                        <a:t>Пухлини</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+ 30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07"/>
                  </a:ext>
                </a:extLst>
              </a:tr>
              <a:tr h="252698">
                <a:tc>
                  <a:txBody>
                    <a:bodyPr/>
                    <a:lstStyle/>
                    <a:p>
                      <a:pPr algn="l" fontAlgn="ctr"/>
                      <a:r>
                        <a:rPr lang="uk-UA" sz="1400" dirty="0">
                          <a:effectLst/>
                        </a:rPr>
                        <a:t>Захворювання печінки</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+ 20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08"/>
                  </a:ext>
                </a:extLst>
              </a:tr>
              <a:tr h="252698">
                <a:tc>
                  <a:txBody>
                    <a:bodyPr/>
                    <a:lstStyle/>
                    <a:p>
                      <a:pPr algn="l" fontAlgn="ctr"/>
                      <a:r>
                        <a:rPr lang="uk-UA" sz="1400" dirty="0">
                          <a:effectLst/>
                        </a:rPr>
                        <a:t>Серцева недостатність (стадія декомпенсації)</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09"/>
                  </a:ext>
                </a:extLst>
              </a:tr>
              <a:tr h="252698">
                <a:tc>
                  <a:txBody>
                    <a:bodyPr/>
                    <a:lstStyle/>
                    <a:p>
                      <a:pPr algn="l" fontAlgn="ctr"/>
                      <a:r>
                        <a:rPr lang="uk-UA" sz="1400" dirty="0">
                          <a:effectLst/>
                        </a:rPr>
                        <a:t>Захворювання судин мозку</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10"/>
                  </a:ext>
                </a:extLst>
              </a:tr>
              <a:tr h="252698">
                <a:tc>
                  <a:txBody>
                    <a:bodyPr/>
                    <a:lstStyle/>
                    <a:p>
                      <a:pPr algn="l" fontAlgn="ctr"/>
                      <a:r>
                        <a:rPr lang="uk-UA" sz="1400">
                          <a:effectLst/>
                        </a:rPr>
                        <a:t>Захворювання нирок</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11"/>
                  </a:ext>
                </a:extLst>
              </a:tr>
              <a:tr h="252698">
                <a:tc gridSpan="3">
                  <a:txBody>
                    <a:bodyPr/>
                    <a:lstStyle/>
                    <a:p>
                      <a:pPr algn="ctr" fontAlgn="ctr"/>
                      <a:r>
                        <a:rPr lang="uk-UA" sz="1400" b="1" dirty="0">
                          <a:effectLst/>
                        </a:rPr>
                        <a:t>Симптоми</a:t>
                      </a:r>
                      <a:endParaRPr lang="uk-UA" sz="14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12"/>
                  </a:ext>
                </a:extLst>
              </a:tr>
              <a:tr h="252698">
                <a:tc gridSpan="2">
                  <a:txBody>
                    <a:bodyPr/>
                    <a:lstStyle/>
                    <a:p>
                      <a:pPr algn="l" fontAlgn="ctr"/>
                      <a:r>
                        <a:rPr lang="uk-UA" sz="1400">
                          <a:effectLst/>
                        </a:rPr>
                        <a:t>Порушення свідомості</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pPr algn="ctr" fontAlgn="ctr"/>
                      <a:endParaRPr lang="uk-UA" sz="16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1400" dirty="0">
                          <a:effectLst/>
                        </a:rPr>
                        <a:t>+ 20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52698">
                <a:tc gridSpan="2">
                  <a:txBody>
                    <a:bodyPr/>
                    <a:lstStyle/>
                    <a:p>
                      <a:pPr algn="l" fontAlgn="ctr"/>
                      <a:r>
                        <a:rPr lang="uk-UA" sz="1400">
                          <a:effectLst/>
                        </a:rPr>
                        <a:t>Тахіпное &gt;30/хв</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pPr algn="ctr" fontAlgn="ctr"/>
                      <a:endParaRPr lang="uk-UA" sz="16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1400" dirty="0">
                          <a:effectLst/>
                        </a:rPr>
                        <a:t>+ 20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52698">
                <a:tc gridSpan="2">
                  <a:txBody>
                    <a:bodyPr/>
                    <a:lstStyle/>
                    <a:p>
                      <a:pPr algn="l" fontAlgn="ctr"/>
                      <a:r>
                        <a:rPr lang="ru-RU" sz="1400">
                          <a:effectLst/>
                        </a:rPr>
                        <a:t>Систолічний АТ &lt;90 мм рт. ст.</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pPr algn="ctr" fontAlgn="ctr"/>
                      <a:endParaRPr lang="uk-UA" sz="16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1400" dirty="0">
                          <a:effectLst/>
                        </a:rPr>
                        <a:t>+ 20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52698">
                <a:tc gridSpan="2">
                  <a:txBody>
                    <a:bodyPr/>
                    <a:lstStyle/>
                    <a:p>
                      <a:pPr algn="l" fontAlgn="ctr"/>
                      <a:r>
                        <a:rPr lang="ru-RU" sz="1400">
                          <a:effectLst/>
                        </a:rPr>
                        <a:t>Гіпотермія (&lt;35 °С) чи гіпертермія (&gt;40 °С)</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pPr algn="ctr" fontAlgn="ctr"/>
                      <a:endParaRPr lang="uk-UA" sz="16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1400" dirty="0">
                          <a:effectLst/>
                        </a:rPr>
                        <a:t>+ 15</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52698">
                <a:tc gridSpan="2">
                  <a:txBody>
                    <a:bodyPr/>
                    <a:lstStyle/>
                    <a:p>
                      <a:pPr algn="l" fontAlgn="ctr"/>
                      <a:r>
                        <a:rPr lang="uk-UA" sz="1400">
                          <a:effectLst/>
                        </a:rPr>
                        <a:t>Тахікардія &gt;125/хв</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pPr algn="ctr" fontAlgn="ctr"/>
                      <a:endParaRPr lang="uk-UA" sz="16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252698">
                <a:tc gridSpan="2">
                  <a:txBody>
                    <a:bodyPr/>
                    <a:lstStyle/>
                    <a:p>
                      <a:pPr algn="l" fontAlgn="ctr"/>
                      <a:r>
                        <a:rPr lang="uk-UA" sz="1400">
                          <a:effectLst/>
                        </a:rPr>
                        <a:t>Плевральний випіт</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pPr algn="ctr" fontAlgn="ctr"/>
                      <a:endParaRPr lang="uk-UA" sz="16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52698">
                <a:tc gridSpan="3">
                  <a:txBody>
                    <a:bodyPr/>
                    <a:lstStyle/>
                    <a:p>
                      <a:pPr algn="ctr" fontAlgn="ctr"/>
                      <a:r>
                        <a:rPr lang="uk-UA" sz="1400" b="1" dirty="0">
                          <a:effectLst/>
                        </a:rPr>
                        <a:t>Лабораторні ознаки</a:t>
                      </a:r>
                      <a:endParaRPr lang="uk-UA" sz="1400" dirty="0">
                        <a:effectLst/>
                      </a:endParaRP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19"/>
                  </a:ext>
                </a:extLst>
              </a:tr>
              <a:tr h="252698">
                <a:tc>
                  <a:txBody>
                    <a:bodyPr/>
                    <a:lstStyle/>
                    <a:p>
                      <a:pPr algn="l" fontAlgn="ctr"/>
                      <a:r>
                        <a:rPr lang="en-US" sz="1400">
                          <a:effectLst/>
                        </a:rPr>
                        <a:t>pH </a:t>
                      </a:r>
                      <a:r>
                        <a:rPr lang="uk-UA" sz="1400">
                          <a:effectLst/>
                        </a:rPr>
                        <a:t>крові &lt;7,35</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+ 30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20"/>
                  </a:ext>
                </a:extLst>
              </a:tr>
              <a:tr h="252698">
                <a:tc>
                  <a:txBody>
                    <a:bodyPr/>
                    <a:lstStyle/>
                    <a:p>
                      <a:pPr algn="l" fontAlgn="ctr"/>
                      <a:r>
                        <a:rPr lang="ru-RU" sz="1400">
                          <a:effectLst/>
                        </a:rPr>
                        <a:t>Азот сечовини крові &gt;10,7 ммоль/л</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+ 20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21"/>
                  </a:ext>
                </a:extLst>
              </a:tr>
              <a:tr h="252698">
                <a:tc>
                  <a:txBody>
                    <a:bodyPr/>
                    <a:lstStyle/>
                    <a:p>
                      <a:pPr algn="l" fontAlgn="ctr"/>
                      <a:r>
                        <a:rPr lang="en-US" sz="1400">
                          <a:effectLst/>
                        </a:rPr>
                        <a:t>Na</a:t>
                      </a:r>
                      <a:r>
                        <a:rPr lang="en-US" sz="1400" baseline="30000">
                          <a:effectLst/>
                        </a:rPr>
                        <a:t>+</a:t>
                      </a:r>
                      <a:r>
                        <a:rPr lang="en-US" sz="1400">
                          <a:effectLst/>
                        </a:rPr>
                        <a:t> </a:t>
                      </a:r>
                      <a:r>
                        <a:rPr lang="uk-UA" sz="1400">
                          <a:effectLst/>
                        </a:rPr>
                        <a:t>крові &lt;130 мекв/л</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+ 20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22"/>
                  </a:ext>
                </a:extLst>
              </a:tr>
              <a:tr h="252698">
                <a:tc>
                  <a:txBody>
                    <a:bodyPr/>
                    <a:lstStyle/>
                    <a:p>
                      <a:pPr algn="l" fontAlgn="ctr"/>
                      <a:r>
                        <a:rPr lang="uk-UA" sz="1400">
                          <a:effectLst/>
                        </a:rPr>
                        <a:t>Глюкоза крові &gt;13,9 ммоль/л</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23"/>
                  </a:ext>
                </a:extLst>
              </a:tr>
              <a:tr h="252698">
                <a:tc>
                  <a:txBody>
                    <a:bodyPr/>
                    <a:lstStyle/>
                    <a:p>
                      <a:pPr algn="l" fontAlgn="ctr"/>
                      <a:r>
                        <a:rPr lang="uk-UA" sz="1400">
                          <a:effectLst/>
                        </a:rPr>
                        <a:t>Гематокрит &lt;30%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24"/>
                  </a:ext>
                </a:extLst>
              </a:tr>
              <a:tr h="252698">
                <a:tc>
                  <a:txBody>
                    <a:bodyPr/>
                    <a:lstStyle/>
                    <a:p>
                      <a:pPr algn="l" fontAlgn="ctr"/>
                      <a:r>
                        <a:rPr lang="ru-RU" sz="1400" dirty="0">
                          <a:effectLst/>
                        </a:rPr>
                        <a:t>РаО</a:t>
                      </a:r>
                      <a:r>
                        <a:rPr lang="ru-RU" sz="1400" baseline="-25000" dirty="0">
                          <a:effectLst/>
                        </a:rPr>
                        <a:t>2 </a:t>
                      </a:r>
                      <a:r>
                        <a:rPr lang="ru-RU" sz="1400" dirty="0">
                          <a:effectLst/>
                        </a:rPr>
                        <a:t>&lt;60 мм рт. ст., SaO</a:t>
                      </a:r>
                      <a:r>
                        <a:rPr lang="ru-RU" sz="1400" baseline="-25000" dirty="0">
                          <a:effectLst/>
                        </a:rPr>
                        <a:t>2 </a:t>
                      </a:r>
                      <a:r>
                        <a:rPr lang="ru-RU" sz="1400" dirty="0">
                          <a:effectLst/>
                        </a:rPr>
                        <a:t>&lt;90%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gridSpan="2">
                  <a:txBody>
                    <a:bodyPr/>
                    <a:lstStyle/>
                    <a:p>
                      <a:pPr algn="ctr" fontAlgn="ctr"/>
                      <a:r>
                        <a:rPr lang="uk-UA" sz="1400" dirty="0">
                          <a:effectLst/>
                        </a:rPr>
                        <a:t>+ 10</a:t>
                      </a:r>
                    </a:p>
                  </a:txBody>
                  <a:tcPr marL="14661" marR="14661" marT="14661" marB="14661"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hMerge="1">
                  <a:txBody>
                    <a:bodyPr/>
                    <a:lstStyle/>
                    <a:p>
                      <a:endParaRPr lang="uk-UA"/>
                    </a:p>
                  </a:txBody>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4182291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3582586"/>
              </p:ext>
            </p:extLst>
          </p:nvPr>
        </p:nvGraphicFramePr>
        <p:xfrm>
          <a:off x="829734" y="2194507"/>
          <a:ext cx="10244665" cy="3017520"/>
        </p:xfrm>
        <a:graphic>
          <a:graphicData uri="http://schemas.openxmlformats.org/drawingml/2006/table">
            <a:tbl>
              <a:tblPr/>
              <a:tblGrid>
                <a:gridCol w="2726266">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404533">
                  <a:extLst>
                    <a:ext uri="{9D8B030D-6E8A-4147-A177-3AD203B41FA5}">
                      <a16:colId xmlns:a16="http://schemas.microsoft.com/office/drawing/2014/main" val="20002"/>
                    </a:ext>
                  </a:extLst>
                </a:gridCol>
                <a:gridCol w="2404533">
                  <a:extLst>
                    <a:ext uri="{9D8B030D-6E8A-4147-A177-3AD203B41FA5}">
                      <a16:colId xmlns:a16="http://schemas.microsoft.com/office/drawing/2014/main" val="20003"/>
                    </a:ext>
                  </a:extLst>
                </a:gridCol>
              </a:tblGrid>
              <a:tr h="0">
                <a:tc>
                  <a:txBody>
                    <a:bodyPr/>
                    <a:lstStyle/>
                    <a:p>
                      <a:pPr algn="ctr" fontAlgn="ctr"/>
                      <a:r>
                        <a:rPr lang="uk-UA" sz="2400" b="1" dirty="0">
                          <a:effectLst/>
                        </a:rPr>
                        <a:t>Клас ризику</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2400" b="1" dirty="0">
                          <a:effectLst/>
                        </a:rPr>
                        <a:t>Сума балів</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2400" b="1">
                          <a:effectLst/>
                        </a:rPr>
                        <a:t>Летальність, %</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2400" b="1">
                          <a:effectLst/>
                        </a:rPr>
                        <a:t>Лікування</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extLst>
                  <a:ext uri="{0D108BD9-81ED-4DB2-BD59-A6C34878D82A}">
                    <a16:rowId xmlns:a16="http://schemas.microsoft.com/office/drawing/2014/main" val="10000"/>
                  </a:ext>
                </a:extLst>
              </a:tr>
              <a:tr h="0">
                <a:tc>
                  <a:txBody>
                    <a:bodyPr/>
                    <a:lstStyle/>
                    <a:p>
                      <a:pPr algn="ctr" fontAlgn="ctr"/>
                      <a:r>
                        <a:rPr lang="en-US" sz="2400">
                          <a:effectLst/>
                        </a:rPr>
                        <a:t>I</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dirty="0">
                          <a:effectLst/>
                        </a:rPr>
                        <a:t>0</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0,1</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Амбулаторне</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algn="ctr" fontAlgn="ctr"/>
                      <a:r>
                        <a:rPr lang="en-US" sz="2400">
                          <a:effectLst/>
                        </a:rPr>
                        <a:t>II</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≤70</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dirty="0">
                          <a:effectLst/>
                        </a:rPr>
                        <a:t>0,6</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Амбулаторне</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algn="ctr" fontAlgn="ctr"/>
                      <a:r>
                        <a:rPr lang="en-US" sz="2400">
                          <a:effectLst/>
                        </a:rPr>
                        <a:t>III</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71–90</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dirty="0">
                          <a:effectLst/>
                        </a:rPr>
                        <a:t>2,8</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dirty="0">
                          <a:effectLst/>
                        </a:rPr>
                        <a:t>Амбулаторне (стаціонарне)</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algn="ctr" fontAlgn="ctr"/>
                      <a:r>
                        <a:rPr lang="en-US" sz="2400">
                          <a:effectLst/>
                        </a:rPr>
                        <a:t>IV</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91–130</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8,2</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dirty="0">
                          <a:effectLst/>
                        </a:rPr>
                        <a:t>Стаціонарне</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algn="ctr" fontAlgn="ctr"/>
                      <a:r>
                        <a:rPr lang="en-US" sz="2400">
                          <a:effectLst/>
                        </a:rPr>
                        <a:t>V</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&gt;130</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a:effectLst/>
                        </a:rPr>
                        <a:t>29,2</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ctr" fontAlgn="ctr"/>
                      <a:r>
                        <a:rPr lang="uk-UA" sz="2400" dirty="0">
                          <a:effectLst/>
                        </a:rPr>
                        <a:t>Стаціонарне</a:t>
                      </a:r>
                    </a:p>
                  </a:txBody>
                  <a:tcPr marL="38100" marR="38100" marT="38100" marB="3810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3" name="Прямоугольник 2"/>
          <p:cNvSpPr/>
          <p:nvPr/>
        </p:nvSpPr>
        <p:spPr>
          <a:xfrm>
            <a:off x="846668" y="701302"/>
            <a:ext cx="10532533" cy="461665"/>
          </a:xfrm>
          <a:prstGeom prst="rect">
            <a:avLst/>
          </a:prstGeom>
        </p:spPr>
        <p:txBody>
          <a:bodyPr wrap="square">
            <a:spAutoFit/>
          </a:bodyPr>
          <a:lstStyle/>
          <a:p>
            <a:r>
              <a:rPr lang="ru-RU" sz="2400" b="1" i="1" dirty="0" err="1">
                <a:solidFill>
                  <a:srgbClr val="000000"/>
                </a:solidFill>
                <a:effectLst/>
                <a:latin typeface="Arial" panose="020B0604020202020204" pitchFamily="34" charset="0"/>
              </a:rPr>
              <a:t>Класи</a:t>
            </a:r>
            <a:r>
              <a:rPr lang="ru-RU" sz="2400" b="1" i="1" dirty="0">
                <a:solidFill>
                  <a:srgbClr val="000000"/>
                </a:solidFill>
                <a:effectLst/>
                <a:latin typeface="Arial" panose="020B0604020202020204" pitchFamily="34" charset="0"/>
              </a:rPr>
              <a:t> </a:t>
            </a:r>
            <a:r>
              <a:rPr lang="ru-RU" sz="2400" b="1" i="1" dirty="0" err="1">
                <a:solidFill>
                  <a:srgbClr val="000000"/>
                </a:solidFill>
                <a:effectLst/>
                <a:latin typeface="Arial" panose="020B0604020202020204" pitchFamily="34" charset="0"/>
              </a:rPr>
              <a:t>ризику</a:t>
            </a:r>
            <a:r>
              <a:rPr lang="ru-RU" sz="2400" b="1" i="1" dirty="0">
                <a:solidFill>
                  <a:srgbClr val="000000"/>
                </a:solidFill>
                <a:effectLst/>
                <a:latin typeface="Arial" panose="020B0604020202020204" pitchFamily="34" charset="0"/>
              </a:rPr>
              <a:t> летального </a:t>
            </a:r>
            <a:r>
              <a:rPr lang="ru-RU" sz="2400" b="1" i="1" dirty="0" err="1">
                <a:solidFill>
                  <a:srgbClr val="000000"/>
                </a:solidFill>
                <a:effectLst/>
                <a:latin typeface="Arial" panose="020B0604020202020204" pitchFamily="34" charset="0"/>
              </a:rPr>
              <a:t>наслідку</a:t>
            </a:r>
            <a:r>
              <a:rPr lang="ru-RU" sz="2400" b="1" i="1" dirty="0">
                <a:solidFill>
                  <a:srgbClr val="000000"/>
                </a:solidFill>
                <a:effectLst/>
                <a:latin typeface="Arial" panose="020B0604020202020204" pitchFamily="34" charset="0"/>
              </a:rPr>
              <a:t> у </a:t>
            </a:r>
            <a:r>
              <a:rPr lang="ru-RU" sz="2400" b="1" i="1" dirty="0" err="1">
                <a:solidFill>
                  <a:srgbClr val="000000"/>
                </a:solidFill>
                <a:effectLst/>
                <a:latin typeface="Arial" panose="020B0604020202020204" pitchFamily="34" charset="0"/>
              </a:rPr>
              <a:t>хворих</a:t>
            </a:r>
            <a:r>
              <a:rPr lang="ru-RU" sz="2400" b="1" i="1" dirty="0">
                <a:solidFill>
                  <a:srgbClr val="000000"/>
                </a:solidFill>
                <a:effectLst/>
                <a:latin typeface="Arial" panose="020B0604020202020204" pitchFamily="34" charset="0"/>
              </a:rPr>
              <a:t> на НП за шкалою PSI</a:t>
            </a:r>
            <a:endParaRPr lang="uk-UA" sz="2400" i="1" dirty="0"/>
          </a:p>
        </p:txBody>
      </p:sp>
    </p:spTree>
    <p:extLst>
      <p:ext uri="{BB962C8B-B14F-4D97-AF65-F5344CB8AC3E}">
        <p14:creationId xmlns:p14="http://schemas.microsoft.com/office/powerpoint/2010/main" val="1023527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0871" y="408214"/>
            <a:ext cx="10912929" cy="5992586"/>
          </a:xfrm>
        </p:spPr>
        <p:txBody>
          <a:bodyPr>
            <a:normAutofit/>
          </a:bodyPr>
          <a:lstStyle/>
          <a:p>
            <a:r>
              <a:rPr lang="uk-UA" b="1" dirty="0"/>
              <a:t>Шкала </a:t>
            </a:r>
            <a:r>
              <a:rPr lang="en-US" b="1" dirty="0"/>
              <a:t>CRB-65 </a:t>
            </a:r>
            <a:r>
              <a:rPr lang="uk-UA" dirty="0"/>
              <a:t>відрізняється від попередньої відсутністю лабораторного параметра — азоту сечовини, що спрощує її використання в амбулаторних хворих/приймальному відділенні лікувального закладу. Виходячи з вірогідності летального наслідку, в цій шкалі пацієнтів розподіляють на 3 групи, кожна з яких відповідає певній тяжкості перебігу захворювання і для якої рекомендують переважне місце лікування. Мінімальна кількість балів за цією шкалою </a:t>
            </a:r>
            <a:r>
              <a:rPr lang="uk-UA" i="1" dirty="0"/>
              <a:t>становить 0, максимальна — 4 бали.</a:t>
            </a:r>
          </a:p>
          <a:p>
            <a:pPr marL="0" indent="0" algn="ctr">
              <a:buNone/>
            </a:pPr>
            <a:endParaRPr lang="uk-UA" b="1" i="1" dirty="0"/>
          </a:p>
          <a:p>
            <a:pPr marL="0" indent="0" algn="ctr">
              <a:buNone/>
            </a:pPr>
            <a:r>
              <a:rPr lang="uk-UA" b="1" i="1" dirty="0"/>
              <a:t>Найчастіше до порушень свідомості відносять:</a:t>
            </a:r>
          </a:p>
          <a:p>
            <a:r>
              <a:rPr lang="uk-UA" dirty="0"/>
              <a:t>психомоторне збудження та галюцинації, пов’язані з </a:t>
            </a:r>
            <a:r>
              <a:rPr lang="uk-UA" dirty="0" err="1"/>
              <a:t>гіпоксемією</a:t>
            </a:r>
            <a:r>
              <a:rPr lang="uk-UA" dirty="0"/>
              <a:t>;</a:t>
            </a:r>
          </a:p>
          <a:p>
            <a:r>
              <a:rPr lang="uk-UA" dirty="0"/>
              <a:t>пригнічення свідомості (глибоке приглушення, сопор, кома — тобто оцінка свідомості за шкалою коми Глазго 12 балів і менше);</a:t>
            </a:r>
          </a:p>
          <a:p>
            <a:r>
              <a:rPr lang="uk-UA" dirty="0"/>
              <a:t>порушення орієнтації в просторі та часі (може використовуватися скорочений розумовий тест — </a:t>
            </a:r>
            <a:r>
              <a:rPr lang="en-US" dirty="0" err="1"/>
              <a:t>Abrevetional</a:t>
            </a:r>
            <a:r>
              <a:rPr lang="en-US" dirty="0"/>
              <a:t> </a:t>
            </a:r>
            <a:r>
              <a:rPr lang="uk-UA" dirty="0"/>
              <a:t>М</a:t>
            </a:r>
            <a:r>
              <a:rPr lang="en-US" dirty="0" err="1"/>
              <a:t>ental</a:t>
            </a:r>
            <a:r>
              <a:rPr lang="en-US" dirty="0"/>
              <a:t> Test).</a:t>
            </a:r>
          </a:p>
        </p:txBody>
      </p:sp>
    </p:spTree>
    <p:extLst>
      <p:ext uri="{BB962C8B-B14F-4D97-AF65-F5344CB8AC3E}">
        <p14:creationId xmlns:p14="http://schemas.microsoft.com/office/powerpoint/2010/main" val="2784216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9189" y="276872"/>
            <a:ext cx="9720072" cy="1499616"/>
          </a:xfrm>
        </p:spPr>
        <p:txBody>
          <a:bodyPr/>
          <a:lstStyle/>
          <a:p>
            <a:pPr algn="ctr"/>
            <a:r>
              <a:rPr lang="uk-UA" b="1" dirty="0" err="1"/>
              <a:t>Догоспітальний</a:t>
            </a:r>
            <a:r>
              <a:rPr lang="uk-UA" b="1" dirty="0"/>
              <a:t> етап</a:t>
            </a:r>
            <a:br>
              <a:rPr lang="uk-UA" dirty="0"/>
            </a:br>
            <a:endParaRPr lang="uk-UA" dirty="0"/>
          </a:p>
        </p:txBody>
      </p:sp>
      <p:sp>
        <p:nvSpPr>
          <p:cNvPr id="3" name="Объект 2"/>
          <p:cNvSpPr>
            <a:spLocks noGrp="1"/>
          </p:cNvSpPr>
          <p:nvPr>
            <p:ph idx="1"/>
          </p:nvPr>
        </p:nvSpPr>
        <p:spPr>
          <a:xfrm>
            <a:off x="244929" y="1224641"/>
            <a:ext cx="11108871" cy="5502729"/>
          </a:xfrm>
        </p:spPr>
        <p:txBody>
          <a:bodyPr>
            <a:normAutofit fontScale="70000" lnSpcReduction="20000"/>
          </a:bodyPr>
          <a:lstStyle/>
          <a:p>
            <a:pPr marL="0" indent="0">
              <a:buNone/>
            </a:pPr>
            <a:r>
              <a:rPr lang="uk-UA" dirty="0"/>
              <a:t>Рання діагностика та своєчасне призначення </a:t>
            </a:r>
            <a:r>
              <a:rPr lang="uk-UA" dirty="0" err="1"/>
              <a:t>етіотропного</a:t>
            </a:r>
            <a:r>
              <a:rPr lang="uk-UA" dirty="0"/>
              <a:t> лікування зменшують ризик розвитку ускладнень та зменшують кількість госпіталізацій.</a:t>
            </a:r>
          </a:p>
          <a:p>
            <a:pPr marL="0" indent="0">
              <a:buNone/>
            </a:pPr>
            <a:r>
              <a:rPr lang="uk-UA" b="1" dirty="0"/>
              <a:t>Необхідні дії керівника бригади екстреної (швидкої) медичної допомоги</a:t>
            </a:r>
            <a:endParaRPr lang="uk-UA" dirty="0"/>
          </a:p>
          <a:p>
            <a:pPr marL="0" indent="0">
              <a:buNone/>
            </a:pPr>
            <a:r>
              <a:rPr lang="uk-UA" b="1" dirty="0"/>
              <a:t>Обов’язкові:</a:t>
            </a:r>
            <a:endParaRPr lang="uk-UA" dirty="0"/>
          </a:p>
          <a:p>
            <a:pPr marL="0" indent="0">
              <a:buNone/>
            </a:pPr>
            <a:r>
              <a:rPr lang="uk-UA" dirty="0"/>
              <a:t>1.  Збір анамнезу захворювання, анамнезу життя, алергологічного анамнезу.</a:t>
            </a:r>
          </a:p>
          <a:p>
            <a:pPr marL="0" indent="0">
              <a:buNone/>
            </a:pPr>
            <a:r>
              <a:rPr lang="uk-UA" dirty="0"/>
              <a:t>2.  </a:t>
            </a:r>
            <a:r>
              <a:rPr lang="uk-UA" b="1" dirty="0" err="1"/>
              <a:t>Фізикальний</a:t>
            </a:r>
            <a:r>
              <a:rPr lang="uk-UA" b="1" dirty="0"/>
              <a:t> огляд.</a:t>
            </a:r>
          </a:p>
          <a:p>
            <a:pPr marL="0" indent="0">
              <a:buNone/>
            </a:pPr>
            <a:r>
              <a:rPr lang="uk-UA" dirty="0"/>
              <a:t>3.  Оцінка порушення функції </a:t>
            </a:r>
            <a:r>
              <a:rPr lang="uk-UA" dirty="0" err="1"/>
              <a:t>огранів</a:t>
            </a:r>
            <a:r>
              <a:rPr lang="uk-UA" dirty="0"/>
              <a:t> та систем.</a:t>
            </a:r>
          </a:p>
          <a:p>
            <a:pPr marL="0" indent="0">
              <a:buNone/>
            </a:pPr>
            <a:r>
              <a:rPr lang="uk-UA" dirty="0"/>
              <a:t>4.  В залежності від ситуації надати екстрену допомогу (усунути порушення </a:t>
            </a:r>
            <a:r>
              <a:rPr lang="uk-UA" dirty="0" err="1"/>
              <a:t>життєво</a:t>
            </a:r>
            <a:r>
              <a:rPr lang="uk-UA" dirty="0"/>
              <a:t> важливих функцій організму) відповідно до чинних медико-технологічних документів, що стосуються надання </a:t>
            </a:r>
            <a:r>
              <a:rPr lang="uk-UA" dirty="0" err="1"/>
              <a:t>синдромальної</a:t>
            </a:r>
            <a:r>
              <a:rPr lang="uk-UA" dirty="0"/>
              <a:t> медичної допомоги бригадами екстреної (швидкої) медичної допомоги.</a:t>
            </a:r>
          </a:p>
          <a:p>
            <a:pPr marL="0" indent="0">
              <a:buNone/>
            </a:pPr>
            <a:r>
              <a:rPr lang="uk-UA" dirty="0"/>
              <a:t>5.  Оцінити соціально-побутові умови життя з огляду на можливість пацієнта отримувати в подальшому адекватне лікування.</a:t>
            </a:r>
          </a:p>
          <a:p>
            <a:pPr marL="0" indent="0">
              <a:buNone/>
            </a:pPr>
            <a:r>
              <a:rPr lang="uk-UA" dirty="0"/>
              <a:t>6.  Забезпечити надання екстреної медичної допомоги та термінову госпіталізацію (за згодою пацієнта) у відповідні ЗОЗ, що надають вторинну медичну допомогу.</a:t>
            </a:r>
          </a:p>
          <a:p>
            <a:pPr marL="0" indent="0">
              <a:buNone/>
            </a:pPr>
            <a:r>
              <a:rPr lang="uk-UA" dirty="0"/>
              <a:t>7.  При наявності медичних, соціально-побутових чи інших показань до госпіталізації – госпіталізувати пацієнта до відповідного ЗОЗ.</a:t>
            </a:r>
          </a:p>
          <a:p>
            <a:pPr marL="0" indent="0">
              <a:buNone/>
            </a:pPr>
            <a:r>
              <a:rPr lang="uk-UA" b="1" dirty="0"/>
              <a:t>Бажані:</a:t>
            </a:r>
            <a:endParaRPr lang="uk-UA" dirty="0"/>
          </a:p>
          <a:p>
            <a:pPr marL="0" indent="0">
              <a:buNone/>
            </a:pPr>
            <a:r>
              <a:rPr lang="uk-UA" dirty="0"/>
              <a:t>1.     </a:t>
            </a:r>
            <a:r>
              <a:rPr lang="uk-UA" b="1" dirty="0" err="1"/>
              <a:t>Пульсоксиметрія</a:t>
            </a:r>
            <a:r>
              <a:rPr lang="uk-UA" b="1" dirty="0"/>
              <a:t> </a:t>
            </a:r>
            <a:r>
              <a:rPr lang="uk-UA" dirty="0"/>
              <a:t>(визначення </a:t>
            </a:r>
            <a:r>
              <a:rPr lang="uk-UA" b="1" dirty="0"/>
              <a:t>сатурації </a:t>
            </a:r>
            <a:r>
              <a:rPr lang="uk-UA" dirty="0"/>
              <a:t>крові киснем, норма – 95%).</a:t>
            </a:r>
          </a:p>
          <a:p>
            <a:pPr marL="0" indent="0">
              <a:buNone/>
            </a:pPr>
            <a:r>
              <a:rPr lang="uk-UA" dirty="0"/>
              <a:t>2.     Реєстрація та оцінка </a:t>
            </a:r>
            <a:r>
              <a:rPr lang="uk-UA" b="1" dirty="0"/>
              <a:t>ЕКГ</a:t>
            </a:r>
            <a:r>
              <a:rPr lang="uk-UA" dirty="0"/>
              <a:t>.</a:t>
            </a:r>
          </a:p>
          <a:p>
            <a:endParaRPr lang="uk-UA" dirty="0"/>
          </a:p>
        </p:txBody>
      </p:sp>
    </p:spTree>
    <p:extLst>
      <p:ext uri="{BB962C8B-B14F-4D97-AF65-F5344CB8AC3E}">
        <p14:creationId xmlns:p14="http://schemas.microsoft.com/office/powerpoint/2010/main" val="3184408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7586" y="506186"/>
            <a:ext cx="11076214" cy="5670777"/>
          </a:xfrm>
        </p:spPr>
        <p:txBody>
          <a:bodyPr>
            <a:normAutofit/>
          </a:bodyPr>
          <a:lstStyle/>
          <a:p>
            <a:pPr marL="0" indent="0">
              <a:buNone/>
            </a:pPr>
            <a:r>
              <a:rPr lang="uk-UA" b="1" dirty="0"/>
              <a:t>Лікування</a:t>
            </a:r>
            <a:endParaRPr lang="uk-UA" dirty="0"/>
          </a:p>
          <a:p>
            <a:pPr marL="0" indent="0">
              <a:buNone/>
            </a:pPr>
            <a:r>
              <a:rPr lang="uk-UA" b="1" dirty="0"/>
              <a:t>Необхідні дії керівника бригади екстреної (швидкої) медичної допомоги:</a:t>
            </a:r>
            <a:endParaRPr lang="uk-UA" dirty="0"/>
          </a:p>
          <a:p>
            <a:pPr marL="0" indent="0">
              <a:buNone/>
            </a:pPr>
            <a:r>
              <a:rPr lang="uk-UA" b="1" dirty="0"/>
              <a:t>Обов’язкові:</a:t>
            </a:r>
            <a:endParaRPr lang="uk-UA" dirty="0"/>
          </a:p>
          <a:p>
            <a:pPr marL="0" indent="0">
              <a:buNone/>
            </a:pPr>
            <a:r>
              <a:rPr lang="uk-UA" dirty="0"/>
              <a:t>1.  Забезпечити положення пацієнта лежачи з піднятою злегка головою.</a:t>
            </a:r>
          </a:p>
          <a:p>
            <a:pPr marL="0" indent="0">
              <a:buNone/>
            </a:pPr>
            <a:r>
              <a:rPr lang="uk-UA" dirty="0"/>
              <a:t>2.  Забезпечити подачу кисню (за потреби).</a:t>
            </a:r>
          </a:p>
          <a:p>
            <a:pPr marL="0" indent="0">
              <a:buNone/>
            </a:pPr>
            <a:r>
              <a:rPr lang="uk-UA" dirty="0"/>
              <a:t>3.  Забезпечити </a:t>
            </a:r>
            <a:r>
              <a:rPr lang="uk-UA" dirty="0" err="1"/>
              <a:t>моніторування</a:t>
            </a:r>
            <a:r>
              <a:rPr lang="uk-UA" dirty="0"/>
              <a:t> життєвих функцій та електрокардіограми пацієнтам в тяжкому стані.</a:t>
            </a:r>
          </a:p>
          <a:p>
            <a:pPr marL="0" indent="0">
              <a:buNone/>
            </a:pPr>
            <a:r>
              <a:rPr lang="uk-UA" dirty="0"/>
              <a:t>4.  Забезпечення венозного доступу пацієнтам в тяжкому стані.</a:t>
            </a:r>
          </a:p>
          <a:p>
            <a:pPr marL="0" indent="0">
              <a:buNone/>
            </a:pPr>
            <a:r>
              <a:rPr lang="uk-UA" dirty="0"/>
              <a:t>5.  </a:t>
            </a:r>
            <a:r>
              <a:rPr lang="uk-UA" b="1" dirty="0"/>
              <a:t>Оксигенотерапія </a:t>
            </a:r>
            <a:r>
              <a:rPr lang="uk-UA" dirty="0"/>
              <a:t>пацієнтам в тяжкому стані.</a:t>
            </a:r>
          </a:p>
          <a:p>
            <a:pPr marL="0" indent="0">
              <a:buNone/>
            </a:pPr>
            <a:r>
              <a:rPr lang="uk-UA" dirty="0"/>
              <a:t>6.  Пацієнтам, які знаходяться в тяжкому стані, ввести антибіотик внутрішньовенно.</a:t>
            </a:r>
          </a:p>
          <a:p>
            <a:pPr marL="0" indent="0">
              <a:buNone/>
            </a:pPr>
            <a:r>
              <a:rPr lang="uk-UA" b="1" dirty="0"/>
              <a:t>3.3. Госпіталізація</a:t>
            </a:r>
            <a:endParaRPr lang="uk-UA" dirty="0"/>
          </a:p>
          <a:p>
            <a:endParaRPr lang="uk-UA" dirty="0"/>
          </a:p>
        </p:txBody>
      </p:sp>
    </p:spTree>
    <p:extLst>
      <p:ext uri="{BB962C8B-B14F-4D97-AF65-F5344CB8AC3E}">
        <p14:creationId xmlns:p14="http://schemas.microsoft.com/office/powerpoint/2010/main" val="3746840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2413" y="352130"/>
            <a:ext cx="11010900" cy="6247453"/>
          </a:xfrm>
        </p:spPr>
        <p:txBody>
          <a:bodyPr>
            <a:normAutofit/>
          </a:bodyPr>
          <a:lstStyle/>
          <a:p>
            <a:pPr marL="0" indent="0">
              <a:buNone/>
            </a:pPr>
            <a:r>
              <a:rPr lang="uk-UA" b="1" dirty="0"/>
              <a:t>Необхідні дії керівника бригади екстреної (швидкої) медичної допомоги</a:t>
            </a:r>
            <a:endParaRPr lang="uk-UA" dirty="0"/>
          </a:p>
          <a:p>
            <a:r>
              <a:rPr lang="uk-UA" b="1" dirty="0"/>
              <a:t>Обов’язкові:</a:t>
            </a:r>
            <a:endParaRPr lang="uk-UA" dirty="0"/>
          </a:p>
          <a:p>
            <a:r>
              <a:rPr lang="uk-UA" dirty="0"/>
              <a:t>1.  Всім пацієнтам, які мають показання до госпіталізації, пропонувати госпіталізацію в ЗОЗ.</a:t>
            </a:r>
          </a:p>
          <a:p>
            <a:r>
              <a:rPr lang="uk-UA" dirty="0"/>
              <a:t>2.  Пацієнтам, які відмовляються від госпіталізації, необхідно надати екстрену медичну допомогу, надати інформацію щодо перебігу хвороби та можливих ускладнень, надати рекомендації (в письмовому вигляді) щодо </a:t>
            </a:r>
            <a:r>
              <a:rPr lang="uk-UA" b="1" dirty="0" err="1"/>
              <a:t>етіотропного</a:t>
            </a:r>
            <a:r>
              <a:rPr lang="uk-UA" b="1" dirty="0"/>
              <a:t> </a:t>
            </a:r>
            <a:r>
              <a:rPr lang="uk-UA" dirty="0"/>
              <a:t>та </a:t>
            </a:r>
            <a:r>
              <a:rPr lang="uk-UA" b="1" dirty="0"/>
              <a:t>симптоматичного </a:t>
            </a:r>
            <a:r>
              <a:rPr lang="uk-UA" dirty="0"/>
              <a:t>лікування хвороби із зазначенням лікарських засобів, разової дози та кількості прийомів на добу; повідомити пацієнта про необхідність звернення до свого сімейного лікаря впродовж 12 годин.</a:t>
            </a:r>
          </a:p>
          <a:p>
            <a:r>
              <a:rPr lang="uk-UA" dirty="0"/>
              <a:t>3.  Пацієнта транспортувати на ношах після стабілізації його стану.</a:t>
            </a:r>
          </a:p>
          <a:p>
            <a:r>
              <a:rPr lang="uk-UA" dirty="0"/>
              <a:t>4.  Під час транспортування пацієнта необхідно забезпечити </a:t>
            </a:r>
            <a:r>
              <a:rPr lang="uk-UA" dirty="0" err="1"/>
              <a:t>моніторування</a:t>
            </a:r>
            <a:r>
              <a:rPr lang="uk-UA" dirty="0"/>
              <a:t> стану пацієнта, контроль АТ, ЧСС, ЧД, ЕКГ, проведення лікувальних заходів та готовність до проведення реанімаційних заходів.</a:t>
            </a:r>
          </a:p>
          <a:p>
            <a:endParaRPr lang="uk-UA" dirty="0"/>
          </a:p>
        </p:txBody>
      </p:sp>
    </p:spTree>
    <p:extLst>
      <p:ext uri="{BB962C8B-B14F-4D97-AF65-F5344CB8AC3E}">
        <p14:creationId xmlns:p14="http://schemas.microsoft.com/office/powerpoint/2010/main" val="1188705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35964" y="648586"/>
            <a:ext cx="9720071" cy="4023360"/>
          </a:xfrm>
        </p:spPr>
        <p:txBody>
          <a:bodyPr/>
          <a:lstStyle/>
          <a:p>
            <a:r>
              <a:rPr lang="uk-UA" dirty="0"/>
              <a:t>Діагноз НП — абсолютне показання до призначення антибіотиків, які є основою лікування таких хворих АБТ необхідно починати одразу після встановлення діагнозу, особливо у тих пацієнтів з НП, які потребують госпіталізації. </a:t>
            </a:r>
          </a:p>
          <a:p>
            <a:r>
              <a:rPr lang="uk-UA" dirty="0"/>
              <a:t>Абсолютно неприйнятне зволікання з терміновим призначенням антибіотиків </a:t>
            </a:r>
            <a:r>
              <a:rPr lang="uk-UA" b="1" dirty="0"/>
              <a:t>пацієнтам із тяжким перебігом захворювання </a:t>
            </a:r>
            <a:r>
              <a:rPr lang="uk-UA" dirty="0"/>
              <a:t>через відсутність результатів бактеріоскопії і посіву мокротиння, оскільки </a:t>
            </a:r>
            <a:r>
              <a:rPr lang="uk-UA" b="1" dirty="0"/>
              <a:t>затримка введення першої дози антибіотика понад 4 год, а при наявності септичного шоку — на 1 год і більше зумовлює значне підвищення ризику смерті</a:t>
            </a:r>
            <a:r>
              <a:rPr lang="uk-UA" dirty="0"/>
              <a:t> таких хворих </a:t>
            </a:r>
          </a:p>
        </p:txBody>
      </p:sp>
    </p:spTree>
    <p:extLst>
      <p:ext uri="{BB962C8B-B14F-4D97-AF65-F5344CB8AC3E}">
        <p14:creationId xmlns:p14="http://schemas.microsoft.com/office/powerpoint/2010/main" val="847734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260194221"/>
              </p:ext>
            </p:extLst>
          </p:nvPr>
        </p:nvGraphicFramePr>
        <p:xfrm>
          <a:off x="849084" y="1181545"/>
          <a:ext cx="9682844" cy="4777350"/>
        </p:xfrm>
        <a:graphic>
          <a:graphicData uri="http://schemas.openxmlformats.org/drawingml/2006/table">
            <a:tbl>
              <a:tblPr/>
              <a:tblGrid>
                <a:gridCol w="2420711">
                  <a:extLst>
                    <a:ext uri="{9D8B030D-6E8A-4147-A177-3AD203B41FA5}">
                      <a16:colId xmlns:a16="http://schemas.microsoft.com/office/drawing/2014/main" val="20000"/>
                    </a:ext>
                  </a:extLst>
                </a:gridCol>
                <a:gridCol w="2420711">
                  <a:extLst>
                    <a:ext uri="{9D8B030D-6E8A-4147-A177-3AD203B41FA5}">
                      <a16:colId xmlns:a16="http://schemas.microsoft.com/office/drawing/2014/main" val="20001"/>
                    </a:ext>
                  </a:extLst>
                </a:gridCol>
                <a:gridCol w="2420711">
                  <a:extLst>
                    <a:ext uri="{9D8B030D-6E8A-4147-A177-3AD203B41FA5}">
                      <a16:colId xmlns:a16="http://schemas.microsoft.com/office/drawing/2014/main" val="20002"/>
                    </a:ext>
                  </a:extLst>
                </a:gridCol>
                <a:gridCol w="2420711">
                  <a:extLst>
                    <a:ext uri="{9D8B030D-6E8A-4147-A177-3AD203B41FA5}">
                      <a16:colId xmlns:a16="http://schemas.microsoft.com/office/drawing/2014/main" val="20003"/>
                    </a:ext>
                  </a:extLst>
                </a:gridCol>
              </a:tblGrid>
              <a:tr h="448044">
                <a:tc>
                  <a:txBody>
                    <a:bodyPr/>
                    <a:lstStyle/>
                    <a:p>
                      <a:pPr algn="ctr" fontAlgn="ctr"/>
                      <a:r>
                        <a:rPr lang="uk-UA" sz="1800" b="1" dirty="0">
                          <a:effectLst/>
                        </a:rPr>
                        <a:t>Група хворих</a:t>
                      </a: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1800" b="1" dirty="0">
                          <a:effectLst/>
                        </a:rPr>
                        <a:t>Можливий збудник</a:t>
                      </a: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1800" b="1">
                          <a:effectLst/>
                        </a:rPr>
                        <a:t>Препарат вибору</a:t>
                      </a: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1800" b="1">
                          <a:effectLst/>
                        </a:rPr>
                        <a:t>Альтернативний препарат</a:t>
                      </a: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extLst>
                  <a:ext uri="{0D108BD9-81ED-4DB2-BD59-A6C34878D82A}">
                    <a16:rowId xmlns:a16="http://schemas.microsoft.com/office/drawing/2014/main" val="10000"/>
                  </a:ext>
                </a:extLst>
              </a:tr>
              <a:tr h="1814956">
                <a:tc>
                  <a:txBody>
                    <a:bodyPr/>
                    <a:lstStyle/>
                    <a:p>
                      <a:pPr algn="l" fontAlgn="ctr"/>
                      <a:r>
                        <a:rPr lang="ru-RU" sz="1800" b="1">
                          <a:effectLst/>
                        </a:rPr>
                        <a:t>I група</a:t>
                      </a:r>
                      <a:br>
                        <a:rPr lang="ru-RU" sz="1800">
                          <a:effectLst/>
                        </a:rPr>
                      </a:br>
                      <a:r>
                        <a:rPr lang="ru-RU" sz="1800">
                          <a:effectLst/>
                        </a:rPr>
                        <a:t>(НП легкого перебігу в осіб без супутньої патології і тих, хто не приймав за останні 3 міс антибактеріальні препарати)</a:t>
                      </a: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l" fontAlgn="ctr"/>
                      <a:r>
                        <a:rPr lang="en-US" sz="1800" i="1">
                          <a:effectLst/>
                        </a:rPr>
                        <a:t>S. pneumoniae,</a:t>
                      </a:r>
                      <a:br>
                        <a:rPr lang="en-US" sz="1800" i="1">
                          <a:effectLst/>
                        </a:rPr>
                      </a:br>
                      <a:r>
                        <a:rPr lang="en-US" sz="1800" i="1">
                          <a:effectLst/>
                        </a:rPr>
                        <a:t>M. pneumoniae,</a:t>
                      </a:r>
                      <a:br>
                        <a:rPr lang="en-US" sz="1800" i="1">
                          <a:effectLst/>
                        </a:rPr>
                      </a:br>
                      <a:r>
                        <a:rPr lang="en-US" sz="1800" i="1">
                          <a:effectLst/>
                        </a:rPr>
                        <a:t>C. pneumoniae,</a:t>
                      </a:r>
                      <a:br>
                        <a:rPr lang="en-US" sz="1800" i="1">
                          <a:effectLst/>
                        </a:rPr>
                      </a:br>
                      <a:r>
                        <a:rPr lang="en-US" sz="1800" i="1">
                          <a:effectLst/>
                        </a:rPr>
                        <a:t>H. influenzae, </a:t>
                      </a:r>
                      <a:r>
                        <a:rPr lang="uk-UA" sz="1800" i="1">
                          <a:effectLst/>
                        </a:rPr>
                        <a:t>респіраторні віруси</a:t>
                      </a:r>
                      <a:endParaRPr lang="uk-UA" sz="1800">
                        <a:effectLst/>
                      </a:endParaRP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l" fontAlgn="ctr"/>
                      <a:r>
                        <a:rPr lang="uk-UA" sz="1800" dirty="0">
                          <a:effectLst/>
                        </a:rPr>
                        <a:t>Пероральний прийом:</a:t>
                      </a:r>
                      <a:br>
                        <a:rPr lang="uk-UA" sz="1800" dirty="0">
                          <a:effectLst/>
                        </a:rPr>
                      </a:br>
                      <a:r>
                        <a:rPr lang="uk-UA" sz="1800" dirty="0" err="1">
                          <a:effectLst/>
                        </a:rPr>
                        <a:t>амоксицилін</a:t>
                      </a:r>
                      <a:endParaRPr lang="uk-UA" sz="1800" dirty="0">
                        <a:effectLst/>
                      </a:endParaRP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l" fontAlgn="ctr"/>
                      <a:r>
                        <a:rPr lang="ru-RU" sz="1800" dirty="0" err="1">
                          <a:effectLst/>
                        </a:rPr>
                        <a:t>Пероральний</a:t>
                      </a:r>
                      <a:r>
                        <a:rPr lang="ru-RU" sz="1800" dirty="0">
                          <a:effectLst/>
                        </a:rPr>
                        <a:t> </a:t>
                      </a:r>
                      <a:r>
                        <a:rPr lang="ru-RU" sz="1800" dirty="0" err="1">
                          <a:effectLst/>
                        </a:rPr>
                        <a:t>прийом</a:t>
                      </a:r>
                      <a:r>
                        <a:rPr lang="ru-RU" sz="1800" dirty="0">
                          <a:effectLst/>
                        </a:rPr>
                        <a:t>:</a:t>
                      </a:r>
                      <a:br>
                        <a:rPr lang="ru-RU" sz="1800" dirty="0">
                          <a:effectLst/>
                        </a:rPr>
                      </a:br>
                      <a:r>
                        <a:rPr lang="ru-RU" sz="1800" dirty="0" err="1">
                          <a:effectLst/>
                        </a:rPr>
                        <a:t>макролід</a:t>
                      </a:r>
                      <a:r>
                        <a:rPr lang="ru-RU" sz="1800" dirty="0">
                          <a:effectLst/>
                        </a:rPr>
                        <a:t>*</a:t>
                      </a:r>
                      <a:br>
                        <a:rPr lang="ru-RU" sz="1800" dirty="0">
                          <a:effectLst/>
                        </a:rPr>
                      </a:br>
                      <a:r>
                        <a:rPr lang="ru-RU" sz="1800" dirty="0">
                          <a:effectLst/>
                        </a:rPr>
                        <a:t>АБО</a:t>
                      </a:r>
                      <a:br>
                        <a:rPr lang="ru-RU" sz="1800" dirty="0">
                          <a:effectLst/>
                        </a:rPr>
                      </a:br>
                      <a:r>
                        <a:rPr lang="ru-RU" sz="1800" dirty="0" err="1">
                          <a:effectLst/>
                        </a:rPr>
                        <a:t>доксициклін</a:t>
                      </a:r>
                      <a:endParaRPr lang="ru-RU" sz="1800" dirty="0">
                        <a:effectLst/>
                      </a:endParaRP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088338">
                <a:tc>
                  <a:txBody>
                    <a:bodyPr/>
                    <a:lstStyle/>
                    <a:p>
                      <a:pPr algn="l" fontAlgn="ctr"/>
                      <a:r>
                        <a:rPr lang="en-US" sz="1800" b="1">
                          <a:effectLst/>
                        </a:rPr>
                        <a:t>II </a:t>
                      </a:r>
                      <a:r>
                        <a:rPr lang="uk-UA" sz="1800" b="1">
                          <a:effectLst/>
                        </a:rPr>
                        <a:t>група</a:t>
                      </a:r>
                      <a:br>
                        <a:rPr lang="uk-UA" sz="1800">
                          <a:effectLst/>
                        </a:rPr>
                      </a:br>
                      <a:r>
                        <a:rPr lang="uk-UA" sz="1800">
                          <a:effectLst/>
                        </a:rPr>
                        <a:t>(НП легкого перебігу у осіб із супутньою патологією і/або тих, хто приймав за останні 3 міс антибактеріальні препарати)</a:t>
                      </a: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l" fontAlgn="ctr"/>
                      <a:r>
                        <a:rPr lang="en-US" sz="1800" i="1">
                          <a:effectLst/>
                        </a:rPr>
                        <a:t>S. pneumoniae,</a:t>
                      </a:r>
                      <a:br>
                        <a:rPr lang="en-US" sz="1800" i="1">
                          <a:effectLst/>
                        </a:rPr>
                      </a:br>
                      <a:r>
                        <a:rPr lang="en-US" sz="1800" i="1">
                          <a:effectLst/>
                        </a:rPr>
                        <a:t>H. influenzae,</a:t>
                      </a:r>
                      <a:br>
                        <a:rPr lang="en-US" sz="1800" i="1">
                          <a:effectLst/>
                        </a:rPr>
                      </a:br>
                      <a:r>
                        <a:rPr lang="en-US" sz="1800" i="1">
                          <a:effectLst/>
                        </a:rPr>
                        <a:t>M. pneumoniae,</a:t>
                      </a:r>
                      <a:br>
                        <a:rPr lang="en-US" sz="1800" i="1">
                          <a:effectLst/>
                        </a:rPr>
                      </a:br>
                      <a:r>
                        <a:rPr lang="en-US" sz="1800" i="1">
                          <a:effectLst/>
                        </a:rPr>
                        <a:t>C. pneumoniae,</a:t>
                      </a:r>
                      <a:br>
                        <a:rPr lang="en-US" sz="1800" i="1">
                          <a:effectLst/>
                        </a:rPr>
                      </a:br>
                      <a:r>
                        <a:rPr lang="en-US" sz="1800" i="1">
                          <a:effectLst/>
                        </a:rPr>
                        <a:t>S. aureus,</a:t>
                      </a:r>
                      <a:br>
                        <a:rPr lang="en-US" sz="1800" i="1">
                          <a:effectLst/>
                        </a:rPr>
                      </a:br>
                      <a:r>
                        <a:rPr lang="en-US" sz="1800" i="1">
                          <a:effectLst/>
                        </a:rPr>
                        <a:t>M. catarrhalis,</a:t>
                      </a:r>
                      <a:br>
                        <a:rPr lang="en-US" sz="1800">
                          <a:effectLst/>
                        </a:rPr>
                      </a:br>
                      <a:r>
                        <a:rPr lang="uk-UA" sz="1800">
                          <a:effectLst/>
                        </a:rPr>
                        <a:t>родина </a:t>
                      </a:r>
                      <a:r>
                        <a:rPr lang="en-US" sz="1800" i="1">
                          <a:effectLst/>
                        </a:rPr>
                        <a:t>Enterobacterales, </a:t>
                      </a:r>
                      <a:r>
                        <a:rPr lang="uk-UA" sz="1800" i="1">
                          <a:effectLst/>
                        </a:rPr>
                        <a:t>респіраторні віруси</a:t>
                      </a:r>
                      <a:endParaRPr lang="uk-UA" sz="1800">
                        <a:effectLst/>
                      </a:endParaRP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l" fontAlgn="ctr"/>
                      <a:r>
                        <a:rPr lang="uk-UA" sz="1800">
                          <a:effectLst/>
                        </a:rPr>
                        <a:t>Пероральний прийом: амоксицилін/клавуланова кислота</a:t>
                      </a: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tc>
                  <a:txBody>
                    <a:bodyPr/>
                    <a:lstStyle/>
                    <a:p>
                      <a:pPr algn="l" fontAlgn="ctr"/>
                      <a:r>
                        <a:rPr lang="ru-RU" sz="1800" dirty="0" err="1">
                          <a:effectLst/>
                        </a:rPr>
                        <a:t>Пероральний</a:t>
                      </a:r>
                      <a:r>
                        <a:rPr lang="ru-RU" sz="1800" dirty="0">
                          <a:effectLst/>
                        </a:rPr>
                        <a:t> </a:t>
                      </a:r>
                      <a:r>
                        <a:rPr lang="ru-RU" sz="1800" dirty="0" err="1">
                          <a:effectLst/>
                        </a:rPr>
                        <a:t>прийом</a:t>
                      </a:r>
                      <a:r>
                        <a:rPr lang="ru-RU" sz="1800" dirty="0">
                          <a:effectLst/>
                        </a:rPr>
                        <a:t>:</a:t>
                      </a:r>
                      <a:br>
                        <a:rPr lang="ru-RU" sz="1800" dirty="0">
                          <a:effectLst/>
                        </a:rPr>
                      </a:br>
                      <a:r>
                        <a:rPr lang="ru-RU" sz="1800" dirty="0" err="1">
                          <a:effectLst/>
                        </a:rPr>
                        <a:t>фторхінолон</a:t>
                      </a:r>
                      <a:r>
                        <a:rPr lang="ru-RU" sz="1800" dirty="0">
                          <a:effectLst/>
                        </a:rPr>
                        <a:t> III–IV </a:t>
                      </a:r>
                      <a:r>
                        <a:rPr lang="ru-RU" sz="1800" dirty="0" err="1">
                          <a:effectLst/>
                        </a:rPr>
                        <a:t>покоління</a:t>
                      </a:r>
                      <a:br>
                        <a:rPr lang="ru-RU" sz="1800" dirty="0">
                          <a:effectLst/>
                        </a:rPr>
                      </a:br>
                      <a:r>
                        <a:rPr lang="ru-RU" sz="1800" dirty="0">
                          <a:effectLst/>
                        </a:rPr>
                        <a:t>АБО</a:t>
                      </a:r>
                      <a:br>
                        <a:rPr lang="ru-RU" sz="1800" dirty="0">
                          <a:effectLst/>
                        </a:rPr>
                      </a:br>
                      <a:r>
                        <a:rPr lang="ru-RU" sz="1800" dirty="0" err="1">
                          <a:effectLst/>
                        </a:rPr>
                        <a:t>цефдиторен</a:t>
                      </a:r>
                      <a:endParaRPr lang="ru-RU" sz="1800" dirty="0">
                        <a:effectLst/>
                      </a:endParaRPr>
                    </a:p>
                  </a:txBody>
                  <a:tcPr marL="18985" marR="18985" marT="18985" marB="18985"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3" name="Прямоугольник 2"/>
          <p:cNvSpPr/>
          <p:nvPr/>
        </p:nvSpPr>
        <p:spPr>
          <a:xfrm>
            <a:off x="2906457" y="306027"/>
            <a:ext cx="6692922" cy="461665"/>
          </a:xfrm>
          <a:prstGeom prst="rect">
            <a:avLst/>
          </a:prstGeom>
        </p:spPr>
        <p:txBody>
          <a:bodyPr wrap="none">
            <a:spAutoFit/>
          </a:bodyPr>
          <a:lstStyle/>
          <a:p>
            <a:r>
              <a:rPr lang="ru-RU" sz="2400" b="1" i="0" dirty="0">
                <a:solidFill>
                  <a:srgbClr val="000000"/>
                </a:solidFill>
                <a:effectLst/>
                <a:latin typeface="Arial" panose="020B0604020202020204" pitchFamily="34" charset="0"/>
              </a:rPr>
              <a:t>АБТ </a:t>
            </a:r>
            <a:r>
              <a:rPr lang="ru-RU" sz="2400" b="1" i="0" dirty="0" err="1">
                <a:solidFill>
                  <a:srgbClr val="000000"/>
                </a:solidFill>
                <a:effectLst/>
                <a:latin typeface="Arial" panose="020B0604020202020204" pitchFamily="34" charset="0"/>
              </a:rPr>
              <a:t>хворих</a:t>
            </a:r>
            <a:r>
              <a:rPr lang="ru-RU" sz="2400" b="1" i="0" dirty="0">
                <a:solidFill>
                  <a:srgbClr val="000000"/>
                </a:solidFill>
                <a:effectLst/>
                <a:latin typeface="Arial" panose="020B0604020202020204" pitchFamily="34" charset="0"/>
              </a:rPr>
              <a:t> на НП в </a:t>
            </a:r>
            <a:r>
              <a:rPr lang="ru-RU" sz="2400" b="1" i="0" dirty="0" err="1">
                <a:solidFill>
                  <a:srgbClr val="000000"/>
                </a:solidFill>
                <a:effectLst/>
                <a:latin typeface="Arial" panose="020B0604020202020204" pitchFamily="34" charset="0"/>
              </a:rPr>
              <a:t>амбулаторних</a:t>
            </a:r>
            <a:r>
              <a:rPr lang="ru-RU" sz="2400" b="1" i="0" dirty="0">
                <a:solidFill>
                  <a:srgbClr val="000000"/>
                </a:solidFill>
                <a:effectLst/>
                <a:latin typeface="Arial" panose="020B0604020202020204" pitchFamily="34" charset="0"/>
              </a:rPr>
              <a:t> </a:t>
            </a:r>
            <a:r>
              <a:rPr lang="ru-RU" sz="2400" b="1" i="0" dirty="0" err="1">
                <a:solidFill>
                  <a:srgbClr val="000000"/>
                </a:solidFill>
                <a:effectLst/>
                <a:latin typeface="Arial" panose="020B0604020202020204" pitchFamily="34" charset="0"/>
              </a:rPr>
              <a:t>умовах</a:t>
            </a:r>
            <a:endParaRPr lang="uk-UA" sz="2400" dirty="0"/>
          </a:p>
        </p:txBody>
      </p:sp>
    </p:spTree>
    <p:extLst>
      <p:ext uri="{BB962C8B-B14F-4D97-AF65-F5344CB8AC3E}">
        <p14:creationId xmlns:p14="http://schemas.microsoft.com/office/powerpoint/2010/main" val="3075597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t>Критерії ефективності АБТ</a:t>
            </a:r>
            <a:br>
              <a:rPr lang="uk-UA" dirty="0"/>
            </a:br>
            <a:endParaRPr lang="uk-UA" dirty="0"/>
          </a:p>
        </p:txBody>
      </p:sp>
      <p:sp>
        <p:nvSpPr>
          <p:cNvPr id="3" name="Объект 2"/>
          <p:cNvSpPr>
            <a:spLocks noGrp="1"/>
          </p:cNvSpPr>
          <p:nvPr>
            <p:ph idx="1"/>
          </p:nvPr>
        </p:nvSpPr>
        <p:spPr>
          <a:xfrm>
            <a:off x="293913" y="1289956"/>
            <a:ext cx="11560629" cy="5388429"/>
          </a:xfrm>
        </p:spPr>
        <p:txBody>
          <a:bodyPr>
            <a:normAutofit/>
          </a:bodyPr>
          <a:lstStyle/>
          <a:p>
            <a:r>
              <a:rPr lang="uk-UA" dirty="0"/>
              <a:t>Оцінку ефективності АБТ препаратом першого ряду необхідно </a:t>
            </a:r>
            <a:r>
              <a:rPr lang="uk-UA" b="1" dirty="0"/>
              <a:t>(обов’язково!)</a:t>
            </a:r>
            <a:r>
              <a:rPr lang="uk-UA" dirty="0"/>
              <a:t> проводити через 48–72 год від початку лікування (повторний огляд хворого). Доцільним є контакт із пацієнтом по телефону на другий день від початку лікування.</a:t>
            </a:r>
          </a:p>
          <a:p>
            <a:r>
              <a:rPr lang="uk-UA" dirty="0"/>
              <a:t>Основними критеріями ефективності в ці терміни слід вважати зменшення </a:t>
            </a:r>
            <a:r>
              <a:rPr lang="uk-UA" dirty="0" err="1"/>
              <a:t>вираженості</a:t>
            </a:r>
            <a:r>
              <a:rPr lang="uk-UA" dirty="0"/>
              <a:t> інтоксикації та зниження температури тіла хворого, відсутність ознак дихальної недостатності. Якщо на початку лікування у пацієнта були відсутні ці прояви захворювання, слід орієнтуватися на його загальний стан та показники загального клінічного аналізу крові (кількість лейкоцитів, швидкість осідання еритроцитів). За наявності позитивної динаміки наведених показників призначену АБТ продовжують. Якщо у пацієнта зберігаються лихоманка та інтоксикація або симптоматика НП прогресує, виникають ускладнення, то лікування слід вважати неефективним. В цьому випадку, а також при появі небажаних лікарських реакцій, що потребують відміни антибіотика, необхідно переглянути тактику лікування (призначити антибіотик другого ряду) та повторно визначити доцільність госпіталізації.</a:t>
            </a:r>
          </a:p>
          <a:p>
            <a:endParaRPr lang="uk-UA" dirty="0"/>
          </a:p>
        </p:txBody>
      </p:sp>
    </p:spTree>
    <p:extLst>
      <p:ext uri="{BB962C8B-B14F-4D97-AF65-F5344CB8AC3E}">
        <p14:creationId xmlns:p14="http://schemas.microsoft.com/office/powerpoint/2010/main" val="2619763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3900" y="633640"/>
            <a:ext cx="10515600" cy="5930446"/>
          </a:xfrm>
        </p:spPr>
        <p:txBody>
          <a:bodyPr>
            <a:normAutofit/>
          </a:bodyPr>
          <a:lstStyle/>
          <a:p>
            <a:pPr marL="0" indent="0">
              <a:buNone/>
            </a:pPr>
            <a:r>
              <a:rPr lang="uk-UA" b="1" i="1" dirty="0"/>
              <a:t>Критерії достатності АБТ хворих на НП</a:t>
            </a:r>
          </a:p>
          <a:p>
            <a:r>
              <a:rPr lang="uk-UA" dirty="0"/>
              <a:t>АБТ може бути припинена за наявності таких ознак:</a:t>
            </a:r>
          </a:p>
          <a:p>
            <a:r>
              <a:rPr lang="uk-UA" dirty="0"/>
              <a:t>температура тіла нижче 37,3 °С;</a:t>
            </a:r>
          </a:p>
          <a:p>
            <a:r>
              <a:rPr lang="uk-UA" dirty="0"/>
              <a:t>відсутність симптомів інтоксикації;</a:t>
            </a:r>
          </a:p>
          <a:p>
            <a:r>
              <a:rPr lang="uk-UA" dirty="0"/>
              <a:t>відсутність ознак дихальної недостатності (частота дихання &lt;20/хв);</a:t>
            </a:r>
          </a:p>
          <a:p>
            <a:r>
              <a:rPr lang="uk-UA" dirty="0"/>
              <a:t>відсутність гнійного мокротиння;</a:t>
            </a:r>
          </a:p>
          <a:p>
            <a:r>
              <a:rPr lang="uk-UA" dirty="0"/>
              <a:t>кількість лейкоцитів в крові &lt;10·10</a:t>
            </a:r>
            <a:r>
              <a:rPr lang="uk-UA" baseline="30000" dirty="0"/>
              <a:t>9</a:t>
            </a:r>
            <a:r>
              <a:rPr lang="uk-UA" dirty="0"/>
              <a:t>/л, </a:t>
            </a:r>
            <a:r>
              <a:rPr lang="uk-UA" dirty="0" err="1"/>
              <a:t>нейтрофільних</a:t>
            </a:r>
            <a:r>
              <a:rPr lang="uk-UA" dirty="0"/>
              <a:t> гранулоцитів — &lt;80%, юних форм — &lt;6%;</a:t>
            </a:r>
          </a:p>
          <a:p>
            <a:r>
              <a:rPr lang="uk-UA" dirty="0"/>
              <a:t>відсутність негативної динаміки за даними рентгенологічного дослідження.</a:t>
            </a:r>
          </a:p>
          <a:p>
            <a:endParaRPr lang="uk-UA" dirty="0"/>
          </a:p>
        </p:txBody>
      </p:sp>
    </p:spTree>
    <p:extLst>
      <p:ext uri="{BB962C8B-B14F-4D97-AF65-F5344CB8AC3E}">
        <p14:creationId xmlns:p14="http://schemas.microsoft.com/office/powerpoint/2010/main" val="2240355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7291" y="213077"/>
            <a:ext cx="9720072" cy="1499616"/>
          </a:xfrm>
        </p:spPr>
        <p:txBody>
          <a:bodyPr>
            <a:normAutofit/>
          </a:bodyPr>
          <a:lstStyle/>
          <a:p>
            <a:pPr algn="ctr"/>
            <a:r>
              <a:rPr lang="uk-UA" sz="2800" dirty="0"/>
              <a:t>Лікування хворих на НП в умовах стаціонару</a:t>
            </a:r>
            <a:br>
              <a:rPr lang="uk-UA" sz="2800" dirty="0"/>
            </a:br>
            <a:endParaRPr lang="uk-UA" sz="2800" dirty="0"/>
          </a:p>
        </p:txBody>
      </p:sp>
      <p:sp>
        <p:nvSpPr>
          <p:cNvPr id="3" name="Объект 2"/>
          <p:cNvSpPr>
            <a:spLocks noGrp="1"/>
          </p:cNvSpPr>
          <p:nvPr>
            <p:ph idx="1"/>
          </p:nvPr>
        </p:nvSpPr>
        <p:spPr>
          <a:xfrm>
            <a:off x="424543" y="1191986"/>
            <a:ext cx="11381013" cy="5666014"/>
          </a:xfrm>
        </p:spPr>
        <p:txBody>
          <a:bodyPr>
            <a:normAutofit fontScale="77500" lnSpcReduction="20000"/>
          </a:bodyPr>
          <a:lstStyle/>
          <a:p>
            <a:pPr marL="0" indent="0" algn="ctr">
              <a:buNone/>
            </a:pPr>
            <a:r>
              <a:rPr lang="uk-UA" b="1" dirty="0"/>
              <a:t>Лікування хворих на НП в умовах стаціонару</a:t>
            </a:r>
          </a:p>
          <a:p>
            <a:pPr marL="0" indent="0">
              <a:buNone/>
            </a:pPr>
            <a:r>
              <a:rPr lang="uk-UA" dirty="0"/>
              <a:t>На сьогодні доведено, що проведення рентгенографії ОГП протягом 4 год з моменту госпіталізації, оцінки </a:t>
            </a:r>
            <a:r>
              <a:rPr lang="uk-UA" dirty="0" err="1"/>
              <a:t>оксигенації</a:t>
            </a:r>
            <a:r>
              <a:rPr lang="uk-UA" dirty="0"/>
              <a:t> та її корекції, а також оцінки тяжкості перебігу за шкалою </a:t>
            </a:r>
            <a:r>
              <a:rPr lang="en-US" dirty="0"/>
              <a:t>CURB/CRB-65 </a:t>
            </a:r>
            <a:r>
              <a:rPr lang="uk-UA" dirty="0"/>
              <a:t>і невідкладне та цілеспрямоване введення антибіотиків відповідно до тяжкості стану пацієнта протягом перших 4 год з часу госпіталізації зумовлюють поліпшення результатів лікування хворих на НП (передусім тяжкого перебігу).</a:t>
            </a:r>
          </a:p>
          <a:p>
            <a:pPr marL="0" indent="0" algn="ctr">
              <a:buNone/>
            </a:pPr>
            <a:r>
              <a:rPr lang="uk-UA" dirty="0"/>
              <a:t> </a:t>
            </a:r>
          </a:p>
          <a:p>
            <a:pPr marL="0" indent="0" algn="ctr">
              <a:buNone/>
            </a:pPr>
            <a:r>
              <a:rPr lang="uk-UA" dirty="0"/>
              <a:t> </a:t>
            </a:r>
            <a:r>
              <a:rPr lang="uk-UA" b="1" dirty="0"/>
              <a:t>Діагностичний мінімум обстеження</a:t>
            </a:r>
          </a:p>
          <a:p>
            <a:pPr marL="0" indent="0">
              <a:buNone/>
            </a:pPr>
            <a:r>
              <a:rPr lang="uk-UA" dirty="0"/>
              <a:t>При вирішенні питання про госпіталізацію пацієнта діагностичний мінімум повинен включати дослідження, що дозволяють встановити діагноз НП і визначити тяжкість перебігу та місце лікування пацієнта (терапевтичне відділення або ВІТ). До них належать</a:t>
            </a:r>
          </a:p>
          <a:p>
            <a:r>
              <a:rPr lang="uk-UA" dirty="0"/>
              <a:t>рентгенографія ОГП у двох проекціях;</a:t>
            </a:r>
          </a:p>
          <a:p>
            <a:r>
              <a:rPr lang="uk-UA" dirty="0"/>
              <a:t>загальний аналіз крові;</a:t>
            </a:r>
          </a:p>
          <a:p>
            <a:r>
              <a:rPr lang="uk-UA" dirty="0"/>
              <a:t>біохімічний аналіз крові — рівень сечовини, креатиніну та електролітів, активність печінкових ферментів;</a:t>
            </a:r>
          </a:p>
          <a:p>
            <a:r>
              <a:rPr lang="uk-UA" dirty="0" err="1"/>
              <a:t>пульсоксиметрія</a:t>
            </a:r>
            <a:r>
              <a:rPr lang="uk-UA" dirty="0"/>
              <a:t>;</a:t>
            </a:r>
          </a:p>
          <a:p>
            <a:r>
              <a:rPr lang="uk-UA" dirty="0"/>
              <a:t>мікробіологічна діагностика:</a:t>
            </a:r>
          </a:p>
          <a:p>
            <a:pPr lvl="1"/>
            <a:r>
              <a:rPr lang="uk-UA" dirty="0"/>
              <a:t>мікроскопія пофарбованих за Грамом мазків мокротиння;</a:t>
            </a:r>
          </a:p>
          <a:p>
            <a:pPr lvl="1"/>
            <a:r>
              <a:rPr lang="uk-UA" dirty="0"/>
              <a:t>бактеріологічне дослідження мокротиння з метою виділення збудника та визначення його чутливості до антибіотиків;</a:t>
            </a:r>
          </a:p>
          <a:p>
            <a:pPr marL="457200" lvl="1" indent="0">
              <a:buNone/>
            </a:pPr>
            <a:r>
              <a:rPr lang="uk-UA" dirty="0"/>
              <a:t>бактеріологічне дослідження крові.</a:t>
            </a:r>
          </a:p>
          <a:p>
            <a:pPr marL="0" indent="0" algn="ctr">
              <a:buNone/>
            </a:pPr>
            <a:r>
              <a:rPr lang="ru-RU" sz="3800" b="1" i="1" dirty="0"/>
              <a:t>АБТ </a:t>
            </a:r>
            <a:r>
              <a:rPr lang="ru-RU" sz="3800" b="1" i="1" dirty="0" err="1"/>
              <a:t>хворих</a:t>
            </a:r>
            <a:r>
              <a:rPr lang="ru-RU" sz="3800" b="1" i="1" dirty="0"/>
              <a:t> на НП в </a:t>
            </a:r>
            <a:r>
              <a:rPr lang="ru-RU" sz="3800" b="1" i="1" dirty="0" err="1"/>
              <a:t>умовах</a:t>
            </a:r>
            <a:r>
              <a:rPr lang="ru-RU" sz="3800" b="1" i="1" dirty="0"/>
              <a:t> </a:t>
            </a:r>
            <a:r>
              <a:rPr lang="ru-RU" sz="3800" b="1" i="1" dirty="0" err="1"/>
              <a:t>стаціонару</a:t>
            </a:r>
            <a:endParaRPr lang="uk-UA" sz="3800" i="1" dirty="0"/>
          </a:p>
        </p:txBody>
      </p:sp>
      <p:sp>
        <p:nvSpPr>
          <p:cNvPr id="4" name="Стрелка вправо 3"/>
          <p:cNvSpPr/>
          <p:nvPr/>
        </p:nvSpPr>
        <p:spPr>
          <a:xfrm>
            <a:off x="9664995" y="6024437"/>
            <a:ext cx="1706652" cy="6204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06918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295167748"/>
              </p:ext>
            </p:extLst>
          </p:nvPr>
        </p:nvGraphicFramePr>
        <p:xfrm>
          <a:off x="326570" y="210800"/>
          <a:ext cx="11740244" cy="6647200"/>
        </p:xfrm>
        <a:graphic>
          <a:graphicData uri="http://schemas.openxmlformats.org/drawingml/2006/table">
            <a:tbl>
              <a:tblPr/>
              <a:tblGrid>
                <a:gridCol w="1420587">
                  <a:extLst>
                    <a:ext uri="{9D8B030D-6E8A-4147-A177-3AD203B41FA5}">
                      <a16:colId xmlns:a16="http://schemas.microsoft.com/office/drawing/2014/main" val="20000"/>
                    </a:ext>
                  </a:extLst>
                </a:gridCol>
                <a:gridCol w="2416629">
                  <a:extLst>
                    <a:ext uri="{9D8B030D-6E8A-4147-A177-3AD203B41FA5}">
                      <a16:colId xmlns:a16="http://schemas.microsoft.com/office/drawing/2014/main" val="20001"/>
                    </a:ext>
                  </a:extLst>
                </a:gridCol>
                <a:gridCol w="4967967">
                  <a:extLst>
                    <a:ext uri="{9D8B030D-6E8A-4147-A177-3AD203B41FA5}">
                      <a16:colId xmlns:a16="http://schemas.microsoft.com/office/drawing/2014/main" val="20002"/>
                    </a:ext>
                  </a:extLst>
                </a:gridCol>
                <a:gridCol w="2935061">
                  <a:extLst>
                    <a:ext uri="{9D8B030D-6E8A-4147-A177-3AD203B41FA5}">
                      <a16:colId xmlns:a16="http://schemas.microsoft.com/office/drawing/2014/main" val="20003"/>
                    </a:ext>
                  </a:extLst>
                </a:gridCol>
              </a:tblGrid>
              <a:tr h="260048">
                <a:tc>
                  <a:txBody>
                    <a:bodyPr/>
                    <a:lstStyle/>
                    <a:p>
                      <a:pPr algn="ctr" fontAlgn="ctr"/>
                      <a:r>
                        <a:rPr lang="uk-UA" sz="1800" b="1" dirty="0">
                          <a:effectLst/>
                        </a:rPr>
                        <a:t>Група хворих</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1800" b="1">
                          <a:effectLst/>
                        </a:rPr>
                        <a:t>Можливий збудник</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1800" b="1">
                          <a:effectLst/>
                        </a:rPr>
                        <a:t>Препарат вибору</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tc>
                  <a:txBody>
                    <a:bodyPr/>
                    <a:lstStyle/>
                    <a:p>
                      <a:pPr algn="ctr" fontAlgn="ctr"/>
                      <a:r>
                        <a:rPr lang="uk-UA" sz="1800" b="1">
                          <a:effectLst/>
                        </a:rPr>
                        <a:t>Альтернативний препарат</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rgbClr val="CCCCCC"/>
                    </a:solidFill>
                  </a:tcPr>
                </a:tc>
                <a:extLst>
                  <a:ext uri="{0D108BD9-81ED-4DB2-BD59-A6C34878D82A}">
                    <a16:rowId xmlns:a16="http://schemas.microsoft.com/office/drawing/2014/main" val="10000"/>
                  </a:ext>
                </a:extLst>
              </a:tr>
              <a:tr h="1273640">
                <a:tc>
                  <a:txBody>
                    <a:bodyPr/>
                    <a:lstStyle/>
                    <a:p>
                      <a:pPr algn="l" fontAlgn="ctr"/>
                      <a:r>
                        <a:rPr lang="ru-RU" sz="1800" b="1" dirty="0">
                          <a:effectLst/>
                        </a:rPr>
                        <a:t>III </a:t>
                      </a:r>
                      <a:r>
                        <a:rPr lang="ru-RU" sz="1800" b="1" dirty="0" err="1">
                          <a:effectLst/>
                        </a:rPr>
                        <a:t>група</a:t>
                      </a:r>
                      <a:br>
                        <a:rPr lang="ru-RU" sz="1800" dirty="0">
                          <a:effectLst/>
                        </a:rPr>
                      </a:br>
                      <a:r>
                        <a:rPr lang="ru-RU" sz="1800" dirty="0">
                          <a:effectLst/>
                        </a:rPr>
                        <a:t>(</a:t>
                      </a:r>
                      <a:r>
                        <a:rPr lang="ru-RU" sz="1800" dirty="0" err="1">
                          <a:effectLst/>
                        </a:rPr>
                        <a:t>госпіталізовані</a:t>
                      </a:r>
                      <a:r>
                        <a:rPr lang="ru-RU" sz="1800" dirty="0">
                          <a:effectLst/>
                        </a:rPr>
                        <a:t> у </a:t>
                      </a:r>
                      <a:r>
                        <a:rPr lang="ru-RU" sz="1800" dirty="0" err="1">
                          <a:effectLst/>
                        </a:rPr>
                        <a:t>терапевтичне</a:t>
                      </a:r>
                      <a:r>
                        <a:rPr lang="ru-RU" sz="1800" dirty="0">
                          <a:effectLst/>
                        </a:rPr>
                        <a:t> </a:t>
                      </a:r>
                      <a:r>
                        <a:rPr lang="ru-RU" sz="1800" dirty="0" err="1">
                          <a:effectLst/>
                        </a:rPr>
                        <a:t>відділення</a:t>
                      </a:r>
                      <a:r>
                        <a:rPr lang="ru-RU" sz="1800" dirty="0">
                          <a:effectLst/>
                        </a:rPr>
                        <a:t> з </a:t>
                      </a:r>
                      <a:r>
                        <a:rPr lang="ru-RU" sz="1800" dirty="0" err="1">
                          <a:effectLst/>
                        </a:rPr>
                        <a:t>середньотяжким</a:t>
                      </a:r>
                      <a:r>
                        <a:rPr lang="ru-RU" sz="1800" dirty="0">
                          <a:effectLst/>
                        </a:rPr>
                        <a:t> </a:t>
                      </a:r>
                      <a:r>
                        <a:rPr lang="ru-RU" sz="1800" dirty="0" err="1">
                          <a:effectLst/>
                        </a:rPr>
                        <a:t>перебігом</a:t>
                      </a:r>
                      <a:r>
                        <a:rPr lang="ru-RU" sz="1800" dirty="0">
                          <a:effectLst/>
                        </a:rPr>
                        <a:t> НП)</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tc>
                  <a:txBody>
                    <a:bodyPr/>
                    <a:lstStyle/>
                    <a:p>
                      <a:pPr algn="l" fontAlgn="ctr"/>
                      <a:r>
                        <a:rPr lang="en-US" sz="1800" i="1" dirty="0">
                          <a:effectLst/>
                        </a:rPr>
                        <a:t>S. pneumoniae, H. </a:t>
                      </a:r>
                      <a:r>
                        <a:rPr lang="en-US" sz="1800" i="1" dirty="0" err="1">
                          <a:effectLst/>
                        </a:rPr>
                        <a:t>influenzae</a:t>
                      </a:r>
                      <a:r>
                        <a:rPr lang="en-US" sz="1800" i="1" dirty="0">
                          <a:effectLst/>
                        </a:rPr>
                        <a:t>,</a:t>
                      </a:r>
                      <a:br>
                        <a:rPr lang="en-US" sz="1800" dirty="0">
                          <a:effectLst/>
                        </a:rPr>
                      </a:br>
                      <a:r>
                        <a:rPr lang="uk-UA" sz="1800" i="1" dirty="0">
                          <a:effectLst/>
                        </a:rPr>
                        <a:t>атипові збудники,</a:t>
                      </a:r>
                      <a:br>
                        <a:rPr lang="uk-UA" sz="1800" i="1" dirty="0">
                          <a:effectLst/>
                        </a:rPr>
                      </a:br>
                      <a:r>
                        <a:rPr lang="uk-UA" sz="1800" i="1" dirty="0" err="1">
                          <a:effectLst/>
                        </a:rPr>
                        <a:t>грамнегативні</a:t>
                      </a:r>
                      <a:r>
                        <a:rPr lang="uk-UA" sz="1800" i="1" dirty="0">
                          <a:effectLst/>
                        </a:rPr>
                        <a:t> </a:t>
                      </a:r>
                      <a:r>
                        <a:rPr lang="uk-UA" sz="1800" i="1" dirty="0" err="1">
                          <a:effectLst/>
                        </a:rPr>
                        <a:t>ентеробактерії</a:t>
                      </a:r>
                      <a:r>
                        <a:rPr lang="uk-UA" sz="1800" i="1" dirty="0">
                          <a:effectLst/>
                        </a:rPr>
                        <a:t>, респіраторні віруси</a:t>
                      </a:r>
                      <a:endParaRPr lang="uk-UA" sz="1800" dirty="0">
                        <a:effectLst/>
                      </a:endParaRP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tc>
                  <a:txBody>
                    <a:bodyPr/>
                    <a:lstStyle/>
                    <a:p>
                      <a:pPr algn="l" fontAlgn="ctr"/>
                      <a:r>
                        <a:rPr lang="ru-RU" sz="1800" dirty="0" err="1">
                          <a:effectLst/>
                        </a:rPr>
                        <a:t>Парентеральне</a:t>
                      </a:r>
                      <a:r>
                        <a:rPr lang="ru-RU" sz="1800" dirty="0">
                          <a:effectLst/>
                        </a:rPr>
                        <a:t> </a:t>
                      </a:r>
                      <a:r>
                        <a:rPr lang="ru-RU" sz="1800" dirty="0" err="1">
                          <a:effectLst/>
                        </a:rPr>
                        <a:t>застосування</a:t>
                      </a:r>
                      <a:r>
                        <a:rPr lang="ru-RU" sz="1800" dirty="0">
                          <a:effectLst/>
                        </a:rPr>
                        <a:t> (в/м, в/в): </a:t>
                      </a:r>
                      <a:r>
                        <a:rPr lang="ru-RU" sz="1800" dirty="0" err="1">
                          <a:effectLst/>
                        </a:rPr>
                        <a:t>амінопеніцилін</a:t>
                      </a:r>
                      <a:r>
                        <a:rPr lang="ru-RU" sz="1800" dirty="0">
                          <a:effectLst/>
                        </a:rPr>
                        <a:t> (</a:t>
                      </a:r>
                      <a:r>
                        <a:rPr lang="ru-RU" sz="1800" dirty="0" err="1">
                          <a:effectLst/>
                        </a:rPr>
                        <a:t>переважно</a:t>
                      </a:r>
                      <a:r>
                        <a:rPr lang="ru-RU" sz="1800" dirty="0">
                          <a:effectLst/>
                        </a:rPr>
                        <a:t> </a:t>
                      </a:r>
                      <a:r>
                        <a:rPr lang="ru-RU" sz="1800" dirty="0" err="1">
                          <a:effectLst/>
                        </a:rPr>
                        <a:t>захищений</a:t>
                      </a:r>
                      <a:r>
                        <a:rPr lang="ru-RU" sz="1800" dirty="0">
                          <a:effectLst/>
                        </a:rPr>
                        <a:t>) + </a:t>
                      </a:r>
                      <a:r>
                        <a:rPr lang="ru-RU" sz="1800" dirty="0" err="1">
                          <a:effectLst/>
                        </a:rPr>
                        <a:t>макролід</a:t>
                      </a:r>
                      <a:r>
                        <a:rPr lang="ru-RU" sz="1800" dirty="0">
                          <a:effectLst/>
                        </a:rPr>
                        <a:t> (</a:t>
                      </a:r>
                      <a:r>
                        <a:rPr lang="ru-RU" sz="1800" i="1" dirty="0" err="1">
                          <a:effectLst/>
                        </a:rPr>
                        <a:t>per</a:t>
                      </a:r>
                      <a:r>
                        <a:rPr lang="ru-RU" sz="1800" i="1" dirty="0">
                          <a:effectLst/>
                        </a:rPr>
                        <a:t> </a:t>
                      </a:r>
                      <a:r>
                        <a:rPr lang="ru-RU" sz="1800" i="1" dirty="0" err="1">
                          <a:effectLst/>
                        </a:rPr>
                        <a:t>os</a:t>
                      </a:r>
                      <a:r>
                        <a:rPr lang="ru-RU" sz="1800" dirty="0">
                          <a:effectLst/>
                        </a:rPr>
                        <a:t>) </a:t>
                      </a:r>
                      <a:r>
                        <a:rPr lang="ru-RU" sz="1800" dirty="0" err="1">
                          <a:effectLst/>
                        </a:rPr>
                        <a:t>або</a:t>
                      </a:r>
                      <a:r>
                        <a:rPr lang="ru-RU" sz="1800" dirty="0">
                          <a:effectLst/>
                        </a:rPr>
                        <a:t> цефалоспорин ІІІ </a:t>
                      </a:r>
                      <a:r>
                        <a:rPr lang="ru-RU" sz="1800" dirty="0" err="1">
                          <a:effectLst/>
                        </a:rPr>
                        <a:t>покоління</a:t>
                      </a:r>
                      <a:r>
                        <a:rPr lang="ru-RU" sz="1800" dirty="0">
                          <a:effectLst/>
                        </a:rPr>
                        <a:t> + </a:t>
                      </a:r>
                      <a:r>
                        <a:rPr lang="ru-RU" sz="1800" dirty="0" err="1">
                          <a:effectLst/>
                        </a:rPr>
                        <a:t>макролід</a:t>
                      </a:r>
                      <a:r>
                        <a:rPr lang="ru-RU" sz="1800" dirty="0">
                          <a:effectLst/>
                        </a:rPr>
                        <a:t> (</a:t>
                      </a:r>
                      <a:r>
                        <a:rPr lang="ru-RU" sz="1800" i="1" dirty="0" err="1">
                          <a:effectLst/>
                        </a:rPr>
                        <a:t>per</a:t>
                      </a:r>
                      <a:r>
                        <a:rPr lang="ru-RU" sz="1800" i="1" dirty="0">
                          <a:effectLst/>
                        </a:rPr>
                        <a:t> </a:t>
                      </a:r>
                      <a:r>
                        <a:rPr lang="ru-RU" sz="1800" i="1" dirty="0" err="1">
                          <a:effectLst/>
                        </a:rPr>
                        <a:t>os</a:t>
                      </a:r>
                      <a:r>
                        <a:rPr lang="ru-RU" sz="1800" dirty="0">
                          <a:effectLst/>
                        </a:rPr>
                        <a:t>)</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tc>
                  <a:txBody>
                    <a:bodyPr/>
                    <a:lstStyle/>
                    <a:p>
                      <a:pPr algn="l" fontAlgn="ctr"/>
                      <a:r>
                        <a:rPr lang="uk-UA" sz="1800">
                          <a:effectLst/>
                        </a:rPr>
                        <a:t>В/в застосування:</a:t>
                      </a:r>
                      <a:br>
                        <a:rPr lang="uk-UA" sz="1800">
                          <a:effectLst/>
                        </a:rPr>
                      </a:br>
                      <a:r>
                        <a:rPr lang="uk-UA" sz="1800">
                          <a:effectLst/>
                        </a:rPr>
                        <a:t>фторхінолон ІІІ–</a:t>
                      </a:r>
                      <a:r>
                        <a:rPr lang="en-US" sz="1800">
                          <a:effectLst/>
                        </a:rPr>
                        <a:t>IV </a:t>
                      </a:r>
                      <a:r>
                        <a:rPr lang="uk-UA" sz="1800">
                          <a:effectLst/>
                        </a:rPr>
                        <a:t>покоління або карбапенем (неактивний щодо синьогнійної палички — ертапенем) + макролід (</a:t>
                      </a:r>
                      <a:r>
                        <a:rPr lang="en-US" sz="1800" i="1">
                          <a:effectLst/>
                        </a:rPr>
                        <a:t>per os</a:t>
                      </a:r>
                      <a:r>
                        <a:rPr lang="en-US" sz="1800">
                          <a:effectLst/>
                        </a:rPr>
                        <a:t>),</a:t>
                      </a:r>
                      <a:br>
                        <a:rPr lang="en-US" sz="1800">
                          <a:effectLst/>
                        </a:rPr>
                      </a:br>
                      <a:r>
                        <a:rPr lang="uk-UA" sz="1800">
                          <a:effectLst/>
                        </a:rPr>
                        <a:t>АБО</a:t>
                      </a:r>
                      <a:br>
                        <a:rPr lang="uk-UA" sz="1800">
                          <a:effectLst/>
                        </a:rPr>
                      </a:br>
                      <a:r>
                        <a:rPr lang="uk-UA" sz="1800">
                          <a:effectLst/>
                        </a:rPr>
                        <a:t>цефалоспорин </a:t>
                      </a:r>
                      <a:r>
                        <a:rPr lang="en-US" sz="1800">
                          <a:effectLst/>
                        </a:rPr>
                        <a:t>V </a:t>
                      </a:r>
                      <a:r>
                        <a:rPr lang="uk-UA" sz="1800">
                          <a:effectLst/>
                        </a:rPr>
                        <a:t>покоління (цефтаролін) + макролід (</a:t>
                      </a:r>
                      <a:r>
                        <a:rPr lang="en-US" sz="1800" i="1">
                          <a:effectLst/>
                        </a:rPr>
                        <a:t>per os</a:t>
                      </a:r>
                      <a:r>
                        <a:rPr lang="en-US" sz="1800">
                          <a:effectLst/>
                        </a:rPr>
                        <a:t>)</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1"/>
                  </a:ext>
                </a:extLst>
              </a:tr>
              <a:tr h="1559494">
                <a:tc rowSpan="2">
                  <a:txBody>
                    <a:bodyPr/>
                    <a:lstStyle/>
                    <a:p>
                      <a:pPr algn="l" fontAlgn="ctr"/>
                      <a:r>
                        <a:rPr lang="ru-RU" sz="1800" b="1" dirty="0">
                          <a:effectLst/>
                        </a:rPr>
                        <a:t>IV </a:t>
                      </a:r>
                      <a:r>
                        <a:rPr lang="ru-RU" sz="1800" b="1" dirty="0" err="1">
                          <a:effectLst/>
                        </a:rPr>
                        <a:t>група</a:t>
                      </a:r>
                      <a:br>
                        <a:rPr lang="ru-RU" sz="1800" dirty="0">
                          <a:effectLst/>
                        </a:rPr>
                      </a:br>
                      <a:r>
                        <a:rPr lang="ru-RU" sz="1800" dirty="0">
                          <a:effectLst/>
                        </a:rPr>
                        <a:t>(</a:t>
                      </a:r>
                      <a:r>
                        <a:rPr lang="ru-RU" sz="1800" dirty="0" err="1">
                          <a:effectLst/>
                        </a:rPr>
                        <a:t>госпіталізовані</a:t>
                      </a:r>
                      <a:r>
                        <a:rPr lang="ru-RU" sz="1800" dirty="0">
                          <a:effectLst/>
                        </a:rPr>
                        <a:t> у ВІТ з тяжким </a:t>
                      </a:r>
                      <a:r>
                        <a:rPr lang="ru-RU" sz="1800" dirty="0" err="1">
                          <a:effectLst/>
                        </a:rPr>
                        <a:t>перебігом</a:t>
                      </a:r>
                      <a:r>
                        <a:rPr lang="ru-RU" sz="1800" dirty="0">
                          <a:effectLst/>
                        </a:rPr>
                        <a:t> НП)</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tc rowSpan="2">
                  <a:txBody>
                    <a:bodyPr/>
                    <a:lstStyle/>
                    <a:p>
                      <a:pPr algn="l" fontAlgn="ctr"/>
                      <a:r>
                        <a:rPr lang="en-US" sz="1800" i="1" dirty="0">
                          <a:effectLst/>
                        </a:rPr>
                        <a:t>S. pneumoniae, Legionella spp., H. </a:t>
                      </a:r>
                      <a:r>
                        <a:rPr lang="en-US" sz="1800" i="1" dirty="0" err="1">
                          <a:effectLst/>
                        </a:rPr>
                        <a:t>influenzae</a:t>
                      </a:r>
                      <a:r>
                        <a:rPr lang="en-US" sz="1800" i="1" dirty="0">
                          <a:effectLst/>
                        </a:rPr>
                        <a:t>,</a:t>
                      </a:r>
                      <a:br>
                        <a:rPr lang="en-US" sz="1800" i="1" dirty="0">
                          <a:effectLst/>
                        </a:rPr>
                      </a:br>
                      <a:r>
                        <a:rPr lang="en-US" sz="1800" i="1" dirty="0">
                          <a:effectLst/>
                        </a:rPr>
                        <a:t>S. aureus,</a:t>
                      </a:r>
                      <a:br>
                        <a:rPr lang="en-US" sz="1800" i="1" dirty="0">
                          <a:effectLst/>
                        </a:rPr>
                      </a:br>
                      <a:r>
                        <a:rPr lang="uk-UA" sz="1800" i="1" dirty="0">
                          <a:effectLst/>
                        </a:rPr>
                        <a:t>М. </a:t>
                      </a:r>
                      <a:r>
                        <a:rPr lang="en-US" sz="1800" i="1" dirty="0">
                          <a:effectLst/>
                        </a:rPr>
                        <a:t>pneumoniae,</a:t>
                      </a:r>
                      <a:br>
                        <a:rPr lang="en-US" sz="1800" dirty="0">
                          <a:effectLst/>
                        </a:rPr>
                      </a:br>
                      <a:r>
                        <a:rPr lang="uk-UA" sz="1800" dirty="0" err="1">
                          <a:effectLst/>
                        </a:rPr>
                        <a:t>грамнегативні</a:t>
                      </a:r>
                      <a:r>
                        <a:rPr lang="uk-UA" sz="1800" dirty="0">
                          <a:effectLst/>
                        </a:rPr>
                        <a:t> </a:t>
                      </a:r>
                      <a:r>
                        <a:rPr lang="uk-UA" sz="1800" dirty="0" err="1">
                          <a:effectLst/>
                        </a:rPr>
                        <a:t>ентеробактерії</a:t>
                      </a:r>
                      <a:r>
                        <a:rPr lang="uk-UA" sz="1800" dirty="0">
                          <a:effectLst/>
                        </a:rPr>
                        <a:t>, </a:t>
                      </a:r>
                      <a:r>
                        <a:rPr lang="en-US" sz="1800" i="1" dirty="0">
                          <a:effectLst/>
                        </a:rPr>
                        <a:t>Pseudomonas spp.</a:t>
                      </a:r>
                      <a:r>
                        <a:rPr lang="en-US" sz="1800" dirty="0">
                          <a:effectLst/>
                        </a:rPr>
                        <a:t>, </a:t>
                      </a:r>
                      <a:r>
                        <a:rPr lang="uk-UA" sz="1800" i="1" dirty="0">
                          <a:effectLst/>
                        </a:rPr>
                        <a:t>респіраторні віруси, </a:t>
                      </a:r>
                      <a:r>
                        <a:rPr lang="uk-UA" sz="1800" dirty="0" err="1">
                          <a:effectLst/>
                        </a:rPr>
                        <a:t>полімікробні</a:t>
                      </a:r>
                      <a:r>
                        <a:rPr lang="uk-UA" sz="1800" dirty="0">
                          <a:effectLst/>
                        </a:rPr>
                        <a:t> асоціації</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tc>
                  <a:txBody>
                    <a:bodyPr/>
                    <a:lstStyle/>
                    <a:p>
                      <a:pPr algn="l" fontAlgn="ctr"/>
                      <a:r>
                        <a:rPr lang="uk-UA" sz="1800" dirty="0">
                          <a:effectLst/>
                        </a:rPr>
                        <a:t>При відсутності факторів ризику інфікування </a:t>
                      </a:r>
                      <a:r>
                        <a:rPr lang="en-US" sz="1800" i="1" dirty="0">
                          <a:effectLst/>
                        </a:rPr>
                        <a:t>P. aeruginosa — </a:t>
                      </a:r>
                      <a:r>
                        <a:rPr lang="uk-UA" sz="1800" dirty="0">
                          <a:effectLst/>
                        </a:rPr>
                        <a:t>в/в застосування:</a:t>
                      </a:r>
                      <a:br>
                        <a:rPr lang="uk-UA" sz="1800" dirty="0">
                          <a:effectLst/>
                        </a:rPr>
                      </a:br>
                      <a:r>
                        <a:rPr lang="uk-UA" sz="1800" dirty="0">
                          <a:effectLst/>
                        </a:rPr>
                        <a:t>захищений </a:t>
                      </a:r>
                      <a:r>
                        <a:rPr lang="uk-UA" sz="1800" dirty="0" err="1">
                          <a:effectLst/>
                        </a:rPr>
                        <a:t>амінопеніцилін</a:t>
                      </a:r>
                      <a:r>
                        <a:rPr lang="uk-UA" sz="1800" dirty="0">
                          <a:effectLst/>
                        </a:rPr>
                        <a:t> + </a:t>
                      </a:r>
                      <a:r>
                        <a:rPr lang="uk-UA" sz="1800" dirty="0" err="1">
                          <a:effectLst/>
                        </a:rPr>
                        <a:t>макролід</a:t>
                      </a:r>
                      <a:r>
                        <a:rPr lang="uk-UA" sz="1800" dirty="0">
                          <a:effectLst/>
                        </a:rPr>
                        <a:t> або </a:t>
                      </a:r>
                      <a:r>
                        <a:rPr lang="uk-UA" sz="1800" dirty="0" err="1">
                          <a:effectLst/>
                        </a:rPr>
                        <a:t>цефалоспорин</a:t>
                      </a:r>
                      <a:r>
                        <a:rPr lang="uk-UA" sz="1800" dirty="0">
                          <a:effectLst/>
                        </a:rPr>
                        <a:t> </a:t>
                      </a:r>
                      <a:r>
                        <a:rPr lang="en-US" sz="1800" dirty="0">
                          <a:effectLst/>
                        </a:rPr>
                        <a:t>III </a:t>
                      </a:r>
                      <a:r>
                        <a:rPr lang="uk-UA" sz="1800" dirty="0">
                          <a:effectLst/>
                        </a:rPr>
                        <a:t>покоління + </a:t>
                      </a:r>
                      <a:r>
                        <a:rPr lang="uk-UA" sz="1800" dirty="0" err="1">
                          <a:effectLst/>
                        </a:rPr>
                        <a:t>макролід</a:t>
                      </a:r>
                      <a:r>
                        <a:rPr lang="uk-UA" sz="1800" dirty="0">
                          <a:effectLst/>
                        </a:rPr>
                        <a:t>, або </a:t>
                      </a:r>
                      <a:r>
                        <a:rPr lang="uk-UA" sz="1800" dirty="0" err="1">
                          <a:effectLst/>
                        </a:rPr>
                        <a:t>ертапенем</a:t>
                      </a:r>
                      <a:r>
                        <a:rPr lang="uk-UA" sz="1800" dirty="0">
                          <a:effectLst/>
                        </a:rPr>
                        <a:t> + </a:t>
                      </a:r>
                      <a:r>
                        <a:rPr lang="uk-UA" sz="1800" dirty="0" err="1">
                          <a:effectLst/>
                        </a:rPr>
                        <a:t>макролід</a:t>
                      </a:r>
                      <a:r>
                        <a:rPr lang="uk-UA" sz="1800" dirty="0">
                          <a:effectLst/>
                        </a:rPr>
                        <a:t>, або </a:t>
                      </a:r>
                      <a:r>
                        <a:rPr lang="uk-UA" sz="1800" dirty="0" err="1">
                          <a:effectLst/>
                        </a:rPr>
                        <a:t>цефалоспорин</a:t>
                      </a:r>
                      <a:r>
                        <a:rPr lang="uk-UA" sz="1800" dirty="0">
                          <a:effectLst/>
                        </a:rPr>
                        <a:t> </a:t>
                      </a:r>
                      <a:r>
                        <a:rPr lang="en-US" sz="1800" dirty="0">
                          <a:effectLst/>
                        </a:rPr>
                        <a:t>V </a:t>
                      </a:r>
                      <a:r>
                        <a:rPr lang="uk-UA" sz="1800" dirty="0">
                          <a:effectLst/>
                        </a:rPr>
                        <a:t>покоління (</a:t>
                      </a:r>
                      <a:r>
                        <a:rPr lang="uk-UA" sz="1800" dirty="0" err="1">
                          <a:effectLst/>
                        </a:rPr>
                        <a:t>цефтаролін</a:t>
                      </a:r>
                      <a:r>
                        <a:rPr lang="uk-UA" sz="1800" dirty="0">
                          <a:effectLst/>
                        </a:rPr>
                        <a:t>) + </a:t>
                      </a:r>
                      <a:r>
                        <a:rPr lang="uk-UA" sz="1800" dirty="0" err="1">
                          <a:effectLst/>
                        </a:rPr>
                        <a:t>макролід</a:t>
                      </a:r>
                      <a:endParaRPr lang="uk-UA" sz="1800" dirty="0">
                        <a:effectLst/>
                      </a:endParaRP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tc>
                  <a:txBody>
                    <a:bodyPr/>
                    <a:lstStyle/>
                    <a:p>
                      <a:pPr algn="l" fontAlgn="ctr"/>
                      <a:r>
                        <a:rPr lang="ru-RU" sz="1800" dirty="0">
                          <a:effectLst/>
                        </a:rPr>
                        <a:t>В/в </a:t>
                      </a:r>
                      <a:r>
                        <a:rPr lang="ru-RU" sz="1800" dirty="0" err="1">
                          <a:effectLst/>
                        </a:rPr>
                        <a:t>застосування</a:t>
                      </a:r>
                      <a:r>
                        <a:rPr lang="ru-RU" sz="1800" dirty="0">
                          <a:effectLst/>
                        </a:rPr>
                        <a:t>:</a:t>
                      </a:r>
                      <a:br>
                        <a:rPr lang="ru-RU" sz="1800" dirty="0">
                          <a:effectLst/>
                        </a:rPr>
                      </a:br>
                      <a:r>
                        <a:rPr lang="ru-RU" sz="1800" dirty="0" err="1">
                          <a:effectLst/>
                        </a:rPr>
                        <a:t>фторхінолон</a:t>
                      </a:r>
                      <a:r>
                        <a:rPr lang="ru-RU" sz="1800" dirty="0">
                          <a:effectLst/>
                        </a:rPr>
                        <a:t> III–IV </a:t>
                      </a:r>
                      <a:r>
                        <a:rPr lang="ru-RU" sz="1800" dirty="0" err="1">
                          <a:effectLst/>
                        </a:rPr>
                        <a:t>покоління</a:t>
                      </a:r>
                      <a:br>
                        <a:rPr lang="ru-RU" sz="1800" dirty="0">
                          <a:effectLst/>
                        </a:rPr>
                      </a:br>
                      <a:r>
                        <a:rPr lang="ru-RU" sz="1800" dirty="0">
                          <a:effectLst/>
                        </a:rPr>
                        <a:t>+ </a:t>
                      </a:r>
                      <a:r>
                        <a:rPr lang="ru-RU" sz="1800" i="1" dirty="0">
                          <a:effectLst/>
                        </a:rPr>
                        <a:t>β</a:t>
                      </a:r>
                      <a:r>
                        <a:rPr lang="ru-RU" sz="1800" dirty="0">
                          <a:effectLst/>
                        </a:rPr>
                        <a:t>-лактам</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2"/>
                  </a:ext>
                </a:extLst>
              </a:tr>
              <a:tr h="1330811">
                <a:tc vMerge="1">
                  <a:txBody>
                    <a:bodyPr/>
                    <a:lstStyle/>
                    <a:p>
                      <a:endParaRPr lang="uk-UA"/>
                    </a:p>
                  </a:txBody>
                  <a:tcPr/>
                </a:tc>
                <a:tc vMerge="1">
                  <a:txBody>
                    <a:bodyPr/>
                    <a:lstStyle/>
                    <a:p>
                      <a:endParaRPr lang="uk-UA"/>
                    </a:p>
                  </a:txBody>
                  <a:tcPr/>
                </a:tc>
                <a:tc>
                  <a:txBody>
                    <a:bodyPr/>
                    <a:lstStyle/>
                    <a:p>
                      <a:pPr algn="l" fontAlgn="ctr"/>
                      <a:r>
                        <a:rPr lang="uk-UA" sz="1800">
                          <a:effectLst/>
                        </a:rPr>
                        <a:t>При наявності факторів ризику інфікування </a:t>
                      </a:r>
                      <a:r>
                        <a:rPr lang="en-US" sz="1800" i="1">
                          <a:effectLst/>
                        </a:rPr>
                        <a:t>P. aeruginosa — </a:t>
                      </a:r>
                      <a:r>
                        <a:rPr lang="uk-UA" sz="1800">
                          <a:effectLst/>
                        </a:rPr>
                        <a:t>в/в застосування: цефалоспорин </a:t>
                      </a:r>
                      <a:r>
                        <a:rPr lang="en-US" sz="1800">
                          <a:effectLst/>
                        </a:rPr>
                        <a:t>III–IV </a:t>
                      </a:r>
                      <a:r>
                        <a:rPr lang="uk-UA" sz="1800">
                          <a:effectLst/>
                        </a:rPr>
                        <a:t>покоління (активний щодо синьогнійної палички ) + аміноглікозид</a:t>
                      </a:r>
                      <a:br>
                        <a:rPr lang="uk-UA" sz="1800">
                          <a:effectLst/>
                        </a:rPr>
                      </a:br>
                      <a:r>
                        <a:rPr lang="uk-UA" sz="1800">
                          <a:effectLst/>
                        </a:rPr>
                        <a:t>АБО</a:t>
                      </a:r>
                      <a:br>
                        <a:rPr lang="uk-UA" sz="1800">
                          <a:effectLst/>
                        </a:rPr>
                      </a:br>
                      <a:r>
                        <a:rPr lang="uk-UA" sz="1800">
                          <a:effectLst/>
                        </a:rPr>
                        <a:t>ципрофлоксацин (левофлоксацин)</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tc>
                  <a:txBody>
                    <a:bodyPr/>
                    <a:lstStyle/>
                    <a:p>
                      <a:pPr algn="l" fontAlgn="ctr"/>
                      <a:r>
                        <a:rPr lang="ru-RU" sz="1800" dirty="0">
                          <a:effectLst/>
                        </a:rPr>
                        <a:t>В/в </a:t>
                      </a:r>
                      <a:r>
                        <a:rPr lang="ru-RU" sz="1800" dirty="0" err="1">
                          <a:effectLst/>
                        </a:rPr>
                        <a:t>застосування</a:t>
                      </a:r>
                      <a:r>
                        <a:rPr lang="ru-RU" sz="1800" dirty="0">
                          <a:effectLst/>
                        </a:rPr>
                        <a:t>: </a:t>
                      </a:r>
                      <a:r>
                        <a:rPr lang="ru-RU" sz="1800" dirty="0" err="1">
                          <a:effectLst/>
                        </a:rPr>
                        <a:t>карбапенем</a:t>
                      </a:r>
                      <a:r>
                        <a:rPr lang="ru-RU" sz="1800" dirty="0">
                          <a:effectLst/>
                        </a:rPr>
                        <a:t> (</a:t>
                      </a:r>
                      <a:r>
                        <a:rPr lang="ru-RU" sz="1800" dirty="0" err="1">
                          <a:effectLst/>
                        </a:rPr>
                        <a:t>іміпенем</a:t>
                      </a:r>
                      <a:r>
                        <a:rPr lang="ru-RU" sz="1800" dirty="0">
                          <a:effectLst/>
                        </a:rPr>
                        <a:t> </a:t>
                      </a:r>
                      <a:r>
                        <a:rPr lang="ru-RU" sz="1800" dirty="0" err="1">
                          <a:effectLst/>
                        </a:rPr>
                        <a:t>або</a:t>
                      </a:r>
                      <a:r>
                        <a:rPr lang="ru-RU" sz="1800" dirty="0">
                          <a:effectLst/>
                        </a:rPr>
                        <a:t> </a:t>
                      </a:r>
                      <a:r>
                        <a:rPr lang="ru-RU" sz="1800" dirty="0" err="1">
                          <a:effectLst/>
                        </a:rPr>
                        <a:t>меропенем</a:t>
                      </a:r>
                      <a:r>
                        <a:rPr lang="ru-RU" sz="1800" dirty="0">
                          <a:effectLst/>
                        </a:rPr>
                        <a:t> </a:t>
                      </a:r>
                      <a:r>
                        <a:rPr lang="ru-RU" sz="1800" dirty="0" err="1">
                          <a:effectLst/>
                        </a:rPr>
                        <a:t>або</a:t>
                      </a:r>
                      <a:r>
                        <a:rPr lang="ru-RU" sz="1800" dirty="0">
                          <a:effectLst/>
                        </a:rPr>
                        <a:t> </a:t>
                      </a:r>
                      <a:r>
                        <a:rPr lang="ru-RU" sz="1800" dirty="0" err="1">
                          <a:effectLst/>
                        </a:rPr>
                        <a:t>дорипенем</a:t>
                      </a:r>
                      <a:r>
                        <a:rPr lang="ru-RU" sz="1800" dirty="0">
                          <a:effectLst/>
                        </a:rPr>
                        <a:t>)</a:t>
                      </a:r>
                      <a:br>
                        <a:rPr lang="ru-RU" sz="1800" dirty="0">
                          <a:effectLst/>
                        </a:rPr>
                      </a:br>
                      <a:r>
                        <a:rPr lang="ru-RU" sz="1800" dirty="0">
                          <a:effectLst/>
                        </a:rPr>
                        <a:t>+ </a:t>
                      </a:r>
                      <a:r>
                        <a:rPr lang="ru-RU" sz="1800" dirty="0" err="1">
                          <a:effectLst/>
                        </a:rPr>
                        <a:t>аміноглікозид</a:t>
                      </a:r>
                      <a:br>
                        <a:rPr lang="ru-RU" sz="1800" dirty="0">
                          <a:effectLst/>
                        </a:rPr>
                      </a:br>
                      <a:r>
                        <a:rPr lang="ru-RU" sz="1800" dirty="0">
                          <a:effectLst/>
                        </a:rPr>
                        <a:t>АБО</a:t>
                      </a:r>
                      <a:br>
                        <a:rPr lang="ru-RU" sz="1800" dirty="0">
                          <a:effectLst/>
                        </a:rPr>
                      </a:br>
                      <a:r>
                        <a:rPr lang="ru-RU" sz="1800" dirty="0" err="1">
                          <a:effectLst/>
                        </a:rPr>
                        <a:t>ципрофлоксацин</a:t>
                      </a:r>
                      <a:r>
                        <a:rPr lang="ru-RU" sz="1800" dirty="0">
                          <a:effectLst/>
                        </a:rPr>
                        <a:t> (</a:t>
                      </a:r>
                      <a:r>
                        <a:rPr lang="ru-RU" sz="1800" dirty="0" err="1">
                          <a:effectLst/>
                        </a:rPr>
                        <a:t>левофлоксацин</a:t>
                      </a:r>
                      <a:r>
                        <a:rPr lang="ru-RU" sz="1800" dirty="0">
                          <a:effectLst/>
                        </a:rPr>
                        <a:t>)</a:t>
                      </a:r>
                    </a:p>
                  </a:txBody>
                  <a:tcPr marL="7940" marR="7940" marT="7940" marB="7940"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84378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2514" y="685800"/>
            <a:ext cx="10831286" cy="5491163"/>
          </a:xfrm>
        </p:spPr>
        <p:txBody>
          <a:bodyPr/>
          <a:lstStyle/>
          <a:p>
            <a:pPr marL="0" indent="0">
              <a:buNone/>
            </a:pPr>
            <a:r>
              <a:rPr lang="uk-UA" dirty="0"/>
              <a:t>Патогенетичне лікування хворих на пневмонію слід скеровувати у таких напрямках:</a:t>
            </a:r>
          </a:p>
          <a:p>
            <a:r>
              <a:rPr lang="uk-UA" dirty="0"/>
              <a:t>1) покращення дренажної функції бронхів за допомогою відхаркувальних засобів і </a:t>
            </a:r>
            <a:r>
              <a:rPr lang="uk-UA" dirty="0" err="1"/>
              <a:t>муколітиків</a:t>
            </a:r>
            <a:r>
              <a:rPr lang="uk-UA" dirty="0"/>
              <a:t> (</a:t>
            </a:r>
            <a:r>
              <a:rPr lang="uk-UA" dirty="0" err="1"/>
              <a:t>амброксол</a:t>
            </a:r>
            <a:r>
              <a:rPr lang="uk-UA" dirty="0"/>
              <a:t>, </a:t>
            </a:r>
            <a:r>
              <a:rPr lang="uk-UA" dirty="0" err="1"/>
              <a:t>ацетилцистеїн</a:t>
            </a:r>
            <a:r>
              <a:rPr lang="uk-UA" dirty="0"/>
              <a:t>);</a:t>
            </a:r>
          </a:p>
          <a:p>
            <a:r>
              <a:rPr lang="uk-UA" dirty="0"/>
              <a:t>2) нормалізація тонусу </a:t>
            </a:r>
            <a:r>
              <a:rPr lang="uk-UA" dirty="0" err="1"/>
              <a:t>бронхолегеневих</a:t>
            </a:r>
            <a:r>
              <a:rPr lang="uk-UA" dirty="0"/>
              <a:t> м’язів (теофілін, </a:t>
            </a:r>
            <a:r>
              <a:rPr lang="uk-UA" dirty="0" err="1"/>
              <a:t>сальбутамол</a:t>
            </a:r>
            <a:r>
              <a:rPr lang="uk-UA" dirty="0"/>
              <a:t>, </a:t>
            </a:r>
            <a:r>
              <a:rPr lang="uk-UA" dirty="0" err="1"/>
              <a:t>фенотерол</a:t>
            </a:r>
            <a:r>
              <a:rPr lang="uk-UA" dirty="0"/>
              <a:t>);</a:t>
            </a:r>
          </a:p>
          <a:p>
            <a:r>
              <a:rPr lang="uk-UA" dirty="0"/>
              <a:t>3) корекція мембранних процесів в </a:t>
            </a:r>
            <a:r>
              <a:rPr lang="uk-UA" dirty="0" err="1"/>
              <a:t>альвеолоцитах</a:t>
            </a:r>
            <a:r>
              <a:rPr lang="uk-UA" dirty="0"/>
              <a:t> (</a:t>
            </a:r>
            <a:r>
              <a:rPr lang="uk-UA" dirty="0" err="1"/>
              <a:t>кверцетин</a:t>
            </a:r>
            <a:r>
              <a:rPr lang="uk-UA" dirty="0"/>
              <a:t>, вітамін Е, полівітаміни + мінерали)</a:t>
            </a:r>
          </a:p>
          <a:p>
            <a:endParaRPr lang="uk-UA" dirty="0"/>
          </a:p>
        </p:txBody>
      </p:sp>
    </p:spTree>
    <p:extLst>
      <p:ext uri="{BB962C8B-B14F-4D97-AF65-F5344CB8AC3E}">
        <p14:creationId xmlns:p14="http://schemas.microsoft.com/office/powerpoint/2010/main" val="2063408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t>Критерії ефективності АБТ</a:t>
            </a:r>
            <a:br>
              <a:rPr lang="uk-UA" dirty="0"/>
            </a:br>
            <a:endParaRPr lang="uk-UA" dirty="0"/>
          </a:p>
        </p:txBody>
      </p:sp>
      <p:sp>
        <p:nvSpPr>
          <p:cNvPr id="3" name="Объект 2"/>
          <p:cNvSpPr>
            <a:spLocks noGrp="1"/>
          </p:cNvSpPr>
          <p:nvPr>
            <p:ph idx="1"/>
          </p:nvPr>
        </p:nvSpPr>
        <p:spPr>
          <a:xfrm>
            <a:off x="375557" y="1825625"/>
            <a:ext cx="10978243" cy="4351338"/>
          </a:xfrm>
        </p:spPr>
        <p:txBody>
          <a:bodyPr>
            <a:normAutofit/>
          </a:bodyPr>
          <a:lstStyle/>
          <a:p>
            <a:r>
              <a:rPr lang="uk-UA" dirty="0"/>
              <a:t>Оцінку ефективності АБТ необхідно </a:t>
            </a:r>
            <a:r>
              <a:rPr lang="uk-UA" b="1" dirty="0"/>
              <a:t>(обов’язково!)</a:t>
            </a:r>
            <a:r>
              <a:rPr lang="uk-UA" dirty="0"/>
              <a:t> проводити через 48–72 год від початку лікування. Основними критеріями ефективності в цей термін слід вважати зменшення проявів інтоксикації та зниження температури тіла хворого, відсутність ознак дихальної недостатності. За наявності позитивної динаміки наведених показників призначену АБТ продовжують. Якщо у пацієнта зберігаються висока лихоманка та інтоксикація або симптоматика прогресує, то лікування слід вважати неефективним і необхідно провести корекцію терапії.</a:t>
            </a:r>
          </a:p>
          <a:p>
            <a:r>
              <a:rPr lang="uk-UA" dirty="0"/>
              <a:t>За неефективності АБТ необхідно додатково обстежити хворого для уточнення діагнозу або виявлення можливих ускладнень пневмонії</a:t>
            </a:r>
          </a:p>
          <a:p>
            <a:endParaRPr lang="uk-UA" dirty="0"/>
          </a:p>
        </p:txBody>
      </p:sp>
    </p:spTree>
    <p:extLst>
      <p:ext uri="{BB962C8B-B14F-4D97-AF65-F5344CB8AC3E}">
        <p14:creationId xmlns:p14="http://schemas.microsoft.com/office/powerpoint/2010/main" val="1752920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34497"/>
            <a:ext cx="10374086" cy="696232"/>
          </a:xfrm>
        </p:spPr>
        <p:txBody>
          <a:bodyPr>
            <a:normAutofit fontScale="90000"/>
          </a:bodyPr>
          <a:lstStyle/>
          <a:p>
            <a:pPr algn="ctr"/>
            <a:r>
              <a:rPr lang="uk-UA" sz="3200" b="1" dirty="0"/>
              <a:t>Тривалість АБТ</a:t>
            </a:r>
            <a:br>
              <a:rPr lang="uk-UA" sz="3200" b="1" dirty="0"/>
            </a:br>
            <a:endParaRPr lang="uk-UA" sz="3200" b="1" dirty="0"/>
          </a:p>
        </p:txBody>
      </p:sp>
      <p:sp>
        <p:nvSpPr>
          <p:cNvPr id="3" name="Объект 2"/>
          <p:cNvSpPr>
            <a:spLocks noGrp="1"/>
          </p:cNvSpPr>
          <p:nvPr>
            <p:ph idx="1"/>
          </p:nvPr>
        </p:nvSpPr>
        <p:spPr>
          <a:xfrm>
            <a:off x="424543" y="800100"/>
            <a:ext cx="10929257" cy="5780314"/>
          </a:xfrm>
        </p:spPr>
        <p:txBody>
          <a:bodyPr>
            <a:normAutofit lnSpcReduction="10000"/>
          </a:bodyPr>
          <a:lstStyle/>
          <a:p>
            <a:r>
              <a:rPr lang="uk-UA" dirty="0"/>
              <a:t>У пацієнтів з </a:t>
            </a:r>
            <a:r>
              <a:rPr lang="uk-UA" dirty="0" err="1"/>
              <a:t>середньотяжким</a:t>
            </a:r>
            <a:r>
              <a:rPr lang="uk-UA" dirty="0"/>
              <a:t> перебігом НП АБТ може бути завершена після досягнення стійкої нормалізації температури тіла протягом 2–3 днів. У таких випадках тривалість лікування становить, як правило, 7–10 днів. </a:t>
            </a:r>
          </a:p>
          <a:p>
            <a:r>
              <a:rPr lang="uk-UA" dirty="0"/>
              <a:t>За умови вдалого вибору антибіотика та отримання клінічного ефекту протягом 48–72 год на сьогодні існує чітка тенденція до скорочення емпіричної </a:t>
            </a:r>
            <a:r>
              <a:rPr lang="uk-UA" dirty="0" err="1"/>
              <a:t>антибіотикотерапії</a:t>
            </a:r>
            <a:r>
              <a:rPr lang="uk-UA" dirty="0"/>
              <a:t> </a:t>
            </a:r>
          </a:p>
          <a:p>
            <a:r>
              <a:rPr lang="uk-UA" dirty="0"/>
              <a:t>У хворих на НП з тяжким перебігом та невстановленою етіологією тривалість </a:t>
            </a:r>
            <a:r>
              <a:rPr lang="uk-UA" dirty="0" err="1"/>
              <a:t>антибіотикотерапії</a:t>
            </a:r>
            <a:r>
              <a:rPr lang="uk-UA" dirty="0"/>
              <a:t> становить 10 днів</a:t>
            </a:r>
            <a:r>
              <a:rPr lang="en-US" dirty="0"/>
              <a:t>. </a:t>
            </a:r>
            <a:r>
              <a:rPr lang="uk-UA" dirty="0"/>
              <a:t>У ці терміни зазвичай лейкоцитоз зникає.</a:t>
            </a:r>
          </a:p>
          <a:p>
            <a:r>
              <a:rPr lang="uk-UA" dirty="0"/>
              <a:t>У разі отримання клінічних або епідеміологічних даних, які свідчать про </a:t>
            </a:r>
            <a:r>
              <a:rPr lang="uk-UA" dirty="0" err="1"/>
              <a:t>мікоплазмову</a:t>
            </a:r>
            <a:r>
              <a:rPr lang="uk-UA" dirty="0"/>
              <a:t> або </a:t>
            </a:r>
            <a:r>
              <a:rPr lang="uk-UA" dirty="0" err="1"/>
              <a:t>хламідійну</a:t>
            </a:r>
            <a:r>
              <a:rPr lang="uk-UA" dirty="0"/>
              <a:t> етіологію захворювання, тривалість АБТ становить в середньому 10–14 днів </a:t>
            </a:r>
            <a:endParaRPr lang="en-US" dirty="0"/>
          </a:p>
          <a:p>
            <a:r>
              <a:rPr lang="uk-UA" dirty="0"/>
              <a:t>При лікуванні хворих на НП стафілококової етіології або зумовлену </a:t>
            </a:r>
            <a:r>
              <a:rPr lang="uk-UA" dirty="0" err="1"/>
              <a:t>грамнегативними</a:t>
            </a:r>
            <a:r>
              <a:rPr lang="uk-UA" dirty="0"/>
              <a:t> </a:t>
            </a:r>
            <a:r>
              <a:rPr lang="uk-UA" dirty="0" err="1"/>
              <a:t>ентеробактеріями</a:t>
            </a:r>
            <a:r>
              <a:rPr lang="uk-UA" dirty="0"/>
              <a:t> чи </a:t>
            </a:r>
            <a:r>
              <a:rPr lang="uk-UA" dirty="0" err="1"/>
              <a:t>синьогнійною</a:t>
            </a:r>
            <a:r>
              <a:rPr lang="uk-UA" dirty="0"/>
              <a:t> паличкою рекомендують проведення більш тривалої АБТ — 7–10, а іноді до 14 днів (за наявності </a:t>
            </a:r>
            <a:r>
              <a:rPr lang="uk-UA" dirty="0" err="1"/>
              <a:t>бактеріємії</a:t>
            </a:r>
            <a:r>
              <a:rPr lang="uk-UA" dirty="0"/>
              <a:t> або приєднанні нового збудника — </a:t>
            </a:r>
            <a:r>
              <a:rPr lang="uk-UA" dirty="0" err="1"/>
              <a:t>суперінфекції</a:t>
            </a:r>
            <a:r>
              <a:rPr lang="uk-UA" dirty="0"/>
              <a:t>). </a:t>
            </a:r>
          </a:p>
          <a:p>
            <a:r>
              <a:rPr lang="uk-UA" dirty="0"/>
              <a:t>За наявності даних про </a:t>
            </a:r>
            <a:r>
              <a:rPr lang="uk-UA" dirty="0" err="1"/>
              <a:t>легіонельозну</a:t>
            </a:r>
            <a:r>
              <a:rPr lang="uk-UA" dirty="0"/>
              <a:t> етіологію захворювання — 7–14 днів.</a:t>
            </a:r>
          </a:p>
          <a:p>
            <a:r>
              <a:rPr lang="uk-UA" dirty="0"/>
              <a:t>Проте за ускладненого перебігу НП, наявності </a:t>
            </a:r>
            <a:r>
              <a:rPr lang="uk-UA" dirty="0" err="1"/>
              <a:t>позалегеневих</a:t>
            </a:r>
            <a:r>
              <a:rPr lang="uk-UA" dirty="0"/>
              <a:t> вогнищ інфекції та повільної відповіді на лікування термін введення антибіотиків визначають індивідуально.</a:t>
            </a:r>
          </a:p>
          <a:p>
            <a:endParaRPr lang="uk-UA" dirty="0"/>
          </a:p>
        </p:txBody>
      </p:sp>
    </p:spTree>
    <p:extLst>
      <p:ext uri="{BB962C8B-B14F-4D97-AF65-F5344CB8AC3E}">
        <p14:creationId xmlns:p14="http://schemas.microsoft.com/office/powerpoint/2010/main" val="323641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5171" y="457200"/>
            <a:ext cx="11185072" cy="6172200"/>
          </a:xfrm>
        </p:spPr>
        <p:txBody>
          <a:bodyPr>
            <a:normAutofit/>
          </a:bodyPr>
          <a:lstStyle/>
          <a:p>
            <a:r>
              <a:rPr lang="uk-UA" dirty="0"/>
              <a:t>Рентгенологічна динаміка повільніша, ніж клінічна, тому дані контрольної рентгенографії легень не можуть бути беззаперечним критерієм для встановлення тривалості АБТ. Лише у кожного 4-го пацієнта старшого віку, за наявності супутніх захворювань та ускладненого перебігу НП (вторинна </a:t>
            </a:r>
            <a:r>
              <a:rPr lang="uk-UA" dirty="0" err="1"/>
              <a:t>бактеріємія</a:t>
            </a:r>
            <a:r>
              <a:rPr lang="uk-UA" dirty="0"/>
              <a:t>), повне розсмоктування пневмонічної інфільтрації спостерігається впродовж 1-го місяця.</a:t>
            </a:r>
          </a:p>
          <a:p>
            <a:r>
              <a:rPr lang="uk-UA" dirty="0"/>
              <a:t>У пацієнтів із ранньою (адекватною) клінічною відповіддю на призначену АБТ можлива заміна </a:t>
            </a:r>
            <a:r>
              <a:rPr lang="uk-UA" dirty="0" err="1"/>
              <a:t>парентерального</a:t>
            </a:r>
            <a:r>
              <a:rPr lang="uk-UA" dirty="0"/>
              <a:t> введення антибіотиків на пероральний прийом (ступенева терапія) з подальшою випискою зі стаціонару.</a:t>
            </a:r>
          </a:p>
          <a:p>
            <a:r>
              <a:rPr lang="uk-UA" dirty="0"/>
              <a:t>Пацієнтів з відсутністю адекватної клінічної відповіді на лікування протягом перших 3 днів після госпіталізації або з раннім швидким погіршенням клінічного перебігу захворювання впродовж 24–48 год від початку лікування необхідно додатково обстежити та провести корекцію лікування.</a:t>
            </a:r>
          </a:p>
          <a:p>
            <a:r>
              <a:rPr lang="uk-UA" dirty="0"/>
              <a:t>У випадку тривалого збереження клінічної, лабораторної та рентгенологічної симптоматики НП потрібно проводити диференційну діагностику з такими захворюваннями, як рак легені, туберкульоз, застійна серцева недостатність.</a:t>
            </a:r>
          </a:p>
          <a:p>
            <a:endParaRPr lang="uk-UA" dirty="0"/>
          </a:p>
        </p:txBody>
      </p:sp>
    </p:spTree>
    <p:extLst>
      <p:ext uri="{BB962C8B-B14F-4D97-AF65-F5344CB8AC3E}">
        <p14:creationId xmlns:p14="http://schemas.microsoft.com/office/powerpoint/2010/main" val="4006181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t>Тривалість АБТ</a:t>
            </a:r>
            <a:br>
              <a:rPr lang="uk-UA" dirty="0"/>
            </a:br>
            <a:endParaRPr lang="uk-UA" dirty="0"/>
          </a:p>
        </p:txBody>
      </p:sp>
      <p:sp>
        <p:nvSpPr>
          <p:cNvPr id="3" name="Объект 2"/>
          <p:cNvSpPr>
            <a:spLocks noGrp="1"/>
          </p:cNvSpPr>
          <p:nvPr>
            <p:ph idx="1"/>
          </p:nvPr>
        </p:nvSpPr>
        <p:spPr/>
        <p:txBody>
          <a:bodyPr>
            <a:normAutofit fontScale="92500" lnSpcReduction="10000"/>
          </a:bodyPr>
          <a:lstStyle/>
          <a:p>
            <a:r>
              <a:rPr lang="uk-UA" dirty="0"/>
              <a:t>У пацієнтів з легким перебігом НП АБТ може бути завершена після досягнення нормалізації температури тіла та інших симптомів захворювання протягом 3–4 днів. У таких випадках тривалість лікування становить, як правило, 5–7 днів (</a:t>
            </a:r>
            <a:r>
              <a:rPr lang="uk-UA" i="1" dirty="0"/>
              <a:t>категорія доказів</a:t>
            </a:r>
            <a:r>
              <a:rPr lang="uk-UA" dirty="0"/>
              <a:t> С). У разі отримання клінічних або епідеміологічних даних, які свідчать про </a:t>
            </a:r>
            <a:r>
              <a:rPr lang="uk-UA" dirty="0" err="1"/>
              <a:t>мікоплазмову</a:t>
            </a:r>
            <a:r>
              <a:rPr lang="uk-UA" dirty="0"/>
              <a:t> або </a:t>
            </a:r>
            <a:r>
              <a:rPr lang="uk-UA" dirty="0" err="1"/>
              <a:t>хламідійну</a:t>
            </a:r>
            <a:r>
              <a:rPr lang="uk-UA" dirty="0"/>
              <a:t> етіологію НП, тривалість АБТ становить у середньому 10–14 днів (</a:t>
            </a:r>
            <a:r>
              <a:rPr lang="uk-UA" i="1" dirty="0"/>
              <a:t>категорія доказів</a:t>
            </a:r>
            <a:r>
              <a:rPr lang="uk-UA" dirty="0"/>
              <a:t> С). Якщо позитивний ефект лікування досягнуто у ці терміни, заміна антибіотика недоцільна.</a:t>
            </a:r>
          </a:p>
          <a:p>
            <a:r>
              <a:rPr lang="uk-UA" dirty="0"/>
              <a:t>При легкому перебігу захворювання є можливість застосування коротких курсів (3–5 днів) деяких антибіотиків (</a:t>
            </a:r>
            <a:r>
              <a:rPr lang="uk-UA" dirty="0" err="1"/>
              <a:t>азитроміцин</a:t>
            </a:r>
            <a:r>
              <a:rPr lang="uk-UA" dirty="0"/>
              <a:t>, «респіраторні» </a:t>
            </a:r>
            <a:r>
              <a:rPr lang="uk-UA" dirty="0" err="1"/>
              <a:t>фторхінолони</a:t>
            </a:r>
            <a:r>
              <a:rPr lang="uk-UA" dirty="0"/>
              <a:t>). Водночас слід відмітити, що короткий курс АБТ доцільно застосовувати тільки у пацієнтів із неускладненим перебігом НП. Короткі курси можуть бути недостатньо ефективними у пацієнтів похилого віку, з хронічними супутніми захворюваннями, при повільній клінічній відповіді на лікування, а також у випадках НП, спричиненої такими збудниками, як </a:t>
            </a:r>
            <a:r>
              <a:rPr lang="en-US" i="1" dirty="0"/>
              <a:t>S. </a:t>
            </a:r>
            <a:r>
              <a:rPr lang="uk-UA" i="1" dirty="0"/>
              <a:t>а</a:t>
            </a:r>
            <a:r>
              <a:rPr lang="en-US" i="1" dirty="0" err="1"/>
              <a:t>ureus</a:t>
            </a:r>
            <a:r>
              <a:rPr lang="en-US" i="1" dirty="0"/>
              <a:t> </a:t>
            </a:r>
            <a:r>
              <a:rPr lang="uk-UA" dirty="0"/>
              <a:t>та</a:t>
            </a:r>
            <a:r>
              <a:rPr lang="uk-UA" i="1" dirty="0"/>
              <a:t> </a:t>
            </a:r>
            <a:r>
              <a:rPr lang="en-US" i="1" dirty="0"/>
              <a:t>P. aeruginosa</a:t>
            </a:r>
            <a:r>
              <a:rPr lang="en-US" dirty="0"/>
              <a:t>.</a:t>
            </a:r>
          </a:p>
          <a:p>
            <a:endParaRPr lang="uk-UA" dirty="0"/>
          </a:p>
        </p:txBody>
      </p:sp>
    </p:spTree>
    <p:extLst>
      <p:ext uri="{BB962C8B-B14F-4D97-AF65-F5344CB8AC3E}">
        <p14:creationId xmlns:p14="http://schemas.microsoft.com/office/powerpoint/2010/main" val="3293436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t>Аспіраційний</a:t>
            </a:r>
            <a:r>
              <a:rPr lang="ru-RU" b="1" dirty="0"/>
              <a:t> синдром та </a:t>
            </a:r>
            <a:r>
              <a:rPr lang="ru-RU" b="1" dirty="0" err="1"/>
              <a:t>аспіраційна</a:t>
            </a:r>
            <a:r>
              <a:rPr lang="ru-RU" b="1" dirty="0"/>
              <a:t> НП</a:t>
            </a:r>
            <a:br>
              <a:rPr lang="ru-RU" b="1" dirty="0"/>
            </a:br>
            <a:endParaRPr lang="uk-UA" dirty="0"/>
          </a:p>
        </p:txBody>
      </p:sp>
      <p:sp>
        <p:nvSpPr>
          <p:cNvPr id="3" name="Объект 2"/>
          <p:cNvSpPr>
            <a:spLocks noGrp="1"/>
          </p:cNvSpPr>
          <p:nvPr>
            <p:ph idx="1"/>
          </p:nvPr>
        </p:nvSpPr>
        <p:spPr/>
        <p:txBody>
          <a:bodyPr/>
          <a:lstStyle/>
          <a:p>
            <a:r>
              <a:rPr lang="uk-UA" b="1" dirty="0"/>
              <a:t>Кислотно-</a:t>
            </a:r>
            <a:r>
              <a:rPr lang="uk-UA" b="1" dirty="0" err="1"/>
              <a:t>аспіраційний</a:t>
            </a:r>
            <a:r>
              <a:rPr lang="uk-UA" b="1" dirty="0"/>
              <a:t> </a:t>
            </a:r>
            <a:r>
              <a:rPr lang="uk-UA" b="1" dirty="0" err="1"/>
              <a:t>пневмоніт</a:t>
            </a:r>
            <a:r>
              <a:rPr lang="uk-UA" b="1" dirty="0"/>
              <a:t> (синдромом Мендельсона) </a:t>
            </a:r>
            <a:r>
              <a:rPr lang="uk-UA" dirty="0"/>
              <a:t>— гостре хімічне ураження легень (хімічний </a:t>
            </a:r>
            <a:r>
              <a:rPr lang="uk-UA" dirty="0" err="1"/>
              <a:t>пневмоніт</a:t>
            </a:r>
            <a:r>
              <a:rPr lang="uk-UA" dirty="0"/>
              <a:t>), спричинений аспірацією кислого шлункового вмісту (не менше ніж 25 мл з </a:t>
            </a:r>
            <a:r>
              <a:rPr lang="uk-UA" dirty="0" err="1"/>
              <a:t>рН</a:t>
            </a:r>
            <a:r>
              <a:rPr lang="uk-UA" dirty="0"/>
              <a:t> &lt;2,5). Зі збільшенням об’єму аспірату зі </a:t>
            </a:r>
            <a:r>
              <a:rPr lang="uk-UA" dirty="0" err="1"/>
              <a:t>шлунка</a:t>
            </a:r>
            <a:r>
              <a:rPr lang="uk-UA" dirty="0"/>
              <a:t> та його кислотності тяжкість перебігу цього синдрому та вірогідність летального наслідку зростають. Синдром Мендельсона характеризується розвитком двофазної </a:t>
            </a:r>
            <a:r>
              <a:rPr lang="uk-UA" dirty="0" err="1"/>
              <a:t>бронхолегеневої</a:t>
            </a:r>
            <a:r>
              <a:rPr lang="uk-UA" dirty="0"/>
              <a:t> реакції: 1) виникнення обструкції бронхів та 2) розвиток запалення і гострого ушкодження легеневої тканини.</a:t>
            </a:r>
          </a:p>
        </p:txBody>
      </p:sp>
    </p:spTree>
    <p:extLst>
      <p:ext uri="{BB962C8B-B14F-4D97-AF65-F5344CB8AC3E}">
        <p14:creationId xmlns:p14="http://schemas.microsoft.com/office/powerpoint/2010/main" val="14489958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5928" y="454024"/>
            <a:ext cx="11081658" cy="6403975"/>
          </a:xfrm>
        </p:spPr>
        <p:txBody>
          <a:bodyPr>
            <a:normAutofit/>
          </a:bodyPr>
          <a:lstStyle/>
          <a:p>
            <a:pPr marL="0" indent="0">
              <a:buNone/>
            </a:pPr>
            <a:r>
              <a:rPr lang="uk-UA" b="1" dirty="0"/>
              <a:t>Фаза обструкції бронхів</a:t>
            </a:r>
            <a:r>
              <a:rPr lang="uk-UA" dirty="0"/>
              <a:t> швидко наростає, і клінічна маніфестація виникає вже в перші хвилини після аспірації.</a:t>
            </a:r>
          </a:p>
          <a:p>
            <a:pPr marL="0" indent="0">
              <a:buNone/>
            </a:pPr>
            <a:r>
              <a:rPr lang="uk-UA" dirty="0"/>
              <a:t> Механізми розвитку обструкції: </a:t>
            </a:r>
          </a:p>
          <a:p>
            <a:pPr marL="0" indent="0">
              <a:buNone/>
            </a:pPr>
            <a:r>
              <a:rPr lang="uk-UA" dirty="0"/>
              <a:t>а) зменшення просвіту бронхів у разі великого об’єму аспірату або за наявності в ньому крупних часток; </a:t>
            </a:r>
          </a:p>
          <a:p>
            <a:pPr marL="0" indent="0">
              <a:buNone/>
            </a:pPr>
            <a:r>
              <a:rPr lang="uk-UA" dirty="0"/>
              <a:t>б) розвиток </a:t>
            </a:r>
            <a:r>
              <a:rPr lang="uk-UA" dirty="0" err="1"/>
              <a:t>бронхоспазму</a:t>
            </a:r>
            <a:r>
              <a:rPr lang="uk-UA" dirty="0"/>
              <a:t> (іноді </a:t>
            </a:r>
            <a:r>
              <a:rPr lang="uk-UA" dirty="0" err="1"/>
              <a:t>ларингоспазму</a:t>
            </a:r>
            <a:r>
              <a:rPr lang="uk-UA" dirty="0"/>
              <a:t>) за рахунок механічного подразнення рефлексогенних зон;</a:t>
            </a:r>
          </a:p>
          <a:p>
            <a:pPr marL="0" indent="0">
              <a:buNone/>
            </a:pPr>
            <a:r>
              <a:rPr lang="uk-UA" dirty="0"/>
              <a:t> в) набряк слизової оболонки трахеї та бронхів. </a:t>
            </a:r>
          </a:p>
          <a:p>
            <a:pPr marL="0" indent="0">
              <a:buNone/>
            </a:pPr>
            <a:r>
              <a:rPr lang="uk-UA" dirty="0"/>
              <a:t>У результаті цього виникає гостра дихальна недостатність у хворих, які перебувають на спонтанній вентиляції, а також труднощі та проблеми при проведенні у них ШВЛ. Швидко розвивається </a:t>
            </a:r>
            <a:r>
              <a:rPr lang="uk-UA" dirty="0" err="1"/>
              <a:t>гіповентиляція</a:t>
            </a:r>
            <a:r>
              <a:rPr lang="uk-UA" dirty="0"/>
              <a:t> легень, з’являються ателектази, що проявляються наростанням </a:t>
            </a:r>
            <a:r>
              <a:rPr lang="uk-UA" dirty="0" err="1"/>
              <a:t>гіпоксемії</a:t>
            </a:r>
            <a:r>
              <a:rPr lang="uk-UA" dirty="0"/>
              <a:t> та </a:t>
            </a:r>
            <a:r>
              <a:rPr lang="uk-UA" dirty="0" err="1"/>
              <a:t>гіперкапнії</a:t>
            </a:r>
            <a:r>
              <a:rPr lang="uk-UA" dirty="0"/>
              <a:t>.</a:t>
            </a:r>
          </a:p>
        </p:txBody>
      </p:sp>
    </p:spTree>
    <p:extLst>
      <p:ext uri="{BB962C8B-B14F-4D97-AF65-F5344CB8AC3E}">
        <p14:creationId xmlns:p14="http://schemas.microsoft.com/office/powerpoint/2010/main" val="6628129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1" y="130629"/>
            <a:ext cx="11125200" cy="6368142"/>
          </a:xfrm>
        </p:spPr>
        <p:txBody>
          <a:bodyPr>
            <a:normAutofit/>
          </a:bodyPr>
          <a:lstStyle/>
          <a:p>
            <a:pPr marL="0" indent="0">
              <a:buNone/>
            </a:pPr>
            <a:r>
              <a:rPr lang="uk-UA" b="1" dirty="0"/>
              <a:t>Невідкладні лікувальні заходи </a:t>
            </a:r>
            <a:r>
              <a:rPr lang="uk-UA" dirty="0"/>
              <a:t>повинні включати:</a:t>
            </a:r>
          </a:p>
          <a:p>
            <a:r>
              <a:rPr lang="uk-UA" dirty="0"/>
              <a:t> </a:t>
            </a:r>
            <a:r>
              <a:rPr lang="uk-UA" dirty="0" err="1"/>
              <a:t>інтубацію</a:t>
            </a:r>
            <a:r>
              <a:rPr lang="uk-UA" dirty="0"/>
              <a:t> трахеї та аспірацію </a:t>
            </a:r>
            <a:r>
              <a:rPr lang="uk-UA" dirty="0" err="1"/>
              <a:t>трахеобронхіального</a:t>
            </a:r>
            <a:r>
              <a:rPr lang="uk-UA" dirty="0"/>
              <a:t> вмісту, перехід на вентиляцію 100% киснем, застосування </a:t>
            </a:r>
            <a:r>
              <a:rPr lang="uk-UA" dirty="0" err="1"/>
              <a:t>бронходилататорів</a:t>
            </a:r>
            <a:r>
              <a:rPr lang="uk-UA" dirty="0"/>
              <a:t>; проведення санаційної бронхоскопії.</a:t>
            </a:r>
          </a:p>
          <a:p>
            <a:pPr marL="0" indent="0">
              <a:buNone/>
            </a:pPr>
            <a:r>
              <a:rPr lang="uk-UA" dirty="0"/>
              <a:t> </a:t>
            </a:r>
            <a:r>
              <a:rPr lang="en-US" b="1" dirty="0"/>
              <a:t>NB! </a:t>
            </a:r>
            <a:r>
              <a:rPr lang="uk-UA" dirty="0"/>
              <a:t>Промивання </a:t>
            </a:r>
            <a:r>
              <a:rPr lang="uk-UA" dirty="0" err="1"/>
              <a:t>трахеобронхіального</a:t>
            </a:r>
            <a:r>
              <a:rPr lang="uk-UA" dirty="0"/>
              <a:t> дерева як 0,9% розчином </a:t>
            </a:r>
            <a:r>
              <a:rPr lang="en-US" dirty="0" err="1"/>
              <a:t>NaCl</a:t>
            </a:r>
            <a:r>
              <a:rPr lang="en-US" dirty="0"/>
              <a:t>, </a:t>
            </a:r>
            <a:r>
              <a:rPr lang="uk-UA" dirty="0"/>
              <a:t>так і лужними розчинами бікарбонату натрію наосліп (без </a:t>
            </a:r>
            <a:r>
              <a:rPr lang="uk-UA" dirty="0" err="1"/>
              <a:t>бронхоскопа</a:t>
            </a:r>
            <a:r>
              <a:rPr lang="uk-UA" dirty="0"/>
              <a:t>) асоційовано із суттєвими ризиками не рекомендовано. У разі використання 0,9% розчину </a:t>
            </a:r>
            <a:r>
              <a:rPr lang="en-US" dirty="0" err="1"/>
              <a:t>NaCl</a:t>
            </a:r>
            <a:r>
              <a:rPr lang="en-US" dirty="0"/>
              <a:t> </a:t>
            </a:r>
            <a:r>
              <a:rPr lang="uk-UA" dirty="0"/>
              <a:t>ризик пов’язаний зі збільшенням об’єму аспірату і проштовхуванням кислотного вмісту в дистальні відділи бронхіального дерева, що призводить до збільшення площі ураження. При використанні лужних розчинів виникає ризик термічних </a:t>
            </a:r>
            <a:r>
              <a:rPr lang="uk-UA" dirty="0" err="1"/>
              <a:t>опіків</a:t>
            </a:r>
            <a:r>
              <a:rPr lang="uk-UA" dirty="0"/>
              <a:t> бронхів, зумовлений екзотермічною реакцією між бікарбонатом натрію та соляною кислотою.</a:t>
            </a:r>
          </a:p>
        </p:txBody>
      </p:sp>
    </p:spTree>
    <p:extLst>
      <p:ext uri="{BB962C8B-B14F-4D97-AF65-F5344CB8AC3E}">
        <p14:creationId xmlns:p14="http://schemas.microsoft.com/office/powerpoint/2010/main" val="24551813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8728" y="290739"/>
            <a:ext cx="11489872" cy="6208032"/>
          </a:xfrm>
        </p:spPr>
        <p:txBody>
          <a:bodyPr>
            <a:normAutofit/>
          </a:bodyPr>
          <a:lstStyle/>
          <a:p>
            <a:r>
              <a:rPr lang="uk-UA" b="1" dirty="0"/>
              <a:t>Фаза запалення і гострого ушкодження легеневої тканини</a:t>
            </a:r>
            <a:r>
              <a:rPr lang="uk-UA" dirty="0"/>
              <a:t> розвивається протягом перших 4–6 год.</a:t>
            </a:r>
          </a:p>
          <a:p>
            <a:r>
              <a:rPr lang="uk-UA" dirty="0"/>
              <a:t> </a:t>
            </a:r>
            <a:r>
              <a:rPr lang="uk-UA" b="1" dirty="0"/>
              <a:t>Причини її розвитку</a:t>
            </a:r>
            <a:r>
              <a:rPr lang="uk-UA" dirty="0"/>
              <a:t>: хімічні опіки </a:t>
            </a:r>
            <a:r>
              <a:rPr lang="uk-UA" dirty="0" err="1"/>
              <a:t>трахеобронхіального</a:t>
            </a:r>
            <a:r>
              <a:rPr lang="uk-UA" dirty="0"/>
              <a:t> дерева та респіраторних відділів легень; запальна реакція з набряком та інфільтрацією ушкоджених ділянок </a:t>
            </a:r>
            <a:r>
              <a:rPr lang="uk-UA" dirty="0" err="1"/>
              <a:t>нейтрофілами</a:t>
            </a:r>
            <a:r>
              <a:rPr lang="uk-UA" dirty="0"/>
              <a:t> та вивільненням медіаторів запалення; руйнування в альвеолах </a:t>
            </a:r>
            <a:r>
              <a:rPr lang="uk-UA" dirty="0" err="1"/>
              <a:t>сурфактанта</a:t>
            </a:r>
            <a:r>
              <a:rPr lang="uk-UA" dirty="0"/>
              <a:t> і </a:t>
            </a:r>
            <a:r>
              <a:rPr lang="uk-UA" dirty="0" err="1"/>
              <a:t>ателектазування</a:t>
            </a:r>
            <a:r>
              <a:rPr lang="uk-UA" dirty="0"/>
              <a:t> легень.</a:t>
            </a:r>
          </a:p>
          <a:p>
            <a:r>
              <a:rPr lang="uk-UA" dirty="0"/>
              <a:t> У результаті розвивається гострий респіраторний </a:t>
            </a:r>
            <a:r>
              <a:rPr lang="uk-UA" dirty="0" err="1"/>
              <a:t>дистрес</a:t>
            </a:r>
            <a:r>
              <a:rPr lang="uk-UA" dirty="0"/>
              <a:t>-синдром (ГРДС), а згодом, при попаданні великої кількості патогенних мікроорганізмів, виникає </a:t>
            </a:r>
            <a:r>
              <a:rPr lang="uk-UA" dirty="0" err="1"/>
              <a:t>аспіраційна</a:t>
            </a:r>
            <a:r>
              <a:rPr lang="uk-UA" dirty="0"/>
              <a:t> бактеріальна пневмонія.</a:t>
            </a:r>
          </a:p>
          <a:p>
            <a:r>
              <a:rPr lang="uk-UA" b="1" dirty="0"/>
              <a:t>Лікувальні заходи </a:t>
            </a:r>
            <a:r>
              <a:rPr lang="uk-UA" dirty="0"/>
              <a:t>при розвитку ГРДС унаслідок аспірації повинні бути спрямовані передусім на проведення </a:t>
            </a:r>
            <a:r>
              <a:rPr lang="uk-UA" dirty="0" err="1"/>
              <a:t>легенево-протективної</a:t>
            </a:r>
            <a:r>
              <a:rPr lang="uk-UA" dirty="0"/>
              <a:t> вентиляції (з достатнім рівнем позитивного тиску в кінці видиху (ПТКВ) і помірними величинами дихального об’єму (ДО)).</a:t>
            </a:r>
            <a:endParaRPr lang="en-US" dirty="0"/>
          </a:p>
          <a:p>
            <a:r>
              <a:rPr lang="uk-UA" dirty="0"/>
              <a:t> При тривалому </a:t>
            </a:r>
            <a:r>
              <a:rPr lang="uk-UA" dirty="0" err="1"/>
              <a:t>бронхоспазмі</a:t>
            </a:r>
            <a:r>
              <a:rPr lang="uk-UA" dirty="0"/>
              <a:t> і наявності підвищеного опору дихальних шляхів продовжити застосування </a:t>
            </a:r>
            <a:r>
              <a:rPr lang="uk-UA" dirty="0" err="1"/>
              <a:t>бронходилататорів</a:t>
            </a:r>
            <a:r>
              <a:rPr lang="uk-UA" dirty="0"/>
              <a:t>. Вирішити питання про необхідність проведення бронхоскопії (якщо вона не була проведена до цього).</a:t>
            </a:r>
          </a:p>
        </p:txBody>
      </p:sp>
    </p:spTree>
    <p:extLst>
      <p:ext uri="{BB962C8B-B14F-4D97-AF65-F5344CB8AC3E}">
        <p14:creationId xmlns:p14="http://schemas.microsoft.com/office/powerpoint/2010/main" val="14724218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6185" y="277586"/>
            <a:ext cx="11299371" cy="6270171"/>
          </a:xfrm>
        </p:spPr>
        <p:txBody>
          <a:bodyPr>
            <a:normAutofit/>
          </a:bodyPr>
          <a:lstStyle/>
          <a:p>
            <a:r>
              <a:rPr lang="uk-UA" dirty="0"/>
              <a:t>Існують вагомі докази того, що в перші години після аспірації шлункового вмісту бактеріальної інфекції в ушкоджених ділянках легень, як правило, не відмічається. </a:t>
            </a:r>
          </a:p>
          <a:p>
            <a:r>
              <a:rPr lang="uk-UA" dirty="0"/>
              <a:t>У більшості випадків при аспірації помірних об’ємів шлункового вмісту і помірної тяжкості </a:t>
            </a:r>
            <a:r>
              <a:rPr lang="uk-UA" dirty="0" err="1"/>
              <a:t>аспіраційного</a:t>
            </a:r>
            <a:r>
              <a:rPr lang="uk-UA" dirty="0"/>
              <a:t> синдрому інфекції легеневої тканини не виникає і у відстрочений період. </a:t>
            </a:r>
            <a:endParaRPr lang="en-US" dirty="0"/>
          </a:p>
          <a:p>
            <a:r>
              <a:rPr lang="uk-UA" dirty="0"/>
              <a:t>У таких випадках ні профілактичне, ні терапевтичне застосування антибіотиків не показане. </a:t>
            </a:r>
            <a:endParaRPr lang="en-US" dirty="0"/>
          </a:p>
          <a:p>
            <a:r>
              <a:rPr lang="uk-UA" dirty="0"/>
              <a:t>Проте при масивній аспірації, коли все ж таки розвивається тяжкий синдром Мендельсона, як і при ГРДС будь-якої іншої етіології, ризик розвитку пневмонії підвищується. </a:t>
            </a:r>
            <a:endParaRPr lang="en-US" dirty="0"/>
          </a:p>
          <a:p>
            <a:r>
              <a:rPr lang="uk-UA" dirty="0"/>
              <a:t>У таких випадках питання про необхідність проведення в/в </a:t>
            </a:r>
            <a:r>
              <a:rPr lang="uk-UA" dirty="0" err="1"/>
              <a:t>антибіотикопрофілактики</a:t>
            </a:r>
            <a:r>
              <a:rPr lang="uk-UA" dirty="0"/>
              <a:t> залишається відкритим і може вирішуватися індивідуально (оскільки докази ефективності </a:t>
            </a:r>
            <a:r>
              <a:rPr lang="uk-UA" dirty="0" err="1"/>
              <a:t>антибіотикопрофілактики</a:t>
            </a:r>
            <a:r>
              <a:rPr lang="uk-UA" dirty="0"/>
              <a:t> навіть при масивній аспірації дуже обмежені). Застосування антибіотиків слід розпочати після підтвердження бактеріальної природи пневмонії.</a:t>
            </a:r>
          </a:p>
          <a:p>
            <a:endParaRPr lang="uk-UA" dirty="0"/>
          </a:p>
          <a:p>
            <a:endParaRPr lang="uk-UA" dirty="0"/>
          </a:p>
        </p:txBody>
      </p:sp>
    </p:spTree>
    <p:extLst>
      <p:ext uri="{BB962C8B-B14F-4D97-AF65-F5344CB8AC3E}">
        <p14:creationId xmlns:p14="http://schemas.microsoft.com/office/powerpoint/2010/main" val="25196894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39032"/>
            <a:ext cx="10515600" cy="1325563"/>
          </a:xfrm>
        </p:spPr>
        <p:txBody>
          <a:bodyPr/>
          <a:lstStyle/>
          <a:p>
            <a:pPr algn="ctr"/>
            <a:r>
              <a:rPr lang="uk-UA" b="1" dirty="0" err="1"/>
              <a:t>Аспіраційна</a:t>
            </a:r>
            <a:r>
              <a:rPr lang="uk-UA" b="1" dirty="0"/>
              <a:t> пневмонія</a:t>
            </a:r>
            <a:endParaRPr lang="uk-UA" dirty="0"/>
          </a:p>
        </p:txBody>
      </p:sp>
      <p:sp>
        <p:nvSpPr>
          <p:cNvPr id="3" name="Объект 2"/>
          <p:cNvSpPr>
            <a:spLocks noGrp="1"/>
          </p:cNvSpPr>
          <p:nvPr>
            <p:ph idx="1"/>
          </p:nvPr>
        </p:nvSpPr>
        <p:spPr>
          <a:xfrm>
            <a:off x="130628" y="783772"/>
            <a:ext cx="12192000" cy="5894614"/>
          </a:xfrm>
        </p:spPr>
        <p:txBody>
          <a:bodyPr>
            <a:normAutofit fontScale="70000" lnSpcReduction="20000"/>
          </a:bodyPr>
          <a:lstStyle/>
          <a:p>
            <a:r>
              <a:rPr lang="uk-UA" b="1" dirty="0" err="1"/>
              <a:t>Аспіраційна</a:t>
            </a:r>
            <a:r>
              <a:rPr lang="uk-UA" b="1" dirty="0"/>
              <a:t> пневмонія</a:t>
            </a:r>
            <a:r>
              <a:rPr lang="uk-UA" dirty="0"/>
              <a:t> — гостре ураження легень, що виникає внаслідок аспірації контамінованого вмісту носоглотки, порожнини рота або </a:t>
            </a:r>
            <a:r>
              <a:rPr lang="uk-UA" dirty="0" err="1"/>
              <a:t>шлунка</a:t>
            </a:r>
            <a:r>
              <a:rPr lang="uk-UA" dirty="0"/>
              <a:t> з наступним розвитком інфекційного процесу.</a:t>
            </a:r>
          </a:p>
          <a:p>
            <a:r>
              <a:rPr lang="uk-UA" dirty="0"/>
              <a:t>Розвиток пневмонії пов’язаний не лише з кількістю </a:t>
            </a:r>
            <a:r>
              <a:rPr lang="uk-UA" dirty="0" err="1"/>
              <a:t>аспірованого</a:t>
            </a:r>
            <a:r>
              <a:rPr lang="uk-UA" dirty="0"/>
              <a:t> вмісту, але і з його характером (кислий вміст </a:t>
            </a:r>
            <a:r>
              <a:rPr lang="uk-UA" dirty="0" err="1"/>
              <a:t>шлунка</a:t>
            </a:r>
            <a:r>
              <a:rPr lang="uk-UA" dirty="0"/>
              <a:t> або нейтральний вміст </a:t>
            </a:r>
            <a:r>
              <a:rPr lang="uk-UA" dirty="0" err="1"/>
              <a:t>ротоглотки</a:t>
            </a:r>
            <a:r>
              <a:rPr lang="uk-UA" dirty="0"/>
              <a:t>, рідкий, в’язкий чи з чужорідними частками, інфікований чи стерильний).</a:t>
            </a:r>
          </a:p>
          <a:p>
            <a:pPr marL="0" indent="0">
              <a:buNone/>
            </a:pPr>
            <a:r>
              <a:rPr lang="uk-UA" b="1" i="1" dirty="0"/>
              <a:t>Головними факторами ризику розвитку </a:t>
            </a:r>
            <a:r>
              <a:rPr lang="uk-UA" b="1" i="1" dirty="0" err="1"/>
              <a:t>аспіраційної</a:t>
            </a:r>
            <a:r>
              <a:rPr lang="uk-UA" b="1" i="1" dirty="0"/>
              <a:t> НП є:</a:t>
            </a:r>
          </a:p>
          <a:p>
            <a:r>
              <a:rPr lang="uk-UA" dirty="0"/>
              <a:t>похилий чи старечий вік (ризик розвитку бактеріальної </a:t>
            </a:r>
            <a:r>
              <a:rPr lang="uk-UA" dirty="0" err="1"/>
              <a:t>аспіраційної</a:t>
            </a:r>
            <a:r>
              <a:rPr lang="uk-UA" dirty="0"/>
              <a:t> пневмонії в осіб старше 75 років у 6 разів вищий, ніж у осіб молодше 60 років);</a:t>
            </a:r>
          </a:p>
          <a:p>
            <a:r>
              <a:rPr lang="uk-UA" dirty="0"/>
              <a:t>порушення свідомості різного </a:t>
            </a:r>
            <a:r>
              <a:rPr lang="uk-UA" dirty="0" err="1"/>
              <a:t>генезу</a:t>
            </a:r>
            <a:r>
              <a:rPr lang="uk-UA" dirty="0"/>
              <a:t> (гостра або хронічна інтоксикація; передозування лікарських засобів; інсульт; травма мозку; наркоз, включаючи </a:t>
            </a:r>
            <a:r>
              <a:rPr lang="uk-UA" dirty="0" err="1"/>
              <a:t>седацію</a:t>
            </a:r>
            <a:r>
              <a:rPr lang="uk-UA" dirty="0"/>
              <a:t> при проведенні </a:t>
            </a:r>
            <a:r>
              <a:rPr lang="uk-UA" dirty="0" err="1"/>
              <a:t>езофагогастроскопії</a:t>
            </a:r>
            <a:r>
              <a:rPr lang="uk-UA" dirty="0"/>
              <a:t>; судомні стани);</a:t>
            </a:r>
          </a:p>
          <a:p>
            <a:r>
              <a:rPr lang="uk-UA" dirty="0"/>
              <a:t>наявність патогенних мікроорганізмів у носоглотці;</a:t>
            </a:r>
          </a:p>
          <a:p>
            <a:r>
              <a:rPr lang="uk-UA" dirty="0"/>
              <a:t>захворювання порожнини рота (пародонтоз, гінгівіт);</a:t>
            </a:r>
          </a:p>
          <a:p>
            <a:r>
              <a:rPr lang="uk-UA" dirty="0"/>
              <a:t>травми обличчя та шиї;</a:t>
            </a:r>
            <a:r>
              <a:rPr lang="en-US" dirty="0"/>
              <a:t> </a:t>
            </a:r>
            <a:r>
              <a:rPr lang="uk-UA" dirty="0"/>
              <a:t>пухлини стравоходу, трахеї;</a:t>
            </a:r>
          </a:p>
          <a:p>
            <a:r>
              <a:rPr lang="uk-UA" dirty="0" err="1"/>
              <a:t>дисфагія</a:t>
            </a:r>
            <a:r>
              <a:rPr lang="uk-UA" dirty="0"/>
              <a:t> внаслідок пухлини стравоходу, </a:t>
            </a:r>
            <a:r>
              <a:rPr lang="uk-UA" dirty="0" err="1"/>
              <a:t>ахалазії</a:t>
            </a:r>
            <a:r>
              <a:rPr lang="uk-UA" dirty="0"/>
              <a:t> стравоходу, </a:t>
            </a:r>
            <a:r>
              <a:rPr lang="uk-UA" dirty="0" err="1"/>
              <a:t>трахеобронхіальних</a:t>
            </a:r>
            <a:r>
              <a:rPr lang="uk-UA" dirty="0"/>
              <a:t> нориць;</a:t>
            </a:r>
            <a:r>
              <a:rPr lang="en-US" dirty="0"/>
              <a:t> </a:t>
            </a:r>
            <a:r>
              <a:rPr lang="uk-UA" dirty="0" err="1"/>
              <a:t>гастроезофагеальний</a:t>
            </a:r>
            <a:r>
              <a:rPr lang="uk-UA" dirty="0"/>
              <a:t> </a:t>
            </a:r>
            <a:r>
              <a:rPr lang="uk-UA" dirty="0" err="1"/>
              <a:t>рефлюкс</a:t>
            </a:r>
            <a:r>
              <a:rPr lang="uk-UA" dirty="0"/>
              <a:t>;</a:t>
            </a:r>
          </a:p>
          <a:p>
            <a:r>
              <a:rPr lang="uk-UA" dirty="0"/>
              <a:t>захворювання центральної і периферичної нервової системи (інсульт, міастенія, </a:t>
            </a:r>
            <a:r>
              <a:rPr lang="uk-UA" dirty="0" err="1"/>
              <a:t>амніотрофічний</a:t>
            </a:r>
            <a:r>
              <a:rPr lang="uk-UA" dirty="0"/>
              <a:t> латеральний склероз, хвороба Паркінсона, судоми);</a:t>
            </a:r>
          </a:p>
          <a:p>
            <a:r>
              <a:rPr lang="uk-UA" dirty="0"/>
              <a:t>механічні та ятрогенні фактори, що пошкоджують верхні дихальні шляхи і травний тракт (</a:t>
            </a:r>
            <a:r>
              <a:rPr lang="uk-UA" dirty="0" err="1"/>
              <a:t>ендотрахеальна</a:t>
            </a:r>
            <a:r>
              <a:rPr lang="uk-UA" dirty="0"/>
              <a:t> трубка, </a:t>
            </a:r>
            <a:r>
              <a:rPr lang="uk-UA" dirty="0" err="1"/>
              <a:t>назогастральний</a:t>
            </a:r>
            <a:r>
              <a:rPr lang="uk-UA" dirty="0"/>
              <a:t> зонд, </a:t>
            </a:r>
            <a:r>
              <a:rPr lang="uk-UA" dirty="0" err="1"/>
              <a:t>трахеостома</a:t>
            </a:r>
            <a:r>
              <a:rPr lang="uk-UA" dirty="0"/>
              <a:t>);</a:t>
            </a:r>
          </a:p>
          <a:p>
            <a:r>
              <a:rPr lang="uk-UA" dirty="0"/>
              <a:t>блювання різного </a:t>
            </a:r>
            <a:r>
              <a:rPr lang="uk-UA" dirty="0" err="1"/>
              <a:t>генезу</a:t>
            </a:r>
            <a:r>
              <a:rPr lang="uk-UA" dirty="0"/>
              <a:t>; стан після </a:t>
            </a:r>
            <a:r>
              <a:rPr lang="uk-UA" dirty="0" err="1"/>
              <a:t>гастроектомії</a:t>
            </a:r>
            <a:r>
              <a:rPr lang="uk-UA" dirty="0"/>
              <a:t>;</a:t>
            </a:r>
          </a:p>
          <a:p>
            <a:r>
              <a:rPr lang="uk-UA" dirty="0"/>
              <a:t>бронхіальна обструкція пухлиною або чужорідним тілом;</a:t>
            </a:r>
          </a:p>
          <a:p>
            <a:r>
              <a:rPr lang="uk-UA" dirty="0"/>
              <a:t>дегідратація (особливо в осіб похилого віку).</a:t>
            </a:r>
          </a:p>
          <a:p>
            <a:endParaRPr lang="uk-UA" dirty="0"/>
          </a:p>
        </p:txBody>
      </p:sp>
    </p:spTree>
    <p:extLst>
      <p:ext uri="{BB962C8B-B14F-4D97-AF65-F5344CB8AC3E}">
        <p14:creationId xmlns:p14="http://schemas.microsoft.com/office/powerpoint/2010/main" val="21303569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2514" y="571500"/>
            <a:ext cx="10831286" cy="5605463"/>
          </a:xfrm>
        </p:spPr>
        <p:txBody>
          <a:bodyPr/>
          <a:lstStyle/>
          <a:p>
            <a:pPr marL="0" indent="0">
              <a:buNone/>
            </a:pPr>
            <a:r>
              <a:rPr lang="uk-UA" dirty="0"/>
              <a:t>Виникнення </a:t>
            </a:r>
            <a:r>
              <a:rPr lang="uk-UA" dirty="0" err="1"/>
              <a:t>аспіраційної</a:t>
            </a:r>
            <a:r>
              <a:rPr lang="uk-UA" dirty="0"/>
              <a:t> НП можливе за умов:</a:t>
            </a:r>
          </a:p>
          <a:p>
            <a:r>
              <a:rPr lang="uk-UA" dirty="0"/>
              <a:t>значної концентрації мікроорганізмів в аспіраті, а також наявності в ньому </a:t>
            </a:r>
            <a:r>
              <a:rPr lang="uk-UA" dirty="0" err="1"/>
              <a:t>високовірулентних</a:t>
            </a:r>
            <a:r>
              <a:rPr lang="uk-UA" dirty="0"/>
              <a:t> </a:t>
            </a:r>
            <a:r>
              <a:rPr lang="uk-UA" dirty="0" err="1"/>
              <a:t>патогенів</a:t>
            </a:r>
            <a:r>
              <a:rPr lang="uk-UA" dirty="0"/>
              <a:t>, що зумовлює подолання захисних механізмів макроорганізму;</a:t>
            </a:r>
          </a:p>
          <a:p>
            <a:r>
              <a:rPr lang="uk-UA" dirty="0"/>
              <a:t>низької кислотності вмісту </a:t>
            </a:r>
            <a:r>
              <a:rPr lang="uk-UA" dirty="0" err="1"/>
              <a:t>шлунка</a:t>
            </a:r>
            <a:r>
              <a:rPr lang="uk-UA" dirty="0"/>
              <a:t> (</a:t>
            </a:r>
            <a:r>
              <a:rPr lang="uk-UA" dirty="0" err="1"/>
              <a:t>рН</a:t>
            </a:r>
            <a:r>
              <a:rPr lang="uk-UA" dirty="0"/>
              <a:t> = 3,5–4,0), що призводить до колонізації </a:t>
            </a:r>
            <a:r>
              <a:rPr lang="uk-UA" dirty="0" err="1"/>
              <a:t>грамнегативними</a:t>
            </a:r>
            <a:r>
              <a:rPr lang="uk-UA" dirty="0"/>
              <a:t> бактеріями слизової оболонки дихальних шляхів;</a:t>
            </a:r>
          </a:p>
          <a:p>
            <a:r>
              <a:rPr lang="uk-UA" dirty="0"/>
              <a:t>великого об’єму аспірату або наявності в ньому великих часток, що призводить до механічної обструкції дихальних шляхів, розвитку ателектазу та застою бронхіального секрету.</a:t>
            </a:r>
          </a:p>
          <a:p>
            <a:endParaRPr lang="uk-UA" dirty="0"/>
          </a:p>
        </p:txBody>
      </p:sp>
    </p:spTree>
    <p:extLst>
      <p:ext uri="{BB962C8B-B14F-4D97-AF65-F5344CB8AC3E}">
        <p14:creationId xmlns:p14="http://schemas.microsoft.com/office/powerpoint/2010/main" val="232358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8342" y="747940"/>
            <a:ext cx="11146971" cy="6110060"/>
          </a:xfrm>
        </p:spPr>
        <p:txBody>
          <a:bodyPr>
            <a:normAutofit/>
          </a:bodyPr>
          <a:lstStyle/>
          <a:p>
            <a:pPr marL="0" indent="0">
              <a:buNone/>
            </a:pPr>
            <a:r>
              <a:rPr lang="uk-UA" b="1" dirty="0"/>
              <a:t>Етіологія </a:t>
            </a:r>
            <a:r>
              <a:rPr lang="uk-UA" b="1" dirty="0" err="1"/>
              <a:t>аспіраційної</a:t>
            </a:r>
            <a:r>
              <a:rPr lang="uk-UA" b="1" dirty="0"/>
              <a:t> НП</a:t>
            </a:r>
            <a:r>
              <a:rPr lang="uk-UA" dirty="0"/>
              <a:t> у більшості випадків </a:t>
            </a:r>
            <a:r>
              <a:rPr lang="uk-UA" dirty="0" err="1"/>
              <a:t>полімікробна</a:t>
            </a:r>
            <a:r>
              <a:rPr lang="uk-UA" dirty="0"/>
              <a:t>.</a:t>
            </a:r>
            <a:endParaRPr lang="en-US" dirty="0"/>
          </a:p>
          <a:p>
            <a:r>
              <a:rPr lang="uk-UA" dirty="0"/>
              <a:t> На сьогодні встановлено провідні асоціації мікроорганізмів, де поряд з анаеробами (</a:t>
            </a:r>
            <a:r>
              <a:rPr lang="en-US" i="1" dirty="0" err="1"/>
              <a:t>Bacteroides</a:t>
            </a:r>
            <a:r>
              <a:rPr lang="en-US" i="1" dirty="0"/>
              <a:t> spp., </a:t>
            </a:r>
            <a:r>
              <a:rPr lang="en-US" i="1" dirty="0" err="1"/>
              <a:t>Peptostreptococcus</a:t>
            </a:r>
            <a:r>
              <a:rPr lang="en-US" i="1" dirty="0"/>
              <a:t> spp., Fusobacterium spp.</a:t>
            </a:r>
            <a:r>
              <a:rPr lang="en-US" dirty="0"/>
              <a:t>) </a:t>
            </a:r>
            <a:r>
              <a:rPr lang="uk-UA" dirty="0"/>
              <a:t>провідну роль відіграють аеробні </a:t>
            </a:r>
            <a:r>
              <a:rPr lang="uk-UA" dirty="0" err="1"/>
              <a:t>грампозитивні</a:t>
            </a:r>
            <a:r>
              <a:rPr lang="uk-UA" dirty="0"/>
              <a:t> коки (</a:t>
            </a:r>
            <a:r>
              <a:rPr lang="en-US" i="1" dirty="0"/>
              <a:t>S. </a:t>
            </a:r>
            <a:r>
              <a:rPr lang="uk-UA" i="1" dirty="0"/>
              <a:t>р</a:t>
            </a:r>
            <a:r>
              <a:rPr lang="en-US" i="1" dirty="0" err="1"/>
              <a:t>neumoniae</a:t>
            </a:r>
            <a:r>
              <a:rPr lang="en-US" i="1" dirty="0"/>
              <a:t>, S. aureus, S. pyogenes, S. </a:t>
            </a:r>
            <a:r>
              <a:rPr lang="en-US" i="1" dirty="0" err="1"/>
              <a:t>viridans</a:t>
            </a:r>
            <a:r>
              <a:rPr lang="en-US" dirty="0"/>
              <a:t>) </a:t>
            </a:r>
            <a:r>
              <a:rPr lang="uk-UA" dirty="0"/>
              <a:t>або </a:t>
            </a:r>
            <a:r>
              <a:rPr lang="uk-UA" dirty="0" err="1"/>
              <a:t>грамнегативні</a:t>
            </a:r>
            <a:r>
              <a:rPr lang="uk-UA" dirty="0"/>
              <a:t> мікроорганізми (</a:t>
            </a:r>
            <a:r>
              <a:rPr lang="en-US" i="1" dirty="0"/>
              <a:t>H. </a:t>
            </a:r>
            <a:r>
              <a:rPr lang="en-US" i="1" dirty="0" err="1"/>
              <a:t>influenzae</a:t>
            </a:r>
            <a:r>
              <a:rPr lang="en-US" i="1" dirty="0"/>
              <a:t>, K. pneumoniae, E. coli, E. cloacae, P. mirabilis, P. aeruginosa</a:t>
            </a:r>
            <a:r>
              <a:rPr lang="en-US" dirty="0"/>
              <a:t>) </a:t>
            </a:r>
            <a:r>
              <a:rPr lang="uk-UA" dirty="0"/>
              <a:t>та </a:t>
            </a:r>
            <a:r>
              <a:rPr lang="uk-UA" dirty="0" err="1"/>
              <a:t>мікроаерофільні</a:t>
            </a:r>
            <a:r>
              <a:rPr lang="uk-UA" dirty="0"/>
              <a:t> стрептококи (</a:t>
            </a:r>
            <a:r>
              <a:rPr lang="en-US" i="1" dirty="0"/>
              <a:t>S. </a:t>
            </a:r>
            <a:r>
              <a:rPr lang="en-US" i="1" dirty="0" err="1"/>
              <a:t>milleri</a:t>
            </a:r>
            <a:r>
              <a:rPr lang="en-US" dirty="0"/>
              <a:t>). </a:t>
            </a:r>
          </a:p>
          <a:p>
            <a:r>
              <a:rPr lang="uk-UA" dirty="0"/>
              <a:t>Багато авторитетних авторів схиляються до того, що етіологічний спектр </a:t>
            </a:r>
            <a:r>
              <a:rPr lang="uk-UA" dirty="0" err="1"/>
              <a:t>аспіраційної</a:t>
            </a:r>
            <a:r>
              <a:rPr lang="uk-UA" dirty="0"/>
              <a:t> НП мало чим відрізняється від спектра збудників НП в цілому.</a:t>
            </a:r>
            <a:endParaRPr lang="en-US" dirty="0"/>
          </a:p>
          <a:p>
            <a:r>
              <a:rPr lang="uk-UA" dirty="0"/>
              <a:t> При тяжкій </a:t>
            </a:r>
            <a:r>
              <a:rPr lang="uk-UA" dirty="0" err="1"/>
              <a:t>аспіраційній</a:t>
            </a:r>
            <a:r>
              <a:rPr lang="uk-UA" dirty="0"/>
              <a:t> НП, коли пацієнт тривалий час перебуває в стаціонарі та особливо на механічній вентиляції, суттєво зростає частота </a:t>
            </a:r>
            <a:r>
              <a:rPr lang="uk-UA" dirty="0" err="1"/>
              <a:t>суперінфекції</a:t>
            </a:r>
            <a:r>
              <a:rPr lang="uk-UA" dirty="0"/>
              <a:t>, і провідними </a:t>
            </a:r>
            <a:r>
              <a:rPr lang="uk-UA" dirty="0" err="1"/>
              <a:t>етілогічними</a:t>
            </a:r>
            <a:r>
              <a:rPr lang="uk-UA" dirty="0"/>
              <a:t> чинниками пневмонії стають </a:t>
            </a:r>
            <a:r>
              <a:rPr lang="uk-UA" dirty="0" err="1"/>
              <a:t>нозокоміальні</a:t>
            </a:r>
            <a:r>
              <a:rPr lang="uk-UA" dirty="0"/>
              <a:t> </a:t>
            </a:r>
            <a:r>
              <a:rPr lang="uk-UA" dirty="0" err="1"/>
              <a:t>антибіотикорезистентні</a:t>
            </a:r>
            <a:r>
              <a:rPr lang="uk-UA" dirty="0"/>
              <a:t> бактерії.</a:t>
            </a:r>
          </a:p>
        </p:txBody>
      </p:sp>
    </p:spTree>
    <p:extLst>
      <p:ext uri="{BB962C8B-B14F-4D97-AF65-F5344CB8AC3E}">
        <p14:creationId xmlns:p14="http://schemas.microsoft.com/office/powerpoint/2010/main" val="20198630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t>Лікування</a:t>
            </a:r>
            <a:endParaRPr lang="uk-UA" dirty="0"/>
          </a:p>
        </p:txBody>
      </p:sp>
      <p:sp>
        <p:nvSpPr>
          <p:cNvPr id="3" name="Объект 2"/>
          <p:cNvSpPr>
            <a:spLocks noGrp="1"/>
          </p:cNvSpPr>
          <p:nvPr>
            <p:ph idx="1"/>
          </p:nvPr>
        </p:nvSpPr>
        <p:spPr>
          <a:xfrm>
            <a:off x="277586" y="1534886"/>
            <a:ext cx="11076214" cy="5078185"/>
          </a:xfrm>
        </p:spPr>
        <p:txBody>
          <a:bodyPr>
            <a:normAutofit/>
          </a:bodyPr>
          <a:lstStyle/>
          <a:p>
            <a:r>
              <a:rPr lang="uk-UA" dirty="0"/>
              <a:t> Діагноз </a:t>
            </a:r>
            <a:r>
              <a:rPr lang="uk-UA" dirty="0" err="1"/>
              <a:t>аспіраційної</a:t>
            </a:r>
            <a:r>
              <a:rPr lang="uk-UA" dirty="0"/>
              <a:t> НП є показанням до термінового початку АБТ, яка практично завжди є емпіричною. Перед проведенням АБТ необхідно виконати весь комплекс діагностичних заходів (описаний детально вище) і переконатися в тому, що клінічно значущі зміни в легенях спричинені саме інфекцією. У багатьох дослідженнях доведено, що </a:t>
            </a:r>
            <a:r>
              <a:rPr lang="uk-UA" dirty="0" err="1"/>
              <a:t>антибіотикопрофілактика</a:t>
            </a:r>
            <a:r>
              <a:rPr lang="uk-UA" dirty="0"/>
              <a:t> при аспірації вмісту </a:t>
            </a:r>
            <a:r>
              <a:rPr lang="uk-UA" dirty="0" err="1"/>
              <a:t>ротоглотки</a:t>
            </a:r>
            <a:r>
              <a:rPr lang="uk-UA" dirty="0"/>
              <a:t> і шлункового вмісту малоефективна та призводить до селекції </a:t>
            </a:r>
            <a:r>
              <a:rPr lang="uk-UA" dirty="0" err="1"/>
              <a:t>антибіотикорезистентних</a:t>
            </a:r>
            <a:r>
              <a:rPr lang="uk-UA" dirty="0"/>
              <a:t> штамів. У подальшому ці штами можуть стати етіологічним чинником тяжкої </a:t>
            </a:r>
            <a:r>
              <a:rPr lang="uk-UA" dirty="0" err="1"/>
              <a:t>нозокоміальної</a:t>
            </a:r>
            <a:r>
              <a:rPr lang="uk-UA" dirty="0"/>
              <a:t> пневмонії.</a:t>
            </a:r>
          </a:p>
          <a:p>
            <a:r>
              <a:rPr lang="uk-UA" dirty="0"/>
              <a:t>При лікуванні пацієнтів з </a:t>
            </a:r>
            <a:r>
              <a:rPr lang="uk-UA" dirty="0" err="1"/>
              <a:t>аспіраційною</a:t>
            </a:r>
            <a:r>
              <a:rPr lang="uk-UA" dirty="0"/>
              <a:t> НП препаратом вибору є захищені </a:t>
            </a:r>
            <a:r>
              <a:rPr lang="uk-UA" dirty="0" err="1"/>
              <a:t>амінопеніциліни</a:t>
            </a:r>
            <a:r>
              <a:rPr lang="uk-UA" dirty="0"/>
              <a:t> (</a:t>
            </a:r>
            <a:r>
              <a:rPr lang="uk-UA" dirty="0" err="1"/>
              <a:t>амоксицилін</a:t>
            </a:r>
            <a:r>
              <a:rPr lang="uk-UA" dirty="0"/>
              <a:t>/</a:t>
            </a:r>
            <a:r>
              <a:rPr lang="uk-UA" dirty="0" err="1"/>
              <a:t>клавуланова</a:t>
            </a:r>
            <a:r>
              <a:rPr lang="uk-UA" dirty="0"/>
              <a:t> кислота чи </a:t>
            </a:r>
            <a:r>
              <a:rPr lang="uk-UA" dirty="0" err="1"/>
              <a:t>ампіцилін</a:t>
            </a:r>
            <a:r>
              <a:rPr lang="uk-UA" dirty="0"/>
              <a:t>/</a:t>
            </a:r>
            <a:r>
              <a:rPr lang="uk-UA" dirty="0" err="1"/>
              <a:t>сульбактам</a:t>
            </a:r>
            <a:r>
              <a:rPr lang="uk-UA" dirty="0"/>
              <a:t>), а альтернативою можуть бути </a:t>
            </a:r>
            <a:r>
              <a:rPr lang="uk-UA" dirty="0" err="1"/>
              <a:t>цефалоспорини</a:t>
            </a:r>
            <a:r>
              <a:rPr lang="uk-UA" dirty="0"/>
              <a:t> (</a:t>
            </a:r>
            <a:r>
              <a:rPr lang="uk-UA" dirty="0" err="1"/>
              <a:t>інгібіторзахищені</a:t>
            </a:r>
            <a:r>
              <a:rPr lang="uk-UA" dirty="0"/>
              <a:t>), </a:t>
            </a:r>
            <a:r>
              <a:rPr lang="uk-UA" dirty="0" err="1"/>
              <a:t>карбапенеми</a:t>
            </a:r>
            <a:r>
              <a:rPr lang="uk-UA" dirty="0"/>
              <a:t> або </a:t>
            </a:r>
            <a:r>
              <a:rPr lang="uk-UA" dirty="0" err="1"/>
              <a:t>фторхінолони</a:t>
            </a:r>
            <a:r>
              <a:rPr lang="uk-UA" dirty="0"/>
              <a:t> (наприклад </a:t>
            </a:r>
            <a:r>
              <a:rPr lang="uk-UA" dirty="0" err="1"/>
              <a:t>моксифлоксацин</a:t>
            </a:r>
            <a:r>
              <a:rPr lang="uk-UA" dirty="0"/>
              <a:t>) Ефективність додавання </a:t>
            </a:r>
            <a:r>
              <a:rPr lang="uk-UA" dirty="0" err="1"/>
              <a:t>метронідазолу</a:t>
            </a:r>
            <a:r>
              <a:rPr lang="uk-UA" dirty="0"/>
              <a:t> до </a:t>
            </a:r>
            <a:r>
              <a:rPr lang="uk-UA" dirty="0" err="1"/>
              <a:t>амінопеніциліну</a:t>
            </a:r>
            <a:r>
              <a:rPr lang="uk-UA" dirty="0"/>
              <a:t>, </a:t>
            </a:r>
            <a:r>
              <a:rPr lang="uk-UA" dirty="0" err="1"/>
              <a:t>цефалоспорину</a:t>
            </a:r>
            <a:r>
              <a:rPr lang="uk-UA" dirty="0"/>
              <a:t> чи </a:t>
            </a:r>
            <a:r>
              <a:rPr lang="uk-UA" dirty="0" err="1"/>
              <a:t>карбапенему</a:t>
            </a:r>
            <a:r>
              <a:rPr lang="uk-UA" dirty="0"/>
              <a:t> мінімальна, тому рутинне його призначення не показане.</a:t>
            </a:r>
          </a:p>
          <a:p>
            <a:endParaRPr lang="uk-UA" dirty="0"/>
          </a:p>
        </p:txBody>
      </p:sp>
    </p:spTree>
    <p:extLst>
      <p:ext uri="{BB962C8B-B14F-4D97-AF65-F5344CB8AC3E}">
        <p14:creationId xmlns:p14="http://schemas.microsoft.com/office/powerpoint/2010/main" val="1778025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012371" y="421596"/>
            <a:ext cx="8229600" cy="11430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b="1" dirty="0"/>
              <a:t>Ускладнення НП</a:t>
            </a:r>
            <a:br>
              <a:rPr lang="uk-UA" sz="3600" b="1" dirty="0"/>
            </a:br>
            <a:endParaRPr lang="uk-UA" sz="3600" dirty="0"/>
          </a:p>
        </p:txBody>
      </p:sp>
      <p:sp>
        <p:nvSpPr>
          <p:cNvPr id="3" name="Объект 2"/>
          <p:cNvSpPr txBox="1">
            <a:spLocks/>
          </p:cNvSpPr>
          <p:nvPr/>
        </p:nvSpPr>
        <p:spPr>
          <a:xfrm>
            <a:off x="251520" y="1417638"/>
            <a:ext cx="11456066" cy="517910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dirty="0"/>
              <a:t>До </a:t>
            </a:r>
            <a:r>
              <a:rPr lang="ru-RU" dirty="0" err="1"/>
              <a:t>ускладнень</a:t>
            </a:r>
            <a:r>
              <a:rPr lang="ru-RU" dirty="0"/>
              <a:t> НП </a:t>
            </a:r>
            <a:r>
              <a:rPr lang="ru-RU" dirty="0" err="1"/>
              <a:t>відносяться</a:t>
            </a:r>
            <a:r>
              <a:rPr lang="ru-RU" dirty="0"/>
              <a:t>: </a:t>
            </a:r>
            <a:r>
              <a:rPr lang="ru-RU" dirty="0" err="1"/>
              <a:t>парапневмонічний</a:t>
            </a:r>
            <a:r>
              <a:rPr lang="ru-RU" dirty="0"/>
              <a:t> плеврит; </a:t>
            </a:r>
          </a:p>
          <a:p>
            <a:pPr>
              <a:buFont typeface="Wingdings" panose="05000000000000000000" pitchFamily="2" charset="2"/>
              <a:buChar char="§"/>
            </a:pPr>
            <a:r>
              <a:rPr lang="ru-RU" dirty="0" err="1"/>
              <a:t>емпієма</a:t>
            </a:r>
            <a:r>
              <a:rPr lang="ru-RU" dirty="0"/>
              <a:t> </a:t>
            </a:r>
            <a:r>
              <a:rPr lang="ru-RU" dirty="0" err="1"/>
              <a:t>плеври</a:t>
            </a:r>
            <a:r>
              <a:rPr lang="ru-RU" dirty="0"/>
              <a:t>; </a:t>
            </a:r>
          </a:p>
          <a:p>
            <a:pPr>
              <a:buFont typeface="Wingdings" panose="05000000000000000000" pitchFamily="2" charset="2"/>
              <a:buChar char="§"/>
            </a:pPr>
            <a:r>
              <a:rPr lang="ru-RU" dirty="0"/>
              <a:t>абсцесс </a:t>
            </a:r>
            <a:r>
              <a:rPr lang="ru-RU" dirty="0" err="1"/>
              <a:t>легені</a:t>
            </a:r>
            <a:r>
              <a:rPr lang="ru-RU" dirty="0"/>
              <a:t>;</a:t>
            </a:r>
          </a:p>
          <a:p>
            <a:pPr>
              <a:buFont typeface="Wingdings" panose="05000000000000000000" pitchFamily="2" charset="2"/>
              <a:buChar char="§"/>
            </a:pPr>
            <a:r>
              <a:rPr lang="ru-RU" dirty="0" err="1"/>
              <a:t>гострий</a:t>
            </a:r>
            <a:r>
              <a:rPr lang="ru-RU" dirty="0"/>
              <a:t> </a:t>
            </a:r>
            <a:r>
              <a:rPr lang="ru-RU" dirty="0" err="1"/>
              <a:t>респіраторний</a:t>
            </a:r>
            <a:r>
              <a:rPr lang="ru-RU" dirty="0"/>
              <a:t> </a:t>
            </a:r>
            <a:r>
              <a:rPr lang="ru-RU" dirty="0" err="1"/>
              <a:t>дистрес</a:t>
            </a:r>
            <a:r>
              <a:rPr lang="ru-RU" dirty="0"/>
              <a:t>-синдром; </a:t>
            </a:r>
          </a:p>
          <a:p>
            <a:pPr>
              <a:buFont typeface="Wingdings" panose="05000000000000000000" pitchFamily="2" charset="2"/>
              <a:buChar char="§"/>
            </a:pPr>
            <a:r>
              <a:rPr lang="ru-RU" dirty="0" err="1"/>
              <a:t>гостра</a:t>
            </a:r>
            <a:r>
              <a:rPr lang="ru-RU" dirty="0"/>
              <a:t> ЛН; </a:t>
            </a:r>
          </a:p>
          <a:p>
            <a:pPr>
              <a:buFont typeface="Wingdings" panose="05000000000000000000" pitchFamily="2" charset="2"/>
              <a:buChar char="§"/>
            </a:pPr>
            <a:r>
              <a:rPr lang="ru-RU" dirty="0" err="1"/>
              <a:t>септичний</a:t>
            </a:r>
            <a:r>
              <a:rPr lang="ru-RU" dirty="0"/>
              <a:t> шок; </a:t>
            </a:r>
          </a:p>
          <a:p>
            <a:pPr>
              <a:buFont typeface="Wingdings" panose="05000000000000000000" pitchFamily="2" charset="2"/>
              <a:buChar char="§"/>
            </a:pPr>
            <a:r>
              <a:rPr lang="ru-RU" dirty="0" err="1"/>
              <a:t>поліорганна</a:t>
            </a:r>
            <a:r>
              <a:rPr lang="ru-RU" dirty="0"/>
              <a:t> </a:t>
            </a:r>
            <a:r>
              <a:rPr lang="ru-RU" dirty="0" err="1"/>
              <a:t>недостатність</a:t>
            </a:r>
            <a:r>
              <a:rPr lang="ru-RU" dirty="0"/>
              <a:t>; </a:t>
            </a:r>
          </a:p>
          <a:p>
            <a:pPr>
              <a:buFont typeface="Wingdings" panose="05000000000000000000" pitchFamily="2" charset="2"/>
              <a:buChar char="§"/>
            </a:pPr>
            <a:r>
              <a:rPr lang="ru-RU" dirty="0" err="1"/>
              <a:t>ателектази</a:t>
            </a:r>
            <a:r>
              <a:rPr lang="ru-RU" dirty="0"/>
              <a:t>; </a:t>
            </a:r>
          </a:p>
          <a:p>
            <a:pPr>
              <a:buFont typeface="Wingdings" panose="05000000000000000000" pitchFamily="2" charset="2"/>
              <a:buChar char="§"/>
            </a:pPr>
            <a:r>
              <a:rPr lang="ru-RU" dirty="0" err="1"/>
              <a:t>вторинна</a:t>
            </a:r>
            <a:r>
              <a:rPr lang="ru-RU" dirty="0"/>
              <a:t> </a:t>
            </a:r>
            <a:r>
              <a:rPr lang="ru-RU" dirty="0" err="1"/>
              <a:t>бактеріємія</a:t>
            </a:r>
            <a:r>
              <a:rPr lang="ru-RU" dirty="0"/>
              <a:t> (з </a:t>
            </a:r>
            <a:r>
              <a:rPr lang="ru-RU" dirty="0" err="1"/>
              <a:t>гематогенними</a:t>
            </a:r>
            <a:r>
              <a:rPr lang="ru-RU" dirty="0"/>
              <a:t> </a:t>
            </a:r>
            <a:r>
              <a:rPr lang="ru-RU" dirty="0" err="1"/>
              <a:t>вогнищами</a:t>
            </a:r>
            <a:r>
              <a:rPr lang="ru-RU" dirty="0"/>
              <a:t> </a:t>
            </a:r>
            <a:r>
              <a:rPr lang="ru-RU" dirty="0" err="1"/>
              <a:t>дисемінації</a:t>
            </a:r>
            <a:r>
              <a:rPr lang="ru-RU" dirty="0"/>
              <a:t> – </a:t>
            </a:r>
            <a:r>
              <a:rPr lang="ru-RU" dirty="0" err="1"/>
              <a:t>менінгит</a:t>
            </a:r>
            <a:r>
              <a:rPr lang="ru-RU" dirty="0"/>
              <a:t>; </a:t>
            </a:r>
            <a:r>
              <a:rPr lang="ru-RU" dirty="0" err="1"/>
              <a:t>абсцес</a:t>
            </a:r>
            <a:r>
              <a:rPr lang="ru-RU" dirty="0"/>
              <a:t> головного </a:t>
            </a:r>
            <a:r>
              <a:rPr lang="ru-RU" dirty="0" err="1"/>
              <a:t>мозку</a:t>
            </a:r>
            <a:r>
              <a:rPr lang="ru-RU" dirty="0"/>
              <a:t> та </a:t>
            </a:r>
            <a:r>
              <a:rPr lang="ru-RU" dirty="0" err="1"/>
              <a:t>печінки</a:t>
            </a:r>
            <a:r>
              <a:rPr lang="ru-RU" dirty="0"/>
              <a:t>; </a:t>
            </a:r>
            <a:r>
              <a:rPr lang="ru-RU" dirty="0" err="1"/>
              <a:t>шкіри</a:t>
            </a:r>
            <a:r>
              <a:rPr lang="ru-RU" dirty="0"/>
              <a:t> і </a:t>
            </a:r>
            <a:r>
              <a:rPr lang="ru-RU" dirty="0" err="1"/>
              <a:t>м’яких</a:t>
            </a:r>
            <a:r>
              <a:rPr lang="ru-RU" dirty="0"/>
              <a:t> тканин); </a:t>
            </a:r>
          </a:p>
          <a:p>
            <a:pPr>
              <a:buFont typeface="Wingdings" panose="05000000000000000000" pitchFamily="2" charset="2"/>
              <a:buChar char="§"/>
            </a:pPr>
            <a:r>
              <a:rPr lang="ru-RU" dirty="0" err="1"/>
              <a:t>ендокардит</a:t>
            </a:r>
            <a:r>
              <a:rPr lang="ru-RU" dirty="0"/>
              <a:t>; перикардит; </a:t>
            </a:r>
            <a:r>
              <a:rPr lang="ru-RU" dirty="0" err="1"/>
              <a:t>міокардит</a:t>
            </a:r>
            <a:r>
              <a:rPr lang="ru-RU" dirty="0"/>
              <a:t>; </a:t>
            </a:r>
          </a:p>
          <a:p>
            <a:pPr>
              <a:buFont typeface="Wingdings" panose="05000000000000000000" pitchFamily="2" charset="2"/>
              <a:buChar char="§"/>
            </a:pPr>
            <a:r>
              <a:rPr lang="ru-RU" dirty="0"/>
              <a:t>нефрит та </a:t>
            </a:r>
            <a:r>
              <a:rPr lang="ru-RU" dirty="0" err="1"/>
              <a:t>ін</a:t>
            </a:r>
            <a:r>
              <a:rPr lang="ru-RU" dirty="0"/>
              <a:t>.</a:t>
            </a:r>
            <a:endParaRPr lang="uk-UA" dirty="0"/>
          </a:p>
        </p:txBody>
      </p:sp>
    </p:spTree>
    <p:extLst>
      <p:ext uri="{BB962C8B-B14F-4D97-AF65-F5344CB8AC3E}">
        <p14:creationId xmlns:p14="http://schemas.microsoft.com/office/powerpoint/2010/main" val="3863765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BF2A7-6FC9-43B9-C61D-89E1BF4569B6}"/>
              </a:ext>
            </a:extLst>
          </p:cNvPr>
          <p:cNvSpPr>
            <a:spLocks noGrp="1"/>
          </p:cNvSpPr>
          <p:nvPr>
            <p:ph type="title"/>
          </p:nvPr>
        </p:nvSpPr>
        <p:spPr/>
        <p:txBody>
          <a:bodyPr/>
          <a:lstStyle/>
          <a:p>
            <a:r>
              <a:rPr lang="uk-UA" dirty="0"/>
              <a:t>ДЯКУЮ ЗА УВАГУ!</a:t>
            </a:r>
          </a:p>
        </p:txBody>
      </p:sp>
      <p:sp>
        <p:nvSpPr>
          <p:cNvPr id="3" name="Text Placeholder 2">
            <a:extLst>
              <a:ext uri="{FF2B5EF4-FFF2-40B4-BE49-F238E27FC236}">
                <a16:creationId xmlns:a16="http://schemas.microsoft.com/office/drawing/2014/main" id="{A5DFAF6F-E0BB-350E-72CD-6B638D9482EE}"/>
              </a:ext>
            </a:extLst>
          </p:cNvPr>
          <p:cNvSpPr>
            <a:spLocks noGrp="1"/>
          </p:cNvSpPr>
          <p:nvPr>
            <p:ph type="body" idx="1"/>
          </p:nvPr>
        </p:nvSpPr>
        <p:spPr/>
        <p:txBody>
          <a:bodyPr/>
          <a:lstStyle/>
          <a:p>
            <a:endParaRPr lang="uk-UA"/>
          </a:p>
        </p:txBody>
      </p:sp>
    </p:spTree>
    <p:extLst>
      <p:ext uri="{BB962C8B-B14F-4D97-AF65-F5344CB8AC3E}">
        <p14:creationId xmlns:p14="http://schemas.microsoft.com/office/powerpoint/2010/main" val="282210683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Integral</Template>
  <TotalTime>728</TotalTime>
  <Words>7209</Words>
  <Application>Microsoft Office PowerPoint</Application>
  <PresentationFormat>Widescreen</PresentationFormat>
  <Paragraphs>468</Paragraphs>
  <Slides>61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61</vt:i4>
      </vt:variant>
    </vt:vector>
  </HeadingPairs>
  <TitlesOfParts>
    <vt:vector size="71" baseType="lpstr">
      <vt:lpstr>Arial</vt:lpstr>
      <vt:lpstr>Arial</vt:lpstr>
      <vt:lpstr>Calibri</vt:lpstr>
      <vt:lpstr>TimesNewRomanPS-BoldMT</vt:lpstr>
      <vt:lpstr>TimesNewRomanPSMT</vt:lpstr>
      <vt:lpstr>Tw Cen MT</vt:lpstr>
      <vt:lpstr>Tw Cen MT Condensed</vt:lpstr>
      <vt:lpstr>Wingdings</vt:lpstr>
      <vt:lpstr>Wingdings 3</vt:lpstr>
      <vt:lpstr>Integral</vt:lpstr>
      <vt:lpstr> «Пневмонії. Класифікація. Клініка.  Діагностика. Ускладнення. Медикаментозна терапія».</vt:lpstr>
      <vt:lpstr>Актуальність </vt:lpstr>
      <vt:lpstr>Визначення </vt:lpstr>
      <vt:lpstr>PowerPoint Presentation</vt:lpstr>
      <vt:lpstr>Клінічні ситуації з можливими  збудниками пневмоній</vt:lpstr>
      <vt:lpstr>Патогенез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Особливості клінічної картини НП у людей похилого віку</vt:lpstr>
      <vt:lpstr>PowerPoint Presentation</vt:lpstr>
      <vt:lpstr>PowerPoint Presentation</vt:lpstr>
      <vt:lpstr>PowerPoint Presentation</vt:lpstr>
      <vt:lpstr>PowerPoint Presentation</vt:lpstr>
      <vt:lpstr>Особливості клінічної діагностики та перебігу окремих форм НП </vt:lpstr>
      <vt:lpstr>PowerPoint Presentation</vt:lpstr>
      <vt:lpstr>PowerPoint Presentation</vt:lpstr>
      <vt:lpstr>PowerPoint Presentation</vt:lpstr>
      <vt:lpstr>Характер рентгенологічних змін залежно  від етіології пневмонії </vt:lpstr>
      <vt:lpstr> Неінфекційні причини вогнищево-інфільтративних змін у легенях</vt:lpstr>
      <vt:lpstr>Оцінка тяжкості перебігу НП та вибір місця лікування хворого </vt:lpstr>
      <vt:lpstr>PowerPoint Presentation</vt:lpstr>
      <vt:lpstr>Критерії тяжкості перебігу пневмонії</vt:lpstr>
      <vt:lpstr>PowerPoint Presentation</vt:lpstr>
      <vt:lpstr>PowerPoint Presentation</vt:lpstr>
      <vt:lpstr> Оцінка факторів ризику летального наслідку у  хворих на НП для обчислення PSI</vt:lpstr>
      <vt:lpstr>PowerPoint Presentation</vt:lpstr>
      <vt:lpstr>PowerPoint Presentation</vt:lpstr>
      <vt:lpstr>Догоспітальний етап </vt:lpstr>
      <vt:lpstr>PowerPoint Presentation</vt:lpstr>
      <vt:lpstr>PowerPoint Presentation</vt:lpstr>
      <vt:lpstr>PowerPoint Presentation</vt:lpstr>
      <vt:lpstr>PowerPoint Presentation</vt:lpstr>
      <vt:lpstr>Критерії ефективності АБТ </vt:lpstr>
      <vt:lpstr>PowerPoint Presentation</vt:lpstr>
      <vt:lpstr>Лікування хворих на НП в умовах стаціонару </vt:lpstr>
      <vt:lpstr>PowerPoint Presentation</vt:lpstr>
      <vt:lpstr>PowerPoint Presentation</vt:lpstr>
      <vt:lpstr>Критерії ефективності АБТ </vt:lpstr>
      <vt:lpstr>Тривалість АБТ </vt:lpstr>
      <vt:lpstr>PowerPoint Presentation</vt:lpstr>
      <vt:lpstr>Тривалість АБТ </vt:lpstr>
      <vt:lpstr>Аспіраційний синдром та аспіраційна НП </vt:lpstr>
      <vt:lpstr>PowerPoint Presentation</vt:lpstr>
      <vt:lpstr>PowerPoint Presentation</vt:lpstr>
      <vt:lpstr>PowerPoint Presentation</vt:lpstr>
      <vt:lpstr>PowerPoint Presentation</vt:lpstr>
      <vt:lpstr>Аспіраційна пневмонія</vt:lpstr>
      <vt:lpstr>PowerPoint Presentation</vt:lpstr>
      <vt:lpstr>PowerPoint Presentation</vt:lpstr>
      <vt:lpstr>Лікування</vt:lpstr>
      <vt:lpstr>PowerPoint Presentation</vt:lpstr>
      <vt:lpstr>ДЯКУЮ ЗА УВАГУ!</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на тему:  «Гостра пневмонія. Класифікація. Клініка.  Діагностика. Ускладнення. Медикаментозна терапія».</dc:title>
  <dc:creator>Мой</dc:creator>
  <cp:lastModifiedBy>Елизавета Тулянцева</cp:lastModifiedBy>
  <cp:revision>48</cp:revision>
  <dcterms:created xsi:type="dcterms:W3CDTF">2020-06-24T10:14:47Z</dcterms:created>
  <dcterms:modified xsi:type="dcterms:W3CDTF">2022-06-06T15:16:27Z</dcterms:modified>
</cp:coreProperties>
</file>