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Default Extension="sldx" ContentType="application/vnd.openxmlformats-officedocument.presentationml.slide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91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6" r:id="rId31"/>
    <p:sldId id="285" r:id="rId32"/>
    <p:sldId id="287" r:id="rId33"/>
    <p:sldId id="288" r:id="rId34"/>
    <p:sldId id="289" r:id="rId35"/>
    <p:sldId id="290" r:id="rId36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6169"/>
    <p:restoredTop sz="94628"/>
  </p:normalViewPr>
  <p:slideViewPr>
    <p:cSldViewPr snapToGrid="0" snapToObjects="1">
      <p:cViewPr>
        <p:scale>
          <a:sx n="71" d="100"/>
          <a:sy n="71" d="100"/>
        </p:scale>
        <p:origin x="-246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F0439C3-903B-3F4F-8001-06FB7685BD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ED241420-05EF-254A-9724-C4BCC6035E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0D1B218-24E8-664E-B00E-D9FE45FC8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1377E-71BB-1147-93D9-697022BE2523}" type="datetimeFigureOut">
              <a:rPr lang="x-none" smtClean="0"/>
              <a:pPr/>
              <a:t>06.06.2022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5C07769-E633-634F-B931-6C488E064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0EC2A34-6299-854A-A6BD-039C885E2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1BD0E-8BEA-FE4A-B339-CB646BF5EF05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540770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F020E1C-D3AF-4044-B8E9-5DE3A7BB5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9DFF0E7-07F5-5941-B435-931E2176E1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90E0381-5D24-BE49-A705-6C92982475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1377E-71BB-1147-93D9-697022BE2523}" type="datetimeFigureOut">
              <a:rPr lang="x-none" smtClean="0"/>
              <a:pPr/>
              <a:t>06.06.2022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B67B973-0863-974D-B30F-CAB3B4F50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B120160-650F-634B-AF0E-B04E2F67A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1BD0E-8BEA-FE4A-B339-CB646BF5EF05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972229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FA2ECBB-1CC5-AF4F-BB09-0D40FDF58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82129DF-550C-144E-9277-BAD6EFC2F6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88A8AE7-03F8-6541-8F25-47F3CE62D3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1377E-71BB-1147-93D9-697022BE2523}" type="datetimeFigureOut">
              <a:rPr lang="x-none" smtClean="0"/>
              <a:pPr/>
              <a:t>06.06.2022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C2B608E-BE3D-374B-81D9-D2FCF7106B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78C4FEE-2883-9D4D-BA62-9339F2B88A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1BD0E-8BEA-FE4A-B339-CB646BF5EF05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0828864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A1D4FAE-C0BE-BC4C-86B3-03F7434CB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B8CCB08-5305-5F4F-924D-18BDB2445C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D1911A98-C066-0147-A0FE-F8CA5BFB92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E799D47C-EABD-1F47-998E-710076683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1377E-71BB-1147-93D9-697022BE2523}" type="datetimeFigureOut">
              <a:rPr lang="x-none" smtClean="0"/>
              <a:pPr/>
              <a:t>06.06.2022</a:t>
            </a:fld>
            <a:endParaRPr lang="x-none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9B47A1B1-A031-A345-BF8A-0834C4753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5D2C5557-F1AB-764A-AEB2-FD0356091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1BD0E-8BEA-FE4A-B339-CB646BF5EF05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1729931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AD62C91-DEF2-9640-995C-D20C05555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FFBF2FC-ECE1-304C-99CD-B6C15E2FD5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9AF8EDC4-FC88-304B-ABD5-2B1A54B998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06945E30-A007-6D43-BC95-18BB0FA9D1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0F43E453-4749-764C-90D6-19D12B02CE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7D5341CC-BBA0-AE46-A5E0-6432D94510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1377E-71BB-1147-93D9-697022BE2523}" type="datetimeFigureOut">
              <a:rPr lang="x-none" smtClean="0"/>
              <a:pPr/>
              <a:t>06.06.2022</a:t>
            </a:fld>
            <a:endParaRPr lang="x-none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93CD11D7-80B3-8B4E-BCAF-50428F696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173F145F-F62C-3849-9647-9FCEF0D32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1BD0E-8BEA-FE4A-B339-CB646BF5EF05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997499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FC8196B-75E6-E547-964C-44B716069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EF9BE2D5-EC5B-E548-9A55-089C4421F2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1377E-71BB-1147-93D9-697022BE2523}" type="datetimeFigureOut">
              <a:rPr lang="x-none" smtClean="0"/>
              <a:pPr/>
              <a:t>06.06.2022</a:t>
            </a:fld>
            <a:endParaRPr lang="x-none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A2D67346-D05C-F449-A351-C0D58E0BE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CB376A69-E00F-6641-ACB7-35C636D1A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1BD0E-8BEA-FE4A-B339-CB646BF5EF05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554965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CE62F9AB-C028-CC49-8203-30227F5DCA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1377E-71BB-1147-93D9-697022BE2523}" type="datetimeFigureOut">
              <a:rPr lang="x-none" smtClean="0"/>
              <a:pPr/>
              <a:t>06.06.2022</a:t>
            </a:fld>
            <a:endParaRPr lang="x-none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EC7F87CA-0896-E24F-896C-01721AAF6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81C70016-57DC-124C-9C53-65AE8A952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1BD0E-8BEA-FE4A-B339-CB646BF5EF05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1882702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BB2D936-90C2-744A-B97F-221AB2ECE8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502CCFB-EBB6-D844-AEE2-656B709AEF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F0F9E324-DDAF-864D-A70B-B612674B09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ABD52331-1F23-6342-9D76-0EBBDE6AEA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1377E-71BB-1147-93D9-697022BE2523}" type="datetimeFigureOut">
              <a:rPr lang="x-none" smtClean="0"/>
              <a:pPr/>
              <a:t>06.06.2022</a:t>
            </a:fld>
            <a:endParaRPr lang="x-none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CDC41FA0-9C75-2740-AFAD-D54B9867C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4398AA17-F116-AE4E-9D42-4C96D3C1E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1BD0E-8BEA-FE4A-B339-CB646BF5EF05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955030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7C15F62-343C-7F40-B3D7-6306068C5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C1E4855C-CCB8-7942-BB42-19943AEEA5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8935D40C-8CCE-0E42-95F0-A1B2FEA7ED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3128FA60-ABFA-C54C-9DAE-36B44534A3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1377E-71BB-1147-93D9-697022BE2523}" type="datetimeFigureOut">
              <a:rPr lang="x-none" smtClean="0"/>
              <a:pPr/>
              <a:t>06.06.2022</a:t>
            </a:fld>
            <a:endParaRPr lang="x-none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61CC988A-EBF3-5445-85E8-49C42783F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962FE610-0196-3C4D-A9E7-8149EC205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1BD0E-8BEA-FE4A-B339-CB646BF5EF05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507008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7C9932D-8BBF-8544-AF22-6F6795F9C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5C3D6747-A730-F64A-9D37-2919FD7083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3B55434-0D6C-3D40-B0CE-9B25EED12F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1377E-71BB-1147-93D9-697022BE2523}" type="datetimeFigureOut">
              <a:rPr lang="x-none" smtClean="0"/>
              <a:pPr/>
              <a:t>06.06.2022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AA5FC9E7-0547-7B48-B353-A3811863B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5988B02-8B44-C84C-895F-905CADC30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1BD0E-8BEA-FE4A-B339-CB646BF5EF05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043170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C236AE50-3777-F144-B442-DD5402CC9B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CE1CAD00-CD6F-8740-8287-43D2162636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FB97BE0-F4CF-F141-A225-EB78270448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1377E-71BB-1147-93D9-697022BE2523}" type="datetimeFigureOut">
              <a:rPr lang="x-none" smtClean="0"/>
              <a:pPr/>
              <a:t>06.06.2022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E22C84C-293C-4E41-9260-2C7FC7A5F0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D9CF788-A3D7-DA48-80DA-983E33492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1BD0E-8BEA-FE4A-B339-CB646BF5EF05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079961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49210C5-BA4D-0D4A-BF66-315D41CBF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00977D1E-085B-8240-97F7-160989149E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137E9BE-58F9-FF46-9BA9-995061678A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01377E-71BB-1147-93D9-697022BE2523}" type="datetimeFigureOut">
              <a:rPr lang="x-none" smtClean="0"/>
              <a:pPr/>
              <a:t>06.06.2022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ECE0F2C-80C4-4D42-B368-156A40CBFE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E8E7BAF-D859-3841-BE3A-F13ED267EE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81BD0E-8BEA-FE4A-B339-CB646BF5EF05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528915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Office_PowerPoint1.sld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434340" y="274320"/>
          <a:ext cx="11407140" cy="6583680"/>
        </p:xfrm>
        <a:graphic>
          <a:graphicData uri="http://schemas.openxmlformats.org/presentationml/2006/ole">
            <p:oleObj spid="_x0000_s1026" name="Слайд" r:id="rId3" imgW="6090793" imgH="3424090" progId="PowerPoint.Slide.12">
              <p:embed/>
            </p:oleObj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8896D8C-FD5C-FC47-9B62-8BDCE661B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/>
              <a:t>Визначення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61ADC8A-9B1A-A649-A908-A4C0C74475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err="1"/>
              <a:t>збірна</a:t>
            </a:r>
            <a:r>
              <a:rPr lang="ru-RU" dirty="0"/>
              <a:t> </a:t>
            </a:r>
            <a:r>
              <a:rPr lang="ru-RU" dirty="0" err="1"/>
              <a:t>група</a:t>
            </a:r>
            <a:r>
              <a:rPr lang="ru-RU" dirty="0"/>
              <a:t> </a:t>
            </a:r>
            <a:r>
              <a:rPr lang="ru-RU" dirty="0" err="1"/>
              <a:t>захворювань</a:t>
            </a:r>
            <a:r>
              <a:rPr lang="ru-RU" dirty="0"/>
              <a:t>, </a:t>
            </a:r>
            <a:r>
              <a:rPr lang="ru-RU" dirty="0" err="1"/>
              <a:t>спричинених</a:t>
            </a:r>
            <a:r>
              <a:rPr lang="ru-RU" dirty="0"/>
              <a:t> широким спектром </a:t>
            </a:r>
            <a:r>
              <a:rPr lang="ru-RU" dirty="0" err="1"/>
              <a:t>інфекційних</a:t>
            </a:r>
            <a:r>
              <a:rPr lang="ru-RU" dirty="0"/>
              <a:t> </a:t>
            </a:r>
            <a:r>
              <a:rPr lang="ru-RU" dirty="0" err="1"/>
              <a:t>збудників</a:t>
            </a:r>
            <a:r>
              <a:rPr lang="ru-RU" dirty="0"/>
              <a:t> і </a:t>
            </a:r>
            <a:r>
              <a:rPr lang="ru-RU" dirty="0" err="1"/>
              <a:t>поєднаних</a:t>
            </a:r>
            <a:r>
              <a:rPr lang="ru-RU" dirty="0"/>
              <a:t> </a:t>
            </a:r>
            <a:r>
              <a:rPr lang="ru-RU" dirty="0" err="1"/>
              <a:t>спільними</a:t>
            </a:r>
            <a:r>
              <a:rPr lang="ru-RU" dirty="0"/>
              <a:t> </a:t>
            </a:r>
            <a:r>
              <a:rPr lang="ru-RU" dirty="0" err="1"/>
              <a:t>особливостями</a:t>
            </a:r>
            <a:r>
              <a:rPr lang="ru-RU" dirty="0"/>
              <a:t> </a:t>
            </a:r>
            <a:r>
              <a:rPr lang="ru-RU" dirty="0" err="1"/>
              <a:t>епідеміології</a:t>
            </a:r>
            <a:r>
              <a:rPr lang="ru-RU" dirty="0"/>
              <a:t> та патогенезу </a:t>
            </a:r>
            <a:r>
              <a:rPr lang="ru-RU" dirty="0" err="1"/>
              <a:t>ураження</a:t>
            </a:r>
            <a:r>
              <a:rPr lang="ru-RU" dirty="0"/>
              <a:t> </a:t>
            </a:r>
            <a:r>
              <a:rPr lang="ru-RU" dirty="0" err="1"/>
              <a:t>дихальних</a:t>
            </a:r>
            <a:r>
              <a:rPr lang="ru-RU" dirty="0"/>
              <a:t> </a:t>
            </a:r>
            <a:r>
              <a:rPr lang="ru-RU" dirty="0" err="1"/>
              <a:t>шляхів</a:t>
            </a:r>
            <a:r>
              <a:rPr lang="ru-RU" dirty="0"/>
              <a:t>, </a:t>
            </a:r>
            <a:r>
              <a:rPr lang="ru-RU" dirty="0" err="1"/>
              <a:t>розвитком</a:t>
            </a:r>
            <a:r>
              <a:rPr lang="ru-RU" dirty="0"/>
              <a:t> </a:t>
            </a:r>
            <a:r>
              <a:rPr lang="ru-RU" dirty="0" err="1"/>
              <a:t>респіраторного</a:t>
            </a:r>
            <a:r>
              <a:rPr lang="ru-RU" dirty="0"/>
              <a:t> синдрому і </a:t>
            </a:r>
            <a:r>
              <a:rPr lang="ru-RU" dirty="0" err="1"/>
              <a:t>загальноінтоксикаційних</a:t>
            </a:r>
            <a:r>
              <a:rPr lang="ru-RU" dirty="0"/>
              <a:t> </a:t>
            </a:r>
            <a:r>
              <a:rPr lang="ru-RU" dirty="0" err="1"/>
              <a:t>проявів</a:t>
            </a:r>
            <a:r>
              <a:rPr lang="ru-RU" dirty="0"/>
              <a:t> </a:t>
            </a:r>
            <a:r>
              <a:rPr lang="ru-RU" dirty="0" err="1"/>
              <a:t>різного</a:t>
            </a:r>
            <a:r>
              <a:rPr lang="ru-RU" dirty="0"/>
              <a:t> </a:t>
            </a:r>
            <a:r>
              <a:rPr lang="ru-RU" dirty="0" err="1"/>
              <a:t>ступеня</a:t>
            </a:r>
            <a:r>
              <a:rPr lang="ru-RU" dirty="0"/>
              <a:t> </a:t>
            </a:r>
            <a:r>
              <a:rPr lang="ru-RU" dirty="0" err="1"/>
              <a:t>вираженості</a:t>
            </a:r>
            <a:r>
              <a:rPr lang="ru-RU" dirty="0"/>
              <a:t>. При ГРЗ </a:t>
            </a:r>
            <a:r>
              <a:rPr lang="ru-RU" dirty="0" err="1"/>
              <a:t>респіраторний</a:t>
            </a:r>
            <a:r>
              <a:rPr lang="ru-RU" dirty="0"/>
              <a:t> синдром, на </a:t>
            </a:r>
            <a:r>
              <a:rPr lang="ru-RU" dirty="0" err="1"/>
              <a:t>відміну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багатьох</a:t>
            </a:r>
            <a:r>
              <a:rPr lang="ru-RU" dirty="0"/>
              <a:t> </a:t>
            </a:r>
            <a:r>
              <a:rPr lang="ru-RU" dirty="0" err="1"/>
              <a:t>інфекційних</a:t>
            </a:r>
            <a:r>
              <a:rPr lang="ru-RU" dirty="0"/>
              <a:t> (</a:t>
            </a:r>
            <a:r>
              <a:rPr lang="ru-RU" dirty="0" err="1"/>
              <a:t>кір</a:t>
            </a:r>
            <a:r>
              <a:rPr lang="ru-RU" dirty="0"/>
              <a:t>, краснуха, </a:t>
            </a:r>
            <a:r>
              <a:rPr lang="ru-RU" dirty="0" err="1"/>
              <a:t>ротавірусний</a:t>
            </a:r>
            <a:r>
              <a:rPr lang="ru-RU" dirty="0"/>
              <a:t> </a:t>
            </a:r>
            <a:r>
              <a:rPr lang="ru-RU" dirty="0" err="1"/>
              <a:t>гастроентерит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/>
              <a:t>) та </a:t>
            </a:r>
            <a:r>
              <a:rPr lang="ru-RU" dirty="0" err="1"/>
              <a:t>неінфекційних</a:t>
            </a:r>
            <a:r>
              <a:rPr lang="ru-RU" dirty="0"/>
              <a:t> хвороб (</a:t>
            </a:r>
            <a:r>
              <a:rPr lang="ru-RU" dirty="0" err="1"/>
              <a:t>хронічний</a:t>
            </a:r>
            <a:r>
              <a:rPr lang="ru-RU" dirty="0"/>
              <a:t> </a:t>
            </a:r>
            <a:r>
              <a:rPr lang="ru-RU" dirty="0" err="1"/>
              <a:t>фарингіт</a:t>
            </a:r>
            <a:r>
              <a:rPr lang="ru-RU" dirty="0"/>
              <a:t> </a:t>
            </a:r>
            <a:r>
              <a:rPr lang="ru-RU" dirty="0" err="1"/>
              <a:t>курців</a:t>
            </a:r>
            <a:r>
              <a:rPr lang="ru-RU" dirty="0"/>
              <a:t>, </a:t>
            </a:r>
            <a:r>
              <a:rPr lang="ru-RU" dirty="0" err="1"/>
              <a:t>поліпозна</a:t>
            </a:r>
            <a:r>
              <a:rPr lang="ru-RU" dirty="0"/>
              <a:t> </a:t>
            </a:r>
            <a:r>
              <a:rPr lang="ru-RU" dirty="0" err="1"/>
              <a:t>риносинусопатія</a:t>
            </a:r>
            <a:r>
              <a:rPr lang="ru-RU" dirty="0"/>
              <a:t>, </a:t>
            </a:r>
            <a:r>
              <a:rPr lang="ru-RU" dirty="0" err="1"/>
              <a:t>алергічний</a:t>
            </a:r>
            <a:r>
              <a:rPr lang="ru-RU" dirty="0"/>
              <a:t> </a:t>
            </a:r>
            <a:r>
              <a:rPr lang="ru-RU" dirty="0" err="1"/>
              <a:t>ларингіт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/>
              <a:t>), за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ураження</a:t>
            </a:r>
            <a:r>
              <a:rPr lang="ru-RU" dirty="0"/>
              <a:t> </a:t>
            </a:r>
            <a:r>
              <a:rPr lang="ru-RU" dirty="0" err="1"/>
              <a:t>дихальних</a:t>
            </a:r>
            <a:r>
              <a:rPr lang="ru-RU" dirty="0"/>
              <a:t> </a:t>
            </a:r>
            <a:r>
              <a:rPr lang="ru-RU" dirty="0" err="1"/>
              <a:t>шляхів</a:t>
            </a:r>
            <a:r>
              <a:rPr lang="ru-RU" dirty="0"/>
              <a:t> </a:t>
            </a:r>
            <a:r>
              <a:rPr lang="ru-RU" dirty="0" err="1"/>
              <a:t>є</a:t>
            </a:r>
            <a:r>
              <a:rPr lang="ru-RU" dirty="0"/>
              <a:t> </a:t>
            </a:r>
            <a:r>
              <a:rPr lang="ru-RU" dirty="0" err="1"/>
              <a:t>лише</a:t>
            </a:r>
            <a:r>
              <a:rPr lang="ru-RU" dirty="0"/>
              <a:t> </a:t>
            </a:r>
            <a:r>
              <a:rPr lang="ru-RU" dirty="0" err="1"/>
              <a:t>однією</a:t>
            </a:r>
            <a:r>
              <a:rPr lang="ru-RU" dirty="0"/>
              <a:t> з </a:t>
            </a:r>
            <a:r>
              <a:rPr lang="ru-RU" dirty="0" err="1"/>
              <a:t>багатьох</a:t>
            </a:r>
            <a:r>
              <a:rPr lang="ru-RU" dirty="0"/>
              <a:t> </a:t>
            </a:r>
            <a:r>
              <a:rPr lang="ru-RU" dirty="0" err="1"/>
              <a:t>ознак</a:t>
            </a:r>
            <a:r>
              <a:rPr lang="ru-RU" dirty="0"/>
              <a:t> </a:t>
            </a:r>
            <a:r>
              <a:rPr lang="ru-RU" dirty="0" err="1"/>
              <a:t>клінічної</a:t>
            </a:r>
            <a:r>
              <a:rPr lang="ru-RU" dirty="0"/>
              <a:t> </a:t>
            </a:r>
            <a:r>
              <a:rPr lang="ru-RU" dirty="0" err="1"/>
              <a:t>картини</a:t>
            </a:r>
            <a:r>
              <a:rPr lang="ru-RU" dirty="0"/>
              <a:t>, </a:t>
            </a:r>
            <a:r>
              <a:rPr lang="ru-RU" dirty="0" err="1"/>
              <a:t>завжди</a:t>
            </a:r>
            <a:r>
              <a:rPr lang="ru-RU" dirty="0"/>
              <a:t> </a:t>
            </a:r>
            <a:r>
              <a:rPr lang="ru-RU" dirty="0" err="1"/>
              <a:t>є</a:t>
            </a:r>
            <a:r>
              <a:rPr lang="ru-RU" dirty="0"/>
              <a:t> </a:t>
            </a:r>
            <a:r>
              <a:rPr lang="ru-RU" dirty="0" err="1"/>
              <a:t>провідним</a:t>
            </a:r>
            <a:r>
              <a:rPr lang="ru-RU" dirty="0"/>
              <a:t>.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15746534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C3BB427-E7F8-994C-8BFC-2F282C7FD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Етіологічні</a:t>
            </a:r>
            <a:r>
              <a:rPr lang="ru-RU" dirty="0"/>
              <a:t> </a:t>
            </a:r>
            <a:r>
              <a:rPr lang="ru-RU" dirty="0" err="1"/>
              <a:t>чинники</a:t>
            </a:r>
            <a:r>
              <a:rPr lang="ru-RU" dirty="0"/>
              <a:t> ГРЗ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8DF976F-0039-7D4A-A57A-CD652D9494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віруси</a:t>
            </a:r>
            <a:r>
              <a:rPr lang="ru-RU" dirty="0"/>
              <a:t>,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нині</a:t>
            </a:r>
            <a:r>
              <a:rPr lang="ru-RU" dirty="0"/>
              <a:t> </a:t>
            </a:r>
            <a:r>
              <a:rPr lang="ru-RU" dirty="0" err="1"/>
              <a:t>налічується</a:t>
            </a:r>
            <a:r>
              <a:rPr lang="ru-RU" dirty="0"/>
              <a:t> до 300 </a:t>
            </a:r>
            <a:r>
              <a:rPr lang="ru-RU" dirty="0" err="1"/>
              <a:t>видів</a:t>
            </a:r>
            <a:r>
              <a:rPr lang="ru-RU" dirty="0"/>
              <a:t>, </a:t>
            </a:r>
            <a:r>
              <a:rPr lang="ru-RU" dirty="0" err="1"/>
              <a:t>легіонели</a:t>
            </a:r>
            <a:r>
              <a:rPr lang="ru-RU" dirty="0"/>
              <a:t>, </a:t>
            </a:r>
            <a:r>
              <a:rPr lang="ru-RU" dirty="0" err="1"/>
              <a:t>менінгококи</a:t>
            </a:r>
            <a:r>
              <a:rPr lang="ru-RU" dirty="0"/>
              <a:t>, </a:t>
            </a:r>
            <a:r>
              <a:rPr lang="ru-RU" dirty="0" err="1"/>
              <a:t>стрептококи</a:t>
            </a:r>
            <a:r>
              <a:rPr lang="ru-RU" dirty="0"/>
              <a:t>, </a:t>
            </a:r>
            <a:r>
              <a:rPr lang="ru-RU" dirty="0" err="1"/>
              <a:t>стафілококи</a:t>
            </a:r>
            <a:r>
              <a:rPr lang="ru-RU" dirty="0"/>
              <a:t>, </a:t>
            </a:r>
            <a:r>
              <a:rPr lang="ru-RU" dirty="0" err="1"/>
              <a:t>рикетсії</a:t>
            </a:r>
            <a:r>
              <a:rPr lang="ru-RU" dirty="0"/>
              <a:t>, </a:t>
            </a:r>
            <a:r>
              <a:rPr lang="ru-RU" dirty="0" err="1"/>
              <a:t>мікоплазми</a:t>
            </a:r>
            <a:r>
              <a:rPr lang="ru-RU" dirty="0"/>
              <a:t>, </a:t>
            </a:r>
            <a:r>
              <a:rPr lang="ru-RU" dirty="0" err="1"/>
              <a:t>хламідії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/>
              <a:t>.</a:t>
            </a:r>
          </a:p>
          <a:p>
            <a:r>
              <a:rPr lang="ru-RU" dirty="0" err="1"/>
              <a:t>Клінічна</a:t>
            </a:r>
            <a:r>
              <a:rPr lang="ru-RU" dirty="0"/>
              <a:t> картина таких ГРЗ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варіювати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інапа­рантної</a:t>
            </a:r>
            <a:r>
              <a:rPr lang="ru-RU" dirty="0"/>
              <a:t> </a:t>
            </a:r>
            <a:r>
              <a:rPr lang="ru-RU" dirty="0" err="1"/>
              <a:t>інфекції</a:t>
            </a:r>
            <a:r>
              <a:rPr lang="ru-RU" dirty="0"/>
              <a:t> до катару </a:t>
            </a:r>
            <a:r>
              <a:rPr lang="ru-RU" dirty="0" err="1"/>
              <a:t>верхніх</a:t>
            </a:r>
            <a:r>
              <a:rPr lang="ru-RU" dirty="0"/>
              <a:t> </a:t>
            </a:r>
            <a:r>
              <a:rPr lang="ru-RU" dirty="0" err="1"/>
              <a:t>дихальних</a:t>
            </a:r>
            <a:r>
              <a:rPr lang="ru-RU" dirty="0"/>
              <a:t> </a:t>
            </a:r>
            <a:r>
              <a:rPr lang="ru-RU" dirty="0" err="1"/>
              <a:t>шляхів</a:t>
            </a:r>
            <a:r>
              <a:rPr lang="ru-RU" dirty="0"/>
              <a:t> (ВДШ), часто з </a:t>
            </a:r>
            <a:r>
              <a:rPr lang="ru-RU" dirty="0" err="1"/>
              <a:t>кон’юнктивітом</a:t>
            </a:r>
            <a:r>
              <a:rPr lang="ru-RU" dirty="0"/>
              <a:t> </a:t>
            </a:r>
            <a:r>
              <a:rPr lang="ru-RU" dirty="0" err="1"/>
              <a:t>різної</a:t>
            </a:r>
            <a:r>
              <a:rPr lang="ru-RU" dirty="0"/>
              <a:t> </a:t>
            </a:r>
            <a:r>
              <a:rPr lang="ru-RU" dirty="0" err="1"/>
              <a:t>вираженості</a:t>
            </a:r>
            <a:r>
              <a:rPr lang="ru-RU" dirty="0"/>
              <a:t>, </a:t>
            </a:r>
            <a:r>
              <a:rPr lang="ru-RU" dirty="0" err="1"/>
              <a:t>проявлятися</a:t>
            </a:r>
            <a:r>
              <a:rPr lang="ru-RU" dirty="0"/>
              <a:t> </a:t>
            </a:r>
            <a:r>
              <a:rPr lang="ru-RU" dirty="0" err="1"/>
              <a:t>стенозуючим</a:t>
            </a:r>
            <a:r>
              <a:rPr lang="ru-RU" dirty="0"/>
              <a:t> </a:t>
            </a:r>
            <a:r>
              <a:rPr lang="ru-RU" dirty="0" err="1"/>
              <a:t>ларингітом</a:t>
            </a:r>
            <a:r>
              <a:rPr lang="ru-RU" dirty="0"/>
              <a:t>, </a:t>
            </a:r>
            <a:r>
              <a:rPr lang="ru-RU" dirty="0" err="1"/>
              <a:t>трахеобронхітом</a:t>
            </a:r>
            <a:r>
              <a:rPr lang="ru-RU" dirty="0"/>
              <a:t>, </a:t>
            </a:r>
            <a:r>
              <a:rPr lang="ru-RU" dirty="0" err="1"/>
              <a:t>іноді</a:t>
            </a:r>
            <a:r>
              <a:rPr lang="ru-RU" dirty="0"/>
              <a:t> з тяжким </a:t>
            </a:r>
            <a:r>
              <a:rPr lang="ru-RU" dirty="0" err="1"/>
              <a:t>перебігом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ускладнюватися</a:t>
            </a:r>
            <a:r>
              <a:rPr lang="ru-RU" dirty="0"/>
              <a:t> </a:t>
            </a:r>
            <a:r>
              <a:rPr lang="ru-RU" dirty="0" err="1"/>
              <a:t>ураженням</a:t>
            </a:r>
            <a:r>
              <a:rPr lang="ru-RU" dirty="0"/>
              <a:t> </a:t>
            </a:r>
            <a:r>
              <a:rPr lang="ru-RU" dirty="0" err="1"/>
              <a:t>серцево-судинної</a:t>
            </a:r>
            <a:r>
              <a:rPr lang="ru-RU" dirty="0"/>
              <a:t> та </a:t>
            </a:r>
            <a:r>
              <a:rPr lang="ru-RU" dirty="0" err="1"/>
              <a:t>центральної</a:t>
            </a:r>
            <a:r>
              <a:rPr lang="ru-RU" dirty="0"/>
              <a:t> </a:t>
            </a:r>
            <a:r>
              <a:rPr lang="ru-RU" dirty="0" err="1"/>
              <a:t>нервової</a:t>
            </a:r>
            <a:r>
              <a:rPr lang="ru-RU" dirty="0"/>
              <a:t> систем, </a:t>
            </a:r>
            <a:r>
              <a:rPr lang="ru-RU" dirty="0" err="1"/>
              <a:t>нирок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/>
              <a:t>.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38265417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F02EC4A-5A70-6247-9E73-6F0A1D10F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/>
              <a:t>Епідеміологія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A5F969F-4F01-EF4F-ABED-D0F0456375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В </a:t>
            </a:r>
            <a:r>
              <a:rPr lang="ru-RU" dirty="0" err="1"/>
              <a:t>Україні</a:t>
            </a:r>
            <a:r>
              <a:rPr lang="ru-RU" dirty="0"/>
              <a:t> </a:t>
            </a:r>
            <a:r>
              <a:rPr lang="ru-RU" dirty="0" err="1"/>
              <a:t>щорічно</a:t>
            </a:r>
            <a:r>
              <a:rPr lang="ru-RU" dirty="0"/>
              <a:t> на ГРЗ </a:t>
            </a:r>
            <a:r>
              <a:rPr lang="ru-RU" dirty="0" err="1"/>
              <a:t>хворіють</a:t>
            </a:r>
            <a:r>
              <a:rPr lang="ru-RU" dirty="0"/>
              <a:t> 10–14 млн </a:t>
            </a:r>
            <a:r>
              <a:rPr lang="ru-RU" dirty="0" err="1"/>
              <a:t>осіб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становить 25–30% </a:t>
            </a:r>
            <a:r>
              <a:rPr lang="ru-RU" dirty="0" err="1"/>
              <a:t>усієї</a:t>
            </a:r>
            <a:r>
              <a:rPr lang="ru-RU" dirty="0"/>
              <a:t> та </a:t>
            </a:r>
            <a:r>
              <a:rPr lang="ru-RU" dirty="0" err="1"/>
              <a:t>близько</a:t>
            </a:r>
            <a:r>
              <a:rPr lang="ru-RU" dirty="0"/>
              <a:t> 75–90% </a:t>
            </a:r>
            <a:r>
              <a:rPr lang="ru-RU" dirty="0" err="1"/>
              <a:t>інфекційної</a:t>
            </a:r>
            <a:r>
              <a:rPr lang="ru-RU" dirty="0"/>
              <a:t> </a:t>
            </a:r>
            <a:r>
              <a:rPr lang="ru-RU" dirty="0" err="1"/>
              <a:t>захворюваності</a:t>
            </a:r>
            <a:r>
              <a:rPr lang="ru-RU" dirty="0"/>
              <a:t> у </a:t>
            </a:r>
            <a:r>
              <a:rPr lang="ru-RU" dirty="0" err="1"/>
              <a:t>країні</a:t>
            </a:r>
            <a:r>
              <a:rPr lang="ru-RU" dirty="0"/>
              <a:t>. </a:t>
            </a:r>
            <a:r>
              <a:rPr lang="ru-RU" dirty="0" err="1"/>
              <a:t>Експерти</a:t>
            </a:r>
            <a:r>
              <a:rPr lang="ru-RU" dirty="0"/>
              <a:t> </a:t>
            </a:r>
            <a:r>
              <a:rPr lang="ru-RU" dirty="0" err="1"/>
              <a:t>Всесвітньої</a:t>
            </a:r>
            <a:r>
              <a:rPr lang="ru-RU" dirty="0"/>
              <a:t> </a:t>
            </a:r>
            <a:r>
              <a:rPr lang="ru-RU" dirty="0" err="1"/>
              <a:t>організації</a:t>
            </a:r>
            <a:r>
              <a:rPr lang="ru-RU" dirty="0"/>
              <a:t> </a:t>
            </a:r>
            <a:r>
              <a:rPr lang="ru-RU" dirty="0" err="1"/>
              <a:t>охорони</a:t>
            </a:r>
            <a:r>
              <a:rPr lang="ru-RU" dirty="0"/>
              <a:t> </a:t>
            </a:r>
            <a:r>
              <a:rPr lang="ru-RU" dirty="0" err="1"/>
              <a:t>здоров’я</a:t>
            </a:r>
            <a:r>
              <a:rPr lang="ru-RU" dirty="0"/>
              <a:t> (ВООЗ) </a:t>
            </a:r>
            <a:r>
              <a:rPr lang="ru-RU" dirty="0" err="1"/>
              <a:t>відзначають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ця</a:t>
            </a:r>
            <a:r>
              <a:rPr lang="ru-RU" dirty="0"/>
              <a:t> </a:t>
            </a:r>
            <a:r>
              <a:rPr lang="ru-RU" dirty="0" err="1"/>
              <a:t>найпоширеніша</a:t>
            </a:r>
            <a:r>
              <a:rPr lang="ru-RU" dirty="0"/>
              <a:t> в </a:t>
            </a:r>
            <a:r>
              <a:rPr lang="ru-RU" dirty="0" err="1"/>
              <a:t>людській</a:t>
            </a:r>
            <a:r>
              <a:rPr lang="ru-RU" dirty="0"/>
              <a:t> </a:t>
            </a:r>
            <a:r>
              <a:rPr lang="ru-RU" dirty="0" err="1"/>
              <a:t>популяції</a:t>
            </a:r>
            <a:r>
              <a:rPr lang="ru-RU" dirty="0"/>
              <a:t> </a:t>
            </a:r>
            <a:r>
              <a:rPr lang="ru-RU" dirty="0" err="1"/>
              <a:t>група</a:t>
            </a:r>
            <a:r>
              <a:rPr lang="ru-RU" dirty="0"/>
              <a:t> </a:t>
            </a:r>
            <a:r>
              <a:rPr lang="ru-RU" dirty="0" err="1"/>
              <a:t>захворювань</a:t>
            </a:r>
            <a:r>
              <a:rPr lang="ru-RU" dirty="0"/>
              <a:t> в </a:t>
            </a:r>
            <a:r>
              <a:rPr lang="ru-RU" dirty="0" err="1"/>
              <a:t>останні</a:t>
            </a:r>
            <a:r>
              <a:rPr lang="ru-RU" dirty="0"/>
              <a:t> роки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постійну</a:t>
            </a:r>
            <a:r>
              <a:rPr lang="ru-RU" dirty="0"/>
              <a:t> </a:t>
            </a:r>
            <a:r>
              <a:rPr lang="ru-RU" dirty="0" err="1"/>
              <a:t>тенденцію</a:t>
            </a:r>
            <a:r>
              <a:rPr lang="ru-RU" dirty="0"/>
              <a:t> до </a:t>
            </a:r>
            <a:r>
              <a:rPr lang="ru-RU" dirty="0" err="1"/>
              <a:t>збільшення</a:t>
            </a:r>
            <a:r>
              <a:rPr lang="ru-RU" dirty="0"/>
              <a:t>. 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3087264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BC1B5DD-A790-CB4C-A5AC-D7F6973801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/>
              <a:t>Епідеміологія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9A42D71-65F1-7042-9AE0-673CA4A1C8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Для ГРЗ </a:t>
            </a:r>
            <a:r>
              <a:rPr lang="ru-RU" dirty="0" err="1"/>
              <a:t>властиві</a:t>
            </a:r>
            <a:r>
              <a:rPr lang="ru-RU" dirty="0"/>
              <a:t> 2 </a:t>
            </a:r>
            <a:r>
              <a:rPr lang="ru-RU" dirty="0" err="1"/>
              <a:t>форми</a:t>
            </a:r>
            <a:r>
              <a:rPr lang="ru-RU" dirty="0"/>
              <a:t> </a:t>
            </a:r>
            <a:r>
              <a:rPr lang="ru-RU" dirty="0" err="1"/>
              <a:t>епідемічного</a:t>
            </a:r>
            <a:r>
              <a:rPr lang="ru-RU" dirty="0"/>
              <a:t> </a:t>
            </a:r>
            <a:r>
              <a:rPr lang="ru-RU" dirty="0" err="1"/>
              <a:t>процесу</a:t>
            </a:r>
            <a:r>
              <a:rPr lang="ru-RU" dirty="0"/>
              <a:t> — </a:t>
            </a:r>
            <a:r>
              <a:rPr lang="ru-RU" dirty="0" err="1"/>
              <a:t>спорадичні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 та </a:t>
            </a:r>
            <a:r>
              <a:rPr lang="ru-RU" dirty="0" err="1"/>
              <a:t>епідемічні</a:t>
            </a:r>
            <a:r>
              <a:rPr lang="ru-RU" dirty="0"/>
              <a:t> </a:t>
            </a:r>
            <a:r>
              <a:rPr lang="ru-RU" dirty="0" err="1"/>
              <a:t>спалахи</a:t>
            </a:r>
            <a:r>
              <a:rPr lang="ru-RU" dirty="0"/>
              <a:t>.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34642507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6D13ED8-1521-1448-825B-45846F861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/>
              <a:t>Епідеміологія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57C98FB-E945-2146-880D-55917B1EFD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err="1"/>
              <a:t>Повітряний</a:t>
            </a:r>
            <a:r>
              <a:rPr lang="ru-RU" dirty="0"/>
              <a:t> шлях </a:t>
            </a:r>
            <a:r>
              <a:rPr lang="ru-RU" dirty="0" err="1"/>
              <a:t>передавання</a:t>
            </a:r>
            <a:r>
              <a:rPr lang="ru-RU" dirty="0"/>
              <a:t> </a:t>
            </a:r>
            <a:r>
              <a:rPr lang="ru-RU" dirty="0" err="1"/>
              <a:t>збудника</a:t>
            </a:r>
            <a:r>
              <a:rPr lang="ru-RU" dirty="0"/>
              <a:t>, </a:t>
            </a:r>
            <a:r>
              <a:rPr lang="ru-RU" dirty="0" err="1"/>
              <a:t>висока</a:t>
            </a:r>
            <a:r>
              <a:rPr lang="ru-RU" dirty="0"/>
              <a:t> </a:t>
            </a:r>
            <a:r>
              <a:rPr lang="ru-RU" dirty="0" err="1"/>
              <a:t>сприйнятливість</a:t>
            </a:r>
            <a:r>
              <a:rPr lang="ru-RU" dirty="0"/>
              <a:t> </a:t>
            </a:r>
            <a:r>
              <a:rPr lang="ru-RU" dirty="0" err="1"/>
              <a:t>населення</a:t>
            </a:r>
            <a:r>
              <a:rPr lang="ru-RU" dirty="0"/>
              <a:t> практично до </a:t>
            </a:r>
            <a:r>
              <a:rPr lang="ru-RU" dirty="0" err="1"/>
              <a:t>всіх</a:t>
            </a:r>
            <a:r>
              <a:rPr lang="ru-RU" dirty="0"/>
              <a:t> </a:t>
            </a:r>
            <a:r>
              <a:rPr lang="ru-RU" dirty="0" err="1"/>
              <a:t>вірусів</a:t>
            </a:r>
            <a:r>
              <a:rPr lang="ru-RU" dirty="0"/>
              <a:t> — </a:t>
            </a:r>
            <a:r>
              <a:rPr lang="ru-RU" dirty="0" err="1"/>
              <a:t>збудників</a:t>
            </a:r>
            <a:r>
              <a:rPr lang="ru-RU" dirty="0"/>
              <a:t> ГРВЗ — </a:t>
            </a:r>
            <a:r>
              <a:rPr lang="ru-RU" dirty="0" err="1"/>
              <a:t>зумовлює</a:t>
            </a:r>
            <a:r>
              <a:rPr lang="ru-RU" dirty="0"/>
              <a:t> </a:t>
            </a:r>
            <a:r>
              <a:rPr lang="ru-RU" dirty="0" err="1"/>
              <a:t>основну</a:t>
            </a:r>
            <a:r>
              <a:rPr lang="ru-RU" dirty="0"/>
              <a:t> </a:t>
            </a:r>
            <a:r>
              <a:rPr lang="ru-RU" dirty="0" err="1"/>
              <a:t>епідеміологічну</a:t>
            </a:r>
            <a:r>
              <a:rPr lang="ru-RU" dirty="0"/>
              <a:t> </a:t>
            </a:r>
            <a:r>
              <a:rPr lang="ru-RU" dirty="0" err="1"/>
              <a:t>особливість</a:t>
            </a:r>
            <a:r>
              <a:rPr lang="ru-RU" dirty="0"/>
              <a:t> — </a:t>
            </a:r>
            <a:r>
              <a:rPr lang="ru-RU" dirty="0" err="1"/>
              <a:t>швидкість</a:t>
            </a:r>
            <a:r>
              <a:rPr lang="ru-RU" dirty="0"/>
              <a:t> та широту </a:t>
            </a:r>
            <a:r>
              <a:rPr lang="ru-RU" dirty="0" err="1"/>
              <a:t>їхнього</a:t>
            </a:r>
            <a:r>
              <a:rPr lang="ru-RU" dirty="0"/>
              <a:t> </a:t>
            </a:r>
            <a:r>
              <a:rPr lang="ru-RU" dirty="0" err="1"/>
              <a:t>розповсюдження</a:t>
            </a:r>
            <a:r>
              <a:rPr lang="ru-RU" dirty="0"/>
              <a:t>. Вони практично </a:t>
            </a:r>
            <a:r>
              <a:rPr lang="ru-RU" dirty="0" err="1"/>
              <a:t>необмежені</a:t>
            </a:r>
            <a:r>
              <a:rPr lang="ru-RU" dirty="0"/>
              <a:t>, </a:t>
            </a:r>
            <a:r>
              <a:rPr lang="ru-RU" dirty="0" err="1"/>
              <a:t>суттєво</a:t>
            </a:r>
            <a:r>
              <a:rPr lang="ru-RU" dirty="0"/>
              <a:t> </a:t>
            </a:r>
            <a:r>
              <a:rPr lang="ru-RU" dirty="0" err="1"/>
              <a:t>зростають</a:t>
            </a:r>
            <a:r>
              <a:rPr lang="ru-RU" dirty="0"/>
              <a:t> в </a:t>
            </a:r>
            <a:r>
              <a:rPr lang="ru-RU" dirty="0" err="1"/>
              <a:t>умовах</a:t>
            </a:r>
            <a:r>
              <a:rPr lang="ru-RU" dirty="0"/>
              <a:t> у </a:t>
            </a:r>
            <a:r>
              <a:rPr lang="ru-RU" dirty="0" err="1"/>
              <a:t>періоди</a:t>
            </a:r>
            <a:r>
              <a:rPr lang="ru-RU" dirty="0"/>
              <a:t> сезонного </a:t>
            </a:r>
            <a:r>
              <a:rPr lang="ru-RU" dirty="0" err="1"/>
              <a:t>імунодефіциту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виникає</a:t>
            </a:r>
            <a:r>
              <a:rPr lang="ru-RU" dirty="0"/>
              <a:t> в зимовий та </a:t>
            </a:r>
            <a:r>
              <a:rPr lang="ru-RU" dirty="0" err="1"/>
              <a:t>зимово-весняний</a:t>
            </a:r>
            <a:r>
              <a:rPr lang="ru-RU" dirty="0"/>
              <a:t> </a:t>
            </a:r>
            <a:r>
              <a:rPr lang="ru-RU" dirty="0" err="1"/>
              <a:t>періоди</a:t>
            </a:r>
            <a:r>
              <a:rPr lang="ru-RU" dirty="0"/>
              <a:t>. </a:t>
            </a:r>
            <a:r>
              <a:rPr lang="ru-RU" dirty="0" err="1"/>
              <a:t>Іноді</a:t>
            </a:r>
            <a:r>
              <a:rPr lang="ru-RU" dirty="0"/>
              <a:t> </a:t>
            </a:r>
            <a:r>
              <a:rPr lang="ru-RU" dirty="0" err="1"/>
              <a:t>спалахи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виникати</a:t>
            </a:r>
            <a:r>
              <a:rPr lang="ru-RU" dirty="0"/>
              <a:t> й у </a:t>
            </a:r>
            <a:r>
              <a:rPr lang="ru-RU" dirty="0" err="1"/>
              <a:t>більш</a:t>
            </a:r>
            <a:r>
              <a:rPr lang="ru-RU" dirty="0"/>
              <a:t> </a:t>
            </a:r>
            <a:r>
              <a:rPr lang="ru-RU" dirty="0" err="1"/>
              <a:t>ранній</a:t>
            </a:r>
            <a:r>
              <a:rPr lang="ru-RU" dirty="0"/>
              <a:t> </a:t>
            </a:r>
            <a:r>
              <a:rPr lang="ru-RU" dirty="0" err="1"/>
              <a:t>період</a:t>
            </a:r>
            <a:r>
              <a:rPr lang="ru-RU" dirty="0"/>
              <a:t>, </a:t>
            </a:r>
            <a:r>
              <a:rPr lang="ru-RU" dirty="0" err="1"/>
              <a:t>хоча</a:t>
            </a:r>
            <a:r>
              <a:rPr lang="ru-RU" dirty="0"/>
              <a:t>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швидше</a:t>
            </a:r>
            <a:r>
              <a:rPr lang="ru-RU" dirty="0"/>
              <a:t> </a:t>
            </a:r>
            <a:r>
              <a:rPr lang="ru-RU" dirty="0" err="1"/>
              <a:t>виняток</a:t>
            </a:r>
            <a:r>
              <a:rPr lang="ru-RU" dirty="0"/>
              <a:t>, </a:t>
            </a:r>
            <a:r>
              <a:rPr lang="ru-RU" dirty="0" err="1"/>
              <a:t>ніж</a:t>
            </a:r>
            <a:r>
              <a:rPr lang="ru-RU" dirty="0"/>
              <a:t> правило.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6795314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FB5FA92-EA1A-3148-B036-1BAB1825C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/>
              <a:t>Епідеміологія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BE4C454-FF17-9F47-BAA0-FDB598C3FA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err="1"/>
              <a:t>Епідемічний</a:t>
            </a:r>
            <a:r>
              <a:rPr lang="ru-RU" dirty="0"/>
              <a:t> </a:t>
            </a:r>
            <a:r>
              <a:rPr lang="ru-RU" dirty="0" err="1"/>
              <a:t>процес</a:t>
            </a:r>
            <a:r>
              <a:rPr lang="ru-RU" dirty="0"/>
              <a:t> при ГРЗ, </a:t>
            </a:r>
            <a:r>
              <a:rPr lang="ru-RU" dirty="0" err="1"/>
              <a:t>спричинених</a:t>
            </a:r>
            <a:r>
              <a:rPr lang="ru-RU" dirty="0"/>
              <a:t> </a:t>
            </a:r>
            <a:r>
              <a:rPr lang="ru-RU" dirty="0" err="1"/>
              <a:t>невірусними</a:t>
            </a:r>
            <a:r>
              <a:rPr lang="ru-RU" dirty="0"/>
              <a:t> </a:t>
            </a:r>
            <a:r>
              <a:rPr lang="ru-RU" dirty="0" err="1"/>
              <a:t>збудниками</a:t>
            </a:r>
            <a:r>
              <a:rPr lang="ru-RU" dirty="0"/>
              <a:t>, </a:t>
            </a:r>
            <a:r>
              <a:rPr lang="ru-RU" dirty="0" err="1"/>
              <a:t>значно</a:t>
            </a:r>
            <a:r>
              <a:rPr lang="ru-RU" dirty="0"/>
              <a:t> </a:t>
            </a:r>
            <a:r>
              <a:rPr lang="ru-RU" dirty="0" err="1"/>
              <a:t>складніший</a:t>
            </a:r>
            <a:r>
              <a:rPr lang="ru-RU" dirty="0"/>
              <a:t> </a:t>
            </a:r>
            <a:r>
              <a:rPr lang="ru-RU" dirty="0" err="1"/>
              <a:t>внаслідок</a:t>
            </a:r>
            <a:r>
              <a:rPr lang="ru-RU" dirty="0"/>
              <a:t> не </a:t>
            </a:r>
            <a:r>
              <a:rPr lang="ru-RU" dirty="0" err="1"/>
              <a:t>стільки</a:t>
            </a:r>
            <a:r>
              <a:rPr lang="ru-RU" dirty="0"/>
              <a:t> великого </a:t>
            </a:r>
            <a:r>
              <a:rPr lang="ru-RU" dirty="0" err="1"/>
              <a:t>етіологічного</a:t>
            </a:r>
            <a:r>
              <a:rPr lang="ru-RU" dirty="0"/>
              <a:t> </a:t>
            </a:r>
            <a:r>
              <a:rPr lang="ru-RU" dirty="0" err="1"/>
              <a:t>розмаїття</a:t>
            </a:r>
            <a:r>
              <a:rPr lang="ru-RU" dirty="0"/>
              <a:t>, </a:t>
            </a:r>
            <a:r>
              <a:rPr lang="ru-RU" dirty="0" err="1"/>
              <a:t>скільки</a:t>
            </a:r>
            <a:r>
              <a:rPr lang="ru-RU" dirty="0"/>
              <a:t> </a:t>
            </a:r>
            <a:r>
              <a:rPr lang="ru-RU" dirty="0" err="1"/>
              <a:t>різного</a:t>
            </a:r>
            <a:r>
              <a:rPr lang="ru-RU" dirty="0"/>
              <a:t> </a:t>
            </a:r>
            <a:r>
              <a:rPr lang="ru-RU" dirty="0" err="1"/>
              <a:t>рівня</a:t>
            </a:r>
            <a:r>
              <a:rPr lang="ru-RU" dirty="0"/>
              <a:t> </a:t>
            </a:r>
            <a:r>
              <a:rPr lang="ru-RU" dirty="0" err="1"/>
              <a:t>контагіозності</a:t>
            </a:r>
            <a:r>
              <a:rPr lang="ru-RU" dirty="0"/>
              <a:t>, </a:t>
            </a:r>
            <a:r>
              <a:rPr lang="ru-RU" dirty="0" err="1"/>
              <a:t>меншої</a:t>
            </a:r>
            <a:r>
              <a:rPr lang="ru-RU" dirty="0"/>
              <a:t> </a:t>
            </a:r>
            <a:r>
              <a:rPr lang="ru-RU" dirty="0" err="1"/>
              <a:t>сприйнятливості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, </a:t>
            </a:r>
            <a:r>
              <a:rPr lang="ru-RU" dirty="0" err="1"/>
              <a:t>можливості</a:t>
            </a:r>
            <a:r>
              <a:rPr lang="ru-RU" dirty="0"/>
              <a:t> </a:t>
            </a:r>
            <a:r>
              <a:rPr lang="ru-RU" dirty="0" err="1"/>
              <a:t>збереження</a:t>
            </a:r>
            <a:r>
              <a:rPr lang="ru-RU" dirty="0"/>
              <a:t> </a:t>
            </a:r>
            <a:r>
              <a:rPr lang="ru-RU" dirty="0" err="1"/>
              <a:t>збудників</a:t>
            </a:r>
            <a:r>
              <a:rPr lang="ru-RU" dirty="0"/>
              <a:t> не </a:t>
            </a:r>
            <a:r>
              <a:rPr lang="ru-RU" dirty="0" err="1"/>
              <a:t>лише</a:t>
            </a:r>
            <a:r>
              <a:rPr lang="ru-RU" dirty="0"/>
              <a:t> в </a:t>
            </a:r>
            <a:r>
              <a:rPr lang="ru-RU" dirty="0" err="1"/>
              <a:t>людській</a:t>
            </a:r>
            <a:r>
              <a:rPr lang="ru-RU" dirty="0"/>
              <a:t> </a:t>
            </a:r>
            <a:r>
              <a:rPr lang="ru-RU" dirty="0" err="1"/>
              <a:t>популяції</a:t>
            </a:r>
            <a:r>
              <a:rPr lang="ru-RU" dirty="0"/>
              <a:t>, а й </a:t>
            </a:r>
            <a:r>
              <a:rPr lang="ru-RU" dirty="0" err="1"/>
              <a:t>серед</a:t>
            </a:r>
            <a:r>
              <a:rPr lang="ru-RU" dirty="0"/>
              <a:t> </a:t>
            </a:r>
            <a:r>
              <a:rPr lang="ru-RU" dirty="0" err="1"/>
              <a:t>тварин</a:t>
            </a:r>
            <a:r>
              <a:rPr lang="ru-RU" dirty="0"/>
              <a:t>. </a:t>
            </a:r>
            <a:r>
              <a:rPr lang="ru-RU" dirty="0" err="1"/>
              <a:t>Спорадичні</a:t>
            </a:r>
            <a:r>
              <a:rPr lang="ru-RU" dirty="0"/>
              <a:t> </a:t>
            </a:r>
            <a:r>
              <a:rPr lang="ru-RU" dirty="0" err="1"/>
              <a:t>випадки</a:t>
            </a:r>
            <a:r>
              <a:rPr lang="ru-RU" dirty="0"/>
              <a:t> </a:t>
            </a:r>
            <a:r>
              <a:rPr lang="ru-RU" dirty="0" err="1"/>
              <a:t>менінгококової</a:t>
            </a:r>
            <a:r>
              <a:rPr lang="ru-RU" dirty="0"/>
              <a:t> </a:t>
            </a:r>
            <a:r>
              <a:rPr lang="ru-RU" dirty="0" err="1"/>
              <a:t>інфекції</a:t>
            </a:r>
            <a:r>
              <a:rPr lang="ru-RU" dirty="0"/>
              <a:t> </a:t>
            </a:r>
            <a:r>
              <a:rPr lang="ru-RU" dirty="0" err="1"/>
              <a:t>реєструються</a:t>
            </a:r>
            <a:r>
              <a:rPr lang="ru-RU" dirty="0"/>
              <a:t> </a:t>
            </a:r>
            <a:r>
              <a:rPr lang="ru-RU" dirty="0" err="1"/>
              <a:t>найчастіше</a:t>
            </a:r>
            <a:r>
              <a:rPr lang="ru-RU" dirty="0"/>
              <a:t> у лютому — </a:t>
            </a:r>
            <a:r>
              <a:rPr lang="ru-RU" dirty="0" err="1"/>
              <a:t>квітні</a:t>
            </a:r>
            <a:r>
              <a:rPr lang="ru-RU" dirty="0"/>
              <a:t> й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викликатися</a:t>
            </a:r>
            <a:r>
              <a:rPr lang="ru-RU" dirty="0"/>
              <a:t> </a:t>
            </a:r>
            <a:r>
              <a:rPr lang="ru-RU" dirty="0" err="1"/>
              <a:t>різними</a:t>
            </a:r>
            <a:r>
              <a:rPr lang="ru-RU" dirty="0"/>
              <a:t> серотипами, </a:t>
            </a:r>
            <a:r>
              <a:rPr lang="ru-RU" dirty="0" err="1"/>
              <a:t>однак</a:t>
            </a:r>
            <a:r>
              <a:rPr lang="ru-RU" dirty="0"/>
              <a:t> </a:t>
            </a:r>
            <a:r>
              <a:rPr lang="ru-RU" dirty="0" err="1"/>
              <a:t>епідемічні</a:t>
            </a:r>
            <a:r>
              <a:rPr lang="ru-RU" dirty="0"/>
              <a:t> </a:t>
            </a:r>
            <a:r>
              <a:rPr lang="ru-RU" dirty="0" err="1"/>
              <a:t>спалахи</a:t>
            </a:r>
            <a:r>
              <a:rPr lang="ru-RU" dirty="0"/>
              <a:t> </a:t>
            </a:r>
            <a:r>
              <a:rPr lang="ru-RU" dirty="0" err="1"/>
              <a:t>серед</a:t>
            </a:r>
            <a:r>
              <a:rPr lang="ru-RU" dirty="0"/>
              <a:t> </a:t>
            </a:r>
            <a:r>
              <a:rPr lang="ru-RU" dirty="0" err="1"/>
              <a:t>дорослого</a:t>
            </a:r>
            <a:r>
              <a:rPr lang="ru-RU" dirty="0"/>
              <a:t> </a:t>
            </a:r>
            <a:r>
              <a:rPr lang="ru-RU" dirty="0" err="1"/>
              <a:t>населення</a:t>
            </a:r>
            <a:r>
              <a:rPr lang="ru-RU" dirty="0"/>
              <a:t>, особливо в </a:t>
            </a:r>
            <a:r>
              <a:rPr lang="ru-RU" dirty="0" err="1"/>
              <a:t>організованих</a:t>
            </a:r>
            <a:r>
              <a:rPr lang="ru-RU" dirty="0"/>
              <a:t> </a:t>
            </a:r>
            <a:r>
              <a:rPr lang="ru-RU" dirty="0" err="1"/>
              <a:t>армійських</a:t>
            </a:r>
            <a:r>
              <a:rPr lang="ru-RU" dirty="0"/>
              <a:t> </a:t>
            </a:r>
            <a:r>
              <a:rPr lang="ru-RU" dirty="0" err="1"/>
              <a:t>колективах</a:t>
            </a:r>
            <a:r>
              <a:rPr lang="ru-RU" dirty="0"/>
              <a:t>, </a:t>
            </a:r>
            <a:r>
              <a:rPr lang="ru-RU" dirty="0" err="1"/>
              <a:t>спричиняє</a:t>
            </a:r>
            <a:r>
              <a:rPr lang="ru-RU" dirty="0"/>
              <a:t> серотип А. 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36490843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01BCA54-A82E-DE4B-A83B-C5534F850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/>
              <a:t>Етіопатогенез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951635D-51C1-AA43-B7A1-0C5F0CA962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9 </a:t>
            </a:r>
            <a:r>
              <a:rPr lang="ru-RU" dirty="0" err="1"/>
              <a:t>різних</a:t>
            </a:r>
            <a:r>
              <a:rPr lang="ru-RU" dirty="0"/>
              <a:t> </a:t>
            </a:r>
            <a:r>
              <a:rPr lang="ru-RU" dirty="0" err="1"/>
              <a:t>груп</a:t>
            </a:r>
            <a:r>
              <a:rPr lang="ru-RU" dirty="0"/>
              <a:t> </a:t>
            </a:r>
            <a:r>
              <a:rPr lang="ru-RU" dirty="0" err="1"/>
              <a:t>вірусів</a:t>
            </a:r>
            <a:r>
              <a:rPr lang="ru-RU" dirty="0"/>
              <a:t> (</a:t>
            </a:r>
            <a:r>
              <a:rPr lang="ru-RU" dirty="0" err="1"/>
              <a:t>грип</a:t>
            </a:r>
            <a:r>
              <a:rPr lang="ru-RU" dirty="0"/>
              <a:t>, </a:t>
            </a:r>
            <a:r>
              <a:rPr lang="ru-RU" dirty="0" err="1"/>
              <a:t>парагрип</a:t>
            </a:r>
            <a:r>
              <a:rPr lang="ru-RU" dirty="0"/>
              <a:t>, </a:t>
            </a:r>
            <a:r>
              <a:rPr lang="ru-RU" dirty="0" err="1"/>
              <a:t>адено</a:t>
            </a:r>
            <a:r>
              <a:rPr lang="ru-RU" dirty="0"/>
              <a:t>-, РС-, </a:t>
            </a:r>
            <a:r>
              <a:rPr lang="ru-RU" dirty="0" err="1"/>
              <a:t>пікорна</a:t>
            </a:r>
            <a:r>
              <a:rPr lang="ru-RU" dirty="0"/>
              <a:t>-, корона-, </a:t>
            </a:r>
            <a:r>
              <a:rPr lang="ru-RU" dirty="0" err="1"/>
              <a:t>рео</a:t>
            </a:r>
            <a:r>
              <a:rPr lang="ru-RU" dirty="0"/>
              <a:t>-, </a:t>
            </a:r>
            <a:r>
              <a:rPr lang="ru-RU" dirty="0" err="1"/>
              <a:t>ентеро</a:t>
            </a:r>
            <a:r>
              <a:rPr lang="ru-RU" dirty="0"/>
              <a:t>- та </a:t>
            </a:r>
            <a:r>
              <a:rPr lang="ru-RU" dirty="0" err="1"/>
              <a:t>герпесвіруси</a:t>
            </a:r>
            <a:r>
              <a:rPr lang="ru-RU" dirty="0"/>
              <a:t>).</a:t>
            </a:r>
          </a:p>
          <a:p>
            <a:r>
              <a:rPr lang="ru-RU" dirty="0"/>
              <a:t>У </a:t>
            </a:r>
            <a:r>
              <a:rPr lang="ru-RU" dirty="0" err="1"/>
              <a:t>патогенетичному</a:t>
            </a:r>
            <a:r>
              <a:rPr lang="ru-RU" dirty="0"/>
              <a:t> </a:t>
            </a:r>
            <a:r>
              <a:rPr lang="ru-RU" dirty="0" err="1"/>
              <a:t>сенсі</a:t>
            </a:r>
            <a:r>
              <a:rPr lang="ru-RU" dirty="0"/>
              <a:t> </a:t>
            </a:r>
            <a:r>
              <a:rPr lang="ru-RU" dirty="0" err="1"/>
              <a:t>вірус</a:t>
            </a:r>
            <a:r>
              <a:rPr lang="ru-RU" dirty="0"/>
              <a:t> </a:t>
            </a:r>
            <a:r>
              <a:rPr lang="ru-RU" dirty="0" err="1"/>
              <a:t>являє</a:t>
            </a:r>
            <a:r>
              <a:rPr lang="ru-RU" dirty="0"/>
              <a:t> собою </a:t>
            </a:r>
            <a:r>
              <a:rPr lang="ru-RU" dirty="0" err="1"/>
              <a:t>рафіновану</a:t>
            </a:r>
            <a:r>
              <a:rPr lang="ru-RU" dirty="0"/>
              <a:t> форму </a:t>
            </a:r>
            <a:r>
              <a:rPr lang="ru-RU" dirty="0" err="1"/>
              <a:t>життя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здатна</a:t>
            </a:r>
            <a:r>
              <a:rPr lang="ru-RU" dirty="0"/>
              <a:t> </a:t>
            </a:r>
            <a:r>
              <a:rPr lang="ru-RU" dirty="0" err="1"/>
              <a:t>реалізуватися</a:t>
            </a:r>
            <a:r>
              <a:rPr lang="ru-RU" dirty="0"/>
              <a:t> </a:t>
            </a:r>
            <a:r>
              <a:rPr lang="ru-RU" dirty="0" err="1"/>
              <a:t>лише</a:t>
            </a:r>
            <a:r>
              <a:rPr lang="ru-RU" dirty="0"/>
              <a:t> на </a:t>
            </a:r>
            <a:r>
              <a:rPr lang="ru-RU" dirty="0" err="1"/>
              <a:t>витонченому</a:t>
            </a:r>
            <a:r>
              <a:rPr lang="ru-RU" dirty="0"/>
              <a:t> </a:t>
            </a:r>
            <a:r>
              <a:rPr lang="ru-RU" dirty="0" err="1"/>
              <a:t>рівні</a:t>
            </a:r>
            <a:r>
              <a:rPr lang="ru-RU" dirty="0"/>
              <a:t> </a:t>
            </a:r>
            <a:r>
              <a:rPr lang="ru-RU" dirty="0" err="1"/>
              <a:t>генетичного</a:t>
            </a:r>
            <a:r>
              <a:rPr lang="ru-RU" dirty="0"/>
              <a:t> </a:t>
            </a:r>
            <a:r>
              <a:rPr lang="ru-RU" dirty="0" err="1"/>
              <a:t>паразитування</a:t>
            </a:r>
            <a:r>
              <a:rPr lang="ru-RU" dirty="0"/>
              <a:t>. </a:t>
            </a:r>
            <a:r>
              <a:rPr lang="ru-RU" dirty="0" err="1"/>
              <a:t>Існування</a:t>
            </a:r>
            <a:r>
              <a:rPr lang="ru-RU" dirty="0"/>
              <a:t> </a:t>
            </a:r>
            <a:r>
              <a:rPr lang="ru-RU" dirty="0" err="1"/>
              <a:t>дефектних</a:t>
            </a:r>
            <a:r>
              <a:rPr lang="ru-RU" dirty="0"/>
              <a:t> </a:t>
            </a:r>
            <a:r>
              <a:rPr lang="ru-RU" dirty="0" err="1"/>
              <a:t>вірусних</a:t>
            </a:r>
            <a:r>
              <a:rPr lang="ru-RU" dirty="0"/>
              <a:t> </a:t>
            </a:r>
            <a:r>
              <a:rPr lang="ru-RU" dirty="0" err="1"/>
              <a:t>часток</a:t>
            </a:r>
            <a:r>
              <a:rPr lang="ru-RU" dirty="0"/>
              <a:t> </a:t>
            </a:r>
            <a:r>
              <a:rPr lang="ru-RU" dirty="0" err="1"/>
              <a:t>поруч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повноцінними</a:t>
            </a:r>
            <a:r>
              <a:rPr lang="ru-RU" dirty="0"/>
              <a:t> </a:t>
            </a:r>
            <a:r>
              <a:rPr lang="ru-RU" dirty="0" err="1"/>
              <a:t>віріонами</a:t>
            </a:r>
            <a:r>
              <a:rPr lang="ru-RU" dirty="0"/>
              <a:t> (у </a:t>
            </a:r>
            <a:r>
              <a:rPr lang="ru-RU" dirty="0" err="1"/>
              <a:t>різних</a:t>
            </a:r>
            <a:r>
              <a:rPr lang="ru-RU" dirty="0"/>
              <a:t> </a:t>
            </a:r>
            <a:r>
              <a:rPr lang="ru-RU" dirty="0" err="1"/>
              <a:t>співвідношеннях</a:t>
            </a:r>
            <a:r>
              <a:rPr lang="ru-RU" dirty="0"/>
              <a:t>) </a:t>
            </a:r>
            <a:r>
              <a:rPr lang="ru-RU" dirty="0" err="1"/>
              <a:t>створює</a:t>
            </a:r>
            <a:r>
              <a:rPr lang="ru-RU" dirty="0"/>
              <a:t> </a:t>
            </a:r>
            <a:r>
              <a:rPr lang="ru-RU" dirty="0" err="1"/>
              <a:t>передумови</a:t>
            </a:r>
            <a:r>
              <a:rPr lang="ru-RU" dirty="0"/>
              <a:t> до </a:t>
            </a:r>
            <a:r>
              <a:rPr lang="ru-RU" dirty="0" err="1"/>
              <a:t>реалізації</a:t>
            </a:r>
            <a:r>
              <a:rPr lang="ru-RU" dirty="0"/>
              <a:t> </a:t>
            </a:r>
            <a:r>
              <a:rPr lang="ru-RU" dirty="0" err="1"/>
              <a:t>вірусного</a:t>
            </a:r>
            <a:r>
              <a:rPr lang="ru-RU" dirty="0"/>
              <a:t> </a:t>
            </a:r>
            <a:r>
              <a:rPr lang="ru-RU" dirty="0" err="1"/>
              <a:t>інфекційного</a:t>
            </a:r>
            <a:r>
              <a:rPr lang="ru-RU" dirty="0"/>
              <a:t> </a:t>
            </a:r>
            <a:r>
              <a:rPr lang="ru-RU" dirty="0" err="1"/>
              <a:t>процесу</a:t>
            </a:r>
            <a:r>
              <a:rPr lang="ru-RU" dirty="0"/>
              <a:t> в межах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гострого</a:t>
            </a:r>
            <a:r>
              <a:rPr lang="ru-RU" dirty="0"/>
              <a:t> продуктивного </a:t>
            </a:r>
            <a:r>
              <a:rPr lang="ru-RU" dirty="0" err="1"/>
              <a:t>процесу</a:t>
            </a:r>
            <a:r>
              <a:rPr lang="ru-RU" dirty="0"/>
              <a:t> до </a:t>
            </a:r>
            <a:r>
              <a:rPr lang="ru-RU" dirty="0" err="1"/>
              <a:t>хронічної</a:t>
            </a:r>
            <a:r>
              <a:rPr lang="ru-RU" dirty="0"/>
              <a:t> </a:t>
            </a:r>
            <a:r>
              <a:rPr lang="ru-RU" dirty="0" err="1"/>
              <a:t>персистенції</a:t>
            </a:r>
            <a:r>
              <a:rPr lang="ru-RU" dirty="0"/>
              <a:t>. 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35060004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8496F2C-4673-0C49-A70C-2987BFA66D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/>
              <a:t>Етіопатогенез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16053AE-F4A1-A746-8761-82CFAA8316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ГРЗ у </a:t>
            </a:r>
            <a:r>
              <a:rPr lang="ru-RU" dirty="0" err="1"/>
              <a:t>дорослих</a:t>
            </a:r>
            <a:r>
              <a:rPr lang="ru-RU" dirty="0"/>
              <a:t> </a:t>
            </a:r>
            <a:r>
              <a:rPr lang="ru-RU" dirty="0" err="1"/>
              <a:t>найчастіше</a:t>
            </a:r>
            <a:r>
              <a:rPr lang="ru-RU" dirty="0"/>
              <a:t> </a:t>
            </a:r>
            <a:r>
              <a:rPr lang="ru-RU" dirty="0" err="1"/>
              <a:t>спричиняють</a:t>
            </a:r>
            <a:r>
              <a:rPr lang="ru-RU" dirty="0"/>
              <a:t> </a:t>
            </a:r>
            <a:r>
              <a:rPr lang="ru-RU" dirty="0" err="1"/>
              <a:t>такі</a:t>
            </a:r>
            <a:r>
              <a:rPr lang="ru-RU" dirty="0"/>
              <a:t> </a:t>
            </a:r>
            <a:r>
              <a:rPr lang="ru-RU" dirty="0" err="1"/>
              <a:t>бактеріальні</a:t>
            </a:r>
            <a:r>
              <a:rPr lang="ru-RU" dirty="0"/>
              <a:t> </a:t>
            </a:r>
            <a:r>
              <a:rPr lang="ru-RU" dirty="0" err="1"/>
              <a:t>мікроорганізми</a:t>
            </a:r>
            <a:r>
              <a:rPr lang="ru-RU" dirty="0"/>
              <a:t>:</a:t>
            </a:r>
          </a:p>
          <a:p>
            <a:r>
              <a:rPr lang="ru-RU" dirty="0" err="1"/>
              <a:t>переважно</a:t>
            </a:r>
            <a:r>
              <a:rPr lang="ru-RU" dirty="0"/>
              <a:t> </a:t>
            </a:r>
            <a:r>
              <a:rPr lang="ru-RU" dirty="0" err="1"/>
              <a:t>умовно</a:t>
            </a:r>
            <a:r>
              <a:rPr lang="ru-RU" dirty="0"/>
              <a:t>-патогенна </a:t>
            </a:r>
            <a:r>
              <a:rPr lang="ru-RU" dirty="0" err="1"/>
              <a:t>кокова</a:t>
            </a:r>
            <a:r>
              <a:rPr lang="ru-RU" dirty="0"/>
              <a:t> </a:t>
            </a:r>
            <a:r>
              <a:rPr lang="ru-RU" dirty="0" err="1"/>
              <a:t>мікрофлора</a:t>
            </a:r>
            <a:r>
              <a:rPr lang="ru-RU" dirty="0"/>
              <a:t> (</a:t>
            </a:r>
            <a:r>
              <a:rPr lang="ru-RU" dirty="0" err="1"/>
              <a:t>гострі</a:t>
            </a:r>
            <a:r>
              <a:rPr lang="ru-RU" dirty="0"/>
              <a:t> </a:t>
            </a:r>
            <a:r>
              <a:rPr lang="ru-RU" dirty="0" err="1"/>
              <a:t>фарингіти</a:t>
            </a:r>
            <a:r>
              <a:rPr lang="ru-RU" dirty="0"/>
              <a:t>, </a:t>
            </a:r>
            <a:r>
              <a:rPr lang="ru-RU" dirty="0" err="1"/>
              <a:t>бронхіти</a:t>
            </a:r>
            <a:r>
              <a:rPr lang="ru-RU" dirty="0"/>
              <a:t>). Як особливо </a:t>
            </a:r>
            <a:r>
              <a:rPr lang="ru-RU" dirty="0" err="1"/>
              <a:t>небезпечні</a:t>
            </a:r>
            <a:r>
              <a:rPr lang="ru-RU" dirty="0"/>
              <a:t> та </a:t>
            </a:r>
            <a:r>
              <a:rPr lang="ru-RU" dirty="0" err="1"/>
              <a:t>висококонтагіозні</a:t>
            </a:r>
            <a:r>
              <a:rPr lang="ru-RU" dirty="0"/>
              <a:t> </a:t>
            </a:r>
            <a:r>
              <a:rPr lang="ru-RU" dirty="0" err="1"/>
              <a:t>виокремлюють</a:t>
            </a:r>
            <a:r>
              <a:rPr lang="ru-RU" dirty="0"/>
              <a:t> </a:t>
            </a:r>
            <a:r>
              <a:rPr lang="ru-RU" dirty="0" err="1"/>
              <a:t>менінгококову</a:t>
            </a:r>
            <a:r>
              <a:rPr lang="ru-RU" dirty="0"/>
              <a:t> </a:t>
            </a:r>
            <a:r>
              <a:rPr lang="ru-RU" dirty="0" err="1"/>
              <a:t>інфекцію</a:t>
            </a:r>
            <a:r>
              <a:rPr lang="ru-RU" dirty="0"/>
              <a:t>, </a:t>
            </a:r>
            <a:r>
              <a:rPr lang="ru-RU" dirty="0" err="1"/>
              <a:t>дифтерію</a:t>
            </a:r>
            <a:r>
              <a:rPr lang="ru-RU" dirty="0"/>
              <a:t>;</a:t>
            </a:r>
          </a:p>
          <a:p>
            <a:r>
              <a:rPr lang="ru-RU" dirty="0" err="1"/>
              <a:t>легіонели</a:t>
            </a:r>
            <a:r>
              <a:rPr lang="ru-RU" dirty="0"/>
              <a:t>;</a:t>
            </a:r>
          </a:p>
          <a:p>
            <a:r>
              <a:rPr lang="ru-RU" dirty="0" err="1"/>
              <a:t>мікоплазми</a:t>
            </a:r>
            <a:r>
              <a:rPr lang="ru-RU" dirty="0"/>
              <a:t>;</a:t>
            </a:r>
          </a:p>
          <a:p>
            <a:r>
              <a:rPr lang="ru-RU" dirty="0" err="1"/>
              <a:t>хламідії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27599423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DE84325-98BF-FA48-A0F7-551E0742E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/>
              <a:t>Етіопатогенез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116DCA2-F310-334E-BEF0-6939CBE6AD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Вони </a:t>
            </a:r>
            <a:r>
              <a:rPr lang="ru-RU" dirty="0" err="1"/>
              <a:t>спричиняють</a:t>
            </a:r>
            <a:r>
              <a:rPr lang="ru-RU" dirty="0"/>
              <a:t> </a:t>
            </a:r>
            <a:r>
              <a:rPr lang="ru-RU" dirty="0" err="1"/>
              <a:t>появу</a:t>
            </a:r>
            <a:r>
              <a:rPr lang="ru-RU" dirty="0"/>
              <a:t> </a:t>
            </a:r>
            <a:r>
              <a:rPr lang="ru-RU" dirty="0" err="1"/>
              <a:t>різноманітних</a:t>
            </a:r>
            <a:r>
              <a:rPr lang="ru-RU" dirty="0"/>
              <a:t> </a:t>
            </a:r>
            <a:r>
              <a:rPr lang="ru-RU" dirty="0" err="1"/>
              <a:t>клінічних</a:t>
            </a:r>
            <a:r>
              <a:rPr lang="ru-RU" dirty="0"/>
              <a:t> </a:t>
            </a:r>
            <a:r>
              <a:rPr lang="ru-RU" dirty="0" err="1"/>
              <a:t>проявів</a:t>
            </a:r>
            <a:r>
              <a:rPr lang="ru-RU" dirty="0"/>
              <a:t> — </a:t>
            </a:r>
            <a:r>
              <a:rPr lang="ru-RU" dirty="0" err="1"/>
              <a:t>назофарингітів</a:t>
            </a:r>
            <a:r>
              <a:rPr lang="ru-RU" dirty="0"/>
              <a:t>, </a:t>
            </a:r>
            <a:r>
              <a:rPr lang="ru-RU" dirty="0" err="1"/>
              <a:t>ангін</a:t>
            </a:r>
            <a:r>
              <a:rPr lang="ru-RU" dirty="0"/>
              <a:t> (</a:t>
            </a:r>
            <a:r>
              <a:rPr lang="ru-RU" dirty="0" err="1"/>
              <a:t>гострих</a:t>
            </a:r>
            <a:r>
              <a:rPr lang="ru-RU" dirty="0"/>
              <a:t> </a:t>
            </a:r>
            <a:r>
              <a:rPr lang="ru-RU" dirty="0" err="1"/>
              <a:t>тонзилітів</a:t>
            </a:r>
            <a:r>
              <a:rPr lang="ru-RU" dirty="0"/>
              <a:t>), </a:t>
            </a:r>
            <a:r>
              <a:rPr lang="ru-RU" dirty="0" err="1"/>
              <a:t>бронхітів</a:t>
            </a:r>
            <a:r>
              <a:rPr lang="ru-RU" dirty="0"/>
              <a:t>. </a:t>
            </a:r>
            <a:r>
              <a:rPr lang="ru-RU" dirty="0" err="1"/>
              <a:t>Збудники</a:t>
            </a:r>
            <a:r>
              <a:rPr lang="ru-RU" dirty="0"/>
              <a:t> </a:t>
            </a:r>
            <a:r>
              <a:rPr lang="ru-RU" dirty="0" err="1"/>
              <a:t>цієї</a:t>
            </a:r>
            <a:r>
              <a:rPr lang="ru-RU" dirty="0"/>
              <a:t> </a:t>
            </a:r>
            <a:r>
              <a:rPr lang="ru-RU" dirty="0" err="1"/>
              <a:t>групи</a:t>
            </a:r>
            <a:r>
              <a:rPr lang="ru-RU" dirty="0"/>
              <a:t> </a:t>
            </a:r>
            <a:r>
              <a:rPr lang="ru-RU" dirty="0" err="1"/>
              <a:t>частіше</a:t>
            </a:r>
            <a:r>
              <a:rPr lang="ru-RU" dirty="0"/>
              <a:t>, </a:t>
            </a:r>
            <a:r>
              <a:rPr lang="ru-RU" dirty="0" err="1"/>
              <a:t>ніж</a:t>
            </a:r>
            <a:r>
              <a:rPr lang="ru-RU" dirty="0"/>
              <a:t> </a:t>
            </a:r>
            <a:r>
              <a:rPr lang="ru-RU" dirty="0" err="1"/>
              <a:t>віруси</a:t>
            </a:r>
            <a:r>
              <a:rPr lang="ru-RU" dirty="0"/>
              <a:t>, </a:t>
            </a:r>
            <a:r>
              <a:rPr lang="ru-RU" dirty="0" err="1"/>
              <a:t>викликають</a:t>
            </a:r>
            <a:r>
              <a:rPr lang="ru-RU" dirty="0"/>
              <a:t> </a:t>
            </a:r>
            <a:r>
              <a:rPr lang="ru-RU" dirty="0" err="1"/>
              <a:t>розвиток</a:t>
            </a:r>
            <a:r>
              <a:rPr lang="ru-RU" dirty="0"/>
              <a:t> </a:t>
            </a:r>
            <a:r>
              <a:rPr lang="ru-RU" dirty="0" err="1"/>
              <a:t>пневмонії</a:t>
            </a:r>
            <a:r>
              <a:rPr lang="ru-RU" dirty="0"/>
              <a:t>. У </a:t>
            </a:r>
            <a:r>
              <a:rPr lang="ru-RU" dirty="0" err="1"/>
              <a:t>патогенезі</a:t>
            </a:r>
            <a:r>
              <a:rPr lang="ru-RU" dirty="0"/>
              <a:t> </a:t>
            </a:r>
            <a:r>
              <a:rPr lang="ru-RU" dirty="0" err="1"/>
              <a:t>частини</a:t>
            </a:r>
            <a:r>
              <a:rPr lang="ru-RU" dirty="0"/>
              <a:t> з них (</a:t>
            </a:r>
            <a:r>
              <a:rPr lang="ru-RU" dirty="0" err="1"/>
              <a:t>мікоплазмози</a:t>
            </a:r>
            <a:r>
              <a:rPr lang="ru-RU" dirty="0"/>
              <a:t>, </a:t>
            </a:r>
            <a:r>
              <a:rPr lang="ru-RU" dirty="0" err="1"/>
              <a:t>хламідіози</a:t>
            </a:r>
            <a:r>
              <a:rPr lang="ru-RU" dirty="0"/>
              <a:t>, </a:t>
            </a:r>
            <a:r>
              <a:rPr lang="ru-RU" dirty="0" err="1"/>
              <a:t>рикетсіози</a:t>
            </a:r>
            <a:r>
              <a:rPr lang="ru-RU" dirty="0"/>
              <a:t>) </a:t>
            </a:r>
            <a:r>
              <a:rPr lang="ru-RU" dirty="0" err="1"/>
              <a:t>велике</a:t>
            </a:r>
            <a:r>
              <a:rPr lang="ru-RU" dirty="0"/>
              <a:t> </a:t>
            </a:r>
            <a:r>
              <a:rPr lang="ru-RU" dirty="0" err="1"/>
              <a:t>значення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клітинний</a:t>
            </a:r>
            <a:r>
              <a:rPr lang="ru-RU" dirty="0"/>
              <a:t> </a:t>
            </a:r>
            <a:r>
              <a:rPr lang="ru-RU" dirty="0" err="1"/>
              <a:t>імунітет</a:t>
            </a:r>
            <a:r>
              <a:rPr lang="ru-RU" dirty="0"/>
              <a:t>, </a:t>
            </a:r>
            <a:r>
              <a:rPr lang="ru-RU" dirty="0" err="1"/>
              <a:t>певні</a:t>
            </a:r>
            <a:r>
              <a:rPr lang="ru-RU" dirty="0"/>
              <a:t> </a:t>
            </a:r>
            <a:r>
              <a:rPr lang="ru-RU" dirty="0" err="1"/>
              <a:t>недоліки</a:t>
            </a:r>
            <a:r>
              <a:rPr lang="ru-RU" dirty="0"/>
              <a:t> </a:t>
            </a:r>
            <a:r>
              <a:rPr lang="ru-RU" dirty="0" err="1"/>
              <a:t>якого</a:t>
            </a:r>
            <a:r>
              <a:rPr lang="ru-RU" dirty="0"/>
              <a:t> часто </a:t>
            </a:r>
            <a:r>
              <a:rPr lang="ru-RU" dirty="0" err="1"/>
              <a:t>призводять</a:t>
            </a:r>
            <a:r>
              <a:rPr lang="ru-RU" dirty="0"/>
              <a:t> до </a:t>
            </a:r>
            <a:r>
              <a:rPr lang="ru-RU" dirty="0" err="1"/>
              <a:t>персистенції</a:t>
            </a:r>
            <a:r>
              <a:rPr lang="ru-RU" dirty="0"/>
              <a:t> </a:t>
            </a:r>
            <a:r>
              <a:rPr lang="ru-RU" dirty="0" err="1"/>
              <a:t>цих</a:t>
            </a:r>
            <a:r>
              <a:rPr lang="ru-RU" dirty="0"/>
              <a:t> </a:t>
            </a:r>
            <a:r>
              <a:rPr lang="ru-RU" dirty="0" err="1"/>
              <a:t>збудників</a:t>
            </a:r>
            <a:r>
              <a:rPr lang="ru-RU" dirty="0"/>
              <a:t>, особливо у </a:t>
            </a:r>
            <a:r>
              <a:rPr lang="ru-RU" dirty="0" err="1"/>
              <a:t>дітей</a:t>
            </a:r>
            <a:r>
              <a:rPr lang="ru-RU" dirty="0"/>
              <a:t>. </a:t>
            </a:r>
            <a:r>
              <a:rPr lang="ru-RU" dirty="0" err="1"/>
              <a:t>Відтак</a:t>
            </a:r>
            <a:r>
              <a:rPr lang="ru-RU" dirty="0"/>
              <a:t> у </a:t>
            </a:r>
            <a:r>
              <a:rPr lang="ru-RU" dirty="0" err="1"/>
              <a:t>багатьох</a:t>
            </a:r>
            <a:r>
              <a:rPr lang="ru-RU" dirty="0"/>
              <a:t> </a:t>
            </a:r>
            <a:r>
              <a:rPr lang="ru-RU" dirty="0" err="1"/>
              <a:t>випадках</a:t>
            </a:r>
            <a:r>
              <a:rPr lang="ru-RU" dirty="0"/>
              <a:t> ми </a:t>
            </a:r>
            <a:r>
              <a:rPr lang="ru-RU" dirty="0" err="1"/>
              <a:t>маємо</a:t>
            </a:r>
            <a:r>
              <a:rPr lang="ru-RU" dirty="0"/>
              <a:t> справу не з </a:t>
            </a:r>
            <a:r>
              <a:rPr lang="ru-RU" dirty="0" err="1"/>
              <a:t>черговим</a:t>
            </a:r>
            <a:r>
              <a:rPr lang="ru-RU" dirty="0"/>
              <a:t> </a:t>
            </a:r>
            <a:r>
              <a:rPr lang="ru-RU" dirty="0" err="1"/>
              <a:t>зараженням</a:t>
            </a:r>
            <a:r>
              <a:rPr lang="ru-RU" dirty="0"/>
              <a:t>, а з </a:t>
            </a:r>
            <a:r>
              <a:rPr lang="ru-RU" dirty="0" err="1"/>
              <a:t>реактивацією</a:t>
            </a:r>
            <a:r>
              <a:rPr lang="ru-RU" dirty="0"/>
              <a:t> </a:t>
            </a:r>
            <a:r>
              <a:rPr lang="ru-RU" dirty="0" err="1"/>
              <a:t>персистивної</a:t>
            </a:r>
            <a:r>
              <a:rPr lang="ru-RU" dirty="0"/>
              <a:t> </a:t>
            </a:r>
            <a:r>
              <a:rPr lang="ru-RU" dirty="0" err="1"/>
              <a:t>інфекції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необхідно</a:t>
            </a:r>
            <a:r>
              <a:rPr lang="ru-RU" dirty="0"/>
              <a:t> </a:t>
            </a:r>
            <a:r>
              <a:rPr lang="ru-RU" dirty="0" err="1"/>
              <a:t>враховувати</a:t>
            </a:r>
            <a:r>
              <a:rPr lang="ru-RU" dirty="0"/>
              <a:t> у </a:t>
            </a:r>
            <a:r>
              <a:rPr lang="ru-RU" dirty="0" err="1"/>
              <a:t>лікуванні</a:t>
            </a:r>
            <a:r>
              <a:rPr lang="ru-RU" dirty="0"/>
              <a:t>.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35081824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C2B79BF-9630-9643-8BAB-733A7EC93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виокремити</a:t>
            </a:r>
            <a:r>
              <a:rPr lang="ru-RU" dirty="0"/>
              <a:t> </a:t>
            </a:r>
            <a:r>
              <a:rPr lang="ru-RU" dirty="0" err="1"/>
              <a:t>такі</a:t>
            </a:r>
            <a:r>
              <a:rPr lang="ru-RU" dirty="0"/>
              <a:t> </a:t>
            </a:r>
            <a:r>
              <a:rPr lang="ru-RU" dirty="0" err="1"/>
              <a:t>етапи</a:t>
            </a:r>
            <a:r>
              <a:rPr lang="ru-RU" dirty="0"/>
              <a:t> патогенезу ГРВЗ: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09E39F0-ABA7-0D4C-89DB-F04389AC2F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err="1"/>
              <a:t>Ураження</a:t>
            </a:r>
            <a:r>
              <a:rPr lang="ru-RU" dirty="0"/>
              <a:t> </a:t>
            </a:r>
            <a:r>
              <a:rPr lang="ru-RU" dirty="0" err="1"/>
              <a:t>чутливого</a:t>
            </a:r>
            <a:r>
              <a:rPr lang="ru-RU" dirty="0"/>
              <a:t> </a:t>
            </a:r>
            <a:r>
              <a:rPr lang="ru-RU" dirty="0" err="1"/>
              <a:t>епітелію</a:t>
            </a:r>
            <a:r>
              <a:rPr lang="ru-RU" dirty="0"/>
              <a:t>. Для </a:t>
            </a:r>
            <a:r>
              <a:rPr lang="ru-RU" dirty="0" err="1"/>
              <a:t>частини</a:t>
            </a:r>
            <a:r>
              <a:rPr lang="ru-RU" dirty="0"/>
              <a:t> ГРВЗ </a:t>
            </a:r>
            <a:r>
              <a:rPr lang="ru-RU" dirty="0" err="1"/>
              <a:t>існує</a:t>
            </a:r>
            <a:r>
              <a:rPr lang="ru-RU" dirty="0"/>
              <a:t> </a:t>
            </a:r>
            <a:r>
              <a:rPr lang="ru-RU" dirty="0" err="1"/>
              <a:t>певна</a:t>
            </a:r>
            <a:r>
              <a:rPr lang="ru-RU" dirty="0"/>
              <a:t> «</a:t>
            </a:r>
            <a:r>
              <a:rPr lang="ru-RU" dirty="0" err="1"/>
              <a:t>вибірковість</a:t>
            </a:r>
            <a:r>
              <a:rPr lang="ru-RU" dirty="0"/>
              <a:t>» </a:t>
            </a:r>
            <a:r>
              <a:rPr lang="ru-RU" dirty="0" err="1"/>
              <a:t>ураження</a:t>
            </a:r>
            <a:r>
              <a:rPr lang="ru-RU" dirty="0"/>
              <a:t> ВДШ, </a:t>
            </a:r>
            <a:r>
              <a:rPr lang="ru-RU" dirty="0" err="1"/>
              <a:t>пов’язана</a:t>
            </a:r>
            <a:r>
              <a:rPr lang="ru-RU" dirty="0"/>
              <a:t> з </a:t>
            </a:r>
            <a:r>
              <a:rPr lang="ru-RU" dirty="0" err="1"/>
              <a:t>рецепторно-лігандними</a:t>
            </a:r>
            <a:r>
              <a:rPr lang="ru-RU" dirty="0"/>
              <a:t> </a:t>
            </a:r>
            <a:r>
              <a:rPr lang="ru-RU" dirty="0" err="1"/>
              <a:t>взаємовідносинами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дозволяє</a:t>
            </a:r>
            <a:r>
              <a:rPr lang="ru-RU" dirty="0"/>
              <a:t> </a:t>
            </a:r>
            <a:r>
              <a:rPr lang="ru-RU" dirty="0" err="1"/>
              <a:t>клінічно</a:t>
            </a:r>
            <a:r>
              <a:rPr lang="ru-RU" dirty="0"/>
              <a:t> </a:t>
            </a:r>
            <a:r>
              <a:rPr lang="ru-RU" dirty="0" err="1"/>
              <a:t>запідо­зрити</a:t>
            </a:r>
            <a:r>
              <a:rPr lang="ru-RU" dirty="0"/>
              <a:t> </a:t>
            </a:r>
            <a:r>
              <a:rPr lang="ru-RU" dirty="0" err="1"/>
              <a:t>етіологію</a:t>
            </a:r>
            <a:r>
              <a:rPr lang="ru-RU" dirty="0"/>
              <a:t> ГРВЗ.</a:t>
            </a:r>
          </a:p>
          <a:p>
            <a:r>
              <a:rPr lang="ru-RU" dirty="0" err="1"/>
              <a:t>Розмноження</a:t>
            </a:r>
            <a:r>
              <a:rPr lang="ru-RU" dirty="0"/>
              <a:t> </a:t>
            </a:r>
            <a:r>
              <a:rPr lang="ru-RU" dirty="0" err="1"/>
              <a:t>вірусів</a:t>
            </a:r>
            <a:r>
              <a:rPr lang="ru-RU" dirty="0"/>
              <a:t> в </a:t>
            </a:r>
            <a:r>
              <a:rPr lang="ru-RU" dirty="0" err="1"/>
              <a:t>епітелії</a:t>
            </a:r>
            <a:r>
              <a:rPr lang="ru-RU" dirty="0"/>
              <a:t> ВДШ та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ушкодження</a:t>
            </a:r>
            <a:r>
              <a:rPr lang="ru-RU" dirty="0"/>
              <a:t>.</a:t>
            </a:r>
          </a:p>
          <a:p>
            <a:r>
              <a:rPr lang="ru-RU" dirty="0" err="1"/>
              <a:t>Генералізація</a:t>
            </a:r>
            <a:r>
              <a:rPr lang="ru-RU" dirty="0"/>
              <a:t> </a:t>
            </a:r>
            <a:r>
              <a:rPr lang="ru-RU" dirty="0" err="1"/>
              <a:t>процесу</a:t>
            </a:r>
            <a:r>
              <a:rPr lang="ru-RU" dirty="0"/>
              <a:t>, </a:t>
            </a:r>
            <a:r>
              <a:rPr lang="ru-RU" dirty="0" err="1"/>
              <a:t>вірусемія</a:t>
            </a:r>
            <a:r>
              <a:rPr lang="ru-RU" dirty="0"/>
              <a:t>, </a:t>
            </a:r>
            <a:r>
              <a:rPr lang="ru-RU" dirty="0" err="1"/>
              <a:t>ураження</a:t>
            </a:r>
            <a:r>
              <a:rPr lang="ru-RU" dirty="0"/>
              <a:t> </a:t>
            </a:r>
            <a:r>
              <a:rPr lang="ru-RU" dirty="0" err="1"/>
              <a:t>судинної</a:t>
            </a:r>
            <a:r>
              <a:rPr lang="ru-RU" dirty="0"/>
              <a:t> </a:t>
            </a:r>
            <a:r>
              <a:rPr lang="ru-RU" dirty="0" err="1"/>
              <a:t>стінки</a:t>
            </a:r>
            <a:r>
              <a:rPr lang="ru-RU" dirty="0"/>
              <a:t> з </a:t>
            </a:r>
            <a:r>
              <a:rPr lang="ru-RU" dirty="0" err="1"/>
              <a:t>розвитком</a:t>
            </a:r>
            <a:r>
              <a:rPr lang="ru-RU" dirty="0"/>
              <a:t> </a:t>
            </a:r>
            <a:r>
              <a:rPr lang="ru-RU" dirty="0" err="1"/>
              <a:t>вторинних</a:t>
            </a:r>
            <a:r>
              <a:rPr lang="ru-RU" dirty="0"/>
              <a:t> </a:t>
            </a:r>
            <a:r>
              <a:rPr lang="ru-RU" dirty="0" err="1"/>
              <a:t>процесів</a:t>
            </a:r>
            <a:r>
              <a:rPr lang="ru-RU" dirty="0"/>
              <a:t>.</a:t>
            </a:r>
          </a:p>
          <a:p>
            <a:r>
              <a:rPr lang="ru-RU" dirty="0" err="1"/>
              <a:t>Формування</a:t>
            </a:r>
            <a:r>
              <a:rPr lang="ru-RU" dirty="0"/>
              <a:t> </a:t>
            </a:r>
            <a:r>
              <a:rPr lang="ru-RU" dirty="0" err="1"/>
              <a:t>системної</a:t>
            </a:r>
            <a:r>
              <a:rPr lang="ru-RU" dirty="0"/>
              <a:t> </a:t>
            </a:r>
            <a:r>
              <a:rPr lang="ru-RU" dirty="0" err="1"/>
              <a:t>клітинної</a:t>
            </a:r>
            <a:r>
              <a:rPr lang="ru-RU" dirty="0"/>
              <a:t> </a:t>
            </a:r>
            <a:r>
              <a:rPr lang="ru-RU" dirty="0" err="1"/>
              <a:t>імунної</a:t>
            </a:r>
            <a:r>
              <a:rPr lang="ru-RU" dirty="0"/>
              <a:t> </a:t>
            </a:r>
            <a:r>
              <a:rPr lang="ru-RU" dirty="0" err="1"/>
              <a:t>відповіді</a:t>
            </a:r>
            <a:r>
              <a:rPr lang="ru-RU" dirty="0"/>
              <a:t>, </a:t>
            </a:r>
            <a:r>
              <a:rPr lang="ru-RU" dirty="0" err="1"/>
              <a:t>стимуляція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серологічного</a:t>
            </a:r>
            <a:r>
              <a:rPr lang="ru-RU" dirty="0"/>
              <a:t> </a:t>
            </a:r>
            <a:r>
              <a:rPr lang="ru-RU" dirty="0" err="1"/>
              <a:t>захисту</a:t>
            </a:r>
            <a:r>
              <a:rPr lang="ru-RU" dirty="0"/>
              <a:t>.</a:t>
            </a:r>
          </a:p>
          <a:p>
            <a:r>
              <a:rPr lang="ru-RU" dirty="0" err="1"/>
              <a:t>Усунення</a:t>
            </a:r>
            <a:r>
              <a:rPr lang="ru-RU" dirty="0"/>
              <a:t> </a:t>
            </a:r>
            <a:r>
              <a:rPr lang="ru-RU" dirty="0" err="1"/>
              <a:t>інфекційного</a:t>
            </a:r>
            <a:r>
              <a:rPr lang="ru-RU" dirty="0"/>
              <a:t> </a:t>
            </a:r>
            <a:r>
              <a:rPr lang="ru-RU" dirty="0" err="1"/>
              <a:t>процесу</a:t>
            </a:r>
            <a:r>
              <a:rPr lang="ru-RU" dirty="0"/>
              <a:t>, </a:t>
            </a:r>
            <a:r>
              <a:rPr lang="ru-RU" dirty="0" err="1"/>
              <a:t>розвиток</a:t>
            </a:r>
            <a:r>
              <a:rPr lang="ru-RU" dirty="0"/>
              <a:t> </a:t>
            </a:r>
            <a:r>
              <a:rPr lang="ru-RU" dirty="0" err="1"/>
              <a:t>серологічного</a:t>
            </a:r>
            <a:r>
              <a:rPr lang="ru-RU" dirty="0"/>
              <a:t> </a:t>
            </a:r>
            <a:r>
              <a:rPr lang="ru-RU" dirty="0" err="1"/>
              <a:t>захисту</a:t>
            </a:r>
            <a:r>
              <a:rPr lang="ru-RU" dirty="0"/>
              <a:t>, </a:t>
            </a:r>
            <a:r>
              <a:rPr lang="ru-RU" dirty="0" err="1"/>
              <a:t>репаративні</a:t>
            </a:r>
            <a:r>
              <a:rPr lang="ru-RU" dirty="0"/>
              <a:t> </a:t>
            </a:r>
            <a:r>
              <a:rPr lang="ru-RU" dirty="0" err="1"/>
              <a:t>процеси</a:t>
            </a:r>
            <a:r>
              <a:rPr lang="ru-RU" dirty="0"/>
              <a:t> </a:t>
            </a:r>
            <a:r>
              <a:rPr lang="ru-RU" dirty="0" err="1"/>
              <a:t>відновлення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10782001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DFF0A18-499B-CF48-B90E-307DFDFC9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/>
              <a:t>Класифікація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80405BC-B254-7841-8173-823BDDCC9D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У </a:t>
            </a:r>
            <a:r>
              <a:rPr lang="ru-RU" dirty="0" err="1"/>
              <a:t>нашій</a:t>
            </a:r>
            <a:r>
              <a:rPr lang="ru-RU" dirty="0"/>
              <a:t> </a:t>
            </a:r>
            <a:r>
              <a:rPr lang="ru-RU" dirty="0" err="1"/>
              <a:t>країні</a:t>
            </a:r>
            <a:r>
              <a:rPr lang="ru-RU" dirty="0"/>
              <a:t> ГРЗ </a:t>
            </a:r>
            <a:r>
              <a:rPr lang="ru-RU" dirty="0" err="1"/>
              <a:t>традиційно</a:t>
            </a:r>
            <a:r>
              <a:rPr lang="ru-RU" dirty="0"/>
              <a:t> </a:t>
            </a:r>
            <a:r>
              <a:rPr lang="ru-RU" dirty="0" err="1"/>
              <a:t>вважається</a:t>
            </a:r>
            <a:r>
              <a:rPr lang="ru-RU" dirty="0"/>
              <a:t> </a:t>
            </a:r>
            <a:r>
              <a:rPr lang="ru-RU" dirty="0" err="1"/>
              <a:t>об’єднуючим</a:t>
            </a:r>
            <a:r>
              <a:rPr lang="ru-RU" dirty="0"/>
              <a:t> </a:t>
            </a:r>
            <a:r>
              <a:rPr lang="ru-RU" dirty="0" err="1"/>
              <a:t>поняттям</a:t>
            </a:r>
            <a:r>
              <a:rPr lang="ru-RU" dirty="0"/>
              <a:t>, але </a:t>
            </a:r>
            <a:r>
              <a:rPr lang="ru-RU" dirty="0" err="1"/>
              <a:t>такий</a:t>
            </a:r>
            <a:r>
              <a:rPr lang="ru-RU" dirty="0"/>
              <a:t> </a:t>
            </a:r>
            <a:r>
              <a:rPr lang="ru-RU" dirty="0" err="1"/>
              <a:t>діагноз</a:t>
            </a:r>
            <a:r>
              <a:rPr lang="ru-RU" dirty="0"/>
              <a:t> </a:t>
            </a:r>
            <a:r>
              <a:rPr lang="ru-RU" dirty="0" err="1"/>
              <a:t>установлюють</a:t>
            </a:r>
            <a:r>
              <a:rPr lang="ru-RU" dirty="0"/>
              <a:t> </a:t>
            </a:r>
            <a:r>
              <a:rPr lang="ru-RU" dirty="0" err="1"/>
              <a:t>пацієнтам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гострим</a:t>
            </a:r>
            <a:r>
              <a:rPr lang="ru-RU" dirty="0"/>
              <a:t> </a:t>
            </a:r>
            <a:r>
              <a:rPr lang="ru-RU" dirty="0" err="1"/>
              <a:t>запальним</a:t>
            </a:r>
            <a:r>
              <a:rPr lang="ru-RU" dirty="0"/>
              <a:t> </a:t>
            </a:r>
            <a:r>
              <a:rPr lang="ru-RU" dirty="0" err="1"/>
              <a:t>захворюванням</a:t>
            </a:r>
            <a:r>
              <a:rPr lang="ru-RU" dirty="0"/>
              <a:t> ВДШ, </a:t>
            </a:r>
            <a:r>
              <a:rPr lang="ru-RU" dirty="0" err="1"/>
              <a:t>спричиненим</a:t>
            </a:r>
            <a:r>
              <a:rPr lang="ru-RU" dirty="0"/>
              <a:t> </a:t>
            </a:r>
            <a:r>
              <a:rPr lang="ru-RU" dirty="0" err="1"/>
              <a:t>бактеріальним</a:t>
            </a:r>
            <a:r>
              <a:rPr lang="ru-RU" dirty="0"/>
              <a:t> агентом </a:t>
            </a:r>
            <a:r>
              <a:rPr lang="ru-RU" dirty="0" err="1"/>
              <a:t>або</a:t>
            </a:r>
            <a:r>
              <a:rPr lang="ru-RU" dirty="0"/>
              <a:t> за </a:t>
            </a:r>
            <a:r>
              <a:rPr lang="ru-RU" dirty="0" err="1"/>
              <a:t>невідомої</a:t>
            </a:r>
            <a:r>
              <a:rPr lang="ru-RU" dirty="0"/>
              <a:t> </a:t>
            </a:r>
            <a:r>
              <a:rPr lang="ru-RU" dirty="0" err="1"/>
              <a:t>етіології</a:t>
            </a:r>
            <a:r>
              <a:rPr lang="ru-RU" dirty="0"/>
              <a:t>. ГРВЗ —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група</a:t>
            </a:r>
            <a:r>
              <a:rPr lang="ru-RU" dirty="0"/>
              <a:t> ГРЗ,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зумовлені</a:t>
            </a:r>
            <a:r>
              <a:rPr lang="ru-RU" dirty="0"/>
              <a:t> </a:t>
            </a:r>
            <a:r>
              <a:rPr lang="ru-RU" dirty="0" err="1"/>
              <a:t>винятково</a:t>
            </a:r>
            <a:r>
              <a:rPr lang="ru-RU" dirty="0"/>
              <a:t> </a:t>
            </a:r>
            <a:r>
              <a:rPr lang="ru-RU" dirty="0" err="1"/>
              <a:t>вірусами</a:t>
            </a:r>
            <a:r>
              <a:rPr lang="ru-RU" dirty="0"/>
              <a:t> і </a:t>
            </a:r>
            <a:r>
              <a:rPr lang="ru-RU" dirty="0" err="1"/>
              <a:t>є</a:t>
            </a:r>
            <a:r>
              <a:rPr lang="ru-RU" dirty="0"/>
              <a:t> </a:t>
            </a:r>
            <a:r>
              <a:rPr lang="ru-RU" dirty="0" err="1"/>
              <a:t>невід’ємною</a:t>
            </a:r>
            <a:r>
              <a:rPr lang="ru-RU" dirty="0"/>
              <a:t> </a:t>
            </a:r>
            <a:r>
              <a:rPr lang="ru-RU" dirty="0" err="1"/>
              <a:t>частиною</a:t>
            </a:r>
            <a:r>
              <a:rPr lang="ru-RU" dirty="0"/>
              <a:t> </a:t>
            </a:r>
            <a:r>
              <a:rPr lang="ru-RU" dirty="0" err="1"/>
              <a:t>поняття</a:t>
            </a:r>
            <a:r>
              <a:rPr lang="ru-RU" dirty="0"/>
              <a:t> ГРЗ. </a:t>
            </a:r>
            <a:r>
              <a:rPr lang="ru-RU" dirty="0" err="1"/>
              <a:t>Саме</a:t>
            </a:r>
            <a:r>
              <a:rPr lang="ru-RU" dirty="0"/>
              <a:t> ГРВЗ за </a:t>
            </a:r>
            <a:r>
              <a:rPr lang="ru-RU" dirty="0" err="1"/>
              <a:t>питомою</a:t>
            </a:r>
            <a:r>
              <a:rPr lang="ru-RU" dirty="0"/>
              <a:t> </a:t>
            </a:r>
            <a:r>
              <a:rPr lang="ru-RU" dirty="0" err="1"/>
              <a:t>часткою</a:t>
            </a:r>
            <a:r>
              <a:rPr lang="ru-RU" dirty="0"/>
              <a:t> </a:t>
            </a:r>
            <a:r>
              <a:rPr lang="ru-RU" dirty="0" err="1"/>
              <a:t>займають</a:t>
            </a:r>
            <a:r>
              <a:rPr lang="ru-RU" dirty="0"/>
              <a:t> </a:t>
            </a:r>
            <a:r>
              <a:rPr lang="ru-RU" dirty="0" err="1"/>
              <a:t>провідне</a:t>
            </a:r>
            <a:r>
              <a:rPr lang="ru-RU" dirty="0"/>
              <a:t> </a:t>
            </a:r>
            <a:r>
              <a:rPr lang="ru-RU" dirty="0" err="1"/>
              <a:t>місце</a:t>
            </a:r>
            <a:r>
              <a:rPr lang="ru-RU" dirty="0"/>
              <a:t> у </a:t>
            </a:r>
            <a:r>
              <a:rPr lang="ru-RU" dirty="0" err="1"/>
              <a:t>структурі</a:t>
            </a:r>
            <a:r>
              <a:rPr lang="ru-RU" dirty="0"/>
              <a:t> </a:t>
            </a:r>
            <a:r>
              <a:rPr lang="ru-RU" dirty="0" err="1"/>
              <a:t>інфекційної</a:t>
            </a:r>
            <a:r>
              <a:rPr lang="ru-RU" dirty="0"/>
              <a:t> </a:t>
            </a:r>
            <a:r>
              <a:rPr lang="ru-RU" dirty="0" err="1"/>
              <a:t>патології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. </a:t>
            </a:r>
            <a:r>
              <a:rPr lang="ru-RU" dirty="0" err="1"/>
              <a:t>Крім</a:t>
            </a:r>
            <a:r>
              <a:rPr lang="ru-RU" dirty="0"/>
              <a:t> того, </a:t>
            </a:r>
            <a:r>
              <a:rPr lang="ru-RU" dirty="0" err="1"/>
              <a:t>некоректним</a:t>
            </a:r>
            <a:r>
              <a:rPr lang="ru-RU" dirty="0"/>
              <a:t> </a:t>
            </a:r>
            <a:r>
              <a:rPr lang="ru-RU" dirty="0" err="1"/>
              <a:t>є</a:t>
            </a:r>
            <a:r>
              <a:rPr lang="ru-RU" dirty="0"/>
              <a:t> </a:t>
            </a:r>
            <a:r>
              <a:rPr lang="ru-RU" dirty="0" err="1"/>
              <a:t>термін</a:t>
            </a:r>
            <a:r>
              <a:rPr lang="ru-RU" dirty="0"/>
              <a:t> «</a:t>
            </a:r>
            <a:r>
              <a:rPr lang="ru-RU" dirty="0" err="1"/>
              <a:t>грип</a:t>
            </a:r>
            <a:r>
              <a:rPr lang="ru-RU" dirty="0"/>
              <a:t> та ГРВІ», </a:t>
            </a:r>
            <a:r>
              <a:rPr lang="ru-RU" dirty="0" err="1"/>
              <a:t>який</a:t>
            </a:r>
            <a:r>
              <a:rPr lang="ru-RU" dirty="0"/>
              <a:t> штучно </a:t>
            </a:r>
            <a:r>
              <a:rPr lang="ru-RU" dirty="0" err="1"/>
              <a:t>виокремлює</a:t>
            </a:r>
            <a:r>
              <a:rPr lang="ru-RU" dirty="0"/>
              <a:t> </a:t>
            </a:r>
            <a:r>
              <a:rPr lang="ru-RU" dirty="0" err="1"/>
              <a:t>грип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групи</a:t>
            </a:r>
            <a:r>
              <a:rPr lang="ru-RU" dirty="0"/>
              <a:t> ГРВІ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7923774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100D0D4-79F5-7946-8171-780719A63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/>
              <a:t>Клінічні</a:t>
            </a:r>
            <a:r>
              <a:rPr lang="ru-RU" b="1" dirty="0"/>
              <a:t> </a:t>
            </a:r>
            <a:r>
              <a:rPr lang="ru-RU" b="1" dirty="0" err="1"/>
              <a:t>ознаки</a:t>
            </a:r>
            <a:r>
              <a:rPr lang="ru-RU" b="1" dirty="0"/>
              <a:t> ГРВІ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7F436A0-5EBD-934D-8282-08477FF496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1" dirty="0" err="1"/>
              <a:t>Риніт</a:t>
            </a:r>
            <a:r>
              <a:rPr lang="ru-RU" dirty="0"/>
              <a:t> </a:t>
            </a:r>
          </a:p>
          <a:p>
            <a:r>
              <a:rPr lang="ru-RU" b="1" i="1" dirty="0" err="1"/>
              <a:t>Фарингіт</a:t>
            </a:r>
            <a:r>
              <a:rPr lang="ru-RU" dirty="0"/>
              <a:t> </a:t>
            </a:r>
          </a:p>
          <a:p>
            <a:r>
              <a:rPr lang="ru-RU" b="1" i="1" dirty="0" err="1"/>
              <a:t>Ларингіт</a:t>
            </a:r>
            <a:r>
              <a:rPr lang="ru-RU" dirty="0"/>
              <a:t> </a:t>
            </a:r>
          </a:p>
          <a:p>
            <a:r>
              <a:rPr lang="ru-RU" b="1" i="1" dirty="0" err="1"/>
              <a:t>Трахеїт</a:t>
            </a:r>
            <a:endParaRPr lang="ru-RU" b="1" i="1" dirty="0"/>
          </a:p>
          <a:p>
            <a:r>
              <a:rPr lang="ru-RU" b="1" i="1" dirty="0" err="1"/>
              <a:t>Бронхіт</a:t>
            </a:r>
            <a:r>
              <a:rPr lang="ru-RU" b="1" i="1" dirty="0"/>
              <a:t> та </a:t>
            </a:r>
            <a:r>
              <a:rPr lang="ru-RU" b="1" i="1" dirty="0" err="1"/>
              <a:t>бронхіоліт</a:t>
            </a:r>
            <a:endParaRPr lang="ru-RU" b="1" i="1" dirty="0"/>
          </a:p>
          <a:p>
            <a:r>
              <a:rPr lang="ru-RU" b="1" i="1" dirty="0" err="1"/>
              <a:t>Альвеоліт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35467488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1BAF5DD-EB54-1648-8E2A-B764777D8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/>
              <a:t>Грип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B2DB4FB-0BF1-B84A-86A0-D5907CA036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У </a:t>
            </a:r>
            <a:r>
              <a:rPr lang="ru-RU" dirty="0" err="1"/>
              <a:t>клініці</a:t>
            </a:r>
            <a:r>
              <a:rPr lang="ru-RU" dirty="0"/>
              <a:t> </a:t>
            </a:r>
            <a:r>
              <a:rPr lang="ru-RU" dirty="0" err="1"/>
              <a:t>грипу</a:t>
            </a:r>
            <a:r>
              <a:rPr lang="ru-RU" dirty="0"/>
              <a:t>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виділити</a:t>
            </a:r>
            <a:r>
              <a:rPr lang="ru-RU" dirty="0"/>
              <a:t> два </a:t>
            </a:r>
            <a:r>
              <a:rPr lang="ru-RU" dirty="0" err="1"/>
              <a:t>основних</a:t>
            </a:r>
            <a:r>
              <a:rPr lang="ru-RU" dirty="0"/>
              <a:t> </a:t>
            </a:r>
            <a:r>
              <a:rPr lang="ru-RU" dirty="0" err="1"/>
              <a:t>синдроми</a:t>
            </a:r>
            <a:r>
              <a:rPr lang="ru-RU" dirty="0"/>
              <a:t> — </a:t>
            </a:r>
            <a:r>
              <a:rPr lang="ru-RU" dirty="0" err="1"/>
              <a:t>інтоксикаційний</a:t>
            </a:r>
            <a:r>
              <a:rPr lang="ru-RU" dirty="0"/>
              <a:t> та </a:t>
            </a:r>
            <a:r>
              <a:rPr lang="ru-RU" dirty="0" err="1"/>
              <a:t>катаральний</a:t>
            </a:r>
            <a:r>
              <a:rPr lang="ru-RU" dirty="0"/>
              <a:t>. </a:t>
            </a:r>
            <a:r>
              <a:rPr lang="ru-RU" dirty="0" err="1"/>
              <a:t>Серед</a:t>
            </a:r>
            <a:r>
              <a:rPr lang="ru-RU" dirty="0"/>
              <a:t> </a:t>
            </a:r>
            <a:r>
              <a:rPr lang="ru-RU" dirty="0" err="1"/>
              <a:t>усіх</a:t>
            </a:r>
            <a:r>
              <a:rPr lang="ru-RU" dirty="0"/>
              <a:t> ГРВЗ </a:t>
            </a:r>
            <a:r>
              <a:rPr lang="ru-RU" dirty="0" err="1"/>
              <a:t>саме</a:t>
            </a:r>
            <a:r>
              <a:rPr lang="ru-RU" dirty="0"/>
              <a:t> при </a:t>
            </a:r>
            <a:r>
              <a:rPr lang="ru-RU" dirty="0" err="1"/>
              <a:t>грипі</a:t>
            </a:r>
            <a:r>
              <a:rPr lang="ru-RU" dirty="0"/>
              <a:t> </a:t>
            </a:r>
            <a:r>
              <a:rPr lang="ru-RU" dirty="0" err="1"/>
              <a:t>інтоксикаційний</a:t>
            </a:r>
            <a:r>
              <a:rPr lang="ru-RU" dirty="0"/>
              <a:t> синдром </a:t>
            </a:r>
            <a:r>
              <a:rPr lang="ru-RU" dirty="0" err="1"/>
              <a:t>найбільш</a:t>
            </a:r>
            <a:r>
              <a:rPr lang="ru-RU" dirty="0"/>
              <a:t> </a:t>
            </a:r>
            <a:r>
              <a:rPr lang="ru-RU" dirty="0" err="1"/>
              <a:t>значний</a:t>
            </a:r>
            <a:r>
              <a:rPr lang="ru-RU" dirty="0"/>
              <a:t>. </a:t>
            </a:r>
            <a:r>
              <a:rPr lang="ru-RU" dirty="0" err="1"/>
              <a:t>Особливостями</a:t>
            </a:r>
            <a:r>
              <a:rPr lang="ru-RU" dirty="0"/>
              <a:t> </a:t>
            </a:r>
            <a:r>
              <a:rPr lang="ru-RU" dirty="0" err="1"/>
              <a:t>цього</a:t>
            </a:r>
            <a:r>
              <a:rPr lang="ru-RU" dirty="0"/>
              <a:t> синдрому </a:t>
            </a:r>
            <a:r>
              <a:rPr lang="ru-RU" dirty="0" err="1"/>
              <a:t>є</a:t>
            </a:r>
            <a:r>
              <a:rPr lang="ru-RU" dirty="0"/>
              <a:t>: </a:t>
            </a:r>
            <a:r>
              <a:rPr lang="ru-RU" dirty="0" err="1"/>
              <a:t>висока</a:t>
            </a:r>
            <a:r>
              <a:rPr lang="ru-RU" dirty="0"/>
              <a:t> </a:t>
            </a:r>
            <a:r>
              <a:rPr lang="ru-RU" dirty="0" err="1"/>
              <a:t>короткочасна</a:t>
            </a:r>
            <a:r>
              <a:rPr lang="ru-RU" dirty="0"/>
              <a:t> (3–5 </a:t>
            </a:r>
            <a:r>
              <a:rPr lang="ru-RU" dirty="0" err="1"/>
              <a:t>днів</a:t>
            </a:r>
            <a:r>
              <a:rPr lang="ru-RU" dirty="0"/>
              <a:t>) температура </a:t>
            </a:r>
            <a:r>
              <a:rPr lang="ru-RU" dirty="0" err="1"/>
              <a:t>тіла</a:t>
            </a:r>
            <a:r>
              <a:rPr lang="ru-RU" dirty="0"/>
              <a:t> з </a:t>
            </a:r>
            <a:r>
              <a:rPr lang="ru-RU" dirty="0" err="1"/>
              <a:t>лихоманкою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відчуття</a:t>
            </a:r>
            <a:r>
              <a:rPr lang="ru-RU" dirty="0"/>
              <a:t> </a:t>
            </a:r>
            <a:r>
              <a:rPr lang="ru-RU" dirty="0" err="1"/>
              <a:t>мерзлякуватості</a:t>
            </a:r>
            <a:r>
              <a:rPr lang="ru-RU" dirty="0"/>
              <a:t>, </a:t>
            </a:r>
            <a:r>
              <a:rPr lang="ru-RU" dirty="0" err="1"/>
              <a:t>значний</a:t>
            </a:r>
            <a:r>
              <a:rPr lang="ru-RU" dirty="0"/>
              <a:t> </a:t>
            </a:r>
            <a:r>
              <a:rPr lang="ru-RU" dirty="0" err="1"/>
              <a:t>м’язовий</a:t>
            </a:r>
            <a:r>
              <a:rPr lang="ru-RU" dirty="0"/>
              <a:t> </a:t>
            </a:r>
            <a:r>
              <a:rPr lang="ru-RU" dirty="0" err="1"/>
              <a:t>біль</a:t>
            </a:r>
            <a:r>
              <a:rPr lang="ru-RU" dirty="0"/>
              <a:t>, </a:t>
            </a:r>
            <a:r>
              <a:rPr lang="ru-RU" dirty="0" err="1"/>
              <a:t>головний</a:t>
            </a:r>
            <a:r>
              <a:rPr lang="ru-RU" dirty="0"/>
              <a:t> </a:t>
            </a:r>
            <a:r>
              <a:rPr lang="ru-RU" dirty="0" err="1"/>
              <a:t>біль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типовою </a:t>
            </a:r>
            <a:r>
              <a:rPr lang="ru-RU" dirty="0" err="1"/>
              <a:t>локалізацією</a:t>
            </a:r>
            <a:r>
              <a:rPr lang="ru-RU" dirty="0"/>
              <a:t> в </a:t>
            </a:r>
            <a:r>
              <a:rPr lang="ru-RU" dirty="0" err="1"/>
              <a:t>надбрівних</a:t>
            </a:r>
            <a:r>
              <a:rPr lang="ru-RU" dirty="0"/>
              <a:t> дугах, </a:t>
            </a:r>
            <a:r>
              <a:rPr lang="ru-RU" dirty="0" err="1"/>
              <a:t>параорбітальних</a:t>
            </a:r>
            <a:r>
              <a:rPr lang="ru-RU" dirty="0"/>
              <a:t> та </a:t>
            </a:r>
            <a:r>
              <a:rPr lang="ru-RU" dirty="0" err="1"/>
              <a:t>скроневих</a:t>
            </a:r>
            <a:r>
              <a:rPr lang="ru-RU" dirty="0"/>
              <a:t> </a:t>
            </a:r>
            <a:r>
              <a:rPr lang="ru-RU" dirty="0" err="1"/>
              <a:t>ділянках</a:t>
            </a:r>
            <a:r>
              <a:rPr lang="ru-RU" dirty="0"/>
              <a:t>. </a:t>
            </a:r>
            <a:r>
              <a:rPr lang="ru-RU" dirty="0" err="1"/>
              <a:t>Катаральний</a:t>
            </a:r>
            <a:r>
              <a:rPr lang="ru-RU" dirty="0"/>
              <a:t> синдром </a:t>
            </a:r>
            <a:r>
              <a:rPr lang="ru-RU" dirty="0" err="1"/>
              <a:t>формується</a:t>
            </a:r>
            <a:r>
              <a:rPr lang="ru-RU" dirty="0"/>
              <a:t> </a:t>
            </a:r>
            <a:r>
              <a:rPr lang="ru-RU" dirty="0" err="1"/>
              <a:t>наприкінці</a:t>
            </a:r>
            <a:r>
              <a:rPr lang="ru-RU" dirty="0"/>
              <a:t> 1-ї </a:t>
            </a:r>
            <a:r>
              <a:rPr lang="ru-RU" dirty="0" err="1"/>
              <a:t>доби</a:t>
            </a:r>
            <a:r>
              <a:rPr lang="ru-RU" dirty="0"/>
              <a:t> </a:t>
            </a:r>
            <a:r>
              <a:rPr lang="ru-RU" dirty="0" err="1"/>
              <a:t>хвороби</a:t>
            </a:r>
            <a:r>
              <a:rPr lang="ru-RU" dirty="0"/>
              <a:t>.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40065323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E2A7341-A1FB-884E-B6F7-B5F34AAA1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/>
              <a:t>Парагрип</a:t>
            </a:r>
            <a:r>
              <a:rPr lang="ru-RU" dirty="0"/>
              <a:t/>
            </a:r>
            <a:br>
              <a:rPr lang="ru-RU" dirty="0"/>
            </a:b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9784864-EC25-4D4F-A250-227C648063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У </a:t>
            </a:r>
            <a:r>
              <a:rPr lang="ru-RU" dirty="0" err="1"/>
              <a:t>клінічній</a:t>
            </a:r>
            <a:r>
              <a:rPr lang="ru-RU" dirty="0"/>
              <a:t> </a:t>
            </a:r>
            <a:r>
              <a:rPr lang="ru-RU" dirty="0" err="1"/>
              <a:t>картині</a:t>
            </a:r>
            <a:r>
              <a:rPr lang="ru-RU" dirty="0"/>
              <a:t> </a:t>
            </a:r>
            <a:r>
              <a:rPr lang="ru-RU" dirty="0" err="1"/>
              <a:t>парагрипу</a:t>
            </a:r>
            <a:r>
              <a:rPr lang="ru-RU" dirty="0"/>
              <a:t> </a:t>
            </a:r>
            <a:r>
              <a:rPr lang="ru-RU" dirty="0" err="1"/>
              <a:t>ураження</a:t>
            </a:r>
            <a:r>
              <a:rPr lang="ru-RU" dirty="0"/>
              <a:t> ВДШ </a:t>
            </a:r>
            <a:r>
              <a:rPr lang="ru-RU" dirty="0" err="1"/>
              <a:t>переважають</a:t>
            </a:r>
            <a:r>
              <a:rPr lang="ru-RU" dirty="0"/>
              <a:t> над </a:t>
            </a:r>
            <a:r>
              <a:rPr lang="ru-RU" dirty="0" err="1"/>
              <a:t>проявами</a:t>
            </a:r>
            <a:r>
              <a:rPr lang="ru-RU" dirty="0"/>
              <a:t> токсикозу. Для </a:t>
            </a:r>
            <a:r>
              <a:rPr lang="ru-RU" dirty="0" err="1"/>
              <a:t>захворювання</a:t>
            </a:r>
            <a:r>
              <a:rPr lang="ru-RU" dirty="0"/>
              <a:t> </a:t>
            </a:r>
            <a:r>
              <a:rPr lang="ru-RU" dirty="0" err="1"/>
              <a:t>характерні</a:t>
            </a:r>
            <a:r>
              <a:rPr lang="ru-RU" dirty="0"/>
              <a:t> </a:t>
            </a:r>
            <a:r>
              <a:rPr lang="ru-RU" dirty="0" err="1"/>
              <a:t>поступовий</a:t>
            </a:r>
            <a:r>
              <a:rPr lang="ru-RU" dirty="0"/>
              <a:t> початок та </a:t>
            </a:r>
            <a:r>
              <a:rPr lang="ru-RU" dirty="0" err="1"/>
              <a:t>млявий</a:t>
            </a:r>
            <a:r>
              <a:rPr lang="ru-RU" dirty="0"/>
              <a:t> </a:t>
            </a:r>
            <a:r>
              <a:rPr lang="ru-RU" dirty="0" err="1"/>
              <a:t>перебіг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максимальним</a:t>
            </a:r>
            <a:r>
              <a:rPr lang="ru-RU" dirty="0"/>
              <a:t> </a:t>
            </a:r>
            <a:r>
              <a:rPr lang="ru-RU" dirty="0" err="1"/>
              <a:t>вираженням</a:t>
            </a:r>
            <a:r>
              <a:rPr lang="ru-RU" dirty="0"/>
              <a:t> </a:t>
            </a:r>
            <a:r>
              <a:rPr lang="ru-RU" dirty="0" err="1"/>
              <a:t>клінічних</a:t>
            </a:r>
            <a:r>
              <a:rPr lang="ru-RU" dirty="0"/>
              <a:t> </a:t>
            </a:r>
            <a:r>
              <a:rPr lang="ru-RU" dirty="0" err="1"/>
              <a:t>симптомів</a:t>
            </a:r>
            <a:r>
              <a:rPr lang="ru-RU" dirty="0"/>
              <a:t> на 3-тю–4-ту </a:t>
            </a:r>
            <a:r>
              <a:rPr lang="ru-RU" dirty="0" err="1"/>
              <a:t>добу</a:t>
            </a:r>
            <a:r>
              <a:rPr lang="ru-RU" dirty="0"/>
              <a:t> </a:t>
            </a:r>
            <a:r>
              <a:rPr lang="ru-RU" dirty="0" err="1"/>
              <a:t>хвороби</a:t>
            </a:r>
            <a:r>
              <a:rPr lang="ru-RU" dirty="0"/>
              <a:t>. </a:t>
            </a:r>
            <a:r>
              <a:rPr lang="ru-RU" dirty="0" err="1"/>
              <a:t>Симптоми</a:t>
            </a:r>
            <a:r>
              <a:rPr lang="ru-RU" dirty="0"/>
              <a:t> </a:t>
            </a:r>
            <a:r>
              <a:rPr lang="ru-RU" dirty="0" err="1"/>
              <a:t>загальної</a:t>
            </a:r>
            <a:r>
              <a:rPr lang="ru-RU" dirty="0"/>
              <a:t> </a:t>
            </a:r>
            <a:r>
              <a:rPr lang="ru-RU" dirty="0" err="1"/>
              <a:t>інтоксикації</a:t>
            </a:r>
            <a:r>
              <a:rPr lang="ru-RU" dirty="0"/>
              <a:t> </a:t>
            </a:r>
            <a:r>
              <a:rPr lang="ru-RU" dirty="0" err="1"/>
              <a:t>виражені</a:t>
            </a:r>
            <a:r>
              <a:rPr lang="ru-RU" dirty="0"/>
              <a:t> </a:t>
            </a:r>
            <a:r>
              <a:rPr lang="ru-RU" dirty="0" err="1"/>
              <a:t>слабко</a:t>
            </a:r>
            <a:r>
              <a:rPr lang="ru-RU" dirty="0"/>
              <a:t>, температура </a:t>
            </a:r>
            <a:r>
              <a:rPr lang="ru-RU" dirty="0" err="1"/>
              <a:t>тіла</a:t>
            </a:r>
            <a:r>
              <a:rPr lang="ru-RU" dirty="0"/>
              <a:t> </a:t>
            </a:r>
            <a:r>
              <a:rPr lang="ru-RU" dirty="0" err="1"/>
              <a:t>переважно</a:t>
            </a:r>
            <a:r>
              <a:rPr lang="ru-RU" dirty="0"/>
              <a:t> </a:t>
            </a:r>
            <a:r>
              <a:rPr lang="ru-RU" dirty="0" err="1"/>
              <a:t>субфебрильна</a:t>
            </a:r>
            <a:r>
              <a:rPr lang="ru-RU" dirty="0"/>
              <a:t> </a:t>
            </a:r>
            <a:r>
              <a:rPr lang="ru-RU" dirty="0" err="1"/>
              <a:t>протягом</a:t>
            </a:r>
            <a:r>
              <a:rPr lang="ru-RU" dirty="0"/>
              <a:t> 1–8 </a:t>
            </a:r>
            <a:r>
              <a:rPr lang="ru-RU" dirty="0" err="1"/>
              <a:t>днів</a:t>
            </a:r>
            <a:r>
              <a:rPr lang="ru-RU" dirty="0"/>
              <a:t>, </a:t>
            </a:r>
            <a:r>
              <a:rPr lang="ru-RU" dirty="0" err="1"/>
              <a:t>іноді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сягати</a:t>
            </a:r>
            <a:r>
              <a:rPr lang="ru-RU" dirty="0"/>
              <a:t> фебрильного </a:t>
            </a:r>
            <a:r>
              <a:rPr lang="ru-RU" dirty="0" err="1"/>
              <a:t>рівня</a:t>
            </a:r>
            <a:r>
              <a:rPr lang="ru-RU" dirty="0"/>
              <a:t> з </a:t>
            </a:r>
            <a:r>
              <a:rPr lang="ru-RU" dirty="0" err="1"/>
              <a:t>досить</a:t>
            </a:r>
            <a:r>
              <a:rPr lang="ru-RU" dirty="0"/>
              <a:t> </a:t>
            </a:r>
            <a:r>
              <a:rPr lang="ru-RU" dirty="0" err="1"/>
              <a:t>вираженою</a:t>
            </a:r>
            <a:r>
              <a:rPr lang="ru-RU" dirty="0"/>
              <a:t> </a:t>
            </a:r>
            <a:r>
              <a:rPr lang="ru-RU" dirty="0" err="1"/>
              <a:t>інтоксикацією</a:t>
            </a:r>
            <a:r>
              <a:rPr lang="ru-RU" dirty="0"/>
              <a:t>. </a:t>
            </a:r>
            <a:r>
              <a:rPr lang="ru-RU" dirty="0" err="1"/>
              <a:t>Катаральний</a:t>
            </a:r>
            <a:r>
              <a:rPr lang="ru-RU" dirty="0"/>
              <a:t> синдром, як правило, представлений </a:t>
            </a:r>
            <a:r>
              <a:rPr lang="ru-RU" dirty="0" err="1"/>
              <a:t>ларингітом</a:t>
            </a:r>
            <a:r>
              <a:rPr lang="ru-RU" dirty="0"/>
              <a:t>, </a:t>
            </a:r>
            <a:r>
              <a:rPr lang="ru-RU" dirty="0" err="1"/>
              <a:t>однак</a:t>
            </a:r>
            <a:r>
              <a:rPr lang="ru-RU" dirty="0"/>
              <a:t> </a:t>
            </a:r>
            <a:r>
              <a:rPr lang="ru-RU" dirty="0" err="1"/>
              <a:t>спостерігаються</a:t>
            </a:r>
            <a:r>
              <a:rPr lang="ru-RU" dirty="0"/>
              <a:t> </a:t>
            </a:r>
            <a:r>
              <a:rPr lang="ru-RU" dirty="0" err="1"/>
              <a:t>менш</a:t>
            </a:r>
            <a:r>
              <a:rPr lang="ru-RU" dirty="0"/>
              <a:t> </a:t>
            </a:r>
            <a:r>
              <a:rPr lang="ru-RU" dirty="0" err="1"/>
              <a:t>значні</a:t>
            </a:r>
            <a:r>
              <a:rPr lang="ru-RU" dirty="0"/>
              <a:t> </a:t>
            </a:r>
            <a:r>
              <a:rPr lang="ru-RU" dirty="0" err="1"/>
              <a:t>явища</a:t>
            </a:r>
            <a:r>
              <a:rPr lang="ru-RU" dirty="0"/>
              <a:t> </a:t>
            </a:r>
            <a:r>
              <a:rPr lang="ru-RU" dirty="0" err="1"/>
              <a:t>риніту</a:t>
            </a:r>
            <a:r>
              <a:rPr lang="ru-RU" dirty="0"/>
              <a:t> з </a:t>
            </a:r>
            <a:r>
              <a:rPr lang="ru-RU" dirty="0" err="1"/>
              <a:t>мізерними</a:t>
            </a:r>
            <a:r>
              <a:rPr lang="ru-RU" dirty="0"/>
              <a:t> </a:t>
            </a:r>
            <a:r>
              <a:rPr lang="ru-RU" dirty="0" err="1"/>
              <a:t>серозними</a:t>
            </a:r>
            <a:r>
              <a:rPr lang="ru-RU" dirty="0"/>
              <a:t>/</a:t>
            </a:r>
            <a:r>
              <a:rPr lang="ru-RU" dirty="0" err="1"/>
              <a:t>слизистими</a:t>
            </a:r>
            <a:r>
              <a:rPr lang="ru-RU" dirty="0"/>
              <a:t> </a:t>
            </a:r>
            <a:r>
              <a:rPr lang="ru-RU" dirty="0" err="1"/>
              <a:t>виділеннями</a:t>
            </a:r>
            <a:r>
              <a:rPr lang="ru-RU" dirty="0"/>
              <a:t> та катарального </a:t>
            </a:r>
            <a:r>
              <a:rPr lang="ru-RU" dirty="0" err="1"/>
              <a:t>фарингіту</a:t>
            </a:r>
            <a:r>
              <a:rPr lang="ru-RU" dirty="0"/>
              <a:t>. </a:t>
            </a:r>
            <a:r>
              <a:rPr lang="ru-RU" dirty="0" err="1"/>
              <a:t>Іноді</a:t>
            </a:r>
            <a:r>
              <a:rPr lang="ru-RU" dirty="0"/>
              <a:t> у </a:t>
            </a:r>
            <a:r>
              <a:rPr lang="ru-RU" dirty="0" err="1"/>
              <a:t>процес</a:t>
            </a:r>
            <a:r>
              <a:rPr lang="ru-RU" dirty="0"/>
              <a:t> </a:t>
            </a:r>
            <a:r>
              <a:rPr lang="ru-RU" dirty="0" err="1"/>
              <a:t>залучаються</a:t>
            </a:r>
            <a:r>
              <a:rPr lang="ru-RU" dirty="0"/>
              <a:t> трахея та бронхи з </a:t>
            </a:r>
            <a:r>
              <a:rPr lang="ru-RU" dirty="0" err="1"/>
              <a:t>розвитком</a:t>
            </a:r>
            <a:r>
              <a:rPr lang="ru-RU" dirty="0"/>
              <a:t> </a:t>
            </a:r>
            <a:r>
              <a:rPr lang="ru-RU" dirty="0" err="1"/>
              <a:t>відповідної</a:t>
            </a:r>
            <a:r>
              <a:rPr lang="ru-RU" dirty="0"/>
              <a:t> симптоматики. </a:t>
            </a:r>
            <a:r>
              <a:rPr lang="ru-RU" dirty="0" err="1"/>
              <a:t>Анатомічна</a:t>
            </a:r>
            <a:r>
              <a:rPr lang="ru-RU" dirty="0"/>
              <a:t> </a:t>
            </a:r>
            <a:r>
              <a:rPr lang="ru-RU" dirty="0" err="1"/>
              <a:t>будова</a:t>
            </a:r>
            <a:r>
              <a:rPr lang="ru-RU" dirty="0"/>
              <a:t> </a:t>
            </a:r>
            <a:r>
              <a:rPr lang="ru-RU" dirty="0" err="1"/>
              <a:t>гортані</a:t>
            </a:r>
            <a:r>
              <a:rPr lang="ru-RU" dirty="0"/>
              <a:t> </a:t>
            </a:r>
            <a:r>
              <a:rPr lang="ru-RU" dirty="0" err="1"/>
              <a:t>зумовлює</a:t>
            </a:r>
            <a:r>
              <a:rPr lang="ru-RU" dirty="0"/>
              <a:t> </a:t>
            </a:r>
            <a:r>
              <a:rPr lang="ru-RU" dirty="0" err="1"/>
              <a:t>можливість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стенозуючого</a:t>
            </a:r>
            <a:r>
              <a:rPr lang="ru-RU" dirty="0"/>
              <a:t> </a:t>
            </a:r>
            <a:r>
              <a:rPr lang="ru-RU" dirty="0" err="1"/>
              <a:t>ларингіту</a:t>
            </a:r>
            <a:r>
              <a:rPr lang="ru-RU" dirty="0"/>
              <a:t> (</a:t>
            </a:r>
            <a:r>
              <a:rPr lang="ru-RU" dirty="0" err="1"/>
              <a:t>несправжнього</a:t>
            </a:r>
            <a:r>
              <a:rPr lang="ru-RU" dirty="0"/>
              <a:t> крупу) </a:t>
            </a:r>
            <a:r>
              <a:rPr lang="ru-RU" dirty="0" err="1"/>
              <a:t>переважно</a:t>
            </a:r>
            <a:r>
              <a:rPr lang="ru-RU" dirty="0"/>
              <a:t> у </a:t>
            </a:r>
            <a:r>
              <a:rPr lang="ru-RU" dirty="0" err="1"/>
              <a:t>дітей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41405079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B3C47C0-7E19-DA45-8381-2F4F8B757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/>
              <a:t>Риновірусна</a:t>
            </a:r>
            <a:r>
              <a:rPr lang="ru-RU" b="1" dirty="0"/>
              <a:t> </a:t>
            </a:r>
            <a:r>
              <a:rPr lang="ru-RU" b="1" dirty="0" err="1"/>
              <a:t>інфекція</a:t>
            </a:r>
            <a:r>
              <a:rPr lang="ru-RU" dirty="0"/>
              <a:t/>
            </a:r>
            <a:br>
              <a:rPr lang="ru-RU" dirty="0"/>
            </a:b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006BD45-B91F-8D4D-A55D-E19082BFD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Риновірусна</a:t>
            </a:r>
            <a:r>
              <a:rPr lang="ru-RU" dirty="0"/>
              <a:t> </a:t>
            </a:r>
            <a:r>
              <a:rPr lang="ru-RU" dirty="0" err="1"/>
              <a:t>інфекція</a:t>
            </a:r>
            <a:r>
              <a:rPr lang="ru-RU" dirty="0"/>
              <a:t> </a:t>
            </a:r>
            <a:r>
              <a:rPr lang="ru-RU" dirty="0" err="1"/>
              <a:t>характеризується</a:t>
            </a:r>
            <a:r>
              <a:rPr lang="ru-RU" dirty="0"/>
              <a:t> </a:t>
            </a:r>
            <a:r>
              <a:rPr lang="ru-RU" dirty="0" err="1"/>
              <a:t>наявністю</a:t>
            </a:r>
            <a:r>
              <a:rPr lang="ru-RU" dirty="0"/>
              <a:t> </a:t>
            </a:r>
            <a:r>
              <a:rPr lang="ru-RU" dirty="0" err="1"/>
              <a:t>назофарингіту</a:t>
            </a:r>
            <a:r>
              <a:rPr lang="ru-RU" dirty="0"/>
              <a:t> з </a:t>
            </a:r>
            <a:r>
              <a:rPr lang="ru-RU" dirty="0" err="1"/>
              <a:t>надмірною</a:t>
            </a:r>
            <a:r>
              <a:rPr lang="ru-RU" dirty="0"/>
              <a:t> носовою </a:t>
            </a:r>
            <a:r>
              <a:rPr lang="ru-RU" dirty="0" err="1"/>
              <a:t>секрецією</a:t>
            </a:r>
            <a:r>
              <a:rPr lang="ru-RU" dirty="0"/>
              <a:t> серозного </a:t>
            </a:r>
            <a:r>
              <a:rPr lang="ru-RU" dirty="0" err="1"/>
              <a:t>чи</a:t>
            </a:r>
            <a:r>
              <a:rPr lang="ru-RU" dirty="0"/>
              <a:t> серозно-слизистого характеру на </a:t>
            </a:r>
            <a:r>
              <a:rPr lang="ru-RU" dirty="0" err="1"/>
              <a:t>тлі</a:t>
            </a:r>
            <a:r>
              <a:rPr lang="ru-RU" dirty="0"/>
              <a:t> </a:t>
            </a:r>
            <a:r>
              <a:rPr lang="ru-RU" dirty="0" err="1"/>
              <a:t>мінімальних</a:t>
            </a:r>
            <a:r>
              <a:rPr lang="ru-RU" dirty="0"/>
              <a:t> </a:t>
            </a:r>
            <a:r>
              <a:rPr lang="ru-RU" dirty="0" err="1"/>
              <a:t>ознак</a:t>
            </a:r>
            <a:r>
              <a:rPr lang="ru-RU" dirty="0"/>
              <a:t> токсикозу,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пов’язано</a:t>
            </a:r>
            <a:r>
              <a:rPr lang="ru-RU" dirty="0"/>
              <a:t> з </a:t>
            </a:r>
            <a:r>
              <a:rPr lang="ru-RU" dirty="0" err="1"/>
              <a:t>відсутністю</a:t>
            </a:r>
            <a:r>
              <a:rPr lang="ru-RU" dirty="0"/>
              <a:t> </a:t>
            </a:r>
            <a:r>
              <a:rPr lang="ru-RU" dirty="0" err="1"/>
              <a:t>вірусемії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787909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AA4C7F1-975E-D144-99A7-94F1C5B90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/>
              <a:t>Аденовірусна</a:t>
            </a:r>
            <a:r>
              <a:rPr lang="ru-RU" b="1" dirty="0"/>
              <a:t> </a:t>
            </a:r>
            <a:r>
              <a:rPr lang="ru-RU" b="1" dirty="0" err="1"/>
              <a:t>інфекція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227B3E4-E8D0-5D41-9C13-B64AF58876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Аденовірусна</a:t>
            </a:r>
            <a:r>
              <a:rPr lang="ru-RU" dirty="0"/>
              <a:t> </a:t>
            </a:r>
            <a:r>
              <a:rPr lang="ru-RU" dirty="0" err="1"/>
              <a:t>інфекція</a:t>
            </a:r>
            <a:r>
              <a:rPr lang="ru-RU" dirty="0"/>
              <a:t> </a:t>
            </a:r>
            <a:r>
              <a:rPr lang="ru-RU" dirty="0" err="1"/>
              <a:t>характеризується</a:t>
            </a:r>
            <a:r>
              <a:rPr lang="ru-RU" dirty="0"/>
              <a:t> </a:t>
            </a:r>
            <a:r>
              <a:rPr lang="ru-RU" dirty="0" err="1"/>
              <a:t>підгострим</a:t>
            </a:r>
            <a:r>
              <a:rPr lang="ru-RU" dirty="0"/>
              <a:t> початком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помірно</a:t>
            </a:r>
            <a:r>
              <a:rPr lang="ru-RU" dirty="0"/>
              <a:t> </a:t>
            </a:r>
            <a:r>
              <a:rPr lang="ru-RU" dirty="0" err="1"/>
              <a:t>вираженим</a:t>
            </a:r>
            <a:r>
              <a:rPr lang="ru-RU" dirty="0"/>
              <a:t> </a:t>
            </a:r>
            <a:r>
              <a:rPr lang="ru-RU" dirty="0" err="1"/>
              <a:t>інтоксикаційним</a:t>
            </a:r>
            <a:r>
              <a:rPr lang="ru-RU" dirty="0"/>
              <a:t> синдромом (</a:t>
            </a:r>
            <a:r>
              <a:rPr lang="ru-RU" dirty="0" err="1"/>
              <a:t>навіть</a:t>
            </a:r>
            <a:r>
              <a:rPr lang="ru-RU" dirty="0"/>
              <a:t> за </a:t>
            </a:r>
            <a:r>
              <a:rPr lang="ru-RU" dirty="0" err="1"/>
              <a:t>умови</a:t>
            </a:r>
            <a:r>
              <a:rPr lang="ru-RU" dirty="0"/>
              <a:t> </a:t>
            </a:r>
            <a:r>
              <a:rPr lang="ru-RU" dirty="0" err="1"/>
              <a:t>високої</a:t>
            </a:r>
            <a:r>
              <a:rPr lang="ru-RU" dirty="0"/>
              <a:t> </a:t>
            </a:r>
            <a:r>
              <a:rPr lang="ru-RU" dirty="0" err="1"/>
              <a:t>температури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 </a:t>
            </a:r>
            <a:r>
              <a:rPr lang="ru-RU" dirty="0" err="1"/>
              <a:t>самопочуття</a:t>
            </a:r>
            <a:r>
              <a:rPr lang="ru-RU" dirty="0"/>
              <a:t> хворого </a:t>
            </a:r>
            <a:r>
              <a:rPr lang="ru-RU" dirty="0" err="1"/>
              <a:t>залишається</a:t>
            </a:r>
            <a:r>
              <a:rPr lang="ru-RU" dirty="0"/>
              <a:t> </a:t>
            </a:r>
            <a:r>
              <a:rPr lang="ru-RU" dirty="0" err="1"/>
              <a:t>відносно</a:t>
            </a:r>
            <a:r>
              <a:rPr lang="ru-RU" dirty="0"/>
              <a:t> </a:t>
            </a:r>
            <a:r>
              <a:rPr lang="ru-RU" dirty="0" err="1"/>
              <a:t>задовільним</a:t>
            </a:r>
            <a:r>
              <a:rPr lang="ru-RU" dirty="0"/>
              <a:t>) та </a:t>
            </a:r>
            <a:r>
              <a:rPr lang="ru-RU" dirty="0" err="1"/>
              <a:t>поліморфізмом</a:t>
            </a:r>
            <a:r>
              <a:rPr lang="ru-RU" dirty="0"/>
              <a:t> </a:t>
            </a:r>
            <a:r>
              <a:rPr lang="ru-RU" dirty="0" err="1"/>
              <a:t>клінічних</a:t>
            </a:r>
            <a:r>
              <a:rPr lang="ru-RU" dirty="0"/>
              <a:t> </a:t>
            </a:r>
            <a:r>
              <a:rPr lang="ru-RU" dirty="0" err="1"/>
              <a:t>проявів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зумовлений</a:t>
            </a:r>
            <a:r>
              <a:rPr lang="ru-RU" dirty="0"/>
              <a:t> </a:t>
            </a:r>
            <a:r>
              <a:rPr lang="ru-RU" dirty="0" err="1"/>
              <a:t>тропністю</a:t>
            </a:r>
            <a:r>
              <a:rPr lang="ru-RU" dirty="0"/>
              <a:t> </a:t>
            </a:r>
            <a:r>
              <a:rPr lang="ru-RU" dirty="0" err="1"/>
              <a:t>аденовірусів</a:t>
            </a:r>
            <a:r>
              <a:rPr lang="ru-RU" dirty="0"/>
              <a:t> до </a:t>
            </a:r>
            <a:r>
              <a:rPr lang="ru-RU" dirty="0" err="1"/>
              <a:t>клітин</a:t>
            </a:r>
            <a:r>
              <a:rPr lang="ru-RU" dirty="0"/>
              <a:t> </a:t>
            </a:r>
            <a:r>
              <a:rPr lang="ru-RU" dirty="0" err="1"/>
              <a:t>макрофагальної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 — </a:t>
            </a:r>
            <a:r>
              <a:rPr lang="ru-RU" dirty="0" err="1"/>
              <a:t>лімфатичних</a:t>
            </a:r>
            <a:r>
              <a:rPr lang="ru-RU" dirty="0"/>
              <a:t> </a:t>
            </a:r>
            <a:r>
              <a:rPr lang="ru-RU" dirty="0" err="1"/>
              <a:t>вузлів</a:t>
            </a:r>
            <a:r>
              <a:rPr lang="ru-RU" dirty="0"/>
              <a:t>, </a:t>
            </a:r>
            <a:r>
              <a:rPr lang="ru-RU" dirty="0" err="1"/>
              <a:t>печінки</a:t>
            </a:r>
            <a:r>
              <a:rPr lang="ru-RU" dirty="0"/>
              <a:t>, </a:t>
            </a:r>
            <a:r>
              <a:rPr lang="ru-RU" dirty="0" err="1"/>
              <a:t>селезінки</a:t>
            </a:r>
            <a:r>
              <a:rPr lang="ru-RU" dirty="0"/>
              <a:t>, </a:t>
            </a:r>
            <a:r>
              <a:rPr lang="ru-RU" dirty="0" err="1"/>
              <a:t>епітелію</a:t>
            </a:r>
            <a:r>
              <a:rPr lang="ru-RU" dirty="0"/>
              <a:t> </a:t>
            </a:r>
            <a:r>
              <a:rPr lang="ru-RU" dirty="0" err="1"/>
              <a:t>слизових</a:t>
            </a:r>
            <a:r>
              <a:rPr lang="ru-RU" dirty="0"/>
              <a:t> </a:t>
            </a:r>
            <a:r>
              <a:rPr lang="ru-RU" dirty="0" err="1"/>
              <a:t>оболонок</a:t>
            </a:r>
            <a:r>
              <a:rPr lang="ru-RU" dirty="0"/>
              <a:t> очей, </a:t>
            </a:r>
            <a:r>
              <a:rPr lang="ru-RU" dirty="0" err="1"/>
              <a:t>дихального</a:t>
            </a:r>
            <a:r>
              <a:rPr lang="ru-RU" dirty="0"/>
              <a:t>, травного та </a:t>
            </a:r>
            <a:r>
              <a:rPr lang="ru-RU" dirty="0" err="1"/>
              <a:t>сечового</a:t>
            </a:r>
            <a:r>
              <a:rPr lang="ru-RU" dirty="0"/>
              <a:t> </a:t>
            </a:r>
            <a:r>
              <a:rPr lang="ru-RU" dirty="0" err="1"/>
              <a:t>трактів</a:t>
            </a:r>
            <a:r>
              <a:rPr lang="ru-RU" dirty="0"/>
              <a:t>, </a:t>
            </a:r>
            <a:r>
              <a:rPr lang="ru-RU" dirty="0" err="1"/>
              <a:t>нервових</a:t>
            </a:r>
            <a:r>
              <a:rPr lang="ru-RU" dirty="0"/>
              <a:t> </a:t>
            </a:r>
            <a:r>
              <a:rPr lang="ru-RU" dirty="0" err="1"/>
              <a:t>клітин</a:t>
            </a:r>
            <a:r>
              <a:rPr lang="ru-RU" dirty="0"/>
              <a:t>. </a:t>
            </a:r>
          </a:p>
          <a:p>
            <a:pPr marL="0" indent="0">
              <a:buNone/>
            </a:pP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42734538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C342964-EC79-6240-BC9B-50956CDF6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/>
              <a:t>Поліморфізм</a:t>
            </a:r>
            <a:r>
              <a:rPr lang="ru-RU" dirty="0"/>
              <a:t> </a:t>
            </a:r>
            <a:r>
              <a:rPr lang="ru-RU" dirty="0" err="1"/>
              <a:t>клінічних</a:t>
            </a:r>
            <a:r>
              <a:rPr lang="ru-RU" dirty="0"/>
              <a:t> </a:t>
            </a:r>
            <a:r>
              <a:rPr lang="ru-RU" dirty="0" err="1"/>
              <a:t>проявів</a:t>
            </a:r>
            <a:r>
              <a:rPr lang="ru-RU" dirty="0"/>
              <a:t> </a:t>
            </a:r>
            <a:r>
              <a:rPr lang="ru-RU" dirty="0" err="1"/>
              <a:t>визначає</a:t>
            </a:r>
            <a:r>
              <a:rPr lang="ru-RU" dirty="0"/>
              <a:t> </a:t>
            </a:r>
            <a:r>
              <a:rPr lang="ru-RU" dirty="0" err="1"/>
              <a:t>різноманітність</a:t>
            </a:r>
            <a:r>
              <a:rPr lang="ru-RU" dirty="0"/>
              <a:t> </a:t>
            </a:r>
            <a:r>
              <a:rPr lang="ru-RU" dirty="0" err="1"/>
              <a:t>клінічних</a:t>
            </a:r>
            <a:r>
              <a:rPr lang="ru-RU" dirty="0"/>
              <a:t> форм </a:t>
            </a:r>
            <a:r>
              <a:rPr lang="ru-RU" dirty="0" err="1"/>
              <a:t>захворювання</a:t>
            </a:r>
            <a:r>
              <a:rPr lang="ru-RU" dirty="0"/>
              <a:t>: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E699DD8-3AF5-8542-B54E-EE3B502E16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ГРВЗ (</a:t>
            </a:r>
            <a:r>
              <a:rPr lang="ru-RU" dirty="0" err="1"/>
              <a:t>ринофарингіт</a:t>
            </a:r>
            <a:r>
              <a:rPr lang="ru-RU" dirty="0"/>
              <a:t>, </a:t>
            </a:r>
            <a:r>
              <a:rPr lang="ru-RU" dirty="0" err="1"/>
              <a:t>ринофаринготонзиліт</a:t>
            </a:r>
            <a:r>
              <a:rPr lang="ru-RU" dirty="0"/>
              <a:t>, </a:t>
            </a:r>
            <a:r>
              <a:rPr lang="ru-RU" dirty="0" err="1"/>
              <a:t>ринофарингобронхіт</a:t>
            </a:r>
            <a:r>
              <a:rPr lang="ru-RU" dirty="0"/>
              <a:t>).</a:t>
            </a:r>
          </a:p>
          <a:p>
            <a:r>
              <a:rPr lang="ru-RU" dirty="0" err="1"/>
              <a:t>Фарингокон’юнктивальна</a:t>
            </a:r>
            <a:r>
              <a:rPr lang="ru-RU" dirty="0"/>
              <a:t> </a:t>
            </a:r>
            <a:r>
              <a:rPr lang="ru-RU" dirty="0" err="1"/>
              <a:t>гарячка</a:t>
            </a:r>
            <a:r>
              <a:rPr lang="ru-RU" dirty="0"/>
              <a:t>.</a:t>
            </a:r>
          </a:p>
          <a:p>
            <a:r>
              <a:rPr lang="ru-RU" dirty="0" err="1"/>
              <a:t>Кон’юнктивіт</a:t>
            </a:r>
            <a:r>
              <a:rPr lang="ru-RU" dirty="0"/>
              <a:t>, </a:t>
            </a:r>
            <a:r>
              <a:rPr lang="ru-RU" dirty="0" err="1"/>
              <a:t>кератокон’юнктивіт</a:t>
            </a:r>
            <a:r>
              <a:rPr lang="ru-RU" dirty="0"/>
              <a:t>.</a:t>
            </a:r>
          </a:p>
          <a:p>
            <a:r>
              <a:rPr lang="ru-RU" dirty="0" err="1"/>
              <a:t>Аденовірусна</a:t>
            </a:r>
            <a:r>
              <a:rPr lang="ru-RU" dirty="0"/>
              <a:t> </a:t>
            </a:r>
            <a:r>
              <a:rPr lang="ru-RU" dirty="0" err="1"/>
              <a:t>атипова</a:t>
            </a:r>
            <a:r>
              <a:rPr lang="ru-RU" dirty="0"/>
              <a:t> </a:t>
            </a:r>
            <a:r>
              <a:rPr lang="ru-RU" dirty="0" err="1"/>
              <a:t>пневмонія</a:t>
            </a:r>
            <a:r>
              <a:rPr lang="ru-RU" dirty="0"/>
              <a:t> (</a:t>
            </a:r>
            <a:r>
              <a:rPr lang="ru-RU" dirty="0" err="1"/>
              <a:t>визначається</a:t>
            </a:r>
            <a:r>
              <a:rPr lang="ru-RU" dirty="0"/>
              <a:t> не </a:t>
            </a:r>
            <a:r>
              <a:rPr lang="ru-RU" dirty="0" err="1"/>
              <a:t>всіма</a:t>
            </a:r>
            <a:r>
              <a:rPr lang="ru-RU" dirty="0"/>
              <a:t> </a:t>
            </a:r>
            <a:r>
              <a:rPr lang="ru-RU" dirty="0" err="1"/>
              <a:t>дослідниками</a:t>
            </a:r>
            <a:r>
              <a:rPr lang="ru-RU" dirty="0"/>
              <a:t>).</a:t>
            </a:r>
          </a:p>
          <a:p>
            <a:r>
              <a:rPr lang="ru-RU" dirty="0" err="1"/>
              <a:t>Аденовірусна</a:t>
            </a:r>
            <a:r>
              <a:rPr lang="ru-RU" dirty="0"/>
              <a:t> </a:t>
            </a:r>
            <a:r>
              <a:rPr lang="ru-RU" dirty="0" err="1"/>
              <a:t>діарея</a:t>
            </a:r>
            <a:r>
              <a:rPr lang="ru-RU" dirty="0"/>
              <a:t> (</a:t>
            </a:r>
            <a:r>
              <a:rPr lang="ru-RU" dirty="0" err="1"/>
              <a:t>ентерит</a:t>
            </a:r>
            <a:r>
              <a:rPr lang="ru-RU" dirty="0"/>
              <a:t>) (</a:t>
            </a:r>
            <a:r>
              <a:rPr lang="ru-RU" dirty="0" err="1"/>
              <a:t>переважно</a:t>
            </a:r>
            <a:r>
              <a:rPr lang="ru-RU" dirty="0"/>
              <a:t> у </a:t>
            </a:r>
            <a:r>
              <a:rPr lang="ru-RU" dirty="0" err="1"/>
              <a:t>дітей</a:t>
            </a:r>
            <a:r>
              <a:rPr lang="ru-RU" dirty="0"/>
              <a:t>).</a:t>
            </a:r>
          </a:p>
          <a:p>
            <a:r>
              <a:rPr lang="ru-RU" dirty="0" err="1"/>
              <a:t>Аденовірусний</a:t>
            </a:r>
            <a:r>
              <a:rPr lang="ru-RU" dirty="0"/>
              <a:t> </a:t>
            </a:r>
            <a:r>
              <a:rPr lang="ru-RU" dirty="0" err="1"/>
              <a:t>геморагічний</a:t>
            </a:r>
            <a:r>
              <a:rPr lang="ru-RU" dirty="0"/>
              <a:t> цистит (</a:t>
            </a:r>
            <a:r>
              <a:rPr lang="ru-RU" dirty="0" err="1"/>
              <a:t>розвивається</a:t>
            </a:r>
            <a:r>
              <a:rPr lang="ru-RU" dirty="0"/>
              <a:t> </a:t>
            </a:r>
            <a:r>
              <a:rPr lang="ru-RU" dirty="0" err="1"/>
              <a:t>дуже</a:t>
            </a:r>
            <a:r>
              <a:rPr lang="ru-RU" dirty="0"/>
              <a:t> </a:t>
            </a:r>
            <a:r>
              <a:rPr lang="ru-RU" dirty="0" err="1"/>
              <a:t>рідко</a:t>
            </a:r>
            <a:r>
              <a:rPr lang="ru-RU" dirty="0"/>
              <a:t>).</a:t>
            </a:r>
          </a:p>
          <a:p>
            <a:r>
              <a:rPr lang="ru-RU" dirty="0" err="1"/>
              <a:t>Ураження</a:t>
            </a:r>
            <a:r>
              <a:rPr lang="ru-RU" dirty="0"/>
              <a:t> </a:t>
            </a:r>
            <a:r>
              <a:rPr lang="ru-RU" dirty="0" err="1"/>
              <a:t>нервової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9314984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BF14202-A368-9F4A-8CED-EE179EF6A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РС-</a:t>
            </a:r>
            <a:r>
              <a:rPr lang="ru-RU" b="1" dirty="0" err="1"/>
              <a:t>інфекція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211A32E-F109-1245-B04B-57268B0F8E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Клінічна</a:t>
            </a:r>
            <a:r>
              <a:rPr lang="ru-RU" dirty="0"/>
              <a:t> картина РС-</a:t>
            </a:r>
            <a:r>
              <a:rPr lang="ru-RU" dirty="0" err="1"/>
              <a:t>інфекції</a:t>
            </a:r>
            <a:r>
              <a:rPr lang="ru-RU" dirty="0"/>
              <a:t> </a:t>
            </a:r>
            <a:r>
              <a:rPr lang="ru-RU" dirty="0" err="1"/>
              <a:t>варіює</a:t>
            </a:r>
            <a:r>
              <a:rPr lang="ru-RU" dirty="0"/>
              <a:t> </a:t>
            </a:r>
            <a:r>
              <a:rPr lang="ru-RU" dirty="0" err="1"/>
              <a:t>залежно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віку</a:t>
            </a:r>
            <a:r>
              <a:rPr lang="ru-RU" dirty="0"/>
              <a:t> хворого. У </a:t>
            </a:r>
            <a:r>
              <a:rPr lang="ru-RU" dirty="0" err="1"/>
              <a:t>дітей</a:t>
            </a:r>
            <a:r>
              <a:rPr lang="ru-RU" dirty="0"/>
              <a:t> </a:t>
            </a:r>
            <a:r>
              <a:rPr lang="ru-RU" dirty="0" err="1"/>
              <a:t>молодшого</a:t>
            </a:r>
            <a:r>
              <a:rPr lang="ru-RU" dirty="0"/>
              <a:t> </a:t>
            </a:r>
            <a:r>
              <a:rPr lang="ru-RU" dirty="0" err="1"/>
              <a:t>віку</a:t>
            </a:r>
            <a:r>
              <a:rPr lang="ru-RU" dirty="0"/>
              <a:t> </a:t>
            </a:r>
            <a:r>
              <a:rPr lang="ru-RU" dirty="0" err="1"/>
              <a:t>вірус</a:t>
            </a:r>
            <a:r>
              <a:rPr lang="ru-RU" dirty="0"/>
              <a:t> </a:t>
            </a:r>
            <a:r>
              <a:rPr lang="ru-RU" dirty="0" err="1"/>
              <a:t>переважно</a:t>
            </a:r>
            <a:r>
              <a:rPr lang="ru-RU" dirty="0"/>
              <a:t> </a:t>
            </a:r>
            <a:r>
              <a:rPr lang="ru-RU" dirty="0" err="1"/>
              <a:t>уражає</a:t>
            </a:r>
            <a:r>
              <a:rPr lang="ru-RU" dirty="0"/>
              <a:t> </a:t>
            </a:r>
            <a:r>
              <a:rPr lang="ru-RU" dirty="0" err="1"/>
              <a:t>нижні</a:t>
            </a:r>
            <a:r>
              <a:rPr lang="ru-RU" dirty="0"/>
              <a:t> </a:t>
            </a:r>
            <a:r>
              <a:rPr lang="ru-RU" dirty="0" err="1"/>
              <a:t>відділи</a:t>
            </a:r>
            <a:r>
              <a:rPr lang="ru-RU" dirty="0"/>
              <a:t> </a:t>
            </a:r>
            <a:r>
              <a:rPr lang="ru-RU" dirty="0" err="1"/>
              <a:t>респіраторного</a:t>
            </a:r>
            <a:r>
              <a:rPr lang="ru-RU" dirty="0"/>
              <a:t> тракту, </a:t>
            </a:r>
            <a:r>
              <a:rPr lang="ru-RU" dirty="0" err="1"/>
              <a:t>зумовлюючи</a:t>
            </a:r>
            <a:r>
              <a:rPr lang="ru-RU" dirty="0"/>
              <a:t> </a:t>
            </a:r>
            <a:r>
              <a:rPr lang="ru-RU" dirty="0" err="1"/>
              <a:t>бронхіт</a:t>
            </a:r>
            <a:r>
              <a:rPr lang="ru-RU" dirty="0"/>
              <a:t> і/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бронхіоліт</a:t>
            </a:r>
            <a:r>
              <a:rPr lang="ru-RU" dirty="0"/>
              <a:t>. У </a:t>
            </a:r>
            <a:r>
              <a:rPr lang="ru-RU" dirty="0" err="1"/>
              <a:t>дорослих</a:t>
            </a:r>
            <a:r>
              <a:rPr lang="ru-RU" dirty="0"/>
              <a:t> і </a:t>
            </a:r>
            <a:r>
              <a:rPr lang="ru-RU" dirty="0" err="1"/>
              <a:t>дітей</a:t>
            </a:r>
            <a:r>
              <a:rPr lang="ru-RU" dirty="0"/>
              <a:t> старшого </a:t>
            </a:r>
            <a:r>
              <a:rPr lang="ru-RU" dirty="0" err="1"/>
              <a:t>віку</a:t>
            </a:r>
            <a:r>
              <a:rPr lang="ru-RU" dirty="0"/>
              <a:t> </a:t>
            </a:r>
            <a:r>
              <a:rPr lang="ru-RU" dirty="0" err="1"/>
              <a:t>перебіг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, як правило, легкий — у </a:t>
            </a:r>
            <a:r>
              <a:rPr lang="ru-RU" dirty="0" err="1"/>
              <a:t>вигляді</a:t>
            </a:r>
            <a:r>
              <a:rPr lang="ru-RU" dirty="0"/>
              <a:t> </a:t>
            </a:r>
            <a:r>
              <a:rPr lang="ru-RU" dirty="0" err="1"/>
              <a:t>риніту</a:t>
            </a:r>
            <a:r>
              <a:rPr lang="ru-RU" dirty="0"/>
              <a:t>, </a:t>
            </a:r>
            <a:r>
              <a:rPr lang="ru-RU" dirty="0" err="1"/>
              <a:t>бронхіту</a:t>
            </a:r>
            <a:r>
              <a:rPr lang="ru-RU" dirty="0"/>
              <a:t>, часто без </a:t>
            </a:r>
            <a:r>
              <a:rPr lang="ru-RU" dirty="0" err="1"/>
              <a:t>підвищення</a:t>
            </a:r>
            <a:r>
              <a:rPr lang="ru-RU" dirty="0"/>
              <a:t> </a:t>
            </a:r>
            <a:r>
              <a:rPr lang="ru-RU" dirty="0" err="1"/>
              <a:t>температури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з </a:t>
            </a:r>
            <a:r>
              <a:rPr lang="ru-RU" dirty="0" err="1"/>
              <a:t>нетривалим</a:t>
            </a:r>
            <a:r>
              <a:rPr lang="ru-RU" dirty="0"/>
              <a:t> </a:t>
            </a:r>
            <a:r>
              <a:rPr lang="ru-RU" dirty="0" err="1"/>
              <a:t>субфебрилітетом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35094753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7B69AA8-E7A6-ED43-8CC0-4B61F5C08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/>
              <a:t>Реовірусна</a:t>
            </a:r>
            <a:r>
              <a:rPr lang="ru-RU" b="1" dirty="0"/>
              <a:t> </a:t>
            </a:r>
            <a:r>
              <a:rPr lang="ru-RU" b="1" dirty="0" err="1"/>
              <a:t>інфекція</a:t>
            </a:r>
            <a:r>
              <a:rPr lang="ru-RU" dirty="0"/>
              <a:t/>
            </a:r>
            <a:br>
              <a:rPr lang="ru-RU" dirty="0"/>
            </a:b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8A840B0-D33E-2649-BE3B-4B7D004E09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Тропізм</a:t>
            </a:r>
            <a:r>
              <a:rPr lang="ru-RU" dirty="0"/>
              <a:t> </a:t>
            </a:r>
            <a:r>
              <a:rPr lang="ru-RU" dirty="0" err="1"/>
              <a:t>реовірусів</a:t>
            </a:r>
            <a:r>
              <a:rPr lang="ru-RU" dirty="0"/>
              <a:t> </a:t>
            </a:r>
            <a:r>
              <a:rPr lang="ru-RU" dirty="0" err="1"/>
              <a:t>відображений</a:t>
            </a:r>
            <a:r>
              <a:rPr lang="ru-RU" dirty="0"/>
              <a:t> в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назві</a:t>
            </a:r>
            <a:r>
              <a:rPr lang="ru-RU" dirty="0"/>
              <a:t> — </a:t>
            </a:r>
            <a:r>
              <a:rPr lang="en-US" dirty="0"/>
              <a:t>Respiratory Enteric Orphan Viruses. </a:t>
            </a:r>
            <a:r>
              <a:rPr lang="ru-RU" dirty="0" err="1"/>
              <a:t>Захворювання</a:t>
            </a:r>
            <a:r>
              <a:rPr lang="ru-RU" dirty="0"/>
              <a:t> </a:t>
            </a:r>
            <a:r>
              <a:rPr lang="ru-RU" dirty="0" err="1"/>
              <a:t>відзначається</a:t>
            </a:r>
            <a:r>
              <a:rPr lang="ru-RU" dirty="0"/>
              <a:t> спорадично, </a:t>
            </a:r>
            <a:r>
              <a:rPr lang="ru-RU" dirty="0" err="1"/>
              <a:t>супроводжується</a:t>
            </a:r>
            <a:r>
              <a:rPr lang="ru-RU" dirty="0"/>
              <a:t> </a:t>
            </a:r>
            <a:r>
              <a:rPr lang="ru-RU" dirty="0" err="1"/>
              <a:t>помірним</a:t>
            </a:r>
            <a:r>
              <a:rPr lang="ru-RU" dirty="0"/>
              <a:t> токсикозом та </a:t>
            </a:r>
            <a:r>
              <a:rPr lang="ru-RU" dirty="0" err="1"/>
              <a:t>ринофарингітом</a:t>
            </a:r>
            <a:r>
              <a:rPr lang="ru-RU" dirty="0"/>
              <a:t>. З боку </a:t>
            </a:r>
            <a:r>
              <a:rPr lang="ru-RU" dirty="0" err="1"/>
              <a:t>шлунково-кишкового</a:t>
            </a:r>
            <a:r>
              <a:rPr lang="ru-RU" dirty="0"/>
              <a:t> тракту </a:t>
            </a:r>
            <a:r>
              <a:rPr lang="ru-RU" dirty="0" err="1"/>
              <a:t>можливі</a:t>
            </a:r>
            <a:r>
              <a:rPr lang="ru-RU" dirty="0"/>
              <a:t> </a:t>
            </a:r>
            <a:r>
              <a:rPr lang="ru-RU" dirty="0" err="1"/>
              <a:t>ознаки</a:t>
            </a:r>
            <a:r>
              <a:rPr lang="ru-RU" dirty="0"/>
              <a:t> </a:t>
            </a:r>
            <a:r>
              <a:rPr lang="ru-RU" dirty="0" err="1"/>
              <a:t>гастроентериту</a:t>
            </a:r>
            <a:r>
              <a:rPr lang="ru-RU" dirty="0"/>
              <a:t> з </a:t>
            </a:r>
            <a:r>
              <a:rPr lang="ru-RU" dirty="0" err="1"/>
              <a:t>болем</a:t>
            </a:r>
            <a:r>
              <a:rPr lang="ru-RU" dirty="0"/>
              <a:t> в </a:t>
            </a:r>
            <a:r>
              <a:rPr lang="ru-RU" dirty="0" err="1"/>
              <a:t>животі</a:t>
            </a:r>
            <a:r>
              <a:rPr lang="ru-RU" dirty="0"/>
              <a:t>, </a:t>
            </a:r>
            <a:r>
              <a:rPr lang="ru-RU" dirty="0" err="1"/>
              <a:t>нудотою</a:t>
            </a:r>
            <a:r>
              <a:rPr lang="ru-RU" dirty="0"/>
              <a:t>, </a:t>
            </a:r>
            <a:r>
              <a:rPr lang="ru-RU" dirty="0" err="1"/>
              <a:t>блюванням</a:t>
            </a:r>
            <a:r>
              <a:rPr lang="ru-RU" dirty="0"/>
              <a:t>, </a:t>
            </a:r>
            <a:r>
              <a:rPr lang="ru-RU" dirty="0" err="1"/>
              <a:t>діареєю</a:t>
            </a:r>
            <a:r>
              <a:rPr lang="ru-RU" dirty="0"/>
              <a:t>. Часто </a:t>
            </a:r>
            <a:r>
              <a:rPr lang="ru-RU" dirty="0" err="1"/>
              <a:t>спостерігається</a:t>
            </a:r>
            <a:r>
              <a:rPr lang="ru-RU" dirty="0"/>
              <a:t> </a:t>
            </a: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печінки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8528256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4FF2D9E-BC92-424C-8E37-6428CACC2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/>
              <a:t>Ентеровірусні</a:t>
            </a:r>
            <a:r>
              <a:rPr lang="ru-RU" b="1" dirty="0"/>
              <a:t> </a:t>
            </a:r>
            <a:r>
              <a:rPr lang="ru-RU" b="1" dirty="0" err="1"/>
              <a:t>захворювання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1365A2A-C278-AA41-8B71-9E69C008CB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Ентеровірусні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 —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група</a:t>
            </a:r>
            <a:r>
              <a:rPr lang="ru-RU" dirty="0"/>
              <a:t> </a:t>
            </a:r>
            <a:r>
              <a:rPr lang="ru-RU" dirty="0" err="1"/>
              <a:t>гострих</a:t>
            </a:r>
            <a:r>
              <a:rPr lang="ru-RU" dirty="0"/>
              <a:t> </a:t>
            </a:r>
            <a:r>
              <a:rPr lang="ru-RU" dirty="0" err="1"/>
              <a:t>інфекційних</a:t>
            </a:r>
            <a:r>
              <a:rPr lang="ru-RU" dirty="0"/>
              <a:t> хвороб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поліморфною</a:t>
            </a:r>
            <a:r>
              <a:rPr lang="ru-RU" dirty="0"/>
              <a:t> </a:t>
            </a:r>
            <a:r>
              <a:rPr lang="ru-RU" dirty="0" err="1"/>
              <a:t>клінічною</a:t>
            </a:r>
            <a:r>
              <a:rPr lang="ru-RU" dirty="0"/>
              <a:t> симптоматикою, широким </a:t>
            </a:r>
            <a:r>
              <a:rPr lang="ru-RU" dirty="0" err="1"/>
              <a:t>діапазоном</a:t>
            </a:r>
            <a:r>
              <a:rPr lang="ru-RU" dirty="0"/>
              <a:t> </a:t>
            </a:r>
            <a:r>
              <a:rPr lang="ru-RU" dirty="0" err="1"/>
              <a:t>тяжкості</a:t>
            </a:r>
            <a:r>
              <a:rPr lang="ru-RU" dirty="0"/>
              <a:t> та </a:t>
            </a:r>
            <a:r>
              <a:rPr lang="ru-RU" dirty="0" err="1"/>
              <a:t>високим</a:t>
            </a:r>
            <a:r>
              <a:rPr lang="ru-RU" dirty="0"/>
              <a:t> </a:t>
            </a:r>
            <a:r>
              <a:rPr lang="ru-RU" dirty="0" err="1"/>
              <a:t>ступенем</a:t>
            </a:r>
            <a:r>
              <a:rPr lang="ru-RU" dirty="0"/>
              <a:t> </a:t>
            </a:r>
            <a:r>
              <a:rPr lang="ru-RU" dirty="0" err="1"/>
              <a:t>контагіозності</a:t>
            </a:r>
            <a:r>
              <a:rPr lang="ru-RU" dirty="0"/>
              <a:t>. </a:t>
            </a:r>
            <a:r>
              <a:rPr lang="ru-RU" dirty="0" err="1"/>
              <a:t>Частина</a:t>
            </a:r>
            <a:r>
              <a:rPr lang="ru-RU" dirty="0"/>
              <a:t> з них (</a:t>
            </a:r>
            <a:r>
              <a:rPr lang="ru-RU" dirty="0" err="1"/>
              <a:t>спричинені</a:t>
            </a:r>
            <a:r>
              <a:rPr lang="ru-RU" dirty="0"/>
              <a:t> </a:t>
            </a:r>
            <a:r>
              <a:rPr lang="ru-RU" dirty="0" err="1"/>
              <a:t>вірусами</a:t>
            </a:r>
            <a:r>
              <a:rPr lang="ru-RU" dirty="0"/>
              <a:t> </a:t>
            </a:r>
            <a:r>
              <a:rPr lang="ru-RU" dirty="0" err="1"/>
              <a:t>Коксакі</a:t>
            </a:r>
            <a:r>
              <a:rPr lang="ru-RU" dirty="0"/>
              <a:t> та ЕСНО)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проявлятися</a:t>
            </a:r>
            <a:r>
              <a:rPr lang="ru-RU" dirty="0"/>
              <a:t>, </a:t>
            </a:r>
            <a:r>
              <a:rPr lang="ru-RU" dirty="0" err="1"/>
              <a:t>крім</a:t>
            </a:r>
            <a:r>
              <a:rPr lang="ru-RU" dirty="0"/>
              <a:t> </a:t>
            </a:r>
            <a:r>
              <a:rPr lang="ru-RU" dirty="0" err="1"/>
              <a:t>інших</a:t>
            </a:r>
            <a:r>
              <a:rPr lang="ru-RU" dirty="0"/>
              <a:t>, і </a:t>
            </a:r>
            <a:r>
              <a:rPr lang="ru-RU" dirty="0" err="1"/>
              <a:t>респіраторним</a:t>
            </a:r>
            <a:r>
              <a:rPr lang="ru-RU" dirty="0"/>
              <a:t> синдромом: «</a:t>
            </a:r>
            <a:r>
              <a:rPr lang="ru-RU" dirty="0" err="1"/>
              <a:t>літній</a:t>
            </a:r>
            <a:r>
              <a:rPr lang="ru-RU" dirty="0"/>
              <a:t> </a:t>
            </a:r>
            <a:r>
              <a:rPr lang="ru-RU" dirty="0" err="1"/>
              <a:t>грип</a:t>
            </a:r>
            <a:r>
              <a:rPr lang="ru-RU" dirty="0"/>
              <a:t>», </a:t>
            </a:r>
            <a:r>
              <a:rPr lang="ru-RU" dirty="0" err="1"/>
              <a:t>гострий</a:t>
            </a:r>
            <a:r>
              <a:rPr lang="ru-RU" dirty="0"/>
              <a:t> </a:t>
            </a:r>
            <a:r>
              <a:rPr lang="ru-RU" dirty="0" err="1"/>
              <a:t>ринофарингіт</a:t>
            </a:r>
            <a:r>
              <a:rPr lang="ru-RU" dirty="0"/>
              <a:t>/</a:t>
            </a:r>
            <a:r>
              <a:rPr lang="ru-RU" dirty="0" err="1"/>
              <a:t>тонзиліт</a:t>
            </a:r>
            <a:r>
              <a:rPr lang="ru-RU" dirty="0"/>
              <a:t>, «мала хвороба», </a:t>
            </a:r>
            <a:r>
              <a:rPr lang="ru-RU" dirty="0" err="1"/>
              <a:t>яким</a:t>
            </a:r>
            <a:r>
              <a:rPr lang="ru-RU" dirty="0"/>
              <a:t> </a:t>
            </a:r>
            <a:r>
              <a:rPr lang="ru-RU" dirty="0" err="1"/>
              <a:t>властива</a:t>
            </a:r>
            <a:r>
              <a:rPr lang="ru-RU" dirty="0"/>
              <a:t> </a:t>
            </a:r>
            <a:r>
              <a:rPr lang="ru-RU" dirty="0" err="1"/>
              <a:t>переважно</a:t>
            </a:r>
            <a:r>
              <a:rPr lang="ru-RU" dirty="0"/>
              <a:t> </a:t>
            </a:r>
            <a:r>
              <a:rPr lang="ru-RU" dirty="0" err="1"/>
              <a:t>захворюваність</a:t>
            </a:r>
            <a:r>
              <a:rPr lang="ru-RU" dirty="0"/>
              <a:t> </a:t>
            </a:r>
            <a:r>
              <a:rPr lang="ru-RU" dirty="0" err="1"/>
              <a:t>влітку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30936586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B119E59-75CA-854A-BAE4-61597E92E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/>
              <a:t>Ускладнення</a:t>
            </a:r>
            <a:r>
              <a:rPr lang="ru-RU" b="1" dirty="0"/>
              <a:t> ГРЗ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B8F4178-0534-BB44-8F1E-8FD2DA1031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err="1"/>
              <a:t>Ускладнення</a:t>
            </a:r>
            <a:r>
              <a:rPr lang="ru-RU" dirty="0"/>
              <a:t> ГРВЗ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умовно</a:t>
            </a:r>
            <a:r>
              <a:rPr lang="ru-RU" dirty="0"/>
              <a:t> </a:t>
            </a:r>
            <a:r>
              <a:rPr lang="ru-RU" dirty="0" err="1"/>
              <a:t>розділити</a:t>
            </a:r>
            <a:r>
              <a:rPr lang="ru-RU" dirty="0"/>
              <a:t> на </a:t>
            </a:r>
            <a:r>
              <a:rPr lang="ru-RU" dirty="0" err="1"/>
              <a:t>дві</a:t>
            </a:r>
            <a:r>
              <a:rPr lang="ru-RU" dirty="0"/>
              <a:t> </a:t>
            </a:r>
            <a:r>
              <a:rPr lang="ru-RU" dirty="0" err="1"/>
              <a:t>групи</a:t>
            </a:r>
            <a:r>
              <a:rPr lang="ru-RU" dirty="0"/>
              <a:t> — </a:t>
            </a:r>
            <a:r>
              <a:rPr lang="ru-RU" dirty="0" err="1"/>
              <a:t>специфічні</a:t>
            </a:r>
            <a:r>
              <a:rPr lang="ru-RU" dirty="0"/>
              <a:t>, </a:t>
            </a:r>
            <a:r>
              <a:rPr lang="ru-RU" dirty="0" err="1"/>
              <a:t>зумовлені</a:t>
            </a:r>
            <a:r>
              <a:rPr lang="ru-RU" dirty="0"/>
              <a:t> </a:t>
            </a:r>
            <a:r>
              <a:rPr lang="ru-RU" dirty="0" err="1"/>
              <a:t>безпосередньою</a:t>
            </a:r>
            <a:r>
              <a:rPr lang="ru-RU" dirty="0"/>
              <a:t> </a:t>
            </a:r>
            <a:r>
              <a:rPr lang="ru-RU" dirty="0" err="1"/>
              <a:t>дією</a:t>
            </a:r>
            <a:r>
              <a:rPr lang="ru-RU" dirty="0"/>
              <a:t> </a:t>
            </a:r>
            <a:r>
              <a:rPr lang="ru-RU" dirty="0" err="1"/>
              <a:t>етіологічного</a:t>
            </a:r>
            <a:r>
              <a:rPr lang="ru-RU" dirty="0"/>
              <a:t> фактора, та </a:t>
            </a:r>
            <a:r>
              <a:rPr lang="ru-RU" dirty="0" err="1"/>
              <a:t>неспецифічні</a:t>
            </a:r>
            <a:r>
              <a:rPr lang="ru-RU" dirty="0"/>
              <a:t>, </a:t>
            </a:r>
            <a:r>
              <a:rPr lang="ru-RU" dirty="0" err="1"/>
              <a:t>зумовлені</a:t>
            </a:r>
            <a:r>
              <a:rPr lang="ru-RU" dirty="0"/>
              <a:t> </a:t>
            </a:r>
            <a:r>
              <a:rPr lang="ru-RU" dirty="0" err="1"/>
              <a:t>дією</a:t>
            </a:r>
            <a:r>
              <a:rPr lang="ru-RU" dirty="0"/>
              <a:t>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етіологічних</a:t>
            </a:r>
            <a:r>
              <a:rPr lang="ru-RU" dirty="0"/>
              <a:t> </a:t>
            </a:r>
            <a:r>
              <a:rPr lang="ru-RU" dirty="0" err="1"/>
              <a:t>чинників</a:t>
            </a:r>
            <a:r>
              <a:rPr lang="ru-RU" dirty="0"/>
              <a:t> (</a:t>
            </a:r>
            <a:r>
              <a:rPr lang="ru-RU" dirty="0" err="1"/>
              <a:t>суперінфекцією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активацією</a:t>
            </a:r>
            <a:r>
              <a:rPr lang="ru-RU" dirty="0"/>
              <a:t> </a:t>
            </a:r>
            <a:r>
              <a:rPr lang="ru-RU" dirty="0" err="1"/>
              <a:t>хронічного</a:t>
            </a:r>
            <a:r>
              <a:rPr lang="ru-RU" dirty="0"/>
              <a:t> </a:t>
            </a:r>
            <a:r>
              <a:rPr lang="ru-RU" dirty="0" err="1"/>
              <a:t>вогнища</a:t>
            </a:r>
            <a:r>
              <a:rPr lang="ru-RU" dirty="0"/>
              <a:t> </a:t>
            </a:r>
            <a:r>
              <a:rPr lang="ru-RU" dirty="0" err="1"/>
              <a:t>інфекції</a:t>
            </a:r>
            <a:r>
              <a:rPr lang="ru-RU" dirty="0"/>
              <a:t> в </a:t>
            </a:r>
            <a:r>
              <a:rPr lang="ru-RU" dirty="0" err="1"/>
              <a:t>організмі</a:t>
            </a:r>
            <a:r>
              <a:rPr lang="ru-RU" dirty="0"/>
              <a:t>). 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24636974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A7CE026-7154-3641-BEBD-8A4895B4D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x-none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FDFBEFF3-94A1-AE46-AE6C-E987C6CA5F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199" y="365125"/>
            <a:ext cx="10515599" cy="6127750"/>
          </a:xfrm>
        </p:spPr>
      </p:pic>
    </p:spTree>
    <p:extLst>
      <p:ext uri="{BB962C8B-B14F-4D97-AF65-F5344CB8AC3E}">
        <p14:creationId xmlns:p14="http://schemas.microsoft.com/office/powerpoint/2010/main" xmlns="" val="16026304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8EDB211-5560-8948-96A2-37CF669DA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x-none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2BD6FD8D-5734-6146-8811-53BBB78AFD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186546"/>
            <a:ext cx="10515600" cy="1625792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739F4AD7-25BE-4B4B-BE8B-451A7ECF0D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665298"/>
            <a:ext cx="10515600" cy="52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844361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881E20D-FE55-1841-81E0-0426585AB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753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ru-RU" sz="3600" b="1" dirty="0"/>
              <a:t>ГРЗ, </a:t>
            </a:r>
            <a:r>
              <a:rPr lang="ru-RU" sz="3600" b="1" dirty="0" err="1"/>
              <a:t>спричинені</a:t>
            </a:r>
            <a:r>
              <a:rPr lang="ru-RU" sz="3600" b="1" dirty="0"/>
              <a:t> </a:t>
            </a:r>
            <a:r>
              <a:rPr lang="ru-RU" sz="3600" b="1" dirty="0" err="1"/>
              <a:t>звичайною</a:t>
            </a:r>
            <a:r>
              <a:rPr lang="ru-RU" sz="3600" b="1" dirty="0"/>
              <a:t> </a:t>
            </a:r>
            <a:r>
              <a:rPr lang="ru-RU" sz="3600" b="1" dirty="0" err="1"/>
              <a:t>умовно</a:t>
            </a:r>
            <a:r>
              <a:rPr lang="ru-RU" sz="3600" b="1" dirty="0"/>
              <a:t>-патогенною </a:t>
            </a:r>
            <a:r>
              <a:rPr lang="ru-RU" sz="3600" b="1" dirty="0" err="1"/>
              <a:t>коковою</a:t>
            </a:r>
            <a:r>
              <a:rPr lang="ru-RU" sz="3600" b="1" dirty="0"/>
              <a:t> </a:t>
            </a:r>
            <a:r>
              <a:rPr lang="ru-RU" sz="3600" b="1" dirty="0" err="1"/>
              <a:t>мікрофлорою</a:t>
            </a:r>
            <a:r>
              <a:rPr lang="ru-RU" sz="3600" b="1" dirty="0"/>
              <a:t> (</a:t>
            </a:r>
            <a:r>
              <a:rPr lang="ru-RU" sz="3600" b="1" dirty="0" err="1"/>
              <a:t>стрептококами</a:t>
            </a:r>
            <a:r>
              <a:rPr lang="ru-RU" sz="3600" b="1" dirty="0"/>
              <a:t>, </a:t>
            </a:r>
            <a:r>
              <a:rPr lang="ru-RU" sz="3600" b="1" dirty="0" err="1"/>
              <a:t>золотистим</a:t>
            </a:r>
            <a:r>
              <a:rPr lang="ru-RU" sz="3600" b="1" dirty="0"/>
              <a:t> </a:t>
            </a:r>
            <a:r>
              <a:rPr lang="ru-RU" sz="3600" b="1" dirty="0" err="1"/>
              <a:t>стафілококом</a:t>
            </a:r>
            <a:r>
              <a:rPr lang="ru-RU" sz="3600" b="1" dirty="0"/>
              <a:t>, </a:t>
            </a:r>
            <a:r>
              <a:rPr lang="ru-RU" sz="3600" b="1" dirty="0" err="1"/>
              <a:t>гемолітичною</a:t>
            </a:r>
            <a:r>
              <a:rPr lang="ru-RU" sz="3600" b="1" dirty="0"/>
              <a:t> </a:t>
            </a:r>
            <a:r>
              <a:rPr lang="ru-RU" sz="3600" b="1" dirty="0" err="1"/>
              <a:t>паличкою</a:t>
            </a:r>
            <a:r>
              <a:rPr lang="ru-RU" b="1" dirty="0"/>
              <a:t>)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4CB20D5-C55C-E248-A2C7-2A7D9AAB3C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err="1"/>
              <a:t>Здебільшого</a:t>
            </a:r>
            <a:r>
              <a:rPr lang="ru-RU" dirty="0"/>
              <a:t> </a:t>
            </a:r>
            <a:r>
              <a:rPr lang="ru-RU" dirty="0" err="1"/>
              <a:t>виникають</a:t>
            </a:r>
            <a:r>
              <a:rPr lang="ru-RU" dirty="0"/>
              <a:t> </a:t>
            </a:r>
            <a:r>
              <a:rPr lang="ru-RU" dirty="0" err="1"/>
              <a:t>переважно</a:t>
            </a:r>
            <a:r>
              <a:rPr lang="ru-RU" dirty="0"/>
              <a:t> в </a:t>
            </a:r>
            <a:r>
              <a:rPr lang="ru-RU" dirty="0" err="1"/>
              <a:t>холодний</a:t>
            </a:r>
            <a:r>
              <a:rPr lang="ru-RU" dirty="0"/>
              <a:t> </a:t>
            </a:r>
            <a:r>
              <a:rPr lang="ru-RU" dirty="0" err="1"/>
              <a:t>період</a:t>
            </a:r>
            <a:r>
              <a:rPr lang="ru-RU" dirty="0"/>
              <a:t> року як результат </a:t>
            </a:r>
            <a:r>
              <a:rPr lang="ru-RU" dirty="0" err="1"/>
              <a:t>пере­охолодження</a:t>
            </a:r>
            <a:r>
              <a:rPr lang="ru-RU" dirty="0"/>
              <a:t>. </a:t>
            </a:r>
            <a:r>
              <a:rPr lang="ru-RU" dirty="0" err="1"/>
              <a:t>Типовими</a:t>
            </a:r>
            <a:r>
              <a:rPr lang="ru-RU" dirty="0"/>
              <a:t> симптомами </a:t>
            </a:r>
            <a:r>
              <a:rPr lang="ru-RU" dirty="0" err="1"/>
              <a:t>цієї</a:t>
            </a:r>
            <a:r>
              <a:rPr lang="ru-RU" dirty="0"/>
              <a:t> </a:t>
            </a:r>
            <a:r>
              <a:rPr lang="ru-RU" dirty="0" err="1"/>
              <a:t>групи</a:t>
            </a:r>
            <a:r>
              <a:rPr lang="ru-RU" dirty="0"/>
              <a:t> ГРЗ </a:t>
            </a:r>
            <a:r>
              <a:rPr lang="ru-RU" dirty="0" err="1"/>
              <a:t>є</a:t>
            </a:r>
            <a:r>
              <a:rPr lang="ru-RU" dirty="0"/>
              <a:t> </a:t>
            </a:r>
            <a:r>
              <a:rPr lang="ru-RU" dirty="0" err="1"/>
              <a:t>раптове</a:t>
            </a:r>
            <a:r>
              <a:rPr lang="ru-RU" dirty="0"/>
              <a:t> </a:t>
            </a:r>
            <a:r>
              <a:rPr lang="ru-RU" dirty="0" err="1"/>
              <a:t>підвищення</a:t>
            </a:r>
            <a:r>
              <a:rPr lang="ru-RU" dirty="0"/>
              <a:t> </a:t>
            </a:r>
            <a:r>
              <a:rPr lang="ru-RU" dirty="0" err="1"/>
              <a:t>температури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 без ознобу, </a:t>
            </a:r>
            <a:r>
              <a:rPr lang="ru-RU" dirty="0" err="1"/>
              <a:t>сильний</a:t>
            </a:r>
            <a:r>
              <a:rPr lang="ru-RU" dirty="0"/>
              <a:t> </a:t>
            </a:r>
            <a:r>
              <a:rPr lang="ru-RU" dirty="0" err="1"/>
              <a:t>біль</a:t>
            </a:r>
            <a:r>
              <a:rPr lang="ru-RU" dirty="0"/>
              <a:t> у </a:t>
            </a:r>
            <a:r>
              <a:rPr lang="ru-RU" dirty="0" err="1"/>
              <a:t>горлі</a:t>
            </a:r>
            <a:r>
              <a:rPr lang="ru-RU" dirty="0"/>
              <a:t>, </a:t>
            </a:r>
            <a:r>
              <a:rPr lang="ru-RU" dirty="0" err="1"/>
              <a:t>дисфагія</a:t>
            </a:r>
            <a:r>
              <a:rPr lang="ru-RU" dirty="0"/>
              <a:t>, </a:t>
            </a:r>
            <a:r>
              <a:rPr lang="ru-RU" dirty="0" err="1"/>
              <a:t>слабкість</a:t>
            </a:r>
            <a:r>
              <a:rPr lang="ru-RU" dirty="0"/>
              <a:t> і </a:t>
            </a:r>
            <a:r>
              <a:rPr lang="ru-RU" dirty="0" err="1"/>
              <a:t>головний</a:t>
            </a:r>
            <a:r>
              <a:rPr lang="ru-RU" dirty="0"/>
              <a:t> </a:t>
            </a:r>
            <a:r>
              <a:rPr lang="ru-RU" dirty="0" err="1"/>
              <a:t>біль</a:t>
            </a:r>
            <a:r>
              <a:rPr lang="ru-RU" dirty="0"/>
              <a:t>. </a:t>
            </a:r>
            <a:r>
              <a:rPr lang="ru-RU" dirty="0" err="1"/>
              <a:t>Загалом</a:t>
            </a:r>
            <a:r>
              <a:rPr lang="ru-RU" dirty="0"/>
              <a:t> </a:t>
            </a:r>
            <a:r>
              <a:rPr lang="ru-RU" dirty="0" err="1"/>
              <a:t>характерне</a:t>
            </a:r>
            <a:r>
              <a:rPr lang="ru-RU" dirty="0"/>
              <a:t> </a:t>
            </a:r>
            <a:r>
              <a:rPr lang="ru-RU" dirty="0" err="1"/>
              <a:t>чітке</a:t>
            </a:r>
            <a:r>
              <a:rPr lang="ru-RU" dirty="0"/>
              <a:t> </a:t>
            </a:r>
            <a:r>
              <a:rPr lang="ru-RU" dirty="0" err="1"/>
              <a:t>ураження</a:t>
            </a:r>
            <a:r>
              <a:rPr lang="ru-RU" dirty="0"/>
              <a:t> </a:t>
            </a:r>
            <a:r>
              <a:rPr lang="ru-RU" dirty="0" err="1"/>
              <a:t>певного</a:t>
            </a:r>
            <a:r>
              <a:rPr lang="ru-RU" dirty="0"/>
              <a:t> </a:t>
            </a:r>
            <a:r>
              <a:rPr lang="ru-RU" dirty="0" err="1"/>
              <a:t>відділу</a:t>
            </a:r>
            <a:r>
              <a:rPr lang="ru-RU" dirty="0"/>
              <a:t> </a:t>
            </a:r>
            <a:r>
              <a:rPr lang="ru-RU" dirty="0" err="1"/>
              <a:t>дихальних</a:t>
            </a:r>
            <a:r>
              <a:rPr lang="ru-RU" dirty="0"/>
              <a:t> </a:t>
            </a:r>
            <a:r>
              <a:rPr lang="ru-RU" dirty="0" err="1"/>
              <a:t>шляхів</a:t>
            </a:r>
            <a:r>
              <a:rPr lang="ru-RU" dirty="0"/>
              <a:t>. При </a:t>
            </a:r>
            <a:r>
              <a:rPr lang="ru-RU" dirty="0" err="1"/>
              <a:t>огляді</a:t>
            </a:r>
            <a:r>
              <a:rPr lang="ru-RU" dirty="0"/>
              <a:t> </a:t>
            </a:r>
            <a:r>
              <a:rPr lang="ru-RU" dirty="0" err="1"/>
              <a:t>здебільшого</a:t>
            </a:r>
            <a:r>
              <a:rPr lang="ru-RU" dirty="0"/>
              <a:t> </a:t>
            </a:r>
            <a:r>
              <a:rPr lang="ru-RU" dirty="0" err="1"/>
              <a:t>відзначається</a:t>
            </a:r>
            <a:r>
              <a:rPr lang="ru-RU" dirty="0"/>
              <a:t> </a:t>
            </a:r>
            <a:r>
              <a:rPr lang="ru-RU" dirty="0" err="1"/>
              <a:t>ізольований</a:t>
            </a:r>
            <a:r>
              <a:rPr lang="ru-RU" dirty="0"/>
              <a:t> </a:t>
            </a:r>
            <a:r>
              <a:rPr lang="ru-RU" dirty="0" err="1"/>
              <a:t>фарингіт</a:t>
            </a:r>
            <a:r>
              <a:rPr lang="ru-RU" dirty="0"/>
              <a:t> — </a:t>
            </a:r>
            <a:r>
              <a:rPr lang="ru-RU" dirty="0" err="1"/>
              <a:t>почервоніння</a:t>
            </a:r>
            <a:r>
              <a:rPr lang="ru-RU" dirty="0"/>
              <a:t> </a:t>
            </a:r>
            <a:r>
              <a:rPr lang="ru-RU" dirty="0" err="1"/>
              <a:t>піднебінних</a:t>
            </a:r>
            <a:r>
              <a:rPr lang="ru-RU" dirty="0"/>
              <a:t> </a:t>
            </a:r>
            <a:r>
              <a:rPr lang="ru-RU" dirty="0" err="1"/>
              <a:t>дужок</a:t>
            </a:r>
            <a:r>
              <a:rPr lang="ru-RU" dirty="0"/>
              <a:t>, </a:t>
            </a:r>
            <a:r>
              <a:rPr lang="ru-RU" dirty="0" err="1"/>
              <a:t>язичка</a:t>
            </a:r>
            <a:r>
              <a:rPr lang="ru-RU" dirty="0"/>
              <a:t> </a:t>
            </a:r>
            <a:r>
              <a:rPr lang="ru-RU" dirty="0" err="1"/>
              <a:t>зад­ньої</a:t>
            </a:r>
            <a:r>
              <a:rPr lang="ru-RU" dirty="0"/>
              <a:t> </a:t>
            </a:r>
            <a:r>
              <a:rPr lang="ru-RU" dirty="0" err="1"/>
              <a:t>стінки</a:t>
            </a:r>
            <a:r>
              <a:rPr lang="ru-RU" dirty="0"/>
              <a:t> глотки, </a:t>
            </a:r>
            <a:r>
              <a:rPr lang="ru-RU" dirty="0" err="1"/>
              <a:t>гіперемія</a:t>
            </a:r>
            <a:r>
              <a:rPr lang="ru-RU" dirty="0"/>
              <a:t> </a:t>
            </a:r>
            <a:r>
              <a:rPr lang="ru-RU" dirty="0" err="1"/>
              <a:t>мигдалин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гнійним</a:t>
            </a:r>
            <a:r>
              <a:rPr lang="ru-RU" dirty="0"/>
              <a:t> </a:t>
            </a:r>
            <a:r>
              <a:rPr lang="ru-RU" dirty="0" err="1"/>
              <a:t>нальотом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передніх</a:t>
            </a:r>
            <a:r>
              <a:rPr lang="ru-RU" dirty="0"/>
              <a:t> </a:t>
            </a:r>
            <a:r>
              <a:rPr lang="ru-RU" dirty="0" err="1"/>
              <a:t>шийних</a:t>
            </a:r>
            <a:r>
              <a:rPr lang="ru-RU" dirty="0"/>
              <a:t> </a:t>
            </a:r>
            <a:r>
              <a:rPr lang="ru-RU" dirty="0" err="1"/>
              <a:t>лімфатичних</a:t>
            </a:r>
            <a:r>
              <a:rPr lang="ru-RU" dirty="0"/>
              <a:t> </a:t>
            </a:r>
            <a:r>
              <a:rPr lang="ru-RU" dirty="0" err="1"/>
              <a:t>вузлів</a:t>
            </a:r>
            <a:r>
              <a:rPr lang="ru-RU" dirty="0"/>
              <a:t>. Часто </a:t>
            </a:r>
            <a:r>
              <a:rPr lang="ru-RU" dirty="0" err="1"/>
              <a:t>спостерігаються</a:t>
            </a:r>
            <a:r>
              <a:rPr lang="ru-RU" dirty="0"/>
              <a:t> </a:t>
            </a:r>
            <a:r>
              <a:rPr lang="ru-RU" dirty="0" err="1"/>
              <a:t>петехіальний</a:t>
            </a:r>
            <a:r>
              <a:rPr lang="ru-RU" dirty="0"/>
              <a:t> </a:t>
            </a:r>
            <a:r>
              <a:rPr lang="ru-RU" dirty="0" err="1"/>
              <a:t>висип</a:t>
            </a:r>
            <a:r>
              <a:rPr lang="ru-RU" dirty="0"/>
              <a:t> на </a:t>
            </a:r>
            <a:r>
              <a:rPr lang="ru-RU" dirty="0" err="1"/>
              <a:t>м’якому</a:t>
            </a:r>
            <a:r>
              <a:rPr lang="ru-RU" dirty="0"/>
              <a:t> </a:t>
            </a:r>
            <a:r>
              <a:rPr lang="ru-RU" dirty="0" err="1"/>
              <a:t>небі</a:t>
            </a:r>
            <a:r>
              <a:rPr lang="ru-RU" dirty="0"/>
              <a:t> й лейкоцитоз у </a:t>
            </a:r>
            <a:r>
              <a:rPr lang="ru-RU" dirty="0" err="1"/>
              <a:t>крові</a:t>
            </a:r>
            <a:r>
              <a:rPr lang="ru-RU" dirty="0"/>
              <a:t>. </a:t>
            </a:r>
            <a:r>
              <a:rPr lang="ru-RU" dirty="0" err="1"/>
              <a:t>Можливий</a:t>
            </a:r>
            <a:r>
              <a:rPr lang="ru-RU" dirty="0"/>
              <a:t> синусит, </a:t>
            </a:r>
            <a:r>
              <a:rPr lang="ru-RU" dirty="0" err="1"/>
              <a:t>риніт</a:t>
            </a:r>
            <a:r>
              <a:rPr lang="ru-RU" dirty="0"/>
              <a:t>. </a:t>
            </a:r>
            <a:r>
              <a:rPr lang="ru-RU" dirty="0" err="1"/>
              <a:t>Проте</a:t>
            </a:r>
            <a:r>
              <a:rPr lang="ru-RU" dirty="0"/>
              <a:t> </a:t>
            </a:r>
            <a:r>
              <a:rPr lang="ru-RU" dirty="0" err="1"/>
              <a:t>жоден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цих</a:t>
            </a:r>
            <a:r>
              <a:rPr lang="ru-RU" dirty="0"/>
              <a:t> </a:t>
            </a:r>
            <a:r>
              <a:rPr lang="ru-RU" dirty="0" err="1"/>
              <a:t>симптомів</a:t>
            </a:r>
            <a:r>
              <a:rPr lang="ru-RU" dirty="0"/>
              <a:t> не </a:t>
            </a:r>
            <a:r>
              <a:rPr lang="ru-RU" dirty="0" err="1"/>
              <a:t>є</a:t>
            </a:r>
            <a:r>
              <a:rPr lang="ru-RU" dirty="0"/>
              <a:t> </a:t>
            </a:r>
            <a:r>
              <a:rPr lang="ru-RU" dirty="0" err="1"/>
              <a:t>патогномонічним</a:t>
            </a:r>
            <a:r>
              <a:rPr lang="ru-RU" dirty="0"/>
              <a:t> для ГРЗ, </a:t>
            </a:r>
            <a:r>
              <a:rPr lang="ru-RU" dirty="0" err="1"/>
              <a:t>спричинених</a:t>
            </a:r>
            <a:r>
              <a:rPr lang="ru-RU" dirty="0"/>
              <a:t> </a:t>
            </a:r>
            <a:r>
              <a:rPr lang="ru-RU" dirty="0" err="1"/>
              <a:t>звичайною</a:t>
            </a:r>
            <a:r>
              <a:rPr lang="ru-RU" dirty="0"/>
              <a:t> </a:t>
            </a:r>
            <a:r>
              <a:rPr lang="ru-RU" dirty="0" err="1"/>
              <a:t>умовно</a:t>
            </a:r>
            <a:r>
              <a:rPr lang="ru-RU" dirty="0"/>
              <a:t>-патогенною </a:t>
            </a:r>
            <a:r>
              <a:rPr lang="ru-RU" dirty="0" err="1"/>
              <a:t>коковою</a:t>
            </a:r>
            <a:r>
              <a:rPr lang="ru-RU" dirty="0"/>
              <a:t> </a:t>
            </a:r>
            <a:r>
              <a:rPr lang="ru-RU" dirty="0" err="1"/>
              <a:t>мікрофлорою</a:t>
            </a:r>
            <a:r>
              <a:rPr lang="ru-RU" dirty="0"/>
              <a:t>, але </a:t>
            </a:r>
            <a:r>
              <a:rPr lang="ru-RU" dirty="0" err="1"/>
              <a:t>всі</a:t>
            </a:r>
            <a:r>
              <a:rPr lang="ru-RU" dirty="0"/>
              <a:t> вони </a:t>
            </a:r>
            <a:r>
              <a:rPr lang="ru-RU" dirty="0" err="1"/>
              <a:t>викликають</a:t>
            </a:r>
            <a:r>
              <a:rPr lang="ru-RU" dirty="0"/>
              <a:t> </a:t>
            </a:r>
            <a:r>
              <a:rPr lang="ru-RU" dirty="0" err="1"/>
              <a:t>велику</a:t>
            </a:r>
            <a:r>
              <a:rPr lang="ru-RU" dirty="0"/>
              <a:t> </a:t>
            </a:r>
            <a:r>
              <a:rPr lang="ru-RU" dirty="0" err="1"/>
              <a:t>підозру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цього</a:t>
            </a:r>
            <a:r>
              <a:rPr lang="ru-RU" dirty="0"/>
              <a:t> </a:t>
            </a:r>
            <a:r>
              <a:rPr lang="ru-RU" dirty="0" err="1"/>
              <a:t>діагнозу</a:t>
            </a:r>
            <a:r>
              <a:rPr lang="ru-RU" dirty="0"/>
              <a:t>.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15688417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31C4CE5-1C55-0E42-A1BE-FA8E1E504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/>
              <a:t>Респіраторний</a:t>
            </a:r>
            <a:r>
              <a:rPr lang="ru-RU" b="1" dirty="0"/>
              <a:t> </a:t>
            </a:r>
            <a:r>
              <a:rPr lang="ru-RU" b="1" dirty="0" err="1"/>
              <a:t>мікоплазмоз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8BAB2F6-4D34-C948-987D-B733AC4479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err="1"/>
              <a:t>Характерні</a:t>
            </a:r>
            <a:r>
              <a:rPr lang="ru-RU" dirty="0"/>
              <a:t> </a:t>
            </a:r>
            <a:r>
              <a:rPr lang="ru-RU" dirty="0" err="1"/>
              <a:t>епіданамнез</a:t>
            </a:r>
            <a:r>
              <a:rPr lang="ru-RU" dirty="0"/>
              <a:t> (</a:t>
            </a:r>
            <a:r>
              <a:rPr lang="ru-RU" dirty="0" err="1"/>
              <a:t>наявність</a:t>
            </a:r>
            <a:r>
              <a:rPr lang="ru-RU" dirty="0"/>
              <a:t> такого </a:t>
            </a:r>
            <a:r>
              <a:rPr lang="ru-RU" dirty="0" err="1"/>
              <a:t>захворювання</a:t>
            </a:r>
            <a:r>
              <a:rPr lang="ru-RU" dirty="0"/>
              <a:t> у </a:t>
            </a:r>
            <a:r>
              <a:rPr lang="ru-RU" dirty="0" err="1"/>
              <a:t>членів</a:t>
            </a:r>
            <a:r>
              <a:rPr lang="ru-RU" dirty="0"/>
              <a:t> </a:t>
            </a:r>
            <a:r>
              <a:rPr lang="ru-RU" dirty="0" err="1"/>
              <a:t>сім’ї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колективу</a:t>
            </a:r>
            <a:r>
              <a:rPr lang="ru-RU" dirty="0"/>
              <a:t>), </a:t>
            </a:r>
            <a:r>
              <a:rPr lang="ru-RU" dirty="0" err="1"/>
              <a:t>молодий</a:t>
            </a:r>
            <a:r>
              <a:rPr lang="ru-RU" dirty="0"/>
              <a:t> </a:t>
            </a:r>
            <a:r>
              <a:rPr lang="ru-RU" dirty="0" err="1"/>
              <a:t>вік</a:t>
            </a:r>
            <a:r>
              <a:rPr lang="ru-RU" dirty="0"/>
              <a:t> (до 30 </a:t>
            </a:r>
            <a:r>
              <a:rPr lang="ru-RU" dirty="0" err="1"/>
              <a:t>років</a:t>
            </a:r>
            <a:r>
              <a:rPr lang="ru-RU" dirty="0"/>
              <a:t>) </a:t>
            </a:r>
            <a:r>
              <a:rPr lang="ru-RU" dirty="0" err="1"/>
              <a:t>пацієнтів</a:t>
            </a:r>
            <a:r>
              <a:rPr lang="ru-RU" dirty="0"/>
              <a:t>, </a:t>
            </a:r>
            <a:r>
              <a:rPr lang="ru-RU" dirty="0" err="1"/>
              <a:t>виникнення</a:t>
            </a:r>
            <a:r>
              <a:rPr lang="ru-RU" dirty="0"/>
              <a:t> </a:t>
            </a:r>
            <a:r>
              <a:rPr lang="ru-RU" dirty="0" err="1"/>
              <a:t>хвороби</a:t>
            </a:r>
            <a:r>
              <a:rPr lang="ru-RU" dirty="0"/>
              <a:t> в </a:t>
            </a:r>
            <a:r>
              <a:rPr lang="ru-RU" dirty="0" err="1"/>
              <a:t>літній</a:t>
            </a:r>
            <a:r>
              <a:rPr lang="ru-RU" dirty="0"/>
              <a:t> </a:t>
            </a:r>
            <a:r>
              <a:rPr lang="ru-RU" dirty="0" err="1"/>
              <a:t>період</a:t>
            </a:r>
            <a:r>
              <a:rPr lang="ru-RU" dirty="0"/>
              <a:t> та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поступовий</a:t>
            </a:r>
            <a:r>
              <a:rPr lang="ru-RU" dirty="0"/>
              <a:t> початок. </a:t>
            </a:r>
            <a:r>
              <a:rPr lang="ru-RU" dirty="0" err="1"/>
              <a:t>Мікоплазма</a:t>
            </a:r>
            <a:r>
              <a:rPr lang="ru-RU" dirty="0"/>
              <a:t> </a:t>
            </a:r>
            <a:r>
              <a:rPr lang="ru-RU" dirty="0" err="1"/>
              <a:t>поєднує</a:t>
            </a:r>
            <a:r>
              <a:rPr lang="ru-RU" dirty="0"/>
              <a:t> </a:t>
            </a:r>
            <a:r>
              <a:rPr lang="ru-RU" dirty="0" err="1"/>
              <a:t>властивості</a:t>
            </a:r>
            <a:r>
              <a:rPr lang="ru-RU" dirty="0"/>
              <a:t> </a:t>
            </a:r>
            <a:r>
              <a:rPr lang="ru-RU" dirty="0" err="1"/>
              <a:t>бактерії</a:t>
            </a:r>
            <a:r>
              <a:rPr lang="ru-RU" dirty="0"/>
              <a:t> та </a:t>
            </a:r>
            <a:r>
              <a:rPr lang="ru-RU" dirty="0" err="1"/>
              <a:t>вірусу</a:t>
            </a:r>
            <a:r>
              <a:rPr lang="ru-RU" dirty="0"/>
              <a:t>, тому </a:t>
            </a:r>
            <a:r>
              <a:rPr lang="ru-RU" dirty="0" err="1"/>
              <a:t>захворювання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ознаки</a:t>
            </a:r>
            <a:r>
              <a:rPr lang="ru-RU" dirty="0"/>
              <a:t> </a:t>
            </a:r>
            <a:r>
              <a:rPr lang="ru-RU" dirty="0" err="1"/>
              <a:t>вірусної</a:t>
            </a:r>
            <a:r>
              <a:rPr lang="ru-RU" dirty="0"/>
              <a:t> та </a:t>
            </a:r>
            <a:r>
              <a:rPr lang="ru-RU" dirty="0" err="1"/>
              <a:t>бактерійної</a:t>
            </a:r>
            <a:r>
              <a:rPr lang="ru-RU" dirty="0"/>
              <a:t> </a:t>
            </a:r>
            <a:r>
              <a:rPr lang="ru-RU" dirty="0" err="1"/>
              <a:t>інфекції</a:t>
            </a:r>
            <a:r>
              <a:rPr lang="ru-RU" dirty="0"/>
              <a:t>.</a:t>
            </a:r>
          </a:p>
          <a:p>
            <a:r>
              <a:rPr lang="ru-RU" dirty="0" err="1"/>
              <a:t>Захворювання</a:t>
            </a:r>
            <a:r>
              <a:rPr lang="ru-RU" dirty="0"/>
              <a:t> </a:t>
            </a:r>
            <a:r>
              <a:rPr lang="ru-RU" dirty="0" err="1"/>
              <a:t>починається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гарячки</a:t>
            </a:r>
            <a:r>
              <a:rPr lang="ru-RU" dirty="0"/>
              <a:t>, </a:t>
            </a:r>
            <a:r>
              <a:rPr lang="ru-RU" dirty="0" err="1"/>
              <a:t>ломоти</a:t>
            </a:r>
            <a:r>
              <a:rPr lang="ru-RU" dirty="0"/>
              <a:t> в </a:t>
            </a:r>
            <a:r>
              <a:rPr lang="ru-RU" dirty="0" err="1"/>
              <a:t>суглобах</a:t>
            </a:r>
            <a:r>
              <a:rPr lang="ru-RU" dirty="0"/>
              <a:t> та </a:t>
            </a:r>
            <a:r>
              <a:rPr lang="ru-RU" dirty="0" err="1"/>
              <a:t>м’язах</a:t>
            </a:r>
            <a:r>
              <a:rPr lang="ru-RU" dirty="0"/>
              <a:t>, </a:t>
            </a:r>
            <a:r>
              <a:rPr lang="ru-RU" dirty="0" err="1"/>
              <a:t>першіння</a:t>
            </a:r>
            <a:r>
              <a:rPr lang="ru-RU" dirty="0"/>
              <a:t> (</a:t>
            </a:r>
            <a:r>
              <a:rPr lang="ru-RU" dirty="0" err="1"/>
              <a:t>дряпання</a:t>
            </a:r>
            <a:r>
              <a:rPr lang="ru-RU" dirty="0"/>
              <a:t>) в </a:t>
            </a:r>
            <a:r>
              <a:rPr lang="ru-RU" dirty="0" err="1"/>
              <a:t>горлі</a:t>
            </a:r>
            <a:r>
              <a:rPr lang="ru-RU" dirty="0"/>
              <a:t>, головного болю, </a:t>
            </a:r>
            <a:r>
              <a:rPr lang="ru-RU" dirty="0" err="1"/>
              <a:t>загальної</a:t>
            </a:r>
            <a:r>
              <a:rPr lang="ru-RU" dirty="0"/>
              <a:t> </a:t>
            </a:r>
            <a:r>
              <a:rPr lang="ru-RU" dirty="0" err="1"/>
              <a:t>слабості</a:t>
            </a:r>
            <a:r>
              <a:rPr lang="ru-RU" dirty="0"/>
              <a:t>, </a:t>
            </a:r>
            <a:r>
              <a:rPr lang="ru-RU" dirty="0" err="1"/>
              <a:t>субфебрилітету</a:t>
            </a:r>
            <a:r>
              <a:rPr lang="ru-RU" dirty="0"/>
              <a:t>. </a:t>
            </a:r>
            <a:r>
              <a:rPr lang="ru-RU" dirty="0" err="1"/>
              <a:t>Згодом</a:t>
            </a:r>
            <a:r>
              <a:rPr lang="ru-RU" dirty="0"/>
              <a:t> </a:t>
            </a:r>
            <a:r>
              <a:rPr lang="ru-RU" dirty="0" err="1"/>
              <a:t>розвивається</a:t>
            </a:r>
            <a:r>
              <a:rPr lang="ru-RU" dirty="0"/>
              <a:t> </a:t>
            </a:r>
            <a:r>
              <a:rPr lang="ru-RU" dirty="0" err="1"/>
              <a:t>ізольований</a:t>
            </a:r>
            <a:r>
              <a:rPr lang="ru-RU" dirty="0"/>
              <a:t> </a:t>
            </a:r>
            <a:r>
              <a:rPr lang="ru-RU" dirty="0" err="1"/>
              <a:t>назофарингіт</a:t>
            </a:r>
            <a:r>
              <a:rPr lang="ru-RU" dirty="0"/>
              <a:t>. </a:t>
            </a:r>
            <a:r>
              <a:rPr lang="ru-RU" dirty="0" err="1"/>
              <a:t>Проте</a:t>
            </a:r>
            <a:r>
              <a:rPr lang="ru-RU" dirty="0"/>
              <a:t> в </a:t>
            </a:r>
            <a:r>
              <a:rPr lang="ru-RU" dirty="0" err="1"/>
              <a:t>більшості</a:t>
            </a:r>
            <a:r>
              <a:rPr lang="ru-RU" dirty="0"/>
              <a:t> </a:t>
            </a:r>
            <a:r>
              <a:rPr lang="ru-RU" dirty="0" err="1"/>
              <a:t>випадів</a:t>
            </a:r>
            <a:r>
              <a:rPr lang="ru-RU" dirty="0"/>
              <a:t> </a:t>
            </a:r>
            <a:r>
              <a:rPr lang="ru-RU" dirty="0" err="1"/>
              <a:t>назофарингіт</a:t>
            </a:r>
            <a:r>
              <a:rPr lang="ru-RU" dirty="0"/>
              <a:t> </a:t>
            </a:r>
            <a:r>
              <a:rPr lang="ru-RU" dirty="0" err="1"/>
              <a:t>поєднується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помірними</a:t>
            </a:r>
            <a:r>
              <a:rPr lang="ru-RU" dirty="0"/>
              <a:t> </a:t>
            </a:r>
            <a:r>
              <a:rPr lang="ru-RU" dirty="0" err="1"/>
              <a:t>ознаками</a:t>
            </a:r>
            <a:r>
              <a:rPr lang="ru-RU" dirty="0"/>
              <a:t> </a:t>
            </a:r>
            <a:r>
              <a:rPr lang="ru-RU" dirty="0" err="1"/>
              <a:t>трахео­бронхіту</a:t>
            </a:r>
            <a:r>
              <a:rPr lang="ru-RU" dirty="0"/>
              <a:t>. При </a:t>
            </a:r>
            <a:r>
              <a:rPr lang="ru-RU" dirty="0" err="1"/>
              <a:t>розгорнутій</a:t>
            </a:r>
            <a:r>
              <a:rPr lang="ru-RU" dirty="0"/>
              <a:t> </a:t>
            </a:r>
            <a:r>
              <a:rPr lang="ru-RU" dirty="0" err="1"/>
              <a:t>клінічній</a:t>
            </a:r>
            <a:r>
              <a:rPr lang="ru-RU" dirty="0"/>
              <a:t> </a:t>
            </a:r>
            <a:r>
              <a:rPr lang="ru-RU" dirty="0" err="1"/>
              <a:t>картині</a:t>
            </a:r>
            <a:r>
              <a:rPr lang="ru-RU" dirty="0"/>
              <a:t> </a:t>
            </a:r>
            <a:r>
              <a:rPr lang="ru-RU" dirty="0" err="1"/>
              <a:t>спостерігається</a:t>
            </a:r>
            <a:r>
              <a:rPr lang="ru-RU" dirty="0"/>
              <a:t> </a:t>
            </a:r>
            <a:r>
              <a:rPr lang="ru-RU" dirty="0" err="1"/>
              <a:t>затруднене</a:t>
            </a:r>
            <a:r>
              <a:rPr lang="ru-RU" dirty="0"/>
              <a:t> </a:t>
            </a:r>
            <a:r>
              <a:rPr lang="ru-RU" dirty="0" err="1"/>
              <a:t>носове</a:t>
            </a:r>
            <a:r>
              <a:rPr lang="ru-RU" dirty="0"/>
              <a:t> </a:t>
            </a:r>
            <a:r>
              <a:rPr lang="ru-RU" dirty="0" err="1"/>
              <a:t>дихання</a:t>
            </a:r>
            <a:r>
              <a:rPr lang="ru-RU" dirty="0"/>
              <a:t>, напади непродуктивного кашлю, </a:t>
            </a:r>
            <a:r>
              <a:rPr lang="ru-RU" dirty="0" err="1"/>
              <a:t>першіння</a:t>
            </a:r>
            <a:r>
              <a:rPr lang="ru-RU" dirty="0"/>
              <a:t> в </a:t>
            </a:r>
            <a:r>
              <a:rPr lang="ru-RU" dirty="0" err="1"/>
              <a:t>горлі</a:t>
            </a:r>
            <a:r>
              <a:rPr lang="ru-RU" dirty="0"/>
              <a:t>, </a:t>
            </a:r>
            <a:r>
              <a:rPr lang="ru-RU" dirty="0" err="1"/>
              <a:t>грудній</a:t>
            </a:r>
            <a:r>
              <a:rPr lang="ru-RU" dirty="0"/>
              <a:t> </a:t>
            </a:r>
            <a:r>
              <a:rPr lang="ru-RU" dirty="0" err="1"/>
              <a:t>клітці</a:t>
            </a:r>
            <a:r>
              <a:rPr lang="ru-RU" dirty="0"/>
              <a:t>, </a:t>
            </a:r>
            <a:r>
              <a:rPr lang="ru-RU" dirty="0" err="1"/>
              <a:t>підвищення</a:t>
            </a:r>
            <a:r>
              <a:rPr lang="ru-RU" dirty="0"/>
              <a:t> </a:t>
            </a:r>
            <a:r>
              <a:rPr lang="ru-RU" dirty="0" err="1"/>
              <a:t>температури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 до 39 °С </a:t>
            </a:r>
            <a:r>
              <a:rPr lang="ru-RU" dirty="0" err="1"/>
              <a:t>протягом</a:t>
            </a:r>
            <a:r>
              <a:rPr lang="ru-RU" dirty="0"/>
              <a:t> 3–4 </a:t>
            </a:r>
            <a:r>
              <a:rPr lang="ru-RU" dirty="0" err="1"/>
              <a:t>днів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подальшим</a:t>
            </a:r>
            <a:r>
              <a:rPr lang="ru-RU" dirty="0"/>
              <a:t> </a:t>
            </a:r>
            <a:r>
              <a:rPr lang="ru-RU" dirty="0" err="1"/>
              <a:t>субфебрилітетом</a:t>
            </a:r>
            <a:r>
              <a:rPr lang="ru-RU" dirty="0"/>
              <a:t>, </a:t>
            </a:r>
            <a:r>
              <a:rPr lang="ru-RU" dirty="0" err="1"/>
              <a:t>можливі</a:t>
            </a:r>
            <a:r>
              <a:rPr lang="ru-RU" dirty="0"/>
              <a:t> </a:t>
            </a:r>
            <a:r>
              <a:rPr lang="ru-RU" dirty="0" err="1"/>
              <a:t>шкірні</a:t>
            </a:r>
            <a:r>
              <a:rPr lang="ru-RU" dirty="0"/>
              <a:t> </a:t>
            </a:r>
            <a:r>
              <a:rPr lang="ru-RU" dirty="0" err="1"/>
              <a:t>висипи</a:t>
            </a:r>
            <a:r>
              <a:rPr lang="ru-RU" dirty="0"/>
              <a:t>, </a:t>
            </a:r>
            <a:r>
              <a:rPr lang="ru-RU" dirty="0" err="1"/>
              <a:t>невідповідність</a:t>
            </a:r>
            <a:r>
              <a:rPr lang="ru-RU" dirty="0"/>
              <a:t> </a:t>
            </a:r>
            <a:r>
              <a:rPr lang="ru-RU" dirty="0" err="1"/>
              <a:t>фізикальних</a:t>
            </a:r>
            <a:r>
              <a:rPr lang="ru-RU" dirty="0"/>
              <a:t> </a:t>
            </a:r>
            <a:r>
              <a:rPr lang="ru-RU" dirty="0" err="1"/>
              <a:t>даних</a:t>
            </a:r>
            <a:r>
              <a:rPr lang="ru-RU" dirty="0"/>
              <a:t> </a:t>
            </a:r>
            <a:r>
              <a:rPr lang="ru-RU" dirty="0" err="1"/>
              <a:t>рентгенологічно</a:t>
            </a:r>
            <a:r>
              <a:rPr lang="ru-RU" dirty="0"/>
              <a:t> </a:t>
            </a:r>
            <a:r>
              <a:rPr lang="ru-RU" dirty="0" err="1"/>
              <a:t>виявленій</a:t>
            </a:r>
            <a:r>
              <a:rPr lang="ru-RU" dirty="0"/>
              <a:t> </a:t>
            </a:r>
            <a:r>
              <a:rPr lang="ru-RU" dirty="0" err="1"/>
              <a:t>пневмонії</a:t>
            </a:r>
            <a:r>
              <a:rPr lang="ru-RU" dirty="0"/>
              <a:t> (</a:t>
            </a:r>
            <a:r>
              <a:rPr lang="ru-RU" dirty="0" err="1"/>
              <a:t>переважно</a:t>
            </a:r>
            <a:r>
              <a:rPr lang="ru-RU" dirty="0"/>
              <a:t> </a:t>
            </a:r>
            <a:r>
              <a:rPr lang="ru-RU" dirty="0" err="1"/>
              <a:t>дрібновогнищеві</a:t>
            </a:r>
            <a:r>
              <a:rPr lang="ru-RU" dirty="0"/>
              <a:t> </a:t>
            </a:r>
            <a:r>
              <a:rPr lang="ru-RU" dirty="0" err="1"/>
              <a:t>перибронхіальні</a:t>
            </a:r>
            <a:r>
              <a:rPr lang="ru-RU" dirty="0"/>
              <a:t> </a:t>
            </a:r>
            <a:r>
              <a:rPr lang="ru-RU" dirty="0" err="1"/>
              <a:t>інфільтрати</a:t>
            </a:r>
            <a:r>
              <a:rPr lang="ru-RU" dirty="0"/>
              <a:t>), </a:t>
            </a:r>
            <a:r>
              <a:rPr lang="ru-RU" dirty="0" err="1"/>
              <a:t>відсутність</a:t>
            </a:r>
            <a:r>
              <a:rPr lang="ru-RU" dirty="0"/>
              <a:t> </a:t>
            </a:r>
            <a:r>
              <a:rPr lang="ru-RU" dirty="0" err="1"/>
              <a:t>суттєвих</a:t>
            </a:r>
            <a:r>
              <a:rPr lang="ru-RU" dirty="0"/>
              <a:t> </a:t>
            </a:r>
            <a:r>
              <a:rPr lang="ru-RU" dirty="0" err="1"/>
              <a:t>змін</a:t>
            </a:r>
            <a:r>
              <a:rPr lang="ru-RU" dirty="0"/>
              <a:t> у </a:t>
            </a:r>
            <a:r>
              <a:rPr lang="ru-RU" dirty="0" err="1"/>
              <a:t>гемограмі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21292665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DFA1E38-1B97-8D4B-AAD5-1E721F8B2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/>
              <a:t>Респіраторний</a:t>
            </a:r>
            <a:r>
              <a:rPr lang="ru-RU" b="1" dirty="0"/>
              <a:t> </a:t>
            </a:r>
            <a:r>
              <a:rPr lang="ru-RU" b="1" dirty="0" err="1"/>
              <a:t>легіонельоз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DBB633D-3E9A-7449-ADC6-17E8158664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err="1"/>
              <a:t>Характерний</a:t>
            </a:r>
            <a:r>
              <a:rPr lang="ru-RU" dirty="0"/>
              <a:t> </a:t>
            </a:r>
            <a:r>
              <a:rPr lang="ru-RU" dirty="0" err="1"/>
              <a:t>епіданамнез</a:t>
            </a:r>
            <a:r>
              <a:rPr lang="ru-RU" dirty="0"/>
              <a:t> — </a:t>
            </a:r>
            <a:r>
              <a:rPr lang="ru-RU" dirty="0" err="1"/>
              <a:t>теплий</a:t>
            </a:r>
            <a:r>
              <a:rPr lang="ru-RU" dirty="0"/>
              <a:t> </a:t>
            </a:r>
            <a:r>
              <a:rPr lang="ru-RU" dirty="0" err="1"/>
              <a:t>період</a:t>
            </a:r>
            <a:r>
              <a:rPr lang="ru-RU" dirty="0"/>
              <a:t> року, </a:t>
            </a:r>
            <a:r>
              <a:rPr lang="ru-RU" dirty="0" err="1"/>
              <a:t>перебування</a:t>
            </a:r>
            <a:r>
              <a:rPr lang="ru-RU" dirty="0"/>
              <a:t> в </a:t>
            </a:r>
            <a:r>
              <a:rPr lang="ru-RU" dirty="0" err="1"/>
              <a:t>приміщенні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кондиціонерами</a:t>
            </a:r>
            <a:r>
              <a:rPr lang="ru-RU" dirty="0"/>
              <a:t>, контакт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хворими</a:t>
            </a:r>
            <a:r>
              <a:rPr lang="ru-RU" dirty="0"/>
              <a:t> на </a:t>
            </a:r>
            <a:r>
              <a:rPr lang="ru-RU" dirty="0" err="1"/>
              <a:t>легіонельоз</a:t>
            </a:r>
            <a:r>
              <a:rPr lang="ru-RU" dirty="0"/>
              <a:t>. </a:t>
            </a:r>
            <a:r>
              <a:rPr lang="ru-RU" dirty="0" err="1"/>
              <a:t>Характерні</a:t>
            </a:r>
            <a:r>
              <a:rPr lang="ru-RU" dirty="0"/>
              <a:t> </a:t>
            </a:r>
            <a:r>
              <a:rPr lang="ru-RU" dirty="0" err="1"/>
              <a:t>гострий</a:t>
            </a:r>
            <a:r>
              <a:rPr lang="ru-RU" dirty="0"/>
              <a:t> початок, </a:t>
            </a:r>
            <a:r>
              <a:rPr lang="ru-RU" dirty="0" err="1"/>
              <a:t>висока</a:t>
            </a:r>
            <a:r>
              <a:rPr lang="ru-RU" dirty="0"/>
              <a:t> температура </a:t>
            </a:r>
            <a:r>
              <a:rPr lang="ru-RU" dirty="0" err="1"/>
              <a:t>тіла</a:t>
            </a:r>
            <a:r>
              <a:rPr lang="ru-RU" dirty="0"/>
              <a:t>, </a:t>
            </a:r>
            <a:r>
              <a:rPr lang="ru-RU" dirty="0" err="1"/>
              <a:t>виражена</a:t>
            </a:r>
            <a:r>
              <a:rPr lang="ru-RU" dirty="0"/>
              <a:t> </a:t>
            </a:r>
            <a:r>
              <a:rPr lang="ru-RU" dirty="0" err="1"/>
              <a:t>інтоксикація</a:t>
            </a:r>
            <a:r>
              <a:rPr lang="ru-RU" dirty="0"/>
              <a:t>, </a:t>
            </a:r>
            <a:r>
              <a:rPr lang="ru-RU" dirty="0" err="1"/>
              <a:t>нерідко</a:t>
            </a:r>
            <a:r>
              <a:rPr lang="ru-RU" dirty="0"/>
              <a:t> </a:t>
            </a:r>
            <a:r>
              <a:rPr lang="ru-RU" dirty="0" err="1"/>
              <a:t>біль</a:t>
            </a:r>
            <a:r>
              <a:rPr lang="ru-RU" dirty="0"/>
              <a:t> у </a:t>
            </a:r>
            <a:r>
              <a:rPr lang="ru-RU" dirty="0" err="1"/>
              <a:t>животі</a:t>
            </a:r>
            <a:r>
              <a:rPr lang="ru-RU" dirty="0"/>
              <a:t> та </a:t>
            </a:r>
            <a:r>
              <a:rPr lang="ru-RU" dirty="0" err="1"/>
              <a:t>розлади</a:t>
            </a:r>
            <a:r>
              <a:rPr lang="ru-RU" dirty="0"/>
              <a:t> </a:t>
            </a:r>
            <a:r>
              <a:rPr lang="ru-RU" dirty="0" err="1"/>
              <a:t>випорожнення</a:t>
            </a:r>
            <a:r>
              <a:rPr lang="ru-RU" dirty="0"/>
              <a:t>, </a:t>
            </a:r>
            <a:r>
              <a:rPr lang="ru-RU" dirty="0" err="1"/>
              <a:t>катаральні</a:t>
            </a:r>
            <a:r>
              <a:rPr lang="ru-RU" dirty="0"/>
              <a:t> </a:t>
            </a:r>
            <a:r>
              <a:rPr lang="ru-RU" dirty="0" err="1"/>
              <a:t>явища</a:t>
            </a:r>
            <a:r>
              <a:rPr lang="ru-RU" dirty="0"/>
              <a:t> з </a:t>
            </a:r>
            <a:r>
              <a:rPr lang="ru-RU" dirty="0" err="1"/>
              <a:t>ознаками</a:t>
            </a:r>
            <a:r>
              <a:rPr lang="ru-RU" dirty="0"/>
              <a:t> </a:t>
            </a:r>
            <a:r>
              <a:rPr lang="ru-RU" dirty="0" err="1"/>
              <a:t>ураження</a:t>
            </a:r>
            <a:r>
              <a:rPr lang="ru-RU" dirty="0"/>
              <a:t> ВДШ носоглотки, </a:t>
            </a:r>
            <a:r>
              <a:rPr lang="ru-RU" dirty="0" err="1"/>
              <a:t>короткочасний</a:t>
            </a:r>
            <a:r>
              <a:rPr lang="ru-RU" dirty="0"/>
              <a:t> (3–5 </a:t>
            </a:r>
            <a:r>
              <a:rPr lang="ru-RU" dirty="0" err="1"/>
              <a:t>днів</a:t>
            </a:r>
            <a:r>
              <a:rPr lang="ru-RU" dirty="0"/>
              <a:t>) </a:t>
            </a:r>
            <a:r>
              <a:rPr lang="ru-RU" dirty="0" err="1"/>
              <a:t>перебіг</a:t>
            </a:r>
            <a:r>
              <a:rPr lang="ru-RU" dirty="0"/>
              <a:t>. </a:t>
            </a:r>
            <a:r>
              <a:rPr lang="ru-RU" dirty="0" err="1"/>
              <a:t>Можливий</a:t>
            </a:r>
            <a:r>
              <a:rPr lang="ru-RU" dirty="0"/>
              <a:t> </a:t>
            </a:r>
            <a:r>
              <a:rPr lang="ru-RU" dirty="0" err="1"/>
              <a:t>розвиток</a:t>
            </a:r>
            <a:r>
              <a:rPr lang="ru-RU" dirty="0"/>
              <a:t> </a:t>
            </a:r>
            <a:r>
              <a:rPr lang="ru-RU" dirty="0" err="1"/>
              <a:t>пневмонії</a:t>
            </a:r>
            <a:r>
              <a:rPr lang="ru-RU" dirty="0"/>
              <a:t>, яка часто </a:t>
            </a:r>
            <a:r>
              <a:rPr lang="ru-RU" dirty="0" err="1"/>
              <a:t>має</a:t>
            </a:r>
            <a:r>
              <a:rPr lang="ru-RU" dirty="0"/>
              <a:t> тяжкий </a:t>
            </a:r>
            <a:r>
              <a:rPr lang="ru-RU" dirty="0" err="1"/>
              <a:t>перебіг</a:t>
            </a:r>
            <a:r>
              <a:rPr lang="ru-RU" dirty="0"/>
              <a:t> та </a:t>
            </a:r>
            <a:r>
              <a:rPr lang="ru-RU" dirty="0" err="1"/>
              <a:t>специфічні</a:t>
            </a:r>
            <a:r>
              <a:rPr lang="ru-RU" dirty="0"/>
              <a:t> </a:t>
            </a:r>
            <a:r>
              <a:rPr lang="ru-RU" dirty="0" err="1"/>
              <a:t>клінічні</a:t>
            </a:r>
            <a:r>
              <a:rPr lang="ru-RU" dirty="0"/>
              <a:t> прояви з </a:t>
            </a:r>
            <a:r>
              <a:rPr lang="ru-RU" dirty="0" err="1"/>
              <a:t>полісистемними</a:t>
            </a:r>
            <a:r>
              <a:rPr lang="ru-RU" dirty="0"/>
              <a:t> </a:t>
            </a:r>
            <a:r>
              <a:rPr lang="ru-RU" dirty="0" err="1"/>
              <a:t>ураженнями</a:t>
            </a:r>
            <a:r>
              <a:rPr lang="ru-RU" dirty="0"/>
              <a:t>.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11860525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85EB310-238E-4B46-976E-B6D6F70BF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/>
              <a:t>Орнітоз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96EED65-029C-1A45-B7D1-42FBBB80C1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Для </a:t>
            </a:r>
            <a:r>
              <a:rPr lang="ru-RU" dirty="0" err="1"/>
              <a:t>хламідійного</a:t>
            </a:r>
            <a:r>
              <a:rPr lang="ru-RU" dirty="0"/>
              <a:t> ГРЗ </a:t>
            </a:r>
            <a:r>
              <a:rPr lang="ru-RU" dirty="0" err="1"/>
              <a:t>властиві</a:t>
            </a:r>
            <a:r>
              <a:rPr lang="ru-RU" dirty="0"/>
              <a:t>: </a:t>
            </a:r>
            <a:r>
              <a:rPr lang="ru-RU" dirty="0" err="1"/>
              <a:t>дані</a:t>
            </a:r>
            <a:r>
              <a:rPr lang="ru-RU" dirty="0"/>
              <a:t> </a:t>
            </a:r>
            <a:r>
              <a:rPr lang="ru-RU" dirty="0" err="1"/>
              <a:t>епіданамнезу</a:t>
            </a:r>
            <a:r>
              <a:rPr lang="ru-RU" dirty="0"/>
              <a:t> про </a:t>
            </a:r>
            <a:r>
              <a:rPr lang="ru-RU" dirty="0" err="1"/>
              <a:t>можливість</a:t>
            </a:r>
            <a:r>
              <a:rPr lang="ru-RU" dirty="0"/>
              <a:t> </a:t>
            </a:r>
            <a:r>
              <a:rPr lang="ru-RU" dirty="0" err="1"/>
              <a:t>зараження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птахів</a:t>
            </a:r>
            <a:r>
              <a:rPr lang="ru-RU" dirty="0"/>
              <a:t>, як правило, </a:t>
            </a:r>
            <a:r>
              <a:rPr lang="ru-RU" dirty="0" err="1"/>
              <a:t>гострий</a:t>
            </a:r>
            <a:r>
              <a:rPr lang="ru-RU" dirty="0"/>
              <a:t> початок </a:t>
            </a:r>
            <a:r>
              <a:rPr lang="ru-RU" dirty="0" err="1"/>
              <a:t>захворювання</a:t>
            </a:r>
            <a:r>
              <a:rPr lang="ru-RU" dirty="0"/>
              <a:t>, </a:t>
            </a:r>
            <a:r>
              <a:rPr lang="ru-RU" dirty="0" err="1"/>
              <a:t>стійка</a:t>
            </a:r>
            <a:r>
              <a:rPr lang="ru-RU" dirty="0"/>
              <a:t> </a:t>
            </a:r>
            <a:r>
              <a:rPr lang="ru-RU" dirty="0" err="1"/>
              <a:t>висока</a:t>
            </a:r>
            <a:r>
              <a:rPr lang="ru-RU" dirty="0"/>
              <a:t> температура </a:t>
            </a:r>
            <a:r>
              <a:rPr lang="ru-RU" dirty="0" err="1"/>
              <a:t>тіла</a:t>
            </a:r>
            <a:r>
              <a:rPr lang="ru-RU" dirty="0"/>
              <a:t> з перших </a:t>
            </a:r>
            <a:r>
              <a:rPr lang="ru-RU" dirty="0" err="1"/>
              <a:t>днів</a:t>
            </a:r>
            <a:r>
              <a:rPr lang="ru-RU" dirty="0"/>
              <a:t>, </a:t>
            </a:r>
            <a:r>
              <a:rPr lang="ru-RU" dirty="0" err="1"/>
              <a:t>виражені</a:t>
            </a:r>
            <a:r>
              <a:rPr lang="ru-RU" dirty="0"/>
              <a:t> </a:t>
            </a:r>
            <a:r>
              <a:rPr lang="ru-RU" dirty="0" err="1"/>
              <a:t>явища</a:t>
            </a:r>
            <a:r>
              <a:rPr lang="ru-RU" dirty="0"/>
              <a:t> </a:t>
            </a:r>
            <a:r>
              <a:rPr lang="ru-RU" dirty="0" err="1"/>
              <a:t>загальної</a:t>
            </a:r>
            <a:r>
              <a:rPr lang="ru-RU" dirty="0"/>
              <a:t> </a:t>
            </a:r>
            <a:r>
              <a:rPr lang="ru-RU" dirty="0" err="1"/>
              <a:t>інтоксикації</a:t>
            </a:r>
            <a:r>
              <a:rPr lang="ru-RU" dirty="0"/>
              <a:t>, </a:t>
            </a:r>
            <a:r>
              <a:rPr lang="ru-RU" dirty="0" err="1"/>
              <a:t>сухий</a:t>
            </a:r>
            <a:r>
              <a:rPr lang="ru-RU" dirty="0"/>
              <a:t> кашель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порушенням</a:t>
            </a:r>
            <a:r>
              <a:rPr lang="ru-RU" dirty="0"/>
              <a:t> </a:t>
            </a:r>
            <a:r>
              <a:rPr lang="ru-RU" dirty="0" err="1"/>
              <a:t>дихання</a:t>
            </a:r>
            <a:r>
              <a:rPr lang="ru-RU" dirty="0"/>
              <a:t>, </a:t>
            </a:r>
            <a:r>
              <a:rPr lang="ru-RU" dirty="0" err="1"/>
              <a:t>можливі</a:t>
            </a:r>
            <a:r>
              <a:rPr lang="ru-RU" dirty="0"/>
              <a:t> </a:t>
            </a:r>
            <a:r>
              <a:rPr lang="ru-RU" dirty="0" err="1"/>
              <a:t>брадикардія</a:t>
            </a:r>
            <a:r>
              <a:rPr lang="ru-RU" dirty="0"/>
              <a:t> та </a:t>
            </a:r>
            <a:r>
              <a:rPr lang="ru-RU" dirty="0" err="1"/>
              <a:t>гіпотензія</a:t>
            </a:r>
            <a:r>
              <a:rPr lang="ru-RU" dirty="0"/>
              <a:t>. У </a:t>
            </a:r>
            <a:r>
              <a:rPr lang="ru-RU" dirty="0" err="1"/>
              <a:t>разі</a:t>
            </a:r>
            <a:r>
              <a:rPr lang="ru-RU" dirty="0"/>
              <a:t> </a:t>
            </a:r>
            <a:r>
              <a:rPr lang="ru-RU" dirty="0" err="1"/>
              <a:t>прогресування</a:t>
            </a:r>
            <a:r>
              <a:rPr lang="ru-RU" dirty="0"/>
              <a:t> </a:t>
            </a:r>
            <a:r>
              <a:rPr lang="ru-RU" dirty="0" err="1"/>
              <a:t>можливий</a:t>
            </a:r>
            <a:r>
              <a:rPr lang="ru-RU" dirty="0"/>
              <a:t> </a:t>
            </a:r>
            <a:r>
              <a:rPr lang="ru-RU" dirty="0" err="1"/>
              <a:t>розвиток</a:t>
            </a:r>
            <a:r>
              <a:rPr lang="ru-RU" dirty="0"/>
              <a:t> </a:t>
            </a:r>
            <a:r>
              <a:rPr lang="ru-RU" dirty="0" err="1"/>
              <a:t>пневмонії</a:t>
            </a:r>
            <a:r>
              <a:rPr lang="ru-RU" dirty="0"/>
              <a:t> при </a:t>
            </a:r>
            <a:r>
              <a:rPr lang="ru-RU" dirty="0" err="1"/>
              <a:t>незначних</a:t>
            </a:r>
            <a:r>
              <a:rPr lang="ru-RU" dirty="0"/>
              <a:t> </a:t>
            </a:r>
            <a:r>
              <a:rPr lang="ru-RU" dirty="0" err="1"/>
              <a:t>фізикальних</a:t>
            </a:r>
            <a:r>
              <a:rPr lang="ru-RU" dirty="0"/>
              <a:t> </a:t>
            </a:r>
            <a:r>
              <a:rPr lang="ru-RU" dirty="0" err="1"/>
              <a:t>проявах</a:t>
            </a:r>
            <a:r>
              <a:rPr lang="ru-RU" dirty="0"/>
              <a:t> та </a:t>
            </a:r>
            <a:r>
              <a:rPr lang="ru-RU" dirty="0" err="1"/>
              <a:t>збільшенні</a:t>
            </a:r>
            <a:r>
              <a:rPr lang="ru-RU" dirty="0"/>
              <a:t> </a:t>
            </a:r>
            <a:r>
              <a:rPr lang="ru-RU" dirty="0" err="1"/>
              <a:t>печінки</a:t>
            </a:r>
            <a:r>
              <a:rPr lang="ru-RU" dirty="0"/>
              <a:t> і </a:t>
            </a:r>
            <a:r>
              <a:rPr lang="ru-RU" dirty="0" err="1"/>
              <a:t>селезінки</a:t>
            </a:r>
            <a:r>
              <a:rPr lang="ru-RU" dirty="0"/>
              <a:t>. </a:t>
            </a:r>
            <a:r>
              <a:rPr lang="ru-RU" dirty="0" err="1"/>
              <a:t>Таке</a:t>
            </a:r>
            <a:r>
              <a:rPr lang="ru-RU" dirty="0"/>
              <a:t> </a:t>
            </a:r>
            <a:r>
              <a:rPr lang="ru-RU" dirty="0" err="1"/>
              <a:t>поєднання</a:t>
            </a:r>
            <a:r>
              <a:rPr lang="ru-RU" dirty="0"/>
              <a:t> </a:t>
            </a:r>
            <a:r>
              <a:rPr lang="ru-RU" dirty="0" err="1"/>
              <a:t>характерне</a:t>
            </a:r>
            <a:r>
              <a:rPr lang="ru-RU" dirty="0"/>
              <a:t> для </a:t>
            </a:r>
            <a:r>
              <a:rPr lang="ru-RU" dirty="0" err="1"/>
              <a:t>орнітозу</a:t>
            </a:r>
            <a:r>
              <a:rPr lang="ru-RU" dirty="0"/>
              <a:t>. </a:t>
            </a:r>
            <a:r>
              <a:rPr lang="ru-RU" dirty="0" err="1"/>
              <a:t>Можливі</a:t>
            </a:r>
            <a:r>
              <a:rPr lang="ru-RU" dirty="0"/>
              <a:t> на початку </a:t>
            </a:r>
            <a:r>
              <a:rPr lang="ru-RU" dirty="0" err="1"/>
              <a:t>захворювання</a:t>
            </a:r>
            <a:r>
              <a:rPr lang="ru-RU" dirty="0"/>
              <a:t> </a:t>
            </a:r>
            <a:r>
              <a:rPr lang="ru-RU" dirty="0" err="1"/>
              <a:t>енцефалітичний</a:t>
            </a:r>
            <a:r>
              <a:rPr lang="ru-RU" dirty="0"/>
              <a:t> та </a:t>
            </a:r>
            <a:r>
              <a:rPr lang="ru-RU" dirty="0" err="1"/>
              <a:t>менінгеальний</a:t>
            </a:r>
            <a:r>
              <a:rPr lang="ru-RU" dirty="0"/>
              <a:t> </a:t>
            </a:r>
            <a:r>
              <a:rPr lang="ru-RU" dirty="0" err="1"/>
              <a:t>синдроми</a:t>
            </a:r>
            <a:r>
              <a:rPr lang="ru-RU" dirty="0"/>
              <a:t>, а на початку 2-го </a:t>
            </a:r>
            <a:r>
              <a:rPr lang="ru-RU" dirty="0" err="1"/>
              <a:t>тижня</a:t>
            </a:r>
            <a:r>
              <a:rPr lang="ru-RU" dirty="0"/>
              <a:t> — </a:t>
            </a:r>
            <a:r>
              <a:rPr lang="ru-RU" dirty="0" err="1"/>
              <a:t>поліморфні</a:t>
            </a:r>
            <a:r>
              <a:rPr lang="ru-RU" dirty="0"/>
              <a:t> </a:t>
            </a:r>
            <a:r>
              <a:rPr lang="ru-RU" dirty="0" err="1"/>
              <a:t>висипання</a:t>
            </a:r>
            <a:r>
              <a:rPr lang="ru-RU" dirty="0"/>
              <a:t>.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23046806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BDC56DF-2992-0D4E-935A-F6662CED8E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/>
              <a:t>Ускладнення</a:t>
            </a:r>
            <a:r>
              <a:rPr lang="ru-RU" b="1" dirty="0"/>
              <a:t> ГРЗ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2251EE9-1FEE-584C-AD18-EC497FA71F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err="1"/>
              <a:t>Усі</a:t>
            </a:r>
            <a:r>
              <a:rPr lang="ru-RU" dirty="0"/>
              <a:t> ГРЗ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ускладнюватися</a:t>
            </a:r>
            <a:r>
              <a:rPr lang="ru-RU" dirty="0"/>
              <a:t> </a:t>
            </a:r>
            <a:r>
              <a:rPr lang="ru-RU" dirty="0" err="1"/>
              <a:t>бронхітом</a:t>
            </a:r>
            <a:r>
              <a:rPr lang="ru-RU" dirty="0"/>
              <a:t> та </a:t>
            </a:r>
            <a:r>
              <a:rPr lang="ru-RU" dirty="0" err="1"/>
              <a:t>пневмонією</a:t>
            </a:r>
            <a:r>
              <a:rPr lang="ru-RU" dirty="0"/>
              <a:t>. </a:t>
            </a:r>
            <a:r>
              <a:rPr lang="ru-RU" dirty="0" err="1"/>
              <a:t>Серед</a:t>
            </a:r>
            <a:r>
              <a:rPr lang="ru-RU" dirty="0"/>
              <a:t> </a:t>
            </a:r>
            <a:r>
              <a:rPr lang="ru-RU" dirty="0" err="1"/>
              <a:t>ускладнень</a:t>
            </a:r>
            <a:r>
              <a:rPr lang="ru-RU" dirty="0"/>
              <a:t> </a:t>
            </a:r>
            <a:r>
              <a:rPr lang="ru-RU" dirty="0" err="1"/>
              <a:t>бактеріальних</a:t>
            </a:r>
            <a:r>
              <a:rPr lang="ru-RU" dirty="0"/>
              <a:t> ГРЗ </a:t>
            </a:r>
            <a:r>
              <a:rPr lang="ru-RU" dirty="0" err="1"/>
              <a:t>виділяють</a:t>
            </a:r>
            <a:r>
              <a:rPr lang="ru-RU" dirty="0"/>
              <a:t> </a:t>
            </a:r>
            <a:r>
              <a:rPr lang="ru-RU" dirty="0" err="1"/>
              <a:t>гнійні</a:t>
            </a:r>
            <a:r>
              <a:rPr lang="ru-RU" dirty="0"/>
              <a:t> та </a:t>
            </a:r>
            <a:r>
              <a:rPr lang="ru-RU" dirty="0" err="1"/>
              <a:t>негнійні</a:t>
            </a:r>
            <a:r>
              <a:rPr lang="ru-RU" dirty="0"/>
              <a:t>. </a:t>
            </a:r>
            <a:r>
              <a:rPr lang="ru-RU" dirty="0" err="1"/>
              <a:t>Гнійні</a:t>
            </a:r>
            <a:r>
              <a:rPr lang="ru-RU" dirty="0"/>
              <a:t> </a:t>
            </a:r>
            <a:r>
              <a:rPr lang="ru-RU" dirty="0" err="1"/>
              <a:t>ускладнення</a:t>
            </a:r>
            <a:r>
              <a:rPr lang="ru-RU" dirty="0"/>
              <a:t> </a:t>
            </a:r>
            <a:r>
              <a:rPr lang="ru-RU" dirty="0" err="1"/>
              <a:t>зазвичай</a:t>
            </a:r>
            <a:r>
              <a:rPr lang="ru-RU" dirty="0"/>
              <a:t> </a:t>
            </a:r>
            <a:r>
              <a:rPr lang="ru-RU" dirty="0" err="1"/>
              <a:t>виникають</a:t>
            </a:r>
            <a:r>
              <a:rPr lang="ru-RU" dirty="0"/>
              <a:t> у </a:t>
            </a:r>
            <a:r>
              <a:rPr lang="ru-RU" dirty="0" err="1"/>
              <a:t>суміжних</a:t>
            </a:r>
            <a:r>
              <a:rPr lang="ru-RU" dirty="0"/>
              <a:t> </a:t>
            </a:r>
            <a:r>
              <a:rPr lang="ru-RU" dirty="0" err="1"/>
              <a:t>анатомічних</a:t>
            </a:r>
            <a:r>
              <a:rPr lang="ru-RU" dirty="0"/>
              <a:t> зонах. </a:t>
            </a:r>
            <a:r>
              <a:rPr lang="ru-RU" dirty="0" err="1"/>
              <a:t>Це</a:t>
            </a:r>
            <a:r>
              <a:rPr lang="ru-RU" dirty="0"/>
              <a:t> отит, синусит, </a:t>
            </a:r>
            <a:r>
              <a:rPr lang="ru-RU" dirty="0" err="1"/>
              <a:t>паратонзилярний</a:t>
            </a:r>
            <a:r>
              <a:rPr lang="ru-RU" dirty="0"/>
              <a:t> </a:t>
            </a:r>
            <a:r>
              <a:rPr lang="ru-RU" dirty="0" err="1"/>
              <a:t>абсцес</a:t>
            </a:r>
            <a:r>
              <a:rPr lang="ru-RU" dirty="0"/>
              <a:t> і </a:t>
            </a:r>
            <a:r>
              <a:rPr lang="ru-RU" dirty="0" err="1"/>
              <a:t>гнійний</a:t>
            </a:r>
            <a:r>
              <a:rPr lang="ru-RU" dirty="0"/>
              <a:t> </a:t>
            </a:r>
            <a:r>
              <a:rPr lang="ru-RU" dirty="0" err="1"/>
              <a:t>шийний</a:t>
            </a:r>
            <a:r>
              <a:rPr lang="ru-RU" dirty="0"/>
              <a:t> </a:t>
            </a:r>
            <a:r>
              <a:rPr lang="ru-RU" dirty="0" err="1"/>
              <a:t>лімфаденіт</a:t>
            </a:r>
            <a:r>
              <a:rPr lang="ru-RU" dirty="0"/>
              <a:t>. У </a:t>
            </a:r>
            <a:r>
              <a:rPr lang="ru-RU" dirty="0" err="1"/>
              <a:t>деяких</a:t>
            </a:r>
            <a:r>
              <a:rPr lang="ru-RU" dirty="0"/>
              <a:t> </a:t>
            </a:r>
            <a:r>
              <a:rPr lang="ru-RU" dirty="0" err="1"/>
              <a:t>випадках</a:t>
            </a:r>
            <a:r>
              <a:rPr lang="ru-RU" dirty="0"/>
              <a:t>, </a:t>
            </a:r>
            <a:r>
              <a:rPr lang="ru-RU" dirty="0" err="1"/>
              <a:t>викликаних</a:t>
            </a:r>
            <a:r>
              <a:rPr lang="ru-RU" dirty="0"/>
              <a:t> </a:t>
            </a:r>
            <a:r>
              <a:rPr lang="ru-RU" dirty="0" err="1"/>
              <a:t>найбільш</a:t>
            </a:r>
            <a:r>
              <a:rPr lang="ru-RU" dirty="0"/>
              <a:t> </a:t>
            </a:r>
            <a:r>
              <a:rPr lang="ru-RU" dirty="0" err="1"/>
              <a:t>вірулентними</a:t>
            </a:r>
            <a:r>
              <a:rPr lang="ru-RU" dirty="0"/>
              <a:t> </a:t>
            </a:r>
            <a:r>
              <a:rPr lang="ru-RU" dirty="0" err="1"/>
              <a:t>мікроорганізмами</a:t>
            </a:r>
            <a:r>
              <a:rPr lang="ru-RU" dirty="0"/>
              <a:t>, </a:t>
            </a:r>
            <a:r>
              <a:rPr lang="ru-RU" dirty="0" err="1"/>
              <a:t>розвивається</a:t>
            </a:r>
            <a:r>
              <a:rPr lang="ru-RU" dirty="0"/>
              <a:t> </a:t>
            </a:r>
            <a:r>
              <a:rPr lang="ru-RU" dirty="0" err="1"/>
              <a:t>бактеріємія</a:t>
            </a:r>
            <a:r>
              <a:rPr lang="ru-RU" dirty="0"/>
              <a:t> з </a:t>
            </a:r>
            <a:r>
              <a:rPr lang="ru-RU" dirty="0" err="1"/>
              <a:t>утворенням</a:t>
            </a:r>
            <a:r>
              <a:rPr lang="ru-RU" dirty="0"/>
              <a:t> </a:t>
            </a:r>
            <a:r>
              <a:rPr lang="ru-RU" dirty="0" err="1"/>
              <a:t>віддалених</a:t>
            </a:r>
            <a:r>
              <a:rPr lang="ru-RU" dirty="0"/>
              <a:t> </a:t>
            </a:r>
            <a:r>
              <a:rPr lang="ru-RU" dirty="0" err="1"/>
              <a:t>гнійних</a:t>
            </a:r>
            <a:r>
              <a:rPr lang="ru-RU" dirty="0"/>
              <a:t> </a:t>
            </a:r>
            <a:r>
              <a:rPr lang="ru-RU" dirty="0" err="1"/>
              <a:t>вогнищ</a:t>
            </a:r>
            <a:r>
              <a:rPr lang="ru-RU" dirty="0"/>
              <a:t>. Широкий спектр </a:t>
            </a:r>
            <a:r>
              <a:rPr lang="ru-RU" dirty="0" err="1"/>
              <a:t>не­гнійних</a:t>
            </a:r>
            <a:r>
              <a:rPr lang="ru-RU" dirty="0"/>
              <a:t> </a:t>
            </a:r>
            <a:r>
              <a:rPr lang="ru-RU" dirty="0" err="1"/>
              <a:t>ускладнень</a:t>
            </a:r>
            <a:r>
              <a:rPr lang="ru-RU" dirty="0"/>
              <a:t> </a:t>
            </a:r>
            <a:r>
              <a:rPr lang="ru-RU" dirty="0" err="1"/>
              <a:t>характерний</a:t>
            </a:r>
            <a:r>
              <a:rPr lang="ru-RU" dirty="0"/>
              <a:t> для </a:t>
            </a:r>
            <a:r>
              <a:rPr lang="ru-RU" dirty="0" err="1"/>
              <a:t>стреп­тококового</a:t>
            </a:r>
            <a:r>
              <a:rPr lang="ru-RU" dirty="0"/>
              <a:t> </a:t>
            </a:r>
            <a:r>
              <a:rPr lang="ru-RU" dirty="0" err="1"/>
              <a:t>фарингіту</a:t>
            </a:r>
            <a:r>
              <a:rPr lang="ru-RU" dirty="0"/>
              <a:t>: скарлатина (у </a:t>
            </a:r>
            <a:r>
              <a:rPr lang="ru-RU" dirty="0" err="1"/>
              <a:t>дітей</a:t>
            </a:r>
            <a:r>
              <a:rPr lang="ru-RU" dirty="0"/>
              <a:t>), </a:t>
            </a:r>
            <a:r>
              <a:rPr lang="ru-RU" dirty="0" err="1"/>
              <a:t>ревматична</a:t>
            </a:r>
            <a:r>
              <a:rPr lang="ru-RU" dirty="0"/>
              <a:t> лихоманка, </a:t>
            </a:r>
            <a:r>
              <a:rPr lang="ru-RU" dirty="0" err="1"/>
              <a:t>гломерулонефрит</a:t>
            </a:r>
            <a:r>
              <a:rPr lang="ru-RU" dirty="0"/>
              <a:t>, синдром </a:t>
            </a:r>
            <a:r>
              <a:rPr lang="ru-RU" dirty="0" err="1"/>
              <a:t>стрептококового</a:t>
            </a:r>
            <a:r>
              <a:rPr lang="ru-RU" dirty="0"/>
              <a:t> токсичного шоку. 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17582369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BE8AA46-2332-A049-B312-6BC8AC2C0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/>
              <a:t>Ознаки</a:t>
            </a:r>
            <a:r>
              <a:rPr lang="ru-RU" b="1" dirty="0"/>
              <a:t>, </a:t>
            </a:r>
            <a:r>
              <a:rPr lang="ru-RU" b="1" dirty="0" err="1"/>
              <a:t>характерні</a:t>
            </a:r>
            <a:r>
              <a:rPr lang="ru-RU" b="1" dirty="0"/>
              <a:t> для ГРВЗ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6B4576B-A039-994B-9E77-ABF3B4E7D0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Скарги</a:t>
            </a:r>
            <a:r>
              <a:rPr lang="ru-RU" dirty="0"/>
              <a:t>: </a:t>
            </a:r>
            <a:r>
              <a:rPr lang="ru-RU" dirty="0" err="1"/>
              <a:t>більше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менше</a:t>
            </a:r>
            <a:r>
              <a:rPr lang="ru-RU" dirty="0"/>
              <a:t> </a:t>
            </a:r>
            <a:r>
              <a:rPr lang="ru-RU" dirty="0" err="1"/>
              <a:t>виражені</a:t>
            </a:r>
            <a:r>
              <a:rPr lang="ru-RU" dirty="0"/>
              <a:t> </a:t>
            </a:r>
            <a:r>
              <a:rPr lang="ru-RU" dirty="0" err="1"/>
              <a:t>симптоми</a:t>
            </a:r>
            <a:r>
              <a:rPr lang="ru-RU" dirty="0"/>
              <a:t> </a:t>
            </a:r>
            <a:r>
              <a:rPr lang="ru-RU" dirty="0" err="1"/>
              <a:t>загальної</a:t>
            </a:r>
            <a:r>
              <a:rPr lang="ru-RU" dirty="0"/>
              <a:t> </a:t>
            </a:r>
            <a:r>
              <a:rPr lang="ru-RU" dirty="0" err="1"/>
              <a:t>інтоксикації</a:t>
            </a:r>
            <a:r>
              <a:rPr lang="ru-RU" dirty="0"/>
              <a:t>, </a:t>
            </a:r>
            <a:r>
              <a:rPr lang="ru-RU" dirty="0" err="1"/>
              <a:t>катаральні</a:t>
            </a:r>
            <a:r>
              <a:rPr lang="ru-RU" dirty="0"/>
              <a:t> </a:t>
            </a:r>
            <a:r>
              <a:rPr lang="ru-RU" dirty="0" err="1"/>
              <a:t>симптоми</a:t>
            </a:r>
            <a:r>
              <a:rPr lang="ru-RU" dirty="0"/>
              <a:t> — </a:t>
            </a:r>
            <a:r>
              <a:rPr lang="ru-RU" dirty="0" err="1"/>
              <a:t>дряпання</a:t>
            </a:r>
            <a:r>
              <a:rPr lang="ru-RU" dirty="0"/>
              <a:t>, </a:t>
            </a:r>
            <a:r>
              <a:rPr lang="ru-RU" dirty="0" err="1"/>
              <a:t>значно</a:t>
            </a:r>
            <a:r>
              <a:rPr lang="ru-RU" dirty="0"/>
              <a:t> </a:t>
            </a:r>
            <a:r>
              <a:rPr lang="ru-RU" dirty="0" err="1"/>
              <a:t>рідше</a:t>
            </a:r>
            <a:r>
              <a:rPr lang="ru-RU" dirty="0"/>
              <a:t> — </a:t>
            </a:r>
            <a:r>
              <a:rPr lang="ru-RU" dirty="0" err="1"/>
              <a:t>біль</a:t>
            </a:r>
            <a:r>
              <a:rPr lang="ru-RU" dirty="0"/>
              <a:t> у </a:t>
            </a:r>
            <a:r>
              <a:rPr lang="ru-RU" dirty="0" err="1"/>
              <a:t>горлі</a:t>
            </a:r>
            <a:r>
              <a:rPr lang="ru-RU" dirty="0"/>
              <a:t>, нежить, </a:t>
            </a:r>
            <a:r>
              <a:rPr lang="ru-RU" dirty="0" err="1"/>
              <a:t>сухий</a:t>
            </a:r>
            <a:r>
              <a:rPr lang="ru-RU" dirty="0"/>
              <a:t> кашель.</a:t>
            </a:r>
          </a:p>
          <a:p>
            <a:r>
              <a:rPr lang="ru-RU" dirty="0" err="1"/>
              <a:t>Помірна</a:t>
            </a:r>
            <a:r>
              <a:rPr lang="ru-RU" dirty="0"/>
              <a:t> </a:t>
            </a:r>
            <a:r>
              <a:rPr lang="ru-RU" dirty="0" err="1"/>
              <a:t>гіперемія</a:t>
            </a:r>
            <a:r>
              <a:rPr lang="ru-RU" dirty="0"/>
              <a:t>, в основному </a:t>
            </a:r>
            <a:r>
              <a:rPr lang="ru-RU" dirty="0" err="1"/>
              <a:t>піднебінних</a:t>
            </a:r>
            <a:r>
              <a:rPr lang="ru-RU" dirty="0"/>
              <a:t> </a:t>
            </a:r>
            <a:r>
              <a:rPr lang="ru-RU" dirty="0" err="1"/>
              <a:t>дужок</a:t>
            </a:r>
            <a:r>
              <a:rPr lang="ru-RU" dirty="0"/>
              <a:t>, </a:t>
            </a:r>
            <a:r>
              <a:rPr lang="ru-RU" dirty="0" err="1"/>
              <a:t>м’якого</a:t>
            </a:r>
            <a:r>
              <a:rPr lang="ru-RU" dirty="0"/>
              <a:t> </a:t>
            </a:r>
            <a:r>
              <a:rPr lang="ru-RU" dirty="0" err="1"/>
              <a:t>піднебіння</a:t>
            </a:r>
            <a:r>
              <a:rPr lang="ru-RU" dirty="0"/>
              <a:t>, </a:t>
            </a:r>
            <a:r>
              <a:rPr lang="ru-RU" dirty="0" err="1"/>
              <a:t>язичка</a:t>
            </a:r>
            <a:r>
              <a:rPr lang="ru-RU" dirty="0"/>
              <a:t>, </a:t>
            </a:r>
            <a:r>
              <a:rPr lang="ru-RU" dirty="0" err="1"/>
              <a:t>задньої</a:t>
            </a:r>
            <a:r>
              <a:rPr lang="ru-RU" dirty="0"/>
              <a:t> </a:t>
            </a:r>
            <a:r>
              <a:rPr lang="ru-RU" dirty="0" err="1"/>
              <a:t>стінки</a:t>
            </a:r>
            <a:r>
              <a:rPr lang="ru-RU" dirty="0"/>
              <a:t> глотки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наявністю</a:t>
            </a:r>
            <a:r>
              <a:rPr lang="ru-RU" dirty="0"/>
              <a:t> </a:t>
            </a:r>
            <a:r>
              <a:rPr lang="ru-RU" dirty="0" err="1"/>
              <a:t>зернистості</a:t>
            </a:r>
            <a:r>
              <a:rPr lang="ru-RU" dirty="0"/>
              <a:t> (</a:t>
            </a:r>
            <a:r>
              <a:rPr lang="ru-RU" dirty="0" err="1"/>
              <a:t>збільшені</a:t>
            </a:r>
            <a:r>
              <a:rPr lang="ru-RU" dirty="0"/>
              <a:t> </a:t>
            </a:r>
            <a:r>
              <a:rPr lang="ru-RU" dirty="0" err="1"/>
              <a:t>лімфатичні</a:t>
            </a:r>
            <a:r>
              <a:rPr lang="ru-RU" dirty="0"/>
              <a:t> </a:t>
            </a:r>
            <a:r>
              <a:rPr lang="ru-RU" dirty="0" err="1"/>
              <a:t>фолікули</a:t>
            </a:r>
            <a:r>
              <a:rPr lang="ru-RU" dirty="0"/>
              <a:t>).</a:t>
            </a:r>
          </a:p>
          <a:p>
            <a:r>
              <a:rPr lang="ru-RU" dirty="0" err="1"/>
              <a:t>Гіперемія</a:t>
            </a:r>
            <a:r>
              <a:rPr lang="ru-RU" dirty="0"/>
              <a:t> </a:t>
            </a:r>
            <a:r>
              <a:rPr lang="ru-RU" dirty="0" err="1"/>
              <a:t>слизової</a:t>
            </a:r>
            <a:r>
              <a:rPr lang="ru-RU" dirty="0"/>
              <a:t> </a:t>
            </a:r>
            <a:r>
              <a:rPr lang="ru-RU" dirty="0" err="1"/>
              <a:t>оболонки</a:t>
            </a:r>
            <a:r>
              <a:rPr lang="ru-RU" dirty="0"/>
              <a:t> </a:t>
            </a:r>
            <a:r>
              <a:rPr lang="ru-RU" dirty="0" err="1"/>
              <a:t>носових</a:t>
            </a:r>
            <a:r>
              <a:rPr lang="ru-RU" dirty="0"/>
              <a:t> </a:t>
            </a:r>
            <a:r>
              <a:rPr lang="ru-RU" dirty="0" err="1"/>
              <a:t>ходів</a:t>
            </a:r>
            <a:r>
              <a:rPr lang="ru-RU" dirty="0"/>
              <a:t>.</a:t>
            </a:r>
          </a:p>
          <a:p>
            <a:r>
              <a:rPr lang="ru-RU" dirty="0" err="1"/>
              <a:t>Мигдалики</a:t>
            </a:r>
            <a:r>
              <a:rPr lang="ru-RU" dirty="0"/>
              <a:t> </a:t>
            </a:r>
            <a:r>
              <a:rPr lang="ru-RU" dirty="0" err="1"/>
              <a:t>переважно</a:t>
            </a:r>
            <a:r>
              <a:rPr lang="ru-RU" dirty="0"/>
              <a:t> </a:t>
            </a:r>
            <a:r>
              <a:rPr lang="ru-RU" dirty="0" err="1"/>
              <a:t>інтактні</a:t>
            </a:r>
            <a:r>
              <a:rPr lang="ru-RU" dirty="0"/>
              <a:t> (за </a:t>
            </a:r>
            <a:r>
              <a:rPr lang="ru-RU" dirty="0" err="1"/>
              <a:t>винятком</a:t>
            </a:r>
            <a:r>
              <a:rPr lang="ru-RU" dirty="0"/>
              <a:t> </a:t>
            </a:r>
            <a:r>
              <a:rPr lang="ru-RU" dirty="0" err="1"/>
              <a:t>аденовірусної</a:t>
            </a:r>
            <a:r>
              <a:rPr lang="ru-RU" dirty="0"/>
              <a:t> </a:t>
            </a:r>
            <a:r>
              <a:rPr lang="ru-RU" dirty="0" err="1"/>
              <a:t>інфекції</a:t>
            </a:r>
            <a:r>
              <a:rPr lang="ru-RU" dirty="0"/>
              <a:t>).</a:t>
            </a:r>
          </a:p>
          <a:p>
            <a:pPr marL="0" indent="0">
              <a:buNone/>
            </a:pP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29593020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C7ECEB4-2B77-5C41-A22D-134DB71FB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/>
              <a:t>Ознаки</a:t>
            </a:r>
            <a:r>
              <a:rPr lang="ru-RU" b="1" dirty="0"/>
              <a:t>, </a:t>
            </a:r>
            <a:r>
              <a:rPr lang="ru-RU" b="1" dirty="0" err="1"/>
              <a:t>характерні</a:t>
            </a:r>
            <a:r>
              <a:rPr lang="ru-RU" b="1" dirty="0"/>
              <a:t> для ГРВЗ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9BD7A01-E5DE-5C40-B6B2-44DC120427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Кон’юнктивіт</a:t>
            </a:r>
            <a:r>
              <a:rPr lang="ru-RU" dirty="0"/>
              <a:t> (</a:t>
            </a:r>
            <a:r>
              <a:rPr lang="ru-RU" dirty="0" err="1"/>
              <a:t>виражений</a:t>
            </a:r>
            <a:r>
              <a:rPr lang="ru-RU" dirty="0"/>
              <a:t> </a:t>
            </a:r>
            <a:r>
              <a:rPr lang="ru-RU" dirty="0" err="1"/>
              <a:t>більше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менше</a:t>
            </a:r>
            <a:r>
              <a:rPr lang="ru-RU" dirty="0"/>
              <a:t>, </a:t>
            </a:r>
            <a:r>
              <a:rPr lang="ru-RU" dirty="0" err="1"/>
              <a:t>залежно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виду ГРВЗ).</a:t>
            </a:r>
          </a:p>
          <a:p>
            <a:r>
              <a:rPr lang="ru-RU" dirty="0" err="1"/>
              <a:t>Ознаки</a:t>
            </a:r>
            <a:r>
              <a:rPr lang="ru-RU" dirty="0"/>
              <a:t> </a:t>
            </a:r>
            <a:r>
              <a:rPr lang="ru-RU" dirty="0" err="1"/>
              <a:t>ураження</a:t>
            </a:r>
            <a:r>
              <a:rPr lang="ru-RU" dirty="0"/>
              <a:t> </a:t>
            </a:r>
            <a:r>
              <a:rPr lang="ru-RU" dirty="0" err="1"/>
              <a:t>кількох</a:t>
            </a:r>
            <a:r>
              <a:rPr lang="ru-RU" dirty="0"/>
              <a:t> </a:t>
            </a:r>
            <a:r>
              <a:rPr lang="ru-RU" dirty="0" err="1"/>
              <a:t>відділів</a:t>
            </a:r>
            <a:r>
              <a:rPr lang="ru-RU" dirty="0"/>
              <a:t> ВДШ.</a:t>
            </a:r>
          </a:p>
          <a:p>
            <a:r>
              <a:rPr lang="ru-RU" dirty="0"/>
              <a:t>Для кожного виду </a:t>
            </a:r>
            <a:r>
              <a:rPr lang="ru-RU" dirty="0" err="1"/>
              <a:t>є</a:t>
            </a:r>
            <a:r>
              <a:rPr lang="ru-RU" dirty="0"/>
              <a:t> </a:t>
            </a:r>
            <a:r>
              <a:rPr lang="ru-RU" dirty="0" err="1"/>
              <a:t>характерним</a:t>
            </a:r>
            <a:r>
              <a:rPr lang="ru-RU" dirty="0"/>
              <a:t> </a:t>
            </a:r>
            <a:r>
              <a:rPr lang="ru-RU" dirty="0" err="1"/>
              <a:t>найтяжче</a:t>
            </a:r>
            <a:r>
              <a:rPr lang="ru-RU" dirty="0"/>
              <a:t> </a:t>
            </a:r>
            <a:r>
              <a:rPr lang="ru-RU" dirty="0" err="1"/>
              <a:t>ураження</a:t>
            </a:r>
            <a:r>
              <a:rPr lang="ru-RU" dirty="0"/>
              <a:t> </a:t>
            </a:r>
            <a:r>
              <a:rPr lang="ru-RU" dirty="0" err="1"/>
              <a:t>певного</a:t>
            </a:r>
            <a:r>
              <a:rPr lang="ru-RU" dirty="0"/>
              <a:t> </a:t>
            </a:r>
            <a:r>
              <a:rPr lang="ru-RU" dirty="0" err="1"/>
              <a:t>відділу</a:t>
            </a:r>
            <a:r>
              <a:rPr lang="ru-RU" dirty="0"/>
              <a:t> ВДШ з </a:t>
            </a:r>
            <a:r>
              <a:rPr lang="ru-RU" dirty="0" err="1"/>
              <a:t>розвитком</a:t>
            </a:r>
            <a:r>
              <a:rPr lang="ru-RU" dirty="0"/>
              <a:t> </a:t>
            </a:r>
            <a:r>
              <a:rPr lang="ru-RU" dirty="0" err="1"/>
              <a:t>характерної</a:t>
            </a:r>
            <a:r>
              <a:rPr lang="ru-RU" dirty="0"/>
              <a:t> симптоматики.</a:t>
            </a:r>
          </a:p>
          <a:p>
            <a:r>
              <a:rPr lang="ru-RU" dirty="0"/>
              <a:t>У </a:t>
            </a:r>
            <a:r>
              <a:rPr lang="ru-RU" dirty="0" err="1"/>
              <a:t>гемограмі</a:t>
            </a:r>
            <a:r>
              <a:rPr lang="ru-RU" dirty="0"/>
              <a:t> </a:t>
            </a:r>
            <a:r>
              <a:rPr lang="ru-RU" dirty="0" err="1"/>
              <a:t>зазвичай</a:t>
            </a:r>
            <a:r>
              <a:rPr lang="ru-RU" dirty="0"/>
              <a:t> </a:t>
            </a:r>
            <a:r>
              <a:rPr lang="ru-RU" dirty="0" err="1"/>
              <a:t>спостерігається</a:t>
            </a:r>
            <a:r>
              <a:rPr lang="ru-RU" dirty="0"/>
              <a:t> </a:t>
            </a:r>
            <a:r>
              <a:rPr lang="ru-RU" dirty="0" err="1"/>
              <a:t>лейкопенія</a:t>
            </a:r>
            <a:r>
              <a:rPr lang="ru-RU" dirty="0"/>
              <a:t> (</a:t>
            </a:r>
            <a:r>
              <a:rPr lang="ru-RU" dirty="0" err="1"/>
              <a:t>нормоцитоз</a:t>
            </a:r>
            <a:r>
              <a:rPr lang="ru-RU" dirty="0"/>
              <a:t>) з </a:t>
            </a:r>
            <a:r>
              <a:rPr lang="ru-RU" dirty="0" err="1"/>
              <a:t>паличкоядерним</a:t>
            </a:r>
            <a:r>
              <a:rPr lang="ru-RU" dirty="0"/>
              <a:t> </a:t>
            </a:r>
            <a:r>
              <a:rPr lang="ru-RU" dirty="0" err="1"/>
              <a:t>зсувом</a:t>
            </a:r>
            <a:r>
              <a:rPr lang="ru-RU" dirty="0"/>
              <a:t> і </a:t>
            </a:r>
            <a:r>
              <a:rPr lang="ru-RU" dirty="0" err="1"/>
              <a:t>відносним</a:t>
            </a:r>
            <a:r>
              <a:rPr lang="ru-RU" dirty="0"/>
              <a:t> </a:t>
            </a:r>
            <a:r>
              <a:rPr lang="ru-RU" dirty="0" err="1"/>
              <a:t>лімфомоноцитозом</a:t>
            </a:r>
            <a:r>
              <a:rPr lang="ru-RU" dirty="0"/>
              <a:t>.</a:t>
            </a:r>
          </a:p>
          <a:p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рентгенологічного</a:t>
            </a:r>
            <a:r>
              <a:rPr lang="ru-RU" dirty="0"/>
              <a:t> </a:t>
            </a:r>
            <a:r>
              <a:rPr lang="ru-RU" dirty="0" err="1"/>
              <a:t>дослідження</a:t>
            </a:r>
            <a:r>
              <a:rPr lang="ru-RU" dirty="0"/>
              <a:t> </a:t>
            </a:r>
            <a:r>
              <a:rPr lang="ru-RU" dirty="0" err="1"/>
              <a:t>органів</a:t>
            </a:r>
            <a:r>
              <a:rPr lang="ru-RU" dirty="0"/>
              <a:t> </a:t>
            </a:r>
            <a:r>
              <a:rPr lang="ru-RU" dirty="0" err="1"/>
              <a:t>грудної</a:t>
            </a:r>
            <a:r>
              <a:rPr lang="ru-RU" dirty="0"/>
              <a:t> </a:t>
            </a:r>
            <a:r>
              <a:rPr lang="ru-RU" dirty="0" err="1"/>
              <a:t>порожнини</a:t>
            </a:r>
            <a:r>
              <a:rPr lang="ru-RU" dirty="0"/>
              <a:t> — </a:t>
            </a:r>
            <a:r>
              <a:rPr lang="ru-RU" dirty="0" err="1"/>
              <a:t>посилення</a:t>
            </a:r>
            <a:r>
              <a:rPr lang="ru-RU" dirty="0"/>
              <a:t> </a:t>
            </a:r>
            <a:r>
              <a:rPr lang="ru-RU" dirty="0" err="1"/>
              <a:t>легеневого</a:t>
            </a:r>
            <a:r>
              <a:rPr lang="ru-RU" dirty="0"/>
              <a:t> </a:t>
            </a:r>
            <a:r>
              <a:rPr lang="ru-RU" dirty="0" err="1"/>
              <a:t>малюнку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23428052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D87AE2C-5DA8-C943-990C-7949C13887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err="1"/>
              <a:t>Ознаки</a:t>
            </a:r>
            <a:r>
              <a:rPr lang="ru-RU" sz="3200" b="1" dirty="0"/>
              <a:t>, </a:t>
            </a:r>
            <a:r>
              <a:rPr lang="ru-RU" sz="3200" b="1" dirty="0" err="1"/>
              <a:t>характерні</a:t>
            </a:r>
            <a:r>
              <a:rPr lang="ru-RU" sz="3200" b="1" dirty="0"/>
              <a:t> для ГРЗ, </a:t>
            </a:r>
            <a:r>
              <a:rPr lang="ru-RU" sz="3200" b="1" dirty="0" err="1"/>
              <a:t>спричинених</a:t>
            </a:r>
            <a:r>
              <a:rPr lang="ru-RU" sz="3200" b="1" dirty="0"/>
              <a:t> </a:t>
            </a:r>
            <a:r>
              <a:rPr lang="ru-RU" sz="3200" b="1" dirty="0" err="1"/>
              <a:t>переважно</a:t>
            </a:r>
            <a:r>
              <a:rPr lang="ru-RU" sz="3200" b="1" dirty="0"/>
              <a:t> </a:t>
            </a:r>
            <a:r>
              <a:rPr lang="ru-RU" sz="3200" b="1" dirty="0" err="1"/>
              <a:t>звичайною</a:t>
            </a:r>
            <a:r>
              <a:rPr lang="ru-RU" sz="3200" b="1" dirty="0"/>
              <a:t> </a:t>
            </a:r>
            <a:r>
              <a:rPr lang="ru-RU" sz="3200" b="1" dirty="0" err="1"/>
              <a:t>умовно</a:t>
            </a:r>
            <a:r>
              <a:rPr lang="ru-RU" sz="3200" b="1" dirty="0"/>
              <a:t>-патогенною </a:t>
            </a:r>
            <a:r>
              <a:rPr lang="ru-RU" sz="3200" b="1" dirty="0" err="1"/>
              <a:t>коковою</a:t>
            </a:r>
            <a:r>
              <a:rPr lang="ru-RU" sz="3200" b="1" dirty="0"/>
              <a:t> </a:t>
            </a:r>
            <a:r>
              <a:rPr lang="ru-RU" sz="3200" b="1" dirty="0" err="1"/>
              <a:t>мікрофлорою</a:t>
            </a:r>
            <a:r>
              <a:rPr lang="ru-RU" sz="3200" b="1" dirty="0"/>
              <a:t> без </a:t>
            </a:r>
            <a:r>
              <a:rPr lang="ru-RU" sz="3200" b="1" dirty="0" err="1"/>
              <a:t>ураження</a:t>
            </a:r>
            <a:r>
              <a:rPr lang="ru-RU" sz="3200" b="1" dirty="0"/>
              <a:t> </a:t>
            </a:r>
            <a:r>
              <a:rPr lang="ru-RU" sz="3200" b="1" dirty="0" err="1"/>
              <a:t>мигдаликів</a:t>
            </a:r>
            <a:endParaRPr lang="x-none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DC2C29A-79D4-C744-B3E9-2263556521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err="1"/>
              <a:t>Катаральні</a:t>
            </a:r>
            <a:r>
              <a:rPr lang="ru-RU" dirty="0"/>
              <a:t> </a:t>
            </a:r>
            <a:r>
              <a:rPr lang="ru-RU" dirty="0" err="1"/>
              <a:t>симптоми</a:t>
            </a:r>
            <a:r>
              <a:rPr lang="ru-RU" dirty="0"/>
              <a:t> </a:t>
            </a:r>
            <a:r>
              <a:rPr lang="ru-RU" dirty="0" err="1"/>
              <a:t>найчастіше</a:t>
            </a:r>
            <a:r>
              <a:rPr lang="ru-RU" dirty="0"/>
              <a:t> </a:t>
            </a:r>
            <a:r>
              <a:rPr lang="ru-RU" dirty="0" err="1"/>
              <a:t>пов’язані</a:t>
            </a:r>
            <a:r>
              <a:rPr lang="ru-RU" dirty="0"/>
              <a:t> з </a:t>
            </a:r>
            <a:r>
              <a:rPr lang="ru-RU" dirty="0" err="1"/>
              <a:t>ураженням</a:t>
            </a:r>
            <a:r>
              <a:rPr lang="ru-RU" dirty="0"/>
              <a:t> одного, в </a:t>
            </a:r>
            <a:r>
              <a:rPr lang="ru-RU" dirty="0" err="1"/>
              <a:t>крайньому</a:t>
            </a:r>
            <a:r>
              <a:rPr lang="ru-RU" dirty="0"/>
              <a:t> </a:t>
            </a:r>
            <a:r>
              <a:rPr lang="ru-RU" dirty="0" err="1"/>
              <a:t>разі</a:t>
            </a:r>
            <a:r>
              <a:rPr lang="ru-RU" dirty="0"/>
              <a:t> — </a:t>
            </a:r>
            <a:r>
              <a:rPr lang="ru-RU" dirty="0" err="1"/>
              <a:t>двох</a:t>
            </a:r>
            <a:r>
              <a:rPr lang="ru-RU" dirty="0"/>
              <a:t> </a:t>
            </a:r>
            <a:r>
              <a:rPr lang="ru-RU" dirty="0" err="1"/>
              <a:t>відділів</a:t>
            </a:r>
            <a:r>
              <a:rPr lang="ru-RU" dirty="0"/>
              <a:t> ВДШ за </a:t>
            </a:r>
            <a:r>
              <a:rPr lang="ru-RU" dirty="0" err="1"/>
              <a:t>незначним</a:t>
            </a:r>
            <a:r>
              <a:rPr lang="ru-RU" dirty="0"/>
              <a:t> </a:t>
            </a:r>
            <a:r>
              <a:rPr lang="ru-RU" dirty="0" err="1"/>
              <a:t>винятком</a:t>
            </a:r>
            <a:r>
              <a:rPr lang="ru-RU" dirty="0"/>
              <a:t>.</a:t>
            </a:r>
          </a:p>
          <a:p>
            <a:r>
              <a:rPr lang="ru-RU" dirty="0" err="1"/>
              <a:t>Гіперемія</a:t>
            </a:r>
            <a:r>
              <a:rPr lang="ru-RU" dirty="0"/>
              <a:t> ротоглотки (за </a:t>
            </a:r>
            <a:r>
              <a:rPr lang="ru-RU" dirty="0" err="1"/>
              <a:t>наявності</a:t>
            </a:r>
            <a:r>
              <a:rPr lang="ru-RU" dirty="0"/>
              <a:t> </a:t>
            </a:r>
            <a:r>
              <a:rPr lang="ru-RU" dirty="0" err="1"/>
              <a:t>гнійного</a:t>
            </a:r>
            <a:r>
              <a:rPr lang="ru-RU" dirty="0"/>
              <a:t> </a:t>
            </a:r>
            <a:r>
              <a:rPr lang="ru-RU" dirty="0" err="1"/>
              <a:t>назофарингіту</a:t>
            </a:r>
            <a:r>
              <a:rPr lang="ru-RU" dirty="0"/>
              <a:t>) — </a:t>
            </a:r>
            <a:r>
              <a:rPr lang="ru-RU" dirty="0" err="1"/>
              <a:t>тьмяна</a:t>
            </a:r>
            <a:r>
              <a:rPr lang="ru-RU" dirty="0"/>
              <a:t>,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синюватим</a:t>
            </a:r>
            <a:r>
              <a:rPr lang="ru-RU" dirty="0"/>
              <a:t> </a:t>
            </a:r>
            <a:r>
              <a:rPr lang="ru-RU" dirty="0" err="1"/>
              <a:t>відтінком</a:t>
            </a:r>
            <a:r>
              <a:rPr lang="ru-RU" dirty="0"/>
              <a:t>, </a:t>
            </a:r>
            <a:r>
              <a:rPr lang="ru-RU" dirty="0" err="1"/>
              <a:t>локалізується</a:t>
            </a:r>
            <a:r>
              <a:rPr lang="ru-RU" dirty="0"/>
              <a:t> на </a:t>
            </a:r>
            <a:r>
              <a:rPr lang="ru-RU" dirty="0" err="1"/>
              <a:t>задній</a:t>
            </a:r>
            <a:r>
              <a:rPr lang="ru-RU" dirty="0"/>
              <a:t> </a:t>
            </a:r>
            <a:r>
              <a:rPr lang="ru-RU" dirty="0" err="1"/>
              <a:t>стінці</a:t>
            </a:r>
            <a:r>
              <a:rPr lang="ru-RU" dirty="0"/>
              <a:t> глотки.</a:t>
            </a:r>
          </a:p>
          <a:p>
            <a:r>
              <a:rPr lang="ru-RU" dirty="0" err="1"/>
              <a:t>Зміни</a:t>
            </a:r>
            <a:r>
              <a:rPr lang="ru-RU" dirty="0"/>
              <a:t> </a:t>
            </a:r>
            <a:r>
              <a:rPr lang="ru-RU" dirty="0" err="1"/>
              <a:t>найчастіше</a:t>
            </a:r>
            <a:r>
              <a:rPr lang="ru-RU" dirty="0"/>
              <a:t> </a:t>
            </a:r>
            <a:r>
              <a:rPr lang="ru-RU" dirty="0" err="1"/>
              <a:t>продуктивні</a:t>
            </a:r>
            <a:r>
              <a:rPr lang="ru-RU" dirty="0"/>
              <a:t>, </a:t>
            </a:r>
            <a:r>
              <a:rPr lang="ru-RU" dirty="0" err="1"/>
              <a:t>супроводжуються</a:t>
            </a:r>
            <a:r>
              <a:rPr lang="ru-RU" dirty="0"/>
              <a:t> </a:t>
            </a:r>
            <a:r>
              <a:rPr lang="ru-RU" dirty="0" err="1"/>
              <a:t>утворенням</a:t>
            </a:r>
            <a:r>
              <a:rPr lang="ru-RU" dirty="0"/>
              <a:t> </a:t>
            </a:r>
            <a:r>
              <a:rPr lang="ru-RU" dirty="0" err="1"/>
              <a:t>гнійного</a:t>
            </a:r>
            <a:r>
              <a:rPr lang="ru-RU" dirty="0"/>
              <a:t> секрету. </a:t>
            </a:r>
            <a:r>
              <a:rPr lang="ru-RU" dirty="0" err="1"/>
              <a:t>Чітко</a:t>
            </a:r>
            <a:r>
              <a:rPr lang="ru-RU" dirty="0"/>
              <a:t> </a:t>
            </a:r>
            <a:r>
              <a:rPr lang="ru-RU" dirty="0" err="1"/>
              <a:t>виражений</a:t>
            </a:r>
            <a:r>
              <a:rPr lang="ru-RU" dirty="0"/>
              <a:t> набряк </a:t>
            </a:r>
            <a:r>
              <a:rPr lang="ru-RU" dirty="0" err="1"/>
              <a:t>навколишніх</a:t>
            </a:r>
            <a:r>
              <a:rPr lang="ru-RU" dirty="0"/>
              <a:t> тканин не </a:t>
            </a:r>
            <a:r>
              <a:rPr lang="ru-RU" dirty="0" err="1"/>
              <a:t>характерний</a:t>
            </a:r>
            <a:r>
              <a:rPr lang="ru-RU" dirty="0"/>
              <a:t>.</a:t>
            </a:r>
          </a:p>
          <a:p>
            <a:r>
              <a:rPr lang="ru-RU" dirty="0"/>
              <a:t>У </a:t>
            </a:r>
            <a:r>
              <a:rPr lang="ru-RU" dirty="0" err="1"/>
              <a:t>загальному</a:t>
            </a:r>
            <a:r>
              <a:rPr lang="ru-RU" dirty="0"/>
              <a:t> </a:t>
            </a:r>
            <a:r>
              <a:rPr lang="ru-RU" dirty="0" err="1"/>
              <a:t>аналізі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 — </a:t>
            </a:r>
            <a:r>
              <a:rPr lang="ru-RU" dirty="0" err="1"/>
              <a:t>різного</a:t>
            </a:r>
            <a:r>
              <a:rPr lang="ru-RU" dirty="0"/>
              <a:t> </a:t>
            </a:r>
            <a:r>
              <a:rPr lang="ru-RU" dirty="0" err="1"/>
              <a:t>рівня</a:t>
            </a:r>
            <a:r>
              <a:rPr lang="ru-RU" dirty="0"/>
              <a:t> лейкоцитоз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паличкоядерним</a:t>
            </a:r>
            <a:r>
              <a:rPr lang="ru-RU" dirty="0"/>
              <a:t> </a:t>
            </a:r>
            <a:r>
              <a:rPr lang="ru-RU" dirty="0" err="1"/>
              <a:t>зсувом</a:t>
            </a:r>
            <a:r>
              <a:rPr lang="ru-RU" dirty="0"/>
              <a:t> та </a:t>
            </a:r>
            <a:r>
              <a:rPr lang="ru-RU" dirty="0" err="1"/>
              <a:t>нейтрофільозом</a:t>
            </a:r>
            <a:r>
              <a:rPr lang="ru-RU" dirty="0"/>
              <a:t>, </a:t>
            </a:r>
            <a:r>
              <a:rPr lang="ru-RU" dirty="0" err="1"/>
              <a:t>підвищення</a:t>
            </a:r>
            <a:r>
              <a:rPr lang="ru-RU" dirty="0"/>
              <a:t> </a:t>
            </a:r>
            <a:r>
              <a:rPr lang="ru-RU" dirty="0" err="1"/>
              <a:t>швидкості</a:t>
            </a:r>
            <a:r>
              <a:rPr lang="ru-RU" dirty="0"/>
              <a:t> </a:t>
            </a:r>
            <a:r>
              <a:rPr lang="ru-RU" dirty="0" err="1"/>
              <a:t>осідання</a:t>
            </a:r>
            <a:r>
              <a:rPr lang="ru-RU" dirty="0"/>
              <a:t> </a:t>
            </a:r>
            <a:r>
              <a:rPr lang="ru-RU" dirty="0" err="1"/>
              <a:t>еритроцитів</a:t>
            </a:r>
            <a:r>
              <a:rPr lang="ru-RU" dirty="0"/>
              <a:t> (ШОЕ).</a:t>
            </a:r>
          </a:p>
          <a:p>
            <a:r>
              <a:rPr lang="ru-RU" dirty="0"/>
              <a:t>На </a:t>
            </a:r>
            <a:r>
              <a:rPr lang="ru-RU" dirty="0" err="1"/>
              <a:t>рентгенограмі</a:t>
            </a:r>
            <a:r>
              <a:rPr lang="ru-RU" dirty="0"/>
              <a:t> </a:t>
            </a:r>
            <a:r>
              <a:rPr lang="ru-RU" dirty="0" err="1"/>
              <a:t>легень</a:t>
            </a:r>
            <a:r>
              <a:rPr lang="ru-RU" dirty="0"/>
              <a:t> </a:t>
            </a:r>
            <a:r>
              <a:rPr lang="ru-RU" dirty="0" err="1"/>
              <a:t>можливе</a:t>
            </a:r>
            <a:r>
              <a:rPr lang="ru-RU" dirty="0"/>
              <a:t> «</a:t>
            </a:r>
            <a:r>
              <a:rPr lang="ru-RU" dirty="0" err="1"/>
              <a:t>посилення</a:t>
            </a:r>
            <a:r>
              <a:rPr lang="ru-RU" dirty="0"/>
              <a:t> </a:t>
            </a:r>
            <a:r>
              <a:rPr lang="ru-RU" dirty="0" err="1"/>
              <a:t>легеневого</a:t>
            </a:r>
            <a:r>
              <a:rPr lang="ru-RU" dirty="0"/>
              <a:t> </a:t>
            </a:r>
            <a:r>
              <a:rPr lang="ru-RU" dirty="0" err="1"/>
              <a:t>малюнку</a:t>
            </a:r>
            <a:r>
              <a:rPr lang="ru-RU" dirty="0"/>
              <a:t> за </a:t>
            </a:r>
            <a:r>
              <a:rPr lang="ru-RU" dirty="0" err="1"/>
              <a:t>рахунок</a:t>
            </a:r>
            <a:r>
              <a:rPr lang="ru-RU" dirty="0"/>
              <a:t> </a:t>
            </a:r>
            <a:r>
              <a:rPr lang="ru-RU" dirty="0" err="1"/>
              <a:t>бронхів</a:t>
            </a:r>
            <a:r>
              <a:rPr lang="ru-RU" dirty="0"/>
              <a:t> </a:t>
            </a:r>
            <a:r>
              <a:rPr lang="ru-RU" dirty="0" err="1"/>
              <a:t>різного</a:t>
            </a:r>
            <a:r>
              <a:rPr lang="ru-RU" dirty="0"/>
              <a:t> </a:t>
            </a:r>
            <a:r>
              <a:rPr lang="ru-RU" dirty="0" err="1"/>
              <a:t>рівня</a:t>
            </a:r>
            <a:r>
              <a:rPr lang="ru-RU" dirty="0"/>
              <a:t>».</a:t>
            </a:r>
          </a:p>
          <a:p>
            <a:pPr marL="0" indent="0">
              <a:buNone/>
            </a:pP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115045348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C95BD42-3591-344A-BC74-7C913D34E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err="1"/>
              <a:t>Ознаки</a:t>
            </a:r>
            <a:r>
              <a:rPr lang="ru-RU" sz="3600" b="1" dirty="0"/>
              <a:t>, </a:t>
            </a:r>
            <a:r>
              <a:rPr lang="ru-RU" sz="3600" b="1" dirty="0" err="1"/>
              <a:t>характерні</a:t>
            </a:r>
            <a:r>
              <a:rPr lang="ru-RU" sz="3600" b="1" dirty="0"/>
              <a:t> для ГРЗ, </a:t>
            </a:r>
            <a:r>
              <a:rPr lang="ru-RU" sz="3600" b="1" dirty="0" err="1"/>
              <a:t>спричинених</a:t>
            </a:r>
            <a:r>
              <a:rPr lang="ru-RU" sz="3600" b="1" dirty="0"/>
              <a:t> «</a:t>
            </a:r>
            <a:r>
              <a:rPr lang="ru-RU" sz="3600" b="1" dirty="0" err="1"/>
              <a:t>нетиповими</a:t>
            </a:r>
            <a:r>
              <a:rPr lang="ru-RU" sz="3600" b="1" dirty="0"/>
              <a:t>» </a:t>
            </a:r>
            <a:r>
              <a:rPr lang="ru-RU" sz="3600" b="1" dirty="0" err="1"/>
              <a:t>збудниками</a:t>
            </a:r>
            <a:r>
              <a:rPr lang="ru-RU" sz="3600" b="1" dirty="0"/>
              <a:t> (</a:t>
            </a:r>
            <a:r>
              <a:rPr lang="ru-RU" sz="3600" b="1" dirty="0" err="1"/>
              <a:t>легіонелами</a:t>
            </a:r>
            <a:r>
              <a:rPr lang="ru-RU" sz="3600" b="1" dirty="0"/>
              <a:t>, </a:t>
            </a:r>
            <a:r>
              <a:rPr lang="ru-RU" sz="3600" b="1" dirty="0" err="1"/>
              <a:t>мікоплазмами</a:t>
            </a:r>
            <a:r>
              <a:rPr lang="ru-RU" sz="3600" b="1" dirty="0"/>
              <a:t> та </a:t>
            </a:r>
            <a:r>
              <a:rPr lang="ru-RU" sz="3600" b="1" dirty="0" err="1"/>
              <a:t>хламідіями</a:t>
            </a:r>
            <a:r>
              <a:rPr lang="ru-RU" sz="3600" b="1" dirty="0"/>
              <a:t>)</a:t>
            </a:r>
            <a:endParaRPr lang="x-none" sz="36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579C382-E5E7-1846-8D13-DEC7892B9F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err="1"/>
              <a:t>Найчастіше</a:t>
            </a:r>
            <a:r>
              <a:rPr lang="ru-RU" dirty="0"/>
              <a:t> </a:t>
            </a:r>
            <a:r>
              <a:rPr lang="ru-RU" dirty="0" err="1"/>
              <a:t>виникають</a:t>
            </a:r>
            <a:r>
              <a:rPr lang="ru-RU" dirty="0"/>
              <a:t> в </a:t>
            </a:r>
            <a:r>
              <a:rPr lang="ru-RU" dirty="0" err="1"/>
              <a:t>неепідемічні</a:t>
            </a:r>
            <a:r>
              <a:rPr lang="ru-RU" dirty="0"/>
              <a:t> </a:t>
            </a:r>
            <a:r>
              <a:rPr lang="ru-RU" dirty="0" err="1"/>
              <a:t>періоди</a:t>
            </a:r>
            <a:r>
              <a:rPr lang="ru-RU" dirty="0"/>
              <a:t> року — </a:t>
            </a:r>
            <a:r>
              <a:rPr lang="ru-RU" dirty="0" err="1"/>
              <a:t>літо</a:t>
            </a:r>
            <a:r>
              <a:rPr lang="ru-RU" dirty="0"/>
              <a:t>, </a:t>
            </a:r>
            <a:r>
              <a:rPr lang="ru-RU" dirty="0" err="1"/>
              <a:t>осінь</a:t>
            </a:r>
            <a:r>
              <a:rPr lang="ru-RU" dirty="0"/>
              <a:t>.</a:t>
            </a:r>
          </a:p>
          <a:p>
            <a:r>
              <a:rPr lang="ru-RU" dirty="0"/>
              <a:t>Початок </a:t>
            </a:r>
            <a:r>
              <a:rPr lang="ru-RU" dirty="0" err="1"/>
              <a:t>різний</a:t>
            </a:r>
            <a:r>
              <a:rPr lang="ru-RU" dirty="0"/>
              <a:t> — </a:t>
            </a:r>
            <a:r>
              <a:rPr lang="ru-RU" dirty="0" err="1"/>
              <a:t>гострий</a:t>
            </a:r>
            <a:r>
              <a:rPr lang="ru-RU" dirty="0"/>
              <a:t>, </a:t>
            </a:r>
            <a:r>
              <a:rPr lang="ru-RU" dirty="0" err="1"/>
              <a:t>поступовий</a:t>
            </a:r>
            <a:r>
              <a:rPr lang="ru-RU" dirty="0"/>
              <a:t>, але </a:t>
            </a:r>
            <a:r>
              <a:rPr lang="ru-RU" dirty="0" err="1"/>
              <a:t>катаральні</a:t>
            </a:r>
            <a:r>
              <a:rPr lang="ru-RU" dirty="0"/>
              <a:t> </a:t>
            </a:r>
            <a:r>
              <a:rPr lang="ru-RU" dirty="0" err="1"/>
              <a:t>симптоми</a:t>
            </a:r>
            <a:r>
              <a:rPr lang="ru-RU" dirty="0"/>
              <a:t> </a:t>
            </a:r>
            <a:r>
              <a:rPr lang="ru-RU" dirty="0" err="1"/>
              <a:t>з’являються</a:t>
            </a:r>
            <a:r>
              <a:rPr lang="ru-RU" dirty="0"/>
              <a:t> з 1-го дня.</a:t>
            </a:r>
          </a:p>
          <a:p>
            <a:r>
              <a:rPr lang="ru-RU" dirty="0" err="1"/>
              <a:t>Поширення</a:t>
            </a:r>
            <a:r>
              <a:rPr lang="ru-RU" dirty="0"/>
              <a:t> </a:t>
            </a:r>
            <a:r>
              <a:rPr lang="ru-RU" dirty="0" err="1"/>
              <a:t>ураження</a:t>
            </a:r>
            <a:r>
              <a:rPr lang="ru-RU" dirty="0"/>
              <a:t> ВДШ </a:t>
            </a:r>
            <a:r>
              <a:rPr lang="ru-RU" dirty="0" err="1"/>
              <a:t>нагадує</a:t>
            </a:r>
            <a:r>
              <a:rPr lang="ru-RU" dirty="0"/>
              <a:t> </a:t>
            </a:r>
            <a:r>
              <a:rPr lang="ru-RU" dirty="0" err="1"/>
              <a:t>вірусні</a:t>
            </a:r>
            <a:r>
              <a:rPr lang="ru-RU" dirty="0"/>
              <a:t>, </a:t>
            </a:r>
            <a:r>
              <a:rPr lang="ru-RU" dirty="0" err="1"/>
              <a:t>виділення</a:t>
            </a:r>
            <a:r>
              <a:rPr lang="ru-RU" dirty="0"/>
              <a:t> </a:t>
            </a:r>
            <a:r>
              <a:rPr lang="ru-RU" dirty="0" err="1"/>
              <a:t>серозні</a:t>
            </a:r>
            <a:r>
              <a:rPr lang="ru-RU" dirty="0"/>
              <a:t>, серозно-</a:t>
            </a:r>
            <a:r>
              <a:rPr lang="ru-RU" dirty="0" err="1"/>
              <a:t>слизові</a:t>
            </a:r>
            <a:r>
              <a:rPr lang="ru-RU" dirty="0"/>
              <a:t>.</a:t>
            </a:r>
          </a:p>
          <a:p>
            <a:r>
              <a:rPr lang="ru-RU" dirty="0" err="1"/>
              <a:t>Можлива</a:t>
            </a:r>
            <a:r>
              <a:rPr lang="ru-RU" dirty="0"/>
              <a:t> </a:t>
            </a:r>
            <a:r>
              <a:rPr lang="ru-RU" dirty="0" err="1"/>
              <a:t>відносна</a:t>
            </a:r>
            <a:r>
              <a:rPr lang="ru-RU" dirty="0"/>
              <a:t> </a:t>
            </a:r>
            <a:r>
              <a:rPr lang="ru-RU" dirty="0" err="1"/>
              <a:t>брадикардія</a:t>
            </a:r>
            <a:r>
              <a:rPr lang="ru-RU" dirty="0"/>
              <a:t>.</a:t>
            </a:r>
          </a:p>
          <a:p>
            <a:r>
              <a:rPr lang="ru-RU" dirty="0" err="1"/>
              <a:t>Кон’юнктивіт</a:t>
            </a:r>
            <a:r>
              <a:rPr lang="ru-RU" dirty="0"/>
              <a:t>, </a:t>
            </a:r>
            <a:r>
              <a:rPr lang="ru-RU" dirty="0" err="1"/>
              <a:t>епісклерит</a:t>
            </a:r>
            <a:r>
              <a:rPr lang="ru-RU" dirty="0"/>
              <a:t> </a:t>
            </a:r>
            <a:r>
              <a:rPr lang="ru-RU" dirty="0" err="1"/>
              <a:t>відзначаються</a:t>
            </a:r>
            <a:r>
              <a:rPr lang="ru-RU" dirty="0"/>
              <a:t> </a:t>
            </a:r>
            <a:r>
              <a:rPr lang="ru-RU" dirty="0" err="1"/>
              <a:t>рідко</a:t>
            </a:r>
            <a:r>
              <a:rPr lang="ru-RU" dirty="0"/>
              <a:t>.</a:t>
            </a:r>
          </a:p>
          <a:p>
            <a:r>
              <a:rPr lang="ru-RU" dirty="0"/>
              <a:t>У </a:t>
            </a:r>
            <a:r>
              <a:rPr lang="ru-RU" dirty="0" err="1"/>
              <a:t>крові</a:t>
            </a:r>
            <a:r>
              <a:rPr lang="ru-RU" dirty="0"/>
              <a:t> </a:t>
            </a:r>
            <a:r>
              <a:rPr lang="ru-RU" dirty="0" err="1"/>
              <a:t>нейтрофільний</a:t>
            </a:r>
            <a:r>
              <a:rPr lang="ru-RU" dirty="0"/>
              <a:t> лейкоцитоз </a:t>
            </a:r>
            <a:r>
              <a:rPr lang="ru-RU" dirty="0" err="1"/>
              <a:t>різного</a:t>
            </a:r>
            <a:r>
              <a:rPr lang="ru-RU" dirty="0"/>
              <a:t> </a:t>
            </a:r>
            <a:r>
              <a:rPr lang="ru-RU" dirty="0" err="1"/>
              <a:t>рівня</a:t>
            </a:r>
            <a:r>
              <a:rPr lang="ru-RU" dirty="0"/>
              <a:t> </a:t>
            </a:r>
            <a:r>
              <a:rPr lang="ru-RU" dirty="0" err="1"/>
              <a:t>вираженості</a:t>
            </a:r>
            <a:r>
              <a:rPr lang="ru-RU" dirty="0"/>
              <a:t>, </a:t>
            </a:r>
            <a:r>
              <a:rPr lang="ru-RU" dirty="0" err="1"/>
              <a:t>прискорення</a:t>
            </a:r>
            <a:r>
              <a:rPr lang="ru-RU" dirty="0"/>
              <a:t> ШОЕ.</a:t>
            </a:r>
          </a:p>
          <a:p>
            <a:r>
              <a:rPr lang="ru-RU" dirty="0" err="1"/>
              <a:t>Можливий</a:t>
            </a:r>
            <a:r>
              <a:rPr lang="ru-RU" dirty="0"/>
              <a:t> </a:t>
            </a:r>
            <a:r>
              <a:rPr lang="ru-RU" dirty="0" err="1"/>
              <a:t>перехід</a:t>
            </a:r>
            <a:r>
              <a:rPr lang="ru-RU" dirty="0"/>
              <a:t> у </a:t>
            </a:r>
            <a:r>
              <a:rPr lang="ru-RU" dirty="0" err="1"/>
              <a:t>пневмонію</a:t>
            </a:r>
            <a:r>
              <a:rPr lang="ru-RU" dirty="0"/>
              <a:t> та </a:t>
            </a:r>
            <a:r>
              <a:rPr lang="ru-RU" dirty="0" err="1"/>
              <a:t>рецидивування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41621337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DDAB284-2839-EC45-9DAC-9EF6327D6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B154B59-20AA-644A-B3D5-0CD7B8E1B1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3673296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6F354A5-8281-1A43-AEAE-95E3644D9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2DFEF18-1D46-664A-A137-0D31BF27B7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90045726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2088</Words>
  <Application>Microsoft Macintosh PowerPoint</Application>
  <PresentationFormat>Произвольный</PresentationFormat>
  <Paragraphs>99</Paragraphs>
  <Slides>35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7" baseType="lpstr">
      <vt:lpstr>Тема Office</vt:lpstr>
      <vt:lpstr>Слайд Microsoft Office PowerPoint</vt:lpstr>
      <vt:lpstr>Слайд 1</vt:lpstr>
      <vt:lpstr>Визначення</vt:lpstr>
      <vt:lpstr>Етіологічні чинники ГРЗ</vt:lpstr>
      <vt:lpstr>Епідеміологія</vt:lpstr>
      <vt:lpstr>Епідеміологія</vt:lpstr>
      <vt:lpstr>Епідеміологія</vt:lpstr>
      <vt:lpstr>Епідеміологія</vt:lpstr>
      <vt:lpstr>Етіопатогенез</vt:lpstr>
      <vt:lpstr>Етіопатогенез</vt:lpstr>
      <vt:lpstr>Етіопатогенез</vt:lpstr>
      <vt:lpstr>Можна виокремити такі етапи патогенезу ГРВЗ:</vt:lpstr>
      <vt:lpstr>Класифікація</vt:lpstr>
      <vt:lpstr>Клінічні ознаки ГРВІ</vt:lpstr>
      <vt:lpstr>Грип</vt:lpstr>
      <vt:lpstr>Парагрип </vt:lpstr>
      <vt:lpstr>Риновірусна інфекція </vt:lpstr>
      <vt:lpstr>Аденовірусна інфекція</vt:lpstr>
      <vt:lpstr>Поліморфізм клінічних проявів визначає різноманітність клінічних форм захворювання:</vt:lpstr>
      <vt:lpstr>РС-інфекція</vt:lpstr>
      <vt:lpstr>Реовірусна інфекція </vt:lpstr>
      <vt:lpstr>Ентеровірусні захворювання</vt:lpstr>
      <vt:lpstr>Ускладнення ГРЗ</vt:lpstr>
      <vt:lpstr>Слайд 23</vt:lpstr>
      <vt:lpstr>Слайд 24</vt:lpstr>
      <vt:lpstr>ГРЗ, спричинені звичайною умовно-патогенною коковою мікрофлорою (стрептококами, золотистим стафілококом, гемолітичною паличкою)</vt:lpstr>
      <vt:lpstr>Респіраторний мікоплазмоз</vt:lpstr>
      <vt:lpstr>Респіраторний легіонельоз</vt:lpstr>
      <vt:lpstr>Орнітоз</vt:lpstr>
      <vt:lpstr>Ускладнення ГРЗ</vt:lpstr>
      <vt:lpstr>Ознаки, характерні для ГРВЗ</vt:lpstr>
      <vt:lpstr>Ознаки, характерні для ГРВЗ</vt:lpstr>
      <vt:lpstr>Ознаки, характерні для ГРЗ, спричинених переважно звичайною умовно-патогенною коковою мікрофлорою без ураження мигдаликів</vt:lpstr>
      <vt:lpstr>Ознаки, характерні для ГРЗ, спричинених «нетиповими» збудниками (легіонелами, мікоплазмами та хламідіями)</vt:lpstr>
      <vt:lpstr>Слайд 34</vt:lpstr>
      <vt:lpstr>Слайд 35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Гострі респіраторні захворювання (ГРЗ)</dc:title>
  <dc:creator>Дарья Лагода</dc:creator>
  <cp:lastModifiedBy>Admin</cp:lastModifiedBy>
  <cp:revision>3</cp:revision>
  <dcterms:created xsi:type="dcterms:W3CDTF">2022-02-03T09:35:52Z</dcterms:created>
  <dcterms:modified xsi:type="dcterms:W3CDTF">2022-06-06T15:30:31Z</dcterms:modified>
</cp:coreProperties>
</file>