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9" r:id="rId1"/>
  </p:sldMasterIdLst>
  <p:notesMasterIdLst>
    <p:notesMasterId r:id="rId37"/>
  </p:notesMasterIdLst>
  <p:sldIdLst>
    <p:sldId id="256" r:id="rId2"/>
    <p:sldId id="286" r:id="rId3"/>
    <p:sldId id="308" r:id="rId4"/>
    <p:sldId id="298" r:id="rId5"/>
    <p:sldId id="299" r:id="rId6"/>
    <p:sldId id="300" r:id="rId7"/>
    <p:sldId id="266" r:id="rId8"/>
    <p:sldId id="296" r:id="rId9"/>
    <p:sldId id="310" r:id="rId10"/>
    <p:sldId id="267" r:id="rId11"/>
    <p:sldId id="295" r:id="rId12"/>
    <p:sldId id="268" r:id="rId13"/>
    <p:sldId id="269" r:id="rId14"/>
    <p:sldId id="270" r:id="rId15"/>
    <p:sldId id="271" r:id="rId16"/>
    <p:sldId id="301" r:id="rId17"/>
    <p:sldId id="302" r:id="rId18"/>
    <p:sldId id="290" r:id="rId19"/>
    <p:sldId id="291" r:id="rId20"/>
    <p:sldId id="272" r:id="rId21"/>
    <p:sldId id="273" r:id="rId22"/>
    <p:sldId id="303" r:id="rId23"/>
    <p:sldId id="311" r:id="rId24"/>
    <p:sldId id="309" r:id="rId25"/>
    <p:sldId id="275" r:id="rId26"/>
    <p:sldId id="276" r:id="rId27"/>
    <p:sldId id="277" r:id="rId28"/>
    <p:sldId id="304" r:id="rId29"/>
    <p:sldId id="305" r:id="rId30"/>
    <p:sldId id="306" r:id="rId31"/>
    <p:sldId id="278" r:id="rId32"/>
    <p:sldId id="279" r:id="rId33"/>
    <p:sldId id="280" r:id="rId34"/>
    <p:sldId id="281" r:id="rId35"/>
    <p:sldId id="307"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898" autoAdjust="0"/>
  </p:normalViewPr>
  <p:slideViewPr>
    <p:cSldViewPr snapToGrid="0">
      <p:cViewPr varScale="1">
        <p:scale>
          <a:sx n="66" d="100"/>
          <a:sy n="66" d="100"/>
        </p:scale>
        <p:origin x="1301"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E47E57-8C59-4275-882C-98C9CAEA9974}" type="datetimeFigureOut">
              <a:rPr lang="ru-RU" smtClean="0"/>
              <a:t>06.06.2022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AD3938-535A-4117-A9E6-F992ECAA0E07}" type="slidenum">
              <a:rPr lang="ru-RU" smtClean="0"/>
              <a:t>‹#›</a:t>
            </a:fld>
            <a:endParaRPr lang="ru-RU"/>
          </a:p>
        </p:txBody>
      </p:sp>
    </p:spTree>
    <p:extLst>
      <p:ext uri="{BB962C8B-B14F-4D97-AF65-F5344CB8AC3E}">
        <p14:creationId xmlns:p14="http://schemas.microsoft.com/office/powerpoint/2010/main" val="3846965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b="1" noProof="0" dirty="0"/>
              <a:t>Екстрена медична допомога </a:t>
            </a:r>
            <a:r>
              <a:rPr lang="uk-UA" b="0" noProof="0" dirty="0"/>
              <a:t>- медична допомога, що передбачає здійснення ряду організаційних, діагностичних та лікувальних заходів з надання своєчасної медичної допомоги пацієнтам та постраждалим особам, які перебувають у невідкладному стані. </a:t>
            </a:r>
          </a:p>
          <a:p>
            <a:r>
              <a:rPr lang="uk-UA" b="0" noProof="0" dirty="0"/>
              <a:t> </a:t>
            </a:r>
          </a:p>
          <a:p>
            <a:r>
              <a:rPr lang="uk-UA" b="1" noProof="0" dirty="0"/>
              <a:t>Первинна медична допомога </a:t>
            </a:r>
            <a:r>
              <a:rPr lang="uk-UA" b="0" noProof="0" dirty="0"/>
              <a:t>- медична допомога, що надається в амбулаторних умовах або за місцем проживання (перебування) пацієнта лікарем загальної практики - сімейним лікарем і передбачає надання консультації, проведення діагностики та лікування найбільш поширених хвороб, травм, отруєнь, патологічних, фізіологічних (під час вагітності) станів, здійснення профілактичних заходів; направлення відповідно до медичних показань пацієнта, який не потребує екстреної медичної допомоги, для надання йому вторинної (спеціалізованої) або третинної (високоспеціалізованої) медичної допомоги; надання невідкладної медичної допомоги в разі гострого розладу фізичного чи психічного здоров'я пацієнта, яка не вимагає екстреної, вторинної  (спеціалізованої) або третинної (високоспеціалізованої) медичної допомоги.</a:t>
            </a:r>
          </a:p>
          <a:p>
            <a:r>
              <a:rPr lang="uk-UA" b="0" noProof="0" dirty="0"/>
              <a:t> </a:t>
            </a:r>
          </a:p>
          <a:p>
            <a:r>
              <a:rPr lang="uk-UA" b="1" noProof="0" dirty="0"/>
              <a:t>Вторинна (спеціалізована) медична допомога </a:t>
            </a:r>
            <a:r>
              <a:rPr lang="uk-UA" b="0" noProof="0" dirty="0"/>
              <a:t>- медична допомога, що надається в амбулаторних або стаціонарних умовах лікарями відповідної спеціалізації (крім лікарів загальної практики - сімейних лікарів) в плановому порядку або в екстрених випадках і передбачає надання консультації, проведення діагностики, лікування, реабілітації та профілактики хвороб, </a:t>
            </a:r>
          </a:p>
          <a:p>
            <a:r>
              <a:rPr lang="uk-UA" b="0" noProof="0" dirty="0"/>
              <a:t>травм, отруєнь, патологічних і фізіологічних (під час вагітності та пологів) станів; направлення пацієнта відповідно до медичних показань для надання вторинної (спеціалізованої) медичної допомоги з іншої спеціалізації або третинної (високоспеціалізованої) медичної допомоги. </a:t>
            </a:r>
          </a:p>
          <a:p>
            <a:endParaRPr lang="uk-UA" b="0" noProof="0" dirty="0"/>
          </a:p>
          <a:p>
            <a:r>
              <a:rPr lang="uk-UA" b="1" noProof="0" dirty="0"/>
              <a:t>Третинна (високоспеціалізована) медична допомога </a:t>
            </a:r>
            <a:r>
              <a:rPr lang="uk-UA" b="0" noProof="0" dirty="0"/>
              <a:t>- медична допомога, що надається в амбулаторних або стаціонарних умовах в плановому порядку або в екстрених випадках і передбачає надання консультації, проведення діагностики, лікування хвороб, травм, отруєнь, патологічних станів, ведення фізіологічних станів (під час вагітності та пологів) із застосуванням високотехнологічного обладнання та / або високоспеціалізованих медичних процедур високої складності; направлення пацієнта відповідно до медичних показань </a:t>
            </a:r>
          </a:p>
          <a:p>
            <a:r>
              <a:rPr lang="uk-UA" b="0" noProof="0" dirty="0"/>
              <a:t>для надання вторинної (спеціалізованої) медичної допомоги або третинної (високоспеціалізованої) медичної допомоги з іншої спеціалізації. </a:t>
            </a:r>
          </a:p>
          <a:p>
            <a:r>
              <a:rPr lang="uk-UA" b="0" noProof="0" dirty="0"/>
              <a:t>Надання третинної (високоспеціалізованої) медичної допомоги здійснюється високоспеціалізованими багатопрофільними або однопрофільними закладами охорони здоров'я.</a:t>
            </a:r>
          </a:p>
          <a:p>
            <a:r>
              <a:rPr lang="uk-UA" b="0" noProof="0" dirty="0"/>
              <a:t> </a:t>
            </a:r>
          </a:p>
          <a:p>
            <a:r>
              <a:rPr lang="uk-UA" b="0" noProof="0" dirty="0"/>
              <a:t>На останніх стадіях перебігу невиліковних захворювань пацієнтам надається </a:t>
            </a:r>
            <a:r>
              <a:rPr lang="uk-UA" b="1" noProof="0" dirty="0"/>
              <a:t>паліативна допомога</a:t>
            </a:r>
            <a:r>
              <a:rPr lang="uk-UA" b="0" noProof="0" dirty="0"/>
              <a:t>, яка включає комплекс заходів, спрямованих на полегшення фізичних та емоційних страждань пацієнтів, а також надання психосоціальної і моральної підтримки членам їх сімей. </a:t>
            </a:r>
          </a:p>
          <a:p>
            <a:r>
              <a:rPr lang="uk-UA" b="0" noProof="0" dirty="0"/>
              <a:t>Паліативна допомога надається безоплатно за направленням закладу охорони здоров'я, в якому пацієнтові надавалася вторинна  (спеціалізована) чи третинна (високоспеціалізована) медична допомога, з яким укладено договір про медичне обслуговування населення. </a:t>
            </a:r>
          </a:p>
          <a:p>
            <a:endParaRPr lang="uk-UA" b="0" noProof="0" dirty="0"/>
          </a:p>
          <a:p>
            <a:r>
              <a:rPr lang="uk-UA" b="1" noProof="0" dirty="0"/>
              <a:t>Медична реабілітація </a:t>
            </a:r>
            <a:r>
              <a:rPr lang="uk-UA" b="0" noProof="0" dirty="0"/>
              <a:t>- вид медичної допомоги, яка надається пацієнтам в амбулаторних або стаціонарних умовах і включає систему медичних та інших заходів, спрямованих на відновлення порушених чи втрачених функцій організму людини, на виявлення та активізацію компенсаторних можливостей організму з метою створення умов для повернення особи до нормальної життєдіяльності, на профілактику ускладнень і рецидивів захворювання. </a:t>
            </a:r>
          </a:p>
          <a:p>
            <a:r>
              <a:rPr lang="uk-UA" b="0" i="1" noProof="0" dirty="0"/>
              <a:t>Медична реабілітація призначається пацієнтам: </a:t>
            </a:r>
          </a:p>
          <a:p>
            <a:pPr marL="171450" indent="-171450">
              <a:buFont typeface="Arial" panose="020B0604020202020204" pitchFamily="34" charset="0"/>
              <a:buChar char="•"/>
            </a:pPr>
            <a:r>
              <a:rPr lang="uk-UA" b="0" noProof="0" dirty="0"/>
              <a:t>після закінчення гострого періоду захворювання в разі наявності обмежень життєдіяльності; </a:t>
            </a:r>
          </a:p>
          <a:p>
            <a:pPr marL="171450" indent="-171450">
              <a:buFont typeface="Arial" panose="020B0604020202020204" pitchFamily="34" charset="0"/>
              <a:buChar char="•"/>
            </a:pPr>
            <a:r>
              <a:rPr lang="uk-UA" b="0" noProof="0" dirty="0"/>
              <a:t>з вродженими і спадковими патологічними станами, набутими порушеннями опорно-рухового і </a:t>
            </a:r>
            <a:r>
              <a:rPr lang="uk-UA" b="0" noProof="0" dirty="0" err="1"/>
              <a:t>мовного</a:t>
            </a:r>
            <a:r>
              <a:rPr lang="uk-UA" b="0" noProof="0" dirty="0"/>
              <a:t> апарату, вадами зору та слуху </a:t>
            </a:r>
          </a:p>
          <a:p>
            <a:pPr marL="171450" indent="-171450">
              <a:buFont typeface="Arial" panose="020B0604020202020204" pitchFamily="34" charset="0"/>
              <a:buChar char="•"/>
            </a:pPr>
            <a:r>
              <a:rPr lang="uk-UA" b="0" noProof="0" dirty="0"/>
              <a:t>в разі встановлення стійкої непрацездатності (інвалідності).</a:t>
            </a:r>
          </a:p>
        </p:txBody>
      </p:sp>
      <p:sp>
        <p:nvSpPr>
          <p:cNvPr id="4" name="Номер слайда 3"/>
          <p:cNvSpPr>
            <a:spLocks noGrp="1"/>
          </p:cNvSpPr>
          <p:nvPr>
            <p:ph type="sldNum" sz="quarter" idx="5"/>
          </p:nvPr>
        </p:nvSpPr>
        <p:spPr/>
        <p:txBody>
          <a:bodyPr/>
          <a:lstStyle/>
          <a:p>
            <a:fld id="{F0AD3938-535A-4117-A9E6-F992ECAA0E07}" type="slidenum">
              <a:rPr lang="ru-RU" smtClean="0"/>
              <a:t>4</a:t>
            </a:fld>
            <a:endParaRPr lang="ru-RU"/>
          </a:p>
        </p:txBody>
      </p:sp>
    </p:spTree>
    <p:extLst>
      <p:ext uri="{BB962C8B-B14F-4D97-AF65-F5344CB8AC3E}">
        <p14:creationId xmlns:p14="http://schemas.microsoft.com/office/powerpoint/2010/main" val="3361712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noProof="0" dirty="0"/>
              <a:t>Одна з основних вимог, на якій акцентує увагу Всесвітня організація охорони здоров'я - це фізична доступність медичної допомоги населенню. Відповідно до принципів "Європейської політики по досягненню здоров'я</a:t>
            </a:r>
            <a:r>
              <a:rPr lang="ru-RU" dirty="0"/>
              <a:t> на </a:t>
            </a:r>
            <a:r>
              <a:rPr lang="en-US" dirty="0"/>
              <a:t>XXI </a:t>
            </a:r>
            <a:r>
              <a:rPr lang="uk-UA" noProof="0" dirty="0"/>
              <a:t>століття</a:t>
            </a:r>
            <a:r>
              <a:rPr lang="ru-RU" dirty="0"/>
              <a:t>", </a:t>
            </a:r>
            <a:r>
              <a:rPr lang="uk-UA" noProof="0" dirty="0"/>
              <a:t>на рівні ПМСД державою повинна бути забезпечена безперервність медичної допомоги. Це означає надання лікувально-діагностичної допомоги пацієнту в будь-який час, включаючи нічний та святкові дні, а також забезпечення нагляду за пацієнтами, які виписалися зі стаціонарів для продовження лікування за місцем проживання. Передбачається також надання невідкладної медичної допомоги хворим у важкому стані. Всім цим вимогам відповідає концепція надання медичної допомоги на засадах сімейної медицини, для будь-якого пацієнта і членів його сім'ї фізично доступною, безперервною і нагальною.</a:t>
            </a:r>
          </a:p>
        </p:txBody>
      </p:sp>
      <p:sp>
        <p:nvSpPr>
          <p:cNvPr id="4" name="Номер слайда 3"/>
          <p:cNvSpPr>
            <a:spLocks noGrp="1"/>
          </p:cNvSpPr>
          <p:nvPr>
            <p:ph type="sldNum" sz="quarter" idx="5"/>
          </p:nvPr>
        </p:nvSpPr>
        <p:spPr/>
        <p:txBody>
          <a:bodyPr/>
          <a:lstStyle/>
          <a:p>
            <a:fld id="{F0AD3938-535A-4117-A9E6-F992ECAA0E07}" type="slidenum">
              <a:rPr lang="ru-RU" smtClean="0"/>
              <a:t>7</a:t>
            </a:fld>
            <a:endParaRPr lang="ru-RU"/>
          </a:p>
        </p:txBody>
      </p:sp>
    </p:spTree>
    <p:extLst>
      <p:ext uri="{BB962C8B-B14F-4D97-AF65-F5344CB8AC3E}">
        <p14:creationId xmlns:p14="http://schemas.microsoft.com/office/powerpoint/2010/main" val="127075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0AD3938-535A-4117-A9E6-F992ECAA0E07}" type="slidenum">
              <a:rPr lang="ru-RU" smtClean="0"/>
              <a:t>8</a:t>
            </a:fld>
            <a:endParaRPr lang="ru-RU"/>
          </a:p>
        </p:txBody>
      </p:sp>
    </p:spTree>
    <p:extLst>
      <p:ext uri="{BB962C8B-B14F-4D97-AF65-F5344CB8AC3E}">
        <p14:creationId xmlns:p14="http://schemas.microsoft.com/office/powerpoint/2010/main" val="2871226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0AD3938-535A-4117-A9E6-F992ECAA0E07}" type="slidenum">
              <a:rPr lang="ru-RU" smtClean="0"/>
              <a:t>11</a:t>
            </a:fld>
            <a:endParaRPr lang="ru-RU"/>
          </a:p>
        </p:txBody>
      </p:sp>
    </p:spTree>
    <p:extLst>
      <p:ext uri="{BB962C8B-B14F-4D97-AF65-F5344CB8AC3E}">
        <p14:creationId xmlns:p14="http://schemas.microsoft.com/office/powerpoint/2010/main" val="367563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noProof="0" dirty="0"/>
          </a:p>
        </p:txBody>
      </p:sp>
      <p:sp>
        <p:nvSpPr>
          <p:cNvPr id="4" name="Номер слайда 3"/>
          <p:cNvSpPr>
            <a:spLocks noGrp="1"/>
          </p:cNvSpPr>
          <p:nvPr>
            <p:ph type="sldNum" sz="quarter" idx="5"/>
          </p:nvPr>
        </p:nvSpPr>
        <p:spPr/>
        <p:txBody>
          <a:bodyPr/>
          <a:lstStyle/>
          <a:p>
            <a:fld id="{F0AD3938-535A-4117-A9E6-F992ECAA0E07}" type="slidenum">
              <a:rPr lang="ru-RU" smtClean="0"/>
              <a:t>12</a:t>
            </a:fld>
            <a:endParaRPr lang="ru-RU"/>
          </a:p>
        </p:txBody>
      </p:sp>
    </p:spTree>
    <p:extLst>
      <p:ext uri="{BB962C8B-B14F-4D97-AF65-F5344CB8AC3E}">
        <p14:creationId xmlns:p14="http://schemas.microsoft.com/office/powerpoint/2010/main" val="3756550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0AD3938-535A-4117-A9E6-F992ECAA0E07}" type="slidenum">
              <a:rPr lang="ru-RU" smtClean="0"/>
              <a:t>13</a:t>
            </a:fld>
            <a:endParaRPr lang="ru-RU"/>
          </a:p>
        </p:txBody>
      </p:sp>
    </p:spTree>
    <p:extLst>
      <p:ext uri="{BB962C8B-B14F-4D97-AF65-F5344CB8AC3E}">
        <p14:creationId xmlns:p14="http://schemas.microsoft.com/office/powerpoint/2010/main" val="3398784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noProof="0" dirty="0"/>
              <a:t>Якщо виходити з уявлень про </a:t>
            </a:r>
            <a:r>
              <a:rPr lang="uk-UA" noProof="0" dirty="0" err="1"/>
              <a:t>багатовимірність</a:t>
            </a:r>
            <a:r>
              <a:rPr lang="uk-UA" noProof="0" dirty="0"/>
              <a:t> форм нездоров'я, слід розуміти, що сімейна медицина є клінічною спеціальністю, яка розглядає людину, як єдине ціле. Обов'язок сімейного лікаря - надання первинної медичної допомоги будь-якому хворому, незалежно від віку і статі. </a:t>
            </a:r>
          </a:p>
          <a:p>
            <a:r>
              <a:rPr lang="uk-UA" noProof="0" dirty="0"/>
              <a:t>Надання хворим кваліфікованої первинної лікувально-профілактичної допомоги в умовах амбулаторії та вдома є функцією сімейного лікаря. Надаючи допомогу декільком поколінням пацієнтів із однієї сім'ї, сімейний лікар і сімейна медсестра неминуче стають свідками внутрішніх проблем сім'ї та тісно стикаються з ними. Ставлення сім'ї до питань здоров'я її членів, впливу екологічних факторів, спорту, особливостей харчування, значущості для здоров'я шкідливих звичок і </a:t>
            </a:r>
            <a:r>
              <a:rPr lang="uk-UA" noProof="0" dirty="0" err="1"/>
              <a:t>т.д</a:t>
            </a:r>
            <a:r>
              <a:rPr lang="uk-UA" noProof="0" dirty="0"/>
              <a:t>. має постійно контролюватися медичним працівником, який повинен передбачати як очікувані, так і непередбачувані переходи кожного із членів сім'ї в зону ризику. У фахівця з сімейної медицини є унікальна можливість застосовувати превентивні заходи на ранньому етапі розвитку патологічних змін.</a:t>
            </a:r>
          </a:p>
        </p:txBody>
      </p:sp>
      <p:sp>
        <p:nvSpPr>
          <p:cNvPr id="4" name="Номер слайда 3"/>
          <p:cNvSpPr>
            <a:spLocks noGrp="1"/>
          </p:cNvSpPr>
          <p:nvPr>
            <p:ph type="sldNum" sz="quarter" idx="5"/>
          </p:nvPr>
        </p:nvSpPr>
        <p:spPr/>
        <p:txBody>
          <a:bodyPr/>
          <a:lstStyle/>
          <a:p>
            <a:fld id="{F0AD3938-535A-4117-A9E6-F992ECAA0E07}" type="slidenum">
              <a:rPr lang="ru-RU" smtClean="0"/>
              <a:t>14</a:t>
            </a:fld>
            <a:endParaRPr lang="ru-RU"/>
          </a:p>
        </p:txBody>
      </p:sp>
    </p:spTree>
    <p:extLst>
      <p:ext uri="{BB962C8B-B14F-4D97-AF65-F5344CB8AC3E}">
        <p14:creationId xmlns:p14="http://schemas.microsoft.com/office/powerpoint/2010/main" val="741900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noProof="0" dirty="0"/>
              <a:t>Тільки у сімейного лікаря є мотивована потреба по-справжньому займатися профілактикою в процесі повсякденної роботи зі своїми пацієнтами і членами їх сімей. Пояснюється це не тільки тим, що сімейний лікар краще вузькоспеціалізованих колег знає своїх пацієнтів і шкідливі для здоров'я обставини їх життя, а й тим, що тільки сімейний лікар безпосередньо зацікавлений у зниженні захворюваності прикріпленого населення. Сімейний лікар частіше за інших фахівців повинен використовувати раціональну як з медичної, так і з економічної точки зору обґрунтовану тактику по відношенню до необхідних лабораторних та інструментальних методів дослідження і рекомендувати необхідність застосування спеціалізованих технологій лікування.</a:t>
            </a:r>
          </a:p>
        </p:txBody>
      </p:sp>
      <p:sp>
        <p:nvSpPr>
          <p:cNvPr id="4" name="Номер слайда 3"/>
          <p:cNvSpPr>
            <a:spLocks noGrp="1"/>
          </p:cNvSpPr>
          <p:nvPr>
            <p:ph type="sldNum" sz="quarter" idx="5"/>
          </p:nvPr>
        </p:nvSpPr>
        <p:spPr/>
        <p:txBody>
          <a:bodyPr/>
          <a:lstStyle/>
          <a:p>
            <a:fld id="{F0AD3938-535A-4117-A9E6-F992ECAA0E07}" type="slidenum">
              <a:rPr lang="ru-RU" smtClean="0"/>
              <a:t>15</a:t>
            </a:fld>
            <a:endParaRPr lang="ru-RU"/>
          </a:p>
        </p:txBody>
      </p:sp>
    </p:spTree>
    <p:extLst>
      <p:ext uri="{BB962C8B-B14F-4D97-AF65-F5344CB8AC3E}">
        <p14:creationId xmlns:p14="http://schemas.microsoft.com/office/powerpoint/2010/main" val="3700732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0AD3938-535A-4117-A9E6-F992ECAA0E07}" type="slidenum">
              <a:rPr lang="ru-RU" smtClean="0"/>
              <a:t>17</a:t>
            </a:fld>
            <a:endParaRPr lang="ru-RU"/>
          </a:p>
        </p:txBody>
      </p:sp>
    </p:spTree>
    <p:extLst>
      <p:ext uri="{BB962C8B-B14F-4D97-AF65-F5344CB8AC3E}">
        <p14:creationId xmlns:p14="http://schemas.microsoft.com/office/powerpoint/2010/main" val="2389739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0AD3938-535A-4117-A9E6-F992ECAA0E07}" type="slidenum">
              <a:rPr lang="ru-RU" smtClean="0"/>
              <a:t>20</a:t>
            </a:fld>
            <a:endParaRPr lang="ru-RU"/>
          </a:p>
        </p:txBody>
      </p:sp>
    </p:spTree>
    <p:extLst>
      <p:ext uri="{BB962C8B-B14F-4D97-AF65-F5344CB8AC3E}">
        <p14:creationId xmlns:p14="http://schemas.microsoft.com/office/powerpoint/2010/main" val="1701233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DDE40B2-FD59-4C50-9FB2-FF1E4E55C59E}" type="datetimeFigureOut">
              <a:rPr lang="ru-RU" smtClean="0"/>
              <a:t>06.06.2022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422541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DE40B2-FD59-4C50-9FB2-FF1E4E55C59E}" type="datetimeFigureOut">
              <a:rPr lang="ru-RU" smtClean="0"/>
              <a:t>06.06.2022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1202262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06.06.2022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1474739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DDE40B2-FD59-4C50-9FB2-FF1E4E55C59E}" type="datetimeFigureOut">
              <a:rPr lang="ru-RU" smtClean="0"/>
              <a:t>06.06.2022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1081821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DE40B2-FD59-4C50-9FB2-FF1E4E55C59E}" type="datetimeFigureOut">
              <a:rPr lang="ru-RU" smtClean="0"/>
              <a:t>06.06.2022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923893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DE40B2-FD59-4C50-9FB2-FF1E4E55C59E}" type="datetimeFigureOut">
              <a:rPr lang="ru-RU" smtClean="0"/>
              <a:t>06.06.2022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1085764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DE40B2-FD59-4C50-9FB2-FF1E4E55C59E}" type="datetimeFigureOut">
              <a:rPr lang="ru-RU" smtClean="0"/>
              <a:t>06.06.2022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47809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DDE40B2-FD59-4C50-9FB2-FF1E4E55C59E}" type="datetimeFigureOut">
              <a:rPr lang="ru-RU" smtClean="0"/>
              <a:t>06.06.2022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851174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86BEDC-9102-4D21-A695-D9213C91FDF0}" type="slidenum">
              <a:rPr lang="ru-RU" smtClean="0"/>
              <a:t>‹#›</a:t>
            </a:fld>
            <a:endParaRPr lang="ru-RU"/>
          </a:p>
        </p:txBody>
      </p:sp>
      <p:sp>
        <p:nvSpPr>
          <p:cNvPr id="5" name="Date Placeholder 4"/>
          <p:cNvSpPr>
            <a:spLocks noGrp="1"/>
          </p:cNvSpPr>
          <p:nvPr>
            <p:ph type="dt" sz="half" idx="10"/>
          </p:nvPr>
        </p:nvSpPr>
        <p:spPr/>
        <p:txBody>
          <a:bodyPr/>
          <a:lstStyle/>
          <a:p>
            <a:fld id="{1DDE40B2-FD59-4C50-9FB2-FF1E4E55C59E}" type="datetimeFigureOut">
              <a:rPr lang="ru-RU" smtClean="0"/>
              <a:t>06.06.2022</a:t>
            </a:fld>
            <a:endParaRPr lang="ru-RU"/>
          </a:p>
        </p:txBody>
      </p:sp>
    </p:spTree>
    <p:extLst>
      <p:ext uri="{BB962C8B-B14F-4D97-AF65-F5344CB8AC3E}">
        <p14:creationId xmlns:p14="http://schemas.microsoft.com/office/powerpoint/2010/main" val="3712250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06.06.2022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1797913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06.06.2022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27154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06.06.2022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2679448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06.06.2022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12413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DE40B2-FD59-4C50-9FB2-FF1E4E55C59E}" type="datetimeFigureOut">
              <a:rPr lang="ru-RU" smtClean="0"/>
              <a:t>06.06.2022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006459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DE40B2-FD59-4C50-9FB2-FF1E4E55C59E}" type="datetimeFigureOut">
              <a:rPr lang="ru-RU" smtClean="0"/>
              <a:t>06.06.2022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23071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DE40B2-FD59-4C50-9FB2-FF1E4E55C59E}" type="datetimeFigureOut">
              <a:rPr lang="ru-RU" smtClean="0"/>
              <a:t>06.06.2022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086BEDC-9102-4D21-A695-D9213C91FDF0}" type="slidenum">
              <a:rPr lang="ru-RU" smtClean="0"/>
              <a:t>‹#›</a:t>
            </a:fld>
            <a:endParaRPr lang="ru-RU"/>
          </a:p>
        </p:txBody>
      </p:sp>
    </p:spTree>
    <p:extLst>
      <p:ext uri="{BB962C8B-B14F-4D97-AF65-F5344CB8AC3E}">
        <p14:creationId xmlns:p14="http://schemas.microsoft.com/office/powerpoint/2010/main" val="3429746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DE40B2-FD59-4C50-9FB2-FF1E4E55C59E}" type="datetimeFigureOut">
              <a:rPr lang="ru-RU" smtClean="0"/>
              <a:t>06.06.2022</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086BEDC-9102-4D21-A695-D9213C91FDF0}" type="slidenum">
              <a:rPr lang="ru-RU" smtClean="0"/>
              <a:t>‹#›</a:t>
            </a:fld>
            <a:endParaRPr lang="ru-RU"/>
          </a:p>
        </p:txBody>
      </p:sp>
    </p:spTree>
    <p:extLst>
      <p:ext uri="{BB962C8B-B14F-4D97-AF65-F5344CB8AC3E}">
        <p14:creationId xmlns:p14="http://schemas.microsoft.com/office/powerpoint/2010/main" val="1931262326"/>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 id="2147484072" r:id="rId13"/>
    <p:sldLayoutId id="2147484073" r:id="rId14"/>
    <p:sldLayoutId id="2147484074" r:id="rId15"/>
    <p:sldLayoutId id="214748407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24B58648-B18C-4310-AD61-5433C3F37B8F}"/>
              </a:ext>
            </a:extLst>
          </p:cNvPr>
          <p:cNvPicPr>
            <a:picLocks noChangeAspect="1"/>
          </p:cNvPicPr>
          <p:nvPr/>
        </p:nvPicPr>
        <p:blipFill>
          <a:blip r:embed="rId2"/>
          <a:stretch>
            <a:fillRect/>
          </a:stretch>
        </p:blipFill>
        <p:spPr>
          <a:xfrm>
            <a:off x="0" y="0"/>
            <a:ext cx="8664971" cy="6858000"/>
          </a:xfrm>
          <a:prstGeom prst="rect">
            <a:avLst/>
          </a:prstGeom>
        </p:spPr>
      </p:pic>
      <p:sp>
        <p:nvSpPr>
          <p:cNvPr id="14" name="Прямоугольник 3">
            <a:extLst>
              <a:ext uri="{FF2B5EF4-FFF2-40B4-BE49-F238E27FC236}">
                <a16:creationId xmlns:a16="http://schemas.microsoft.com/office/drawing/2014/main" id="{77682354-BEAF-4509-8855-0DA80FD9A506}"/>
              </a:ext>
            </a:extLst>
          </p:cNvPr>
          <p:cNvSpPr/>
          <p:nvPr/>
        </p:nvSpPr>
        <p:spPr>
          <a:xfrm>
            <a:off x="0" y="1023009"/>
            <a:ext cx="12220575" cy="5934137"/>
          </a:xfrm>
          <a:custGeom>
            <a:avLst/>
            <a:gdLst>
              <a:gd name="connsiteX0" fmla="*/ 0 w 12192000"/>
              <a:gd name="connsiteY0" fmla="*/ 0 h 5634000"/>
              <a:gd name="connsiteX1" fmla="*/ 12192000 w 12192000"/>
              <a:gd name="connsiteY1" fmla="*/ 0 h 5634000"/>
              <a:gd name="connsiteX2" fmla="*/ 12192000 w 12192000"/>
              <a:gd name="connsiteY2" fmla="*/ 5634000 h 5634000"/>
              <a:gd name="connsiteX3" fmla="*/ 0 w 12192000"/>
              <a:gd name="connsiteY3" fmla="*/ 5634000 h 5634000"/>
              <a:gd name="connsiteX4" fmla="*/ 0 w 12192000"/>
              <a:gd name="connsiteY4" fmla="*/ 0 h 5634000"/>
              <a:gd name="connsiteX0" fmla="*/ 0 w 12192000"/>
              <a:gd name="connsiteY0" fmla="*/ 36884 h 5670884"/>
              <a:gd name="connsiteX1" fmla="*/ 3737811 w 12192000"/>
              <a:gd name="connsiteY1" fmla="*/ 0 h 5670884"/>
              <a:gd name="connsiteX2" fmla="*/ 12192000 w 12192000"/>
              <a:gd name="connsiteY2" fmla="*/ 36884 h 5670884"/>
              <a:gd name="connsiteX3" fmla="*/ 12192000 w 12192000"/>
              <a:gd name="connsiteY3" fmla="*/ 5670884 h 5670884"/>
              <a:gd name="connsiteX4" fmla="*/ 0 w 12192000"/>
              <a:gd name="connsiteY4" fmla="*/ 5670884 h 5670884"/>
              <a:gd name="connsiteX5" fmla="*/ 0 w 12192000"/>
              <a:gd name="connsiteY5" fmla="*/ 36884 h 5670884"/>
              <a:gd name="connsiteX0" fmla="*/ 0 w 12192000"/>
              <a:gd name="connsiteY0" fmla="*/ 0 h 5634000"/>
              <a:gd name="connsiteX1" fmla="*/ 2823411 w 12192000"/>
              <a:gd name="connsiteY1" fmla="*/ 37650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16982 h 5650982"/>
              <a:gd name="connsiteX1" fmla="*/ 2823411 w 12192000"/>
              <a:gd name="connsiteY1" fmla="*/ 3782077 h 5650982"/>
              <a:gd name="connsiteX2" fmla="*/ 12192000 w 12192000"/>
              <a:gd name="connsiteY2" fmla="*/ 16982 h 5650982"/>
              <a:gd name="connsiteX3" fmla="*/ 12192000 w 12192000"/>
              <a:gd name="connsiteY3" fmla="*/ 5650982 h 5650982"/>
              <a:gd name="connsiteX4" fmla="*/ 0 w 12192000"/>
              <a:gd name="connsiteY4" fmla="*/ 5650982 h 5650982"/>
              <a:gd name="connsiteX5" fmla="*/ 0 w 12192000"/>
              <a:gd name="connsiteY5" fmla="*/ 16982 h 5650982"/>
              <a:gd name="connsiteX0" fmla="*/ 0 w 12192000"/>
              <a:gd name="connsiteY0" fmla="*/ 18282 h 5652282"/>
              <a:gd name="connsiteX1" fmla="*/ 2342148 w 12192000"/>
              <a:gd name="connsiteY1" fmla="*/ 3478577 h 5652282"/>
              <a:gd name="connsiteX2" fmla="*/ 12192000 w 12192000"/>
              <a:gd name="connsiteY2" fmla="*/ 18282 h 5652282"/>
              <a:gd name="connsiteX3" fmla="*/ 12192000 w 12192000"/>
              <a:gd name="connsiteY3" fmla="*/ 5652282 h 5652282"/>
              <a:gd name="connsiteX4" fmla="*/ 0 w 12192000"/>
              <a:gd name="connsiteY4" fmla="*/ 5652282 h 5652282"/>
              <a:gd name="connsiteX5" fmla="*/ 0 w 12192000"/>
              <a:gd name="connsiteY5" fmla="*/ 18282 h 5652282"/>
              <a:gd name="connsiteX0" fmla="*/ 0 w 12192000"/>
              <a:gd name="connsiteY0" fmla="*/ 24215 h 5658215"/>
              <a:gd name="connsiteX1" fmla="*/ 2342148 w 12192000"/>
              <a:gd name="connsiteY1" fmla="*/ 3484510 h 5658215"/>
              <a:gd name="connsiteX2" fmla="*/ 12192000 w 12192000"/>
              <a:gd name="connsiteY2" fmla="*/ 24215 h 5658215"/>
              <a:gd name="connsiteX3" fmla="*/ 12192000 w 12192000"/>
              <a:gd name="connsiteY3" fmla="*/ 5658215 h 5658215"/>
              <a:gd name="connsiteX4" fmla="*/ 0 w 12192000"/>
              <a:gd name="connsiteY4" fmla="*/ 5658215 h 5658215"/>
              <a:gd name="connsiteX5" fmla="*/ 0 w 12192000"/>
              <a:gd name="connsiteY5" fmla="*/ 24215 h 5658215"/>
              <a:gd name="connsiteX0" fmla="*/ 0 w 12192000"/>
              <a:gd name="connsiteY0" fmla="*/ 24215 h 5658215"/>
              <a:gd name="connsiteX1" fmla="*/ 2342148 w 12192000"/>
              <a:gd name="connsiteY1" fmla="*/ 3484510 h 5658215"/>
              <a:gd name="connsiteX2" fmla="*/ 12192000 w 12192000"/>
              <a:gd name="connsiteY2" fmla="*/ 24215 h 5658215"/>
              <a:gd name="connsiteX3" fmla="*/ 12192000 w 12192000"/>
              <a:gd name="connsiteY3" fmla="*/ 5658215 h 5658215"/>
              <a:gd name="connsiteX4" fmla="*/ 0 w 12192000"/>
              <a:gd name="connsiteY4" fmla="*/ 5658215 h 5658215"/>
              <a:gd name="connsiteX5" fmla="*/ 0 w 12192000"/>
              <a:gd name="connsiteY5" fmla="*/ 24215 h 5658215"/>
              <a:gd name="connsiteX0" fmla="*/ 0 w 12192000"/>
              <a:gd name="connsiteY0" fmla="*/ 0 h 5634000"/>
              <a:gd name="connsiteX1" fmla="*/ 2342148 w 12192000"/>
              <a:gd name="connsiteY1" fmla="*/ 34602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2342148 w 12192000"/>
              <a:gd name="connsiteY1" fmla="*/ 34602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3352801 w 12192000"/>
              <a:gd name="connsiteY1" fmla="*/ 4280862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553451 w 12192000"/>
              <a:gd name="connsiteY1" fmla="*/ 4865517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591551 w 12192000"/>
              <a:gd name="connsiteY1" fmla="*/ 454661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077201 w 12192000"/>
              <a:gd name="connsiteY1" fmla="*/ 454661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153401 w 12192000"/>
              <a:gd name="connsiteY1" fmla="*/ 4174562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115301 w 12192000"/>
              <a:gd name="connsiteY1" fmla="*/ 438716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115159 h 5634000"/>
              <a:gd name="connsiteX1" fmla="*/ 8115301 w 12192000"/>
              <a:gd name="connsiteY1" fmla="*/ 438716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115159 h 5634000"/>
              <a:gd name="connsiteX0" fmla="*/ 0 w 12220575"/>
              <a:gd name="connsiteY0" fmla="*/ 0 h 5518841"/>
              <a:gd name="connsiteX1" fmla="*/ 8115301 w 12220575"/>
              <a:gd name="connsiteY1" fmla="*/ 4272005 h 5518841"/>
              <a:gd name="connsiteX2" fmla="*/ 12220575 w 12220575"/>
              <a:gd name="connsiteY2" fmla="*/ 17717 h 5518841"/>
              <a:gd name="connsiteX3" fmla="*/ 12192000 w 12220575"/>
              <a:gd name="connsiteY3" fmla="*/ 5518841 h 5518841"/>
              <a:gd name="connsiteX4" fmla="*/ 0 w 12220575"/>
              <a:gd name="connsiteY4" fmla="*/ 5518841 h 5518841"/>
              <a:gd name="connsiteX5" fmla="*/ 0 w 12220575"/>
              <a:gd name="connsiteY5" fmla="*/ 0 h 5518841"/>
              <a:gd name="connsiteX0" fmla="*/ 0 w 12220575"/>
              <a:gd name="connsiteY0" fmla="*/ 0 h 5518841"/>
              <a:gd name="connsiteX1" fmla="*/ 8115301 w 12220575"/>
              <a:gd name="connsiteY1" fmla="*/ 4272005 h 5518841"/>
              <a:gd name="connsiteX2" fmla="*/ 12220575 w 12220575"/>
              <a:gd name="connsiteY2" fmla="*/ 17717 h 5518841"/>
              <a:gd name="connsiteX3" fmla="*/ 12192000 w 12220575"/>
              <a:gd name="connsiteY3" fmla="*/ 5518841 h 5518841"/>
              <a:gd name="connsiteX4" fmla="*/ 0 w 12220575"/>
              <a:gd name="connsiteY4" fmla="*/ 5518841 h 5518841"/>
              <a:gd name="connsiteX5" fmla="*/ 0 w 12220575"/>
              <a:gd name="connsiteY5" fmla="*/ 0 h 5518841"/>
              <a:gd name="connsiteX0" fmla="*/ 0 w 12220575"/>
              <a:gd name="connsiteY0" fmla="*/ 0 h 5518841"/>
              <a:gd name="connsiteX1" fmla="*/ 8115301 w 12220575"/>
              <a:gd name="connsiteY1" fmla="*/ 4272005 h 5518841"/>
              <a:gd name="connsiteX2" fmla="*/ 12220575 w 12220575"/>
              <a:gd name="connsiteY2" fmla="*/ 17717 h 5518841"/>
              <a:gd name="connsiteX3" fmla="*/ 12192000 w 12220575"/>
              <a:gd name="connsiteY3" fmla="*/ 5518841 h 5518841"/>
              <a:gd name="connsiteX4" fmla="*/ 0 w 12220575"/>
              <a:gd name="connsiteY4" fmla="*/ 5518841 h 5518841"/>
              <a:gd name="connsiteX5" fmla="*/ 0 w 12220575"/>
              <a:gd name="connsiteY5" fmla="*/ 0 h 5518841"/>
              <a:gd name="connsiteX0" fmla="*/ 0 w 12220575"/>
              <a:gd name="connsiteY0" fmla="*/ 0 h 5518841"/>
              <a:gd name="connsiteX1" fmla="*/ 2743201 w 12220575"/>
              <a:gd name="connsiteY1" fmla="*/ 4555474 h 5518841"/>
              <a:gd name="connsiteX2" fmla="*/ 12220575 w 12220575"/>
              <a:gd name="connsiteY2" fmla="*/ 17717 h 5518841"/>
              <a:gd name="connsiteX3" fmla="*/ 12192000 w 12220575"/>
              <a:gd name="connsiteY3" fmla="*/ 5518841 h 5518841"/>
              <a:gd name="connsiteX4" fmla="*/ 0 w 12220575"/>
              <a:gd name="connsiteY4" fmla="*/ 5518841 h 5518841"/>
              <a:gd name="connsiteX5" fmla="*/ 0 w 12220575"/>
              <a:gd name="connsiteY5" fmla="*/ 0 h 5518841"/>
              <a:gd name="connsiteX0" fmla="*/ 0 w 12220575"/>
              <a:gd name="connsiteY0" fmla="*/ 0 h 5518841"/>
              <a:gd name="connsiteX1" fmla="*/ 2628901 w 12220575"/>
              <a:gd name="connsiteY1" fmla="*/ 4502324 h 5518841"/>
              <a:gd name="connsiteX2" fmla="*/ 12220575 w 12220575"/>
              <a:gd name="connsiteY2" fmla="*/ 17717 h 5518841"/>
              <a:gd name="connsiteX3" fmla="*/ 12192000 w 12220575"/>
              <a:gd name="connsiteY3" fmla="*/ 5518841 h 5518841"/>
              <a:gd name="connsiteX4" fmla="*/ 0 w 12220575"/>
              <a:gd name="connsiteY4" fmla="*/ 5518841 h 5518841"/>
              <a:gd name="connsiteX5" fmla="*/ 0 w 12220575"/>
              <a:gd name="connsiteY5" fmla="*/ 0 h 551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0575" h="5518841">
                <a:moveTo>
                  <a:pt x="0" y="0"/>
                </a:moveTo>
                <a:cubicBezTo>
                  <a:pt x="711200" y="1353448"/>
                  <a:pt x="592139" y="4499371"/>
                  <a:pt x="2628901" y="4502324"/>
                </a:cubicBezTo>
                <a:cubicBezTo>
                  <a:pt x="4665664" y="4505277"/>
                  <a:pt x="10598985" y="1532016"/>
                  <a:pt x="12220575" y="17717"/>
                </a:cubicBezTo>
                <a:lnTo>
                  <a:pt x="12192000" y="5518841"/>
                </a:lnTo>
                <a:lnTo>
                  <a:pt x="0" y="5518841"/>
                </a:lnTo>
                <a:lnTo>
                  <a:pt x="0" y="0"/>
                </a:lnTo>
                <a:close/>
              </a:path>
            </a:pathLst>
          </a:custGeom>
          <a:solidFill>
            <a:srgbClr val="009D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0BD0D9"/>
              </a:solidFill>
              <a:effectLst/>
              <a:uLnTx/>
              <a:uFillTx/>
              <a:latin typeface="Calibri" panose="020F0502020204030204"/>
              <a:ea typeface="+mn-ea"/>
              <a:cs typeface="+mn-cs"/>
            </a:endParaRPr>
          </a:p>
        </p:txBody>
      </p:sp>
      <p:sp>
        <p:nvSpPr>
          <p:cNvPr id="15" name="Прямоугольник 3">
            <a:extLst>
              <a:ext uri="{FF2B5EF4-FFF2-40B4-BE49-F238E27FC236}">
                <a16:creationId xmlns:a16="http://schemas.microsoft.com/office/drawing/2014/main" id="{805C5D66-E30A-4199-8362-F65349BD49FB}"/>
              </a:ext>
            </a:extLst>
          </p:cNvPr>
          <p:cNvSpPr/>
          <p:nvPr/>
        </p:nvSpPr>
        <p:spPr>
          <a:xfrm>
            <a:off x="28575" y="3429000"/>
            <a:ext cx="12192000" cy="3528146"/>
          </a:xfrm>
          <a:custGeom>
            <a:avLst/>
            <a:gdLst>
              <a:gd name="connsiteX0" fmla="*/ 0 w 12192000"/>
              <a:gd name="connsiteY0" fmla="*/ 0 h 5634000"/>
              <a:gd name="connsiteX1" fmla="*/ 12192000 w 12192000"/>
              <a:gd name="connsiteY1" fmla="*/ 0 h 5634000"/>
              <a:gd name="connsiteX2" fmla="*/ 12192000 w 12192000"/>
              <a:gd name="connsiteY2" fmla="*/ 5634000 h 5634000"/>
              <a:gd name="connsiteX3" fmla="*/ 0 w 12192000"/>
              <a:gd name="connsiteY3" fmla="*/ 5634000 h 5634000"/>
              <a:gd name="connsiteX4" fmla="*/ 0 w 12192000"/>
              <a:gd name="connsiteY4" fmla="*/ 0 h 5634000"/>
              <a:gd name="connsiteX0" fmla="*/ 0 w 12192000"/>
              <a:gd name="connsiteY0" fmla="*/ 36884 h 5670884"/>
              <a:gd name="connsiteX1" fmla="*/ 3737811 w 12192000"/>
              <a:gd name="connsiteY1" fmla="*/ 0 h 5670884"/>
              <a:gd name="connsiteX2" fmla="*/ 12192000 w 12192000"/>
              <a:gd name="connsiteY2" fmla="*/ 36884 h 5670884"/>
              <a:gd name="connsiteX3" fmla="*/ 12192000 w 12192000"/>
              <a:gd name="connsiteY3" fmla="*/ 5670884 h 5670884"/>
              <a:gd name="connsiteX4" fmla="*/ 0 w 12192000"/>
              <a:gd name="connsiteY4" fmla="*/ 5670884 h 5670884"/>
              <a:gd name="connsiteX5" fmla="*/ 0 w 12192000"/>
              <a:gd name="connsiteY5" fmla="*/ 36884 h 5670884"/>
              <a:gd name="connsiteX0" fmla="*/ 0 w 12192000"/>
              <a:gd name="connsiteY0" fmla="*/ 0 h 5634000"/>
              <a:gd name="connsiteX1" fmla="*/ 2823411 w 12192000"/>
              <a:gd name="connsiteY1" fmla="*/ 37650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16982 h 5650982"/>
              <a:gd name="connsiteX1" fmla="*/ 2823411 w 12192000"/>
              <a:gd name="connsiteY1" fmla="*/ 3782077 h 5650982"/>
              <a:gd name="connsiteX2" fmla="*/ 12192000 w 12192000"/>
              <a:gd name="connsiteY2" fmla="*/ 16982 h 5650982"/>
              <a:gd name="connsiteX3" fmla="*/ 12192000 w 12192000"/>
              <a:gd name="connsiteY3" fmla="*/ 5650982 h 5650982"/>
              <a:gd name="connsiteX4" fmla="*/ 0 w 12192000"/>
              <a:gd name="connsiteY4" fmla="*/ 5650982 h 5650982"/>
              <a:gd name="connsiteX5" fmla="*/ 0 w 12192000"/>
              <a:gd name="connsiteY5" fmla="*/ 16982 h 5650982"/>
              <a:gd name="connsiteX0" fmla="*/ 0 w 12192000"/>
              <a:gd name="connsiteY0" fmla="*/ 18282 h 5652282"/>
              <a:gd name="connsiteX1" fmla="*/ 2342148 w 12192000"/>
              <a:gd name="connsiteY1" fmla="*/ 3478577 h 5652282"/>
              <a:gd name="connsiteX2" fmla="*/ 12192000 w 12192000"/>
              <a:gd name="connsiteY2" fmla="*/ 18282 h 5652282"/>
              <a:gd name="connsiteX3" fmla="*/ 12192000 w 12192000"/>
              <a:gd name="connsiteY3" fmla="*/ 5652282 h 5652282"/>
              <a:gd name="connsiteX4" fmla="*/ 0 w 12192000"/>
              <a:gd name="connsiteY4" fmla="*/ 5652282 h 5652282"/>
              <a:gd name="connsiteX5" fmla="*/ 0 w 12192000"/>
              <a:gd name="connsiteY5" fmla="*/ 18282 h 5652282"/>
              <a:gd name="connsiteX0" fmla="*/ 0 w 12192000"/>
              <a:gd name="connsiteY0" fmla="*/ 24215 h 5658215"/>
              <a:gd name="connsiteX1" fmla="*/ 2342148 w 12192000"/>
              <a:gd name="connsiteY1" fmla="*/ 3484510 h 5658215"/>
              <a:gd name="connsiteX2" fmla="*/ 12192000 w 12192000"/>
              <a:gd name="connsiteY2" fmla="*/ 24215 h 5658215"/>
              <a:gd name="connsiteX3" fmla="*/ 12192000 w 12192000"/>
              <a:gd name="connsiteY3" fmla="*/ 5658215 h 5658215"/>
              <a:gd name="connsiteX4" fmla="*/ 0 w 12192000"/>
              <a:gd name="connsiteY4" fmla="*/ 5658215 h 5658215"/>
              <a:gd name="connsiteX5" fmla="*/ 0 w 12192000"/>
              <a:gd name="connsiteY5" fmla="*/ 24215 h 5658215"/>
              <a:gd name="connsiteX0" fmla="*/ 0 w 12192000"/>
              <a:gd name="connsiteY0" fmla="*/ 24215 h 5658215"/>
              <a:gd name="connsiteX1" fmla="*/ 2342148 w 12192000"/>
              <a:gd name="connsiteY1" fmla="*/ 3484510 h 5658215"/>
              <a:gd name="connsiteX2" fmla="*/ 12192000 w 12192000"/>
              <a:gd name="connsiteY2" fmla="*/ 24215 h 5658215"/>
              <a:gd name="connsiteX3" fmla="*/ 12192000 w 12192000"/>
              <a:gd name="connsiteY3" fmla="*/ 5658215 h 5658215"/>
              <a:gd name="connsiteX4" fmla="*/ 0 w 12192000"/>
              <a:gd name="connsiteY4" fmla="*/ 5658215 h 5658215"/>
              <a:gd name="connsiteX5" fmla="*/ 0 w 12192000"/>
              <a:gd name="connsiteY5" fmla="*/ 24215 h 5658215"/>
              <a:gd name="connsiteX0" fmla="*/ 0 w 12192000"/>
              <a:gd name="connsiteY0" fmla="*/ 0 h 5634000"/>
              <a:gd name="connsiteX1" fmla="*/ 2342148 w 12192000"/>
              <a:gd name="connsiteY1" fmla="*/ 34602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2342148 w 12192000"/>
              <a:gd name="connsiteY1" fmla="*/ 3460295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3352801 w 12192000"/>
              <a:gd name="connsiteY1" fmla="*/ 4280862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553451 w 12192000"/>
              <a:gd name="connsiteY1" fmla="*/ 4865517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7124701 w 12192000"/>
              <a:gd name="connsiteY1" fmla="*/ 4635198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591551 w 12192000"/>
              <a:gd name="connsiteY1" fmla="*/ 454661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077201 w 12192000"/>
              <a:gd name="connsiteY1" fmla="*/ 454661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153401 w 12192000"/>
              <a:gd name="connsiteY1" fmla="*/ 4174562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8115301 w 12192000"/>
              <a:gd name="connsiteY1" fmla="*/ 4387164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 name="connsiteX0" fmla="*/ 0 w 12192000"/>
              <a:gd name="connsiteY0" fmla="*/ 0 h 5634000"/>
              <a:gd name="connsiteX1" fmla="*/ 2590801 w 12192000"/>
              <a:gd name="connsiteY1" fmla="*/ 4617483 h 5634000"/>
              <a:gd name="connsiteX2" fmla="*/ 12192000 w 12192000"/>
              <a:gd name="connsiteY2" fmla="*/ 0 h 5634000"/>
              <a:gd name="connsiteX3" fmla="*/ 12192000 w 12192000"/>
              <a:gd name="connsiteY3" fmla="*/ 5634000 h 5634000"/>
              <a:gd name="connsiteX4" fmla="*/ 0 w 12192000"/>
              <a:gd name="connsiteY4" fmla="*/ 5634000 h 5634000"/>
              <a:gd name="connsiteX5" fmla="*/ 0 w 12192000"/>
              <a:gd name="connsiteY5" fmla="*/ 0 h 56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634000">
                <a:moveTo>
                  <a:pt x="0" y="0"/>
                </a:moveTo>
                <a:cubicBezTo>
                  <a:pt x="711200" y="1353448"/>
                  <a:pt x="558801" y="4617483"/>
                  <a:pt x="2590801" y="4617483"/>
                </a:cubicBezTo>
                <a:cubicBezTo>
                  <a:pt x="4622801" y="4617483"/>
                  <a:pt x="10684710" y="1647175"/>
                  <a:pt x="12192000" y="0"/>
                </a:cubicBezTo>
                <a:lnTo>
                  <a:pt x="12192000" y="5634000"/>
                </a:lnTo>
                <a:lnTo>
                  <a:pt x="0" y="5634000"/>
                </a:lnTo>
                <a:lnTo>
                  <a:pt x="0" y="0"/>
                </a:lnTo>
                <a:close/>
              </a:path>
            </a:pathLst>
          </a:custGeom>
          <a:solidFill>
            <a:srgbClr val="0F6FC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 name="Подзаголовок 2">
            <a:extLst>
              <a:ext uri="{FF2B5EF4-FFF2-40B4-BE49-F238E27FC236}">
                <a16:creationId xmlns:a16="http://schemas.microsoft.com/office/drawing/2014/main" id="{F8FF1002-5C69-4531-9B57-03F70D4B6C3B}"/>
              </a:ext>
            </a:extLst>
          </p:cNvPr>
          <p:cNvSpPr txBox="1">
            <a:spLocks/>
          </p:cNvSpPr>
          <p:nvPr/>
        </p:nvSpPr>
        <p:spPr>
          <a:xfrm>
            <a:off x="2715350" y="106162"/>
            <a:ext cx="8791575" cy="1655762"/>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2000" kern="1200" cap="all" baseline="0">
                <a:solidFill>
                  <a:schemeClr val="tx2"/>
                </a:solidFill>
                <a:latin typeface="+mn-lt"/>
                <a:ea typeface="+mn-ea"/>
                <a:cs typeface="+mn-cs"/>
              </a:defRPr>
            </a:lvl1pPr>
            <a:lvl2pPr marL="457200" indent="0" algn="ctr" defTabSz="914400" rtl="0" eaLnBrk="1" latinLnBrk="0" hangingPunct="1">
              <a:lnSpc>
                <a:spcPct val="120000"/>
              </a:lnSpc>
              <a:spcBef>
                <a:spcPts val="500"/>
              </a:spcBef>
              <a:buSzPct val="125000"/>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SzPct val="125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uk-UA" b="1" cap="none" dirty="0">
                <a:solidFill>
                  <a:schemeClr val="tx1"/>
                </a:solidFill>
              </a:rPr>
              <a:t>Одеський національний медичний університет</a:t>
            </a:r>
          </a:p>
          <a:p>
            <a:pPr algn="ctr">
              <a:lnSpc>
                <a:spcPct val="100000"/>
              </a:lnSpc>
            </a:pPr>
            <a:r>
              <a:rPr lang="uk-UA" b="1" cap="none" dirty="0">
                <a:solidFill>
                  <a:schemeClr val="tx1"/>
                </a:solidFill>
              </a:rPr>
              <a:t>Кафедра сімейної медицини та поліклінічної терапії</a:t>
            </a:r>
          </a:p>
        </p:txBody>
      </p:sp>
      <p:sp>
        <p:nvSpPr>
          <p:cNvPr id="17" name="Заголовок 1">
            <a:extLst>
              <a:ext uri="{FF2B5EF4-FFF2-40B4-BE49-F238E27FC236}">
                <a16:creationId xmlns:a16="http://schemas.microsoft.com/office/drawing/2014/main" id="{F2502F65-719A-48BC-BDDF-110BC88EF17B}"/>
              </a:ext>
            </a:extLst>
          </p:cNvPr>
          <p:cNvSpPr>
            <a:spLocks noGrp="1"/>
          </p:cNvSpPr>
          <p:nvPr>
            <p:ph type="ctrTitle"/>
          </p:nvPr>
        </p:nvSpPr>
        <p:spPr>
          <a:xfrm>
            <a:off x="4857193" y="2979783"/>
            <a:ext cx="7672705" cy="2832981"/>
          </a:xfrm>
        </p:spPr>
        <p:txBody>
          <a:bodyPr>
            <a:noAutofit/>
          </a:bodyPr>
          <a:lstStyle/>
          <a:p>
            <a:pPr algn="ctr"/>
            <a:r>
              <a:rPr lang="uk-UA" sz="2800" b="1" cap="none" dirty="0">
                <a:solidFill>
                  <a:schemeClr val="tx1">
                    <a:lumMod val="95000"/>
                    <a:lumOff val="5000"/>
                  </a:schemeClr>
                </a:solidFill>
              </a:rPr>
              <a:t>Місце сімейної медицини в загальній структурі охорони здоров'я та принципи сімейного обслуговування населення. Організація роботи сімейного лікаря</a:t>
            </a:r>
          </a:p>
        </p:txBody>
      </p:sp>
      <p:sp>
        <p:nvSpPr>
          <p:cNvPr id="19" name="Подзаголовок 2">
            <a:extLst>
              <a:ext uri="{FF2B5EF4-FFF2-40B4-BE49-F238E27FC236}">
                <a16:creationId xmlns:a16="http://schemas.microsoft.com/office/drawing/2014/main" id="{166E18EC-9CA6-4A03-A72B-8F04EEE5541C}"/>
              </a:ext>
            </a:extLst>
          </p:cNvPr>
          <p:cNvSpPr txBox="1">
            <a:spLocks/>
          </p:cNvSpPr>
          <p:nvPr/>
        </p:nvSpPr>
        <p:spPr>
          <a:xfrm>
            <a:off x="2409026" y="6253894"/>
            <a:ext cx="2580498" cy="975360"/>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2000" kern="1200" cap="all" baseline="0">
                <a:solidFill>
                  <a:schemeClr val="tx2"/>
                </a:solidFill>
                <a:latin typeface="+mn-lt"/>
                <a:ea typeface="+mn-ea"/>
                <a:cs typeface="+mn-cs"/>
              </a:defRPr>
            </a:lvl1pPr>
            <a:lvl2pPr marL="457200" indent="0" algn="ctr" defTabSz="914400" rtl="0" eaLnBrk="1" latinLnBrk="0" hangingPunct="1">
              <a:lnSpc>
                <a:spcPct val="120000"/>
              </a:lnSpc>
              <a:spcBef>
                <a:spcPts val="500"/>
              </a:spcBef>
              <a:buSzPct val="125000"/>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SzPct val="125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ru-RU" sz="1400" b="1" cap="none" dirty="0">
                <a:solidFill>
                  <a:schemeClr val="tx1"/>
                </a:solidFill>
              </a:rPr>
              <a:t>Одеса </a:t>
            </a:r>
          </a:p>
          <a:p>
            <a:pPr algn="ctr">
              <a:lnSpc>
                <a:spcPct val="100000"/>
              </a:lnSpc>
            </a:pPr>
            <a:r>
              <a:rPr lang="ru-RU" sz="1400" b="1" dirty="0">
                <a:solidFill>
                  <a:schemeClr val="tx1"/>
                </a:solidFill>
              </a:rPr>
              <a:t>2021/2022</a:t>
            </a:r>
          </a:p>
        </p:txBody>
      </p:sp>
      <p:sp>
        <p:nvSpPr>
          <p:cNvPr id="3" name="Подзаголовок 2">
            <a:extLst>
              <a:ext uri="{FF2B5EF4-FFF2-40B4-BE49-F238E27FC236}">
                <a16:creationId xmlns:a16="http://schemas.microsoft.com/office/drawing/2014/main" id="{CB8292EF-F826-4901-935B-8C834031DE27}"/>
              </a:ext>
            </a:extLst>
          </p:cNvPr>
          <p:cNvSpPr>
            <a:spLocks noGrp="1"/>
          </p:cNvSpPr>
          <p:nvPr>
            <p:ph type="subTitle" idx="1"/>
          </p:nvPr>
        </p:nvSpPr>
        <p:spPr>
          <a:xfrm>
            <a:off x="4396489" y="5996301"/>
            <a:ext cx="7766936" cy="1096899"/>
          </a:xfrm>
        </p:spPr>
        <p:txBody>
          <a:bodyPr/>
          <a:lstStyle/>
          <a:p>
            <a:r>
              <a:rPr lang="uk-UA" dirty="0">
                <a:solidFill>
                  <a:schemeClr val="tx1"/>
                </a:solidFill>
              </a:rPr>
              <a:t>Підготувала</a:t>
            </a:r>
            <a:r>
              <a:rPr lang="uk-UA">
                <a:solidFill>
                  <a:schemeClr val="tx1"/>
                </a:solidFill>
              </a:rPr>
              <a:t>: асистентка </a:t>
            </a:r>
            <a:r>
              <a:rPr lang="uk-UA" dirty="0">
                <a:solidFill>
                  <a:schemeClr val="tx1"/>
                </a:solidFill>
              </a:rPr>
              <a:t>Тулянцева Є.О.</a:t>
            </a:r>
          </a:p>
        </p:txBody>
      </p:sp>
    </p:spTree>
    <p:extLst>
      <p:ext uri="{BB962C8B-B14F-4D97-AF65-F5344CB8AC3E}">
        <p14:creationId xmlns:p14="http://schemas.microsoft.com/office/powerpoint/2010/main" val="3736151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16164D-2B9D-4C9C-8B82-50C9366D1B00}"/>
              </a:ext>
            </a:extLst>
          </p:cNvPr>
          <p:cNvSpPr>
            <a:spLocks noGrp="1"/>
          </p:cNvSpPr>
          <p:nvPr>
            <p:ph type="title"/>
          </p:nvPr>
        </p:nvSpPr>
        <p:spPr>
          <a:noFill/>
          <a:ln>
            <a:noFill/>
          </a:ln>
        </p:spPr>
        <p:txBody>
          <a:bodyPr/>
          <a:lstStyle/>
          <a:p>
            <a:r>
              <a:rPr lang="uk-UA" dirty="0"/>
              <a:t>Мета заняття:</a:t>
            </a:r>
          </a:p>
        </p:txBody>
      </p:sp>
      <p:sp>
        <p:nvSpPr>
          <p:cNvPr id="3" name="Объект 2">
            <a:extLst>
              <a:ext uri="{FF2B5EF4-FFF2-40B4-BE49-F238E27FC236}">
                <a16:creationId xmlns:a16="http://schemas.microsoft.com/office/drawing/2014/main" id="{D4BEDEED-18E4-4D6E-AF22-B4B0E15333A2}"/>
              </a:ext>
            </a:extLst>
          </p:cNvPr>
          <p:cNvSpPr>
            <a:spLocks noGrp="1"/>
          </p:cNvSpPr>
          <p:nvPr>
            <p:ph idx="1"/>
          </p:nvPr>
        </p:nvSpPr>
        <p:spPr/>
        <p:txBody>
          <a:bodyPr/>
          <a:lstStyle/>
          <a:p>
            <a:r>
              <a:rPr lang="uk-UA" sz="2800" b="1" dirty="0"/>
              <a:t>Знати та заповнювати основні облікові медичні документи в закладах сімейної медицини. Володіти особливостями роботи сімейного лікаря та дільничного терапевта. Володіти особливостями спілкування сімейного лікаря з пацієнтами та його родиною.</a:t>
            </a:r>
          </a:p>
          <a:p>
            <a:endParaRPr lang="uk-UA" dirty="0"/>
          </a:p>
        </p:txBody>
      </p:sp>
    </p:spTree>
    <p:extLst>
      <p:ext uri="{BB962C8B-B14F-4D97-AF65-F5344CB8AC3E}">
        <p14:creationId xmlns:p14="http://schemas.microsoft.com/office/powerpoint/2010/main" val="139271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261356-BDAD-4C09-B9F3-7B8510180B4C}"/>
              </a:ext>
            </a:extLst>
          </p:cNvPr>
          <p:cNvSpPr>
            <a:spLocks noGrp="1"/>
          </p:cNvSpPr>
          <p:nvPr>
            <p:ph type="title"/>
          </p:nvPr>
        </p:nvSpPr>
        <p:spPr>
          <a:xfrm>
            <a:off x="-753823" y="156239"/>
            <a:ext cx="8596668" cy="944774"/>
          </a:xfrm>
        </p:spPr>
        <p:txBody>
          <a:bodyPr/>
          <a:lstStyle/>
          <a:p>
            <a:pPr algn="ctr"/>
            <a:r>
              <a:rPr lang="uk-UA" dirty="0"/>
              <a:t>Основні поняття</a:t>
            </a:r>
          </a:p>
        </p:txBody>
      </p:sp>
      <p:sp>
        <p:nvSpPr>
          <p:cNvPr id="3" name="Объект 2">
            <a:extLst>
              <a:ext uri="{FF2B5EF4-FFF2-40B4-BE49-F238E27FC236}">
                <a16:creationId xmlns:a16="http://schemas.microsoft.com/office/drawing/2014/main" id="{467BFEBD-72EB-4C24-B002-5B4BB04CBE93}"/>
              </a:ext>
            </a:extLst>
          </p:cNvPr>
          <p:cNvSpPr>
            <a:spLocks noGrp="1"/>
          </p:cNvSpPr>
          <p:nvPr>
            <p:ph idx="1"/>
          </p:nvPr>
        </p:nvSpPr>
        <p:spPr>
          <a:xfrm>
            <a:off x="677335" y="1101013"/>
            <a:ext cx="5734352" cy="5343330"/>
          </a:xfrm>
        </p:spPr>
        <p:txBody>
          <a:bodyPr/>
          <a:lstStyle/>
          <a:p>
            <a:r>
              <a:rPr lang="uk-UA" dirty="0"/>
              <a:t>Медична допомога - діяльність </a:t>
            </a:r>
            <a:r>
              <a:rPr lang="uk-UA" dirty="0" err="1"/>
              <a:t>професійно</a:t>
            </a:r>
            <a:r>
              <a:rPr lang="uk-UA" dirty="0"/>
              <a:t> підготовлених медичних працівників, що спрямована на профілактику, діагностику, лікування та реабілітацію пацієнтів у зв'язку з хворобами, травмами, отруєннями та патологічними станами, а також у зв'язку з вагітністю та пологами. </a:t>
            </a:r>
          </a:p>
          <a:p>
            <a:r>
              <a:rPr lang="uk-UA" dirty="0"/>
              <a:t>Медичне обслуговування - діяльність закладів охорони здоров'я та фізичних осіб - підприємців, які зареєстровані та отримали відповідну ліцензію, в установленому законом порядку, у сфері охорони здоров'я, яка не обов'язково обмежується медичною допомогою.</a:t>
            </a:r>
          </a:p>
          <a:p>
            <a:endParaRPr lang="uk-UA" dirty="0"/>
          </a:p>
        </p:txBody>
      </p:sp>
      <p:pic>
        <p:nvPicPr>
          <p:cNvPr id="4" name="Рисунок 3">
            <a:extLst>
              <a:ext uri="{FF2B5EF4-FFF2-40B4-BE49-F238E27FC236}">
                <a16:creationId xmlns:a16="http://schemas.microsoft.com/office/drawing/2014/main" id="{90F06BAF-D6A0-4E53-9269-F01A26A5562F}"/>
              </a:ext>
            </a:extLst>
          </p:cNvPr>
          <p:cNvPicPr>
            <a:picLocks noChangeAspect="1"/>
          </p:cNvPicPr>
          <p:nvPr/>
        </p:nvPicPr>
        <p:blipFill>
          <a:blip r:embed="rId2"/>
          <a:stretch>
            <a:fillRect/>
          </a:stretch>
        </p:blipFill>
        <p:spPr>
          <a:xfrm>
            <a:off x="7040880" y="0"/>
            <a:ext cx="5151120" cy="6858000"/>
          </a:xfrm>
          <a:prstGeom prst="rect">
            <a:avLst/>
          </a:prstGeom>
        </p:spPr>
      </p:pic>
    </p:spTree>
    <p:extLst>
      <p:ext uri="{BB962C8B-B14F-4D97-AF65-F5344CB8AC3E}">
        <p14:creationId xmlns:p14="http://schemas.microsoft.com/office/powerpoint/2010/main" val="275640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8" name="Рисунок 27">
            <a:extLst>
              <a:ext uri="{FF2B5EF4-FFF2-40B4-BE49-F238E27FC236}">
                <a16:creationId xmlns:a16="http://schemas.microsoft.com/office/drawing/2014/main" id="{CE765DB7-E9B6-43BB-9097-9346F529734E}"/>
              </a:ext>
            </a:extLst>
          </p:cNvPr>
          <p:cNvPicPr>
            <a:picLocks noChangeAspect="1"/>
          </p:cNvPicPr>
          <p:nvPr/>
        </p:nvPicPr>
        <p:blipFill>
          <a:blip r:embed="rId3"/>
          <a:stretch>
            <a:fillRect/>
          </a:stretch>
        </p:blipFill>
        <p:spPr>
          <a:xfrm>
            <a:off x="2984242" y="5799819"/>
            <a:ext cx="2066723" cy="1036410"/>
          </a:xfrm>
          <a:prstGeom prst="rect">
            <a:avLst/>
          </a:prstGeom>
        </p:spPr>
      </p:pic>
      <p:sp>
        <p:nvSpPr>
          <p:cNvPr id="40" name="Заголовок 1">
            <a:extLst>
              <a:ext uri="{FF2B5EF4-FFF2-40B4-BE49-F238E27FC236}">
                <a16:creationId xmlns:a16="http://schemas.microsoft.com/office/drawing/2014/main" id="{F96AC41F-70FE-4F67-B3A8-30B7E8B5A91C}"/>
              </a:ext>
            </a:extLst>
          </p:cNvPr>
          <p:cNvSpPr txBox="1">
            <a:spLocks/>
          </p:cNvSpPr>
          <p:nvPr/>
        </p:nvSpPr>
        <p:spPr>
          <a:xfrm>
            <a:off x="1" y="320263"/>
            <a:ext cx="4572000" cy="1810152"/>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uk-UA" sz="3200" dirty="0">
                <a:solidFill>
                  <a:schemeClr val="accent2">
                    <a:lumMod val="75000"/>
                  </a:schemeClr>
                </a:solidFill>
              </a:rPr>
              <a:t>Види медичної допомоги:</a:t>
            </a:r>
          </a:p>
        </p:txBody>
      </p:sp>
      <p:pic>
        <p:nvPicPr>
          <p:cNvPr id="66" name="Рисунок 65">
            <a:extLst>
              <a:ext uri="{FF2B5EF4-FFF2-40B4-BE49-F238E27FC236}">
                <a16:creationId xmlns:a16="http://schemas.microsoft.com/office/drawing/2014/main" id="{DADE734C-7511-454C-80BB-14B4C5F0F35A}"/>
              </a:ext>
            </a:extLst>
          </p:cNvPr>
          <p:cNvPicPr>
            <a:picLocks noChangeAspect="1"/>
          </p:cNvPicPr>
          <p:nvPr/>
        </p:nvPicPr>
        <p:blipFill>
          <a:blip r:embed="rId4"/>
          <a:stretch>
            <a:fillRect/>
          </a:stretch>
        </p:blipFill>
        <p:spPr>
          <a:xfrm>
            <a:off x="2439457" y="457200"/>
            <a:ext cx="7698282" cy="6858000"/>
          </a:xfrm>
          <a:prstGeom prst="rect">
            <a:avLst/>
          </a:prstGeom>
        </p:spPr>
      </p:pic>
      <p:pic>
        <p:nvPicPr>
          <p:cNvPr id="3" name="Рисунок 2">
            <a:extLst>
              <a:ext uri="{FF2B5EF4-FFF2-40B4-BE49-F238E27FC236}">
                <a16:creationId xmlns:a16="http://schemas.microsoft.com/office/drawing/2014/main" id="{BA96BDE8-B6EB-4416-BFB1-48AAD9364297}"/>
              </a:ext>
            </a:extLst>
          </p:cNvPr>
          <p:cNvPicPr>
            <a:picLocks noChangeAspect="1"/>
          </p:cNvPicPr>
          <p:nvPr/>
        </p:nvPicPr>
        <p:blipFill>
          <a:blip r:embed="rId5"/>
          <a:stretch>
            <a:fillRect/>
          </a:stretch>
        </p:blipFill>
        <p:spPr>
          <a:xfrm>
            <a:off x="7285330" y="138146"/>
            <a:ext cx="2030144" cy="1030313"/>
          </a:xfrm>
          <a:prstGeom prst="rect">
            <a:avLst/>
          </a:prstGeom>
        </p:spPr>
      </p:pic>
      <p:pic>
        <p:nvPicPr>
          <p:cNvPr id="4" name="Рисунок 3">
            <a:extLst>
              <a:ext uri="{FF2B5EF4-FFF2-40B4-BE49-F238E27FC236}">
                <a16:creationId xmlns:a16="http://schemas.microsoft.com/office/drawing/2014/main" id="{0B872C4B-1F84-4FA2-9381-D1F3242309A7}"/>
              </a:ext>
            </a:extLst>
          </p:cNvPr>
          <p:cNvPicPr>
            <a:picLocks noChangeAspect="1"/>
          </p:cNvPicPr>
          <p:nvPr/>
        </p:nvPicPr>
        <p:blipFill>
          <a:blip r:embed="rId6"/>
          <a:stretch>
            <a:fillRect/>
          </a:stretch>
        </p:blipFill>
        <p:spPr>
          <a:xfrm>
            <a:off x="9294211" y="1817270"/>
            <a:ext cx="2103302" cy="1030313"/>
          </a:xfrm>
          <a:prstGeom prst="rect">
            <a:avLst/>
          </a:prstGeom>
        </p:spPr>
      </p:pic>
      <p:pic>
        <p:nvPicPr>
          <p:cNvPr id="5" name="Рисунок 4">
            <a:extLst>
              <a:ext uri="{FF2B5EF4-FFF2-40B4-BE49-F238E27FC236}">
                <a16:creationId xmlns:a16="http://schemas.microsoft.com/office/drawing/2014/main" id="{AE7E4E70-F5E7-45EC-B38A-4580F6603361}"/>
              </a:ext>
            </a:extLst>
          </p:cNvPr>
          <p:cNvPicPr>
            <a:picLocks noChangeAspect="1"/>
          </p:cNvPicPr>
          <p:nvPr/>
        </p:nvPicPr>
        <p:blipFill>
          <a:blip r:embed="rId7"/>
          <a:stretch>
            <a:fillRect/>
          </a:stretch>
        </p:blipFill>
        <p:spPr>
          <a:xfrm>
            <a:off x="9318597" y="4395623"/>
            <a:ext cx="2078916" cy="1030313"/>
          </a:xfrm>
          <a:prstGeom prst="rect">
            <a:avLst/>
          </a:prstGeom>
        </p:spPr>
      </p:pic>
      <p:pic>
        <p:nvPicPr>
          <p:cNvPr id="7" name="Рисунок 6">
            <a:extLst>
              <a:ext uri="{FF2B5EF4-FFF2-40B4-BE49-F238E27FC236}">
                <a16:creationId xmlns:a16="http://schemas.microsoft.com/office/drawing/2014/main" id="{805F5104-6DD7-4DF2-830B-77EBDDE1B8C8}"/>
              </a:ext>
            </a:extLst>
          </p:cNvPr>
          <p:cNvPicPr>
            <a:picLocks noChangeAspect="1"/>
          </p:cNvPicPr>
          <p:nvPr/>
        </p:nvPicPr>
        <p:blipFill>
          <a:blip r:embed="rId8"/>
          <a:stretch>
            <a:fillRect/>
          </a:stretch>
        </p:blipFill>
        <p:spPr>
          <a:xfrm>
            <a:off x="2984242" y="5799819"/>
            <a:ext cx="1987468" cy="1030313"/>
          </a:xfrm>
          <a:prstGeom prst="rect">
            <a:avLst/>
          </a:prstGeom>
        </p:spPr>
      </p:pic>
      <p:pic>
        <p:nvPicPr>
          <p:cNvPr id="8" name="Рисунок 7">
            <a:extLst>
              <a:ext uri="{FF2B5EF4-FFF2-40B4-BE49-F238E27FC236}">
                <a16:creationId xmlns:a16="http://schemas.microsoft.com/office/drawing/2014/main" id="{5236C9FB-FFC3-4A66-8791-EEB4FEC12E43}"/>
              </a:ext>
            </a:extLst>
          </p:cNvPr>
          <p:cNvPicPr>
            <a:picLocks noChangeAspect="1"/>
          </p:cNvPicPr>
          <p:nvPr/>
        </p:nvPicPr>
        <p:blipFill>
          <a:blip r:embed="rId9"/>
          <a:stretch>
            <a:fillRect/>
          </a:stretch>
        </p:blipFill>
        <p:spPr>
          <a:xfrm>
            <a:off x="969790" y="4144675"/>
            <a:ext cx="2109399" cy="1036410"/>
          </a:xfrm>
          <a:prstGeom prst="rect">
            <a:avLst/>
          </a:prstGeom>
        </p:spPr>
      </p:pic>
      <p:pic>
        <p:nvPicPr>
          <p:cNvPr id="9" name="Рисунок 8">
            <a:extLst>
              <a:ext uri="{FF2B5EF4-FFF2-40B4-BE49-F238E27FC236}">
                <a16:creationId xmlns:a16="http://schemas.microsoft.com/office/drawing/2014/main" id="{7052292E-6D56-4CC0-A8EF-015799DD101D}"/>
              </a:ext>
            </a:extLst>
          </p:cNvPr>
          <p:cNvPicPr>
            <a:picLocks noChangeAspect="1"/>
          </p:cNvPicPr>
          <p:nvPr/>
        </p:nvPicPr>
        <p:blipFill>
          <a:blip r:embed="rId10"/>
          <a:stretch>
            <a:fillRect/>
          </a:stretch>
        </p:blipFill>
        <p:spPr>
          <a:xfrm>
            <a:off x="1049045" y="1851696"/>
            <a:ext cx="2030144" cy="1036410"/>
          </a:xfrm>
          <a:prstGeom prst="rect">
            <a:avLst/>
          </a:prstGeom>
        </p:spPr>
      </p:pic>
    </p:spTree>
    <p:extLst>
      <p:ext uri="{BB962C8B-B14F-4D97-AF65-F5344CB8AC3E}">
        <p14:creationId xmlns:p14="http://schemas.microsoft.com/office/powerpoint/2010/main" val="1136496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33BF11-2C10-4B17-A103-FD66659F229F}"/>
              </a:ext>
            </a:extLst>
          </p:cNvPr>
          <p:cNvSpPr>
            <a:spLocks noGrp="1"/>
          </p:cNvSpPr>
          <p:nvPr>
            <p:ph type="title"/>
          </p:nvPr>
        </p:nvSpPr>
        <p:spPr>
          <a:xfrm>
            <a:off x="1134533" y="358368"/>
            <a:ext cx="10186609" cy="772886"/>
          </a:xfrm>
        </p:spPr>
        <p:txBody>
          <a:bodyPr/>
          <a:lstStyle/>
          <a:p>
            <a:pPr algn="ctr"/>
            <a:r>
              <a:rPr lang="uk-UA" dirty="0">
                <a:solidFill>
                  <a:schemeClr val="accent2">
                    <a:lumMod val="75000"/>
                  </a:schemeClr>
                </a:solidFill>
              </a:rPr>
              <a:t>Умови надання медичної допомоги</a:t>
            </a:r>
          </a:p>
        </p:txBody>
      </p:sp>
      <p:sp>
        <p:nvSpPr>
          <p:cNvPr id="3" name="Объект 2">
            <a:extLst>
              <a:ext uri="{FF2B5EF4-FFF2-40B4-BE49-F238E27FC236}">
                <a16:creationId xmlns:a16="http://schemas.microsoft.com/office/drawing/2014/main" id="{132455E5-37CB-4B43-89EA-6714A6CB7C6C}"/>
              </a:ext>
            </a:extLst>
          </p:cNvPr>
          <p:cNvSpPr>
            <a:spLocks noGrp="1"/>
          </p:cNvSpPr>
          <p:nvPr>
            <p:ph idx="1"/>
          </p:nvPr>
        </p:nvSpPr>
        <p:spPr>
          <a:xfrm>
            <a:off x="3581402" y="1719944"/>
            <a:ext cx="2405742" cy="4038599"/>
          </a:xfrm>
        </p:spPr>
        <p:txBody>
          <a:bodyPr>
            <a:normAutofit/>
          </a:bodyPr>
          <a:lstStyle/>
          <a:p>
            <a:r>
              <a:rPr lang="uk-UA" dirty="0"/>
              <a:t>поза медичної організації </a:t>
            </a:r>
          </a:p>
          <a:p>
            <a:pPr marL="0" indent="0">
              <a:buNone/>
            </a:pPr>
            <a:r>
              <a:rPr lang="uk-UA" dirty="0"/>
              <a:t> </a:t>
            </a:r>
          </a:p>
          <a:p>
            <a:pPr marL="0" indent="0">
              <a:buNone/>
            </a:pPr>
            <a:r>
              <a:rPr lang="uk-UA" dirty="0"/>
              <a:t> </a:t>
            </a:r>
          </a:p>
          <a:p>
            <a:pPr marL="0" indent="0">
              <a:buNone/>
            </a:pPr>
            <a:r>
              <a:rPr lang="uk-UA" dirty="0"/>
              <a:t> </a:t>
            </a:r>
          </a:p>
          <a:p>
            <a:pPr marL="0" indent="0">
              <a:buNone/>
            </a:pPr>
            <a:r>
              <a:rPr lang="uk-UA" dirty="0"/>
              <a:t> </a:t>
            </a:r>
          </a:p>
          <a:p>
            <a:pPr marL="0" indent="0">
              <a:buNone/>
            </a:pPr>
            <a:r>
              <a:rPr lang="uk-UA" dirty="0"/>
              <a:t> </a:t>
            </a:r>
          </a:p>
          <a:p>
            <a:r>
              <a:rPr lang="uk-UA" dirty="0"/>
              <a:t>амбулаторно</a:t>
            </a:r>
          </a:p>
        </p:txBody>
      </p:sp>
      <p:pic>
        <p:nvPicPr>
          <p:cNvPr id="4" name="Рисунок 3">
            <a:extLst>
              <a:ext uri="{FF2B5EF4-FFF2-40B4-BE49-F238E27FC236}">
                <a16:creationId xmlns:a16="http://schemas.microsoft.com/office/drawing/2014/main" id="{2B87C727-8B75-4288-85C5-1DE3E7C87602}"/>
              </a:ext>
            </a:extLst>
          </p:cNvPr>
          <p:cNvPicPr>
            <a:picLocks noChangeAspect="1"/>
          </p:cNvPicPr>
          <p:nvPr/>
        </p:nvPicPr>
        <p:blipFill>
          <a:blip r:embed="rId2"/>
          <a:stretch>
            <a:fillRect/>
          </a:stretch>
        </p:blipFill>
        <p:spPr>
          <a:xfrm>
            <a:off x="534760" y="1449522"/>
            <a:ext cx="2966785" cy="1979478"/>
          </a:xfrm>
          <a:prstGeom prst="rect">
            <a:avLst/>
          </a:prstGeom>
        </p:spPr>
      </p:pic>
      <p:pic>
        <p:nvPicPr>
          <p:cNvPr id="5" name="Рисунок 4">
            <a:extLst>
              <a:ext uri="{FF2B5EF4-FFF2-40B4-BE49-F238E27FC236}">
                <a16:creationId xmlns:a16="http://schemas.microsoft.com/office/drawing/2014/main" id="{5F495D11-85E6-4D26-B587-732EC167BF53}"/>
              </a:ext>
            </a:extLst>
          </p:cNvPr>
          <p:cNvPicPr>
            <a:picLocks noChangeAspect="1"/>
          </p:cNvPicPr>
          <p:nvPr/>
        </p:nvPicPr>
        <p:blipFill>
          <a:blip r:embed="rId3"/>
          <a:stretch>
            <a:fillRect/>
          </a:stretch>
        </p:blipFill>
        <p:spPr>
          <a:xfrm>
            <a:off x="534760" y="3931464"/>
            <a:ext cx="2969218" cy="1979478"/>
          </a:xfrm>
          <a:prstGeom prst="rect">
            <a:avLst/>
          </a:prstGeom>
        </p:spPr>
      </p:pic>
      <p:sp>
        <p:nvSpPr>
          <p:cNvPr id="12" name="TextBox 11">
            <a:extLst>
              <a:ext uri="{FF2B5EF4-FFF2-40B4-BE49-F238E27FC236}">
                <a16:creationId xmlns:a16="http://schemas.microsoft.com/office/drawing/2014/main" id="{13682A53-8B6C-45CE-808B-64525FCCD235}"/>
              </a:ext>
            </a:extLst>
          </p:cNvPr>
          <p:cNvSpPr txBox="1"/>
          <p:nvPr/>
        </p:nvSpPr>
        <p:spPr>
          <a:xfrm>
            <a:off x="9049545" y="1719944"/>
            <a:ext cx="3222172" cy="2800767"/>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в денному стаціонарі </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endPar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endPar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endParaRPr>
          </a:p>
          <a:p>
            <a:pPr marR="0" lvl="0" algn="l" defTabSz="457200" rtl="0" eaLnBrk="1" fontAlgn="auto" latinLnBrk="0" hangingPunct="1">
              <a:lnSpc>
                <a:spcPct val="100000"/>
              </a:lnSpc>
              <a:spcBef>
                <a:spcPts val="1000"/>
              </a:spcBef>
              <a:spcAft>
                <a:spcPts val="0"/>
              </a:spcAft>
              <a:buClr>
                <a:srgbClr val="5FCBEF"/>
              </a:buClr>
              <a:buSzPct val="80000"/>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 </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endPar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endPar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стаціонарно</a:t>
            </a:r>
          </a:p>
        </p:txBody>
      </p:sp>
      <p:pic>
        <p:nvPicPr>
          <p:cNvPr id="13" name="Рисунок 12">
            <a:extLst>
              <a:ext uri="{FF2B5EF4-FFF2-40B4-BE49-F238E27FC236}">
                <a16:creationId xmlns:a16="http://schemas.microsoft.com/office/drawing/2014/main" id="{CD743E61-2B26-4615-8A76-796D8EDBB5FE}"/>
              </a:ext>
            </a:extLst>
          </p:cNvPr>
          <p:cNvPicPr>
            <a:picLocks noChangeAspect="1"/>
          </p:cNvPicPr>
          <p:nvPr/>
        </p:nvPicPr>
        <p:blipFill>
          <a:blip r:embed="rId4"/>
          <a:stretch>
            <a:fillRect/>
          </a:stretch>
        </p:blipFill>
        <p:spPr>
          <a:xfrm>
            <a:off x="5987144" y="3931464"/>
            <a:ext cx="2969217" cy="1979478"/>
          </a:xfrm>
          <a:prstGeom prst="rect">
            <a:avLst/>
          </a:prstGeom>
        </p:spPr>
      </p:pic>
      <p:pic>
        <p:nvPicPr>
          <p:cNvPr id="16" name="Рисунок 15">
            <a:extLst>
              <a:ext uri="{FF2B5EF4-FFF2-40B4-BE49-F238E27FC236}">
                <a16:creationId xmlns:a16="http://schemas.microsoft.com/office/drawing/2014/main" id="{2F42B970-E821-44B8-819E-30C0F00830ED}"/>
              </a:ext>
            </a:extLst>
          </p:cNvPr>
          <p:cNvPicPr>
            <a:picLocks noChangeAspect="1"/>
          </p:cNvPicPr>
          <p:nvPr/>
        </p:nvPicPr>
        <p:blipFill>
          <a:blip r:embed="rId5"/>
          <a:stretch>
            <a:fillRect/>
          </a:stretch>
        </p:blipFill>
        <p:spPr>
          <a:xfrm>
            <a:off x="5767593" y="1238613"/>
            <a:ext cx="3659436" cy="2609392"/>
          </a:xfrm>
          <a:prstGeom prst="rect">
            <a:avLst/>
          </a:prstGeom>
        </p:spPr>
      </p:pic>
    </p:spTree>
    <p:extLst>
      <p:ext uri="{BB962C8B-B14F-4D97-AF65-F5344CB8AC3E}">
        <p14:creationId xmlns:p14="http://schemas.microsoft.com/office/powerpoint/2010/main" val="834065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DAD2CA-CA4E-49F2-9550-325A264C67F8}"/>
              </a:ext>
            </a:extLst>
          </p:cNvPr>
          <p:cNvSpPr>
            <a:spLocks noGrp="1"/>
          </p:cNvSpPr>
          <p:nvPr>
            <p:ph type="title"/>
          </p:nvPr>
        </p:nvSpPr>
        <p:spPr>
          <a:xfrm>
            <a:off x="862391" y="255814"/>
            <a:ext cx="8596668" cy="707571"/>
          </a:xfrm>
        </p:spPr>
        <p:txBody>
          <a:bodyPr/>
          <a:lstStyle/>
          <a:p>
            <a:pPr algn="ctr"/>
            <a:r>
              <a:rPr lang="uk-UA" dirty="0"/>
              <a:t>Форми надання медичної допомоги</a:t>
            </a:r>
          </a:p>
        </p:txBody>
      </p:sp>
      <p:sp>
        <p:nvSpPr>
          <p:cNvPr id="3" name="Объект 2">
            <a:extLst>
              <a:ext uri="{FF2B5EF4-FFF2-40B4-BE49-F238E27FC236}">
                <a16:creationId xmlns:a16="http://schemas.microsoft.com/office/drawing/2014/main" id="{7E035651-0902-4698-A907-B73CC81C4044}"/>
              </a:ext>
            </a:extLst>
          </p:cNvPr>
          <p:cNvSpPr>
            <a:spLocks noGrp="1"/>
          </p:cNvSpPr>
          <p:nvPr>
            <p:ph idx="1"/>
          </p:nvPr>
        </p:nvSpPr>
        <p:spPr>
          <a:xfrm>
            <a:off x="3777341" y="1157969"/>
            <a:ext cx="6933573" cy="5734730"/>
          </a:xfrm>
        </p:spPr>
        <p:txBody>
          <a:bodyPr>
            <a:normAutofit fontScale="92500" lnSpcReduction="10000"/>
          </a:bodyPr>
          <a:lstStyle/>
          <a:p>
            <a:pPr>
              <a:buFont typeface="+mj-lt"/>
              <a:buAutoNum type="arabicPeriod"/>
            </a:pPr>
            <a:r>
              <a:rPr lang="uk-UA" b="1" dirty="0"/>
              <a:t>екстрена</a:t>
            </a:r>
            <a:r>
              <a:rPr lang="uk-UA" dirty="0"/>
              <a:t> - медична допомога, що надається при раптових гострих захворюваннях, станах, загостренні хронічних захворювань, що становлять загрозу життю пацієнта; </a:t>
            </a:r>
          </a:p>
          <a:p>
            <a:pPr>
              <a:buFont typeface="+mj-lt"/>
              <a:buAutoNum type="arabicPeriod"/>
            </a:pPr>
            <a:endParaRPr lang="uk-UA" dirty="0"/>
          </a:p>
          <a:p>
            <a:pPr>
              <a:buFont typeface="+mj-lt"/>
              <a:buAutoNum type="arabicPeriod"/>
            </a:pPr>
            <a:endParaRPr lang="uk-UA" dirty="0"/>
          </a:p>
          <a:p>
            <a:pPr>
              <a:buFont typeface="+mj-lt"/>
              <a:buAutoNum type="arabicPeriod"/>
            </a:pPr>
            <a:endParaRPr lang="uk-UA" dirty="0"/>
          </a:p>
          <a:p>
            <a:pPr>
              <a:buFont typeface="+mj-lt"/>
              <a:buAutoNum type="arabicPeriod"/>
            </a:pPr>
            <a:r>
              <a:rPr lang="uk-UA" b="1" dirty="0"/>
              <a:t>невідкладна</a:t>
            </a:r>
            <a:r>
              <a:rPr lang="uk-UA" dirty="0"/>
              <a:t> - медична допомога, що надається при раптових гострих захворюваннях, станах, загостренні хронічних захворювань без явних ознак загрози життю пацієнта; </a:t>
            </a:r>
          </a:p>
          <a:p>
            <a:pPr>
              <a:buFont typeface="+mj-lt"/>
              <a:buAutoNum type="arabicPeriod"/>
            </a:pPr>
            <a:endParaRPr lang="uk-UA" dirty="0"/>
          </a:p>
          <a:p>
            <a:pPr>
              <a:buFont typeface="+mj-lt"/>
              <a:buAutoNum type="arabicPeriod"/>
            </a:pPr>
            <a:endParaRPr lang="uk-UA" dirty="0"/>
          </a:p>
          <a:p>
            <a:pPr>
              <a:buFont typeface="+mj-lt"/>
              <a:buAutoNum type="arabicPeriod"/>
            </a:pPr>
            <a:endParaRPr lang="uk-UA" dirty="0"/>
          </a:p>
          <a:p>
            <a:pPr>
              <a:buFont typeface="+mj-lt"/>
              <a:buAutoNum type="arabicPeriod"/>
            </a:pPr>
            <a:r>
              <a:rPr lang="uk-UA" b="1" dirty="0"/>
              <a:t>планова</a:t>
            </a:r>
            <a:r>
              <a:rPr lang="uk-UA" dirty="0"/>
              <a:t> - медична допомога, яка надається при проведенні профілактичних заходів, при захворюваннях і станах, що не супроводжуються загрозою для життя пацієнта, які не потребують екстреної та невідкладної медичної допомоги та відстрочка надання якої на певний час не спричинить погіршення стану пацієнта, загрозу його життю та здоров'ю.</a:t>
            </a:r>
          </a:p>
        </p:txBody>
      </p:sp>
      <p:pic>
        <p:nvPicPr>
          <p:cNvPr id="5" name="Рисунок 4">
            <a:extLst>
              <a:ext uri="{FF2B5EF4-FFF2-40B4-BE49-F238E27FC236}">
                <a16:creationId xmlns:a16="http://schemas.microsoft.com/office/drawing/2014/main" id="{0C3702EE-2920-42DA-92C4-2A08D9892D85}"/>
              </a:ext>
            </a:extLst>
          </p:cNvPr>
          <p:cNvPicPr>
            <a:picLocks noChangeAspect="1"/>
          </p:cNvPicPr>
          <p:nvPr/>
        </p:nvPicPr>
        <p:blipFill>
          <a:blip r:embed="rId2"/>
          <a:stretch>
            <a:fillRect/>
          </a:stretch>
        </p:blipFill>
        <p:spPr>
          <a:xfrm>
            <a:off x="882371" y="1123270"/>
            <a:ext cx="2691191" cy="1795003"/>
          </a:xfrm>
          <a:prstGeom prst="rect">
            <a:avLst/>
          </a:prstGeom>
        </p:spPr>
      </p:pic>
      <p:pic>
        <p:nvPicPr>
          <p:cNvPr id="6" name="Рисунок 5">
            <a:extLst>
              <a:ext uri="{FF2B5EF4-FFF2-40B4-BE49-F238E27FC236}">
                <a16:creationId xmlns:a16="http://schemas.microsoft.com/office/drawing/2014/main" id="{295A5A33-76DF-4238-9272-A8C7DC14BE6E}"/>
              </a:ext>
            </a:extLst>
          </p:cNvPr>
          <p:cNvPicPr>
            <a:picLocks noChangeAspect="1"/>
          </p:cNvPicPr>
          <p:nvPr/>
        </p:nvPicPr>
        <p:blipFill>
          <a:blip r:embed="rId3"/>
          <a:stretch>
            <a:fillRect/>
          </a:stretch>
        </p:blipFill>
        <p:spPr>
          <a:xfrm>
            <a:off x="926809" y="2998890"/>
            <a:ext cx="2646753" cy="1881676"/>
          </a:xfrm>
          <a:prstGeom prst="rect">
            <a:avLst/>
          </a:prstGeom>
        </p:spPr>
      </p:pic>
      <p:pic>
        <p:nvPicPr>
          <p:cNvPr id="7" name="Рисунок 6">
            <a:extLst>
              <a:ext uri="{FF2B5EF4-FFF2-40B4-BE49-F238E27FC236}">
                <a16:creationId xmlns:a16="http://schemas.microsoft.com/office/drawing/2014/main" id="{4069F9C5-0D0C-42F8-99C9-4994241FE6AB}"/>
              </a:ext>
            </a:extLst>
          </p:cNvPr>
          <p:cNvPicPr>
            <a:picLocks noChangeAspect="1"/>
          </p:cNvPicPr>
          <p:nvPr/>
        </p:nvPicPr>
        <p:blipFill>
          <a:blip r:embed="rId4"/>
          <a:stretch>
            <a:fillRect/>
          </a:stretch>
        </p:blipFill>
        <p:spPr>
          <a:xfrm>
            <a:off x="926809" y="4961183"/>
            <a:ext cx="2695201" cy="1795004"/>
          </a:xfrm>
          <a:prstGeom prst="rect">
            <a:avLst/>
          </a:prstGeom>
        </p:spPr>
      </p:pic>
    </p:spTree>
    <p:extLst>
      <p:ext uri="{BB962C8B-B14F-4D97-AF65-F5344CB8AC3E}">
        <p14:creationId xmlns:p14="http://schemas.microsoft.com/office/powerpoint/2010/main" val="704831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403F387F-4E92-444A-84F5-9C90C9E5A016}"/>
              </a:ext>
            </a:extLst>
          </p:cNvPr>
          <p:cNvPicPr>
            <a:picLocks noChangeAspect="1"/>
          </p:cNvPicPr>
          <p:nvPr/>
        </p:nvPicPr>
        <p:blipFill>
          <a:blip r:embed="rId3"/>
          <a:stretch>
            <a:fillRect/>
          </a:stretch>
        </p:blipFill>
        <p:spPr>
          <a:xfrm>
            <a:off x="0" y="0"/>
            <a:ext cx="2736233" cy="716498"/>
          </a:xfrm>
          <a:prstGeom prst="rect">
            <a:avLst/>
          </a:prstGeom>
        </p:spPr>
      </p:pic>
      <p:sp>
        <p:nvSpPr>
          <p:cNvPr id="3" name="Объект 2">
            <a:extLst>
              <a:ext uri="{FF2B5EF4-FFF2-40B4-BE49-F238E27FC236}">
                <a16:creationId xmlns:a16="http://schemas.microsoft.com/office/drawing/2014/main" id="{F5A6F5A7-D46A-4413-AC5F-BAE8C5D766E3}"/>
              </a:ext>
            </a:extLst>
          </p:cNvPr>
          <p:cNvSpPr>
            <a:spLocks noGrp="1"/>
          </p:cNvSpPr>
          <p:nvPr>
            <p:ph idx="1"/>
          </p:nvPr>
        </p:nvSpPr>
        <p:spPr>
          <a:xfrm>
            <a:off x="677334" y="1270000"/>
            <a:ext cx="9390397" cy="5294913"/>
          </a:xfrm>
        </p:spPr>
        <p:txBody>
          <a:bodyPr/>
          <a:lstStyle/>
          <a:p>
            <a:r>
              <a:rPr lang="uk-UA" sz="2000" dirty="0"/>
              <a:t>Первинна медико-санітарна допомога - це комплекс лікувально-профілактичних послуг, що надаються на рівні місцевої громади, як правило сімейними лікарями, патронажними медичними сестрами, персоналом місцевих амбулаторних установ або силами інших медичних працівників. </a:t>
            </a:r>
          </a:p>
          <a:p>
            <a:r>
              <a:rPr lang="uk-UA" sz="2000" dirty="0"/>
              <a:t>Центр первинної медичної (медико-санітарної) допомоги (ЦПМСД) -  установа охорони здоров'я, що створена з метою забезпечення потреб населення у первинній медичній допомозі. </a:t>
            </a:r>
          </a:p>
          <a:p>
            <a:r>
              <a:rPr lang="uk-UA" sz="2000" dirty="0"/>
              <a:t>Поліклініка - спеціалізований лікувально-профілактичний заклад, що надає первинну медичну допомогу хворим, які не потребують госпіталізації, і здійснює заходи щодо запобігання, виявлення, лікування різних захворювань і їх ускладнень.</a:t>
            </a:r>
            <a:endParaRPr lang="uk-UA" dirty="0"/>
          </a:p>
        </p:txBody>
      </p:sp>
      <p:sp>
        <p:nvSpPr>
          <p:cNvPr id="4" name="Заголовок 1">
            <a:extLst>
              <a:ext uri="{FF2B5EF4-FFF2-40B4-BE49-F238E27FC236}">
                <a16:creationId xmlns:a16="http://schemas.microsoft.com/office/drawing/2014/main" id="{1B872C70-1046-43D6-BF99-D35316B56D5B}"/>
              </a:ext>
            </a:extLst>
          </p:cNvPr>
          <p:cNvSpPr>
            <a:spLocks noGrp="1"/>
          </p:cNvSpPr>
          <p:nvPr>
            <p:ph type="title"/>
          </p:nvPr>
        </p:nvSpPr>
        <p:spPr>
          <a:xfrm>
            <a:off x="1422509" y="508728"/>
            <a:ext cx="8596668" cy="761272"/>
          </a:xfrm>
        </p:spPr>
        <p:txBody>
          <a:bodyPr>
            <a:normAutofit/>
          </a:bodyPr>
          <a:lstStyle/>
          <a:p>
            <a:pPr algn="ctr"/>
            <a:r>
              <a:rPr lang="uk-UA" dirty="0"/>
              <a:t>Первинна медико-санітарна допомога</a:t>
            </a:r>
          </a:p>
        </p:txBody>
      </p:sp>
    </p:spTree>
    <p:extLst>
      <p:ext uri="{BB962C8B-B14F-4D97-AF65-F5344CB8AC3E}">
        <p14:creationId xmlns:p14="http://schemas.microsoft.com/office/powerpoint/2010/main" val="1105878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BDA0655-C436-49E9-A86A-4783E9A749DA}"/>
              </a:ext>
            </a:extLst>
          </p:cNvPr>
          <p:cNvSpPr>
            <a:spLocks noGrp="1"/>
          </p:cNvSpPr>
          <p:nvPr>
            <p:ph idx="1"/>
          </p:nvPr>
        </p:nvSpPr>
        <p:spPr>
          <a:xfrm>
            <a:off x="392854" y="209869"/>
            <a:ext cx="7389706" cy="6119811"/>
          </a:xfrm>
        </p:spPr>
        <p:txBody>
          <a:bodyPr>
            <a:normAutofit/>
          </a:bodyPr>
          <a:lstStyle/>
          <a:p>
            <a:r>
              <a:rPr lang="uk-UA" dirty="0"/>
              <a:t>Амбулаторія - заклад охорони здоров'я, структурний підрозділ Центру первинної медичної (медико-санітарної) допомоги, в якому медичну допомогу надають лікарі таких спеціальностей: лікар загальної практики-сімейної медицини, лікарі-терапевти дільничні, лікарі-педіатри дільничні, а також інші фахівці, що працюють під керівництвом лікаря загальної практики. Амбулаторія обслуговує, як правило, контингент чисельністю понад 1000 осіб. </a:t>
            </a:r>
          </a:p>
          <a:p>
            <a:pPr marL="0" indent="0">
              <a:buNone/>
            </a:pPr>
            <a:endParaRPr lang="uk-UA" dirty="0"/>
          </a:p>
          <a:p>
            <a:r>
              <a:rPr lang="uk-UA" dirty="0"/>
              <a:t> Медичний пункт сімейної медицини є відокремленим підрозділом Центру первинної медичної допомоги, що здійснює надання первинної долікарської медичної допомоги сімейною медичною сестрою, фельдшером, та/або сімейною медичною сестрою, фельдшером, яка (який) провадить господарську діяльність з медичної практики як фізична особа - підприємець та перебуває у цивільно-правових відносинах з відповідним Центром первинної медичної допомоги до його положення. </a:t>
            </a:r>
          </a:p>
        </p:txBody>
      </p:sp>
      <p:pic>
        <p:nvPicPr>
          <p:cNvPr id="5" name="Рисунок 4">
            <a:extLst>
              <a:ext uri="{FF2B5EF4-FFF2-40B4-BE49-F238E27FC236}">
                <a16:creationId xmlns:a16="http://schemas.microsoft.com/office/drawing/2014/main" id="{E57D6565-0F5B-43FB-9755-DC5D3482A456}"/>
              </a:ext>
            </a:extLst>
          </p:cNvPr>
          <p:cNvPicPr>
            <a:picLocks noChangeAspect="1"/>
          </p:cNvPicPr>
          <p:nvPr/>
        </p:nvPicPr>
        <p:blipFill>
          <a:blip r:embed="rId3"/>
          <a:stretch>
            <a:fillRect/>
          </a:stretch>
        </p:blipFill>
        <p:spPr>
          <a:xfrm>
            <a:off x="8279976" y="209869"/>
            <a:ext cx="3519170" cy="2639378"/>
          </a:xfrm>
          <a:prstGeom prst="rect">
            <a:avLst/>
          </a:prstGeom>
        </p:spPr>
      </p:pic>
      <p:pic>
        <p:nvPicPr>
          <p:cNvPr id="6" name="Рисунок 5">
            <a:extLst>
              <a:ext uri="{FF2B5EF4-FFF2-40B4-BE49-F238E27FC236}">
                <a16:creationId xmlns:a16="http://schemas.microsoft.com/office/drawing/2014/main" id="{93095146-52BD-41C0-9848-B26E65717F10}"/>
              </a:ext>
            </a:extLst>
          </p:cNvPr>
          <p:cNvPicPr>
            <a:picLocks noChangeAspect="1"/>
          </p:cNvPicPr>
          <p:nvPr/>
        </p:nvPicPr>
        <p:blipFill>
          <a:blip r:embed="rId4"/>
          <a:stretch>
            <a:fillRect/>
          </a:stretch>
        </p:blipFill>
        <p:spPr>
          <a:xfrm>
            <a:off x="7707602" y="3728720"/>
            <a:ext cx="4382798" cy="2684464"/>
          </a:xfrm>
          <a:prstGeom prst="rect">
            <a:avLst/>
          </a:prstGeom>
        </p:spPr>
      </p:pic>
    </p:spTree>
    <p:extLst>
      <p:ext uri="{BB962C8B-B14F-4D97-AF65-F5344CB8AC3E}">
        <p14:creationId xmlns:p14="http://schemas.microsoft.com/office/powerpoint/2010/main" val="1864286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9A33E61-0197-499E-B8BF-17C17E46143F}"/>
              </a:ext>
            </a:extLst>
          </p:cNvPr>
          <p:cNvPicPr>
            <a:picLocks noChangeAspect="1"/>
          </p:cNvPicPr>
          <p:nvPr/>
        </p:nvPicPr>
        <p:blipFill>
          <a:blip r:embed="rId2">
            <a:duotone>
              <a:schemeClr val="accent2">
                <a:shade val="45000"/>
                <a:satMod val="135000"/>
              </a:schemeClr>
              <a:prstClr val="white"/>
            </a:duotone>
          </a:blip>
          <a:stretch>
            <a:fillRect/>
          </a:stretch>
        </p:blipFill>
        <p:spPr>
          <a:xfrm>
            <a:off x="454025" y="0"/>
            <a:ext cx="11283950" cy="6872951"/>
          </a:xfrm>
          <a:prstGeom prst="rect">
            <a:avLst/>
          </a:prstGeom>
        </p:spPr>
      </p:pic>
    </p:spTree>
    <p:extLst>
      <p:ext uri="{BB962C8B-B14F-4D97-AF65-F5344CB8AC3E}">
        <p14:creationId xmlns:p14="http://schemas.microsoft.com/office/powerpoint/2010/main" val="76977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727B5A2-7085-41DE-ADC0-ABACCA5213B5}"/>
              </a:ext>
            </a:extLst>
          </p:cNvPr>
          <p:cNvPicPr>
            <a:picLocks noChangeAspect="1"/>
          </p:cNvPicPr>
          <p:nvPr/>
        </p:nvPicPr>
        <p:blipFill>
          <a:blip r:embed="rId2"/>
          <a:stretch>
            <a:fillRect/>
          </a:stretch>
        </p:blipFill>
        <p:spPr>
          <a:xfrm>
            <a:off x="8424907" y="4805025"/>
            <a:ext cx="2719312" cy="2039484"/>
          </a:xfrm>
          <a:prstGeom prst="rect">
            <a:avLst/>
          </a:prstGeom>
        </p:spPr>
      </p:pic>
      <p:sp>
        <p:nvSpPr>
          <p:cNvPr id="2" name="Заголовок 1">
            <a:extLst>
              <a:ext uri="{FF2B5EF4-FFF2-40B4-BE49-F238E27FC236}">
                <a16:creationId xmlns:a16="http://schemas.microsoft.com/office/drawing/2014/main" id="{3A7CF70A-C05F-4825-AD41-70B8FF6D4210}"/>
              </a:ext>
            </a:extLst>
          </p:cNvPr>
          <p:cNvSpPr>
            <a:spLocks noGrp="1"/>
          </p:cNvSpPr>
          <p:nvPr>
            <p:ph type="title"/>
          </p:nvPr>
        </p:nvSpPr>
        <p:spPr>
          <a:xfrm>
            <a:off x="-1282095" y="344649"/>
            <a:ext cx="8596668" cy="845976"/>
          </a:xfrm>
        </p:spPr>
        <p:txBody>
          <a:bodyPr/>
          <a:lstStyle/>
          <a:p>
            <a:pPr algn="ctr"/>
            <a:r>
              <a:rPr lang="uk-UA" dirty="0"/>
              <a:t>Класифікація</a:t>
            </a:r>
          </a:p>
        </p:txBody>
      </p:sp>
      <p:sp>
        <p:nvSpPr>
          <p:cNvPr id="3" name="Объект 2">
            <a:extLst>
              <a:ext uri="{FF2B5EF4-FFF2-40B4-BE49-F238E27FC236}">
                <a16:creationId xmlns:a16="http://schemas.microsoft.com/office/drawing/2014/main" id="{5A4AFBE4-E672-4524-A3CC-73D2F8C98757}"/>
              </a:ext>
            </a:extLst>
          </p:cNvPr>
          <p:cNvSpPr>
            <a:spLocks noGrp="1"/>
          </p:cNvSpPr>
          <p:nvPr>
            <p:ph idx="1"/>
          </p:nvPr>
        </p:nvSpPr>
        <p:spPr>
          <a:xfrm>
            <a:off x="344457" y="1250766"/>
            <a:ext cx="8596668" cy="5113175"/>
          </a:xfrm>
        </p:spPr>
        <p:txBody>
          <a:bodyPr>
            <a:normAutofit fontScale="92500" lnSpcReduction="20000"/>
          </a:bodyPr>
          <a:lstStyle/>
          <a:p>
            <a:pPr marL="0" indent="0">
              <a:buNone/>
            </a:pPr>
            <a:r>
              <a:rPr lang="uk-UA" dirty="0"/>
              <a:t>Поліклініки бувають: </a:t>
            </a:r>
          </a:p>
          <a:p>
            <a:pPr>
              <a:buFont typeface="Wingdings" panose="05000000000000000000" pitchFamily="2" charset="2"/>
              <a:buChar char="§"/>
            </a:pPr>
            <a:r>
              <a:rPr lang="uk-UA" dirty="0"/>
              <a:t>об'єднаними з лікарнями </a:t>
            </a:r>
          </a:p>
          <a:p>
            <a:pPr>
              <a:buFont typeface="Wingdings" panose="05000000000000000000" pitchFamily="2" charset="2"/>
              <a:buChar char="§"/>
            </a:pPr>
            <a:r>
              <a:rPr lang="uk-UA" dirty="0"/>
              <a:t>самостійні </a:t>
            </a:r>
          </a:p>
          <a:p>
            <a:pPr marL="0" indent="0">
              <a:buNone/>
            </a:pPr>
            <a:r>
              <a:rPr lang="uk-UA" dirty="0"/>
              <a:t>За віком обслуговуваного контингенту: </a:t>
            </a:r>
          </a:p>
          <a:p>
            <a:pPr>
              <a:buFont typeface="Wingdings" panose="05000000000000000000" pitchFamily="2" charset="2"/>
              <a:buChar char="§"/>
            </a:pPr>
            <a:r>
              <a:rPr lang="uk-UA" dirty="0"/>
              <a:t>для дорослих </a:t>
            </a:r>
          </a:p>
          <a:p>
            <a:pPr>
              <a:buFont typeface="Wingdings" panose="05000000000000000000" pitchFamily="2" charset="2"/>
              <a:buChar char="§"/>
            </a:pPr>
            <a:r>
              <a:rPr lang="uk-UA" dirty="0"/>
              <a:t>для дітей </a:t>
            </a:r>
          </a:p>
          <a:p>
            <a:pPr marL="0" indent="0">
              <a:buNone/>
            </a:pPr>
            <a:r>
              <a:rPr lang="uk-UA" dirty="0"/>
              <a:t>За місцезнаходженням: </a:t>
            </a:r>
          </a:p>
          <a:p>
            <a:pPr>
              <a:buFont typeface="Wingdings" panose="05000000000000000000" pitchFamily="2" charset="2"/>
              <a:buChar char="§"/>
            </a:pPr>
            <a:r>
              <a:rPr lang="uk-UA" dirty="0"/>
              <a:t>міські </a:t>
            </a:r>
          </a:p>
          <a:p>
            <a:pPr>
              <a:buFont typeface="Wingdings" panose="05000000000000000000" pitchFamily="2" charset="2"/>
              <a:buChar char="§"/>
            </a:pPr>
            <a:r>
              <a:rPr lang="uk-UA" dirty="0"/>
              <a:t>сільські </a:t>
            </a:r>
          </a:p>
          <a:p>
            <a:pPr marL="0" indent="0">
              <a:buNone/>
            </a:pPr>
            <a:r>
              <a:rPr lang="uk-UA" dirty="0"/>
              <a:t>За адміністративним поділом: </a:t>
            </a:r>
          </a:p>
          <a:p>
            <a:pPr>
              <a:buFont typeface="Wingdings" panose="05000000000000000000" pitchFamily="2" charset="2"/>
              <a:buChar char="§"/>
            </a:pPr>
            <a:r>
              <a:rPr lang="uk-UA" dirty="0"/>
              <a:t>обласні </a:t>
            </a:r>
          </a:p>
          <a:p>
            <a:pPr>
              <a:buFont typeface="Wingdings" panose="05000000000000000000" pitchFamily="2" charset="2"/>
              <a:buChar char="§"/>
            </a:pPr>
            <a:r>
              <a:rPr lang="uk-UA" dirty="0"/>
              <a:t>міські </a:t>
            </a:r>
          </a:p>
          <a:p>
            <a:pPr>
              <a:buFont typeface="Wingdings" panose="05000000000000000000" pitchFamily="2" charset="2"/>
              <a:buChar char="§"/>
            </a:pPr>
            <a:r>
              <a:rPr lang="uk-UA" dirty="0"/>
              <a:t>районні </a:t>
            </a:r>
          </a:p>
          <a:p>
            <a:pPr marL="0" indent="0">
              <a:buNone/>
            </a:pPr>
            <a:r>
              <a:rPr lang="uk-UA" dirty="0"/>
              <a:t>За функціональним призначенням розрізняють: лікувально-діагностичні, консультативно-діагностичні поліклініки при медичних і науково-дослідних інститутах, обласних і районних лікарнях.</a:t>
            </a:r>
          </a:p>
        </p:txBody>
      </p:sp>
      <p:pic>
        <p:nvPicPr>
          <p:cNvPr id="8" name="Рисунок 7">
            <a:extLst>
              <a:ext uri="{FF2B5EF4-FFF2-40B4-BE49-F238E27FC236}">
                <a16:creationId xmlns:a16="http://schemas.microsoft.com/office/drawing/2014/main" id="{FBD3D9A0-7EB5-4897-A65D-C4CE0557E0F2}"/>
              </a:ext>
            </a:extLst>
          </p:cNvPr>
          <p:cNvPicPr>
            <a:picLocks noChangeAspect="1"/>
          </p:cNvPicPr>
          <p:nvPr/>
        </p:nvPicPr>
        <p:blipFill>
          <a:blip r:embed="rId3"/>
          <a:stretch>
            <a:fillRect/>
          </a:stretch>
        </p:blipFill>
        <p:spPr>
          <a:xfrm>
            <a:off x="5369251" y="3241370"/>
            <a:ext cx="3571874" cy="1976437"/>
          </a:xfrm>
          <a:prstGeom prst="rect">
            <a:avLst/>
          </a:prstGeom>
        </p:spPr>
      </p:pic>
      <p:pic>
        <p:nvPicPr>
          <p:cNvPr id="4" name="Рисунок 3">
            <a:extLst>
              <a:ext uri="{FF2B5EF4-FFF2-40B4-BE49-F238E27FC236}">
                <a16:creationId xmlns:a16="http://schemas.microsoft.com/office/drawing/2014/main" id="{F0024810-5308-4AB3-A464-FA44DE5C68B5}"/>
              </a:ext>
            </a:extLst>
          </p:cNvPr>
          <p:cNvPicPr>
            <a:picLocks noChangeAspect="1"/>
          </p:cNvPicPr>
          <p:nvPr/>
        </p:nvPicPr>
        <p:blipFill>
          <a:blip r:embed="rId4"/>
          <a:stretch>
            <a:fillRect/>
          </a:stretch>
        </p:blipFill>
        <p:spPr>
          <a:xfrm>
            <a:off x="7908689" y="1780615"/>
            <a:ext cx="3889936" cy="1960374"/>
          </a:xfrm>
          <a:prstGeom prst="rect">
            <a:avLst/>
          </a:prstGeom>
        </p:spPr>
      </p:pic>
      <p:pic>
        <p:nvPicPr>
          <p:cNvPr id="7" name="Рисунок 6">
            <a:extLst>
              <a:ext uri="{FF2B5EF4-FFF2-40B4-BE49-F238E27FC236}">
                <a16:creationId xmlns:a16="http://schemas.microsoft.com/office/drawing/2014/main" id="{3669D892-1B8F-4E58-8566-1AED0108C3B1}"/>
              </a:ext>
            </a:extLst>
          </p:cNvPr>
          <p:cNvPicPr>
            <a:picLocks noChangeAspect="1"/>
          </p:cNvPicPr>
          <p:nvPr/>
        </p:nvPicPr>
        <p:blipFill>
          <a:blip r:embed="rId5"/>
          <a:stretch>
            <a:fillRect/>
          </a:stretch>
        </p:blipFill>
        <p:spPr>
          <a:xfrm>
            <a:off x="6749379" y="0"/>
            <a:ext cx="2857500" cy="2381250"/>
          </a:xfrm>
          <a:prstGeom prst="rect">
            <a:avLst/>
          </a:prstGeom>
        </p:spPr>
      </p:pic>
    </p:spTree>
    <p:extLst>
      <p:ext uri="{BB962C8B-B14F-4D97-AF65-F5344CB8AC3E}">
        <p14:creationId xmlns:p14="http://schemas.microsoft.com/office/powerpoint/2010/main" val="894613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AF8C3C-BB4E-490F-B8B6-9CB24F0B0020}"/>
              </a:ext>
            </a:extLst>
          </p:cNvPr>
          <p:cNvSpPr>
            <a:spLocks noGrp="1"/>
          </p:cNvSpPr>
          <p:nvPr>
            <p:ph type="title"/>
          </p:nvPr>
        </p:nvSpPr>
        <p:spPr>
          <a:xfrm>
            <a:off x="2311581" y="428017"/>
            <a:ext cx="8596668" cy="742545"/>
          </a:xfrm>
        </p:spPr>
        <p:txBody>
          <a:bodyPr>
            <a:normAutofit/>
          </a:bodyPr>
          <a:lstStyle/>
          <a:p>
            <a:pPr algn="ctr"/>
            <a:r>
              <a:rPr lang="uk-UA" dirty="0">
                <a:solidFill>
                  <a:schemeClr val="accent2">
                    <a:lumMod val="75000"/>
                  </a:schemeClr>
                </a:solidFill>
              </a:rPr>
              <a:t>Основними завданнями ЦПМСД є:</a:t>
            </a:r>
            <a:endParaRPr lang="uk-UA" dirty="0"/>
          </a:p>
        </p:txBody>
      </p:sp>
      <p:sp>
        <p:nvSpPr>
          <p:cNvPr id="3" name="Объект 2">
            <a:extLst>
              <a:ext uri="{FF2B5EF4-FFF2-40B4-BE49-F238E27FC236}">
                <a16:creationId xmlns:a16="http://schemas.microsoft.com/office/drawing/2014/main" id="{1B432A01-85C8-4A6B-9258-01B19A6493F1}"/>
              </a:ext>
            </a:extLst>
          </p:cNvPr>
          <p:cNvSpPr>
            <a:spLocks noGrp="1"/>
          </p:cNvSpPr>
          <p:nvPr>
            <p:ph idx="1"/>
          </p:nvPr>
        </p:nvSpPr>
        <p:spPr>
          <a:xfrm>
            <a:off x="1837447" y="1313235"/>
            <a:ext cx="9371338" cy="5116748"/>
          </a:xfrm>
        </p:spPr>
        <p:txBody>
          <a:bodyPr>
            <a:normAutofit fontScale="92500"/>
          </a:bodyPr>
          <a:lstStyle/>
          <a:p>
            <a:pPr marL="0" indent="0">
              <a:buNone/>
            </a:pPr>
            <a:r>
              <a:rPr lang="uk-UA" dirty="0"/>
              <a:t>1) організація надання прикріпленому населенню первинної медичної допомоги (ПМД); </a:t>
            </a:r>
          </a:p>
          <a:p>
            <a:pPr marL="0" indent="0">
              <a:buNone/>
            </a:pPr>
            <a:r>
              <a:rPr lang="uk-UA" dirty="0"/>
              <a:t>2) забезпечення належної доступності і якості ПМД для прикріпленого населення; </a:t>
            </a:r>
          </a:p>
          <a:p>
            <a:pPr marL="0" indent="0">
              <a:buNone/>
            </a:pPr>
            <a:r>
              <a:rPr lang="uk-UA" dirty="0"/>
              <a:t>3) організація взаємодії з установами охорони здоров'я, що надають вторинну (спеціалізовану) медичну допомогу, третинну (високоспеціалізовану) медичну допомогу, екстрену медичну допомогу, паліативну медичну допомогу, медичну реабілітацію; </a:t>
            </a:r>
          </a:p>
          <a:p>
            <a:pPr marL="0" indent="0">
              <a:buNone/>
            </a:pPr>
            <a:r>
              <a:rPr lang="uk-UA" dirty="0"/>
              <a:t>4) організація та надання невідкладної медичної допомоги населенню; </a:t>
            </a:r>
          </a:p>
          <a:p>
            <a:pPr marL="0" indent="0">
              <a:buNone/>
            </a:pPr>
            <a:r>
              <a:rPr lang="uk-UA" dirty="0"/>
              <a:t>5) планування розвитку ПМД; </a:t>
            </a:r>
          </a:p>
          <a:p>
            <a:pPr marL="0" indent="0">
              <a:buNone/>
            </a:pPr>
            <a:r>
              <a:rPr lang="uk-UA" dirty="0"/>
              <a:t>6) проведення організаційно-методичної роботи у напрямку ПМД; </a:t>
            </a:r>
          </a:p>
          <a:p>
            <a:pPr marL="0" indent="0">
              <a:buNone/>
            </a:pPr>
            <a:r>
              <a:rPr lang="uk-UA" dirty="0"/>
              <a:t>7) здійснення фінансового та матеріально-технічного забезпечення ПМД; </a:t>
            </a:r>
          </a:p>
          <a:p>
            <a:pPr marL="0" indent="0">
              <a:buNone/>
            </a:pPr>
            <a:r>
              <a:rPr lang="uk-UA" dirty="0"/>
              <a:t>8) забезпечення кадрового укомплектування; </a:t>
            </a:r>
          </a:p>
          <a:p>
            <a:pPr marL="0" indent="0">
              <a:buNone/>
            </a:pPr>
            <a:r>
              <a:rPr lang="uk-UA" dirty="0"/>
              <a:t>9) забезпечення взаємодії між підрозділами ЦПМСД в інтересах вдосконалення надання медичної допомоги, збереження і зміцнення здоров'я населення; </a:t>
            </a:r>
          </a:p>
          <a:p>
            <a:pPr marL="0" indent="0">
              <a:buNone/>
            </a:pPr>
            <a:r>
              <a:rPr lang="uk-UA" dirty="0"/>
              <a:t>10) сприяння доступності для населення сільської місцевості стоматологічної та екстреної допомоги, забезпечення лікарськими засобами.</a:t>
            </a:r>
          </a:p>
        </p:txBody>
      </p:sp>
      <p:pic>
        <p:nvPicPr>
          <p:cNvPr id="5" name="Рисунок 4">
            <a:extLst>
              <a:ext uri="{FF2B5EF4-FFF2-40B4-BE49-F238E27FC236}">
                <a16:creationId xmlns:a16="http://schemas.microsoft.com/office/drawing/2014/main" id="{D7A92D58-892A-411E-BA95-ED68E19E7F45}"/>
              </a:ext>
            </a:extLst>
          </p:cNvPr>
          <p:cNvPicPr>
            <a:picLocks noChangeAspect="1"/>
          </p:cNvPicPr>
          <p:nvPr/>
        </p:nvPicPr>
        <p:blipFill>
          <a:blip r:embed="rId3"/>
          <a:stretch>
            <a:fillRect/>
          </a:stretch>
        </p:blipFill>
        <p:spPr>
          <a:xfrm>
            <a:off x="-374714" y="-225467"/>
            <a:ext cx="3361754" cy="7869735"/>
          </a:xfrm>
          <a:prstGeom prst="rect">
            <a:avLst/>
          </a:prstGeom>
        </p:spPr>
      </p:pic>
    </p:spTree>
    <p:extLst>
      <p:ext uri="{BB962C8B-B14F-4D97-AF65-F5344CB8AC3E}">
        <p14:creationId xmlns:p14="http://schemas.microsoft.com/office/powerpoint/2010/main" val="3102255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ED8E6649-1A59-48AC-846A-AA6427470CDB}"/>
              </a:ext>
            </a:extLst>
          </p:cNvPr>
          <p:cNvPicPr>
            <a:picLocks noChangeAspect="1"/>
          </p:cNvPicPr>
          <p:nvPr/>
        </p:nvPicPr>
        <p:blipFill>
          <a:blip r:embed="rId3"/>
          <a:stretch>
            <a:fillRect/>
          </a:stretch>
        </p:blipFill>
        <p:spPr>
          <a:xfrm>
            <a:off x="7067360" y="5016052"/>
            <a:ext cx="2311006" cy="1772759"/>
          </a:xfrm>
          <a:prstGeom prst="rect">
            <a:avLst/>
          </a:prstGeom>
        </p:spPr>
      </p:pic>
      <p:pic>
        <p:nvPicPr>
          <p:cNvPr id="4" name="Рисунок 3">
            <a:extLst>
              <a:ext uri="{FF2B5EF4-FFF2-40B4-BE49-F238E27FC236}">
                <a16:creationId xmlns:a16="http://schemas.microsoft.com/office/drawing/2014/main" id="{A0655EC6-8719-4FD2-B933-37F47ED6207F}"/>
              </a:ext>
            </a:extLst>
          </p:cNvPr>
          <p:cNvPicPr>
            <a:picLocks noChangeAspect="1"/>
          </p:cNvPicPr>
          <p:nvPr/>
        </p:nvPicPr>
        <p:blipFill>
          <a:blip r:embed="rId4"/>
          <a:stretch>
            <a:fillRect/>
          </a:stretch>
        </p:blipFill>
        <p:spPr>
          <a:xfrm>
            <a:off x="7010245" y="-57110"/>
            <a:ext cx="2311005" cy="1539165"/>
          </a:xfrm>
          <a:prstGeom prst="rect">
            <a:avLst/>
          </a:prstGeom>
        </p:spPr>
      </p:pic>
      <p:sp>
        <p:nvSpPr>
          <p:cNvPr id="3" name="Объект 2">
            <a:extLst>
              <a:ext uri="{FF2B5EF4-FFF2-40B4-BE49-F238E27FC236}">
                <a16:creationId xmlns:a16="http://schemas.microsoft.com/office/drawing/2014/main" id="{9014A3E7-5FCF-48AB-AB2B-92AE6A66E464}"/>
              </a:ext>
            </a:extLst>
          </p:cNvPr>
          <p:cNvSpPr>
            <a:spLocks noGrp="1"/>
          </p:cNvSpPr>
          <p:nvPr>
            <p:ph idx="1"/>
          </p:nvPr>
        </p:nvSpPr>
        <p:spPr>
          <a:xfrm>
            <a:off x="509382" y="603115"/>
            <a:ext cx="8317377" cy="5952102"/>
          </a:xfrm>
        </p:spPr>
        <p:txBody>
          <a:bodyPr>
            <a:normAutofit/>
          </a:bodyPr>
          <a:lstStyle/>
          <a:p>
            <a:pPr marL="0" indent="0">
              <a:buNone/>
            </a:pPr>
            <a:r>
              <a:rPr lang="uk-UA" sz="2000" b="1" dirty="0"/>
              <a:t>Надання цієї допомоги має здійснюватися як в                  поліклініці, так і в домашніх умовах. </a:t>
            </a:r>
          </a:p>
          <a:p>
            <a:pPr marL="0" indent="0">
              <a:buNone/>
            </a:pPr>
            <a:r>
              <a:rPr lang="uk-UA" sz="2400" b="1" i="1" dirty="0"/>
              <a:t>Для вирішення цих завдань ЦПМСД організовують та провадять: </a:t>
            </a:r>
          </a:p>
          <a:p>
            <a:pPr>
              <a:buFont typeface="Wingdings" panose="05000000000000000000" pitchFamily="2" charset="2"/>
              <a:buChar char="§"/>
            </a:pPr>
            <a:r>
              <a:rPr lang="uk-UA" dirty="0"/>
              <a:t>надання першої невідкладної допомоги при гострих раптових захворюваннях і травмах; </a:t>
            </a:r>
          </a:p>
          <a:p>
            <a:pPr>
              <a:buFont typeface="Wingdings" panose="05000000000000000000" pitchFamily="2" charset="2"/>
              <a:buChar char="§"/>
            </a:pPr>
            <a:r>
              <a:rPr lang="uk-UA" dirty="0"/>
              <a:t>виявлення захворювань; </a:t>
            </a:r>
          </a:p>
          <a:p>
            <a:pPr>
              <a:buFont typeface="Wingdings" panose="05000000000000000000" pitchFamily="2" charset="2"/>
              <a:buChar char="§"/>
            </a:pPr>
            <a:r>
              <a:rPr lang="uk-UA" dirty="0"/>
              <a:t>своєчасну госпіталізацію пацієнтів, яким потрібне стаціонарне лікування; </a:t>
            </a:r>
          </a:p>
          <a:p>
            <a:pPr>
              <a:buFont typeface="Wingdings" panose="05000000000000000000" pitchFamily="2" charset="2"/>
              <a:buChar char="§"/>
            </a:pPr>
            <a:r>
              <a:rPr lang="uk-UA" dirty="0"/>
              <a:t>експертизу непрацездатності хворих, видачу лікарняних листів і трудових рекомендацій; </a:t>
            </a:r>
          </a:p>
          <a:p>
            <a:pPr>
              <a:buFont typeface="Wingdings" panose="05000000000000000000" pitchFamily="2" charset="2"/>
              <a:buChar char="§"/>
            </a:pPr>
            <a:r>
              <a:rPr lang="uk-UA" dirty="0"/>
              <a:t>направлення на лікарсько-трудову експертизу пацієнтів зі стійкою втратою працездатності. </a:t>
            </a:r>
          </a:p>
          <a:p>
            <a:pPr marL="0" indent="0">
              <a:buNone/>
            </a:pPr>
            <a:r>
              <a:rPr lang="uk-UA" dirty="0"/>
              <a:t>Крім цього персонал поліклініки повинен проводити                        санітарно-просвітницьку роботу, регулярно здійснювати             обстеження населення.</a:t>
            </a:r>
          </a:p>
        </p:txBody>
      </p:sp>
      <p:pic>
        <p:nvPicPr>
          <p:cNvPr id="5" name="Рисунок 4">
            <a:extLst>
              <a:ext uri="{FF2B5EF4-FFF2-40B4-BE49-F238E27FC236}">
                <a16:creationId xmlns:a16="http://schemas.microsoft.com/office/drawing/2014/main" id="{A135D4EC-DFC9-45E9-8EEF-2E47494A2577}"/>
              </a:ext>
            </a:extLst>
          </p:cNvPr>
          <p:cNvPicPr>
            <a:picLocks noChangeAspect="1"/>
          </p:cNvPicPr>
          <p:nvPr/>
        </p:nvPicPr>
        <p:blipFill>
          <a:blip r:embed="rId5"/>
          <a:stretch>
            <a:fillRect/>
          </a:stretch>
        </p:blipFill>
        <p:spPr>
          <a:xfrm>
            <a:off x="8658180" y="821830"/>
            <a:ext cx="2006710" cy="1428244"/>
          </a:xfrm>
          <a:prstGeom prst="rect">
            <a:avLst/>
          </a:prstGeom>
        </p:spPr>
      </p:pic>
      <p:pic>
        <p:nvPicPr>
          <p:cNvPr id="6" name="Рисунок 5">
            <a:extLst>
              <a:ext uri="{FF2B5EF4-FFF2-40B4-BE49-F238E27FC236}">
                <a16:creationId xmlns:a16="http://schemas.microsoft.com/office/drawing/2014/main" id="{A79F5C95-84B0-4CE9-9604-E1C1FD9ADC39}"/>
              </a:ext>
            </a:extLst>
          </p:cNvPr>
          <p:cNvPicPr>
            <a:picLocks noChangeAspect="1"/>
          </p:cNvPicPr>
          <p:nvPr/>
        </p:nvPicPr>
        <p:blipFill>
          <a:blip r:embed="rId6"/>
          <a:stretch>
            <a:fillRect/>
          </a:stretch>
        </p:blipFill>
        <p:spPr>
          <a:xfrm>
            <a:off x="9929973" y="1535952"/>
            <a:ext cx="2078423" cy="1313563"/>
          </a:xfrm>
          <a:prstGeom prst="rect">
            <a:avLst/>
          </a:prstGeom>
        </p:spPr>
      </p:pic>
      <p:pic>
        <p:nvPicPr>
          <p:cNvPr id="8" name="Рисунок 7">
            <a:extLst>
              <a:ext uri="{FF2B5EF4-FFF2-40B4-BE49-F238E27FC236}">
                <a16:creationId xmlns:a16="http://schemas.microsoft.com/office/drawing/2014/main" id="{C56156EA-2089-47BC-A841-86CD9D58A888}"/>
              </a:ext>
            </a:extLst>
          </p:cNvPr>
          <p:cNvPicPr>
            <a:picLocks noChangeAspect="1"/>
          </p:cNvPicPr>
          <p:nvPr/>
        </p:nvPicPr>
        <p:blipFill>
          <a:blip r:embed="rId7"/>
          <a:stretch>
            <a:fillRect/>
          </a:stretch>
        </p:blipFill>
        <p:spPr>
          <a:xfrm>
            <a:off x="8826759" y="2964196"/>
            <a:ext cx="2523923" cy="1692436"/>
          </a:xfrm>
          <a:prstGeom prst="rect">
            <a:avLst/>
          </a:prstGeom>
        </p:spPr>
      </p:pic>
      <p:pic>
        <p:nvPicPr>
          <p:cNvPr id="10" name="Рисунок 9">
            <a:extLst>
              <a:ext uri="{FF2B5EF4-FFF2-40B4-BE49-F238E27FC236}">
                <a16:creationId xmlns:a16="http://schemas.microsoft.com/office/drawing/2014/main" id="{BE7F7910-2AF7-441E-BF04-502265F03F96}"/>
              </a:ext>
            </a:extLst>
          </p:cNvPr>
          <p:cNvPicPr>
            <a:picLocks noChangeAspect="1"/>
          </p:cNvPicPr>
          <p:nvPr/>
        </p:nvPicPr>
        <p:blipFill>
          <a:blip r:embed="rId8"/>
          <a:stretch>
            <a:fillRect/>
          </a:stretch>
        </p:blipFill>
        <p:spPr>
          <a:xfrm>
            <a:off x="9815742" y="5016052"/>
            <a:ext cx="2306884" cy="1539165"/>
          </a:xfrm>
          <a:prstGeom prst="rect">
            <a:avLst/>
          </a:prstGeom>
        </p:spPr>
      </p:pic>
    </p:spTree>
    <p:extLst>
      <p:ext uri="{BB962C8B-B14F-4D97-AF65-F5344CB8AC3E}">
        <p14:creationId xmlns:p14="http://schemas.microsoft.com/office/powerpoint/2010/main" val="743959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4BA0C8-7AD0-44E0-931C-82D9B3E3D5C2}"/>
              </a:ext>
            </a:extLst>
          </p:cNvPr>
          <p:cNvSpPr>
            <a:spLocks noGrp="1"/>
          </p:cNvSpPr>
          <p:nvPr>
            <p:ph type="title"/>
          </p:nvPr>
        </p:nvSpPr>
        <p:spPr>
          <a:xfrm>
            <a:off x="791027" y="311085"/>
            <a:ext cx="10825402" cy="770082"/>
          </a:xfrm>
        </p:spPr>
        <p:txBody>
          <a:bodyPr>
            <a:normAutofit fontScale="90000"/>
          </a:bodyPr>
          <a:lstStyle/>
          <a:p>
            <a:pPr algn="ctr"/>
            <a:r>
              <a:rPr lang="uk-UA" dirty="0">
                <a:solidFill>
                  <a:schemeClr val="accent2">
                    <a:lumMod val="50000"/>
                  </a:schemeClr>
                </a:solidFill>
              </a:rPr>
              <a:t>Документи, які регламентують надання первинної медичної допомоги</a:t>
            </a:r>
          </a:p>
        </p:txBody>
      </p:sp>
      <p:sp>
        <p:nvSpPr>
          <p:cNvPr id="6" name="Прямоугольник 5">
            <a:extLst>
              <a:ext uri="{FF2B5EF4-FFF2-40B4-BE49-F238E27FC236}">
                <a16:creationId xmlns:a16="http://schemas.microsoft.com/office/drawing/2014/main" id="{FCCBC55B-2316-4E15-8C20-AC34FF171D4E}"/>
              </a:ext>
            </a:extLst>
          </p:cNvPr>
          <p:cNvSpPr/>
          <p:nvPr/>
        </p:nvSpPr>
        <p:spPr>
          <a:xfrm>
            <a:off x="136187" y="1542426"/>
            <a:ext cx="6067541" cy="2869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7" name="Рисунок 6">
            <a:extLst>
              <a:ext uri="{FF2B5EF4-FFF2-40B4-BE49-F238E27FC236}">
                <a16:creationId xmlns:a16="http://schemas.microsoft.com/office/drawing/2014/main" id="{6A2C27AC-8C66-47A9-B68D-348B93676A35}"/>
              </a:ext>
            </a:extLst>
          </p:cNvPr>
          <p:cNvPicPr>
            <a:picLocks noChangeAspect="1"/>
          </p:cNvPicPr>
          <p:nvPr/>
        </p:nvPicPr>
        <p:blipFill rotWithShape="1">
          <a:blip r:embed="rId3"/>
          <a:srcRect l="7216" r="5447"/>
          <a:stretch/>
        </p:blipFill>
        <p:spPr>
          <a:xfrm>
            <a:off x="350195" y="1674669"/>
            <a:ext cx="5639524" cy="2605398"/>
          </a:xfrm>
          <a:prstGeom prst="rect">
            <a:avLst/>
          </a:prstGeom>
        </p:spPr>
      </p:pic>
      <p:pic>
        <p:nvPicPr>
          <p:cNvPr id="8" name="Рисунок 7">
            <a:extLst>
              <a:ext uri="{FF2B5EF4-FFF2-40B4-BE49-F238E27FC236}">
                <a16:creationId xmlns:a16="http://schemas.microsoft.com/office/drawing/2014/main" id="{43C5D69E-C877-48C6-9F56-A92C642F1348}"/>
              </a:ext>
            </a:extLst>
          </p:cNvPr>
          <p:cNvPicPr>
            <a:picLocks noChangeAspect="1"/>
          </p:cNvPicPr>
          <p:nvPr/>
        </p:nvPicPr>
        <p:blipFill>
          <a:blip r:embed="rId4"/>
          <a:stretch>
            <a:fillRect/>
          </a:stretch>
        </p:blipFill>
        <p:spPr>
          <a:xfrm>
            <a:off x="6284791" y="1673754"/>
            <a:ext cx="5852086" cy="2776665"/>
          </a:xfrm>
          <a:prstGeom prst="rect">
            <a:avLst/>
          </a:prstGeom>
        </p:spPr>
      </p:pic>
      <p:pic>
        <p:nvPicPr>
          <p:cNvPr id="9" name="Рисунок 8">
            <a:extLst>
              <a:ext uri="{FF2B5EF4-FFF2-40B4-BE49-F238E27FC236}">
                <a16:creationId xmlns:a16="http://schemas.microsoft.com/office/drawing/2014/main" id="{C57D62F0-067A-40DE-B867-75694744F26F}"/>
              </a:ext>
            </a:extLst>
          </p:cNvPr>
          <p:cNvPicPr>
            <a:picLocks noChangeAspect="1"/>
          </p:cNvPicPr>
          <p:nvPr/>
        </p:nvPicPr>
        <p:blipFill rotWithShape="1">
          <a:blip r:embed="rId5"/>
          <a:srcRect l="4248" t="35233" r="5807"/>
          <a:stretch/>
        </p:blipFill>
        <p:spPr>
          <a:xfrm>
            <a:off x="6498799" y="1778432"/>
            <a:ext cx="5424069" cy="2605399"/>
          </a:xfrm>
          <a:prstGeom prst="rect">
            <a:avLst/>
          </a:prstGeom>
        </p:spPr>
      </p:pic>
      <p:pic>
        <p:nvPicPr>
          <p:cNvPr id="10" name="Рисунок 9">
            <a:extLst>
              <a:ext uri="{FF2B5EF4-FFF2-40B4-BE49-F238E27FC236}">
                <a16:creationId xmlns:a16="http://schemas.microsoft.com/office/drawing/2014/main" id="{DE2A92BE-FE25-4956-BF55-4D1D6921CC3D}"/>
              </a:ext>
            </a:extLst>
          </p:cNvPr>
          <p:cNvPicPr>
            <a:picLocks noChangeAspect="1"/>
          </p:cNvPicPr>
          <p:nvPr/>
        </p:nvPicPr>
        <p:blipFill>
          <a:blip r:embed="rId4"/>
          <a:stretch>
            <a:fillRect/>
          </a:stretch>
        </p:blipFill>
        <p:spPr>
          <a:xfrm>
            <a:off x="2289087" y="4488509"/>
            <a:ext cx="6271962" cy="2348141"/>
          </a:xfrm>
          <a:prstGeom prst="rect">
            <a:avLst/>
          </a:prstGeom>
        </p:spPr>
      </p:pic>
      <p:pic>
        <p:nvPicPr>
          <p:cNvPr id="11" name="Рисунок 10">
            <a:extLst>
              <a:ext uri="{FF2B5EF4-FFF2-40B4-BE49-F238E27FC236}">
                <a16:creationId xmlns:a16="http://schemas.microsoft.com/office/drawing/2014/main" id="{DCB03E07-EDDD-4039-8280-55C2981F4F39}"/>
              </a:ext>
            </a:extLst>
          </p:cNvPr>
          <p:cNvPicPr>
            <a:picLocks noChangeAspect="1"/>
          </p:cNvPicPr>
          <p:nvPr/>
        </p:nvPicPr>
        <p:blipFill>
          <a:blip r:embed="rId6"/>
          <a:stretch>
            <a:fillRect/>
          </a:stretch>
        </p:blipFill>
        <p:spPr>
          <a:xfrm>
            <a:off x="2409986" y="4654655"/>
            <a:ext cx="6030164" cy="2015847"/>
          </a:xfrm>
          <a:prstGeom prst="rect">
            <a:avLst/>
          </a:prstGeom>
        </p:spPr>
      </p:pic>
    </p:spTree>
    <p:extLst>
      <p:ext uri="{BB962C8B-B14F-4D97-AF65-F5344CB8AC3E}">
        <p14:creationId xmlns:p14="http://schemas.microsoft.com/office/powerpoint/2010/main" val="2998969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9D52C047-9967-436D-84C5-885E0D7BAD3D}"/>
              </a:ext>
            </a:extLst>
          </p:cNvPr>
          <p:cNvPicPr>
            <a:picLocks noChangeAspect="1"/>
          </p:cNvPicPr>
          <p:nvPr/>
        </p:nvPicPr>
        <p:blipFill>
          <a:blip r:embed="rId3"/>
          <a:stretch>
            <a:fillRect/>
          </a:stretch>
        </p:blipFill>
        <p:spPr>
          <a:xfrm flipH="1">
            <a:off x="5631871" y="3392979"/>
            <a:ext cx="6560128" cy="3465022"/>
          </a:xfrm>
          <a:prstGeom prst="rect">
            <a:avLst/>
          </a:prstGeom>
        </p:spPr>
      </p:pic>
      <p:sp>
        <p:nvSpPr>
          <p:cNvPr id="2" name="Заголовок 1">
            <a:extLst>
              <a:ext uri="{FF2B5EF4-FFF2-40B4-BE49-F238E27FC236}">
                <a16:creationId xmlns:a16="http://schemas.microsoft.com/office/drawing/2014/main" id="{D21B9E95-A0EB-433B-86EA-94F9678CC804}"/>
              </a:ext>
            </a:extLst>
          </p:cNvPr>
          <p:cNvSpPr>
            <a:spLocks noGrp="1"/>
          </p:cNvSpPr>
          <p:nvPr>
            <p:ph type="title"/>
          </p:nvPr>
        </p:nvSpPr>
        <p:spPr>
          <a:xfrm>
            <a:off x="635770" y="608879"/>
            <a:ext cx="10596802" cy="1052947"/>
          </a:xfrm>
        </p:spPr>
        <p:txBody>
          <a:bodyPr>
            <a:normAutofit/>
          </a:bodyPr>
          <a:lstStyle/>
          <a:p>
            <a:r>
              <a:rPr lang="uk-UA" sz="2700" dirty="0">
                <a:solidFill>
                  <a:schemeClr val="accent1">
                    <a:lumMod val="50000"/>
                  </a:schemeClr>
                </a:solidFill>
              </a:rPr>
              <a:t>Сімейна медицина - комплекс наукових і практичних заходів щодо організації сімейної лікувальної практики.</a:t>
            </a:r>
            <a:endParaRPr lang="uk-UA" dirty="0"/>
          </a:p>
        </p:txBody>
      </p:sp>
      <p:sp>
        <p:nvSpPr>
          <p:cNvPr id="3" name="Объект 2">
            <a:extLst>
              <a:ext uri="{FF2B5EF4-FFF2-40B4-BE49-F238E27FC236}">
                <a16:creationId xmlns:a16="http://schemas.microsoft.com/office/drawing/2014/main" id="{83963C03-CADC-4730-BA8B-F3AAFD374942}"/>
              </a:ext>
            </a:extLst>
          </p:cNvPr>
          <p:cNvSpPr>
            <a:spLocks noGrp="1"/>
          </p:cNvSpPr>
          <p:nvPr>
            <p:ph idx="1"/>
          </p:nvPr>
        </p:nvSpPr>
        <p:spPr>
          <a:xfrm>
            <a:off x="521470" y="1661826"/>
            <a:ext cx="8726439" cy="4073957"/>
          </a:xfrm>
        </p:spPr>
        <p:txBody>
          <a:bodyPr>
            <a:normAutofit/>
          </a:bodyPr>
          <a:lstStyle/>
          <a:p>
            <a:pPr marL="0" indent="0" algn="ctr">
              <a:buNone/>
            </a:pPr>
            <a:r>
              <a:rPr lang="uk-UA" b="1" dirty="0"/>
              <a:t>Головні принципи сімейної медицини: </a:t>
            </a:r>
          </a:p>
          <a:p>
            <a:pPr>
              <a:buFont typeface="Wingdings" panose="05000000000000000000" pitchFamily="2" charset="2"/>
              <a:buChar char="§"/>
            </a:pPr>
            <a:r>
              <a:rPr lang="uk-UA" dirty="0"/>
              <a:t>тривалість і безперервність спостереження; </a:t>
            </a:r>
          </a:p>
          <a:p>
            <a:pPr>
              <a:buFont typeface="Wingdings" panose="05000000000000000000" pitchFamily="2" charset="2"/>
              <a:buChar char="§"/>
            </a:pPr>
            <a:r>
              <a:rPr lang="uk-UA" dirty="0" err="1"/>
              <a:t>багатопрофільність</a:t>
            </a:r>
            <a:r>
              <a:rPr lang="uk-UA" dirty="0"/>
              <a:t> первинної медичної допомоги; </a:t>
            </a:r>
          </a:p>
          <a:p>
            <a:pPr>
              <a:buFont typeface="Wingdings" panose="05000000000000000000" pitchFamily="2" charset="2"/>
              <a:buChar char="§"/>
            </a:pPr>
            <a:r>
              <a:rPr lang="uk-UA" dirty="0"/>
              <a:t>ставлення до сім'ї, як до одиниці медичного обслуговування; </a:t>
            </a:r>
          </a:p>
          <a:p>
            <a:pPr>
              <a:buFont typeface="Wingdings" panose="05000000000000000000" pitchFamily="2" charset="2"/>
              <a:buChar char="§"/>
            </a:pPr>
            <a:r>
              <a:rPr lang="uk-UA" dirty="0"/>
              <a:t>превентивність, як основа діяльності сімейного лікаря; </a:t>
            </a:r>
          </a:p>
          <a:p>
            <a:pPr>
              <a:buFont typeface="Wingdings" panose="05000000000000000000" pitchFamily="2" charset="2"/>
              <a:buChar char="§"/>
            </a:pPr>
            <a:r>
              <a:rPr lang="uk-UA" dirty="0"/>
              <a:t>економічна ефективність і доцільність допомоги; </a:t>
            </a:r>
          </a:p>
          <a:p>
            <a:pPr>
              <a:buFont typeface="Wingdings" panose="05000000000000000000" pitchFamily="2" charset="2"/>
              <a:buChar char="§"/>
            </a:pPr>
            <a:r>
              <a:rPr lang="uk-UA" dirty="0"/>
              <a:t>координація медичної допомоги; </a:t>
            </a:r>
          </a:p>
          <a:p>
            <a:pPr>
              <a:buFont typeface="Wingdings" panose="05000000000000000000" pitchFamily="2" charset="2"/>
              <a:buChar char="§"/>
            </a:pPr>
            <a:r>
              <a:rPr lang="uk-UA" dirty="0"/>
              <a:t>відповідальність пацієнта, членів його сім'ї і суспільства                             за збереження і поліпшення його здоров'я.</a:t>
            </a:r>
          </a:p>
        </p:txBody>
      </p:sp>
    </p:spTree>
    <p:extLst>
      <p:ext uri="{BB962C8B-B14F-4D97-AF65-F5344CB8AC3E}">
        <p14:creationId xmlns:p14="http://schemas.microsoft.com/office/powerpoint/2010/main" val="2778977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B0D45CA-3085-4BC4-9D02-572527C657BB}"/>
              </a:ext>
            </a:extLst>
          </p:cNvPr>
          <p:cNvPicPr>
            <a:picLocks noChangeAspect="1"/>
          </p:cNvPicPr>
          <p:nvPr/>
        </p:nvPicPr>
        <p:blipFill>
          <a:blip r:embed="rId3"/>
          <a:stretch>
            <a:fillRect/>
          </a:stretch>
        </p:blipFill>
        <p:spPr>
          <a:xfrm>
            <a:off x="0" y="-1"/>
            <a:ext cx="12192000" cy="7606145"/>
          </a:xfrm>
          <a:prstGeom prst="rect">
            <a:avLst/>
          </a:prstGeom>
        </p:spPr>
      </p:pic>
      <p:sp>
        <p:nvSpPr>
          <p:cNvPr id="3" name="Объект 2">
            <a:extLst>
              <a:ext uri="{FF2B5EF4-FFF2-40B4-BE49-F238E27FC236}">
                <a16:creationId xmlns:a16="http://schemas.microsoft.com/office/drawing/2014/main" id="{421AC268-8BE3-4C05-8E87-396F9080AAC4}"/>
              </a:ext>
            </a:extLst>
          </p:cNvPr>
          <p:cNvSpPr>
            <a:spLocks noGrp="1"/>
          </p:cNvSpPr>
          <p:nvPr>
            <p:ph idx="1"/>
          </p:nvPr>
        </p:nvSpPr>
        <p:spPr>
          <a:xfrm>
            <a:off x="677334" y="550719"/>
            <a:ext cx="10451330" cy="5490644"/>
          </a:xfrm>
        </p:spPr>
        <p:txBody>
          <a:bodyPr>
            <a:normAutofit/>
          </a:bodyPr>
          <a:lstStyle/>
          <a:p>
            <a:pPr marL="0" indent="0" algn="ctr">
              <a:buNone/>
            </a:pPr>
            <a:r>
              <a:rPr lang="uk-UA" sz="2400" dirty="0"/>
              <a:t>Профілактична спрямованість - важливий принцип сімейної медицини. Прогнозування ризику розвитку окремих захворювань, </a:t>
            </a:r>
            <a:r>
              <a:rPr lang="uk-UA" sz="2400" dirty="0" err="1"/>
              <a:t>доклінічна</a:t>
            </a:r>
            <a:r>
              <a:rPr lang="uk-UA" sz="2400" dirty="0"/>
              <a:t> їх діагностика, своєчасність інформування пацієнта, а також прийняття профілактичних заходів - найважливіші складові елементи щоденної роботи сімейного лікаря і медичної сестри.</a:t>
            </a:r>
          </a:p>
        </p:txBody>
      </p:sp>
    </p:spTree>
    <p:extLst>
      <p:ext uri="{BB962C8B-B14F-4D97-AF65-F5344CB8AC3E}">
        <p14:creationId xmlns:p14="http://schemas.microsoft.com/office/powerpoint/2010/main" val="1483841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CA67FA-69DB-456E-AB98-2D5A49E1B04E}"/>
              </a:ext>
            </a:extLst>
          </p:cNvPr>
          <p:cNvSpPr>
            <a:spLocks noGrp="1"/>
          </p:cNvSpPr>
          <p:nvPr>
            <p:ph type="title"/>
          </p:nvPr>
        </p:nvSpPr>
        <p:spPr>
          <a:xfrm>
            <a:off x="677334" y="293915"/>
            <a:ext cx="9751180" cy="827314"/>
          </a:xfrm>
        </p:spPr>
        <p:txBody>
          <a:bodyPr>
            <a:normAutofit fontScale="90000"/>
          </a:bodyPr>
          <a:lstStyle/>
          <a:p>
            <a:pPr algn="ctr"/>
            <a:r>
              <a:rPr lang="uk-UA" sz="2700" dirty="0">
                <a:solidFill>
                  <a:schemeClr val="accent2">
                    <a:lumMod val="75000"/>
                  </a:schemeClr>
                </a:solidFill>
              </a:rPr>
              <a:t>Завдання та обов’язки лікаря загальної практики - сімейного лікаря: </a:t>
            </a:r>
            <a:br>
              <a:rPr lang="uk-UA" dirty="0"/>
            </a:br>
            <a:endParaRPr lang="uk-UA" dirty="0"/>
          </a:p>
        </p:txBody>
      </p:sp>
      <p:pic>
        <p:nvPicPr>
          <p:cNvPr id="5" name="Рисунок 4">
            <a:extLst>
              <a:ext uri="{FF2B5EF4-FFF2-40B4-BE49-F238E27FC236}">
                <a16:creationId xmlns:a16="http://schemas.microsoft.com/office/drawing/2014/main" id="{8D67976E-7DBB-4684-9D73-6A4EFA9B9A37}"/>
              </a:ext>
            </a:extLst>
          </p:cNvPr>
          <p:cNvPicPr>
            <a:picLocks noChangeAspect="1"/>
          </p:cNvPicPr>
          <p:nvPr/>
        </p:nvPicPr>
        <p:blipFill>
          <a:blip r:embed="rId2"/>
          <a:stretch>
            <a:fillRect/>
          </a:stretch>
        </p:blipFill>
        <p:spPr>
          <a:xfrm>
            <a:off x="7511142" y="3733118"/>
            <a:ext cx="4528457" cy="3016023"/>
          </a:xfrm>
          <a:prstGeom prst="rect">
            <a:avLst/>
          </a:prstGeom>
        </p:spPr>
      </p:pic>
      <p:sp>
        <p:nvSpPr>
          <p:cNvPr id="3" name="Объект 2">
            <a:extLst>
              <a:ext uri="{FF2B5EF4-FFF2-40B4-BE49-F238E27FC236}">
                <a16:creationId xmlns:a16="http://schemas.microsoft.com/office/drawing/2014/main" id="{40C9B7FB-CF5C-4A50-B5CE-3CD3F315FDA2}"/>
              </a:ext>
            </a:extLst>
          </p:cNvPr>
          <p:cNvSpPr>
            <a:spLocks noGrp="1"/>
          </p:cNvSpPr>
          <p:nvPr>
            <p:ph idx="1"/>
          </p:nvPr>
        </p:nvSpPr>
        <p:spPr>
          <a:xfrm>
            <a:off x="677334" y="1251858"/>
            <a:ext cx="10339008" cy="5812969"/>
          </a:xfrm>
        </p:spPr>
        <p:txBody>
          <a:bodyPr>
            <a:normAutofit/>
          </a:bodyPr>
          <a:lstStyle/>
          <a:p>
            <a:pPr marL="0" indent="0">
              <a:buNone/>
            </a:pPr>
            <a:r>
              <a:rPr lang="uk-UA" dirty="0"/>
              <a:t>1.	Керується чинним законодавством України про охорону здоров’я та нормативно-правовими актами, що визначають діяльність органів управління та закладів охорони здоров’я, організацію медико-санітарної допомоги. </a:t>
            </a:r>
          </a:p>
          <a:p>
            <a:pPr marL="0" indent="0">
              <a:buNone/>
            </a:pPr>
            <a:r>
              <a:rPr lang="uk-UA" dirty="0"/>
              <a:t>2.	Здійснює динамічне спостереження за станом здоров’я кожного члена сім’ї з проведенням необхідного обстеження і оздоровлення за індивідуальним планом.  </a:t>
            </a:r>
          </a:p>
          <a:p>
            <a:pPr marL="0" indent="0">
              <a:buNone/>
            </a:pPr>
            <a:r>
              <a:rPr lang="uk-UA" dirty="0"/>
              <a:t>3.	Застосовує сучасні методи діагностики, лікування та реабілітації пацієнтів.  </a:t>
            </a:r>
          </a:p>
          <a:p>
            <a:pPr marL="0" indent="0">
              <a:buNone/>
            </a:pPr>
            <a:r>
              <a:rPr lang="uk-UA" dirty="0"/>
              <a:t>4.	Здійснює нагляд за побічними реакціями/діями лікарських засобів. </a:t>
            </a:r>
          </a:p>
          <a:p>
            <a:pPr marL="0" indent="0">
              <a:buNone/>
            </a:pPr>
            <a:r>
              <a:rPr lang="uk-UA" dirty="0"/>
              <a:t>5.	Організовує у разі потреби консультації інших спеціалістів                                                  і госпіталізацію пацієнтів.  </a:t>
            </a:r>
          </a:p>
          <a:p>
            <a:pPr marL="0" indent="0">
              <a:buNone/>
            </a:pPr>
            <a:r>
              <a:rPr lang="uk-UA" dirty="0"/>
              <a:t>6.	Здійснює нагляд за хворими. Надає невідкладну медичну                                      допомогу на </a:t>
            </a:r>
            <a:r>
              <a:rPr lang="uk-UA" dirty="0" err="1"/>
              <a:t>догоспітальному</a:t>
            </a:r>
            <a:r>
              <a:rPr lang="uk-UA" dirty="0"/>
              <a:t> етапі.  </a:t>
            </a:r>
          </a:p>
          <a:p>
            <a:pPr marL="0" indent="0">
              <a:buNone/>
            </a:pPr>
            <a:r>
              <a:rPr lang="uk-UA" dirty="0"/>
              <a:t>7.	Виконує загальні види лікарських маніпуляцій. </a:t>
            </a:r>
          </a:p>
        </p:txBody>
      </p:sp>
    </p:spTree>
    <p:extLst>
      <p:ext uri="{BB962C8B-B14F-4D97-AF65-F5344CB8AC3E}">
        <p14:creationId xmlns:p14="http://schemas.microsoft.com/office/powerpoint/2010/main" val="3068295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4F7BAE6-C450-453E-B3B5-5429BB030B1B}"/>
              </a:ext>
            </a:extLst>
          </p:cNvPr>
          <p:cNvPicPr>
            <a:picLocks noChangeAspect="1"/>
          </p:cNvPicPr>
          <p:nvPr/>
        </p:nvPicPr>
        <p:blipFill>
          <a:blip r:embed="rId3"/>
          <a:stretch>
            <a:fillRect/>
          </a:stretch>
        </p:blipFill>
        <p:spPr>
          <a:xfrm>
            <a:off x="2589439" y="4442230"/>
            <a:ext cx="3386818" cy="2254509"/>
          </a:xfrm>
          <a:prstGeom prst="rect">
            <a:avLst/>
          </a:prstGeom>
        </p:spPr>
      </p:pic>
      <p:pic>
        <p:nvPicPr>
          <p:cNvPr id="4" name="Рисунок 3">
            <a:extLst>
              <a:ext uri="{FF2B5EF4-FFF2-40B4-BE49-F238E27FC236}">
                <a16:creationId xmlns:a16="http://schemas.microsoft.com/office/drawing/2014/main" id="{12A43012-61A5-4AC5-893F-6036CB9040D3}"/>
              </a:ext>
            </a:extLst>
          </p:cNvPr>
          <p:cNvPicPr>
            <a:picLocks noChangeAspect="1"/>
          </p:cNvPicPr>
          <p:nvPr/>
        </p:nvPicPr>
        <p:blipFill>
          <a:blip r:embed="rId4"/>
          <a:stretch>
            <a:fillRect/>
          </a:stretch>
        </p:blipFill>
        <p:spPr>
          <a:xfrm>
            <a:off x="7186101" y="3429000"/>
            <a:ext cx="4895512" cy="3267739"/>
          </a:xfrm>
          <a:prstGeom prst="rect">
            <a:avLst/>
          </a:prstGeom>
        </p:spPr>
      </p:pic>
      <p:sp>
        <p:nvSpPr>
          <p:cNvPr id="3" name="Объект 2">
            <a:extLst>
              <a:ext uri="{FF2B5EF4-FFF2-40B4-BE49-F238E27FC236}">
                <a16:creationId xmlns:a16="http://schemas.microsoft.com/office/drawing/2014/main" id="{1260B920-D73A-4F63-8170-DF0773C14377}"/>
              </a:ext>
            </a:extLst>
          </p:cNvPr>
          <p:cNvSpPr>
            <a:spLocks noGrp="1"/>
          </p:cNvSpPr>
          <p:nvPr>
            <p:ph idx="1"/>
          </p:nvPr>
        </p:nvSpPr>
        <p:spPr>
          <a:xfrm>
            <a:off x="272143" y="293914"/>
            <a:ext cx="11517086" cy="4267199"/>
          </a:xfrm>
        </p:spPr>
        <p:txBody>
          <a:bodyPr>
            <a:normAutofit fontScale="92500" lnSpcReduction="10000"/>
          </a:bodyPr>
          <a:lstStyle/>
          <a:p>
            <a:pPr marL="0" indent="0">
              <a:buNone/>
            </a:pPr>
            <a:r>
              <a:rPr lang="uk-UA" dirty="0"/>
              <a:t>8.	Проводить профілактичну роботу по виявленню ранніх та прихованих форм захворювання і факторів ризику, імунопрофілактику захворювань, експертизу тимчасової втрати працездатності пацієнтів.  </a:t>
            </a:r>
          </a:p>
          <a:p>
            <a:pPr marL="0" indent="0">
              <a:buNone/>
            </a:pPr>
            <a:r>
              <a:rPr lang="uk-UA" dirty="0"/>
              <a:t>9.	Організовує медико-соціальну і побутову допомогу одиноким, людям похилого віку, інвалідам та хронічним хворим.  </a:t>
            </a:r>
          </a:p>
          <a:p>
            <a:pPr marL="0" indent="0">
              <a:buNone/>
            </a:pPr>
            <a:r>
              <a:rPr lang="uk-UA" dirty="0"/>
              <a:t>10.	Надає консультативну допомогу сім’ям з питань: планування сім’ї, етики, психології, гігієни, соціальних аспектів сімейного життя, виховання дітей, підготовки їх до дитячих дошкільних закладів, шкіл та профорієнтації.  </a:t>
            </a:r>
          </a:p>
          <a:p>
            <a:pPr marL="0" indent="0">
              <a:buNone/>
            </a:pPr>
            <a:r>
              <a:rPr lang="uk-UA" dirty="0"/>
              <a:t>11.	Веде активну роботу щодо поширення медичних знань серед населення, пропаганди здорового способу життя, запобігання захворювань.  </a:t>
            </a:r>
          </a:p>
          <a:p>
            <a:pPr marL="0" indent="0">
              <a:buNone/>
            </a:pPr>
            <a:r>
              <a:rPr lang="uk-UA" dirty="0"/>
              <a:t>12.	Планує роботу та проводить аналіз її результатів.  </a:t>
            </a:r>
          </a:p>
          <a:p>
            <a:pPr marL="0" indent="0">
              <a:buNone/>
            </a:pPr>
            <a:r>
              <a:rPr lang="uk-UA" dirty="0"/>
              <a:t>13.	Веде лікарську документацію.  </a:t>
            </a:r>
          </a:p>
          <a:p>
            <a:pPr marL="0" indent="0">
              <a:buNone/>
            </a:pPr>
            <a:r>
              <a:rPr lang="uk-UA" dirty="0"/>
              <a:t>14.	Дотримується принципів медичної деонтології.  </a:t>
            </a:r>
          </a:p>
          <a:p>
            <a:pPr marL="0" indent="0">
              <a:buNone/>
            </a:pPr>
            <a:r>
              <a:rPr lang="uk-UA" dirty="0"/>
              <a:t>15.	Постійно удосконалює свій професійний рівень. </a:t>
            </a:r>
          </a:p>
        </p:txBody>
      </p:sp>
    </p:spTree>
    <p:extLst>
      <p:ext uri="{BB962C8B-B14F-4D97-AF65-F5344CB8AC3E}">
        <p14:creationId xmlns:p14="http://schemas.microsoft.com/office/powerpoint/2010/main" val="2249368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C51A24F-5D95-484F-99A5-6D708F447125}"/>
              </a:ext>
            </a:extLst>
          </p:cNvPr>
          <p:cNvPicPr>
            <a:picLocks noChangeAspect="1"/>
          </p:cNvPicPr>
          <p:nvPr/>
        </p:nvPicPr>
        <p:blipFill>
          <a:blip r:embed="rId2"/>
          <a:stretch>
            <a:fillRect/>
          </a:stretch>
        </p:blipFill>
        <p:spPr>
          <a:xfrm>
            <a:off x="8221735" y="3623329"/>
            <a:ext cx="3974146" cy="2646843"/>
          </a:xfrm>
          <a:prstGeom prst="rect">
            <a:avLst/>
          </a:prstGeom>
        </p:spPr>
      </p:pic>
      <p:pic>
        <p:nvPicPr>
          <p:cNvPr id="5" name="Рисунок 4">
            <a:extLst>
              <a:ext uri="{FF2B5EF4-FFF2-40B4-BE49-F238E27FC236}">
                <a16:creationId xmlns:a16="http://schemas.microsoft.com/office/drawing/2014/main" id="{98B73812-7351-4373-9554-7068601FBA32}"/>
              </a:ext>
            </a:extLst>
          </p:cNvPr>
          <p:cNvPicPr>
            <a:picLocks noChangeAspect="1"/>
          </p:cNvPicPr>
          <p:nvPr/>
        </p:nvPicPr>
        <p:blipFill>
          <a:blip r:embed="rId3"/>
          <a:stretch>
            <a:fillRect/>
          </a:stretch>
        </p:blipFill>
        <p:spPr>
          <a:xfrm>
            <a:off x="8221735" y="587829"/>
            <a:ext cx="3970265" cy="2646843"/>
          </a:xfrm>
          <a:prstGeom prst="rect">
            <a:avLst/>
          </a:prstGeom>
        </p:spPr>
      </p:pic>
      <p:sp>
        <p:nvSpPr>
          <p:cNvPr id="2" name="Заголовок 1">
            <a:extLst>
              <a:ext uri="{FF2B5EF4-FFF2-40B4-BE49-F238E27FC236}">
                <a16:creationId xmlns:a16="http://schemas.microsoft.com/office/drawing/2014/main" id="{AA14D7A7-B95F-48A2-8B1E-29338C3FB08D}"/>
              </a:ext>
            </a:extLst>
          </p:cNvPr>
          <p:cNvSpPr>
            <a:spLocks noGrp="1"/>
          </p:cNvSpPr>
          <p:nvPr>
            <p:ph type="title"/>
          </p:nvPr>
        </p:nvSpPr>
        <p:spPr>
          <a:xfrm>
            <a:off x="425874" y="239485"/>
            <a:ext cx="8596668" cy="696686"/>
          </a:xfrm>
        </p:spPr>
        <p:txBody>
          <a:bodyPr>
            <a:normAutofit/>
          </a:bodyPr>
          <a:lstStyle/>
          <a:p>
            <a:pPr algn="ctr"/>
            <a:r>
              <a:rPr lang="uk-UA" dirty="0"/>
              <a:t>Сімейний лікар повинен знати: </a:t>
            </a:r>
          </a:p>
        </p:txBody>
      </p:sp>
      <p:sp>
        <p:nvSpPr>
          <p:cNvPr id="3" name="Объект 2">
            <a:extLst>
              <a:ext uri="{FF2B5EF4-FFF2-40B4-BE49-F238E27FC236}">
                <a16:creationId xmlns:a16="http://schemas.microsoft.com/office/drawing/2014/main" id="{4F70A696-9B2D-4D5A-BFD6-B102F071BB5A}"/>
              </a:ext>
            </a:extLst>
          </p:cNvPr>
          <p:cNvSpPr>
            <a:spLocks noGrp="1"/>
          </p:cNvSpPr>
          <p:nvPr>
            <p:ph idx="1"/>
          </p:nvPr>
        </p:nvSpPr>
        <p:spPr>
          <a:xfrm>
            <a:off x="100392" y="936171"/>
            <a:ext cx="8466665" cy="5812971"/>
          </a:xfrm>
        </p:spPr>
        <p:txBody>
          <a:bodyPr>
            <a:normAutofit lnSpcReduction="10000"/>
          </a:bodyPr>
          <a:lstStyle/>
          <a:p>
            <a:pPr>
              <a:buFont typeface="Wingdings" panose="05000000000000000000" pitchFamily="2" charset="2"/>
              <a:buChar char="§"/>
            </a:pPr>
            <a:r>
              <a:rPr lang="uk-UA" dirty="0"/>
              <a:t>основи чинного законодавства про охорону здоров’я та нормативні документи, що регламентують діяльність органів управління та закладів охорони здоров’я;  </a:t>
            </a:r>
          </a:p>
          <a:p>
            <a:pPr>
              <a:buFont typeface="Wingdings" panose="05000000000000000000" pitchFamily="2" charset="2"/>
              <a:buChar char="§"/>
            </a:pPr>
            <a:r>
              <a:rPr lang="uk-UA" dirty="0"/>
              <a:t>основи соціальної гігієни, організації охорони здоров’я, медичної психології та економіки відповідно до задач управління охороною здоров’я населення свого регіону;  </a:t>
            </a:r>
          </a:p>
          <a:p>
            <a:pPr>
              <a:buFont typeface="Wingdings" panose="05000000000000000000" pitchFamily="2" charset="2"/>
              <a:buChar char="§"/>
            </a:pPr>
            <a:r>
              <a:rPr lang="uk-UA" dirty="0"/>
              <a:t>основи загальнотеоретичних дисциплін в обсязі, необхідному для вирішення професійних задач;  </a:t>
            </a:r>
          </a:p>
          <a:p>
            <a:pPr>
              <a:buFont typeface="Wingdings" panose="05000000000000000000" pitchFamily="2" charset="2"/>
              <a:buChar char="§"/>
            </a:pPr>
            <a:r>
              <a:rPr lang="uk-UA" dirty="0"/>
              <a:t>анатомо-фізіологічні та психологічні особливості дорослих, дітей та осіб старшого віку;  </a:t>
            </a:r>
          </a:p>
          <a:p>
            <a:pPr>
              <a:buFont typeface="Wingdings" panose="05000000000000000000" pitchFamily="2" charset="2"/>
              <a:buChar char="§"/>
            </a:pPr>
            <a:r>
              <a:rPr lang="uk-UA" dirty="0"/>
              <a:t>особливості розвитку дітей та підлітків;  </a:t>
            </a:r>
          </a:p>
          <a:p>
            <a:pPr>
              <a:buFont typeface="Wingdings" panose="05000000000000000000" pitchFamily="2" charset="2"/>
              <a:buChar char="§"/>
            </a:pPr>
            <a:r>
              <a:rPr lang="uk-UA" dirty="0"/>
              <a:t>перебіг захворювань залежно від статі та віку;  </a:t>
            </a:r>
          </a:p>
          <a:p>
            <a:pPr>
              <a:buFont typeface="Wingdings" panose="05000000000000000000" pitchFamily="2" charset="2"/>
              <a:buChar char="§"/>
            </a:pPr>
            <a:r>
              <a:rPr lang="uk-UA" dirty="0"/>
              <a:t>сучасну класифікацію хвороб;  </a:t>
            </a:r>
          </a:p>
          <a:p>
            <a:pPr>
              <a:buFont typeface="Wingdings" panose="05000000000000000000" pitchFamily="2" charset="2"/>
              <a:buChar char="§"/>
            </a:pPr>
            <a:r>
              <a:rPr lang="uk-UA" dirty="0"/>
              <a:t>сучасні методи профілактики, діагностики та лікування захворювань органів дихання, травлення та системи виділення, ендокринної системи та обміну речовин, шкіри, органів зору, ЛОР-органів, інфекційних, неврологічних та психічних захворювань у дорослих та дітей;  </a:t>
            </a:r>
          </a:p>
          <a:p>
            <a:pPr>
              <a:buFont typeface="Wingdings" panose="05000000000000000000" pitchFamily="2" charset="2"/>
              <a:buChar char="§"/>
            </a:pPr>
            <a:r>
              <a:rPr lang="uk-UA" dirty="0"/>
              <a:t>основи медичної генетики; </a:t>
            </a:r>
          </a:p>
        </p:txBody>
      </p:sp>
    </p:spTree>
    <p:extLst>
      <p:ext uri="{BB962C8B-B14F-4D97-AF65-F5344CB8AC3E}">
        <p14:creationId xmlns:p14="http://schemas.microsoft.com/office/powerpoint/2010/main" val="390357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FD1FA5A-A4DB-4541-AA9F-520B39A6EF85}"/>
              </a:ext>
            </a:extLst>
          </p:cNvPr>
          <p:cNvSpPr>
            <a:spLocks noGrp="1"/>
          </p:cNvSpPr>
          <p:nvPr>
            <p:ph idx="1"/>
          </p:nvPr>
        </p:nvSpPr>
        <p:spPr>
          <a:xfrm>
            <a:off x="192301" y="195943"/>
            <a:ext cx="8292496" cy="6662057"/>
          </a:xfrm>
        </p:spPr>
        <p:txBody>
          <a:bodyPr>
            <a:normAutofit/>
          </a:bodyPr>
          <a:lstStyle/>
          <a:p>
            <a:pPr>
              <a:buFont typeface="Wingdings" panose="05000000000000000000" pitchFamily="2" charset="2"/>
              <a:buChar char="§"/>
            </a:pPr>
            <a:r>
              <a:rPr lang="uk-UA" dirty="0"/>
              <a:t>питання асептики та антисептики;  </a:t>
            </a:r>
          </a:p>
          <a:p>
            <a:pPr>
              <a:buFont typeface="Wingdings" panose="05000000000000000000" pitchFamily="2" charset="2"/>
              <a:buChar char="§"/>
            </a:pPr>
            <a:r>
              <a:rPr lang="uk-UA" dirty="0"/>
              <a:t>методи протиепідемічного захисту населення;  </a:t>
            </a:r>
          </a:p>
          <a:p>
            <a:pPr>
              <a:buFont typeface="Wingdings" panose="05000000000000000000" pitchFamily="2" charset="2"/>
              <a:buChar char="§"/>
            </a:pPr>
            <a:r>
              <a:rPr lang="uk-UA" dirty="0"/>
              <a:t>основи реанімації;  </a:t>
            </a:r>
          </a:p>
          <a:p>
            <a:pPr>
              <a:buFont typeface="Wingdings" panose="05000000000000000000" pitchFamily="2" charset="2"/>
              <a:buChar char="§"/>
            </a:pPr>
            <a:r>
              <a:rPr lang="uk-UA" dirty="0"/>
              <a:t>клініку, діагностику та принципи лікування невідкладних станів;  </a:t>
            </a:r>
          </a:p>
          <a:p>
            <a:pPr>
              <a:buFont typeface="Wingdings" panose="05000000000000000000" pitchFamily="2" charset="2"/>
              <a:buChar char="§"/>
            </a:pPr>
            <a:r>
              <a:rPr lang="uk-UA" dirty="0" err="1"/>
              <a:t>фармако</a:t>
            </a:r>
            <a:r>
              <a:rPr lang="uk-UA" dirty="0"/>
              <a:t>-, дієто-, </a:t>
            </a:r>
            <a:r>
              <a:rPr lang="uk-UA" dirty="0" err="1"/>
              <a:t>фізіо</a:t>
            </a:r>
            <a:r>
              <a:rPr lang="uk-UA" dirty="0"/>
              <a:t>- та </a:t>
            </a:r>
            <a:r>
              <a:rPr lang="uk-UA" dirty="0" err="1"/>
              <a:t>курортотерапію</a:t>
            </a:r>
            <a:r>
              <a:rPr lang="uk-UA" dirty="0"/>
              <a:t>;  </a:t>
            </a:r>
          </a:p>
          <a:p>
            <a:pPr>
              <a:buFont typeface="Wingdings" panose="05000000000000000000" pitchFamily="2" charset="2"/>
              <a:buChar char="§"/>
            </a:pPr>
            <a:r>
              <a:rPr lang="uk-UA" dirty="0"/>
              <a:t>немедикаментозні методи лікування та профілактики;  </a:t>
            </a:r>
          </a:p>
          <a:p>
            <a:pPr>
              <a:buFont typeface="Wingdings" panose="05000000000000000000" pitchFamily="2" charset="2"/>
              <a:buChar char="§"/>
            </a:pPr>
            <a:r>
              <a:rPr lang="uk-UA" dirty="0"/>
              <a:t>фактори ризику виникнення найбільш поширених захворювань; </a:t>
            </a:r>
          </a:p>
          <a:p>
            <a:pPr>
              <a:buFont typeface="Wingdings" panose="05000000000000000000" pitchFamily="2" charset="2"/>
              <a:buChar char="§"/>
            </a:pPr>
            <a:r>
              <a:rPr lang="uk-UA" dirty="0"/>
              <a:t>методи визначення тимчасової і стійкої непрацездатності, організацію роботи лікарсько-консультативної та медико-соціальної експертної комісій; </a:t>
            </a:r>
          </a:p>
          <a:p>
            <a:pPr>
              <a:buFont typeface="Wingdings" panose="05000000000000000000" pitchFamily="2" charset="2"/>
              <a:buChar char="§"/>
            </a:pPr>
            <a:r>
              <a:rPr lang="uk-UA" dirty="0"/>
              <a:t>основи медичної, професійної, соціальної та сімейної реабілітації;  </a:t>
            </a:r>
          </a:p>
          <a:p>
            <a:pPr>
              <a:buFont typeface="Wingdings" panose="05000000000000000000" pitchFamily="2" charset="2"/>
              <a:buChar char="§"/>
            </a:pPr>
            <a:r>
              <a:rPr lang="uk-UA" dirty="0"/>
              <a:t>основи медичної інформатики;  </a:t>
            </a:r>
          </a:p>
          <a:p>
            <a:pPr>
              <a:buFont typeface="Wingdings" panose="05000000000000000000" pitchFamily="2" charset="2"/>
              <a:buChar char="§"/>
            </a:pPr>
            <a:r>
              <a:rPr lang="uk-UA" dirty="0"/>
              <a:t>форми і методи санітарно-освітньої роботи;  </a:t>
            </a:r>
          </a:p>
          <a:p>
            <a:pPr>
              <a:buFont typeface="Wingdings" panose="05000000000000000000" pitchFamily="2" charset="2"/>
              <a:buChar char="§"/>
            </a:pPr>
            <a:r>
              <a:rPr lang="uk-UA" dirty="0"/>
              <a:t>правила оформлення медичної документації;  </a:t>
            </a:r>
          </a:p>
          <a:p>
            <a:pPr>
              <a:buFont typeface="Wingdings" panose="05000000000000000000" pitchFamily="2" charset="2"/>
              <a:buChar char="§"/>
            </a:pPr>
            <a:r>
              <a:rPr lang="uk-UA" dirty="0"/>
              <a:t>передові інформаційні та Інтернет технології;  </a:t>
            </a:r>
          </a:p>
          <a:p>
            <a:pPr>
              <a:buFont typeface="Wingdings" panose="05000000000000000000" pitchFamily="2" charset="2"/>
              <a:buChar char="§"/>
            </a:pPr>
            <a:r>
              <a:rPr lang="uk-UA" dirty="0"/>
              <a:t>сучасну наукову літературу та науково-практичну періодику за фахом, методи її аналізу та узагальнення. </a:t>
            </a:r>
          </a:p>
        </p:txBody>
      </p:sp>
      <p:pic>
        <p:nvPicPr>
          <p:cNvPr id="4" name="Рисунок 3">
            <a:extLst>
              <a:ext uri="{FF2B5EF4-FFF2-40B4-BE49-F238E27FC236}">
                <a16:creationId xmlns:a16="http://schemas.microsoft.com/office/drawing/2014/main" id="{4AADBB9D-99D7-4BB8-8AD6-426CDDA17CF4}"/>
              </a:ext>
            </a:extLst>
          </p:cNvPr>
          <p:cNvPicPr>
            <a:picLocks noChangeAspect="1"/>
          </p:cNvPicPr>
          <p:nvPr/>
        </p:nvPicPr>
        <p:blipFill>
          <a:blip r:embed="rId2"/>
          <a:stretch>
            <a:fillRect/>
          </a:stretch>
        </p:blipFill>
        <p:spPr>
          <a:xfrm>
            <a:off x="8484797" y="3910704"/>
            <a:ext cx="3707203" cy="2469888"/>
          </a:xfrm>
          <a:prstGeom prst="rect">
            <a:avLst/>
          </a:prstGeom>
        </p:spPr>
      </p:pic>
      <p:pic>
        <p:nvPicPr>
          <p:cNvPr id="5" name="Рисунок 4">
            <a:extLst>
              <a:ext uri="{FF2B5EF4-FFF2-40B4-BE49-F238E27FC236}">
                <a16:creationId xmlns:a16="http://schemas.microsoft.com/office/drawing/2014/main" id="{D146E127-7E11-405D-8E03-37DE7DA1D1F1}"/>
              </a:ext>
            </a:extLst>
          </p:cNvPr>
          <p:cNvPicPr>
            <a:picLocks noChangeAspect="1"/>
          </p:cNvPicPr>
          <p:nvPr/>
        </p:nvPicPr>
        <p:blipFill>
          <a:blip r:embed="rId3"/>
          <a:stretch>
            <a:fillRect/>
          </a:stretch>
        </p:blipFill>
        <p:spPr>
          <a:xfrm>
            <a:off x="8484797" y="477802"/>
            <a:ext cx="3707203" cy="2469495"/>
          </a:xfrm>
          <a:prstGeom prst="rect">
            <a:avLst/>
          </a:prstGeom>
        </p:spPr>
      </p:pic>
    </p:spTree>
    <p:extLst>
      <p:ext uri="{BB962C8B-B14F-4D97-AF65-F5344CB8AC3E}">
        <p14:creationId xmlns:p14="http://schemas.microsoft.com/office/powerpoint/2010/main" val="2881982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a:extLst>
              <a:ext uri="{FF2B5EF4-FFF2-40B4-BE49-F238E27FC236}">
                <a16:creationId xmlns:a16="http://schemas.microsoft.com/office/drawing/2014/main" id="{FB85AC26-75E1-46B6-8ADF-9A0D500EAB07}"/>
              </a:ext>
            </a:extLst>
          </p:cNvPr>
          <p:cNvSpPr/>
          <p:nvPr/>
        </p:nvSpPr>
        <p:spPr>
          <a:xfrm>
            <a:off x="315686" y="1317171"/>
            <a:ext cx="10004753" cy="531216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5F2BB47D-526C-48BE-8362-33DC9D78948E}"/>
              </a:ext>
            </a:extLst>
          </p:cNvPr>
          <p:cNvSpPr>
            <a:spLocks noGrp="1"/>
          </p:cNvSpPr>
          <p:nvPr>
            <p:ph type="title"/>
          </p:nvPr>
        </p:nvSpPr>
        <p:spPr>
          <a:xfrm>
            <a:off x="1269617" y="228661"/>
            <a:ext cx="8596668" cy="1320800"/>
          </a:xfrm>
        </p:spPr>
        <p:txBody>
          <a:bodyPr>
            <a:normAutofit/>
          </a:bodyPr>
          <a:lstStyle/>
          <a:p>
            <a:pPr algn="ctr"/>
            <a:r>
              <a:rPr lang="uk-UA" dirty="0"/>
              <a:t>Вміння та практичні навички, якими повинен володіти сімейний лікар:</a:t>
            </a:r>
          </a:p>
        </p:txBody>
      </p:sp>
      <p:sp>
        <p:nvSpPr>
          <p:cNvPr id="5" name="Прямоугольник 4">
            <a:extLst>
              <a:ext uri="{FF2B5EF4-FFF2-40B4-BE49-F238E27FC236}">
                <a16:creationId xmlns:a16="http://schemas.microsoft.com/office/drawing/2014/main" id="{9A3D994B-999F-467D-957C-E09473C75AA3}"/>
              </a:ext>
            </a:extLst>
          </p:cNvPr>
          <p:cNvSpPr/>
          <p:nvPr/>
        </p:nvSpPr>
        <p:spPr>
          <a:xfrm>
            <a:off x="839789" y="1519875"/>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CA39E32-DC36-4B51-9C06-3F4009FA58F1}"/>
              </a:ext>
            </a:extLst>
          </p:cNvPr>
          <p:cNvSpPr txBox="1"/>
          <p:nvPr/>
        </p:nvSpPr>
        <p:spPr>
          <a:xfrm>
            <a:off x="885753" y="1540719"/>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01</a:t>
            </a:r>
          </a:p>
        </p:txBody>
      </p:sp>
      <p:sp>
        <p:nvSpPr>
          <p:cNvPr id="8" name="Прямоугольник 7">
            <a:extLst>
              <a:ext uri="{FF2B5EF4-FFF2-40B4-BE49-F238E27FC236}">
                <a16:creationId xmlns:a16="http://schemas.microsoft.com/office/drawing/2014/main" id="{C1DDB845-4BBF-4600-A63B-D46CFEFB43CB}"/>
              </a:ext>
            </a:extLst>
          </p:cNvPr>
          <p:cNvSpPr/>
          <p:nvPr/>
        </p:nvSpPr>
        <p:spPr>
          <a:xfrm>
            <a:off x="835774" y="2080838"/>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07095E0-C5B6-4805-93F3-ADD8CCE2DE1D}"/>
              </a:ext>
            </a:extLst>
          </p:cNvPr>
          <p:cNvSpPr txBox="1"/>
          <p:nvPr/>
        </p:nvSpPr>
        <p:spPr>
          <a:xfrm>
            <a:off x="866447" y="2125165"/>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02</a:t>
            </a:r>
          </a:p>
        </p:txBody>
      </p:sp>
      <p:sp>
        <p:nvSpPr>
          <p:cNvPr id="11" name="Прямоугольник 10">
            <a:extLst>
              <a:ext uri="{FF2B5EF4-FFF2-40B4-BE49-F238E27FC236}">
                <a16:creationId xmlns:a16="http://schemas.microsoft.com/office/drawing/2014/main" id="{99F27988-D764-4298-B6DD-3EFB08CF487C}"/>
              </a:ext>
            </a:extLst>
          </p:cNvPr>
          <p:cNvSpPr/>
          <p:nvPr/>
        </p:nvSpPr>
        <p:spPr>
          <a:xfrm>
            <a:off x="833436" y="2641801"/>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A3CA43B-419E-48BA-839D-E9A3BBCAE498}"/>
              </a:ext>
            </a:extLst>
          </p:cNvPr>
          <p:cNvSpPr txBox="1"/>
          <p:nvPr/>
        </p:nvSpPr>
        <p:spPr>
          <a:xfrm>
            <a:off x="874444" y="2646196"/>
            <a:ext cx="403170" cy="338554"/>
          </a:xfrm>
          <a:prstGeom prst="rect">
            <a:avLst/>
          </a:prstGeom>
          <a:solidFill>
            <a:srgbClr val="0F6FC6">
              <a:lumMod val="75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a:ln>
                  <a:noFill/>
                </a:ln>
                <a:solidFill>
                  <a:prstClr val="white"/>
                </a:solidFill>
                <a:effectLst/>
                <a:uLnTx/>
                <a:uFillTx/>
                <a:latin typeface="Calibri" panose="020F0502020204030204"/>
              </a:rPr>
              <a:t>03</a:t>
            </a:r>
          </a:p>
        </p:txBody>
      </p:sp>
      <p:sp>
        <p:nvSpPr>
          <p:cNvPr id="14" name="Прямоугольник 13">
            <a:extLst>
              <a:ext uri="{FF2B5EF4-FFF2-40B4-BE49-F238E27FC236}">
                <a16:creationId xmlns:a16="http://schemas.microsoft.com/office/drawing/2014/main" id="{FA9727BA-B9B2-4A00-91B5-2CA42DD6AB08}"/>
              </a:ext>
            </a:extLst>
          </p:cNvPr>
          <p:cNvSpPr/>
          <p:nvPr/>
        </p:nvSpPr>
        <p:spPr>
          <a:xfrm>
            <a:off x="837022" y="3197136"/>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0760183F-3E1A-4C72-8398-5188971119E4}"/>
              </a:ext>
            </a:extLst>
          </p:cNvPr>
          <p:cNvSpPr txBox="1"/>
          <p:nvPr/>
        </p:nvSpPr>
        <p:spPr>
          <a:xfrm>
            <a:off x="900650" y="3249443"/>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04</a:t>
            </a:r>
          </a:p>
        </p:txBody>
      </p:sp>
      <p:sp>
        <p:nvSpPr>
          <p:cNvPr id="17" name="Текст 3">
            <a:extLst>
              <a:ext uri="{FF2B5EF4-FFF2-40B4-BE49-F238E27FC236}">
                <a16:creationId xmlns:a16="http://schemas.microsoft.com/office/drawing/2014/main" id="{CADDB6F5-3ACD-4879-9E0B-9982515894A1}"/>
              </a:ext>
            </a:extLst>
          </p:cNvPr>
          <p:cNvSpPr txBox="1">
            <a:spLocks/>
          </p:cNvSpPr>
          <p:nvPr/>
        </p:nvSpPr>
        <p:spPr>
          <a:xfrm>
            <a:off x="1871561" y="1624743"/>
            <a:ext cx="8803522"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володіння методикою постановки попереднього діагнозу;</a:t>
            </a:r>
            <a:endParaRPr lang="uk-UA" sz="1800" b="1" dirty="0">
              <a:solidFill>
                <a:schemeClr val="accent2">
                  <a:lumMod val="75000"/>
                </a:schemeClr>
              </a:solidFill>
            </a:endParaRPr>
          </a:p>
        </p:txBody>
      </p:sp>
      <p:sp>
        <p:nvSpPr>
          <p:cNvPr id="19" name="Прямоугольник 18">
            <a:extLst>
              <a:ext uri="{FF2B5EF4-FFF2-40B4-BE49-F238E27FC236}">
                <a16:creationId xmlns:a16="http://schemas.microsoft.com/office/drawing/2014/main" id="{790325AA-877F-4E2C-B631-8A63283D0D30}"/>
              </a:ext>
            </a:extLst>
          </p:cNvPr>
          <p:cNvSpPr/>
          <p:nvPr/>
        </p:nvSpPr>
        <p:spPr>
          <a:xfrm>
            <a:off x="839789" y="3752471"/>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D44A64CF-AA22-40E0-A686-206F97A27646}"/>
              </a:ext>
            </a:extLst>
          </p:cNvPr>
          <p:cNvSpPr txBox="1"/>
          <p:nvPr/>
        </p:nvSpPr>
        <p:spPr>
          <a:xfrm>
            <a:off x="883272" y="3787856"/>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05</a:t>
            </a:r>
          </a:p>
        </p:txBody>
      </p:sp>
      <p:sp>
        <p:nvSpPr>
          <p:cNvPr id="20" name="Прямоугольник 19">
            <a:extLst>
              <a:ext uri="{FF2B5EF4-FFF2-40B4-BE49-F238E27FC236}">
                <a16:creationId xmlns:a16="http://schemas.microsoft.com/office/drawing/2014/main" id="{2FFDE035-5AB6-4685-A31F-DF06C4056481}"/>
              </a:ext>
            </a:extLst>
          </p:cNvPr>
          <p:cNvSpPr/>
          <p:nvPr/>
        </p:nvSpPr>
        <p:spPr>
          <a:xfrm>
            <a:off x="839557" y="4319062"/>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C023E589-D42E-46FA-AE98-56E32FFDCD89}"/>
              </a:ext>
            </a:extLst>
          </p:cNvPr>
          <p:cNvSpPr txBox="1"/>
          <p:nvPr/>
        </p:nvSpPr>
        <p:spPr>
          <a:xfrm>
            <a:off x="870230" y="4363389"/>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06</a:t>
            </a:r>
          </a:p>
        </p:txBody>
      </p:sp>
      <p:sp>
        <p:nvSpPr>
          <p:cNvPr id="22" name="Прямоугольник 21">
            <a:extLst>
              <a:ext uri="{FF2B5EF4-FFF2-40B4-BE49-F238E27FC236}">
                <a16:creationId xmlns:a16="http://schemas.microsoft.com/office/drawing/2014/main" id="{788894FF-DCF4-4A98-9C05-669D585DF006}"/>
              </a:ext>
            </a:extLst>
          </p:cNvPr>
          <p:cNvSpPr/>
          <p:nvPr/>
        </p:nvSpPr>
        <p:spPr>
          <a:xfrm>
            <a:off x="837219" y="4880025"/>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E5C2D9E6-6794-4F87-9BC8-6EDA4A893127}"/>
              </a:ext>
            </a:extLst>
          </p:cNvPr>
          <p:cNvSpPr txBox="1"/>
          <p:nvPr/>
        </p:nvSpPr>
        <p:spPr>
          <a:xfrm>
            <a:off x="878227" y="4884420"/>
            <a:ext cx="403170" cy="338554"/>
          </a:xfrm>
          <a:prstGeom prst="rect">
            <a:avLst/>
          </a:prstGeom>
          <a:solidFill>
            <a:srgbClr val="0F6FC6">
              <a:lumMod val="75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a:ln>
                  <a:noFill/>
                </a:ln>
                <a:solidFill>
                  <a:prstClr val="white"/>
                </a:solidFill>
                <a:effectLst/>
                <a:uLnTx/>
                <a:uFillTx/>
                <a:latin typeface="Calibri" panose="020F0502020204030204"/>
              </a:rPr>
              <a:t>07</a:t>
            </a:r>
          </a:p>
        </p:txBody>
      </p:sp>
      <p:sp>
        <p:nvSpPr>
          <p:cNvPr id="24" name="Прямоугольник 23">
            <a:extLst>
              <a:ext uri="{FF2B5EF4-FFF2-40B4-BE49-F238E27FC236}">
                <a16:creationId xmlns:a16="http://schemas.microsoft.com/office/drawing/2014/main" id="{CE9BBD94-747E-470A-B322-A2A805D8E45C}"/>
              </a:ext>
            </a:extLst>
          </p:cNvPr>
          <p:cNvSpPr/>
          <p:nvPr/>
        </p:nvSpPr>
        <p:spPr>
          <a:xfrm>
            <a:off x="840805" y="5435360"/>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056A68E7-BE89-47C9-96A1-C21B204DD4E8}"/>
              </a:ext>
            </a:extLst>
          </p:cNvPr>
          <p:cNvSpPr txBox="1"/>
          <p:nvPr/>
        </p:nvSpPr>
        <p:spPr>
          <a:xfrm>
            <a:off x="904433" y="5487667"/>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08</a:t>
            </a:r>
          </a:p>
        </p:txBody>
      </p:sp>
      <p:sp>
        <p:nvSpPr>
          <p:cNvPr id="26" name="Прямоугольник 25">
            <a:extLst>
              <a:ext uri="{FF2B5EF4-FFF2-40B4-BE49-F238E27FC236}">
                <a16:creationId xmlns:a16="http://schemas.microsoft.com/office/drawing/2014/main" id="{BA14F008-EC46-46B9-A300-7701ECBC9BB9}"/>
              </a:ext>
            </a:extLst>
          </p:cNvPr>
          <p:cNvSpPr/>
          <p:nvPr/>
        </p:nvSpPr>
        <p:spPr>
          <a:xfrm>
            <a:off x="843572" y="5990695"/>
            <a:ext cx="473311" cy="444463"/>
          </a:xfrm>
          <a:prstGeom prst="rect">
            <a:avLst/>
          </a:prstGeom>
          <a:solidFill>
            <a:srgbClr val="0F6FC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E116D45B-1BDC-4269-ADBF-418AAE03AF6A}"/>
              </a:ext>
            </a:extLst>
          </p:cNvPr>
          <p:cNvSpPr txBox="1"/>
          <p:nvPr/>
        </p:nvSpPr>
        <p:spPr>
          <a:xfrm>
            <a:off x="887055" y="6026080"/>
            <a:ext cx="403170" cy="338554"/>
          </a:xfrm>
          <a:prstGeom prst="rect">
            <a:avLst/>
          </a:prstGeom>
          <a:noFill/>
        </p:spPr>
        <p:txBody>
          <a:bodyPr wrap="square" rtlCol="0">
            <a:spAutoFit/>
          </a:bodyPr>
          <a:lstStyle/>
          <a:p>
            <a:pPr defTabSz="914400"/>
            <a:r>
              <a:rPr lang="ru-RU" sz="1600" b="1" dirty="0">
                <a:solidFill>
                  <a:prstClr val="white"/>
                </a:solidFill>
                <a:latin typeface="Calibri" panose="020F0502020204030204"/>
              </a:rPr>
              <a:t>09</a:t>
            </a:r>
          </a:p>
        </p:txBody>
      </p:sp>
      <p:sp>
        <p:nvSpPr>
          <p:cNvPr id="28" name="Текст 3">
            <a:extLst>
              <a:ext uri="{FF2B5EF4-FFF2-40B4-BE49-F238E27FC236}">
                <a16:creationId xmlns:a16="http://schemas.microsoft.com/office/drawing/2014/main" id="{58A74CFD-B293-4F78-9E06-73C45BBAA528}"/>
              </a:ext>
            </a:extLst>
          </p:cNvPr>
          <p:cNvSpPr txBox="1">
            <a:spLocks/>
          </p:cNvSpPr>
          <p:nvPr/>
        </p:nvSpPr>
        <p:spPr>
          <a:xfrm>
            <a:off x="1871561" y="2114275"/>
            <a:ext cx="8803522"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визначення необхідності та послідовності застосування </a:t>
            </a:r>
            <a:r>
              <a:rPr lang="uk-UA" sz="1600" dirty="0" err="1">
                <a:solidFill>
                  <a:schemeClr val="accent2">
                    <a:lumMod val="75000"/>
                  </a:schemeClr>
                </a:solidFill>
              </a:rPr>
              <a:t>параклінічних</a:t>
            </a:r>
            <a:r>
              <a:rPr lang="uk-UA" sz="1600" dirty="0">
                <a:solidFill>
                  <a:schemeClr val="accent2">
                    <a:lumMod val="75000"/>
                  </a:schemeClr>
                </a:solidFill>
              </a:rPr>
              <a:t> методів діагностики, вміння правильно оцінювати їх;</a:t>
            </a:r>
            <a:endParaRPr lang="uk-UA" sz="1800" b="1" dirty="0">
              <a:solidFill>
                <a:schemeClr val="accent2">
                  <a:lumMod val="75000"/>
                </a:schemeClr>
              </a:solidFill>
            </a:endParaRPr>
          </a:p>
        </p:txBody>
      </p:sp>
      <p:sp>
        <p:nvSpPr>
          <p:cNvPr id="29" name="Текст 3">
            <a:extLst>
              <a:ext uri="{FF2B5EF4-FFF2-40B4-BE49-F238E27FC236}">
                <a16:creationId xmlns:a16="http://schemas.microsoft.com/office/drawing/2014/main" id="{DA580B74-E96B-48E3-9209-FB80DDADAE6F}"/>
              </a:ext>
            </a:extLst>
          </p:cNvPr>
          <p:cNvSpPr txBox="1">
            <a:spLocks/>
          </p:cNvSpPr>
          <p:nvPr/>
        </p:nvSpPr>
        <p:spPr>
          <a:xfrm>
            <a:off x="1871561" y="2695401"/>
            <a:ext cx="8844530"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обґрунтування і визначення клінічного діагнозу;</a:t>
            </a:r>
            <a:endParaRPr lang="uk-UA" sz="1800" b="1" dirty="0">
              <a:solidFill>
                <a:schemeClr val="accent2">
                  <a:lumMod val="75000"/>
                </a:schemeClr>
              </a:solidFill>
            </a:endParaRPr>
          </a:p>
        </p:txBody>
      </p:sp>
      <p:sp>
        <p:nvSpPr>
          <p:cNvPr id="30" name="Текст 3">
            <a:extLst>
              <a:ext uri="{FF2B5EF4-FFF2-40B4-BE49-F238E27FC236}">
                <a16:creationId xmlns:a16="http://schemas.microsoft.com/office/drawing/2014/main" id="{55D4B3AE-65C5-45C0-BC76-1B46410414D8}"/>
              </a:ext>
            </a:extLst>
          </p:cNvPr>
          <p:cNvSpPr txBox="1">
            <a:spLocks/>
          </p:cNvSpPr>
          <p:nvPr/>
        </p:nvSpPr>
        <p:spPr>
          <a:xfrm>
            <a:off x="1868634" y="3123552"/>
            <a:ext cx="8844529" cy="6883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визначення тактики ведення хворого (екстрена допомога, термінова госпіталізація, планова госпіталізація, необхідність консультації інших фахівців, амбулаторне лікування);</a:t>
            </a:r>
            <a:endParaRPr lang="uk-UA" sz="1800" b="1" dirty="0">
              <a:solidFill>
                <a:schemeClr val="accent2">
                  <a:lumMod val="75000"/>
                </a:schemeClr>
              </a:solidFill>
            </a:endParaRPr>
          </a:p>
        </p:txBody>
      </p:sp>
      <p:sp>
        <p:nvSpPr>
          <p:cNvPr id="31" name="Текст 3">
            <a:extLst>
              <a:ext uri="{FF2B5EF4-FFF2-40B4-BE49-F238E27FC236}">
                <a16:creationId xmlns:a16="http://schemas.microsoft.com/office/drawing/2014/main" id="{37A87081-23F6-4B6A-BAA8-B2973E9C3B06}"/>
              </a:ext>
            </a:extLst>
          </p:cNvPr>
          <p:cNvSpPr txBox="1">
            <a:spLocks/>
          </p:cNvSpPr>
          <p:nvPr/>
        </p:nvSpPr>
        <p:spPr>
          <a:xfrm>
            <a:off x="1868633" y="3760236"/>
            <a:ext cx="8844530" cy="5755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надання невідкладної допомоги при екстремальних станах (всі види шоку, гостра серцева недостатність і </a:t>
            </a:r>
            <a:r>
              <a:rPr lang="uk-UA" sz="1600" dirty="0" err="1">
                <a:solidFill>
                  <a:schemeClr val="accent2">
                    <a:lumMod val="75000"/>
                  </a:schemeClr>
                </a:solidFill>
              </a:rPr>
              <a:t>т.д</a:t>
            </a:r>
            <a:r>
              <a:rPr lang="uk-UA" sz="1600" dirty="0">
                <a:solidFill>
                  <a:schemeClr val="accent2">
                    <a:lumMod val="75000"/>
                  </a:schemeClr>
                </a:solidFill>
              </a:rPr>
              <a:t>.);</a:t>
            </a:r>
            <a:endParaRPr lang="uk-UA" sz="1800" b="1" dirty="0">
              <a:solidFill>
                <a:schemeClr val="accent2">
                  <a:lumMod val="75000"/>
                </a:schemeClr>
              </a:solidFill>
            </a:endParaRPr>
          </a:p>
        </p:txBody>
      </p:sp>
      <p:sp>
        <p:nvSpPr>
          <p:cNvPr id="32" name="Текст 3">
            <a:extLst>
              <a:ext uri="{FF2B5EF4-FFF2-40B4-BE49-F238E27FC236}">
                <a16:creationId xmlns:a16="http://schemas.microsoft.com/office/drawing/2014/main" id="{5C196F22-51E2-4D87-BB30-02A95383E3A3}"/>
              </a:ext>
            </a:extLst>
          </p:cNvPr>
          <p:cNvSpPr txBox="1">
            <a:spLocks/>
          </p:cNvSpPr>
          <p:nvPr/>
        </p:nvSpPr>
        <p:spPr>
          <a:xfrm>
            <a:off x="1868633" y="4388586"/>
            <a:ext cx="8844530"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виконання найбільш поширених маніпуляцій;</a:t>
            </a:r>
            <a:endParaRPr lang="uk-UA" sz="1800" b="1" dirty="0">
              <a:solidFill>
                <a:schemeClr val="accent2">
                  <a:lumMod val="75000"/>
                </a:schemeClr>
              </a:solidFill>
            </a:endParaRPr>
          </a:p>
        </p:txBody>
      </p:sp>
      <p:sp>
        <p:nvSpPr>
          <p:cNvPr id="33" name="Текст 3">
            <a:extLst>
              <a:ext uri="{FF2B5EF4-FFF2-40B4-BE49-F238E27FC236}">
                <a16:creationId xmlns:a16="http://schemas.microsoft.com/office/drawing/2014/main" id="{5D4B139D-6F2C-4846-BB25-15838068D316}"/>
              </a:ext>
            </a:extLst>
          </p:cNvPr>
          <p:cNvSpPr txBox="1">
            <a:spLocks/>
          </p:cNvSpPr>
          <p:nvPr/>
        </p:nvSpPr>
        <p:spPr>
          <a:xfrm>
            <a:off x="1868633" y="4880024"/>
            <a:ext cx="8844530"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складання планів диспансеризації та реабілітації хворих та участь в їх здійсненні;</a:t>
            </a:r>
            <a:endParaRPr lang="uk-UA" sz="1800" b="1" dirty="0">
              <a:solidFill>
                <a:schemeClr val="accent2">
                  <a:lumMod val="75000"/>
                </a:schemeClr>
              </a:solidFill>
            </a:endParaRPr>
          </a:p>
        </p:txBody>
      </p:sp>
      <p:sp>
        <p:nvSpPr>
          <p:cNvPr id="34" name="Текст 3">
            <a:extLst>
              <a:ext uri="{FF2B5EF4-FFF2-40B4-BE49-F238E27FC236}">
                <a16:creationId xmlns:a16="http://schemas.microsoft.com/office/drawing/2014/main" id="{6B28B715-0EBC-4964-AC45-6A723CC87DF8}"/>
              </a:ext>
            </a:extLst>
          </p:cNvPr>
          <p:cNvSpPr txBox="1">
            <a:spLocks/>
          </p:cNvSpPr>
          <p:nvPr/>
        </p:nvSpPr>
        <p:spPr>
          <a:xfrm>
            <a:off x="1868633" y="5434712"/>
            <a:ext cx="8844530"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вирішення питань експертизи непрацездатності;</a:t>
            </a:r>
            <a:endParaRPr lang="uk-UA" sz="1800" b="1" dirty="0">
              <a:solidFill>
                <a:schemeClr val="accent2">
                  <a:lumMod val="75000"/>
                </a:schemeClr>
              </a:solidFill>
            </a:endParaRPr>
          </a:p>
        </p:txBody>
      </p:sp>
      <p:sp>
        <p:nvSpPr>
          <p:cNvPr id="35" name="Текст 3">
            <a:extLst>
              <a:ext uri="{FF2B5EF4-FFF2-40B4-BE49-F238E27FC236}">
                <a16:creationId xmlns:a16="http://schemas.microsoft.com/office/drawing/2014/main" id="{6796B0AE-0405-4A31-92DC-A15B518A56BE}"/>
              </a:ext>
            </a:extLst>
          </p:cNvPr>
          <p:cNvSpPr txBox="1">
            <a:spLocks/>
          </p:cNvSpPr>
          <p:nvPr/>
        </p:nvSpPr>
        <p:spPr>
          <a:xfrm>
            <a:off x="1868633" y="5973125"/>
            <a:ext cx="8844530" cy="44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1600" dirty="0">
                <a:solidFill>
                  <a:schemeClr val="accent2">
                    <a:lumMod val="75000"/>
                  </a:schemeClr>
                </a:solidFill>
              </a:rPr>
              <a:t>проведення профілактичної роботи з населенням.</a:t>
            </a:r>
            <a:endParaRPr lang="uk-UA" sz="1800" b="1" dirty="0">
              <a:solidFill>
                <a:schemeClr val="accent2">
                  <a:lumMod val="75000"/>
                </a:schemeClr>
              </a:solidFill>
            </a:endParaRPr>
          </a:p>
        </p:txBody>
      </p:sp>
    </p:spTree>
    <p:extLst>
      <p:ext uri="{BB962C8B-B14F-4D97-AF65-F5344CB8AC3E}">
        <p14:creationId xmlns:p14="http://schemas.microsoft.com/office/powerpoint/2010/main" val="357289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D86118-CCEF-4846-A451-4B94FBE98E20}"/>
              </a:ext>
            </a:extLst>
          </p:cNvPr>
          <p:cNvSpPr>
            <a:spLocks noGrp="1"/>
          </p:cNvSpPr>
          <p:nvPr>
            <p:ph type="title"/>
          </p:nvPr>
        </p:nvSpPr>
        <p:spPr>
          <a:xfrm>
            <a:off x="1178077" y="141515"/>
            <a:ext cx="9544352" cy="664029"/>
          </a:xfrm>
        </p:spPr>
        <p:txBody>
          <a:bodyPr>
            <a:normAutofit/>
          </a:bodyPr>
          <a:lstStyle/>
          <a:p>
            <a:r>
              <a:rPr lang="uk-UA" dirty="0"/>
              <a:t>Основні принципи сімейної медицини:</a:t>
            </a:r>
          </a:p>
        </p:txBody>
      </p:sp>
      <p:sp>
        <p:nvSpPr>
          <p:cNvPr id="3" name="Объект 2">
            <a:extLst>
              <a:ext uri="{FF2B5EF4-FFF2-40B4-BE49-F238E27FC236}">
                <a16:creationId xmlns:a16="http://schemas.microsoft.com/office/drawing/2014/main" id="{01D13028-5C39-4EAC-AD3F-E086BB7D4150}"/>
              </a:ext>
            </a:extLst>
          </p:cNvPr>
          <p:cNvSpPr>
            <a:spLocks noGrp="1"/>
          </p:cNvSpPr>
          <p:nvPr>
            <p:ph idx="1"/>
          </p:nvPr>
        </p:nvSpPr>
        <p:spPr>
          <a:xfrm>
            <a:off x="699104" y="957946"/>
            <a:ext cx="10426095" cy="5910941"/>
          </a:xfrm>
        </p:spPr>
        <p:txBody>
          <a:bodyPr>
            <a:normAutofit/>
          </a:bodyPr>
          <a:lstStyle/>
          <a:p>
            <a:pPr>
              <a:buFont typeface="Wingdings" panose="05000000000000000000" pitchFamily="2" charset="2"/>
              <a:buChar char="§"/>
            </a:pPr>
            <a:r>
              <a:rPr lang="uk-UA" sz="2000" dirty="0"/>
              <a:t>сімейний підхід - це взаємодія фахівців сімейної медицини з пацієнтом і членами його сім'ї з метою створення умов для збереження, зміцнення або відновлення здоров'я пацієнта; </a:t>
            </a:r>
          </a:p>
          <a:p>
            <a:pPr>
              <a:buFont typeface="Wingdings" panose="05000000000000000000" pitchFamily="2" charset="2"/>
              <a:buChar char="§"/>
            </a:pPr>
            <a:r>
              <a:rPr lang="uk-UA" sz="2000" dirty="0"/>
              <a:t>надання первинної медичної допомоги кільком поколінням; </a:t>
            </a:r>
          </a:p>
          <a:p>
            <a:pPr>
              <a:buFont typeface="Wingdings" panose="05000000000000000000" pitchFamily="2" charset="2"/>
              <a:buChar char="§"/>
            </a:pPr>
            <a:r>
              <a:rPr lang="uk-UA" sz="2000" dirty="0"/>
              <a:t>орієнтованість на пацієнта - це залучення пацієнта до процесу прийняття рішень щодо застосування медичних </a:t>
            </a:r>
            <a:r>
              <a:rPr lang="uk-UA" sz="2000" dirty="0" err="1"/>
              <a:t>втручань</a:t>
            </a:r>
            <a:r>
              <a:rPr lang="uk-UA" sz="2000" dirty="0"/>
              <a:t> (методів діагностики, профілактики або лікування); </a:t>
            </a:r>
          </a:p>
          <a:p>
            <a:pPr>
              <a:buFont typeface="Wingdings" panose="05000000000000000000" pitchFamily="2" charset="2"/>
              <a:buChar char="§"/>
            </a:pPr>
            <a:r>
              <a:rPr lang="uk-UA" sz="2000" dirty="0"/>
              <a:t>профілактична спрямованість - це прогнозування ризику розвитку найбільш поширених захворювань і своєчасне проведення відповідних профілактичних заходів; </a:t>
            </a:r>
          </a:p>
          <a:p>
            <a:pPr>
              <a:buFont typeface="Wingdings" panose="05000000000000000000" pitchFamily="2" charset="2"/>
              <a:buChar char="§"/>
            </a:pPr>
            <a:r>
              <a:rPr lang="uk-UA" sz="2000" dirty="0"/>
              <a:t>доступність - забезпечення безперешкодного доступу до суб'єкта первинної медичної допомоги; </a:t>
            </a:r>
          </a:p>
          <a:p>
            <a:pPr>
              <a:buFont typeface="Wingdings" panose="05000000000000000000" pitchFamily="2" charset="2"/>
              <a:buChar char="§"/>
            </a:pPr>
            <a:r>
              <a:rPr lang="uk-UA" sz="2000" dirty="0"/>
              <a:t>рівність і недискримінація - це забезпечення надання первинної медичної допомоги незалежно від раси, кольору шкіри, статі, мови, релігії, політичних чи інших переконань, національного або соціального походження, майнового або іншого положення;</a:t>
            </a:r>
          </a:p>
        </p:txBody>
      </p:sp>
    </p:spTree>
    <p:extLst>
      <p:ext uri="{BB962C8B-B14F-4D97-AF65-F5344CB8AC3E}">
        <p14:creationId xmlns:p14="http://schemas.microsoft.com/office/powerpoint/2010/main" val="4237745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E729CC1-8DBD-407E-9918-A45F9B7F5BF6}"/>
              </a:ext>
            </a:extLst>
          </p:cNvPr>
          <p:cNvSpPr>
            <a:spLocks noGrp="1"/>
          </p:cNvSpPr>
          <p:nvPr>
            <p:ph idx="1"/>
          </p:nvPr>
        </p:nvSpPr>
        <p:spPr>
          <a:xfrm>
            <a:off x="457200" y="630622"/>
            <a:ext cx="10730895" cy="3962399"/>
          </a:xfrm>
        </p:spPr>
        <p:txBody>
          <a:bodyPr/>
          <a:lstStyle/>
          <a:p>
            <a:pPr>
              <a:buFont typeface="Wingdings" panose="05000000000000000000" pitchFamily="2" charset="2"/>
              <a:buChar char="§"/>
            </a:pPr>
            <a:r>
              <a:rPr lang="uk-UA" dirty="0" err="1"/>
              <a:t>багатопрофільність</a:t>
            </a:r>
            <a:r>
              <a:rPr lang="uk-UA" dirty="0"/>
              <a:t> - це профілактика, діагностика та лікування найбільш поширених хвороб, травм, отруєнь, патологічних, фізіологічних (під час вагітності) станів з використанням методів і способів медичного втручання в процесі надання первинної медичної допомоги; </a:t>
            </a:r>
          </a:p>
          <a:p>
            <a:pPr>
              <a:buFont typeface="Wingdings" panose="05000000000000000000" pitchFamily="2" charset="2"/>
              <a:buChar char="§"/>
            </a:pPr>
            <a:r>
              <a:rPr lang="uk-UA" dirty="0"/>
              <a:t>безперервність - це постійне спостереження за станом здоров'я пацієнта в процесі надання первинної медичної допомоги; </a:t>
            </a:r>
          </a:p>
          <a:p>
            <a:pPr>
              <a:buFont typeface="Wingdings" panose="05000000000000000000" pitchFamily="2" charset="2"/>
              <a:buChar char="§"/>
            </a:pPr>
            <a:r>
              <a:rPr lang="uk-UA" dirty="0"/>
              <a:t>тривалість - це забезпечення контролем і опікою в усі періоди життя людини незалежно від характеру захворювання, стану органів і систем його організму, на підставі взаємин між фахівцями сімейної медицини та пацієнтом; </a:t>
            </a:r>
          </a:p>
          <a:p>
            <a:pPr>
              <a:buFont typeface="Wingdings" panose="05000000000000000000" pitchFamily="2" charset="2"/>
              <a:buChar char="§"/>
            </a:pPr>
            <a:r>
              <a:rPr lang="uk-UA" dirty="0"/>
              <a:t>координація - це професійна діяльність лікаря загальної практики - сімейного лікаря, спрямована на взаємодію з фахівцями та установами охорони здоров'я, що надають інші види медичної допомоги.</a:t>
            </a:r>
          </a:p>
        </p:txBody>
      </p:sp>
      <p:pic>
        <p:nvPicPr>
          <p:cNvPr id="5" name="Рисунок 4">
            <a:extLst>
              <a:ext uri="{FF2B5EF4-FFF2-40B4-BE49-F238E27FC236}">
                <a16:creationId xmlns:a16="http://schemas.microsoft.com/office/drawing/2014/main" id="{0B7FC2EA-0E6F-4DF1-BF75-3893EEFB82C0}"/>
              </a:ext>
            </a:extLst>
          </p:cNvPr>
          <p:cNvPicPr>
            <a:picLocks noChangeAspect="1"/>
          </p:cNvPicPr>
          <p:nvPr/>
        </p:nvPicPr>
        <p:blipFill>
          <a:blip r:embed="rId2"/>
          <a:stretch>
            <a:fillRect/>
          </a:stretch>
        </p:blipFill>
        <p:spPr>
          <a:xfrm>
            <a:off x="243840" y="3907403"/>
            <a:ext cx="10474960" cy="3643464"/>
          </a:xfrm>
          <a:prstGeom prst="rect">
            <a:avLst/>
          </a:prstGeom>
        </p:spPr>
      </p:pic>
    </p:spTree>
    <p:extLst>
      <p:ext uri="{BB962C8B-B14F-4D97-AF65-F5344CB8AC3E}">
        <p14:creationId xmlns:p14="http://schemas.microsoft.com/office/powerpoint/2010/main" val="3953190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32EE873E-4CBA-406E-8F71-CAE7724C754D}"/>
              </a:ext>
            </a:extLst>
          </p:cNvPr>
          <p:cNvPicPr>
            <a:picLocks noChangeAspect="1"/>
          </p:cNvPicPr>
          <p:nvPr/>
        </p:nvPicPr>
        <p:blipFill>
          <a:blip r:embed="rId2"/>
          <a:stretch>
            <a:fillRect/>
          </a:stretch>
        </p:blipFill>
        <p:spPr>
          <a:xfrm>
            <a:off x="-193964" y="-175259"/>
            <a:ext cx="12612571" cy="7227223"/>
          </a:xfrm>
          <a:prstGeom prst="rect">
            <a:avLst/>
          </a:prstGeom>
        </p:spPr>
      </p:pic>
      <p:sp>
        <p:nvSpPr>
          <p:cNvPr id="8" name="Объект 2">
            <a:extLst>
              <a:ext uri="{FF2B5EF4-FFF2-40B4-BE49-F238E27FC236}">
                <a16:creationId xmlns:a16="http://schemas.microsoft.com/office/drawing/2014/main" id="{11553EAA-C0E0-47E0-8F28-30FA6F7C0EBC}"/>
              </a:ext>
            </a:extLst>
          </p:cNvPr>
          <p:cNvSpPr>
            <a:spLocks noGrp="1"/>
          </p:cNvSpPr>
          <p:nvPr>
            <p:ph idx="1"/>
          </p:nvPr>
        </p:nvSpPr>
        <p:spPr>
          <a:xfrm>
            <a:off x="782507" y="462147"/>
            <a:ext cx="10959495" cy="2862943"/>
          </a:xfrm>
        </p:spPr>
        <p:txBody>
          <a:bodyPr/>
          <a:lstStyle/>
          <a:p>
            <a:r>
              <a:rPr lang="uk-UA" dirty="0"/>
              <a:t>Право на первинну медичну допомогу на засадах сімейної медицини на території України має кожен громадянин України та інші особи, які перебувають на її території. Держава гарантує безкоштовне надання первинної медичної допомоги на засадах сімейної медицини в державних і комунальних закладах охорони здоров'я, з якими головний розпорядник бюджетних коштів уклав договір про медичне обслуговування населення. </a:t>
            </a:r>
          </a:p>
          <a:p>
            <a:r>
              <a:rPr lang="uk-UA" dirty="0"/>
              <a:t>Також мають право на ПМП іноземці та особи без громадянства, які тимчасово перебувають на території України, а також фізичні особи, взяті під варту або яким призначено покарання у вигляді позбавлення волі.</a:t>
            </a:r>
          </a:p>
        </p:txBody>
      </p:sp>
    </p:spTree>
    <p:extLst>
      <p:ext uri="{BB962C8B-B14F-4D97-AF65-F5344CB8AC3E}">
        <p14:creationId xmlns:p14="http://schemas.microsoft.com/office/powerpoint/2010/main" val="41329339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AB8E09E-8A3D-491C-9F0C-11C1AF58C19E}"/>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8166" r="5585"/>
          <a:stretch/>
        </p:blipFill>
        <p:spPr>
          <a:xfrm>
            <a:off x="2253343" y="-157843"/>
            <a:ext cx="7151914" cy="7173686"/>
          </a:xfrm>
          <a:prstGeom prst="rect">
            <a:avLst/>
          </a:prstGeom>
        </p:spPr>
      </p:pic>
      <p:pic>
        <p:nvPicPr>
          <p:cNvPr id="8" name="Рисунок 7">
            <a:extLst>
              <a:ext uri="{FF2B5EF4-FFF2-40B4-BE49-F238E27FC236}">
                <a16:creationId xmlns:a16="http://schemas.microsoft.com/office/drawing/2014/main" id="{0B89B821-0487-4824-B04B-C20ADA9D55A0}"/>
              </a:ext>
            </a:extLst>
          </p:cNvPr>
          <p:cNvPicPr>
            <a:picLocks noChangeAspect="1"/>
          </p:cNvPicPr>
          <p:nvPr/>
        </p:nvPicPr>
        <p:blipFill rotWithShape="1">
          <a:blip r:embed="rId4"/>
          <a:srcRect t="9644"/>
          <a:stretch/>
        </p:blipFill>
        <p:spPr>
          <a:xfrm rot="16200000" flipH="1">
            <a:off x="-2448054" y="2460095"/>
            <a:ext cx="6858000" cy="1937811"/>
          </a:xfrm>
          <a:prstGeom prst="rect">
            <a:avLst/>
          </a:prstGeom>
        </p:spPr>
      </p:pic>
      <p:pic>
        <p:nvPicPr>
          <p:cNvPr id="9" name="Рисунок 8">
            <a:extLst>
              <a:ext uri="{FF2B5EF4-FFF2-40B4-BE49-F238E27FC236}">
                <a16:creationId xmlns:a16="http://schemas.microsoft.com/office/drawing/2014/main" id="{BFB19548-3D5A-4EB1-A3F3-DE9CF1B73409}"/>
              </a:ext>
            </a:extLst>
          </p:cNvPr>
          <p:cNvPicPr>
            <a:picLocks noChangeAspect="1"/>
          </p:cNvPicPr>
          <p:nvPr/>
        </p:nvPicPr>
        <p:blipFill rotWithShape="1">
          <a:blip r:embed="rId5"/>
          <a:srcRect b="5993"/>
          <a:stretch/>
        </p:blipFill>
        <p:spPr>
          <a:xfrm rot="5400000">
            <a:off x="7489455" y="2167498"/>
            <a:ext cx="6858001" cy="2523008"/>
          </a:xfrm>
          <a:prstGeom prst="rect">
            <a:avLst/>
          </a:prstGeom>
        </p:spPr>
      </p:pic>
    </p:spTree>
    <p:extLst>
      <p:ext uri="{BB962C8B-B14F-4D97-AF65-F5344CB8AC3E}">
        <p14:creationId xmlns:p14="http://schemas.microsoft.com/office/powerpoint/2010/main" val="2773556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1B3CC40F-3FB3-42E3-BBDA-F37D5E7507F6}"/>
              </a:ext>
            </a:extLst>
          </p:cNvPr>
          <p:cNvPicPr>
            <a:picLocks noChangeAspect="1"/>
          </p:cNvPicPr>
          <p:nvPr/>
        </p:nvPicPr>
        <p:blipFill rotWithShape="1">
          <a:blip r:embed="rId2"/>
          <a:srcRect r="18690"/>
          <a:stretch/>
        </p:blipFill>
        <p:spPr>
          <a:xfrm>
            <a:off x="8341636" y="979707"/>
            <a:ext cx="3739085" cy="2585144"/>
          </a:xfrm>
          <a:prstGeom prst="rect">
            <a:avLst/>
          </a:prstGeom>
        </p:spPr>
      </p:pic>
      <p:pic>
        <p:nvPicPr>
          <p:cNvPr id="4" name="Рисунок 3">
            <a:extLst>
              <a:ext uri="{FF2B5EF4-FFF2-40B4-BE49-F238E27FC236}">
                <a16:creationId xmlns:a16="http://schemas.microsoft.com/office/drawing/2014/main" id="{BB9F4D40-1D96-4DEA-BFA5-6C7803B9ADAC}"/>
              </a:ext>
            </a:extLst>
          </p:cNvPr>
          <p:cNvPicPr>
            <a:picLocks noChangeAspect="1"/>
          </p:cNvPicPr>
          <p:nvPr/>
        </p:nvPicPr>
        <p:blipFill>
          <a:blip r:embed="rId3"/>
          <a:stretch>
            <a:fillRect/>
          </a:stretch>
        </p:blipFill>
        <p:spPr>
          <a:xfrm>
            <a:off x="8371113" y="4022268"/>
            <a:ext cx="3709608" cy="2291228"/>
          </a:xfrm>
          <a:prstGeom prst="rect">
            <a:avLst/>
          </a:prstGeom>
        </p:spPr>
      </p:pic>
      <p:sp>
        <p:nvSpPr>
          <p:cNvPr id="2" name="Заголовок 1">
            <a:extLst>
              <a:ext uri="{FF2B5EF4-FFF2-40B4-BE49-F238E27FC236}">
                <a16:creationId xmlns:a16="http://schemas.microsoft.com/office/drawing/2014/main" id="{3B8A7BA1-3F24-438B-BA48-CE8183D377C2}"/>
              </a:ext>
            </a:extLst>
          </p:cNvPr>
          <p:cNvSpPr>
            <a:spLocks noGrp="1"/>
          </p:cNvSpPr>
          <p:nvPr>
            <p:ph type="title"/>
          </p:nvPr>
        </p:nvSpPr>
        <p:spPr>
          <a:xfrm>
            <a:off x="1384905" y="196152"/>
            <a:ext cx="8596668" cy="620486"/>
          </a:xfrm>
        </p:spPr>
        <p:txBody>
          <a:bodyPr>
            <a:normAutofit fontScale="90000"/>
          </a:bodyPr>
          <a:lstStyle/>
          <a:p>
            <a:pPr algn="ctr"/>
            <a:r>
              <a:rPr lang="uk-UA" dirty="0"/>
              <a:t>Види первинної медичної допомоги</a:t>
            </a:r>
          </a:p>
        </p:txBody>
      </p:sp>
      <p:sp>
        <p:nvSpPr>
          <p:cNvPr id="3" name="Объект 2">
            <a:extLst>
              <a:ext uri="{FF2B5EF4-FFF2-40B4-BE49-F238E27FC236}">
                <a16:creationId xmlns:a16="http://schemas.microsoft.com/office/drawing/2014/main" id="{A5851C51-A5AF-41FA-8F73-36544010D607}"/>
              </a:ext>
            </a:extLst>
          </p:cNvPr>
          <p:cNvSpPr>
            <a:spLocks noGrp="1"/>
          </p:cNvSpPr>
          <p:nvPr>
            <p:ph idx="1"/>
          </p:nvPr>
        </p:nvSpPr>
        <p:spPr>
          <a:xfrm>
            <a:off x="370114" y="990600"/>
            <a:ext cx="8284029" cy="5780313"/>
          </a:xfrm>
        </p:spPr>
        <p:txBody>
          <a:bodyPr>
            <a:normAutofit/>
          </a:bodyPr>
          <a:lstStyle/>
          <a:p>
            <a:pPr marL="0" indent="0" algn="ctr">
              <a:buNone/>
            </a:pPr>
            <a:r>
              <a:rPr lang="uk-UA" sz="2400" dirty="0">
                <a:solidFill>
                  <a:schemeClr val="accent2">
                    <a:lumMod val="75000"/>
                  </a:schemeClr>
                </a:solidFill>
              </a:rPr>
              <a:t>Первинна долікарська медична допомога </a:t>
            </a:r>
          </a:p>
          <a:p>
            <a:pPr marL="0" indent="0">
              <a:buNone/>
            </a:pPr>
            <a:r>
              <a:rPr lang="uk-UA" b="1" u="sng" dirty="0"/>
              <a:t>Ким надається: </a:t>
            </a:r>
          </a:p>
          <a:p>
            <a:pPr marL="0" indent="0">
              <a:buNone/>
            </a:pPr>
            <a:r>
              <a:rPr lang="uk-UA" dirty="0"/>
              <a:t>сімейної медичною сестрою, фельдшером закладів охорони здоров'я та їх структурних (відокремлених) підрозділів незалежно від форми власності та організаційно-правової форми. </a:t>
            </a:r>
          </a:p>
          <a:p>
            <a:pPr marL="0" indent="0">
              <a:buNone/>
            </a:pPr>
            <a:r>
              <a:rPr lang="uk-UA" b="1" u="sng" dirty="0"/>
              <a:t>Де надається: </a:t>
            </a:r>
          </a:p>
          <a:p>
            <a:pPr marL="0" indent="0">
              <a:buNone/>
            </a:pPr>
            <a:r>
              <a:rPr lang="uk-UA" dirty="0"/>
              <a:t>в амбулаторних умовах або за місцем проживання (перебування) пацієнта. </a:t>
            </a:r>
          </a:p>
          <a:p>
            <a:pPr marL="0" indent="0">
              <a:buNone/>
            </a:pPr>
            <a:r>
              <a:rPr lang="uk-UA" b="1" u="sng" dirty="0"/>
              <a:t>Що передбачає: </a:t>
            </a:r>
          </a:p>
          <a:p>
            <a:pPr>
              <a:buFont typeface="Wingdings" panose="05000000000000000000" pitchFamily="2" charset="2"/>
              <a:buChar char="§"/>
            </a:pPr>
            <a:r>
              <a:rPr lang="uk-UA" dirty="0"/>
              <a:t>здійснення профілактичних заходів, надання консультацій, проведення елементів діагностики та лікування найбільш поширених хвороб, травм, отруєнь, патологічних, фізіологічних (під час вагітності) станів відповідно до медичних показань; </a:t>
            </a:r>
          </a:p>
          <a:p>
            <a:pPr>
              <a:buFont typeface="Wingdings" panose="05000000000000000000" pitchFamily="2" charset="2"/>
              <a:buChar char="§"/>
            </a:pPr>
            <a:r>
              <a:rPr lang="uk-UA" dirty="0"/>
              <a:t>надання елементів паліативної допомоги та елементів </a:t>
            </a:r>
            <a:r>
              <a:rPr lang="uk-UA"/>
              <a:t>медичної реабілітації, </a:t>
            </a:r>
            <a:r>
              <a:rPr lang="uk-UA" dirty="0"/>
              <a:t>надання невідкладної медичної допомоги в разі гострого розладу фізичного чи психічного здоров'я пацієнта.</a:t>
            </a:r>
          </a:p>
        </p:txBody>
      </p:sp>
    </p:spTree>
    <p:extLst>
      <p:ext uri="{BB962C8B-B14F-4D97-AF65-F5344CB8AC3E}">
        <p14:creationId xmlns:p14="http://schemas.microsoft.com/office/powerpoint/2010/main" val="604619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F7F4C4F-C3A6-4E36-85FA-69AE8A1BDBC8}"/>
              </a:ext>
            </a:extLst>
          </p:cNvPr>
          <p:cNvPicPr>
            <a:picLocks noChangeAspect="1"/>
          </p:cNvPicPr>
          <p:nvPr/>
        </p:nvPicPr>
        <p:blipFill>
          <a:blip r:embed="rId2"/>
          <a:stretch>
            <a:fillRect/>
          </a:stretch>
        </p:blipFill>
        <p:spPr>
          <a:xfrm>
            <a:off x="8338457" y="1045390"/>
            <a:ext cx="3706586" cy="2509073"/>
          </a:xfrm>
          <a:prstGeom prst="rect">
            <a:avLst/>
          </a:prstGeom>
        </p:spPr>
      </p:pic>
      <p:pic>
        <p:nvPicPr>
          <p:cNvPr id="4" name="Рисунок 3">
            <a:extLst>
              <a:ext uri="{FF2B5EF4-FFF2-40B4-BE49-F238E27FC236}">
                <a16:creationId xmlns:a16="http://schemas.microsoft.com/office/drawing/2014/main" id="{1687E1D1-E222-4D0A-BF5D-DC1AA9343E96}"/>
              </a:ext>
            </a:extLst>
          </p:cNvPr>
          <p:cNvPicPr>
            <a:picLocks noChangeAspect="1"/>
          </p:cNvPicPr>
          <p:nvPr/>
        </p:nvPicPr>
        <p:blipFill>
          <a:blip r:embed="rId3"/>
          <a:stretch>
            <a:fillRect/>
          </a:stretch>
        </p:blipFill>
        <p:spPr>
          <a:xfrm>
            <a:off x="8338457" y="4078224"/>
            <a:ext cx="3706586" cy="2298083"/>
          </a:xfrm>
          <a:prstGeom prst="rect">
            <a:avLst/>
          </a:prstGeom>
        </p:spPr>
      </p:pic>
      <p:sp>
        <p:nvSpPr>
          <p:cNvPr id="3" name="Объект 2">
            <a:extLst>
              <a:ext uri="{FF2B5EF4-FFF2-40B4-BE49-F238E27FC236}">
                <a16:creationId xmlns:a16="http://schemas.microsoft.com/office/drawing/2014/main" id="{D5C8978D-BC40-4FFF-86C4-9AF14987DA89}"/>
              </a:ext>
            </a:extLst>
          </p:cNvPr>
          <p:cNvSpPr>
            <a:spLocks noGrp="1"/>
          </p:cNvSpPr>
          <p:nvPr>
            <p:ph idx="1"/>
          </p:nvPr>
        </p:nvSpPr>
        <p:spPr>
          <a:xfrm>
            <a:off x="339876" y="235403"/>
            <a:ext cx="8640838" cy="6796767"/>
          </a:xfrm>
        </p:spPr>
        <p:txBody>
          <a:bodyPr>
            <a:normAutofit/>
          </a:bodyPr>
          <a:lstStyle/>
          <a:p>
            <a:pPr marL="0" indent="0" algn="ctr">
              <a:buNone/>
            </a:pPr>
            <a:r>
              <a:rPr lang="uk-UA" sz="2400" dirty="0">
                <a:solidFill>
                  <a:schemeClr val="accent2">
                    <a:lumMod val="75000"/>
                  </a:schemeClr>
                </a:solidFill>
              </a:rPr>
              <a:t>Первинна лікарська медична допомога </a:t>
            </a:r>
          </a:p>
          <a:p>
            <a:pPr marL="0" indent="0">
              <a:buNone/>
            </a:pPr>
            <a:r>
              <a:rPr lang="uk-UA" b="1" u="sng" dirty="0"/>
              <a:t>Ким надається: </a:t>
            </a:r>
          </a:p>
          <a:p>
            <a:pPr marL="0" indent="0">
              <a:buNone/>
            </a:pPr>
            <a:r>
              <a:rPr lang="uk-UA" dirty="0"/>
              <a:t>лікарями загальної практики - сімейними лікарями закладів охорони здоров'я та їх структурних (відокремлених) підрозділів незалежно від форми власності та організаційно-правової форми. </a:t>
            </a:r>
          </a:p>
          <a:p>
            <a:pPr marL="0" indent="0">
              <a:buNone/>
            </a:pPr>
            <a:r>
              <a:rPr lang="uk-UA" b="1" u="sng" dirty="0"/>
              <a:t>Де надається: </a:t>
            </a:r>
          </a:p>
          <a:p>
            <a:pPr marL="0" indent="0">
              <a:buNone/>
            </a:pPr>
            <a:r>
              <a:rPr lang="uk-UA" dirty="0"/>
              <a:t>надається в амбулаторних умовах або за місцем проживання (перебування) пацієнта. </a:t>
            </a:r>
          </a:p>
          <a:p>
            <a:pPr marL="0" indent="0">
              <a:buNone/>
            </a:pPr>
            <a:r>
              <a:rPr lang="uk-UA" b="1" u="sng" dirty="0"/>
              <a:t>Що передбачає: </a:t>
            </a:r>
          </a:p>
          <a:p>
            <a:pPr>
              <a:buFont typeface="Wingdings" panose="05000000000000000000" pitchFamily="2" charset="2"/>
              <a:buChar char="§"/>
            </a:pPr>
            <a:r>
              <a:rPr lang="uk-UA" dirty="0"/>
              <a:t>здійснення профілактичних заходів, надання консультації, проведення діагностики та лікування найбільш поширених хвороб, травм, отруєнь, патологічних, фізіологічних (під час вагітності) станів; </a:t>
            </a:r>
          </a:p>
          <a:p>
            <a:pPr>
              <a:buFont typeface="Wingdings" panose="05000000000000000000" pitchFamily="2" charset="2"/>
              <a:buChar char="§"/>
            </a:pPr>
            <a:r>
              <a:rPr lang="uk-UA" dirty="0"/>
              <a:t>надання елементів екстреної медичної, елементів паліативної допомоги та елементів медичної реабілітації, направлення пацієнта відповідно до медичних показань, для надання йому екстреної медичної, вторинної (спеціалізованої), третинної (високоспеціалізованої) медичної допомоги, паліативної допомоги та медичної реабілітації; </a:t>
            </a:r>
          </a:p>
          <a:p>
            <a:pPr>
              <a:buFont typeface="Wingdings" panose="05000000000000000000" pitchFamily="2" charset="2"/>
              <a:buChar char="§"/>
            </a:pPr>
            <a:r>
              <a:rPr lang="uk-UA" dirty="0"/>
              <a:t>надання невідкладної медичної допомоги в разі гострого розладу фізичного чи психічного здоров'я пацієнта.</a:t>
            </a:r>
          </a:p>
        </p:txBody>
      </p:sp>
    </p:spTree>
    <p:extLst>
      <p:ext uri="{BB962C8B-B14F-4D97-AF65-F5344CB8AC3E}">
        <p14:creationId xmlns:p14="http://schemas.microsoft.com/office/powerpoint/2010/main" val="1340670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206EA1D-1AE2-4846-9FF5-B8263E41B616}"/>
              </a:ext>
            </a:extLst>
          </p:cNvPr>
          <p:cNvPicPr>
            <a:picLocks noChangeAspect="1"/>
          </p:cNvPicPr>
          <p:nvPr/>
        </p:nvPicPr>
        <p:blipFill>
          <a:blip r:embed="rId2"/>
          <a:stretch>
            <a:fillRect/>
          </a:stretch>
        </p:blipFill>
        <p:spPr>
          <a:xfrm>
            <a:off x="8700407" y="4572484"/>
            <a:ext cx="3309257" cy="2207275"/>
          </a:xfrm>
          <a:prstGeom prst="rect">
            <a:avLst/>
          </a:prstGeom>
        </p:spPr>
      </p:pic>
      <p:sp>
        <p:nvSpPr>
          <p:cNvPr id="3" name="Объект 2">
            <a:extLst>
              <a:ext uri="{FF2B5EF4-FFF2-40B4-BE49-F238E27FC236}">
                <a16:creationId xmlns:a16="http://schemas.microsoft.com/office/drawing/2014/main" id="{F8664824-C147-4080-AC7C-1CEEE82DE107}"/>
              </a:ext>
            </a:extLst>
          </p:cNvPr>
          <p:cNvSpPr>
            <a:spLocks noGrp="1"/>
          </p:cNvSpPr>
          <p:nvPr>
            <p:ph idx="1"/>
          </p:nvPr>
        </p:nvSpPr>
        <p:spPr>
          <a:xfrm>
            <a:off x="677334" y="239486"/>
            <a:ext cx="7998580" cy="6453187"/>
          </a:xfrm>
        </p:spPr>
        <p:txBody>
          <a:bodyPr>
            <a:normAutofit/>
          </a:bodyPr>
          <a:lstStyle/>
          <a:p>
            <a:pPr marL="0" indent="0" algn="ctr">
              <a:buNone/>
            </a:pPr>
            <a:r>
              <a:rPr lang="uk-UA" sz="2400" dirty="0">
                <a:solidFill>
                  <a:schemeClr val="accent2">
                    <a:lumMod val="75000"/>
                  </a:schemeClr>
                </a:solidFill>
              </a:rPr>
              <a:t>Первинна спеціалізована медична допомога </a:t>
            </a:r>
          </a:p>
          <a:p>
            <a:pPr marL="0" indent="0">
              <a:buNone/>
            </a:pPr>
            <a:r>
              <a:rPr lang="uk-UA" b="1" u="sng" dirty="0"/>
              <a:t>Ким надається: </a:t>
            </a:r>
          </a:p>
          <a:p>
            <a:pPr marL="0" indent="0">
              <a:buNone/>
            </a:pPr>
            <a:r>
              <a:rPr lang="uk-UA" dirty="0"/>
              <a:t>лікарями-спеціалістами різного профілю (офтальмологами, стоматологами та ін.) закладів охорони здоров'я та їх структурних підрозділів незалежно від форми власності та організаційно-правової форми. </a:t>
            </a:r>
          </a:p>
          <a:p>
            <a:pPr marL="0" indent="0">
              <a:buNone/>
            </a:pPr>
            <a:r>
              <a:rPr lang="uk-UA" b="1" u="sng" dirty="0"/>
              <a:t>Де надається: </a:t>
            </a:r>
          </a:p>
          <a:p>
            <a:pPr marL="0" indent="0">
              <a:buNone/>
            </a:pPr>
            <a:r>
              <a:rPr lang="uk-UA" dirty="0"/>
              <a:t>в амбулаторних умовах або за місцем проживання (перебування) пацієнта. </a:t>
            </a:r>
          </a:p>
          <a:p>
            <a:pPr marL="0" indent="0">
              <a:buNone/>
            </a:pPr>
            <a:r>
              <a:rPr lang="uk-UA" b="1" u="sng" dirty="0"/>
              <a:t>Що передбачає: </a:t>
            </a:r>
          </a:p>
          <a:p>
            <a:pPr>
              <a:buFont typeface="Wingdings" panose="05000000000000000000" pitchFamily="2" charset="2"/>
              <a:buChar char="§"/>
            </a:pPr>
            <a:r>
              <a:rPr lang="uk-UA" dirty="0"/>
              <a:t>здійснення профілактичних заходів, надання консультацій, проведення діагностики та лікування найбільш поширених хвороб, травм, отруєнь, патологічних, фізіологічних (під час вагітності) станів відповідно до медичних показань; </a:t>
            </a:r>
          </a:p>
          <a:p>
            <a:pPr>
              <a:buFont typeface="Wingdings" panose="05000000000000000000" pitchFamily="2" charset="2"/>
              <a:buChar char="§"/>
            </a:pPr>
            <a:r>
              <a:rPr lang="uk-UA" dirty="0"/>
              <a:t>надання невідкладної медичної допомоги в разі гострого розладу фізичного чи психічного здоров'я пацієнта; </a:t>
            </a:r>
          </a:p>
          <a:p>
            <a:pPr>
              <a:buFont typeface="Wingdings" panose="05000000000000000000" pitchFamily="2" charset="2"/>
              <a:buChar char="§"/>
            </a:pPr>
            <a:r>
              <a:rPr lang="uk-UA" dirty="0"/>
              <a:t>надання елементів вторинної (спеціалізованої) медичної допомоги.</a:t>
            </a:r>
          </a:p>
        </p:txBody>
      </p:sp>
      <p:pic>
        <p:nvPicPr>
          <p:cNvPr id="5" name="Рисунок 4">
            <a:extLst>
              <a:ext uri="{FF2B5EF4-FFF2-40B4-BE49-F238E27FC236}">
                <a16:creationId xmlns:a16="http://schemas.microsoft.com/office/drawing/2014/main" id="{61EB12CE-13D2-484B-B867-AD62F9493BC7}"/>
              </a:ext>
            </a:extLst>
          </p:cNvPr>
          <p:cNvPicPr>
            <a:picLocks noChangeAspect="1"/>
          </p:cNvPicPr>
          <p:nvPr/>
        </p:nvPicPr>
        <p:blipFill>
          <a:blip r:embed="rId3"/>
          <a:stretch>
            <a:fillRect/>
          </a:stretch>
        </p:blipFill>
        <p:spPr>
          <a:xfrm>
            <a:off x="8700406" y="2007871"/>
            <a:ext cx="3309257" cy="2481942"/>
          </a:xfrm>
          <a:prstGeom prst="rect">
            <a:avLst/>
          </a:prstGeom>
        </p:spPr>
      </p:pic>
      <p:pic>
        <p:nvPicPr>
          <p:cNvPr id="6" name="Рисунок 5">
            <a:extLst>
              <a:ext uri="{FF2B5EF4-FFF2-40B4-BE49-F238E27FC236}">
                <a16:creationId xmlns:a16="http://schemas.microsoft.com/office/drawing/2014/main" id="{F7A784DB-B4E1-4F96-999E-FB50229A72E1}"/>
              </a:ext>
            </a:extLst>
          </p:cNvPr>
          <p:cNvPicPr>
            <a:picLocks noChangeAspect="1"/>
          </p:cNvPicPr>
          <p:nvPr/>
        </p:nvPicPr>
        <p:blipFill>
          <a:blip r:embed="rId4"/>
          <a:stretch>
            <a:fillRect/>
          </a:stretch>
        </p:blipFill>
        <p:spPr>
          <a:xfrm>
            <a:off x="8688159" y="20200"/>
            <a:ext cx="3333750" cy="1905000"/>
          </a:xfrm>
          <a:prstGeom prst="rect">
            <a:avLst/>
          </a:prstGeom>
        </p:spPr>
      </p:pic>
    </p:spTree>
    <p:extLst>
      <p:ext uri="{BB962C8B-B14F-4D97-AF65-F5344CB8AC3E}">
        <p14:creationId xmlns:p14="http://schemas.microsoft.com/office/powerpoint/2010/main" val="2448957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4A2CE6-469D-446D-8BD3-168641D141F6}"/>
              </a:ext>
            </a:extLst>
          </p:cNvPr>
          <p:cNvSpPr>
            <a:spLocks noGrp="1"/>
          </p:cNvSpPr>
          <p:nvPr>
            <p:ph type="title"/>
          </p:nvPr>
        </p:nvSpPr>
        <p:spPr>
          <a:xfrm>
            <a:off x="677334" y="609599"/>
            <a:ext cx="9152466" cy="1295401"/>
          </a:xfrm>
        </p:spPr>
        <p:txBody>
          <a:bodyPr>
            <a:normAutofit/>
          </a:bodyPr>
          <a:lstStyle/>
          <a:p>
            <a:pPr algn="ctr"/>
            <a:r>
              <a:rPr lang="uk-UA" dirty="0"/>
              <a:t>Альтернативні форми надання амбулаторно-поліклінічної допомоги:</a:t>
            </a:r>
          </a:p>
        </p:txBody>
      </p:sp>
      <p:pic>
        <p:nvPicPr>
          <p:cNvPr id="4" name="Рисунок 3">
            <a:extLst>
              <a:ext uri="{FF2B5EF4-FFF2-40B4-BE49-F238E27FC236}">
                <a16:creationId xmlns:a16="http://schemas.microsoft.com/office/drawing/2014/main" id="{9EB13BEC-0EB6-41D3-A8B6-BE8C07BE2F95}"/>
              </a:ext>
            </a:extLst>
          </p:cNvPr>
          <p:cNvPicPr>
            <a:picLocks noChangeAspect="1"/>
          </p:cNvPicPr>
          <p:nvPr/>
        </p:nvPicPr>
        <p:blipFill>
          <a:blip r:embed="rId2"/>
          <a:stretch>
            <a:fillRect/>
          </a:stretch>
        </p:blipFill>
        <p:spPr>
          <a:xfrm>
            <a:off x="6599464" y="3267032"/>
            <a:ext cx="5015594" cy="3347564"/>
          </a:xfrm>
          <a:prstGeom prst="rect">
            <a:avLst/>
          </a:prstGeom>
        </p:spPr>
      </p:pic>
      <p:pic>
        <p:nvPicPr>
          <p:cNvPr id="5" name="Рисунок 4">
            <a:extLst>
              <a:ext uri="{FF2B5EF4-FFF2-40B4-BE49-F238E27FC236}">
                <a16:creationId xmlns:a16="http://schemas.microsoft.com/office/drawing/2014/main" id="{08621441-6716-4C6F-B9DE-2DF89718149B}"/>
              </a:ext>
            </a:extLst>
          </p:cNvPr>
          <p:cNvPicPr>
            <a:picLocks noChangeAspect="1"/>
          </p:cNvPicPr>
          <p:nvPr/>
        </p:nvPicPr>
        <p:blipFill>
          <a:blip r:embed="rId3"/>
          <a:stretch>
            <a:fillRect/>
          </a:stretch>
        </p:blipFill>
        <p:spPr>
          <a:xfrm>
            <a:off x="903514" y="3291405"/>
            <a:ext cx="5192486" cy="3323191"/>
          </a:xfrm>
          <a:prstGeom prst="rect">
            <a:avLst/>
          </a:prstGeom>
        </p:spPr>
      </p:pic>
      <p:sp>
        <p:nvSpPr>
          <p:cNvPr id="9" name="Объект 8">
            <a:extLst>
              <a:ext uri="{FF2B5EF4-FFF2-40B4-BE49-F238E27FC236}">
                <a16:creationId xmlns:a16="http://schemas.microsoft.com/office/drawing/2014/main" id="{8612B121-B7CC-4CD4-AB1A-639D72FD08E4}"/>
              </a:ext>
            </a:extLst>
          </p:cNvPr>
          <p:cNvSpPr>
            <a:spLocks noGrp="1"/>
          </p:cNvSpPr>
          <p:nvPr>
            <p:ph idx="1"/>
          </p:nvPr>
        </p:nvSpPr>
        <p:spPr>
          <a:xfrm>
            <a:off x="677334" y="1905001"/>
            <a:ext cx="8596668" cy="4136362"/>
          </a:xfrm>
        </p:spPr>
        <p:txBody>
          <a:bodyPr/>
          <a:lstStyle/>
          <a:p>
            <a:pPr>
              <a:buFont typeface="Wingdings" panose="05000000000000000000" pitchFamily="2" charset="2"/>
              <a:buChar char="§"/>
            </a:pPr>
            <a:r>
              <a:rPr lang="uk-UA" sz="2000" dirty="0"/>
              <a:t>денні стаціонари; </a:t>
            </a:r>
          </a:p>
          <a:p>
            <a:pPr>
              <a:buFont typeface="Wingdings" panose="05000000000000000000" pitchFamily="2" charset="2"/>
              <a:buChar char="§"/>
            </a:pPr>
            <a:r>
              <a:rPr lang="uk-UA" sz="2000" dirty="0"/>
              <a:t>центри амбулаторної хірургії; </a:t>
            </a:r>
          </a:p>
          <a:p>
            <a:pPr>
              <a:buFont typeface="Wingdings" panose="05000000000000000000" pitchFamily="2" charset="2"/>
              <a:buChar char="§"/>
            </a:pPr>
            <a:r>
              <a:rPr lang="uk-UA" sz="2000" dirty="0"/>
              <a:t>стаціонари на дому.</a:t>
            </a:r>
          </a:p>
          <a:p>
            <a:endParaRPr lang="ru-RU" dirty="0"/>
          </a:p>
        </p:txBody>
      </p:sp>
    </p:spTree>
    <p:extLst>
      <p:ext uri="{BB962C8B-B14F-4D97-AF65-F5344CB8AC3E}">
        <p14:creationId xmlns:p14="http://schemas.microsoft.com/office/powerpoint/2010/main" val="3228173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7BF6DC61-04DD-4EDA-94A9-DEF4C4E2689B}"/>
              </a:ext>
            </a:extLst>
          </p:cNvPr>
          <p:cNvPicPr>
            <a:picLocks noChangeAspect="1"/>
          </p:cNvPicPr>
          <p:nvPr/>
        </p:nvPicPr>
        <p:blipFill>
          <a:blip r:embed="rId2"/>
          <a:stretch>
            <a:fillRect/>
          </a:stretch>
        </p:blipFill>
        <p:spPr>
          <a:xfrm>
            <a:off x="9254773" y="993815"/>
            <a:ext cx="2937227" cy="1960294"/>
          </a:xfrm>
          <a:prstGeom prst="rect">
            <a:avLst/>
          </a:prstGeom>
        </p:spPr>
      </p:pic>
      <p:pic>
        <p:nvPicPr>
          <p:cNvPr id="7" name="Рисунок 6">
            <a:extLst>
              <a:ext uri="{FF2B5EF4-FFF2-40B4-BE49-F238E27FC236}">
                <a16:creationId xmlns:a16="http://schemas.microsoft.com/office/drawing/2014/main" id="{39826F4D-1531-47B4-BEE2-A7A1D924F533}"/>
              </a:ext>
            </a:extLst>
          </p:cNvPr>
          <p:cNvPicPr>
            <a:picLocks noChangeAspect="1"/>
          </p:cNvPicPr>
          <p:nvPr/>
        </p:nvPicPr>
        <p:blipFill>
          <a:blip r:embed="rId3"/>
          <a:stretch>
            <a:fillRect/>
          </a:stretch>
        </p:blipFill>
        <p:spPr>
          <a:xfrm>
            <a:off x="9276544" y="3178628"/>
            <a:ext cx="2915456" cy="1941739"/>
          </a:xfrm>
          <a:prstGeom prst="rect">
            <a:avLst/>
          </a:prstGeom>
        </p:spPr>
      </p:pic>
      <p:sp>
        <p:nvSpPr>
          <p:cNvPr id="4" name="Прямоугольник: скругленные углы 3">
            <a:extLst>
              <a:ext uri="{FF2B5EF4-FFF2-40B4-BE49-F238E27FC236}">
                <a16:creationId xmlns:a16="http://schemas.microsoft.com/office/drawing/2014/main" id="{E8C9AD51-18D0-43AB-87FC-615BB9A5C932}"/>
              </a:ext>
            </a:extLst>
          </p:cNvPr>
          <p:cNvSpPr/>
          <p:nvPr/>
        </p:nvSpPr>
        <p:spPr>
          <a:xfrm>
            <a:off x="217714" y="707571"/>
            <a:ext cx="9878785" cy="1219201"/>
          </a:xfrm>
          <a:prstGeom prst="roundRect">
            <a:avLst>
              <a:gd name="adj" fmla="val 27383"/>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a:p>
        </p:txBody>
      </p:sp>
      <p:sp>
        <p:nvSpPr>
          <p:cNvPr id="2" name="Заголовок 1">
            <a:extLst>
              <a:ext uri="{FF2B5EF4-FFF2-40B4-BE49-F238E27FC236}">
                <a16:creationId xmlns:a16="http://schemas.microsoft.com/office/drawing/2014/main" id="{B57933BE-F193-40F4-8EC9-4D2AB73269AF}"/>
              </a:ext>
            </a:extLst>
          </p:cNvPr>
          <p:cNvSpPr>
            <a:spLocks noGrp="1"/>
          </p:cNvSpPr>
          <p:nvPr>
            <p:ph type="title"/>
          </p:nvPr>
        </p:nvSpPr>
        <p:spPr>
          <a:xfrm>
            <a:off x="1569963" y="87295"/>
            <a:ext cx="8596668" cy="729343"/>
          </a:xfrm>
        </p:spPr>
        <p:txBody>
          <a:bodyPr/>
          <a:lstStyle/>
          <a:p>
            <a:pPr algn="ctr"/>
            <a:r>
              <a:rPr lang="uk-UA" dirty="0"/>
              <a:t>Денний стаціонар</a:t>
            </a:r>
          </a:p>
        </p:txBody>
      </p:sp>
      <p:sp>
        <p:nvSpPr>
          <p:cNvPr id="3" name="Объект 2">
            <a:extLst>
              <a:ext uri="{FF2B5EF4-FFF2-40B4-BE49-F238E27FC236}">
                <a16:creationId xmlns:a16="http://schemas.microsoft.com/office/drawing/2014/main" id="{702EB7B2-5594-49B8-B736-D586618356C2}"/>
              </a:ext>
            </a:extLst>
          </p:cNvPr>
          <p:cNvSpPr>
            <a:spLocks noGrp="1"/>
          </p:cNvSpPr>
          <p:nvPr>
            <p:ph idx="1"/>
          </p:nvPr>
        </p:nvSpPr>
        <p:spPr>
          <a:xfrm>
            <a:off x="429984" y="773305"/>
            <a:ext cx="9666515" cy="5736562"/>
          </a:xfrm>
        </p:spPr>
        <p:txBody>
          <a:bodyPr>
            <a:normAutofit lnSpcReduction="10000"/>
          </a:bodyPr>
          <a:lstStyle/>
          <a:p>
            <a:pPr marL="0" indent="0">
              <a:buNone/>
            </a:pPr>
            <a:r>
              <a:rPr lang="uk-UA" b="1" dirty="0"/>
              <a:t>Денний стаціонар є структурним підрозділом медичної організації, яка надає первинну медико-санітарну допомогу, і організовується для здійснення лікувальних і діагностичних заходів при захворюваннях і станах, які не  потребують цілодобового медичного спостереження. </a:t>
            </a:r>
          </a:p>
          <a:p>
            <a:pPr marL="0" indent="0">
              <a:buNone/>
            </a:pPr>
            <a:r>
              <a:rPr lang="uk-UA" b="1" dirty="0"/>
              <a:t>Основними функціями денного стаціонару є: </a:t>
            </a:r>
          </a:p>
          <a:p>
            <a:pPr>
              <a:buFont typeface="Wingdings" panose="05000000000000000000" pitchFamily="2" charset="2"/>
              <a:buChar char="§"/>
            </a:pPr>
            <a:r>
              <a:rPr lang="uk-UA" dirty="0"/>
              <a:t>надання медичної допомоги хворим, які не потребують цілодобового          медичного спостереження; </a:t>
            </a:r>
          </a:p>
          <a:p>
            <a:pPr>
              <a:buFont typeface="Wingdings" panose="05000000000000000000" pitchFamily="2" charset="2"/>
              <a:buChar char="§"/>
            </a:pPr>
            <a:r>
              <a:rPr lang="uk-UA" dirty="0"/>
              <a:t>лікування хворих, виписаних зі стаціонару під спостереження лікаря медичної організації після оперативних </a:t>
            </a:r>
            <a:r>
              <a:rPr lang="uk-UA" dirty="0" err="1"/>
              <a:t>втручань</a:t>
            </a:r>
            <a:r>
              <a:rPr lang="uk-UA" dirty="0"/>
              <a:t>; </a:t>
            </a:r>
          </a:p>
          <a:p>
            <a:pPr>
              <a:buFont typeface="Wingdings" panose="05000000000000000000" pitchFamily="2" charset="2"/>
              <a:buChar char="§"/>
            </a:pPr>
            <a:r>
              <a:rPr lang="uk-UA" dirty="0"/>
              <a:t>впровадження в практику сучасних методів діагностики, лікування і реабілітації хворих; </a:t>
            </a:r>
          </a:p>
          <a:p>
            <a:pPr>
              <a:buFont typeface="Wingdings" panose="05000000000000000000" pitchFamily="2" charset="2"/>
              <a:buChar char="§"/>
            </a:pPr>
            <a:r>
              <a:rPr lang="uk-UA" dirty="0"/>
              <a:t>ведення облікової та звітної документації; </a:t>
            </a:r>
          </a:p>
          <a:p>
            <a:pPr>
              <a:buFont typeface="Wingdings" panose="05000000000000000000" pitchFamily="2" charset="2"/>
              <a:buChar char="§"/>
            </a:pPr>
            <a:r>
              <a:rPr lang="uk-UA" dirty="0"/>
              <a:t>участь у проведенні заходів щодо підвищення кваліфікації лікарів і медичних працівників із середньою медичною освітою. </a:t>
            </a:r>
          </a:p>
          <a:p>
            <a:pPr marL="0" indent="0">
              <a:buNone/>
            </a:pPr>
            <a:r>
              <a:rPr lang="uk-UA" b="1" dirty="0"/>
              <a:t>При відсутності ефекту від проведеного лікування в денному стаціонарі або при виникненні показань для цілодобового медичного спостереження і лікування, а також при відсутності можливості проведення додаткових обстежень за медичними показаннями хворий направляється в стаціонар!</a:t>
            </a:r>
          </a:p>
        </p:txBody>
      </p:sp>
      <p:pic>
        <p:nvPicPr>
          <p:cNvPr id="6" name="Рисунок 5">
            <a:extLst>
              <a:ext uri="{FF2B5EF4-FFF2-40B4-BE49-F238E27FC236}">
                <a16:creationId xmlns:a16="http://schemas.microsoft.com/office/drawing/2014/main" id="{DAB09446-B869-4D7D-B6C6-84405DAF7B60}"/>
              </a:ext>
            </a:extLst>
          </p:cNvPr>
          <p:cNvPicPr>
            <a:picLocks noChangeAspect="1"/>
          </p:cNvPicPr>
          <p:nvPr/>
        </p:nvPicPr>
        <p:blipFill>
          <a:blip r:embed="rId4"/>
          <a:stretch>
            <a:fillRect/>
          </a:stretch>
        </p:blipFill>
        <p:spPr>
          <a:xfrm flipH="1">
            <a:off x="9631631" y="5188178"/>
            <a:ext cx="1070000" cy="1387423"/>
          </a:xfrm>
          <a:prstGeom prst="rect">
            <a:avLst/>
          </a:prstGeom>
        </p:spPr>
      </p:pic>
    </p:spTree>
    <p:extLst>
      <p:ext uri="{BB962C8B-B14F-4D97-AF65-F5344CB8AC3E}">
        <p14:creationId xmlns:p14="http://schemas.microsoft.com/office/powerpoint/2010/main" val="25990956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ECF72E40-7369-44D3-8716-1A9CDC277773}"/>
              </a:ext>
            </a:extLst>
          </p:cNvPr>
          <p:cNvPicPr>
            <a:picLocks noChangeAspect="1"/>
          </p:cNvPicPr>
          <p:nvPr/>
        </p:nvPicPr>
        <p:blipFill>
          <a:blip r:embed="rId2"/>
          <a:stretch>
            <a:fillRect/>
          </a:stretch>
        </p:blipFill>
        <p:spPr>
          <a:xfrm>
            <a:off x="8164284" y="538843"/>
            <a:ext cx="3873953" cy="2584155"/>
          </a:xfrm>
          <a:prstGeom prst="rect">
            <a:avLst/>
          </a:prstGeom>
        </p:spPr>
      </p:pic>
      <p:sp>
        <p:nvSpPr>
          <p:cNvPr id="2" name="Заголовок 1">
            <a:extLst>
              <a:ext uri="{FF2B5EF4-FFF2-40B4-BE49-F238E27FC236}">
                <a16:creationId xmlns:a16="http://schemas.microsoft.com/office/drawing/2014/main" id="{83A24764-95AB-45CD-8D43-859B12A18D51}"/>
              </a:ext>
            </a:extLst>
          </p:cNvPr>
          <p:cNvSpPr>
            <a:spLocks noGrp="1"/>
          </p:cNvSpPr>
          <p:nvPr>
            <p:ph type="title"/>
          </p:nvPr>
        </p:nvSpPr>
        <p:spPr>
          <a:xfrm>
            <a:off x="1678820" y="141515"/>
            <a:ext cx="7878837" cy="794657"/>
          </a:xfrm>
        </p:spPr>
        <p:txBody>
          <a:bodyPr/>
          <a:lstStyle/>
          <a:p>
            <a:pPr algn="ctr"/>
            <a:r>
              <a:rPr lang="uk-UA" dirty="0"/>
              <a:t>Стаціонар на дому</a:t>
            </a:r>
          </a:p>
        </p:txBody>
      </p:sp>
      <p:sp>
        <p:nvSpPr>
          <p:cNvPr id="3" name="Объект 2">
            <a:extLst>
              <a:ext uri="{FF2B5EF4-FFF2-40B4-BE49-F238E27FC236}">
                <a16:creationId xmlns:a16="http://schemas.microsoft.com/office/drawing/2014/main" id="{01AA6440-4748-4814-8377-ACA9A7A1638C}"/>
              </a:ext>
            </a:extLst>
          </p:cNvPr>
          <p:cNvSpPr>
            <a:spLocks noGrp="1"/>
          </p:cNvSpPr>
          <p:nvPr>
            <p:ph idx="1"/>
          </p:nvPr>
        </p:nvSpPr>
        <p:spPr>
          <a:xfrm>
            <a:off x="296333" y="863710"/>
            <a:ext cx="7878837" cy="5889171"/>
          </a:xfrm>
        </p:spPr>
        <p:txBody>
          <a:bodyPr>
            <a:noAutofit/>
          </a:bodyPr>
          <a:lstStyle/>
          <a:p>
            <a:pPr>
              <a:buFont typeface="Wingdings" panose="05000000000000000000" pitchFamily="2" charset="2"/>
              <a:buChar char="§"/>
            </a:pPr>
            <a:r>
              <a:rPr lang="uk-UA" sz="2000" b="1" dirty="0"/>
              <a:t>Категорія пацієнтів: </a:t>
            </a:r>
            <a:r>
              <a:rPr lang="uk-UA" sz="2000" dirty="0"/>
              <a:t>хворі з гострими, хронічними захворюваннями та їх загостреннями, які не потребують стаціонарного лікування. </a:t>
            </a:r>
          </a:p>
          <a:p>
            <a:pPr>
              <a:buFont typeface="Wingdings" panose="05000000000000000000" pitchFamily="2" charset="2"/>
              <a:buChar char="§"/>
            </a:pPr>
            <a:r>
              <a:rPr lang="uk-UA" sz="2000" b="1" dirty="0"/>
              <a:t>Стаціонар на дому організовується в складі </a:t>
            </a:r>
            <a:r>
              <a:rPr lang="uk-UA" sz="2000" dirty="0"/>
              <a:t>поліклініки, дитячої поліклініки, медсанчастини, поліклінічних відділень лікарні, диспансерах. </a:t>
            </a:r>
          </a:p>
          <a:p>
            <a:pPr>
              <a:buFont typeface="Wingdings" panose="05000000000000000000" pitchFamily="2" charset="2"/>
              <a:buChar char="§"/>
            </a:pPr>
            <a:r>
              <a:rPr lang="uk-UA" sz="2000" b="1" dirty="0"/>
              <a:t>Головна умова</a:t>
            </a:r>
            <a:r>
              <a:rPr lang="uk-UA" sz="2000" dirty="0"/>
              <a:t>: стан здоров'я хворого і його домашні умови дозволяють організувати медичну допомогу та догляд на дому. </a:t>
            </a:r>
          </a:p>
          <a:p>
            <a:pPr>
              <a:buFont typeface="Wingdings" panose="05000000000000000000" pitchFamily="2" charset="2"/>
              <a:buChar char="§"/>
            </a:pPr>
            <a:r>
              <a:rPr lang="uk-UA" sz="2000" b="1" dirty="0"/>
              <a:t>Заходи: </a:t>
            </a:r>
            <a:r>
              <a:rPr lang="uk-UA" sz="2000" dirty="0"/>
              <a:t>щоденне спостереження хворого лікарем і медичною сестрою, лабораторно-діагностичні обстеження, медикаментозна терапія, різні процедури, консультації лікарів-спеціалістів за профілем захворювання. </a:t>
            </a:r>
          </a:p>
          <a:p>
            <a:pPr>
              <a:buFont typeface="Wingdings" panose="05000000000000000000" pitchFamily="2" charset="2"/>
              <a:buChar char="§"/>
            </a:pPr>
            <a:r>
              <a:rPr lang="uk-UA" sz="2000" dirty="0"/>
              <a:t>При погіршенні перебігу захворювання хворий повинен бути негайно переведений в стаціонар. </a:t>
            </a:r>
          </a:p>
          <a:p>
            <a:pPr>
              <a:buFont typeface="Wingdings" panose="05000000000000000000" pitchFamily="2" charset="2"/>
              <a:buChar char="§"/>
            </a:pPr>
            <a:r>
              <a:rPr lang="uk-UA" sz="2000" dirty="0"/>
              <a:t>На хворого, що перебуває в стаціонарі на дому, всі записи проводяться в амбулаторній карті.</a:t>
            </a:r>
          </a:p>
        </p:txBody>
      </p:sp>
      <p:pic>
        <p:nvPicPr>
          <p:cNvPr id="5" name="Рисунок 4">
            <a:extLst>
              <a:ext uri="{FF2B5EF4-FFF2-40B4-BE49-F238E27FC236}">
                <a16:creationId xmlns:a16="http://schemas.microsoft.com/office/drawing/2014/main" id="{54D661D1-68D2-4F9A-BB40-3B0B22AD3AAC}"/>
              </a:ext>
            </a:extLst>
          </p:cNvPr>
          <p:cNvPicPr>
            <a:picLocks noChangeAspect="1"/>
          </p:cNvPicPr>
          <p:nvPr/>
        </p:nvPicPr>
        <p:blipFill>
          <a:blip r:embed="rId3"/>
          <a:stretch>
            <a:fillRect/>
          </a:stretch>
        </p:blipFill>
        <p:spPr>
          <a:xfrm>
            <a:off x="8397645" y="3266977"/>
            <a:ext cx="3407230" cy="3341925"/>
          </a:xfrm>
          <a:prstGeom prst="rect">
            <a:avLst/>
          </a:prstGeom>
        </p:spPr>
      </p:pic>
    </p:spTree>
    <p:extLst>
      <p:ext uri="{BB962C8B-B14F-4D97-AF65-F5344CB8AC3E}">
        <p14:creationId xmlns:p14="http://schemas.microsoft.com/office/powerpoint/2010/main" val="4246427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E1054E05-210A-404C-A6F5-405B8A5BAC3A}"/>
              </a:ext>
            </a:extLst>
          </p:cNvPr>
          <p:cNvPicPr>
            <a:picLocks noChangeAspect="1"/>
          </p:cNvPicPr>
          <p:nvPr/>
        </p:nvPicPr>
        <p:blipFill>
          <a:blip r:embed="rId2"/>
          <a:stretch>
            <a:fillRect/>
          </a:stretch>
        </p:blipFill>
        <p:spPr>
          <a:xfrm>
            <a:off x="331496" y="3191478"/>
            <a:ext cx="2875325" cy="3666522"/>
          </a:xfrm>
          <a:prstGeom prst="rect">
            <a:avLst/>
          </a:prstGeom>
        </p:spPr>
      </p:pic>
      <p:sp>
        <p:nvSpPr>
          <p:cNvPr id="2" name="Заголовок 1">
            <a:extLst>
              <a:ext uri="{FF2B5EF4-FFF2-40B4-BE49-F238E27FC236}">
                <a16:creationId xmlns:a16="http://schemas.microsoft.com/office/drawing/2014/main" id="{6D4E893E-10DD-4A4C-99BE-7042DD5E3B77}"/>
              </a:ext>
            </a:extLst>
          </p:cNvPr>
          <p:cNvSpPr>
            <a:spLocks noGrp="1"/>
          </p:cNvSpPr>
          <p:nvPr>
            <p:ph type="title"/>
          </p:nvPr>
        </p:nvSpPr>
        <p:spPr>
          <a:xfrm>
            <a:off x="579362" y="97972"/>
            <a:ext cx="9609666" cy="1077686"/>
          </a:xfrm>
        </p:spPr>
        <p:txBody>
          <a:bodyPr>
            <a:normAutofit fontScale="90000"/>
          </a:bodyPr>
          <a:lstStyle/>
          <a:p>
            <a:pPr algn="ctr"/>
            <a:r>
              <a:rPr lang="uk-UA" dirty="0">
                <a:solidFill>
                  <a:schemeClr val="accent2">
                    <a:lumMod val="75000"/>
                  </a:schemeClr>
                </a:solidFill>
              </a:rPr>
              <a:t>Професійні права фахівців первинної медичної допомоги</a:t>
            </a:r>
          </a:p>
        </p:txBody>
      </p:sp>
      <p:sp>
        <p:nvSpPr>
          <p:cNvPr id="3" name="Объект 2">
            <a:extLst>
              <a:ext uri="{FF2B5EF4-FFF2-40B4-BE49-F238E27FC236}">
                <a16:creationId xmlns:a16="http://schemas.microsoft.com/office/drawing/2014/main" id="{84996F83-6E9E-4920-AA5A-0B577CC05317}"/>
              </a:ext>
            </a:extLst>
          </p:cNvPr>
          <p:cNvSpPr>
            <a:spLocks noGrp="1"/>
          </p:cNvSpPr>
          <p:nvPr>
            <p:ph idx="1"/>
          </p:nvPr>
        </p:nvSpPr>
        <p:spPr>
          <a:xfrm>
            <a:off x="579362" y="1175658"/>
            <a:ext cx="10641304" cy="2732315"/>
          </a:xfrm>
        </p:spPr>
        <p:txBody>
          <a:bodyPr>
            <a:normAutofit/>
          </a:bodyPr>
          <a:lstStyle/>
          <a:p>
            <a:r>
              <a:rPr lang="uk-UA" dirty="0"/>
              <a:t>безпечні умови надання первинної медичної допомоги та захист від протиправного посягання на життя і здоров'я; </a:t>
            </a:r>
          </a:p>
          <a:p>
            <a:r>
              <a:rPr lang="uk-UA" dirty="0"/>
              <a:t>підвищені посадові оклади, надбавки за особливий характер праці, за особливі умови праці, доплати за науковий ступінь, за почесні звання, а також за вислугу років в залежності від стажу роботи в державних і комунальних закладах охорони здоров'я, інші надбавки і доплати, премії і винагороди, розмір та порядок встановлення яких визначаються Кабінетом Міністрів України;</a:t>
            </a:r>
          </a:p>
        </p:txBody>
      </p:sp>
      <p:sp>
        <p:nvSpPr>
          <p:cNvPr id="9" name="TextBox 8">
            <a:extLst>
              <a:ext uri="{FF2B5EF4-FFF2-40B4-BE49-F238E27FC236}">
                <a16:creationId xmlns:a16="http://schemas.microsoft.com/office/drawing/2014/main" id="{9BF02BD1-DE6D-47AF-95EA-FDC752475258}"/>
              </a:ext>
            </a:extLst>
          </p:cNvPr>
          <p:cNvSpPr txBox="1"/>
          <p:nvPr/>
        </p:nvSpPr>
        <p:spPr>
          <a:xfrm>
            <a:off x="3206821" y="3287758"/>
            <a:ext cx="8829081" cy="3118803"/>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матеріальну допомогу для оздоровлення при наданні щорічної відпустки у розмірі одного посадового окладу та матеріальну допомогу для вирішення соціально-побутових питань у розмірі одного посадового окладу, які встановлюються у порядку, визначеному Кабінетом Міністрів України; </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обов'язкове страхування, яке забезпечується в порядку, визначеному законом;</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uk-UA" sz="1800" b="0" i="0" u="none" strike="noStrike" kern="1200" cap="none" spc="0" normalizeH="0" baseline="0" dirty="0">
                <a:ln>
                  <a:noFill/>
                </a:ln>
                <a:solidFill>
                  <a:prstClr val="black">
                    <a:lumMod val="75000"/>
                    <a:lumOff val="25000"/>
                  </a:prstClr>
                </a:solidFill>
                <a:effectLst/>
                <a:uLnTx/>
                <a:uFillTx/>
                <a:latin typeface="Trebuchet MS" panose="020B0603020202020204"/>
                <a:ea typeface="+mn-ea"/>
                <a:cs typeface="+mn-cs"/>
              </a:rPr>
              <a:t>мають право відмовитися від подальшого ведення пацієнта, якщо останній не виконує медичних приписів або правил внутрішнього розпорядку закладу охорони здоров'я, за умови, що це не загрожуватиме життю хворого і здоров'ю населення.</a:t>
            </a:r>
          </a:p>
        </p:txBody>
      </p:sp>
    </p:spTree>
    <p:extLst>
      <p:ext uri="{BB962C8B-B14F-4D97-AF65-F5344CB8AC3E}">
        <p14:creationId xmlns:p14="http://schemas.microsoft.com/office/powerpoint/2010/main" val="2369434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03F0A29-0E3D-49F9-AEB5-7158B1B21286}"/>
              </a:ext>
            </a:extLst>
          </p:cNvPr>
          <p:cNvPicPr>
            <a:picLocks noChangeAspect="1"/>
          </p:cNvPicPr>
          <p:nvPr/>
        </p:nvPicPr>
        <p:blipFill>
          <a:blip r:embed="rId2"/>
          <a:stretch>
            <a:fillRect/>
          </a:stretch>
        </p:blipFill>
        <p:spPr>
          <a:xfrm>
            <a:off x="3719205" y="3861247"/>
            <a:ext cx="8553429" cy="3054361"/>
          </a:xfrm>
          <a:prstGeom prst="rect">
            <a:avLst/>
          </a:prstGeom>
        </p:spPr>
      </p:pic>
      <p:sp>
        <p:nvSpPr>
          <p:cNvPr id="2" name="Заголовок 1">
            <a:extLst>
              <a:ext uri="{FF2B5EF4-FFF2-40B4-BE49-F238E27FC236}">
                <a16:creationId xmlns:a16="http://schemas.microsoft.com/office/drawing/2014/main" id="{052D865D-EA9A-4DF5-AF44-9AD551CF7917}"/>
              </a:ext>
            </a:extLst>
          </p:cNvPr>
          <p:cNvSpPr>
            <a:spLocks noGrp="1"/>
          </p:cNvSpPr>
          <p:nvPr>
            <p:ph type="title"/>
          </p:nvPr>
        </p:nvSpPr>
        <p:spPr>
          <a:xfrm>
            <a:off x="677334" y="108857"/>
            <a:ext cx="9958009" cy="772886"/>
          </a:xfrm>
        </p:spPr>
        <p:txBody>
          <a:bodyPr/>
          <a:lstStyle/>
          <a:p>
            <a:pPr algn="ctr"/>
            <a:r>
              <a:rPr lang="en-US" dirty="0">
                <a:solidFill>
                  <a:schemeClr val="accent2">
                    <a:lumMod val="75000"/>
                  </a:schemeClr>
                </a:solidFill>
              </a:rPr>
              <a:t>eHealth </a:t>
            </a:r>
            <a:endParaRPr lang="ru-RU" dirty="0">
              <a:solidFill>
                <a:schemeClr val="accent2">
                  <a:lumMod val="75000"/>
                </a:schemeClr>
              </a:solidFill>
            </a:endParaRPr>
          </a:p>
        </p:txBody>
      </p:sp>
      <p:sp>
        <p:nvSpPr>
          <p:cNvPr id="3" name="Объект 2">
            <a:extLst>
              <a:ext uri="{FF2B5EF4-FFF2-40B4-BE49-F238E27FC236}">
                <a16:creationId xmlns:a16="http://schemas.microsoft.com/office/drawing/2014/main" id="{5AF2EA3F-18FC-49B8-B097-FF88284130DD}"/>
              </a:ext>
            </a:extLst>
          </p:cNvPr>
          <p:cNvSpPr>
            <a:spLocks noGrp="1"/>
          </p:cNvSpPr>
          <p:nvPr>
            <p:ph idx="1"/>
          </p:nvPr>
        </p:nvSpPr>
        <p:spPr>
          <a:xfrm>
            <a:off x="677334" y="729343"/>
            <a:ext cx="10513180" cy="4659085"/>
          </a:xfrm>
        </p:spPr>
        <p:txBody>
          <a:bodyPr>
            <a:normAutofit/>
          </a:bodyPr>
          <a:lstStyle/>
          <a:p>
            <a:pPr algn="l"/>
            <a:r>
              <a:rPr lang="en-US" sz="1600" b="0" i="0" dirty="0">
                <a:solidFill>
                  <a:srgbClr val="000000"/>
                </a:solidFill>
                <a:effectLst/>
                <a:latin typeface="Open Sans" panose="020B0606030504020204" pitchFamily="34" charset="0"/>
              </a:rPr>
              <a:t>eHealth - </a:t>
            </a:r>
            <a:r>
              <a:rPr lang="uk-UA" sz="1600" b="0" i="0" dirty="0">
                <a:solidFill>
                  <a:srgbClr val="000000"/>
                </a:solidFill>
                <a:effectLst/>
                <a:latin typeface="Open Sans" panose="020B0606030504020204" pitchFamily="34" charset="0"/>
              </a:rPr>
              <a:t>це сукупність інформаційних сервісів для лікарів, пацієнтів і державних органів системи охорони здоров'я, призначених для систематизації всієї медичної інформації. </a:t>
            </a:r>
          </a:p>
          <a:p>
            <a:pPr algn="l"/>
            <a:r>
              <a:rPr lang="uk-UA" sz="1600" b="0" i="0" dirty="0">
                <a:solidFill>
                  <a:srgbClr val="000000"/>
                </a:solidFill>
                <a:effectLst/>
                <a:latin typeface="Open Sans" panose="020B0606030504020204" pitchFamily="34" charset="0"/>
              </a:rPr>
              <a:t>Для медичних установ - це автоматизовані інструменти управління робочими процесами - медичні інформаційні системи. </a:t>
            </a:r>
          </a:p>
          <a:p>
            <a:pPr algn="l"/>
            <a:r>
              <a:rPr lang="uk-UA" sz="1600" b="0" i="0" dirty="0">
                <a:solidFill>
                  <a:srgbClr val="000000"/>
                </a:solidFill>
                <a:effectLst/>
                <a:latin typeface="Open Sans" panose="020B0606030504020204" pitchFamily="34" charset="0"/>
              </a:rPr>
              <a:t>Для пацієнтів - зручні веб-сервіси та мобільні додатки для дистанційного запису до лікаря, доступу до власної медичної інформації та онлайн консультацій. </a:t>
            </a:r>
          </a:p>
          <a:p>
            <a:pPr algn="l"/>
            <a:r>
              <a:rPr lang="uk-UA" sz="1600" b="0" i="0" dirty="0">
                <a:solidFill>
                  <a:srgbClr val="000000"/>
                </a:solidFill>
                <a:effectLst/>
                <a:latin typeface="Open Sans" panose="020B0606030504020204" pitchFamily="34" charset="0"/>
              </a:rPr>
              <a:t>Для держави система </a:t>
            </a:r>
            <a:r>
              <a:rPr lang="en-US" sz="1600" b="0" i="0" dirty="0">
                <a:solidFill>
                  <a:srgbClr val="000000"/>
                </a:solidFill>
                <a:effectLst/>
                <a:latin typeface="Open Sans" panose="020B0606030504020204" pitchFamily="34" charset="0"/>
              </a:rPr>
              <a:t>eHealth - </a:t>
            </a:r>
            <a:r>
              <a:rPr lang="uk-UA" sz="1600" b="0" i="0" dirty="0">
                <a:solidFill>
                  <a:srgbClr val="000000"/>
                </a:solidFill>
                <a:effectLst/>
                <a:latin typeface="Open Sans" panose="020B0606030504020204" pitchFamily="34" charset="0"/>
              </a:rPr>
              <a:t>це джерело даних про роботу всієї системи охорони здоров'я, які є базою для прийняття стратегічних управлінських рішень. В цілому </a:t>
            </a:r>
            <a:r>
              <a:rPr lang="en-US" sz="1600" b="0" i="0" dirty="0">
                <a:solidFill>
                  <a:srgbClr val="000000"/>
                </a:solidFill>
                <a:effectLst/>
                <a:latin typeface="Open Sans" panose="020B0606030504020204" pitchFamily="34" charset="0"/>
              </a:rPr>
              <a:t>eHealth - </a:t>
            </a:r>
            <a:r>
              <a:rPr lang="uk-UA" sz="1600" b="0" i="0" dirty="0">
                <a:solidFill>
                  <a:srgbClr val="000000"/>
                </a:solidFill>
                <a:effectLst/>
                <a:latin typeface="Open Sans" panose="020B0606030504020204" pitchFamily="34" charset="0"/>
              </a:rPr>
              <a:t>це те, що об'єднує в єдиний інформаційний простір різні галузі охорони здоров'я: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медичну практику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управління закладами охорони здоров'я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медичне право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фармацевтичну галузь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інформаційні сервіси для пацієнтів</a:t>
            </a:r>
          </a:p>
        </p:txBody>
      </p:sp>
    </p:spTree>
    <p:extLst>
      <p:ext uri="{BB962C8B-B14F-4D97-AF65-F5344CB8AC3E}">
        <p14:creationId xmlns:p14="http://schemas.microsoft.com/office/powerpoint/2010/main" val="2242847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334F3BBF-9464-4A73-B366-DADC0A9BAB28}"/>
              </a:ext>
            </a:extLst>
          </p:cNvPr>
          <p:cNvPicPr>
            <a:picLocks noChangeAspect="1"/>
          </p:cNvPicPr>
          <p:nvPr/>
        </p:nvPicPr>
        <p:blipFill>
          <a:blip r:embed="rId2"/>
          <a:stretch>
            <a:fillRect/>
          </a:stretch>
        </p:blipFill>
        <p:spPr>
          <a:xfrm>
            <a:off x="0" y="3543299"/>
            <a:ext cx="8284029" cy="3321896"/>
          </a:xfrm>
          <a:prstGeom prst="rect">
            <a:avLst/>
          </a:prstGeom>
        </p:spPr>
      </p:pic>
      <p:sp>
        <p:nvSpPr>
          <p:cNvPr id="3" name="Объект 2">
            <a:extLst>
              <a:ext uri="{FF2B5EF4-FFF2-40B4-BE49-F238E27FC236}">
                <a16:creationId xmlns:a16="http://schemas.microsoft.com/office/drawing/2014/main" id="{27E2DB3F-BA89-43F3-8E0F-1DB8D3B9228C}"/>
              </a:ext>
            </a:extLst>
          </p:cNvPr>
          <p:cNvSpPr>
            <a:spLocks noGrp="1"/>
          </p:cNvSpPr>
          <p:nvPr>
            <p:ph idx="1"/>
          </p:nvPr>
        </p:nvSpPr>
        <p:spPr>
          <a:xfrm>
            <a:off x="677332" y="304800"/>
            <a:ext cx="9653211" cy="6476999"/>
          </a:xfrm>
        </p:spPr>
        <p:txBody>
          <a:bodyPr>
            <a:normAutofit/>
          </a:bodyPr>
          <a:lstStyle/>
          <a:p>
            <a:pPr marL="0" indent="0" algn="l">
              <a:buNone/>
            </a:pPr>
            <a:r>
              <a:rPr lang="uk-UA" b="0" i="0" dirty="0">
                <a:solidFill>
                  <a:srgbClr val="000000"/>
                </a:solidFill>
                <a:effectLst/>
                <a:latin typeface="Open Sans" panose="020B0606030504020204" pitchFamily="34" charset="0"/>
              </a:rPr>
              <a:t>Користувачам доступний такий функціонал для роботи з електронною системою охорони здоров'я: </a:t>
            </a:r>
          </a:p>
          <a:p>
            <a:pPr marL="0" indent="0" algn="l">
              <a:buNone/>
            </a:pPr>
            <a:r>
              <a:rPr lang="uk-UA" b="1" i="0" dirty="0">
                <a:solidFill>
                  <a:srgbClr val="000000"/>
                </a:solidFill>
                <a:effectLst/>
                <a:latin typeface="Open Sans" panose="020B0606030504020204" pitchFamily="34" charset="0"/>
              </a:rPr>
              <a:t>Для первинної медичної допомоги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Реєстрація ОМП, підрозділів, користувачів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Заключення </a:t>
            </a:r>
            <a:r>
              <a:rPr lang="uk-UA" sz="1600" b="0" i="0" dirty="0" err="1">
                <a:solidFill>
                  <a:srgbClr val="000000"/>
                </a:solidFill>
                <a:effectLst/>
                <a:latin typeface="Open Sans" panose="020B0606030504020204" pitchFamily="34" charset="0"/>
              </a:rPr>
              <a:t>капітаціонних</a:t>
            </a:r>
            <a:r>
              <a:rPr lang="uk-UA" sz="1600" b="0" i="0" dirty="0">
                <a:solidFill>
                  <a:srgbClr val="000000"/>
                </a:solidFill>
                <a:effectLst/>
                <a:latin typeface="Open Sans" panose="020B0606030504020204" pitchFamily="34" charset="0"/>
              </a:rPr>
              <a:t> договорів з НСЗУ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Заключення декларацій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Виписка електронних рецептів </a:t>
            </a:r>
            <a:r>
              <a:rPr lang="en-US" sz="1600" b="0" i="0" dirty="0">
                <a:solidFill>
                  <a:srgbClr val="000000"/>
                </a:solidFill>
                <a:effectLst/>
                <a:latin typeface="Open Sans" panose="020B0606030504020204" pitchFamily="34" charset="0"/>
              </a:rPr>
              <a:t>eHealth "</a:t>
            </a:r>
            <a:r>
              <a:rPr lang="uk-UA" sz="1600" b="0" i="0" dirty="0">
                <a:solidFill>
                  <a:srgbClr val="000000"/>
                </a:solidFill>
                <a:effectLst/>
                <a:latin typeface="Open Sans" panose="020B0606030504020204" pitchFamily="34" charset="0"/>
              </a:rPr>
              <a:t>Доступні ліки</a:t>
            </a:r>
            <a:r>
              <a:rPr lang="ru-RU" sz="1600" b="0" i="0" dirty="0">
                <a:solidFill>
                  <a:srgbClr val="000000"/>
                </a:solidFill>
                <a:effectLst/>
                <a:latin typeface="Open Sans" panose="020B0606030504020204" pitchFamily="34" charset="0"/>
              </a:rPr>
              <a:t>"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Електронні медичні записи </a:t>
            </a:r>
          </a:p>
          <a:p>
            <a:pPr algn="l">
              <a:buFont typeface="Wingdings" panose="05000000000000000000" pitchFamily="2" charset="2"/>
              <a:buChar char="§"/>
            </a:pPr>
            <a:r>
              <a:rPr lang="uk-UA" sz="1600" b="0" i="0" dirty="0">
                <a:solidFill>
                  <a:srgbClr val="000000"/>
                </a:solidFill>
                <a:effectLst/>
                <a:latin typeface="Open Sans" panose="020B0606030504020204" pitchFamily="34" charset="0"/>
              </a:rPr>
              <a:t>Виписка електронних направлень</a:t>
            </a:r>
            <a:endParaRPr lang="uk-UA" sz="1600" dirty="0"/>
          </a:p>
        </p:txBody>
      </p:sp>
    </p:spTree>
    <p:extLst>
      <p:ext uri="{BB962C8B-B14F-4D97-AF65-F5344CB8AC3E}">
        <p14:creationId xmlns:p14="http://schemas.microsoft.com/office/powerpoint/2010/main" val="3068835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4D853F-3FF4-48F5-BB9F-75943A8ED051}"/>
              </a:ext>
            </a:extLst>
          </p:cNvPr>
          <p:cNvSpPr>
            <a:spLocks noGrp="1"/>
          </p:cNvSpPr>
          <p:nvPr>
            <p:ph type="title"/>
          </p:nvPr>
        </p:nvSpPr>
        <p:spPr>
          <a:xfrm>
            <a:off x="7554685" y="1926772"/>
            <a:ext cx="4637315" cy="2231572"/>
          </a:xfrm>
        </p:spPr>
        <p:txBody>
          <a:bodyPr>
            <a:normAutofit/>
          </a:bodyPr>
          <a:lstStyle/>
          <a:p>
            <a:pPr algn="ctr"/>
            <a:r>
              <a:rPr lang="uk-UA" b="1" dirty="0">
                <a:solidFill>
                  <a:schemeClr val="accent2">
                    <a:lumMod val="75000"/>
                  </a:schemeClr>
                </a:solidFill>
              </a:rPr>
              <a:t>Медичні інформаційні системи</a:t>
            </a:r>
          </a:p>
        </p:txBody>
      </p:sp>
      <p:pic>
        <p:nvPicPr>
          <p:cNvPr id="5" name="Рисунок 4">
            <a:extLst>
              <a:ext uri="{FF2B5EF4-FFF2-40B4-BE49-F238E27FC236}">
                <a16:creationId xmlns:a16="http://schemas.microsoft.com/office/drawing/2014/main" id="{939C6C0D-ED21-452E-8B9E-B5C48978CABF}"/>
              </a:ext>
            </a:extLst>
          </p:cNvPr>
          <p:cNvPicPr>
            <a:picLocks noChangeAspect="1"/>
          </p:cNvPicPr>
          <p:nvPr/>
        </p:nvPicPr>
        <p:blipFill>
          <a:blip r:embed="rId2"/>
          <a:stretch>
            <a:fillRect/>
          </a:stretch>
        </p:blipFill>
        <p:spPr>
          <a:xfrm>
            <a:off x="402772" y="76200"/>
            <a:ext cx="7382107" cy="6858000"/>
          </a:xfrm>
          <a:prstGeom prst="rect">
            <a:avLst/>
          </a:prstGeom>
        </p:spPr>
      </p:pic>
    </p:spTree>
    <p:extLst>
      <p:ext uri="{BB962C8B-B14F-4D97-AF65-F5344CB8AC3E}">
        <p14:creationId xmlns:p14="http://schemas.microsoft.com/office/powerpoint/2010/main" val="4252880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EBB00CFC-950C-46D5-897C-BC20D4190671}"/>
              </a:ext>
            </a:extLst>
          </p:cNvPr>
          <p:cNvPicPr>
            <a:picLocks noChangeAspect="1"/>
          </p:cNvPicPr>
          <p:nvPr/>
        </p:nvPicPr>
        <p:blipFill>
          <a:blip r:embed="rId2"/>
          <a:stretch>
            <a:fillRect/>
          </a:stretch>
        </p:blipFill>
        <p:spPr>
          <a:xfrm>
            <a:off x="-38100" y="-947196"/>
            <a:ext cx="12268200" cy="8175312"/>
          </a:xfrm>
          <a:prstGeom prst="rect">
            <a:avLst/>
          </a:prstGeom>
        </p:spPr>
      </p:pic>
      <p:sp>
        <p:nvSpPr>
          <p:cNvPr id="2" name="Заголовок 1">
            <a:extLst>
              <a:ext uri="{FF2B5EF4-FFF2-40B4-BE49-F238E27FC236}">
                <a16:creationId xmlns:a16="http://schemas.microsoft.com/office/drawing/2014/main" id="{0F158CDA-CCD4-464C-A0B3-9FE0E7FD7DCF}"/>
              </a:ext>
            </a:extLst>
          </p:cNvPr>
          <p:cNvSpPr>
            <a:spLocks noGrp="1"/>
          </p:cNvSpPr>
          <p:nvPr>
            <p:ph type="ctrTitle"/>
          </p:nvPr>
        </p:nvSpPr>
        <p:spPr>
          <a:xfrm>
            <a:off x="2792187" y="321060"/>
            <a:ext cx="8088085" cy="2819400"/>
          </a:xfrm>
        </p:spPr>
        <p:txBody>
          <a:bodyPr/>
          <a:lstStyle/>
          <a:p>
            <a:r>
              <a:rPr lang="uk-UA" sz="4400" dirty="0">
                <a:solidFill>
                  <a:schemeClr val="accent2">
                    <a:lumMod val="75000"/>
                  </a:schemeClr>
                </a:solidFill>
              </a:rPr>
              <a:t>Дякую за увагу!</a:t>
            </a:r>
          </a:p>
        </p:txBody>
      </p:sp>
    </p:spTree>
    <p:extLst>
      <p:ext uri="{BB962C8B-B14F-4D97-AF65-F5344CB8AC3E}">
        <p14:creationId xmlns:p14="http://schemas.microsoft.com/office/powerpoint/2010/main" val="403763229"/>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Аспект</Template>
  <TotalTime>3381</TotalTime>
  <Words>3709</Words>
  <Application>Microsoft Office PowerPoint</Application>
  <PresentationFormat>Widescreen</PresentationFormat>
  <Paragraphs>267</Paragraphs>
  <Slides>35</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Open Sans</vt:lpstr>
      <vt:lpstr>Trebuchet MS</vt:lpstr>
      <vt:lpstr>Wingdings</vt:lpstr>
      <vt:lpstr>Wingdings 3</vt:lpstr>
      <vt:lpstr>Аспект</vt:lpstr>
      <vt:lpstr>Місце сімейної медицини в загальній структурі охорони здоров'я та принципи сімейного обслуговування населення. Організація роботи сімейного лікаря</vt:lpstr>
      <vt:lpstr>Мета заняття:</vt:lpstr>
      <vt:lpstr>Основні поняття</vt:lpstr>
      <vt:lpstr>PowerPoint Presentation</vt:lpstr>
      <vt:lpstr>Умови надання медичної допомоги</vt:lpstr>
      <vt:lpstr>Форми надання медичної допомоги</vt:lpstr>
      <vt:lpstr>Первинна медико-санітарна допомога</vt:lpstr>
      <vt:lpstr>PowerPoint Presentation</vt:lpstr>
      <vt:lpstr>PowerPoint Presentation</vt:lpstr>
      <vt:lpstr>Класифікація</vt:lpstr>
      <vt:lpstr>Основними завданнями ЦПМСД є:</vt:lpstr>
      <vt:lpstr>PowerPoint Presentation</vt:lpstr>
      <vt:lpstr>Документи, які регламентують надання первинної медичної допомоги</vt:lpstr>
      <vt:lpstr>Сімейна медицина - комплекс наукових і практичних заходів щодо організації сімейної лікувальної практики.</vt:lpstr>
      <vt:lpstr>PowerPoint Presentation</vt:lpstr>
      <vt:lpstr>Завдання та обов’язки лікаря загальної практики - сімейного лікаря:  </vt:lpstr>
      <vt:lpstr>PowerPoint Presentation</vt:lpstr>
      <vt:lpstr>Сімейний лікар повинен знати: </vt:lpstr>
      <vt:lpstr>PowerPoint Presentation</vt:lpstr>
      <vt:lpstr>Вміння та практичні навички, якими повинен володіти сімейний лікар:</vt:lpstr>
      <vt:lpstr>Основні принципи сімейної медицини:</vt:lpstr>
      <vt:lpstr>PowerPoint Presentation</vt:lpstr>
      <vt:lpstr>PowerPoint Presentation</vt:lpstr>
      <vt:lpstr>PowerPoint Presentation</vt:lpstr>
      <vt:lpstr>Види первинної медичної допомоги</vt:lpstr>
      <vt:lpstr>PowerPoint Presentation</vt:lpstr>
      <vt:lpstr>PowerPoint Presentation</vt:lpstr>
      <vt:lpstr>Альтернативні форми надання амбулаторно-поліклінічної допомоги:</vt:lpstr>
      <vt:lpstr>Денний стаціонар</vt:lpstr>
      <vt:lpstr>Стаціонар на дому</vt:lpstr>
      <vt:lpstr>Професійні права фахівців первинної медичної допомоги</vt:lpstr>
      <vt:lpstr>eHealth </vt:lpstr>
      <vt:lpstr>PowerPoint Presentation</vt:lpstr>
      <vt:lpstr>Медичні інформаційні системи</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Место семейной медицины в общей структуре здравоохранения и принципы семейного обслуживания населения.  Организация работы семейного врача.</dc:title>
  <dc:creator>Тулянцева Єлизавета Олександрівна</dc:creator>
  <cp:lastModifiedBy>Елизавета Тулянцева</cp:lastModifiedBy>
  <cp:revision>53</cp:revision>
  <dcterms:created xsi:type="dcterms:W3CDTF">2021-08-03T19:39:24Z</dcterms:created>
  <dcterms:modified xsi:type="dcterms:W3CDTF">2022-06-06T15:15:17Z</dcterms:modified>
</cp:coreProperties>
</file>