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3"/>
  </p:notesMasterIdLst>
  <p:handoutMasterIdLst>
    <p:handoutMasterId r:id="rId54"/>
  </p:handoutMasterIdLst>
  <p:sldIdLst>
    <p:sldId id="256" r:id="rId2"/>
    <p:sldId id="331" r:id="rId3"/>
    <p:sldId id="257" r:id="rId4"/>
    <p:sldId id="266" r:id="rId5"/>
    <p:sldId id="258" r:id="rId6"/>
    <p:sldId id="332" r:id="rId7"/>
    <p:sldId id="308" r:id="rId8"/>
    <p:sldId id="329" r:id="rId9"/>
    <p:sldId id="333" r:id="rId10"/>
    <p:sldId id="278" r:id="rId11"/>
    <p:sldId id="279" r:id="rId12"/>
    <p:sldId id="284" r:id="rId13"/>
    <p:sldId id="334" r:id="rId14"/>
    <p:sldId id="309" r:id="rId15"/>
    <p:sldId id="289" r:id="rId16"/>
    <p:sldId id="290" r:id="rId17"/>
    <p:sldId id="294" r:id="rId18"/>
    <p:sldId id="317" r:id="rId19"/>
    <p:sldId id="318" r:id="rId20"/>
    <p:sldId id="292" r:id="rId21"/>
    <p:sldId id="316" r:id="rId22"/>
    <p:sldId id="296" r:id="rId23"/>
    <p:sldId id="335" r:id="rId24"/>
    <p:sldId id="297" r:id="rId25"/>
    <p:sldId id="336" r:id="rId26"/>
    <p:sldId id="298" r:id="rId27"/>
    <p:sldId id="299" r:id="rId28"/>
    <p:sldId id="300" r:id="rId29"/>
    <p:sldId id="301" r:id="rId30"/>
    <p:sldId id="303" r:id="rId31"/>
    <p:sldId id="304" r:id="rId32"/>
    <p:sldId id="337" r:id="rId33"/>
    <p:sldId id="305" r:id="rId34"/>
    <p:sldId id="319" r:id="rId35"/>
    <p:sldId id="338" r:id="rId36"/>
    <p:sldId id="339" r:id="rId37"/>
    <p:sldId id="310" r:id="rId38"/>
    <p:sldId id="320" r:id="rId39"/>
    <p:sldId id="271" r:id="rId40"/>
    <p:sldId id="311" r:id="rId41"/>
    <p:sldId id="324" r:id="rId42"/>
    <p:sldId id="327" r:id="rId43"/>
    <p:sldId id="325" r:id="rId44"/>
    <p:sldId id="313" r:id="rId45"/>
    <p:sldId id="322" r:id="rId46"/>
    <p:sldId id="314" r:id="rId47"/>
    <p:sldId id="326" r:id="rId48"/>
    <p:sldId id="315" r:id="rId49"/>
    <p:sldId id="293" r:id="rId50"/>
    <p:sldId id="275" r:id="rId51"/>
    <p:sldId id="330" r:id="rId5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1426F27-A8CF-4C97-AF52-8A44F45CB2C2}">
          <p14:sldIdLst>
            <p14:sldId id="256"/>
            <p14:sldId id="331"/>
            <p14:sldId id="257"/>
            <p14:sldId id="266"/>
            <p14:sldId id="258"/>
            <p14:sldId id="332"/>
            <p14:sldId id="308"/>
            <p14:sldId id="329"/>
            <p14:sldId id="333"/>
            <p14:sldId id="278"/>
            <p14:sldId id="279"/>
            <p14:sldId id="284"/>
            <p14:sldId id="334"/>
            <p14:sldId id="309"/>
            <p14:sldId id="289"/>
            <p14:sldId id="290"/>
            <p14:sldId id="294"/>
            <p14:sldId id="317"/>
            <p14:sldId id="318"/>
            <p14:sldId id="292"/>
            <p14:sldId id="316"/>
            <p14:sldId id="296"/>
            <p14:sldId id="335"/>
            <p14:sldId id="297"/>
            <p14:sldId id="336"/>
            <p14:sldId id="298"/>
            <p14:sldId id="299"/>
            <p14:sldId id="300"/>
            <p14:sldId id="301"/>
            <p14:sldId id="303"/>
            <p14:sldId id="304"/>
            <p14:sldId id="337"/>
            <p14:sldId id="305"/>
            <p14:sldId id="319"/>
            <p14:sldId id="338"/>
            <p14:sldId id="339"/>
            <p14:sldId id="310"/>
            <p14:sldId id="320"/>
            <p14:sldId id="271"/>
            <p14:sldId id="311"/>
            <p14:sldId id="324"/>
            <p14:sldId id="327"/>
            <p14:sldId id="325"/>
            <p14:sldId id="313"/>
          </p14:sldIdLst>
        </p14:section>
        <p14:section name="Раздел без заголовка" id="{BEC2A9EA-9B05-40A8-A78C-081D5B6248BE}">
          <p14:sldIdLst>
            <p14:sldId id="322"/>
            <p14:sldId id="314"/>
            <p14:sldId id="326"/>
            <p14:sldId id="315"/>
            <p14:sldId id="293"/>
            <p14:sldId id="275"/>
            <p14:sldId id="3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3" autoAdjust="0"/>
    <p:restoredTop sz="87971" autoAdjust="0"/>
  </p:normalViewPr>
  <p:slideViewPr>
    <p:cSldViewPr snapToGrid="0">
      <p:cViewPr varScale="1">
        <p:scale>
          <a:sx n="67" d="100"/>
          <a:sy n="67" d="100"/>
        </p:scale>
        <p:origin x="95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BA01F-BD9E-4942-B5B1-8A65EDFCA710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71D42-35BB-4976-BF9D-5E6234FBD7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3047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EB7E8-7F41-49ED-AE50-E127003CC4E7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5500-E494-4122-88A3-8A29A9D521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20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25500-E494-4122-88A3-8A29A9D5219E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980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25500-E494-4122-88A3-8A29A9D5219E}" type="slidenum">
              <a:rPr lang="uk-UA" smtClean="0"/>
              <a:t>49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840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087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229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528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007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684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385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1908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3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189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580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0769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6963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6853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059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2789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470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868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87698-5FE8-4228-AA52-569771ADE086}" type="datetimeFigureOut">
              <a:rPr lang="uk-UA" smtClean="0"/>
              <a:t>04.06.2022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3D1F-9DE3-46EE-A12A-A0FA21AEE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227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#&#1092;&#1096;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9051" y="1378424"/>
            <a:ext cx="9375561" cy="3207225"/>
          </a:xfrm>
        </p:spPr>
        <p:txBody>
          <a:bodyPr>
            <a:normAutofit/>
          </a:bodyPr>
          <a:lstStyle/>
          <a:p>
            <a:br>
              <a:rPr lang="uk-UA" sz="4400" dirty="0"/>
            </a:br>
            <a:r>
              <a:rPr lang="uk-UA" sz="4400" dirty="0"/>
              <a:t>«Діагностика раптової коронарної смерті. Причини, симптоми, лікувальні заходи»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6241" y="5896094"/>
            <a:ext cx="8791575" cy="676156"/>
          </a:xfrm>
        </p:spPr>
        <p:txBody>
          <a:bodyPr/>
          <a:lstStyle/>
          <a:p>
            <a:pPr algn="r"/>
            <a:r>
              <a:rPr lang="uk-UA" cap="none" dirty="0"/>
              <a:t>Підготувала: асистентка Тулянцева Є. О.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612B64-50DB-6824-C56A-DFA76E269C1C}"/>
              </a:ext>
            </a:extLst>
          </p:cNvPr>
          <p:cNvSpPr txBox="1"/>
          <p:nvPr/>
        </p:nvSpPr>
        <p:spPr>
          <a:xfrm>
            <a:off x="1766412" y="197102"/>
            <a:ext cx="8659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ОДЕСЬКИЙ НАЦІОНАЛЬНИЙ МЕДИЧНИЙ УНІВЕРСИТЕТ</a:t>
            </a:r>
          </a:p>
          <a:p>
            <a:pPr algn="ctr"/>
            <a:r>
              <a:rPr lang="ru-RU" sz="2400" dirty="0"/>
              <a:t>Кафедра </a:t>
            </a:r>
            <a:r>
              <a:rPr lang="ru-RU" sz="2400" dirty="0" err="1"/>
              <a:t>сімейної</a:t>
            </a:r>
            <a:r>
              <a:rPr lang="ru-RU" sz="2400" dirty="0"/>
              <a:t> </a:t>
            </a:r>
            <a:r>
              <a:rPr lang="ru-RU" sz="2400" dirty="0" err="1"/>
              <a:t>медицини</a:t>
            </a:r>
            <a:r>
              <a:rPr lang="ru-RU" sz="2400" dirty="0"/>
              <a:t> та </a:t>
            </a:r>
            <a:r>
              <a:rPr lang="ru-RU" sz="2400" dirty="0" err="1"/>
              <a:t>поліклінічної</a:t>
            </a:r>
            <a:r>
              <a:rPr lang="ru-RU" sz="2400" dirty="0"/>
              <a:t> </a:t>
            </a:r>
            <a:r>
              <a:rPr lang="ru-RU" sz="2400" dirty="0" err="1"/>
              <a:t>терапії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26275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3996" y="417632"/>
            <a:ext cx="8911687" cy="1280890"/>
          </a:xfrm>
        </p:spPr>
        <p:txBody>
          <a:bodyPr/>
          <a:lstStyle/>
          <a:p>
            <a:pPr algn="ctr"/>
            <a:r>
              <a:rPr lang="uk-UA" dirty="0"/>
              <a:t>Актуальність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513" y="2005782"/>
            <a:ext cx="11150652" cy="4480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Раптова серцева смерть - це захворювання серцево-судинної системи, яке є однією з причин смертності в більшості економічно розвинених країн світу.</a:t>
            </a:r>
          </a:p>
          <a:p>
            <a:pPr marL="0" indent="0">
              <a:buNone/>
            </a:pPr>
            <a:r>
              <a:rPr lang="uk-UA" sz="2400" dirty="0"/>
              <a:t>Раптова серцева смерть стоїть в ряду актуальних проблем нашого часу. В даний момент проводяться багато різних досліджень з вивчення даної проблеми. Відбулися значні поліпшення в лікуванні ІХС за останні роки. Роль в </a:t>
            </a:r>
            <a:r>
              <a:rPr lang="uk-UA" sz="2400" dirty="0" err="1"/>
              <a:t>генезі</a:t>
            </a:r>
            <a:r>
              <a:rPr lang="uk-UA" sz="2400" dirty="0"/>
              <a:t> РСС відіграють  порушення ритму, вплив </a:t>
            </a:r>
            <a:r>
              <a:rPr lang="uk-UA" sz="2400" dirty="0" err="1"/>
              <a:t>фактора</a:t>
            </a:r>
            <a:r>
              <a:rPr lang="uk-UA" sz="2400" dirty="0"/>
              <a:t>, який призводить до виникнення РСС. </a:t>
            </a:r>
          </a:p>
        </p:txBody>
      </p:sp>
    </p:spTree>
    <p:extLst>
      <p:ext uri="{BB962C8B-B14F-4D97-AF65-F5344CB8AC3E}">
        <p14:creationId xmlns:p14="http://schemas.microsoft.com/office/powerpoint/2010/main" val="491624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9312" y="423684"/>
            <a:ext cx="8911687" cy="1280890"/>
          </a:xfrm>
        </p:spPr>
        <p:txBody>
          <a:bodyPr/>
          <a:lstStyle/>
          <a:p>
            <a:pPr algn="ctr"/>
            <a:r>
              <a:rPr lang="uk-UA" dirty="0"/>
              <a:t>Визначення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3395" y="1704574"/>
            <a:ext cx="10958050" cy="48584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2400" b="1" u="sng" dirty="0"/>
              <a:t>Раптова серцева смерть (аритмічна</a:t>
            </a:r>
            <a:r>
              <a:rPr lang="uk-UA" sz="2400" b="1" dirty="0"/>
              <a:t>)</a:t>
            </a:r>
            <a:r>
              <a:rPr lang="uk-UA" sz="2400" dirty="0"/>
              <a:t> </a:t>
            </a:r>
            <a:r>
              <a:rPr lang="uk-UA" sz="2400" b="1" dirty="0"/>
              <a:t>– (РСС)</a:t>
            </a:r>
            <a:r>
              <a:rPr lang="uk-UA" sz="2400" dirty="0"/>
              <a:t> – смерть, що настала менш ніж за 1 год після появи перших симптомів захворювання або суттєвого погіршення стану пацієнта на тлі стабільного хронічного захворювання.</a:t>
            </a:r>
          </a:p>
          <a:p>
            <a:pPr>
              <a:lnSpc>
                <a:spcPct val="150000"/>
              </a:lnSpc>
            </a:pPr>
            <a:r>
              <a:rPr lang="uk-UA" sz="2400" dirty="0"/>
              <a:t> Раптова серцева смерть (РСС) - зупинка серця, найбільш ймовірно обумовлена ​​фібриляцією шлуночків (ФШ) і не пов'язана з наявністю ознак, що дозволяють поставити інший (крім ІХС) діагноз.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6091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3457" y="1528549"/>
            <a:ext cx="10713042" cy="4587389"/>
          </a:xfrm>
        </p:spPr>
        <p:txBody>
          <a:bodyPr>
            <a:normAutofit/>
          </a:bodyPr>
          <a:lstStyle/>
          <a:p>
            <a:r>
              <a:rPr lang="uk-UA" sz="2000" dirty="0"/>
              <a:t>Приблизно у 50% хворих РСС або ІМ служать першим клінічним проявом ІХС</a:t>
            </a:r>
          </a:p>
          <a:p>
            <a:r>
              <a:rPr lang="uk-UA" sz="2000" dirty="0"/>
              <a:t>Майже 50% всіх померлих від ІМ гинуть від РСС в першу годину захворювання</a:t>
            </a:r>
          </a:p>
          <a:p>
            <a:r>
              <a:rPr lang="uk-UA" sz="2000" dirty="0"/>
              <a:t>Субстратом виникнення РСС є анатомічні та електричні порушення</a:t>
            </a:r>
          </a:p>
          <a:p>
            <a:r>
              <a:rPr lang="uk-UA" sz="2000" dirty="0"/>
              <a:t>Тригерний фактором - ішемія міокарда, розлади метаболізму міокарда</a:t>
            </a:r>
          </a:p>
          <a:p>
            <a:r>
              <a:rPr lang="uk-UA" sz="2000" dirty="0"/>
              <a:t>У країнах, де в системі надання екстреної мед. допомоги є автоматичні дефібрилятори, вдається доставити в стаціонар 30-50% пацієнтів після РСС (раніше - 2-15%)</a:t>
            </a:r>
          </a:p>
        </p:txBody>
      </p:sp>
    </p:spTree>
    <p:extLst>
      <p:ext uri="{BB962C8B-B14F-4D97-AF65-F5344CB8AC3E}">
        <p14:creationId xmlns:p14="http://schemas.microsoft.com/office/powerpoint/2010/main" val="72865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902" y="29656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Захворювання та патологічні стани, які викликають РСС:</a:t>
            </a:r>
            <a:br>
              <a:rPr lang="uk-UA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endParaRPr lang="uk-UA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0631" y="1517837"/>
            <a:ext cx="9966728" cy="522217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uk-UA" dirty="0"/>
              <a:t>гострі коронарні синдроми (фібриляція шлуночків, асистолія);</a:t>
            </a:r>
          </a:p>
          <a:p>
            <a:pPr lvl="0"/>
            <a:r>
              <a:rPr lang="uk-UA" dirty="0"/>
              <a:t>післяінфарктний кардіосклероз та </a:t>
            </a:r>
            <a:r>
              <a:rPr lang="uk-UA" dirty="0" err="1"/>
              <a:t>міокардитичний</a:t>
            </a:r>
            <a:r>
              <a:rPr lang="uk-UA" dirty="0"/>
              <a:t>;</a:t>
            </a:r>
          </a:p>
          <a:p>
            <a:pPr lvl="0"/>
            <a:r>
              <a:rPr lang="uk-UA" dirty="0"/>
              <a:t>гостра та хронічна серцева недостатність;</a:t>
            </a:r>
          </a:p>
          <a:p>
            <a:pPr lvl="0"/>
            <a:r>
              <a:rPr lang="uk-UA" dirty="0"/>
              <a:t>ГКМП, ДКМП; хронічний міокардит</a:t>
            </a:r>
          </a:p>
          <a:p>
            <a:pPr lvl="0"/>
            <a:r>
              <a:rPr lang="uk-UA" dirty="0"/>
              <a:t>стеноз гирла аорти;</a:t>
            </a:r>
          </a:p>
          <a:p>
            <a:pPr lvl="0"/>
            <a:r>
              <a:rPr lang="uk-UA" dirty="0" err="1"/>
              <a:t>пролапс</a:t>
            </a:r>
            <a:r>
              <a:rPr lang="uk-UA" dirty="0"/>
              <a:t> </a:t>
            </a:r>
            <a:r>
              <a:rPr lang="uk-UA" dirty="0" err="1"/>
              <a:t>мітрального</a:t>
            </a:r>
            <a:r>
              <a:rPr lang="uk-UA" dirty="0"/>
              <a:t> клапана</a:t>
            </a:r>
          </a:p>
          <a:p>
            <a:pPr lvl="0"/>
            <a:r>
              <a:rPr lang="uk-UA" dirty="0"/>
              <a:t>синдром Вольфа-Паркінсона-</a:t>
            </a:r>
            <a:r>
              <a:rPr lang="uk-UA" dirty="0" err="1"/>
              <a:t>Уайта</a:t>
            </a:r>
            <a:r>
              <a:rPr lang="uk-UA" dirty="0"/>
              <a:t> (</a:t>
            </a:r>
            <a:r>
              <a:rPr lang="uk-UA" dirty="0" err="1"/>
              <a:t>передзбудження</a:t>
            </a:r>
            <a:r>
              <a:rPr lang="uk-UA" dirty="0"/>
              <a:t> шлуночків);</a:t>
            </a:r>
          </a:p>
          <a:p>
            <a:pPr lvl="0"/>
            <a:r>
              <a:rPr lang="uk-UA" dirty="0"/>
              <a:t>синдром подовженого інтервалу </a:t>
            </a:r>
            <a:r>
              <a:rPr lang="en-US" dirty="0"/>
              <a:t>QT</a:t>
            </a:r>
            <a:r>
              <a:rPr lang="uk-UA" dirty="0"/>
              <a:t>;</a:t>
            </a:r>
          </a:p>
          <a:p>
            <a:pPr lvl="0"/>
            <a:r>
              <a:rPr lang="uk-UA" dirty="0"/>
              <a:t> </a:t>
            </a:r>
            <a:r>
              <a:rPr lang="uk-UA" dirty="0" err="1"/>
              <a:t>аритмогенна</a:t>
            </a:r>
            <a:r>
              <a:rPr lang="uk-UA" dirty="0"/>
              <a:t> </a:t>
            </a:r>
            <a:r>
              <a:rPr lang="uk-UA" dirty="0" err="1"/>
              <a:t>дисплазія</a:t>
            </a:r>
            <a:r>
              <a:rPr lang="uk-UA" dirty="0"/>
              <a:t> правого шлуночка;</a:t>
            </a:r>
          </a:p>
          <a:p>
            <a:pPr lvl="0"/>
            <a:r>
              <a:rPr lang="uk-UA" dirty="0"/>
              <a:t>аномальний розвиток вінцевих артерій (молоді пацієнти);</a:t>
            </a:r>
          </a:p>
          <a:p>
            <a:pPr lvl="0"/>
            <a:r>
              <a:rPr lang="uk-UA" dirty="0"/>
              <a:t>«спортивне серце».</a:t>
            </a:r>
          </a:p>
          <a:p>
            <a:r>
              <a:rPr lang="uk-UA" dirty="0" err="1"/>
              <a:t>міокардіальні</a:t>
            </a:r>
            <a:r>
              <a:rPr lang="uk-UA" dirty="0"/>
              <a:t> «містки»</a:t>
            </a:r>
          </a:p>
          <a:p>
            <a:r>
              <a:rPr lang="uk-UA" dirty="0"/>
              <a:t>синдром </a:t>
            </a:r>
            <a:r>
              <a:rPr lang="uk-UA" dirty="0" err="1"/>
              <a:t>Бругада</a:t>
            </a:r>
            <a:endParaRPr lang="uk-UA" dirty="0"/>
          </a:p>
          <a:p>
            <a:r>
              <a:rPr lang="uk-UA" dirty="0"/>
              <a:t>синдром слабкості синусового вузла</a:t>
            </a:r>
          </a:p>
        </p:txBody>
      </p:sp>
    </p:spTree>
    <p:extLst>
      <p:ext uri="{BB962C8B-B14F-4D97-AF65-F5344CB8AC3E}">
        <p14:creationId xmlns:p14="http://schemas.microsoft.com/office/powerpoint/2010/main" val="229023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5286" y="343891"/>
            <a:ext cx="9869462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Клінічна класифікація ІХС</a:t>
            </a:r>
            <a:br>
              <a:rPr lang="uk-UA" dirty="0"/>
            </a:br>
            <a:r>
              <a:rPr lang="uk-UA" dirty="0"/>
              <a:t>(</a:t>
            </a:r>
            <a:r>
              <a:rPr lang="uk-UA" sz="2700" dirty="0"/>
              <a:t>адаптована </a:t>
            </a:r>
            <a:r>
              <a:rPr lang="en-US" sz="2700" dirty="0"/>
              <a:t>VI </a:t>
            </a:r>
            <a:r>
              <a:rPr lang="uk-UA" sz="2700" dirty="0"/>
              <a:t>національним конгресом кардіологів України)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573" y="1941872"/>
            <a:ext cx="8915400" cy="3777622"/>
          </a:xfrm>
        </p:spPr>
        <p:txBody>
          <a:bodyPr>
            <a:normAutofit/>
          </a:bodyPr>
          <a:lstStyle/>
          <a:p>
            <a:r>
              <a:rPr lang="uk-UA" sz="2800" dirty="0"/>
              <a:t>1. Раптова коронарна смерть</a:t>
            </a:r>
          </a:p>
          <a:p>
            <a:r>
              <a:rPr lang="uk-UA" sz="2800" dirty="0"/>
              <a:t>1.1 раптова клінічна коронарна  смерть з подальшим оживленням;</a:t>
            </a:r>
          </a:p>
          <a:p>
            <a:r>
              <a:rPr lang="uk-UA" sz="2800" dirty="0"/>
              <a:t>1.2 раптова коронарна смерть з подальшим оживленням.</a:t>
            </a:r>
          </a:p>
        </p:txBody>
      </p:sp>
    </p:spTree>
    <p:extLst>
      <p:ext uri="{BB962C8B-B14F-4D97-AF65-F5344CB8AC3E}">
        <p14:creationId xmlns:p14="http://schemas.microsoft.com/office/powerpoint/2010/main" val="918769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355" y="1273792"/>
            <a:ext cx="9525687" cy="3777622"/>
          </a:xfrm>
        </p:spPr>
        <p:txBody>
          <a:bodyPr/>
          <a:lstStyle/>
          <a:p>
            <a:pPr marL="0" indent="0">
              <a:buNone/>
            </a:pPr>
            <a:r>
              <a:rPr lang="uk-UA" sz="2400" b="1" dirty="0"/>
              <a:t>Для розвитку раптової серцевої смерті необхідне поєднання різних факторів, найбільш часто - наступних:</a:t>
            </a:r>
          </a:p>
          <a:p>
            <a:r>
              <a:rPr lang="uk-UA" sz="2400" dirty="0"/>
              <a:t>розвиток вираженої регіональної ішемії.</a:t>
            </a:r>
          </a:p>
          <a:p>
            <a:r>
              <a:rPr lang="uk-UA" sz="2400" dirty="0"/>
              <a:t>наявність </a:t>
            </a:r>
            <a:r>
              <a:rPr lang="uk-UA" sz="2400" dirty="0" err="1"/>
              <a:t>дисфункції</a:t>
            </a:r>
            <a:r>
              <a:rPr lang="uk-UA" sz="2400" dirty="0"/>
              <a:t> лівого шлуночка, яка завжди є несприятливим фактором щодо виникнення раптової серцевої смерті.</a:t>
            </a:r>
          </a:p>
          <a:p>
            <a:r>
              <a:rPr lang="uk-UA" sz="2400" dirty="0"/>
              <a:t>наявність інших </a:t>
            </a:r>
            <a:r>
              <a:rPr lang="uk-UA" sz="2400" dirty="0" err="1"/>
              <a:t>транзиторних</a:t>
            </a:r>
            <a:r>
              <a:rPr lang="uk-UA" sz="2400" dirty="0"/>
              <a:t> патогенетичних подій: ацидозу, </a:t>
            </a:r>
            <a:r>
              <a:rPr lang="uk-UA" sz="2400" dirty="0" err="1"/>
              <a:t>гіпоксемії</a:t>
            </a:r>
            <a:r>
              <a:rPr lang="uk-UA" sz="2400" dirty="0"/>
              <a:t>, напруги судинної стінки</a:t>
            </a:r>
          </a:p>
        </p:txBody>
      </p:sp>
    </p:spTree>
    <p:extLst>
      <p:ext uri="{BB962C8B-B14F-4D97-AF65-F5344CB8AC3E}">
        <p14:creationId xmlns:p14="http://schemas.microsoft.com/office/powerpoint/2010/main" val="2540331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904" y="501445"/>
            <a:ext cx="8915400" cy="555761"/>
          </a:xfrm>
        </p:spPr>
        <p:txBody>
          <a:bodyPr>
            <a:noAutofit/>
          </a:bodyPr>
          <a:lstStyle/>
          <a:p>
            <a:pPr algn="ctr"/>
            <a:r>
              <a:rPr lang="ru-RU" b="1" dirty="0" err="1"/>
              <a:t>Основні</a:t>
            </a:r>
            <a:r>
              <a:rPr lang="ru-RU" b="1" dirty="0"/>
              <a:t> </a:t>
            </a:r>
            <a:r>
              <a:rPr lang="ru-RU" b="1" dirty="0" err="1"/>
              <a:t>фактори</a:t>
            </a:r>
            <a:r>
              <a:rPr lang="ru-RU" b="1" dirty="0"/>
              <a:t> </a:t>
            </a:r>
            <a:r>
              <a:rPr lang="ru-RU" b="1" dirty="0" err="1"/>
              <a:t>ризику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961" y="1794625"/>
            <a:ext cx="11400504" cy="6169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/>
              <a:t>Під</a:t>
            </a:r>
            <a:r>
              <a:rPr lang="ru-RU" sz="2400" dirty="0"/>
              <a:t> </a:t>
            </a:r>
            <a:r>
              <a:rPr lang="ru-RU" sz="2400" dirty="0" err="1"/>
              <a:t>основними</a:t>
            </a:r>
            <a:r>
              <a:rPr lang="ru-RU" sz="2400" dirty="0"/>
              <a:t> факторами </a:t>
            </a:r>
            <a:r>
              <a:rPr lang="ru-RU" sz="2400" dirty="0" err="1"/>
              <a:t>ризику</a:t>
            </a:r>
            <a:r>
              <a:rPr lang="ru-RU" sz="2400" dirty="0"/>
              <a:t> </a:t>
            </a:r>
            <a:r>
              <a:rPr lang="ru-RU" sz="2400" dirty="0" err="1"/>
              <a:t>маються</a:t>
            </a:r>
            <a:r>
              <a:rPr lang="ru-RU" sz="2400" dirty="0"/>
              <a:t> на </a:t>
            </a:r>
            <a:r>
              <a:rPr lang="ru-RU" sz="2400" dirty="0" err="1"/>
              <a:t>увазі</a:t>
            </a:r>
            <a:r>
              <a:rPr lang="ru-RU" sz="2400" dirty="0"/>
              <a:t> </a:t>
            </a:r>
            <a:r>
              <a:rPr lang="ru-RU" sz="2400" dirty="0" err="1"/>
              <a:t>клінічні</a:t>
            </a:r>
            <a:r>
              <a:rPr lang="ru-RU" sz="2400" dirty="0"/>
              <a:t> </a:t>
            </a:r>
            <a:r>
              <a:rPr lang="ru-RU" sz="2400" dirty="0" err="1"/>
              <a:t>ознаки</a:t>
            </a:r>
            <a:r>
              <a:rPr lang="ru-RU" sz="2400" dirty="0"/>
              <a:t>, </a:t>
            </a:r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передбачає</a:t>
            </a:r>
            <a:r>
              <a:rPr lang="ru-RU" sz="2400" dirty="0"/>
              <a:t> </a:t>
            </a:r>
            <a:r>
              <a:rPr lang="ru-RU" sz="2400" dirty="0" err="1"/>
              <a:t>віднесення</a:t>
            </a:r>
            <a:r>
              <a:rPr lang="ru-RU" sz="2400" dirty="0"/>
              <a:t> хворого до </a:t>
            </a:r>
            <a:r>
              <a:rPr lang="ru-RU" sz="2400" dirty="0" err="1"/>
              <a:t>категорії</a:t>
            </a:r>
            <a:r>
              <a:rPr lang="ru-RU" sz="2400" dirty="0"/>
              <a:t> </a:t>
            </a:r>
            <a:r>
              <a:rPr lang="ru-RU" sz="2400" dirty="0" err="1"/>
              <a:t>осіб</a:t>
            </a:r>
            <a:r>
              <a:rPr lang="ru-RU" sz="2400" dirty="0"/>
              <a:t> з </a:t>
            </a:r>
            <a:r>
              <a:rPr lang="ru-RU" sz="2400" dirty="0" err="1"/>
              <a:t>високим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помірним</a:t>
            </a:r>
            <a:r>
              <a:rPr lang="ru-RU" sz="2400" dirty="0"/>
              <a:t> </a:t>
            </a:r>
            <a:r>
              <a:rPr lang="ru-RU" sz="2400" dirty="0" err="1"/>
              <a:t>ризиком</a:t>
            </a:r>
            <a:r>
              <a:rPr lang="ru-RU" sz="2400" dirty="0"/>
              <a:t> РСС </a:t>
            </a:r>
            <a:r>
              <a:rPr lang="ru-RU" sz="2400" dirty="0" err="1"/>
              <a:t>протягом</a:t>
            </a:r>
            <a:r>
              <a:rPr lang="ru-RU" sz="2400" dirty="0"/>
              <a:t> календарного року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Епізод</a:t>
            </a:r>
            <a:r>
              <a:rPr lang="ru-RU" sz="2400" dirty="0"/>
              <a:t> </a:t>
            </a:r>
            <a:r>
              <a:rPr lang="ru-RU" sz="2400" dirty="0" err="1"/>
              <a:t>серцевого</a:t>
            </a:r>
            <a:r>
              <a:rPr lang="ru-RU" sz="2400" dirty="0"/>
              <a:t> </a:t>
            </a:r>
            <a:r>
              <a:rPr lang="ru-RU" sz="2400" dirty="0" err="1"/>
              <a:t>арешту</a:t>
            </a:r>
            <a:r>
              <a:rPr lang="ru-RU" sz="2400" dirty="0"/>
              <a:t> в </a:t>
            </a:r>
            <a:r>
              <a:rPr lang="ru-RU" sz="2400" dirty="0" err="1"/>
              <a:t>анамнезі</a:t>
            </a:r>
            <a:r>
              <a:rPr lang="ru-RU" sz="2400" dirty="0"/>
              <a:t> і /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гемодинамічно</a:t>
            </a:r>
            <a:r>
              <a:rPr lang="ru-RU" sz="2400" dirty="0"/>
              <a:t> </a:t>
            </a:r>
            <a:r>
              <a:rPr lang="ru-RU" sz="2400" dirty="0" err="1"/>
              <a:t>значуща</a:t>
            </a:r>
            <a:r>
              <a:rPr lang="ru-RU" sz="2400" dirty="0"/>
              <a:t> </a:t>
            </a:r>
            <a:r>
              <a:rPr lang="ru-RU" sz="2400" dirty="0" err="1"/>
              <a:t>стійка</a:t>
            </a:r>
            <a:r>
              <a:rPr lang="ru-RU" sz="2400" dirty="0"/>
              <a:t> ЖТ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Указанія</a:t>
            </a:r>
            <a:r>
              <a:rPr lang="ru-RU" sz="2400" dirty="0"/>
              <a:t> в </a:t>
            </a:r>
            <a:r>
              <a:rPr lang="ru-RU" sz="2400" dirty="0" err="1"/>
              <a:t>анамнезі</a:t>
            </a:r>
            <a:r>
              <a:rPr lang="ru-RU" sz="2400" dirty="0"/>
              <a:t> на перенесений </a:t>
            </a:r>
            <a:r>
              <a:rPr lang="ru-RU" sz="2400" dirty="0" err="1"/>
              <a:t>інфаркт</a:t>
            </a:r>
            <a:r>
              <a:rPr lang="ru-RU" sz="2400" dirty="0"/>
              <a:t> </a:t>
            </a:r>
            <a:r>
              <a:rPr lang="ru-RU" sz="2400" dirty="0" err="1"/>
              <a:t>міокарда</a:t>
            </a:r>
            <a:r>
              <a:rPr lang="ru-RU" sz="2400" dirty="0"/>
              <a:t>, </a:t>
            </a:r>
            <a:r>
              <a:rPr lang="ru-RU" sz="2400" dirty="0" err="1"/>
              <a:t>синкопальних</a:t>
            </a:r>
            <a:r>
              <a:rPr lang="ru-RU" sz="2400" dirty="0"/>
              <a:t> </a:t>
            </a:r>
            <a:r>
              <a:rPr lang="ru-RU" sz="2400" dirty="0" err="1"/>
              <a:t>станів</a:t>
            </a:r>
            <a:r>
              <a:rPr lang="ru-RU" sz="24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Систолическая </a:t>
            </a:r>
            <a:r>
              <a:rPr lang="ru-RU" sz="2400" dirty="0" err="1"/>
              <a:t>дисфункція</a:t>
            </a:r>
            <a:r>
              <a:rPr lang="ru-RU" sz="2400" dirty="0"/>
              <a:t> </a:t>
            </a:r>
            <a:r>
              <a:rPr lang="ru-RU" sz="2400" dirty="0" err="1"/>
              <a:t>лівого</a:t>
            </a:r>
            <a:r>
              <a:rPr lang="ru-RU" sz="2400" dirty="0"/>
              <a:t> </a:t>
            </a:r>
            <a:r>
              <a:rPr lang="ru-RU" sz="2400" dirty="0" err="1"/>
              <a:t>шлуночка</a:t>
            </a: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Нестійка</a:t>
            </a:r>
            <a:r>
              <a:rPr lang="ru-RU" sz="2400" dirty="0"/>
              <a:t> ШТ і часта ШЕ. </a:t>
            </a:r>
          </a:p>
        </p:txBody>
      </p:sp>
    </p:spTree>
    <p:extLst>
      <p:ext uri="{BB962C8B-B14F-4D97-AF65-F5344CB8AC3E}">
        <p14:creationId xmlns:p14="http://schemas.microsoft.com/office/powerpoint/2010/main" val="2152700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0465" y="624110"/>
            <a:ext cx="8894147" cy="1278432"/>
          </a:xfrm>
        </p:spPr>
        <p:txBody>
          <a:bodyPr/>
          <a:lstStyle/>
          <a:p>
            <a:r>
              <a:rPr lang="ru-RU" b="1" dirty="0" err="1"/>
              <a:t>Другорядні</a:t>
            </a:r>
            <a:r>
              <a:rPr lang="ru-RU" b="1" dirty="0"/>
              <a:t> </a:t>
            </a:r>
            <a:r>
              <a:rPr lang="ru-RU" b="1" dirty="0" err="1"/>
              <a:t>чинники</a:t>
            </a:r>
            <a:r>
              <a:rPr lang="ru-RU" b="1" dirty="0"/>
              <a:t> </a:t>
            </a:r>
            <a:r>
              <a:rPr lang="ru-RU" b="1" dirty="0" err="1"/>
              <a:t>ризику</a:t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5845" y="1489587"/>
            <a:ext cx="10088767" cy="53684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err="1"/>
              <a:t>Під</a:t>
            </a:r>
            <a:r>
              <a:rPr lang="ru-RU" sz="2400" dirty="0"/>
              <a:t> </a:t>
            </a:r>
            <a:r>
              <a:rPr lang="ru-RU" sz="2400" dirty="0" err="1"/>
              <a:t>другорядними</a:t>
            </a:r>
            <a:r>
              <a:rPr lang="ru-RU" sz="2400" dirty="0"/>
              <a:t> факторами </a:t>
            </a:r>
            <a:r>
              <a:rPr lang="ru-RU" sz="2400" dirty="0" err="1"/>
              <a:t>ризику</a:t>
            </a:r>
            <a:r>
              <a:rPr lang="ru-RU" sz="2400" dirty="0"/>
              <a:t> </a:t>
            </a:r>
            <a:r>
              <a:rPr lang="ru-RU" sz="2400" dirty="0" err="1"/>
              <a:t>маються</a:t>
            </a:r>
            <a:r>
              <a:rPr lang="ru-RU" sz="2400" dirty="0"/>
              <a:t> на </a:t>
            </a:r>
            <a:r>
              <a:rPr lang="ru-RU" sz="2400" dirty="0" err="1"/>
              <a:t>увазі</a:t>
            </a:r>
            <a:r>
              <a:rPr lang="ru-RU" sz="2400" dirty="0"/>
              <a:t> </a:t>
            </a:r>
            <a:r>
              <a:rPr lang="ru-RU" sz="2400" dirty="0" err="1"/>
              <a:t>клінічні</a:t>
            </a:r>
            <a:r>
              <a:rPr lang="ru-RU" sz="2400" dirty="0"/>
              <a:t> </a:t>
            </a:r>
            <a:r>
              <a:rPr lang="ru-RU" sz="2400" dirty="0" err="1"/>
              <a:t>ознаки,наявність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визначати</a:t>
            </a:r>
            <a:r>
              <a:rPr lang="ru-RU" sz="2400" dirty="0"/>
              <a:t> </a:t>
            </a:r>
            <a:r>
              <a:rPr lang="ru-RU" sz="2400" dirty="0" err="1"/>
              <a:t>ризик</a:t>
            </a:r>
            <a:r>
              <a:rPr lang="ru-RU" sz="2400" dirty="0"/>
              <a:t> РСС </a:t>
            </a:r>
            <a:r>
              <a:rPr lang="ru-RU" sz="2400" dirty="0" err="1"/>
              <a:t>вище</a:t>
            </a:r>
            <a:r>
              <a:rPr lang="ru-RU" sz="2400" dirty="0"/>
              <a:t> </a:t>
            </a:r>
            <a:r>
              <a:rPr lang="ru-RU" sz="2400" dirty="0" err="1"/>
              <a:t>общепопуляціонного</a:t>
            </a:r>
            <a:r>
              <a:rPr lang="ru-RU" sz="2400" dirty="0"/>
              <a:t> </a:t>
            </a:r>
            <a:r>
              <a:rPr lang="ru-RU" sz="2400" dirty="0" err="1"/>
              <a:t>рівня</a:t>
            </a:r>
            <a:r>
              <a:rPr lang="ru-RU" sz="2400" dirty="0"/>
              <a:t>.</a:t>
            </a:r>
          </a:p>
          <a:p>
            <a:pPr marL="0" indent="0" algn="ctr">
              <a:buNone/>
            </a:pP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Артеріальна</a:t>
            </a:r>
            <a:r>
              <a:rPr lang="ru-RU" sz="2400" dirty="0"/>
              <a:t> </a:t>
            </a:r>
            <a:r>
              <a:rPr lang="ru-RU" sz="2400" dirty="0" err="1"/>
              <a:t>гіпертензія</a:t>
            </a:r>
            <a:r>
              <a:rPr lang="ru-RU" sz="2400" dirty="0"/>
              <a:t> і </a:t>
            </a:r>
            <a:r>
              <a:rPr lang="ru-RU" sz="2400" dirty="0" err="1"/>
              <a:t>гіпертрофія</a:t>
            </a:r>
            <a:r>
              <a:rPr lang="ru-RU" sz="2400" dirty="0"/>
              <a:t> </a:t>
            </a:r>
            <a:r>
              <a:rPr lang="ru-RU" sz="2400" dirty="0" err="1"/>
              <a:t>лівого</a:t>
            </a:r>
            <a:r>
              <a:rPr lang="ru-RU" sz="2400" dirty="0"/>
              <a:t> </a:t>
            </a:r>
            <a:r>
              <a:rPr lang="ru-RU" sz="2400" dirty="0" err="1"/>
              <a:t>шлуночка</a:t>
            </a: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Підвищення</a:t>
            </a:r>
            <a:r>
              <a:rPr lang="ru-RU" sz="2400" dirty="0"/>
              <a:t> </a:t>
            </a:r>
            <a:r>
              <a:rPr lang="ru-RU" sz="2400" dirty="0" err="1"/>
              <a:t>рівня</a:t>
            </a:r>
            <a:r>
              <a:rPr lang="ru-RU" sz="2400" dirty="0"/>
              <a:t> холестерину в </a:t>
            </a:r>
            <a:r>
              <a:rPr lang="ru-RU" sz="2400" dirty="0" err="1"/>
              <a:t>плазмі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Ожиріння</a:t>
            </a: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Зниження</a:t>
            </a:r>
            <a:r>
              <a:rPr lang="ru-RU" sz="2400" dirty="0"/>
              <a:t> </a:t>
            </a:r>
            <a:r>
              <a:rPr lang="ru-RU" sz="2400" dirty="0" err="1"/>
              <a:t>фізичної</a:t>
            </a:r>
            <a:r>
              <a:rPr lang="ru-RU" sz="2400" dirty="0"/>
              <a:t> </a:t>
            </a:r>
            <a:r>
              <a:rPr lang="ru-RU" sz="2400" dirty="0" err="1"/>
              <a:t>активності</a:t>
            </a: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Шкідливі</a:t>
            </a:r>
            <a:r>
              <a:rPr lang="ru-RU" sz="2400" dirty="0"/>
              <a:t> </a:t>
            </a:r>
            <a:r>
              <a:rPr lang="ru-RU" sz="2400" dirty="0" err="1"/>
              <a:t>звички</a:t>
            </a:r>
            <a:r>
              <a:rPr lang="ru-RU" sz="2400" dirty="0"/>
              <a:t> (</a:t>
            </a:r>
            <a:r>
              <a:rPr lang="ru-RU" sz="2400" dirty="0" err="1"/>
              <a:t>куріння</a:t>
            </a:r>
            <a:r>
              <a:rPr lang="ru-RU" sz="2400" dirty="0"/>
              <a:t>, </a:t>
            </a:r>
            <a:r>
              <a:rPr lang="ru-RU" sz="2400" dirty="0" err="1"/>
              <a:t>надмірне</a:t>
            </a:r>
            <a:r>
              <a:rPr lang="ru-RU" sz="2400" dirty="0"/>
              <a:t> </a:t>
            </a:r>
            <a:r>
              <a:rPr lang="ru-RU" sz="2400" dirty="0" err="1"/>
              <a:t>вживання</a:t>
            </a:r>
            <a:r>
              <a:rPr lang="ru-RU" sz="2400" dirty="0"/>
              <a:t> алкоголю)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Цукровий</a:t>
            </a:r>
            <a:r>
              <a:rPr lang="ru-RU" sz="2400" dirty="0"/>
              <a:t> </a:t>
            </a:r>
            <a:r>
              <a:rPr lang="ru-RU" sz="2400" dirty="0" err="1"/>
              <a:t>дабет</a:t>
            </a:r>
            <a:endParaRPr lang="uk-UA" sz="24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14170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970" y="337507"/>
            <a:ext cx="9484743" cy="109550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Стратифікація ризику РСС у хворих, які перенесли ІМ та/або мають ХСН</a:t>
            </a:r>
            <a:br>
              <a:rPr lang="uk-UA" b="1" dirty="0"/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489" y="1433015"/>
            <a:ext cx="11641541" cy="5554639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uk-UA" sz="6200" dirty="0"/>
              <a:t>Важливо виділяти серед хворих, які перенесли ІМ, групи осіб, які мають високий ризик РСС .</a:t>
            </a:r>
          </a:p>
          <a:p>
            <a:pPr fontAlgn="base"/>
            <a:r>
              <a:rPr lang="uk-UA" sz="6200" b="1" dirty="0"/>
              <a:t>Шлуночкові екстрасистоли</a:t>
            </a:r>
          </a:p>
          <a:p>
            <a:pPr marL="0" indent="0" fontAlgn="base">
              <a:buNone/>
            </a:pPr>
            <a:r>
              <a:rPr lang="uk-UA" sz="6200" dirty="0"/>
              <a:t>Важливим фактором прогнозування розвитку РСС у хворих, які перенесли ІМ, є наявність понад 10 ШЕ. Це зумовлено 4-разовим збільшенням ризику РСС</a:t>
            </a:r>
          </a:p>
          <a:p>
            <a:pPr fontAlgn="base"/>
            <a:r>
              <a:rPr lang="uk-UA" sz="6200" b="1" dirty="0"/>
              <a:t>Фракція викиду лівого шлуночка (ФВ ЛШ)</a:t>
            </a:r>
          </a:p>
          <a:p>
            <a:pPr marL="0" indent="0" fontAlgn="base">
              <a:buNone/>
            </a:pPr>
            <a:r>
              <a:rPr lang="uk-UA" sz="6200" dirty="0"/>
              <a:t>При зниженні ФВ ЛШ від 30 до 40% ймовірність виникнення </a:t>
            </a:r>
            <a:r>
              <a:rPr lang="uk-UA" sz="6200" dirty="0" err="1"/>
              <a:t>життєзагрозливих</a:t>
            </a:r>
            <a:r>
              <a:rPr lang="uk-UA" sz="6200" dirty="0"/>
              <a:t> аритмій серця збільшується в 4,3 рази. Доведено, що найбільший ризик розвитку раптової аритмічної смерті внаслідок ШТ мають хворі із ФВ ЛШ від 20 до 40%. У осіб із ФВ ЛШ &lt; 15-20% серцева смертність частіше всього не має раптового характеру (!).</a:t>
            </a:r>
          </a:p>
          <a:p>
            <a:pPr fontAlgn="base"/>
            <a:r>
              <a:rPr lang="uk-UA" sz="6200" b="1" dirty="0"/>
              <a:t>Нестійка </a:t>
            </a:r>
            <a:r>
              <a:rPr lang="uk-UA" sz="6200" b="1" dirty="0" err="1"/>
              <a:t>шлуночкова</a:t>
            </a:r>
            <a:r>
              <a:rPr lang="uk-UA" sz="6200" b="1" dirty="0"/>
              <a:t> тахікардія</a:t>
            </a:r>
          </a:p>
          <a:p>
            <a:pPr marL="0" indent="0" fontAlgn="base">
              <a:buNone/>
            </a:pPr>
            <a:r>
              <a:rPr lang="uk-UA" sz="6200" dirty="0"/>
              <a:t>ШТ не впливала на частоту РСС протягом 6 місяців після ІМ. Разом із цим ШТ не є незалежним фактором ризику РСС.</a:t>
            </a:r>
          </a:p>
          <a:p>
            <a:pPr fontAlgn="base"/>
            <a:r>
              <a:rPr lang="uk-UA" sz="6200" b="1" dirty="0"/>
              <a:t>Пізні потенціали шлуночків серця</a:t>
            </a:r>
          </a:p>
          <a:p>
            <a:pPr marL="0" indent="0" fontAlgn="base">
              <a:buNone/>
            </a:pPr>
            <a:r>
              <a:rPr lang="uk-UA" sz="6200" dirty="0"/>
              <a:t>Матеріали багатьох проведених досліджень у «</a:t>
            </a:r>
            <a:r>
              <a:rPr lang="uk-UA" sz="6200" dirty="0" err="1"/>
              <a:t>дотромботичну</a:t>
            </a:r>
            <a:r>
              <a:rPr lang="uk-UA" sz="6200" dirty="0"/>
              <a:t>» еру показали, що пізні потенціали шлуночків були незалежним фактором ризику, що збільшує ймовірність раптової аритмічної смерті у 6-8 разів.</a:t>
            </a:r>
          </a:p>
        </p:txBody>
      </p:sp>
    </p:spTree>
    <p:extLst>
      <p:ext uri="{BB962C8B-B14F-4D97-AF65-F5344CB8AC3E}">
        <p14:creationId xmlns:p14="http://schemas.microsoft.com/office/powerpoint/2010/main" val="355414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4180" y="1143917"/>
            <a:ext cx="10688398" cy="3777622"/>
          </a:xfrm>
        </p:spPr>
        <p:txBody>
          <a:bodyPr>
            <a:noAutofit/>
          </a:bodyPr>
          <a:lstStyle/>
          <a:p>
            <a:pPr fontAlgn="base"/>
            <a:r>
              <a:rPr lang="uk-UA" sz="2800" b="1" dirty="0"/>
              <a:t>Отже</a:t>
            </a:r>
            <a:r>
              <a:rPr lang="uk-UA" sz="2800" dirty="0"/>
              <a:t>, незважаючи на наявність великої кількості різних </a:t>
            </a:r>
            <a:r>
              <a:rPr lang="uk-UA" sz="2800" dirty="0" err="1"/>
              <a:t>методик</a:t>
            </a:r>
            <a:r>
              <a:rPr lang="uk-UA" sz="2800" dirty="0"/>
              <a:t>, які використовуються для стратифікації ризику РСС у хворих із перенесеним ІМ, всі вони мають суттєвий недолік – низьку позитивну прогностичну значимість. Тому для прогнозування ризику виникнення РСС доцільно використовувати поєднання цих </a:t>
            </a:r>
            <a:r>
              <a:rPr lang="uk-UA" sz="2800" dirty="0" err="1"/>
              <a:t>методик</a:t>
            </a:r>
            <a:r>
              <a:rPr lang="uk-UA" sz="2800" dirty="0"/>
              <a:t>, що дає зростання інформативності до 40%. Однак серед найбільш інформативних показників є ФВ ЛШ, що відображає ступінь структурних змін у міокарді, та </a:t>
            </a:r>
            <a:r>
              <a:rPr lang="uk-UA" sz="2800" dirty="0" err="1"/>
              <a:t>баро</a:t>
            </a:r>
            <a:r>
              <a:rPr lang="uk-UA" sz="2800" dirty="0"/>
              <a:t>-рефлекторна чутливість, яка характеризує електричну стабільність.</a:t>
            </a:r>
          </a:p>
        </p:txBody>
      </p:sp>
    </p:spTree>
    <p:extLst>
      <p:ext uri="{BB962C8B-B14F-4D97-AF65-F5344CB8AC3E}">
        <p14:creationId xmlns:p14="http://schemas.microsoft.com/office/powerpoint/2010/main" val="826971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0154" y="1327355"/>
            <a:ext cx="10619709" cy="4982074"/>
          </a:xfrm>
        </p:spPr>
        <p:txBody>
          <a:bodyPr>
            <a:normAutofit/>
          </a:bodyPr>
          <a:lstStyle/>
          <a:p>
            <a:pPr fontAlgn="base"/>
            <a:r>
              <a:rPr lang="uk-UA" sz="2400" b="1" i="1" dirty="0"/>
              <a:t>Ознаки дуже високого ризику ФШ:</a:t>
            </a:r>
            <a:endParaRPr lang="uk-UA" sz="2400" dirty="0"/>
          </a:p>
          <a:p>
            <a:pPr fontAlgn="base"/>
            <a:r>
              <a:rPr lang="uk-UA" sz="2400" dirty="0"/>
              <a:t>наявність епізодів зупинки кровообігу або </a:t>
            </a:r>
            <a:r>
              <a:rPr lang="uk-UA" sz="2400" dirty="0" err="1"/>
              <a:t>синкопальних</a:t>
            </a:r>
            <a:r>
              <a:rPr lang="uk-UA" sz="2400" dirty="0"/>
              <a:t> (пов’язаних із </a:t>
            </a:r>
            <a:r>
              <a:rPr lang="uk-UA" sz="2400" dirty="0" err="1"/>
              <a:t>тахіаритміями</a:t>
            </a:r>
            <a:r>
              <a:rPr lang="uk-UA" sz="2400" dirty="0"/>
              <a:t>) станів в анамнезі;</a:t>
            </a:r>
          </a:p>
          <a:p>
            <a:pPr fontAlgn="base"/>
            <a:r>
              <a:rPr lang="uk-UA" sz="2400" dirty="0"/>
              <a:t>зниження ФВ ЛШ менше 30-40%;</a:t>
            </a:r>
          </a:p>
          <a:p>
            <a:pPr fontAlgn="base"/>
            <a:r>
              <a:rPr lang="uk-UA" sz="2400" dirty="0"/>
              <a:t>тахікардія у спокої;</a:t>
            </a:r>
          </a:p>
          <a:p>
            <a:pPr fontAlgn="base"/>
            <a:r>
              <a:rPr lang="uk-UA" sz="2400" dirty="0"/>
              <a:t>низька варіабельність </a:t>
            </a:r>
            <a:r>
              <a:rPr lang="uk-UA" sz="2400" dirty="0" err="1"/>
              <a:t>синусового</a:t>
            </a:r>
            <a:r>
              <a:rPr lang="uk-UA" sz="2400" dirty="0"/>
              <a:t> ритму в осіб, які перенесли ІМ;</a:t>
            </a:r>
          </a:p>
          <a:p>
            <a:pPr fontAlgn="base"/>
            <a:r>
              <a:rPr lang="uk-UA" sz="2400" dirty="0"/>
              <a:t>наявність пізніх </a:t>
            </a:r>
            <a:r>
              <a:rPr lang="uk-UA" sz="2400" dirty="0" err="1"/>
              <a:t>шлуночкових</a:t>
            </a:r>
            <a:r>
              <a:rPr lang="uk-UA" sz="2400" dirty="0"/>
              <a:t> потенціалів у осіб, які перенесли ІМ.</a:t>
            </a:r>
          </a:p>
        </p:txBody>
      </p:sp>
    </p:spTree>
    <p:extLst>
      <p:ext uri="{BB962C8B-B14F-4D97-AF65-F5344CB8AC3E}">
        <p14:creationId xmlns:p14="http://schemas.microsoft.com/office/powerpoint/2010/main" val="3279725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Незалежні фактори настання РСС у хворих, що перенесли НС: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9871" y="2133599"/>
            <a:ext cx="10840064" cy="4857135"/>
          </a:xfrm>
        </p:spPr>
        <p:txBody>
          <a:bodyPr>
            <a:noAutofit/>
          </a:bodyPr>
          <a:lstStyle/>
          <a:p>
            <a:r>
              <a:rPr lang="uk-UA" sz="2400" dirty="0"/>
              <a:t>1. кількість епізодів </a:t>
            </a:r>
            <a:r>
              <a:rPr lang="uk-UA" sz="2400" dirty="0" err="1"/>
              <a:t>безбольової</a:t>
            </a:r>
            <a:r>
              <a:rPr lang="uk-UA" sz="2400" dirty="0"/>
              <a:t> ішемії міокарда &gt;3 за даними ХМ;</a:t>
            </a:r>
          </a:p>
          <a:p>
            <a:r>
              <a:rPr lang="uk-UA" sz="2400" dirty="0"/>
              <a:t>2. кількість уражених вінцевих артерій 2 чи більше;</a:t>
            </a:r>
          </a:p>
          <a:p>
            <a:r>
              <a:rPr lang="uk-UA" sz="2400" dirty="0"/>
              <a:t>3. депресія сегмента </a:t>
            </a:r>
            <a:r>
              <a:rPr lang="en-US" sz="2400" dirty="0"/>
              <a:t>S</a:t>
            </a:r>
            <a:r>
              <a:rPr lang="uk-UA" sz="2400" dirty="0"/>
              <a:t>Т на 1 мм і більше у 3х </a:t>
            </a:r>
            <a:r>
              <a:rPr lang="uk-UA" sz="2400" dirty="0" err="1"/>
              <a:t>відведеннях</a:t>
            </a:r>
            <a:r>
              <a:rPr lang="uk-UA" sz="2400" dirty="0"/>
              <a:t>;</a:t>
            </a:r>
          </a:p>
          <a:p>
            <a:r>
              <a:rPr lang="uk-UA" sz="2400" dirty="0"/>
              <a:t>4. СН І-ІІА ст.;</a:t>
            </a:r>
          </a:p>
          <a:p>
            <a:r>
              <a:rPr lang="uk-UA" sz="2400" dirty="0"/>
              <a:t>5. сумарна тривалість ішемії за добу 40 хв і більше, «пробіжки» </a:t>
            </a:r>
            <a:r>
              <a:rPr lang="uk-UA" sz="2400" dirty="0" err="1"/>
              <a:t>шлуночкової</a:t>
            </a:r>
            <a:r>
              <a:rPr lang="uk-UA" sz="2400" dirty="0"/>
              <a:t> тахікардії 3 за добу і більше за даними ХМ.</a:t>
            </a:r>
          </a:p>
        </p:txBody>
      </p:sp>
    </p:spTree>
    <p:extLst>
      <p:ext uri="{BB962C8B-B14F-4D97-AF65-F5344CB8AC3E}">
        <p14:creationId xmlns:p14="http://schemas.microsoft.com/office/powerpoint/2010/main" val="422633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310" y="0"/>
            <a:ext cx="8679526" cy="709684"/>
          </a:xfrm>
        </p:spPr>
        <p:txBody>
          <a:bodyPr/>
          <a:lstStyle/>
          <a:p>
            <a:pPr algn="ctr"/>
            <a:r>
              <a:rPr lang="uk-UA" dirty="0"/>
              <a:t>Клініка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09684"/>
            <a:ext cx="12191999" cy="6346209"/>
          </a:xfrm>
        </p:spPr>
        <p:txBody>
          <a:bodyPr>
            <a:noAutofit/>
          </a:bodyPr>
          <a:lstStyle/>
          <a:p>
            <a:r>
              <a:rPr lang="uk-UA" dirty="0"/>
              <a:t>Приблизно в 25% випадків раптова серцева смерть настає блискавично і без видимих ​​провісників.</a:t>
            </a:r>
          </a:p>
          <a:p>
            <a:r>
              <a:rPr lang="uk-UA" dirty="0"/>
              <a:t>У багатьох хворих за 1-2 тижні до раптової смерті відзначаються різноманітні продромальний симптоми, які свідчать про загострення захворювання: почастішання болів в серці, іноді атипової локалізації, задишка, загальна слабкість і значне зниження працездатності і </a:t>
            </a:r>
            <a:r>
              <a:rPr lang="uk-UA" dirty="0" err="1"/>
              <a:t>переносимості</a:t>
            </a:r>
            <a:r>
              <a:rPr lang="uk-UA" dirty="0"/>
              <a:t> фізичного навантаження, серцебиття і перебої в роботі серця.</a:t>
            </a:r>
          </a:p>
          <a:p>
            <a:r>
              <a:rPr lang="uk-UA" dirty="0"/>
              <a:t>Раптова серцева смерть може бути спровокована надмірним фізичним або нервово-психічним напруженням, але може виникнути в спокої, наприклад, уві сні.</a:t>
            </a:r>
          </a:p>
          <a:p>
            <a:r>
              <a:rPr lang="uk-UA" dirty="0"/>
              <a:t>Під час раптово розвитку </a:t>
            </a:r>
            <a:r>
              <a:rPr lang="uk-UA" i="1" u="sng" dirty="0"/>
              <a:t>фібриляції шлуночків </a:t>
            </a:r>
            <a:r>
              <a:rPr lang="uk-UA" dirty="0"/>
              <a:t>або асистолії серця у хворого з'являються різка слабкість, запаморочення. Через кілька секунд, в результаті повного припинення мозкового кровотоку, хворий втрачає свідомість, з'являється тонічне скорочення скелетних м'язів, гучне дихання. При огляді шкірні покриви бліді, з сіруватим відтінком, холодні на дотик. Починають швидко розширюватися зіниці. Пульс на сонних артеріях не визначається, тони серця не вислуховуються. Приблизно через 1,5 хв. зіниці максимально розширені. Відзначається відсутність зіничних і рогівкових рефлексів.</a:t>
            </a:r>
          </a:p>
          <a:p>
            <a:r>
              <a:rPr lang="uk-UA" dirty="0"/>
              <a:t>Дихання швидко уповільнюється, стає </a:t>
            </a:r>
            <a:r>
              <a:rPr lang="uk-UA" dirty="0" err="1"/>
              <a:t>агональну</a:t>
            </a:r>
            <a:r>
              <a:rPr lang="uk-UA" dirty="0"/>
              <a:t>, з'являються дуже рідкісні дихальні руху. Через 2,5-3 хв дихання припиняється зовсім.</a:t>
            </a:r>
          </a:p>
          <a:p>
            <a:r>
              <a:rPr lang="uk-UA" dirty="0"/>
              <a:t>Приблизно через 3 хв. від моменту настання фібриляції шлуночків або асистолії в клітинах кори головного мозку відбуваються незворотні зміни.</a:t>
            </a:r>
          </a:p>
        </p:txBody>
      </p:sp>
    </p:spTree>
    <p:extLst>
      <p:ext uri="{BB962C8B-B14F-4D97-AF65-F5344CB8AC3E}">
        <p14:creationId xmlns:p14="http://schemas.microsoft.com/office/powerpoint/2010/main" val="1013298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038" y="255620"/>
            <a:ext cx="9607573" cy="1150099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Принципи діагностики раптової серцевої смерті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548" y="1815151"/>
            <a:ext cx="10594526" cy="4688887"/>
          </a:xfrm>
        </p:spPr>
        <p:txBody>
          <a:bodyPr>
            <a:normAutofit/>
          </a:bodyPr>
          <a:lstStyle/>
          <a:p>
            <a:r>
              <a:rPr lang="uk-UA" sz="2400" dirty="0"/>
              <a:t>Діагностика раптової серцевої смерті </a:t>
            </a:r>
            <a:r>
              <a:rPr lang="uk-UA" sz="2400" dirty="0" err="1"/>
              <a:t>грунтується</a:t>
            </a:r>
            <a:r>
              <a:rPr lang="uk-UA" sz="2400" dirty="0"/>
              <a:t> на наявності симптомів природної смерті, що виявляються в ході </a:t>
            </a:r>
            <a:r>
              <a:rPr lang="uk-UA" sz="2400" dirty="0" err="1"/>
              <a:t>фізикального</a:t>
            </a:r>
            <a:r>
              <a:rPr lang="uk-UA" sz="2400" dirty="0"/>
              <a:t> огляду.</a:t>
            </a:r>
          </a:p>
          <a:p>
            <a:r>
              <a:rPr lang="uk-UA" sz="2400" dirty="0"/>
              <a:t>Своєчасна діагностика раптової серцевої смерті корелює з ефективністю заходів по серцево-легеневої реанімації (СЛР).</a:t>
            </a:r>
          </a:p>
          <a:p>
            <a:r>
              <a:rPr lang="uk-UA" sz="2400" dirty="0"/>
              <a:t>Після успішному проведенні серцево-легеневої реанімації пацієнтам проводиться діагностика захворювань, які стали причиною раптової серцевої смерті. При цьому використовуються </a:t>
            </a:r>
            <a:r>
              <a:rPr lang="uk-UA" sz="2400" dirty="0" err="1"/>
              <a:t>інвазивні</a:t>
            </a:r>
            <a:r>
              <a:rPr lang="uk-UA" sz="2400" dirty="0"/>
              <a:t> і </a:t>
            </a:r>
            <a:r>
              <a:rPr lang="uk-UA" sz="2400" dirty="0" err="1"/>
              <a:t>неінвазивні</a:t>
            </a:r>
            <a:r>
              <a:rPr lang="uk-UA" sz="2400" dirty="0"/>
              <a:t> методи.</a:t>
            </a:r>
          </a:p>
        </p:txBody>
      </p:sp>
    </p:spTree>
    <p:extLst>
      <p:ext uri="{BB962C8B-B14F-4D97-AF65-F5344CB8AC3E}">
        <p14:creationId xmlns:p14="http://schemas.microsoft.com/office/powerpoint/2010/main" val="1078783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015" y="21467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Діагностика раптової серцевої смерті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300" y="1002670"/>
            <a:ext cx="11218460" cy="557511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sz="2400" b="1" dirty="0"/>
              <a:t>До початку проведення серцево-легеневої </a:t>
            </a:r>
            <a:r>
              <a:rPr lang="uk-UA" sz="2400" b="1" dirty="0" err="1"/>
              <a:t>реанімаціі</a:t>
            </a:r>
            <a:endParaRPr lang="uk-UA" sz="2400" b="1" dirty="0"/>
          </a:p>
          <a:p>
            <a:r>
              <a:rPr lang="uk-UA" dirty="0"/>
              <a:t>Діагноз раптової серцевої смерті встановлюється до початку проведення заходів по серцево-легеневої реанімації на підставі </a:t>
            </a:r>
            <a:r>
              <a:rPr lang="uk-UA" dirty="0" err="1"/>
              <a:t>фізикального</a:t>
            </a:r>
            <a:r>
              <a:rPr lang="uk-UA" dirty="0"/>
              <a:t> дослідження:</a:t>
            </a:r>
          </a:p>
          <a:p>
            <a:r>
              <a:rPr lang="uk-UA" dirty="0"/>
              <a:t>відсутність свідомості ( ніякі подразники не викликають реакцій);</a:t>
            </a:r>
          </a:p>
          <a:p>
            <a:r>
              <a:rPr lang="uk-UA" dirty="0"/>
              <a:t>відсутність дихання або дуже рідкісне дихання </a:t>
            </a:r>
            <a:r>
              <a:rPr lang="uk-UA" dirty="0" err="1"/>
              <a:t>агонального</a:t>
            </a:r>
            <a:r>
              <a:rPr lang="uk-UA" dirty="0"/>
              <a:t> типу  (протягом перших 10-15 с. спостереження не вдається визначити видимих ​​і координованих дихальних рухів грудної клітки, шуму повітря, що видихається або його рух); судомні (</a:t>
            </a:r>
            <a:r>
              <a:rPr lang="uk-UA" dirty="0" err="1"/>
              <a:t>агональні</a:t>
            </a:r>
            <a:r>
              <a:rPr lang="uk-UA" dirty="0"/>
              <a:t>) вдихи не забезпечують ефективну вентиляцію </a:t>
            </a:r>
            <a:r>
              <a:rPr lang="uk-UA" dirty="0" err="1"/>
              <a:t>легенів</a:t>
            </a:r>
            <a:r>
              <a:rPr lang="uk-UA" dirty="0"/>
              <a:t> і не можуть бути розцінені як самостійне дихання;</a:t>
            </a:r>
          </a:p>
          <a:p>
            <a:r>
              <a:rPr lang="uk-UA" dirty="0"/>
              <a:t>Відсутність пульсу на сонних артеріях </a:t>
            </a:r>
          </a:p>
          <a:p>
            <a:r>
              <a:rPr lang="uk-UA" dirty="0"/>
              <a:t>Відсутність тонів серця при аускультації.</a:t>
            </a:r>
          </a:p>
          <a:p>
            <a:r>
              <a:rPr lang="uk-UA" dirty="0"/>
              <a:t>Максимальне розширення зіниць і відсутність рогівкового і зіничних рефлексів.</a:t>
            </a:r>
          </a:p>
          <a:p>
            <a:r>
              <a:rPr lang="uk-UA" dirty="0"/>
              <a:t>Відсутність АТ.</a:t>
            </a:r>
          </a:p>
          <a:p>
            <a:r>
              <a:rPr lang="uk-UA" dirty="0"/>
              <a:t>Холодні шкірні покриви блідо-сірого кольору.</a:t>
            </a:r>
          </a:p>
        </p:txBody>
      </p:sp>
    </p:spTree>
    <p:extLst>
      <p:ext uri="{BB962C8B-B14F-4D97-AF65-F5344CB8AC3E}">
        <p14:creationId xmlns:p14="http://schemas.microsoft.com/office/powerpoint/2010/main" val="2941396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517" y="313898"/>
            <a:ext cx="11682483" cy="64417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400" i="1" u="sng" dirty="0"/>
              <a:t>ЕКГ-</a:t>
            </a:r>
            <a:r>
              <a:rPr lang="uk-UA" sz="2400" i="1" u="sng" dirty="0" err="1"/>
              <a:t>моніторування</a:t>
            </a:r>
            <a:r>
              <a:rPr lang="uk-UA" sz="2400" i="1" dirty="0"/>
              <a:t>.</a:t>
            </a:r>
          </a:p>
          <a:p>
            <a:r>
              <a:rPr lang="uk-UA" sz="2000" b="1" dirty="0"/>
              <a:t>Патологічні зміни на ЕКГ при розвитку раптової серцевої смерті</a:t>
            </a:r>
            <a:r>
              <a:rPr lang="uk-UA" sz="2000" dirty="0"/>
              <a:t>:</a:t>
            </a:r>
          </a:p>
          <a:p>
            <a:r>
              <a:rPr lang="uk-UA" sz="2000" dirty="0"/>
              <a:t>Фібриляція шлуночків.</a:t>
            </a:r>
          </a:p>
          <a:p>
            <a:r>
              <a:rPr lang="uk-UA" sz="2000" dirty="0"/>
              <a:t>Фібриляція шлуночків - часті (до 200-500 в хв) і нерегулярні безладні хвилі, що відрізняються один від одного різною формою і амплітудою. Поступово хвилі фібриляції стають </a:t>
            </a:r>
            <a:r>
              <a:rPr lang="uk-UA" sz="2000" dirty="0" err="1"/>
              <a:t>низькоамплітудними</a:t>
            </a:r>
            <a:r>
              <a:rPr lang="uk-UA" sz="2000" dirty="0"/>
              <a:t> і переходять в пряму ізолінію (асистолія).</a:t>
            </a:r>
          </a:p>
          <a:p>
            <a:r>
              <a:rPr lang="uk-UA" sz="2000" dirty="0"/>
              <a:t>Тріпотіння шлуночків.</a:t>
            </a:r>
          </a:p>
          <a:p>
            <a:r>
              <a:rPr lang="uk-UA" sz="2000" dirty="0"/>
              <a:t>Тріпотіння шлуночків (іноді передує фібриляції шлуночків) - часті, відносно регулярні і майже однакові за формою і амплітудою хвилі тріпотіння, що нагадують </a:t>
            </a:r>
            <a:r>
              <a:rPr lang="uk-UA" sz="2000" dirty="0" err="1"/>
              <a:t>синусоідальну</a:t>
            </a:r>
            <a:r>
              <a:rPr lang="uk-UA" sz="2000" dirty="0"/>
              <a:t> криву. Згодом амплітуда хвиль зменшується, вони стають нерегулярними і різної амплітуди - тріпотіння переходить в фібриляцію шлуночків.</a:t>
            </a:r>
          </a:p>
          <a:p>
            <a:r>
              <a:rPr lang="uk-UA" sz="2000" dirty="0"/>
              <a:t>Асистолія серця.</a:t>
            </a:r>
          </a:p>
          <a:p>
            <a:pPr marL="0" indent="0">
              <a:buNone/>
            </a:pPr>
            <a:r>
              <a:rPr lang="uk-UA" sz="2000" dirty="0"/>
              <a:t>Асистолія серця - повна відсутність електричної активності серця. На ЕКГ при цьому визначається ізолінія.</a:t>
            </a:r>
          </a:p>
          <a:p>
            <a:r>
              <a:rPr lang="uk-UA" sz="2000" dirty="0"/>
              <a:t>Електромеханічна дисоціація.</a:t>
            </a:r>
          </a:p>
          <a:p>
            <a:pPr marL="0" indent="0">
              <a:buNone/>
            </a:pPr>
            <a:r>
              <a:rPr lang="uk-UA" sz="2000" dirty="0"/>
              <a:t>Електромеханічна дисоціація - на ЕКГ реєструється рідкісний </a:t>
            </a:r>
            <a:r>
              <a:rPr lang="uk-UA" sz="2000" dirty="0" err="1"/>
              <a:t>синусовий</a:t>
            </a:r>
            <a:r>
              <a:rPr lang="uk-UA" sz="2000" dirty="0"/>
              <a:t> або вузловий ритм, що переходить в дуже рідкий </a:t>
            </a:r>
            <a:r>
              <a:rPr lang="uk-UA" sz="2000" dirty="0" err="1"/>
              <a:t>ідіовентрикулярний</a:t>
            </a:r>
            <a:r>
              <a:rPr lang="uk-UA" sz="2000" dirty="0"/>
              <a:t> ритм, а потім в асистолію.</a:t>
            </a:r>
          </a:p>
        </p:txBody>
      </p:sp>
    </p:spTree>
    <p:extLst>
      <p:ext uri="{BB962C8B-B14F-4D97-AF65-F5344CB8AC3E}">
        <p14:creationId xmlns:p14="http://schemas.microsoft.com/office/powerpoint/2010/main" val="332378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902" y="187382"/>
            <a:ext cx="8911687" cy="1280890"/>
          </a:xfrm>
        </p:spPr>
        <p:txBody>
          <a:bodyPr>
            <a:normAutofit/>
          </a:bodyPr>
          <a:lstStyle/>
          <a:p>
            <a:r>
              <a:rPr lang="uk-UA" b="1" dirty="0"/>
              <a:t>Обстеження пацієнтів при РСС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023" y="941695"/>
            <a:ext cx="11259403" cy="5759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.	</a:t>
            </a:r>
            <a:r>
              <a:rPr lang="uk-UA" sz="2000" b="1" dirty="0"/>
              <a:t>Збір анамнезу захворювання:</a:t>
            </a:r>
            <a:r>
              <a:rPr lang="uk-UA" sz="2000" dirty="0"/>
              <a:t> встановити точний час погіршення загального стану пацієнта; встановити найбільш вагомі причини погіршення загального стану; встановити чи надавалась </a:t>
            </a:r>
            <a:r>
              <a:rPr lang="uk-UA" sz="2000" dirty="0" err="1"/>
              <a:t>домедична</a:t>
            </a:r>
            <a:r>
              <a:rPr lang="uk-UA" sz="2000" dirty="0"/>
              <a:t> допомога при РСС; встановити час настання РСС.</a:t>
            </a:r>
          </a:p>
          <a:p>
            <a:r>
              <a:rPr lang="uk-UA" sz="2000" b="1" dirty="0"/>
              <a:t>	Збір анамнезу життя:</a:t>
            </a:r>
            <a:r>
              <a:rPr lang="uk-UA" sz="2000" dirty="0"/>
              <a:t> встановити, які хвороби були у пацієнта, особливо пов’язані з серцево-судинною системою та наявність найбільш можливих </a:t>
            </a:r>
            <a:r>
              <a:rPr lang="uk-UA" sz="2000" dirty="0" err="1"/>
              <a:t>хвороб</a:t>
            </a:r>
            <a:r>
              <a:rPr lang="uk-UA" sz="2000" dirty="0"/>
              <a:t>, що могли її викликати; з’ясувати, які лікарські засоби пацієнт прийняв до прибуття бригади екстреної (швидкої) медичної допомоги; виявити в анамнезі інші супутні захворювання: порушення ритму серця, порушення мозкового кровообігу, онкологічних захворювань та інших;	зібрати загальний алергологічний анамнез та з’ясувати чи є алергічні реакції на прийом лікарських засобів.</a:t>
            </a:r>
          </a:p>
          <a:p>
            <a:r>
              <a:rPr lang="uk-UA" sz="2000" b="1" dirty="0"/>
              <a:t>Проведення огляду та фізичного обстеження </a:t>
            </a:r>
            <a:endParaRPr lang="uk-UA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/>
              <a:t>Виявлення ознак зупинки кровообігу повинна проводитись за системою САВ.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/>
              <a:t>Оцінка загального стану та </a:t>
            </a:r>
            <a:r>
              <a:rPr lang="uk-UA" sz="2000" dirty="0" err="1"/>
              <a:t>життєво</a:t>
            </a:r>
            <a:r>
              <a:rPr lang="uk-UA" sz="2000" dirty="0"/>
              <a:t> важливих функцій: свідомості, дихання, кровообігу за алгоритмом АВСDE</a:t>
            </a:r>
          </a:p>
        </p:txBody>
      </p:sp>
    </p:spTree>
    <p:extLst>
      <p:ext uri="{BB962C8B-B14F-4D97-AF65-F5344CB8AC3E}">
        <p14:creationId xmlns:p14="http://schemas.microsoft.com/office/powerpoint/2010/main" val="515979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4651" y="559558"/>
            <a:ext cx="10289961" cy="5351664"/>
          </a:xfrm>
        </p:spPr>
        <p:txBody>
          <a:bodyPr>
            <a:normAutofit/>
          </a:bodyPr>
          <a:lstStyle/>
          <a:p>
            <a:r>
              <a:rPr lang="uk-UA" sz="2400" b="1" dirty="0"/>
              <a:t>Проведення інструментального обстеження</a:t>
            </a:r>
            <a:endParaRPr lang="uk-UA" sz="2400" dirty="0"/>
          </a:p>
          <a:p>
            <a:pPr marL="0" indent="0">
              <a:buNone/>
            </a:pPr>
            <a:r>
              <a:rPr lang="uk-UA" sz="2400" b="1" dirty="0"/>
              <a:t>Обов’язкові:</a:t>
            </a:r>
            <a:endParaRPr lang="uk-UA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uk-UA" sz="2400" dirty="0"/>
              <a:t>Необхідним є реєстрація ЕКГ у 3 </a:t>
            </a:r>
            <a:r>
              <a:rPr lang="uk-UA" sz="2400" dirty="0" err="1"/>
              <a:t>відведеннях</a:t>
            </a:r>
            <a:r>
              <a:rPr lang="uk-UA" sz="2400" dirty="0"/>
              <a:t> або оцінка ритму безпосередньо з ложок дефібрилятора.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dirty="0" err="1"/>
              <a:t>Пульсоксиметрія</a:t>
            </a:r>
            <a:r>
              <a:rPr lang="uk-UA" sz="2400" dirty="0"/>
              <a:t> (визначення сатурації крові киснем, </a:t>
            </a:r>
            <a:r>
              <a:rPr lang="uk-UA" sz="2400" b="1" dirty="0"/>
              <a:t>норма – 95% і вище).</a:t>
            </a:r>
            <a:endParaRPr lang="uk-UA" sz="2400" dirty="0"/>
          </a:p>
          <a:p>
            <a:pPr marL="0" indent="0">
              <a:buNone/>
            </a:pPr>
            <a:r>
              <a:rPr lang="uk-UA" sz="2400" b="1" dirty="0"/>
              <a:t> Бажані:</a:t>
            </a:r>
            <a:endParaRPr lang="uk-UA" sz="2400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uk-UA" sz="2400" dirty="0" err="1"/>
              <a:t>Капнографія</a:t>
            </a:r>
            <a:r>
              <a:rPr lang="uk-UA" sz="2400" dirty="0"/>
              <a:t>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uk-UA" sz="2400" dirty="0"/>
              <a:t>12 канальна ЕКГ.</a:t>
            </a: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780591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865" y="897065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/>
              <a:t>Обстеження пацієнтів, які перенесли раптову серцеву смерть або мають фактори ризику виникнення раптової серцевої смерті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786" y="2593074"/>
            <a:ext cx="10058399" cy="4517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У ході обстеження застосовуються методи діагностики:</a:t>
            </a:r>
          </a:p>
          <a:p>
            <a:r>
              <a:rPr lang="uk-UA" sz="2400" b="1" i="1" dirty="0" err="1"/>
              <a:t>неінвазивні</a:t>
            </a:r>
            <a:r>
              <a:rPr lang="uk-UA" sz="2400" dirty="0"/>
              <a:t> </a:t>
            </a:r>
            <a:r>
              <a:rPr lang="ru-RU" sz="2400" dirty="0"/>
              <a:t>(анамнез, </a:t>
            </a:r>
            <a:r>
              <a:rPr lang="ru-RU" sz="2400" dirty="0" err="1"/>
              <a:t>фізикальне</a:t>
            </a:r>
            <a:r>
              <a:rPr lang="ru-RU" sz="2400" dirty="0"/>
              <a:t> </a:t>
            </a:r>
            <a:r>
              <a:rPr lang="ru-RU" sz="2400" dirty="0" err="1"/>
              <a:t>обстеження</a:t>
            </a:r>
            <a:r>
              <a:rPr lang="ru-RU" sz="2400" dirty="0"/>
              <a:t>, </a:t>
            </a:r>
            <a:r>
              <a:rPr lang="ru-RU" sz="2400" dirty="0" err="1"/>
              <a:t>лабораторні</a:t>
            </a:r>
            <a:r>
              <a:rPr lang="ru-RU" sz="2400" dirty="0"/>
              <a:t> </a:t>
            </a:r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діагностики</a:t>
            </a:r>
            <a:r>
              <a:rPr lang="ru-RU" sz="2400" dirty="0"/>
              <a:t>, </a:t>
            </a:r>
            <a:r>
              <a:rPr lang="ru-RU" sz="2400" dirty="0" err="1"/>
              <a:t>генетичне</a:t>
            </a:r>
            <a:r>
              <a:rPr lang="ru-RU" sz="2400" dirty="0"/>
              <a:t> </a:t>
            </a:r>
            <a:r>
              <a:rPr lang="ru-RU" sz="2400" dirty="0" err="1"/>
              <a:t>тестування</a:t>
            </a:r>
            <a:r>
              <a:rPr lang="ru-RU" sz="2400" dirty="0"/>
              <a:t>, </a:t>
            </a:r>
            <a:r>
              <a:rPr lang="ru-RU" sz="2400" dirty="0" err="1"/>
              <a:t>інструментальні</a:t>
            </a:r>
            <a:r>
              <a:rPr lang="ru-RU" sz="2400" dirty="0"/>
              <a:t> </a:t>
            </a:r>
            <a:r>
              <a:rPr lang="ru-RU" sz="2400" dirty="0" err="1"/>
              <a:t>неінвазивні</a:t>
            </a:r>
            <a:r>
              <a:rPr lang="ru-RU" sz="2400" dirty="0"/>
              <a:t> </a:t>
            </a:r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діагностики</a:t>
            </a:r>
            <a:r>
              <a:rPr lang="ru-RU" sz="2400" dirty="0"/>
              <a:t>);</a:t>
            </a:r>
            <a:endParaRPr lang="uk-UA" sz="2400" dirty="0"/>
          </a:p>
          <a:p>
            <a:r>
              <a:rPr lang="uk-UA" sz="2400" b="1" i="1" dirty="0" err="1"/>
              <a:t>інвазивні</a:t>
            </a:r>
            <a:r>
              <a:rPr lang="ru-RU" sz="2400" i="1" dirty="0"/>
              <a:t> (</a:t>
            </a:r>
            <a:r>
              <a:rPr lang="ru-RU" sz="2400" i="1" dirty="0" err="1"/>
              <a:t>коронарна</a:t>
            </a:r>
            <a:r>
              <a:rPr lang="ru-RU" sz="2400" i="1" dirty="0"/>
              <a:t> </a:t>
            </a:r>
            <a:r>
              <a:rPr lang="ru-RU" sz="2400" i="1" dirty="0" err="1"/>
              <a:t>ангіографія</a:t>
            </a:r>
            <a:r>
              <a:rPr lang="ru-RU" sz="2400" i="1" dirty="0"/>
              <a:t> і </a:t>
            </a:r>
            <a:r>
              <a:rPr lang="ru-RU" sz="2400" i="1" dirty="0" err="1"/>
              <a:t>катетеризація</a:t>
            </a:r>
            <a:r>
              <a:rPr lang="ru-RU" sz="2400" i="1" dirty="0"/>
              <a:t> </a:t>
            </a:r>
            <a:r>
              <a:rPr lang="ru-RU" sz="2400" i="1" dirty="0" err="1"/>
              <a:t>серця</a:t>
            </a:r>
            <a:r>
              <a:rPr lang="ru-RU" sz="2400" i="1" dirty="0"/>
              <a:t>, </a:t>
            </a:r>
            <a:r>
              <a:rPr lang="ru-RU" sz="2400" i="1" dirty="0" err="1"/>
              <a:t>внутрішньосерцеве</a:t>
            </a:r>
            <a:r>
              <a:rPr lang="ru-RU" sz="2400" i="1" dirty="0"/>
              <a:t> </a:t>
            </a:r>
            <a:r>
              <a:rPr lang="ru-RU" sz="2400" i="1" dirty="0" err="1"/>
              <a:t>електрофізіологічне</a:t>
            </a:r>
            <a:r>
              <a:rPr lang="ru-RU" sz="2400" i="1" dirty="0"/>
              <a:t> </a:t>
            </a:r>
            <a:r>
              <a:rPr lang="ru-RU" sz="2400" i="1" dirty="0" err="1"/>
              <a:t>дослідження</a:t>
            </a:r>
            <a:r>
              <a:rPr lang="ru-RU" sz="2400" i="1" dirty="0"/>
              <a:t> (ЕФД))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60407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380" y="296563"/>
            <a:ext cx="8816003" cy="590541"/>
          </a:xfrm>
        </p:spPr>
        <p:txBody>
          <a:bodyPr>
            <a:normAutofit fontScale="90000"/>
          </a:bodyPr>
          <a:lstStyle/>
          <a:p>
            <a:r>
              <a:rPr lang="uk-UA" i="1" dirty="0" err="1"/>
              <a:t>Неінвазивні</a:t>
            </a:r>
            <a:r>
              <a:rPr lang="uk-UA" i="1" dirty="0"/>
              <a:t> методи діагностики</a:t>
            </a:r>
            <a:br>
              <a:rPr lang="uk-UA" sz="3200" dirty="0"/>
            </a:b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615" y="887104"/>
            <a:ext cx="10985997" cy="5970896"/>
          </a:xfrm>
        </p:spPr>
        <p:txBody>
          <a:bodyPr>
            <a:normAutofit lnSpcReduction="10000"/>
          </a:bodyPr>
          <a:lstStyle/>
          <a:p>
            <a:r>
              <a:rPr lang="uk-UA" b="1" dirty="0"/>
              <a:t>Збір анамнезу </a:t>
            </a:r>
            <a:r>
              <a:rPr lang="uk-UA" dirty="0"/>
              <a:t>(уточнити наявність у</a:t>
            </a:r>
            <a:r>
              <a:rPr lang="ru-RU" dirty="0" err="1"/>
              <a:t>родичів</a:t>
            </a:r>
            <a:r>
              <a:rPr lang="ru-RU" dirty="0"/>
              <a:t> в </a:t>
            </a:r>
            <a:r>
              <a:rPr lang="ru-RU" dirty="0" err="1"/>
              <a:t>сім'ї</a:t>
            </a:r>
            <a:r>
              <a:rPr lang="ru-RU" dirty="0"/>
              <a:t> з </a:t>
            </a:r>
            <a:r>
              <a:rPr lang="ru-RU" dirty="0" err="1"/>
              <a:t>синкопальними</a:t>
            </a:r>
            <a:r>
              <a:rPr lang="ru-RU" dirty="0"/>
              <a:t> станами, </a:t>
            </a:r>
            <a:r>
              <a:rPr lang="ru-RU" dirty="0" err="1"/>
              <a:t>різними</a:t>
            </a:r>
            <a:r>
              <a:rPr lang="ru-RU" dirty="0"/>
              <a:t> видами </a:t>
            </a:r>
            <a:r>
              <a:rPr lang="ru-RU" dirty="0" err="1"/>
              <a:t>аритмій</a:t>
            </a:r>
            <a:r>
              <a:rPr lang="ru-RU" dirty="0"/>
              <a:t> і </a:t>
            </a:r>
            <a:r>
              <a:rPr lang="ru-RU" dirty="0" err="1"/>
              <a:t>раптової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смертю</a:t>
            </a:r>
            <a:r>
              <a:rPr lang="ru-RU" dirty="0"/>
              <a:t>)</a:t>
            </a:r>
            <a:r>
              <a:rPr lang="uk-UA" dirty="0"/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uk-UA" b="1" dirty="0" err="1"/>
              <a:t>Фізикальне</a:t>
            </a:r>
            <a:r>
              <a:rPr lang="uk-UA" b="1" dirty="0"/>
              <a:t> дослідження </a:t>
            </a:r>
            <a:r>
              <a:rPr lang="uk-UA" dirty="0"/>
              <a:t>У разі, якщо хворий переніс раптову серцеву смерть, то в ході </a:t>
            </a:r>
            <a:r>
              <a:rPr lang="uk-UA" dirty="0" err="1"/>
              <a:t>фізикального</a:t>
            </a:r>
            <a:r>
              <a:rPr lang="uk-UA" dirty="0"/>
              <a:t> дослідження необхідно переконатися в ефективності серцево-легеневої реанімації</a:t>
            </a:r>
            <a:r>
              <a:rPr lang="uk-UA" b="1" dirty="0"/>
              <a:t>.</a:t>
            </a:r>
          </a:p>
          <a:p>
            <a:pPr marL="0" indent="0">
              <a:buNone/>
            </a:pPr>
            <a:r>
              <a:rPr lang="uk-UA" i="1" dirty="0"/>
              <a:t>Критерії ефективності серцево-легеневої реанімації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Відновлення прохідності дихальних шляхів.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Симетричність дихання і екскурсії грудної клітини.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Поява самостійних дихальних рухів.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Зникнення блідості і зменшення ціанозу.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Підвищення систолічного артеріального тиску до 80-90 </a:t>
            </a:r>
            <a:r>
              <a:rPr lang="uk-UA" dirty="0" err="1"/>
              <a:t>мм.рт.ст</a:t>
            </a:r>
            <a:r>
              <a:rPr lang="uk-UA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Звуження раніше розширених зіниць</a:t>
            </a:r>
            <a:r>
              <a:rPr lang="uk-UA" b="1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67854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537" y="30225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dirty="0" err="1"/>
              <a:t>Фізикальне</a:t>
            </a:r>
            <a:r>
              <a:rPr lang="uk-UA" sz="2800" b="1" dirty="0"/>
              <a:t> дослідження пацієнтів із захворюваннями, які можуть призводити до раптової серцевої смерті</a:t>
            </a:r>
            <a:br>
              <a:rPr lang="uk-UA" sz="2800" dirty="0"/>
            </a:b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558" y="1583139"/>
            <a:ext cx="10945054" cy="5117911"/>
          </a:xfrm>
        </p:spPr>
        <p:txBody>
          <a:bodyPr>
            <a:normAutofit lnSpcReduction="10000"/>
          </a:bodyPr>
          <a:lstStyle/>
          <a:p>
            <a:r>
              <a:rPr lang="uk-UA" sz="2400" b="1" dirty="0"/>
              <a:t>Коронарна (ішемічна) хвороба серця</a:t>
            </a:r>
            <a:r>
              <a:rPr lang="uk-UA" sz="2400" dirty="0"/>
              <a:t> (ІХС).</a:t>
            </a:r>
          </a:p>
          <a:p>
            <a:r>
              <a:rPr lang="uk-UA" sz="2400" dirty="0"/>
              <a:t>У більшості пацієнтів зі стабільною стенокардією в ході </a:t>
            </a:r>
            <a:r>
              <a:rPr lang="uk-UA" sz="2400" dirty="0" err="1"/>
              <a:t>фізикального</a:t>
            </a:r>
            <a:r>
              <a:rPr lang="uk-UA" sz="2400" dirty="0"/>
              <a:t> дослідження на тлі нападу виявляються: тахікардія; підвищення артеріального тиску; </a:t>
            </a:r>
          </a:p>
          <a:p>
            <a:r>
              <a:rPr lang="uk-UA" sz="2400" dirty="0"/>
              <a:t>при аускультації: тони серця приглушені, </a:t>
            </a:r>
            <a:r>
              <a:rPr lang="en-US" sz="2400" dirty="0"/>
              <a:t>II </a:t>
            </a:r>
            <a:r>
              <a:rPr lang="uk-UA" sz="2400" dirty="0"/>
              <a:t>тон подовжений, вислуховуються </a:t>
            </a:r>
            <a:r>
              <a:rPr lang="en-US" sz="2400" dirty="0"/>
              <a:t>III </a:t>
            </a:r>
            <a:r>
              <a:rPr lang="uk-UA" sz="2400" dirty="0"/>
              <a:t>і </a:t>
            </a:r>
            <a:r>
              <a:rPr lang="en-US" sz="2400" dirty="0"/>
              <a:t>IV </a:t>
            </a:r>
            <a:r>
              <a:rPr lang="uk-UA" sz="2400" dirty="0"/>
              <a:t>тони і систолічний шум на верхівці серця (внаслідок викликаної ішемією </a:t>
            </a:r>
            <a:r>
              <a:rPr lang="uk-UA" sz="2400" dirty="0" err="1"/>
              <a:t>мітральної</a:t>
            </a:r>
            <a:r>
              <a:rPr lang="uk-UA" sz="2400" dirty="0"/>
              <a:t> недостатності); </a:t>
            </a:r>
          </a:p>
          <a:p>
            <a:r>
              <a:rPr lang="uk-UA" sz="2400" dirty="0"/>
              <a:t>при пальпації </a:t>
            </a:r>
            <a:r>
              <a:rPr lang="uk-UA" sz="2400" dirty="0" err="1"/>
              <a:t>прекардіальної</a:t>
            </a:r>
            <a:r>
              <a:rPr lang="uk-UA" sz="2400" dirty="0"/>
              <a:t> ділянки виявляються локальне вибухання в фазу систоли або парадоксальні рухи, що виникають внаслідок ішемії міокарда та регіональної </a:t>
            </a:r>
            <a:r>
              <a:rPr lang="uk-UA" sz="2400" dirty="0" err="1"/>
              <a:t>дискінезії</a:t>
            </a:r>
            <a:r>
              <a:rPr lang="uk-UA" sz="2400" dirty="0"/>
              <a:t>; позитивний симптом Левіна: хворий визначає локалізацію болю стислій в кулак рукою, вміщеній над грудиною;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64650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4023" y="573626"/>
            <a:ext cx="10663954" cy="4347893"/>
          </a:xfrm>
        </p:spPr>
        <p:txBody>
          <a:bodyPr/>
          <a:lstStyle/>
          <a:p>
            <a:r>
              <a:rPr lang="uk-UA" sz="2400" dirty="0"/>
              <a:t>наявність клінічних ознак </a:t>
            </a:r>
            <a:r>
              <a:rPr lang="uk-UA" sz="2400" dirty="0" err="1"/>
              <a:t>дисліпідемії</a:t>
            </a:r>
            <a:r>
              <a:rPr lang="uk-UA" sz="2400" dirty="0"/>
              <a:t> (</a:t>
            </a:r>
            <a:r>
              <a:rPr lang="uk-UA" sz="2400" dirty="0" err="1"/>
              <a:t>ксантелазми</a:t>
            </a:r>
            <a:r>
              <a:rPr lang="uk-UA" sz="2400" dirty="0"/>
              <a:t>, </a:t>
            </a:r>
            <a:r>
              <a:rPr lang="uk-UA" sz="2400" dirty="0" err="1"/>
              <a:t>ксантоми</a:t>
            </a:r>
            <a:r>
              <a:rPr lang="uk-UA" sz="2400" dirty="0"/>
              <a:t>) або атеросклерозу різної локалізації.</a:t>
            </a:r>
          </a:p>
          <a:p>
            <a:r>
              <a:rPr lang="uk-UA" sz="2400" dirty="0"/>
              <a:t>В ході </a:t>
            </a:r>
            <a:r>
              <a:rPr lang="uk-UA" sz="2400" dirty="0" err="1"/>
              <a:t>фізикального</a:t>
            </a:r>
            <a:r>
              <a:rPr lang="uk-UA" sz="2400" dirty="0"/>
              <a:t> дослідження при </a:t>
            </a:r>
            <a:r>
              <a:rPr lang="uk-UA" sz="2400" b="1" dirty="0"/>
              <a:t>нестабільної стенокардії </a:t>
            </a:r>
            <a:r>
              <a:rPr lang="uk-UA" sz="2400" dirty="0"/>
              <a:t>можна виявити симптоми ішемії міокарда: систолічний АТ менше 100 мм </a:t>
            </a:r>
            <a:r>
              <a:rPr lang="uk-UA" sz="2400" dirty="0" err="1"/>
              <a:t>рт.ст</a:t>
            </a:r>
            <a:r>
              <a:rPr lang="uk-UA" sz="2400" dirty="0"/>
              <a:t> .; підвищений тиск в яремній вені;; розщеплення </a:t>
            </a:r>
            <a:r>
              <a:rPr lang="en-US" sz="2400" dirty="0"/>
              <a:t>II </a:t>
            </a:r>
            <a:r>
              <a:rPr lang="uk-UA" sz="2400" dirty="0"/>
              <a:t>тону серця; вислуховуються </a:t>
            </a:r>
            <a:r>
              <a:rPr lang="en-US" sz="2400" dirty="0"/>
              <a:t>III </a:t>
            </a:r>
            <a:r>
              <a:rPr lang="uk-UA" sz="2400" dirty="0"/>
              <a:t>і </a:t>
            </a:r>
            <a:r>
              <a:rPr lang="en-US" sz="2400" dirty="0"/>
              <a:t>IV </a:t>
            </a:r>
            <a:r>
              <a:rPr lang="uk-UA" sz="2400" dirty="0"/>
              <a:t>тони серця; вислуховується систолічний шум на верхівці серця; вислуховуються хрипи в легенях.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7085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0719" y="823488"/>
            <a:ext cx="10781281" cy="6305266"/>
          </a:xfrm>
        </p:spPr>
        <p:txBody>
          <a:bodyPr>
            <a:normAutofit/>
          </a:bodyPr>
          <a:lstStyle/>
          <a:p>
            <a:r>
              <a:rPr lang="uk-UA" sz="2400" b="1" dirty="0" err="1"/>
              <a:t>Дилатаційна</a:t>
            </a:r>
            <a:r>
              <a:rPr lang="uk-UA" sz="2400" b="1" dirty="0"/>
              <a:t> </a:t>
            </a:r>
            <a:r>
              <a:rPr lang="uk-UA" sz="2400" b="1" dirty="0" err="1"/>
              <a:t>кардіоміопатія</a:t>
            </a:r>
            <a:r>
              <a:rPr lang="uk-UA" sz="2400" b="1" dirty="0"/>
              <a:t>.</a:t>
            </a:r>
          </a:p>
          <a:p>
            <a:r>
              <a:rPr lang="uk-UA" sz="2400" dirty="0"/>
              <a:t>В ході </a:t>
            </a:r>
            <a:r>
              <a:rPr lang="uk-UA" sz="2400" dirty="0" err="1"/>
              <a:t>фізикального</a:t>
            </a:r>
            <a:r>
              <a:rPr lang="uk-UA" sz="2400" dirty="0"/>
              <a:t> дослідження у пацієнтів з </a:t>
            </a:r>
            <a:r>
              <a:rPr lang="uk-UA" sz="2400" dirty="0" err="1"/>
              <a:t>дилатаційною</a:t>
            </a:r>
            <a:r>
              <a:rPr lang="uk-UA" sz="2400" dirty="0"/>
              <a:t> </a:t>
            </a:r>
            <a:r>
              <a:rPr lang="uk-UA" sz="2400" dirty="0" err="1"/>
              <a:t>кардіоміопатією</a:t>
            </a:r>
            <a:r>
              <a:rPr lang="uk-UA" sz="2400" dirty="0"/>
              <a:t> виявляються: ціаноз;</a:t>
            </a:r>
          </a:p>
          <a:p>
            <a:r>
              <a:rPr lang="uk-UA" sz="2400" dirty="0"/>
              <a:t> </a:t>
            </a:r>
            <a:r>
              <a:rPr lang="uk-UA" sz="2400" dirty="0" err="1"/>
              <a:t>гепатоюгулярний</a:t>
            </a:r>
            <a:r>
              <a:rPr lang="uk-UA" sz="2400" dirty="0"/>
              <a:t> </a:t>
            </a:r>
            <a:r>
              <a:rPr lang="uk-UA" sz="2400" dirty="0" err="1"/>
              <a:t>рефлюкс</a:t>
            </a:r>
            <a:r>
              <a:rPr lang="uk-UA" sz="2400" dirty="0"/>
              <a:t> (</a:t>
            </a:r>
            <a:r>
              <a:rPr lang="ru-RU" sz="2400" dirty="0"/>
              <a:t> </a:t>
            </a:r>
            <a:r>
              <a:rPr lang="ru-RU" sz="2400" dirty="0" err="1"/>
              <a:t>набухання</a:t>
            </a:r>
            <a:r>
              <a:rPr lang="ru-RU" sz="2400" dirty="0"/>
              <a:t> </a:t>
            </a:r>
            <a:r>
              <a:rPr lang="ru-RU" sz="2400" dirty="0" err="1"/>
              <a:t>шийних</a:t>
            </a:r>
            <a:r>
              <a:rPr lang="ru-RU" sz="2400" dirty="0"/>
              <a:t> вен при </a:t>
            </a:r>
            <a:r>
              <a:rPr lang="ru-RU" sz="2400" dirty="0" err="1"/>
              <a:t>натисканні</a:t>
            </a:r>
            <a:r>
              <a:rPr lang="ru-RU" sz="2400" dirty="0"/>
              <a:t> на праве </a:t>
            </a:r>
            <a:r>
              <a:rPr lang="ru-RU" sz="2400" dirty="0" err="1"/>
              <a:t>підребер'я</a:t>
            </a:r>
            <a:r>
              <a:rPr lang="ru-RU" sz="2400" dirty="0"/>
              <a:t>)</a:t>
            </a:r>
            <a:r>
              <a:rPr lang="uk-UA" sz="2400" dirty="0"/>
              <a:t>;</a:t>
            </a:r>
          </a:p>
          <a:p>
            <a:r>
              <a:rPr lang="uk-UA" sz="2400" dirty="0"/>
              <a:t> хрипи в легенях; </a:t>
            </a:r>
          </a:p>
          <a:p>
            <a:r>
              <a:rPr lang="uk-UA" sz="2400" dirty="0"/>
              <a:t>розширення і зміщення серцевого поштовху, розширення меж серця вправо; серцеві шуми; тахікардія; розщеплення і посилення </a:t>
            </a:r>
            <a:r>
              <a:rPr lang="en-US" sz="2400" dirty="0"/>
              <a:t>II </a:t>
            </a:r>
            <a:r>
              <a:rPr lang="uk-UA" sz="2400" dirty="0"/>
              <a:t>тону; можуть прослуховуватися </a:t>
            </a:r>
            <a:r>
              <a:rPr lang="en-US" sz="2400" dirty="0"/>
              <a:t>III </a:t>
            </a:r>
            <a:r>
              <a:rPr lang="uk-UA" sz="2400" dirty="0"/>
              <a:t>і </a:t>
            </a:r>
            <a:r>
              <a:rPr lang="en-US" sz="2400" dirty="0"/>
              <a:t>IV </a:t>
            </a:r>
            <a:r>
              <a:rPr lang="uk-UA" sz="2400" dirty="0"/>
              <a:t>тони серця; ритм галопу; </a:t>
            </a:r>
          </a:p>
          <a:p>
            <a:r>
              <a:rPr lang="uk-UA" sz="2400" dirty="0" err="1"/>
              <a:t>гепатомегалія</a:t>
            </a:r>
            <a:r>
              <a:rPr lang="uk-UA" sz="2400" dirty="0"/>
              <a:t>; </a:t>
            </a:r>
          </a:p>
          <a:p>
            <a:r>
              <a:rPr lang="uk-UA" sz="2400" dirty="0"/>
              <a:t>периферичні набряки.</a:t>
            </a:r>
          </a:p>
        </p:txBody>
      </p:sp>
    </p:spTree>
    <p:extLst>
      <p:ext uri="{BB962C8B-B14F-4D97-AF65-F5344CB8AC3E}">
        <p14:creationId xmlns:p14="http://schemas.microsoft.com/office/powerpoint/2010/main" val="214045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9098" y="649911"/>
            <a:ext cx="9791278" cy="5299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/>
              <a:t>Гіпертрофічна </a:t>
            </a:r>
            <a:r>
              <a:rPr lang="uk-UA" sz="2400" b="1" dirty="0" err="1"/>
              <a:t>кардіоміопатія</a:t>
            </a:r>
            <a:r>
              <a:rPr lang="uk-UA" sz="2400" b="1" dirty="0"/>
              <a:t>.</a:t>
            </a:r>
          </a:p>
          <a:p>
            <a:r>
              <a:rPr lang="uk-UA" sz="2400" dirty="0"/>
              <a:t>При необструктивній гіпертрофічної </a:t>
            </a:r>
            <a:r>
              <a:rPr lang="uk-UA" sz="2400" dirty="0" err="1"/>
              <a:t>кардіоміопатії</a:t>
            </a:r>
            <a:r>
              <a:rPr lang="uk-UA" sz="2400" dirty="0"/>
              <a:t> в ході </a:t>
            </a:r>
            <a:r>
              <a:rPr lang="uk-UA" sz="2400" dirty="0" err="1"/>
              <a:t>фізикального</a:t>
            </a:r>
            <a:r>
              <a:rPr lang="uk-UA" sz="2400" dirty="0"/>
              <a:t> дослідження симптоми серцево-судинної патології можуть не виявлятися.</a:t>
            </a:r>
          </a:p>
          <a:p>
            <a:r>
              <a:rPr lang="uk-UA" sz="2400" dirty="0"/>
              <a:t>При обструктивної гіпертрофічної </a:t>
            </a:r>
            <a:r>
              <a:rPr lang="uk-UA" sz="2400" dirty="0" err="1"/>
              <a:t>кардіоміопатії</a:t>
            </a:r>
            <a:r>
              <a:rPr lang="uk-UA" sz="2400" dirty="0"/>
              <a:t> виявляються: пульсація в </a:t>
            </a:r>
            <a:r>
              <a:rPr lang="en-US" sz="2400" dirty="0"/>
              <a:t>II-III </a:t>
            </a:r>
            <a:r>
              <a:rPr lang="uk-UA" sz="2400" dirty="0" err="1"/>
              <a:t>міжребер'ї</a:t>
            </a:r>
            <a:r>
              <a:rPr lang="uk-UA" sz="2400" dirty="0"/>
              <a:t> зліва від грудини; схильність до брадикардії; підвищення або зниження артеріального тиску; розширення межі відносної тупості серця вліво; вислуховуються </a:t>
            </a:r>
            <a:r>
              <a:rPr lang="en-US" sz="2400" dirty="0"/>
              <a:t>III </a:t>
            </a:r>
            <a:r>
              <a:rPr lang="uk-UA" sz="2400" dirty="0"/>
              <a:t>і </a:t>
            </a:r>
            <a:r>
              <a:rPr lang="en-US" sz="2400" dirty="0"/>
              <a:t>IV </a:t>
            </a:r>
            <a:r>
              <a:rPr lang="uk-UA" sz="2400" dirty="0"/>
              <a:t>тони серця.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46607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841" y="252483"/>
            <a:ext cx="11291248" cy="6353033"/>
          </a:xfrm>
        </p:spPr>
        <p:txBody>
          <a:bodyPr>
            <a:normAutofit/>
          </a:bodyPr>
          <a:lstStyle/>
          <a:p>
            <a:r>
              <a:rPr lang="uk-UA" sz="2200" b="1" dirty="0" err="1"/>
              <a:t>Аритмогенна</a:t>
            </a:r>
            <a:r>
              <a:rPr lang="uk-UA" sz="2200" b="1" dirty="0"/>
              <a:t> </a:t>
            </a:r>
            <a:r>
              <a:rPr lang="uk-UA" sz="2200" b="1" dirty="0" err="1"/>
              <a:t>правошлуночкова</a:t>
            </a:r>
            <a:r>
              <a:rPr lang="uk-UA" sz="2200" b="1" dirty="0"/>
              <a:t> </a:t>
            </a:r>
            <a:r>
              <a:rPr lang="uk-UA" sz="2200" b="1" dirty="0" err="1"/>
              <a:t>кардіоміопатія</a:t>
            </a:r>
            <a:r>
              <a:rPr lang="uk-UA" sz="2200" dirty="0"/>
              <a:t>.</a:t>
            </a:r>
          </a:p>
          <a:p>
            <a:r>
              <a:rPr lang="uk-UA" sz="2200" dirty="0"/>
              <a:t>В ході </a:t>
            </a:r>
            <a:r>
              <a:rPr lang="uk-UA" sz="2200" dirty="0" err="1"/>
              <a:t>фізикального</a:t>
            </a:r>
            <a:r>
              <a:rPr lang="uk-UA" sz="2200" dirty="0"/>
              <a:t> дослідження можна виявити: </a:t>
            </a:r>
            <a:r>
              <a:rPr lang="uk-UA" sz="2200" dirty="0" err="1"/>
              <a:t>синкопальні</a:t>
            </a:r>
            <a:r>
              <a:rPr lang="uk-UA" sz="2200" dirty="0"/>
              <a:t> стани, які можуть провокуватися фізичним навантаженням; аритмії.</a:t>
            </a:r>
          </a:p>
          <a:p>
            <a:pPr marL="0" indent="0">
              <a:buNone/>
            </a:pPr>
            <a:r>
              <a:rPr lang="uk-UA" sz="2200" b="1" dirty="0"/>
              <a:t>Серцева недостатність</a:t>
            </a:r>
            <a:r>
              <a:rPr lang="uk-UA" sz="2200" dirty="0"/>
              <a:t>.</a:t>
            </a:r>
          </a:p>
          <a:p>
            <a:r>
              <a:rPr lang="uk-UA" sz="2200" dirty="0"/>
              <a:t>При </a:t>
            </a:r>
            <a:r>
              <a:rPr lang="uk-UA" sz="2200" dirty="0" err="1"/>
              <a:t>фізикальному</a:t>
            </a:r>
            <a:r>
              <a:rPr lang="uk-UA" sz="2200" dirty="0"/>
              <a:t> дослідженні у пацієнтів з серцевою недостатністю можуть виявлятися: задишка; сухий кашель; напади задухи (частіше вночі); </a:t>
            </a:r>
          </a:p>
          <a:p>
            <a:r>
              <a:rPr lang="uk-UA" sz="2200" dirty="0"/>
              <a:t>крепітація і хрипи в нижніх відділах обох легень; </a:t>
            </a:r>
          </a:p>
          <a:p>
            <a:r>
              <a:rPr lang="uk-UA" sz="2200" dirty="0"/>
              <a:t>дилатація лівого шлуночка; акцент </a:t>
            </a:r>
            <a:r>
              <a:rPr lang="en-US" sz="2200" dirty="0"/>
              <a:t>II </a:t>
            </a:r>
            <a:r>
              <a:rPr lang="uk-UA" sz="2200" dirty="0"/>
              <a:t>тону на легеневої артерії; поява патологічного </a:t>
            </a:r>
            <a:r>
              <a:rPr lang="en-US" sz="2200" dirty="0"/>
              <a:t>III </a:t>
            </a:r>
            <a:r>
              <a:rPr lang="uk-UA" sz="2200" dirty="0"/>
              <a:t>тону і </a:t>
            </a:r>
            <a:r>
              <a:rPr lang="uk-UA" sz="2200" dirty="0" err="1"/>
              <a:t>протодіастолічний</a:t>
            </a:r>
            <a:r>
              <a:rPr lang="uk-UA" sz="2200" dirty="0"/>
              <a:t> ритм галопу; </a:t>
            </a:r>
            <a:r>
              <a:rPr lang="uk-UA" sz="2200" dirty="0" err="1"/>
              <a:t>альтернуючий</a:t>
            </a:r>
            <a:r>
              <a:rPr lang="uk-UA" sz="2200" dirty="0"/>
              <a:t> пульс. </a:t>
            </a:r>
          </a:p>
          <a:p>
            <a:pPr marL="0" indent="0">
              <a:buNone/>
            </a:pPr>
            <a:r>
              <a:rPr lang="uk-UA" sz="2200" b="1" dirty="0"/>
              <a:t>Стеноз аорти</a:t>
            </a:r>
            <a:r>
              <a:rPr lang="uk-UA" sz="2200" dirty="0"/>
              <a:t>.</a:t>
            </a:r>
          </a:p>
          <a:p>
            <a:r>
              <a:rPr lang="uk-UA" sz="2200" dirty="0"/>
              <a:t>При </a:t>
            </a:r>
            <a:r>
              <a:rPr lang="uk-UA" sz="2200" dirty="0" err="1"/>
              <a:t>фізикальному</a:t>
            </a:r>
            <a:r>
              <a:rPr lang="uk-UA" sz="2200" dirty="0"/>
              <a:t> дослідженні виявляються: грубий систолічний шум над аортою; шум може також вислуховуватися на судинах шиї. Відзначаються симптоми серцевої недостатності.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00348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036" y="150125"/>
            <a:ext cx="10808576" cy="64144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 err="1"/>
              <a:t>Пролапс</a:t>
            </a:r>
            <a:r>
              <a:rPr lang="uk-UA" sz="2400" b="1" dirty="0"/>
              <a:t> </a:t>
            </a:r>
            <a:r>
              <a:rPr lang="uk-UA" sz="2400" b="1" dirty="0" err="1"/>
              <a:t>мітрального</a:t>
            </a:r>
            <a:r>
              <a:rPr lang="uk-UA" sz="2400" b="1" dirty="0"/>
              <a:t> клапану</a:t>
            </a:r>
            <a:r>
              <a:rPr lang="uk-UA" sz="2400" dirty="0"/>
              <a:t>.</a:t>
            </a:r>
          </a:p>
          <a:p>
            <a:r>
              <a:rPr lang="uk-UA" sz="2400" dirty="0"/>
              <a:t>При </a:t>
            </a:r>
            <a:r>
              <a:rPr lang="uk-UA" sz="2400" dirty="0" err="1"/>
              <a:t>фізикальному</a:t>
            </a:r>
            <a:r>
              <a:rPr lang="uk-UA" sz="2400" dirty="0"/>
              <a:t> дослідженні виявляються: тахікардія; аритмії (в 16-79% випадків); задишка.</a:t>
            </a:r>
          </a:p>
          <a:p>
            <a:r>
              <a:rPr lang="uk-UA" sz="2400" dirty="0"/>
              <a:t>При аускультації вислуховуються: ізольовані клацання (кліки), поєднання клацань з </a:t>
            </a:r>
            <a:r>
              <a:rPr lang="uk-UA" sz="2400" dirty="0" err="1"/>
              <a:t>пізньосистолічним</a:t>
            </a:r>
            <a:r>
              <a:rPr lang="uk-UA" sz="2400" dirty="0"/>
              <a:t> шумом, ізольований </a:t>
            </a:r>
            <a:r>
              <a:rPr lang="uk-UA" sz="2400" dirty="0" err="1"/>
              <a:t>пізньосистолічні</a:t>
            </a:r>
            <a:r>
              <a:rPr lang="uk-UA" sz="2400" dirty="0"/>
              <a:t> шуми, </a:t>
            </a:r>
            <a:r>
              <a:rPr lang="uk-UA" sz="2400" dirty="0" err="1"/>
              <a:t>голосистолічний</a:t>
            </a:r>
            <a:r>
              <a:rPr lang="uk-UA" sz="2400" dirty="0"/>
              <a:t> шуми.</a:t>
            </a:r>
          </a:p>
          <a:p>
            <a:r>
              <a:rPr lang="uk-UA" sz="2400" dirty="0"/>
              <a:t>Хворого можуть турбувати: вегетативні кризи; </a:t>
            </a:r>
            <a:r>
              <a:rPr lang="uk-UA" sz="2400" dirty="0" err="1"/>
              <a:t>синкопальні</a:t>
            </a:r>
            <a:r>
              <a:rPr lang="uk-UA" sz="2400" dirty="0"/>
              <a:t> стани; порушення </a:t>
            </a:r>
            <a:r>
              <a:rPr lang="uk-UA" sz="2400" dirty="0" err="1"/>
              <a:t>терморегуляціїю</a:t>
            </a:r>
            <a:endParaRPr lang="uk-UA" sz="2400" dirty="0"/>
          </a:p>
          <a:p>
            <a:pPr marL="0" indent="0">
              <a:buNone/>
            </a:pPr>
            <a:r>
              <a:rPr lang="uk-UA" sz="2400" b="1" dirty="0"/>
              <a:t>Синдром подовженого інтервалу </a:t>
            </a:r>
            <a:r>
              <a:rPr lang="en-US" sz="2400" b="1" dirty="0"/>
              <a:t>QT.</a:t>
            </a:r>
          </a:p>
          <a:p>
            <a:r>
              <a:rPr lang="uk-UA" sz="2400" dirty="0"/>
              <a:t>Синдром характеризується </a:t>
            </a:r>
            <a:r>
              <a:rPr lang="uk-UA" sz="2400" dirty="0" err="1"/>
              <a:t>синкопальними</a:t>
            </a:r>
            <a:r>
              <a:rPr lang="uk-UA" sz="2400" dirty="0"/>
              <a:t> станами (стрес-індуковані або не пов'язаними зі стресом).</a:t>
            </a:r>
          </a:p>
          <a:p>
            <a:r>
              <a:rPr lang="uk-UA" sz="2400" dirty="0"/>
              <a:t>При </a:t>
            </a:r>
            <a:r>
              <a:rPr lang="uk-UA" sz="2400" dirty="0" err="1"/>
              <a:t>ідіопатичному</a:t>
            </a:r>
            <a:r>
              <a:rPr lang="uk-UA" sz="2400" dirty="0"/>
              <a:t> подовженні інтервалу </a:t>
            </a:r>
            <a:r>
              <a:rPr lang="en-US" sz="2400" dirty="0"/>
              <a:t>QT </a:t>
            </a:r>
            <a:r>
              <a:rPr lang="uk-UA" sz="2400" dirty="0"/>
              <a:t>може бути вроджена глухота</a:t>
            </a:r>
            <a:endParaRPr lang="en-US" sz="2400" dirty="0"/>
          </a:p>
          <a:p>
            <a:r>
              <a:rPr lang="uk-UA" sz="2400" dirty="0"/>
              <a:t>Клінічно синдром характеризується </a:t>
            </a:r>
            <a:r>
              <a:rPr lang="uk-UA" sz="2400" dirty="0" err="1"/>
              <a:t>синкопальними</a:t>
            </a:r>
            <a:r>
              <a:rPr lang="uk-UA" sz="2400" dirty="0"/>
              <a:t> станами, аритміями.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860686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161" y="191069"/>
            <a:ext cx="10658451" cy="63189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b="1" dirty="0"/>
              <a:t>Синдром Вольфа-Паркінсона-</a:t>
            </a:r>
            <a:r>
              <a:rPr lang="uk-UA" sz="2000" b="1" dirty="0" err="1"/>
              <a:t>Уайта</a:t>
            </a:r>
            <a:r>
              <a:rPr lang="uk-UA" sz="2000" b="1" dirty="0"/>
              <a:t> (</a:t>
            </a:r>
            <a:r>
              <a:rPr lang="en-US" sz="2000" b="1" dirty="0"/>
              <a:t>WPW </a:t>
            </a:r>
            <a:r>
              <a:rPr lang="uk-UA" sz="2000" b="1" dirty="0"/>
              <a:t>синдром).</a:t>
            </a:r>
          </a:p>
          <a:p>
            <a:r>
              <a:rPr lang="uk-UA" sz="2000" dirty="0"/>
              <a:t>Клінічно цей синдром характеризується </a:t>
            </a:r>
            <a:r>
              <a:rPr lang="uk-UA" sz="2000" dirty="0" err="1"/>
              <a:t>синкопальними</a:t>
            </a:r>
            <a:r>
              <a:rPr lang="uk-UA" sz="2000" dirty="0"/>
              <a:t> станами, аритміями. Найчастіше спостерігаються </a:t>
            </a:r>
            <a:r>
              <a:rPr lang="uk-UA" sz="2000" dirty="0" err="1"/>
              <a:t>надшлудочковими</a:t>
            </a:r>
            <a:r>
              <a:rPr lang="uk-UA" sz="2000" dirty="0"/>
              <a:t> </a:t>
            </a:r>
            <a:r>
              <a:rPr lang="uk-UA" sz="2000" dirty="0" err="1"/>
              <a:t>тахікардіями</a:t>
            </a:r>
            <a:r>
              <a:rPr lang="uk-UA" sz="2000" dirty="0"/>
              <a:t>. Можуть відзначатися </a:t>
            </a:r>
            <a:r>
              <a:rPr lang="uk-UA" sz="2000" dirty="0" err="1"/>
              <a:t>пароксизми</a:t>
            </a:r>
            <a:r>
              <a:rPr lang="uk-UA" sz="2000" dirty="0"/>
              <a:t> мерехтіння або тріпотіння передсердь (приблизно у 10% хворих). У 25% осіб синдром супроводжується екстрасистолією, переважно </a:t>
            </a:r>
            <a:r>
              <a:rPr lang="uk-UA" sz="2000" dirty="0" err="1"/>
              <a:t>суправентрикулярною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r>
              <a:rPr lang="uk-UA" sz="2000" b="1" dirty="0"/>
              <a:t>Синдром </a:t>
            </a:r>
            <a:r>
              <a:rPr lang="uk-UA" sz="2000" b="1" dirty="0" err="1"/>
              <a:t>Бругада</a:t>
            </a:r>
            <a:r>
              <a:rPr lang="uk-UA" sz="2000" b="1" dirty="0"/>
              <a:t>.</a:t>
            </a:r>
          </a:p>
          <a:p>
            <a:r>
              <a:rPr lang="uk-UA" sz="2000" dirty="0"/>
              <a:t>Виявляється </a:t>
            </a:r>
            <a:r>
              <a:rPr lang="uk-UA" sz="2000" dirty="0" err="1"/>
              <a:t>синкопальними</a:t>
            </a:r>
            <a:r>
              <a:rPr lang="uk-UA" sz="2000" dirty="0"/>
              <a:t> станами, нічними </a:t>
            </a:r>
            <a:r>
              <a:rPr lang="uk-UA" sz="2000" dirty="0" err="1"/>
              <a:t>пароксизмами</a:t>
            </a:r>
            <a:r>
              <a:rPr lang="uk-UA" sz="2000" dirty="0"/>
              <a:t> задухи, аритміями.</a:t>
            </a:r>
          </a:p>
          <a:p>
            <a:r>
              <a:rPr lang="uk-UA" sz="2000" dirty="0"/>
              <a:t>Шлуночкові тахікардії.</a:t>
            </a:r>
          </a:p>
          <a:p>
            <a:r>
              <a:rPr lang="uk-UA" sz="2000" dirty="0"/>
              <a:t>При </a:t>
            </a:r>
            <a:r>
              <a:rPr lang="uk-UA" sz="2000" dirty="0" err="1"/>
              <a:t>фізикальному</a:t>
            </a:r>
            <a:r>
              <a:rPr lang="uk-UA" sz="2000" dirty="0"/>
              <a:t> дослідженні у пацієнтів з </a:t>
            </a:r>
            <a:r>
              <a:rPr lang="uk-UA" sz="2000" dirty="0" err="1"/>
              <a:t>шлуночковими</a:t>
            </a:r>
            <a:r>
              <a:rPr lang="uk-UA" sz="2000" dirty="0"/>
              <a:t> аритміями можуть виявлятися: прискорене серцебиття; </a:t>
            </a:r>
            <a:r>
              <a:rPr lang="uk-UA" sz="2000" dirty="0" err="1"/>
              <a:t>пресинкопальні</a:t>
            </a:r>
            <a:r>
              <a:rPr lang="uk-UA" sz="2000" dirty="0"/>
              <a:t> і </a:t>
            </a:r>
            <a:r>
              <a:rPr lang="uk-UA" sz="2000" dirty="0" err="1"/>
              <a:t>синкопальні</a:t>
            </a:r>
            <a:r>
              <a:rPr lang="uk-UA" sz="2000" dirty="0"/>
              <a:t> стани, що виникають після фізичного та емоційного напруження. </a:t>
            </a:r>
          </a:p>
          <a:p>
            <a:pPr marL="0" indent="0">
              <a:buNone/>
            </a:pPr>
            <a:r>
              <a:rPr lang="uk-UA" sz="2000" b="1" dirty="0"/>
              <a:t>Синдром слабкості </a:t>
            </a:r>
            <a:r>
              <a:rPr lang="uk-UA" sz="2000" b="1" dirty="0" err="1"/>
              <a:t>синусового</a:t>
            </a:r>
            <a:r>
              <a:rPr lang="uk-UA" sz="2000" b="1" dirty="0"/>
              <a:t> вузла.</a:t>
            </a:r>
          </a:p>
          <a:p>
            <a:r>
              <a:rPr lang="uk-UA" sz="2000" dirty="0"/>
              <a:t>При </a:t>
            </a:r>
            <a:r>
              <a:rPr lang="uk-UA" sz="2000" dirty="0" err="1"/>
              <a:t>фізикальному</a:t>
            </a:r>
            <a:r>
              <a:rPr lang="uk-UA" sz="2000" dirty="0"/>
              <a:t> дослідженні у пацієнтів з синдромом слабкості </a:t>
            </a:r>
            <a:r>
              <a:rPr lang="uk-UA" sz="2000" dirty="0" err="1"/>
              <a:t>синусового</a:t>
            </a:r>
            <a:r>
              <a:rPr lang="uk-UA" sz="2000" dirty="0"/>
              <a:t> вузла виявляються: епізоди асистолії; брадикардія; </a:t>
            </a:r>
            <a:r>
              <a:rPr lang="uk-UA" sz="2000" dirty="0" err="1"/>
              <a:t>синкопальні</a:t>
            </a:r>
            <a:r>
              <a:rPr lang="uk-UA" sz="2000" dirty="0"/>
              <a:t> стани; симптоми серцевої недостатності</a:t>
            </a:r>
          </a:p>
        </p:txBody>
      </p:sp>
    </p:spTree>
    <p:extLst>
      <p:ext uri="{BB962C8B-B14F-4D97-AF65-F5344CB8AC3E}">
        <p14:creationId xmlns:p14="http://schemas.microsoft.com/office/powerpoint/2010/main" val="1502888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123" y="365322"/>
            <a:ext cx="11286698" cy="6714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/>
              <a:t>Лабораторні методи діагностики</a:t>
            </a:r>
            <a:endParaRPr lang="uk-UA" sz="2400" dirty="0"/>
          </a:p>
          <a:p>
            <a:r>
              <a:rPr lang="uk-UA" sz="2400" i="1" dirty="0"/>
              <a:t>Загальний аналіз крові </a:t>
            </a:r>
            <a:r>
              <a:rPr lang="uk-UA" sz="2400" dirty="0"/>
              <a:t>(</a:t>
            </a:r>
            <a:r>
              <a:rPr lang="ru-RU" sz="2400" dirty="0"/>
              <a:t>для </a:t>
            </a:r>
            <a:r>
              <a:rPr lang="ru-RU" sz="2400" dirty="0" err="1"/>
              <a:t>оцінки</a:t>
            </a:r>
            <a:r>
              <a:rPr lang="ru-RU" sz="2400" dirty="0"/>
              <a:t> </a:t>
            </a:r>
            <a:r>
              <a:rPr lang="ru-RU" sz="2400" dirty="0" err="1"/>
              <a:t>загальної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</a:t>
            </a:r>
            <a:r>
              <a:rPr lang="ru-RU" sz="2400" dirty="0" err="1"/>
              <a:t>кровотворення</a:t>
            </a:r>
            <a:r>
              <a:rPr lang="ru-RU" sz="2400" dirty="0"/>
              <a:t>, </a:t>
            </a:r>
            <a:r>
              <a:rPr lang="ru-RU" sz="2400" dirty="0" err="1"/>
              <a:t>запальних</a:t>
            </a:r>
            <a:r>
              <a:rPr lang="ru-RU" sz="2400" dirty="0"/>
              <a:t> </a:t>
            </a:r>
            <a:r>
              <a:rPr lang="ru-RU" sz="2400" dirty="0" err="1"/>
              <a:t>процесів</a:t>
            </a:r>
            <a:r>
              <a:rPr lang="ru-RU" sz="2400" dirty="0"/>
              <a:t>, </a:t>
            </a:r>
            <a:r>
              <a:rPr lang="ru-RU" sz="2400" dirty="0" err="1"/>
              <a:t>вмісту</a:t>
            </a:r>
            <a:r>
              <a:rPr lang="ru-RU" sz="2400" dirty="0"/>
              <a:t> </a:t>
            </a:r>
            <a:r>
              <a:rPr lang="ru-RU" sz="2400" dirty="0" err="1"/>
              <a:t>гемоглобіну</a:t>
            </a:r>
            <a:r>
              <a:rPr lang="ru-RU" sz="2400" dirty="0"/>
              <a:t> та </a:t>
            </a:r>
            <a:r>
              <a:rPr lang="ru-RU" sz="2400" dirty="0" err="1"/>
              <a:t>діагностики</a:t>
            </a:r>
            <a:r>
              <a:rPr lang="ru-RU" sz="2400" dirty="0"/>
              <a:t> </a:t>
            </a:r>
            <a:r>
              <a:rPr lang="ru-RU" sz="2400" dirty="0" err="1"/>
              <a:t>анемій</a:t>
            </a:r>
            <a:r>
              <a:rPr lang="ru-RU" sz="2400" dirty="0"/>
              <a:t> яка</a:t>
            </a:r>
            <a:r>
              <a:rPr lang="uk-UA" sz="2400" dirty="0"/>
              <a:t> є фактором ризику розвитку ішемії міокарда; у хворих, які отримують </a:t>
            </a:r>
            <a:r>
              <a:rPr lang="uk-UA" sz="2400" dirty="0" err="1"/>
              <a:t>антитромботичну</a:t>
            </a:r>
            <a:r>
              <a:rPr lang="uk-UA" sz="2400" dirty="0"/>
              <a:t> терапію, важливо проводити підрахунок тромбоцитів, гемоглобіну, гематокриту, часу згортання крові).</a:t>
            </a:r>
          </a:p>
          <a:p>
            <a:r>
              <a:rPr lang="uk-UA" sz="2400" b="1" dirty="0"/>
              <a:t>Визначення </a:t>
            </a:r>
            <a:r>
              <a:rPr lang="uk-UA" sz="2400" b="1" i="1" dirty="0" err="1"/>
              <a:t>к</a:t>
            </a:r>
            <a:r>
              <a:rPr lang="uk-UA" sz="2400" i="1" dirty="0" err="1"/>
              <a:t>ардіоспецифічних</a:t>
            </a:r>
            <a:r>
              <a:rPr lang="uk-UA" sz="2400" i="1" dirty="0"/>
              <a:t> біохімічних маркерів </a:t>
            </a:r>
            <a:r>
              <a:rPr lang="uk-UA" sz="2400" dirty="0"/>
              <a:t>(</a:t>
            </a:r>
            <a:r>
              <a:rPr lang="uk-UA" sz="2400" dirty="0" err="1"/>
              <a:t>тропоніни</a:t>
            </a:r>
            <a:r>
              <a:rPr lang="uk-UA" sz="2400" dirty="0"/>
              <a:t>, </a:t>
            </a:r>
            <a:r>
              <a:rPr lang="en-US" sz="2400" dirty="0"/>
              <a:t>MB-</a:t>
            </a:r>
            <a:r>
              <a:rPr lang="uk-UA" sz="2400" dirty="0"/>
              <a:t>фракція </a:t>
            </a:r>
            <a:r>
              <a:rPr lang="uk-UA" sz="2400" dirty="0" err="1"/>
              <a:t>креатинкінази</a:t>
            </a:r>
            <a:r>
              <a:rPr lang="uk-UA" sz="2400" dirty="0"/>
              <a:t>, лактатдегідрогенази а, міоглобін; абсолютне підвищення рівнів </a:t>
            </a:r>
            <a:r>
              <a:rPr lang="uk-UA" sz="2400" dirty="0" err="1"/>
              <a:t>тропоніну</a:t>
            </a:r>
            <a:r>
              <a:rPr lang="uk-UA" sz="2400" dirty="0"/>
              <a:t> Т і </a:t>
            </a:r>
            <a:r>
              <a:rPr lang="en-US" sz="2400" dirty="0"/>
              <a:t>MB-</a:t>
            </a:r>
            <a:r>
              <a:rPr lang="uk-UA" sz="2400" dirty="0"/>
              <a:t>фракції </a:t>
            </a:r>
            <a:r>
              <a:rPr lang="uk-UA" sz="2400" dirty="0" err="1"/>
              <a:t>креатинкінази</a:t>
            </a:r>
            <a:r>
              <a:rPr lang="uk-UA" sz="2400" dirty="0"/>
              <a:t> є основними індикаторами ураження міокарда).</a:t>
            </a:r>
          </a:p>
          <a:p>
            <a:r>
              <a:rPr lang="uk-UA" sz="2400" i="1" dirty="0"/>
              <a:t>Визначення вмісту калію і магнію </a:t>
            </a:r>
            <a:r>
              <a:rPr lang="uk-UA" sz="2400" dirty="0"/>
              <a:t>(</a:t>
            </a:r>
            <a:r>
              <a:rPr lang="uk-UA" sz="2400" dirty="0" err="1"/>
              <a:t>гіпокаліємія</a:t>
            </a:r>
            <a:r>
              <a:rPr lang="uk-UA" sz="2400" dirty="0"/>
              <a:t>, </a:t>
            </a:r>
            <a:r>
              <a:rPr lang="uk-UA" sz="2400" dirty="0" err="1"/>
              <a:t>гіперкаліємія</a:t>
            </a:r>
            <a:r>
              <a:rPr lang="uk-UA" sz="2400" dirty="0"/>
              <a:t>, </a:t>
            </a:r>
            <a:r>
              <a:rPr lang="uk-UA" sz="2400" dirty="0" err="1"/>
              <a:t>гіпокальціємія</a:t>
            </a:r>
            <a:r>
              <a:rPr lang="uk-UA" sz="2400" dirty="0"/>
              <a:t> і </a:t>
            </a:r>
            <a:r>
              <a:rPr lang="uk-UA" sz="2400" dirty="0" err="1"/>
              <a:t>гіпомагніємія</a:t>
            </a:r>
            <a:r>
              <a:rPr lang="uk-UA" sz="2400" dirty="0"/>
              <a:t> можуть бути факторами, що підвищують ризик розвитку аритмій).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856712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194" y="324464"/>
            <a:ext cx="11635806" cy="6018663"/>
          </a:xfrm>
        </p:spPr>
        <p:txBody>
          <a:bodyPr>
            <a:normAutofit lnSpcReduction="10000"/>
          </a:bodyPr>
          <a:lstStyle/>
          <a:p>
            <a:endParaRPr lang="uk-UA" sz="2400" i="1" dirty="0"/>
          </a:p>
          <a:p>
            <a:r>
              <a:rPr lang="uk-UA" sz="2400" i="1" dirty="0"/>
              <a:t>Визначення змісту мозкового </a:t>
            </a:r>
            <a:r>
              <a:rPr lang="uk-UA" sz="2400" i="1" dirty="0" err="1"/>
              <a:t>натрійуретичного</a:t>
            </a:r>
            <a:r>
              <a:rPr lang="uk-UA" sz="2400" i="1" dirty="0"/>
              <a:t> пептиду </a:t>
            </a:r>
            <a:r>
              <a:rPr lang="uk-UA" sz="2400" dirty="0"/>
              <a:t>(підвищення рівня мозкового </a:t>
            </a:r>
            <a:r>
              <a:rPr lang="uk-UA" sz="2400" dirty="0" err="1"/>
              <a:t>натрійдіуретіческого</a:t>
            </a:r>
            <a:r>
              <a:rPr lang="uk-UA" sz="2400" dirty="0"/>
              <a:t> пептиду свідчить про значне ураження коронарних артерій у пацієнтів з нестабільною </a:t>
            </a:r>
            <a:r>
              <a:rPr lang="uk-UA" sz="2400" dirty="0" err="1"/>
              <a:t>стенокардією;є</a:t>
            </a:r>
            <a:r>
              <a:rPr lang="uk-UA" sz="2400" dirty="0"/>
              <a:t> фактором ризику раптової серцевої смерті і показником зниження фракції викиду лівого шлуночка).</a:t>
            </a:r>
          </a:p>
          <a:p>
            <a:r>
              <a:rPr lang="uk-UA" sz="2400" i="1" dirty="0"/>
              <a:t>Визначення показників ліпідного профілю</a:t>
            </a:r>
            <a:r>
              <a:rPr lang="uk-UA" sz="2400" dirty="0"/>
              <a:t>(у зв'язку з тим, що </a:t>
            </a:r>
            <a:r>
              <a:rPr lang="uk-UA" sz="2400" dirty="0" err="1"/>
              <a:t>дисліпідемії</a:t>
            </a:r>
            <a:r>
              <a:rPr lang="uk-UA" sz="2400" dirty="0"/>
              <a:t> є фактором ризику розвитку атеросклерозу діагностичну цінність має визначення в крові параметрів ліпідного профілю: вмісту загального холестерину, </a:t>
            </a:r>
            <a:r>
              <a:rPr lang="uk-UA" sz="2400" dirty="0" err="1"/>
              <a:t>тригліцеридів</a:t>
            </a:r>
            <a:r>
              <a:rPr lang="uk-UA" sz="2400" dirty="0"/>
              <a:t>, ЛПНЩ, ЛПВЩ, індексу </a:t>
            </a:r>
            <a:r>
              <a:rPr lang="uk-UA" sz="2400" dirty="0" err="1"/>
              <a:t>атерогенності</a:t>
            </a:r>
            <a:r>
              <a:rPr lang="uk-UA" sz="2400" dirty="0"/>
              <a:t>).</a:t>
            </a:r>
            <a:endParaRPr lang="uk-UA" sz="2400" i="1" dirty="0"/>
          </a:p>
          <a:p>
            <a:r>
              <a:rPr lang="uk-UA" sz="2400" i="1" dirty="0"/>
              <a:t>Генетичне тестування </a:t>
            </a:r>
            <a:r>
              <a:rPr lang="uk-UA" sz="2400" dirty="0"/>
              <a:t>(дозволяє встановлювати спадковий характер захворювання; це дослідження має діагностичну цінність у пацієнтів з </a:t>
            </a:r>
            <a:r>
              <a:rPr lang="uk-UA" sz="2400" dirty="0" err="1"/>
              <a:t>ідіопатичним</a:t>
            </a:r>
            <a:r>
              <a:rPr lang="uk-UA" sz="2400" dirty="0"/>
              <a:t> подовженням або укороченням інтервалу </a:t>
            </a:r>
            <a:r>
              <a:rPr lang="en-US" sz="2400" dirty="0"/>
              <a:t>QT, </a:t>
            </a:r>
            <a:r>
              <a:rPr lang="uk-UA" sz="2400" dirty="0"/>
              <a:t>гіпертрофічна </a:t>
            </a:r>
            <a:r>
              <a:rPr lang="uk-UA" sz="2400" dirty="0" err="1"/>
              <a:t>кардіоміопатія</a:t>
            </a:r>
            <a:r>
              <a:rPr lang="uk-UA" sz="2400" dirty="0"/>
              <a:t>, </a:t>
            </a:r>
            <a:r>
              <a:rPr lang="uk-UA" sz="2400" dirty="0" err="1"/>
              <a:t>аритмогенною</a:t>
            </a:r>
            <a:r>
              <a:rPr lang="uk-UA" sz="2400" dirty="0"/>
              <a:t> </a:t>
            </a:r>
            <a:r>
              <a:rPr lang="uk-UA" sz="2400" dirty="0" err="1"/>
              <a:t>правошлуночковою</a:t>
            </a:r>
            <a:r>
              <a:rPr lang="uk-UA" sz="2400" dirty="0"/>
              <a:t> </a:t>
            </a:r>
            <a:r>
              <a:rPr lang="uk-UA" sz="2400" dirty="0" err="1"/>
              <a:t>кардіоміопатією</a:t>
            </a:r>
            <a:r>
              <a:rPr lang="uk-UA" sz="2400" dirty="0"/>
              <a:t>, синдромом </a:t>
            </a:r>
            <a:r>
              <a:rPr lang="uk-UA" sz="2400" dirty="0" err="1"/>
              <a:t>Бругада</a:t>
            </a:r>
            <a:r>
              <a:rPr lang="uk-UA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80122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813" y="706038"/>
            <a:ext cx="11655187" cy="67419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b="1" dirty="0"/>
              <a:t>Інструментальні </a:t>
            </a:r>
            <a:r>
              <a:rPr lang="uk-UA" sz="3200" b="1" dirty="0" err="1"/>
              <a:t>неінвазивні</a:t>
            </a:r>
            <a:r>
              <a:rPr lang="uk-UA" sz="3200" b="1" dirty="0"/>
              <a:t> методи діагностики</a:t>
            </a:r>
          </a:p>
          <a:p>
            <a:r>
              <a:rPr lang="uk-UA" sz="2400" b="1" dirty="0"/>
              <a:t>ЕКГ, </a:t>
            </a:r>
            <a:r>
              <a:rPr lang="uk-UA" sz="2400" b="1" dirty="0" err="1"/>
              <a:t>холтерівське</a:t>
            </a:r>
            <a:r>
              <a:rPr lang="uk-UA" sz="2400" b="1" dirty="0"/>
              <a:t> ЕКГ-</a:t>
            </a:r>
            <a:r>
              <a:rPr lang="uk-UA" sz="2400" b="1" dirty="0" err="1"/>
              <a:t>моніторування</a:t>
            </a:r>
            <a:r>
              <a:rPr lang="uk-UA" sz="2400" b="1" dirty="0"/>
              <a:t>.</a:t>
            </a:r>
          </a:p>
          <a:p>
            <a:pPr marL="0" indent="0">
              <a:buNone/>
            </a:pPr>
            <a:r>
              <a:rPr lang="uk-UA" sz="2400" dirty="0"/>
              <a:t>У більшості хворих на стенокардію в ході </a:t>
            </a:r>
            <a:r>
              <a:rPr lang="uk-UA" sz="2400" dirty="0" err="1"/>
              <a:t>холтерівського</a:t>
            </a:r>
            <a:r>
              <a:rPr lang="uk-UA" sz="2400" dirty="0"/>
              <a:t> ЕКГ-</a:t>
            </a:r>
            <a:r>
              <a:rPr lang="uk-UA" sz="2400" dirty="0" err="1"/>
              <a:t>моніторування</a:t>
            </a:r>
            <a:r>
              <a:rPr lang="uk-UA" sz="2400" dirty="0"/>
              <a:t> вдається отримати підтвердження ішемії міокарда у вигляді депресії і / або елевації сегмента </a:t>
            </a:r>
            <a:r>
              <a:rPr lang="en-US" sz="2400" dirty="0"/>
              <a:t>ST, </a:t>
            </a:r>
            <a:r>
              <a:rPr lang="uk-UA" sz="2400" dirty="0"/>
              <a:t>часто супроводжується змінами ЧСС і АТ.</a:t>
            </a:r>
          </a:p>
          <a:p>
            <a:pPr marL="0" indent="0">
              <a:buNone/>
            </a:pPr>
            <a:r>
              <a:rPr lang="uk-UA" sz="2400" dirty="0"/>
              <a:t>Безперервний запис ЕКГ дає можливість вивчити взаємозв'язок епізодів ішемічних змін ЕКГ з різноманітними клінічними проявами захворювання, в тому числі і атиповими.</a:t>
            </a:r>
          </a:p>
          <a:p>
            <a:pPr marL="0" indent="0">
              <a:buNone/>
            </a:pPr>
            <a:r>
              <a:rPr lang="uk-UA" sz="2400" dirty="0"/>
              <a:t>Критерієм ішемії міокарда є депресія сегмента </a:t>
            </a:r>
            <a:r>
              <a:rPr lang="en-US" sz="2400" dirty="0"/>
              <a:t>RS</a:t>
            </a:r>
            <a:r>
              <a:rPr lang="uk-UA" sz="2400" dirty="0"/>
              <a:t>Т на 2 мм і більше, що виявляється протягом 0,08 с від початку сегмента.</a:t>
            </a:r>
          </a:p>
        </p:txBody>
      </p:sp>
    </p:spTree>
    <p:extLst>
      <p:ext uri="{BB962C8B-B14F-4D97-AF65-F5344CB8AC3E}">
        <p14:creationId xmlns:p14="http://schemas.microsoft.com/office/powerpoint/2010/main" val="2223364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303" y="644766"/>
            <a:ext cx="11916697" cy="5855110"/>
          </a:xfrm>
        </p:spPr>
        <p:txBody>
          <a:bodyPr/>
          <a:lstStyle/>
          <a:p>
            <a:r>
              <a:rPr lang="uk-UA" sz="2400" b="1" dirty="0"/>
              <a:t>Рентгенографія</a:t>
            </a:r>
            <a:r>
              <a:rPr lang="uk-UA" sz="2400" dirty="0"/>
              <a:t> грудної клітини дозволяє виявити ознаки серцевої недостатності (гіпертрофія лівого або правого шлуночків серця), легеневої гіпертензії; при дослідженні аорти в прямій, лівої передньої косою і лівій бічній проекціях можна діагностувати її розширення, подовження, відкладення кальцію в її стінці, а також </a:t>
            </a:r>
            <a:r>
              <a:rPr lang="uk-UA" sz="2400" dirty="0" err="1"/>
              <a:t>аневризматичного</a:t>
            </a:r>
            <a:r>
              <a:rPr lang="uk-UA" sz="2400" dirty="0"/>
              <a:t> випинання</a:t>
            </a:r>
          </a:p>
          <a:p>
            <a:r>
              <a:rPr lang="uk-UA" sz="2400" b="1" dirty="0" err="1"/>
              <a:t>Ехокардіографія</a:t>
            </a:r>
            <a:r>
              <a:rPr lang="uk-UA" sz="2400" b="1" dirty="0"/>
              <a:t>.</a:t>
            </a:r>
          </a:p>
          <a:p>
            <a:pPr marL="0" indent="0">
              <a:buNone/>
            </a:pPr>
            <a:r>
              <a:rPr lang="uk-UA" sz="2400" dirty="0"/>
              <a:t>За допомогою </a:t>
            </a:r>
            <a:r>
              <a:rPr lang="uk-UA" sz="2400" dirty="0" err="1"/>
              <a:t>ехокардіографії</a:t>
            </a:r>
            <a:r>
              <a:rPr lang="uk-UA" sz="2400" dirty="0"/>
              <a:t> можна визначати: функціональну активність шлуночків серця; ускладнення інфаркту міокарда: гостру </a:t>
            </a:r>
            <a:r>
              <a:rPr lang="uk-UA" sz="2400" dirty="0" err="1"/>
              <a:t>мітральну</a:t>
            </a:r>
            <a:r>
              <a:rPr lang="uk-UA" sz="2400" dirty="0"/>
              <a:t> недостатність, розрив лівого шлуночка, перикардит; морфологічні зміни шлуночків серця (аневризми, дефекти перегородки), пов'язані з ІХС; захворювання клапанів серця; структурні аномалії серця.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2459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3389" y="0"/>
            <a:ext cx="9905998" cy="1478570"/>
          </a:xfrm>
        </p:spPr>
        <p:txBody>
          <a:bodyPr/>
          <a:lstStyle/>
          <a:p>
            <a:r>
              <a:rPr lang="uk-UA" b="1" dirty="0" err="1"/>
              <a:t>Інвазивні</a:t>
            </a:r>
            <a:r>
              <a:rPr lang="uk-UA" b="1" dirty="0"/>
              <a:t> методи діагностики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2036" y="912152"/>
            <a:ext cx="11245305" cy="5547815"/>
          </a:xfrm>
        </p:spPr>
        <p:txBody>
          <a:bodyPr>
            <a:normAutofit fontScale="47500" lnSpcReduction="20000"/>
          </a:bodyPr>
          <a:lstStyle/>
          <a:p>
            <a:endParaRPr lang="uk-UA" dirty="0"/>
          </a:p>
          <a:p>
            <a:r>
              <a:rPr lang="uk-UA" sz="4200" b="1" dirty="0"/>
              <a:t>Коронарна ангіографія і катетеризація серця.</a:t>
            </a:r>
          </a:p>
          <a:p>
            <a:pPr marL="0" indent="0">
              <a:buNone/>
            </a:pPr>
            <a:r>
              <a:rPr lang="uk-UA" sz="4200" dirty="0"/>
              <a:t>Коронарна ангіографія і катетеризація серця проводиться більшості пацієнтів, які перенесли раптову серцеву смерть. В ході катетеризації серця проводиться оцінка функції шлуночків, тяжкість перебігу ІХС, визначають число уражених судин, виявляють аномалії коронарних артерій і серця. Коронарна ангіографія і катетеризація серця інформативна для вирішення питання про проведення </a:t>
            </a:r>
            <a:r>
              <a:rPr lang="uk-UA" sz="4200" dirty="0" err="1"/>
              <a:t>реваскуляризації</a:t>
            </a:r>
            <a:r>
              <a:rPr lang="uk-UA" sz="4200" dirty="0"/>
              <a:t> міокарда.</a:t>
            </a:r>
          </a:p>
          <a:p>
            <a:r>
              <a:rPr lang="uk-UA" sz="4200" b="1" dirty="0" err="1"/>
              <a:t>Внутрішньосерцеве</a:t>
            </a:r>
            <a:r>
              <a:rPr lang="uk-UA" sz="4200" b="1" dirty="0"/>
              <a:t> електрофізіологічне дослідження </a:t>
            </a:r>
            <a:r>
              <a:rPr lang="uk-UA" sz="4200" dirty="0"/>
              <a:t>(ЕФД).</a:t>
            </a:r>
          </a:p>
          <a:p>
            <a:pPr marL="0" indent="0">
              <a:buNone/>
            </a:pPr>
            <a:r>
              <a:rPr lang="uk-UA" sz="4200" dirty="0" err="1"/>
              <a:t>Внутрисердечное</a:t>
            </a:r>
            <a:r>
              <a:rPr lang="uk-UA" sz="4200" dirty="0"/>
              <a:t> електрофізіологічне дослідження проводиться для виявлення пацієнтів зі стійкими </a:t>
            </a:r>
            <a:r>
              <a:rPr lang="uk-UA" sz="4200" dirty="0" err="1"/>
              <a:t>шлуночковими</a:t>
            </a:r>
            <a:r>
              <a:rPr lang="uk-UA" sz="4200" dirty="0"/>
              <a:t> аритміями; дослідження дозволяє виявити фокус </a:t>
            </a:r>
            <a:r>
              <a:rPr lang="uk-UA" sz="4200" dirty="0" err="1"/>
              <a:t>шлуночкової</a:t>
            </a:r>
            <a:r>
              <a:rPr lang="uk-UA" sz="4200" dirty="0"/>
              <a:t> </a:t>
            </a:r>
            <a:r>
              <a:rPr lang="uk-UA" sz="4200" dirty="0" err="1"/>
              <a:t>тахіаритмії</a:t>
            </a:r>
            <a:endParaRPr lang="uk-UA" sz="4200" dirty="0"/>
          </a:p>
          <a:p>
            <a:pPr marL="0" indent="0">
              <a:buNone/>
            </a:pPr>
            <a:r>
              <a:rPr lang="uk-UA" sz="4200" dirty="0"/>
              <a:t>В ході проведення </a:t>
            </a:r>
            <a:r>
              <a:rPr lang="uk-UA" sz="4200" dirty="0" err="1"/>
              <a:t>внутрисердечного</a:t>
            </a:r>
            <a:r>
              <a:rPr lang="uk-UA" sz="4200" dirty="0"/>
              <a:t> електрофізіологічного дослідження можливе проведення високочастотної абляції фокуса </a:t>
            </a:r>
            <a:r>
              <a:rPr lang="uk-UA" sz="4200" dirty="0" err="1"/>
              <a:t>шлуночкової</a:t>
            </a:r>
            <a:r>
              <a:rPr lang="uk-UA" sz="4200" dirty="0"/>
              <a:t> </a:t>
            </a:r>
            <a:r>
              <a:rPr lang="uk-UA" sz="4200" dirty="0" err="1"/>
              <a:t>тахіаритмії</a:t>
            </a:r>
            <a:r>
              <a:rPr lang="uk-UA" sz="4200" dirty="0"/>
              <a:t> і імплантації </a:t>
            </a:r>
            <a:r>
              <a:rPr lang="uk-UA" sz="4200" dirty="0" err="1"/>
              <a:t>кардіовертера</a:t>
            </a:r>
            <a:r>
              <a:rPr lang="uk-UA" sz="4200" dirty="0"/>
              <a:t>-дефібрилятора</a:t>
            </a:r>
            <a:r>
              <a:rPr lang="uk-UA" sz="6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6813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2010" y="348018"/>
            <a:ext cx="11682484" cy="6509982"/>
          </a:xfrm>
        </p:spPr>
        <p:txBody>
          <a:bodyPr>
            <a:normAutofit/>
          </a:bodyPr>
          <a:lstStyle/>
          <a:p>
            <a:pPr fontAlgn="base"/>
            <a:r>
              <a:rPr lang="uk-UA" sz="2400" b="1" dirty="0"/>
              <a:t>Показники активності вегетативної нервової системи</a:t>
            </a:r>
          </a:p>
          <a:p>
            <a:pPr marL="0" indent="0" fontAlgn="base">
              <a:buNone/>
            </a:pPr>
            <a:r>
              <a:rPr lang="uk-UA" sz="2400" dirty="0"/>
              <a:t>Вважають, що зниження активності парасимпатичної нервової системи супроводжується підвищенням ризику РСС. Збільшення ЧСС у хворих із перенесеним ІМ є незалежним фактором ризику загальної та раптової смертності. У цілому ряді досліджень продемонстровано, що </a:t>
            </a:r>
            <a:r>
              <a:rPr lang="uk-UA" sz="2400" dirty="0" err="1"/>
              <a:t>мікровольтна</a:t>
            </a:r>
            <a:r>
              <a:rPr lang="uk-UA" sz="2400" dirty="0"/>
              <a:t> альтернація зубця Т за своєю інформативністю не поступається таким показникам ризику РСС, як ФВ ЛШ, сигнал-опосередкованої ЕКГ, </a:t>
            </a:r>
            <a:r>
              <a:rPr lang="uk-UA" sz="2400" dirty="0" err="1"/>
              <a:t>баро</a:t>
            </a:r>
            <a:r>
              <a:rPr lang="uk-UA" sz="2400" dirty="0"/>
              <a:t>-рефлекторної чутливості (!).</a:t>
            </a:r>
          </a:p>
          <a:p>
            <a:pPr fontAlgn="base"/>
            <a:r>
              <a:rPr lang="uk-UA" sz="2400" b="1" dirty="0"/>
              <a:t>Показники </a:t>
            </a:r>
            <a:r>
              <a:rPr lang="uk-UA" sz="2400" b="1" dirty="0" err="1"/>
              <a:t>реполяризації</a:t>
            </a:r>
            <a:r>
              <a:rPr lang="uk-UA" sz="2400" b="1" dirty="0"/>
              <a:t> шлуночків</a:t>
            </a:r>
          </a:p>
          <a:p>
            <a:pPr marL="0" indent="0" fontAlgn="base">
              <a:buNone/>
            </a:pPr>
            <a:r>
              <a:rPr lang="uk-UA" sz="2400" dirty="0"/>
              <a:t>Існують повідомлення, що подовження інтервалу </a:t>
            </a:r>
            <a:r>
              <a:rPr lang="en-US" sz="2400" dirty="0"/>
              <a:t>QT </a:t>
            </a:r>
            <a:r>
              <a:rPr lang="uk-UA" sz="2400" dirty="0"/>
              <a:t>ЕКГ у хворих із перенесеним ІМ є показником ризику виникнення РСС (!). Однак на сьогодні використання таких показників, що характеризують </a:t>
            </a:r>
            <a:r>
              <a:rPr lang="uk-UA" sz="2400" dirty="0" err="1"/>
              <a:t>реполяризацію</a:t>
            </a:r>
            <a:r>
              <a:rPr lang="uk-UA" sz="2400" dirty="0"/>
              <a:t> шлуночків, як тривалість інтервалу </a:t>
            </a:r>
            <a:r>
              <a:rPr lang="en-US" sz="2400" dirty="0"/>
              <a:t>QT, </a:t>
            </a:r>
            <a:r>
              <a:rPr lang="uk-UA" sz="2400" dirty="0"/>
              <a:t>дисперсія інтервалу </a:t>
            </a:r>
            <a:r>
              <a:rPr lang="en-US" sz="2400" dirty="0"/>
              <a:t>QT </a:t>
            </a:r>
            <a:r>
              <a:rPr lang="uk-UA" sz="2400" dirty="0"/>
              <a:t>або варіабельність інтервалу </a:t>
            </a:r>
            <a:r>
              <a:rPr lang="en-US" sz="2400" dirty="0"/>
              <a:t>QT, </a:t>
            </a:r>
            <a:r>
              <a:rPr lang="uk-UA" sz="2400" dirty="0"/>
              <a:t>як маркера РСС не рекомендується, за винятком синдрому подовженого інтервалу </a:t>
            </a:r>
            <a:r>
              <a:rPr lang="en-US" sz="2400" dirty="0"/>
              <a:t>QT (!).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9229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281" y="539558"/>
            <a:ext cx="10811438" cy="5211097"/>
          </a:xfrm>
        </p:spPr>
        <p:txBody>
          <a:bodyPr>
            <a:normAutofit/>
          </a:bodyPr>
          <a:lstStyle/>
          <a:p>
            <a:pPr fontAlgn="base"/>
            <a:r>
              <a:rPr lang="uk-UA" sz="2400" b="1" dirty="0" err="1"/>
              <a:t>Внутрішньосерцеве</a:t>
            </a:r>
            <a:r>
              <a:rPr lang="uk-UA" sz="2400" b="1" dirty="0"/>
              <a:t> електрофізіологічне дослідження</a:t>
            </a:r>
          </a:p>
          <a:p>
            <a:pPr marL="0" indent="0" fontAlgn="base">
              <a:buNone/>
            </a:pPr>
            <a:r>
              <a:rPr lang="uk-UA" sz="2400" dirty="0"/>
              <a:t>У багатьох дослідженнях було доведено, що використання результатів програмованої стимуляції шлуночків під час електрофізіологічного дослідження (ЕФД) не може бути рекомендованим як єдиний критерій оцінки РСС у хворих із перенесеним ІМ.</a:t>
            </a:r>
          </a:p>
          <a:p>
            <a:pPr fontAlgn="base"/>
            <a:r>
              <a:rPr lang="uk-UA" sz="2400" b="1" dirty="0"/>
              <a:t>Прохідність артерії, пов’язаної з інфарктом</a:t>
            </a:r>
          </a:p>
          <a:p>
            <a:pPr marL="0" indent="0" fontAlgn="base">
              <a:buNone/>
            </a:pPr>
            <a:r>
              <a:rPr lang="uk-UA" sz="2400" dirty="0"/>
              <a:t>Доведено, що успішна </a:t>
            </a:r>
            <a:r>
              <a:rPr lang="uk-UA" sz="2400" dirty="0" err="1"/>
              <a:t>реперфузія</a:t>
            </a:r>
            <a:r>
              <a:rPr lang="uk-UA" sz="2400" dirty="0"/>
              <a:t> інфаркт-пов’язаної артерії зменшує ймовірність розвитку загрозливих для життя аритмій та РСС, що, можливо, зумовлено підвищенням електричної стабільності міокарда, особливо в межовій зоні ІМ.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29312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8306" y="491374"/>
            <a:ext cx="8911687" cy="1280890"/>
          </a:xfrm>
        </p:spPr>
        <p:txBody>
          <a:bodyPr/>
          <a:lstStyle/>
          <a:p>
            <a:r>
              <a:rPr lang="uk-UA" dirty="0"/>
              <a:t>Зразок формулювання діагнозу РСС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4593" y="2177845"/>
            <a:ext cx="8915400" cy="3777622"/>
          </a:xfrm>
        </p:spPr>
        <p:txBody>
          <a:bodyPr>
            <a:normAutofit/>
          </a:bodyPr>
          <a:lstStyle/>
          <a:p>
            <a:r>
              <a:rPr lang="uk-UA" sz="2400" dirty="0"/>
              <a:t>шифр МКХ 10Х 146.1</a:t>
            </a:r>
          </a:p>
          <a:p>
            <a:r>
              <a:rPr lang="uk-UA" sz="2400" dirty="0"/>
              <a:t>Д-з: </a:t>
            </a:r>
            <a:r>
              <a:rPr lang="uk-UA" sz="2400" dirty="0" err="1"/>
              <a:t>Аритмогенна</a:t>
            </a:r>
            <a:r>
              <a:rPr lang="uk-UA" sz="2400" dirty="0"/>
              <a:t> </a:t>
            </a:r>
            <a:r>
              <a:rPr lang="uk-UA" sz="2400" dirty="0" err="1"/>
              <a:t>дисплазія</a:t>
            </a:r>
            <a:r>
              <a:rPr lang="uk-UA" sz="2400" dirty="0"/>
              <a:t> правого шлуночка, стійка </a:t>
            </a:r>
            <a:r>
              <a:rPr lang="uk-UA" sz="2400" dirty="0" err="1"/>
              <a:t>мономорфна</a:t>
            </a:r>
            <a:r>
              <a:rPr lang="uk-UA" sz="2400" dirty="0"/>
              <a:t> </a:t>
            </a:r>
            <a:r>
              <a:rPr lang="uk-UA" sz="2400" dirty="0" err="1"/>
              <a:t>шлуночкова</a:t>
            </a:r>
            <a:r>
              <a:rPr lang="uk-UA" sz="2400" dirty="0"/>
              <a:t> тахікардія, раптова серцева смерть (аритмічна), незворотна  (фібриляція </a:t>
            </a:r>
            <a:r>
              <a:rPr lang="uk-UA" sz="2400" dirty="0" err="1"/>
              <a:t>шуночків</a:t>
            </a:r>
            <a:r>
              <a:rPr lang="uk-UA" sz="2400" dirty="0"/>
              <a:t>, асистолія – дата)</a:t>
            </a:r>
          </a:p>
        </p:txBody>
      </p:sp>
    </p:spTree>
    <p:extLst>
      <p:ext uri="{BB962C8B-B14F-4D97-AF65-F5344CB8AC3E}">
        <p14:creationId xmlns:p14="http://schemas.microsoft.com/office/powerpoint/2010/main" val="3787727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094" y="214677"/>
            <a:ext cx="9225436" cy="535950"/>
          </a:xfrm>
        </p:spPr>
        <p:txBody>
          <a:bodyPr>
            <a:normAutofit/>
          </a:bodyPr>
          <a:lstStyle/>
          <a:p>
            <a:pPr algn="ctr"/>
            <a:r>
              <a:rPr lang="uk-UA" sz="2800" dirty="0"/>
              <a:t>Лікування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094" y="914400"/>
            <a:ext cx="10849518" cy="4996822"/>
          </a:xfrm>
        </p:spPr>
        <p:txBody>
          <a:bodyPr>
            <a:normAutofit/>
          </a:bodyPr>
          <a:lstStyle/>
          <a:p>
            <a:endParaRPr lang="uk-UA" sz="2800" dirty="0"/>
          </a:p>
          <a:p>
            <a:r>
              <a:rPr lang="uk-UA" sz="2800" dirty="0"/>
              <a:t>При виникненні раптової серцевої смерті проводиться серцево-легенева реанімація - комплекс заходів, метою яких є відновлення життєдіяльності організму і виведення його з прикордонного з біологічною смертю стану.</a:t>
            </a:r>
          </a:p>
          <a:p>
            <a:r>
              <a:rPr lang="uk-UA" sz="2800" dirty="0"/>
              <a:t> Серцево-легенева реанімація включає в себе </a:t>
            </a:r>
            <a:r>
              <a:rPr lang="uk-UA" sz="2800" dirty="0" err="1"/>
              <a:t>догоспітальний</a:t>
            </a:r>
            <a:r>
              <a:rPr lang="uk-UA" sz="2800" dirty="0"/>
              <a:t> і госпітальний етапи.</a:t>
            </a:r>
          </a:p>
        </p:txBody>
      </p:sp>
    </p:spTree>
    <p:extLst>
      <p:ext uri="{BB962C8B-B14F-4D97-AF65-F5344CB8AC3E}">
        <p14:creationId xmlns:p14="http://schemas.microsoft.com/office/powerpoint/2010/main" val="3510556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311" y="624110"/>
            <a:ext cx="10044302" cy="740666"/>
          </a:xfrm>
        </p:spPr>
        <p:txBody>
          <a:bodyPr>
            <a:normAutofit/>
          </a:bodyPr>
          <a:lstStyle/>
          <a:p>
            <a:pPr marL="0" indent="0" algn="ctr"/>
            <a:r>
              <a:rPr lang="uk-UA" sz="2800" dirty="0" err="1"/>
              <a:t>Догоспітальний</a:t>
            </a:r>
            <a:r>
              <a:rPr lang="uk-UA" sz="2800" dirty="0"/>
              <a:t> етап серцево-легеневої реанімації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376" y="1241945"/>
            <a:ext cx="11054236" cy="534992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uk-UA" sz="2000" dirty="0" err="1"/>
              <a:t>Догоспіталізації</a:t>
            </a:r>
            <a:r>
              <a:rPr lang="uk-UA" sz="2000" dirty="0"/>
              <a:t> хворого заходи серцево-легеневої реанімації здійснюються в дві стадії: </a:t>
            </a:r>
            <a:r>
              <a:rPr lang="uk-UA" sz="2000" i="1" dirty="0"/>
              <a:t>елементарне підтримання життя (термінова </a:t>
            </a:r>
            <a:r>
              <a:rPr lang="uk-UA" sz="2000" i="1" dirty="0" err="1"/>
              <a:t>оксигенація</a:t>
            </a:r>
            <a:r>
              <a:rPr lang="uk-UA" sz="2000" i="1" dirty="0"/>
              <a:t>) і подальші дії, спрямовані на підтримку життя (відновлення спонтанного кровообігу).</a:t>
            </a:r>
            <a:endParaRPr lang="uk-UA" sz="2000" dirty="0"/>
          </a:p>
          <a:p>
            <a:pPr marL="0" indent="0">
              <a:buNone/>
            </a:pPr>
            <a:r>
              <a:rPr lang="uk-UA" sz="2000" b="1" dirty="0"/>
              <a:t>Елементарне підтримання життя (термінова </a:t>
            </a:r>
            <a:r>
              <a:rPr lang="uk-UA" sz="2000" b="1" dirty="0" err="1"/>
              <a:t>оксигенація</a:t>
            </a:r>
            <a:r>
              <a:rPr lang="uk-UA" sz="2000" b="1" dirty="0"/>
              <a:t>)</a:t>
            </a:r>
          </a:p>
          <a:p>
            <a:pPr marL="0" indent="0">
              <a:buNone/>
            </a:pPr>
            <a:r>
              <a:rPr lang="uk-UA" sz="2000" dirty="0"/>
              <a:t> Швидко встановити діагноз РСС (не більше 10с на перевірку ознак життя). </a:t>
            </a:r>
            <a:endParaRPr lang="uk-UA" sz="2000" b="1" dirty="0"/>
          </a:p>
          <a:p>
            <a:r>
              <a:rPr lang="uk-UA" sz="2000" dirty="0"/>
              <a:t>Відновлення прохідності дихальних шляхів.</a:t>
            </a:r>
          </a:p>
          <a:p>
            <a:r>
              <a:rPr lang="uk-UA" sz="2000" dirty="0"/>
              <a:t>Підтримка дихання (штучна вентиляція </a:t>
            </a:r>
            <a:r>
              <a:rPr lang="uk-UA" sz="2000" dirty="0" err="1"/>
              <a:t>легенів</a:t>
            </a:r>
            <a:r>
              <a:rPr lang="uk-UA" sz="2000" dirty="0"/>
              <a:t>).</a:t>
            </a:r>
          </a:p>
          <a:p>
            <a:r>
              <a:rPr lang="uk-UA" sz="2000" dirty="0"/>
              <a:t>Підтримка кровообігу (розпочати </a:t>
            </a:r>
            <a:r>
              <a:rPr lang="uk-UA" sz="2000" b="1" dirty="0"/>
              <a:t>серцево-легеневу реанімацію</a:t>
            </a:r>
            <a:r>
              <a:rPr lang="uk-UA" sz="2000" dirty="0"/>
              <a:t> (СЛР): компресії грудної клітки і штучне дихання у співвідношенні 30:2, починаючи саме з компресій, паралельно накласти електроди електрокардіографа чи ложки дефібрилятора</a:t>
            </a:r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746943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1" y="147484"/>
            <a:ext cx="9905998" cy="1478570"/>
          </a:xfrm>
        </p:spPr>
        <p:txBody>
          <a:bodyPr/>
          <a:lstStyle/>
          <a:p>
            <a:r>
              <a:rPr lang="uk-UA" dirty="0"/>
              <a:t>Помилки проведення СЛР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7257" y="1238171"/>
            <a:ext cx="11157485" cy="5235677"/>
          </a:xfrm>
        </p:spPr>
        <p:txBody>
          <a:bodyPr>
            <a:normAutofit/>
          </a:bodyPr>
          <a:lstStyle/>
          <a:p>
            <a:r>
              <a:rPr lang="uk-UA" sz="2400" dirty="0"/>
              <a:t>1.Затримка початку проведення СЛР, втрата часу на діагностичні, організаційні та лікувальні процедури.</a:t>
            </a:r>
          </a:p>
          <a:p>
            <a:r>
              <a:rPr lang="uk-UA" sz="2400" dirty="0"/>
              <a:t>2.Неправильная техніка проведення закритого масажу серця: недостатня частота (менше 100 в хв.) І недостатня глибина (менше 4-5 см) компресій або перерви між ними більше 10 </a:t>
            </a:r>
            <a:r>
              <a:rPr lang="uk-UA" sz="2400" dirty="0" err="1"/>
              <a:t>сек</a:t>
            </a:r>
            <a:r>
              <a:rPr lang="uk-UA" sz="2400" dirty="0"/>
              <a:t>.</a:t>
            </a:r>
          </a:p>
          <a:p>
            <a:r>
              <a:rPr lang="uk-UA" sz="2400" dirty="0"/>
              <a:t>3.Неправильная техніка ШВЛ: не забезпечені прохідність дихальних шляхів, герметичність при вдування повітря (маска нещільно прилягає до обличчя пацієнта), повільне вдування повітря.</a:t>
            </a:r>
          </a:p>
          <a:p>
            <a:r>
              <a:rPr lang="uk-UA" sz="2400" dirty="0"/>
              <a:t>4.Пізній початок введення адреналіну або інтервали між уведенням  ін'єкціями, що перевищують 5хв.</a:t>
            </a:r>
          </a:p>
        </p:txBody>
      </p:sp>
    </p:spTree>
    <p:extLst>
      <p:ext uri="{BB962C8B-B14F-4D97-AF65-F5344CB8AC3E}">
        <p14:creationId xmlns:p14="http://schemas.microsoft.com/office/powerpoint/2010/main" val="3198839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9742" y="211155"/>
            <a:ext cx="8569683" cy="67374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 err="1"/>
              <a:t>Догоспітальний</a:t>
            </a:r>
            <a:r>
              <a:rPr lang="uk-UA" sz="2400" dirty="0"/>
              <a:t> етап серцево-легеневої реанімації</a:t>
            </a:r>
            <a:br>
              <a:rPr lang="uk-UA" sz="2400" dirty="0"/>
            </a:b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735" y="884903"/>
            <a:ext cx="11371877" cy="5973097"/>
          </a:xfrm>
        </p:spPr>
        <p:txBody>
          <a:bodyPr>
            <a:normAutofit/>
          </a:bodyPr>
          <a:lstStyle/>
          <a:p>
            <a:r>
              <a:rPr lang="uk-UA" sz="2000" b="1" i="1" dirty="0"/>
              <a:t>Подальші дії, спрямовані на підтримку життя </a:t>
            </a:r>
            <a:r>
              <a:rPr lang="uk-UA" sz="2000" i="1" dirty="0"/>
              <a:t>(</a:t>
            </a:r>
            <a:r>
              <a:rPr lang="uk-UA" sz="2000" b="1" i="1" dirty="0"/>
              <a:t>відновлення спонтанного кровообігу</a:t>
            </a:r>
            <a:r>
              <a:rPr lang="uk-UA" sz="2000" dirty="0"/>
              <a:t>)</a:t>
            </a:r>
          </a:p>
          <a:p>
            <a:r>
              <a:rPr lang="uk-UA" sz="2000" dirty="0"/>
              <a:t>Введення медикаментозних засобів і рідин.</a:t>
            </a:r>
          </a:p>
          <a:p>
            <a:r>
              <a:rPr lang="uk-UA" sz="2000" dirty="0"/>
              <a:t>Внутрішньовенний спосіб введення лікарських препаратів.</a:t>
            </a:r>
          </a:p>
          <a:p>
            <a:r>
              <a:rPr lang="uk-UA" sz="2000" dirty="0"/>
              <a:t>Можливо введення лікарських препаратів в периферичну вену.</a:t>
            </a:r>
          </a:p>
          <a:p>
            <a:r>
              <a:rPr lang="uk-UA" sz="2000" dirty="0"/>
              <a:t>Після кожного </a:t>
            </a:r>
            <a:r>
              <a:rPr lang="uk-UA" sz="2000" dirty="0" err="1"/>
              <a:t>болюсного</a:t>
            </a:r>
            <a:r>
              <a:rPr lang="uk-UA" sz="2000" dirty="0"/>
              <a:t> введення необхідно піднімати руку хворого для прискорення доставки препарату до серця, супроводжуючи </a:t>
            </a:r>
            <a:r>
              <a:rPr lang="uk-UA" sz="2000" dirty="0" err="1"/>
              <a:t>болюс</a:t>
            </a:r>
            <a:r>
              <a:rPr lang="uk-UA" sz="2000" dirty="0"/>
              <a:t> введенням деякої кількості рідини (для його проштовхування).</a:t>
            </a:r>
          </a:p>
          <a:p>
            <a:r>
              <a:rPr lang="uk-UA" sz="2000" dirty="0"/>
              <a:t>Для доступу в центральну вену переважно катетеризувати підключичну або внутрішню яремну вену.</a:t>
            </a:r>
          </a:p>
          <a:p>
            <a:r>
              <a:rPr lang="uk-UA" sz="2000" dirty="0"/>
              <a:t>Введення лікарських препаратів в стегнову вену пов'язане з їх сповільненою доставкою до серця і зменшенням концентрації.</a:t>
            </a:r>
          </a:p>
          <a:p>
            <a:r>
              <a:rPr lang="uk-UA" sz="2000" dirty="0" err="1"/>
              <a:t>Ендотрахеальний</a:t>
            </a:r>
            <a:r>
              <a:rPr lang="uk-UA" sz="2000" dirty="0"/>
              <a:t> спосіб введення лікарських препаратів.</a:t>
            </a:r>
          </a:p>
        </p:txBody>
      </p:sp>
    </p:spTree>
    <p:extLst>
      <p:ext uri="{BB962C8B-B14F-4D97-AF65-F5344CB8AC3E}">
        <p14:creationId xmlns:p14="http://schemas.microsoft.com/office/powerpoint/2010/main" val="2316137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284" y="368710"/>
            <a:ext cx="11739716" cy="6695768"/>
          </a:xfrm>
        </p:spPr>
        <p:txBody>
          <a:bodyPr>
            <a:noAutofit/>
          </a:bodyPr>
          <a:lstStyle/>
          <a:p>
            <a:r>
              <a:rPr lang="uk-UA" sz="2000" dirty="0"/>
              <a:t>Якщо </a:t>
            </a:r>
            <a:r>
              <a:rPr lang="uk-UA" sz="2000" dirty="0" err="1"/>
              <a:t>інтубація</a:t>
            </a:r>
            <a:r>
              <a:rPr lang="uk-UA" sz="2000" dirty="0"/>
              <a:t> трахеї проведена раніше, ніж забезпечений венозний доступ, то атропін, адреналін, лідокаїн можна через зонд в трахею.</a:t>
            </a:r>
          </a:p>
          <a:p>
            <a:r>
              <a:rPr lang="uk-UA" sz="2000" dirty="0"/>
              <a:t>Препарати розводять 10 мл ізотонічного розчину хлориду натрію і їх дози повинні бути в 2-2,5 рази більше, ніж при внутрішньовенному введенні.</a:t>
            </a:r>
          </a:p>
          <a:p>
            <a:r>
              <a:rPr lang="uk-UA" sz="2000" dirty="0"/>
              <a:t>Дати зволожений кисень в максимально доступній концентрації об’ємом 10 - 15л/хв. чи до досягнення показників </a:t>
            </a:r>
            <a:r>
              <a:rPr lang="uk-UA" sz="2000" dirty="0" err="1"/>
              <a:t>пульсоксиметрії</a:t>
            </a:r>
            <a:r>
              <a:rPr lang="uk-UA" sz="2000" dirty="0"/>
              <a:t> 95% і вище.</a:t>
            </a:r>
          </a:p>
          <a:p>
            <a:r>
              <a:rPr lang="uk-UA" sz="2000" dirty="0" err="1"/>
              <a:t>Епінефрин</a:t>
            </a:r>
            <a:r>
              <a:rPr lang="uk-UA" sz="2000" dirty="0"/>
              <a:t> (1 мг) кожні 3-5 хв. протягом проведення СЛР за підтвердженого монітором ритму, що не потребує дефібриляції (асистолії чи БПЕАС).</a:t>
            </a:r>
          </a:p>
          <a:p>
            <a:r>
              <a:rPr lang="uk-UA" sz="2000" dirty="0" err="1"/>
              <a:t>Епінефрин</a:t>
            </a:r>
            <a:r>
              <a:rPr lang="uk-UA" sz="2000" dirty="0"/>
              <a:t> (1мг) після 3 дефібриляції і в подальшому кожні 3-5 хв. протягом проведення СЛР за ритму, що потребує дефібриляції.</a:t>
            </a:r>
          </a:p>
          <a:p>
            <a:r>
              <a:rPr lang="uk-UA" sz="2000" dirty="0"/>
              <a:t>Аміодарон (300 мг.) після третьої дефібриляції одноразово одразу після введення </a:t>
            </a:r>
            <a:r>
              <a:rPr lang="uk-UA" sz="2000" dirty="0" err="1"/>
              <a:t>епінефрину</a:t>
            </a:r>
            <a:r>
              <a:rPr lang="uk-UA" sz="2000" dirty="0"/>
              <a:t>. </a:t>
            </a:r>
          </a:p>
          <a:p>
            <a:r>
              <a:rPr lang="uk-UA" sz="2000" b="1" dirty="0"/>
              <a:t> </a:t>
            </a:r>
            <a:r>
              <a:rPr lang="uk-UA" sz="2000" dirty="0"/>
              <a:t> Одразу після визначення ритму при РСС при необхідності провести дефібриляцію та одразу продовжити СЛР до наступного аналізу ритму через 2 хв.</a:t>
            </a:r>
          </a:p>
          <a:p>
            <a:r>
              <a:rPr lang="uk-UA" sz="2000" dirty="0"/>
              <a:t>2. Проводити зміну особи, що проводить компресії грудної клітки, варто кожні 2 хвилини в момент аналізу ритму дефібрилятором, а за його відсутності – кожні 2 хвилини, уникаючи перерв в СЛР</a:t>
            </a:r>
          </a:p>
        </p:txBody>
      </p:sp>
    </p:spTree>
    <p:extLst>
      <p:ext uri="{BB962C8B-B14F-4D97-AF65-F5344CB8AC3E}">
        <p14:creationId xmlns:p14="http://schemas.microsoft.com/office/powerpoint/2010/main" val="12967886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4968" y="825908"/>
            <a:ext cx="11504612" cy="6341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/>
              <a:t>ЕКГ</a:t>
            </a:r>
          </a:p>
          <a:p>
            <a:r>
              <a:rPr lang="uk-UA" sz="2400" i="1" dirty="0">
                <a:solidFill>
                  <a:srgbClr val="FFFF00"/>
                </a:solidFill>
              </a:rPr>
              <a:t>Запис ЕКГ, проводиться з метою диференціального діагнозу між основними причинами зупинки кровообігу (фібриляція шлуночків-70-80%, асистолія шлуночків-10-29%, електромеханічна дисоціація-3%).</a:t>
            </a:r>
          </a:p>
          <a:p>
            <a:pPr marL="0" indent="0">
              <a:buNone/>
            </a:pPr>
            <a:r>
              <a:rPr lang="uk-UA" sz="2400" b="1" dirty="0"/>
              <a:t>Тактика при фібриляції шлуночків </a:t>
            </a:r>
          </a:p>
          <a:p>
            <a:pPr marL="0" indent="0">
              <a:buNone/>
            </a:pPr>
            <a:r>
              <a:rPr lang="uk-UA" sz="2400" dirty="0"/>
              <a:t>При виявленні фібриляції шлуночків при відсутності дефібрилятора необхідно нанести енергійний удар кулаком в область серця (</a:t>
            </a:r>
            <a:r>
              <a:rPr lang="uk-UA" sz="2400" dirty="0" err="1"/>
              <a:t>прекардіальний</a:t>
            </a:r>
            <a:r>
              <a:rPr lang="uk-UA" sz="2400" dirty="0"/>
              <a:t> удар) і в разі відсутності пульсу на сонних артеріях приступити до серцево-легеневої реанімації.</a:t>
            </a:r>
          </a:p>
          <a:p>
            <a:r>
              <a:rPr lang="uk-UA" sz="2400" dirty="0"/>
              <a:t>Найшвидший, ефективний і загальноприйнятий метод припинення </a:t>
            </a:r>
            <a:r>
              <a:rPr lang="uk-UA" sz="2400" dirty="0" err="1"/>
              <a:t>шлуночкової</a:t>
            </a:r>
            <a:r>
              <a:rPr lang="uk-UA" sz="2400" dirty="0"/>
              <a:t> тахікардії та фібриляції шлуночків - електрична дефібриляція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09004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697" y="501445"/>
            <a:ext cx="11017915" cy="609108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uk-UA" sz="2000" dirty="0"/>
              <a:t>Після введення препарату необхідно виконати послідовно 2-3 вдиху (припинивши при цьому непрямий масаж серця) для розподілу ліків по бронхіальному дереву. </a:t>
            </a:r>
            <a:r>
              <a:rPr lang="uk-UA" sz="2000" dirty="0" err="1"/>
              <a:t>Внутрішньосерцевий</a:t>
            </a:r>
            <a:r>
              <a:rPr lang="uk-UA" sz="2000" dirty="0"/>
              <a:t> спосіб введення лікарських </a:t>
            </a:r>
            <a:r>
              <a:rPr lang="uk-UA" sz="2000" dirty="0" err="1"/>
              <a:t>препаратів.Застосовується</a:t>
            </a:r>
            <a:r>
              <a:rPr lang="uk-UA" sz="2000" dirty="0"/>
              <a:t> при неможливості введення препаратів іншим способом. При </a:t>
            </a:r>
            <a:r>
              <a:rPr lang="uk-UA" sz="2000" dirty="0" err="1"/>
              <a:t>внутрішньосерцевих</a:t>
            </a:r>
            <a:r>
              <a:rPr lang="uk-UA" sz="2000" dirty="0"/>
              <a:t> ін'єкціях в 40% випадків пошкоджуються великі коронарні артерії</a:t>
            </a:r>
          </a:p>
          <a:p>
            <a:r>
              <a:rPr lang="uk-UA" sz="2000" dirty="0"/>
              <a:t>Непрямий масаж серця (100 компресій за 1 хв) та штучне дихання із рота в рот (чи з рота в ніс у співвідношенні 30:2), </a:t>
            </a:r>
            <a:r>
              <a:rPr lang="uk-UA" sz="2000" u="sng" dirty="0"/>
              <a:t>не можна переривати масаж серця більш ніж на 10 </a:t>
            </a:r>
            <a:r>
              <a:rPr lang="uk-UA" sz="2000" u="sng" dirty="0" err="1"/>
              <a:t>сек</a:t>
            </a:r>
            <a:r>
              <a:rPr lang="uk-UA" sz="2000" dirty="0"/>
              <a:t>. </a:t>
            </a:r>
          </a:p>
          <a:p>
            <a:pPr lvl="0"/>
            <a:r>
              <a:rPr lang="uk-UA" sz="2000" dirty="0"/>
              <a:t>Провести електричну дефібриляцію розрядом 200, 300 і 360 </a:t>
            </a:r>
            <a:r>
              <a:rPr lang="uk-UA" sz="2000" dirty="0" err="1"/>
              <a:t>Дж</a:t>
            </a:r>
            <a:r>
              <a:rPr lang="uk-UA" sz="2000" dirty="0"/>
              <a:t>. Якщо </a:t>
            </a:r>
            <a:r>
              <a:rPr lang="uk-UA" sz="2000" u="sng" dirty="0">
                <a:hlinkClick r:id="rId2" action="ppaction://hlinkfile"/>
              </a:rPr>
              <a:t>ФШ</a:t>
            </a:r>
            <a:r>
              <a:rPr lang="uk-UA" sz="2000" dirty="0"/>
              <a:t> зберігається, то через 2 хв повторюють розрядом 300 </a:t>
            </a:r>
            <a:r>
              <a:rPr lang="uk-UA" sz="2000" dirty="0" err="1"/>
              <a:t>Дж</a:t>
            </a:r>
            <a:r>
              <a:rPr lang="uk-UA" sz="2000" dirty="0"/>
              <a:t>.</a:t>
            </a:r>
          </a:p>
          <a:p>
            <a:pPr lvl="0"/>
            <a:r>
              <a:rPr lang="uk-UA" sz="2000" dirty="0" err="1"/>
              <a:t>Інтубація</a:t>
            </a:r>
            <a:r>
              <a:rPr lang="uk-UA" sz="2000" dirty="0"/>
              <a:t> трахеї та забезпечення венозного доступу.</a:t>
            </a:r>
          </a:p>
          <a:p>
            <a:pPr lvl="0"/>
            <a:r>
              <a:rPr lang="uk-UA" sz="2000" dirty="0"/>
              <a:t>Ввести 1 мл 1% розчину (1 мг) адреналіну в/в кожні 3-5 хв (не менше 2 разів). Можливе введення </a:t>
            </a:r>
            <a:r>
              <a:rPr lang="uk-UA" sz="2000" dirty="0" err="1"/>
              <a:t>ендотрахеально</a:t>
            </a:r>
            <a:r>
              <a:rPr lang="uk-UA" sz="2000" dirty="0"/>
              <a:t> 2-2.5 мг + 3 мг атропіну.</a:t>
            </a:r>
          </a:p>
          <a:p>
            <a:pPr lvl="0"/>
            <a:r>
              <a:rPr lang="uk-UA" sz="2000" dirty="0"/>
              <a:t>Знову проводять електричну дефібриляцію розрядом 360 </a:t>
            </a:r>
            <a:r>
              <a:rPr lang="uk-UA" sz="2000" dirty="0" err="1"/>
              <a:t>Дж</a:t>
            </a:r>
            <a:r>
              <a:rPr lang="uk-UA" sz="2000" dirty="0"/>
              <a:t>.</a:t>
            </a:r>
          </a:p>
          <a:p>
            <a:pPr lvl="0"/>
            <a:r>
              <a:rPr lang="uk-UA" sz="2000" dirty="0"/>
              <a:t>Ввести 300 мг </a:t>
            </a:r>
            <a:r>
              <a:rPr lang="uk-UA" sz="2000" dirty="0" err="1"/>
              <a:t>аміодарону</a:t>
            </a:r>
            <a:r>
              <a:rPr lang="uk-UA" sz="2000" dirty="0"/>
              <a:t> або 1 мг/кг </a:t>
            </a:r>
            <a:r>
              <a:rPr lang="uk-UA" sz="2000" dirty="0" err="1"/>
              <a:t>лідокаїну</a:t>
            </a:r>
            <a:r>
              <a:rPr lang="uk-UA" sz="2000" dirty="0"/>
              <a:t> в/в </a:t>
            </a:r>
            <a:r>
              <a:rPr lang="uk-UA" sz="2000" dirty="0" err="1"/>
              <a:t>струмено</a:t>
            </a:r>
            <a:r>
              <a:rPr lang="uk-UA" sz="2000" dirty="0"/>
              <a:t> або 5 мг/кг </a:t>
            </a:r>
            <a:r>
              <a:rPr lang="uk-UA" sz="2000" dirty="0" err="1"/>
              <a:t>бретилію</a:t>
            </a:r>
            <a:r>
              <a:rPr lang="uk-UA" sz="2000" dirty="0"/>
              <a:t> (</a:t>
            </a:r>
            <a:r>
              <a:rPr lang="uk-UA" sz="2000" dirty="0" err="1"/>
              <a:t>орніду</a:t>
            </a:r>
            <a:r>
              <a:rPr lang="uk-UA" sz="2000" dirty="0"/>
              <a:t>) в/в </a:t>
            </a:r>
            <a:r>
              <a:rPr lang="uk-UA" sz="2000" dirty="0" err="1"/>
              <a:t>стуменево</a:t>
            </a:r>
            <a:r>
              <a:rPr lang="uk-UA" sz="2000" dirty="0"/>
              <a:t> і через 2 хв провести дефібриляцію 360 </a:t>
            </a:r>
            <a:r>
              <a:rPr lang="uk-UA" sz="2000" dirty="0" err="1"/>
              <a:t>Дж</a:t>
            </a:r>
            <a:r>
              <a:rPr lang="uk-UA" sz="2000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55238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713" y="847686"/>
            <a:ext cx="11157744" cy="46682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uk-UA" sz="5000" dirty="0"/>
          </a:p>
          <a:p>
            <a:pPr marL="0" indent="0">
              <a:buNone/>
            </a:pPr>
            <a:r>
              <a:rPr lang="uk-UA" sz="3400" b="1" dirty="0"/>
              <a:t>Електромеханічна дисоціація </a:t>
            </a:r>
            <a:r>
              <a:rPr lang="uk-UA" sz="3400" dirty="0"/>
              <a:t>- це відсутність пульсу і дихання у хворого із збереженою електричної активністю серця (на моніторі ритм видно, а пульсу немає).</a:t>
            </a:r>
          </a:p>
          <a:p>
            <a:pPr marL="0" indent="0">
              <a:buNone/>
            </a:pPr>
            <a:r>
              <a:rPr lang="uk-UA" sz="3400" u="sng" dirty="0"/>
              <a:t>Проводять загальні реанімаційні заходи</a:t>
            </a:r>
            <a:r>
              <a:rPr lang="uk-UA" sz="3400" dirty="0"/>
              <a:t>.</a:t>
            </a:r>
          </a:p>
          <a:p>
            <a:r>
              <a:rPr lang="uk-UA" sz="3400" dirty="0"/>
              <a:t>Внутрішньовенно ввести адреналін в дозі 1 мг кожні 3-5 хв.</a:t>
            </a:r>
          </a:p>
          <a:p>
            <a:r>
              <a:rPr lang="uk-UA" sz="3400" dirty="0"/>
              <a:t>Внутрішньовенно ввести атропін в дозі 1 мг кожні 3-5 хв.</a:t>
            </a:r>
          </a:p>
          <a:p>
            <a:r>
              <a:rPr lang="uk-UA" sz="3400" dirty="0"/>
              <a:t>Провести </a:t>
            </a:r>
            <a:r>
              <a:rPr lang="uk-UA" sz="3400" dirty="0" err="1"/>
              <a:t>електрокардіостимуляції</a:t>
            </a:r>
            <a:r>
              <a:rPr lang="uk-UA" sz="3400" dirty="0"/>
              <a:t>.</a:t>
            </a:r>
          </a:p>
          <a:p>
            <a:r>
              <a:rPr lang="uk-UA" sz="3400" dirty="0"/>
              <a:t>Заходи щодо усунення причин електромеханічної дисоціації.</a:t>
            </a:r>
          </a:p>
          <a:p>
            <a:pPr marL="0" indent="0">
              <a:buNone/>
            </a:pPr>
            <a:endParaRPr lang="uk-UA" sz="5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8515" y="324466"/>
            <a:ext cx="10132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/>
              <a:t>Догоспітальний</a:t>
            </a:r>
            <a:r>
              <a:rPr lang="uk-UA" sz="2800" dirty="0"/>
              <a:t> етап серцево-легеневої реанімації</a:t>
            </a:r>
          </a:p>
        </p:txBody>
      </p:sp>
    </p:spTree>
    <p:extLst>
      <p:ext uri="{BB962C8B-B14F-4D97-AF65-F5344CB8AC3E}">
        <p14:creationId xmlns:p14="http://schemas.microsoft.com/office/powerpoint/2010/main" val="15436469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6009" y="181659"/>
            <a:ext cx="8911687" cy="1280890"/>
          </a:xfrm>
        </p:spPr>
        <p:txBody>
          <a:bodyPr/>
          <a:lstStyle/>
          <a:p>
            <a:pPr algn="ctr"/>
            <a:r>
              <a:rPr lang="uk-UA" dirty="0" err="1"/>
              <a:t>Догоспітальний</a:t>
            </a:r>
            <a:r>
              <a:rPr lang="uk-UA" dirty="0"/>
              <a:t> етап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961" y="1681316"/>
            <a:ext cx="11150651" cy="48817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200" b="1" dirty="0"/>
              <a:t>Тактика при асистолії</a:t>
            </a:r>
            <a:r>
              <a:rPr lang="uk-UA" sz="2200" dirty="0"/>
              <a:t>.</a:t>
            </a:r>
          </a:p>
          <a:p>
            <a:r>
              <a:rPr lang="uk-UA" sz="2200" dirty="0"/>
              <a:t>Проводять загальні реанімаційні заходи.</a:t>
            </a:r>
          </a:p>
          <a:p>
            <a:r>
              <a:rPr lang="uk-UA" sz="2200" dirty="0"/>
              <a:t>Внутрішньовенно ввести адреналін в дозі 1 мг кожні 3-5 хв.</a:t>
            </a:r>
          </a:p>
          <a:p>
            <a:r>
              <a:rPr lang="uk-UA" sz="2200" dirty="0"/>
              <a:t>Внутрішньовенно ввести атропін в дозі 1 мг кожні 3-5 хв. Провести </a:t>
            </a:r>
            <a:r>
              <a:rPr lang="uk-UA" sz="2200" dirty="0" err="1"/>
              <a:t>електрокардіостимуляції</a:t>
            </a:r>
            <a:r>
              <a:rPr lang="uk-UA" sz="2200" dirty="0"/>
              <a:t>.</a:t>
            </a:r>
          </a:p>
          <a:p>
            <a:r>
              <a:rPr lang="uk-UA" sz="2200" dirty="0"/>
              <a:t>На 15-й хвилині реанімації ввести бікарбонат натрію.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accent1"/>
                </a:solidFill>
              </a:rPr>
              <a:t>У разі ефективності реанімаційних заходів необхідно:</a:t>
            </a:r>
          </a:p>
          <a:p>
            <a:r>
              <a:rPr lang="uk-UA" sz="2200" dirty="0"/>
              <a:t>Переконатися в адекватної вентиляції </a:t>
            </a:r>
            <a:r>
              <a:rPr lang="uk-UA" sz="2200" dirty="0" err="1"/>
              <a:t>легенів</a:t>
            </a:r>
            <a:r>
              <a:rPr lang="uk-UA" sz="2200" dirty="0"/>
              <a:t>.</a:t>
            </a:r>
          </a:p>
          <a:p>
            <a:r>
              <a:rPr lang="uk-UA" sz="2200" dirty="0"/>
              <a:t>Продовжувати введення </a:t>
            </a:r>
            <a:r>
              <a:rPr lang="uk-UA" sz="2200" dirty="0" err="1"/>
              <a:t>антиаритмічних</a:t>
            </a:r>
            <a:r>
              <a:rPr lang="uk-UA" sz="2200" dirty="0"/>
              <a:t> препаратів з профілактичною метою.</a:t>
            </a:r>
          </a:p>
          <a:p>
            <a:r>
              <a:rPr lang="uk-UA" sz="2200" dirty="0"/>
              <a:t>Проводити діагностику та лікування захворювання, яке стало причиною раптової серцевої смерті.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8789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7794" y="132735"/>
            <a:ext cx="8377954" cy="592394"/>
          </a:xfrm>
        </p:spPr>
        <p:txBody>
          <a:bodyPr>
            <a:normAutofit fontScale="90000"/>
          </a:bodyPr>
          <a:lstStyle/>
          <a:p>
            <a:r>
              <a:rPr lang="uk-UA" sz="2800" dirty="0"/>
              <a:t>Госпітальний етап серцево-легеневої реанімації</a:t>
            </a:r>
            <a:br>
              <a:rPr lang="uk-UA" sz="2800" dirty="0"/>
            </a:b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9269" y="1337406"/>
            <a:ext cx="11552731" cy="3777622"/>
          </a:xfrm>
        </p:spPr>
        <p:txBody>
          <a:bodyPr>
            <a:normAutofit fontScale="25000" lnSpcReduction="20000"/>
          </a:bodyPr>
          <a:lstStyle/>
          <a:p>
            <a:r>
              <a:rPr lang="uk-UA" sz="8000" dirty="0"/>
              <a:t>Після госпіталізації пацієнта тактика його ведення складається із заходів щодо медикаментозної терапії, спрямованих на стабілізацію стану після проведення серцево-легеневої реанімації і на лікування того захворювання, яке стало причиною раптової серцевої смерті. Крім того, в стаціонарі вирішується питання про необхідність хірургічної корекції наявної патології.</a:t>
            </a:r>
          </a:p>
          <a:p>
            <a:r>
              <a:rPr lang="uk-UA" sz="8000" b="1" i="1" dirty="0"/>
              <a:t>Консервативна терапія</a:t>
            </a:r>
            <a:r>
              <a:rPr lang="uk-UA" sz="8000" dirty="0"/>
              <a:t>. </a:t>
            </a:r>
          </a:p>
          <a:p>
            <a:pPr marL="0" indent="0">
              <a:buNone/>
            </a:pPr>
            <a:r>
              <a:rPr lang="uk-UA" sz="8000" i="1" u="sng" dirty="0"/>
              <a:t>Завдання консервативної терапії</a:t>
            </a:r>
            <a:r>
              <a:rPr lang="uk-UA" sz="8000" u="sng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8000" dirty="0"/>
              <a:t>Підтримка серцевої діяльності на госпітальному етапі. Терапія в стаціонарі спрямована на запобігання повторної раптової серцевої смерті, яка виникає в 50% випадків.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8000" dirty="0"/>
              <a:t>Усунення ішемії міокарда, серцевої недостатності, корекцію електролітних порушень.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8000" dirty="0"/>
              <a:t>Медикаментозна терапія захворювання, яке стало причиною раптової серцевої смерті.</a:t>
            </a:r>
          </a:p>
          <a:p>
            <a:r>
              <a:rPr lang="uk-UA" sz="8000" b="1" i="1" dirty="0"/>
              <a:t>Хірургічне лікування.</a:t>
            </a:r>
          </a:p>
        </p:txBody>
      </p:sp>
    </p:spTree>
    <p:extLst>
      <p:ext uri="{BB962C8B-B14F-4D97-AF65-F5344CB8AC3E}">
        <p14:creationId xmlns:p14="http://schemas.microsoft.com/office/powerpoint/2010/main" val="4456754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216" y="0"/>
            <a:ext cx="11695471" cy="6666271"/>
          </a:xfrm>
        </p:spPr>
        <p:txBody>
          <a:bodyPr>
            <a:noAutofit/>
          </a:bodyPr>
          <a:lstStyle/>
          <a:p>
            <a:r>
              <a:rPr lang="uk-UA" sz="2000" b="1" i="1" dirty="0"/>
              <a:t>Радіочастотна абляція </a:t>
            </a:r>
            <a:r>
              <a:rPr lang="uk-UA" sz="2000" dirty="0"/>
              <a:t>. Проводиться пацієнтам, які перенесли раптову серцеву смерть і мають часті епізоди </a:t>
            </a:r>
            <a:r>
              <a:rPr lang="uk-UA" sz="2000" dirty="0" err="1"/>
              <a:t>вентрикулярних</a:t>
            </a:r>
            <a:r>
              <a:rPr lang="uk-UA" sz="2000" dirty="0"/>
              <a:t> </a:t>
            </a:r>
            <a:r>
              <a:rPr lang="uk-UA" sz="2000" dirty="0" err="1"/>
              <a:t>тахіаритмій</a:t>
            </a:r>
            <a:r>
              <a:rPr lang="uk-UA" sz="2000" dirty="0"/>
              <a:t> після імплантації </a:t>
            </a:r>
            <a:r>
              <a:rPr lang="uk-UA" sz="2000" dirty="0" err="1"/>
              <a:t>кардіовертера</a:t>
            </a:r>
            <a:r>
              <a:rPr lang="uk-UA" sz="2000" dirty="0"/>
              <a:t>-дефібрилятора в ході </a:t>
            </a:r>
            <a:r>
              <a:rPr lang="uk-UA" sz="2000" dirty="0" err="1"/>
              <a:t>внутрішньосерцевого</a:t>
            </a:r>
            <a:r>
              <a:rPr lang="uk-UA" sz="2000" dirty="0"/>
              <a:t> електрофізіологічного дослідження. Ефективність процедури становить понад 90% при лікуванні </a:t>
            </a:r>
            <a:r>
              <a:rPr lang="uk-UA" sz="2000" dirty="0" err="1"/>
              <a:t>реципрокних</a:t>
            </a:r>
            <a:r>
              <a:rPr lang="uk-UA" sz="2000" dirty="0"/>
              <a:t> </a:t>
            </a:r>
            <a:r>
              <a:rPr lang="uk-UA" sz="2000" dirty="0" err="1"/>
              <a:t>тахікардій</a:t>
            </a:r>
            <a:r>
              <a:rPr lang="uk-UA" sz="2000" dirty="0"/>
              <a:t> (</a:t>
            </a:r>
            <a:r>
              <a:rPr lang="uk-UA" sz="2000" dirty="0" err="1"/>
              <a:t>атрівентрикулярної</a:t>
            </a:r>
            <a:r>
              <a:rPr lang="uk-UA" sz="2000" dirty="0"/>
              <a:t> вузлової тахікардії), осередкової </a:t>
            </a:r>
            <a:r>
              <a:rPr lang="uk-UA" sz="2000" dirty="0" err="1"/>
              <a:t>передсердної</a:t>
            </a:r>
            <a:r>
              <a:rPr lang="uk-UA" sz="2000" dirty="0"/>
              <a:t> тахікардії, тріпотіння передсердь, осередкової </a:t>
            </a:r>
            <a:r>
              <a:rPr lang="uk-UA" sz="2000" dirty="0" err="1"/>
              <a:t>ідіопатичною</a:t>
            </a:r>
            <a:r>
              <a:rPr lang="uk-UA" sz="2000" dirty="0"/>
              <a:t> </a:t>
            </a:r>
            <a:r>
              <a:rPr lang="uk-UA" sz="2000" dirty="0" err="1"/>
              <a:t>шлуночкової</a:t>
            </a:r>
            <a:r>
              <a:rPr lang="uk-UA" sz="2000" dirty="0"/>
              <a:t> тахікардії (з ектопічним вогнищем виникнення збудження в вихідному тракті правого шлуночка, в області лівих відділів перегородки серця або ніжці пучка </a:t>
            </a:r>
            <a:r>
              <a:rPr lang="uk-UA" sz="2000" dirty="0" err="1"/>
              <a:t>Гіса</a:t>
            </a:r>
            <a:r>
              <a:rPr lang="uk-UA" sz="2000" dirty="0"/>
              <a:t>) .</a:t>
            </a:r>
          </a:p>
          <a:p>
            <a:r>
              <a:rPr lang="uk-UA" sz="2000" b="1" i="1" dirty="0"/>
              <a:t>Імплантації </a:t>
            </a:r>
            <a:r>
              <a:rPr lang="uk-UA" sz="2000" b="1" i="1" dirty="0" err="1"/>
              <a:t>кардіовертера</a:t>
            </a:r>
            <a:r>
              <a:rPr lang="uk-UA" sz="2000" b="1" i="1" dirty="0"/>
              <a:t>-дефібрилятора</a:t>
            </a:r>
            <a:r>
              <a:rPr lang="uk-UA" sz="2000" dirty="0"/>
              <a:t>. Цей метод ефективний для профілактики раптової серцевої смерті у пацієнтів з фракцією викиду лівого шлуночка &lt;35% і високим ризиком </a:t>
            </a:r>
            <a:r>
              <a:rPr lang="uk-UA" sz="2000" dirty="0" err="1"/>
              <a:t>шлуночкової</a:t>
            </a:r>
            <a:r>
              <a:rPr lang="uk-UA" sz="2000" dirty="0"/>
              <a:t> тахікардії або фібриляції передсердь.</a:t>
            </a:r>
          </a:p>
          <a:p>
            <a:r>
              <a:rPr lang="uk-UA" sz="2000" b="1" i="1" dirty="0"/>
              <a:t>Хірургічне лікування захворювання, яке стало причиною раптової серцевої смерті</a:t>
            </a:r>
            <a:r>
              <a:rPr lang="uk-UA" sz="2000" dirty="0"/>
              <a:t>.</a:t>
            </a:r>
          </a:p>
          <a:p>
            <a:r>
              <a:rPr lang="uk-UA" sz="2000" b="1" i="1" dirty="0"/>
              <a:t>Аортокоронарне шунтування (АКШ).</a:t>
            </a:r>
            <a:r>
              <a:rPr lang="uk-UA" sz="2000" dirty="0"/>
              <a:t>Знижує ризик раптової серцевої смерті у пацієнтів з тяжкою ІХС, </a:t>
            </a:r>
            <a:r>
              <a:rPr lang="uk-UA" sz="2000" dirty="0" err="1"/>
              <a:t>многососудістим</a:t>
            </a:r>
            <a:r>
              <a:rPr lang="uk-UA" sz="2000" dirty="0"/>
              <a:t> захворюванням і серцевою недостатністю. Найбільш ефективно АКШ у пацієнтів з локальним ураженням коронарних артерій. У 85% пацієнтів відбувається повне усунення симптомів захворювання або значне зменшення їх </a:t>
            </a:r>
            <a:r>
              <a:rPr lang="uk-UA" sz="2000" dirty="0" err="1"/>
              <a:t>вираженості</a:t>
            </a:r>
            <a:r>
              <a:rPr lang="uk-UA" sz="2000" dirty="0"/>
              <a:t>.</a:t>
            </a:r>
          </a:p>
          <a:p>
            <a:r>
              <a:rPr lang="uk-UA" sz="2000" b="1" i="1" dirty="0"/>
              <a:t>Пластика клапанів серця</a:t>
            </a:r>
            <a:r>
              <a:rPr lang="uk-UA" sz="2000" dirty="0"/>
              <a:t>. Проводиться пацієнтам з аортальним, </a:t>
            </a:r>
            <a:r>
              <a:rPr lang="uk-UA" sz="2000" dirty="0" err="1"/>
              <a:t>мітаральним</a:t>
            </a:r>
            <a:r>
              <a:rPr lang="uk-UA" sz="2000" dirty="0"/>
              <a:t> </a:t>
            </a:r>
            <a:r>
              <a:rPr lang="uk-UA" sz="2000" dirty="0" err="1"/>
              <a:t>стенозом.Общая</a:t>
            </a:r>
            <a:r>
              <a:rPr lang="uk-UA" sz="2000" dirty="0"/>
              <a:t> виживаність у хворих з аортальним стенозом без хірургічного лікування становить 2 роки.</a:t>
            </a:r>
          </a:p>
        </p:txBody>
      </p:sp>
    </p:spTree>
    <p:extLst>
      <p:ext uri="{BB962C8B-B14F-4D97-AF65-F5344CB8AC3E}">
        <p14:creationId xmlns:p14="http://schemas.microsoft.com/office/powerpoint/2010/main" val="24477029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730" y="1306498"/>
            <a:ext cx="10044302" cy="1280890"/>
          </a:xfrm>
        </p:spPr>
        <p:txBody>
          <a:bodyPr>
            <a:normAutofit fontScale="90000"/>
          </a:bodyPr>
          <a:lstStyle/>
          <a:p>
            <a:r>
              <a:rPr lang="uk-UA" dirty="0"/>
              <a:t>Ведення пацієнтів, які перенесли раптову серцеву смерть, після виписки зі стаціонару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730" y="3080378"/>
            <a:ext cx="9680125" cy="3777622"/>
          </a:xfrm>
        </p:spPr>
        <p:txBody>
          <a:bodyPr>
            <a:normAutofit/>
          </a:bodyPr>
          <a:lstStyle/>
          <a:p>
            <a:r>
              <a:rPr lang="uk-UA" sz="2400" dirty="0"/>
              <a:t>Після виписки зі стаціонару пацієнт повинен перебувати під наглядом кардіолога, ангіології, терапевта.</a:t>
            </a:r>
          </a:p>
          <a:p>
            <a:r>
              <a:rPr lang="uk-UA" sz="2400" dirty="0"/>
              <a:t>Тактика ведення складається із заходів по лікуванню захворювання, яке стало причиною раптової серцевої смерті, а також на усунення або послаблення симптомів супутньої патології.</a:t>
            </a:r>
          </a:p>
        </p:txBody>
      </p:sp>
    </p:spTree>
    <p:extLst>
      <p:ext uri="{BB962C8B-B14F-4D97-AF65-F5344CB8AC3E}">
        <p14:creationId xmlns:p14="http://schemas.microsoft.com/office/powerpoint/2010/main" val="39990877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1316" y="0"/>
            <a:ext cx="9174367" cy="73741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Прогноз</a:t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7025" y="737419"/>
            <a:ext cx="10722947" cy="4421635"/>
          </a:xfrm>
        </p:spPr>
        <p:txBody>
          <a:bodyPr/>
          <a:lstStyle/>
          <a:p>
            <a:r>
              <a:rPr lang="ru-RU" dirty="0"/>
              <a:t>Для </a:t>
            </a:r>
            <a:r>
              <a:rPr lang="ru-RU" dirty="0" err="1"/>
              <a:t>прогностичної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стану </a:t>
            </a:r>
            <a:r>
              <a:rPr lang="ru-RU" dirty="0" err="1"/>
              <a:t>пацієнтів</a:t>
            </a:r>
            <a:r>
              <a:rPr lang="ru-RU" dirty="0"/>
              <a:t> з РСС </a:t>
            </a:r>
            <a:r>
              <a:rPr lang="ru-RU" dirty="0" err="1"/>
              <a:t>використовується</a:t>
            </a:r>
            <a:r>
              <a:rPr lang="ru-RU" dirty="0"/>
              <a:t> шкала </a:t>
            </a:r>
            <a:r>
              <a:rPr lang="ru-RU" dirty="0" err="1"/>
              <a:t>Thompson</a:t>
            </a:r>
            <a:r>
              <a:rPr lang="ru-RU" dirty="0"/>
              <a:t> и </a:t>
            </a:r>
            <a:r>
              <a:rPr lang="ru-RU" dirty="0" err="1"/>
              <a:t>McCullough</a:t>
            </a:r>
            <a:r>
              <a:rPr lang="ru-RU" dirty="0"/>
              <a:t>.</a:t>
            </a:r>
          </a:p>
          <a:p>
            <a:endParaRPr lang="uk-UA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353099"/>
              </p:ext>
            </p:extLst>
          </p:nvPr>
        </p:nvGraphicFramePr>
        <p:xfrm>
          <a:off x="1328917" y="1929225"/>
          <a:ext cx="893752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8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Клінічна характеристика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Бали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Систолічний</a:t>
                      </a:r>
                      <a:r>
                        <a:rPr lang="ru-RU" dirty="0"/>
                        <a:t> АТ&gt; 90 мм рт. ст.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Систолічний</a:t>
                      </a:r>
                      <a:r>
                        <a:rPr lang="ru-RU" dirty="0"/>
                        <a:t> АТ &lt;90 мм рт. </a:t>
                      </a:r>
                      <a:r>
                        <a:rPr lang="ru-RU" dirty="0" err="1"/>
                        <a:t>ст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Час </a:t>
                      </a:r>
                      <a:r>
                        <a:rPr lang="ru-RU" dirty="0" err="1"/>
                        <a:t>від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втрати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свідомості</a:t>
                      </a:r>
                      <a:r>
                        <a:rPr lang="ru-RU" dirty="0"/>
                        <a:t> до </a:t>
                      </a:r>
                      <a:r>
                        <a:rPr lang="ru-RU" dirty="0" err="1"/>
                        <a:t>появи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спонтанних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рухів</a:t>
                      </a:r>
                      <a:r>
                        <a:rPr lang="ru-RU" dirty="0"/>
                        <a:t> &lt;25 </a:t>
                      </a:r>
                      <a:r>
                        <a:rPr lang="ru-RU" dirty="0" err="1"/>
                        <a:t>хв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Час </a:t>
                      </a:r>
                      <a:r>
                        <a:rPr lang="ru-RU" dirty="0" err="1"/>
                        <a:t>від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втрати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свідомості</a:t>
                      </a:r>
                      <a:r>
                        <a:rPr lang="ru-RU" dirty="0"/>
                        <a:t> до </a:t>
                      </a:r>
                      <a:r>
                        <a:rPr lang="ru-RU" dirty="0" err="1"/>
                        <a:t>появи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спонтанних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рухів</a:t>
                      </a:r>
                      <a:r>
                        <a:rPr lang="ru-RU" dirty="0"/>
                        <a:t>&gt; 25 </a:t>
                      </a:r>
                      <a:r>
                        <a:rPr lang="ru-RU" dirty="0" err="1"/>
                        <a:t>хв</a:t>
                      </a:r>
                      <a:r>
                        <a:rPr lang="ru-RU" dirty="0"/>
                        <a:t>.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Наявність сухожильних рефлексів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Коматозний 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07025" y="4773088"/>
            <a:ext cx="116364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У пацієнтів з 3 балами за вказаною шкалою в 89% випадків відбувається відновлення функції ЦНС; в 82% випадків раптова серцева смерть у цій групі хворих повторно не виникає.</a:t>
            </a:r>
          </a:p>
          <a:p>
            <a:r>
              <a:rPr lang="uk-UA" sz="2000" dirty="0"/>
              <a:t>У пацієнтів з 2 балами шанси на виживання низькі, навіть незважаючи на проведене хірургічне лікування (первинну </a:t>
            </a:r>
            <a:r>
              <a:rPr lang="uk-UA" sz="2000" dirty="0" err="1"/>
              <a:t>ангіопластику</a:t>
            </a:r>
            <a:r>
              <a:rPr lang="uk-UA" sz="2000" dirty="0"/>
              <a:t>).</a:t>
            </a:r>
          </a:p>
          <a:p>
            <a:r>
              <a:rPr lang="uk-UA" sz="2000" dirty="0"/>
              <a:t>У пацієнтів з числом балів 0 - 1 прогноз несприятливий, </a:t>
            </a:r>
            <a:r>
              <a:rPr lang="uk-UA" sz="2000" dirty="0" err="1"/>
              <a:t>інвазивні</a:t>
            </a:r>
            <a:r>
              <a:rPr lang="uk-UA" sz="2000" dirty="0"/>
              <a:t> методи терапії не застосовуються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12484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/>
          <a:lstStyle/>
          <a:p>
            <a:r>
              <a:rPr lang="uk-UA" dirty="0"/>
              <a:t>Профілактика РСС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484" y="1327355"/>
            <a:ext cx="11488993" cy="49702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dirty="0"/>
              <a:t>Заходи профілактики раптової серцевої смерті повинні бути спрямовані на попередження, своєчасну діагностику і адекватну терапію захворювань, які є причиною її розвитку.</a:t>
            </a:r>
          </a:p>
          <a:p>
            <a:r>
              <a:rPr lang="uk-UA" sz="2000" b="1" dirty="0"/>
              <a:t>Первинна профілактика РСС</a:t>
            </a:r>
            <a:r>
              <a:rPr lang="uk-UA" sz="2000" dirty="0"/>
              <a:t>: терапевтичні заходи, спрямовані на зниження ризику виникнення РСС в осіб із ризиком РСС. Так як близько 80% випадків раптової серцевої смерті обумовлені ІХС, то первинна профілактика ВСС повинна бути спрямована на попередження атеросклерозу і модифікацію інших факторів ризику розвитку коронарної хвороби серця (</a:t>
            </a:r>
            <a:r>
              <a:rPr lang="uk-UA" sz="2000" dirty="0" err="1"/>
              <a:t>ліпідознижуючі</a:t>
            </a:r>
            <a:r>
              <a:rPr lang="uk-UA" sz="2000" dirty="0"/>
              <a:t> засоби, БАБ, </a:t>
            </a:r>
            <a:r>
              <a:rPr lang="uk-UA" sz="2000" dirty="0" err="1"/>
              <a:t>іАПФ</a:t>
            </a:r>
            <a:r>
              <a:rPr lang="uk-UA" sz="2000" dirty="0"/>
              <a:t> та антагоністи рецепторів альдостерону).</a:t>
            </a:r>
          </a:p>
          <a:p>
            <a:r>
              <a:rPr lang="uk-UA" sz="2000" b="1" dirty="0"/>
              <a:t>Вторинна профілактика РСС</a:t>
            </a:r>
            <a:r>
              <a:rPr lang="uk-UA" sz="2000" dirty="0"/>
              <a:t>: терапевтичні заходи, спрямовані на зниження ризику виникнення РСС у пацієнтів, які вже перенесли реанімаційні заходи або аритмії із загрозою для життя. Заходи вторинної профілактики полягають в ранній діагностиці та лікуванні патологічних станів, які є причиною раптової серцевої смерті.</a:t>
            </a:r>
          </a:p>
          <a:p>
            <a:r>
              <a:rPr lang="uk-UA" sz="2000" dirty="0"/>
              <a:t>Сучасні методи запобігання РСС з найбільш  доказовою базою ефективності у пацієнтів з груп високого ризику є імплантація </a:t>
            </a:r>
            <a:r>
              <a:rPr lang="uk-UA" sz="2000" dirty="0" err="1"/>
              <a:t>кардіоверткра</a:t>
            </a:r>
            <a:r>
              <a:rPr lang="uk-UA" sz="2000" dirty="0"/>
              <a:t>-дефібрилятора.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0084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5496" y="105660"/>
            <a:ext cx="8911687" cy="1280890"/>
          </a:xfrm>
        </p:spPr>
        <p:txBody>
          <a:bodyPr/>
          <a:lstStyle/>
          <a:p>
            <a:pPr algn="ctr"/>
            <a:r>
              <a:rPr lang="uk-UA" dirty="0"/>
              <a:t>Заключення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4555"/>
            <a:ext cx="10885180" cy="5250426"/>
          </a:xfrm>
        </p:spPr>
        <p:txBody>
          <a:bodyPr>
            <a:normAutofit/>
          </a:bodyPr>
          <a:lstStyle/>
          <a:p>
            <a:r>
              <a:rPr lang="uk-UA" sz="2000" dirty="0"/>
              <a:t>Хвороби серцево - судинної системи займають одне з провідних місць в структурі захворюваності і визначають рівень його смертності, тимчасової та стійкої втрати працездатності. При цьому на частку РСС припадає близько половини всіх смертей. У 50% випадків смертельні випадки при такому поширеному захворюванні, як ішемічна хвороба серця (ІХС), носять раптовий, перш за все </a:t>
            </a:r>
            <a:r>
              <a:rPr lang="uk-UA" sz="2000" dirty="0" err="1"/>
              <a:t>аритмогенного</a:t>
            </a:r>
            <a:r>
              <a:rPr lang="uk-UA" sz="2000" dirty="0"/>
              <a:t> характер. В наш час активно ведеться профілактика раптової серцевої смерті, що </a:t>
            </a:r>
            <a:r>
              <a:rPr lang="uk-UA" sz="2000" dirty="0" err="1"/>
              <a:t>імплантуючими</a:t>
            </a:r>
            <a:r>
              <a:rPr lang="uk-UA" sz="2000" dirty="0"/>
              <a:t> </a:t>
            </a:r>
            <a:r>
              <a:rPr lang="uk-UA" sz="2000" dirty="0" err="1"/>
              <a:t>кардіодефібриляторами</a:t>
            </a:r>
            <a:r>
              <a:rPr lang="uk-UA" sz="2000" dirty="0"/>
              <a:t>. Впровадження в клінічну практику протягом останніх десятиліть яких, викликало революцію в лікуванні </a:t>
            </a:r>
            <a:r>
              <a:rPr lang="uk-UA" sz="2000" dirty="0" err="1"/>
              <a:t>життєвозагрожуючих</a:t>
            </a:r>
            <a:r>
              <a:rPr lang="uk-UA" sz="2000" dirty="0"/>
              <a:t> аритмій. Ці дослідження продемонстрували перевагу даного підходу в порівнянні зі стандартними варіантами лікування, в зниженні частоти раптової серцевої смерті і загальної летальності. Проблема залишається ще не вирішеною, тривають різні заходи для поняття і вирішення даного питання. При лікуванні пацієнтів з серцево - судинними захворюваннями основні зусилля лікарів мають бути спрямовані на активну попередження раптової серцевої смерті за допомогою лікарських засобів, що мають максимальною ефективністю і безпекою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26937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1592</TotalTime>
  <Words>4929</Words>
  <Application>Microsoft Office PowerPoint</Application>
  <PresentationFormat>Widescreen</PresentationFormat>
  <Paragraphs>313</Paragraphs>
  <Slides>51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Tw Cen MT</vt:lpstr>
      <vt:lpstr>Wingdings</vt:lpstr>
      <vt:lpstr>Circuit</vt:lpstr>
      <vt:lpstr> «Діагностика раптової коронарної смерті. Причини, симптоми, лікувальні заходи»</vt:lpstr>
      <vt:lpstr>Актуальність </vt:lpstr>
      <vt:lpstr>Визначення</vt:lpstr>
      <vt:lpstr>PowerPoint Presentation</vt:lpstr>
      <vt:lpstr>Захворювання та патологічні стани, які викликають РСС: </vt:lpstr>
      <vt:lpstr>Клінічна класифікація ІХС (адаптована VI національним конгресом кардіологів України)</vt:lpstr>
      <vt:lpstr>PowerPoint Presentation</vt:lpstr>
      <vt:lpstr>Основні фактори ризику</vt:lpstr>
      <vt:lpstr>Другорядні чинники ризику </vt:lpstr>
      <vt:lpstr>Стратифікація ризику РСС у хворих, які перенесли ІМ та/або мають ХСН </vt:lpstr>
      <vt:lpstr>PowerPoint Presentation</vt:lpstr>
      <vt:lpstr>PowerPoint Presentation</vt:lpstr>
      <vt:lpstr>Незалежні фактори настання РСС у хворих, що перенесли НС:</vt:lpstr>
      <vt:lpstr>Клініка</vt:lpstr>
      <vt:lpstr>Принципи діагностики раптової серцевої смерті</vt:lpstr>
      <vt:lpstr>Діагностика раптової серцевої смерті</vt:lpstr>
      <vt:lpstr>PowerPoint Presentation</vt:lpstr>
      <vt:lpstr>Обстеження пацієнтів при РСС</vt:lpstr>
      <vt:lpstr>PowerPoint Presentation</vt:lpstr>
      <vt:lpstr>Обстеження пацієнтів, які перенесли раптову серцеву смерть або мають фактори ризику виникнення раптової серцевої смерті </vt:lpstr>
      <vt:lpstr>Неінвазивні методи діагностики </vt:lpstr>
      <vt:lpstr>Фізикальне дослідження пацієнтів із захворюваннями, які можуть призводити до раптової серцевої смерті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Інвазивні методи діагностики</vt:lpstr>
      <vt:lpstr>PowerPoint Presentation</vt:lpstr>
      <vt:lpstr>PowerPoint Presentation</vt:lpstr>
      <vt:lpstr>Зразок формулювання діагнозу РСС </vt:lpstr>
      <vt:lpstr>Лікування </vt:lpstr>
      <vt:lpstr>Догоспітальний етап серцево-легеневої реанімації</vt:lpstr>
      <vt:lpstr>Помилки проведення СЛР</vt:lpstr>
      <vt:lpstr>Догоспітальний етап серцево-легеневої реанімації </vt:lpstr>
      <vt:lpstr>PowerPoint Presentation</vt:lpstr>
      <vt:lpstr>PowerPoint Presentation</vt:lpstr>
      <vt:lpstr>PowerPoint Presentation</vt:lpstr>
      <vt:lpstr>PowerPoint Presentation</vt:lpstr>
      <vt:lpstr>Догоспітальний етап</vt:lpstr>
      <vt:lpstr>Госпітальний етап серцево-легеневої реанімації </vt:lpstr>
      <vt:lpstr>PowerPoint Presentation</vt:lpstr>
      <vt:lpstr>Ведення пацієнтів, які перенесли раптову серцеву смерть, після виписки зі стаціонару </vt:lpstr>
      <vt:lpstr>Прогноз </vt:lpstr>
      <vt:lpstr>Профілактика РСС</vt:lpstr>
      <vt:lpstr>Заключення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на тему:  «Діагностика раптової коронарної смерті. Причини, симптоми, лікувальні заходи»</dc:title>
  <dc:creator>Мой</dc:creator>
  <cp:lastModifiedBy>Елизавета Тулянцева</cp:lastModifiedBy>
  <cp:revision>100</cp:revision>
  <cp:lastPrinted>2020-07-26T05:19:46Z</cp:lastPrinted>
  <dcterms:created xsi:type="dcterms:W3CDTF">2020-04-01T17:52:47Z</dcterms:created>
  <dcterms:modified xsi:type="dcterms:W3CDTF">2022-06-04T20:27:39Z</dcterms:modified>
</cp:coreProperties>
</file>