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erverZoom="0">
  <p:sldMasterIdLst>
    <p:sldMasterId id="2147483672" r:id="rId1"/>
  </p:sldMasterIdLst>
  <p:notesMasterIdLst>
    <p:notesMasterId r:id="rId44"/>
  </p:notesMasterIdLst>
  <p:handoutMasterIdLst>
    <p:handoutMasterId r:id="rId45"/>
  </p:handoutMasterIdLst>
  <p:sldIdLst>
    <p:sldId id="280" r:id="rId2"/>
    <p:sldId id="285" r:id="rId3"/>
    <p:sldId id="310" r:id="rId4"/>
    <p:sldId id="339" r:id="rId5"/>
    <p:sldId id="311" r:id="rId6"/>
    <p:sldId id="312" r:id="rId7"/>
    <p:sldId id="313" r:id="rId8"/>
    <p:sldId id="322" r:id="rId9"/>
    <p:sldId id="340" r:id="rId10"/>
    <p:sldId id="314" r:id="rId11"/>
    <p:sldId id="319" r:id="rId12"/>
    <p:sldId id="318" r:id="rId13"/>
    <p:sldId id="315" r:id="rId14"/>
    <p:sldId id="316" r:id="rId15"/>
    <p:sldId id="341" r:id="rId16"/>
    <p:sldId id="325" r:id="rId17"/>
    <p:sldId id="327" r:id="rId18"/>
    <p:sldId id="328" r:id="rId19"/>
    <p:sldId id="329" r:id="rId20"/>
    <p:sldId id="331" r:id="rId21"/>
    <p:sldId id="332" r:id="rId22"/>
    <p:sldId id="333" r:id="rId23"/>
    <p:sldId id="342" r:id="rId24"/>
    <p:sldId id="343" r:id="rId25"/>
    <p:sldId id="320" r:id="rId26"/>
    <p:sldId id="321" r:id="rId27"/>
    <p:sldId id="330" r:id="rId28"/>
    <p:sldId id="335" r:id="rId29"/>
    <p:sldId id="344" r:id="rId30"/>
    <p:sldId id="336" r:id="rId31"/>
    <p:sldId id="337" r:id="rId32"/>
    <p:sldId id="338" r:id="rId33"/>
    <p:sldId id="345" r:id="rId34"/>
    <p:sldId id="346" r:id="rId35"/>
    <p:sldId id="347" r:id="rId36"/>
    <p:sldId id="348" r:id="rId37"/>
    <p:sldId id="349" r:id="rId38"/>
    <p:sldId id="350" r:id="rId39"/>
    <p:sldId id="351" r:id="rId40"/>
    <p:sldId id="352" r:id="rId41"/>
    <p:sldId id="353" r:id="rId42"/>
    <p:sldId id="354"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26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autoAdjust="0"/>
  </p:normalViewPr>
  <p:slideViewPr>
    <p:cSldViewPr snapToGrid="0" showGuides="1">
      <p:cViewPr varScale="1">
        <p:scale>
          <a:sx n="77" d="100"/>
          <a:sy n="77" d="100"/>
        </p:scale>
        <p:origin x="912" y="53"/>
      </p:cViewPr>
      <p:guideLst>
        <p:guide orient="horz" pos="2160"/>
        <p:guide pos="2880"/>
      </p:guideLst>
    </p:cSldViewPr>
  </p:slideViewPr>
  <p:notesTextViewPr>
    <p:cViewPr>
      <p:scale>
        <a:sx n="1" d="1"/>
        <a:sy n="1" d="1"/>
      </p:scale>
      <p:origin x="0" y="0"/>
    </p:cViewPr>
  </p:notesTextViewPr>
  <p:sorterViewPr>
    <p:cViewPr varScale="1">
      <p:scale>
        <a:sx n="1" d="1"/>
        <a:sy n="1" d="1"/>
      </p:scale>
      <p:origin x="0" y="-1186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49030" name="页眉占位符 1"/>
          <p:cNvSpPr>
            <a:spLocks noGrp="1"/>
          </p:cNvSpPr>
          <p:nvPr>
            <p:ph type="hdr" sz="quarter" idx="4294967295"/>
          </p:nvPr>
        </p:nvSpPr>
        <p:spPr>
          <a:xfrm>
            <a:off x="0" y="0"/>
            <a:ext cx="2971800" cy="458787"/>
          </a:xfrm>
          <a:prstGeom prst="rect">
            <a:avLst/>
          </a:prstGeom>
          <a:noFill/>
          <a:ln>
            <a:noFill/>
          </a:ln>
        </p:spPr>
        <p:txBody>
          <a:bodyPr vert="horz" lIns="91440" tIns="45720" rIns="91440" bIns="45720" anchor="t"/>
          <a:lstStyle/>
          <a:p>
            <a:pPr lvl="0" indent="-342900"/>
            <a:endParaRPr lang="zh-CN" altLang="en-US" sz="1200"/>
          </a:p>
        </p:txBody>
      </p:sp>
      <p:sp>
        <p:nvSpPr>
          <p:cNvPr id="1049031" name="日期占位符 2"/>
          <p:cNvSpPr>
            <a:spLocks noGrp="1"/>
          </p:cNvSpPr>
          <p:nvPr>
            <p:ph type="dt" sz="quarter" idx="4294967295"/>
          </p:nvPr>
        </p:nvSpPr>
        <p:spPr>
          <a:xfrm>
            <a:off x="3884612" y="0"/>
            <a:ext cx="2971800" cy="458787"/>
          </a:xfrm>
          <a:prstGeom prst="rect">
            <a:avLst/>
          </a:prstGeom>
          <a:noFill/>
          <a:ln>
            <a:noFill/>
          </a:ln>
        </p:spPr>
        <p:txBody>
          <a:bodyPr vert="horz" lIns="91440" tIns="45720" rIns="91440" bIns="45720" anchor="t"/>
          <a:lstStyle/>
          <a:p>
            <a:pPr lvl="0" indent="-342900" algn="r"/>
            <a:fld id="{566ABCEB-ACFC-4714-9973-3DA970169C29}" type="datetime1">
              <a:rPr lang="zh-CN" altLang="en-US" sz="1200"/>
              <a:pPr lvl="0" indent="-342900" algn="r"/>
              <a:t>2022/6/4</a:t>
            </a:fld>
            <a:endParaRPr lang="zh-CN" altLang="en-US" sz="1200"/>
          </a:p>
        </p:txBody>
      </p:sp>
      <p:sp>
        <p:nvSpPr>
          <p:cNvPr id="1049032" name="页脚占位符 3"/>
          <p:cNvSpPr>
            <a:spLocks noGrp="1"/>
          </p:cNvSpPr>
          <p:nvPr>
            <p:ph type="ftr" sz="quarter" idx="4294967295"/>
          </p:nvPr>
        </p:nvSpPr>
        <p:spPr>
          <a:xfrm>
            <a:off x="0" y="8685212"/>
            <a:ext cx="2971800" cy="458787"/>
          </a:xfrm>
          <a:prstGeom prst="rect">
            <a:avLst/>
          </a:prstGeom>
          <a:noFill/>
          <a:ln>
            <a:noFill/>
          </a:ln>
        </p:spPr>
        <p:txBody>
          <a:bodyPr vert="horz" lIns="91440" tIns="45720" rIns="91440" bIns="45720" anchor="b"/>
          <a:lstStyle/>
          <a:p>
            <a:pPr lvl="0" indent="-342900"/>
            <a:endParaRPr lang="zh-CN" altLang="en-US" sz="1200"/>
          </a:p>
        </p:txBody>
      </p:sp>
      <p:sp>
        <p:nvSpPr>
          <p:cNvPr id="1049033" name="灯片编号占位符 4"/>
          <p:cNvSpPr>
            <a:spLocks noGrp="1"/>
          </p:cNvSpPr>
          <p:nvPr>
            <p:ph type="sldNum" sz="quarter" idx="4294967295"/>
          </p:nvPr>
        </p:nvSpPr>
        <p:spPr>
          <a:xfrm>
            <a:off x="3884612" y="8685212"/>
            <a:ext cx="2971800" cy="458787"/>
          </a:xfrm>
          <a:prstGeom prst="rect">
            <a:avLst/>
          </a:prstGeom>
          <a:noFill/>
          <a:ln>
            <a:noFill/>
          </a:ln>
        </p:spPr>
        <p:txBody>
          <a:bodyPr vert="horz" lIns="91440" tIns="45720" rIns="91440" bIns="45720" anchor="b"/>
          <a:lstStyle/>
          <a:p>
            <a:pPr lvl="0" indent="-342900" algn="r"/>
            <a:fld id="{566ABCEB-ACFC-4714-9973-3DA970169C29}" type="slidenum">
              <a:rPr lang="zh-CN" altLang="en-US" sz="1200"/>
              <a:pPr lvl="0" indent="-342900" algn="r"/>
              <a:t>‹#›</a:t>
            </a:fld>
            <a:endParaRPr lang="zh-CN" altLang="en-US" sz="1200"/>
          </a:p>
        </p:txBody>
      </p:sp>
    </p:spTree>
    <p:extLst>
      <p:ext uri="{BB962C8B-B14F-4D97-AF65-F5344CB8AC3E}">
        <p14:creationId xmlns:p14="http://schemas.microsoft.com/office/powerpoint/2010/main" val="1"/>
      </p:ext>
    </p:extLst>
  </p:cSld>
  <p:clrMap bg1="dk1" tx1="dk1" bg2="dk1" tx2="dk1" accent1="dk1" accent2="dk1" accent3="dk1" accent4="dk1" accent5="dk1" accent6="dk1" hlink="dk1" folHlink="dk1"/>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9024" name="页眉占位符 1"/>
          <p:cNvSpPr>
            <a:spLocks noGrp="1"/>
          </p:cNvSpPr>
          <p:nvPr>
            <p:ph type="hdr" sz="quarter" idx="4294967295"/>
          </p:nvPr>
        </p:nvSpPr>
        <p:spPr>
          <a:xfrm>
            <a:off x="0" y="0"/>
            <a:ext cx="2971800" cy="458787"/>
          </a:xfrm>
          <a:prstGeom prst="rect">
            <a:avLst/>
          </a:prstGeom>
          <a:noFill/>
          <a:ln>
            <a:noFill/>
          </a:ln>
        </p:spPr>
        <p:txBody>
          <a:bodyPr vert="horz" lIns="91440" tIns="45720" rIns="91440" bIns="45720" anchor="t"/>
          <a:lstStyle/>
          <a:p>
            <a:pPr lvl="0" indent="-342900" fontAlgn="base">
              <a:spcBef>
                <a:spcPct val="0"/>
              </a:spcBef>
              <a:spcAft>
                <a:spcPct val="0"/>
              </a:spcAft>
            </a:pPr>
            <a:endParaRPr lang="zh-CN" altLang="en-US" sz="1200"/>
          </a:p>
        </p:txBody>
      </p:sp>
      <p:sp>
        <p:nvSpPr>
          <p:cNvPr id="1049025" name="日期占位符 2"/>
          <p:cNvSpPr>
            <a:spLocks noGrp="1"/>
          </p:cNvSpPr>
          <p:nvPr>
            <p:ph type="dt" idx="4294967295"/>
          </p:nvPr>
        </p:nvSpPr>
        <p:spPr>
          <a:xfrm>
            <a:off x="3884612" y="0"/>
            <a:ext cx="2971800" cy="458787"/>
          </a:xfrm>
          <a:prstGeom prst="rect">
            <a:avLst/>
          </a:prstGeom>
          <a:noFill/>
          <a:ln>
            <a:noFill/>
          </a:ln>
        </p:spPr>
        <p:txBody>
          <a:bodyPr vert="horz" lIns="91440" tIns="45720" rIns="91440" bIns="45720" anchor="t"/>
          <a:lstStyle/>
          <a:p>
            <a:pPr lvl="0" indent="-342900" algn="r" fontAlgn="base">
              <a:spcBef>
                <a:spcPct val="0"/>
              </a:spcBef>
              <a:spcAft>
                <a:spcPct val="0"/>
              </a:spcAft>
            </a:pPr>
            <a:endParaRPr lang="zh-CN" altLang="en-US" sz="1200"/>
          </a:p>
        </p:txBody>
      </p:sp>
      <p:sp>
        <p:nvSpPr>
          <p:cNvPr id="1049026" name="幻灯片图像占位符 3"/>
          <p:cNvSpPr>
            <a:spLocks noGrp="1" noRot="1" noChangeAspect="1"/>
          </p:cNvSpPr>
          <p:nvPr>
            <p:ph type="sldImg" idx="4294967295"/>
          </p:nvPr>
        </p:nvSpPr>
        <p:spPr>
          <a:xfrm>
            <a:off x="685800" y="1143000"/>
            <a:ext cx="5486400" cy="3086100"/>
          </a:xfrm>
          <a:prstGeom prst="rect">
            <a:avLst/>
          </a:prstGeom>
          <a:noFill/>
          <a:ln w="12700" cap="flat" cmpd="sng">
            <a:solidFill>
              <a:srgbClr val="000000">
                <a:alpha val="100000"/>
              </a:srgbClr>
            </a:solidFill>
            <a:prstDash val="solid"/>
            <a:round/>
          </a:ln>
        </p:spPr>
        <p:txBody>
          <a:bodyPr vert="horz" lIns="91440" tIns="45720" rIns="91440" bIns="45720" anchor="ctr"/>
          <a:lstStyle/>
          <a:p>
            <a:endParaRPr/>
          </a:p>
        </p:txBody>
      </p:sp>
      <p:sp>
        <p:nvSpPr>
          <p:cNvPr id="1049027" name="备注占位符 4"/>
          <p:cNvSpPr>
            <a:spLocks noGrp="1"/>
          </p:cNvSpPr>
          <p:nvPr>
            <p:ph type="body" sz="quarter" idx="4294967295"/>
          </p:nvPr>
        </p:nvSpPr>
        <p:spPr>
          <a:xfrm>
            <a:off x="685800" y="4400550"/>
            <a:ext cx="5486400" cy="3600450"/>
          </a:xfrm>
          <a:prstGeom prst="rect">
            <a:avLst/>
          </a:prstGeom>
          <a:noFill/>
          <a:ln>
            <a:noFill/>
          </a:ln>
        </p:spPr>
        <p:txBody>
          <a:bodyPr vert="horz" lIns="91440" tIns="45720" rIns="91440" bIns="45720" anchor="t"/>
          <a:lstStyle/>
          <a:p>
            <a:pPr marL="0" lvl="0" indent="0"/>
            <a:r>
              <a:rPr lang="zh-CN" altLang="en-US"/>
              <a:t>Click to edit Master text style</a:t>
            </a:r>
          </a:p>
          <a:p>
            <a:pPr lvl="1" indent="114300"/>
            <a:r>
              <a:rPr lang="zh-CN" altLang="en-US"/>
              <a:t>Second level</a:t>
            </a:r>
          </a:p>
          <a:p>
            <a:pPr lvl="2" indent="571500"/>
            <a:r>
              <a:rPr lang="zh-CN" altLang="en-US"/>
              <a:t>Third level</a:t>
            </a:r>
          </a:p>
          <a:p>
            <a:pPr lvl="3" indent="1028700"/>
            <a:r>
              <a:rPr lang="zh-CN" altLang="en-US"/>
              <a:t>Fourth level</a:t>
            </a:r>
          </a:p>
          <a:p>
            <a:pPr lvl="4" indent="1485900"/>
            <a:r>
              <a:rPr lang="zh-CN" altLang="en-US"/>
              <a:t>Fifth level</a:t>
            </a:r>
          </a:p>
        </p:txBody>
      </p:sp>
      <p:sp>
        <p:nvSpPr>
          <p:cNvPr id="1049028" name="页脚占位符 5"/>
          <p:cNvSpPr>
            <a:spLocks noGrp="1"/>
          </p:cNvSpPr>
          <p:nvPr>
            <p:ph type="ftr" sz="quarter" idx="4294967295"/>
          </p:nvPr>
        </p:nvSpPr>
        <p:spPr>
          <a:xfrm>
            <a:off x="0" y="8685212"/>
            <a:ext cx="2971800" cy="458787"/>
          </a:xfrm>
          <a:prstGeom prst="rect">
            <a:avLst/>
          </a:prstGeom>
          <a:noFill/>
          <a:ln>
            <a:noFill/>
          </a:ln>
        </p:spPr>
        <p:txBody>
          <a:bodyPr vert="horz" lIns="91440" tIns="45720" rIns="91440" bIns="45720" anchor="b"/>
          <a:lstStyle/>
          <a:p>
            <a:pPr lvl="0" indent="-342900" fontAlgn="base">
              <a:spcBef>
                <a:spcPct val="0"/>
              </a:spcBef>
              <a:spcAft>
                <a:spcPct val="0"/>
              </a:spcAft>
            </a:pPr>
            <a:endParaRPr lang="zh-CN" altLang="en-US" sz="1200"/>
          </a:p>
        </p:txBody>
      </p:sp>
      <p:sp>
        <p:nvSpPr>
          <p:cNvPr id="1049029" name="灯片编号占位符 6"/>
          <p:cNvSpPr>
            <a:spLocks noGrp="1"/>
          </p:cNvSpPr>
          <p:nvPr>
            <p:ph type="sldNum" sz="quarter" idx="4294967295"/>
          </p:nvPr>
        </p:nvSpPr>
        <p:spPr>
          <a:xfrm>
            <a:off x="3884612" y="8685212"/>
            <a:ext cx="2971800" cy="458787"/>
          </a:xfrm>
          <a:prstGeom prst="rect">
            <a:avLst/>
          </a:prstGeom>
          <a:noFill/>
          <a:ln>
            <a:noFill/>
          </a:ln>
        </p:spPr>
        <p:txBody>
          <a:bodyPr vert="horz" lIns="91440" tIns="45720" rIns="91440" bIns="45720" anchor="b"/>
          <a:lstStyle/>
          <a:p>
            <a:pPr lvl="0" indent="-342900" algn="r" fontAlgn="base">
              <a:spcBef>
                <a:spcPct val="0"/>
              </a:spcBef>
              <a:spcAft>
                <a:spcPct val="0"/>
              </a:spcAft>
            </a:pPr>
            <a:fld id="{566ABCEB-ACFC-4714-9973-3DA970169C29}" type="slidenum">
              <a:rPr lang="zh-CN" altLang="en-US" sz="1200"/>
              <a:pPr lvl="0" indent="-342900" algn="r" fontAlgn="base">
                <a:spcBef>
                  <a:spcPct val="0"/>
                </a:spcBef>
                <a:spcAft>
                  <a:spcPct val="0"/>
                </a:spcAft>
              </a:pPr>
              <a:t>‹#›</a:t>
            </a:fld>
            <a:endParaRPr lang="zh-CN" altLang="en-US" sz="1200"/>
          </a:p>
        </p:txBody>
      </p:sp>
    </p:spTree>
  </p:cSld>
  <p:clrMap bg1="dk1" tx1="dk1" bg2="dk1" tx2="dk1" accent1="dk1" accent2="dk1" accent3="dk1" accent4="dk1" accent5="dk1" accent6="dk1" hlink="dk1" folHlink="dk1"/>
  <p:notesStyle>
    <a:lvl1pPr marL="0" indent="0" algn="l" rtl="0" eaLnBrk="1" fontAlgn="base" latinLnBrk="1" hangingPunct="1">
      <a:lnSpc>
        <a:spcPct val="100000"/>
      </a:lnSpc>
      <a:spcBef>
        <a:spcPct val="30000"/>
      </a:spcBef>
      <a:spcAft>
        <a:spcPct val="0"/>
      </a:spcAft>
      <a:buFontTx/>
      <a:buNone/>
      <a:defRPr sz="12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30000"/>
      </a:spcBef>
      <a:spcAft>
        <a:spcPct val="0"/>
      </a:spcAft>
      <a:buFontTx/>
      <a:buNone/>
      <a:defRPr sz="12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30000"/>
      </a:spcBef>
      <a:spcAft>
        <a:spcPct val="0"/>
      </a:spcAft>
      <a:buFontTx/>
      <a:buNone/>
      <a:defRPr sz="12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30000"/>
      </a:spcBef>
      <a:spcAft>
        <a:spcPct val="0"/>
      </a:spcAft>
      <a:buFontTx/>
      <a:buNone/>
      <a:defRPr sz="12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30000"/>
      </a:spcBef>
      <a:spcAft>
        <a:spcPct val="0"/>
      </a:spcAft>
      <a:buFontTx/>
      <a:buNone/>
      <a:defRPr sz="1200">
        <a:solidFill>
          <a:schemeClr val="dk1"/>
        </a:solidFill>
        <a:latin typeface="Calibri" pitchFamily="34" charset="0"/>
        <a:ea typeface="宋体" pitchFamily="2" charset="-122"/>
      </a:defRPr>
    </a:lvl5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5" name="Footer Placeholder 4"/>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6" name="Slide Number Placeholder 5"/>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3957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5" name="Footer Placeholder 4"/>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6" name="Slide Number Placeholder 5"/>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2761953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5" name="Footer Placeholder 4"/>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6" name="Slide Number Placeholder 5"/>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1981724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6" name="Footer Placeholder 5"/>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7" name="Slide Number Placeholder 6"/>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2618391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8" name="Footer Placeholder 7"/>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9" name="Slide Number Placeholder 8"/>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4185903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4" name="Footer Placeholder 3"/>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5" name="Slide Number Placeholder 4"/>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1272201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3" name="Footer Placeholder 2"/>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4" name="Slide Number Placeholder 3"/>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3299783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6" name="Footer Placeholder 5"/>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7" name="Slide Number Placeholder 6"/>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3409720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6" name="Footer Placeholder 5"/>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7" name="Slide Number Placeholder 6"/>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407144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4" name="Footer Placeholder 3"/>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5" name="Slide Number Placeholder 4"/>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400619009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5" name="Footer Placeholder 4"/>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6" name="Slide Number Placeholder 5"/>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596424838"/>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5" name="Footer Placeholder 4"/>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6" name="Slide Number Placeholder 5"/>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3578534"/>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5" name="Footer Placeholder 4"/>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6" name="Slide Number Placeholder 5"/>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4021082367"/>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5" name="Footer Placeholder 4"/>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6" name="Slide Number Placeholder 5"/>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567222431"/>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5" name="Footer Placeholder 4"/>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6" name="Slide Number Placeholder 5"/>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420515213"/>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5" name="Footer Placeholder 4"/>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6" name="Slide Number Placeholder 5"/>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3270724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indent="-342900" fontAlgn="base">
              <a:spcBef>
                <a:spcPct val="0"/>
              </a:spcBef>
              <a:spcAft>
                <a:spcPct val="0"/>
              </a:spcAft>
            </a:pPr>
            <a:r>
              <a:rPr lang="zh-CN" altLang="en-US" sz="1200">
                <a:solidFill>
                  <a:srgbClr val="898989"/>
                </a:solidFill>
              </a:rPr>
              <a:t> </a:t>
            </a:r>
          </a:p>
        </p:txBody>
      </p:sp>
      <p:sp>
        <p:nvSpPr>
          <p:cNvPr id="5" name="Footer Placeholder 4"/>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
        <p:nvSpPr>
          <p:cNvPr id="6" name="Slide Number Placeholder 5"/>
          <p:cNvSpPr>
            <a:spLocks noGrp="1"/>
          </p:cNvSpPr>
          <p:nvPr>
            <p:ph type="sldNum" sz="quarter" idx="12"/>
          </p:nvPr>
        </p:nvSpPr>
        <p:spPr/>
        <p:txBody>
          <a:body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3631745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lvl="0" indent="-342900" fontAlgn="base">
              <a:spcBef>
                <a:spcPct val="0"/>
              </a:spcBef>
              <a:spcAft>
                <a:spcPct val="0"/>
              </a:spcAft>
            </a:pPr>
            <a:r>
              <a:rPr lang="zh-CN" altLang="en-US" sz="1200">
                <a:solidFill>
                  <a:srgbClr val="898989"/>
                </a:solidFill>
              </a:rPr>
              <a:t> </a:t>
            </a: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lvl="0" indent="-342900" algn="ctr" fontAlgn="base">
              <a:spcBef>
                <a:spcPct val="0"/>
              </a:spcBef>
              <a:spcAft>
                <a:spcPct val="0"/>
              </a:spcAft>
            </a:pPr>
            <a:r>
              <a:rPr lang="zh-CN" altLang="en-US" sz="1200">
                <a:solidFill>
                  <a:srgbClr val="898989"/>
                </a:solidFill>
              </a:rPr>
              <a:t> </a:t>
            </a: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pPr lvl="0" indent="-342900" algn="r" fontAlgn="base">
              <a:spcBef>
                <a:spcPct val="0"/>
              </a:spcBef>
              <a:spcAft>
                <a:spcPct val="0"/>
              </a:spcAft>
            </a:pPr>
            <a:fld id="{566ABCEB-ACFC-4714-9973-3DA970169C29}" type="slidenum">
              <a:rPr lang="zh-CN" altLang="en-US" sz="1200" smtClean="0">
                <a:solidFill>
                  <a:srgbClr val="898989"/>
                </a:solidFill>
              </a:rPr>
              <a:pPr lvl="0" indent="-342900" algn="r" fontAlgn="base">
                <a:spcBef>
                  <a:spcPct val="0"/>
                </a:spcBef>
                <a:spcAft>
                  <a:spcPct val="0"/>
                </a:spcAft>
              </a:pPr>
              <a:t>‹#›</a:t>
            </a:fld>
            <a:endParaRPr lang="zh-CN" altLang="en-US" sz="1200">
              <a:solidFill>
                <a:srgbClr val="898989"/>
              </a:solidFill>
            </a:endParaRPr>
          </a:p>
        </p:txBody>
      </p:sp>
    </p:spTree>
    <p:extLst>
      <p:ext uri="{BB962C8B-B14F-4D97-AF65-F5344CB8AC3E}">
        <p14:creationId xmlns:p14="http://schemas.microsoft.com/office/powerpoint/2010/main" val="245510642"/>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sldNum="0" hd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2" name="直角三角形 4"/>
          <p:cNvSpPr/>
          <p:nvPr/>
        </p:nvSpPr>
        <p:spPr>
          <a:xfrm rot="10800000">
            <a:off x="9767888" y="0"/>
            <a:ext cx="2424112" cy="2424112"/>
          </a:xfrm>
          <a:prstGeom prst="rtTriangle">
            <a:avLst/>
          </a:prstGeom>
          <a:solidFill>
            <a:srgbClr val="00D2EB"/>
          </a:solid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5pPr>
          </a:lstStyle>
          <a:p>
            <a:pPr lvl="0" indent="-342900" algn="ctr" fontAlgn="base">
              <a:spcBef>
                <a:spcPct val="0"/>
              </a:spcBef>
              <a:spcAft>
                <a:spcPct val="0"/>
              </a:spcAft>
            </a:pPr>
            <a:endParaRPr lang="zh-CN" altLang="en-US" sz="1800">
              <a:solidFill>
                <a:srgbClr val="FFFFFF"/>
              </a:solidFill>
            </a:endParaRPr>
          </a:p>
        </p:txBody>
      </p:sp>
      <p:sp>
        <p:nvSpPr>
          <p:cNvPr id="1048592" name="文本框 23"/>
          <p:cNvSpPr txBox="1"/>
          <p:nvPr/>
        </p:nvSpPr>
        <p:spPr>
          <a:xfrm>
            <a:off x="218040" y="1942284"/>
            <a:ext cx="11493846" cy="1938992"/>
          </a:xfrm>
          <a:prstGeom prst="rect">
            <a:avLst/>
          </a:prstGeom>
          <a:noFill/>
          <a:ln>
            <a:noFill/>
          </a:ln>
        </p:spPr>
        <p:txBody>
          <a:bodyPr vert="horz" lIns="91440" tIns="45720" rIns="91440" bIns="45720" anchor="t">
            <a:spAutoFit/>
          </a:bodyPr>
          <a:lstStyle>
            <a:lvl1pPr marL="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5pPr>
          </a:lstStyle>
          <a:p>
            <a:pPr lvl="0" indent="-342900" algn="ctr">
              <a:buFont typeface="Arial" pitchFamily="34" charset="0"/>
              <a:buNone/>
            </a:pPr>
            <a:r>
              <a:rPr lang="uk-UA" altLang="en-US" sz="6000" b="1" dirty="0">
                <a:solidFill>
                  <a:schemeClr val="lt1"/>
                </a:solidFill>
                <a:latin typeface="微软雅黑" pitchFamily="34" charset="-122"/>
                <a:ea typeface="微软雅黑" pitchFamily="34" charset="-122"/>
              </a:rPr>
              <a:t>Гострий</a:t>
            </a:r>
            <a:r>
              <a:rPr lang="en-US" altLang="en-US" sz="6000" b="1" dirty="0">
                <a:solidFill>
                  <a:schemeClr val="lt1"/>
                </a:solidFill>
                <a:latin typeface="微软雅黑" pitchFamily="34" charset="-122"/>
                <a:ea typeface="微软雅黑" pitchFamily="34" charset="-122"/>
              </a:rPr>
              <a:t> </a:t>
            </a:r>
            <a:r>
              <a:rPr lang="uk-UA" altLang="en-US" sz="6000" b="1" dirty="0">
                <a:solidFill>
                  <a:schemeClr val="lt1"/>
                </a:solidFill>
                <a:latin typeface="微软雅黑" pitchFamily="34" charset="-122"/>
                <a:ea typeface="微软雅黑" pitchFamily="34" charset="-122"/>
              </a:rPr>
              <a:t>середній</a:t>
            </a:r>
            <a:r>
              <a:rPr lang="en-US" altLang="en-US" sz="6000" b="1" dirty="0">
                <a:solidFill>
                  <a:schemeClr val="lt1"/>
                </a:solidFill>
                <a:latin typeface="微软雅黑" pitchFamily="34" charset="-122"/>
                <a:ea typeface="微软雅黑" pitchFamily="34" charset="-122"/>
              </a:rPr>
              <a:t> </a:t>
            </a:r>
            <a:r>
              <a:rPr lang="uk-UA" altLang="en-US" sz="6000" b="1" dirty="0">
                <a:solidFill>
                  <a:schemeClr val="lt1"/>
                </a:solidFill>
                <a:latin typeface="微软雅黑" pitchFamily="34" charset="-122"/>
                <a:ea typeface="微软雅黑" pitchFamily="34" charset="-122"/>
              </a:rPr>
              <a:t>отит.</a:t>
            </a:r>
          </a:p>
          <a:p>
            <a:pPr lvl="0" indent="-342900" algn="ctr">
              <a:buFont typeface="Arial" pitchFamily="34" charset="0"/>
              <a:buNone/>
            </a:pPr>
            <a:r>
              <a:rPr lang="uk-UA" altLang="zh-CN" sz="6000" b="1" dirty="0">
                <a:solidFill>
                  <a:schemeClr val="lt1"/>
                </a:solidFill>
                <a:latin typeface="微软雅黑" pitchFamily="34" charset="-122"/>
                <a:ea typeface="微软雅黑" pitchFamily="34" charset="-122"/>
              </a:rPr>
              <a:t>Діагностика. Лікування</a:t>
            </a:r>
            <a:endParaRPr lang="zh-CN" altLang="en-US" dirty="0"/>
          </a:p>
        </p:txBody>
      </p:sp>
      <p:sp>
        <p:nvSpPr>
          <p:cNvPr id="18" name="TextBox 17">
            <a:extLst>
              <a:ext uri="{FF2B5EF4-FFF2-40B4-BE49-F238E27FC236}">
                <a16:creationId xmlns:a16="http://schemas.microsoft.com/office/drawing/2014/main" id="{71543BA3-01F5-B2C7-8674-1F6FB5AE4681}"/>
              </a:ext>
            </a:extLst>
          </p:cNvPr>
          <p:cNvSpPr txBox="1"/>
          <p:nvPr/>
        </p:nvSpPr>
        <p:spPr>
          <a:xfrm>
            <a:off x="2728913" y="152311"/>
            <a:ext cx="7038975" cy="646331"/>
          </a:xfrm>
          <a:prstGeom prst="rect">
            <a:avLst/>
          </a:prstGeom>
          <a:noFill/>
        </p:spPr>
        <p:txBody>
          <a:bodyPr wrap="square">
            <a:spAutoFit/>
          </a:bodyPr>
          <a:lstStyle/>
          <a:p>
            <a:pPr algn="ctr"/>
            <a:r>
              <a:rPr lang="ru-RU" dirty="0"/>
              <a:t>ОДЕСЬКИЙ НАЦІОНАЛЬНИЙ МЕДИЧНИЙ УНІВЕРСИТЕТ</a:t>
            </a:r>
          </a:p>
          <a:p>
            <a:pPr algn="ctr"/>
            <a:r>
              <a:rPr lang="ru-RU" dirty="0"/>
              <a:t>Кафедра </a:t>
            </a:r>
            <a:r>
              <a:rPr lang="ru-RU" dirty="0" err="1"/>
              <a:t>сімейної</a:t>
            </a:r>
            <a:r>
              <a:rPr lang="ru-RU" dirty="0"/>
              <a:t> </a:t>
            </a:r>
            <a:r>
              <a:rPr lang="ru-RU" dirty="0" err="1"/>
              <a:t>медицини</a:t>
            </a:r>
            <a:r>
              <a:rPr lang="ru-RU" dirty="0"/>
              <a:t> та </a:t>
            </a:r>
            <a:r>
              <a:rPr lang="ru-RU" dirty="0" err="1"/>
              <a:t>поліклінічної</a:t>
            </a:r>
            <a:r>
              <a:rPr lang="ru-RU" dirty="0"/>
              <a:t> </a:t>
            </a:r>
            <a:r>
              <a:rPr lang="ru-RU" dirty="0" err="1"/>
              <a:t>терапії</a:t>
            </a:r>
            <a:endParaRPr lang="ru-RU" dirty="0"/>
          </a:p>
        </p:txBody>
      </p:sp>
      <p:sp>
        <p:nvSpPr>
          <p:cNvPr id="5" name="TextBox 4">
            <a:extLst>
              <a:ext uri="{FF2B5EF4-FFF2-40B4-BE49-F238E27FC236}">
                <a16:creationId xmlns:a16="http://schemas.microsoft.com/office/drawing/2014/main" id="{DB8CEF37-B36A-A08B-0804-6756619E5944}"/>
              </a:ext>
            </a:extLst>
          </p:cNvPr>
          <p:cNvSpPr txBox="1"/>
          <p:nvPr/>
        </p:nvSpPr>
        <p:spPr>
          <a:xfrm>
            <a:off x="5153025" y="5651963"/>
            <a:ext cx="7038975" cy="369332"/>
          </a:xfrm>
          <a:prstGeom prst="rect">
            <a:avLst/>
          </a:prstGeom>
          <a:noFill/>
        </p:spPr>
        <p:txBody>
          <a:bodyPr wrap="square">
            <a:spAutoFit/>
          </a:bodyPr>
          <a:lstStyle/>
          <a:p>
            <a:pPr algn="ctr"/>
            <a:r>
              <a:rPr lang="ru-RU" dirty="0" err="1"/>
              <a:t>Підготувала</a:t>
            </a:r>
            <a:r>
              <a:rPr lang="ru-RU" dirty="0"/>
              <a:t>: </a:t>
            </a:r>
            <a:r>
              <a:rPr lang="ru-RU" dirty="0" err="1"/>
              <a:t>асистентка</a:t>
            </a:r>
            <a:r>
              <a:rPr lang="ru-RU" dirty="0"/>
              <a:t> Тулянцева Є.О.</a:t>
            </a:r>
          </a:p>
        </p:txBody>
      </p:sp>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8665"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067" name="TextBox 1049066"/>
          <p:cNvSpPr txBox="1"/>
          <p:nvPr/>
        </p:nvSpPr>
        <p:spPr>
          <a:xfrm>
            <a:off x="471326" y="297180"/>
            <a:ext cx="11249346" cy="4524315"/>
          </a:xfrm>
          <a:prstGeom prst="rect">
            <a:avLst/>
          </a:prstGeom>
        </p:spPr>
        <p:txBody>
          <a:bodyPr wrap="square" rtlCol="0">
            <a:spAutoFit/>
          </a:bodyPr>
          <a:lstStyle/>
          <a:p>
            <a:r>
              <a:rPr lang="uk-UA" altLang="en-US" sz="3600" b="1" i="1" dirty="0">
                <a:solidFill>
                  <a:srgbClr val="000000"/>
                </a:solidFill>
              </a:rPr>
              <a:t>Гострий середній отит </a:t>
            </a:r>
            <a:r>
              <a:rPr lang="uk-UA" altLang="en-US" sz="3600" dirty="0">
                <a:solidFill>
                  <a:srgbClr val="000000"/>
                </a:solidFill>
              </a:rPr>
              <a:t>– гостре запалення слизової оболонки порожнин середнього вуха. </a:t>
            </a:r>
            <a:endParaRPr lang="uk-UA" sz="3600" dirty="0">
              <a:solidFill>
                <a:srgbClr val="000000"/>
              </a:solidFill>
            </a:endParaRPr>
          </a:p>
          <a:p>
            <a:r>
              <a:rPr lang="uk-UA" altLang="en-US" sz="3600" dirty="0">
                <a:solidFill>
                  <a:srgbClr val="000000"/>
                </a:solidFill>
              </a:rPr>
              <a:t>Часто виникає як ускладнення вірусного захворювання (грип, ГРВІ) з подальшим нашаруванням бактеріальної інфекції (стрептококової, стафілококової, пневмококової, </a:t>
            </a:r>
            <a:r>
              <a:rPr lang="uk-UA" altLang="en-US" sz="3600" dirty="0" err="1">
                <a:solidFill>
                  <a:srgbClr val="000000"/>
                </a:solidFill>
              </a:rPr>
              <a:t>синьогнійна</a:t>
            </a:r>
            <a:r>
              <a:rPr lang="uk-UA" altLang="en-US" sz="3600" dirty="0">
                <a:solidFill>
                  <a:srgbClr val="000000"/>
                </a:solidFill>
              </a:rPr>
              <a:t> та кишкова палички тощо). </a:t>
            </a:r>
            <a:endParaRPr lang="uk-UA" sz="3600" dirty="0">
              <a:solidFill>
                <a:srgbClr val="000000"/>
              </a:solidFill>
            </a:endParaRPr>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042"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068" name="TextBox 1049067"/>
          <p:cNvSpPr txBox="1"/>
          <p:nvPr/>
        </p:nvSpPr>
        <p:spPr>
          <a:xfrm>
            <a:off x="2062478" y="964386"/>
            <a:ext cx="8919757" cy="3266440"/>
          </a:xfrm>
          <a:prstGeom prst="rect">
            <a:avLst/>
          </a:prstGeom>
        </p:spPr>
        <p:txBody>
          <a:bodyPr wrap="square" rtlCol="0">
            <a:spAutoFit/>
          </a:bodyPr>
          <a:lstStyle/>
          <a:p>
            <a:r>
              <a:rPr lang="en-US" altLang="en-US" sz="4300" b="0">
                <a:solidFill>
                  <a:srgbClr val="000080"/>
                </a:solidFill>
              </a:rPr>
              <a:t>  </a:t>
            </a:r>
            <a:r>
              <a:rPr lang="en-US" altLang="en-US" sz="4300" b="1">
                <a:solidFill>
                  <a:srgbClr val="000080"/>
                </a:solidFill>
              </a:rPr>
              <a:t>          </a:t>
            </a:r>
            <a:r>
              <a:rPr lang="uk-UA" altLang="en-US" sz="4300" b="1">
                <a:solidFill>
                  <a:srgbClr val="000080"/>
                </a:solidFill>
              </a:rPr>
              <a:t>Класифікація </a:t>
            </a:r>
            <a:endParaRPr lang="uk-UA" sz="4300" b="1">
              <a:solidFill>
                <a:srgbClr val="000080"/>
              </a:solidFill>
            </a:endParaRPr>
          </a:p>
          <a:p>
            <a:r>
              <a:rPr lang="uk-UA" altLang="en-US" sz="4300" b="0">
                <a:solidFill>
                  <a:srgbClr val="000080"/>
                </a:solidFill>
              </a:rPr>
              <a:t>Відповідно до клініко-морфологічного перебігу гострого середнього отиту, розрізняють</a:t>
            </a:r>
            <a:r>
              <a:rPr lang="en-US" altLang="en-US" sz="4300" b="0">
                <a:solidFill>
                  <a:srgbClr val="000080"/>
                </a:solidFill>
              </a:rPr>
              <a:t> </a:t>
            </a:r>
            <a:r>
              <a:rPr lang="uk-UA" altLang="en-US" sz="4300" b="0">
                <a:solidFill>
                  <a:srgbClr val="000080"/>
                </a:solidFill>
              </a:rPr>
              <a:t>такі</a:t>
            </a:r>
            <a:r>
              <a:rPr lang="en-US" altLang="en-US" sz="4300" b="0">
                <a:solidFill>
                  <a:srgbClr val="000080"/>
                </a:solidFill>
              </a:rPr>
              <a:t> </a:t>
            </a:r>
            <a:r>
              <a:rPr lang="uk-UA" altLang="en-US" sz="4300" b="0">
                <a:solidFill>
                  <a:srgbClr val="000080"/>
                </a:solidFill>
              </a:rPr>
              <a:t>форми</a:t>
            </a:r>
            <a:r>
              <a:rPr lang="en-US" altLang="en-US" sz="4300" b="0">
                <a:solidFill>
                  <a:srgbClr val="000080"/>
                </a:solidFill>
              </a:rPr>
              <a:t>:</a:t>
            </a:r>
            <a:endParaRPr lang="uk-UA" sz="4300" b="0">
              <a:solidFill>
                <a:srgbClr val="000080"/>
              </a:solidFill>
            </a:endParaRPr>
          </a:p>
        </p:txBody>
      </p:sp>
      <p:cxnSp>
        <p:nvCxnSpPr>
          <p:cNvPr id="3145758" name="Straight Arrow Connector 3145757"/>
          <p:cNvCxnSpPr>
            <a:cxnSpLocks/>
          </p:cNvCxnSpPr>
          <p:nvPr/>
        </p:nvCxnSpPr>
        <p:spPr>
          <a:xfrm>
            <a:off x="7139419" y="3849825"/>
            <a:ext cx="1471540" cy="1241693"/>
          </a:xfrm>
          <a:prstGeom prst="straightConnector1">
            <a:avLst/>
          </a:prstGeom>
          <a:solidFill>
            <a:srgbClr val="FFFFFF"/>
          </a:solidFill>
          <a:ln w="25400">
            <a:solidFill>
              <a:srgbClr val="666666"/>
            </a:solidFill>
            <a:tailEnd type="triangle" w="lg" len="lg"/>
          </a:ln>
        </p:spPr>
      </p:cxnSp>
      <p:cxnSp>
        <p:nvCxnSpPr>
          <p:cNvPr id="3145759" name="Straight Arrow Connector 3145758"/>
          <p:cNvCxnSpPr>
            <a:cxnSpLocks/>
          </p:cNvCxnSpPr>
          <p:nvPr/>
        </p:nvCxnSpPr>
        <p:spPr>
          <a:xfrm flipH="1">
            <a:off x="2787733" y="4230826"/>
            <a:ext cx="1563950" cy="1176488"/>
          </a:xfrm>
          <a:prstGeom prst="straightConnector1">
            <a:avLst/>
          </a:prstGeom>
          <a:solidFill>
            <a:srgbClr val="FFFFFF"/>
          </a:solidFill>
          <a:ln w="25400">
            <a:solidFill>
              <a:srgbClr val="666666"/>
            </a:solidFill>
            <a:tailEnd type="triangle" w="lg" len="lg"/>
          </a:ln>
        </p:spPr>
      </p:cxnSp>
      <p:sp>
        <p:nvSpPr>
          <p:cNvPr id="1049069" name="TextBox 1049068"/>
          <p:cNvSpPr txBox="1"/>
          <p:nvPr/>
        </p:nvSpPr>
        <p:spPr>
          <a:xfrm>
            <a:off x="531518" y="5228273"/>
            <a:ext cx="4000000" cy="1310639"/>
          </a:xfrm>
          <a:prstGeom prst="rect">
            <a:avLst/>
          </a:prstGeom>
        </p:spPr>
        <p:txBody>
          <a:bodyPr wrap="square" rtlCol="0">
            <a:spAutoFit/>
          </a:bodyPr>
          <a:lstStyle/>
          <a:p>
            <a:r>
              <a:rPr lang="uk-UA" altLang="en-US" sz="4100" b="1">
                <a:solidFill>
                  <a:srgbClr val="000000"/>
                </a:solidFill>
              </a:rPr>
              <a:t>Катаральна</a:t>
            </a:r>
            <a:r>
              <a:rPr lang="en-US" altLang="en-US" sz="4100" b="1">
                <a:solidFill>
                  <a:srgbClr val="000000"/>
                </a:solidFill>
              </a:rPr>
              <a:t> </a:t>
            </a:r>
            <a:r>
              <a:rPr lang="uk-UA" altLang="en-US" sz="4100" b="1">
                <a:solidFill>
                  <a:srgbClr val="000000"/>
                </a:solidFill>
              </a:rPr>
              <a:t>форма</a:t>
            </a:r>
            <a:endParaRPr lang="uk-UA" sz="4100" b="1">
              <a:solidFill>
                <a:srgbClr val="000000"/>
              </a:solidFill>
            </a:endParaRPr>
          </a:p>
        </p:txBody>
      </p:sp>
      <p:sp>
        <p:nvSpPr>
          <p:cNvPr id="1049070" name="TextBox 1049069"/>
          <p:cNvSpPr txBox="1"/>
          <p:nvPr/>
        </p:nvSpPr>
        <p:spPr>
          <a:xfrm>
            <a:off x="8192000" y="5091518"/>
            <a:ext cx="4000000" cy="1539240"/>
          </a:xfrm>
          <a:prstGeom prst="rect">
            <a:avLst/>
          </a:prstGeom>
        </p:spPr>
        <p:txBody>
          <a:bodyPr wrap="square" rtlCol="0">
            <a:spAutoFit/>
          </a:bodyPr>
          <a:lstStyle/>
          <a:p>
            <a:r>
              <a:rPr lang="uk-UA" altLang="en-US" sz="4900" b="1">
                <a:solidFill>
                  <a:srgbClr val="000000"/>
                </a:solidFill>
              </a:rPr>
              <a:t>Гнійна</a:t>
            </a:r>
            <a:r>
              <a:rPr lang="en-US" altLang="en-US" sz="4900" b="1">
                <a:solidFill>
                  <a:srgbClr val="000000"/>
                </a:solidFill>
              </a:rPr>
              <a:t> </a:t>
            </a:r>
            <a:r>
              <a:rPr lang="uk-UA" altLang="en-US" sz="4900" b="1">
                <a:solidFill>
                  <a:srgbClr val="000000"/>
                </a:solidFill>
              </a:rPr>
              <a:t>форма</a:t>
            </a:r>
            <a:endParaRPr lang="uk-UA" sz="4900" b="1">
              <a:solidFill>
                <a:srgbClr val="000000"/>
              </a:solidFill>
            </a:endParaRPr>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86" name="Title 1049185"/>
          <p:cNvSpPr>
            <a:spLocks noGrp="1"/>
          </p:cNvSpPr>
          <p:nvPr>
            <p:ph type="ctrTitle"/>
          </p:nvPr>
        </p:nvSpPr>
        <p:spPr/>
        <p:txBody>
          <a:bodyPr/>
          <a:lstStyle/>
          <a:p>
            <a:endParaRPr lang="uk-UA"/>
          </a:p>
        </p:txBody>
      </p:sp>
      <p:sp>
        <p:nvSpPr>
          <p:cNvPr id="1049187" name="Subtitle 1049186"/>
          <p:cNvSpPr>
            <a:spLocks noGrp="1"/>
          </p:cNvSpPr>
          <p:nvPr>
            <p:ph type="subTitle" idx="1"/>
          </p:nvPr>
        </p:nvSpPr>
        <p:spPr/>
        <p:txBody>
          <a:bodyPr/>
          <a:lstStyle/>
          <a:p>
            <a:endParaRPr lang="uk-UA"/>
          </a:p>
        </p:txBody>
      </p:sp>
      <p:sp>
        <p:nvSpPr>
          <p:cNvPr id="1049188" name="Footer Placeholder 1049187"/>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20" name="Picture 2097219"/>
          <p:cNvPicPr>
            <a:picLocks/>
          </p:cNvPicPr>
          <p:nvPr/>
        </p:nvPicPr>
        <p:blipFill>
          <a:blip r:embed="rId2"/>
          <a:stretch>
            <a:fillRect/>
          </a:stretch>
        </p:blipFill>
        <p:spPr>
          <a:xfrm>
            <a:off x="-130120" y="0"/>
            <a:ext cx="12586980" cy="4225328"/>
          </a:xfrm>
          <a:prstGeom prst="rect">
            <a:avLst/>
          </a:prstGeom>
        </p:spPr>
      </p:pic>
      <p:pic>
        <p:nvPicPr>
          <p:cNvPr id="2097221" name="Picture 2097220"/>
          <p:cNvPicPr>
            <a:picLocks/>
          </p:cNvPicPr>
          <p:nvPr/>
        </p:nvPicPr>
        <p:blipFill>
          <a:blip r:embed="rId3"/>
          <a:stretch>
            <a:fillRect/>
          </a:stretch>
        </p:blipFill>
        <p:spPr>
          <a:xfrm>
            <a:off x="0" y="4382200"/>
            <a:ext cx="12192000" cy="24431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046"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071" name="TextBox 1049070"/>
          <p:cNvSpPr txBox="1"/>
          <p:nvPr/>
        </p:nvSpPr>
        <p:spPr>
          <a:xfrm>
            <a:off x="1123287" y="959764"/>
            <a:ext cx="9945426" cy="5016758"/>
          </a:xfrm>
          <a:prstGeom prst="rect">
            <a:avLst/>
          </a:prstGeom>
        </p:spPr>
        <p:txBody>
          <a:bodyPr wrap="square" rtlCol="0">
            <a:spAutoFit/>
          </a:bodyPr>
          <a:lstStyle/>
          <a:p>
            <a:r>
              <a:rPr lang="uk-UA" altLang="en-US" sz="3200" dirty="0">
                <a:solidFill>
                  <a:srgbClr val="000000"/>
                </a:solidFill>
              </a:rPr>
              <a:t>Шляхи проникнення інфекції у барабанну порожнину: </a:t>
            </a:r>
            <a:endParaRPr lang="uk-UA" sz="3200" dirty="0">
              <a:solidFill>
                <a:srgbClr val="000000"/>
              </a:solidFill>
            </a:endParaRPr>
          </a:p>
          <a:p>
            <a:r>
              <a:rPr lang="uk-UA" altLang="en-US" sz="3200" dirty="0">
                <a:solidFill>
                  <a:srgbClr val="000000"/>
                </a:solidFill>
              </a:rPr>
              <a:t>1. </a:t>
            </a:r>
            <a:r>
              <a:rPr lang="uk-UA" altLang="en-US" sz="3200" b="1" i="1" dirty="0" err="1">
                <a:solidFill>
                  <a:srgbClr val="000000"/>
                </a:solidFill>
              </a:rPr>
              <a:t>Тубогенно</a:t>
            </a:r>
            <a:r>
              <a:rPr lang="uk-UA" altLang="en-US" sz="3200" b="1" i="1" dirty="0">
                <a:solidFill>
                  <a:srgbClr val="000000"/>
                </a:solidFill>
              </a:rPr>
              <a:t> - </a:t>
            </a:r>
            <a:r>
              <a:rPr lang="uk-UA" altLang="en-US" sz="3200" dirty="0">
                <a:solidFill>
                  <a:srgbClr val="000000"/>
                </a:solidFill>
              </a:rPr>
              <a:t>крізь слухову трубу (найчастіше), в таких випадках отиту, як правило, передує гострий риніт.</a:t>
            </a:r>
            <a:endParaRPr lang="uk-UA" sz="3200" dirty="0">
              <a:solidFill>
                <a:srgbClr val="000000"/>
              </a:solidFill>
            </a:endParaRPr>
          </a:p>
          <a:p>
            <a:r>
              <a:rPr lang="uk-UA" altLang="en-US" sz="3200" dirty="0">
                <a:solidFill>
                  <a:srgbClr val="000000"/>
                </a:solidFill>
              </a:rPr>
              <a:t> 2. </a:t>
            </a:r>
            <a:r>
              <a:rPr lang="uk-UA" altLang="en-US" sz="3200" b="1" i="1" dirty="0" err="1">
                <a:solidFill>
                  <a:srgbClr val="000000"/>
                </a:solidFill>
              </a:rPr>
              <a:t>Гематогенно</a:t>
            </a:r>
            <a:r>
              <a:rPr lang="uk-UA" altLang="en-US" sz="3200" b="1" i="1" dirty="0">
                <a:solidFill>
                  <a:srgbClr val="000000"/>
                </a:solidFill>
              </a:rPr>
              <a:t> </a:t>
            </a:r>
            <a:r>
              <a:rPr lang="uk-UA" altLang="en-US" sz="3200" dirty="0">
                <a:solidFill>
                  <a:srgbClr val="000000"/>
                </a:solidFill>
              </a:rPr>
              <a:t>– з плином крові (при грипі, скарлатині, кору тощо). </a:t>
            </a:r>
            <a:endParaRPr lang="uk-UA" sz="3200" dirty="0">
              <a:solidFill>
                <a:srgbClr val="000000"/>
              </a:solidFill>
            </a:endParaRPr>
          </a:p>
          <a:p>
            <a:r>
              <a:rPr lang="uk-UA" altLang="en-US" sz="3200" dirty="0">
                <a:solidFill>
                  <a:srgbClr val="000000"/>
                </a:solidFill>
              </a:rPr>
              <a:t>3.</a:t>
            </a:r>
            <a:r>
              <a:rPr lang="uk-UA" altLang="en-US" sz="3200" b="1" i="1" dirty="0">
                <a:solidFill>
                  <a:srgbClr val="000000"/>
                </a:solidFill>
              </a:rPr>
              <a:t> Ч</a:t>
            </a:r>
            <a:r>
              <a:rPr lang="uk-UA" altLang="en-US" sz="3200" b="1" i="1" dirty="0">
                <a:solidFill>
                  <a:srgbClr val="000000"/>
                </a:solidFill>
                <a:effectLst/>
              </a:rPr>
              <a:t>ерез перфорацію при травмі барабанної перетинки</a:t>
            </a:r>
            <a:r>
              <a:rPr lang="uk-UA" altLang="en-US" sz="3200" b="1" i="1" dirty="0">
                <a:solidFill>
                  <a:srgbClr val="000000"/>
                </a:solidFill>
              </a:rPr>
              <a:t>. </a:t>
            </a:r>
            <a:r>
              <a:rPr lang="uk-UA" altLang="en-US" sz="3200" dirty="0">
                <a:solidFill>
                  <a:srgbClr val="000000"/>
                </a:solidFill>
              </a:rPr>
              <a:t>Переважно, запалення обмежується слизовою оболонкою.</a:t>
            </a:r>
            <a:endParaRPr lang="uk-UA" sz="3200" dirty="0">
              <a:solidFill>
                <a:srgbClr val="000000"/>
              </a:solidFill>
            </a:endParaRPr>
          </a:p>
        </p:txBody>
      </p:sp>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050"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072" name="TextBox 1049071"/>
          <p:cNvSpPr txBox="1"/>
          <p:nvPr/>
        </p:nvSpPr>
        <p:spPr>
          <a:xfrm>
            <a:off x="1662894" y="358531"/>
            <a:ext cx="8866210" cy="1446550"/>
          </a:xfrm>
          <a:prstGeom prst="rect">
            <a:avLst/>
          </a:prstGeom>
        </p:spPr>
        <p:txBody>
          <a:bodyPr wrap="square" rtlCol="0">
            <a:spAutoFit/>
          </a:bodyPr>
          <a:lstStyle/>
          <a:p>
            <a:pPr algn="ctr"/>
            <a:r>
              <a:rPr lang="uk-UA" altLang="en-US" sz="4400" b="1" dirty="0">
                <a:solidFill>
                  <a:srgbClr val="58267E"/>
                </a:solidFill>
              </a:rPr>
              <a:t>Характеристика</a:t>
            </a:r>
            <a:r>
              <a:rPr lang="en-US" altLang="en-US" sz="4400" b="1" dirty="0">
                <a:solidFill>
                  <a:srgbClr val="58267E"/>
                </a:solidFill>
              </a:rPr>
              <a:t> </a:t>
            </a:r>
            <a:r>
              <a:rPr lang="en-US" altLang="en-US" sz="4400" b="1" dirty="0" err="1">
                <a:solidFill>
                  <a:srgbClr val="58267E"/>
                </a:solidFill>
              </a:rPr>
              <a:t>пацієнта</a:t>
            </a:r>
            <a:r>
              <a:rPr lang="en-US" altLang="en-US" sz="4400" b="1" dirty="0">
                <a:solidFill>
                  <a:srgbClr val="58267E"/>
                </a:solidFill>
              </a:rPr>
              <a:t> з ГСО</a:t>
            </a:r>
            <a:endParaRPr lang="uk-UA" sz="4400" b="1" dirty="0">
              <a:solidFill>
                <a:srgbClr val="58267E"/>
              </a:solidFill>
            </a:endParaRPr>
          </a:p>
        </p:txBody>
      </p:sp>
      <p:sp>
        <p:nvSpPr>
          <p:cNvPr id="1049073" name="TextBox 1049072"/>
          <p:cNvSpPr txBox="1"/>
          <p:nvPr/>
        </p:nvSpPr>
        <p:spPr>
          <a:xfrm>
            <a:off x="390213" y="1832035"/>
            <a:ext cx="10933665" cy="4524315"/>
          </a:xfrm>
          <a:prstGeom prst="rect">
            <a:avLst/>
          </a:prstGeom>
        </p:spPr>
        <p:txBody>
          <a:bodyPr wrap="square" rtlCol="0">
            <a:spAutoFit/>
          </a:bodyPr>
          <a:lstStyle/>
          <a:p>
            <a:r>
              <a:rPr lang="uk-UA" altLang="en-US" sz="2400" b="1" dirty="0">
                <a:solidFill>
                  <a:srgbClr val="000000"/>
                </a:solidFill>
              </a:rPr>
              <a:t>Гострий катаральний середній отит –</a:t>
            </a:r>
            <a:r>
              <a:rPr lang="uk-UA" altLang="en-US" sz="2400" dirty="0">
                <a:solidFill>
                  <a:srgbClr val="000000"/>
                </a:solidFill>
              </a:rPr>
              <a:t> легка форма гострого середнього отиту, що розвивається переважно внаслідок порушення прохідності слухової труби. </a:t>
            </a:r>
            <a:endParaRPr lang="uk-UA" sz="2400" dirty="0">
              <a:solidFill>
                <a:srgbClr val="000000"/>
              </a:solidFill>
            </a:endParaRPr>
          </a:p>
          <a:p>
            <a:r>
              <a:rPr lang="uk-UA" altLang="en-US" sz="2400" dirty="0">
                <a:solidFill>
                  <a:srgbClr val="000000"/>
                </a:solidFill>
              </a:rPr>
              <a:t>Частіше спостерігається у людей, схильних до цього захворювання. </a:t>
            </a:r>
            <a:endParaRPr lang="uk-UA" sz="2400" dirty="0">
              <a:solidFill>
                <a:srgbClr val="000000"/>
              </a:solidFill>
            </a:endParaRPr>
          </a:p>
          <a:p>
            <a:r>
              <a:rPr lang="uk-UA" altLang="en-US" sz="2400" dirty="0">
                <a:solidFill>
                  <a:srgbClr val="000000"/>
                </a:solidFill>
              </a:rPr>
              <a:t>Сприяючим фактором є патологічні процеси у носоглотці (аденоїди, пухлини), в порожнині носа (гострі та хронічні риніти) та в </a:t>
            </a:r>
            <a:r>
              <a:rPr lang="uk-UA" altLang="en-US" sz="2400" dirty="0" err="1">
                <a:solidFill>
                  <a:srgbClr val="000000"/>
                </a:solidFill>
              </a:rPr>
              <a:t>навконосових</a:t>
            </a:r>
            <a:r>
              <a:rPr lang="uk-UA" altLang="en-US" sz="2400" dirty="0">
                <a:solidFill>
                  <a:srgbClr val="000000"/>
                </a:solidFill>
              </a:rPr>
              <a:t> пазухах (гострі та хронічні </a:t>
            </a:r>
            <a:r>
              <a:rPr lang="uk-UA" altLang="en-US" sz="2400" dirty="0" err="1">
                <a:solidFill>
                  <a:srgbClr val="000000"/>
                </a:solidFill>
              </a:rPr>
              <a:t>синусити</a:t>
            </a:r>
            <a:r>
              <a:rPr lang="uk-UA" altLang="en-US" sz="2400" dirty="0">
                <a:solidFill>
                  <a:srgbClr val="000000"/>
                </a:solidFill>
              </a:rPr>
              <a:t>). </a:t>
            </a:r>
            <a:endParaRPr lang="uk-UA" sz="2400" dirty="0">
              <a:solidFill>
                <a:srgbClr val="000000"/>
              </a:solidFill>
            </a:endParaRPr>
          </a:p>
          <a:p>
            <a:r>
              <a:rPr lang="uk-UA" altLang="en-US" sz="2400" dirty="0">
                <a:solidFill>
                  <a:srgbClr val="000000"/>
                </a:solidFill>
              </a:rPr>
              <a:t>Вони спричиняють порушення функцій слухової труби – вентиляційної, дренажної та захисної. Оскільки слизова оболонка труби вкрита миготливим епітелієм є продовженням слизової оболонки носоглотки, по трубі інфекція потрапляє у барабанну порожнину, викликаючи її запалення.</a:t>
            </a:r>
            <a:endParaRPr lang="uk-UA" sz="2400" dirty="0">
              <a:solidFill>
                <a:srgbClr val="000000"/>
              </a:solidFill>
            </a:endParaRPr>
          </a:p>
        </p:txBody>
      </p:sp>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054"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074" name="TextBox 1049073"/>
          <p:cNvSpPr txBox="1"/>
          <p:nvPr/>
        </p:nvSpPr>
        <p:spPr>
          <a:xfrm>
            <a:off x="1172870" y="778563"/>
            <a:ext cx="10496305" cy="5374640"/>
          </a:xfrm>
          <a:prstGeom prst="rect">
            <a:avLst/>
          </a:prstGeom>
        </p:spPr>
        <p:txBody>
          <a:bodyPr wrap="square" rtlCol="0">
            <a:spAutoFit/>
          </a:bodyPr>
          <a:lstStyle/>
          <a:p>
            <a:r>
              <a:rPr lang="uk-UA" altLang="en-US" sz="4400" b="1">
                <a:solidFill>
                  <a:srgbClr val="000000"/>
                </a:solidFill>
              </a:rPr>
              <a:t>Скарги</a:t>
            </a:r>
            <a:r>
              <a:rPr lang="en-US" altLang="en-US" sz="4400" b="1">
                <a:solidFill>
                  <a:srgbClr val="000000"/>
                </a:solidFill>
              </a:rPr>
              <a:t>:</a:t>
            </a:r>
            <a:endParaRPr lang="uk-UA" sz="4400" b="1">
              <a:solidFill>
                <a:srgbClr val="000000"/>
              </a:solidFill>
            </a:endParaRPr>
          </a:p>
          <a:p>
            <a:r>
              <a:rPr lang="en-US" altLang="en-US" sz="4400">
                <a:solidFill>
                  <a:srgbClr val="000000"/>
                </a:solidFill>
              </a:rPr>
              <a:t>1. Відчуття тиснення або незначний біль у вусі. </a:t>
            </a:r>
            <a:endParaRPr lang="uk-UA" sz="4400">
              <a:solidFill>
                <a:srgbClr val="000000"/>
              </a:solidFill>
            </a:endParaRPr>
          </a:p>
          <a:p>
            <a:r>
              <a:rPr lang="en-US" altLang="en-US" sz="4400">
                <a:solidFill>
                  <a:srgbClr val="000000"/>
                </a:solidFill>
              </a:rPr>
              <a:t>2. Помірне зниження слуху.</a:t>
            </a:r>
            <a:endParaRPr lang="uk-UA" sz="4400">
              <a:solidFill>
                <a:srgbClr val="000000"/>
              </a:solidFill>
            </a:endParaRPr>
          </a:p>
          <a:p>
            <a:r>
              <a:rPr lang="en-US" altLang="en-US" sz="4400">
                <a:solidFill>
                  <a:srgbClr val="000000"/>
                </a:solidFill>
              </a:rPr>
              <a:t>3. Шум. </a:t>
            </a:r>
            <a:endParaRPr lang="uk-UA" sz="4400">
              <a:solidFill>
                <a:srgbClr val="000000"/>
              </a:solidFill>
            </a:endParaRPr>
          </a:p>
          <a:p>
            <a:r>
              <a:rPr lang="en-US" altLang="en-US" sz="4400">
                <a:solidFill>
                  <a:srgbClr val="000000"/>
                </a:solidFill>
              </a:rPr>
              <a:t>4. Можливі незначні виділення з вуха. </a:t>
            </a:r>
            <a:endParaRPr lang="uk-UA" sz="4400">
              <a:solidFill>
                <a:srgbClr val="000000"/>
              </a:solidFill>
            </a:endParaRPr>
          </a:p>
          <a:p>
            <a:r>
              <a:rPr lang="en-US" altLang="en-US" sz="4400">
                <a:solidFill>
                  <a:srgbClr val="000000"/>
                </a:solidFill>
              </a:rPr>
              <a:t>5. Маловиразні загальні прояви та температурна реакція.</a:t>
            </a:r>
            <a:endParaRPr lang="uk-UA" sz="4400">
              <a:solidFill>
                <a:srgbClr val="000000"/>
              </a:solidFill>
            </a:endParaRPr>
          </a:p>
        </p:txBody>
      </p:sp>
    </p:spTree>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098"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099" name="TextBox 1049098"/>
          <p:cNvSpPr txBox="1"/>
          <p:nvPr/>
        </p:nvSpPr>
        <p:spPr>
          <a:xfrm>
            <a:off x="234228" y="466204"/>
            <a:ext cx="11031218" cy="5869940"/>
          </a:xfrm>
          <a:prstGeom prst="rect">
            <a:avLst/>
          </a:prstGeom>
        </p:spPr>
        <p:txBody>
          <a:bodyPr wrap="square" rtlCol="0">
            <a:spAutoFit/>
          </a:bodyPr>
          <a:lstStyle/>
          <a:p>
            <a:r>
              <a:rPr lang="uk-UA" altLang="en-US" sz="3000" b="1">
                <a:solidFill>
                  <a:srgbClr val="000000"/>
                </a:solidFill>
              </a:rPr>
              <a:t>Отоскопія</a:t>
            </a:r>
            <a:endParaRPr lang="uk-UA" sz="3000" b="1">
              <a:solidFill>
                <a:srgbClr val="000000"/>
              </a:solidFill>
            </a:endParaRPr>
          </a:p>
          <a:p>
            <a:r>
              <a:rPr lang="uk-UA" altLang="en-US" sz="3000">
                <a:solidFill>
                  <a:srgbClr val="000000"/>
                </a:solidFill>
              </a:rPr>
              <a:t> Барабанна перетинка злегка випнута, сіро-рожевого кольору. Перфорації у більшості випадків не буває, якщо вона виникає, то з’являються </a:t>
            </a:r>
            <a:endParaRPr lang="uk-UA" sz="3000">
              <a:solidFill>
                <a:srgbClr val="000000"/>
              </a:solidFill>
            </a:endParaRPr>
          </a:p>
          <a:p>
            <a:r>
              <a:rPr lang="uk-UA" altLang="en-US" sz="3000">
                <a:solidFill>
                  <a:srgbClr val="000000"/>
                </a:solidFill>
              </a:rPr>
              <a:t>короткочасні виділення з вуха. </a:t>
            </a:r>
            <a:endParaRPr lang="uk-UA" sz="3000">
              <a:solidFill>
                <a:srgbClr val="000000"/>
              </a:solidFill>
            </a:endParaRPr>
          </a:p>
          <a:p>
            <a:r>
              <a:rPr lang="uk-UA" altLang="en-US" sz="3000">
                <a:solidFill>
                  <a:srgbClr val="000000"/>
                </a:solidFill>
              </a:rPr>
              <a:t>Зворотний розвиток відбувається </a:t>
            </a:r>
            <a:endParaRPr lang="uk-UA" sz="3000">
              <a:solidFill>
                <a:srgbClr val="000000"/>
              </a:solidFill>
            </a:endParaRPr>
          </a:p>
          <a:p>
            <a:r>
              <a:rPr lang="uk-UA" altLang="en-US" sz="3000">
                <a:solidFill>
                  <a:srgbClr val="000000"/>
                </a:solidFill>
              </a:rPr>
              <a:t>вже через кілька днів. Треба </a:t>
            </a:r>
            <a:endParaRPr lang="uk-UA" sz="3000">
              <a:solidFill>
                <a:srgbClr val="000000"/>
              </a:solidFill>
            </a:endParaRPr>
          </a:p>
          <a:p>
            <a:r>
              <a:rPr lang="uk-UA" altLang="en-US" sz="3000">
                <a:solidFill>
                  <a:srgbClr val="000000"/>
                </a:solidFill>
              </a:rPr>
              <a:t>пам’ятати, що при відсутності </a:t>
            </a:r>
            <a:endParaRPr lang="uk-UA" sz="3000">
              <a:solidFill>
                <a:srgbClr val="000000"/>
              </a:solidFill>
            </a:endParaRPr>
          </a:p>
          <a:p>
            <a:r>
              <a:rPr lang="uk-UA" altLang="en-US" sz="3000">
                <a:solidFill>
                  <a:srgbClr val="000000"/>
                </a:solidFill>
              </a:rPr>
              <a:t>перфорації можуть також </a:t>
            </a:r>
            <a:endParaRPr lang="uk-UA" sz="3000">
              <a:solidFill>
                <a:srgbClr val="000000"/>
              </a:solidFill>
            </a:endParaRPr>
          </a:p>
          <a:p>
            <a:r>
              <a:rPr lang="uk-UA" altLang="en-US" sz="3000">
                <a:solidFill>
                  <a:srgbClr val="000000"/>
                </a:solidFill>
              </a:rPr>
              <a:t>розвиватися ускладнення. </a:t>
            </a:r>
            <a:endParaRPr lang="uk-UA" sz="3000">
              <a:solidFill>
                <a:srgbClr val="000000"/>
              </a:solidFill>
            </a:endParaRPr>
          </a:p>
          <a:p>
            <a:r>
              <a:rPr lang="uk-UA" altLang="en-US" sz="3000">
                <a:solidFill>
                  <a:srgbClr val="000000"/>
                </a:solidFill>
              </a:rPr>
              <a:t>Тому хворий повинен перебувати</a:t>
            </a:r>
            <a:endParaRPr lang="uk-UA" sz="3000">
              <a:solidFill>
                <a:srgbClr val="000000"/>
              </a:solidFill>
            </a:endParaRPr>
          </a:p>
          <a:p>
            <a:r>
              <a:rPr lang="uk-UA" altLang="en-US" sz="3000">
                <a:solidFill>
                  <a:srgbClr val="000000"/>
                </a:solidFill>
              </a:rPr>
              <a:t> під медичним наглядом до</a:t>
            </a:r>
            <a:endParaRPr lang="uk-UA" sz="3000">
              <a:solidFill>
                <a:srgbClr val="000000"/>
              </a:solidFill>
            </a:endParaRPr>
          </a:p>
          <a:p>
            <a:r>
              <a:rPr lang="uk-UA" altLang="en-US" sz="3000">
                <a:solidFill>
                  <a:srgbClr val="000000"/>
                </a:solidFill>
              </a:rPr>
              <a:t> повного одужання.</a:t>
            </a:r>
            <a:endParaRPr lang="uk-UA" sz="3000">
              <a:solidFill>
                <a:srgbClr val="000000"/>
              </a:solidFill>
            </a:endParaRPr>
          </a:p>
        </p:txBody>
      </p:sp>
      <p:pic>
        <p:nvPicPr>
          <p:cNvPr id="2097216" name="Picture 2097215"/>
          <p:cNvPicPr>
            <a:picLocks/>
          </p:cNvPicPr>
          <p:nvPr/>
        </p:nvPicPr>
        <p:blipFill>
          <a:blip r:embed="rId2"/>
          <a:stretch>
            <a:fillRect/>
          </a:stretch>
        </p:blipFill>
        <p:spPr>
          <a:xfrm>
            <a:off x="6656438" y="1801090"/>
            <a:ext cx="5535562" cy="5056909"/>
          </a:xfrm>
          <a:prstGeom prst="rect">
            <a:avLst/>
          </a:prstGeom>
        </p:spPr>
      </p:pic>
    </p:spTree>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89" name="Title 1049188"/>
          <p:cNvSpPr>
            <a:spLocks noGrp="1"/>
          </p:cNvSpPr>
          <p:nvPr>
            <p:ph type="ctrTitle"/>
          </p:nvPr>
        </p:nvSpPr>
        <p:spPr/>
        <p:txBody>
          <a:bodyPr/>
          <a:lstStyle/>
          <a:p>
            <a:endParaRPr lang="uk-UA"/>
          </a:p>
        </p:txBody>
      </p:sp>
      <p:sp>
        <p:nvSpPr>
          <p:cNvPr id="1049190" name="Subtitle 1049189"/>
          <p:cNvSpPr>
            <a:spLocks noGrp="1"/>
          </p:cNvSpPr>
          <p:nvPr>
            <p:ph type="subTitle" idx="1"/>
          </p:nvPr>
        </p:nvSpPr>
        <p:spPr/>
        <p:txBody>
          <a:bodyPr/>
          <a:lstStyle/>
          <a:p>
            <a:endParaRPr lang="uk-UA"/>
          </a:p>
        </p:txBody>
      </p:sp>
      <p:sp>
        <p:nvSpPr>
          <p:cNvPr id="1049191" name="Footer Placeholder 1049190"/>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22" name="Picture 2097221"/>
          <p:cNvPicPr>
            <a:picLocks/>
          </p:cNvPicPr>
          <p:nvPr/>
        </p:nvPicPr>
        <p:blipFill>
          <a:blip r:embed="rId2"/>
          <a:stretch>
            <a:fillRect/>
          </a:stretch>
        </p:blipFill>
        <p:spPr>
          <a:xfrm>
            <a:off x="0" y="0"/>
            <a:ext cx="3918398" cy="4416399"/>
          </a:xfrm>
          <a:prstGeom prst="rect">
            <a:avLst/>
          </a:prstGeom>
        </p:spPr>
      </p:pic>
      <p:pic>
        <p:nvPicPr>
          <p:cNvPr id="2097223" name="Picture 2097222"/>
          <p:cNvPicPr>
            <a:picLocks/>
          </p:cNvPicPr>
          <p:nvPr/>
        </p:nvPicPr>
        <p:blipFill>
          <a:blip r:embed="rId3"/>
          <a:stretch>
            <a:fillRect/>
          </a:stretch>
        </p:blipFill>
        <p:spPr>
          <a:xfrm>
            <a:off x="3653986" y="3225114"/>
            <a:ext cx="4499413" cy="4065371"/>
          </a:xfrm>
          <a:prstGeom prst="rect">
            <a:avLst/>
          </a:prstGeom>
        </p:spPr>
      </p:pic>
      <p:pic>
        <p:nvPicPr>
          <p:cNvPr id="2097224" name="Picture 2097223"/>
          <p:cNvPicPr>
            <a:picLocks/>
          </p:cNvPicPr>
          <p:nvPr/>
        </p:nvPicPr>
        <p:blipFill>
          <a:blip r:embed="rId4"/>
          <a:stretch>
            <a:fillRect/>
          </a:stretch>
        </p:blipFill>
        <p:spPr>
          <a:xfrm>
            <a:off x="8028671" y="0"/>
            <a:ext cx="4163329" cy="408326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058"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00" name="TextBox 1049099"/>
          <p:cNvSpPr txBox="1"/>
          <p:nvPr/>
        </p:nvSpPr>
        <p:spPr>
          <a:xfrm>
            <a:off x="17973" y="160972"/>
            <a:ext cx="11761672" cy="6568439"/>
          </a:xfrm>
          <a:prstGeom prst="rect">
            <a:avLst/>
          </a:prstGeom>
        </p:spPr>
        <p:txBody>
          <a:bodyPr wrap="square" rtlCol="0">
            <a:spAutoFit/>
          </a:bodyPr>
          <a:lstStyle/>
          <a:p>
            <a:r>
              <a:rPr lang="uk-UA" altLang="en-US" sz="2800" b="1" dirty="0">
                <a:solidFill>
                  <a:srgbClr val="000000"/>
                </a:solidFill>
              </a:rPr>
              <a:t>Діагностика</a:t>
            </a:r>
            <a:endParaRPr lang="uk-UA" sz="2800" b="1" dirty="0">
              <a:solidFill>
                <a:srgbClr val="000000"/>
              </a:solidFill>
            </a:endParaRPr>
          </a:p>
          <a:p>
            <a:r>
              <a:rPr lang="en-US" altLang="en-US" sz="2800" dirty="0">
                <a:solidFill>
                  <a:srgbClr val="000000"/>
                </a:solidFill>
              </a:rPr>
              <a:t>1.</a:t>
            </a:r>
            <a:r>
              <a:rPr lang="uk-UA" altLang="en-US" sz="2800" dirty="0">
                <a:solidFill>
                  <a:srgbClr val="000000"/>
                </a:solidFill>
              </a:rPr>
              <a:t> Дослід Вебера – </a:t>
            </a:r>
            <a:r>
              <a:rPr lang="uk-UA" altLang="en-US" sz="2800" dirty="0" err="1">
                <a:solidFill>
                  <a:srgbClr val="000000"/>
                </a:solidFill>
              </a:rPr>
              <a:t>латералізація</a:t>
            </a:r>
            <a:r>
              <a:rPr lang="uk-UA" altLang="en-US" sz="2800" dirty="0">
                <a:solidFill>
                  <a:srgbClr val="000000"/>
                </a:solidFill>
              </a:rPr>
              <a:t> звуку у хворе вухо, дослід Ріне – негативний, дослід </a:t>
            </a:r>
            <a:r>
              <a:rPr lang="uk-UA" altLang="en-US" sz="2800" dirty="0" err="1">
                <a:solidFill>
                  <a:srgbClr val="000000"/>
                </a:solidFill>
              </a:rPr>
              <a:t>Швабаха</a:t>
            </a:r>
            <a:r>
              <a:rPr lang="uk-UA" altLang="en-US" sz="2800" dirty="0">
                <a:solidFill>
                  <a:srgbClr val="000000"/>
                </a:solidFill>
              </a:rPr>
              <a:t> – подовжений (ураження звукопровідного механізму).</a:t>
            </a:r>
            <a:endParaRPr lang="uk-UA" sz="2800" dirty="0">
              <a:solidFill>
                <a:srgbClr val="000000"/>
              </a:solidFill>
            </a:endParaRPr>
          </a:p>
          <a:p>
            <a:r>
              <a:rPr lang="uk-UA" altLang="en-US" sz="2800" dirty="0">
                <a:solidFill>
                  <a:srgbClr val="000000"/>
                </a:solidFill>
              </a:rPr>
              <a:t> </a:t>
            </a:r>
            <a:r>
              <a:rPr lang="en-US" altLang="en-US" sz="2800" dirty="0">
                <a:solidFill>
                  <a:srgbClr val="000000"/>
                </a:solidFill>
              </a:rPr>
              <a:t>2. </a:t>
            </a:r>
            <a:r>
              <a:rPr lang="uk-UA" altLang="en-US" sz="2800" dirty="0">
                <a:solidFill>
                  <a:srgbClr val="000000"/>
                </a:solidFill>
              </a:rPr>
              <a:t>Неможливість продути слухові труби за методом </a:t>
            </a:r>
            <a:r>
              <a:rPr lang="uk-UA" altLang="en-US" sz="2800" dirty="0" err="1">
                <a:solidFill>
                  <a:srgbClr val="000000"/>
                </a:solidFill>
              </a:rPr>
              <a:t>Вальсальви</a:t>
            </a:r>
            <a:r>
              <a:rPr lang="uk-UA" altLang="en-US" sz="2800" dirty="0">
                <a:solidFill>
                  <a:srgbClr val="000000"/>
                </a:solidFill>
              </a:rPr>
              <a:t>. </a:t>
            </a:r>
            <a:endParaRPr lang="uk-UA" sz="2800" dirty="0">
              <a:solidFill>
                <a:srgbClr val="000000"/>
              </a:solidFill>
            </a:endParaRPr>
          </a:p>
          <a:p>
            <a:r>
              <a:rPr lang="en-US" altLang="en-US" sz="2800" dirty="0">
                <a:solidFill>
                  <a:srgbClr val="000000"/>
                </a:solidFill>
              </a:rPr>
              <a:t>3. </a:t>
            </a:r>
            <a:r>
              <a:rPr lang="uk-UA" altLang="en-US" sz="2800" dirty="0">
                <a:solidFill>
                  <a:srgbClr val="000000"/>
                </a:solidFill>
              </a:rPr>
              <a:t>Негативний або слабо позитивний дослід </a:t>
            </a:r>
            <a:r>
              <a:rPr lang="uk-UA" altLang="en-US" sz="2800" dirty="0" err="1">
                <a:solidFill>
                  <a:srgbClr val="000000"/>
                </a:solidFill>
              </a:rPr>
              <a:t>Політцера</a:t>
            </a:r>
            <a:r>
              <a:rPr lang="uk-UA" altLang="en-US" sz="2800" dirty="0">
                <a:solidFill>
                  <a:srgbClr val="000000"/>
                </a:solidFill>
              </a:rPr>
              <a:t>. </a:t>
            </a:r>
            <a:endParaRPr lang="uk-UA" sz="2800" dirty="0">
              <a:solidFill>
                <a:srgbClr val="000000"/>
              </a:solidFill>
            </a:endParaRPr>
          </a:p>
          <a:p>
            <a:endParaRPr lang="uk-UA" sz="2800" dirty="0">
              <a:solidFill>
                <a:srgbClr val="000000"/>
              </a:solidFill>
            </a:endParaRPr>
          </a:p>
          <a:p>
            <a:r>
              <a:rPr lang="uk-UA" altLang="en-US" sz="2800" b="1" dirty="0">
                <a:solidFill>
                  <a:srgbClr val="000000"/>
                </a:solidFill>
              </a:rPr>
              <a:t>Додаткові методи обстеження</a:t>
            </a:r>
            <a:endParaRPr lang="uk-UA" sz="2800" dirty="0">
              <a:solidFill>
                <a:srgbClr val="000000"/>
              </a:solidFill>
            </a:endParaRPr>
          </a:p>
          <a:p>
            <a:r>
              <a:rPr lang="en-US" altLang="en-US" sz="2800" b="1" dirty="0">
                <a:solidFill>
                  <a:srgbClr val="000000"/>
                </a:solidFill>
              </a:rPr>
              <a:t>1.</a:t>
            </a:r>
            <a:r>
              <a:rPr lang="uk-UA" altLang="en-US" sz="2800" b="1" dirty="0">
                <a:solidFill>
                  <a:srgbClr val="000000"/>
                </a:solidFill>
              </a:rPr>
              <a:t> </a:t>
            </a:r>
            <a:r>
              <a:rPr lang="uk-UA" altLang="en-US" sz="2800" dirty="0">
                <a:solidFill>
                  <a:srgbClr val="000000"/>
                </a:solidFill>
              </a:rPr>
              <a:t>Загальний аналіз крові – зміни мало виражені: лейкоцитоз, зсув вліво, прискорена ШОЕ;</a:t>
            </a:r>
            <a:endParaRPr lang="uk-UA" sz="2800" dirty="0">
              <a:solidFill>
                <a:srgbClr val="000000"/>
              </a:solidFill>
            </a:endParaRPr>
          </a:p>
          <a:p>
            <a:r>
              <a:rPr lang="uk-UA" altLang="en-US" sz="2800" dirty="0">
                <a:solidFill>
                  <a:srgbClr val="000000"/>
                </a:solidFill>
              </a:rPr>
              <a:t> </a:t>
            </a:r>
            <a:r>
              <a:rPr lang="en-US" altLang="en-US" sz="2800" dirty="0">
                <a:solidFill>
                  <a:srgbClr val="000000"/>
                </a:solidFill>
              </a:rPr>
              <a:t>2.</a:t>
            </a:r>
            <a:r>
              <a:rPr lang="uk-UA" altLang="en-US" sz="2800" dirty="0">
                <a:solidFill>
                  <a:srgbClr val="000000"/>
                </a:solidFill>
              </a:rPr>
              <a:t>Бактеріологічне дослідження гною на чутливість до антибіотиків (з метою вибору адекватної </a:t>
            </a:r>
            <a:r>
              <a:rPr lang="uk-UA" altLang="en-US" sz="2800" dirty="0" err="1">
                <a:solidFill>
                  <a:srgbClr val="000000"/>
                </a:solidFill>
              </a:rPr>
              <a:t>антибіотикотерапії</a:t>
            </a:r>
            <a:r>
              <a:rPr lang="uk-UA" altLang="en-US" sz="2800" dirty="0">
                <a:solidFill>
                  <a:srgbClr val="000000"/>
                </a:solidFill>
              </a:rPr>
              <a:t> - краще місцево). </a:t>
            </a:r>
            <a:endParaRPr lang="uk-UA" sz="2800" dirty="0">
              <a:solidFill>
                <a:srgbClr val="000000"/>
              </a:solidFill>
            </a:endParaRPr>
          </a:p>
          <a:p>
            <a:r>
              <a:rPr lang="en-US" altLang="en-US" sz="2800" dirty="0">
                <a:solidFill>
                  <a:srgbClr val="000000"/>
                </a:solidFill>
              </a:rPr>
              <a:t>3.</a:t>
            </a:r>
            <a:r>
              <a:rPr lang="uk-UA" altLang="en-US" sz="2800" dirty="0">
                <a:solidFill>
                  <a:srgbClr val="000000"/>
                </a:solidFill>
              </a:rPr>
              <a:t>Рентгенографія соскоподібних паростків – </a:t>
            </a:r>
            <a:r>
              <a:rPr lang="uk-UA" altLang="en-US" sz="2800" dirty="0" err="1">
                <a:solidFill>
                  <a:srgbClr val="000000"/>
                </a:solidFill>
              </a:rPr>
              <a:t>вуалізація</a:t>
            </a:r>
            <a:r>
              <a:rPr lang="uk-UA" altLang="en-US" sz="2800" dirty="0">
                <a:solidFill>
                  <a:srgbClr val="000000"/>
                </a:solidFill>
              </a:rPr>
              <a:t> порожнин середнього вуха.</a:t>
            </a:r>
            <a:endParaRPr lang="uk-UA" sz="2800" dirty="0">
              <a:solidFill>
                <a:srgbClr val="000000"/>
              </a:solidFill>
            </a:endParaRPr>
          </a:p>
        </p:txBody>
      </p:sp>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086"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17" name="Picture 2097216"/>
          <p:cNvPicPr>
            <a:picLocks/>
          </p:cNvPicPr>
          <p:nvPr/>
        </p:nvPicPr>
        <p:blipFill>
          <a:blip r:embed="rId2"/>
          <a:stretch>
            <a:fillRect/>
          </a:stretch>
        </p:blipFill>
        <p:spPr>
          <a:xfrm>
            <a:off x="787957" y="1630710"/>
            <a:ext cx="10554837" cy="5227289"/>
          </a:xfrm>
          <a:prstGeom prst="rect">
            <a:avLst/>
          </a:prstGeom>
        </p:spPr>
      </p:pic>
      <p:sp>
        <p:nvSpPr>
          <p:cNvPr id="1049101" name="TextBox 1049100"/>
          <p:cNvSpPr txBox="1"/>
          <p:nvPr/>
        </p:nvSpPr>
        <p:spPr>
          <a:xfrm>
            <a:off x="251470" y="281969"/>
            <a:ext cx="11745564" cy="954107"/>
          </a:xfrm>
          <a:prstGeom prst="rect">
            <a:avLst/>
          </a:prstGeom>
        </p:spPr>
        <p:txBody>
          <a:bodyPr wrap="square" rtlCol="0">
            <a:spAutoFit/>
          </a:bodyPr>
          <a:lstStyle/>
          <a:p>
            <a:r>
              <a:rPr lang="uk-UA" altLang="en-US" sz="2800" dirty="0" err="1">
                <a:solidFill>
                  <a:srgbClr val="58267E"/>
                </a:solidFill>
              </a:rPr>
              <a:t>Аудіограма</a:t>
            </a:r>
            <a:r>
              <a:rPr lang="uk-UA" altLang="en-US" sz="2800" dirty="0">
                <a:solidFill>
                  <a:srgbClr val="58267E"/>
                </a:solidFill>
              </a:rPr>
              <a:t> – наявність повітряно-кісткового інтервалу (погіршання слуху за звукопровідним або змішаним типом).</a:t>
            </a:r>
            <a:endParaRPr lang="uk-UA" sz="2800" dirty="0">
              <a:solidFill>
                <a:srgbClr val="58267E"/>
              </a:solidFill>
            </a:endParaRPr>
          </a:p>
        </p:txBody>
      </p:sp>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082"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04" name="TextBox 1049103"/>
          <p:cNvSpPr txBox="1"/>
          <p:nvPr/>
        </p:nvSpPr>
        <p:spPr>
          <a:xfrm>
            <a:off x="38599" y="343534"/>
            <a:ext cx="4000000" cy="5262979"/>
          </a:xfrm>
          <a:prstGeom prst="rect">
            <a:avLst/>
          </a:prstGeom>
        </p:spPr>
        <p:txBody>
          <a:bodyPr wrap="square" rtlCol="0">
            <a:spAutoFit/>
          </a:bodyPr>
          <a:lstStyle/>
          <a:p>
            <a:r>
              <a:rPr lang="uk-UA" altLang="en-US" sz="2400" b="1" dirty="0">
                <a:solidFill>
                  <a:srgbClr val="000000"/>
                </a:solidFill>
              </a:rPr>
              <a:t>Гострий</a:t>
            </a:r>
            <a:r>
              <a:rPr lang="en-US" altLang="en-US" sz="2400" b="1" dirty="0">
                <a:solidFill>
                  <a:srgbClr val="000000"/>
                </a:solidFill>
              </a:rPr>
              <a:t> </a:t>
            </a:r>
            <a:r>
              <a:rPr lang="uk-UA" altLang="en-US" sz="2400" b="1" dirty="0">
                <a:solidFill>
                  <a:srgbClr val="000000"/>
                </a:solidFill>
              </a:rPr>
              <a:t>гнійний</a:t>
            </a:r>
            <a:r>
              <a:rPr lang="en-US" altLang="en-US" sz="2400" b="1" dirty="0">
                <a:solidFill>
                  <a:srgbClr val="000000"/>
                </a:solidFill>
              </a:rPr>
              <a:t> </a:t>
            </a:r>
            <a:r>
              <a:rPr lang="uk-UA" altLang="en-US" sz="2400" b="1" dirty="0">
                <a:solidFill>
                  <a:srgbClr val="000000"/>
                </a:solidFill>
              </a:rPr>
              <a:t>середній</a:t>
            </a:r>
            <a:r>
              <a:rPr lang="en-US" altLang="en-US" sz="2400" b="1" dirty="0">
                <a:solidFill>
                  <a:srgbClr val="000000"/>
                </a:solidFill>
              </a:rPr>
              <a:t> </a:t>
            </a:r>
            <a:r>
              <a:rPr lang="en-US" altLang="en-US" sz="2400" b="1" dirty="0" err="1">
                <a:solidFill>
                  <a:srgbClr val="000000"/>
                </a:solidFill>
              </a:rPr>
              <a:t>отит</a:t>
            </a:r>
            <a:r>
              <a:rPr lang="en-US" altLang="en-US" sz="2400" b="1" dirty="0">
                <a:solidFill>
                  <a:srgbClr val="000000"/>
                </a:solidFill>
              </a:rPr>
              <a:t> - </a:t>
            </a:r>
            <a:r>
              <a:rPr lang="uk-UA" altLang="en-US" sz="2400" dirty="0">
                <a:solidFill>
                  <a:srgbClr val="000000"/>
                </a:solidFill>
              </a:rPr>
              <a:t>запалення слизової оболонки порожнин середнього вуха: слухової труби, барабанної порожнини та соскоподібного відростка. </a:t>
            </a:r>
            <a:endParaRPr lang="uk-UA" sz="2400" dirty="0">
              <a:solidFill>
                <a:srgbClr val="000000"/>
              </a:solidFill>
            </a:endParaRPr>
          </a:p>
          <a:p>
            <a:r>
              <a:rPr lang="uk-UA" altLang="en-US" sz="2400" b="1" u="sng" dirty="0">
                <a:solidFill>
                  <a:srgbClr val="000000"/>
                </a:solidFill>
              </a:rPr>
              <a:t>Причини </a:t>
            </a:r>
            <a:endParaRPr lang="uk-UA" sz="2400" dirty="0">
              <a:solidFill>
                <a:srgbClr val="000000"/>
              </a:solidFill>
            </a:endParaRPr>
          </a:p>
          <a:p>
            <a:r>
              <a:rPr lang="en-US" altLang="en-US" sz="2400" b="0" u="none" dirty="0">
                <a:solidFill>
                  <a:srgbClr val="000000"/>
                </a:solidFill>
              </a:rPr>
              <a:t>1.</a:t>
            </a:r>
            <a:r>
              <a:rPr lang="uk-UA" altLang="en-US" sz="2400" dirty="0">
                <a:solidFill>
                  <a:srgbClr val="000000"/>
                </a:solidFill>
              </a:rPr>
              <a:t>У більшості випадків гострий нежить </a:t>
            </a:r>
            <a:endParaRPr lang="uk-UA" sz="2400" dirty="0">
              <a:solidFill>
                <a:srgbClr val="000000"/>
              </a:solidFill>
            </a:endParaRPr>
          </a:p>
          <a:p>
            <a:r>
              <a:rPr lang="en-US" altLang="en-US" sz="2400" dirty="0">
                <a:solidFill>
                  <a:srgbClr val="000000"/>
                </a:solidFill>
              </a:rPr>
              <a:t>2.</a:t>
            </a:r>
            <a:r>
              <a:rPr lang="uk-UA" altLang="en-US" sz="2400" dirty="0">
                <a:solidFill>
                  <a:srgbClr val="000000"/>
                </a:solidFill>
              </a:rPr>
              <a:t>ГРВІ</a:t>
            </a:r>
            <a:endParaRPr lang="uk-UA" sz="2400" dirty="0">
              <a:solidFill>
                <a:srgbClr val="000000"/>
              </a:solidFill>
            </a:endParaRPr>
          </a:p>
          <a:p>
            <a:r>
              <a:rPr lang="en-US" altLang="en-US" sz="2400" dirty="0">
                <a:solidFill>
                  <a:srgbClr val="000000"/>
                </a:solidFill>
              </a:rPr>
              <a:t>3. </a:t>
            </a:r>
            <a:r>
              <a:rPr lang="uk-UA" altLang="en-US" sz="2400" dirty="0">
                <a:solidFill>
                  <a:srgbClr val="000000"/>
                </a:solidFill>
              </a:rPr>
              <a:t>Травми</a:t>
            </a:r>
            <a:endParaRPr lang="uk-UA" sz="2400" dirty="0">
              <a:solidFill>
                <a:srgbClr val="000000"/>
              </a:solidFill>
            </a:endParaRPr>
          </a:p>
        </p:txBody>
      </p:sp>
      <p:sp>
        <p:nvSpPr>
          <p:cNvPr id="1049105" name="TextBox 1049104"/>
          <p:cNvSpPr txBox="1"/>
          <p:nvPr/>
        </p:nvSpPr>
        <p:spPr>
          <a:xfrm>
            <a:off x="4038600" y="81280"/>
            <a:ext cx="7992804" cy="4832092"/>
          </a:xfrm>
          <a:prstGeom prst="rect">
            <a:avLst/>
          </a:prstGeom>
        </p:spPr>
        <p:txBody>
          <a:bodyPr wrap="square" rtlCol="0">
            <a:spAutoFit/>
          </a:bodyPr>
          <a:lstStyle/>
          <a:p>
            <a:r>
              <a:rPr lang="uk-UA" altLang="en-US" sz="2800" b="1" dirty="0" err="1">
                <a:solidFill>
                  <a:srgbClr val="000000"/>
                </a:solidFill>
              </a:rPr>
              <a:t>Патоморфологія</a:t>
            </a:r>
            <a:r>
              <a:rPr lang="uk-UA" altLang="en-US" sz="2800" b="1" dirty="0">
                <a:solidFill>
                  <a:srgbClr val="000000"/>
                </a:solidFill>
              </a:rPr>
              <a:t> </a:t>
            </a:r>
            <a:endParaRPr lang="uk-UA" sz="2800" b="1" dirty="0">
              <a:solidFill>
                <a:srgbClr val="000000"/>
              </a:solidFill>
            </a:endParaRPr>
          </a:p>
          <a:p>
            <a:r>
              <a:rPr lang="uk-UA" altLang="en-US" sz="2800" dirty="0">
                <a:solidFill>
                  <a:srgbClr val="000000"/>
                </a:solidFill>
              </a:rPr>
              <a:t>Слизова оболонка різко, потовщується у 10-20 раз, ній спостерігається </a:t>
            </a:r>
            <a:r>
              <a:rPr lang="uk-UA" altLang="en-US" sz="2800" dirty="0" err="1">
                <a:solidFill>
                  <a:srgbClr val="000000"/>
                </a:solidFill>
              </a:rPr>
              <a:t>мукоїдний</a:t>
            </a:r>
            <a:r>
              <a:rPr lang="uk-UA" altLang="en-US" sz="2800" dirty="0">
                <a:solidFill>
                  <a:srgbClr val="000000"/>
                </a:solidFill>
              </a:rPr>
              <a:t> набряк, дрібноклітинна інфільтрація та артеріальна гіперемія. У барабанній порожнині накопичується ексудат, який може були серозним, геморагічним, гнійним чи змішаним—</a:t>
            </a:r>
            <a:r>
              <a:rPr lang="en-US" altLang="en-US" sz="2800" dirty="0">
                <a:solidFill>
                  <a:srgbClr val="000000"/>
                </a:solidFill>
              </a:rPr>
              <a:t> </a:t>
            </a:r>
            <a:r>
              <a:rPr lang="uk-UA" altLang="en-US" sz="2800" dirty="0">
                <a:solidFill>
                  <a:srgbClr val="000000"/>
                </a:solidFill>
              </a:rPr>
              <a:t>підвищення</a:t>
            </a:r>
            <a:r>
              <a:rPr lang="en-US" altLang="en-US" sz="2800" dirty="0">
                <a:solidFill>
                  <a:srgbClr val="000000"/>
                </a:solidFill>
              </a:rPr>
              <a:t> </a:t>
            </a:r>
            <a:r>
              <a:rPr lang="uk-UA" altLang="en-US" sz="2800" dirty="0">
                <a:solidFill>
                  <a:srgbClr val="000000"/>
                </a:solidFill>
              </a:rPr>
              <a:t>тиску</a:t>
            </a:r>
            <a:r>
              <a:rPr lang="en-US" altLang="en-US" sz="2800" dirty="0">
                <a:solidFill>
                  <a:srgbClr val="000000"/>
                </a:solidFill>
              </a:rPr>
              <a:t> </a:t>
            </a:r>
            <a:r>
              <a:rPr lang="uk-UA" altLang="en-US" sz="2800" dirty="0">
                <a:solidFill>
                  <a:srgbClr val="000000"/>
                </a:solidFill>
              </a:rPr>
              <a:t>в</a:t>
            </a:r>
            <a:r>
              <a:rPr lang="en-US" altLang="en-US" sz="2800" dirty="0">
                <a:solidFill>
                  <a:srgbClr val="000000"/>
                </a:solidFill>
              </a:rPr>
              <a:t> </a:t>
            </a:r>
            <a:r>
              <a:rPr lang="uk-UA" altLang="en-US" sz="2800" dirty="0">
                <a:solidFill>
                  <a:srgbClr val="000000"/>
                </a:solidFill>
              </a:rPr>
              <a:t>барабанній</a:t>
            </a:r>
            <a:r>
              <a:rPr lang="en-US" altLang="en-US" sz="2800" dirty="0">
                <a:solidFill>
                  <a:srgbClr val="000000"/>
                </a:solidFill>
              </a:rPr>
              <a:t> </a:t>
            </a:r>
            <a:r>
              <a:rPr lang="uk-UA" altLang="en-US" sz="2800" dirty="0">
                <a:solidFill>
                  <a:srgbClr val="000000"/>
                </a:solidFill>
              </a:rPr>
              <a:t>порожнині—</a:t>
            </a:r>
            <a:r>
              <a:rPr lang="uk-UA" altLang="en-US" sz="2800" dirty="0" err="1">
                <a:solidFill>
                  <a:srgbClr val="000000"/>
                </a:solidFill>
              </a:rPr>
              <a:t>мікротромбози</a:t>
            </a:r>
            <a:r>
              <a:rPr lang="en-US" altLang="en-US" sz="2800" dirty="0">
                <a:solidFill>
                  <a:srgbClr val="000000"/>
                </a:solidFill>
              </a:rPr>
              <a:t> </a:t>
            </a:r>
            <a:r>
              <a:rPr lang="uk-UA" altLang="en-US" sz="2800" dirty="0">
                <a:solidFill>
                  <a:srgbClr val="000000"/>
                </a:solidFill>
              </a:rPr>
              <a:t>і</a:t>
            </a:r>
            <a:r>
              <a:rPr lang="en-US" altLang="en-US" sz="2800" dirty="0">
                <a:solidFill>
                  <a:srgbClr val="000000"/>
                </a:solidFill>
              </a:rPr>
              <a:t> </a:t>
            </a:r>
            <a:r>
              <a:rPr lang="uk-UA" altLang="en-US" sz="2800" dirty="0" err="1">
                <a:solidFill>
                  <a:srgbClr val="000000"/>
                </a:solidFill>
              </a:rPr>
              <a:t>некрози</a:t>
            </a:r>
            <a:r>
              <a:rPr lang="en-US" altLang="en-US" sz="2800" dirty="0">
                <a:solidFill>
                  <a:srgbClr val="000000"/>
                </a:solidFill>
              </a:rPr>
              <a:t> </a:t>
            </a:r>
            <a:r>
              <a:rPr lang="uk-UA" altLang="en-US" sz="2800" dirty="0">
                <a:solidFill>
                  <a:srgbClr val="000000"/>
                </a:solidFill>
              </a:rPr>
              <a:t>найтонших</a:t>
            </a:r>
            <a:r>
              <a:rPr lang="en-US" altLang="en-US" sz="2800" dirty="0">
                <a:solidFill>
                  <a:srgbClr val="000000"/>
                </a:solidFill>
              </a:rPr>
              <a:t> </a:t>
            </a:r>
            <a:r>
              <a:rPr lang="uk-UA" altLang="en-US" sz="2800" dirty="0">
                <a:solidFill>
                  <a:srgbClr val="000000"/>
                </a:solidFill>
              </a:rPr>
              <a:t>місць</a:t>
            </a:r>
            <a:r>
              <a:rPr lang="en-US" altLang="en-US" sz="2800" dirty="0">
                <a:solidFill>
                  <a:srgbClr val="000000"/>
                </a:solidFill>
              </a:rPr>
              <a:t> </a:t>
            </a:r>
            <a:r>
              <a:rPr lang="uk-UA" altLang="en-US" sz="2800" dirty="0">
                <a:solidFill>
                  <a:srgbClr val="000000"/>
                </a:solidFill>
              </a:rPr>
              <a:t>барабанної</a:t>
            </a:r>
            <a:r>
              <a:rPr lang="en-US" altLang="en-US" sz="2800" dirty="0">
                <a:solidFill>
                  <a:srgbClr val="000000"/>
                </a:solidFill>
              </a:rPr>
              <a:t> </a:t>
            </a:r>
            <a:r>
              <a:rPr lang="en-US" altLang="en-US" sz="2800" dirty="0" err="1">
                <a:solidFill>
                  <a:srgbClr val="000000"/>
                </a:solidFill>
              </a:rPr>
              <a:t>перетинки</a:t>
            </a:r>
            <a:r>
              <a:rPr lang="uk-UA" altLang="en-US" sz="2800" dirty="0">
                <a:solidFill>
                  <a:srgbClr val="000000"/>
                </a:solidFill>
              </a:rPr>
              <a:t>—перфорація</a:t>
            </a:r>
            <a:r>
              <a:rPr lang="en-US" altLang="en-US" sz="2800" dirty="0">
                <a:solidFill>
                  <a:srgbClr val="000000"/>
                </a:solidFill>
              </a:rPr>
              <a:t> </a:t>
            </a:r>
            <a:r>
              <a:rPr lang="uk-UA" altLang="en-US" sz="2800" dirty="0">
                <a:solidFill>
                  <a:srgbClr val="000000"/>
                </a:solidFill>
              </a:rPr>
              <a:t> </a:t>
            </a:r>
            <a:endParaRPr lang="uk-UA" sz="2800" dirty="0">
              <a:solidFill>
                <a:srgbClr val="000000"/>
              </a:solidFill>
            </a:endParaRPr>
          </a:p>
        </p:txBody>
      </p:sp>
    </p:spTree>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062"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06" name="TextBox 1049105"/>
          <p:cNvSpPr txBox="1"/>
          <p:nvPr/>
        </p:nvSpPr>
        <p:spPr>
          <a:xfrm>
            <a:off x="378456" y="0"/>
            <a:ext cx="10710278" cy="5632311"/>
          </a:xfrm>
          <a:prstGeom prst="rect">
            <a:avLst/>
          </a:prstGeom>
        </p:spPr>
        <p:txBody>
          <a:bodyPr wrap="square" rtlCol="0">
            <a:spAutoFit/>
          </a:bodyPr>
          <a:lstStyle/>
          <a:p>
            <a:r>
              <a:rPr lang="en-US" sz="2400" dirty="0">
                <a:solidFill>
                  <a:srgbClr val="000000"/>
                </a:solidFill>
              </a:rPr>
              <a:t> </a:t>
            </a:r>
            <a:r>
              <a:rPr lang="uk-UA" altLang="en-US" sz="2400" dirty="0">
                <a:solidFill>
                  <a:srgbClr val="000000"/>
                </a:solidFill>
              </a:rPr>
              <a:t>Клініка</a:t>
            </a:r>
            <a:r>
              <a:rPr lang="en-US" altLang="en-US" sz="2400" dirty="0">
                <a:solidFill>
                  <a:srgbClr val="000000"/>
                </a:solidFill>
              </a:rPr>
              <a:t> </a:t>
            </a:r>
            <a:r>
              <a:rPr lang="uk-UA" altLang="en-US" sz="2400" dirty="0">
                <a:solidFill>
                  <a:srgbClr val="000000"/>
                </a:solidFill>
              </a:rPr>
              <a:t>ГГСО</a:t>
            </a:r>
            <a:r>
              <a:rPr lang="en-US" altLang="en-US" sz="2400" dirty="0">
                <a:solidFill>
                  <a:srgbClr val="000000"/>
                </a:solidFill>
              </a:rPr>
              <a:t> </a:t>
            </a:r>
            <a:r>
              <a:rPr lang="uk-UA" altLang="en-US" sz="2400" dirty="0">
                <a:solidFill>
                  <a:srgbClr val="000000"/>
                </a:solidFill>
              </a:rPr>
              <a:t>має</a:t>
            </a:r>
            <a:r>
              <a:rPr lang="en-US" altLang="en-US" sz="2400" dirty="0">
                <a:solidFill>
                  <a:srgbClr val="000000"/>
                </a:solidFill>
              </a:rPr>
              <a:t> </a:t>
            </a:r>
            <a:r>
              <a:rPr lang="uk-UA" altLang="en-US" sz="2400" dirty="0">
                <a:solidFill>
                  <a:srgbClr val="000000"/>
                </a:solidFill>
              </a:rPr>
              <a:t>етапний</a:t>
            </a:r>
            <a:r>
              <a:rPr lang="en-US" altLang="en-US" sz="2400" dirty="0">
                <a:solidFill>
                  <a:srgbClr val="000000"/>
                </a:solidFill>
              </a:rPr>
              <a:t> </a:t>
            </a:r>
            <a:r>
              <a:rPr lang="uk-UA" altLang="en-US" sz="2400" dirty="0">
                <a:solidFill>
                  <a:srgbClr val="000000"/>
                </a:solidFill>
              </a:rPr>
              <a:t>перебіг</a:t>
            </a:r>
            <a:r>
              <a:rPr lang="en-US" altLang="en-US" sz="2400" dirty="0">
                <a:solidFill>
                  <a:srgbClr val="000000"/>
                </a:solidFill>
              </a:rPr>
              <a:t> </a:t>
            </a:r>
            <a:r>
              <a:rPr lang="uk-UA" altLang="en-US" sz="2400" dirty="0">
                <a:solidFill>
                  <a:srgbClr val="000000"/>
                </a:solidFill>
              </a:rPr>
              <a:t>і</a:t>
            </a:r>
            <a:r>
              <a:rPr lang="en-US" altLang="en-US" sz="2400" dirty="0">
                <a:solidFill>
                  <a:srgbClr val="000000"/>
                </a:solidFill>
              </a:rPr>
              <a:t> </a:t>
            </a:r>
            <a:r>
              <a:rPr lang="uk-UA" altLang="en-US" sz="2400" dirty="0">
                <a:solidFill>
                  <a:srgbClr val="000000"/>
                </a:solidFill>
              </a:rPr>
              <a:t>перебігає</a:t>
            </a:r>
            <a:r>
              <a:rPr lang="en-US" altLang="en-US" sz="2400" dirty="0">
                <a:solidFill>
                  <a:srgbClr val="000000"/>
                </a:solidFill>
              </a:rPr>
              <a:t> </a:t>
            </a:r>
            <a:r>
              <a:rPr lang="uk-UA" altLang="en-US" sz="2400" dirty="0">
                <a:solidFill>
                  <a:srgbClr val="000000"/>
                </a:solidFill>
              </a:rPr>
              <a:t>у</a:t>
            </a:r>
            <a:r>
              <a:rPr lang="en-US" altLang="en-US" sz="2400" dirty="0">
                <a:solidFill>
                  <a:srgbClr val="000000"/>
                </a:solidFill>
              </a:rPr>
              <a:t> 3 </a:t>
            </a:r>
            <a:r>
              <a:rPr lang="uk-UA" altLang="en-US" sz="2400" dirty="0">
                <a:solidFill>
                  <a:srgbClr val="000000"/>
                </a:solidFill>
              </a:rPr>
              <a:t>стадії</a:t>
            </a:r>
            <a:r>
              <a:rPr lang="en-US" altLang="en-US" sz="2400" dirty="0">
                <a:solidFill>
                  <a:srgbClr val="000000"/>
                </a:solidFill>
              </a:rPr>
              <a:t>.</a:t>
            </a:r>
            <a:endParaRPr lang="uk-UA" sz="2400" dirty="0">
              <a:solidFill>
                <a:srgbClr val="000000"/>
              </a:solidFill>
            </a:endParaRPr>
          </a:p>
          <a:p>
            <a:r>
              <a:rPr lang="en-US" sz="2400" b="1" dirty="0">
                <a:solidFill>
                  <a:srgbClr val="000000"/>
                </a:solidFill>
              </a:rPr>
              <a:t>І </a:t>
            </a:r>
            <a:r>
              <a:rPr lang="en-US" sz="2400" b="1" dirty="0" err="1">
                <a:solidFill>
                  <a:srgbClr val="000000"/>
                </a:solidFill>
              </a:rPr>
              <a:t>стадія</a:t>
            </a:r>
            <a:r>
              <a:rPr lang="en-US" sz="2400" b="1" dirty="0">
                <a:solidFill>
                  <a:srgbClr val="000000"/>
                </a:solidFill>
              </a:rPr>
              <a:t> – </a:t>
            </a:r>
            <a:r>
              <a:rPr lang="en-US" sz="2400" b="1" dirty="0" err="1">
                <a:solidFill>
                  <a:srgbClr val="000000"/>
                </a:solidFill>
              </a:rPr>
              <a:t>доперфоративна</a:t>
            </a:r>
            <a:r>
              <a:rPr lang="en-US" sz="2400" b="1" dirty="0">
                <a:solidFill>
                  <a:srgbClr val="000000"/>
                </a:solidFill>
              </a:rPr>
              <a:t> (</a:t>
            </a:r>
            <a:r>
              <a:rPr lang="en-US" sz="2400" b="1" dirty="0" err="1">
                <a:solidFill>
                  <a:srgbClr val="000000"/>
                </a:solidFill>
              </a:rPr>
              <a:t>триває</a:t>
            </a:r>
            <a:r>
              <a:rPr lang="en-US" sz="2400" b="1" dirty="0">
                <a:solidFill>
                  <a:srgbClr val="000000"/>
                </a:solidFill>
              </a:rPr>
              <a:t> 1-3 </a:t>
            </a:r>
            <a:r>
              <a:rPr lang="en-US" sz="2400" b="1" dirty="0" err="1">
                <a:solidFill>
                  <a:srgbClr val="000000"/>
                </a:solidFill>
              </a:rPr>
              <a:t>доби</a:t>
            </a:r>
            <a:r>
              <a:rPr lang="en-US" sz="2400" b="1" dirty="0">
                <a:solidFill>
                  <a:srgbClr val="000000"/>
                </a:solidFill>
              </a:rPr>
              <a:t>)</a:t>
            </a:r>
            <a:r>
              <a:rPr lang="en-US" sz="2400" dirty="0">
                <a:solidFill>
                  <a:srgbClr val="000000"/>
                </a:solidFill>
              </a:rPr>
              <a:t> – </a:t>
            </a:r>
            <a:r>
              <a:rPr lang="en-US" sz="2400" dirty="0" err="1">
                <a:solidFill>
                  <a:srgbClr val="000000"/>
                </a:solidFill>
              </a:rPr>
              <a:t>характеризується</a:t>
            </a:r>
            <a:r>
              <a:rPr lang="en-US" sz="2400" dirty="0">
                <a:solidFill>
                  <a:srgbClr val="000000"/>
                </a:solidFill>
              </a:rPr>
              <a:t> </a:t>
            </a:r>
            <a:r>
              <a:rPr lang="en-US" sz="2400" dirty="0" err="1">
                <a:solidFill>
                  <a:srgbClr val="000000"/>
                </a:solidFill>
              </a:rPr>
              <a:t>дифузним</a:t>
            </a:r>
            <a:r>
              <a:rPr lang="en-US" sz="2400" dirty="0">
                <a:solidFill>
                  <a:srgbClr val="000000"/>
                </a:solidFill>
              </a:rPr>
              <a:t> </a:t>
            </a:r>
            <a:r>
              <a:rPr lang="en-US" sz="2400" dirty="0" err="1">
                <a:solidFill>
                  <a:srgbClr val="000000"/>
                </a:solidFill>
              </a:rPr>
              <a:t>запальним</a:t>
            </a:r>
            <a:r>
              <a:rPr lang="en-US" sz="2400" dirty="0">
                <a:solidFill>
                  <a:srgbClr val="000000"/>
                </a:solidFill>
              </a:rPr>
              <a:t> </a:t>
            </a:r>
            <a:r>
              <a:rPr lang="en-US" sz="2400" dirty="0" err="1">
                <a:solidFill>
                  <a:srgbClr val="000000"/>
                </a:solidFill>
              </a:rPr>
              <a:t>процесом</a:t>
            </a:r>
            <a:r>
              <a:rPr lang="en-US" sz="2400" dirty="0">
                <a:solidFill>
                  <a:srgbClr val="000000"/>
                </a:solidFill>
              </a:rPr>
              <a:t> у </a:t>
            </a:r>
            <a:r>
              <a:rPr lang="en-US" sz="2400" dirty="0" err="1">
                <a:solidFill>
                  <a:srgbClr val="000000"/>
                </a:solidFill>
              </a:rPr>
              <a:t>середньому</a:t>
            </a:r>
            <a:r>
              <a:rPr lang="en-US" sz="2400" dirty="0">
                <a:solidFill>
                  <a:srgbClr val="000000"/>
                </a:solidFill>
              </a:rPr>
              <a:t> </a:t>
            </a:r>
            <a:r>
              <a:rPr lang="en-US" sz="2400" dirty="0" err="1">
                <a:solidFill>
                  <a:srgbClr val="000000"/>
                </a:solidFill>
              </a:rPr>
              <a:t>вусі</a:t>
            </a:r>
            <a:r>
              <a:rPr lang="en-US" sz="2400" dirty="0">
                <a:solidFill>
                  <a:srgbClr val="000000"/>
                </a:solidFill>
              </a:rPr>
              <a:t> </a:t>
            </a:r>
            <a:r>
              <a:rPr lang="en-US" sz="2400" dirty="0" err="1">
                <a:solidFill>
                  <a:srgbClr val="000000"/>
                </a:solidFill>
              </a:rPr>
              <a:t>без</a:t>
            </a:r>
            <a:r>
              <a:rPr lang="en-US" sz="2400" dirty="0">
                <a:solidFill>
                  <a:srgbClr val="000000"/>
                </a:solidFill>
              </a:rPr>
              <a:t> </a:t>
            </a:r>
            <a:r>
              <a:rPr lang="en-US" sz="2400" dirty="0" err="1">
                <a:solidFill>
                  <a:srgbClr val="000000"/>
                </a:solidFill>
              </a:rPr>
              <a:t>відмежування</a:t>
            </a:r>
            <a:r>
              <a:rPr lang="en-US" sz="2400" dirty="0">
                <a:solidFill>
                  <a:srgbClr val="000000"/>
                </a:solidFill>
              </a:rPr>
              <a:t>.</a:t>
            </a:r>
            <a:endParaRPr lang="uk-UA" sz="2400" dirty="0">
              <a:solidFill>
                <a:srgbClr val="000000"/>
              </a:solidFill>
            </a:endParaRPr>
          </a:p>
          <a:p>
            <a:r>
              <a:rPr lang="en-US" sz="2400" dirty="0">
                <a:solidFill>
                  <a:srgbClr val="000000"/>
                </a:solidFill>
              </a:rPr>
              <a:t> </a:t>
            </a:r>
            <a:r>
              <a:rPr lang="en-US" sz="2400" dirty="0" err="1">
                <a:solidFill>
                  <a:srgbClr val="000000"/>
                </a:solidFill>
              </a:rPr>
              <a:t>Початок</a:t>
            </a:r>
            <a:r>
              <a:rPr lang="en-US" sz="2400" dirty="0">
                <a:solidFill>
                  <a:srgbClr val="000000"/>
                </a:solidFill>
              </a:rPr>
              <a:t> </a:t>
            </a:r>
            <a:r>
              <a:rPr lang="en-US" sz="2400" dirty="0" err="1">
                <a:solidFill>
                  <a:srgbClr val="000000"/>
                </a:solidFill>
              </a:rPr>
              <a:t>захворювання</a:t>
            </a:r>
            <a:r>
              <a:rPr lang="en-US" sz="2400" dirty="0">
                <a:solidFill>
                  <a:srgbClr val="000000"/>
                </a:solidFill>
              </a:rPr>
              <a:t> </a:t>
            </a:r>
            <a:r>
              <a:rPr lang="en-US" sz="2400" dirty="0" err="1">
                <a:solidFill>
                  <a:srgbClr val="000000"/>
                </a:solidFill>
              </a:rPr>
              <a:t>гострий</a:t>
            </a:r>
            <a:r>
              <a:rPr lang="en-US" sz="2400" dirty="0">
                <a:solidFill>
                  <a:srgbClr val="000000"/>
                </a:solidFill>
              </a:rPr>
              <a:t>, з </a:t>
            </a:r>
            <a:r>
              <a:rPr lang="en-US" sz="2400" dirty="0" err="1">
                <a:solidFill>
                  <a:srgbClr val="000000"/>
                </a:solidFill>
              </a:rPr>
              <a:t>появи</a:t>
            </a:r>
            <a:r>
              <a:rPr lang="en-US" sz="2400" dirty="0">
                <a:solidFill>
                  <a:srgbClr val="000000"/>
                </a:solidFill>
              </a:rPr>
              <a:t> </a:t>
            </a:r>
            <a:r>
              <a:rPr lang="en-US" sz="2400" dirty="0" err="1">
                <a:solidFill>
                  <a:srgbClr val="000000"/>
                </a:solidFill>
              </a:rPr>
              <a:t>вираженого</a:t>
            </a:r>
            <a:r>
              <a:rPr lang="en-US" sz="2400" dirty="0">
                <a:solidFill>
                  <a:srgbClr val="000000"/>
                </a:solidFill>
              </a:rPr>
              <a:t> </a:t>
            </a:r>
            <a:r>
              <a:rPr lang="en-US" sz="2400" dirty="0" err="1">
                <a:solidFill>
                  <a:srgbClr val="000000"/>
                </a:solidFill>
              </a:rPr>
              <a:t>стріляючого</a:t>
            </a:r>
            <a:r>
              <a:rPr lang="en-US" sz="2400" dirty="0">
                <a:solidFill>
                  <a:srgbClr val="000000"/>
                </a:solidFill>
              </a:rPr>
              <a:t>, </a:t>
            </a:r>
            <a:r>
              <a:rPr lang="en-US" sz="2400" dirty="0" err="1">
                <a:solidFill>
                  <a:srgbClr val="000000"/>
                </a:solidFill>
              </a:rPr>
              <a:t>рвучого</a:t>
            </a:r>
            <a:r>
              <a:rPr lang="en-US" sz="2400" dirty="0">
                <a:solidFill>
                  <a:srgbClr val="000000"/>
                </a:solidFill>
              </a:rPr>
              <a:t>, </a:t>
            </a:r>
            <a:r>
              <a:rPr lang="en-US" sz="2400" dirty="0" err="1">
                <a:solidFill>
                  <a:srgbClr val="000000"/>
                </a:solidFill>
              </a:rPr>
              <a:t>пульсуючого</a:t>
            </a:r>
            <a:r>
              <a:rPr lang="en-US" sz="2400" dirty="0">
                <a:solidFill>
                  <a:srgbClr val="000000"/>
                </a:solidFill>
              </a:rPr>
              <a:t> </a:t>
            </a:r>
            <a:r>
              <a:rPr lang="en-US" sz="2400" dirty="0" err="1">
                <a:solidFill>
                  <a:srgbClr val="000000"/>
                </a:solidFill>
              </a:rPr>
              <a:t>болю</a:t>
            </a:r>
            <a:r>
              <a:rPr lang="en-US" sz="2400" dirty="0">
                <a:solidFill>
                  <a:srgbClr val="000000"/>
                </a:solidFill>
              </a:rPr>
              <a:t> у </a:t>
            </a:r>
            <a:r>
              <a:rPr lang="en-US" sz="2400" dirty="0" err="1">
                <a:solidFill>
                  <a:srgbClr val="000000"/>
                </a:solidFill>
              </a:rPr>
              <a:t>вусі</a:t>
            </a:r>
            <a:r>
              <a:rPr lang="en-US" sz="2400" dirty="0">
                <a:solidFill>
                  <a:srgbClr val="000000"/>
                </a:solidFill>
              </a:rPr>
              <a:t>, </a:t>
            </a:r>
            <a:r>
              <a:rPr lang="en-US" sz="2400" dirty="0" err="1">
                <a:solidFill>
                  <a:srgbClr val="000000"/>
                </a:solidFill>
              </a:rPr>
              <a:t>який</a:t>
            </a:r>
            <a:r>
              <a:rPr lang="en-US" sz="2400" dirty="0">
                <a:solidFill>
                  <a:srgbClr val="000000"/>
                </a:solidFill>
              </a:rPr>
              <a:t> </a:t>
            </a:r>
            <a:r>
              <a:rPr lang="en-US" sz="2400" dirty="0" err="1">
                <a:solidFill>
                  <a:srgbClr val="000000"/>
                </a:solidFill>
              </a:rPr>
              <a:t>собою</a:t>
            </a:r>
            <a:r>
              <a:rPr lang="en-US" sz="2400" dirty="0">
                <a:solidFill>
                  <a:srgbClr val="000000"/>
                </a:solidFill>
              </a:rPr>
              <a:t> </a:t>
            </a:r>
            <a:r>
              <a:rPr lang="en-US" sz="2400" dirty="0" err="1">
                <a:solidFill>
                  <a:srgbClr val="000000"/>
                </a:solidFill>
              </a:rPr>
              <a:t>затьмарює</a:t>
            </a:r>
            <a:r>
              <a:rPr lang="en-US" sz="2400" dirty="0">
                <a:solidFill>
                  <a:srgbClr val="000000"/>
                </a:solidFill>
              </a:rPr>
              <a:t> </a:t>
            </a:r>
            <a:r>
              <a:rPr lang="en-US" sz="2400" dirty="0" err="1">
                <a:solidFill>
                  <a:srgbClr val="000000"/>
                </a:solidFill>
              </a:rPr>
              <a:t>інші</a:t>
            </a:r>
            <a:r>
              <a:rPr lang="en-US" sz="2400" dirty="0">
                <a:solidFill>
                  <a:srgbClr val="000000"/>
                </a:solidFill>
              </a:rPr>
              <a:t> </a:t>
            </a:r>
            <a:r>
              <a:rPr lang="en-US" sz="2400" dirty="0" err="1">
                <a:solidFill>
                  <a:srgbClr val="000000"/>
                </a:solidFill>
              </a:rPr>
              <a:t>вушні</a:t>
            </a:r>
            <a:r>
              <a:rPr lang="en-US" sz="2400" dirty="0">
                <a:solidFill>
                  <a:srgbClr val="000000"/>
                </a:solidFill>
              </a:rPr>
              <a:t> </a:t>
            </a:r>
            <a:r>
              <a:rPr lang="en-US" sz="2400" dirty="0" err="1">
                <a:solidFill>
                  <a:srgbClr val="000000"/>
                </a:solidFill>
              </a:rPr>
              <a:t>прояви</a:t>
            </a:r>
            <a:r>
              <a:rPr lang="en-US" sz="2400" dirty="0">
                <a:solidFill>
                  <a:srgbClr val="000000"/>
                </a:solidFill>
              </a:rPr>
              <a:t>: </a:t>
            </a:r>
            <a:r>
              <a:rPr lang="en-US" sz="2400" dirty="0" err="1">
                <a:solidFill>
                  <a:srgbClr val="000000"/>
                </a:solidFill>
              </a:rPr>
              <a:t>зниження</a:t>
            </a:r>
            <a:r>
              <a:rPr lang="en-US" sz="2400" dirty="0">
                <a:solidFill>
                  <a:srgbClr val="000000"/>
                </a:solidFill>
              </a:rPr>
              <a:t> </a:t>
            </a:r>
            <a:r>
              <a:rPr lang="en-US" sz="2400" dirty="0" err="1">
                <a:solidFill>
                  <a:srgbClr val="000000"/>
                </a:solidFill>
              </a:rPr>
              <a:t>слуху</a:t>
            </a:r>
            <a:r>
              <a:rPr lang="en-US" sz="2400" dirty="0">
                <a:solidFill>
                  <a:srgbClr val="000000"/>
                </a:solidFill>
              </a:rPr>
              <a:t>, </a:t>
            </a:r>
            <a:r>
              <a:rPr lang="en-US" sz="2400" dirty="0" err="1">
                <a:solidFill>
                  <a:srgbClr val="000000"/>
                </a:solidFill>
              </a:rPr>
              <a:t>шум</a:t>
            </a:r>
            <a:r>
              <a:rPr lang="en-US" sz="2400" dirty="0">
                <a:solidFill>
                  <a:srgbClr val="000000"/>
                </a:solidFill>
              </a:rPr>
              <a:t>, </a:t>
            </a:r>
            <a:r>
              <a:rPr lang="en-US" sz="2400" dirty="0" err="1">
                <a:solidFill>
                  <a:srgbClr val="000000"/>
                </a:solidFill>
              </a:rPr>
              <a:t>відчуття</a:t>
            </a:r>
            <a:r>
              <a:rPr lang="en-US" sz="2400" dirty="0">
                <a:solidFill>
                  <a:srgbClr val="000000"/>
                </a:solidFill>
              </a:rPr>
              <a:t> </a:t>
            </a:r>
            <a:r>
              <a:rPr lang="en-US" sz="2400" dirty="0" err="1">
                <a:solidFill>
                  <a:srgbClr val="000000"/>
                </a:solidFill>
              </a:rPr>
              <a:t>переливання</a:t>
            </a:r>
            <a:r>
              <a:rPr lang="en-US" sz="2400" dirty="0">
                <a:solidFill>
                  <a:srgbClr val="000000"/>
                </a:solidFill>
              </a:rPr>
              <a:t> </a:t>
            </a:r>
            <a:r>
              <a:rPr lang="en-US" sz="2400" dirty="0" err="1">
                <a:solidFill>
                  <a:srgbClr val="000000"/>
                </a:solidFill>
              </a:rPr>
              <a:t>рідини</a:t>
            </a:r>
            <a:r>
              <a:rPr lang="en-US" sz="2400" dirty="0">
                <a:solidFill>
                  <a:srgbClr val="000000"/>
                </a:solidFill>
              </a:rPr>
              <a:t> у </a:t>
            </a:r>
            <a:r>
              <a:rPr lang="en-US" sz="2400" dirty="0" err="1">
                <a:solidFill>
                  <a:srgbClr val="000000"/>
                </a:solidFill>
              </a:rPr>
              <a:t>вусі</a:t>
            </a:r>
            <a:r>
              <a:rPr lang="en-US" sz="2400" dirty="0">
                <a:solidFill>
                  <a:srgbClr val="000000"/>
                </a:solidFill>
              </a:rPr>
              <a:t>. </a:t>
            </a:r>
            <a:r>
              <a:rPr lang="en-US" sz="2400" dirty="0" err="1">
                <a:solidFill>
                  <a:srgbClr val="000000"/>
                </a:solidFill>
              </a:rPr>
              <a:t>Спостерігаються</a:t>
            </a:r>
            <a:r>
              <a:rPr lang="en-US" sz="2400" dirty="0">
                <a:solidFill>
                  <a:srgbClr val="000000"/>
                </a:solidFill>
              </a:rPr>
              <a:t> </a:t>
            </a:r>
            <a:r>
              <a:rPr lang="en-US" sz="2400" dirty="0" err="1">
                <a:solidFill>
                  <a:srgbClr val="000000"/>
                </a:solidFill>
              </a:rPr>
              <a:t>яскраво</a:t>
            </a:r>
            <a:r>
              <a:rPr lang="en-US" sz="2400" dirty="0">
                <a:solidFill>
                  <a:srgbClr val="000000"/>
                </a:solidFill>
              </a:rPr>
              <a:t> </a:t>
            </a:r>
            <a:r>
              <a:rPr lang="en-US" sz="2400" dirty="0" err="1">
                <a:solidFill>
                  <a:srgbClr val="000000"/>
                </a:solidFill>
              </a:rPr>
              <a:t>виражені</a:t>
            </a:r>
            <a:r>
              <a:rPr lang="en-US" sz="2400" dirty="0">
                <a:solidFill>
                  <a:srgbClr val="000000"/>
                </a:solidFill>
              </a:rPr>
              <a:t> </a:t>
            </a:r>
            <a:r>
              <a:rPr lang="en-US" sz="2400" dirty="0" err="1">
                <a:solidFill>
                  <a:srgbClr val="000000"/>
                </a:solidFill>
              </a:rPr>
              <a:t>симптоми</a:t>
            </a:r>
            <a:r>
              <a:rPr lang="en-US" sz="2400" dirty="0">
                <a:solidFill>
                  <a:srgbClr val="000000"/>
                </a:solidFill>
              </a:rPr>
              <a:t> </a:t>
            </a:r>
            <a:r>
              <a:rPr lang="en-US" sz="2400" dirty="0" err="1">
                <a:solidFill>
                  <a:srgbClr val="000000"/>
                </a:solidFill>
              </a:rPr>
              <a:t>загальної</a:t>
            </a:r>
            <a:r>
              <a:rPr lang="en-US" sz="2400" dirty="0">
                <a:solidFill>
                  <a:srgbClr val="000000"/>
                </a:solidFill>
              </a:rPr>
              <a:t> </a:t>
            </a:r>
            <a:r>
              <a:rPr lang="en-US" sz="2400" dirty="0" err="1">
                <a:solidFill>
                  <a:srgbClr val="000000"/>
                </a:solidFill>
              </a:rPr>
              <a:t>інтоксикації</a:t>
            </a:r>
            <a:r>
              <a:rPr lang="en-US" sz="2400" dirty="0">
                <a:solidFill>
                  <a:srgbClr val="000000"/>
                </a:solidFill>
              </a:rPr>
              <a:t>: </a:t>
            </a:r>
            <a:r>
              <a:rPr lang="en-US" sz="2400" dirty="0" err="1">
                <a:solidFill>
                  <a:srgbClr val="000000"/>
                </a:solidFill>
              </a:rPr>
              <a:t>висока</a:t>
            </a:r>
            <a:r>
              <a:rPr lang="en-US" sz="2400" dirty="0">
                <a:solidFill>
                  <a:srgbClr val="000000"/>
                </a:solidFill>
              </a:rPr>
              <a:t> </a:t>
            </a:r>
            <a:r>
              <a:rPr lang="en-US" sz="2400" dirty="0" err="1">
                <a:solidFill>
                  <a:srgbClr val="000000"/>
                </a:solidFill>
              </a:rPr>
              <a:t>температура</a:t>
            </a:r>
            <a:r>
              <a:rPr lang="en-US" sz="2400" dirty="0">
                <a:solidFill>
                  <a:srgbClr val="000000"/>
                </a:solidFill>
              </a:rPr>
              <a:t> </a:t>
            </a:r>
            <a:r>
              <a:rPr lang="en-US" sz="2400" dirty="0" err="1">
                <a:solidFill>
                  <a:srgbClr val="000000"/>
                </a:solidFill>
              </a:rPr>
              <a:t>тіла</a:t>
            </a:r>
            <a:r>
              <a:rPr lang="en-US" sz="2400" dirty="0">
                <a:solidFill>
                  <a:srgbClr val="000000"/>
                </a:solidFill>
              </a:rPr>
              <a:t>, </a:t>
            </a:r>
            <a:r>
              <a:rPr lang="en-US" sz="2400" dirty="0" err="1">
                <a:solidFill>
                  <a:srgbClr val="000000"/>
                </a:solidFill>
              </a:rPr>
              <a:t>озноб</a:t>
            </a:r>
            <a:r>
              <a:rPr lang="en-US" sz="2400" dirty="0">
                <a:solidFill>
                  <a:srgbClr val="000000"/>
                </a:solidFill>
              </a:rPr>
              <a:t> </a:t>
            </a:r>
            <a:r>
              <a:rPr lang="en-US" sz="2400" dirty="0" err="1">
                <a:solidFill>
                  <a:srgbClr val="000000"/>
                </a:solidFill>
              </a:rPr>
              <a:t>та</a:t>
            </a:r>
            <a:r>
              <a:rPr lang="en-US" sz="2400" dirty="0">
                <a:solidFill>
                  <a:srgbClr val="000000"/>
                </a:solidFill>
              </a:rPr>
              <a:t> </a:t>
            </a:r>
            <a:r>
              <a:rPr lang="en-US" sz="2400" dirty="0" err="1">
                <a:solidFill>
                  <a:srgbClr val="000000"/>
                </a:solidFill>
              </a:rPr>
              <a:t>загальне</a:t>
            </a:r>
            <a:r>
              <a:rPr lang="en-US" sz="2400" dirty="0">
                <a:solidFill>
                  <a:srgbClr val="000000"/>
                </a:solidFill>
              </a:rPr>
              <a:t> </a:t>
            </a:r>
            <a:r>
              <a:rPr lang="en-US" sz="2400" dirty="0" err="1">
                <a:solidFill>
                  <a:srgbClr val="000000"/>
                </a:solidFill>
              </a:rPr>
              <a:t>нездужання</a:t>
            </a:r>
            <a:r>
              <a:rPr lang="en-US" sz="2400" dirty="0">
                <a:solidFill>
                  <a:srgbClr val="000000"/>
                </a:solidFill>
              </a:rPr>
              <a:t>. </a:t>
            </a:r>
            <a:r>
              <a:rPr lang="en-US" sz="2400" dirty="0" err="1">
                <a:solidFill>
                  <a:srgbClr val="000000"/>
                </a:solidFill>
              </a:rPr>
              <a:t>Можуть</a:t>
            </a:r>
            <a:r>
              <a:rPr lang="en-US" sz="2400" dirty="0">
                <a:solidFill>
                  <a:srgbClr val="000000"/>
                </a:solidFill>
              </a:rPr>
              <a:t> </a:t>
            </a:r>
            <a:r>
              <a:rPr lang="en-US" sz="2400" dirty="0" err="1">
                <a:solidFill>
                  <a:srgbClr val="000000"/>
                </a:solidFill>
              </a:rPr>
              <a:t>бути</a:t>
            </a:r>
            <a:r>
              <a:rPr lang="en-US" sz="2400" dirty="0">
                <a:solidFill>
                  <a:srgbClr val="000000"/>
                </a:solidFill>
              </a:rPr>
              <a:t> </a:t>
            </a:r>
            <a:r>
              <a:rPr lang="en-US" sz="2400" dirty="0" err="1">
                <a:solidFill>
                  <a:srgbClr val="000000"/>
                </a:solidFill>
              </a:rPr>
              <a:t>вес</a:t>
            </a:r>
            <a:r>
              <a:rPr lang="uk-UA" altLang="en-US" sz="2400" dirty="0">
                <a:solidFill>
                  <a:srgbClr val="000000"/>
                </a:solidFill>
              </a:rPr>
              <a:t>т</a:t>
            </a:r>
            <a:r>
              <a:rPr lang="en-US" sz="2400" dirty="0" err="1">
                <a:solidFill>
                  <a:srgbClr val="000000"/>
                </a:solidFill>
              </a:rPr>
              <a:t>ибулярні</a:t>
            </a:r>
            <a:r>
              <a:rPr lang="en-US" sz="2400" dirty="0">
                <a:solidFill>
                  <a:srgbClr val="000000"/>
                </a:solidFill>
              </a:rPr>
              <a:t> </a:t>
            </a:r>
            <a:r>
              <a:rPr lang="en-US" sz="2400" dirty="0" err="1">
                <a:solidFill>
                  <a:srgbClr val="000000"/>
                </a:solidFill>
              </a:rPr>
              <a:t>прояви</a:t>
            </a:r>
            <a:r>
              <a:rPr lang="en-US" sz="2400" dirty="0">
                <a:solidFill>
                  <a:srgbClr val="000000"/>
                </a:solidFill>
              </a:rPr>
              <a:t>: </a:t>
            </a:r>
            <a:r>
              <a:rPr lang="en-US" sz="2400" dirty="0" err="1">
                <a:solidFill>
                  <a:srgbClr val="000000"/>
                </a:solidFill>
              </a:rPr>
              <a:t>запаморочення</a:t>
            </a:r>
            <a:r>
              <a:rPr lang="en-US" sz="2400" dirty="0">
                <a:solidFill>
                  <a:srgbClr val="000000"/>
                </a:solidFill>
              </a:rPr>
              <a:t>, </a:t>
            </a:r>
            <a:r>
              <a:rPr lang="en-US" sz="2400" dirty="0" err="1">
                <a:solidFill>
                  <a:srgbClr val="000000"/>
                </a:solidFill>
              </a:rPr>
              <a:t>нудота</a:t>
            </a:r>
            <a:r>
              <a:rPr lang="en-US" sz="2400" dirty="0">
                <a:solidFill>
                  <a:srgbClr val="000000"/>
                </a:solidFill>
              </a:rPr>
              <a:t>, </a:t>
            </a:r>
            <a:r>
              <a:rPr lang="en-US" sz="2400" dirty="0" err="1">
                <a:solidFill>
                  <a:srgbClr val="000000"/>
                </a:solidFill>
              </a:rPr>
              <a:t>ністагм</a:t>
            </a:r>
            <a:r>
              <a:rPr lang="en-US" sz="2400" dirty="0">
                <a:solidFill>
                  <a:srgbClr val="000000"/>
                </a:solidFill>
              </a:rPr>
              <a:t>, </a:t>
            </a:r>
            <a:r>
              <a:rPr lang="en-US" sz="2400" dirty="0" err="1">
                <a:solidFill>
                  <a:srgbClr val="000000"/>
                </a:solidFill>
              </a:rPr>
              <a:t>значне</a:t>
            </a:r>
            <a:r>
              <a:rPr lang="en-US" sz="2400" dirty="0">
                <a:solidFill>
                  <a:srgbClr val="000000"/>
                </a:solidFill>
              </a:rPr>
              <a:t> </a:t>
            </a:r>
            <a:r>
              <a:rPr lang="en-US" sz="2400" dirty="0" err="1">
                <a:solidFill>
                  <a:srgbClr val="000000"/>
                </a:solidFill>
              </a:rPr>
              <a:t>зниження</a:t>
            </a:r>
            <a:r>
              <a:rPr lang="en-US" sz="2400" dirty="0">
                <a:solidFill>
                  <a:srgbClr val="000000"/>
                </a:solidFill>
              </a:rPr>
              <a:t> </a:t>
            </a:r>
            <a:r>
              <a:rPr lang="en-US" sz="2400" dirty="0" err="1">
                <a:solidFill>
                  <a:srgbClr val="000000"/>
                </a:solidFill>
              </a:rPr>
              <a:t>слуху</a:t>
            </a:r>
            <a:r>
              <a:rPr lang="en-US" sz="2400" dirty="0">
                <a:solidFill>
                  <a:srgbClr val="000000"/>
                </a:solidFill>
              </a:rPr>
              <a:t>. </a:t>
            </a:r>
            <a:endParaRPr lang="uk-UA" sz="2400" dirty="0">
              <a:solidFill>
                <a:srgbClr val="000000"/>
              </a:solidFill>
            </a:endParaRPr>
          </a:p>
          <a:p>
            <a:r>
              <a:rPr lang="en-US" sz="2400" dirty="0">
                <a:solidFill>
                  <a:srgbClr val="000000"/>
                </a:solidFill>
              </a:rPr>
              <a:t>В </a:t>
            </a:r>
            <a:r>
              <a:rPr lang="en-US" sz="2400" dirty="0" err="1">
                <a:solidFill>
                  <a:srgbClr val="000000"/>
                </a:solidFill>
              </a:rPr>
              <a:t>доперфоративній</a:t>
            </a:r>
            <a:r>
              <a:rPr lang="en-US" sz="2400" dirty="0">
                <a:solidFill>
                  <a:srgbClr val="000000"/>
                </a:solidFill>
              </a:rPr>
              <a:t> </a:t>
            </a:r>
            <a:r>
              <a:rPr lang="en-US" sz="2400" dirty="0" err="1">
                <a:solidFill>
                  <a:srgbClr val="000000"/>
                </a:solidFill>
              </a:rPr>
              <a:t>стадії</a:t>
            </a:r>
            <a:r>
              <a:rPr lang="en-US" sz="2400" dirty="0">
                <a:solidFill>
                  <a:srgbClr val="000000"/>
                </a:solidFill>
              </a:rPr>
              <a:t> </a:t>
            </a:r>
            <a:r>
              <a:rPr lang="en-US" sz="2400" dirty="0" err="1">
                <a:solidFill>
                  <a:srgbClr val="000000"/>
                </a:solidFill>
              </a:rPr>
              <a:t>за</a:t>
            </a:r>
            <a:r>
              <a:rPr lang="en-US" sz="2400" dirty="0">
                <a:solidFill>
                  <a:srgbClr val="000000"/>
                </a:solidFill>
              </a:rPr>
              <a:t> </a:t>
            </a:r>
            <a:r>
              <a:rPr lang="en-US" sz="2400" dirty="0" err="1">
                <a:solidFill>
                  <a:srgbClr val="000000"/>
                </a:solidFill>
              </a:rPr>
              <a:t>відсутності</a:t>
            </a:r>
            <a:r>
              <a:rPr lang="en-US" sz="2400" dirty="0">
                <a:solidFill>
                  <a:srgbClr val="000000"/>
                </a:solidFill>
              </a:rPr>
              <a:t> </a:t>
            </a:r>
            <a:r>
              <a:rPr lang="en-US" sz="2400" dirty="0" err="1">
                <a:solidFill>
                  <a:srgbClr val="000000"/>
                </a:solidFill>
              </a:rPr>
              <a:t>відмежування</a:t>
            </a:r>
            <a:r>
              <a:rPr lang="en-US" sz="2400" dirty="0">
                <a:solidFill>
                  <a:srgbClr val="000000"/>
                </a:solidFill>
              </a:rPr>
              <a:t> </a:t>
            </a:r>
            <a:r>
              <a:rPr lang="en-US" sz="2400" dirty="0" err="1">
                <a:solidFill>
                  <a:srgbClr val="000000"/>
                </a:solidFill>
              </a:rPr>
              <a:t>інфекція</a:t>
            </a:r>
            <a:r>
              <a:rPr lang="en-US" sz="2400" dirty="0">
                <a:solidFill>
                  <a:srgbClr val="000000"/>
                </a:solidFill>
              </a:rPr>
              <a:t> </a:t>
            </a:r>
            <a:r>
              <a:rPr lang="en-US" sz="2400" dirty="0" err="1">
                <a:solidFill>
                  <a:srgbClr val="000000"/>
                </a:solidFill>
              </a:rPr>
              <a:t>може</a:t>
            </a:r>
            <a:r>
              <a:rPr lang="en-US" sz="2400" dirty="0">
                <a:solidFill>
                  <a:srgbClr val="000000"/>
                </a:solidFill>
              </a:rPr>
              <a:t> </a:t>
            </a:r>
            <a:r>
              <a:rPr lang="en-US" sz="2400" dirty="0" err="1">
                <a:solidFill>
                  <a:srgbClr val="000000"/>
                </a:solidFill>
              </a:rPr>
              <a:t>поширитися</a:t>
            </a:r>
            <a:r>
              <a:rPr lang="en-US" sz="2400" dirty="0">
                <a:solidFill>
                  <a:srgbClr val="000000"/>
                </a:solidFill>
              </a:rPr>
              <a:t> </a:t>
            </a:r>
            <a:r>
              <a:rPr lang="en-US" sz="2400" dirty="0" err="1">
                <a:solidFill>
                  <a:srgbClr val="000000"/>
                </a:solidFill>
              </a:rPr>
              <a:t>на</a:t>
            </a:r>
            <a:r>
              <a:rPr lang="en-US" sz="2400" dirty="0">
                <a:solidFill>
                  <a:srgbClr val="000000"/>
                </a:solidFill>
              </a:rPr>
              <a:t> </a:t>
            </a:r>
            <a:r>
              <a:rPr lang="en-US" sz="2400" dirty="0" err="1">
                <a:solidFill>
                  <a:srgbClr val="000000"/>
                </a:solidFill>
              </a:rPr>
              <a:t>лабіринт</a:t>
            </a:r>
            <a:r>
              <a:rPr lang="en-US" sz="2400" dirty="0">
                <a:solidFill>
                  <a:srgbClr val="000000"/>
                </a:solidFill>
              </a:rPr>
              <a:t> і в </a:t>
            </a:r>
            <a:r>
              <a:rPr lang="en-US" sz="2400" dirty="0" err="1">
                <a:solidFill>
                  <a:srgbClr val="000000"/>
                </a:solidFill>
              </a:rPr>
              <a:t>порожнину</a:t>
            </a:r>
            <a:r>
              <a:rPr lang="en-US" sz="2400" dirty="0">
                <a:solidFill>
                  <a:srgbClr val="000000"/>
                </a:solidFill>
              </a:rPr>
              <a:t> </a:t>
            </a:r>
            <a:r>
              <a:rPr lang="en-US" sz="2400" dirty="0" err="1">
                <a:solidFill>
                  <a:srgbClr val="000000"/>
                </a:solidFill>
              </a:rPr>
              <a:t>черепа</a:t>
            </a:r>
            <a:r>
              <a:rPr lang="en-US" sz="2400" dirty="0">
                <a:solidFill>
                  <a:srgbClr val="000000"/>
                </a:solidFill>
              </a:rPr>
              <a:t>, </a:t>
            </a:r>
            <a:r>
              <a:rPr lang="en-US" sz="2400" dirty="0" err="1">
                <a:solidFill>
                  <a:srgbClr val="000000"/>
                </a:solidFill>
              </a:rPr>
              <a:t>спричиняючи</a:t>
            </a:r>
            <a:r>
              <a:rPr lang="en-US" sz="2400" dirty="0">
                <a:solidFill>
                  <a:srgbClr val="000000"/>
                </a:solidFill>
              </a:rPr>
              <a:t> </a:t>
            </a:r>
            <a:r>
              <a:rPr lang="en-US" sz="2400" dirty="0" err="1">
                <a:solidFill>
                  <a:srgbClr val="000000"/>
                </a:solidFill>
              </a:rPr>
              <a:t>ранні</a:t>
            </a:r>
            <a:r>
              <a:rPr lang="en-US" sz="2400" dirty="0">
                <a:solidFill>
                  <a:srgbClr val="000000"/>
                </a:solidFill>
              </a:rPr>
              <a:t> </a:t>
            </a:r>
            <a:r>
              <a:rPr lang="en-US" sz="2400" dirty="0" err="1">
                <a:solidFill>
                  <a:srgbClr val="000000"/>
                </a:solidFill>
              </a:rPr>
              <a:t>ускладнення</a:t>
            </a:r>
            <a:r>
              <a:rPr lang="en-US" sz="2400" dirty="0">
                <a:solidFill>
                  <a:srgbClr val="000000"/>
                </a:solidFill>
              </a:rPr>
              <a:t> з </a:t>
            </a:r>
            <a:r>
              <a:rPr lang="en-US" sz="2400" dirty="0" err="1">
                <a:solidFill>
                  <a:srgbClr val="000000"/>
                </a:solidFill>
              </a:rPr>
              <a:t>особливо</a:t>
            </a:r>
            <a:r>
              <a:rPr lang="en-US" sz="2400" dirty="0">
                <a:solidFill>
                  <a:srgbClr val="000000"/>
                </a:solidFill>
              </a:rPr>
              <a:t> </a:t>
            </a:r>
            <a:r>
              <a:rPr lang="en-US" sz="2400" dirty="0" err="1">
                <a:solidFill>
                  <a:srgbClr val="000000"/>
                </a:solidFill>
              </a:rPr>
              <a:t>тяжким</a:t>
            </a:r>
            <a:r>
              <a:rPr lang="en-US" sz="2400" dirty="0">
                <a:solidFill>
                  <a:srgbClr val="000000"/>
                </a:solidFill>
              </a:rPr>
              <a:t> </a:t>
            </a:r>
            <a:r>
              <a:rPr lang="en-US" sz="2400" dirty="0" err="1">
                <a:solidFill>
                  <a:srgbClr val="000000"/>
                </a:solidFill>
              </a:rPr>
              <a:t>перебігом</a:t>
            </a:r>
            <a:r>
              <a:rPr lang="en-US" sz="2400" dirty="0">
                <a:solidFill>
                  <a:srgbClr val="000000"/>
                </a:solidFill>
              </a:rPr>
              <a:t>. </a:t>
            </a:r>
            <a:r>
              <a:rPr lang="en-US" sz="2400" dirty="0" err="1">
                <a:solidFill>
                  <a:srgbClr val="000000"/>
                </a:solidFill>
              </a:rPr>
              <a:t>Соскоподібний</a:t>
            </a:r>
            <a:r>
              <a:rPr lang="en-US" sz="2400" dirty="0">
                <a:solidFill>
                  <a:srgbClr val="000000"/>
                </a:solidFill>
              </a:rPr>
              <a:t> </a:t>
            </a:r>
            <a:r>
              <a:rPr lang="en-US" sz="2400" dirty="0" err="1">
                <a:solidFill>
                  <a:srgbClr val="000000"/>
                </a:solidFill>
              </a:rPr>
              <a:t>відросток</a:t>
            </a:r>
            <a:r>
              <a:rPr lang="en-US" sz="2400" dirty="0">
                <a:solidFill>
                  <a:srgbClr val="000000"/>
                </a:solidFill>
              </a:rPr>
              <a:t> </a:t>
            </a:r>
            <a:r>
              <a:rPr lang="en-US" sz="2400" dirty="0" err="1">
                <a:solidFill>
                  <a:srgbClr val="000000"/>
                </a:solidFill>
              </a:rPr>
              <a:t>злегка</a:t>
            </a:r>
            <a:r>
              <a:rPr lang="en-US" sz="2400" dirty="0">
                <a:solidFill>
                  <a:srgbClr val="000000"/>
                </a:solidFill>
              </a:rPr>
              <a:t> </a:t>
            </a:r>
            <a:r>
              <a:rPr lang="en-US" sz="2400" dirty="0" err="1">
                <a:solidFill>
                  <a:srgbClr val="000000"/>
                </a:solidFill>
              </a:rPr>
              <a:t>болючий</a:t>
            </a:r>
            <a:r>
              <a:rPr lang="en-US" sz="2400" dirty="0">
                <a:solidFill>
                  <a:srgbClr val="000000"/>
                </a:solidFill>
              </a:rPr>
              <a:t>.</a:t>
            </a:r>
            <a:endParaRPr lang="uk-UA" sz="2400" dirty="0">
              <a:solidFill>
                <a:srgbClr val="000000"/>
              </a:solidFill>
            </a:endParaRPr>
          </a:p>
        </p:txBody>
      </p:sp>
    </p:spTree>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066"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07" name="TextBox 1049106"/>
          <p:cNvSpPr txBox="1"/>
          <p:nvPr/>
        </p:nvSpPr>
        <p:spPr>
          <a:xfrm>
            <a:off x="211671" y="0"/>
            <a:ext cx="5353353" cy="4893647"/>
          </a:xfrm>
          <a:prstGeom prst="rect">
            <a:avLst/>
          </a:prstGeom>
        </p:spPr>
        <p:txBody>
          <a:bodyPr wrap="square" rtlCol="0">
            <a:spAutoFit/>
          </a:bodyPr>
          <a:lstStyle/>
          <a:p>
            <a:r>
              <a:rPr lang="uk-UA" altLang="en-US" sz="2400" b="1" dirty="0">
                <a:solidFill>
                  <a:srgbClr val="000000"/>
                </a:solidFill>
              </a:rPr>
              <a:t>Отоскопія </a:t>
            </a:r>
            <a:endParaRPr lang="uk-UA" sz="2400" b="1" dirty="0">
              <a:solidFill>
                <a:srgbClr val="000000"/>
              </a:solidFill>
            </a:endParaRPr>
          </a:p>
          <a:p>
            <a:r>
              <a:rPr lang="uk-UA" altLang="en-US" sz="2400" dirty="0">
                <a:solidFill>
                  <a:srgbClr val="000000"/>
                </a:solidFill>
              </a:rPr>
              <a:t>Барабанна перетинка червона (спочатку впродовж держальця молоточка, а потім повністю), випнута, особливо в задніх квадрантах (за рахунок накопичення ексудату в барабанній порожнині), потовщена, інфільтрована; зникають пізнавальні пункти барабанної перетинки і лінія переходу слухового проходу в барабанну перетинку</a:t>
            </a:r>
            <a:endParaRPr lang="uk-UA" sz="2400" dirty="0">
              <a:solidFill>
                <a:srgbClr val="000000"/>
              </a:solidFill>
            </a:endParaRPr>
          </a:p>
        </p:txBody>
      </p:sp>
      <p:pic>
        <p:nvPicPr>
          <p:cNvPr id="2097218" name="Picture 2097217"/>
          <p:cNvPicPr>
            <a:picLocks/>
          </p:cNvPicPr>
          <p:nvPr/>
        </p:nvPicPr>
        <p:blipFill>
          <a:blip r:embed="rId2"/>
          <a:stretch>
            <a:fillRect/>
          </a:stretch>
        </p:blipFill>
        <p:spPr>
          <a:xfrm>
            <a:off x="5945766" y="486929"/>
            <a:ext cx="6234545" cy="6234545"/>
          </a:xfrm>
          <a:prstGeom prst="rect">
            <a:avLst/>
          </a:prstGeom>
        </p:spPr>
      </p:pic>
    </p:spTree>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92" name="Title 1049191"/>
          <p:cNvSpPr>
            <a:spLocks noGrp="1"/>
          </p:cNvSpPr>
          <p:nvPr>
            <p:ph type="ctrTitle"/>
          </p:nvPr>
        </p:nvSpPr>
        <p:spPr/>
        <p:txBody>
          <a:bodyPr/>
          <a:lstStyle/>
          <a:p>
            <a:endParaRPr lang="uk-UA"/>
          </a:p>
        </p:txBody>
      </p:sp>
      <p:sp>
        <p:nvSpPr>
          <p:cNvPr id="1049193" name="Subtitle 1049192"/>
          <p:cNvSpPr>
            <a:spLocks noGrp="1"/>
          </p:cNvSpPr>
          <p:nvPr>
            <p:ph type="subTitle" idx="1"/>
          </p:nvPr>
        </p:nvSpPr>
        <p:spPr/>
        <p:txBody>
          <a:bodyPr/>
          <a:lstStyle/>
          <a:p>
            <a:endParaRPr lang="uk-UA"/>
          </a:p>
        </p:txBody>
      </p:sp>
      <p:sp>
        <p:nvSpPr>
          <p:cNvPr id="1049194" name="Footer Placeholder 1049193"/>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26" name="Picture 2097225"/>
          <p:cNvPicPr>
            <a:picLocks/>
          </p:cNvPicPr>
          <p:nvPr/>
        </p:nvPicPr>
        <p:blipFill>
          <a:blip r:embed="rId2"/>
          <a:stretch>
            <a:fillRect/>
          </a:stretch>
        </p:blipFill>
        <p:spPr>
          <a:xfrm>
            <a:off x="1668836" y="0"/>
            <a:ext cx="8928864"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pic>
        <p:nvPicPr>
          <p:cNvPr id="2097225" name="Picture 2097224"/>
          <p:cNvPicPr>
            <a:picLocks/>
          </p:cNvPicPr>
          <p:nvPr/>
        </p:nvPicPr>
        <p:blipFill>
          <a:blip r:embed="rId2"/>
          <a:stretch>
            <a:fillRect/>
          </a:stretch>
        </p:blipFill>
        <p:spPr>
          <a:xfrm>
            <a:off x="7481195" y="2337723"/>
            <a:ext cx="4586980" cy="4383752"/>
          </a:xfrm>
          <a:prstGeom prst="rect">
            <a:avLst/>
          </a:prstGeom>
        </p:spPr>
      </p:pic>
      <p:sp>
        <p:nvSpPr>
          <p:cNvPr id="1049120"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55" name="TextBox 1049154"/>
          <p:cNvSpPr txBox="1"/>
          <p:nvPr/>
        </p:nvSpPr>
        <p:spPr>
          <a:xfrm>
            <a:off x="0" y="473878"/>
            <a:ext cx="10301391" cy="6644640"/>
          </a:xfrm>
          <a:prstGeom prst="rect">
            <a:avLst/>
          </a:prstGeom>
        </p:spPr>
        <p:txBody>
          <a:bodyPr wrap="square" rtlCol="0">
            <a:spAutoFit/>
          </a:bodyPr>
          <a:lstStyle/>
          <a:p>
            <a:r>
              <a:rPr lang="uk-UA" altLang="en-US" sz="3700" b="1" dirty="0">
                <a:solidFill>
                  <a:srgbClr val="000000"/>
                </a:solidFill>
              </a:rPr>
              <a:t>ІІ стадія – </a:t>
            </a:r>
            <a:r>
              <a:rPr lang="uk-UA" altLang="en-US" sz="3700" b="1" dirty="0" err="1">
                <a:solidFill>
                  <a:srgbClr val="000000"/>
                </a:solidFill>
              </a:rPr>
              <a:t>перфоративна</a:t>
            </a:r>
            <a:r>
              <a:rPr lang="uk-UA" altLang="en-US" sz="3700" b="1" dirty="0">
                <a:solidFill>
                  <a:srgbClr val="000000"/>
                </a:solidFill>
              </a:rPr>
              <a:t> (триває 4-7 діб) – </a:t>
            </a:r>
            <a:r>
              <a:rPr lang="uk-UA" altLang="en-US" sz="3700" dirty="0">
                <a:solidFill>
                  <a:srgbClr val="000000"/>
                </a:solidFill>
              </a:rPr>
              <a:t>характеризується виникненням спонтанної перфорації барабанної </a:t>
            </a:r>
            <a:endParaRPr lang="uk-UA" sz="3700" dirty="0">
              <a:solidFill>
                <a:srgbClr val="000000"/>
              </a:solidFill>
            </a:endParaRPr>
          </a:p>
          <a:p>
            <a:r>
              <a:rPr lang="uk-UA" altLang="en-US" sz="3700" dirty="0">
                <a:solidFill>
                  <a:srgbClr val="000000"/>
                </a:solidFill>
              </a:rPr>
              <a:t>перетинки, яка найчастіше</a:t>
            </a:r>
            <a:endParaRPr lang="uk-UA" sz="3700" dirty="0">
              <a:solidFill>
                <a:srgbClr val="000000"/>
              </a:solidFill>
            </a:endParaRPr>
          </a:p>
          <a:p>
            <a:r>
              <a:rPr lang="uk-UA" altLang="en-US" sz="3700" dirty="0">
                <a:solidFill>
                  <a:srgbClr val="000000"/>
                </a:solidFill>
              </a:rPr>
              <a:t> настає через 24-48 год.</a:t>
            </a:r>
            <a:endParaRPr lang="uk-UA" sz="3700" dirty="0">
              <a:solidFill>
                <a:srgbClr val="000000"/>
              </a:solidFill>
            </a:endParaRPr>
          </a:p>
          <a:p>
            <a:r>
              <a:rPr lang="uk-UA" altLang="en-US" sz="3700" dirty="0">
                <a:solidFill>
                  <a:srgbClr val="000000"/>
                </a:solidFill>
              </a:rPr>
              <a:t> після початку захворювання. </a:t>
            </a:r>
            <a:endParaRPr lang="uk-UA" sz="3700" dirty="0">
              <a:solidFill>
                <a:srgbClr val="000000"/>
              </a:solidFill>
            </a:endParaRPr>
          </a:p>
          <a:p>
            <a:r>
              <a:rPr lang="uk-UA" altLang="en-US" sz="3700" dirty="0">
                <a:solidFill>
                  <a:srgbClr val="000000"/>
                </a:solidFill>
              </a:rPr>
              <a:t>Після виникнення перфорації</a:t>
            </a:r>
            <a:endParaRPr lang="uk-UA" sz="3700" dirty="0">
              <a:solidFill>
                <a:srgbClr val="000000"/>
              </a:solidFill>
            </a:endParaRPr>
          </a:p>
          <a:p>
            <a:r>
              <a:rPr lang="uk-UA" altLang="en-US" sz="3700" dirty="0">
                <a:solidFill>
                  <a:srgbClr val="000000"/>
                </a:solidFill>
              </a:rPr>
              <a:t> і відтоку ексудату із </a:t>
            </a:r>
            <a:endParaRPr lang="uk-UA" sz="3700" dirty="0">
              <a:solidFill>
                <a:srgbClr val="000000"/>
              </a:solidFill>
            </a:endParaRPr>
          </a:p>
          <a:p>
            <a:r>
              <a:rPr lang="uk-UA" altLang="en-US" sz="3700" dirty="0">
                <a:solidFill>
                  <a:srgbClr val="000000"/>
                </a:solidFill>
              </a:rPr>
              <a:t>середнього вуха біль швидко</a:t>
            </a:r>
            <a:endParaRPr lang="uk-UA" sz="3700" dirty="0">
              <a:solidFill>
                <a:srgbClr val="000000"/>
              </a:solidFill>
            </a:endParaRPr>
          </a:p>
          <a:p>
            <a:r>
              <a:rPr lang="uk-UA" altLang="en-US" sz="3700" dirty="0">
                <a:solidFill>
                  <a:srgbClr val="000000"/>
                </a:solidFill>
              </a:rPr>
              <a:t> вщухає,</a:t>
            </a:r>
            <a:r>
              <a:rPr lang="en-US" altLang="en-US" sz="3700" dirty="0">
                <a:solidFill>
                  <a:srgbClr val="000000"/>
                </a:solidFill>
              </a:rPr>
              <a:t> </a:t>
            </a:r>
            <a:r>
              <a:rPr lang="uk-UA" altLang="en-US" sz="3700" dirty="0">
                <a:solidFill>
                  <a:srgbClr val="000000"/>
                </a:solidFill>
              </a:rPr>
              <a:t>температура тіла </a:t>
            </a:r>
            <a:endParaRPr lang="uk-UA" sz="3700" dirty="0">
              <a:solidFill>
                <a:srgbClr val="000000"/>
              </a:solidFill>
            </a:endParaRPr>
          </a:p>
          <a:p>
            <a:r>
              <a:rPr lang="uk-UA" altLang="en-US" sz="3700" dirty="0">
                <a:solidFill>
                  <a:srgbClr val="000000"/>
                </a:solidFill>
              </a:rPr>
              <a:t>знижується. </a:t>
            </a:r>
            <a:endParaRPr lang="uk-UA" sz="3700" dirty="0">
              <a:solidFill>
                <a:srgbClr val="000000"/>
              </a:solidFill>
            </a:endParaRPr>
          </a:p>
          <a:p>
            <a:endParaRPr lang="uk-UA" sz="3700" dirty="0">
              <a:solidFill>
                <a:srgbClr val="000000"/>
              </a:solidFill>
            </a:endParaRPr>
          </a:p>
        </p:txBody>
      </p:sp>
    </p:spTree>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130"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56" name="TextBox 1049155"/>
          <p:cNvSpPr txBox="1"/>
          <p:nvPr/>
        </p:nvSpPr>
        <p:spPr>
          <a:xfrm>
            <a:off x="115430" y="0"/>
            <a:ext cx="6334689" cy="4282440"/>
          </a:xfrm>
          <a:prstGeom prst="rect">
            <a:avLst/>
          </a:prstGeom>
        </p:spPr>
        <p:txBody>
          <a:bodyPr wrap="square" rtlCol="0">
            <a:spAutoFit/>
          </a:bodyPr>
          <a:lstStyle/>
          <a:p>
            <a:r>
              <a:rPr lang="uk-UA" altLang="en-US" sz="2600" b="1">
                <a:solidFill>
                  <a:srgbClr val="000000"/>
                </a:solidFill>
              </a:rPr>
              <a:t>Отоскопія </a:t>
            </a:r>
            <a:endParaRPr lang="uk-UA" sz="2600" b="1">
              <a:solidFill>
                <a:srgbClr val="000000"/>
              </a:solidFill>
            </a:endParaRPr>
          </a:p>
          <a:p>
            <a:r>
              <a:rPr lang="uk-UA" altLang="en-US" sz="2600">
                <a:solidFill>
                  <a:srgbClr val="000000"/>
                </a:solidFill>
              </a:rPr>
              <a:t>Зовнішній слуховий прохід заповнений виділеннями: спочатку хвороби геморагічними чи серозними, а згодом - слизовими чи гнійними, що вимагає його очищення. Поява виділень з неприємним запахом дає підставу запідозрити некроз кісткової тканини (некротичне запалення вуха), який частіше виникає при скарлатині, корі, агранулоцитозі.</a:t>
            </a:r>
            <a:endParaRPr lang="uk-UA" sz="2600">
              <a:solidFill>
                <a:srgbClr val="000000"/>
              </a:solidFill>
            </a:endParaRPr>
          </a:p>
        </p:txBody>
      </p:sp>
      <p:pic>
        <p:nvPicPr>
          <p:cNvPr id="2097219" name="Picture 2097218"/>
          <p:cNvPicPr>
            <a:picLocks/>
          </p:cNvPicPr>
          <p:nvPr/>
        </p:nvPicPr>
        <p:blipFill>
          <a:blip r:embed="rId2"/>
          <a:stretch>
            <a:fillRect/>
          </a:stretch>
        </p:blipFill>
        <p:spPr>
          <a:xfrm>
            <a:off x="6546273" y="0"/>
            <a:ext cx="5645727" cy="4849090"/>
          </a:xfrm>
          <a:prstGeom prst="rect">
            <a:avLst/>
          </a:prstGeom>
        </p:spPr>
      </p:pic>
      <p:sp>
        <p:nvSpPr>
          <p:cNvPr id="1049158" name="TextBox 1049157"/>
          <p:cNvSpPr txBox="1"/>
          <p:nvPr/>
        </p:nvSpPr>
        <p:spPr>
          <a:xfrm>
            <a:off x="115430" y="4782483"/>
            <a:ext cx="12170462" cy="1938992"/>
          </a:xfrm>
          <a:prstGeom prst="rect">
            <a:avLst/>
          </a:prstGeom>
        </p:spPr>
        <p:txBody>
          <a:bodyPr wrap="square" rtlCol="0">
            <a:spAutoFit/>
          </a:bodyPr>
          <a:lstStyle/>
          <a:p>
            <a:r>
              <a:rPr lang="uk-UA" altLang="en-US" sz="2000" dirty="0">
                <a:solidFill>
                  <a:srgbClr val="000000"/>
                </a:solidFill>
              </a:rPr>
              <a:t>Барабанна перетинка червона, потовщена</a:t>
            </a:r>
            <a:endParaRPr lang="uk-UA" sz="2000" dirty="0">
              <a:solidFill>
                <a:srgbClr val="000000"/>
              </a:solidFill>
            </a:endParaRPr>
          </a:p>
          <a:p>
            <a:r>
              <a:rPr lang="uk-UA" altLang="en-US" sz="2000" dirty="0">
                <a:solidFill>
                  <a:srgbClr val="000000"/>
                </a:solidFill>
              </a:rPr>
              <a:t> та інфільтрована. Позитивний симптом </a:t>
            </a:r>
            <a:endParaRPr lang="uk-UA" sz="2000" dirty="0">
              <a:solidFill>
                <a:srgbClr val="000000"/>
              </a:solidFill>
            </a:endParaRPr>
          </a:p>
          <a:p>
            <a:r>
              <a:rPr lang="uk-UA" altLang="en-US" sz="2000" dirty="0">
                <a:solidFill>
                  <a:srgbClr val="000000"/>
                </a:solidFill>
              </a:rPr>
              <a:t>„пульсуючої краплі” - крізь невеликий </a:t>
            </a:r>
            <a:r>
              <a:rPr lang="uk-UA" altLang="en-US" sz="2000" dirty="0" err="1">
                <a:solidFill>
                  <a:srgbClr val="000000"/>
                </a:solidFill>
              </a:rPr>
              <a:t>перфоративний</a:t>
            </a:r>
            <a:r>
              <a:rPr lang="uk-UA" altLang="en-US" sz="2000" dirty="0">
                <a:solidFill>
                  <a:srgbClr val="000000"/>
                </a:solidFill>
              </a:rPr>
              <a:t> отвір, розташований переважно у </a:t>
            </a:r>
            <a:r>
              <a:rPr lang="uk-UA" altLang="en-US" sz="2000" dirty="0" err="1">
                <a:solidFill>
                  <a:srgbClr val="000000"/>
                </a:solidFill>
              </a:rPr>
              <a:t>задньо</a:t>
            </a:r>
            <a:r>
              <a:rPr lang="uk-UA" altLang="en-US" sz="2000" dirty="0">
                <a:solidFill>
                  <a:srgbClr val="000000"/>
                </a:solidFill>
              </a:rPr>
              <a:t>-нижньому квадранті барабанної перетинки, в такт серцевим скороченням поштовхами виділяється ексудат, сферична поверхня якого відбиває світло, що потрапляє у зовнішній слуховий прохід від рефлектора.</a:t>
            </a:r>
            <a:endParaRPr lang="uk-UA" sz="2000" dirty="0">
              <a:solidFill>
                <a:srgbClr val="000000"/>
              </a:solidFill>
            </a:endParaRPr>
          </a:p>
        </p:txBody>
      </p:sp>
    </p:spTree>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134"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59" name="TextBox 1049158"/>
          <p:cNvSpPr txBox="1"/>
          <p:nvPr/>
        </p:nvSpPr>
        <p:spPr>
          <a:xfrm rot="21600000">
            <a:off x="569966" y="996623"/>
            <a:ext cx="10574475" cy="4401205"/>
          </a:xfrm>
          <a:prstGeom prst="rect">
            <a:avLst/>
          </a:prstGeom>
        </p:spPr>
        <p:txBody>
          <a:bodyPr wrap="square" rtlCol="0">
            <a:spAutoFit/>
          </a:bodyPr>
          <a:lstStyle/>
          <a:p>
            <a:r>
              <a:rPr lang="uk-UA" altLang="en-US" sz="2800" b="1" dirty="0">
                <a:solidFill>
                  <a:srgbClr val="000000"/>
                </a:solidFill>
              </a:rPr>
              <a:t>ІІІ стадія – видужання</a:t>
            </a:r>
            <a:r>
              <a:rPr lang="uk-UA" altLang="en-US" sz="2800" dirty="0">
                <a:solidFill>
                  <a:srgbClr val="000000"/>
                </a:solidFill>
              </a:rPr>
              <a:t> (зворотного розвитку або репаративна, триває до кінця 3-го тижня). </a:t>
            </a:r>
            <a:endParaRPr lang="uk-UA" sz="2800" dirty="0">
              <a:solidFill>
                <a:srgbClr val="000000"/>
              </a:solidFill>
            </a:endParaRPr>
          </a:p>
          <a:p>
            <a:r>
              <a:rPr lang="uk-UA" altLang="en-US" sz="2800" dirty="0">
                <a:solidFill>
                  <a:srgbClr val="000000"/>
                </a:solidFill>
              </a:rPr>
              <a:t>Кількість виділень зменшується, вони стають густішими, витікають без періодичних поштовхів. Слух покращується, шум зникає. </a:t>
            </a:r>
            <a:endParaRPr lang="uk-UA" sz="2800" dirty="0">
              <a:solidFill>
                <a:srgbClr val="000000"/>
              </a:solidFill>
            </a:endParaRPr>
          </a:p>
          <a:p>
            <a:r>
              <a:rPr lang="uk-UA" altLang="en-US" sz="2800" b="1" dirty="0">
                <a:solidFill>
                  <a:srgbClr val="000000"/>
                </a:solidFill>
              </a:rPr>
              <a:t>Отоскопія </a:t>
            </a:r>
            <a:endParaRPr lang="uk-UA" sz="2800" b="1" dirty="0">
              <a:solidFill>
                <a:srgbClr val="000000"/>
              </a:solidFill>
            </a:endParaRPr>
          </a:p>
          <a:p>
            <a:r>
              <a:rPr lang="uk-UA" altLang="en-US" sz="2800" dirty="0">
                <a:solidFill>
                  <a:srgbClr val="000000"/>
                </a:solidFill>
              </a:rPr>
              <a:t>Барабанна перетинка незначно набрякла та </a:t>
            </a:r>
            <a:r>
              <a:rPr lang="uk-UA" altLang="en-US" sz="2800" dirty="0" err="1">
                <a:solidFill>
                  <a:srgbClr val="000000"/>
                </a:solidFill>
              </a:rPr>
              <a:t>гіперемована</a:t>
            </a:r>
            <a:r>
              <a:rPr lang="uk-UA" altLang="en-US" sz="2800" dirty="0">
                <a:solidFill>
                  <a:srgbClr val="000000"/>
                </a:solidFill>
              </a:rPr>
              <a:t> впродовж держальця молоточка, невеликі перфорації закриваються тонким рубцем, який можна і не помітити.</a:t>
            </a:r>
            <a:endParaRPr lang="uk-UA" sz="2800" dirty="0">
              <a:solidFill>
                <a:srgbClr val="000000"/>
              </a:solidFill>
            </a:endParaRPr>
          </a:p>
        </p:txBody>
      </p:sp>
    </p:spTree>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138"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60" name="TextBox 1049159"/>
          <p:cNvSpPr txBox="1"/>
          <p:nvPr/>
        </p:nvSpPr>
        <p:spPr>
          <a:xfrm>
            <a:off x="0" y="402271"/>
            <a:ext cx="12249508" cy="4893647"/>
          </a:xfrm>
          <a:prstGeom prst="rect">
            <a:avLst/>
          </a:prstGeom>
        </p:spPr>
        <p:txBody>
          <a:bodyPr wrap="square" rtlCol="0">
            <a:spAutoFit/>
          </a:bodyPr>
          <a:lstStyle/>
          <a:p>
            <a:r>
              <a:rPr lang="uk-UA" altLang="en-US" sz="2400" b="1" dirty="0">
                <a:solidFill>
                  <a:srgbClr val="000000"/>
                </a:solidFill>
              </a:rPr>
              <a:t>Діагностика</a:t>
            </a:r>
            <a:endParaRPr lang="uk-UA" sz="2400" b="1" dirty="0">
              <a:solidFill>
                <a:srgbClr val="000000"/>
              </a:solidFill>
            </a:endParaRPr>
          </a:p>
          <a:p>
            <a:r>
              <a:rPr lang="en-US" altLang="en-US" sz="2400" b="0" i="1" u="sng" dirty="0">
                <a:solidFill>
                  <a:srgbClr val="000000"/>
                </a:solidFill>
              </a:rPr>
              <a:t>1. </a:t>
            </a:r>
            <a:r>
              <a:rPr lang="uk-UA" altLang="en-US" sz="2400" b="0" i="1" u="sng" dirty="0">
                <a:solidFill>
                  <a:srgbClr val="000000"/>
                </a:solidFill>
              </a:rPr>
              <a:t> Дослід Вебера </a:t>
            </a:r>
            <a:r>
              <a:rPr lang="uk-UA" altLang="en-US" sz="2400" b="0" dirty="0">
                <a:solidFill>
                  <a:srgbClr val="000000"/>
                </a:solidFill>
              </a:rPr>
              <a:t>– </a:t>
            </a:r>
            <a:r>
              <a:rPr lang="uk-UA" altLang="en-US" sz="2400" b="0" dirty="0" err="1">
                <a:solidFill>
                  <a:srgbClr val="000000"/>
                </a:solidFill>
              </a:rPr>
              <a:t>латералізація</a:t>
            </a:r>
            <a:r>
              <a:rPr lang="uk-UA" altLang="en-US" sz="2400" b="0" dirty="0">
                <a:solidFill>
                  <a:srgbClr val="000000"/>
                </a:solidFill>
              </a:rPr>
              <a:t> звуку у хворе вухо, дослід Ріне – негативний, дослід </a:t>
            </a:r>
            <a:r>
              <a:rPr lang="uk-UA" altLang="en-US" sz="2400" b="0" dirty="0" err="1">
                <a:solidFill>
                  <a:srgbClr val="000000"/>
                </a:solidFill>
              </a:rPr>
              <a:t>Швабаха</a:t>
            </a:r>
            <a:r>
              <a:rPr lang="uk-UA" altLang="en-US" sz="2400" b="0" dirty="0">
                <a:solidFill>
                  <a:srgbClr val="000000"/>
                </a:solidFill>
              </a:rPr>
              <a:t> – подовжений (ураження звукопровідного механізму). </a:t>
            </a:r>
            <a:endParaRPr lang="uk-UA" sz="2400" b="0" dirty="0">
              <a:solidFill>
                <a:srgbClr val="000000"/>
              </a:solidFill>
            </a:endParaRPr>
          </a:p>
          <a:p>
            <a:r>
              <a:rPr lang="en-US" altLang="en-US" sz="2400" b="0" i="1" u="sng" dirty="0">
                <a:solidFill>
                  <a:srgbClr val="000000"/>
                </a:solidFill>
              </a:rPr>
              <a:t>2. </a:t>
            </a:r>
            <a:r>
              <a:rPr lang="uk-UA" altLang="en-US" sz="2400" b="0" i="1" u="sng" dirty="0" err="1">
                <a:solidFill>
                  <a:srgbClr val="000000"/>
                </a:solidFill>
              </a:rPr>
              <a:t>Аудіограма</a:t>
            </a:r>
            <a:r>
              <a:rPr lang="uk-UA" altLang="en-US" sz="2400" b="0" i="1" u="sng" dirty="0">
                <a:solidFill>
                  <a:srgbClr val="000000"/>
                </a:solidFill>
              </a:rPr>
              <a:t> –</a:t>
            </a:r>
            <a:r>
              <a:rPr lang="uk-UA" altLang="en-US" sz="2400" b="0" dirty="0">
                <a:solidFill>
                  <a:srgbClr val="000000"/>
                </a:solidFill>
              </a:rPr>
              <a:t> наявність повітряно-кісткового інтервалу (погіршання слуху за звукопровідним або змішаним типом)</a:t>
            </a:r>
            <a:endParaRPr lang="uk-UA" sz="2400" b="0" dirty="0">
              <a:solidFill>
                <a:srgbClr val="000000"/>
              </a:solidFill>
            </a:endParaRPr>
          </a:p>
          <a:p>
            <a:r>
              <a:rPr lang="en-US" altLang="en-US" sz="2400" b="0" dirty="0">
                <a:solidFill>
                  <a:srgbClr val="000000"/>
                </a:solidFill>
              </a:rPr>
              <a:t>3. </a:t>
            </a:r>
            <a:r>
              <a:rPr lang="uk-UA" altLang="en-US" sz="2400" b="0" dirty="0">
                <a:solidFill>
                  <a:srgbClr val="000000"/>
                </a:solidFill>
              </a:rPr>
              <a:t>Неможливість продути слухові труби за методом </a:t>
            </a:r>
            <a:r>
              <a:rPr lang="uk-UA" altLang="en-US" sz="2400" b="0" dirty="0" err="1">
                <a:solidFill>
                  <a:srgbClr val="000000"/>
                </a:solidFill>
              </a:rPr>
              <a:t>Вальсальви</a:t>
            </a:r>
            <a:r>
              <a:rPr lang="uk-UA" altLang="en-US" sz="2400" b="0" dirty="0">
                <a:solidFill>
                  <a:srgbClr val="000000"/>
                </a:solidFill>
              </a:rPr>
              <a:t>. </a:t>
            </a:r>
            <a:endParaRPr lang="uk-UA" sz="2400" b="0" dirty="0">
              <a:solidFill>
                <a:srgbClr val="000000"/>
              </a:solidFill>
            </a:endParaRPr>
          </a:p>
          <a:p>
            <a:r>
              <a:rPr lang="en-US" altLang="en-US" sz="2400" b="0" dirty="0">
                <a:solidFill>
                  <a:srgbClr val="000000"/>
                </a:solidFill>
              </a:rPr>
              <a:t>4.</a:t>
            </a:r>
            <a:r>
              <a:rPr lang="uk-UA" altLang="en-US" sz="2400" b="0" dirty="0">
                <a:solidFill>
                  <a:srgbClr val="000000"/>
                </a:solidFill>
              </a:rPr>
              <a:t>Негативний або слабо позитивний дослід </a:t>
            </a:r>
            <a:r>
              <a:rPr lang="uk-UA" altLang="en-US" sz="2400" b="0" dirty="0" err="1">
                <a:solidFill>
                  <a:srgbClr val="000000"/>
                </a:solidFill>
              </a:rPr>
              <a:t>Політцера</a:t>
            </a:r>
            <a:r>
              <a:rPr lang="uk-UA" altLang="en-US" sz="2400" b="0" dirty="0">
                <a:solidFill>
                  <a:srgbClr val="000000"/>
                </a:solidFill>
              </a:rPr>
              <a:t>. </a:t>
            </a:r>
            <a:endParaRPr lang="uk-UA" sz="2400" b="0" dirty="0">
              <a:solidFill>
                <a:srgbClr val="000000"/>
              </a:solidFill>
            </a:endParaRPr>
          </a:p>
          <a:p>
            <a:r>
              <a:rPr lang="uk-UA" altLang="en-US" sz="2400" b="1" dirty="0">
                <a:solidFill>
                  <a:srgbClr val="000000"/>
                </a:solidFill>
              </a:rPr>
              <a:t>Додаткові методи обстеження</a:t>
            </a:r>
            <a:endParaRPr lang="uk-UA" sz="2400" b="1" dirty="0">
              <a:solidFill>
                <a:srgbClr val="000000"/>
              </a:solidFill>
            </a:endParaRPr>
          </a:p>
          <a:p>
            <a:r>
              <a:rPr lang="en-US" altLang="en-US" sz="2400" b="0" dirty="0">
                <a:solidFill>
                  <a:srgbClr val="000000"/>
                </a:solidFill>
              </a:rPr>
              <a:t>1) </a:t>
            </a:r>
            <a:r>
              <a:rPr lang="uk-UA" altLang="en-US" sz="2400" b="0" dirty="0">
                <a:solidFill>
                  <a:srgbClr val="000000"/>
                </a:solidFill>
              </a:rPr>
              <a:t>Загальний аналіз крові: лейкоцитоз, зсув вліво, прискорена ШОЕ; </a:t>
            </a:r>
            <a:endParaRPr lang="uk-UA" sz="2400" b="0" dirty="0">
              <a:solidFill>
                <a:srgbClr val="000000"/>
              </a:solidFill>
            </a:endParaRPr>
          </a:p>
          <a:p>
            <a:r>
              <a:rPr lang="en-US" altLang="en-US" sz="2400" b="0" dirty="0">
                <a:solidFill>
                  <a:srgbClr val="000000"/>
                </a:solidFill>
              </a:rPr>
              <a:t>2)</a:t>
            </a:r>
            <a:r>
              <a:rPr lang="uk-UA" altLang="en-US" sz="2400" b="0" dirty="0">
                <a:solidFill>
                  <a:srgbClr val="000000"/>
                </a:solidFill>
              </a:rPr>
              <a:t>Бактеріологічне дослідження гною на чутливість до антибіотиків (з метою вибору адекватної </a:t>
            </a:r>
            <a:r>
              <a:rPr lang="uk-UA" altLang="en-US" sz="2400" b="0" dirty="0" err="1">
                <a:solidFill>
                  <a:srgbClr val="000000"/>
                </a:solidFill>
              </a:rPr>
              <a:t>антибіотикотерапії</a:t>
            </a:r>
            <a:r>
              <a:rPr lang="uk-UA" altLang="en-US" sz="2400" b="0" dirty="0">
                <a:solidFill>
                  <a:srgbClr val="000000"/>
                </a:solidFill>
              </a:rPr>
              <a:t> - краще місцево). </a:t>
            </a:r>
            <a:endParaRPr lang="uk-UA" sz="2400" b="0" dirty="0">
              <a:solidFill>
                <a:srgbClr val="000000"/>
              </a:solidFill>
            </a:endParaRPr>
          </a:p>
          <a:p>
            <a:r>
              <a:rPr lang="en-US" altLang="en-US" sz="2400" b="0" dirty="0">
                <a:solidFill>
                  <a:srgbClr val="000000"/>
                </a:solidFill>
              </a:rPr>
              <a:t>3)</a:t>
            </a:r>
            <a:r>
              <a:rPr lang="uk-UA" altLang="en-US" sz="2400" b="0" dirty="0">
                <a:solidFill>
                  <a:srgbClr val="000000"/>
                </a:solidFill>
              </a:rPr>
              <a:t>Рентгенографія соскоподібних паростків – </a:t>
            </a:r>
            <a:r>
              <a:rPr lang="uk-UA" altLang="en-US" sz="2400" b="0" dirty="0" err="1">
                <a:solidFill>
                  <a:srgbClr val="000000"/>
                </a:solidFill>
              </a:rPr>
              <a:t>вуалізація</a:t>
            </a:r>
            <a:r>
              <a:rPr lang="uk-UA" altLang="en-US" sz="2400" b="0" dirty="0">
                <a:solidFill>
                  <a:srgbClr val="000000"/>
                </a:solidFill>
              </a:rPr>
              <a:t> порожнин середнього вуха.</a:t>
            </a:r>
            <a:endParaRPr lang="uk-UA" sz="2400" b="0" dirty="0">
              <a:solidFill>
                <a:srgbClr val="000000"/>
              </a:solidFill>
            </a:endParaRPr>
          </a:p>
        </p:txBody>
      </p:sp>
    </p:spTree>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146"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62" name="TextBox 1049161"/>
          <p:cNvSpPr txBox="1"/>
          <p:nvPr/>
        </p:nvSpPr>
        <p:spPr>
          <a:xfrm>
            <a:off x="294330" y="474303"/>
            <a:ext cx="11891049" cy="5262979"/>
          </a:xfrm>
          <a:prstGeom prst="rect">
            <a:avLst/>
          </a:prstGeom>
        </p:spPr>
        <p:txBody>
          <a:bodyPr wrap="square" rtlCol="0">
            <a:spAutoFit/>
          </a:bodyPr>
          <a:lstStyle/>
          <a:p>
            <a:r>
              <a:rPr lang="uk-UA" altLang="en-US" sz="2800" b="1" u="sng" dirty="0">
                <a:solidFill>
                  <a:srgbClr val="000000"/>
                </a:solidFill>
              </a:rPr>
              <a:t>ОСОБЛИВОСТІ ПЕРЕБІГУ ГГСО У НЕМОВЛЯТ (ДО 1 РОКУ) </a:t>
            </a:r>
            <a:endParaRPr lang="uk-UA" sz="2800" dirty="0">
              <a:solidFill>
                <a:srgbClr val="000000"/>
              </a:solidFill>
            </a:endParaRPr>
          </a:p>
          <a:p>
            <a:r>
              <a:rPr lang="en-US" altLang="en-US" sz="2800" b="1" u="sng" dirty="0">
                <a:solidFill>
                  <a:srgbClr val="000000"/>
                </a:solidFill>
              </a:rPr>
              <a:t>1.</a:t>
            </a:r>
            <a:r>
              <a:rPr lang="uk-UA" altLang="en-US" sz="2800" dirty="0">
                <a:solidFill>
                  <a:srgbClr val="000000"/>
                </a:solidFill>
              </a:rPr>
              <a:t>Визначаються своєрідністю запальної реакції організму немовляти та особливостями будови зовнішнього та середнього вуха малюка: </a:t>
            </a:r>
            <a:endParaRPr lang="uk-UA" sz="2800" dirty="0">
              <a:solidFill>
                <a:srgbClr val="000000"/>
              </a:solidFill>
            </a:endParaRPr>
          </a:p>
          <a:p>
            <a:r>
              <a:rPr lang="en-US" altLang="en-US" sz="2800" dirty="0">
                <a:solidFill>
                  <a:srgbClr val="000000"/>
                </a:solidFill>
              </a:rPr>
              <a:t>2. </a:t>
            </a:r>
            <a:r>
              <a:rPr lang="uk-UA" altLang="en-US" sz="2800" dirty="0">
                <a:solidFill>
                  <a:srgbClr val="000000"/>
                </a:solidFill>
              </a:rPr>
              <a:t>Відсутність кісткового відділу зовнішнього слухового проходу (позитивний </a:t>
            </a:r>
            <a:r>
              <a:rPr lang="uk-UA" altLang="en-US" sz="2800" dirty="0" err="1">
                <a:solidFill>
                  <a:srgbClr val="000000"/>
                </a:solidFill>
              </a:rPr>
              <a:t>козликовий</a:t>
            </a:r>
            <a:r>
              <a:rPr lang="uk-UA" altLang="en-US" sz="2800" dirty="0">
                <a:solidFill>
                  <a:srgbClr val="000000"/>
                </a:solidFill>
              </a:rPr>
              <a:t> симптом при гострому середньому отиті) та необхідність при отоскопії відтягувати вушну раковину вниз, назад і назовні. </a:t>
            </a:r>
            <a:endParaRPr lang="uk-UA" sz="2800" dirty="0">
              <a:solidFill>
                <a:srgbClr val="000000"/>
              </a:solidFill>
            </a:endParaRPr>
          </a:p>
          <a:p>
            <a:r>
              <a:rPr lang="en-US" altLang="en-US" sz="2800" dirty="0">
                <a:solidFill>
                  <a:srgbClr val="000000"/>
                </a:solidFill>
              </a:rPr>
              <a:t>3.</a:t>
            </a:r>
            <a:r>
              <a:rPr lang="uk-UA" altLang="en-US" sz="2800" dirty="0">
                <a:solidFill>
                  <a:srgbClr val="000000"/>
                </a:solidFill>
              </a:rPr>
              <a:t>Коротка і широка слухова труба та переважно горизонтальне положення немовляти протягом доби (підвищена небезпека проникнення вмісту з носоглотки у барабанну порожнину при зригуванні).</a:t>
            </a:r>
            <a:endParaRPr lang="uk-UA" sz="2800" dirty="0">
              <a:solidFill>
                <a:srgbClr val="000000"/>
              </a:solidFill>
            </a:endParaRPr>
          </a:p>
        </p:txBody>
      </p:sp>
    </p:spTree>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150"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63" name="TextBox 1049162"/>
          <p:cNvSpPr txBox="1"/>
          <p:nvPr/>
        </p:nvSpPr>
        <p:spPr>
          <a:xfrm>
            <a:off x="0" y="365759"/>
            <a:ext cx="11756732" cy="5509200"/>
          </a:xfrm>
          <a:prstGeom prst="rect">
            <a:avLst/>
          </a:prstGeom>
        </p:spPr>
        <p:txBody>
          <a:bodyPr wrap="square" rtlCol="0">
            <a:spAutoFit/>
          </a:bodyPr>
          <a:lstStyle/>
          <a:p>
            <a:r>
              <a:rPr lang="en-US" altLang="en-US" sz="3200" dirty="0">
                <a:solidFill>
                  <a:srgbClr val="000000"/>
                </a:solidFill>
              </a:rPr>
              <a:t>4. </a:t>
            </a:r>
            <a:r>
              <a:rPr lang="uk-UA" altLang="en-US" sz="3200" dirty="0">
                <a:solidFill>
                  <a:srgbClr val="000000"/>
                </a:solidFill>
              </a:rPr>
              <a:t>Наявність у перший рік життя </a:t>
            </a:r>
            <a:r>
              <a:rPr lang="uk-UA" altLang="en-US" sz="3200" dirty="0" err="1">
                <a:solidFill>
                  <a:srgbClr val="000000"/>
                </a:solidFill>
              </a:rPr>
              <a:t>міксоїдної</a:t>
            </a:r>
            <a:r>
              <a:rPr lang="uk-UA" altLang="en-US" sz="3200" dirty="0">
                <a:solidFill>
                  <a:srgbClr val="000000"/>
                </a:solidFill>
              </a:rPr>
              <a:t> тканини у середньому вусі (є гарним поживним середовищем для мікроорганізмів). </a:t>
            </a:r>
            <a:endParaRPr lang="uk-UA" sz="3200" dirty="0">
              <a:solidFill>
                <a:srgbClr val="000000"/>
              </a:solidFill>
            </a:endParaRPr>
          </a:p>
          <a:p>
            <a:r>
              <a:rPr lang="en-US" altLang="en-US" sz="3200" dirty="0">
                <a:solidFill>
                  <a:srgbClr val="000000"/>
                </a:solidFill>
              </a:rPr>
              <a:t>5.</a:t>
            </a:r>
            <a:r>
              <a:rPr lang="uk-UA" altLang="en-US" sz="3200" dirty="0" err="1">
                <a:solidFill>
                  <a:srgbClr val="000000"/>
                </a:solidFill>
              </a:rPr>
              <a:t>Незарощення</a:t>
            </a:r>
            <a:r>
              <a:rPr lang="uk-UA" altLang="en-US" sz="3200" dirty="0">
                <a:solidFill>
                  <a:srgbClr val="000000"/>
                </a:solidFill>
              </a:rPr>
              <a:t> кісткового шва у верхній стінці барабанної порожнини (через яку токсини проникають у порожнину черепа, викликаючи подразнення мозкових оболонок - </a:t>
            </a:r>
            <a:r>
              <a:rPr lang="uk-UA" altLang="en-US" sz="3200" dirty="0" err="1">
                <a:solidFill>
                  <a:srgbClr val="000000"/>
                </a:solidFill>
              </a:rPr>
              <a:t>менінгізм</a:t>
            </a:r>
            <a:r>
              <a:rPr lang="uk-UA" altLang="en-US" sz="3200" dirty="0">
                <a:solidFill>
                  <a:srgbClr val="000000"/>
                </a:solidFill>
              </a:rPr>
              <a:t>). </a:t>
            </a:r>
            <a:endParaRPr lang="uk-UA" sz="3200" dirty="0">
              <a:solidFill>
                <a:srgbClr val="000000"/>
              </a:solidFill>
            </a:endParaRPr>
          </a:p>
          <a:p>
            <a:r>
              <a:rPr lang="en-US" altLang="en-US" sz="3200" dirty="0">
                <a:solidFill>
                  <a:srgbClr val="000000"/>
                </a:solidFill>
              </a:rPr>
              <a:t>6. </a:t>
            </a:r>
            <a:r>
              <a:rPr lang="uk-UA" altLang="en-US" sz="3200" dirty="0">
                <a:solidFill>
                  <a:srgbClr val="000000"/>
                </a:solidFill>
              </a:rPr>
              <a:t>Барабанна перетинка займає майже горизонтальне положення (важко провести отоскопію). </a:t>
            </a:r>
            <a:endParaRPr lang="uk-UA" sz="3200" dirty="0">
              <a:solidFill>
                <a:srgbClr val="000000"/>
              </a:solidFill>
            </a:endParaRPr>
          </a:p>
          <a:p>
            <a:r>
              <a:rPr lang="en-US" altLang="en-US" sz="3200" dirty="0">
                <a:solidFill>
                  <a:srgbClr val="000000"/>
                </a:solidFill>
              </a:rPr>
              <a:t>7.</a:t>
            </a:r>
            <a:r>
              <a:rPr lang="uk-UA" altLang="en-US" sz="3200" dirty="0">
                <a:solidFill>
                  <a:srgbClr val="000000"/>
                </a:solidFill>
              </a:rPr>
              <a:t>Недорозвиток пневматичної системи соскоподібного відростка</a:t>
            </a:r>
            <a:endParaRPr lang="uk-UA" sz="3200" dirty="0">
              <a:solidFill>
                <a:srgbClr val="000000"/>
              </a:solidFill>
            </a:endParaRPr>
          </a:p>
        </p:txBody>
      </p:sp>
    </p:spTree>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pic>
        <p:nvPicPr>
          <p:cNvPr id="2097227" name="Picture 2097226"/>
          <p:cNvPicPr>
            <a:picLocks/>
          </p:cNvPicPr>
          <p:nvPr/>
        </p:nvPicPr>
        <p:blipFill>
          <a:blip r:embed="rId2"/>
          <a:stretch>
            <a:fillRect/>
          </a:stretch>
        </p:blipFill>
        <p:spPr>
          <a:xfrm>
            <a:off x="6665316" y="1835728"/>
            <a:ext cx="5818665" cy="5022272"/>
          </a:xfrm>
          <a:prstGeom prst="rect">
            <a:avLst/>
          </a:prstGeom>
        </p:spPr>
      </p:pic>
      <p:sp>
        <p:nvSpPr>
          <p:cNvPr id="1049154"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84" name="TextBox 1049183"/>
          <p:cNvSpPr txBox="1"/>
          <p:nvPr/>
        </p:nvSpPr>
        <p:spPr>
          <a:xfrm>
            <a:off x="298982" y="483523"/>
            <a:ext cx="9275665" cy="5425440"/>
          </a:xfrm>
          <a:prstGeom prst="rect">
            <a:avLst/>
          </a:prstGeom>
        </p:spPr>
        <p:txBody>
          <a:bodyPr wrap="square" rtlCol="0">
            <a:spAutoFit/>
          </a:bodyPr>
          <a:lstStyle/>
          <a:p>
            <a:r>
              <a:rPr lang="uk-UA" altLang="en-US" sz="3000" b="1">
                <a:solidFill>
                  <a:srgbClr val="000000"/>
                </a:solidFill>
              </a:rPr>
              <a:t>Клініка ГГСО у немовлят</a:t>
            </a:r>
            <a:r>
              <a:rPr lang="uk-UA" altLang="en-US" sz="3000">
                <a:solidFill>
                  <a:srgbClr val="000000"/>
                </a:solidFill>
              </a:rPr>
              <a:t> </a:t>
            </a:r>
            <a:endParaRPr lang="uk-UA" sz="3000">
              <a:solidFill>
                <a:srgbClr val="000000"/>
              </a:solidFill>
            </a:endParaRPr>
          </a:p>
          <a:p>
            <a:r>
              <a:rPr lang="uk-UA" altLang="en-US" sz="3000">
                <a:solidFill>
                  <a:srgbClr val="000000"/>
                </a:solidFill>
              </a:rPr>
              <a:t>1. Тривалий “безпричинний” плач. </a:t>
            </a:r>
            <a:endParaRPr lang="uk-UA" sz="3000">
              <a:solidFill>
                <a:srgbClr val="000000"/>
              </a:solidFill>
            </a:endParaRPr>
          </a:p>
          <a:p>
            <a:r>
              <a:rPr lang="uk-UA" altLang="en-US" sz="3000">
                <a:solidFill>
                  <a:srgbClr val="000000"/>
                </a:solidFill>
              </a:rPr>
              <a:t>2. Відмова від грудей матері. </a:t>
            </a:r>
            <a:endParaRPr lang="uk-UA" sz="3000">
              <a:solidFill>
                <a:srgbClr val="000000"/>
              </a:solidFill>
            </a:endParaRPr>
          </a:p>
          <a:p>
            <a:r>
              <a:rPr lang="uk-UA" altLang="en-US" sz="3000">
                <a:solidFill>
                  <a:srgbClr val="000000"/>
                </a:solidFill>
              </a:rPr>
              <a:t>3. Плач при натисканні на козлик. </a:t>
            </a:r>
            <a:endParaRPr lang="uk-UA" sz="3000">
              <a:solidFill>
                <a:srgbClr val="000000"/>
              </a:solidFill>
            </a:endParaRPr>
          </a:p>
          <a:p>
            <a:r>
              <a:rPr lang="uk-UA" altLang="en-US" sz="3000">
                <a:solidFill>
                  <a:srgbClr val="000000"/>
                </a:solidFill>
              </a:rPr>
              <a:t>4. Різкі підйоми температури </a:t>
            </a:r>
            <a:endParaRPr lang="uk-UA" sz="3000">
              <a:solidFill>
                <a:srgbClr val="000000"/>
              </a:solidFill>
            </a:endParaRPr>
          </a:p>
          <a:p>
            <a:r>
              <a:rPr lang="uk-UA" altLang="en-US" sz="3000">
                <a:solidFill>
                  <a:srgbClr val="000000"/>
                </a:solidFill>
              </a:rPr>
              <a:t>до 40° С. </a:t>
            </a:r>
            <a:endParaRPr lang="uk-UA" sz="3000">
              <a:solidFill>
                <a:srgbClr val="000000"/>
              </a:solidFill>
            </a:endParaRPr>
          </a:p>
          <a:p>
            <a:r>
              <a:rPr lang="uk-UA" altLang="en-US" sz="3000">
                <a:solidFill>
                  <a:srgbClr val="000000"/>
                </a:solidFill>
              </a:rPr>
              <a:t>5. Понос, здуття живота. </a:t>
            </a:r>
            <a:endParaRPr lang="uk-UA" sz="3000">
              <a:solidFill>
                <a:srgbClr val="000000"/>
              </a:solidFill>
            </a:endParaRPr>
          </a:p>
          <a:p>
            <a:r>
              <a:rPr lang="uk-UA" altLang="en-US" sz="3000">
                <a:solidFill>
                  <a:srgbClr val="000000"/>
                </a:solidFill>
              </a:rPr>
              <a:t>6. Можливі симптоми </a:t>
            </a:r>
            <a:endParaRPr lang="uk-UA" sz="3000">
              <a:solidFill>
                <a:srgbClr val="000000"/>
              </a:solidFill>
            </a:endParaRPr>
          </a:p>
          <a:p>
            <a:r>
              <a:rPr lang="uk-UA" altLang="en-US" sz="3000">
                <a:solidFill>
                  <a:srgbClr val="000000"/>
                </a:solidFill>
              </a:rPr>
              <a:t>подразнення мозкових оболонок </a:t>
            </a:r>
            <a:endParaRPr lang="uk-UA" sz="3000">
              <a:solidFill>
                <a:srgbClr val="000000"/>
              </a:solidFill>
            </a:endParaRPr>
          </a:p>
          <a:p>
            <a:r>
              <a:rPr lang="uk-UA" altLang="en-US" sz="3000">
                <a:solidFill>
                  <a:srgbClr val="000000"/>
                </a:solidFill>
              </a:rPr>
              <a:t>(менінгізм): нудота, блювання,</a:t>
            </a:r>
            <a:endParaRPr lang="uk-UA" sz="3000">
              <a:solidFill>
                <a:srgbClr val="000000"/>
              </a:solidFill>
            </a:endParaRPr>
          </a:p>
          <a:p>
            <a:r>
              <a:rPr lang="uk-UA" altLang="en-US" sz="3000">
                <a:solidFill>
                  <a:srgbClr val="000000"/>
                </a:solidFill>
              </a:rPr>
              <a:t> судоми, затьмарення свідомості, </a:t>
            </a:r>
            <a:endParaRPr lang="uk-UA" sz="3000">
              <a:solidFill>
                <a:srgbClr val="000000"/>
              </a:solidFill>
            </a:endParaRPr>
          </a:p>
          <a:p>
            <a:r>
              <a:rPr lang="uk-UA" altLang="en-US" sz="3000">
                <a:solidFill>
                  <a:srgbClr val="000000"/>
                </a:solidFill>
              </a:rPr>
              <a:t>ригідність потиличних м’язів.</a:t>
            </a:r>
            <a:endParaRPr lang="uk-UA" sz="3000">
              <a:solidFill>
                <a:srgbClr val="000000"/>
              </a:solidFill>
            </a:endParaRPr>
          </a:p>
        </p:txBody>
      </p:sp>
    </p:spTree>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95" name="Title 1049194"/>
          <p:cNvSpPr>
            <a:spLocks noGrp="1"/>
          </p:cNvSpPr>
          <p:nvPr>
            <p:ph type="ctrTitle"/>
          </p:nvPr>
        </p:nvSpPr>
        <p:spPr/>
        <p:txBody>
          <a:bodyPr/>
          <a:lstStyle/>
          <a:p>
            <a:endParaRPr lang="uk-UA"/>
          </a:p>
        </p:txBody>
      </p:sp>
      <p:sp>
        <p:nvSpPr>
          <p:cNvPr id="1049196" name="Subtitle 1049195"/>
          <p:cNvSpPr>
            <a:spLocks noGrp="1"/>
          </p:cNvSpPr>
          <p:nvPr>
            <p:ph type="subTitle" idx="1"/>
          </p:nvPr>
        </p:nvSpPr>
        <p:spPr/>
        <p:txBody>
          <a:bodyPr/>
          <a:lstStyle/>
          <a:p>
            <a:endParaRPr lang="uk-UA"/>
          </a:p>
        </p:txBody>
      </p:sp>
      <p:sp>
        <p:nvSpPr>
          <p:cNvPr id="1049197" name="Footer Placeholder 1049196"/>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28" name="Picture 2097227"/>
          <p:cNvPicPr>
            <a:picLocks/>
          </p:cNvPicPr>
          <p:nvPr/>
        </p:nvPicPr>
        <p:blipFill>
          <a:blip r:embed="rId2"/>
          <a:stretch>
            <a:fillRect/>
          </a:stretch>
        </p:blipFill>
        <p:spPr>
          <a:xfrm>
            <a:off x="0" y="1831754"/>
            <a:ext cx="12192000" cy="4896028"/>
          </a:xfrm>
          <a:prstGeom prst="rect">
            <a:avLst/>
          </a:prstGeom>
        </p:spPr>
      </p:pic>
      <p:sp>
        <p:nvSpPr>
          <p:cNvPr id="1049198" name="TextBox 1049197"/>
          <p:cNvSpPr txBox="1"/>
          <p:nvPr/>
        </p:nvSpPr>
        <p:spPr>
          <a:xfrm>
            <a:off x="1393542" y="63915"/>
            <a:ext cx="9681323" cy="1259840"/>
          </a:xfrm>
          <a:prstGeom prst="rect">
            <a:avLst/>
          </a:prstGeom>
        </p:spPr>
        <p:txBody>
          <a:bodyPr wrap="square" rtlCol="0">
            <a:spAutoFit/>
          </a:bodyPr>
          <a:lstStyle/>
          <a:p>
            <a:r>
              <a:rPr lang="uk-UA" altLang="en-US" sz="4000" b="1">
                <a:solidFill>
                  <a:srgbClr val="000000"/>
                </a:solidFill>
              </a:rPr>
              <a:t>Диференціальна</a:t>
            </a:r>
            <a:r>
              <a:rPr lang="en-US" altLang="en-US" sz="4000" b="1">
                <a:solidFill>
                  <a:srgbClr val="000000"/>
                </a:solidFill>
              </a:rPr>
              <a:t> діагностика </a:t>
            </a:r>
            <a:r>
              <a:rPr lang="uk-UA" altLang="en-US" sz="4000" b="1">
                <a:solidFill>
                  <a:srgbClr val="000000"/>
                </a:solidFill>
              </a:rPr>
              <a:t>з</a:t>
            </a:r>
            <a:r>
              <a:rPr lang="en-US" altLang="en-US" sz="4000" b="1">
                <a:solidFill>
                  <a:srgbClr val="000000"/>
                </a:solidFill>
              </a:rPr>
              <a:t> </a:t>
            </a:r>
            <a:r>
              <a:rPr lang="uk-UA" altLang="en-US" sz="4000" b="1">
                <a:solidFill>
                  <a:srgbClr val="000000"/>
                </a:solidFill>
              </a:rPr>
              <a:t>іншими</a:t>
            </a:r>
            <a:r>
              <a:rPr lang="en-US" altLang="en-US" sz="4000" b="1">
                <a:solidFill>
                  <a:srgbClr val="000000"/>
                </a:solidFill>
              </a:rPr>
              <a:t> </a:t>
            </a:r>
            <a:r>
              <a:rPr lang="uk-UA" altLang="en-US" sz="4000" b="1">
                <a:solidFill>
                  <a:srgbClr val="000000"/>
                </a:solidFill>
              </a:rPr>
              <a:t>вушними</a:t>
            </a:r>
            <a:r>
              <a:rPr lang="en-US" altLang="en-US" sz="4000" b="1">
                <a:solidFill>
                  <a:srgbClr val="000000"/>
                </a:solidFill>
              </a:rPr>
              <a:t> </a:t>
            </a:r>
            <a:r>
              <a:rPr lang="uk-UA" altLang="en-US" sz="4000" b="1">
                <a:solidFill>
                  <a:srgbClr val="000000"/>
                </a:solidFill>
              </a:rPr>
              <a:t>захворювангями</a:t>
            </a:r>
            <a:endParaRPr lang="uk-UA" sz="4000" b="1">
              <a:solidFill>
                <a:srgbClr val="0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99" name="Title 1049198"/>
          <p:cNvSpPr>
            <a:spLocks noGrp="1"/>
          </p:cNvSpPr>
          <p:nvPr>
            <p:ph type="ctrTitle"/>
          </p:nvPr>
        </p:nvSpPr>
        <p:spPr/>
        <p:txBody>
          <a:bodyPr/>
          <a:lstStyle/>
          <a:p>
            <a:endParaRPr lang="uk-UA"/>
          </a:p>
        </p:txBody>
      </p:sp>
      <p:sp>
        <p:nvSpPr>
          <p:cNvPr id="1049200" name="Subtitle 1049199"/>
          <p:cNvSpPr>
            <a:spLocks noGrp="1"/>
          </p:cNvSpPr>
          <p:nvPr>
            <p:ph type="subTitle" idx="1"/>
          </p:nvPr>
        </p:nvSpPr>
        <p:spPr/>
        <p:txBody>
          <a:bodyPr/>
          <a:lstStyle/>
          <a:p>
            <a:endParaRPr lang="uk-UA"/>
          </a:p>
        </p:txBody>
      </p:sp>
      <p:sp>
        <p:nvSpPr>
          <p:cNvPr id="1049201" name="Footer Placeholder 1049200"/>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29" name="Picture 2097228"/>
          <p:cNvPicPr>
            <a:picLocks/>
          </p:cNvPicPr>
          <p:nvPr/>
        </p:nvPicPr>
        <p:blipFill>
          <a:blip r:embed="rId2"/>
          <a:stretch>
            <a:fillRect/>
          </a:stretch>
        </p:blipFill>
        <p:spPr>
          <a:xfrm>
            <a:off x="0" y="72120"/>
            <a:ext cx="12192000" cy="671375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090"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02" name="TextBox 1049101"/>
          <p:cNvSpPr txBox="1"/>
          <p:nvPr/>
        </p:nvSpPr>
        <p:spPr>
          <a:xfrm>
            <a:off x="511439" y="408305"/>
            <a:ext cx="9892675" cy="5539740"/>
          </a:xfrm>
          <a:prstGeom prst="rect">
            <a:avLst/>
          </a:prstGeom>
        </p:spPr>
        <p:txBody>
          <a:bodyPr wrap="square" rtlCol="0">
            <a:spAutoFit/>
          </a:bodyPr>
          <a:lstStyle/>
          <a:p>
            <a:r>
              <a:rPr lang="uk-UA" altLang="en-US" sz="2800" b="1">
                <a:solidFill>
                  <a:srgbClr val="000000"/>
                </a:solidFill>
              </a:rPr>
              <a:t>Лікування катаральної</a:t>
            </a:r>
            <a:r>
              <a:rPr lang="en-US" altLang="en-US" sz="2800" b="1">
                <a:solidFill>
                  <a:srgbClr val="000000"/>
                </a:solidFill>
              </a:rPr>
              <a:t> </a:t>
            </a:r>
            <a:r>
              <a:rPr lang="uk-UA" altLang="en-US" sz="2800" b="1">
                <a:solidFill>
                  <a:srgbClr val="000000"/>
                </a:solidFill>
              </a:rPr>
              <a:t>форми</a:t>
            </a:r>
            <a:r>
              <a:rPr lang="en-US" altLang="en-US" sz="2800" b="1">
                <a:solidFill>
                  <a:srgbClr val="000000"/>
                </a:solidFill>
              </a:rPr>
              <a:t> </a:t>
            </a:r>
            <a:r>
              <a:rPr lang="uk-UA" altLang="en-US" sz="2800" b="1">
                <a:solidFill>
                  <a:srgbClr val="000000"/>
                </a:solidFill>
              </a:rPr>
              <a:t>ГСО</a:t>
            </a:r>
            <a:endParaRPr lang="uk-UA" sz="2800" b="1">
              <a:solidFill>
                <a:srgbClr val="000000"/>
              </a:solidFill>
            </a:endParaRPr>
          </a:p>
          <a:p>
            <a:r>
              <a:rPr lang="en-US" altLang="en-US" sz="2800">
                <a:solidFill>
                  <a:srgbClr val="000000"/>
                </a:solidFill>
              </a:rPr>
              <a:t>1)</a:t>
            </a:r>
            <a:r>
              <a:rPr lang="uk-UA" altLang="en-US" sz="2800">
                <a:solidFill>
                  <a:srgbClr val="000000"/>
                </a:solidFill>
              </a:rPr>
              <a:t>судинозвужуючі краплі до носа, полоскання зіву, фізіопроцедури на ніс, навколоносові пазухи та глотку. </a:t>
            </a:r>
            <a:endParaRPr lang="uk-UA" sz="2800">
              <a:solidFill>
                <a:srgbClr val="000000"/>
              </a:solidFill>
            </a:endParaRPr>
          </a:p>
          <a:p>
            <a:r>
              <a:rPr lang="en-US" altLang="en-US" sz="2800">
                <a:solidFill>
                  <a:srgbClr val="000000"/>
                </a:solidFill>
              </a:rPr>
              <a:t>2)</a:t>
            </a:r>
            <a:r>
              <a:rPr lang="uk-UA" altLang="en-US" sz="2800">
                <a:solidFill>
                  <a:srgbClr val="000000"/>
                </a:solidFill>
              </a:rPr>
              <a:t> тепло на ділянку вуха</a:t>
            </a:r>
            <a:endParaRPr lang="uk-UA" sz="2800">
              <a:solidFill>
                <a:srgbClr val="000000"/>
              </a:solidFill>
            </a:endParaRPr>
          </a:p>
          <a:p>
            <a:r>
              <a:rPr lang="en-US" altLang="en-US" sz="2800">
                <a:solidFill>
                  <a:srgbClr val="000000"/>
                </a:solidFill>
              </a:rPr>
              <a:t>3)</a:t>
            </a:r>
            <a:r>
              <a:rPr lang="uk-UA" altLang="en-US" sz="2800">
                <a:solidFill>
                  <a:srgbClr val="000000"/>
                </a:solidFill>
              </a:rPr>
              <a:t>ліжковий режим</a:t>
            </a:r>
            <a:endParaRPr lang="uk-UA" sz="2800">
              <a:solidFill>
                <a:srgbClr val="000000"/>
              </a:solidFill>
            </a:endParaRPr>
          </a:p>
          <a:p>
            <a:r>
              <a:rPr lang="en-US" altLang="en-US" sz="2800">
                <a:solidFill>
                  <a:srgbClr val="000000"/>
                </a:solidFill>
              </a:rPr>
              <a:t>4)</a:t>
            </a:r>
            <a:r>
              <a:rPr lang="uk-UA" altLang="en-US" sz="2800">
                <a:solidFill>
                  <a:srgbClr val="000000"/>
                </a:solidFill>
              </a:rPr>
              <a:t> у разі потреби – болезаспокійливі засоби, спиртові краплі до вуха (3% спиртовий р-н саліцилової кислоти, 2% р-н новоіманіну, хлорофіліпту тощо). </a:t>
            </a:r>
            <a:endParaRPr lang="uk-UA" sz="2800">
              <a:solidFill>
                <a:srgbClr val="000000"/>
              </a:solidFill>
            </a:endParaRPr>
          </a:p>
          <a:p>
            <a:r>
              <a:rPr lang="uk-UA" altLang="en-US" sz="2800">
                <a:solidFill>
                  <a:srgbClr val="000000"/>
                </a:solidFill>
              </a:rPr>
              <a:t>За наявності виділень проводять ретельний туалет зовнішнього слухового проходу з подальшим закапуванням у вухо крапель.</a:t>
            </a:r>
            <a:endParaRPr lang="uk-UA" sz="2800">
              <a:solidFill>
                <a:srgbClr val="000000"/>
              </a:solidFill>
            </a:endParaRPr>
          </a:p>
          <a:p>
            <a:r>
              <a:rPr lang="en-US" altLang="en-US" sz="2800">
                <a:solidFill>
                  <a:srgbClr val="000000"/>
                </a:solidFill>
              </a:rPr>
              <a:t>5)</a:t>
            </a:r>
            <a:r>
              <a:rPr lang="uk-UA" altLang="en-US" sz="2800">
                <a:solidFill>
                  <a:srgbClr val="000000"/>
                </a:solidFill>
              </a:rPr>
              <a:t> Продування слухових труб за Вальсальвою та Політцером для покращання її прохідності.</a:t>
            </a:r>
            <a:endParaRPr lang="uk-UA" sz="2800">
              <a:solidFill>
                <a:srgbClr val="000000"/>
              </a:solidFill>
            </a:endParaRPr>
          </a:p>
        </p:txBody>
      </p:sp>
    </p:spTree>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094"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03" name="TextBox 1049102"/>
          <p:cNvSpPr txBox="1"/>
          <p:nvPr/>
        </p:nvSpPr>
        <p:spPr>
          <a:xfrm>
            <a:off x="1208736" y="843279"/>
            <a:ext cx="9099975" cy="5171440"/>
          </a:xfrm>
          <a:prstGeom prst="rect">
            <a:avLst/>
          </a:prstGeom>
        </p:spPr>
        <p:txBody>
          <a:bodyPr wrap="square" rtlCol="0">
            <a:spAutoFit/>
          </a:bodyPr>
          <a:lstStyle/>
          <a:p>
            <a:r>
              <a:rPr lang="uk-UA" altLang="en-US" sz="4300" b="1">
                <a:solidFill>
                  <a:srgbClr val="000000"/>
                </a:solidFill>
              </a:rPr>
              <a:t>Профілактика </a:t>
            </a:r>
            <a:endParaRPr lang="uk-UA" sz="4300" b="1">
              <a:solidFill>
                <a:srgbClr val="000000"/>
              </a:solidFill>
            </a:endParaRPr>
          </a:p>
          <a:p>
            <a:r>
              <a:rPr lang="uk-UA" altLang="en-US" sz="4300" b="0">
                <a:solidFill>
                  <a:srgbClr val="000000"/>
                </a:solidFill>
              </a:rPr>
              <a:t>При частих рецидивах катарального середнього отиту в дітей із збільшеним глотковим мигдаликом показана аденотомія, при викривленні перегородки носа – її резекція, санація навколоносових пазух.</a:t>
            </a:r>
            <a:endParaRPr lang="uk-UA" sz="4300" b="0">
              <a:solidFill>
                <a:srgbClr val="000000"/>
              </a:solidFill>
            </a:endParaRPr>
          </a:p>
        </p:txBody>
      </p:sp>
    </p:spTree>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142"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61" name="TextBox 1049160"/>
          <p:cNvSpPr txBox="1"/>
          <p:nvPr/>
        </p:nvSpPr>
        <p:spPr>
          <a:xfrm>
            <a:off x="388532" y="325755"/>
            <a:ext cx="11414936" cy="6200140"/>
          </a:xfrm>
          <a:prstGeom prst="rect">
            <a:avLst/>
          </a:prstGeom>
        </p:spPr>
        <p:txBody>
          <a:bodyPr wrap="square" rtlCol="0">
            <a:spAutoFit/>
          </a:bodyPr>
          <a:lstStyle/>
          <a:p>
            <a:r>
              <a:rPr lang="uk-UA" altLang="en-US" sz="3100" b="1">
                <a:solidFill>
                  <a:srgbClr val="000000"/>
                </a:solidFill>
              </a:rPr>
              <a:t>Лікування</a:t>
            </a:r>
            <a:r>
              <a:rPr lang="en-US" altLang="en-US" sz="3100" b="1">
                <a:solidFill>
                  <a:srgbClr val="000000"/>
                </a:solidFill>
              </a:rPr>
              <a:t> </a:t>
            </a:r>
            <a:r>
              <a:rPr lang="uk-UA" altLang="en-US" sz="3100" b="1">
                <a:solidFill>
                  <a:srgbClr val="000000"/>
                </a:solidFill>
              </a:rPr>
              <a:t>гнійної</a:t>
            </a:r>
            <a:r>
              <a:rPr lang="en-US" altLang="en-US" sz="3100" b="1">
                <a:solidFill>
                  <a:srgbClr val="000000"/>
                </a:solidFill>
              </a:rPr>
              <a:t> </a:t>
            </a:r>
            <a:r>
              <a:rPr lang="uk-UA" altLang="en-US" sz="3100" b="1">
                <a:solidFill>
                  <a:srgbClr val="000000"/>
                </a:solidFill>
              </a:rPr>
              <a:t>форми</a:t>
            </a:r>
            <a:r>
              <a:rPr lang="en-US" altLang="en-US" sz="3100" b="1">
                <a:solidFill>
                  <a:srgbClr val="000000"/>
                </a:solidFill>
              </a:rPr>
              <a:t> </a:t>
            </a:r>
            <a:r>
              <a:rPr lang="uk-UA" altLang="en-US" sz="3100" b="1">
                <a:solidFill>
                  <a:srgbClr val="000000"/>
                </a:solidFill>
              </a:rPr>
              <a:t>ГСО</a:t>
            </a:r>
            <a:endParaRPr lang="uk-UA" sz="3100" b="1">
              <a:solidFill>
                <a:srgbClr val="000000"/>
              </a:solidFill>
            </a:endParaRPr>
          </a:p>
          <a:p>
            <a:r>
              <a:rPr lang="uk-UA" altLang="en-US" sz="3100" b="1">
                <a:solidFill>
                  <a:srgbClr val="000000"/>
                </a:solidFill>
              </a:rPr>
              <a:t> </a:t>
            </a:r>
            <a:r>
              <a:rPr lang="uk-UA" altLang="en-US" sz="3100" b="0">
                <a:solidFill>
                  <a:srgbClr val="000000"/>
                </a:solidFill>
              </a:rPr>
              <a:t>При тяжкому перебігу гост</a:t>
            </a:r>
            <a:r>
              <a:rPr lang="uk-UA" altLang="en-US" sz="3100">
                <a:solidFill>
                  <a:srgbClr val="000000"/>
                </a:solidFill>
              </a:rPr>
              <a:t>рого гнійного середнього отиту хворому призначають ліжковий режим, вводять антибіотики, передусім широкого спектра дії (пеніцилінового чи цефалоспоринового ряду) та сульфаніламідні препарати. Застосовують також болезаспокійливі засоби, зігрівальний компрес на вухо, краплі до вуха, судинозвужувальні краплі в ніс. </a:t>
            </a:r>
            <a:endParaRPr lang="uk-UA" sz="3100">
              <a:solidFill>
                <a:srgbClr val="000000"/>
              </a:solidFill>
            </a:endParaRPr>
          </a:p>
          <a:p>
            <a:r>
              <a:rPr lang="uk-UA" altLang="en-US" sz="3100">
                <a:solidFill>
                  <a:srgbClr val="000000"/>
                </a:solidFill>
              </a:rPr>
              <a:t>Лікування треба проводити протягом 1 тижня навіть у тому разі, коли прояви отиту зникають раніше цього терміну. Обов’язково проводять одночасне лікування супровідних захворювань носа для покращання функції слухової труби (судинозвужуючи краплі до носа).</a:t>
            </a:r>
            <a:endParaRPr lang="uk-UA" sz="3100">
              <a:solidFill>
                <a:srgbClr val="000000"/>
              </a:solidFill>
            </a:endParaRPr>
          </a:p>
        </p:txBody>
      </p:sp>
    </p:spTree>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171"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sp>
        <p:nvSpPr>
          <p:cNvPr id="1049185" name="TextBox 1049184"/>
          <p:cNvSpPr txBox="1"/>
          <p:nvPr/>
        </p:nvSpPr>
        <p:spPr>
          <a:xfrm>
            <a:off x="1596497" y="944879"/>
            <a:ext cx="8999006" cy="4968240"/>
          </a:xfrm>
          <a:prstGeom prst="rect">
            <a:avLst/>
          </a:prstGeom>
        </p:spPr>
        <p:txBody>
          <a:bodyPr wrap="square" rtlCol="0">
            <a:spAutoFit/>
          </a:bodyPr>
          <a:lstStyle/>
          <a:p>
            <a:r>
              <a:rPr lang="uk-UA" altLang="en-US" sz="4100" b="1">
                <a:solidFill>
                  <a:srgbClr val="000000"/>
                </a:solidFill>
              </a:rPr>
              <a:t>Особливості лікування ГГСО у немовлят</a:t>
            </a:r>
            <a:endParaRPr lang="uk-UA" sz="4100" b="1">
              <a:solidFill>
                <a:srgbClr val="000000"/>
              </a:solidFill>
            </a:endParaRPr>
          </a:p>
          <a:p>
            <a:r>
              <a:rPr lang="uk-UA" altLang="en-US" sz="4100" b="0">
                <a:solidFill>
                  <a:srgbClr val="000000"/>
                </a:solidFill>
              </a:rPr>
              <a:t> 1. Обов’язкова госпіталізація.</a:t>
            </a:r>
            <a:endParaRPr lang="uk-UA" sz="4100" b="0">
              <a:solidFill>
                <a:srgbClr val="000000"/>
              </a:solidFill>
            </a:endParaRPr>
          </a:p>
          <a:p>
            <a:r>
              <a:rPr lang="uk-UA" altLang="en-US" sz="4100" b="0">
                <a:solidFill>
                  <a:srgbClr val="000000"/>
                </a:solidFill>
              </a:rPr>
              <a:t> 2. Парентеральне введення антибіотиків з урахуванням чутливості мікрофлори.</a:t>
            </a:r>
            <a:endParaRPr lang="uk-UA" sz="4100" b="0">
              <a:solidFill>
                <a:srgbClr val="000000"/>
              </a:solidFill>
            </a:endParaRPr>
          </a:p>
          <a:p>
            <a:r>
              <a:rPr lang="uk-UA" altLang="en-US" sz="4100" b="0">
                <a:solidFill>
                  <a:srgbClr val="000000"/>
                </a:solidFill>
              </a:rPr>
              <a:t> 3. Проведення парацентезу при важкому перебігу процесу.</a:t>
            </a:r>
            <a:endParaRPr lang="uk-UA" sz="4100" b="0">
              <a:solidFill>
                <a:srgbClr val="000000"/>
              </a:solidFill>
            </a:endParaRPr>
          </a:p>
        </p:txBody>
      </p:sp>
    </p:spTree>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02" name="Title 1049201"/>
          <p:cNvSpPr>
            <a:spLocks noGrp="1"/>
          </p:cNvSpPr>
          <p:nvPr>
            <p:ph type="ctrTitle"/>
          </p:nvPr>
        </p:nvSpPr>
        <p:spPr/>
        <p:txBody>
          <a:bodyPr/>
          <a:lstStyle/>
          <a:p>
            <a:endParaRPr lang="uk-UA"/>
          </a:p>
        </p:txBody>
      </p:sp>
      <p:sp>
        <p:nvSpPr>
          <p:cNvPr id="1049203" name="Subtitle 1049202"/>
          <p:cNvSpPr>
            <a:spLocks noGrp="1"/>
          </p:cNvSpPr>
          <p:nvPr>
            <p:ph type="subTitle" idx="1"/>
          </p:nvPr>
        </p:nvSpPr>
        <p:spPr/>
        <p:txBody>
          <a:bodyPr/>
          <a:lstStyle/>
          <a:p>
            <a:endParaRPr lang="uk-UA"/>
          </a:p>
        </p:txBody>
      </p:sp>
      <p:sp>
        <p:nvSpPr>
          <p:cNvPr id="1049204" name="Footer Placeholder 1049203"/>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30" name="Picture 2097229"/>
          <p:cNvPicPr>
            <a:picLocks/>
          </p:cNvPicPr>
          <p:nvPr/>
        </p:nvPicPr>
        <p:blipFill>
          <a:blip r:embed="rId2"/>
          <a:stretch>
            <a:fillRect/>
          </a:stretch>
        </p:blipFill>
        <p:spPr>
          <a:xfrm>
            <a:off x="74341" y="0"/>
            <a:ext cx="12043317"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173" name="矩形 2"/>
          <p:cNvSpPr/>
          <p:nvPr/>
        </p:nvSpPr>
        <p:spPr>
          <a:xfrm>
            <a:off x="0" y="0"/>
            <a:ext cx="9063038" cy="6858000"/>
          </a:xfrm>
          <a:custGeom>
            <a:avLst/>
            <a:gdLst/>
            <a:ahLst/>
            <a:cxnLst/>
            <a:rect l="0" t="0" r="r" b="b"/>
            <a:pathLst>
              <a:path w="8588188" h="6858000">
                <a:moveTo>
                  <a:pt x="0" y="0"/>
                </a:moveTo>
                <a:lnTo>
                  <a:pt x="5371020" y="1"/>
                </a:lnTo>
                <a:lnTo>
                  <a:pt x="8588188" y="6858000"/>
                </a:lnTo>
                <a:lnTo>
                  <a:pt x="0" y="6858000"/>
                </a:lnTo>
                <a:lnTo>
                  <a:pt x="0" y="0"/>
                </a:lnTo>
              </a:path>
            </a:pathLst>
          </a:custGeom>
          <a:solidFill>
            <a:srgbClr val="41C3E4"/>
          </a:solid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None/>
              <a:defRPr sz="1800" b="0" i="0" u="none" baseline="0">
                <a:solidFill>
                  <a:schemeClr val="dk1"/>
                </a:solidFill>
                <a:latin typeface="Calibri" pitchFamily="34" charset="0"/>
                <a:ea typeface="宋体" pitchFamily="2" charset="-122"/>
              </a:defRPr>
            </a:lvl5pPr>
          </a:lstStyle>
          <a:p>
            <a:pPr lvl="0" indent="-342900" algn="ctr" fontAlgn="base">
              <a:spcBef>
                <a:spcPct val="0"/>
              </a:spcBef>
              <a:spcAft>
                <a:spcPct val="0"/>
              </a:spcAft>
            </a:pPr>
            <a:endParaRPr lang="zh-CN" altLang="en-US" sz="1800">
              <a:solidFill>
                <a:srgbClr val="FFFFFF"/>
              </a:solidFill>
            </a:endParaRPr>
          </a:p>
        </p:txBody>
      </p:sp>
      <p:sp>
        <p:nvSpPr>
          <p:cNvPr id="1049175"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31" name="Picture 2097230"/>
          <p:cNvPicPr>
            <a:picLocks/>
          </p:cNvPicPr>
          <p:nvPr/>
        </p:nvPicPr>
        <p:blipFill>
          <a:blip r:embed="rId2"/>
          <a:stretch>
            <a:fillRect/>
          </a:stretch>
        </p:blipFill>
        <p:spPr>
          <a:xfrm>
            <a:off x="685098" y="0"/>
            <a:ext cx="10437691" cy="6858000"/>
          </a:xfrm>
          <a:prstGeom prst="rect">
            <a:avLst/>
          </a:prstGeom>
        </p:spPr>
      </p:pic>
    </p:spTree>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179"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32" name="Picture 2097231"/>
          <p:cNvPicPr>
            <a:picLocks/>
          </p:cNvPicPr>
          <p:nvPr/>
        </p:nvPicPr>
        <p:blipFill>
          <a:blip r:embed="rId2"/>
          <a:stretch>
            <a:fillRect/>
          </a:stretch>
        </p:blipFill>
        <p:spPr>
          <a:xfrm>
            <a:off x="916532" y="0"/>
            <a:ext cx="10358936" cy="6858000"/>
          </a:xfrm>
          <a:prstGeom prst="rect">
            <a:avLst/>
          </a:prstGeom>
        </p:spPr>
      </p:pic>
    </p:spTree>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1049183" name="页脚占位符 4"/>
          <p:cNvSpPr>
            <a:spLocks noGrp="1"/>
          </p:cNvSpPr>
          <p:nvPr>
            <p:ph type="ftr" sz="quarter" idx="11"/>
          </p:nvPr>
        </p:nvSpPr>
        <p:spPr>
          <a:xfrm>
            <a:off x="4038600" y="6356350"/>
            <a:ext cx="4114800" cy="365125"/>
          </a:xfrm>
          <a:prstGeom prst="rect">
            <a:avLst/>
          </a:prstGeom>
          <a:no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33" name="Picture 2097232"/>
          <p:cNvPicPr>
            <a:picLocks/>
          </p:cNvPicPr>
          <p:nvPr/>
        </p:nvPicPr>
        <p:blipFill>
          <a:blip r:embed="rId2"/>
          <a:stretch>
            <a:fillRect/>
          </a:stretch>
        </p:blipFill>
        <p:spPr>
          <a:xfrm>
            <a:off x="1181626" y="0"/>
            <a:ext cx="9828747" cy="6858000"/>
          </a:xfrm>
          <a:prstGeom prst="rect">
            <a:avLst/>
          </a:prstGeom>
        </p:spPr>
      </p:pic>
    </p:spTree>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05" name="Title 1049204"/>
          <p:cNvSpPr>
            <a:spLocks noGrp="1"/>
          </p:cNvSpPr>
          <p:nvPr>
            <p:ph type="ctrTitle"/>
          </p:nvPr>
        </p:nvSpPr>
        <p:spPr/>
        <p:txBody>
          <a:bodyPr/>
          <a:lstStyle/>
          <a:p>
            <a:endParaRPr lang="uk-UA"/>
          </a:p>
        </p:txBody>
      </p:sp>
      <p:sp>
        <p:nvSpPr>
          <p:cNvPr id="1049206" name="Subtitle 1049205"/>
          <p:cNvSpPr>
            <a:spLocks noGrp="1"/>
          </p:cNvSpPr>
          <p:nvPr>
            <p:ph type="subTitle" idx="1"/>
          </p:nvPr>
        </p:nvSpPr>
        <p:spPr/>
        <p:txBody>
          <a:bodyPr/>
          <a:lstStyle/>
          <a:p>
            <a:endParaRPr lang="uk-UA"/>
          </a:p>
        </p:txBody>
      </p:sp>
      <p:sp>
        <p:nvSpPr>
          <p:cNvPr id="1049207" name="Footer Placeholder 1049206"/>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34" name="Picture 2097233"/>
          <p:cNvPicPr>
            <a:picLocks/>
          </p:cNvPicPr>
          <p:nvPr/>
        </p:nvPicPr>
        <p:blipFill>
          <a:blip r:embed="rId2"/>
          <a:stretch>
            <a:fillRect/>
          </a:stretch>
        </p:blipFill>
        <p:spPr>
          <a:xfrm>
            <a:off x="1011044" y="0"/>
            <a:ext cx="10169912"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08" name="Title 1049207"/>
          <p:cNvSpPr>
            <a:spLocks noGrp="1"/>
          </p:cNvSpPr>
          <p:nvPr>
            <p:ph type="ctrTitle"/>
          </p:nvPr>
        </p:nvSpPr>
        <p:spPr/>
        <p:txBody>
          <a:bodyPr/>
          <a:lstStyle/>
          <a:p>
            <a:endParaRPr lang="uk-UA"/>
          </a:p>
        </p:txBody>
      </p:sp>
      <p:sp>
        <p:nvSpPr>
          <p:cNvPr id="1049209" name="Subtitle 1049208"/>
          <p:cNvSpPr>
            <a:spLocks noGrp="1"/>
          </p:cNvSpPr>
          <p:nvPr>
            <p:ph type="subTitle" idx="1"/>
          </p:nvPr>
        </p:nvSpPr>
        <p:spPr/>
        <p:txBody>
          <a:bodyPr/>
          <a:lstStyle/>
          <a:p>
            <a:endParaRPr lang="uk-UA"/>
          </a:p>
        </p:txBody>
      </p:sp>
      <p:sp>
        <p:nvSpPr>
          <p:cNvPr id="1049210" name="Footer Placeholder 1049209"/>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35" name="Picture 2097234"/>
          <p:cNvPicPr>
            <a:picLocks/>
          </p:cNvPicPr>
          <p:nvPr/>
        </p:nvPicPr>
        <p:blipFill>
          <a:blip r:embed="rId2"/>
          <a:stretch>
            <a:fillRect/>
          </a:stretch>
        </p:blipFill>
        <p:spPr>
          <a:xfrm>
            <a:off x="889582" y="0"/>
            <a:ext cx="10412836"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11" name="Title 1049210"/>
          <p:cNvSpPr>
            <a:spLocks noGrp="1"/>
          </p:cNvSpPr>
          <p:nvPr>
            <p:ph type="ctrTitle"/>
          </p:nvPr>
        </p:nvSpPr>
        <p:spPr/>
        <p:txBody>
          <a:bodyPr/>
          <a:lstStyle/>
          <a:p>
            <a:endParaRPr lang="uk-UA"/>
          </a:p>
        </p:txBody>
      </p:sp>
      <p:sp>
        <p:nvSpPr>
          <p:cNvPr id="1049212" name="Subtitle 1049211"/>
          <p:cNvSpPr>
            <a:spLocks noGrp="1"/>
          </p:cNvSpPr>
          <p:nvPr>
            <p:ph type="subTitle" idx="1"/>
          </p:nvPr>
        </p:nvSpPr>
        <p:spPr/>
        <p:txBody>
          <a:bodyPr/>
          <a:lstStyle/>
          <a:p>
            <a:endParaRPr lang="uk-UA"/>
          </a:p>
        </p:txBody>
      </p:sp>
      <p:sp>
        <p:nvSpPr>
          <p:cNvPr id="1049213" name="Footer Placeholder 1049212"/>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36" name="Picture 2097235"/>
          <p:cNvPicPr>
            <a:picLocks/>
          </p:cNvPicPr>
          <p:nvPr/>
        </p:nvPicPr>
        <p:blipFill>
          <a:blip r:embed="rId2"/>
          <a:stretch>
            <a:fillRect/>
          </a:stretch>
        </p:blipFill>
        <p:spPr>
          <a:xfrm>
            <a:off x="692727" y="242455"/>
            <a:ext cx="10806545" cy="637309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14" name="Title 1049213"/>
          <p:cNvSpPr>
            <a:spLocks noGrp="1"/>
          </p:cNvSpPr>
          <p:nvPr>
            <p:ph type="ctrTitle"/>
          </p:nvPr>
        </p:nvSpPr>
        <p:spPr/>
        <p:txBody>
          <a:bodyPr/>
          <a:lstStyle/>
          <a:p>
            <a:endParaRPr lang="uk-UA"/>
          </a:p>
        </p:txBody>
      </p:sp>
      <p:sp>
        <p:nvSpPr>
          <p:cNvPr id="1049215" name="Subtitle 1049214"/>
          <p:cNvSpPr>
            <a:spLocks noGrp="1"/>
          </p:cNvSpPr>
          <p:nvPr>
            <p:ph type="subTitle" idx="1"/>
          </p:nvPr>
        </p:nvSpPr>
        <p:spPr/>
        <p:txBody>
          <a:bodyPr/>
          <a:lstStyle/>
          <a:p>
            <a:endParaRPr lang="uk-UA"/>
          </a:p>
        </p:txBody>
      </p:sp>
      <p:sp>
        <p:nvSpPr>
          <p:cNvPr id="1049216" name="Footer Placeholder 1049215"/>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37" name="Picture 2097236"/>
          <p:cNvPicPr>
            <a:picLocks/>
          </p:cNvPicPr>
          <p:nvPr/>
        </p:nvPicPr>
        <p:blipFill>
          <a:blip r:embed="rId2"/>
          <a:stretch>
            <a:fillRect/>
          </a:stretch>
        </p:blipFill>
        <p:spPr>
          <a:xfrm>
            <a:off x="1027771" y="0"/>
            <a:ext cx="10136458"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17" name="Title 1049216"/>
          <p:cNvSpPr>
            <a:spLocks noGrp="1"/>
          </p:cNvSpPr>
          <p:nvPr>
            <p:ph type="ctrTitle"/>
          </p:nvPr>
        </p:nvSpPr>
        <p:spPr/>
        <p:txBody>
          <a:bodyPr/>
          <a:lstStyle/>
          <a:p>
            <a:endParaRPr lang="uk-UA"/>
          </a:p>
        </p:txBody>
      </p:sp>
      <p:sp>
        <p:nvSpPr>
          <p:cNvPr id="1049218" name="Subtitle 1049217"/>
          <p:cNvSpPr>
            <a:spLocks noGrp="1"/>
          </p:cNvSpPr>
          <p:nvPr>
            <p:ph type="subTitle" idx="1"/>
          </p:nvPr>
        </p:nvSpPr>
        <p:spPr/>
        <p:txBody>
          <a:bodyPr/>
          <a:lstStyle/>
          <a:p>
            <a:endParaRPr lang="uk-UA"/>
          </a:p>
        </p:txBody>
      </p:sp>
      <p:sp>
        <p:nvSpPr>
          <p:cNvPr id="1049219" name="Footer Placeholder 1049218"/>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38" name="Picture 2097237"/>
          <p:cNvPicPr>
            <a:picLocks/>
          </p:cNvPicPr>
          <p:nvPr/>
        </p:nvPicPr>
        <p:blipFill>
          <a:blip r:embed="rId2"/>
          <a:stretch>
            <a:fillRect/>
          </a:stretch>
        </p:blipFill>
        <p:spPr>
          <a:xfrm>
            <a:off x="779318" y="147205"/>
            <a:ext cx="10633363" cy="656359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20" name="Title 1049219"/>
          <p:cNvSpPr>
            <a:spLocks noGrp="1"/>
          </p:cNvSpPr>
          <p:nvPr>
            <p:ph type="ctrTitle"/>
          </p:nvPr>
        </p:nvSpPr>
        <p:spPr/>
        <p:txBody>
          <a:bodyPr/>
          <a:lstStyle/>
          <a:p>
            <a:endParaRPr lang="uk-UA"/>
          </a:p>
        </p:txBody>
      </p:sp>
      <p:sp>
        <p:nvSpPr>
          <p:cNvPr id="1049221" name="Subtitle 1049220"/>
          <p:cNvSpPr>
            <a:spLocks noGrp="1"/>
          </p:cNvSpPr>
          <p:nvPr>
            <p:ph type="subTitle" idx="1"/>
          </p:nvPr>
        </p:nvSpPr>
        <p:spPr/>
        <p:txBody>
          <a:bodyPr/>
          <a:lstStyle/>
          <a:p>
            <a:endParaRPr lang="uk-UA"/>
          </a:p>
        </p:txBody>
      </p:sp>
      <p:sp>
        <p:nvSpPr>
          <p:cNvPr id="1049222" name="Footer Placeholder 1049221"/>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39" name="Picture 2097238"/>
          <p:cNvPicPr>
            <a:picLocks/>
          </p:cNvPicPr>
          <p:nvPr/>
        </p:nvPicPr>
        <p:blipFill>
          <a:blip r:embed="rId2"/>
          <a:stretch>
            <a:fillRect/>
          </a:stretch>
        </p:blipFill>
        <p:spPr>
          <a:xfrm>
            <a:off x="910663" y="0"/>
            <a:ext cx="10708412" cy="6858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23" name="Title 1049222"/>
          <p:cNvSpPr>
            <a:spLocks noGrp="1"/>
          </p:cNvSpPr>
          <p:nvPr>
            <p:ph type="ctrTitle"/>
          </p:nvPr>
        </p:nvSpPr>
        <p:spPr/>
        <p:txBody>
          <a:bodyPr/>
          <a:lstStyle/>
          <a:p>
            <a:endParaRPr lang="uk-UA"/>
          </a:p>
        </p:txBody>
      </p:sp>
      <p:sp>
        <p:nvSpPr>
          <p:cNvPr id="1049224" name="Subtitle 1049223"/>
          <p:cNvSpPr>
            <a:spLocks noGrp="1"/>
          </p:cNvSpPr>
          <p:nvPr>
            <p:ph type="subTitle" idx="1"/>
          </p:nvPr>
        </p:nvSpPr>
        <p:spPr/>
        <p:txBody>
          <a:bodyPr/>
          <a:lstStyle/>
          <a:p>
            <a:endParaRPr lang="uk-UA"/>
          </a:p>
        </p:txBody>
      </p:sp>
      <p:sp>
        <p:nvSpPr>
          <p:cNvPr id="1049225" name="Footer Placeholder 1049224"/>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40" name="Picture 2097239"/>
          <p:cNvPicPr>
            <a:picLocks/>
          </p:cNvPicPr>
          <p:nvPr/>
        </p:nvPicPr>
        <p:blipFill>
          <a:blip r:embed="rId2"/>
          <a:stretch>
            <a:fillRect/>
          </a:stretch>
        </p:blipFill>
        <p:spPr>
          <a:xfrm>
            <a:off x="853109" y="0"/>
            <a:ext cx="10485782" cy="68580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26" name="Title 1049225"/>
          <p:cNvSpPr>
            <a:spLocks noGrp="1"/>
          </p:cNvSpPr>
          <p:nvPr>
            <p:ph type="ctrTitle"/>
          </p:nvPr>
        </p:nvSpPr>
        <p:spPr/>
        <p:txBody>
          <a:bodyPr/>
          <a:lstStyle/>
          <a:p>
            <a:endParaRPr lang="uk-UA"/>
          </a:p>
        </p:txBody>
      </p:sp>
      <p:sp>
        <p:nvSpPr>
          <p:cNvPr id="1049227" name="Subtitle 1049226"/>
          <p:cNvSpPr>
            <a:spLocks noGrp="1"/>
          </p:cNvSpPr>
          <p:nvPr>
            <p:ph type="subTitle" idx="1"/>
          </p:nvPr>
        </p:nvSpPr>
        <p:spPr/>
        <p:txBody>
          <a:bodyPr/>
          <a:lstStyle/>
          <a:p>
            <a:endParaRPr lang="uk-UA"/>
          </a:p>
        </p:txBody>
      </p:sp>
      <p:sp>
        <p:nvSpPr>
          <p:cNvPr id="1049228" name="Footer Placeholder 1049227"/>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41" name="Picture 2097240"/>
          <p:cNvPicPr>
            <a:picLocks/>
          </p:cNvPicPr>
          <p:nvPr/>
        </p:nvPicPr>
        <p:blipFill>
          <a:blip r:embed="rId2"/>
          <a:stretch>
            <a:fillRect/>
          </a:stretch>
        </p:blipFill>
        <p:spPr>
          <a:xfrm>
            <a:off x="0" y="54113"/>
            <a:ext cx="12192000" cy="6860148"/>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29" name="Title 1049228"/>
          <p:cNvSpPr>
            <a:spLocks noGrp="1"/>
          </p:cNvSpPr>
          <p:nvPr>
            <p:ph type="ctrTitle"/>
          </p:nvPr>
        </p:nvSpPr>
        <p:spPr/>
        <p:txBody>
          <a:bodyPr/>
          <a:lstStyle/>
          <a:p>
            <a:endParaRPr lang="uk-UA"/>
          </a:p>
        </p:txBody>
      </p:sp>
      <p:sp>
        <p:nvSpPr>
          <p:cNvPr id="1049230" name="Subtitle 1049229"/>
          <p:cNvSpPr>
            <a:spLocks noGrp="1"/>
          </p:cNvSpPr>
          <p:nvPr>
            <p:ph type="subTitle" idx="1"/>
          </p:nvPr>
        </p:nvSpPr>
        <p:spPr/>
        <p:txBody>
          <a:bodyPr/>
          <a:lstStyle/>
          <a:p>
            <a:endParaRPr lang="uk-UA"/>
          </a:p>
        </p:txBody>
      </p:sp>
      <p:sp>
        <p:nvSpPr>
          <p:cNvPr id="1049231" name="Footer Placeholder 1049230"/>
          <p:cNvSpPr>
            <a:spLocks noGrp="1"/>
          </p:cNvSpPr>
          <p:nvPr>
            <p:ph type="ftr" sz="quarter" idx="11"/>
          </p:nvPr>
        </p:nvSpPr>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a:solidFill>
                  <a:schemeClr val="dk1"/>
                </a:solidFill>
                <a:latin typeface="Calibri" pitchFamily="34" charset="0"/>
                <a:ea typeface="宋体" pitchFamily="2" charset="-122"/>
              </a:defRPr>
            </a:lvl5pPr>
          </a:lstStyle>
          <a:p>
            <a:pPr lvl="0" indent="-342900" algn="ctr" fontAlgn="base">
              <a:spcBef>
                <a:spcPct val="0"/>
              </a:spcBef>
              <a:spcAft>
                <a:spcPct val="0"/>
              </a:spcAft>
            </a:pPr>
            <a:r>
              <a:rPr lang="zh-CN" altLang="en-US" sz="1200">
                <a:solidFill>
                  <a:srgbClr val="898989"/>
                </a:solidFill>
              </a:rPr>
              <a:t> </a:t>
            </a:r>
          </a:p>
        </p:txBody>
      </p:sp>
      <p:pic>
        <p:nvPicPr>
          <p:cNvPr id="2097242" name="Picture 2097241"/>
          <p:cNvPicPr>
            <a:picLocks/>
          </p:cNvPicPr>
          <p:nvPr/>
        </p:nvPicPr>
        <p:blipFill>
          <a:blip r:embed="rId2"/>
          <a:stretch>
            <a:fillRect/>
          </a:stretch>
        </p:blipFill>
        <p:spPr>
          <a:xfrm>
            <a:off x="15967" y="0"/>
            <a:ext cx="12252039"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6767A-B7CE-C43C-EA86-CD5AF9D66E59}"/>
              </a:ext>
            </a:extLst>
          </p:cNvPr>
          <p:cNvSpPr>
            <a:spLocks noGrp="1"/>
          </p:cNvSpPr>
          <p:nvPr>
            <p:ph type="ctrTitle"/>
          </p:nvPr>
        </p:nvSpPr>
        <p:spPr/>
        <p:txBody>
          <a:bodyPr/>
          <a:lstStyle/>
          <a:p>
            <a:pPr algn="ctr"/>
            <a:r>
              <a:rPr lang="uk-UA" dirty="0"/>
              <a:t>ДЯКУЮ ЗА УВАГУ</a:t>
            </a:r>
          </a:p>
        </p:txBody>
      </p:sp>
      <p:sp>
        <p:nvSpPr>
          <p:cNvPr id="3" name="Subtitle 2">
            <a:extLst>
              <a:ext uri="{FF2B5EF4-FFF2-40B4-BE49-F238E27FC236}">
                <a16:creationId xmlns:a16="http://schemas.microsoft.com/office/drawing/2014/main" id="{96DA89D8-1926-3D28-FC69-186F41C78E11}"/>
              </a:ext>
            </a:extLst>
          </p:cNvPr>
          <p:cNvSpPr>
            <a:spLocks noGrp="1"/>
          </p:cNvSpPr>
          <p:nvPr>
            <p:ph type="subTitle" idx="1"/>
          </p:nvPr>
        </p:nvSpPr>
        <p:spPr/>
        <p:txBody>
          <a:bodyPr/>
          <a:lstStyle/>
          <a:p>
            <a:endParaRPr lang="uk-UA"/>
          </a:p>
        </p:txBody>
      </p:sp>
      <p:sp>
        <p:nvSpPr>
          <p:cNvPr id="4" name="Footer Placeholder 3">
            <a:extLst>
              <a:ext uri="{FF2B5EF4-FFF2-40B4-BE49-F238E27FC236}">
                <a16:creationId xmlns:a16="http://schemas.microsoft.com/office/drawing/2014/main" id="{80AD185A-A94D-D2C5-2C54-2EFC77658FE6}"/>
              </a:ext>
            </a:extLst>
          </p:cNvPr>
          <p:cNvSpPr>
            <a:spLocks noGrp="1"/>
          </p:cNvSpPr>
          <p:nvPr>
            <p:ph type="ftr" sz="quarter" idx="11"/>
          </p:nvPr>
        </p:nvSpPr>
        <p:spPr/>
        <p:txBody>
          <a:bodyPr/>
          <a:lstStyle/>
          <a:p>
            <a:pPr lvl="0" indent="-342900" algn="ctr" fontAlgn="base">
              <a:spcBef>
                <a:spcPct val="0"/>
              </a:spcBef>
              <a:spcAft>
                <a:spcPct val="0"/>
              </a:spcAft>
            </a:pPr>
            <a:r>
              <a:rPr lang="zh-CN" altLang="en-US" sz="1200">
                <a:solidFill>
                  <a:srgbClr val="898989"/>
                </a:solidFill>
              </a:rPr>
              <a:t> </a:t>
            </a:r>
          </a:p>
        </p:txBody>
      </p:sp>
    </p:spTree>
    <p:extLst>
      <p:ext uri="{BB962C8B-B14F-4D97-AF65-F5344CB8AC3E}">
        <p14:creationId xmlns:p14="http://schemas.microsoft.com/office/powerpoint/2010/main" val="1101634670"/>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E7E6E6"/>
      </a:dk2>
      <a:lt2>
        <a:srgbClr val="44546A"/>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2</TotalTime>
  <Words>1552</Words>
  <Application>Microsoft Office PowerPoint</Application>
  <PresentationFormat>Widescreen</PresentationFormat>
  <Paragraphs>166</Paragraphs>
  <Slides>42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微软雅黑</vt:lpstr>
      <vt:lpstr>Arial</vt:lpstr>
      <vt:lpstr>Calibri</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Елизавета Тулянцева</cp:lastModifiedBy>
  <cp:revision>3</cp:revision>
  <dcterms:created xsi:type="dcterms:W3CDTF">2015-01-07T10:16:55Z</dcterms:created>
  <dcterms:modified xsi:type="dcterms:W3CDTF">2022-06-04T20:25:52Z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2052-11.1.0.8013</vt:lpwstr>
  </property>
  <property fmtid="{D5CDD505-2E9C-101B-9397-08002B2CF9AE}" pid="3" name="ICV">
    <vt:lpwstr>af420acf20924de78acb8ca2885edba2</vt:lpwstr>
  </property>
</Properties>
</file>