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7" r:id="rId1"/>
  </p:sldMasterIdLst>
  <p:sldIdLst>
    <p:sldId id="256" r:id="rId2"/>
    <p:sldId id="258" r:id="rId3"/>
    <p:sldId id="260" r:id="rId4"/>
    <p:sldId id="263" r:id="rId5"/>
    <p:sldId id="261" r:id="rId6"/>
    <p:sldId id="265" r:id="rId7"/>
    <p:sldId id="266" r:id="rId8"/>
    <p:sldId id="264" r:id="rId9"/>
    <p:sldId id="267" r:id="rId10"/>
    <p:sldId id="268" r:id="rId11"/>
    <p:sldId id="269" r:id="rId12"/>
    <p:sldId id="270" r:id="rId13"/>
    <p:sldId id="259" r:id="rId14"/>
    <p:sldId id="272" r:id="rId15"/>
    <p:sldId id="271" r:id="rId16"/>
    <p:sldId id="273" r:id="rId17"/>
    <p:sldId id="274" r:id="rId18"/>
    <p:sldId id="275" r:id="rId19"/>
    <p:sldId id="276" r:id="rId20"/>
    <p:sldId id="277" r:id="rId21"/>
    <p:sldId id="278" r:id="rId22"/>
    <p:sldId id="279" r:id="rId23"/>
    <p:sldId id="280" r:id="rId24"/>
    <p:sldId id="257" r:id="rId2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3" d="100"/>
          <a:sy n="73" d="100"/>
        </p:scale>
        <p:origin x="-624"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026BE663-BBE3-44ED-B725-93A69D3E806B}" type="datetimeFigureOut">
              <a:rPr lang="ru-RU" smtClean="0"/>
              <a:pPr/>
              <a:t>10.12.2021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BA95C5F-3E50-46ED-B5AC-BF9EF86B74BE}" type="slidenum">
              <a:rPr lang="ru-RU" smtClean="0"/>
              <a:pPr/>
              <a:t>‹#›</a:t>
            </a:fld>
            <a:endParaRPr lang="ru-RU"/>
          </a:p>
        </p:txBody>
      </p:sp>
    </p:spTree>
    <p:extLst>
      <p:ext uri="{BB962C8B-B14F-4D97-AF65-F5344CB8AC3E}">
        <p14:creationId xmlns:p14="http://schemas.microsoft.com/office/powerpoint/2010/main" xmlns="" val="31978351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26BE663-BBE3-44ED-B725-93A69D3E806B}" type="datetimeFigureOut">
              <a:rPr lang="ru-RU" smtClean="0"/>
              <a:pPr/>
              <a:t>10.12.2021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BA95C5F-3E50-46ED-B5AC-BF9EF86B74BE}" type="slidenum">
              <a:rPr lang="ru-RU" smtClean="0"/>
              <a:pPr/>
              <a:t>‹#›</a:t>
            </a:fld>
            <a:endParaRPr lang="ru-RU"/>
          </a:p>
        </p:txBody>
      </p:sp>
    </p:spTree>
    <p:extLst>
      <p:ext uri="{BB962C8B-B14F-4D97-AF65-F5344CB8AC3E}">
        <p14:creationId xmlns:p14="http://schemas.microsoft.com/office/powerpoint/2010/main" xmlns="" val="3964011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26BE663-BBE3-44ED-B725-93A69D3E806B}" type="datetimeFigureOut">
              <a:rPr lang="ru-RU" smtClean="0"/>
              <a:pPr/>
              <a:t>10.12.2021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BA95C5F-3E50-46ED-B5AC-BF9EF86B74BE}" type="slidenum">
              <a:rPr lang="ru-RU" smtClean="0"/>
              <a:pPr/>
              <a:t>‹#›</a:t>
            </a:fld>
            <a:endParaRPr lang="ru-RU"/>
          </a:p>
        </p:txBody>
      </p:sp>
    </p:spTree>
    <p:extLst>
      <p:ext uri="{BB962C8B-B14F-4D97-AF65-F5344CB8AC3E}">
        <p14:creationId xmlns:p14="http://schemas.microsoft.com/office/powerpoint/2010/main" xmlns="" val="2735078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026BE663-BBE3-44ED-B725-93A69D3E806B}" type="datetimeFigureOut">
              <a:rPr lang="ru-RU" smtClean="0"/>
              <a:pPr/>
              <a:t>10.12.2021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BA95C5F-3E50-46ED-B5AC-BF9EF86B74BE}" type="slidenum">
              <a:rPr lang="ru-RU" smtClean="0"/>
              <a:pPr/>
              <a:t>‹#›</a:t>
            </a:fld>
            <a:endParaRPr lang="ru-RU"/>
          </a:p>
        </p:txBody>
      </p:sp>
    </p:spTree>
    <p:extLst>
      <p:ext uri="{BB962C8B-B14F-4D97-AF65-F5344CB8AC3E}">
        <p14:creationId xmlns:p14="http://schemas.microsoft.com/office/powerpoint/2010/main" xmlns="" val="20343884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026BE663-BBE3-44ED-B725-93A69D3E806B}" type="datetimeFigureOut">
              <a:rPr lang="ru-RU" smtClean="0"/>
              <a:pPr/>
              <a:t>10.12.2021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BA95C5F-3E50-46ED-B5AC-BF9EF86B74BE}" type="slidenum">
              <a:rPr lang="ru-RU" smtClean="0"/>
              <a:pPr/>
              <a:t>‹#›</a:t>
            </a:fld>
            <a:endParaRPr lang="ru-RU"/>
          </a:p>
        </p:txBody>
      </p:sp>
    </p:spTree>
    <p:extLst>
      <p:ext uri="{BB962C8B-B14F-4D97-AF65-F5344CB8AC3E}">
        <p14:creationId xmlns:p14="http://schemas.microsoft.com/office/powerpoint/2010/main" xmlns="" val="2941121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026BE663-BBE3-44ED-B725-93A69D3E806B}" type="datetimeFigureOut">
              <a:rPr lang="ru-RU" smtClean="0"/>
              <a:pPr/>
              <a:t>10.12.2021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BA95C5F-3E50-46ED-B5AC-BF9EF86B74BE}" type="slidenum">
              <a:rPr lang="ru-RU" smtClean="0"/>
              <a:pPr/>
              <a:t>‹#›</a:t>
            </a:fld>
            <a:endParaRPr lang="ru-RU"/>
          </a:p>
        </p:txBody>
      </p:sp>
    </p:spTree>
    <p:extLst>
      <p:ext uri="{BB962C8B-B14F-4D97-AF65-F5344CB8AC3E}">
        <p14:creationId xmlns:p14="http://schemas.microsoft.com/office/powerpoint/2010/main" xmlns="" val="4239584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6BE663-BBE3-44ED-B725-93A69D3E806B}" type="datetimeFigureOut">
              <a:rPr lang="ru-RU" smtClean="0"/>
              <a:pPr/>
              <a:t>10.12.2021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BA95C5F-3E50-46ED-B5AC-BF9EF86B74BE}" type="slidenum">
              <a:rPr lang="ru-RU" smtClean="0"/>
              <a:pPr/>
              <a:t>‹#›</a:t>
            </a:fld>
            <a:endParaRPr lang="ru-RU"/>
          </a:p>
        </p:txBody>
      </p:sp>
    </p:spTree>
    <p:extLst>
      <p:ext uri="{BB962C8B-B14F-4D97-AF65-F5344CB8AC3E}">
        <p14:creationId xmlns:p14="http://schemas.microsoft.com/office/powerpoint/2010/main" xmlns="" val="741863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026BE663-BBE3-44ED-B725-93A69D3E806B}" type="datetimeFigureOut">
              <a:rPr lang="ru-RU" smtClean="0"/>
              <a:pPr/>
              <a:t>10.12.2021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BA95C5F-3E50-46ED-B5AC-BF9EF86B74BE}" type="slidenum">
              <a:rPr lang="ru-RU" smtClean="0"/>
              <a:pPr/>
              <a:t>‹#›</a:t>
            </a:fld>
            <a:endParaRPr lang="ru-RU"/>
          </a:p>
        </p:txBody>
      </p:sp>
    </p:spTree>
    <p:extLst>
      <p:ext uri="{BB962C8B-B14F-4D97-AF65-F5344CB8AC3E}">
        <p14:creationId xmlns:p14="http://schemas.microsoft.com/office/powerpoint/2010/main" xmlns="" val="1104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026BE663-BBE3-44ED-B725-93A69D3E806B}" type="datetimeFigureOut">
              <a:rPr lang="ru-RU" smtClean="0"/>
              <a:pPr/>
              <a:t>10.12.2021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BA95C5F-3E50-46ED-B5AC-BF9EF86B74BE}" type="slidenum">
              <a:rPr lang="ru-RU" smtClean="0"/>
              <a:pPr/>
              <a:t>‹#›</a:t>
            </a:fld>
            <a:endParaRPr lang="ru-RU"/>
          </a:p>
        </p:txBody>
      </p:sp>
    </p:spTree>
    <p:extLst>
      <p:ext uri="{BB962C8B-B14F-4D97-AF65-F5344CB8AC3E}">
        <p14:creationId xmlns:p14="http://schemas.microsoft.com/office/powerpoint/2010/main" xmlns="" val="1636354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26BE663-BBE3-44ED-B725-93A69D3E806B}" type="datetimeFigureOut">
              <a:rPr lang="ru-RU" smtClean="0"/>
              <a:pPr/>
              <a:t>10.12.2021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BA95C5F-3E50-46ED-B5AC-BF9EF86B74BE}" type="slidenum">
              <a:rPr lang="ru-RU" smtClean="0"/>
              <a:pPr/>
              <a:t>‹#›</a:t>
            </a:fld>
            <a:endParaRPr lang="ru-RU"/>
          </a:p>
        </p:txBody>
      </p:sp>
    </p:spTree>
    <p:extLst>
      <p:ext uri="{BB962C8B-B14F-4D97-AF65-F5344CB8AC3E}">
        <p14:creationId xmlns:p14="http://schemas.microsoft.com/office/powerpoint/2010/main" xmlns="" val="128604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26BE663-BBE3-44ED-B725-93A69D3E806B}" type="datetimeFigureOut">
              <a:rPr lang="ru-RU" smtClean="0"/>
              <a:pPr/>
              <a:t>10.12.2021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BA95C5F-3E50-46ED-B5AC-BF9EF86B74BE}" type="slidenum">
              <a:rPr lang="ru-RU" smtClean="0"/>
              <a:pPr/>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xmlns="" val="14894221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26BE663-BBE3-44ED-B725-93A69D3E806B}" type="datetimeFigureOut">
              <a:rPr lang="ru-RU" smtClean="0"/>
              <a:pPr/>
              <a:t>10.12.2021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BA95C5F-3E50-46ED-B5AC-BF9EF86B74BE}" type="slidenum">
              <a:rPr lang="ru-RU" smtClean="0"/>
              <a:pPr/>
              <a:t>‹#›</a:t>
            </a:fld>
            <a:endParaRPr lang="ru-RU"/>
          </a:p>
        </p:txBody>
      </p:sp>
    </p:spTree>
    <p:extLst>
      <p:ext uri="{BB962C8B-B14F-4D97-AF65-F5344CB8AC3E}">
        <p14:creationId xmlns:p14="http://schemas.microsoft.com/office/powerpoint/2010/main" xmlns="" val="23072389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26BE663-BBE3-44ED-B725-93A69D3E806B}" type="datetimeFigureOut">
              <a:rPr lang="ru-RU" smtClean="0"/>
              <a:pPr/>
              <a:t>10.12.2021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BA95C5F-3E50-46ED-B5AC-BF9EF86B74BE}" type="slidenum">
              <a:rPr lang="ru-RU" smtClean="0"/>
              <a:pPr/>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16124299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26BE663-BBE3-44ED-B725-93A69D3E806B}" type="datetimeFigureOut">
              <a:rPr lang="ru-RU" smtClean="0"/>
              <a:pPr/>
              <a:t>10.12.2021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BA95C5F-3E50-46ED-B5AC-BF9EF86B74BE}" type="slidenum">
              <a:rPr lang="ru-RU" smtClean="0"/>
              <a:pPr/>
              <a:t>‹#›</a:t>
            </a:fld>
            <a:endParaRPr lang="ru-RU"/>
          </a:p>
        </p:txBody>
      </p:sp>
    </p:spTree>
    <p:extLst>
      <p:ext uri="{BB962C8B-B14F-4D97-AF65-F5344CB8AC3E}">
        <p14:creationId xmlns:p14="http://schemas.microsoft.com/office/powerpoint/2010/main" xmlns="" val="15628206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26BE663-BBE3-44ED-B725-93A69D3E806B}" type="datetimeFigureOut">
              <a:rPr lang="ru-RU" smtClean="0"/>
              <a:pPr/>
              <a:t>10.12.2021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BA95C5F-3E50-46ED-B5AC-BF9EF86B74BE}" type="slidenum">
              <a:rPr lang="ru-RU" smtClean="0"/>
              <a:pPr/>
              <a:t>‹#›</a:t>
            </a:fld>
            <a:endParaRPr lang="ru-RU"/>
          </a:p>
        </p:txBody>
      </p:sp>
    </p:spTree>
    <p:extLst>
      <p:ext uri="{BB962C8B-B14F-4D97-AF65-F5344CB8AC3E}">
        <p14:creationId xmlns:p14="http://schemas.microsoft.com/office/powerpoint/2010/main" xmlns="" val="3188817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26BE663-BBE3-44ED-B725-93A69D3E806B}" type="datetimeFigureOut">
              <a:rPr lang="ru-RU" smtClean="0"/>
              <a:pPr/>
              <a:t>10.12.2021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BA95C5F-3E50-46ED-B5AC-BF9EF86B74BE}" type="slidenum">
              <a:rPr lang="ru-RU" smtClean="0"/>
              <a:pPr/>
              <a:t>‹#›</a:t>
            </a:fld>
            <a:endParaRPr lang="ru-RU"/>
          </a:p>
        </p:txBody>
      </p:sp>
    </p:spTree>
    <p:extLst>
      <p:ext uri="{BB962C8B-B14F-4D97-AF65-F5344CB8AC3E}">
        <p14:creationId xmlns:p14="http://schemas.microsoft.com/office/powerpoint/2010/main" xmlns="" val="896140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26BE663-BBE3-44ED-B725-93A69D3E806B}" type="datetimeFigureOut">
              <a:rPr lang="ru-RU" smtClean="0"/>
              <a:pPr/>
              <a:t>10.12.2021</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BA95C5F-3E50-46ED-B5AC-BF9EF86B74BE}" type="slidenum">
              <a:rPr lang="ru-RU" smtClean="0"/>
              <a:pPr/>
              <a:t>‹#›</a:t>
            </a:fld>
            <a:endParaRPr lang="ru-RU"/>
          </a:p>
        </p:txBody>
      </p:sp>
    </p:spTree>
    <p:extLst>
      <p:ext uri="{BB962C8B-B14F-4D97-AF65-F5344CB8AC3E}">
        <p14:creationId xmlns:p14="http://schemas.microsoft.com/office/powerpoint/2010/main" xmlns="" val="957478845"/>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44062" y="984738"/>
            <a:ext cx="8368394" cy="3839821"/>
          </a:xfrm>
        </p:spPr>
        <p:txBody>
          <a:bodyPr/>
          <a:lstStyle/>
          <a:p>
            <a:r>
              <a:rPr lang="uk-UA" sz="2800" b="1" dirty="0" smtClean="0">
                <a:latin typeface="Times New Roman" panose="02020603050405020304" pitchFamily="18" charset="0"/>
                <a:cs typeface="Times New Roman" panose="02020603050405020304" pitchFamily="18" charset="0"/>
              </a:rPr>
              <a:t/>
            </a:r>
            <a:br>
              <a:rPr lang="uk-UA" sz="2800" b="1" dirty="0" smtClean="0">
                <a:latin typeface="Times New Roman" panose="02020603050405020304" pitchFamily="18" charset="0"/>
                <a:cs typeface="Times New Roman" panose="02020603050405020304" pitchFamily="18" charset="0"/>
              </a:rPr>
            </a:br>
            <a:r>
              <a:rPr lang="uk-UA" sz="2800" b="1" dirty="0">
                <a:latin typeface="Times New Roman" panose="02020603050405020304" pitchFamily="18" charset="0"/>
                <a:cs typeface="Times New Roman" panose="02020603050405020304" pitchFamily="18" charset="0"/>
              </a:rPr>
              <a:t/>
            </a:r>
            <a:br>
              <a:rPr lang="uk-UA" sz="2800" b="1" dirty="0">
                <a:latin typeface="Times New Roman" panose="02020603050405020304" pitchFamily="18" charset="0"/>
                <a:cs typeface="Times New Roman" panose="02020603050405020304" pitchFamily="18" charset="0"/>
              </a:rPr>
            </a:br>
            <a:r>
              <a:rPr lang="uk-UA" sz="2800" b="1" dirty="0" smtClean="0">
                <a:latin typeface="Times New Roman" panose="02020603050405020304" pitchFamily="18" charset="0"/>
                <a:cs typeface="Times New Roman" panose="02020603050405020304" pitchFamily="18" charset="0"/>
              </a:rPr>
              <a:t/>
            </a:r>
            <a:br>
              <a:rPr lang="uk-UA" sz="2800" b="1" dirty="0" smtClean="0">
                <a:latin typeface="Times New Roman" panose="02020603050405020304" pitchFamily="18" charset="0"/>
                <a:cs typeface="Times New Roman" panose="02020603050405020304" pitchFamily="18" charset="0"/>
              </a:rPr>
            </a:br>
            <a:r>
              <a:rPr lang="uk-UA" sz="2800" b="1" dirty="0">
                <a:latin typeface="Times New Roman" panose="02020603050405020304" pitchFamily="18" charset="0"/>
                <a:cs typeface="Times New Roman" panose="02020603050405020304" pitchFamily="18" charset="0"/>
              </a:rPr>
              <a:t/>
            </a:r>
            <a:br>
              <a:rPr lang="uk-UA" sz="2800" b="1" dirty="0">
                <a:latin typeface="Times New Roman" panose="02020603050405020304" pitchFamily="18" charset="0"/>
                <a:cs typeface="Times New Roman" panose="02020603050405020304" pitchFamily="18" charset="0"/>
              </a:rPr>
            </a:br>
            <a:r>
              <a:rPr lang="ru-RU" dirty="0"/>
              <a:t/>
            </a:r>
            <a:br>
              <a:rPr lang="ru-RU" dirty="0"/>
            </a:br>
            <a:endParaRPr lang="ru-RU" dirty="0"/>
          </a:p>
        </p:txBody>
      </p:sp>
      <p:sp>
        <p:nvSpPr>
          <p:cNvPr id="3" name="Подзаголовок 2"/>
          <p:cNvSpPr>
            <a:spLocks noGrp="1"/>
          </p:cNvSpPr>
          <p:nvPr>
            <p:ph type="subTitle" idx="1"/>
          </p:nvPr>
        </p:nvSpPr>
        <p:spPr>
          <a:xfrm>
            <a:off x="5969977" y="5702483"/>
            <a:ext cx="3115931" cy="1102763"/>
          </a:xfrm>
        </p:spPr>
        <p:txBody>
          <a:bodyPr>
            <a:normAutofit/>
          </a:bodyPr>
          <a:lstStyle/>
          <a:p>
            <a:r>
              <a:rPr lang="ru-RU" sz="2000" i="1" dirty="0" smtClean="0"/>
              <a:t>Доц. </a:t>
            </a:r>
            <a:r>
              <a:rPr lang="ru-RU" sz="2000" i="1" dirty="0" err="1" smtClean="0"/>
              <a:t>Медянова</a:t>
            </a:r>
            <a:r>
              <a:rPr lang="ru-RU" sz="2000" i="1" dirty="0" smtClean="0"/>
              <a:t> О. В.</a:t>
            </a:r>
            <a:endParaRPr lang="ru-RU" sz="2000" i="1" dirty="0"/>
          </a:p>
        </p:txBody>
      </p:sp>
      <p:sp>
        <p:nvSpPr>
          <p:cNvPr id="4" name="Прямоугольник 3"/>
          <p:cNvSpPr/>
          <p:nvPr/>
        </p:nvSpPr>
        <p:spPr>
          <a:xfrm>
            <a:off x="1120078" y="1890344"/>
            <a:ext cx="8092378" cy="1938992"/>
          </a:xfrm>
          <a:prstGeom prst="rect">
            <a:avLst/>
          </a:prstGeom>
        </p:spPr>
        <p:txBody>
          <a:bodyPr wrap="square">
            <a:spAutoFit/>
          </a:bodyPr>
          <a:lstStyle/>
          <a:p>
            <a:pPr algn="ctr"/>
            <a:r>
              <a:rPr lang="uk-UA" sz="3200" b="1" dirty="0">
                <a:solidFill>
                  <a:schemeClr val="accent2"/>
                </a:solidFill>
                <a:latin typeface="Times New Roman" panose="02020603050405020304" pitchFamily="18" charset="0"/>
                <a:cs typeface="Times New Roman" panose="02020603050405020304" pitchFamily="18" charset="0"/>
              </a:rPr>
              <a:t>Тема № 5. </a:t>
            </a:r>
            <a:r>
              <a:rPr lang="uk-UA" sz="3200" b="1" dirty="0" smtClean="0">
                <a:solidFill>
                  <a:schemeClr val="accent2"/>
                </a:solidFill>
                <a:latin typeface="Times New Roman" panose="02020603050405020304" pitchFamily="18" charset="0"/>
                <a:cs typeface="Times New Roman" panose="02020603050405020304" pitchFamily="18" charset="0"/>
              </a:rPr>
              <a:t>«</a:t>
            </a:r>
            <a:r>
              <a:rPr lang="uk-UA" sz="4000" b="1" dirty="0" smtClean="0">
                <a:solidFill>
                  <a:schemeClr val="accent2"/>
                </a:solidFill>
                <a:latin typeface="Times New Roman" panose="02020603050405020304" pitchFamily="18" charset="0"/>
                <a:cs typeface="Times New Roman" panose="02020603050405020304" pitchFamily="18" charset="0"/>
              </a:rPr>
              <a:t>Деонтологічні аспекти конфліктів у медичному середовищі</a:t>
            </a:r>
            <a:r>
              <a:rPr lang="uk-UA" sz="3200" b="1" dirty="0" smtClean="0">
                <a:solidFill>
                  <a:schemeClr val="accent2"/>
                </a:solidFill>
                <a:latin typeface="Times New Roman" panose="02020603050405020304" pitchFamily="18" charset="0"/>
                <a:cs typeface="Times New Roman" panose="02020603050405020304" pitchFamily="18" charset="0"/>
              </a:rPr>
              <a:t>».</a:t>
            </a:r>
            <a:endParaRPr lang="ru-RU" sz="3200" dirty="0">
              <a:solidFill>
                <a:schemeClr val="accent2"/>
              </a:solidFill>
            </a:endParaRPr>
          </a:p>
        </p:txBody>
      </p:sp>
      <p:pic>
        <p:nvPicPr>
          <p:cNvPr id="5"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4653"/>
            <a:ext cx="914400" cy="1066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 name="Прямоугольник 6"/>
          <p:cNvSpPr/>
          <p:nvPr/>
        </p:nvSpPr>
        <p:spPr>
          <a:xfrm>
            <a:off x="2154441" y="203529"/>
            <a:ext cx="6096000" cy="1508105"/>
          </a:xfrm>
          <a:prstGeom prst="rect">
            <a:avLst/>
          </a:prstGeom>
        </p:spPr>
        <p:txBody>
          <a:bodyPr>
            <a:spAutoFit/>
          </a:bodyPr>
          <a:lstStyle/>
          <a:p>
            <a:pPr algn="ctr"/>
            <a:r>
              <a:rPr lang="uk-UA" b="1" dirty="0">
                <a:latin typeface="Times New Roman" panose="02020603050405020304" pitchFamily="18" charset="0"/>
                <a:cs typeface="Times New Roman" panose="02020603050405020304" pitchFamily="18" charset="0"/>
              </a:rPr>
              <a:t>Одеський національний медичний університет</a:t>
            </a:r>
            <a:br>
              <a:rPr lang="uk-UA" b="1" dirty="0">
                <a:latin typeface="Times New Roman" panose="02020603050405020304" pitchFamily="18" charset="0"/>
                <a:cs typeface="Times New Roman" panose="02020603050405020304" pitchFamily="18" charset="0"/>
              </a:rPr>
            </a:br>
            <a:r>
              <a:rPr lang="uk-UA" b="1" i="1" dirty="0">
                <a:latin typeface="Times New Roman" panose="02020603050405020304" pitchFamily="18" charset="0"/>
                <a:cs typeface="Times New Roman" panose="02020603050405020304" pitchFamily="18" charset="0"/>
              </a:rPr>
              <a:t>Кафедра філософії та біоетики</a:t>
            </a:r>
            <a:br>
              <a:rPr lang="uk-UA" b="1" i="1" dirty="0">
                <a:latin typeface="Times New Roman" panose="02020603050405020304" pitchFamily="18" charset="0"/>
                <a:cs typeface="Times New Roman" panose="02020603050405020304" pitchFamily="18" charset="0"/>
              </a:rPr>
            </a:br>
            <a:r>
              <a:rPr lang="uk-UA" sz="2800" b="1" i="1" dirty="0" smtClean="0">
                <a:solidFill>
                  <a:schemeClr val="accent2"/>
                </a:solidFill>
                <a:latin typeface="Times New Roman" panose="02020603050405020304" pitchFamily="18" charset="0"/>
                <a:cs typeface="Times New Roman" panose="02020603050405020304" pitchFamily="18" charset="0"/>
              </a:rPr>
              <a:t>Елективний курс: </a:t>
            </a:r>
          </a:p>
          <a:p>
            <a:pPr algn="ctr"/>
            <a:r>
              <a:rPr lang="uk-UA" sz="2800" b="1" i="1" dirty="0" smtClean="0">
                <a:solidFill>
                  <a:schemeClr val="accent2"/>
                </a:solidFill>
                <a:latin typeface="Times New Roman" panose="02020603050405020304" pitchFamily="18" charset="0"/>
                <a:cs typeface="Times New Roman" panose="02020603050405020304" pitchFamily="18" charset="0"/>
              </a:rPr>
              <a:t>«Деонтологія в медицині»</a:t>
            </a:r>
            <a:endParaRPr lang="ru-RU" sz="2800" dirty="0">
              <a:solidFill>
                <a:schemeClr val="accent2"/>
              </a:solidFill>
            </a:endParaRPr>
          </a:p>
        </p:txBody>
      </p:sp>
      <p:pic>
        <p:nvPicPr>
          <p:cNvPr id="8" name="Рисунок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527942" y="3630044"/>
            <a:ext cx="1521069" cy="1521069"/>
          </a:xfrm>
          <a:prstGeom prst="rect">
            <a:avLst/>
          </a:prstGeom>
        </p:spPr>
      </p:pic>
      <p:pic>
        <p:nvPicPr>
          <p:cNvPr id="9" name="Рисунок 8"/>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28953" y="4324350"/>
            <a:ext cx="3810000" cy="2533650"/>
          </a:xfrm>
          <a:prstGeom prst="rect">
            <a:avLst/>
          </a:prstGeom>
        </p:spPr>
      </p:pic>
    </p:spTree>
    <p:extLst>
      <p:ext uri="{BB962C8B-B14F-4D97-AF65-F5344CB8AC3E}">
        <p14:creationId xmlns:p14="http://schemas.microsoft.com/office/powerpoint/2010/main" xmlns="" val="26338968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28600" y="105508"/>
            <a:ext cx="9724292" cy="6463308"/>
          </a:xfrm>
          <a:prstGeom prst="rect">
            <a:avLst/>
          </a:prstGeom>
        </p:spPr>
        <p:txBody>
          <a:bodyPr wrap="square">
            <a:spAutoFit/>
          </a:bodyPr>
          <a:lstStyle/>
          <a:p>
            <a:pPr algn="just"/>
            <a:r>
              <a:rPr lang="uk-UA" b="1" dirty="0" smtClean="0">
                <a:latin typeface="Times New Roman" panose="02020603050405020304" pitchFamily="18" charset="0"/>
                <a:cs typeface="Times New Roman" panose="02020603050405020304" pitchFamily="18" charset="0"/>
              </a:rPr>
              <a:t>Конфлікт</a:t>
            </a:r>
            <a:r>
              <a:rPr lang="uk-UA" dirty="0" smtClean="0">
                <a:latin typeface="Times New Roman" panose="02020603050405020304" pitchFamily="18" charset="0"/>
                <a:cs typeface="Times New Roman" panose="02020603050405020304" pitchFamily="18" charset="0"/>
              </a:rPr>
              <a:t> - ситуація, в якій кожна зі сторін прагне зайняти позицію, несумісну та протилежну до інтересів іншої сторони. </a:t>
            </a:r>
          </a:p>
          <a:p>
            <a:pPr algn="just"/>
            <a:r>
              <a:rPr lang="uk-UA" b="1" dirty="0" smtClean="0">
                <a:solidFill>
                  <a:srgbClr val="FF0000"/>
                </a:solidFill>
                <a:latin typeface="Times New Roman" panose="02020603050405020304" pitchFamily="18" charset="0"/>
                <a:cs typeface="Times New Roman" panose="02020603050405020304" pitchFamily="18" charset="0"/>
              </a:rPr>
              <a:t>Конфлікт</a:t>
            </a:r>
            <a:r>
              <a:rPr lang="uk-UA" dirty="0" smtClean="0">
                <a:solidFill>
                  <a:srgbClr val="FF0000"/>
                </a:solidFill>
                <a:latin typeface="Times New Roman" panose="02020603050405020304" pitchFamily="18" charset="0"/>
                <a:cs typeface="Times New Roman" panose="02020603050405020304" pitchFamily="18" charset="0"/>
              </a:rPr>
              <a:t> - </a:t>
            </a:r>
            <a:r>
              <a:rPr lang="uk-UA" b="1" dirty="0" smtClean="0">
                <a:solidFill>
                  <a:srgbClr val="FF0000"/>
                </a:solidFill>
                <a:latin typeface="Times New Roman" panose="02020603050405020304" pitchFamily="18" charset="0"/>
                <a:cs typeface="Times New Roman" panose="02020603050405020304" pitchFamily="18" charset="0"/>
              </a:rPr>
              <a:t>найбільш гострий спосіб вирішення протиріч в інтересах, цілях, поглядах, що виникає в процесі соціальної взаємодії, полягає в протидії учасників цієї взаємодії і зазвичай супроводжується негативними емоціями, що виходить за рамки правил і норм.</a:t>
            </a:r>
            <a:endParaRPr lang="uk-UA" dirty="0" smtClean="0">
              <a:solidFill>
                <a:srgbClr val="FF0000"/>
              </a:solidFill>
              <a:latin typeface="Times New Roman" panose="02020603050405020304" pitchFamily="18" charset="0"/>
              <a:cs typeface="Times New Roman" panose="02020603050405020304" pitchFamily="18" charset="0"/>
            </a:endParaRPr>
          </a:p>
          <a:p>
            <a:pPr algn="just"/>
            <a:endParaRPr lang="uk-UA" b="1" dirty="0" smtClean="0">
              <a:solidFill>
                <a:srgbClr val="FF0000"/>
              </a:solidFill>
              <a:latin typeface="Times New Roman" panose="02020603050405020304" pitchFamily="18" charset="0"/>
              <a:cs typeface="Times New Roman" panose="02020603050405020304" pitchFamily="18" charset="0"/>
            </a:endParaRPr>
          </a:p>
          <a:p>
            <a:pPr algn="just"/>
            <a:r>
              <a:rPr lang="uk-UA" b="1" dirty="0" smtClean="0">
                <a:solidFill>
                  <a:srgbClr val="FF0000"/>
                </a:solidFill>
                <a:latin typeface="Times New Roman" panose="02020603050405020304" pitchFamily="18" charset="0"/>
                <a:cs typeface="Times New Roman" panose="02020603050405020304" pitchFamily="18" charset="0"/>
              </a:rPr>
              <a:t>Основні елементи конфліктної взаємодії: </a:t>
            </a:r>
            <a:endParaRPr lang="uk-UA" dirty="0" smtClean="0">
              <a:solidFill>
                <a:srgbClr val="FF0000"/>
              </a:solidFill>
              <a:latin typeface="Times New Roman" panose="02020603050405020304" pitchFamily="18" charset="0"/>
              <a:cs typeface="Times New Roman" panose="02020603050405020304" pitchFamily="18" charset="0"/>
            </a:endParaRPr>
          </a:p>
          <a:p>
            <a:pPr algn="just"/>
            <a:r>
              <a:rPr lang="uk-UA" dirty="0" smtClean="0">
                <a:latin typeface="Times New Roman" panose="02020603050405020304" pitchFamily="18" charset="0"/>
                <a:cs typeface="Times New Roman" panose="02020603050405020304" pitchFamily="18" charset="0"/>
              </a:rPr>
              <a:t>1) </a:t>
            </a:r>
            <a:r>
              <a:rPr lang="uk-UA" b="1" i="1" dirty="0" smtClean="0">
                <a:latin typeface="Times New Roman" panose="02020603050405020304" pitchFamily="18" charset="0"/>
                <a:cs typeface="Times New Roman" panose="02020603050405020304" pitchFamily="18" charset="0"/>
              </a:rPr>
              <a:t>об'єкт конфлікту</a:t>
            </a:r>
            <a:r>
              <a:rPr lang="uk-UA" dirty="0" smtClean="0">
                <a:latin typeface="Times New Roman" panose="02020603050405020304" pitchFamily="18" charset="0"/>
                <a:cs typeface="Times New Roman" panose="02020603050405020304" pitchFamily="18" charset="0"/>
              </a:rPr>
              <a:t> – конкретна матеріальна чи духовна цінність, до володіння чи користування якої прагнуть обидві сторони конфлікту. - не завжди лежить на поверхні, іноді він мало зрозумілий навіть самим учасникам конфлікту, але є центральною складовою конфліктної взаємодії. Конфлікт може бути вирішено, лише якщо об'єкт чітко визначено. Неправильне розуміння об'єкта конфлікту чи його заміна посилюють конфліктну ситуацію. Конфлікт має причину і виникає з приводу задоволення якоїсь потреби, іноді цю причину чи привід вважають об'єктом конфлікту. Людина </a:t>
            </a:r>
            <a:r>
              <a:rPr lang="uk-UA" dirty="0" err="1" smtClean="0">
                <a:latin typeface="Times New Roman" panose="02020603050405020304" pitchFamily="18" charset="0"/>
                <a:cs typeface="Times New Roman" panose="02020603050405020304" pitchFamily="18" charset="0"/>
              </a:rPr>
              <a:t>прагнутиме</a:t>
            </a:r>
            <a:r>
              <a:rPr lang="uk-UA" dirty="0" smtClean="0">
                <a:latin typeface="Times New Roman" panose="02020603050405020304" pitchFamily="18" charset="0"/>
                <a:cs typeface="Times New Roman" panose="02020603050405020304" pitchFamily="18" charset="0"/>
              </a:rPr>
              <a:t> задовольнити цю потребу через цінності. Цінність – це об'єкт конфлікту. Вирізняють соціальні, матеріальні, духовні цінності, до володіння якими прагнуть конфліктуючі сторони;</a:t>
            </a:r>
          </a:p>
          <a:p>
            <a:pPr algn="just"/>
            <a:endParaRPr lang="uk-UA" dirty="0" smtClean="0">
              <a:latin typeface="Times New Roman" panose="02020603050405020304" pitchFamily="18" charset="0"/>
              <a:cs typeface="Times New Roman" panose="02020603050405020304" pitchFamily="18" charset="0"/>
            </a:endParaRPr>
          </a:p>
          <a:p>
            <a:pPr algn="just"/>
            <a:r>
              <a:rPr lang="uk-UA" dirty="0" smtClean="0">
                <a:latin typeface="Times New Roman" panose="02020603050405020304" pitchFamily="18" charset="0"/>
                <a:cs typeface="Times New Roman" panose="02020603050405020304" pitchFamily="18" charset="0"/>
              </a:rPr>
              <a:t>2) </a:t>
            </a:r>
            <a:r>
              <a:rPr lang="uk-UA" b="1" i="1" dirty="0" smtClean="0">
                <a:latin typeface="Times New Roman" panose="02020603050405020304" pitchFamily="18" charset="0"/>
                <a:cs typeface="Times New Roman" panose="02020603050405020304" pitchFamily="18" charset="0"/>
              </a:rPr>
              <a:t>предметом конфлікту</a:t>
            </a:r>
            <a:r>
              <a:rPr lang="uk-UA" dirty="0" smtClean="0">
                <a:latin typeface="Times New Roman" panose="02020603050405020304" pitchFamily="18" charset="0"/>
                <a:cs typeface="Times New Roman" panose="02020603050405020304" pitchFamily="18" charset="0"/>
              </a:rPr>
              <a:t> виступає протиріччя, яке є протягом всієї конфліктної ситуації. Наявність протиріччя змушує опонентів розпочинати боротьбу. Суперечність конфлікту буває об'єктивним і уявним та проблемним для конкретного суб'єкта;</a:t>
            </a:r>
          </a:p>
          <a:p>
            <a:pPr algn="just"/>
            <a:endParaRPr lang="uk-UA" dirty="0" smtClean="0">
              <a:latin typeface="Times New Roman" panose="02020603050405020304" pitchFamily="18" charset="0"/>
              <a:cs typeface="Times New Roman" panose="02020603050405020304" pitchFamily="18" charset="0"/>
            </a:endParaRPr>
          </a:p>
          <a:p>
            <a:pPr algn="just"/>
            <a:r>
              <a:rPr lang="uk-UA" dirty="0" smtClean="0">
                <a:latin typeface="Times New Roman" panose="02020603050405020304" pitchFamily="18" charset="0"/>
                <a:cs typeface="Times New Roman" panose="02020603050405020304" pitchFamily="18" charset="0"/>
              </a:rPr>
              <a:t>3) </a:t>
            </a:r>
            <a:r>
              <a:rPr lang="uk-UA" b="1" i="1" dirty="0" smtClean="0">
                <a:latin typeface="Times New Roman" panose="02020603050405020304" pitchFamily="18" charset="0"/>
                <a:cs typeface="Times New Roman" panose="02020603050405020304" pitchFamily="18" charset="0"/>
              </a:rPr>
              <a:t>учасники конфлікту</a:t>
            </a:r>
            <a:r>
              <a:rPr lang="uk-UA" dirty="0" smtClean="0">
                <a:latin typeface="Times New Roman" panose="02020603050405020304" pitchFamily="18" charset="0"/>
                <a:cs typeface="Times New Roman" panose="02020603050405020304" pitchFamily="18" charset="0"/>
              </a:rPr>
              <a:t> – це люди, які залучені до конфліктної ситуації. Види учасників формою - окрема особистість, соціальна група, організація, держава.</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1153898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55575" y="203677"/>
            <a:ext cx="9621717" cy="3631763"/>
          </a:xfrm>
          <a:prstGeom prst="rect">
            <a:avLst/>
          </a:prstGeom>
        </p:spPr>
        <p:txBody>
          <a:bodyPr wrap="square">
            <a:spAutoFit/>
          </a:bodyPr>
          <a:lstStyle/>
          <a:p>
            <a:r>
              <a:rPr lang="uk-UA" dirty="0" smtClean="0">
                <a:latin typeface="Times New Roman" panose="02020603050405020304" pitchFamily="18" charset="0"/>
                <a:cs typeface="Times New Roman" panose="02020603050405020304" pitchFamily="18" charset="0"/>
              </a:rPr>
              <a:t>Основними елементами конфлікту є конфліктна ситуація та інцидент. </a:t>
            </a:r>
          </a:p>
          <a:p>
            <a:r>
              <a:rPr lang="uk-UA" dirty="0" smtClean="0">
                <a:latin typeface="Times New Roman" panose="02020603050405020304" pitchFamily="18" charset="0"/>
                <a:cs typeface="Times New Roman" panose="02020603050405020304" pitchFamily="18" charset="0"/>
              </a:rPr>
              <a:t>Це можна у вигляді формули: </a:t>
            </a:r>
          </a:p>
          <a:p>
            <a:r>
              <a:rPr lang="uk-UA" sz="3200" b="1" dirty="0" smtClean="0">
                <a:solidFill>
                  <a:srgbClr val="FF0000"/>
                </a:solidFill>
                <a:latin typeface="Times New Roman" panose="02020603050405020304" pitchFamily="18" charset="0"/>
                <a:cs typeface="Times New Roman" panose="02020603050405020304" pitchFamily="18" charset="0"/>
              </a:rPr>
              <a:t>Конфліктна ситуація + Інцидент = Конфлікт</a:t>
            </a:r>
            <a:r>
              <a:rPr lang="uk-UA" dirty="0" smtClean="0">
                <a:solidFill>
                  <a:srgbClr val="FF0000"/>
                </a:solidFill>
                <a:latin typeface="Times New Roman" panose="02020603050405020304" pitchFamily="18" charset="0"/>
                <a:cs typeface="Times New Roman" panose="02020603050405020304" pitchFamily="18" charset="0"/>
              </a:rPr>
              <a:t> </a:t>
            </a:r>
          </a:p>
          <a:p>
            <a:r>
              <a:rPr lang="uk-UA" dirty="0" smtClean="0">
                <a:latin typeface="Times New Roman" panose="02020603050405020304" pitchFamily="18" charset="0"/>
                <a:cs typeface="Times New Roman" panose="02020603050405020304" pitchFamily="18" charset="0"/>
              </a:rPr>
              <a:t>Конфліктна ситуація - це протиріччя, що містять справжню</a:t>
            </a:r>
          </a:p>
          <a:p>
            <a:r>
              <a:rPr lang="uk-UA" dirty="0" smtClean="0">
                <a:latin typeface="Times New Roman" panose="02020603050405020304" pitchFamily="18" charset="0"/>
                <a:cs typeface="Times New Roman" panose="02020603050405020304" pitchFamily="18" charset="0"/>
              </a:rPr>
              <a:t>причину конфлікту. </a:t>
            </a:r>
          </a:p>
          <a:p>
            <a:pPr algn="just"/>
            <a:r>
              <a:rPr lang="uk-UA" b="1" i="1" dirty="0" smtClean="0">
                <a:latin typeface="Times New Roman" panose="02020603050405020304" pitchFamily="18" charset="0"/>
                <a:cs typeface="Times New Roman" panose="02020603050405020304" pitchFamily="18" charset="0"/>
              </a:rPr>
              <a:t>Конфліктна ситуація передбачає наявність об'єкта конфлікту </a:t>
            </a:r>
            <a:endParaRPr lang="uk-UA" dirty="0" smtClean="0">
              <a:latin typeface="Times New Roman" panose="02020603050405020304" pitchFamily="18" charset="0"/>
              <a:cs typeface="Times New Roman" panose="02020603050405020304" pitchFamily="18" charset="0"/>
            </a:endParaRPr>
          </a:p>
          <a:p>
            <a:pPr algn="just"/>
            <a:r>
              <a:rPr lang="uk-UA" b="1" i="1" dirty="0" smtClean="0">
                <a:latin typeface="Times New Roman" panose="02020603050405020304" pitchFamily="18" charset="0"/>
                <a:cs typeface="Times New Roman" panose="02020603050405020304" pitchFamily="18" charset="0"/>
              </a:rPr>
              <a:t>та його учасників</a:t>
            </a:r>
            <a:r>
              <a:rPr lang="uk-UA" dirty="0" smtClean="0">
                <a:latin typeface="Times New Roman" panose="02020603050405020304" pitchFamily="18" charset="0"/>
                <a:cs typeface="Times New Roman" panose="02020603050405020304" pitchFamily="18" charset="0"/>
              </a:rPr>
              <a:t> (суб'єктів конфлікту).</a:t>
            </a:r>
          </a:p>
          <a:p>
            <a:pPr algn="just"/>
            <a:r>
              <a:rPr lang="uk-UA" dirty="0" smtClean="0">
                <a:latin typeface="Times New Roman" panose="02020603050405020304" pitchFamily="18" charset="0"/>
                <a:cs typeface="Times New Roman" panose="02020603050405020304" pitchFamily="18" charset="0"/>
              </a:rPr>
              <a:t>Об'єктом конфлікту сприяє виникненню та розвитку конфліктної</a:t>
            </a:r>
          </a:p>
          <a:p>
            <a:pPr algn="just"/>
            <a:r>
              <a:rPr lang="uk-UA" dirty="0" smtClean="0">
                <a:latin typeface="Times New Roman" panose="02020603050405020304" pitchFamily="18" charset="0"/>
                <a:cs typeface="Times New Roman" panose="02020603050405020304" pitchFamily="18" charset="0"/>
              </a:rPr>
              <a:t>ситуації можуть бути влада, ресурси, слава і </a:t>
            </a:r>
            <a:r>
              <a:rPr lang="uk-UA" dirty="0" err="1" smtClean="0">
                <a:latin typeface="Times New Roman" panose="02020603050405020304" pitchFamily="18" charset="0"/>
                <a:cs typeface="Times New Roman" panose="02020603050405020304" pitchFamily="18" charset="0"/>
              </a:rPr>
              <a:t>т.д</a:t>
            </a:r>
            <a:r>
              <a:rPr lang="uk-UA" dirty="0" smtClean="0">
                <a:latin typeface="Times New Roman" panose="02020603050405020304" pitchFamily="18" charset="0"/>
                <a:cs typeface="Times New Roman" panose="02020603050405020304" pitchFamily="18" charset="0"/>
              </a:rPr>
              <a:t>. </a:t>
            </a:r>
          </a:p>
          <a:p>
            <a:pPr algn="just"/>
            <a:r>
              <a:rPr lang="uk-UA" b="1" dirty="0" smtClean="0">
                <a:latin typeface="Times New Roman" panose="02020603050405020304" pitchFamily="18" charset="0"/>
                <a:cs typeface="Times New Roman" panose="02020603050405020304" pitchFamily="18" charset="0"/>
              </a:rPr>
              <a:t>Інцидент -</a:t>
            </a:r>
            <a:r>
              <a:rPr lang="uk-UA" dirty="0" smtClean="0">
                <a:latin typeface="Times New Roman" panose="02020603050405020304" pitchFamily="18" charset="0"/>
                <a:cs typeface="Times New Roman" panose="02020603050405020304" pitchFamily="18" charset="0"/>
              </a:rPr>
              <a:t> це збіг обставин, що є приводом для конфлікту.</a:t>
            </a:r>
          </a:p>
          <a:p>
            <a:pPr algn="just"/>
            <a:r>
              <a:rPr lang="uk-UA" dirty="0" smtClean="0">
                <a:latin typeface="Times New Roman" panose="02020603050405020304" pitchFamily="18" charset="0"/>
                <a:cs typeface="Times New Roman" panose="02020603050405020304" pitchFamily="18" charset="0"/>
              </a:rPr>
              <a:t>Інцидент може статися як з ініціативи опонентів, так і незалежно </a:t>
            </a:r>
          </a:p>
          <a:p>
            <a:pPr algn="just"/>
            <a:r>
              <a:rPr lang="uk-UA" dirty="0" smtClean="0">
                <a:latin typeface="Times New Roman" panose="02020603050405020304" pitchFamily="18" charset="0"/>
                <a:cs typeface="Times New Roman" panose="02020603050405020304" pitchFamily="18" charset="0"/>
              </a:rPr>
              <a:t>від їхньої волі та бажання внаслідок будь-яких обставин. </a:t>
            </a:r>
            <a:endParaRPr lang="uk-UA"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248650" y="1510444"/>
            <a:ext cx="3943350" cy="2219325"/>
          </a:xfrm>
          <a:prstGeom prst="rect">
            <a:avLst/>
          </a:prstGeom>
        </p:spPr>
      </p:pic>
      <p:pic>
        <p:nvPicPr>
          <p:cNvPr id="6" name="Рисунок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248650" y="3835440"/>
            <a:ext cx="4015154" cy="3011366"/>
          </a:xfrm>
          <a:prstGeom prst="rect">
            <a:avLst/>
          </a:prstGeom>
        </p:spPr>
      </p:pic>
      <p:sp>
        <p:nvSpPr>
          <p:cNvPr id="7" name="AutoShape 2" descr="Приложение 2"/>
          <p:cNvSpPr>
            <a:spLocks noChangeAspect="1" noChangeArrowheads="1"/>
          </p:cNvSpPr>
          <p:nvPr/>
        </p:nvSpPr>
        <p:spPr bwMode="auto">
          <a:xfrm>
            <a:off x="155575" y="-144462"/>
            <a:ext cx="304800" cy="264612"/>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 name="Рисунок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331487" y="3908762"/>
            <a:ext cx="4430406" cy="3079873"/>
          </a:xfrm>
          <a:prstGeom prst="rect">
            <a:avLst/>
          </a:prstGeom>
        </p:spPr>
      </p:pic>
    </p:spTree>
    <p:extLst>
      <p:ext uri="{BB962C8B-B14F-4D97-AF65-F5344CB8AC3E}">
        <p14:creationId xmlns:p14="http://schemas.microsoft.com/office/powerpoint/2010/main" xmlns="" val="2055351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46184" y="96715"/>
            <a:ext cx="9187961" cy="6740307"/>
          </a:xfrm>
          <a:prstGeom prst="rect">
            <a:avLst/>
          </a:prstGeom>
        </p:spPr>
        <p:txBody>
          <a:bodyPr wrap="square">
            <a:spAutoFit/>
          </a:bodyPr>
          <a:lstStyle/>
          <a:p>
            <a:pPr algn="just"/>
            <a:r>
              <a:rPr lang="uk-UA" dirty="0" smtClean="0">
                <a:latin typeface="Times New Roman" panose="02020603050405020304" pitchFamily="18" charset="0"/>
                <a:cs typeface="Times New Roman" panose="02020603050405020304" pitchFamily="18" charset="0"/>
              </a:rPr>
              <a:t>Учасники конфлікту – це особи, чия ступінь участі у конфлікті різна: від безпосередньої протидії до опосередкованого впливу хід конфлікту. Учасник конфлікту може свідомо (або не цілком усвідомлюючи цілі та завдання протистояння) взяти участь у конфлікті, а може випадково чи без своєї волі бути залученим до конфлікту.</a:t>
            </a:r>
          </a:p>
          <a:p>
            <a:pPr algn="just"/>
            <a:endParaRPr lang="uk-UA" b="1" dirty="0" smtClean="0">
              <a:latin typeface="Times New Roman" panose="02020603050405020304" pitchFamily="18" charset="0"/>
              <a:cs typeface="Times New Roman" panose="02020603050405020304" pitchFamily="18" charset="0"/>
            </a:endParaRPr>
          </a:p>
          <a:p>
            <a:pPr algn="just"/>
            <a:r>
              <a:rPr lang="uk-UA" b="1" dirty="0" smtClean="0">
                <a:latin typeface="Times New Roman" panose="02020603050405020304" pitchFamily="18" charset="0"/>
                <a:cs typeface="Times New Roman" panose="02020603050405020304" pitchFamily="18" charset="0"/>
              </a:rPr>
              <a:t>Ініціатори (призвідники)</a:t>
            </a:r>
            <a:r>
              <a:rPr lang="uk-UA" dirty="0" smtClean="0">
                <a:latin typeface="Times New Roman" panose="02020603050405020304" pitchFamily="18" charset="0"/>
                <a:cs typeface="Times New Roman" panose="02020603050405020304" pitchFamily="18" charset="0"/>
              </a:rPr>
              <a:t> – ті учасники конфлікту, які беруть він ініціативу у розв'язанні конфлікту між іншими особами, групами чи державами. Ними можуть бути як окремі особи, так і різні об'єднання чи навіть держави; як основні, і неосновні учасники. Після того, як конфлікт виник, ініціатор конфлікту може і не брати у ньому участі.</a:t>
            </a:r>
          </a:p>
          <a:p>
            <a:pPr algn="just"/>
            <a:endParaRPr lang="uk-UA" b="1" dirty="0" smtClean="0">
              <a:latin typeface="Times New Roman" panose="02020603050405020304" pitchFamily="18" charset="0"/>
              <a:cs typeface="Times New Roman" panose="02020603050405020304" pitchFamily="18" charset="0"/>
            </a:endParaRPr>
          </a:p>
          <a:p>
            <a:pPr algn="just"/>
            <a:r>
              <a:rPr lang="uk-UA" b="1" dirty="0" smtClean="0">
                <a:latin typeface="Times New Roman" panose="02020603050405020304" pitchFamily="18" charset="0"/>
                <a:cs typeface="Times New Roman" panose="02020603050405020304" pitchFamily="18" charset="0"/>
              </a:rPr>
              <a:t>Посібники</a:t>
            </a:r>
            <a:r>
              <a:rPr lang="uk-UA" dirty="0" smtClean="0">
                <a:latin typeface="Times New Roman" panose="02020603050405020304" pitchFamily="18" charset="0"/>
                <a:cs typeface="Times New Roman" panose="02020603050405020304" pitchFamily="18" charset="0"/>
              </a:rPr>
              <a:t> – особи, які допомагають учасникам конфлікту у його розв'язуванні, організації та розвитку. Ними можуть бути як спонтанні, і спеціально створені групи осіб, і навіть окремі особи. Допомога, що надається посібниками, може мати різноманітний характер: матеріальна, ідеологічна, моральна, ресурсна, інформаційна, адміністративна тощо. </a:t>
            </a:r>
          </a:p>
          <a:p>
            <a:pPr algn="just"/>
            <a:endParaRPr lang="uk-UA" dirty="0" smtClean="0">
              <a:latin typeface="Times New Roman" panose="02020603050405020304" pitchFamily="18" charset="0"/>
              <a:cs typeface="Times New Roman" panose="02020603050405020304" pitchFamily="18" charset="0"/>
            </a:endParaRPr>
          </a:p>
          <a:p>
            <a:pPr algn="just"/>
            <a:r>
              <a:rPr lang="uk-UA" dirty="0" smtClean="0">
                <a:latin typeface="Times New Roman" panose="02020603050405020304" pitchFamily="18" charset="0"/>
                <a:cs typeface="Times New Roman" panose="02020603050405020304" pitchFamily="18" charset="0"/>
              </a:rPr>
              <a:t>Посередники – третя сторона у конфлікті та його непрямі учасники.</a:t>
            </a:r>
          </a:p>
          <a:p>
            <a:pPr algn="just"/>
            <a:r>
              <a:rPr lang="uk-UA" b="1" dirty="0" smtClean="0">
                <a:latin typeface="Times New Roman" panose="02020603050405020304" pitchFamily="18" charset="0"/>
                <a:cs typeface="Times New Roman" panose="02020603050405020304" pitchFamily="18" charset="0"/>
              </a:rPr>
              <a:t>Посередник</a:t>
            </a:r>
            <a:r>
              <a:rPr lang="uk-UA" dirty="0" smtClean="0">
                <a:latin typeface="Times New Roman" panose="02020603050405020304" pitchFamily="18" charset="0"/>
                <a:cs typeface="Times New Roman" panose="02020603050405020304" pitchFamily="18" charset="0"/>
              </a:rPr>
              <a:t> виступає у ролі авторитетного помічника для вирішення проблеми. При цьому як посередник можуть виступати як офіційні, так і неофіційні особи та організації, а також держави. Важлива особливість посередника – його авторитет, визнаний обома сторонами конфлікту.</a:t>
            </a:r>
          </a:p>
          <a:p>
            <a:pPr algn="just"/>
            <a:r>
              <a:rPr lang="uk-UA" b="1" i="1" dirty="0" smtClean="0">
                <a:latin typeface="Times New Roman" panose="02020603050405020304" pitchFamily="18" charset="0"/>
                <a:cs typeface="Times New Roman" panose="02020603050405020304" pitchFamily="18" charset="0"/>
              </a:rPr>
              <a:t>Непрямі учасники можуть:</a:t>
            </a:r>
            <a:endParaRPr lang="uk-UA" dirty="0" smtClean="0">
              <a:latin typeface="Times New Roman" panose="02020603050405020304" pitchFamily="18" charset="0"/>
              <a:cs typeface="Times New Roman" panose="02020603050405020304" pitchFamily="18" charset="0"/>
            </a:endParaRPr>
          </a:p>
          <a:p>
            <a:pPr algn="just"/>
            <a:r>
              <a:rPr lang="uk-UA" dirty="0" smtClean="0">
                <a:latin typeface="Times New Roman" panose="02020603050405020304" pitchFamily="18" charset="0"/>
                <a:cs typeface="Times New Roman" panose="02020603050405020304" pitchFamily="18" charset="0"/>
              </a:rPr>
              <a:t>а) провокувати конфлікт та сприяти його розвитку;</a:t>
            </a:r>
          </a:p>
          <a:p>
            <a:pPr algn="just"/>
            <a:r>
              <a:rPr lang="uk-UA" dirty="0" smtClean="0">
                <a:latin typeface="Times New Roman" panose="02020603050405020304" pitchFamily="18" charset="0"/>
                <a:cs typeface="Times New Roman" panose="02020603050405020304" pitchFamily="18" charset="0"/>
              </a:rPr>
              <a:t>б) сприяти зменшенню виразності конфлікту або повному його припиненню;</a:t>
            </a:r>
          </a:p>
          <a:p>
            <a:pPr algn="just"/>
            <a:r>
              <a:rPr lang="uk-UA" dirty="0" smtClean="0">
                <a:latin typeface="Times New Roman" panose="02020603050405020304" pitchFamily="18" charset="0"/>
                <a:cs typeface="Times New Roman" panose="02020603050405020304" pitchFamily="18" charset="0"/>
              </a:rPr>
              <a:t>с) підтримувати ту чи іншу сторону чи обидві сторони одночасно.</a:t>
            </a:r>
            <a:endParaRPr lang="uk-UA"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870830" y="1410193"/>
            <a:ext cx="1954823" cy="1057148"/>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659521" y="2836985"/>
            <a:ext cx="2377440" cy="1219200"/>
          </a:xfrm>
          <a:prstGeom prst="rect">
            <a:avLst/>
          </a:prstGeom>
        </p:spPr>
      </p:pic>
      <p:pic>
        <p:nvPicPr>
          <p:cNvPr id="6" name="Рисунок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9659521" y="4237893"/>
            <a:ext cx="2347012" cy="1506782"/>
          </a:xfrm>
          <a:prstGeom prst="rect">
            <a:avLst/>
          </a:prstGeom>
        </p:spPr>
      </p:pic>
    </p:spTree>
    <p:extLst>
      <p:ext uri="{BB962C8B-B14F-4D97-AF65-F5344CB8AC3E}">
        <p14:creationId xmlns:p14="http://schemas.microsoft.com/office/powerpoint/2010/main" xmlns="" val="3027754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23093" y="158262"/>
            <a:ext cx="6154616" cy="3293209"/>
          </a:xfrm>
          <a:prstGeom prst="rect">
            <a:avLst/>
          </a:prstGeom>
        </p:spPr>
        <p:txBody>
          <a:bodyPr wrap="square">
            <a:spAutoFit/>
          </a:bodyPr>
          <a:lstStyle/>
          <a:p>
            <a:r>
              <a:rPr lang="uk-UA" sz="2800" b="1" dirty="0" smtClean="0">
                <a:solidFill>
                  <a:schemeClr val="accent2"/>
                </a:solidFill>
                <a:latin typeface="Times New Roman" panose="02020603050405020304" pitchFamily="18" charset="0"/>
                <a:cs typeface="Times New Roman" panose="02020603050405020304" pitchFamily="18" charset="0"/>
              </a:rPr>
              <a:t>Загальна схема динаміки конфлікту</a:t>
            </a:r>
            <a:r>
              <a:rPr lang="uk-UA" sz="2800" dirty="0" smtClean="0">
                <a:solidFill>
                  <a:schemeClr val="accent2"/>
                </a:solidFill>
                <a:latin typeface="Times New Roman" panose="02020603050405020304" pitchFamily="18" charset="0"/>
                <a:cs typeface="Times New Roman" panose="02020603050405020304" pitchFamily="18" charset="0"/>
              </a:rPr>
              <a:t> </a:t>
            </a:r>
          </a:p>
          <a:p>
            <a:r>
              <a:rPr lang="uk-UA" dirty="0" smtClean="0">
                <a:latin typeface="Times New Roman" panose="02020603050405020304" pitchFamily="18" charset="0"/>
                <a:cs typeface="Times New Roman" panose="02020603050405020304" pitchFamily="18" charset="0"/>
              </a:rPr>
              <a:t>складається з наступних періодів:</a:t>
            </a:r>
          </a:p>
          <a:p>
            <a:r>
              <a:rPr lang="uk-UA" dirty="0" smtClean="0">
                <a:latin typeface="Times New Roman" panose="02020603050405020304" pitchFamily="18" charset="0"/>
                <a:cs typeface="Times New Roman" panose="02020603050405020304" pitchFamily="18" charset="0"/>
              </a:rPr>
              <a:t>1) </a:t>
            </a:r>
            <a:r>
              <a:rPr lang="uk-UA" dirty="0" err="1" smtClean="0">
                <a:latin typeface="Times New Roman" panose="02020603050405020304" pitchFamily="18" charset="0"/>
                <a:cs typeface="Times New Roman" panose="02020603050405020304" pitchFamily="18" charset="0"/>
              </a:rPr>
              <a:t>передконфліктна</a:t>
            </a:r>
            <a:r>
              <a:rPr lang="uk-UA" dirty="0" smtClean="0">
                <a:latin typeface="Times New Roman" panose="02020603050405020304" pitchFamily="18" charset="0"/>
                <a:cs typeface="Times New Roman" panose="02020603050405020304" pitchFamily="18" charset="0"/>
              </a:rPr>
              <a:t> ситуація (латентний період, ескалація);</a:t>
            </a:r>
          </a:p>
          <a:p>
            <a:r>
              <a:rPr lang="uk-UA" dirty="0" smtClean="0">
                <a:latin typeface="Times New Roman" panose="02020603050405020304" pitchFamily="18" charset="0"/>
                <a:cs typeface="Times New Roman" panose="02020603050405020304" pitchFamily="18" charset="0"/>
              </a:rPr>
              <a:t>2) відкритий конфлікт (власне конфлікт):</a:t>
            </a:r>
          </a:p>
          <a:p>
            <a:r>
              <a:rPr lang="uk-UA" dirty="0" smtClean="0">
                <a:latin typeface="Times New Roman" panose="02020603050405020304" pitchFamily="18" charset="0"/>
                <a:cs typeface="Times New Roman" panose="02020603050405020304" pitchFamily="18" charset="0"/>
              </a:rPr>
              <a:t>• інцидент (початок конфлікту);</a:t>
            </a:r>
          </a:p>
          <a:p>
            <a:r>
              <a:rPr lang="uk-UA" dirty="0" smtClean="0">
                <a:latin typeface="Times New Roman" panose="02020603050405020304" pitchFamily="18" charset="0"/>
                <a:cs typeface="Times New Roman" panose="02020603050405020304" pitchFamily="18" charset="0"/>
              </a:rPr>
              <a:t>• ескалація (розвиток) конфлікту;</a:t>
            </a:r>
          </a:p>
          <a:p>
            <a:r>
              <a:rPr lang="uk-UA" dirty="0" smtClean="0">
                <a:latin typeface="Times New Roman" panose="02020603050405020304" pitchFamily="18" charset="0"/>
                <a:cs typeface="Times New Roman" panose="02020603050405020304" pitchFamily="18" charset="0"/>
              </a:rPr>
              <a:t>• завершення конфлікту;</a:t>
            </a:r>
          </a:p>
          <a:p>
            <a:r>
              <a:rPr lang="uk-UA" dirty="0" smtClean="0">
                <a:latin typeface="Times New Roman" panose="02020603050405020304" pitchFamily="18" charset="0"/>
                <a:cs typeface="Times New Roman" panose="02020603050405020304" pitchFamily="18" charset="0"/>
              </a:rPr>
              <a:t>3) </a:t>
            </a:r>
            <a:r>
              <a:rPr lang="uk-UA" dirty="0" err="1" smtClean="0">
                <a:latin typeface="Times New Roman" panose="02020603050405020304" pitchFamily="18" charset="0"/>
                <a:cs typeface="Times New Roman" panose="02020603050405020304" pitchFamily="18" charset="0"/>
              </a:rPr>
              <a:t>післяконфліктний</a:t>
            </a:r>
            <a:r>
              <a:rPr lang="uk-UA" dirty="0" smtClean="0">
                <a:latin typeface="Times New Roman" panose="02020603050405020304" pitchFamily="18" charset="0"/>
                <a:cs typeface="Times New Roman" panose="02020603050405020304" pitchFamily="18" charset="0"/>
              </a:rPr>
              <a:t> період.</a:t>
            </a:r>
          </a:p>
          <a:p>
            <a:pPr algn="just"/>
            <a:r>
              <a:rPr lang="uk-UA" b="1" i="1" dirty="0" err="1" smtClean="0">
                <a:latin typeface="Times New Roman" panose="02020603050405020304" pitchFamily="18" charset="0"/>
                <a:cs typeface="Times New Roman" panose="02020603050405020304" pitchFamily="18" charset="0"/>
              </a:rPr>
              <a:t>Передконфліктну</a:t>
            </a:r>
            <a:r>
              <a:rPr lang="uk-UA" b="1" i="1" dirty="0" smtClean="0">
                <a:latin typeface="Times New Roman" panose="02020603050405020304" pitchFamily="18" charset="0"/>
                <a:cs typeface="Times New Roman" panose="02020603050405020304" pitchFamily="18" charset="0"/>
              </a:rPr>
              <a:t> ситуацію</a:t>
            </a:r>
            <a:r>
              <a:rPr lang="uk-UA" dirty="0" smtClean="0">
                <a:latin typeface="Times New Roman" panose="02020603050405020304" pitchFamily="18" charset="0"/>
                <a:cs typeface="Times New Roman" panose="02020603050405020304" pitchFamily="18" charset="0"/>
              </a:rPr>
              <a:t> можна умовно поділити на три фази розвитку, для яких характерні такі особливості у відносинах сторін:</a:t>
            </a:r>
            <a:endParaRPr lang="uk-UA"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400799" y="0"/>
            <a:ext cx="5791201" cy="3257550"/>
          </a:xfrm>
          <a:prstGeom prst="rect">
            <a:avLst/>
          </a:prstGeom>
        </p:spPr>
      </p:pic>
      <p:sp>
        <p:nvSpPr>
          <p:cNvPr id="5" name="Прямоугольник 4"/>
          <p:cNvSpPr/>
          <p:nvPr/>
        </p:nvSpPr>
        <p:spPr>
          <a:xfrm>
            <a:off x="316086" y="3562029"/>
            <a:ext cx="8807939" cy="3139321"/>
          </a:xfrm>
          <a:prstGeom prst="rect">
            <a:avLst/>
          </a:prstGeom>
        </p:spPr>
        <p:txBody>
          <a:bodyPr wrap="square">
            <a:spAutoFit/>
          </a:bodyPr>
          <a:lstStyle/>
          <a:p>
            <a:pPr algn="just"/>
            <a:r>
              <a:rPr lang="ru-RU" dirty="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виникнення протиріч щодо певного спірного об'єкта; </a:t>
            </a:r>
            <a:r>
              <a:rPr lang="uk-UA" b="1" dirty="0" smtClean="0">
                <a:latin typeface="Times New Roman" panose="02020603050405020304" pitchFamily="18" charset="0"/>
                <a:cs typeface="Times New Roman" panose="02020603050405020304" pitchFamily="18" charset="0"/>
              </a:rPr>
              <a:t>зростання недовіри та соціальної напруженості</a:t>
            </a:r>
            <a:r>
              <a:rPr lang="uk-UA" dirty="0" smtClean="0">
                <a:latin typeface="Times New Roman" panose="02020603050405020304" pitchFamily="18" charset="0"/>
                <a:cs typeface="Times New Roman" panose="02020603050405020304" pitchFamily="18" charset="0"/>
              </a:rPr>
              <a:t> ; пред'явлення односторонніх чи взаємних претензій; </a:t>
            </a:r>
            <a:r>
              <a:rPr lang="uk-UA" b="1" dirty="0" smtClean="0">
                <a:latin typeface="Times New Roman" panose="02020603050405020304" pitchFamily="18" charset="0"/>
                <a:cs typeface="Times New Roman" panose="02020603050405020304" pitchFamily="18" charset="0"/>
              </a:rPr>
              <a:t>зменшення контактів та накопичення образ</a:t>
            </a:r>
            <a:r>
              <a:rPr lang="uk-UA" dirty="0" smtClean="0">
                <a:latin typeface="Times New Roman" panose="02020603050405020304" pitchFamily="18" charset="0"/>
                <a:cs typeface="Times New Roman" panose="02020603050405020304" pitchFamily="18" charset="0"/>
              </a:rPr>
              <a:t> ;</a:t>
            </a:r>
          </a:p>
          <a:p>
            <a:pPr algn="just"/>
            <a:r>
              <a:rPr lang="uk-UA" dirty="0" smtClean="0">
                <a:latin typeface="Times New Roman" panose="02020603050405020304" pitchFamily="18" charset="0"/>
                <a:cs typeface="Times New Roman" panose="02020603050405020304" pitchFamily="18" charset="0"/>
              </a:rPr>
              <a:t>• прагнення довести правомірність своїх домагань та звинувачення противника у небажанні вирішувати спірні питання «справедливими методами»; </a:t>
            </a:r>
            <a:r>
              <a:rPr lang="uk-UA" b="1" dirty="0" smtClean="0">
                <a:latin typeface="Times New Roman" panose="02020603050405020304" pitchFamily="18" charset="0"/>
                <a:cs typeface="Times New Roman" panose="02020603050405020304" pitchFamily="18" charset="0"/>
              </a:rPr>
              <a:t>замикання на своїх власних стереотипах</a:t>
            </a:r>
            <a:r>
              <a:rPr lang="uk-UA" dirty="0" smtClean="0">
                <a:latin typeface="Times New Roman" panose="02020603050405020304" pitchFamily="18" charset="0"/>
                <a:cs typeface="Times New Roman" panose="02020603050405020304" pitchFamily="18" charset="0"/>
              </a:rPr>
              <a:t> ; </a:t>
            </a:r>
            <a:r>
              <a:rPr lang="uk-UA" b="1" dirty="0" smtClean="0">
                <a:latin typeface="Times New Roman" panose="02020603050405020304" pitchFamily="18" charset="0"/>
                <a:cs typeface="Times New Roman" panose="02020603050405020304" pitchFamily="18" charset="0"/>
              </a:rPr>
              <a:t>поява упередженості та ворожості в емоційній сфері</a:t>
            </a:r>
            <a:r>
              <a:rPr lang="uk-UA" dirty="0" smtClean="0">
                <a:latin typeface="Times New Roman" panose="02020603050405020304" pitchFamily="18" charset="0"/>
                <a:cs typeface="Times New Roman" panose="02020603050405020304" pitchFamily="18" charset="0"/>
              </a:rPr>
              <a:t> ;</a:t>
            </a:r>
          </a:p>
          <a:p>
            <a:pPr algn="just"/>
            <a:r>
              <a:rPr lang="uk-UA" dirty="0" smtClean="0">
                <a:latin typeface="Times New Roman" panose="02020603050405020304" pitchFamily="18" charset="0"/>
                <a:cs typeface="Times New Roman" panose="02020603050405020304" pitchFamily="18" charset="0"/>
              </a:rPr>
              <a:t>• </a:t>
            </a:r>
            <a:r>
              <a:rPr lang="uk-UA" b="1" dirty="0" smtClean="0">
                <a:latin typeface="Times New Roman" panose="02020603050405020304" pitchFamily="18" charset="0"/>
                <a:cs typeface="Times New Roman" panose="02020603050405020304" pitchFamily="18" charset="0"/>
              </a:rPr>
              <a:t>руйнування структур взаємодії</a:t>
            </a:r>
            <a:r>
              <a:rPr lang="uk-UA" dirty="0" smtClean="0">
                <a:latin typeface="Times New Roman" panose="02020603050405020304" pitchFamily="18" charset="0"/>
                <a:cs typeface="Times New Roman" panose="02020603050405020304" pitchFamily="18" charset="0"/>
              </a:rPr>
              <a:t> ; перехід від взаємних звинувачень до загроз; зростання агресивності; "формування образу ворога" та встановлення на боротьбу з ним.</a:t>
            </a:r>
          </a:p>
          <a:p>
            <a:pPr algn="just"/>
            <a:r>
              <a:rPr lang="uk-UA" dirty="0" smtClean="0">
                <a:latin typeface="Times New Roman" panose="02020603050405020304" pitchFamily="18" charset="0"/>
                <a:cs typeface="Times New Roman" panose="02020603050405020304" pitchFamily="18" charset="0"/>
              </a:rPr>
              <a:t>Таким чином, </a:t>
            </a:r>
            <a:r>
              <a:rPr lang="uk-UA" dirty="0" err="1" smtClean="0">
                <a:latin typeface="Times New Roman" panose="02020603050405020304" pitchFamily="18" charset="0"/>
                <a:cs typeface="Times New Roman" panose="02020603050405020304" pitchFamily="18" charset="0"/>
              </a:rPr>
              <a:t>передконфліктна</a:t>
            </a:r>
            <a:r>
              <a:rPr lang="uk-UA" dirty="0" smtClean="0">
                <a:latin typeface="Times New Roman" panose="02020603050405020304" pitchFamily="18" charset="0"/>
                <a:cs typeface="Times New Roman" panose="02020603050405020304" pitchFamily="18" charset="0"/>
              </a:rPr>
              <a:t> ситуація поступово трансформується у відкритий конфлікт. </a:t>
            </a:r>
            <a:endParaRPr lang="uk-UA" dirty="0">
              <a:latin typeface="Times New Roman" panose="02020603050405020304" pitchFamily="18" charset="0"/>
              <a:cs typeface="Times New Roman" panose="02020603050405020304" pitchFamily="18" charset="0"/>
            </a:endParaRPr>
          </a:p>
        </p:txBody>
      </p:sp>
      <p:pic>
        <p:nvPicPr>
          <p:cNvPr id="8" name="Рисунок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251459" y="4325815"/>
            <a:ext cx="3005953" cy="2251563"/>
          </a:xfrm>
          <a:prstGeom prst="rect">
            <a:avLst/>
          </a:prstGeom>
        </p:spPr>
      </p:pic>
    </p:spTree>
    <p:extLst>
      <p:ext uri="{BB962C8B-B14F-4D97-AF65-F5344CB8AC3E}">
        <p14:creationId xmlns:p14="http://schemas.microsoft.com/office/powerpoint/2010/main" xmlns="" val="428978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2383" y="157493"/>
            <a:ext cx="9313985" cy="6494085"/>
          </a:xfrm>
          <a:prstGeom prst="rect">
            <a:avLst/>
          </a:prstGeom>
        </p:spPr>
        <p:txBody>
          <a:bodyPr wrap="square">
            <a:spAutoFit/>
          </a:bodyPr>
          <a:lstStyle/>
          <a:p>
            <a:pPr algn="just"/>
            <a:r>
              <a:rPr lang="uk-UA" sz="2800" b="1" dirty="0" smtClean="0">
                <a:solidFill>
                  <a:schemeClr val="accent2"/>
                </a:solidFill>
                <a:latin typeface="Times New Roman" panose="02020603050405020304" pitchFamily="18" charset="0"/>
                <a:cs typeface="Times New Roman" panose="02020603050405020304" pitchFamily="18" charset="0"/>
              </a:rPr>
              <a:t>ВІДКРИТИЙ КОНФЛІКТ</a:t>
            </a:r>
          </a:p>
          <a:p>
            <a:pPr algn="just"/>
            <a:r>
              <a:rPr lang="uk-UA" sz="2800" b="1" dirty="0" smtClean="0">
                <a:solidFill>
                  <a:schemeClr val="accent2"/>
                </a:solidFill>
                <a:latin typeface="Times New Roman" panose="02020603050405020304" pitchFamily="18" charset="0"/>
                <a:cs typeface="Times New Roman" panose="02020603050405020304" pitchFamily="18" charset="0"/>
              </a:rPr>
              <a:t>Інцидент</a:t>
            </a:r>
            <a:r>
              <a:rPr lang="uk-UA" sz="2800" dirty="0" smtClean="0">
                <a:solidFill>
                  <a:schemeClr val="accent2"/>
                </a:solidFill>
                <a:latin typeface="Times New Roman" panose="02020603050405020304" pitchFamily="18" charset="0"/>
                <a:cs typeface="Times New Roman" panose="02020603050405020304" pitchFamily="18" charset="0"/>
              </a:rPr>
              <a:t>. </a:t>
            </a:r>
          </a:p>
          <a:p>
            <a:pPr algn="just"/>
            <a:r>
              <a:rPr lang="uk-UA" dirty="0" smtClean="0">
                <a:latin typeface="Times New Roman" panose="02020603050405020304" pitchFamily="18" charset="0"/>
                <a:cs typeface="Times New Roman" panose="02020603050405020304" pitchFamily="18" charset="0"/>
              </a:rPr>
              <a:t>Перехід конфлікту з латентного стану у відкрите протиборство відбувається внаслідок того чи іншого інциденту (від лат. </a:t>
            </a:r>
            <a:r>
              <a:rPr lang="uk-UA" dirty="0" err="1" smtClean="0">
                <a:latin typeface="Times New Roman" panose="02020603050405020304" pitchFamily="18" charset="0"/>
                <a:cs typeface="Times New Roman" panose="02020603050405020304" pitchFamily="18" charset="0"/>
              </a:rPr>
              <a:t>incidens</a:t>
            </a:r>
            <a:r>
              <a:rPr lang="uk-UA" dirty="0" smtClean="0">
                <a:latin typeface="Times New Roman" panose="02020603050405020304" pitchFamily="18" charset="0"/>
                <a:cs typeface="Times New Roman" panose="02020603050405020304" pitchFamily="18" charset="0"/>
              </a:rPr>
              <a:t> – випадок, що трапляється).</a:t>
            </a:r>
          </a:p>
          <a:p>
            <a:pPr algn="just"/>
            <a:r>
              <a:rPr lang="uk-UA" dirty="0" smtClean="0">
                <a:latin typeface="Times New Roman" panose="02020603050405020304" pitchFamily="18" charset="0"/>
                <a:cs typeface="Times New Roman" panose="02020603050405020304" pitchFamily="18" charset="0"/>
              </a:rPr>
              <a:t>Інцидент конфлікту слід відрізняти від його приводу. Привід – це конкретна подія, що є поштовхом, предметом початку конфліктних дій. При цьому воно може виникнути випадково, а може й спеціально вигадуватися, але принаймні привід ще не є конфліктом. На відміну від цього, інцидент – це вже початок конфлікту.</a:t>
            </a:r>
          </a:p>
          <a:p>
            <a:pPr algn="just"/>
            <a:r>
              <a:rPr lang="uk-UA" dirty="0" smtClean="0">
                <a:latin typeface="Times New Roman" panose="02020603050405020304" pitchFamily="18" charset="0"/>
                <a:cs typeface="Times New Roman" panose="02020603050405020304" pitchFamily="18" charset="0"/>
              </a:rPr>
              <a:t>Інцидент може статися випадково, а може бути спровокований суб'єктом (суб'єктами) конфлікту або з'явитися результатом природного перебігу подій. В окремих випадках інцидент готує і провокує якась «третя» сила, яка має свої інтереси в передбачуваному «чужому» конфлікті.</a:t>
            </a:r>
          </a:p>
          <a:p>
            <a:pPr algn="just"/>
            <a:r>
              <a:rPr lang="uk-UA" dirty="0" smtClean="0">
                <a:latin typeface="Times New Roman" panose="02020603050405020304" pitchFamily="18" charset="0"/>
                <a:cs typeface="Times New Roman" panose="02020603050405020304" pitchFamily="18" charset="0"/>
              </a:rPr>
              <a:t>Можна виділити чотири типи інциденту за характером виникнення (Ф. М. </a:t>
            </a:r>
            <a:r>
              <a:rPr lang="uk-UA" dirty="0" err="1" smtClean="0">
                <a:latin typeface="Times New Roman" panose="02020603050405020304" pitchFamily="18" charset="0"/>
                <a:cs typeface="Times New Roman" panose="02020603050405020304" pitchFamily="18" charset="0"/>
              </a:rPr>
              <a:t>Бородкін</a:t>
            </a:r>
            <a:r>
              <a:rPr lang="uk-UA" dirty="0" smtClean="0">
                <a:latin typeface="Times New Roman" panose="02020603050405020304" pitchFamily="18" charset="0"/>
                <a:cs typeface="Times New Roman" panose="02020603050405020304" pitchFamily="18" charset="0"/>
              </a:rPr>
              <a:t> та </a:t>
            </a:r>
          </a:p>
          <a:p>
            <a:pPr algn="just"/>
            <a:r>
              <a:rPr lang="uk-UA" dirty="0" smtClean="0">
                <a:latin typeface="Times New Roman" panose="02020603050405020304" pitchFamily="18" charset="0"/>
                <a:cs typeface="Times New Roman" panose="02020603050405020304" pitchFamily="18" charset="0"/>
              </a:rPr>
              <a:t>Н. М. Коряк «Увага: конфлікт!»):</a:t>
            </a:r>
          </a:p>
          <a:p>
            <a:pPr algn="just"/>
            <a:r>
              <a:rPr lang="uk-UA" dirty="0" smtClean="0">
                <a:latin typeface="Times New Roman" panose="02020603050405020304" pitchFamily="18" charset="0"/>
                <a:cs typeface="Times New Roman" panose="02020603050405020304" pitchFamily="18" charset="0"/>
              </a:rPr>
              <a:t>1) об'єктивні цілеспрямовані інциденти (наприклад, запроваджуються нові форми навчання, і виникає необхідність зміни структури викладання та заміни викладацького складу);</a:t>
            </a:r>
          </a:p>
          <a:p>
            <a:pPr algn="just"/>
            <a:r>
              <a:rPr lang="uk-UA" dirty="0" smtClean="0">
                <a:latin typeface="Times New Roman" panose="02020603050405020304" pitchFamily="18" charset="0"/>
                <a:cs typeface="Times New Roman" panose="02020603050405020304" pitchFamily="18" charset="0"/>
              </a:rPr>
              <a:t>2) об'єктивні нецілеспрямовані інциденти (природний хід розвитку виробництва приходить у суперечність із існуючою організацією праці);</a:t>
            </a:r>
          </a:p>
          <a:p>
            <a:pPr algn="just"/>
            <a:r>
              <a:rPr lang="uk-UA" dirty="0" smtClean="0">
                <a:latin typeface="Times New Roman" panose="02020603050405020304" pitchFamily="18" charset="0"/>
                <a:cs typeface="Times New Roman" panose="02020603050405020304" pitchFamily="18" charset="0"/>
              </a:rPr>
              <a:t>3) суб'єктивні цілеспрямовані інциденти (людина йде на конфлікт, щоб вирішувати свої проблеми);</a:t>
            </a:r>
          </a:p>
          <a:p>
            <a:pPr algn="just"/>
            <a:r>
              <a:rPr lang="uk-UA" dirty="0" smtClean="0">
                <a:latin typeface="Times New Roman" panose="02020603050405020304" pitchFamily="18" charset="0"/>
                <a:cs typeface="Times New Roman" panose="02020603050405020304" pitchFamily="18" charset="0"/>
              </a:rPr>
              <a:t>4) суб'єктивні нецілеспрямовані (ненароком зіткнулися інтереси двох або декількох сторін) інциденти.</a:t>
            </a:r>
            <a:endParaRPr lang="uk-UA"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636368" y="633045"/>
            <a:ext cx="3207727" cy="2405795"/>
          </a:xfrm>
          <a:prstGeom prst="rect">
            <a:avLst/>
          </a:prstGeom>
        </p:spPr>
      </p:pic>
    </p:spTree>
    <p:extLst>
      <p:ext uri="{BB962C8B-B14F-4D97-AF65-F5344CB8AC3E}">
        <p14:creationId xmlns:p14="http://schemas.microsoft.com/office/powerpoint/2010/main" xmlns="" val="3233271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6539" y="0"/>
            <a:ext cx="9604131" cy="6340197"/>
          </a:xfrm>
          <a:prstGeom prst="rect">
            <a:avLst/>
          </a:prstGeom>
        </p:spPr>
        <p:txBody>
          <a:bodyPr wrap="square">
            <a:spAutoFit/>
          </a:bodyPr>
          <a:lstStyle/>
          <a:p>
            <a:pPr algn="just"/>
            <a:r>
              <a:rPr lang="uk-UA" sz="2800" b="1" dirty="0" smtClean="0">
                <a:solidFill>
                  <a:schemeClr val="accent2"/>
                </a:solidFill>
                <a:latin typeface="Times New Roman" panose="02020603050405020304" pitchFamily="18" charset="0"/>
                <a:cs typeface="Times New Roman" panose="02020603050405020304" pitchFamily="18" charset="0"/>
              </a:rPr>
              <a:t>Ескалація</a:t>
            </a:r>
            <a:r>
              <a:rPr lang="uk-UA" b="1" dirty="0" smtClean="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 від лат. </a:t>
            </a:r>
            <a:r>
              <a:rPr lang="uk-UA" dirty="0" err="1" smtClean="0">
                <a:latin typeface="Times New Roman" panose="02020603050405020304" pitchFamily="18" charset="0"/>
                <a:cs typeface="Times New Roman" panose="02020603050405020304" pitchFamily="18" charset="0"/>
              </a:rPr>
              <a:t>scala</a:t>
            </a:r>
            <a:r>
              <a:rPr lang="uk-UA" dirty="0" smtClean="0">
                <a:latin typeface="Times New Roman" panose="02020603050405020304" pitchFamily="18" charset="0"/>
                <a:cs typeface="Times New Roman" panose="02020603050405020304" pitchFamily="18" charset="0"/>
              </a:rPr>
              <a:t> - сходи) - це найінтенсивніший по емоційному фону і етап конфліктної взаємодії, що швидко розвивається.</a:t>
            </a:r>
          </a:p>
          <a:p>
            <a:pPr algn="just"/>
            <a:endParaRPr lang="uk-UA" dirty="0" smtClean="0">
              <a:latin typeface="Times New Roman" panose="02020603050405020304" pitchFamily="18" charset="0"/>
              <a:cs typeface="Times New Roman" panose="02020603050405020304" pitchFamily="18" charset="0"/>
            </a:endParaRPr>
          </a:p>
          <a:p>
            <a:pPr algn="just"/>
            <a:r>
              <a:rPr lang="uk-UA" dirty="0" smtClean="0">
                <a:latin typeface="Times New Roman" panose="02020603050405020304" pitchFamily="18" charset="0"/>
                <a:cs typeface="Times New Roman" panose="02020603050405020304" pitchFamily="18" charset="0"/>
              </a:rPr>
              <a:t>Ознаки ескалації у конфліктній взаємодії </a:t>
            </a:r>
          </a:p>
          <a:p>
            <a:pPr algn="just"/>
            <a:r>
              <a:rPr lang="uk-UA" dirty="0" smtClean="0">
                <a:latin typeface="Times New Roman" panose="02020603050405020304" pitchFamily="18" charset="0"/>
                <a:cs typeface="Times New Roman" panose="02020603050405020304" pitchFamily="18" charset="0"/>
              </a:rPr>
              <a:t>1. У діях та поведінці учасників зменшується когнітивна чи раціональна складова. </a:t>
            </a:r>
          </a:p>
          <a:p>
            <a:pPr algn="just"/>
            <a:r>
              <a:rPr lang="uk-UA" dirty="0" smtClean="0">
                <a:latin typeface="Times New Roman" panose="02020603050405020304" pitchFamily="18" charset="0"/>
                <a:cs typeface="Times New Roman" panose="02020603050405020304" pitchFamily="18" charset="0"/>
              </a:rPr>
              <a:t>2. На перше місце міжособистісних відносинах протиборчих сторін виходить негативна оцінка одне одного, сприйняття виключає цілісне зміст, акцентуючи лише негативні риси опонента. </a:t>
            </a:r>
          </a:p>
          <a:p>
            <a:pPr algn="just"/>
            <a:r>
              <a:rPr lang="uk-UA" dirty="0" smtClean="0">
                <a:latin typeface="Times New Roman" panose="02020603050405020304" pitchFamily="18" charset="0"/>
                <a:cs typeface="Times New Roman" panose="02020603050405020304" pitchFamily="18" charset="0"/>
              </a:rPr>
              <a:t>3. У зв'язку із зниженням управління ситуацією взаємодії збільшується емоційна напруга в учасників конфлікту. </a:t>
            </a:r>
          </a:p>
          <a:p>
            <a:pPr algn="just"/>
            <a:r>
              <a:rPr lang="uk-UA" dirty="0" smtClean="0">
                <a:latin typeface="Times New Roman" panose="02020603050405020304" pitchFamily="18" charset="0"/>
                <a:cs typeface="Times New Roman" panose="02020603050405020304" pitchFamily="18" charset="0"/>
              </a:rPr>
              <a:t>4. Домінування суб'єктивних випадів і критика особистісних рис опонента натомість аргументації та аргументів на користь підтримуваних інтересів. </a:t>
            </a:r>
          </a:p>
          <a:p>
            <a:pPr algn="just"/>
            <a:r>
              <a:rPr lang="uk-UA" dirty="0" smtClean="0">
                <a:latin typeface="Times New Roman" panose="02020603050405020304" pitchFamily="18" charset="0"/>
                <a:cs typeface="Times New Roman" panose="02020603050405020304" pitchFamily="18" charset="0"/>
              </a:rPr>
              <a:t>На етапі ескалації головним протиріччям можуть виступати вже не цілі та інтереси суб'єктів конфліктної взаємодії, </a:t>
            </a:r>
            <a:r>
              <a:rPr lang="uk-UA" b="1" dirty="0" smtClean="0">
                <a:latin typeface="Times New Roman" panose="02020603050405020304" pitchFamily="18" charset="0"/>
                <a:cs typeface="Times New Roman" panose="02020603050405020304" pitchFamily="18" charset="0"/>
              </a:rPr>
              <a:t>а особистісні протиріччя</a:t>
            </a:r>
            <a:r>
              <a:rPr lang="uk-UA" dirty="0" smtClean="0">
                <a:latin typeface="Times New Roman" panose="02020603050405020304" pitchFamily="18" charset="0"/>
                <a:cs typeface="Times New Roman" panose="02020603050405020304" pitchFamily="18" charset="0"/>
              </a:rPr>
              <a:t> . У зв'язку з цим виявляються інші інтереси сторін, що посилюють атмосферу конфлікту. Будь-які інтереси при ескалації </a:t>
            </a:r>
            <a:r>
              <a:rPr lang="uk-UA" b="1" dirty="0" smtClean="0">
                <a:latin typeface="Times New Roman" panose="02020603050405020304" pitchFamily="18" charset="0"/>
                <a:cs typeface="Times New Roman" panose="02020603050405020304" pitchFamily="18" charset="0"/>
              </a:rPr>
              <a:t>максимально поляризуються, учасники повністю відкидають інтереси протилежної сторони</a:t>
            </a:r>
            <a:r>
              <a:rPr lang="uk-UA" dirty="0" smtClean="0">
                <a:latin typeface="Times New Roman" panose="02020603050405020304" pitchFamily="18" charset="0"/>
                <a:cs typeface="Times New Roman" panose="02020603050405020304" pitchFamily="18" charset="0"/>
              </a:rPr>
              <a:t> . Через збільшення агресивності цьому етапі може статися втрата істинного первісного предмета протиріччя. Тому конфліктна ситуація перестає залежати від причин, що спонукали учасників до конфлікту, і може розвиватися після зменшення цінності і значущості первісного предмета протиріччя.</a:t>
            </a:r>
          </a:p>
          <a:p>
            <a:pPr algn="just"/>
            <a:r>
              <a:rPr lang="uk-UA" dirty="0" smtClean="0">
                <a:latin typeface="Times New Roman" panose="02020603050405020304" pitchFamily="18" charset="0"/>
                <a:cs typeface="Times New Roman" panose="02020603050405020304" pitchFamily="18" charset="0"/>
              </a:rPr>
              <a:t>Фаза ескалації конфлікту-найнебезпечніший етап усієї конфліктної ситуації, оскільки саме в цей час спочатку міжособистісний конфлікт може перерости в </a:t>
            </a:r>
            <a:r>
              <a:rPr lang="uk-UA" dirty="0" err="1" smtClean="0">
                <a:latin typeface="Times New Roman" panose="02020603050405020304" pitchFamily="18" charset="0"/>
                <a:cs typeface="Times New Roman" panose="02020603050405020304" pitchFamily="18" charset="0"/>
              </a:rPr>
              <a:t>міжгруповий</a:t>
            </a:r>
            <a:r>
              <a:rPr lang="uk-UA" dirty="0" smtClean="0">
                <a:latin typeface="Times New Roman" panose="02020603050405020304" pitchFamily="18" charset="0"/>
                <a:cs typeface="Times New Roman" panose="02020603050405020304" pitchFamily="18" charset="0"/>
              </a:rPr>
              <a:t>. Це, своєю чергою, веде до різноманітності використовуваних на стадії відкритого конфлікту коштів.</a:t>
            </a:r>
            <a:endParaRPr lang="uk-UA" dirty="0">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004546" y="1927713"/>
            <a:ext cx="2047875" cy="2228850"/>
          </a:xfrm>
          <a:prstGeom prst="rect">
            <a:avLst/>
          </a:prstGeom>
        </p:spPr>
      </p:pic>
    </p:spTree>
    <p:extLst>
      <p:ext uri="{BB962C8B-B14F-4D97-AF65-F5344CB8AC3E}">
        <p14:creationId xmlns:p14="http://schemas.microsoft.com/office/powerpoint/2010/main" xmlns="" val="2567168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34108" y="219809"/>
            <a:ext cx="9012115" cy="6186309"/>
          </a:xfrm>
          <a:prstGeom prst="rect">
            <a:avLst/>
          </a:prstGeom>
        </p:spPr>
        <p:txBody>
          <a:bodyPr wrap="square">
            <a:spAutoFit/>
          </a:bodyPr>
          <a:lstStyle/>
          <a:p>
            <a:pPr algn="just"/>
            <a:r>
              <a:rPr lang="uk-UA" b="1" dirty="0" smtClean="0">
                <a:latin typeface="Times New Roman" panose="02020603050405020304" pitchFamily="18" charset="0"/>
                <a:cs typeface="Times New Roman" panose="02020603050405020304" pitchFamily="18" charset="0"/>
              </a:rPr>
              <a:t>Структурні зміни, які можуть статися на етапі ескалації</a:t>
            </a:r>
            <a:r>
              <a:rPr lang="uk-UA" dirty="0" smtClean="0">
                <a:latin typeface="Times New Roman" panose="02020603050405020304" pitchFamily="18" charset="0"/>
                <a:cs typeface="Times New Roman" panose="02020603050405020304" pitchFamily="18" charset="0"/>
              </a:rPr>
              <a:t> :</a:t>
            </a:r>
          </a:p>
          <a:p>
            <a:pPr algn="just"/>
            <a:r>
              <a:rPr lang="uk-UA" dirty="0" smtClean="0">
                <a:latin typeface="Times New Roman" panose="02020603050405020304" pitchFamily="18" charset="0"/>
                <a:cs typeface="Times New Roman" panose="02020603050405020304" pitchFamily="18" charset="0"/>
              </a:rPr>
              <a:t>▪ зміна тимчасових, просторових, зовнішніх та внутрішніх кордонів конфлікту; </a:t>
            </a:r>
          </a:p>
          <a:p>
            <a:pPr algn="just"/>
            <a:r>
              <a:rPr lang="uk-UA" dirty="0" smtClean="0">
                <a:latin typeface="Times New Roman" panose="02020603050405020304" pitchFamily="18" charset="0"/>
                <a:cs typeface="Times New Roman" panose="02020603050405020304" pitchFamily="18" charset="0"/>
              </a:rPr>
              <a:t>▪ зміна кількості учасників; </a:t>
            </a:r>
          </a:p>
          <a:p>
            <a:pPr algn="just"/>
            <a:r>
              <a:rPr lang="uk-UA" dirty="0" smtClean="0">
                <a:latin typeface="Times New Roman" panose="02020603050405020304" pitchFamily="18" charset="0"/>
                <a:cs typeface="Times New Roman" panose="02020603050405020304" pitchFamily="18" charset="0"/>
              </a:rPr>
              <a:t>▪ зміна пріоритетів у предметній галузі конфлікту; </a:t>
            </a:r>
          </a:p>
          <a:p>
            <a:pPr algn="just"/>
            <a:r>
              <a:rPr lang="uk-UA" dirty="0" smtClean="0">
                <a:latin typeface="Times New Roman" panose="02020603050405020304" pitchFamily="18" charset="0"/>
                <a:cs typeface="Times New Roman" panose="02020603050405020304" pitchFamily="18" charset="0"/>
              </a:rPr>
              <a:t>▪ зміна суб'єктивного сприйняття конфлікту. </a:t>
            </a:r>
          </a:p>
          <a:p>
            <a:pPr algn="just"/>
            <a:r>
              <a:rPr lang="uk-UA" dirty="0" smtClean="0">
                <a:latin typeface="Times New Roman" panose="02020603050405020304" pitchFamily="18" charset="0"/>
                <a:cs typeface="Times New Roman" panose="02020603050405020304" pitchFamily="18" charset="0"/>
              </a:rPr>
              <a:t>Легко помітити, що ескалація може викликати структурні зміни всіх компонент конфліктної ситуації. Всі зміни спрямовані у бік збільшення та зростання компонента.</a:t>
            </a:r>
          </a:p>
          <a:p>
            <a:pPr algn="just"/>
            <a:r>
              <a:rPr lang="uk-UA" dirty="0" smtClean="0">
                <a:latin typeface="Times New Roman" panose="02020603050405020304" pitchFamily="18" charset="0"/>
                <a:cs typeface="Times New Roman" panose="02020603050405020304" pitchFamily="18" charset="0"/>
              </a:rPr>
              <a:t>На піку ескалації відбуваються якісні зміни рангу учасників, утворюючи іншу ієрархію всіх суб'єктів конфліктної взаємодії. </a:t>
            </a:r>
          </a:p>
          <a:p>
            <a:pPr algn="just"/>
            <a:r>
              <a:rPr lang="uk-UA" dirty="0" smtClean="0">
                <a:latin typeface="Times New Roman" panose="02020603050405020304" pitchFamily="18" charset="0"/>
                <a:cs typeface="Times New Roman" panose="02020603050405020304" pitchFamily="18" charset="0"/>
              </a:rPr>
              <a:t>Зміна суб'єктивного сприйняття конфлікту на стадії ескалації відбуваються так:</a:t>
            </a:r>
          </a:p>
          <a:p>
            <a:pPr algn="just"/>
            <a:r>
              <a:rPr lang="uk-UA" dirty="0" smtClean="0">
                <a:latin typeface="Times New Roman" panose="02020603050405020304" pitchFamily="18" charset="0"/>
                <a:cs typeface="Times New Roman" panose="02020603050405020304" pitchFamily="18" charset="0"/>
              </a:rPr>
              <a:t>• зростання значущості та цінності власних інтересів в учасників конфлікту; </a:t>
            </a:r>
          </a:p>
          <a:p>
            <a:pPr algn="just"/>
            <a:r>
              <a:rPr lang="uk-UA" dirty="0" smtClean="0">
                <a:latin typeface="Times New Roman" panose="02020603050405020304" pitchFamily="18" charset="0"/>
                <a:cs typeface="Times New Roman" panose="02020603050405020304" pitchFamily="18" charset="0"/>
              </a:rPr>
              <a:t>• психічна напруженість збільшується та відкидає підстави для спільного вирішення проблемної ситуації; </a:t>
            </a:r>
          </a:p>
          <a:p>
            <a:pPr algn="just"/>
            <a:r>
              <a:rPr lang="uk-UA" dirty="0" smtClean="0">
                <a:latin typeface="Times New Roman" panose="02020603050405020304" pitchFamily="18" charset="0"/>
                <a:cs typeface="Times New Roman" panose="02020603050405020304" pitchFamily="18" charset="0"/>
              </a:rPr>
              <a:t>• дії проти опонента та тверда позиція непоступливості своїх інтересів та поглядів; </a:t>
            </a:r>
          </a:p>
          <a:p>
            <a:pPr algn="just"/>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регресуюче</a:t>
            </a:r>
            <a:r>
              <a:rPr lang="uk-UA" dirty="0" smtClean="0">
                <a:latin typeface="Times New Roman" panose="02020603050405020304" pitchFamily="18" charset="0"/>
                <a:cs typeface="Times New Roman" panose="02020603050405020304" pitchFamily="18" charset="0"/>
              </a:rPr>
              <a:t> функціонування психіки, збільшення емоційної напруги; </a:t>
            </a:r>
          </a:p>
          <a:p>
            <a:pPr algn="just"/>
            <a:r>
              <a:rPr lang="uk-UA" dirty="0" smtClean="0">
                <a:latin typeface="Times New Roman" panose="02020603050405020304" pitchFamily="18" charset="0"/>
                <a:cs typeface="Times New Roman" panose="02020603050405020304" pitchFamily="18" charset="0"/>
              </a:rPr>
              <a:t>• виняткове уявлення про опонента як ворога, абсолютизація його негативних рис і властивостей особистості. </a:t>
            </a:r>
          </a:p>
          <a:p>
            <a:pPr algn="just"/>
            <a:endParaRPr lang="uk-UA" dirty="0" smtClean="0">
              <a:latin typeface="Times New Roman" panose="02020603050405020304" pitchFamily="18" charset="0"/>
              <a:cs typeface="Times New Roman" panose="02020603050405020304" pitchFamily="18" charset="0"/>
            </a:endParaRPr>
          </a:p>
          <a:p>
            <a:pPr algn="just"/>
            <a:r>
              <a:rPr lang="uk-UA" b="1" dirty="0" smtClean="0">
                <a:latin typeface="Times New Roman" panose="02020603050405020304" pitchFamily="18" charset="0"/>
                <a:cs typeface="Times New Roman" panose="02020603050405020304" pitchFamily="18" charset="0"/>
              </a:rPr>
              <a:t>При загостренні конфлікту свідома складова суб'єктів конфлікту зменшується на користь несвідомого</a:t>
            </a:r>
            <a:r>
              <a:rPr lang="uk-UA" dirty="0" smtClean="0">
                <a:latin typeface="Times New Roman" panose="02020603050405020304" pitchFamily="18" charset="0"/>
                <a:cs typeface="Times New Roman" panose="02020603050405020304" pitchFamily="18" charset="0"/>
              </a:rPr>
              <a:t> . Захисні механізми психіки особистості націлені збереження внутрішнього стану індивіда, але з конструктивне вирішення зовнішньої конфліктної ситуації.</a:t>
            </a:r>
            <a:endParaRPr lang="uk-UA"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346223" y="0"/>
            <a:ext cx="2722046" cy="2038876"/>
          </a:xfrm>
          <a:prstGeom prst="rect">
            <a:avLst/>
          </a:prstGeom>
        </p:spPr>
      </p:pic>
    </p:spTree>
    <p:extLst>
      <p:ext uri="{BB962C8B-B14F-4D97-AF65-F5344CB8AC3E}">
        <p14:creationId xmlns:p14="http://schemas.microsoft.com/office/powerpoint/2010/main" xmlns="" val="2564055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117693"/>
            <a:ext cx="10199076" cy="6463308"/>
          </a:xfrm>
          <a:prstGeom prst="rect">
            <a:avLst/>
          </a:prstGeom>
        </p:spPr>
        <p:txBody>
          <a:bodyPr wrap="square">
            <a:spAutoFit/>
          </a:bodyPr>
          <a:lstStyle/>
          <a:p>
            <a:r>
              <a:rPr lang="uk-UA" dirty="0" smtClean="0">
                <a:latin typeface="Times New Roman" panose="02020603050405020304" pitchFamily="18" charset="0"/>
                <a:cs typeface="Times New Roman" panose="02020603050405020304" pitchFamily="18" charset="0"/>
              </a:rPr>
              <a:t>На цій стадії утрудняються будь-які переговори або інші мирні способи вирішення конфлікту. Емоції часто починають захльостувати, почуття заглушають розум. Головне завдання полягає в тому, щоб за всяку ціну завдати якомога більшої шкоди противнику.</a:t>
            </a:r>
          </a:p>
          <a:p>
            <a:r>
              <a:rPr lang="uk-UA" b="1" u="sng" dirty="0" smtClean="0">
                <a:latin typeface="Times New Roman" panose="02020603050405020304" pitchFamily="18" charset="0"/>
                <a:cs typeface="Times New Roman" panose="02020603050405020304" pitchFamily="18" charset="0"/>
              </a:rPr>
              <a:t>Важливі особливості ескалації конфлікту.</a:t>
            </a:r>
            <a:endParaRPr lang="uk-UA"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a:pPr>
            <a:r>
              <a:rPr lang="uk-UA" b="1" dirty="0" smtClean="0">
                <a:latin typeface="Times New Roman" panose="02020603050405020304" pitchFamily="18" charset="0"/>
                <a:cs typeface="Times New Roman" panose="02020603050405020304" pitchFamily="18" charset="0"/>
              </a:rPr>
              <a:t>Створення образу ворога</a:t>
            </a:r>
            <a:r>
              <a:rPr lang="uk-UA" dirty="0" smtClean="0">
                <a:latin typeface="Times New Roman" panose="02020603050405020304" pitchFamily="18" charset="0"/>
                <a:cs typeface="Times New Roman" panose="02020603050405020304" pitchFamily="18" charset="0"/>
              </a:rPr>
              <a:t> .</a:t>
            </a:r>
          </a:p>
          <a:p>
            <a:pPr marL="342900" indent="-342900" algn="just">
              <a:buFont typeface="+mj-lt"/>
              <a:buAutoNum type="arabicPeriod"/>
            </a:pPr>
            <a:r>
              <a:rPr lang="uk-UA" b="1" dirty="0" smtClean="0">
                <a:latin typeface="Times New Roman" panose="02020603050405020304" pitchFamily="18" charset="0"/>
                <a:cs typeface="Times New Roman" panose="02020603050405020304" pitchFamily="18" charset="0"/>
              </a:rPr>
              <a:t>Демонстрація сили та загроза її застосування</a:t>
            </a:r>
            <a:r>
              <a:rPr lang="uk-UA" dirty="0" smtClean="0">
                <a:latin typeface="Times New Roman" panose="02020603050405020304" pitchFamily="18" charset="0"/>
                <a:cs typeface="Times New Roman" panose="02020603050405020304" pitchFamily="18" charset="0"/>
              </a:rPr>
              <a:t> . При цьому кожен сподівається, що така його позиція призведе до капітуляції супротивника. Проте в результаті, як правило, супротивник лише мобілізує власні ресурси, спричиняючи подальшу ескалацію. Тут вступає в дію девіз «хто не з нами, той проти нас», що завжди робить боротьбу. Невипадково він найчастіше використовується, коли розвиток конфлікту досягає свого піку. Після того як образ ворога створено, логіка та психологія боротьби з ним стають гранично ясними та чіткими: «Якщо ворог не здається, його знищують». Природною реакцією на демонстрацію сили та загрозу її застосування є спроба захиститись. Але, як відомо, найкращий спосіб захисту – напад. Тому загроза силою найчастіше лише провокує насильство та подальшу ескалацію конфлікту.</a:t>
            </a:r>
          </a:p>
          <a:p>
            <a:pPr marL="342900" indent="-342900" algn="just">
              <a:buFont typeface="+mj-lt"/>
              <a:buAutoNum type="arabicPeriod"/>
            </a:pPr>
            <a:r>
              <a:rPr lang="uk-UA" b="1" dirty="0" smtClean="0">
                <a:latin typeface="Times New Roman" panose="02020603050405020304" pitchFamily="18" charset="0"/>
                <a:cs typeface="Times New Roman" panose="02020603050405020304" pitchFamily="18" charset="0"/>
              </a:rPr>
              <a:t>Застосування насильства</a:t>
            </a:r>
            <a:r>
              <a:rPr lang="uk-UA" dirty="0" smtClean="0">
                <a:latin typeface="Times New Roman" panose="02020603050405020304" pitchFamily="18" charset="0"/>
                <a:cs typeface="Times New Roman" panose="02020603050405020304" pitchFamily="18" charset="0"/>
              </a:rPr>
              <a:t> – ще одна істотна характеристика етапу ескалації конфлікту. Насильство виступає найжорсткішим способом підпорядкування одних іншими. Це останній аргумент у суперечці, та її застосування свідчить у тому, що настала гранична стадія в ескалації конфлікту, вища фаза його розвитку.</a:t>
            </a:r>
          </a:p>
          <a:p>
            <a:pPr marL="342900" indent="-342900" algn="just">
              <a:buFont typeface="+mj-lt"/>
              <a:buAutoNum type="arabicPeriod"/>
            </a:pPr>
            <a:r>
              <a:rPr lang="uk-UA" b="1" dirty="0" smtClean="0">
                <a:latin typeface="Times New Roman" panose="02020603050405020304" pitchFamily="18" charset="0"/>
                <a:cs typeface="Times New Roman" panose="02020603050405020304" pitchFamily="18" charset="0"/>
              </a:rPr>
              <a:t>Тенденція до розширення та поглиблення конфлікту</a:t>
            </a:r>
            <a:r>
              <a:rPr lang="uk-UA" dirty="0" smtClean="0">
                <a:latin typeface="Times New Roman" panose="02020603050405020304" pitchFamily="18" charset="0"/>
                <a:cs typeface="Times New Roman" panose="02020603050405020304" pitchFamily="18" charset="0"/>
              </a:rPr>
              <a:t> . Конфлікт не існує у постійних рамках та в одному стані. Почавшись одному місці, він починає «розповзатися», охоплювати нові сфери, території, соціальні рівні і навіть країни. Виникнувши, наприклад, як суто виробничий, діловий конфлікт між двома членами організації, він надалі може охоплювати соціально-психологічну та ідеологічну сфери, з міжособистісного рівня перейти на </a:t>
            </a:r>
            <a:r>
              <a:rPr lang="uk-UA" dirty="0" err="1" smtClean="0">
                <a:latin typeface="Times New Roman" panose="02020603050405020304" pitchFamily="18" charset="0"/>
                <a:cs typeface="Times New Roman" panose="02020603050405020304" pitchFamily="18" charset="0"/>
              </a:rPr>
              <a:t>міжгруповий</a:t>
            </a:r>
            <a:r>
              <a:rPr lang="uk-UA" dirty="0" smtClean="0">
                <a:latin typeface="Times New Roman" panose="02020603050405020304" pitchFamily="18" charset="0"/>
                <a:cs typeface="Times New Roman" panose="02020603050405020304" pitchFamily="18" charset="0"/>
              </a:rPr>
              <a:t> рівень тощо.</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241463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7730" y="210164"/>
            <a:ext cx="9592408" cy="6494085"/>
          </a:xfrm>
          <a:prstGeom prst="rect">
            <a:avLst/>
          </a:prstGeom>
        </p:spPr>
        <p:txBody>
          <a:bodyPr wrap="square">
            <a:spAutoFit/>
          </a:bodyPr>
          <a:lstStyle/>
          <a:p>
            <a:pPr algn="just"/>
            <a:r>
              <a:rPr lang="uk-UA" sz="2800" b="1" dirty="0" smtClean="0">
                <a:solidFill>
                  <a:schemeClr val="accent2"/>
                </a:solidFill>
                <a:latin typeface="Times New Roman" panose="02020603050405020304" pitchFamily="18" charset="0"/>
                <a:cs typeface="Times New Roman" panose="02020603050405020304" pitchFamily="18" charset="0"/>
              </a:rPr>
              <a:t>Завершення конфлікту.</a:t>
            </a:r>
          </a:p>
          <a:p>
            <a:pPr algn="just"/>
            <a:r>
              <a:rPr lang="uk-UA" sz="2800" b="1" dirty="0" smtClean="0">
                <a:solidFill>
                  <a:schemeClr val="accent2"/>
                </a:solidFill>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Це останній етап відкритого періоду конфлікту, він означає будь-яке його закінчення і може виражатися у докорінній трансформації цінностей суб'єктами протиборства, появі реальних умов його припинення чи сил, здатних це. Часто завершення конфлікту характеризується тим, що обидві сторони усвідомили безрезультатність продовження конфлікту. Хоча завершення конфлікту, взагалі кажучи, може бути пов'язане і зі знищенням одного або навіть його суб'єктів.</a:t>
            </a:r>
          </a:p>
          <a:p>
            <a:pPr algn="just"/>
            <a:r>
              <a:rPr lang="uk-UA" b="1" dirty="0" smtClean="0">
                <a:latin typeface="Times New Roman" panose="02020603050405020304" pitchFamily="18" charset="0"/>
                <a:cs typeface="Times New Roman" panose="02020603050405020304" pitchFamily="18" charset="0"/>
              </a:rPr>
              <a:t>На стадії вирішення конфлікту можливі варіанти розвитку подій:</a:t>
            </a:r>
            <a:endParaRPr lang="uk-UA" dirty="0" smtClean="0">
              <a:latin typeface="Times New Roman" panose="02020603050405020304" pitchFamily="18" charset="0"/>
              <a:cs typeface="Times New Roman" panose="02020603050405020304" pitchFamily="18" charset="0"/>
            </a:endParaRPr>
          </a:p>
          <a:p>
            <a:pPr algn="just"/>
            <a:r>
              <a:rPr lang="uk-UA" dirty="0" smtClean="0">
                <a:latin typeface="Times New Roman" panose="02020603050405020304" pitchFamily="18" charset="0"/>
                <a:cs typeface="Times New Roman" panose="02020603050405020304" pitchFamily="18" charset="0"/>
              </a:rPr>
              <a:t>1) очевидна перевага однієї зі сторін дозволяє їй нав'язати слабшому опоненту свої умови припинення конфлікту;</a:t>
            </a:r>
          </a:p>
          <a:p>
            <a:pPr algn="just"/>
            <a:r>
              <a:rPr lang="uk-UA" dirty="0" smtClean="0">
                <a:latin typeface="Times New Roman" panose="02020603050405020304" pitchFamily="18" charset="0"/>
                <a:cs typeface="Times New Roman" panose="02020603050405020304" pitchFamily="18" charset="0"/>
              </a:rPr>
              <a:t>2) боротьба йде до повного ураження однієї зі сторін;</a:t>
            </a:r>
          </a:p>
          <a:p>
            <a:pPr algn="just"/>
            <a:r>
              <a:rPr lang="uk-UA" dirty="0" smtClean="0">
                <a:latin typeface="Times New Roman" panose="02020603050405020304" pitchFamily="18" charset="0"/>
                <a:cs typeface="Times New Roman" panose="02020603050405020304" pitchFamily="18" charset="0"/>
              </a:rPr>
              <a:t>3) боротьба набуває затяжного, млявого характеру через брак ресурсів;</a:t>
            </a:r>
          </a:p>
          <a:p>
            <a:pPr algn="just"/>
            <a:r>
              <a:rPr lang="uk-UA" dirty="0" smtClean="0">
                <a:latin typeface="Times New Roman" panose="02020603050405020304" pitchFamily="18" charset="0"/>
                <a:cs typeface="Times New Roman" panose="02020603050405020304" pitchFamily="18" charset="0"/>
              </a:rPr>
              <a:t>4) сторони йдуть на взаємні поступки у конфлікті, вичерпавши ресурси та не виявивши явного (потенційного) переможця;</a:t>
            </a:r>
          </a:p>
          <a:p>
            <a:pPr algn="just"/>
            <a:r>
              <a:rPr lang="uk-UA" dirty="0" smtClean="0">
                <a:latin typeface="Times New Roman" panose="02020603050405020304" pitchFamily="18" charset="0"/>
                <a:cs typeface="Times New Roman" panose="02020603050405020304" pitchFamily="18" charset="0"/>
              </a:rPr>
              <a:t>5) конфлікт можна зупинити під тиском третьої сили.</a:t>
            </a:r>
          </a:p>
          <a:p>
            <a:pPr algn="just"/>
            <a:r>
              <a:rPr lang="uk-UA" b="1" dirty="0" smtClean="0">
                <a:latin typeface="Times New Roman" panose="02020603050405020304" pitchFamily="18" charset="0"/>
                <a:cs typeface="Times New Roman" panose="02020603050405020304" pitchFamily="18" charset="0"/>
              </a:rPr>
              <a:t>За своїм характером завершення конфлікту може бути:</a:t>
            </a:r>
            <a:endParaRPr lang="uk-UA" dirty="0" smtClean="0">
              <a:latin typeface="Times New Roman" panose="02020603050405020304" pitchFamily="18" charset="0"/>
              <a:cs typeface="Times New Roman" panose="02020603050405020304" pitchFamily="18" charset="0"/>
            </a:endParaRPr>
          </a:p>
          <a:p>
            <a:pPr algn="just"/>
            <a:r>
              <a:rPr lang="uk-UA" dirty="0" smtClean="0">
                <a:latin typeface="Times New Roman" panose="02020603050405020304" pitchFamily="18" charset="0"/>
                <a:cs typeface="Times New Roman" panose="02020603050405020304" pitchFamily="18" charset="0"/>
              </a:rPr>
              <a:t>а) з погляду реалізації цілей протистояння:</a:t>
            </a:r>
          </a:p>
          <a:p>
            <a:pPr algn="just"/>
            <a:r>
              <a:rPr lang="uk-UA" dirty="0" smtClean="0">
                <a:latin typeface="Times New Roman" panose="02020603050405020304" pitchFamily="18" charset="0"/>
                <a:cs typeface="Times New Roman" panose="02020603050405020304" pitchFamily="18" charset="0"/>
              </a:rPr>
              <a:t>• переможним;</a:t>
            </a:r>
          </a:p>
          <a:p>
            <a:pPr algn="just"/>
            <a:r>
              <a:rPr lang="uk-UA" dirty="0" smtClean="0">
                <a:latin typeface="Times New Roman" panose="02020603050405020304" pitchFamily="18" charset="0"/>
                <a:cs typeface="Times New Roman" panose="02020603050405020304" pitchFamily="18" charset="0"/>
              </a:rPr>
              <a:t>• компромісним;</a:t>
            </a:r>
          </a:p>
          <a:p>
            <a:pPr algn="just"/>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поразницьким</a:t>
            </a:r>
            <a:r>
              <a:rPr lang="uk-UA" dirty="0" smtClean="0">
                <a:latin typeface="Times New Roman" panose="02020603050405020304" pitchFamily="18" charset="0"/>
                <a:cs typeface="Times New Roman" panose="02020603050405020304" pitchFamily="18" charset="0"/>
              </a:rPr>
              <a:t>;</a:t>
            </a:r>
          </a:p>
          <a:p>
            <a:pPr algn="just"/>
            <a:r>
              <a:rPr lang="uk-UA" dirty="0" smtClean="0">
                <a:latin typeface="Times New Roman" panose="02020603050405020304" pitchFamily="18" charset="0"/>
                <a:cs typeface="Times New Roman" panose="02020603050405020304" pitchFamily="18" charset="0"/>
              </a:rPr>
              <a:t>б) з погляду форми вирішення конфлікту:</a:t>
            </a:r>
          </a:p>
          <a:p>
            <a:pPr algn="just"/>
            <a:r>
              <a:rPr lang="uk-UA" dirty="0" smtClean="0">
                <a:latin typeface="Times New Roman" panose="02020603050405020304" pitchFamily="18" charset="0"/>
                <a:cs typeface="Times New Roman" panose="02020603050405020304" pitchFamily="18" charset="0"/>
              </a:rPr>
              <a:t>• мирним;</a:t>
            </a:r>
          </a:p>
          <a:p>
            <a:pPr algn="just"/>
            <a:r>
              <a:rPr lang="uk-UA" dirty="0" smtClean="0">
                <a:latin typeface="Times New Roman" panose="02020603050405020304" pitchFamily="18" charset="0"/>
                <a:cs typeface="Times New Roman" panose="02020603050405020304" pitchFamily="18" charset="0"/>
              </a:rPr>
              <a:t>• насильницьким;</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1232923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554" y="210384"/>
            <a:ext cx="9639300" cy="4247317"/>
          </a:xfrm>
          <a:prstGeom prst="rect">
            <a:avLst/>
          </a:prstGeom>
        </p:spPr>
        <p:txBody>
          <a:bodyPr wrap="square">
            <a:spAutoFit/>
          </a:bodyPr>
          <a:lstStyle/>
          <a:p>
            <a:r>
              <a:rPr lang="uk-UA" dirty="0" smtClean="0">
                <a:latin typeface="Times New Roman" panose="02020603050405020304" pitchFamily="18" charset="0"/>
                <a:cs typeface="Times New Roman" panose="02020603050405020304" pitchFamily="18" charset="0"/>
              </a:rPr>
              <a:t>в) з погляду функцій конфлікту:</a:t>
            </a:r>
          </a:p>
          <a:p>
            <a:r>
              <a:rPr lang="uk-UA" dirty="0" smtClean="0">
                <a:latin typeface="Times New Roman" panose="02020603050405020304" pitchFamily="18" charset="0"/>
                <a:cs typeface="Times New Roman" panose="02020603050405020304" pitchFamily="18" charset="0"/>
              </a:rPr>
              <a:t>• конструктивним;</a:t>
            </a:r>
          </a:p>
          <a:p>
            <a:r>
              <a:rPr lang="uk-UA" dirty="0" smtClean="0">
                <a:latin typeface="Times New Roman" panose="02020603050405020304" pitchFamily="18" charset="0"/>
                <a:cs typeface="Times New Roman" panose="02020603050405020304" pitchFamily="18" charset="0"/>
              </a:rPr>
              <a:t>• деструктивним;</a:t>
            </a:r>
          </a:p>
          <a:p>
            <a:r>
              <a:rPr lang="uk-UA" dirty="0" smtClean="0">
                <a:latin typeface="Times New Roman" panose="02020603050405020304" pitchFamily="18" charset="0"/>
                <a:cs typeface="Times New Roman" panose="02020603050405020304" pitchFamily="18" charset="0"/>
              </a:rPr>
              <a:t>г) з точки зору ефективності та повноти вирішення:</a:t>
            </a:r>
          </a:p>
          <a:p>
            <a:r>
              <a:rPr lang="uk-UA" dirty="0" smtClean="0">
                <a:latin typeface="Times New Roman" panose="02020603050405020304" pitchFamily="18" charset="0"/>
                <a:cs typeface="Times New Roman" panose="02020603050405020304" pitchFamily="18" charset="0"/>
              </a:rPr>
              <a:t>• повністю та докорінно завершеним;</a:t>
            </a:r>
          </a:p>
          <a:p>
            <a:r>
              <a:rPr lang="uk-UA" dirty="0" smtClean="0">
                <a:latin typeface="Times New Roman" panose="02020603050405020304" pitchFamily="18" charset="0"/>
                <a:cs typeface="Times New Roman" panose="02020603050405020304" pitchFamily="18" charset="0"/>
              </a:rPr>
              <a:t>• відкладеним на будь-який (або невизначений) час.</a:t>
            </a:r>
          </a:p>
          <a:p>
            <a:r>
              <a:rPr lang="uk-UA" dirty="0" smtClean="0">
                <a:latin typeface="Times New Roman" panose="02020603050405020304" pitchFamily="18" charset="0"/>
                <a:cs typeface="Times New Roman" panose="02020603050405020304" pitchFamily="18" charset="0"/>
              </a:rPr>
              <a:t>Слід зазначити, що поняття </a:t>
            </a:r>
            <a:r>
              <a:rPr lang="uk-UA" b="1" dirty="0" smtClean="0">
                <a:latin typeface="Times New Roman" panose="02020603050405020304" pitchFamily="18" charset="0"/>
                <a:cs typeface="Times New Roman" panose="02020603050405020304" pitchFamily="18" charset="0"/>
              </a:rPr>
              <a:t>«завершення конфлікту» та «вирішення конфлікту»</a:t>
            </a:r>
            <a:r>
              <a:rPr lang="uk-UA" dirty="0" smtClean="0">
                <a:latin typeface="Times New Roman" panose="02020603050405020304" pitchFamily="18" charset="0"/>
                <a:cs typeface="Times New Roman" panose="02020603050405020304" pitchFamily="18" charset="0"/>
              </a:rPr>
              <a:t> не тотожні. Вирішення конфлікту є окремий випадок, одна з форм завершення конфлікту і виявляється у позитивному, конструктивному вирішенні проблеми основними учасниками конфлікту або третьою стороною. Але крім цього формами завершення конфлікту можуть бути:</a:t>
            </a:r>
          </a:p>
          <a:p>
            <a:r>
              <a:rPr lang="uk-UA" dirty="0" smtClean="0">
                <a:latin typeface="Times New Roman" panose="02020603050405020304" pitchFamily="18" charset="0"/>
                <a:cs typeface="Times New Roman" panose="02020603050405020304" pitchFamily="18" charset="0"/>
              </a:rPr>
              <a:t>• згасання (згасання) конфлікту;</a:t>
            </a:r>
          </a:p>
          <a:p>
            <a:r>
              <a:rPr lang="uk-UA" dirty="0" smtClean="0">
                <a:latin typeface="Times New Roman" panose="02020603050405020304" pitchFamily="18" charset="0"/>
                <a:cs typeface="Times New Roman" panose="02020603050405020304" pitchFamily="18" charset="0"/>
              </a:rPr>
              <a:t>• усунення конфлікту;</a:t>
            </a:r>
          </a:p>
          <a:p>
            <a:r>
              <a:rPr lang="uk-UA" dirty="0" smtClean="0">
                <a:latin typeface="Times New Roman" panose="02020603050405020304" pitchFamily="18" charset="0"/>
                <a:cs typeface="Times New Roman" panose="02020603050405020304" pitchFamily="18" charset="0"/>
              </a:rPr>
              <a:t>• переростання конфлікту на інший конфлікт.</a:t>
            </a:r>
          </a:p>
          <a:p>
            <a:r>
              <a:rPr lang="uk-UA" dirty="0" smtClean="0">
                <a:latin typeface="Times New Roman" panose="02020603050405020304" pitchFamily="18" charset="0"/>
                <a:cs typeface="Times New Roman" panose="02020603050405020304" pitchFamily="18" charset="0"/>
              </a:rPr>
              <a:t>Завершальний етап стадії вирішення конфлікту передбачає найчастіше однією з умов початку переговорного процесу є тимчасове перемир'я.</a:t>
            </a:r>
            <a:endParaRPr lang="uk-UA"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971933" y="4457701"/>
            <a:ext cx="4701719" cy="2487856"/>
          </a:xfrm>
          <a:prstGeom prst="rect">
            <a:avLst/>
          </a:prstGeom>
        </p:spPr>
      </p:pic>
    </p:spTree>
    <p:extLst>
      <p:ext uri="{BB962C8B-B14F-4D97-AF65-F5344CB8AC3E}">
        <p14:creationId xmlns:p14="http://schemas.microsoft.com/office/powerpoint/2010/main" xmlns="" val="31590076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1015" y="232515"/>
            <a:ext cx="8968155" cy="4124206"/>
          </a:xfrm>
          <a:prstGeom prst="rect">
            <a:avLst/>
          </a:prstGeom>
        </p:spPr>
        <p:txBody>
          <a:bodyPr wrap="square">
            <a:spAutoFit/>
          </a:bodyPr>
          <a:lstStyle/>
          <a:p>
            <a:r>
              <a:rPr lang="uk-UA" sz="2800" b="1" dirty="0" err="1" smtClean="0">
                <a:solidFill>
                  <a:schemeClr val="accent2"/>
                </a:solidFill>
                <a:latin typeface="Times New Roman" panose="02020603050405020304" pitchFamily="18" charset="0"/>
                <a:cs typeface="Times New Roman" panose="02020603050405020304" pitchFamily="18" charset="0"/>
              </a:rPr>
              <a:t>Післяконфліктний</a:t>
            </a:r>
            <a:r>
              <a:rPr lang="uk-UA" sz="2800" b="1" dirty="0" smtClean="0">
                <a:solidFill>
                  <a:schemeClr val="accent2"/>
                </a:solidFill>
                <a:latin typeface="Times New Roman" panose="02020603050405020304" pitchFamily="18" charset="0"/>
                <a:cs typeface="Times New Roman" panose="02020603050405020304" pitchFamily="18" charset="0"/>
              </a:rPr>
              <a:t> період</a:t>
            </a:r>
          </a:p>
          <a:p>
            <a:pPr algn="just"/>
            <a:r>
              <a:rPr lang="uk-UA" dirty="0" smtClean="0">
                <a:latin typeface="Times New Roman" panose="02020603050405020304" pitchFamily="18" charset="0"/>
                <a:cs typeface="Times New Roman" panose="02020603050405020304" pitchFamily="18" charset="0"/>
              </a:rPr>
              <a:t>Останньою стадією в динаміці конфлікту є </a:t>
            </a:r>
            <a:r>
              <a:rPr lang="uk-UA" dirty="0" err="1" smtClean="0">
                <a:latin typeface="Times New Roman" panose="02020603050405020304" pitchFamily="18" charset="0"/>
                <a:cs typeface="Times New Roman" panose="02020603050405020304" pitchFamily="18" charset="0"/>
              </a:rPr>
              <a:t>післяконфліктний</a:t>
            </a:r>
            <a:r>
              <a:rPr lang="uk-UA" dirty="0" smtClean="0">
                <a:latin typeface="Times New Roman" panose="02020603050405020304" pitchFamily="18" charset="0"/>
                <a:cs typeface="Times New Roman" panose="02020603050405020304" pitchFamily="18" charset="0"/>
              </a:rPr>
              <a:t> період, коли ліквідуються основні види напруженості, відносини між сторонами нормалізуються та починають переважати співпрацю та довіру. </a:t>
            </a:r>
          </a:p>
          <a:p>
            <a:pPr algn="just"/>
            <a:endParaRPr lang="uk-UA" b="1" dirty="0" smtClean="0">
              <a:latin typeface="Times New Roman" panose="02020603050405020304" pitchFamily="18" charset="0"/>
              <a:cs typeface="Times New Roman" panose="02020603050405020304" pitchFamily="18" charset="0"/>
            </a:endParaRPr>
          </a:p>
          <a:p>
            <a:pPr algn="just"/>
            <a:r>
              <a:rPr lang="uk-UA" b="1" dirty="0" smtClean="0">
                <a:latin typeface="Times New Roman" panose="02020603050405020304" pitchFamily="18" charset="0"/>
                <a:cs typeface="Times New Roman" panose="02020603050405020304" pitchFamily="18" charset="0"/>
              </a:rPr>
              <a:t>Повна нормалізація відносин</a:t>
            </a:r>
            <a:r>
              <a:rPr lang="uk-UA" dirty="0" smtClean="0">
                <a:latin typeface="Times New Roman" panose="02020603050405020304" pitchFamily="18" charset="0"/>
                <a:cs typeface="Times New Roman" panose="02020603050405020304" pitchFamily="18" charset="0"/>
              </a:rPr>
              <a:t> передбачає подолання негативних установок, встановлення довіри, вона настає при усвідомленні сторонами важливості подальшої конструктивної взаємодії.</a:t>
            </a:r>
          </a:p>
          <a:p>
            <a:pPr algn="just"/>
            <a:endParaRPr lang="uk-UA" b="1" dirty="0" smtClean="0">
              <a:latin typeface="Times New Roman" panose="02020603050405020304" pitchFamily="18" charset="0"/>
              <a:cs typeface="Times New Roman" panose="02020603050405020304" pitchFamily="18" charset="0"/>
            </a:endParaRPr>
          </a:p>
          <a:p>
            <a:pPr algn="just"/>
            <a:r>
              <a:rPr lang="uk-UA" b="1" dirty="0" smtClean="0">
                <a:latin typeface="Times New Roman" panose="02020603050405020304" pitchFamily="18" charset="0"/>
                <a:cs typeface="Times New Roman" panose="02020603050405020304" pitchFamily="18" charset="0"/>
              </a:rPr>
              <a:t>При частковій нормалізації відносин</a:t>
            </a:r>
            <a:r>
              <a:rPr lang="uk-UA" dirty="0" smtClean="0">
                <a:latin typeface="Times New Roman" panose="02020603050405020304" pitchFamily="18" charset="0"/>
                <a:cs typeface="Times New Roman" panose="02020603050405020304" pitchFamily="18" charset="0"/>
              </a:rPr>
              <a:t> негативні емоції не зникають, але відбувається осмислення своєї позиції, корекція самооцінок, рівнів претензії, ставлення до партнера.</a:t>
            </a:r>
          </a:p>
          <a:p>
            <a:pPr algn="just"/>
            <a:r>
              <a:rPr lang="uk-UA" dirty="0" smtClean="0">
                <a:latin typeface="Times New Roman" panose="02020603050405020304" pitchFamily="18" charset="0"/>
                <a:cs typeface="Times New Roman" panose="02020603050405020304" pitchFamily="18" charset="0"/>
              </a:rPr>
              <a:t>Однак слід мати на увазі, що не завжди завершення конфлікту призводить до миру та злагоди. </a:t>
            </a:r>
            <a:r>
              <a:rPr lang="uk-UA" b="1" dirty="0" smtClean="0">
                <a:latin typeface="Times New Roman" panose="02020603050405020304" pitchFamily="18" charset="0"/>
                <a:cs typeface="Times New Roman" panose="02020603050405020304" pitchFamily="18" charset="0"/>
              </a:rPr>
              <a:t>Трапляється і так, що закінчення одного (первинного) конфлікту може дати початок іншим</a:t>
            </a:r>
            <a:r>
              <a:rPr lang="uk-UA" dirty="0" smtClean="0">
                <a:latin typeface="Times New Roman" panose="02020603050405020304" pitchFamily="18" charset="0"/>
                <a:cs typeface="Times New Roman" panose="02020603050405020304" pitchFamily="18" charset="0"/>
              </a:rPr>
              <a:t> , похідним конфліктам, причому в інших сферах життєдіяльності людей.</a:t>
            </a:r>
            <a:endParaRPr lang="uk-UA"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34841" y="4519612"/>
            <a:ext cx="3028950" cy="2162175"/>
          </a:xfrm>
          <a:prstGeom prst="rect">
            <a:avLst/>
          </a:prstGeom>
        </p:spPr>
      </p:pic>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651739" y="4519612"/>
            <a:ext cx="3417277" cy="2278185"/>
          </a:xfrm>
          <a:prstGeom prst="rect">
            <a:avLst/>
          </a:prstGeom>
        </p:spPr>
      </p:pic>
      <p:pic>
        <p:nvPicPr>
          <p:cNvPr id="5" name="Рисунок 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723121" y="4615962"/>
            <a:ext cx="3268508" cy="2181835"/>
          </a:xfrm>
          <a:prstGeom prst="rect">
            <a:avLst/>
          </a:prstGeom>
        </p:spPr>
      </p:pic>
    </p:spTree>
    <p:extLst>
      <p:ext uri="{BB962C8B-B14F-4D97-AF65-F5344CB8AC3E}">
        <p14:creationId xmlns:p14="http://schemas.microsoft.com/office/powerpoint/2010/main" xmlns="" val="11113293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 y="0"/>
            <a:ext cx="9583615" cy="2462213"/>
          </a:xfrm>
          <a:prstGeom prst="rect">
            <a:avLst/>
          </a:prstGeom>
        </p:spPr>
        <p:txBody>
          <a:bodyPr wrap="square">
            <a:spAutoFit/>
          </a:bodyPr>
          <a:lstStyle/>
          <a:p>
            <a:pPr algn="just"/>
            <a:r>
              <a:rPr lang="ru-RU" dirty="0">
                <a:latin typeface="Times New Roman" panose="02020603050405020304" pitchFamily="18" charset="0"/>
                <a:cs typeface="Times New Roman" panose="02020603050405020304" pitchFamily="18" charset="0"/>
              </a:rPr>
              <a:t> </a:t>
            </a:r>
            <a:r>
              <a:rPr lang="uk-UA" sz="2800" b="1" dirty="0" smtClean="0">
                <a:solidFill>
                  <a:schemeClr val="accent2"/>
                </a:solidFill>
                <a:latin typeface="Times New Roman" panose="02020603050405020304" pitchFamily="18" charset="0"/>
                <a:cs typeface="Times New Roman" panose="02020603050405020304" pitchFamily="18" charset="0"/>
              </a:rPr>
              <a:t>Стратегії поведінки у конфлікті </a:t>
            </a:r>
            <a:endParaRPr lang="uk-UA" sz="2800" dirty="0" smtClean="0">
              <a:solidFill>
                <a:schemeClr val="accent2"/>
              </a:solidFill>
              <a:latin typeface="Times New Roman" panose="02020603050405020304" pitchFamily="18" charset="0"/>
              <a:cs typeface="Times New Roman" panose="02020603050405020304" pitchFamily="18" charset="0"/>
            </a:endParaRPr>
          </a:p>
          <a:p>
            <a:pPr algn="just"/>
            <a:r>
              <a:rPr lang="uk-UA" dirty="0" smtClean="0">
                <a:latin typeface="Times New Roman" panose="02020603050405020304" pitchFamily="18" charset="0"/>
                <a:cs typeface="Times New Roman" panose="02020603050405020304" pitchFamily="18" charset="0"/>
              </a:rPr>
              <a:t>«Конфлікти є природною частиною соціального життя людини, але вони перетворюються на проблему лише через їх вирішення. Ідеали непримиренності («око за око»), готовності «йти до кінця», стандарти боротьби («битися до останнього») можуть призводити до домінування силових методів впливу на партнера в конфлікті. . Якщо певній культурі культурні існують стереотипи «бути сильним», «бути лише на рівні» і означають застосування сили, то людина, </a:t>
            </a:r>
            <a:r>
              <a:rPr lang="uk-UA" dirty="0" err="1" smtClean="0">
                <a:latin typeface="Times New Roman" panose="02020603050405020304" pitchFamily="18" charset="0"/>
                <a:cs typeface="Times New Roman" panose="02020603050405020304" pitchFamily="18" charset="0"/>
              </a:rPr>
              <a:t>прагнучи</a:t>
            </a:r>
            <a:r>
              <a:rPr lang="uk-UA" dirty="0" smtClean="0">
                <a:latin typeface="Times New Roman" panose="02020603050405020304" pitchFamily="18" charset="0"/>
                <a:cs typeface="Times New Roman" panose="02020603050405020304" pitchFamily="18" charset="0"/>
              </a:rPr>
              <a:t> відповідати поширеним культурним зразкам, використовуватиме силові методи. У цьому концепція сили може закладатися як явно, і неявно. </a:t>
            </a:r>
            <a:endParaRPr lang="uk-UA" dirty="0">
              <a:latin typeface="Times New Roman" panose="02020603050405020304" pitchFamily="18" charset="0"/>
              <a:cs typeface="Times New Roman" panose="02020603050405020304" pitchFamily="18" charset="0"/>
            </a:endParaRPr>
          </a:p>
        </p:txBody>
      </p:sp>
      <p:sp>
        <p:nvSpPr>
          <p:cNvPr id="5" name="AutoShape 4" descr="КОНФЛІКТИ І СПОСОБИ ЇХ ВИРІШЕННЯ - презентація з виховної роботи"/>
          <p:cNvSpPr>
            <a:spLocks noChangeAspect="1" noChangeArrowheads="1"/>
          </p:cNvSpPr>
          <p:nvPr/>
        </p:nvSpPr>
        <p:spPr bwMode="auto">
          <a:xfrm>
            <a:off x="155575" y="-631825"/>
            <a:ext cx="1771650" cy="1323975"/>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 name="Рисунок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352676" y="2462213"/>
            <a:ext cx="6572250" cy="3981450"/>
          </a:xfrm>
          <a:prstGeom prst="rect">
            <a:avLst/>
          </a:prstGeom>
        </p:spPr>
      </p:pic>
    </p:spTree>
    <p:extLst>
      <p:ext uri="{BB962C8B-B14F-4D97-AF65-F5344CB8AC3E}">
        <p14:creationId xmlns:p14="http://schemas.microsoft.com/office/powerpoint/2010/main" xmlns="" val="42477163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565529" y="458792"/>
            <a:ext cx="4097217" cy="3970318"/>
          </a:xfrm>
          <a:prstGeom prst="rect">
            <a:avLst/>
          </a:prstGeom>
        </p:spPr>
        <p:txBody>
          <a:bodyPr wrap="square">
            <a:spAutoFit/>
          </a:bodyPr>
          <a:lstStyle/>
          <a:p>
            <a:pPr algn="just"/>
            <a:r>
              <a:rPr lang="uk-UA" b="1" dirty="0" smtClean="0">
                <a:latin typeface="Times New Roman" panose="02020603050405020304" pitchFamily="18" charset="0"/>
                <a:cs typeface="Times New Roman" panose="02020603050405020304" pitchFamily="18" charset="0"/>
              </a:rPr>
              <a:t>Суперництво</a:t>
            </a:r>
            <a:r>
              <a:rPr lang="uk-UA" dirty="0" smtClean="0">
                <a:latin typeface="Times New Roman" panose="02020603050405020304" pitchFamily="18" charset="0"/>
                <a:cs typeface="Times New Roman" panose="02020603050405020304" pitchFamily="18" charset="0"/>
              </a:rPr>
              <a:t> (протиборство), коли учасник конфлікту намагається змусити прийняти свою точку зору будь-що, його не цікавлять думки та інтереси інших. В цьому випадку висока напористість поєднується з низькою </a:t>
            </a:r>
            <a:r>
              <a:rPr lang="uk-UA" dirty="0" err="1" smtClean="0">
                <a:latin typeface="Times New Roman" panose="02020603050405020304" pitchFamily="18" charset="0"/>
                <a:cs typeface="Times New Roman" panose="02020603050405020304" pitchFamily="18" charset="0"/>
              </a:rPr>
              <a:t>кооперативністю</a:t>
            </a:r>
            <a:r>
              <a:rPr lang="uk-UA" dirty="0" smtClean="0">
                <a:latin typeface="Times New Roman" panose="02020603050405020304" pitchFamily="18" charset="0"/>
                <a:cs typeface="Times New Roman" panose="02020603050405020304" pitchFamily="18" charset="0"/>
              </a:rPr>
              <a:t>. Характеризується активною боротьбою індивіда за свої інтереси, застосуванням усіх доступних йому засобів для досягнення поставленої мети: застосуванням влади, примусу, інших засобів тиску на опонентів, використанням залежності інших учасників від нього.</a:t>
            </a:r>
            <a:endParaRPr lang="uk-UA"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709247" y="4429110"/>
            <a:ext cx="9217269" cy="2031325"/>
          </a:xfrm>
          <a:prstGeom prst="rect">
            <a:avLst/>
          </a:prstGeom>
        </p:spPr>
        <p:txBody>
          <a:bodyPr wrap="square">
            <a:spAutoFit/>
          </a:bodyPr>
          <a:lstStyle/>
          <a:p>
            <a:pPr algn="just"/>
            <a:r>
              <a:rPr lang="uk-UA" b="1" dirty="0" smtClean="0">
                <a:latin typeface="Times New Roman" panose="02020603050405020304" pitchFamily="18" charset="0"/>
                <a:cs typeface="Times New Roman" panose="02020603050405020304" pitchFamily="18" charset="0"/>
              </a:rPr>
              <a:t>Відхід</a:t>
            </a:r>
            <a:r>
              <a:rPr lang="uk-UA" dirty="0" smtClean="0">
                <a:latin typeface="Times New Roman" panose="02020603050405020304" pitchFamily="18" charset="0"/>
                <a:cs typeface="Times New Roman" panose="02020603050405020304" pitchFamily="18" charset="0"/>
              </a:rPr>
              <a:t> (ухилення), коли людина прагне уникнути конфлікту. Дана форма поведінки вибирається тоді, коли індивід не хоче відстоювати свої права, співпрацювати для вироблення рішення, утримується від висловлювання своєї позиції, ухиляється від суперечки Така поведінка може бути доречною, якщо предмет розбіжностей не становить великої цінності або якщо немає умов для продуктивного вирішення конфлікту а також тоді, коли конфлікт не є реалістичним, або у індивіда не вистачає влади та сил для вирішення конфлікту на свою користь.</a:t>
            </a:r>
            <a:endParaRPr lang="uk-UA"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31176" y="343602"/>
            <a:ext cx="4822314" cy="3837110"/>
          </a:xfrm>
          <a:prstGeom prst="rect">
            <a:avLst/>
          </a:prstGeom>
        </p:spPr>
      </p:pic>
    </p:spTree>
    <p:extLst>
      <p:ext uri="{BB962C8B-B14F-4D97-AF65-F5344CB8AC3E}">
        <p14:creationId xmlns:p14="http://schemas.microsoft.com/office/powerpoint/2010/main" xmlns="" val="25023056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3784" y="174911"/>
            <a:ext cx="10008578" cy="6463308"/>
          </a:xfrm>
          <a:prstGeom prst="rect">
            <a:avLst/>
          </a:prstGeom>
        </p:spPr>
        <p:txBody>
          <a:bodyPr wrap="square">
            <a:spAutoFit/>
          </a:bodyPr>
          <a:lstStyle/>
          <a:p>
            <a:pPr algn="just"/>
            <a:r>
              <a:rPr lang="uk-UA" b="1" dirty="0" smtClean="0">
                <a:latin typeface="Times New Roman" panose="02020603050405020304" pitchFamily="18" charset="0"/>
                <a:cs typeface="Times New Roman" panose="02020603050405020304" pitchFamily="18" charset="0"/>
              </a:rPr>
              <a:t>Пристосування</a:t>
            </a:r>
            <a:r>
              <a:rPr lang="uk-UA" dirty="0" smtClean="0">
                <a:latin typeface="Times New Roman" panose="02020603050405020304" pitchFamily="18" charset="0"/>
                <a:cs typeface="Times New Roman" panose="02020603050405020304" pitchFamily="18" charset="0"/>
              </a:rPr>
              <a:t> (поступливість), коли людина цурається своїх інтересів, готовий принести в жертву іншому, піти йому назустріч. Дії, що здійснюються за такої стратегії, спрямовані на збереження або відновлення сприятливих відносин, на забезпечення задоволеності іншого шляхом згладжування розбіжностей. Така стратегія може бути доцільною, коли предмет розбіжностей має для людини меншу цінність, ніж стосунки з протилежною стороною. Однак якщо така стратегія стає домінуючою, вона призводить до негативних наслідків для самого суб'єкта.</a:t>
            </a:r>
          </a:p>
          <a:p>
            <a:pPr algn="just"/>
            <a:endParaRPr lang="uk-UA" b="1" dirty="0" smtClean="0">
              <a:latin typeface="Times New Roman" panose="02020603050405020304" pitchFamily="18" charset="0"/>
              <a:cs typeface="Times New Roman" panose="02020603050405020304" pitchFamily="18" charset="0"/>
            </a:endParaRPr>
          </a:p>
          <a:p>
            <a:pPr algn="just"/>
            <a:r>
              <a:rPr lang="uk-UA" b="1" dirty="0" smtClean="0">
                <a:latin typeface="Times New Roman" panose="02020603050405020304" pitchFamily="18" charset="0"/>
                <a:cs typeface="Times New Roman" panose="02020603050405020304" pitchFamily="18" charset="0"/>
              </a:rPr>
              <a:t>Компроміс. </a:t>
            </a:r>
            <a:r>
              <a:rPr lang="uk-UA" dirty="0" smtClean="0">
                <a:latin typeface="Times New Roman" panose="02020603050405020304" pitchFamily="18" charset="0"/>
                <a:cs typeface="Times New Roman" panose="02020603050405020304" pitchFamily="18" charset="0"/>
              </a:rPr>
              <a:t>Коли одна сторона приймає точку зору іншу, але лише до певної міри. Характеризується діями учасників спрямовані на пошуки рішення за рахунок взаємних поступок, на вироблення проміжного рішення, що влаштовує спільну сторону, при якій особливо ніхто не виграє, але й не втрачає. Однак компромісне рішення може згодом призвести до незадоволення через свою половинчастість і стати причиною нових конфліктів.</a:t>
            </a:r>
          </a:p>
          <a:p>
            <a:pPr algn="just"/>
            <a:endParaRPr lang="uk-UA" b="1" dirty="0" smtClean="0">
              <a:latin typeface="Times New Roman" panose="02020603050405020304" pitchFamily="18" charset="0"/>
              <a:cs typeface="Times New Roman" panose="02020603050405020304" pitchFamily="18" charset="0"/>
            </a:endParaRPr>
          </a:p>
          <a:p>
            <a:pPr algn="just"/>
            <a:r>
              <a:rPr lang="uk-UA" b="1" dirty="0" smtClean="0">
                <a:latin typeface="Times New Roman" panose="02020603050405020304" pitchFamily="18" charset="0"/>
                <a:cs typeface="Times New Roman" panose="02020603050405020304" pitchFamily="18" charset="0"/>
              </a:rPr>
              <a:t>Співробітництво,</a:t>
            </a:r>
            <a:r>
              <a:rPr lang="uk-UA" dirty="0" smtClean="0">
                <a:latin typeface="Times New Roman" panose="02020603050405020304" pitchFamily="18" charset="0"/>
                <a:cs typeface="Times New Roman" panose="02020603050405020304" pitchFamily="18" charset="0"/>
              </a:rPr>
              <a:t> Тут дії спрямовані на пошук рішення, що повністю задовольняє як свої інтереси, так і побажання інших під час відкритого та відвертого обміну думками щодо проблеми. Ця форма вимагає тривалої роботи та участі всіх сторін. Якщо в опонентів є час, а вирішення проблеми має для всіх важливе значення, то при такому підході можливе всебічне обговорення питання, розбіжності, що виникли, і вироблення загального рішення з дотриманням інтересів усіх учасників. Завдяки співпраці можуть бути досягнуті найбільш ефективні, стійкі та надійні результати. Мінусом цієї форми є витрати часу, а також ситуації, за яких дві сторони починають співпрацювати проти третьої сторони. Ця стратегія можлива, коли учасники визнають право один одного на власну думку і готові його зрозуміти, що дає можливість проаналізувати причини розбіжностей і знайти прийнятний для всіх вихід.</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9136439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2224" y="158262"/>
            <a:ext cx="10656276" cy="6463308"/>
          </a:xfrm>
          <a:prstGeom prst="rect">
            <a:avLst/>
          </a:prstGeom>
        </p:spPr>
        <p:txBody>
          <a:bodyPr wrap="square">
            <a:spAutoFit/>
          </a:bodyPr>
          <a:lstStyle/>
          <a:p>
            <a:pPr algn="just"/>
            <a:r>
              <a:rPr lang="uk-UA" dirty="0" smtClean="0">
                <a:latin typeface="Times New Roman" panose="02020603050405020304" pitchFamily="18" charset="0"/>
                <a:cs typeface="Times New Roman" panose="02020603050405020304" pitchFamily="18" charset="0"/>
              </a:rPr>
              <a:t>Ця стратегія заснована на переконаності учасників у тому, що розбіжність у поглядах — це неминучий результат того, що розумні люди мають свої уявлення про те, що правильно, а що ні. При цьому настанову на співпрацю зазвичай формулюють так: «Не ти проти мене, а ми разом проти проблеми». </a:t>
            </a:r>
          </a:p>
          <a:p>
            <a:pPr algn="just"/>
            <a:r>
              <a:rPr lang="uk-UA" i="1" dirty="0" smtClean="0">
                <a:latin typeface="Times New Roman" panose="02020603050405020304" pitchFamily="18" charset="0"/>
                <a:cs typeface="Times New Roman" panose="02020603050405020304" pitchFamily="18" charset="0"/>
              </a:rPr>
              <a:t>При ухиленні та пристосуванні не відбувається активного використання конфронтації під час вирішення конфлікту. Однак вирішення конфлікту часто просто відкладається, учасники одягають маски, а сам конфлікт переводиться в приховану форму</a:t>
            </a:r>
            <a:r>
              <a:rPr lang="uk-UA" dirty="0" smtClean="0">
                <a:latin typeface="Times New Roman" panose="02020603050405020304" pitchFamily="18" charset="0"/>
                <a:cs typeface="Times New Roman" panose="02020603050405020304" pitchFamily="18" charset="0"/>
              </a:rPr>
              <a:t> .</a:t>
            </a:r>
          </a:p>
          <a:p>
            <a:pPr algn="just"/>
            <a:endParaRPr lang="uk-UA" b="1" dirty="0" smtClean="0">
              <a:latin typeface="Times New Roman" panose="02020603050405020304" pitchFamily="18" charset="0"/>
              <a:cs typeface="Times New Roman" panose="02020603050405020304" pitchFamily="18" charset="0"/>
            </a:endParaRPr>
          </a:p>
          <a:p>
            <a:pPr algn="just"/>
            <a:r>
              <a:rPr lang="uk-UA" b="1" dirty="0" smtClean="0">
                <a:latin typeface="Times New Roman" panose="02020603050405020304" pitchFamily="18" charset="0"/>
                <a:cs typeface="Times New Roman" panose="02020603050405020304" pitchFamily="18" charset="0"/>
              </a:rPr>
              <a:t>Компроміс</a:t>
            </a:r>
            <a:r>
              <a:rPr lang="uk-UA" dirty="0" smtClean="0">
                <a:latin typeface="Times New Roman" panose="02020603050405020304" pitchFamily="18" charset="0"/>
                <a:cs typeface="Times New Roman" panose="02020603050405020304" pitchFamily="18" charset="0"/>
              </a:rPr>
              <a:t> може принести лише часткове вирішення конфліктної взаємодії, оскільки залишається досить велика зона взаємних поступок, а причини не усунуті.</a:t>
            </a:r>
          </a:p>
          <a:p>
            <a:pPr algn="just"/>
            <a:r>
              <a:rPr lang="uk-UA" dirty="0" smtClean="0">
                <a:latin typeface="Times New Roman" panose="02020603050405020304" pitchFamily="18" charset="0"/>
                <a:cs typeface="Times New Roman" panose="02020603050405020304" pitchFamily="18" charset="0"/>
              </a:rPr>
              <a:t>При протиборстві та співробітництві конфронтація є необхідною умовою вироблення рішення. У деяких випадках вважається, що конфронтація в розумних контрольованих межах є більш продуктивною з точки зору вирішення конфлікту, ніж згладжування, ухилення і навіть компроміс, хоча даного твердження дотримуються не всі фахівці. Разом з тим постає питання про ціну перемоги і що є поразкою для іншої сторони. Це вкрай складні питання під час управління конфліктами,</a:t>
            </a:r>
          </a:p>
          <a:p>
            <a:pPr algn="just"/>
            <a:r>
              <a:rPr lang="uk-UA" dirty="0" smtClean="0">
                <a:latin typeface="Times New Roman" panose="02020603050405020304" pitchFamily="18" charset="0"/>
                <a:cs typeface="Times New Roman" panose="02020603050405020304" pitchFamily="18" charset="0"/>
              </a:rPr>
              <a:t>оскільки важливо, щоб поразка не стало базою формування нових конфліктів і не призвело б до розширення зони конфліктної взаємодії. Враховуючи, що вирішення конфлікту передбачає усунення причин, що його породили, можна зробити висновок, що тільки стиль співпраці реалізує це завдання повністю. </a:t>
            </a:r>
          </a:p>
          <a:p>
            <a:pPr algn="just"/>
            <a:r>
              <a:rPr lang="uk-UA" b="1" dirty="0" smtClean="0">
                <a:latin typeface="Times New Roman" panose="02020603050405020304" pitchFamily="18" charset="0"/>
                <a:cs typeface="Times New Roman" panose="02020603050405020304" pitchFamily="18" charset="0"/>
              </a:rPr>
              <a:t>Для реалізації стратегій компромісу та співробітництва рекомендують такі крок</a:t>
            </a:r>
            <a:r>
              <a:rPr lang="uk-UA" b="1" dirty="0" smtClean="0"/>
              <a:t>и:</a:t>
            </a:r>
          </a:p>
          <a:p>
            <a:pPr algn="just"/>
            <a:r>
              <a:rPr lang="uk-UA" dirty="0" smtClean="0">
                <a:latin typeface="Times New Roman" panose="02020603050405020304" pitchFamily="18" charset="0"/>
                <a:cs typeface="Times New Roman" panose="02020603050405020304" pitchFamily="18" charset="0"/>
              </a:rPr>
              <a:t>1) Зосередити увагу на проблемі, а не на особистісних якостях іншої сторони;</a:t>
            </a:r>
          </a:p>
          <a:p>
            <a:pPr algn="just"/>
            <a:r>
              <a:rPr lang="uk-UA" dirty="0" smtClean="0">
                <a:latin typeface="Times New Roman" panose="02020603050405020304" pitchFamily="18" charset="0"/>
                <a:cs typeface="Times New Roman" panose="02020603050405020304" pitchFamily="18" charset="0"/>
              </a:rPr>
              <a:t>2) Побудувати умови для обміну інформацією;</a:t>
            </a:r>
          </a:p>
          <a:p>
            <a:pPr algn="just"/>
            <a:r>
              <a:rPr lang="uk-UA" dirty="0" smtClean="0">
                <a:latin typeface="Times New Roman" panose="02020603050405020304" pitchFamily="18" charset="0"/>
                <a:cs typeface="Times New Roman" panose="02020603050405020304" pitchFamily="18" charset="0"/>
              </a:rPr>
              <a:t>3) Зазначити проблему та протиріччя в інтересах </a:t>
            </a:r>
            <a:r>
              <a:rPr lang="uk-UA" dirty="0" err="1" smtClean="0">
                <a:latin typeface="Times New Roman" panose="02020603050405020304" pitchFamily="18" charset="0"/>
                <a:cs typeface="Times New Roman" panose="02020603050405020304" pitchFamily="18" charset="0"/>
              </a:rPr>
              <a:t>сторон</a:t>
            </a:r>
            <a:r>
              <a:rPr lang="uk-UA" dirty="0" smtClean="0">
                <a:latin typeface="Times New Roman" panose="02020603050405020304" pitchFamily="18" charset="0"/>
                <a:cs typeface="Times New Roman" panose="02020603050405020304" pitchFamily="18" charset="0"/>
              </a:rPr>
              <a:t>;</a:t>
            </a:r>
          </a:p>
          <a:p>
            <a:pPr algn="just"/>
            <a:r>
              <a:rPr lang="uk-UA" dirty="0" smtClean="0">
                <a:latin typeface="Times New Roman" panose="02020603050405020304" pitchFamily="18" charset="0"/>
                <a:cs typeface="Times New Roman" panose="02020603050405020304" pitchFamily="18" charset="0"/>
              </a:rPr>
              <a:t>5) Знайти рішення, яке допустиме для обох сторін конфлікту.</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0777632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5138" y="200877"/>
            <a:ext cx="10131670" cy="6340197"/>
          </a:xfrm>
          <a:prstGeom prst="rect">
            <a:avLst/>
          </a:prstGeom>
        </p:spPr>
        <p:txBody>
          <a:bodyPr wrap="square">
            <a:spAutoFit/>
          </a:bodyPr>
          <a:lstStyle/>
          <a:p>
            <a:pPr algn="just"/>
            <a:r>
              <a:rPr lang="uk-UA" sz="2800" b="1" dirty="0" smtClean="0">
                <a:solidFill>
                  <a:schemeClr val="accent2"/>
                </a:solidFill>
                <a:latin typeface="Times New Roman" panose="02020603050405020304" pitchFamily="18" charset="0"/>
                <a:cs typeface="Times New Roman" panose="02020603050405020304" pitchFamily="18" charset="0"/>
              </a:rPr>
              <a:t>Профілактика та вирішення конфліктів </a:t>
            </a:r>
            <a:endParaRPr lang="uk-UA" sz="2800" dirty="0" smtClean="0">
              <a:solidFill>
                <a:schemeClr val="accent2"/>
              </a:solidFill>
              <a:latin typeface="Times New Roman" panose="02020603050405020304" pitchFamily="18" charset="0"/>
              <a:cs typeface="Times New Roman" panose="02020603050405020304" pitchFamily="18" charset="0"/>
            </a:endParaRPr>
          </a:p>
          <a:p>
            <a:pPr algn="just"/>
            <a:r>
              <a:rPr lang="uk-UA" dirty="0" smtClean="0">
                <a:latin typeface="Times New Roman" panose="02020603050405020304" pitchFamily="18" charset="0"/>
                <a:cs typeface="Times New Roman" panose="02020603050405020304" pitchFamily="18" charset="0"/>
              </a:rPr>
              <a:t>З метою профілактики конфліктів слід виділяти такі напрямки: </a:t>
            </a:r>
          </a:p>
          <a:p>
            <a:pPr algn="just"/>
            <a:r>
              <a:rPr lang="uk-UA" dirty="0" smtClean="0">
                <a:latin typeface="Times New Roman" panose="02020603050405020304" pitchFamily="18" charset="0"/>
                <a:cs typeface="Times New Roman" panose="02020603050405020304" pitchFamily="18" charset="0"/>
              </a:rPr>
              <a:t>1. Стабілізуючим фактором, що перешкоджає виникненню конфліктів, є </a:t>
            </a:r>
            <a:r>
              <a:rPr lang="uk-UA" b="1" dirty="0" smtClean="0">
                <a:latin typeface="Times New Roman" panose="02020603050405020304" pitchFamily="18" charset="0"/>
                <a:cs typeface="Times New Roman" panose="02020603050405020304" pitchFamily="18" charset="0"/>
              </a:rPr>
              <a:t>чітко окреслені норми поведінки та позитивні традиції. </a:t>
            </a:r>
            <a:r>
              <a:rPr lang="uk-UA" dirty="0" smtClean="0">
                <a:latin typeface="Times New Roman" panose="02020603050405020304" pitchFamily="18" charset="0"/>
                <a:cs typeface="Times New Roman" panose="02020603050405020304" pitchFamily="18" charset="0"/>
              </a:rPr>
              <a:t>У зв'язку з цим у групі мають бути сформований (гласно чи неформально) деяке зведення правил, норм, які стосуються поведінки у конфлікті – що коли вважається допустимим. Як вирішувати спірні питання? Які заходи є дозволеними, а які виходять за межі допустимого?</a:t>
            </a:r>
          </a:p>
          <a:p>
            <a:pPr algn="just"/>
            <a:r>
              <a:rPr lang="uk-UA" dirty="0" smtClean="0">
                <a:latin typeface="Times New Roman" panose="02020603050405020304" pitchFamily="18" charset="0"/>
                <a:cs typeface="Times New Roman" panose="02020603050405020304" pitchFamily="18" charset="0"/>
              </a:rPr>
              <a:t>2. </a:t>
            </a:r>
            <a:r>
              <a:rPr lang="uk-UA" b="1" dirty="0" smtClean="0">
                <a:latin typeface="Times New Roman" panose="02020603050405020304" pitchFamily="18" charset="0"/>
                <a:cs typeface="Times New Roman" panose="02020603050405020304" pitchFamily="18" charset="0"/>
              </a:rPr>
              <a:t>Формування моральних норм</a:t>
            </a:r>
            <a:r>
              <a:rPr lang="uk-UA" dirty="0" smtClean="0">
                <a:latin typeface="Times New Roman" panose="02020603050405020304" pitchFamily="18" charset="0"/>
                <a:cs typeface="Times New Roman" panose="02020603050405020304" pitchFamily="18" charset="0"/>
              </a:rPr>
              <a:t> . Велике значення при цьому мають моральні норми, що зачіпають наші уявлення про добро і зло, правильну і неправильну поведінку, справедливість і порядність тощо. Все це значною мірою визначається установками, традиціями, вихованням тощо, але насамперед знанням цих норм, розумінням того, як слід діяти у відповідних ситуаціях. </a:t>
            </a:r>
          </a:p>
          <a:p>
            <a:pPr algn="just"/>
            <a:r>
              <a:rPr lang="uk-UA" dirty="0" smtClean="0">
                <a:latin typeface="Times New Roman" panose="02020603050405020304" pitchFamily="18" charset="0"/>
                <a:cs typeface="Times New Roman" panose="02020603050405020304" pitchFamily="18" charset="0"/>
              </a:rPr>
              <a:t>3. </a:t>
            </a:r>
            <a:r>
              <a:rPr lang="uk-UA" b="1" dirty="0" smtClean="0">
                <a:latin typeface="Times New Roman" panose="02020603050405020304" pitchFamily="18" charset="0"/>
                <a:cs typeface="Times New Roman" panose="02020603050405020304" pitchFamily="18" charset="0"/>
              </a:rPr>
              <a:t>Розвиток терпимості та толерантності</a:t>
            </a:r>
            <a:r>
              <a:rPr lang="uk-UA" dirty="0" smtClean="0">
                <a:latin typeface="Times New Roman" panose="02020603050405020304" pitchFamily="18" charset="0"/>
                <a:cs typeface="Times New Roman" panose="02020603050405020304" pitchFamily="18" charset="0"/>
              </a:rPr>
              <a:t> . «входження» у становище партнера, усвідомлення його труднощів, поважність відносини, хоча інтереси у цьому контексті можуть розходитися. </a:t>
            </a:r>
          </a:p>
          <a:p>
            <a:pPr algn="just"/>
            <a:r>
              <a:rPr lang="uk-UA" dirty="0" smtClean="0">
                <a:latin typeface="Times New Roman" panose="02020603050405020304" pitchFamily="18" charset="0"/>
                <a:cs typeface="Times New Roman" panose="02020603050405020304" pitchFamily="18" charset="0"/>
              </a:rPr>
              <a:t>4. </a:t>
            </a:r>
            <a:r>
              <a:rPr lang="uk-UA" b="1" dirty="0" smtClean="0">
                <a:latin typeface="Times New Roman" panose="02020603050405020304" pitchFamily="18" charset="0"/>
                <a:cs typeface="Times New Roman" panose="02020603050405020304" pitchFamily="18" charset="0"/>
              </a:rPr>
              <a:t>Правильно закладені цінності основою існування групи</a:t>
            </a:r>
            <a:r>
              <a:rPr lang="uk-UA" dirty="0" smtClean="0">
                <a:latin typeface="Times New Roman" panose="02020603050405020304" pitchFamily="18" charset="0"/>
                <a:cs typeface="Times New Roman" panose="02020603050405020304" pitchFamily="18" charset="0"/>
              </a:rPr>
              <a:t> . Відмова від позиції, коли єдиним критерієм правоти може бути сила. Така установка передбачає врахування інтересів іншої людини саме тоді, коли ти сам маєш силу, владу тощо. </a:t>
            </a:r>
          </a:p>
          <a:p>
            <a:pPr algn="just"/>
            <a:r>
              <a:rPr lang="uk-UA" dirty="0" smtClean="0">
                <a:latin typeface="Times New Roman" panose="02020603050405020304" pitchFamily="18" charset="0"/>
                <a:cs typeface="Times New Roman" panose="02020603050405020304" pitchFamily="18" charset="0"/>
              </a:rPr>
              <a:t>5. </a:t>
            </a:r>
            <a:r>
              <a:rPr lang="uk-UA" b="1" dirty="0" smtClean="0">
                <a:latin typeface="Times New Roman" panose="02020603050405020304" pitchFamily="18" charset="0"/>
                <a:cs typeface="Times New Roman" panose="02020603050405020304" pitchFamily="18" charset="0"/>
              </a:rPr>
              <a:t>Розвиток </a:t>
            </a:r>
            <a:r>
              <a:rPr lang="uk-UA" b="1" dirty="0" err="1" smtClean="0">
                <a:latin typeface="Times New Roman" panose="02020603050405020304" pitchFamily="18" charset="0"/>
                <a:cs typeface="Times New Roman" panose="02020603050405020304" pitchFamily="18" charset="0"/>
              </a:rPr>
              <a:t>конфліктологічної</a:t>
            </a:r>
            <a:r>
              <a:rPr lang="uk-UA" b="1" dirty="0" smtClean="0">
                <a:latin typeface="Times New Roman" panose="02020603050405020304" pitchFamily="18" charset="0"/>
                <a:cs typeface="Times New Roman" panose="02020603050405020304" pitchFamily="18" charset="0"/>
              </a:rPr>
              <a:t> грамотності</a:t>
            </a:r>
            <a:r>
              <a:rPr lang="uk-UA" dirty="0" smtClean="0">
                <a:latin typeface="Times New Roman" panose="02020603050405020304" pitchFamily="18" charset="0"/>
                <a:cs typeface="Times New Roman" panose="02020603050405020304" pitchFamily="18" charset="0"/>
              </a:rPr>
              <a:t> , що передбачає оволодіння стратегіями ефективної взаємодії, способами вирішення та попередження конфліктів, можливостями переведення конфлікту з деструктивного русла в конструктивне, навичками саморегуляції у конфлікті, уміння слухати інших тощо. </a:t>
            </a:r>
          </a:p>
          <a:p>
            <a:pPr algn="just"/>
            <a:r>
              <a:rPr lang="uk-UA" dirty="0" smtClean="0">
                <a:latin typeface="Times New Roman" panose="02020603050405020304" pitchFamily="18" charset="0"/>
                <a:cs typeface="Times New Roman" panose="02020603050405020304" pitchFamily="18" charset="0"/>
              </a:rPr>
              <a:t>6. </a:t>
            </a:r>
            <a:r>
              <a:rPr lang="uk-UA" b="1" dirty="0" smtClean="0">
                <a:latin typeface="Times New Roman" panose="02020603050405020304" pitchFamily="18" charset="0"/>
                <a:cs typeface="Times New Roman" panose="02020603050405020304" pitchFamily="18" charset="0"/>
              </a:rPr>
              <a:t>Розвиток </a:t>
            </a:r>
            <a:r>
              <a:rPr lang="uk-UA" b="1" dirty="0" err="1" smtClean="0">
                <a:latin typeface="Times New Roman" panose="02020603050405020304" pitchFamily="18" charset="0"/>
                <a:cs typeface="Times New Roman" panose="02020603050405020304" pitchFamily="18" charset="0"/>
              </a:rPr>
              <a:t>саморозуміння</a:t>
            </a:r>
            <a:r>
              <a:rPr lang="uk-UA" b="1" dirty="0" smtClean="0">
                <a:latin typeface="Times New Roman" panose="02020603050405020304" pitchFamily="18" charset="0"/>
                <a:cs typeface="Times New Roman" panose="02020603050405020304" pitchFamily="18" charset="0"/>
              </a:rPr>
              <a:t> в окремих людей та розуміння у групі. </a:t>
            </a:r>
            <a:r>
              <a:rPr lang="uk-UA" dirty="0" smtClean="0">
                <a:latin typeface="Times New Roman" panose="02020603050405020304" pitchFamily="18" charset="0"/>
                <a:cs typeface="Times New Roman" panose="02020603050405020304" pitchFamily="18" charset="0"/>
              </a:rPr>
              <a:t>Учасники групи повинні уявляти свої особливості та особливості інших людей, терпимо ставиться до «</a:t>
            </a:r>
            <a:r>
              <a:rPr lang="uk-UA" dirty="0" err="1" smtClean="0">
                <a:latin typeface="Times New Roman" panose="02020603050405020304" pitchFamily="18" charset="0"/>
                <a:cs typeface="Times New Roman" panose="02020603050405020304" pitchFamily="18" charset="0"/>
              </a:rPr>
              <a:t>інакшості</a:t>
            </a:r>
            <a:r>
              <a:rPr lang="uk-UA" dirty="0" smtClean="0">
                <a:latin typeface="Times New Roman" panose="02020603050405020304" pitchFamily="18" charset="0"/>
                <a:cs typeface="Times New Roman" panose="02020603050405020304" pitchFamily="18" charset="0"/>
              </a:rPr>
              <a:t>» інших. </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3579089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1015" y="342900"/>
            <a:ext cx="3446585" cy="5632311"/>
          </a:xfrm>
          <a:prstGeom prst="rect">
            <a:avLst/>
          </a:prstGeom>
        </p:spPr>
        <p:txBody>
          <a:bodyPr wrap="square">
            <a:spAutoFit/>
          </a:bodyPr>
          <a:lstStyle/>
          <a:p>
            <a:pPr algn="just"/>
            <a:r>
              <a:rPr lang="uk-UA" dirty="0" smtClean="0">
                <a:latin typeface="Times New Roman" panose="02020603050405020304" pitchFamily="18" charset="0"/>
                <a:cs typeface="Times New Roman" panose="02020603050405020304" pitchFamily="18" charset="0"/>
              </a:rPr>
              <a:t>7. </a:t>
            </a:r>
            <a:r>
              <a:rPr lang="uk-UA" b="1" dirty="0" smtClean="0">
                <a:latin typeface="Times New Roman" panose="02020603050405020304" pitchFamily="18" charset="0"/>
                <a:cs typeface="Times New Roman" panose="02020603050405020304" pitchFamily="18" charset="0"/>
              </a:rPr>
              <a:t>Об'єднання різних сторін загальною метою та спільною діяльністю</a:t>
            </a:r>
            <a:r>
              <a:rPr lang="uk-UA" dirty="0" smtClean="0">
                <a:latin typeface="Times New Roman" panose="02020603050405020304" pitchFamily="18" charset="0"/>
                <a:cs typeface="Times New Roman" panose="02020603050405020304" pitchFamily="18" charset="0"/>
              </a:rPr>
              <a:t> . Це передбачає знаходження та підтримання спільних інтересів незалежно від існування протиріч.</a:t>
            </a:r>
          </a:p>
          <a:p>
            <a:pPr algn="just"/>
            <a:endParaRPr lang="uk-UA" dirty="0" smtClean="0">
              <a:latin typeface="Times New Roman" panose="02020603050405020304" pitchFamily="18" charset="0"/>
              <a:cs typeface="Times New Roman" panose="02020603050405020304" pitchFamily="18" charset="0"/>
            </a:endParaRPr>
          </a:p>
          <a:p>
            <a:pPr algn="just"/>
            <a:r>
              <a:rPr lang="uk-UA" dirty="0" smtClean="0">
                <a:latin typeface="Times New Roman" panose="02020603050405020304" pitchFamily="18" charset="0"/>
                <a:cs typeface="Times New Roman" panose="02020603050405020304" pitchFamily="18" charset="0"/>
              </a:rPr>
              <a:t>8. </a:t>
            </a:r>
            <a:r>
              <a:rPr lang="uk-UA" b="1" dirty="0" smtClean="0">
                <a:latin typeface="Times New Roman" panose="02020603050405020304" pitchFamily="18" charset="0"/>
                <a:cs typeface="Times New Roman" panose="02020603050405020304" pitchFamily="18" charset="0"/>
              </a:rPr>
              <a:t>Відмова від дискримінації</a:t>
            </a:r>
            <a:r>
              <a:rPr lang="uk-UA" dirty="0" smtClean="0">
                <a:latin typeface="Times New Roman" panose="02020603050405020304" pitchFamily="18" charset="0"/>
                <a:cs typeface="Times New Roman" panose="02020603050405020304" pitchFamily="18" charset="0"/>
              </a:rPr>
              <a:t> , що означає недопущення підкреслення відмінностей між партнерами, будь-якої переваги одного над іншим. Рівні права.</a:t>
            </a:r>
          </a:p>
          <a:p>
            <a:pPr algn="just"/>
            <a:endParaRPr lang="uk-UA" dirty="0" smtClean="0">
              <a:latin typeface="Times New Roman" panose="02020603050405020304" pitchFamily="18" charset="0"/>
              <a:cs typeface="Times New Roman" panose="02020603050405020304" pitchFamily="18" charset="0"/>
            </a:endParaRPr>
          </a:p>
          <a:p>
            <a:pPr algn="just"/>
            <a:r>
              <a:rPr lang="uk-UA" dirty="0" smtClean="0">
                <a:latin typeface="Times New Roman" panose="02020603050405020304" pitchFamily="18" charset="0"/>
                <a:cs typeface="Times New Roman" panose="02020603050405020304" pitchFamily="18" charset="0"/>
              </a:rPr>
              <a:t>9. </a:t>
            </a:r>
            <a:r>
              <a:rPr lang="uk-UA" b="1" dirty="0" smtClean="0">
                <a:latin typeface="Times New Roman" panose="02020603050405020304" pitchFamily="18" charset="0"/>
                <a:cs typeface="Times New Roman" panose="02020603050405020304" pitchFamily="18" charset="0"/>
              </a:rPr>
              <a:t>Підтримка гарного настрою, позитивних емоцій</a:t>
            </a:r>
            <a:r>
              <a:rPr lang="uk-UA" dirty="0" smtClean="0">
                <a:latin typeface="Times New Roman" panose="02020603050405020304" pitchFamily="18" charset="0"/>
                <a:cs typeface="Times New Roman" panose="02020603050405020304" pitchFamily="18" charset="0"/>
              </a:rPr>
              <a:t> з різних причин, що знімає напруженість, викликає почуття симпатії до інших учасників групи і цим помітно ускладнює виникнення конфліктної ситуації.</a:t>
            </a:r>
            <a:endParaRPr lang="uk-UA"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810000" y="1000360"/>
            <a:ext cx="7970564" cy="4317389"/>
          </a:xfrm>
          <a:prstGeom prst="rect">
            <a:avLst/>
          </a:prstGeom>
        </p:spPr>
      </p:pic>
    </p:spTree>
    <p:extLst>
      <p:ext uri="{BB962C8B-B14F-4D97-AF65-F5344CB8AC3E}">
        <p14:creationId xmlns:p14="http://schemas.microsoft.com/office/powerpoint/2010/main" xmlns="" val="17973714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3092" y="70338"/>
            <a:ext cx="7842739" cy="6617196"/>
          </a:xfrm>
          <a:prstGeom prst="rect">
            <a:avLst/>
          </a:prstGeom>
        </p:spPr>
        <p:txBody>
          <a:bodyPr wrap="square">
            <a:spAutoFit/>
          </a:bodyPr>
          <a:lstStyle/>
          <a:p>
            <a:pPr indent="450215" algn="just">
              <a:spcAft>
                <a:spcPts val="0"/>
              </a:spcAft>
            </a:pPr>
            <a:r>
              <a:rPr lang="uk-UA" sz="2800" b="1" dirty="0" smtClean="0">
                <a:solidFill>
                  <a:schemeClr val="accent2"/>
                </a:solidFill>
                <a:latin typeface="Times New Roman" panose="02020603050405020304" pitchFamily="18" charset="0"/>
                <a:ea typeface="Times New Roman" panose="02020603050405020304" pitchFamily="18" charset="0"/>
              </a:rPr>
              <a:t>Сторони і предмет конфлікту в медицині</a:t>
            </a:r>
            <a:endParaRPr lang="uk-UA" sz="2800" dirty="0" smtClean="0">
              <a:solidFill>
                <a:schemeClr val="accent2"/>
              </a:solidFill>
              <a:latin typeface="Times New Roman" panose="02020603050405020304" pitchFamily="18" charset="0"/>
              <a:ea typeface="Times New Roman" panose="02020603050405020304" pitchFamily="18" charset="0"/>
            </a:endParaRPr>
          </a:p>
          <a:p>
            <a:pPr indent="450215" algn="just">
              <a:spcAft>
                <a:spcPts val="0"/>
              </a:spcAft>
            </a:pPr>
            <a:r>
              <a:rPr lang="uk-UA" b="1" dirty="0" smtClean="0">
                <a:latin typeface="Times New Roman" panose="02020603050405020304" pitchFamily="18" charset="0"/>
                <a:ea typeface="Times New Roman" panose="02020603050405020304" pitchFamily="18" charset="0"/>
              </a:rPr>
              <a:t>Сторонами конфлікту в медицині є </a:t>
            </a:r>
            <a:r>
              <a:rPr lang="uk-UA" dirty="0" smtClean="0">
                <a:latin typeface="Times New Roman" panose="02020603050405020304" pitchFamily="18" charset="0"/>
                <a:ea typeface="Times New Roman" panose="02020603050405020304" pitchFamily="18" charset="0"/>
              </a:rPr>
              <a:t>:</a:t>
            </a:r>
          </a:p>
          <a:p>
            <a:pPr marL="342900" lvl="0" indent="-342900" algn="just">
              <a:spcAft>
                <a:spcPts val="0"/>
              </a:spcAft>
              <a:buSzPts val="1000"/>
              <a:buFont typeface="Symbol" panose="05050102010706020507" pitchFamily="18" charset="2"/>
              <a:buChar char=""/>
              <a:tabLst>
                <a:tab pos="457200" algn="l"/>
              </a:tabLst>
            </a:pPr>
            <a:r>
              <a:rPr lang="uk-UA" sz="800" dirty="0" smtClean="0">
                <a:latin typeface="Times New Roman" panose="02020603050405020304" pitchFamily="18" charset="0"/>
                <a:ea typeface="Times New Roman" panose="02020603050405020304" pitchFamily="18" charset="0"/>
              </a:rPr>
              <a:t>      </a:t>
            </a:r>
            <a:r>
              <a:rPr lang="uk-UA" dirty="0" smtClean="0">
                <a:latin typeface="Times New Roman" panose="02020603050405020304" pitchFamily="18" charset="0"/>
                <a:ea typeface="Times New Roman" panose="02020603050405020304" pitchFamily="18" charset="0"/>
              </a:rPr>
              <a:t>в міжособистісних: лікар - пацієнт; лікар - лікар; лікар - адміністратор;</a:t>
            </a:r>
          </a:p>
          <a:p>
            <a:pPr marL="342900" lvl="0" indent="-342900" algn="just">
              <a:spcAft>
                <a:spcPts val="0"/>
              </a:spcAft>
              <a:buSzPts val="1000"/>
              <a:buFont typeface="Symbol" panose="05050102010706020507" pitchFamily="18" charset="2"/>
              <a:buChar char=""/>
              <a:tabLst>
                <a:tab pos="457200" algn="l"/>
              </a:tabLst>
            </a:pPr>
            <a:r>
              <a:rPr lang="uk-UA" sz="800" dirty="0" smtClean="0">
                <a:latin typeface="Times New Roman" panose="02020603050405020304" pitchFamily="18" charset="0"/>
                <a:ea typeface="Times New Roman" panose="02020603050405020304" pitchFamily="18" charset="0"/>
              </a:rPr>
              <a:t>   </a:t>
            </a:r>
            <a:r>
              <a:rPr lang="uk-UA" dirty="0" err="1" smtClean="0">
                <a:latin typeface="Times New Roman" panose="02020603050405020304" pitchFamily="18" charset="0"/>
                <a:ea typeface="Times New Roman" panose="02020603050405020304" pitchFamily="18" charset="0"/>
              </a:rPr>
              <a:t>міжгрупових</a:t>
            </a:r>
            <a:r>
              <a:rPr lang="uk-UA" dirty="0" smtClean="0">
                <a:latin typeface="Times New Roman" panose="02020603050405020304" pitchFamily="18" charset="0"/>
                <a:ea typeface="Times New Roman" panose="02020603050405020304" pitchFamily="18" charset="0"/>
              </a:rPr>
              <a:t>: адміністрація ЛПУ - пацієнт, лікар - родичі пацієнта, адміністрація ЛПУ (юридична особа) - пацієнт (позивач у суді). </a:t>
            </a:r>
          </a:p>
          <a:p>
            <a:pPr indent="450215" algn="just">
              <a:spcAft>
                <a:spcPts val="0"/>
              </a:spcAft>
            </a:pPr>
            <a:r>
              <a:rPr lang="uk-UA" b="1" dirty="0" smtClean="0">
                <a:latin typeface="Times New Roman" panose="02020603050405020304" pitchFamily="18" charset="0"/>
                <a:ea typeface="Times New Roman" panose="02020603050405020304" pitchFamily="18" charset="0"/>
              </a:rPr>
              <a:t>Предметом конфлікту в медицині виступають: </a:t>
            </a:r>
            <a:endParaRPr lang="uk-UA" dirty="0" smtClean="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457200" algn="l"/>
              </a:tabLst>
            </a:pPr>
            <a:r>
              <a:rPr lang="uk-UA" sz="800" dirty="0" smtClean="0">
                <a:latin typeface="Times New Roman" panose="02020603050405020304" pitchFamily="18" charset="0"/>
                <a:ea typeface="Times New Roman" panose="02020603050405020304" pitchFamily="18" charset="0"/>
              </a:rPr>
              <a:t>        </a:t>
            </a:r>
            <a:r>
              <a:rPr lang="uk-UA" dirty="0" smtClean="0">
                <a:latin typeface="Times New Roman" panose="02020603050405020304" pitchFamily="18" charset="0"/>
                <a:ea typeface="Times New Roman" panose="02020603050405020304" pitchFamily="18" charset="0"/>
              </a:rPr>
              <a:t>об'єктивні причини (які не залежать від лікаря): організаційно-технічні, фінансові (економічні);</a:t>
            </a:r>
          </a:p>
          <a:p>
            <a:pPr marL="342900" lvl="0" indent="-342900" algn="just">
              <a:spcAft>
                <a:spcPts val="0"/>
              </a:spcAft>
              <a:buSzPts val="1000"/>
              <a:buFont typeface="Symbol" panose="05050102010706020507" pitchFamily="18" charset="2"/>
              <a:buChar char=""/>
              <a:tabLst>
                <a:tab pos="457200" algn="l"/>
              </a:tabLst>
            </a:pPr>
            <a:r>
              <a:rPr lang="uk-UA" sz="800" dirty="0" smtClean="0">
                <a:latin typeface="Times New Roman" panose="02020603050405020304" pitchFamily="18" charset="0"/>
                <a:ea typeface="Times New Roman" panose="02020603050405020304" pitchFamily="18" charset="0"/>
              </a:rPr>
              <a:t>        </a:t>
            </a:r>
            <a:r>
              <a:rPr lang="uk-UA" dirty="0" smtClean="0">
                <a:latin typeface="Times New Roman" panose="02020603050405020304" pitchFamily="18" charset="0"/>
                <a:ea typeface="Times New Roman" panose="02020603050405020304" pitchFamily="18" charset="0"/>
              </a:rPr>
              <a:t>суб'єктивні причини (залежні від лікаря): інформаційно-деонтологічні, діагностичні, лікувально-профілактичні, тактичні.</a:t>
            </a:r>
          </a:p>
          <a:p>
            <a:pPr indent="450215" algn="just">
              <a:spcAft>
                <a:spcPts val="0"/>
              </a:spcAft>
            </a:pPr>
            <a:endParaRPr lang="uk-UA" dirty="0" smtClean="0">
              <a:latin typeface="Times New Roman" panose="02020603050405020304" pitchFamily="18" charset="0"/>
              <a:ea typeface="Times New Roman" panose="02020603050405020304" pitchFamily="18" charset="0"/>
            </a:endParaRPr>
          </a:p>
          <a:p>
            <a:pPr indent="450215" algn="just">
              <a:spcAft>
                <a:spcPts val="0"/>
              </a:spcAft>
            </a:pPr>
            <a:r>
              <a:rPr lang="uk-UA" dirty="0" smtClean="0">
                <a:latin typeface="Times New Roman" panose="02020603050405020304" pitchFamily="18" charset="0"/>
                <a:ea typeface="Times New Roman" panose="02020603050405020304" pitchFamily="18" charset="0"/>
              </a:rPr>
              <a:t>Найбільш поширені способи вирішення конфліктів в медичній практиці:</a:t>
            </a:r>
          </a:p>
          <a:p>
            <a:pPr marL="342900" lvl="0" indent="-342900" algn="just">
              <a:spcAft>
                <a:spcPts val="0"/>
              </a:spcAft>
              <a:buSzPts val="1000"/>
              <a:buFont typeface="Symbol" panose="05050102010706020507" pitchFamily="18" charset="2"/>
              <a:buChar char=""/>
              <a:tabLst>
                <a:tab pos="457200" algn="l"/>
              </a:tabLst>
            </a:pPr>
            <a:r>
              <a:rPr lang="uk-UA" sz="800" dirty="0" smtClean="0">
                <a:latin typeface="Times New Roman" panose="02020603050405020304" pitchFamily="18" charset="0"/>
                <a:ea typeface="Times New Roman" panose="02020603050405020304" pitchFamily="18" charset="0"/>
              </a:rPr>
              <a:t>  </a:t>
            </a:r>
            <a:r>
              <a:rPr lang="uk-UA" b="1" i="1" dirty="0" smtClean="0">
                <a:latin typeface="Times New Roman" panose="02020603050405020304" pitchFamily="18" charset="0"/>
                <a:ea typeface="Times New Roman" panose="02020603050405020304" pitchFamily="18" charset="0"/>
              </a:rPr>
              <a:t>досудовий </a:t>
            </a:r>
            <a:r>
              <a:rPr lang="uk-UA" dirty="0" smtClean="0">
                <a:latin typeface="Times New Roman" panose="02020603050405020304" pitchFamily="18" charset="0"/>
                <a:ea typeface="Times New Roman" panose="02020603050405020304" pitchFamily="18" charset="0"/>
              </a:rPr>
              <a:t>: вирішення конфлікту на первинному рівні лікар - пацієнт, завідувача відділенням, адміністрації ЛПУ, КЕК, етичним комітетом;</a:t>
            </a:r>
          </a:p>
          <a:p>
            <a:pPr marL="342900" lvl="0" indent="-342900" algn="just">
              <a:spcAft>
                <a:spcPts val="0"/>
              </a:spcAft>
              <a:buSzPts val="1000"/>
              <a:buFont typeface="Symbol" panose="05050102010706020507" pitchFamily="18" charset="2"/>
              <a:buChar char=""/>
              <a:tabLst>
                <a:tab pos="457200" algn="l"/>
              </a:tabLst>
            </a:pPr>
            <a:endParaRPr lang="uk-UA" dirty="0" smtClean="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457200" algn="l"/>
              </a:tabLst>
            </a:pPr>
            <a:r>
              <a:rPr lang="uk-UA" sz="800" dirty="0" smtClean="0">
                <a:latin typeface="Times New Roman" panose="02020603050405020304" pitchFamily="18" charset="0"/>
                <a:ea typeface="Times New Roman" panose="02020603050405020304" pitchFamily="18" charset="0"/>
              </a:rPr>
              <a:t> </a:t>
            </a:r>
            <a:r>
              <a:rPr lang="uk-UA" b="1" i="1" dirty="0" smtClean="0">
                <a:latin typeface="Times New Roman" panose="02020603050405020304" pitchFamily="18" charset="0"/>
                <a:ea typeface="Times New Roman" panose="02020603050405020304" pitchFamily="18" charset="0"/>
              </a:rPr>
              <a:t>судовий </a:t>
            </a:r>
            <a:r>
              <a:rPr lang="uk-UA" dirty="0" smtClean="0">
                <a:latin typeface="Times New Roman" panose="02020603050405020304" pitchFamily="18" charset="0"/>
                <a:ea typeface="Times New Roman" panose="02020603050405020304" pitchFamily="18" charset="0"/>
              </a:rPr>
              <a:t>: органами державної юрисдикції; органами недержавної юрисдикції - спеціалізованими третейськими судами.</a:t>
            </a:r>
          </a:p>
          <a:p>
            <a:pPr marL="342900" lvl="0" indent="-342900" algn="just">
              <a:spcAft>
                <a:spcPts val="0"/>
              </a:spcAft>
              <a:buSzPts val="1000"/>
              <a:buFont typeface="Symbol" panose="05050102010706020507" pitchFamily="18" charset="2"/>
              <a:buChar char=""/>
              <a:tabLst>
                <a:tab pos="457200" algn="l"/>
              </a:tabLst>
            </a:pPr>
            <a:endParaRPr lang="uk-UA" dirty="0" smtClean="0">
              <a:latin typeface="Times New Roman" panose="02020603050405020304" pitchFamily="18" charset="0"/>
              <a:ea typeface="Times New Roman" panose="02020603050405020304" pitchFamily="18" charset="0"/>
            </a:endParaRPr>
          </a:p>
          <a:p>
            <a:r>
              <a:rPr lang="uk-UA" dirty="0" smtClean="0">
                <a:latin typeface="Times New Roman" panose="02020603050405020304" pitchFamily="18" charset="0"/>
                <a:cs typeface="Times New Roman" panose="02020603050405020304" pitchFamily="18" charset="0"/>
              </a:rPr>
              <a:t>Засоби вирішення конфліктів призводять до відповідних типових результатів вирішення конфлікту:</a:t>
            </a:r>
          </a:p>
          <a:p>
            <a:r>
              <a:rPr lang="uk-UA" dirty="0" smtClean="0">
                <a:latin typeface="Times New Roman" panose="02020603050405020304" pitchFamily="18" charset="0"/>
                <a:cs typeface="Times New Roman" panose="02020603050405020304" pitchFamily="18" charset="0"/>
              </a:rPr>
              <a:t>а) вирішення конфлікту на досудовому рівні;</a:t>
            </a:r>
          </a:p>
          <a:p>
            <a:r>
              <a:rPr lang="uk-UA" dirty="0" smtClean="0">
                <a:latin typeface="Times New Roman" panose="02020603050405020304" pitchFamily="18" charset="0"/>
                <a:cs typeface="Times New Roman" panose="02020603050405020304" pitchFamily="18" charset="0"/>
              </a:rPr>
              <a:t>б) виконання рішення суду.</a:t>
            </a:r>
          </a:p>
          <a:p>
            <a:pPr marL="342900" lvl="0" indent="-342900" algn="just">
              <a:spcAft>
                <a:spcPts val="0"/>
              </a:spcAft>
              <a:buSzPts val="1000"/>
              <a:buFont typeface="Symbol" panose="05050102010706020507" pitchFamily="18" charset="2"/>
              <a:buChar char=""/>
              <a:tabLst>
                <a:tab pos="457200" algn="l"/>
              </a:tabLst>
            </a:pPr>
            <a:endParaRPr lang="ru-RU" dirty="0">
              <a:latin typeface="Times New Roman" panose="02020603050405020304" pitchFamily="18" charset="0"/>
              <a:ea typeface="Times New Roman" panose="02020603050405020304" pitchFamily="18" charset="0"/>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352692" y="-70338"/>
            <a:ext cx="2768928" cy="1877333"/>
          </a:xfrm>
          <a:prstGeom prst="rect">
            <a:avLst/>
          </a:prstGeom>
        </p:spPr>
      </p:pic>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117798" y="2633471"/>
            <a:ext cx="3228242" cy="1793468"/>
          </a:xfrm>
          <a:prstGeom prst="rect">
            <a:avLst/>
          </a:prstGeom>
        </p:spPr>
      </p:pic>
      <p:pic>
        <p:nvPicPr>
          <p:cNvPr id="5" name="Рисунок 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8128272" y="4651342"/>
            <a:ext cx="3217768" cy="1801950"/>
          </a:xfrm>
          <a:prstGeom prst="rect">
            <a:avLst/>
          </a:prstGeom>
        </p:spPr>
      </p:pic>
      <p:pic>
        <p:nvPicPr>
          <p:cNvPr id="7" name="Рисунок 6"/>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983533" y="5552317"/>
            <a:ext cx="2384422" cy="1382156"/>
          </a:xfrm>
          <a:prstGeom prst="rect">
            <a:avLst/>
          </a:prstGeom>
        </p:spPr>
      </p:pic>
    </p:spTree>
    <p:extLst>
      <p:ext uri="{BB962C8B-B14F-4D97-AF65-F5344CB8AC3E}">
        <p14:creationId xmlns:p14="http://schemas.microsoft.com/office/powerpoint/2010/main" xmlns="" val="37523512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5137" y="234528"/>
            <a:ext cx="9823940" cy="6740307"/>
          </a:xfrm>
          <a:prstGeom prst="rect">
            <a:avLst/>
          </a:prstGeom>
        </p:spPr>
        <p:txBody>
          <a:bodyPr wrap="square">
            <a:spAutoFit/>
          </a:bodyPr>
          <a:lstStyle/>
          <a:p>
            <a:pPr indent="450215" algn="just">
              <a:spcAft>
                <a:spcPts val="0"/>
              </a:spcAft>
            </a:pPr>
            <a:r>
              <a:rPr lang="uk-UA" b="1" dirty="0" smtClean="0">
                <a:latin typeface="Times New Roman" panose="02020603050405020304" pitchFamily="18" charset="0"/>
                <a:ea typeface="Times New Roman" panose="02020603050405020304" pitchFamily="18" charset="0"/>
              </a:rPr>
              <a:t>Для різних галузей медичної діяльності провідними є різні види конфліктів</a:t>
            </a:r>
            <a:r>
              <a:rPr lang="uk-UA" dirty="0" smtClean="0">
                <a:latin typeface="Times New Roman" panose="02020603050405020304" pitchFamily="18" charset="0"/>
                <a:ea typeface="Times New Roman" panose="02020603050405020304" pitchFamily="18" charset="0"/>
              </a:rPr>
              <a:t>:</a:t>
            </a:r>
          </a:p>
          <a:p>
            <a:pPr marL="342900" lvl="0" indent="-342900" algn="just">
              <a:spcAft>
                <a:spcPts val="0"/>
              </a:spcAft>
              <a:buSzPts val="1000"/>
              <a:buFont typeface="Symbol" panose="05050102010706020507" pitchFamily="18" charset="2"/>
              <a:buChar char=""/>
              <a:tabLst>
                <a:tab pos="457200" algn="l"/>
              </a:tabLst>
            </a:pPr>
            <a:r>
              <a:rPr lang="uk-UA" sz="800" dirty="0" smtClean="0">
                <a:latin typeface="Times New Roman" panose="02020603050405020304" pitchFamily="18" charset="0"/>
                <a:ea typeface="Times New Roman" panose="02020603050405020304" pitchFamily="18" charset="0"/>
              </a:rPr>
              <a:t>   </a:t>
            </a:r>
            <a:r>
              <a:rPr lang="uk-UA" dirty="0" smtClean="0">
                <a:latin typeface="Times New Roman" panose="02020603050405020304" pitchFamily="18" charset="0"/>
                <a:ea typeface="Times New Roman" panose="02020603050405020304" pitchFamily="18" charset="0"/>
              </a:rPr>
              <a:t>скорочення тривалості лікарського прийому є головним чинником </a:t>
            </a:r>
            <a:r>
              <a:rPr lang="uk-UA" dirty="0" err="1" smtClean="0">
                <a:latin typeface="Times New Roman" panose="02020603050405020304" pitchFamily="18" charset="0"/>
                <a:ea typeface="Times New Roman" panose="02020603050405020304" pitchFamily="18" charset="0"/>
              </a:rPr>
              <a:t>конфліктогенності</a:t>
            </a:r>
            <a:r>
              <a:rPr lang="uk-UA" dirty="0" smtClean="0">
                <a:latin typeface="Times New Roman" panose="02020603050405020304" pitchFamily="18" charset="0"/>
                <a:ea typeface="Times New Roman" panose="02020603050405020304" pitchFamily="18" charset="0"/>
              </a:rPr>
              <a:t> в системі відносин «</a:t>
            </a:r>
            <a:r>
              <a:rPr lang="uk-UA" dirty="0" err="1" smtClean="0">
                <a:latin typeface="Times New Roman" panose="02020603050405020304" pitchFamily="18" charset="0"/>
                <a:ea typeface="Times New Roman" panose="02020603050405020304" pitchFamily="18" charset="0"/>
              </a:rPr>
              <a:t>ме</a:t>
            </a:r>
            <a:r>
              <a:rPr lang="uk-UA" dirty="0" smtClean="0">
                <a:latin typeface="Times New Roman" panose="02020603050405020304" pitchFamily="18" charset="0"/>
                <a:ea typeface="Times New Roman" panose="02020603050405020304" pitchFamily="18" charset="0"/>
              </a:rPr>
              <a:t> - </a:t>
            </a:r>
            <a:r>
              <a:rPr lang="uk-UA" dirty="0" err="1" smtClean="0">
                <a:latin typeface="Times New Roman" panose="02020603050405020304" pitchFamily="18" charset="0"/>
                <a:ea typeface="Times New Roman" panose="02020603050405020304" pitchFamily="18" charset="0"/>
              </a:rPr>
              <a:t>дицинская</a:t>
            </a:r>
            <a:r>
              <a:rPr lang="uk-UA" dirty="0" smtClean="0">
                <a:latin typeface="Times New Roman" panose="02020603050405020304" pitchFamily="18" charset="0"/>
                <a:ea typeface="Times New Roman" panose="02020603050405020304" pitchFamily="18" charset="0"/>
              </a:rPr>
              <a:t> персонал - пацієнт» на амбулаторно-</a:t>
            </a:r>
            <a:r>
              <a:rPr lang="uk-UA" dirty="0" err="1" smtClean="0">
                <a:latin typeface="Times New Roman" panose="02020603050405020304" pitchFamily="18" charset="0"/>
                <a:ea typeface="Times New Roman" panose="02020603050405020304" pitchFamily="18" charset="0"/>
              </a:rPr>
              <a:t>поліклініче</a:t>
            </a:r>
            <a:r>
              <a:rPr lang="uk-UA" dirty="0" smtClean="0">
                <a:latin typeface="Times New Roman" panose="02020603050405020304" pitchFamily="18" charset="0"/>
                <a:ea typeface="Times New Roman" panose="02020603050405020304" pitchFamily="18" charset="0"/>
              </a:rPr>
              <a:t> - </a:t>
            </a:r>
            <a:r>
              <a:rPr lang="uk-UA" dirty="0" err="1" smtClean="0">
                <a:latin typeface="Times New Roman" panose="02020603050405020304" pitchFamily="18" charset="0"/>
                <a:ea typeface="Times New Roman" panose="02020603050405020304" pitchFamily="18" charset="0"/>
              </a:rPr>
              <a:t>ському</a:t>
            </a:r>
            <a:r>
              <a:rPr lang="uk-UA" dirty="0" smtClean="0">
                <a:latin typeface="Times New Roman" panose="02020603050405020304" pitchFamily="18" charset="0"/>
                <a:ea typeface="Times New Roman" panose="02020603050405020304" pitchFamily="18" charset="0"/>
              </a:rPr>
              <a:t> прийомі;</a:t>
            </a:r>
          </a:p>
          <a:p>
            <a:pPr marL="342900" lvl="0" indent="-342900" algn="just">
              <a:spcAft>
                <a:spcPts val="0"/>
              </a:spcAft>
              <a:buSzPts val="1000"/>
              <a:buFont typeface="Symbol" panose="05050102010706020507" pitchFamily="18" charset="2"/>
              <a:buChar char=""/>
              <a:tabLst>
                <a:tab pos="457200" algn="l"/>
              </a:tabLst>
            </a:pPr>
            <a:r>
              <a:rPr lang="uk-UA" sz="800" dirty="0" smtClean="0">
                <a:latin typeface="Times New Roman" panose="02020603050405020304" pitchFamily="18" charset="0"/>
                <a:ea typeface="Times New Roman" panose="02020603050405020304" pitchFamily="18" charset="0"/>
              </a:rPr>
              <a:t>   </a:t>
            </a:r>
            <a:r>
              <a:rPr lang="uk-UA" dirty="0" smtClean="0">
                <a:latin typeface="Times New Roman" panose="02020603050405020304" pitchFamily="18" charset="0"/>
                <a:ea typeface="Times New Roman" panose="02020603050405020304" pitchFamily="18" charset="0"/>
              </a:rPr>
              <a:t>в судово-медичній практиці ситуацію конфліктної взаємодії суб'єктів медичної практики формують результати експертизи;</a:t>
            </a:r>
          </a:p>
          <a:p>
            <a:pPr marL="342900" lvl="0" indent="-342900" algn="just">
              <a:spcAft>
                <a:spcPts val="0"/>
              </a:spcAft>
              <a:buSzPts val="1000"/>
              <a:buFont typeface="Symbol" panose="05050102010706020507" pitchFamily="18" charset="2"/>
              <a:buChar char=""/>
              <a:tabLst>
                <a:tab pos="457200" algn="l"/>
              </a:tabLst>
            </a:pPr>
            <a:r>
              <a:rPr lang="uk-UA" sz="800" dirty="0" smtClean="0">
                <a:latin typeface="Times New Roman" panose="02020603050405020304" pitchFamily="18" charset="0"/>
                <a:ea typeface="Times New Roman" panose="02020603050405020304" pitchFamily="18" charset="0"/>
              </a:rPr>
              <a:t>   </a:t>
            </a:r>
            <a:r>
              <a:rPr lang="uk-UA" dirty="0" smtClean="0">
                <a:latin typeface="Times New Roman" panose="02020603050405020304" pitchFamily="18" charset="0"/>
                <a:ea typeface="Times New Roman" panose="02020603050405020304" pitchFamily="18" charset="0"/>
              </a:rPr>
              <a:t>в стоматологічній практиці головним </a:t>
            </a:r>
            <a:r>
              <a:rPr lang="uk-UA" dirty="0" err="1" smtClean="0">
                <a:latin typeface="Times New Roman" panose="02020603050405020304" pitchFamily="18" charset="0"/>
                <a:ea typeface="Times New Roman" panose="02020603050405020304" pitchFamily="18" charset="0"/>
              </a:rPr>
              <a:t>конфліктогенним</a:t>
            </a:r>
            <a:r>
              <a:rPr lang="uk-UA" dirty="0" smtClean="0">
                <a:latin typeface="Times New Roman" panose="02020603050405020304" pitchFamily="18" charset="0"/>
                <a:ea typeface="Times New Roman" panose="02020603050405020304" pitchFamily="18" charset="0"/>
              </a:rPr>
              <a:t> чинником є ​​невідповідність ціни і якості послуги;</a:t>
            </a:r>
          </a:p>
          <a:p>
            <a:pPr marL="342900" lvl="0" indent="-342900" algn="just">
              <a:spcAft>
                <a:spcPts val="0"/>
              </a:spcAft>
              <a:buSzPts val="1000"/>
              <a:buFont typeface="Symbol" panose="05050102010706020507" pitchFamily="18" charset="2"/>
              <a:buChar char=""/>
              <a:tabLst>
                <a:tab pos="457200" algn="l"/>
              </a:tabLst>
            </a:pPr>
            <a:r>
              <a:rPr lang="uk-UA" sz="800" dirty="0" smtClean="0">
                <a:latin typeface="Times New Roman" panose="02020603050405020304" pitchFamily="18" charset="0"/>
                <a:ea typeface="Times New Roman" panose="02020603050405020304" pitchFamily="18" charset="0"/>
              </a:rPr>
              <a:t>     </a:t>
            </a:r>
            <a:r>
              <a:rPr lang="uk-UA" dirty="0" smtClean="0">
                <a:latin typeface="Times New Roman" panose="02020603050405020304" pitchFamily="18" charset="0"/>
                <a:ea typeface="Times New Roman" panose="02020603050405020304" pitchFamily="18" charset="0"/>
              </a:rPr>
              <a:t>в фармації конфлікт лікаря і </a:t>
            </a:r>
            <a:r>
              <a:rPr lang="uk-UA" dirty="0" err="1" smtClean="0">
                <a:latin typeface="Times New Roman" panose="02020603050405020304" pitchFamily="18" charset="0"/>
                <a:ea typeface="Times New Roman" panose="02020603050405020304" pitchFamily="18" charset="0"/>
              </a:rPr>
              <a:t>фармацевта</a:t>
            </a:r>
            <a:r>
              <a:rPr lang="uk-UA" dirty="0" smtClean="0">
                <a:latin typeface="Times New Roman" panose="02020603050405020304" pitchFamily="18" charset="0"/>
                <a:ea typeface="Times New Roman" panose="02020603050405020304" pitchFamily="18" charset="0"/>
              </a:rPr>
              <a:t> - це конфлікт професіоналів, який може бути позитивним, а конфлікт пацієнта і </a:t>
            </a:r>
            <a:r>
              <a:rPr lang="uk-UA" dirty="0" err="1" smtClean="0">
                <a:latin typeface="Times New Roman" panose="02020603050405020304" pitchFamily="18" charset="0"/>
                <a:ea typeface="Times New Roman" panose="02020603050405020304" pitchFamily="18" charset="0"/>
              </a:rPr>
              <a:t>фармацевта</a:t>
            </a:r>
            <a:r>
              <a:rPr lang="uk-UA" dirty="0" smtClean="0">
                <a:latin typeface="Times New Roman" panose="02020603050405020304" pitchFamily="18" charset="0"/>
                <a:ea typeface="Times New Roman" panose="02020603050405020304" pitchFamily="18" charset="0"/>
              </a:rPr>
              <a:t> - це конфлікт професіонала і непрофесіонала, який непродуктивний, але може бути вирішений шляхом більш повного інформування пацієнта;</a:t>
            </a:r>
          </a:p>
          <a:p>
            <a:pPr marL="342900" lvl="0" indent="-342900" algn="just">
              <a:spcAft>
                <a:spcPts val="0"/>
              </a:spcAft>
              <a:buSzPts val="1000"/>
              <a:buFont typeface="Symbol" panose="05050102010706020507" pitchFamily="18" charset="2"/>
              <a:buChar char=""/>
              <a:tabLst>
                <a:tab pos="457200" algn="l"/>
              </a:tabLst>
            </a:pPr>
            <a:r>
              <a:rPr lang="uk-UA" sz="800" dirty="0" smtClean="0">
                <a:latin typeface="Times New Roman" panose="02020603050405020304" pitchFamily="18" charset="0"/>
                <a:ea typeface="Times New Roman" panose="02020603050405020304" pitchFamily="18" charset="0"/>
              </a:rPr>
              <a:t>     </a:t>
            </a:r>
            <a:r>
              <a:rPr lang="uk-UA" dirty="0" smtClean="0">
                <a:latin typeface="Times New Roman" panose="02020603050405020304" pitchFamily="18" charset="0"/>
                <a:ea typeface="Times New Roman" panose="02020603050405020304" pitchFamily="18" charset="0"/>
              </a:rPr>
              <a:t>з тих видів конфліктів, які існують в медичній науці, найбільше соціальне значення мають конфлікти в клінічних випробуваннях, оскільки вони провокують ризики для випробовуваних. </a:t>
            </a:r>
          </a:p>
          <a:p>
            <a:pPr indent="450215" algn="just">
              <a:spcAft>
                <a:spcPts val="0"/>
              </a:spcAft>
            </a:pPr>
            <a:endParaRPr lang="uk-UA" dirty="0" smtClean="0">
              <a:latin typeface="Times New Roman" panose="02020603050405020304" pitchFamily="18" charset="0"/>
              <a:ea typeface="Times New Roman" panose="02020603050405020304" pitchFamily="18" charset="0"/>
            </a:endParaRPr>
          </a:p>
          <a:p>
            <a:pPr indent="450215" algn="just">
              <a:spcAft>
                <a:spcPts val="0"/>
              </a:spcAft>
            </a:pPr>
            <a:r>
              <a:rPr lang="uk-UA" dirty="0" smtClean="0">
                <a:latin typeface="Times New Roman" panose="02020603050405020304" pitchFamily="18" charset="0"/>
                <a:ea typeface="Times New Roman" panose="02020603050405020304" pitchFamily="18" charset="0"/>
              </a:rPr>
              <a:t>При дослідженні особистісних профілів медичних працівників в результаті застосування спостереження і стандартизованих опитувальників схильність до конфліктності і тенденція до уникнення конфліктів виявилася в такий спосіб: </a:t>
            </a:r>
          </a:p>
          <a:p>
            <a:pPr indent="450215" algn="just">
              <a:spcAft>
                <a:spcPts val="0"/>
              </a:spcAft>
            </a:pPr>
            <a:r>
              <a:rPr lang="uk-UA" dirty="0" smtClean="0">
                <a:latin typeface="Times New Roman" panose="02020603050405020304" pitchFamily="18" charset="0"/>
                <a:ea typeface="Times New Roman" panose="02020603050405020304" pitchFamily="18" charset="0"/>
              </a:rPr>
              <a:t>8,5% - дуже високий ступінь конфліктності;</a:t>
            </a:r>
          </a:p>
          <a:p>
            <a:pPr indent="450215" algn="just">
              <a:spcAft>
                <a:spcPts val="0"/>
              </a:spcAft>
            </a:pPr>
            <a:r>
              <a:rPr lang="uk-UA" dirty="0" smtClean="0">
                <a:latin typeface="Times New Roman" panose="02020603050405020304" pitchFamily="18" charset="0"/>
                <a:ea typeface="Times New Roman" panose="02020603050405020304" pitchFamily="18" charset="0"/>
              </a:rPr>
              <a:t> 25% - високий ступінь конфліктності; </a:t>
            </a:r>
          </a:p>
          <a:p>
            <a:pPr indent="450215" algn="just">
              <a:spcAft>
                <a:spcPts val="0"/>
              </a:spcAft>
            </a:pPr>
            <a:r>
              <a:rPr lang="uk-UA" dirty="0" smtClean="0">
                <a:latin typeface="Times New Roman" panose="02020603050405020304" pitchFamily="18" charset="0"/>
                <a:ea typeface="Times New Roman" panose="02020603050405020304" pitchFamily="18" charset="0"/>
              </a:rPr>
              <a:t>58% - виражений ступінь; </a:t>
            </a:r>
          </a:p>
          <a:p>
            <a:pPr indent="450215" algn="just">
              <a:spcAft>
                <a:spcPts val="0"/>
              </a:spcAft>
            </a:pPr>
            <a:r>
              <a:rPr lang="uk-UA" dirty="0" smtClean="0">
                <a:latin typeface="Times New Roman" panose="02020603050405020304" pitchFamily="18" charset="0"/>
                <a:ea typeface="Times New Roman" panose="02020603050405020304" pitchFamily="18" charset="0"/>
              </a:rPr>
              <a:t>8,5% - низький ступінь конфліктності. </a:t>
            </a:r>
          </a:p>
          <a:p>
            <a:pPr indent="450215" algn="just">
              <a:spcAft>
                <a:spcPts val="0"/>
              </a:spcAft>
            </a:pPr>
            <a:r>
              <a:rPr lang="uk-UA" dirty="0" smtClean="0">
                <a:latin typeface="Times New Roman" panose="02020603050405020304" pitchFamily="18" charset="0"/>
                <a:ea typeface="Times New Roman" panose="02020603050405020304" pitchFamily="18" charset="0"/>
              </a:rPr>
              <a:t>Тактика поведінки в конфлікті залежить від ступеня конфліктності і рівня </a:t>
            </a:r>
            <a:r>
              <a:rPr lang="uk-UA" dirty="0" err="1" smtClean="0">
                <a:latin typeface="Times New Roman" panose="02020603050405020304" pitchFamily="18" charset="0"/>
                <a:ea typeface="Times New Roman" panose="02020603050405020304" pitchFamily="18" charset="0"/>
              </a:rPr>
              <a:t>конфліктогенності</a:t>
            </a:r>
            <a:r>
              <a:rPr lang="uk-UA" dirty="0" smtClean="0">
                <a:latin typeface="Times New Roman" panose="02020603050405020304" pitchFamily="18" charset="0"/>
                <a:ea typeface="Times New Roman" panose="02020603050405020304" pitchFamily="18" charset="0"/>
              </a:rPr>
              <a:t> медичного працівника.</a:t>
            </a:r>
            <a:endParaRPr lang="uk-UA"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14498443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8423" y="221876"/>
            <a:ext cx="9964615" cy="6894195"/>
          </a:xfrm>
          <a:prstGeom prst="rect">
            <a:avLst/>
          </a:prstGeom>
        </p:spPr>
        <p:txBody>
          <a:bodyPr wrap="square">
            <a:spAutoFit/>
          </a:bodyPr>
          <a:lstStyle/>
          <a:p>
            <a:pPr indent="450215" algn="just">
              <a:spcAft>
                <a:spcPts val="0"/>
              </a:spcAft>
            </a:pPr>
            <a:r>
              <a:rPr lang="uk-UA" sz="2800" b="1" dirty="0" smtClean="0">
                <a:solidFill>
                  <a:schemeClr val="accent2"/>
                </a:solidFill>
                <a:latin typeface="Times New Roman" panose="02020603050405020304" pitchFamily="18" charset="0"/>
                <a:ea typeface="Times New Roman" panose="02020603050405020304" pitchFamily="18" charset="0"/>
              </a:rPr>
              <a:t>Типи поведінки людей в конфліктній ситуації</a:t>
            </a:r>
            <a:endParaRPr lang="uk-UA" sz="2800" dirty="0" smtClean="0">
              <a:solidFill>
                <a:schemeClr val="accent2"/>
              </a:solidFill>
              <a:latin typeface="Times New Roman" panose="02020603050405020304" pitchFamily="18" charset="0"/>
              <a:ea typeface="Times New Roman" panose="02020603050405020304" pitchFamily="18" charset="0"/>
            </a:endParaRPr>
          </a:p>
          <a:p>
            <a:pPr algn="just"/>
            <a:r>
              <a:rPr lang="uk-UA" dirty="0" smtClean="0">
                <a:latin typeface="Times New Roman" panose="02020603050405020304" pitchFamily="18" charset="0"/>
                <a:ea typeface="Times New Roman" panose="02020603050405020304" pitchFamily="18" charset="0"/>
              </a:rPr>
              <a:t>На процес спілкування впливає безліч факторів, таких як психологічні, організаційні, фізіологічні та соціально-культурні (життєва позиція, темперамент, характер людини, цілі, мотивація, культурний рівень і так далі). Пріоритетними є психологічні чинники.</a:t>
            </a:r>
          </a:p>
          <a:p>
            <a:pPr algn="just"/>
            <a:r>
              <a:rPr lang="uk-UA" dirty="0" smtClean="0">
                <a:latin typeface="Times New Roman" panose="02020603050405020304" pitchFamily="18" charset="0"/>
                <a:cs typeface="Times New Roman" panose="02020603050405020304" pitchFamily="18" charset="0"/>
              </a:rPr>
              <a:t>Психологічними факторами конфлікту можуть стати </a:t>
            </a:r>
            <a:r>
              <a:rPr lang="uk-UA" dirty="0" err="1" smtClean="0">
                <a:latin typeface="Times New Roman" panose="02020603050405020304" pitchFamily="18" charset="0"/>
                <a:cs typeface="Times New Roman" panose="02020603050405020304" pitchFamily="18" charset="0"/>
              </a:rPr>
              <a:t>конфліктогенним</a:t>
            </a:r>
            <a:r>
              <a:rPr lang="uk-UA" dirty="0" smtClean="0">
                <a:latin typeface="Times New Roman" panose="02020603050405020304" pitchFamily="18" charset="0"/>
                <a:cs typeface="Times New Roman" panose="02020603050405020304" pitchFamily="18" charset="0"/>
              </a:rPr>
              <a:t> особистості. З їх числа виділяють кілька характерних типів:</a:t>
            </a:r>
          </a:p>
          <a:p>
            <a:pPr algn="just"/>
            <a:endParaRPr lang="uk-UA" b="1" i="1" dirty="0" smtClean="0">
              <a:latin typeface="Times New Roman" panose="02020603050405020304" pitchFamily="18" charset="0"/>
              <a:cs typeface="Times New Roman" panose="02020603050405020304" pitchFamily="18" charset="0"/>
            </a:endParaRPr>
          </a:p>
          <a:p>
            <a:pPr algn="just"/>
            <a:r>
              <a:rPr lang="uk-UA" b="1" i="1" dirty="0" smtClean="0">
                <a:latin typeface="Times New Roman" panose="02020603050405020304" pitchFamily="18" charset="0"/>
                <a:cs typeface="Times New Roman" panose="02020603050405020304" pitchFamily="18" charset="0"/>
              </a:rPr>
              <a:t>Реактивні, некеровані суб'єкти </a:t>
            </a:r>
            <a:r>
              <a:rPr lang="uk-UA" b="1" dirty="0" smtClean="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це люди, у яких реакція у відповідь на події, що відбуваються (слова, дії) виникає стрімко, миттєво. Ці особистості відрізняються імпульсивністю, непередбачуваністю, непродуманість поведінки, відсутністю самоконтролю. Емоції яскраві, надмірні, неконтрольовані. Такі люди навколо себе створюють таке загострення емоцій навіть з незначного приводу, що сильно стомлюють оточуючих. Якщо вони мають підвищеною дратівливістю і агресивною реакцією на критику, то всі ці якості можуть стати потужним джерелом конфлікту.</a:t>
            </a:r>
          </a:p>
          <a:p>
            <a:pPr algn="just"/>
            <a:endParaRPr lang="uk-UA" b="1" i="1" dirty="0" smtClean="0">
              <a:latin typeface="Times New Roman" panose="02020603050405020304" pitchFamily="18" charset="0"/>
              <a:cs typeface="Times New Roman" panose="02020603050405020304" pitchFamily="18" charset="0"/>
            </a:endParaRPr>
          </a:p>
          <a:p>
            <a:pPr algn="just"/>
            <a:r>
              <a:rPr lang="uk-UA" b="1" i="1" dirty="0" smtClean="0">
                <a:latin typeface="Times New Roman" panose="02020603050405020304" pitchFamily="18" charset="0"/>
                <a:cs typeface="Times New Roman" panose="02020603050405020304" pitchFamily="18" charset="0"/>
              </a:rPr>
              <a:t>Надточні </a:t>
            </a:r>
            <a:r>
              <a:rPr lang="uk-UA" b="1" dirty="0" smtClean="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ці люди, як правило, є сумлінними працівниками. Особливо </a:t>
            </a:r>
            <a:r>
              <a:rPr lang="uk-UA" dirty="0" err="1" smtClean="0">
                <a:latin typeface="Times New Roman" panose="02020603050405020304" pitchFamily="18" charset="0"/>
                <a:cs typeface="Times New Roman" panose="02020603050405020304" pitchFamily="18" charset="0"/>
              </a:rPr>
              <a:t>скрупульозно</a:t>
            </a:r>
            <a:r>
              <a:rPr lang="uk-UA" dirty="0" smtClean="0">
                <a:latin typeface="Times New Roman" panose="02020603050405020304" pitchFamily="18" charset="0"/>
                <a:cs typeface="Times New Roman" panose="02020603050405020304" pitchFamily="18" charset="0"/>
              </a:rPr>
              <a:t> підходять до всіх співробітників з позиції завищених вимог і всякого, ким не задоволений, піддають різкій критиці. Вони відрізняються підвищеною чутливістю до оцінок оточуючих, тривожністю, яка межує з підозрілістю.</a:t>
            </a:r>
          </a:p>
          <a:p>
            <a:pPr algn="just"/>
            <a:endParaRPr lang="uk-UA" b="1" i="1" dirty="0" smtClean="0">
              <a:latin typeface="Times New Roman" panose="02020603050405020304" pitchFamily="18" charset="0"/>
              <a:cs typeface="Times New Roman" panose="02020603050405020304" pitchFamily="18" charset="0"/>
            </a:endParaRPr>
          </a:p>
          <a:p>
            <a:pPr algn="just"/>
            <a:r>
              <a:rPr lang="uk-UA" b="1" i="1" dirty="0" smtClean="0">
                <a:latin typeface="Times New Roman" panose="02020603050405020304" pitchFamily="18" charset="0"/>
                <a:cs typeface="Times New Roman" panose="02020603050405020304" pitchFamily="18" charset="0"/>
              </a:rPr>
              <a:t>Критичні і категоричні </a:t>
            </a:r>
            <a:r>
              <a:rPr lang="uk-UA" b="1" dirty="0" smtClean="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це люди, які мають про все готове і «єдино правильне» судження. Вони завжди знають, як необхідно діяти в тому чи іншому випадку, готові вчити всіх і кожного, як себе вести, думати і говорити, не помічаючи, що це виводить оточуючих з себе.</a:t>
            </a:r>
          </a:p>
          <a:p>
            <a:pPr algn="just"/>
            <a:endParaRPr lang="uk-UA" dirty="0"/>
          </a:p>
        </p:txBody>
      </p:sp>
    </p:spTree>
    <p:extLst>
      <p:ext uri="{BB962C8B-B14F-4D97-AF65-F5344CB8AC3E}">
        <p14:creationId xmlns:p14="http://schemas.microsoft.com/office/powerpoint/2010/main" xmlns="" val="32320755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8938" y="0"/>
            <a:ext cx="9961685" cy="6740307"/>
          </a:xfrm>
          <a:prstGeom prst="rect">
            <a:avLst/>
          </a:prstGeom>
        </p:spPr>
        <p:txBody>
          <a:bodyPr wrap="square">
            <a:spAutoFit/>
          </a:bodyPr>
          <a:lstStyle/>
          <a:p>
            <a:pPr algn="just"/>
            <a:r>
              <a:rPr lang="uk-UA" b="1" i="1" dirty="0" smtClean="0">
                <a:latin typeface="Times New Roman" panose="02020603050405020304" pitchFamily="18" charset="0"/>
                <a:cs typeface="Times New Roman" panose="02020603050405020304" pitchFamily="18" charset="0"/>
              </a:rPr>
              <a:t>Ранимі і чутливі </a:t>
            </a:r>
            <a:r>
              <a:rPr lang="uk-UA" b="1" dirty="0" smtClean="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мають підвищену уразливістю, вразливістю. Вони побоюються з приводу можливого недоброзичливого ставлення до них, можуть побачити несправедливість, підступ, несхвалення там, де їх зовсім немає. Чи готові нескінченно обговорювати цю тему з оточуючими, або ж замикаються, йдучи в себе, в свою образу і, «мовчки» страждаючи «від несправедливості» оточуючих. Це дуже песимістичні люди.</a:t>
            </a:r>
            <a:r>
              <a:rPr lang="uk-UA" b="1" dirty="0" smtClean="0">
                <a:latin typeface="Times New Roman" panose="02020603050405020304" pitchFamily="18" charset="0"/>
                <a:cs typeface="Times New Roman" panose="02020603050405020304" pitchFamily="18" charset="0"/>
              </a:rPr>
              <a:t> </a:t>
            </a:r>
            <a:endParaRPr lang="uk-UA" dirty="0" smtClean="0">
              <a:latin typeface="Times New Roman" panose="02020603050405020304" pitchFamily="18" charset="0"/>
              <a:cs typeface="Times New Roman" panose="02020603050405020304" pitchFamily="18" charset="0"/>
            </a:endParaRPr>
          </a:p>
          <a:p>
            <a:pPr algn="just"/>
            <a:endParaRPr lang="uk-UA" b="1" i="1" dirty="0" smtClean="0">
              <a:latin typeface="Times New Roman" panose="02020603050405020304" pitchFamily="18" charset="0"/>
              <a:cs typeface="Times New Roman" panose="02020603050405020304" pitchFamily="18" charset="0"/>
            </a:endParaRPr>
          </a:p>
          <a:p>
            <a:pPr algn="just"/>
            <a:r>
              <a:rPr lang="uk-UA" b="1" i="1" dirty="0" smtClean="0">
                <a:latin typeface="Times New Roman" panose="02020603050405020304" pitchFamily="18" charset="0"/>
                <a:cs typeface="Times New Roman" panose="02020603050405020304" pitchFamily="18" charset="0"/>
              </a:rPr>
              <a:t>Демонстративні </a:t>
            </a:r>
            <a:r>
              <a:rPr lang="uk-UA" dirty="0" smtClean="0">
                <a:latin typeface="Times New Roman" panose="02020603050405020304" pitchFamily="18" charset="0"/>
                <a:cs typeface="Times New Roman" panose="02020603050405020304" pitchFamily="18" charset="0"/>
              </a:rPr>
              <a:t>- люди, які прагнуть завжди бути в центрі уваги, мати успіх, навіть заради цього можуть піти на конфлікт, щоб опинитися на очах у всіх.</a:t>
            </a:r>
          </a:p>
          <a:p>
            <a:pPr algn="just"/>
            <a:endParaRPr lang="uk-UA" b="1" i="1" dirty="0" smtClean="0">
              <a:latin typeface="Times New Roman" panose="02020603050405020304" pitchFamily="18" charset="0"/>
              <a:cs typeface="Times New Roman" panose="02020603050405020304" pitchFamily="18" charset="0"/>
            </a:endParaRPr>
          </a:p>
          <a:p>
            <a:pPr algn="just"/>
            <a:r>
              <a:rPr lang="uk-UA" b="1" i="1" dirty="0" smtClean="0">
                <a:latin typeface="Times New Roman" panose="02020603050405020304" pitchFamily="18" charset="0"/>
                <a:cs typeface="Times New Roman" panose="02020603050405020304" pitchFamily="18" charset="0"/>
              </a:rPr>
              <a:t>«Дорослі діти» (</a:t>
            </a:r>
            <a:r>
              <a:rPr lang="uk-UA" b="1" i="1" dirty="0" err="1" smtClean="0">
                <a:latin typeface="Times New Roman" panose="02020603050405020304" pitchFamily="18" charset="0"/>
                <a:cs typeface="Times New Roman" panose="02020603050405020304" pitchFamily="18" charset="0"/>
              </a:rPr>
              <a:t>емоційно</a:t>
            </a:r>
            <a:r>
              <a:rPr lang="uk-UA" b="1" i="1" dirty="0" smtClean="0">
                <a:latin typeface="Times New Roman" panose="02020603050405020304" pitchFamily="18" charset="0"/>
                <a:cs typeface="Times New Roman" panose="02020603050405020304" pitchFamily="18" charset="0"/>
              </a:rPr>
              <a:t> незрілі особистості) </a:t>
            </a:r>
            <a:r>
              <a:rPr lang="uk-UA" dirty="0" smtClean="0">
                <a:latin typeface="Times New Roman" panose="02020603050405020304" pitchFamily="18" charset="0"/>
                <a:cs typeface="Times New Roman" panose="02020603050405020304" pitchFamily="18" charset="0"/>
              </a:rPr>
              <a:t>- не вміють контролювати свої емоції, які переважають над розумом, або проявляти їх відповідно до обставин. Їх недостатня соціальна зрілість проявляється в пред'явленні високих вимог до оточуючих, перекладанні на інших своєї частки відповідальності, недостатньою критики власних вчинків, перебільшенні ролі обставин і людей у своєму житті.</a:t>
            </a:r>
          </a:p>
          <a:p>
            <a:pPr algn="just"/>
            <a:endParaRPr lang="uk-UA" b="1" i="1" dirty="0" smtClean="0">
              <a:latin typeface="Times New Roman" panose="02020603050405020304" pitchFamily="18" charset="0"/>
              <a:cs typeface="Times New Roman" panose="02020603050405020304" pitchFamily="18" charset="0"/>
            </a:endParaRPr>
          </a:p>
          <a:p>
            <a:pPr algn="just"/>
            <a:r>
              <a:rPr lang="uk-UA" b="1" i="1" dirty="0" smtClean="0">
                <a:latin typeface="Times New Roman" panose="02020603050405020304" pitchFamily="18" charset="0"/>
                <a:cs typeface="Times New Roman" panose="02020603050405020304" pitchFamily="18" charset="0"/>
              </a:rPr>
              <a:t>«Ригідні» </a:t>
            </a:r>
            <a:r>
              <a:rPr lang="uk-UA" dirty="0" smtClean="0">
                <a:latin typeface="Times New Roman" panose="02020603050405020304" pitchFamily="18" charset="0"/>
                <a:cs typeface="Times New Roman" panose="02020603050405020304" pitchFamily="18" charset="0"/>
              </a:rPr>
              <a:t>- люди, що належать до цього типу, відрізняються честолюбством, завищеною самооцінкою, безцеремонністю, небажанням і невмінням рахуватися з думкою оточуючих. Раз і назавжди склалося їх думка однозначна вступає в протиріччя з умовами, що змінюються і призводить до конфлікту. Ці люди міркують так: «якщо факти нас не влаштовують - тим гірше для фактів».</a:t>
            </a:r>
          </a:p>
          <a:p>
            <a:pPr algn="just"/>
            <a:r>
              <a:rPr lang="uk-UA" b="1" i="1" dirty="0" smtClean="0">
                <a:latin typeface="Times New Roman" panose="02020603050405020304" pitchFamily="18" charset="0"/>
                <a:cs typeface="Times New Roman" panose="02020603050405020304" pitchFamily="18" charset="0"/>
              </a:rPr>
              <a:t>«Безвольні» </a:t>
            </a:r>
            <a:r>
              <a:rPr lang="uk-UA" dirty="0" smtClean="0">
                <a:latin typeface="Times New Roman" panose="02020603050405020304" pitchFamily="18" charset="0"/>
                <a:cs typeface="Times New Roman" panose="02020603050405020304" pitchFamily="18" charset="0"/>
              </a:rPr>
              <a:t>- люди не мають власних переконань, принципів. Небезпека цього типу полягає в тому, що вони мають репутацію добрих людей, від них не чекають ніякого підступу. Тому виступ такої людини як ініціатора конфлікту сприймається колективом так, що «го вустами говорить істина». Безвольна людина може знаряддям «в руках» особи, під впливом якого він опинився.</a:t>
            </a:r>
            <a:r>
              <a:rPr lang="uk-UA" b="1" dirty="0" smtClean="0">
                <a:latin typeface="Times New Roman" panose="02020603050405020304" pitchFamily="18" charset="0"/>
                <a:cs typeface="Times New Roman" panose="02020603050405020304" pitchFamily="18" charset="0"/>
              </a:rPr>
              <a:t> </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790745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8069" y="606670"/>
            <a:ext cx="9012115" cy="6186309"/>
          </a:xfrm>
          <a:prstGeom prst="rect">
            <a:avLst/>
          </a:prstGeom>
        </p:spPr>
        <p:txBody>
          <a:bodyPr wrap="square">
            <a:spAutoFit/>
          </a:bodyPr>
          <a:lstStyle/>
          <a:p>
            <a:pPr algn="just"/>
            <a:r>
              <a:rPr lang="uk-UA" b="1" i="1" dirty="0" smtClean="0">
                <a:latin typeface="Times New Roman" panose="02020603050405020304" pitchFamily="18" charset="0"/>
                <a:cs typeface="Times New Roman" panose="02020603050405020304" pitchFamily="18" charset="0"/>
              </a:rPr>
              <a:t>«Раціоналісти» </a:t>
            </a:r>
            <a:r>
              <a:rPr lang="uk-UA" dirty="0" smtClean="0">
                <a:latin typeface="Times New Roman" panose="02020603050405020304" pitchFamily="18" charset="0"/>
                <a:cs typeface="Times New Roman" panose="02020603050405020304" pitchFamily="18" charset="0"/>
              </a:rPr>
              <a:t>- дуже розважливі люди, готові до конфлікту в будь-який момент, коли є реальна можливість досягти своїх особистих (</a:t>
            </a:r>
            <a:r>
              <a:rPr lang="uk-UA" dirty="0" err="1" smtClean="0">
                <a:latin typeface="Times New Roman" panose="02020603050405020304" pitchFamily="18" charset="0"/>
                <a:cs typeface="Times New Roman" panose="02020603050405020304" pitchFamily="18" charset="0"/>
              </a:rPr>
              <a:t>кар'єристськихміркувань</a:t>
            </a:r>
            <a:r>
              <a:rPr lang="uk-UA" dirty="0" smtClean="0">
                <a:latin typeface="Times New Roman" panose="02020603050405020304" pitchFamily="18" charset="0"/>
                <a:cs typeface="Times New Roman" panose="02020603050405020304" pitchFamily="18" charset="0"/>
              </a:rPr>
              <a:t>, меркантильних) цілей. Довгий час можуть виконувати роль беззаперечного підлеглого до тих пір, поки що «не захитається крісло» під керівником. Тут-то раціоналіст проявить себе, першим зрадивши його.</a:t>
            </a:r>
          </a:p>
          <a:p>
            <a:pPr algn="just"/>
            <a:r>
              <a:rPr lang="uk-UA" b="1" i="1" dirty="0" smtClean="0">
                <a:latin typeface="Times New Roman" panose="02020603050405020304" pitchFamily="18" charset="0"/>
                <a:cs typeface="Times New Roman" panose="02020603050405020304" pitchFamily="18" charset="0"/>
              </a:rPr>
              <a:t>Особистості з нерозвиненими навичками спілкування </a:t>
            </a:r>
            <a:r>
              <a:rPr lang="uk-UA" dirty="0" smtClean="0">
                <a:latin typeface="Times New Roman" panose="02020603050405020304" pitchFamily="18" charset="0"/>
                <a:cs typeface="Times New Roman" panose="02020603050405020304" pitchFamily="18" charset="0"/>
              </a:rPr>
              <a:t>- це люди, які погано володіють загальноприйнятими правилами спілкування: вони не вітаються при зустрічі, не дивляться в очі співрозмовнику, не проявляючи свого інтересу під час бесіди і так далі.</a:t>
            </a:r>
          </a:p>
          <a:p>
            <a:pPr algn="just"/>
            <a:r>
              <a:rPr lang="uk-UA" dirty="0" smtClean="0">
                <a:latin typeface="Times New Roman" panose="02020603050405020304" pitchFamily="18" charset="0"/>
                <a:cs typeface="Times New Roman" panose="02020603050405020304" pitchFamily="18" charset="0"/>
              </a:rPr>
              <a:t>Іноді зустрічаються і </a:t>
            </a:r>
            <a:r>
              <a:rPr lang="uk-UA" b="1" i="1" dirty="0" smtClean="0">
                <a:latin typeface="Times New Roman" panose="02020603050405020304" pitchFamily="18" charset="0"/>
                <a:cs typeface="Times New Roman" panose="02020603050405020304" pitchFamily="18" charset="0"/>
              </a:rPr>
              <a:t>погано виховані люди </a:t>
            </a:r>
            <a:r>
              <a:rPr lang="uk-UA" dirty="0" smtClean="0">
                <a:latin typeface="Times New Roman" panose="02020603050405020304" pitchFamily="18" charset="0"/>
                <a:cs typeface="Times New Roman" panose="02020603050405020304" pitchFamily="18" charset="0"/>
              </a:rPr>
              <a:t>, схильні до нецензурних, грубим формам вираження свого невдоволення. Вони часто свідомо нехтують загальноприйнятими нормами поведінки.</a:t>
            </a:r>
          </a:p>
          <a:p>
            <a:pPr algn="just"/>
            <a:endParaRPr lang="uk-UA" dirty="0" smtClean="0">
              <a:latin typeface="Times New Roman" panose="02020603050405020304" pitchFamily="18" charset="0"/>
              <a:cs typeface="Times New Roman" panose="02020603050405020304" pitchFamily="18" charset="0"/>
            </a:endParaRPr>
          </a:p>
          <a:p>
            <a:pPr algn="just"/>
            <a:r>
              <a:rPr lang="uk-UA" dirty="0" smtClean="0">
                <a:latin typeface="Times New Roman" panose="02020603050405020304" pitchFamily="18" charset="0"/>
                <a:cs typeface="Times New Roman" panose="02020603050405020304" pitchFamily="18" charset="0"/>
              </a:rPr>
              <a:t>Основна прикмета людини </a:t>
            </a:r>
            <a:r>
              <a:rPr lang="uk-UA" b="1" i="1" dirty="0" smtClean="0">
                <a:latin typeface="Times New Roman" panose="02020603050405020304" pitchFamily="18" charset="0"/>
                <a:cs typeface="Times New Roman" panose="02020603050405020304" pitchFamily="18" charset="0"/>
              </a:rPr>
              <a:t>з деформацією особистості </a:t>
            </a:r>
            <a:r>
              <a:rPr lang="uk-UA" dirty="0" smtClean="0">
                <a:latin typeface="Times New Roman" panose="02020603050405020304" pitchFamily="18" charset="0"/>
                <a:cs typeface="Times New Roman" panose="02020603050405020304" pitchFamily="18" charset="0"/>
              </a:rPr>
              <a:t>- це </a:t>
            </a:r>
            <a:r>
              <a:rPr lang="uk-UA" dirty="0" err="1" smtClean="0">
                <a:latin typeface="Times New Roman" panose="02020603050405020304" pitchFamily="18" charset="0"/>
                <a:cs typeface="Times New Roman" panose="02020603050405020304" pitchFamily="18" charset="0"/>
              </a:rPr>
              <a:t>дисгармоничность</a:t>
            </a:r>
            <a:r>
              <a:rPr lang="uk-UA" dirty="0" smtClean="0">
                <a:latin typeface="Times New Roman" panose="02020603050405020304" pitchFamily="18" charset="0"/>
                <a:cs typeface="Times New Roman" panose="02020603050405020304" pitchFamily="18" charset="0"/>
              </a:rPr>
              <a:t> особистісної організації, яка призводить до неадекватного сприйняття себе і оточуючих людей. Для них характерна озлобленість по відношенню до інших, не критичність в оцінці власних вчинків, різке розбіжність уявлень про себе істинним особистісним виглядом.</a:t>
            </a:r>
          </a:p>
          <a:p>
            <a:pPr algn="just"/>
            <a:endParaRPr lang="uk-UA" dirty="0" smtClean="0">
              <a:latin typeface="Times New Roman" panose="02020603050405020304" pitchFamily="18" charset="0"/>
              <a:cs typeface="Times New Roman" panose="02020603050405020304" pitchFamily="18" charset="0"/>
            </a:endParaRPr>
          </a:p>
          <a:p>
            <a:pPr algn="just"/>
            <a:r>
              <a:rPr lang="uk-UA" b="1" i="1" dirty="0" smtClean="0">
                <a:latin typeface="Times New Roman" panose="02020603050405020304" pitchFamily="18" charset="0"/>
                <a:cs typeface="Times New Roman" panose="02020603050405020304" pitchFamily="18" charset="0"/>
              </a:rPr>
              <a:t>Всі перераховані типи людей вносять напруженість в робочі відносини. Імовірність конфліктної ситуації зростає, якщо в одній особистості поєднуються кілька небажаних якостей, що ускладнює роботу всього медичного колективу.</a:t>
            </a:r>
            <a:endParaRPr lang="uk-UA" b="1" dirty="0" smtClean="0">
              <a:latin typeface="Times New Roman" panose="02020603050405020304" pitchFamily="18" charset="0"/>
              <a:cs typeface="Times New Roman" panose="02020603050405020304" pitchFamily="18" charset="0"/>
            </a:endParaRPr>
          </a:p>
          <a:p>
            <a:pPr algn="just"/>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2178823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3587" y="-7814"/>
            <a:ext cx="11135736" cy="686581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TextBox 4"/>
          <p:cNvSpPr txBox="1"/>
          <p:nvPr/>
        </p:nvSpPr>
        <p:spPr>
          <a:xfrm>
            <a:off x="4572001" y="4180673"/>
            <a:ext cx="2684966" cy="461665"/>
          </a:xfrm>
          <a:prstGeom prst="rect">
            <a:avLst/>
          </a:prstGeom>
          <a:noFill/>
        </p:spPr>
        <p:txBody>
          <a:bodyPr wrap="none" rtlCol="0">
            <a:spAutoFit/>
          </a:bodyPr>
          <a:lstStyle/>
          <a:p>
            <a:r>
              <a:rPr lang="uk-UA" sz="2400" b="1" dirty="0" smtClean="0">
                <a:solidFill>
                  <a:schemeClr val="bg1"/>
                </a:solidFill>
                <a:latin typeface="Times New Roman" panose="02020603050405020304" pitchFamily="18" charset="0"/>
                <a:cs typeface="Times New Roman" panose="02020603050405020304" pitchFamily="18" charset="0"/>
              </a:rPr>
              <a:t>Дякуємо за увагу!</a:t>
            </a:r>
            <a:endParaRPr lang="ru-RU" sz="24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437297682"/>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488</TotalTime>
  <Words>4120</Words>
  <Application>Microsoft Office PowerPoint</Application>
  <PresentationFormat>Произвольный</PresentationFormat>
  <Paragraphs>213</Paragraphs>
  <Slides>24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Аспект</vt:lpstr>
      <vt:lpstr>     </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Alena</dc:creator>
  <cp:lastModifiedBy>e031164mov</cp:lastModifiedBy>
  <cp:revision>50</cp:revision>
  <dcterms:created xsi:type="dcterms:W3CDTF">2021-11-11T19:20:04Z</dcterms:created>
  <dcterms:modified xsi:type="dcterms:W3CDTF">2021-12-10T10:42:53Z</dcterms:modified>
</cp:coreProperties>
</file>