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69" r:id="rId15"/>
    <p:sldId id="270" r:id="rId16"/>
    <p:sldId id="285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мина Линецкая" initials="АЛ" lastIdx="2" clrIdx="0">
    <p:extLst>
      <p:ext uri="{19B8F6BF-5375-455C-9EA6-DF929625EA0E}">
        <p15:presenceInfo xmlns:p15="http://schemas.microsoft.com/office/powerpoint/2012/main" userId="105a0905ea75fa3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84" y="2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6/10/2022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A5054-11A3-3F41-ADBD-D428D11B9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100" y="2091262"/>
            <a:ext cx="9068586" cy="2590800"/>
          </a:xfrm>
        </p:spPr>
        <p:txBody>
          <a:bodyPr/>
          <a:lstStyle/>
          <a:p>
            <a:r>
              <a:rPr lang="uk-UA" sz="2800" dirty="0" smtClean="0"/>
              <a:t>Кафедра організації та економіки у фармації</a:t>
            </a:r>
            <a:br>
              <a:rPr lang="uk-UA" sz="2800" dirty="0" smtClean="0"/>
            </a:br>
            <a:r>
              <a:rPr lang="uk-UA" sz="2800" dirty="0" smtClean="0"/>
              <a:t>фармацевтичний менеджмент та маркетинг </a:t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400" dirty="0"/>
              <a:t>Сутність міжнародного фармацевтичного маркетингу та характеристика його середовища.</a:t>
            </a:r>
            <a:endParaRPr lang="ru-RU" sz="2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835B82-8A9A-2342-9CD3-6C7DC02AE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62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EDF31F36-3236-6445-82DF-E496A7698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477" y="619512"/>
            <a:ext cx="10058400" cy="5606586"/>
          </a:xfrm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chemeClr val="accent2">
                    <a:lumMod val="75000"/>
                  </a:schemeClr>
                </a:solidFill>
                <a:latin typeface=".SFUIText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Прийняття рішень є найважливішою функцією управління, успішне здійснення якої забезпечує досягнення організацією її цілей.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Через невміння якісно і раціонально здійснювати цей процес, через відсутність в організації механізму його здійснення, технології, страждає більшість фірм і підприємств, державних установ і органів в Україні.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Успіх організації, у якій би сфері вона не функціонувала, багато в чому залежить від цього.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Прийняття рішень, поряд с координацією і комунікацією є одним з найважливіших внутрішньоорганізаційних процесів, а особливість цього процесу полягає в тім, що він безпосередньо спрямований на досягнення цілей організації.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96744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2BAE6189-3A9C-6E4F-841B-CAE884F5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39" y="650487"/>
            <a:ext cx="4360006" cy="3684503"/>
          </a:xfrm>
        </p:spPr>
        <p:txBody>
          <a:bodyPr anchor="t">
            <a:noAutofit/>
          </a:bodyPr>
          <a:lstStyle/>
          <a:p>
            <a:pPr marL="0" indent="0" algn="justLow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000" b="1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b="1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- це "центр",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навколо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обертається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життя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розглядати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як продукт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управлінської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праці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а його прийняття - як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веде до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появи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цього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продукту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Low">
              <a:buNone/>
            </a:pPr>
            <a:endParaRPr lang="ru-RU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83B9894-8135-904B-97DD-044A297CE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707" y="650488"/>
            <a:ext cx="6438226" cy="36845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FC19D4-8FA8-2747-A943-7424798F72C9}"/>
              </a:ext>
            </a:extLst>
          </p:cNvPr>
          <p:cNvSpPr txBox="1"/>
          <p:nvPr/>
        </p:nvSpPr>
        <p:spPr>
          <a:xfrm>
            <a:off x="410240" y="4576296"/>
            <a:ext cx="11263108" cy="142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здійснюється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менеджерами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різних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рівнів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носить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досить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формалізований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характер, так як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стосується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не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тільки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однієї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особистості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найчастіше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воно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відноситься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підрозділу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або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до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.SFUIText"/>
              </a:rPr>
              <a:t>цілому</a:t>
            </a:r>
            <a:r>
              <a:rPr lang="uk-UA" sz="20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192266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073D7-43C1-4949-837C-5C86A3868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Прийняття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рішень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в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організації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характеризується</a:t>
            </a:r>
            <a:r>
              <a:rPr lang="ru-RU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наступним</a:t>
            </a:r>
            <a:r>
              <a:rPr lang="uk-UA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:</a:t>
            </a:r>
            <a:endParaRPr lang="ru-RU" sz="37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9DE5A051-9886-F24F-A170-2BF25EA83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83486"/>
            <a:ext cx="10058400" cy="393192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свідома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цілеспрямована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діяльність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здійснювана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людиною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поведінка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заснована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на фактах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ціннісних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орієнтаціях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взаємодії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членів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альтернатив в рамках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соціального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політичного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стану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організаційного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середовища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rgbClr val="002060"/>
                </a:solidFill>
                <a:latin typeface=".SFUIText"/>
              </a:rPr>
              <a:t>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частина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загального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процесу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управління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; Це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важливо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всіх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інших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функцій</a:t>
            </a:r>
            <a:r>
              <a:rPr lang="ru-RU" sz="25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500" dirty="0" err="1">
                <a:solidFill>
                  <a:srgbClr val="002060"/>
                </a:solidFill>
                <a:latin typeface=".SFUIText"/>
              </a:rPr>
              <a:t>управління</a:t>
            </a:r>
            <a:endParaRPr lang="ru-RU" sz="25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1945436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27DBD-298F-1741-9301-0678604F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15073"/>
            <a:ext cx="10058400" cy="1371600"/>
          </a:xfrm>
        </p:spPr>
        <p:txBody>
          <a:bodyPr>
            <a:noAutofit/>
          </a:bodyPr>
          <a:lstStyle/>
          <a:p>
            <a:pPr algn="ctr"/>
            <a:r>
              <a:rPr lang="ru-RU" sz="3500" dirty="0" err="1">
                <a:solidFill>
                  <a:srgbClr val="002060"/>
                </a:solidFill>
              </a:rPr>
              <a:t>Виділяють</a:t>
            </a:r>
            <a:r>
              <a:rPr lang="ru-RU" sz="3500" dirty="0">
                <a:solidFill>
                  <a:srgbClr val="002060"/>
                </a:solidFill>
              </a:rPr>
              <a:t> два </a:t>
            </a:r>
            <a:r>
              <a:rPr lang="ru-RU" sz="3500" dirty="0" err="1">
                <a:solidFill>
                  <a:srgbClr val="002060"/>
                </a:solidFill>
              </a:rPr>
              <a:t>рівні</a:t>
            </a:r>
            <a:r>
              <a:rPr lang="ru-RU" sz="3500" dirty="0">
                <a:solidFill>
                  <a:srgbClr val="002060"/>
                </a:solidFill>
              </a:rPr>
              <a:t> </a:t>
            </a:r>
            <a:r>
              <a:rPr lang="ru-RU" sz="3500" dirty="0" err="1">
                <a:solidFill>
                  <a:srgbClr val="002060"/>
                </a:solidFill>
              </a:rPr>
              <a:t>рішень</a:t>
            </a:r>
            <a:r>
              <a:rPr lang="ru-RU" sz="3500" dirty="0">
                <a:solidFill>
                  <a:srgbClr val="002060"/>
                </a:solidFill>
              </a:rPr>
              <a:t> в </a:t>
            </a:r>
            <a:r>
              <a:rPr lang="ru-RU" sz="3500" dirty="0" err="1">
                <a:solidFill>
                  <a:srgbClr val="002060"/>
                </a:solidFill>
              </a:rPr>
              <a:t>організації</a:t>
            </a:r>
            <a:r>
              <a:rPr lang="ru-RU" sz="3500" dirty="0">
                <a:solidFill>
                  <a:srgbClr val="002060"/>
                </a:solidFill>
              </a:rPr>
              <a:t>: </a:t>
            </a:r>
            <a:r>
              <a:rPr lang="ru-RU" sz="3500" dirty="0" err="1">
                <a:solidFill>
                  <a:srgbClr val="002060"/>
                </a:solidFill>
              </a:rPr>
              <a:t>індивідуальний</a:t>
            </a:r>
            <a:r>
              <a:rPr lang="ru-RU" sz="3500" dirty="0">
                <a:solidFill>
                  <a:srgbClr val="002060"/>
                </a:solidFill>
              </a:rPr>
              <a:t> і </a:t>
            </a:r>
            <a:r>
              <a:rPr lang="ru-RU" sz="3500" dirty="0" err="1">
                <a:solidFill>
                  <a:srgbClr val="002060"/>
                </a:solidFill>
              </a:rPr>
              <a:t>організаційний</a:t>
            </a:r>
            <a:endParaRPr lang="ru-RU" sz="3500" dirty="0">
              <a:solidFill>
                <a:srgbClr val="002060"/>
              </a:solidFill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F1D77DEB-A2B0-434D-BD30-4502DE4E8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829" y="1787396"/>
            <a:ext cx="7781073" cy="465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6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26983-0735-A34F-9AB7-5B09E5BC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33806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Моделі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прийняття </a:t>
            </a:r>
            <a:r>
              <a:rPr lang="ru-RU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рішень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81DED121-0624-E946-8F4C-BE1D5733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10058400" cy="3931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>
                <a:solidFill>
                  <a:srgbClr val="002060"/>
                </a:solidFill>
              </a:rPr>
              <a:t>У науці </a:t>
            </a:r>
            <a:r>
              <a:rPr lang="ru-RU" sz="1600" b="1" dirty="0" err="1">
                <a:solidFill>
                  <a:srgbClr val="002060"/>
                </a:solidFill>
              </a:rPr>
              <a:t>управління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використовуються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наступні</a:t>
            </a:r>
            <a:r>
              <a:rPr lang="ru-RU" sz="1600" b="1" dirty="0">
                <a:solidFill>
                  <a:srgbClr val="002060"/>
                </a:solidFill>
              </a:rPr>
              <a:t> моде</a:t>
            </a:r>
            <a:r>
              <a:rPr lang="uk-UA" sz="1600" b="1" dirty="0">
                <a:solidFill>
                  <a:srgbClr val="002060"/>
                </a:solidFill>
              </a:rPr>
              <a:t>лі:</a:t>
            </a:r>
            <a:endParaRPr lang="uk-UA" sz="1600" dirty="0">
              <a:solidFill>
                <a:srgbClr val="002060"/>
              </a:solidFill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ігор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теорії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черг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управління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запасами;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>
                <a:solidFill>
                  <a:srgbClr val="002060"/>
                </a:solidFill>
                <a:latin typeface=".SFUIText"/>
              </a:rPr>
              <a:t>модель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лінійного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програмування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транспортні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завдання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імітаційне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моделювання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мережевий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; </a:t>
            </a:r>
            <a:endParaRPr lang="uk-UA" sz="1600" dirty="0">
              <a:solidFill>
                <a:srgbClr val="002060"/>
              </a:solidFill>
              <a:latin typeface=".SFUIText"/>
            </a:endParaRPr>
          </a:p>
          <a:p>
            <a:pPr>
              <a:lnSpc>
                <a:spcPct val="160000"/>
              </a:lnSpc>
            </a:pP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економічний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805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55836-4B1F-B949-999D-96682D0E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Теорія игор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3B065170-7297-464E-A386-26CC0D9334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Autofit/>
          </a:bodyPr>
          <a:lstStyle/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Одна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найважливіших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змінних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залежить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успіх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-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конкурентоспроможності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Мабуть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здатність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прогнозувати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означає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перевагу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будь-якої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thaiDi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ігор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- метод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моделювання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впливу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прийнятого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конкурентів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pic>
        <p:nvPicPr>
          <p:cNvPr id="15" name="Рисунок 4">
            <a:extLst>
              <a:ext uri="{FF2B5EF4-FFF2-40B4-BE49-F238E27FC236}">
                <a16:creationId xmlns:a16="http://schemas.microsoft.com/office/drawing/2014/main" id="{BD57C543-4BBD-174C-872B-86B3C86A0F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6369" y="2720181"/>
            <a:ext cx="44831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4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3B43A05-3694-0843-B731-F5DAD9075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276600"/>
            <a:ext cx="3978031" cy="2181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7451D-EC56-7C4A-9720-C22069E0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69" y="744892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Модель теор</a:t>
            </a:r>
            <a:r>
              <a:rPr lang="uk-UA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ії черг або модель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оптимального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обслуговування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1AFE8F7D-C4C8-5D46-AA9B-FBB1267AD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667000"/>
            <a:ext cx="4267200" cy="533400"/>
          </a:xfrm>
        </p:spPr>
        <p:txBody>
          <a:bodyPr>
            <a:noAutofit/>
          </a:bodyPr>
          <a:lstStyle/>
          <a:p>
            <a:pPr marL="0" indent="0" algn="justLow">
              <a:buNone/>
            </a:pPr>
            <a:r>
              <a:rPr lang="ru-RU" sz="4000" baseline="30000" dirty="0" err="1">
                <a:solidFill>
                  <a:srgbClr val="002060"/>
                </a:solidFill>
                <a:latin typeface=".SFUIText"/>
              </a:rPr>
              <a:t>використовується</a:t>
            </a:r>
            <a:r>
              <a:rPr lang="ru-RU" sz="4000" baseline="30000" dirty="0">
                <a:solidFill>
                  <a:srgbClr val="002060"/>
                </a:solidFill>
                <a:latin typeface=".SFUIText"/>
              </a:rPr>
              <a:t> для</a:t>
            </a:r>
            <a:r>
              <a:rPr lang="uk-UA" sz="4000" baseline="30000" dirty="0">
                <a:solidFill>
                  <a:srgbClr val="002060"/>
                </a:solidFill>
                <a:latin typeface=".SFUIText"/>
              </a:rPr>
              <a:t>:</a:t>
            </a:r>
            <a:endParaRPr lang="ru-RU" sz="4000" baseline="30000" dirty="0">
              <a:solidFill>
                <a:srgbClr val="002060"/>
              </a:solidFill>
              <a:latin typeface=".SFUIText"/>
            </a:endParaRPr>
          </a:p>
          <a:p>
            <a:pPr marL="0" indent="0" algn="justLow">
              <a:buNone/>
            </a:pPr>
            <a:endParaRPr lang="ru-RU" sz="4900" baseline="30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Low">
              <a:buNone/>
            </a:pPr>
            <a:endParaRPr lang="ru-RU" sz="4900" baseline="30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Low">
              <a:buNone/>
            </a:pPr>
            <a:endParaRPr lang="uk-UA" sz="49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BBE40-81EB-124F-925F-734CF8766BAF}"/>
              </a:ext>
            </a:extLst>
          </p:cNvPr>
          <p:cNvSpPr txBox="1"/>
          <p:nvPr/>
        </p:nvSpPr>
        <p:spPr>
          <a:xfrm>
            <a:off x="5791200" y="2537148"/>
            <a:ext cx="5654430" cy="37286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оптимального числа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каналів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обслуговування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відношенню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потреби в них.</a:t>
            </a:r>
          </a:p>
          <a:p>
            <a:pPr algn="just">
              <a:lnSpc>
                <a:spcPct val="150000"/>
              </a:lnSpc>
            </a:pPr>
            <a:endParaRPr lang="uk-UA" sz="2000" dirty="0">
              <a:solidFill>
                <a:srgbClr val="002060"/>
              </a:solidFill>
              <a:latin typeface=".SFUIText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solidFill>
                  <a:srgbClr val="002060"/>
                </a:solidFill>
                <a:latin typeface=".SFUIText"/>
              </a:rPr>
              <a:t> врівноваження витрат на додаткові канали обслуговування та втрат від обслуговування на рівні нижче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оптимального</a:t>
            </a:r>
            <a:endParaRPr lang="ru-RU" sz="2000" dirty="0">
              <a:solidFill>
                <a:srgbClr val="002060"/>
              </a:solidFill>
              <a:latin typeface=".SFUIText"/>
            </a:endParaRPr>
          </a:p>
        </p:txBody>
      </p:sp>
    </p:spTree>
    <p:extLst>
      <p:ext uri="{BB962C8B-B14F-4D97-AF65-F5344CB8AC3E}">
        <p14:creationId xmlns:p14="http://schemas.microsoft.com/office/powerpoint/2010/main" val="37836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9CFBD-D9C9-4943-8BDA-1718FC2E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Моделі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управління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запасами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45AB9F82-6139-9945-8407-5EA1009F64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014194"/>
            <a:ext cx="4754880" cy="3749040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err="1">
                <a:solidFill>
                  <a:srgbClr val="002060"/>
                </a:solidFill>
              </a:rPr>
              <a:t>Використовується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визначення</a:t>
            </a:r>
            <a:r>
              <a:rPr lang="ru-RU" sz="2000" dirty="0">
                <a:solidFill>
                  <a:srgbClr val="002060"/>
                </a:solidFill>
              </a:rPr>
              <a:t> часу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замовлень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ресурси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їх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кількості</a:t>
            </a:r>
            <a:r>
              <a:rPr lang="ru-RU" sz="2000" dirty="0">
                <a:solidFill>
                  <a:srgbClr val="002060"/>
                </a:solidFill>
              </a:rPr>
              <a:t>, а </a:t>
            </a:r>
            <a:r>
              <a:rPr lang="ru-RU" sz="2000" dirty="0" err="1">
                <a:solidFill>
                  <a:srgbClr val="002060"/>
                </a:solidFill>
              </a:rPr>
              <a:t>також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маси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готової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продукції</a:t>
            </a:r>
            <a:r>
              <a:rPr lang="ru-RU" sz="2000" dirty="0">
                <a:solidFill>
                  <a:srgbClr val="002060"/>
                </a:solidFill>
              </a:rPr>
              <a:t> на складах. Будь-яка </a:t>
            </a:r>
            <a:r>
              <a:rPr lang="ru-RU" sz="2000" dirty="0" err="1">
                <a:solidFill>
                  <a:srgbClr val="002060"/>
                </a:solidFill>
              </a:rPr>
              <a:t>організація</a:t>
            </a:r>
            <a:r>
              <a:rPr lang="ru-RU" sz="2000" dirty="0">
                <a:solidFill>
                  <a:srgbClr val="002060"/>
                </a:solidFill>
              </a:rPr>
              <a:t> повинна </a:t>
            </a:r>
            <a:r>
              <a:rPr lang="ru-RU" sz="2000" dirty="0" err="1">
                <a:solidFill>
                  <a:srgbClr val="002060"/>
                </a:solidFill>
              </a:rPr>
              <a:t>підтримувати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деякий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рівень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запасів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щоб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уникнути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затримок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виробництві</a:t>
            </a:r>
            <a:r>
              <a:rPr lang="ru-RU" sz="2000" dirty="0">
                <a:solidFill>
                  <a:srgbClr val="002060"/>
                </a:solidFill>
              </a:rPr>
              <a:t> і в </a:t>
            </a:r>
            <a:r>
              <a:rPr lang="ru-RU" sz="2000" dirty="0" err="1">
                <a:solidFill>
                  <a:srgbClr val="002060"/>
                </a:solidFill>
              </a:rPr>
              <a:t>збуті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825EF1B9-D065-D948-A762-8353B46537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0498" y="2382790"/>
            <a:ext cx="4984702" cy="1874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EC557D-8F49-FE49-BBF0-0F53ABB615B2}"/>
              </a:ext>
            </a:extLst>
          </p:cNvPr>
          <p:cNvSpPr txBox="1"/>
          <p:nvPr/>
        </p:nvSpPr>
        <p:spPr>
          <a:xfrm>
            <a:off x="6140498" y="4828691"/>
            <a:ext cx="4984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мета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даної</a:t>
            </a: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моделі</a:t>
            </a:r>
            <a:r>
              <a:rPr lang="ru-RU" sz="2000" b="1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-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оптимізація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запасів</a:t>
            </a:r>
            <a:r>
              <a:rPr lang="ru-RU" sz="2000" dirty="0">
                <a:solidFill>
                  <a:srgbClr val="002060"/>
                </a:solidFill>
                <a:latin typeface=".SFUIText"/>
                <a:cs typeface="Aldhabi" pitchFamily="2" charset="-78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  <a:cs typeface="Aldhabi" pitchFamily="2" charset="-78"/>
              </a:rPr>
              <a:t>підприємстві</a:t>
            </a:r>
            <a:endParaRPr lang="ru-RU" sz="2000" dirty="0">
              <a:solidFill>
                <a:srgbClr val="002060"/>
              </a:solidFill>
              <a:latin typeface=".SFUIText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089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1EDCB-7442-0841-B6DF-6100AA56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Модель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лінійного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програмування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endParaRPr lang="ru-RU" sz="4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546DF9EE-67F6-3745-84AB-52AF0B16F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33600"/>
            <a:ext cx="5638800" cy="34290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Застосовують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оптимального способу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розподілу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дефіцитних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ресурсів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наявності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600" dirty="0" err="1">
                <a:solidFill>
                  <a:srgbClr val="002060"/>
                </a:solidFill>
                <a:latin typeface=".SFUIText"/>
              </a:rPr>
              <a:t>конкуруючих</a:t>
            </a:r>
            <a:r>
              <a:rPr lang="ru-RU" sz="2600" dirty="0">
                <a:solidFill>
                  <a:srgbClr val="002060"/>
                </a:solidFill>
                <a:latin typeface=".SFUIText"/>
              </a:rPr>
              <a:t> потреб.</a:t>
            </a:r>
            <a:endParaRPr lang="ru-RU" sz="2600" dirty="0">
              <a:solidFill>
                <a:srgbClr val="002060"/>
              </a:solidFill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14D4281-6054-7E4C-9F77-CF385A64C1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6200" y="2438400"/>
            <a:ext cx="2881603" cy="202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87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B7227-5AF8-6D48-AE96-B8B464FB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Транспортні</a:t>
            </a:r>
            <a:r>
              <a:rPr lang="ru-RU" sz="4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завдання</a:t>
            </a:r>
            <a:endParaRPr lang="ru-R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055AD366-9CA3-8347-A7F9-885B22AE4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429267"/>
            <a:ext cx="5314177" cy="366673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.SFUIText"/>
              </a:rPr>
              <a:t>З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їх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допомогою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оптимізується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доставка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ресурсів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наявності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відправлення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отримання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при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різної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вартості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доставки в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пункти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B3D5E0E4-958D-6F45-B875-DEDF172660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0400" y="2895600"/>
            <a:ext cx="4371251" cy="220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31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02401-8677-8D4F-9218-65AFDCC0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Імітаційне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моделювання</a:t>
            </a:r>
            <a:r>
              <a:rPr lang="ru-RU" sz="4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endParaRPr lang="ru-RU" sz="4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0F8D8A44-5BC0-2141-9CDA-04DC2144A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2209800"/>
            <a:ext cx="8991600" cy="1676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створення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її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експериментальне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застосування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для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змін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реальної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ситуації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D54986C-8BE6-6F41-BA38-E97D9AE6D7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2940" t="-957" r="1462" b="-3393"/>
          <a:stretch/>
        </p:blipFill>
        <p:spPr>
          <a:xfrm>
            <a:off x="5562600" y="3810000"/>
            <a:ext cx="5838283" cy="226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95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8DCC9-F500-E846-91D7-7F543ED99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Мережевий</a:t>
            </a:r>
            <a:r>
              <a:rPr lang="ru-RU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аналіз</a:t>
            </a:r>
            <a:endParaRPr lang="ru-RU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30E8279C-CBEF-8940-A63B-1E50C3B47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86000"/>
            <a:ext cx="6781801" cy="291537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.SFUIText"/>
              </a:rPr>
              <a:t>В основному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використовується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Теорія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дозволяє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складати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оптимальні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графіки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різних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проектів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дозволяє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мінімізувати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як час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проекту, так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витрати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по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ньому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.SFUIText"/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613DFE4-E049-574E-80EC-4CB931BF27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58200" y="2590800"/>
            <a:ext cx="278352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7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7AAE9-D286-C64A-96EB-BFB89F6D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9756"/>
            <a:ext cx="10058400" cy="1486829"/>
          </a:xfrm>
        </p:spPr>
        <p:txBody>
          <a:bodyPr>
            <a:normAutofit/>
          </a:bodyPr>
          <a:lstStyle/>
          <a:p>
            <a:pPr algn="ctr"/>
            <a:r>
              <a:rPr lang="ru-RU" sz="4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Економічний</a:t>
            </a:r>
            <a:r>
              <a:rPr lang="ru-RU" sz="4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4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аналіз</a:t>
            </a:r>
            <a:endParaRPr lang="ru-RU" sz="4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F7351395-85CC-034F-BEF0-BDD6A3EA0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976" y="2694878"/>
            <a:ext cx="9367024" cy="2366538"/>
          </a:xfrm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Вбирає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 себе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майже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всі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методи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витрат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економічних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вигод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відносної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рентабельності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діяльності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підприємства</a:t>
            </a:r>
            <a:r>
              <a:rPr lang="uk-UA" sz="2000" dirty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>
              <a:solidFill>
                <a:srgbClr val="002060"/>
              </a:solidFill>
              <a:latin typeface=".SFUITex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Типова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економічна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» модель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заснована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аналізі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беззбитковості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методі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прийняття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визначенням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точки,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загальний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дохід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зрівнюється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з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сумарними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витратами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точки,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підприємство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стає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прибутковим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  <a:endParaRPr lang="uk-UA" sz="2000" dirty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>
              <a:solidFill>
                <a:srgbClr val="002060"/>
              </a:solidFill>
              <a:latin typeface=".SFUITex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.SFUIText"/>
              </a:rPr>
              <a:t> Ці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моделі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широко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застосовуються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бухгалтерському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фінансовому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.SFUIText"/>
              </a:rPr>
              <a:t>обліку</a:t>
            </a:r>
            <a:r>
              <a:rPr lang="ru-RU" sz="2000" dirty="0">
                <a:solidFill>
                  <a:srgbClr val="002060"/>
                </a:solidFill>
                <a:latin typeface=".SFUIText"/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04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487C3-4786-4F43-9CDB-66DF1EE0F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4389"/>
            <a:ext cx="10058400" cy="991221"/>
          </a:xfrm>
        </p:spPr>
        <p:txBody>
          <a:bodyPr>
            <a:normAutofit/>
          </a:bodyPr>
          <a:lstStyle/>
          <a:p>
            <a:pPr algn="ctr"/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Процес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прийняття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управлінських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рішень</a:t>
            </a:r>
            <a:endParaRPr lang="ru-RU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3" name="Место для объекта 2">
            <a:extLst>
              <a:ext uri="{FF2B5EF4-FFF2-40B4-BE49-F238E27FC236}">
                <a16:creationId xmlns:a16="http://schemas.microsoft.com/office/drawing/2014/main" id="{1CA52E0F-F15B-3842-9D78-EEF3DF86E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5715000" cy="323088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.SFUIText"/>
              </a:rPr>
              <a:t>Управлінське</a:t>
            </a:r>
            <a:r>
              <a:rPr lang="ru-RU" sz="2400" b="1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b="1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-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,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здійснений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керівником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у рамках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його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посадових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повноважень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компетенціі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,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спрямований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досягненні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цілей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2400" dirty="0">
                <a:solidFill>
                  <a:srgbClr val="002060"/>
                </a:solidFill>
                <a:latin typeface=".SFUIText"/>
              </a:rPr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1EEB7B1-2B96-8E4A-B1A3-C8487C997D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62800" y="2209800"/>
            <a:ext cx="4163794" cy="206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98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881406"/>
          </a:xfrm>
        </p:spPr>
        <p:txBody>
          <a:bodyPr>
            <a:normAutofit/>
          </a:bodyPr>
          <a:lstStyle/>
          <a:p>
            <a:pPr algn="just"/>
            <a:r>
              <a:rPr lang="uk-UA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Кожне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управлінське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прийняте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відповідно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до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його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призначення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має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відповідати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наступним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вимогам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: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09600" y="1371600"/>
            <a:ext cx="11049000" cy="4953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ясну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мету;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обгрунтованим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містити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кількісну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розрахункову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основу, яка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пояснює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мотив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вибору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саме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даного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ряду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інших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можливих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адресатами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терміни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(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орієнтацію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певних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виконавців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конкретні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);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несуперечливим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всебічно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узгодженим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як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внутрішніми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так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зовнішніми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обставинами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попередніми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майбутніми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правомочним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спиратися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вимоги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правових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актів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нормативних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документів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вказівок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розпоряджень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керівників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також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обов'язки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права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керівництва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підлеглих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ефективним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найкращим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можливих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щодо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очікуваного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результату до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витрат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конкретним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відповідати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питання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: як, коли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де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діяти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?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своєчасним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прийматися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тоді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коли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реалізація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цього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призвести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поставленої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мети;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Володіти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достатньою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повнотою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стислістю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чіткістю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бути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зрозумілим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виконавцям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без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будь-яких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додаткових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уточнень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роз'яснень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Ці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вимоги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необхідно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повною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мірою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процесі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підготовки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організації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виконання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прийнятих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9906000" cy="1033806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Типи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 управлінських рішень: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характером вирішення завдань - стратегічні та оперативні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ступенем визначеності середовища - в умовах визначеності і в умовах ризику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ступенем структуризації завдань - добре структуровані (програмовані, алгоритмічні) і слабо структуровані (нестандартні, </a:t>
            </a:r>
            <a:r>
              <a:rPr lang="uk-UA" sz="1900" dirty="0" err="1" smtClean="0">
                <a:solidFill>
                  <a:srgbClr val="002060"/>
                </a:solidFill>
                <a:latin typeface=".SFUIText"/>
              </a:rPr>
              <a:t>непрограмовані</a:t>
            </a: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, евристичні)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функціональним областям - фінансові, кадрові, виробничі і т.д.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кількістю учасників - індивідуальні (одноосібні), колегіальні і колективні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1900" dirty="0" smtClean="0">
                <a:solidFill>
                  <a:srgbClr val="002060"/>
                </a:solidFill>
                <a:latin typeface=".SFUIText"/>
              </a:rPr>
              <a:t> За способом прийняття - на основі суджень, інтуїтивні і раціональні</a:t>
            </a:r>
            <a:endParaRPr lang="ru-RU" sz="19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SFUIText"/>
              </a:rPr>
              <a:t>Етапи прийняття управлінських рішень:</a:t>
            </a:r>
            <a:endParaRPr lang="ru-RU" sz="3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1600" y="2209800"/>
            <a:ext cx="4754880" cy="374904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установка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цілей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розробка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альтернативних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реалізація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оцінка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результатів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4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5" name="Содержимое 4" descr="1-1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72400" y="3048000"/>
            <a:ext cx="2971800" cy="2971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10058400" cy="1219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Визначення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1752600"/>
            <a:ext cx="5486400" cy="3749040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buNone/>
            </a:pP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 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Виявлення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—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процес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усвідомлення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існує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деякий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вид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яких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менеджер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довідатися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існування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містять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у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собі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особистий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огляд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аналіз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даних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документів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компанії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крім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того,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суспільна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думка (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думка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покупців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їхні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зауваження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). Думка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менеджерів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їхніх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підлеглих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теж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є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важливим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джерелом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виявлення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Менеджери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часто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починають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усвідомлювати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суть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двох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декількох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 таких </a:t>
            </a:r>
            <a:r>
              <a:rPr lang="ru-RU" sz="1600" dirty="0" err="1" smtClean="0">
                <a:solidFill>
                  <a:srgbClr val="002060"/>
                </a:solidFill>
                <a:latin typeface=".SFUIText"/>
              </a:rPr>
              <a:t>джерел</a:t>
            </a:r>
            <a:r>
              <a:rPr lang="ru-RU" sz="16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5" name="Содержимое 4" descr="kerdojel_elmelkedes-620x33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2438400"/>
            <a:ext cx="4267200" cy="253065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.SFUIText"/>
              </a:rPr>
              <a:t>Постановка цілей</a:t>
            </a:r>
            <a:endParaRPr lang="ru-RU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103120"/>
            <a:ext cx="9982200" cy="368808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  </a:t>
            </a:r>
            <a:r>
              <a:rPr lang="ru-RU" sz="3200" dirty="0" smtClean="0">
                <a:solidFill>
                  <a:srgbClr val="002060"/>
                </a:solidFill>
              </a:rPr>
              <a:t>За </a:t>
            </a:r>
            <a:r>
              <a:rPr lang="ru-RU" sz="3200" dirty="0" err="1" smtClean="0">
                <a:solidFill>
                  <a:srgbClr val="002060"/>
                </a:solidFill>
              </a:rPr>
              <a:t>визначенням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проблеми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випливає</a:t>
            </a:r>
            <a:r>
              <a:rPr lang="ru-RU" sz="3200" dirty="0" smtClean="0">
                <a:solidFill>
                  <a:srgbClr val="002060"/>
                </a:solidFill>
              </a:rPr>
              <a:t> постановка </a:t>
            </a:r>
            <a:r>
              <a:rPr lang="ru-RU" sz="3200" dirty="0" err="1" smtClean="0">
                <a:solidFill>
                  <a:srgbClr val="002060"/>
                </a:solidFill>
              </a:rPr>
              <a:t>цілей</a:t>
            </a:r>
            <a:r>
              <a:rPr lang="ru-RU" sz="3200" dirty="0" smtClean="0">
                <a:solidFill>
                  <a:srgbClr val="002060"/>
                </a:solidFill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будуть</a:t>
            </a:r>
            <a:r>
              <a:rPr lang="ru-RU" sz="3200" dirty="0" smtClean="0">
                <a:solidFill>
                  <a:srgbClr val="002060"/>
                </a:solidFill>
              </a:rPr>
              <a:t> основою для </a:t>
            </a:r>
            <a:r>
              <a:rPr lang="ru-RU" sz="3200" dirty="0" err="1" smtClean="0">
                <a:solidFill>
                  <a:srgbClr val="002060"/>
                </a:solidFill>
              </a:rPr>
              <a:t>майбутнього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рішення</a:t>
            </a:r>
            <a:r>
              <a:rPr lang="ru-RU" sz="3200" dirty="0" smtClean="0">
                <a:solidFill>
                  <a:srgbClr val="002060"/>
                </a:solidFill>
              </a:rPr>
              <a:t>. Менеджер повинен </a:t>
            </a:r>
            <a:r>
              <a:rPr lang="ru-RU" sz="3200" dirty="0" err="1" smtClean="0">
                <a:solidFill>
                  <a:srgbClr val="002060"/>
                </a:solidFill>
              </a:rPr>
              <a:t>запитати</a:t>
            </a:r>
            <a:r>
              <a:rPr lang="ru-RU" sz="3200" dirty="0" smtClean="0">
                <a:solidFill>
                  <a:srgbClr val="002060"/>
                </a:solidFill>
              </a:rPr>
              <a:t> себе:</a:t>
            </a:r>
          </a:p>
          <a:p>
            <a:pPr algn="just">
              <a:buNone/>
            </a:pPr>
            <a:endParaRPr lang="ru-RU" sz="32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"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я </a:t>
            </a:r>
            <a:r>
              <a:rPr lang="ru-RU" sz="3200" dirty="0" err="1" smtClean="0">
                <a:solidFill>
                  <a:srgbClr val="002060"/>
                </a:solidFill>
              </a:rPr>
              <a:t>сподіваюся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досягти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цим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рішенням</a:t>
            </a:r>
            <a:r>
              <a:rPr lang="ru-RU" sz="3200" dirty="0" smtClean="0">
                <a:solidFill>
                  <a:srgbClr val="002060"/>
                </a:solidFill>
              </a:rPr>
              <a:t>? </a:t>
            </a:r>
          </a:p>
          <a:p>
            <a:pPr algn="just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І </a:t>
            </a:r>
            <a:r>
              <a:rPr lang="ru-RU" sz="3200" dirty="0" err="1" smtClean="0">
                <a:solidFill>
                  <a:srgbClr val="002060"/>
                </a:solidFill>
              </a:rPr>
              <a:t>що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під</a:t>
            </a:r>
            <a:r>
              <a:rPr lang="ru-RU" sz="3200" dirty="0" smtClean="0">
                <a:solidFill>
                  <a:srgbClr val="002060"/>
                </a:solidFill>
              </a:rPr>
              <a:t> ним </a:t>
            </a:r>
            <a:r>
              <a:rPr lang="ru-RU" sz="3200" dirty="0" err="1" smtClean="0">
                <a:solidFill>
                  <a:srgbClr val="002060"/>
                </a:solidFill>
              </a:rPr>
              <a:t>розуміється</a:t>
            </a:r>
            <a:r>
              <a:rPr lang="ru-RU" sz="3200" dirty="0" smtClean="0">
                <a:solidFill>
                  <a:srgbClr val="002060"/>
                </a:solidFill>
              </a:rPr>
              <a:t>?"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.SFUIText"/>
              </a:rPr>
              <a:t>Розробка альтернативних рішень</a:t>
            </a:r>
            <a:endParaRPr lang="ru-RU" sz="36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981200"/>
            <a:ext cx="6781800" cy="39319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</a:rPr>
              <a:t>Альтернативні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— два </a:t>
            </a:r>
            <a:r>
              <a:rPr lang="ru-RU" sz="2000" dirty="0" err="1" smtClean="0">
                <a:solidFill>
                  <a:srgbClr val="002060"/>
                </a:solidFill>
              </a:rPr>
              <a:t>чи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більше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способи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розгляду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проблеми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Процес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розробки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альтернативних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 проводиться для того,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знайти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найкраще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можливе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з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огляду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всі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фактори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які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впливають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процес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прийняття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Це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допомагає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запобігти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вибору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першого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Замість</a:t>
            </a:r>
            <a:r>
              <a:rPr lang="ru-RU" sz="2000" dirty="0" smtClean="0">
                <a:solidFill>
                  <a:srgbClr val="002060"/>
                </a:solidFill>
              </a:rPr>
              <a:t> того,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розглядати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окремо</a:t>
            </a:r>
            <a:r>
              <a:rPr lang="ru-RU" sz="2000" dirty="0" smtClean="0">
                <a:solidFill>
                  <a:srgbClr val="002060"/>
                </a:solidFill>
              </a:rPr>
              <a:t> один </a:t>
            </a:r>
            <a:r>
              <a:rPr lang="ru-RU" sz="2000" dirty="0" err="1" smtClean="0">
                <a:solidFill>
                  <a:srgbClr val="002060"/>
                </a:solidFill>
              </a:rPr>
              <a:t>від</a:t>
            </a:r>
            <a:r>
              <a:rPr lang="ru-RU" sz="2000" dirty="0" smtClean="0">
                <a:solidFill>
                  <a:srgbClr val="002060"/>
                </a:solidFill>
              </a:rPr>
              <a:t> одного, </a:t>
            </a:r>
            <a:r>
              <a:rPr lang="ru-RU" sz="2000" dirty="0" err="1" smtClean="0">
                <a:solidFill>
                  <a:srgbClr val="002060"/>
                </a:solidFill>
              </a:rPr>
              <a:t>варіанти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рішень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розглядаються</a:t>
            </a:r>
            <a:r>
              <a:rPr lang="ru-RU" sz="2000" dirty="0" smtClean="0">
                <a:solidFill>
                  <a:srgbClr val="002060"/>
                </a:solidFill>
              </a:rPr>
              <a:t> разом.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57586b3c9f20a_14654124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2819400"/>
            <a:ext cx="3054922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0" y="914400"/>
            <a:ext cx="5257800" cy="990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Вибір альтернативи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09800"/>
            <a:ext cx="7467600" cy="381000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latin typeface=".SFUIText"/>
              </a:rPr>
              <a:t>   У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цьому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пункті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менеджер повинен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задати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собі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запитання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кожну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альтернативу: "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є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це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найкращим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?" </a:t>
            </a:r>
          </a:p>
          <a:p>
            <a:pPr algn="just">
              <a:lnSpc>
                <a:spcPct val="160000"/>
              </a:lnSpc>
              <a:buNone/>
            </a:pPr>
            <a:r>
              <a:rPr lang="ru-RU" dirty="0" smtClean="0">
                <a:solidFill>
                  <a:srgbClr val="002060"/>
                </a:solidFill>
                <a:latin typeface=".SFUIText"/>
              </a:rPr>
              <a:t>   Менеджер повинен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уважно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оцінити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широту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розмаху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альтернатив.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Очікуваний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ефект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кожного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варіанта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повинен бути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перелічений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разом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оцінкою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імовірності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того,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цей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ефект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буде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отриманий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Позитивний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негативний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результати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кожної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повинні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бути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передбачені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. </a:t>
            </a:r>
            <a:endParaRPr lang="ru-RU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ArrowChoices-1024x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2819400"/>
            <a:ext cx="2742088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8686800" cy="88140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Реалізація альтернативи</a:t>
            </a:r>
            <a:endParaRPr lang="ru-RU" sz="40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103120"/>
            <a:ext cx="9677400" cy="30784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Вибір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передбачає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її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здійснення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тобто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впровадження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дію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Багато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факторів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задіяно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реалізацію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Оголошення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альтернативи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Менеджер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повідомляє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чітко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без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сумніву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Якщо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 альтернатива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цінна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, вона буде </a:t>
            </a:r>
            <a:r>
              <a:rPr lang="ru-RU" sz="2400" dirty="0" err="1" smtClean="0">
                <a:solidFill>
                  <a:srgbClr val="002060"/>
                </a:solidFill>
                <a:latin typeface=".SFUIText"/>
              </a:rPr>
              <a:t>підтриманаю</a:t>
            </a:r>
            <a:r>
              <a:rPr lang="ru-RU" sz="24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8991600" cy="72900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.SFUIText"/>
              </a:rPr>
              <a:t>Оцінка результатів рішення</a:t>
            </a:r>
            <a:endParaRPr lang="ru-RU" sz="3600" dirty="0">
              <a:solidFill>
                <a:srgbClr val="002060"/>
              </a:solidFill>
              <a:latin typeface=".SFUITex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9601200" cy="4572000"/>
          </a:xfrm>
        </p:spPr>
        <p:txBody>
          <a:bodyPr>
            <a:normAutofit lnSpcReduction="10000"/>
          </a:bodyPr>
          <a:lstStyle/>
          <a:p>
            <a:pPr marL="0" algn="just">
              <a:lnSpc>
                <a:spcPct val="150000"/>
              </a:lnSpc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Після</a:t>
            </a:r>
            <a:r>
              <a:rPr lang="ru-RU" dirty="0" smtClean="0">
                <a:solidFill>
                  <a:srgbClr val="002060"/>
                </a:solidFill>
              </a:rPr>
              <a:t> того, як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реалізоване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менеджери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повинні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ефективність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досягло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мети?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вносить свою </a:t>
            </a:r>
            <a:r>
              <a:rPr lang="ru-RU" dirty="0" err="1" smtClean="0">
                <a:solidFill>
                  <a:srgbClr val="002060"/>
                </a:solidFill>
              </a:rPr>
              <a:t>частку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збільшення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обсягу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товарів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було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ефективне</a:t>
            </a:r>
            <a:r>
              <a:rPr lang="ru-RU" dirty="0" smtClean="0">
                <a:solidFill>
                  <a:srgbClr val="002060"/>
                </a:solidFill>
              </a:rPr>
              <a:t> за </a:t>
            </a:r>
            <a:r>
              <a:rPr lang="ru-RU" dirty="0" err="1" smtClean="0">
                <a:solidFill>
                  <a:srgbClr val="002060"/>
                </a:solidFill>
              </a:rPr>
              <a:t>витратами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відкрило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обрії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зростання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фірми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згодні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підлеглі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це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продуктивне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? </a:t>
            </a:r>
            <a:r>
              <a:rPr lang="ru-RU" dirty="0" err="1" smtClean="0">
                <a:solidFill>
                  <a:srgbClr val="002060"/>
                </a:solidFill>
              </a:rPr>
              <a:t>Які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труднощі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зустрілися</a:t>
            </a:r>
            <a:r>
              <a:rPr lang="ru-RU" dirty="0" smtClean="0">
                <a:solidFill>
                  <a:srgbClr val="002060"/>
                </a:solidFill>
              </a:rPr>
              <a:t> при </a:t>
            </a:r>
            <a:r>
              <a:rPr lang="ru-RU" dirty="0" err="1" smtClean="0">
                <a:solidFill>
                  <a:srgbClr val="002060"/>
                </a:solidFill>
              </a:rPr>
              <a:t>здійсненні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</a:p>
          <a:p>
            <a:pPr mar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оцінене</a:t>
            </a:r>
            <a:r>
              <a:rPr lang="ru-RU" dirty="0" smtClean="0">
                <a:solidFill>
                  <a:srgbClr val="002060"/>
                </a:solidFill>
              </a:rPr>
              <a:t> як </a:t>
            </a:r>
            <a:r>
              <a:rPr lang="ru-RU" dirty="0" err="1" smtClean="0">
                <a:solidFill>
                  <a:srgbClr val="002060"/>
                </a:solidFill>
              </a:rPr>
              <a:t>неефективне</a:t>
            </a:r>
            <a:r>
              <a:rPr lang="ru-RU" dirty="0" smtClean="0">
                <a:solidFill>
                  <a:srgbClr val="002060"/>
                </a:solidFill>
              </a:rPr>
              <a:t>, менеджер </a:t>
            </a:r>
            <a:r>
              <a:rPr lang="ru-RU" dirty="0" err="1" smtClean="0">
                <a:solidFill>
                  <a:srgbClr val="002060"/>
                </a:solidFill>
              </a:rPr>
              <a:t>може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зштовхнутися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вибором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іншої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альтернативи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скласти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новий</a:t>
            </a:r>
            <a:r>
              <a:rPr lang="ru-RU" dirty="0" smtClean="0">
                <a:solidFill>
                  <a:srgbClr val="002060"/>
                </a:solidFill>
              </a:rPr>
              <a:t> список альтернатив.</a:t>
            </a:r>
          </a:p>
          <a:p>
            <a:pPr marL="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оцінене</a:t>
            </a:r>
            <a:r>
              <a:rPr lang="ru-RU" dirty="0" smtClean="0">
                <a:solidFill>
                  <a:srgbClr val="002060"/>
                </a:solidFill>
              </a:rPr>
              <a:t> як </a:t>
            </a:r>
            <a:r>
              <a:rPr lang="ru-RU" dirty="0" err="1" smtClean="0">
                <a:solidFill>
                  <a:srgbClr val="002060"/>
                </a:solidFill>
              </a:rPr>
              <a:t>ефективне</a:t>
            </a:r>
            <a:r>
              <a:rPr lang="ru-RU" dirty="0" smtClean="0">
                <a:solidFill>
                  <a:srgbClr val="002060"/>
                </a:solidFill>
              </a:rPr>
              <a:t>, менеджер повинен </a:t>
            </a:r>
            <a:r>
              <a:rPr lang="ru-RU" dirty="0" err="1" smtClean="0">
                <a:solidFill>
                  <a:srgbClr val="002060"/>
                </a:solidFill>
              </a:rPr>
              <a:t>переглянути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елементи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зробили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його</a:t>
            </a:r>
            <a:r>
              <a:rPr lang="ru-RU" dirty="0" smtClean="0">
                <a:solidFill>
                  <a:srgbClr val="002060"/>
                </a:solidFill>
              </a:rPr>
              <a:t> таким. </a:t>
            </a:r>
            <a:r>
              <a:rPr lang="ru-RU" dirty="0" err="1" smtClean="0">
                <a:solidFill>
                  <a:srgbClr val="002060"/>
                </a:solidFill>
              </a:rPr>
              <a:t>Досвід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здійснення</a:t>
            </a:r>
            <a:r>
              <a:rPr lang="ru-RU" dirty="0" smtClean="0">
                <a:solidFill>
                  <a:srgbClr val="002060"/>
                </a:solidFill>
              </a:rPr>
              <a:t> кожного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стає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безцінною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частиною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управлінського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досвіду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Він</a:t>
            </a:r>
            <a:r>
              <a:rPr lang="ru-RU" dirty="0" smtClean="0">
                <a:solidFill>
                  <a:srgbClr val="002060"/>
                </a:solidFill>
              </a:rPr>
              <a:t> буде </a:t>
            </a:r>
            <a:r>
              <a:rPr lang="ru-RU" dirty="0" err="1" smtClean="0">
                <a:solidFill>
                  <a:srgbClr val="002060"/>
                </a:solidFill>
              </a:rPr>
              <a:t>використаний</a:t>
            </a:r>
            <a:r>
              <a:rPr lang="ru-RU" dirty="0" smtClean="0">
                <a:solidFill>
                  <a:srgbClr val="002060"/>
                </a:solidFill>
              </a:rPr>
              <a:t> повторно для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рішень</a:t>
            </a:r>
            <a:r>
              <a:rPr lang="ru-RU" dirty="0" smtClean="0">
                <a:solidFill>
                  <a:srgbClr val="002060"/>
                </a:solidFill>
              </a:rPr>
              <a:t> у </a:t>
            </a:r>
            <a:r>
              <a:rPr lang="ru-RU" dirty="0" err="1" smtClean="0">
                <a:solidFill>
                  <a:srgbClr val="002060"/>
                </a:solidFill>
              </a:rPr>
              <a:t>майбутньому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10515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002060"/>
                </a:solidFill>
                <a:latin typeface=".SFUIText"/>
              </a:rPr>
              <a:t>Фактори, які впливають на процес прийняття рішень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Особисті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керівника</a:t>
            </a:r>
            <a:endParaRPr lang="ru-RU" sz="2800" dirty="0" smtClean="0">
              <a:solidFill>
                <a:srgbClr val="002060"/>
              </a:solidFill>
              <a:latin typeface=".SFUIText"/>
            </a:endParaRP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Середовище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endParaRPr lang="ru-RU" sz="2800" dirty="0" smtClean="0">
              <a:solidFill>
                <a:srgbClr val="002060"/>
              </a:solidFill>
              <a:latin typeface=".SFUIText"/>
            </a:endParaRP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Інформаційні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обмеження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342900" indent="0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Взаємозалежність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2800" dirty="0" smtClean="0">
                <a:solidFill>
                  <a:srgbClr val="002060"/>
                </a:solidFill>
                <a:latin typeface=".SFUIText"/>
              </a:rPr>
              <a:t>.</a:t>
            </a:r>
            <a:endParaRPr lang="ru-RU" sz="28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Fotolia_66202531_Subscription_Monthly_M-1024x6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362200"/>
            <a:ext cx="3618271" cy="24098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1219200"/>
            <a:ext cx="9372600" cy="8052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Особисті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оцінки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.SFUIText"/>
              </a:rPr>
              <a:t>керівника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.SFUIText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09800"/>
            <a:ext cx="6858000" cy="1859280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2000" dirty="0" err="1" smtClean="0">
                <a:solidFill>
                  <a:srgbClr val="002060"/>
                </a:solidFill>
              </a:rPr>
              <a:t>Кожна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людина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має</a:t>
            </a:r>
            <a:r>
              <a:rPr lang="ru-RU" sz="2000" dirty="0" smtClean="0">
                <a:solidFill>
                  <a:srgbClr val="002060"/>
                </a:solidFill>
              </a:rPr>
              <a:t> свою систему </a:t>
            </a:r>
            <a:r>
              <a:rPr lang="ru-RU" sz="2000" dirty="0" err="1" smtClean="0">
                <a:solidFill>
                  <a:srgbClr val="002060"/>
                </a:solidFill>
              </a:rPr>
              <a:t>цінностей</a:t>
            </a:r>
            <a:r>
              <a:rPr lang="ru-RU" sz="2000" dirty="0" smtClean="0">
                <a:solidFill>
                  <a:srgbClr val="002060"/>
                </a:solidFill>
              </a:rPr>
              <a:t>, яка </a:t>
            </a:r>
            <a:r>
              <a:rPr lang="ru-RU" sz="2000" dirty="0" err="1" smtClean="0">
                <a:solidFill>
                  <a:srgbClr val="002060"/>
                </a:solidFill>
              </a:rPr>
              <a:t>визначає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її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дії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впливає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які</a:t>
            </a:r>
            <a:r>
              <a:rPr lang="ru-RU" sz="2000" dirty="0" smtClean="0">
                <a:solidFill>
                  <a:srgbClr val="002060"/>
                </a:solidFill>
              </a:rPr>
              <a:t> вона </a:t>
            </a:r>
            <a:r>
              <a:rPr lang="ru-RU" sz="2000" dirty="0" err="1" smtClean="0">
                <a:solidFill>
                  <a:srgbClr val="002060"/>
                </a:solidFill>
              </a:rPr>
              <a:t>приймає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Це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впливає</a:t>
            </a:r>
            <a:r>
              <a:rPr lang="ru-RU" sz="2000" dirty="0" smtClean="0">
                <a:solidFill>
                  <a:srgbClr val="002060"/>
                </a:solidFill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</a:rPr>
              <a:t>засіб</a:t>
            </a:r>
            <a:r>
              <a:rPr lang="ru-RU" sz="2000" dirty="0" smtClean="0">
                <a:solidFill>
                  <a:srgbClr val="002060"/>
                </a:solidFill>
              </a:rPr>
              <a:t>, за </a:t>
            </a:r>
            <a:r>
              <a:rPr lang="ru-RU" sz="2000" dirty="0" err="1" smtClean="0">
                <a:solidFill>
                  <a:srgbClr val="002060"/>
                </a:solidFill>
              </a:rPr>
              <a:t>допомогою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якого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приймаються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рішення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</a:rPr>
              <a:t>Керівник</a:t>
            </a:r>
            <a:r>
              <a:rPr lang="ru-RU" sz="2000" dirty="0" smtClean="0">
                <a:solidFill>
                  <a:srgbClr val="002060"/>
                </a:solidFill>
              </a:rPr>
              <a:t>, для </a:t>
            </a:r>
            <a:r>
              <a:rPr lang="ru-RU" sz="2000" dirty="0" err="1" smtClean="0">
                <a:solidFill>
                  <a:srgbClr val="002060"/>
                </a:solidFill>
              </a:rPr>
              <a:t>якого</a:t>
            </a:r>
            <a:r>
              <a:rPr lang="ru-RU" sz="2000" dirty="0" smtClean="0">
                <a:solidFill>
                  <a:srgbClr val="002060"/>
                </a:solidFill>
              </a:rPr>
              <a:t> головне— </a:t>
            </a:r>
            <a:r>
              <a:rPr lang="ru-RU" sz="2000" dirty="0" err="1" smtClean="0">
                <a:solidFill>
                  <a:srgbClr val="002060"/>
                </a:solidFill>
              </a:rPr>
              <a:t>прибуток</a:t>
            </a:r>
            <a:r>
              <a:rPr lang="ru-RU" sz="2000" dirty="0" smtClean="0">
                <a:solidFill>
                  <a:srgbClr val="002060"/>
                </a:solidFill>
              </a:rPr>
              <a:t>, не буде </a:t>
            </a:r>
            <a:r>
              <a:rPr lang="ru-RU" sz="2000" dirty="0" err="1" smtClean="0">
                <a:solidFill>
                  <a:srgbClr val="002060"/>
                </a:solidFill>
              </a:rPr>
              <a:t>реконструювати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підприємство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щоб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було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зручно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працівникам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оценка_персонал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2743200"/>
            <a:ext cx="2857500" cy="185448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1143000"/>
            <a:ext cx="7010400" cy="304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Середовище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dirty="0" smtClean="0">
                <a:solidFill>
                  <a:srgbClr val="002060"/>
                </a:solidFill>
                <a:latin typeface=".SFUIText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.SFUIText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524000"/>
            <a:ext cx="10744200" cy="4572000"/>
          </a:xfrm>
        </p:spPr>
        <p:txBody>
          <a:bodyPr>
            <a:noAutofit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Характеризується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більшою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чи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меншою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невизначеністю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Під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час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прийняття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завжди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треба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враховувати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ризик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Ризик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відноситься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до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рівня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невизначеності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яким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прогнозувати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результат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прийнятого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рішення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Невизначеність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характеризується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новими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складними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факторами,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щодо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яких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не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можна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отримати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досить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релевантної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(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наприклад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швидко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змінюються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обставини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).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У такому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разі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керівник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може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:</a:t>
            </a:r>
          </a:p>
          <a:p>
            <a:pPr marL="342900" indent="0" algn="just">
              <a:lnSpc>
                <a:spcPct val="150000"/>
              </a:lnSpc>
              <a:buFont typeface="+mj-lt"/>
              <a:buAutoNum type="alphaLcParenR"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отримати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додаткову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релевантну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ще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раз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проаналізувати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проблему,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цим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самим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зменшуючи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новизну та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складність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проблеми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;</a:t>
            </a:r>
          </a:p>
          <a:p>
            <a:pPr marL="342900" indent="0" algn="just">
              <a:lnSpc>
                <a:spcPct val="150000"/>
              </a:lnSpc>
              <a:buFont typeface="+mj-lt"/>
              <a:buAutoNum type="alphaLcParenR"/>
            </a:pP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діяти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спираючись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досвід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судження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інтуїцію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та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робити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передбачення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про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ймовірність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подій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 Так треба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робити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, коли не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вистачає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часу на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збір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додаткової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інформації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або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витрати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дуже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.SFUIText"/>
              </a:rPr>
              <a:t>високі</a:t>
            </a:r>
            <a:r>
              <a:rPr lang="ru-RU" sz="1700" dirty="0" smtClean="0">
                <a:solidFill>
                  <a:srgbClr val="002060"/>
                </a:solidFill>
                <a:latin typeface=".SFUIText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 smtClean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 smtClean="0">
              <a:solidFill>
                <a:srgbClr val="002060"/>
              </a:solidFill>
              <a:latin typeface=".SFUITex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2060"/>
              </a:solidFill>
              <a:latin typeface=".SFUITex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Інформаційні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обмеження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потрібна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раціонального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проблеми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Інколи</a:t>
            </a:r>
            <a:r>
              <a:rPr lang="ru-RU" dirty="0" smtClean="0">
                <a:solidFill>
                  <a:srgbClr val="002060"/>
                </a:solidFill>
              </a:rPr>
              <a:t> вона недоступна </a:t>
            </a:r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дорого </a:t>
            </a:r>
            <a:r>
              <a:rPr lang="ru-RU" dirty="0" err="1" smtClean="0">
                <a:solidFill>
                  <a:srgbClr val="002060"/>
                </a:solidFill>
              </a:rPr>
              <a:t>коштує</a:t>
            </a:r>
            <a:r>
              <a:rPr lang="ru-RU" dirty="0" smtClean="0">
                <a:solidFill>
                  <a:srgbClr val="002060"/>
                </a:solidFill>
              </a:rPr>
              <a:t>. Тому </a:t>
            </a:r>
            <a:r>
              <a:rPr lang="ru-RU" dirty="0" err="1" smtClean="0">
                <a:solidFill>
                  <a:srgbClr val="002060"/>
                </a:solidFill>
              </a:rPr>
              <a:t>керівник</a:t>
            </a:r>
            <a:r>
              <a:rPr lang="ru-RU" dirty="0" smtClean="0">
                <a:solidFill>
                  <a:srgbClr val="002060"/>
                </a:solidFill>
              </a:rPr>
              <a:t> повинен </a:t>
            </a:r>
            <a:r>
              <a:rPr lang="ru-RU" dirty="0" err="1" smtClean="0">
                <a:solidFill>
                  <a:srgbClr val="002060"/>
                </a:solidFill>
              </a:rPr>
              <a:t>вирішити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суттєва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вигода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додаткової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" </a:t>
            </a:r>
            <a:r>
              <a:rPr lang="ru-RU" dirty="0" err="1" smtClean="0">
                <a:solidFill>
                  <a:srgbClr val="002060"/>
                </a:solidFill>
              </a:rPr>
              <a:t>наскільки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важливе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саме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пов'язане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воно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значними</a:t>
            </a:r>
            <a:r>
              <a:rPr lang="ru-RU" dirty="0" smtClean="0">
                <a:solidFill>
                  <a:srgbClr val="002060"/>
                </a:solidFill>
              </a:rPr>
              <a:t> ресурсами </a:t>
            </a:r>
            <a:r>
              <a:rPr lang="ru-RU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чи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незначними</a:t>
            </a:r>
            <a:r>
              <a:rPr lang="ru-RU" dirty="0" smtClean="0">
                <a:solidFill>
                  <a:srgbClr val="002060"/>
                </a:solidFill>
              </a:rPr>
              <a:t> коштами (у </a:t>
            </a:r>
            <a:r>
              <a:rPr lang="ru-RU" dirty="0" err="1" smtClean="0">
                <a:solidFill>
                  <a:srgbClr val="002060"/>
                </a:solidFill>
              </a:rPr>
              <a:t>вартість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 треба </a:t>
            </a:r>
            <a:r>
              <a:rPr lang="ru-RU" dirty="0" err="1" smtClean="0">
                <a:solidFill>
                  <a:srgbClr val="002060"/>
                </a:solidFill>
              </a:rPr>
              <a:t>враховувати</a:t>
            </a:r>
            <a:r>
              <a:rPr lang="ru-RU" dirty="0" smtClean="0">
                <a:solidFill>
                  <a:srgbClr val="002060"/>
                </a:solidFill>
              </a:rPr>
              <a:t> час </a:t>
            </a:r>
            <a:r>
              <a:rPr lang="ru-RU" dirty="0" err="1" smtClean="0">
                <a:solidFill>
                  <a:srgbClr val="002060"/>
                </a:solidFill>
              </a:rPr>
              <a:t>керівника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час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підлеглих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витрачений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збір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інформації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послуги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зовнішніх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консультантів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т. </a:t>
            </a:r>
            <a:r>
              <a:rPr lang="ru-RU" dirty="0" err="1" smtClean="0">
                <a:solidFill>
                  <a:srgbClr val="002060"/>
                </a:solidFill>
              </a:rPr>
              <a:t>ін</a:t>
            </a:r>
            <a:r>
              <a:rPr lang="ru-RU" dirty="0" smtClean="0">
                <a:solidFill>
                  <a:srgbClr val="002060"/>
                </a:solidFill>
              </a:rPr>
              <a:t>.).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Прийняття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управлінського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дуже</a:t>
            </a:r>
            <a:r>
              <a:rPr lang="ru-RU" dirty="0" smtClean="0">
                <a:solidFill>
                  <a:srgbClr val="002060"/>
                </a:solidFill>
              </a:rPr>
              <a:t> часто </a:t>
            </a:r>
            <a:r>
              <a:rPr lang="ru-RU" dirty="0" err="1" smtClean="0">
                <a:solidFill>
                  <a:srgbClr val="002060"/>
                </a:solidFill>
              </a:rPr>
              <a:t>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мистецтвом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знаходження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ефективного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компромісу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Виграш</a:t>
            </a:r>
            <a:r>
              <a:rPr lang="ru-RU" dirty="0" smtClean="0">
                <a:solidFill>
                  <a:srgbClr val="002060"/>
                </a:solidFill>
              </a:rPr>
              <a:t> в одному </a:t>
            </a:r>
            <a:r>
              <a:rPr lang="ru-RU" dirty="0" err="1" smtClean="0">
                <a:solidFill>
                  <a:srgbClr val="002060"/>
                </a:solidFill>
              </a:rPr>
              <a:t>майже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завжди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відбувається</a:t>
            </a:r>
            <a:r>
              <a:rPr lang="ru-RU" dirty="0" smtClean="0">
                <a:solidFill>
                  <a:srgbClr val="002060"/>
                </a:solidFill>
              </a:rPr>
              <a:t> за </a:t>
            </a:r>
            <a:r>
              <a:rPr lang="ru-RU" dirty="0" err="1" smtClean="0">
                <a:solidFill>
                  <a:srgbClr val="002060"/>
                </a:solidFill>
              </a:rPr>
              <a:t>рахунок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іншого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якість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тягне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зростання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додаткових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витрат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запровадження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нової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технології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призводить</a:t>
            </a:r>
            <a:r>
              <a:rPr lang="ru-RU" dirty="0" smtClean="0">
                <a:solidFill>
                  <a:srgbClr val="002060"/>
                </a:solidFill>
              </a:rPr>
              <a:t>, як правило, до </a:t>
            </a:r>
            <a:r>
              <a:rPr lang="ru-RU" dirty="0" err="1" smtClean="0">
                <a:solidFill>
                  <a:srgbClr val="002060"/>
                </a:solidFill>
              </a:rPr>
              <a:t>звільнення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працівників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143000"/>
            <a:ext cx="8915400" cy="718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Взаємозалежність</a:t>
            </a:r>
            <a:r>
              <a:rPr lang="ru-RU" sz="4000" dirty="0" smtClean="0">
                <a:solidFill>
                  <a:srgbClr val="002060"/>
                </a:solidFill>
                <a:latin typeface=".SFUIText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.SFUIText"/>
              </a:rPr>
              <a:t>рішень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Вагомі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мають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наслідки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організації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цілому</a:t>
            </a:r>
            <a:r>
              <a:rPr lang="ru-RU" dirty="0" smtClean="0">
                <a:solidFill>
                  <a:srgbClr val="002060"/>
                </a:solidFill>
              </a:rPr>
              <a:t>, а не </a:t>
            </a:r>
            <a:r>
              <a:rPr lang="ru-RU" dirty="0" err="1" smtClean="0">
                <a:solidFill>
                  <a:srgbClr val="002060"/>
                </a:solidFill>
              </a:rPr>
              <a:t>тільки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окремого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підрозділу</a:t>
            </a:r>
            <a:r>
              <a:rPr lang="ru-RU" dirty="0" smtClean="0">
                <a:solidFill>
                  <a:srgbClr val="002060"/>
                </a:solidFill>
              </a:rPr>
              <a:t>. (</a:t>
            </a:r>
            <a:r>
              <a:rPr lang="ru-RU" dirty="0" err="1" smtClean="0">
                <a:solidFill>
                  <a:srgbClr val="002060"/>
                </a:solidFill>
              </a:rPr>
              <a:t>Наприклад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організація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купує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нове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високопродуктивне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устаткування</a:t>
            </a:r>
            <a:r>
              <a:rPr lang="ru-RU" dirty="0" smtClean="0">
                <a:solidFill>
                  <a:srgbClr val="002060"/>
                </a:solidFill>
              </a:rPr>
              <a:t>, то треба зразу ж </a:t>
            </a:r>
            <a:r>
              <a:rPr lang="ru-RU" dirty="0" err="1" smtClean="0">
                <a:solidFill>
                  <a:srgbClr val="002060"/>
                </a:solidFill>
              </a:rPr>
              <a:t>шукати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засоби</a:t>
            </a:r>
            <a:r>
              <a:rPr lang="ru-RU" dirty="0" smtClean="0">
                <a:solidFill>
                  <a:srgbClr val="002060"/>
                </a:solidFill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</a:rPr>
              <a:t>збільшення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збуту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продукції</a:t>
            </a:r>
            <a:r>
              <a:rPr lang="ru-RU" dirty="0" smtClean="0">
                <a:solidFill>
                  <a:srgbClr val="002060"/>
                </a:solidFill>
              </a:rPr>
              <a:t>— </a:t>
            </a:r>
            <a:r>
              <a:rPr lang="ru-RU" dirty="0" err="1" smtClean="0">
                <a:solidFill>
                  <a:srgbClr val="002060"/>
                </a:solidFill>
              </a:rPr>
              <a:t>завдання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для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відділу</a:t>
            </a:r>
            <a:r>
              <a:rPr lang="ru-RU" dirty="0" smtClean="0">
                <a:solidFill>
                  <a:srgbClr val="002060"/>
                </a:solidFill>
              </a:rPr>
              <a:t> маркетингу, </a:t>
            </a:r>
            <a:r>
              <a:rPr lang="ru-RU" dirty="0" err="1" smtClean="0">
                <a:solidFill>
                  <a:srgbClr val="002060"/>
                </a:solidFill>
              </a:rPr>
              <a:t>Збуту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Керівники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які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знаходяться</a:t>
            </a:r>
            <a:r>
              <a:rPr lang="ru-RU" dirty="0" smtClean="0">
                <a:solidFill>
                  <a:srgbClr val="002060"/>
                </a:solidFill>
              </a:rPr>
              <a:t> на </a:t>
            </a:r>
            <a:r>
              <a:rPr lang="ru-RU" dirty="0" err="1" smtClean="0">
                <a:solidFill>
                  <a:srgbClr val="002060"/>
                </a:solidFill>
              </a:rPr>
              <a:t>нижніх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щаблях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влади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але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здатні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бачити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таку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взаємозалежність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рішень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тобто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бачать</a:t>
            </a:r>
            <a:r>
              <a:rPr lang="ru-RU" dirty="0" smtClean="0">
                <a:solidFill>
                  <a:srgbClr val="002060"/>
                </a:solidFill>
              </a:rPr>
              <a:t> "всю картину", </a:t>
            </a:r>
            <a:r>
              <a:rPr lang="ru-RU" dirty="0" err="1" smtClean="0">
                <a:solidFill>
                  <a:srgbClr val="002060"/>
                </a:solidFill>
              </a:rPr>
              <a:t>дуже</a:t>
            </a:r>
            <a:r>
              <a:rPr lang="ru-RU" dirty="0" smtClean="0">
                <a:solidFill>
                  <a:srgbClr val="002060"/>
                </a:solidFill>
              </a:rPr>
              <a:t> часто </a:t>
            </a:r>
            <a:r>
              <a:rPr lang="ru-RU" dirty="0" err="1" smtClean="0">
                <a:solidFill>
                  <a:srgbClr val="002060"/>
                </a:solidFill>
              </a:rPr>
              <a:t>стають</a:t>
            </a:r>
            <a:r>
              <a:rPr lang="ru-RU" dirty="0" smtClean="0">
                <a:solidFill>
                  <a:srgbClr val="002060"/>
                </a:solidFill>
              </a:rPr>
              <a:t> кандидатами на </a:t>
            </a:r>
            <a:r>
              <a:rPr lang="ru-RU" dirty="0" err="1" smtClean="0">
                <a:solidFill>
                  <a:srgbClr val="002060"/>
                </a:solidFill>
              </a:rPr>
              <a:t>підвищення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90600"/>
            <a:ext cx="6096000" cy="3048000"/>
          </a:xfrm>
        </p:spPr>
        <p:txBody>
          <a:bodyPr>
            <a:normAutofit/>
          </a:bodyPr>
          <a:lstStyle/>
          <a:p>
            <a:r>
              <a:rPr lang="ru-RU" sz="6600" dirty="0" err="1" smtClean="0">
                <a:solidFill>
                  <a:srgbClr val="002060"/>
                </a:solidFill>
                <a:latin typeface=".SFUIText"/>
              </a:rPr>
              <a:t>Дякую</a:t>
            </a:r>
            <a:r>
              <a:rPr lang="ru-RU" sz="6600" dirty="0" smtClean="0">
                <a:solidFill>
                  <a:srgbClr val="002060"/>
                </a:solidFill>
                <a:latin typeface=".SFUIText"/>
              </a:rPr>
              <a:t> за </a:t>
            </a:r>
            <a:r>
              <a:rPr lang="ru-RU" sz="6600" dirty="0" err="1" smtClean="0">
                <a:solidFill>
                  <a:srgbClr val="002060"/>
                </a:solidFill>
                <a:latin typeface=".SFUIText"/>
              </a:rPr>
              <a:t>увагу</a:t>
            </a:r>
            <a:endParaRPr lang="ru-RU" sz="6600" dirty="0">
              <a:solidFill>
                <a:srgbClr val="002060"/>
              </a:solidFill>
              <a:latin typeface=".SFUIText"/>
            </a:endParaRPr>
          </a:p>
        </p:txBody>
      </p:sp>
      <p:pic>
        <p:nvPicPr>
          <p:cNvPr id="4" name="Рисунок 3" descr="1929729976_13770744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352800"/>
            <a:ext cx="3048000" cy="203301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1674</Words>
  <Application>Microsoft Office PowerPoint</Application>
  <PresentationFormat>Широкоэкранный</PresentationFormat>
  <Paragraphs>118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.SFUIText</vt:lpstr>
      <vt:lpstr>Aldhabi</vt:lpstr>
      <vt:lpstr>Century</vt:lpstr>
      <vt:lpstr>Century Gothic</vt:lpstr>
      <vt:lpstr>Courier New</vt:lpstr>
      <vt:lpstr>Garamond</vt:lpstr>
      <vt:lpstr>Wingdings</vt:lpstr>
      <vt:lpstr>Савон</vt:lpstr>
      <vt:lpstr>Кафедра організації та економіки у фармації фармацевтичний менеджмент та маркетинг   Сутність міжнародного фармацевтичного маркетингу та характеристика його середовища.</vt:lpstr>
      <vt:lpstr>Презентация PowerPoint</vt:lpstr>
      <vt:lpstr>Презентация PowerPoint</vt:lpstr>
      <vt:lpstr>Прийняття рішень в організації характеризується наступним:</vt:lpstr>
      <vt:lpstr>Виділяють два рівні рішень в організації: індивідуальний і організаційний</vt:lpstr>
      <vt:lpstr>Моделі прийняття рішень</vt:lpstr>
      <vt:lpstr>Теорія игор</vt:lpstr>
      <vt:lpstr>Модель теорії черг або модель оптимального обслуговування</vt:lpstr>
      <vt:lpstr>Моделі управління запасами</vt:lpstr>
      <vt:lpstr>Модель лінійного програмування </vt:lpstr>
      <vt:lpstr>Транспортні завдання</vt:lpstr>
      <vt:lpstr>Імітаційне моделювання </vt:lpstr>
      <vt:lpstr>Мережевий аналіз</vt:lpstr>
      <vt:lpstr>Економічний аналіз</vt:lpstr>
      <vt:lpstr>Процес прийняття управлінських рішень</vt:lpstr>
      <vt:lpstr> Кожне управлінське рішення, прийняте відповідно до його призначення, має відповідати наступним вимогам:</vt:lpstr>
      <vt:lpstr>Типи управлінських рішень:</vt:lpstr>
      <vt:lpstr>Етапи прийняття управлінських рішень:</vt:lpstr>
      <vt:lpstr>Визначення проблеми</vt:lpstr>
      <vt:lpstr>Постановка цілей</vt:lpstr>
      <vt:lpstr>Розробка альтернативних рішень</vt:lpstr>
      <vt:lpstr>Вибір альтернативи</vt:lpstr>
      <vt:lpstr>Реалізація альтернативи</vt:lpstr>
      <vt:lpstr>Оцінка результатів рішення</vt:lpstr>
      <vt:lpstr>Фактори, які впливають на процес прийняття рішень </vt:lpstr>
      <vt:lpstr>Особисті оцінки керівника </vt:lpstr>
      <vt:lpstr>Середовище прийняття рішень </vt:lpstr>
      <vt:lpstr>Інформаційні обмеження</vt:lpstr>
      <vt:lpstr>Взаємозалежність рішень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процесом прийняття рішень</dc:title>
  <dc:creator>1</dc:creator>
  <cp:lastModifiedBy>RePack by Diakov</cp:lastModifiedBy>
  <cp:revision>23</cp:revision>
  <dcterms:modified xsi:type="dcterms:W3CDTF">2022-06-10T06:42:11Z</dcterms:modified>
</cp:coreProperties>
</file>