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738" r:id="rId13"/>
  </p:sldMasterIdLst>
  <p:sldIdLst>
    <p:sldId id="256" r:id="rId15"/>
    <p:sldId id="257" r:id="rId16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0">
          <p15:clr>
            <a:srgbClr val="A4A3A4"/>
          </p15:clr>
        </p15:guide>
        <p15:guide id="2" pos="2878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>
    <p:restoredLeft sz="15620"/>
    <p:restoredTop sz="94660"/>
  </p:normalViewPr>
  <p:slideViewPr>
    <p:cSldViewPr snapToGrid="1" snapToObjects="1">
      <p:cViewPr>
        <p:scale>
          <a:sx n="76" d="100"/>
          <a:sy n="76" d="100"/>
        </p:scale>
        <p:origin x="-1206" y="210"/>
      </p:cViewPr>
      <p:guideLst>
        <p:guide orient="horz" pos="2158"/>
        <p:guide pos="28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slide" Target="slides/slide1.xml"></Relationship><Relationship Id="rId16" Type="http://schemas.openxmlformats.org/officeDocument/2006/relationships/slide" Target="slides/slide2.xml"></Relationship><Relationship Id="rId17" Type="http://schemas.openxmlformats.org/officeDocument/2006/relationships/viewProps" Target="viewProps.xml"></Relationship><Relationship Id="rId18" Type="http://schemas.openxmlformats.org/officeDocument/2006/relationships/presProps" Target="presProps.xml"></Relationship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A794A93-5735-4196-BF7C-8908A71F4271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753E8D-C6F4-40B6-BAAC-1C0AE7CBAA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2" Type="http://schemas.openxmlformats.org/officeDocument/2006/relationships/image" Target="../media/image1.png"></Relationship><Relationship Id="rId4" Type="http://schemas.openxmlformats.org/officeDocument/2006/relationships/image" Target="../media/fImage2482784841.jpeg"></Relationship><Relationship Id="rId5" Type="http://schemas.openxmlformats.org/officeDocument/2006/relationships/image" Target="../media/fImage218710518467.jpeg"></Relationship><Relationship Id="rId6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2" Type="http://schemas.openxmlformats.org/officeDocument/2006/relationships/image" Target="../media/image3.jpeg"></Relationship><Relationship Id="rId3" Type="http://schemas.openxmlformats.org/officeDocument/2006/relationships/slideLayout" Target="../slideLayouts/slideLayout5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ctrTitle"/>
          </p:nvPr>
        </p:nvSpPr>
        <p:spPr>
          <a:xfrm rot="0">
            <a:off x="31750" y="188595"/>
            <a:ext cx="5401310" cy="1633855"/>
          </a:xfrm>
          <a:prstGeom prst="rect"/>
        </p:spPr>
        <p:txBody>
          <a:bodyPr wrap="square" lIns="91440" tIns="45720" rIns="91440" bIns="45720" numCol="1" vert="horz" anchor="t">
            <a:noAutofit/>
          </a:bodyPr>
          <a:lstStyle/>
          <a:p>
            <a:pPr marL="182880" indent="0" algn="ctr" latinLnBrk="0">
              <a:buFontTx/>
              <a:buNone/>
            </a:pPr>
            <a:r>
              <a:rPr lang="uk-UA" sz="3600"/>
              <a:t>Маркетинг в охороні </a:t>
            </a:r>
            <a:r>
              <a:rPr lang="uk-UA" sz="36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+mj-lt"/>
                <a:ea typeface="+mj-ea"/>
                <a:cs typeface="+mj-cs"/>
              </a:rPr>
              <a:t>здоров’я України</a:t>
            </a:r>
            <a:endParaRPr lang="ko-KR" altLang="en-US" sz="360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23215" y="1988820"/>
            <a:ext cx="5256530" cy="396049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Font typeface="Georgia" pitchFamily="18" charset="0"/>
              <a:buNone/>
            </a:pPr>
            <a:endParaRPr lang="ru-RU" sz="2400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173355" y="1988820"/>
            <a:ext cx="5400675" cy="439229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uk-UA" sz="1800" u="sng" dirty="0">
                <a:solidFill>
                  <a:srgbClr val="FF0000"/>
                </a:solidFill>
              </a:rPr>
              <a:t>Метою вивчення курсу є:</a:t>
            </a:r>
            <a:endParaRPr lang="" sz="1800" u="sng" dirty="0">
              <a:solidFill>
                <a:srgbClr val="FF0000"/>
              </a:solidFill>
            </a:endParaRPr>
          </a:p>
          <a:p>
            <a:pPr marL="182880" indent="0" algn="just">
              <a:buFont typeface="Georgia" pitchFamily="18" charset="0"/>
              <a:buNone/>
            </a:pPr>
            <a:endParaRPr lang="uk-UA" sz="1800" u="sng" dirty="0">
              <a:solidFill>
                <a:srgbClr val="FF0000"/>
              </a:solidFill>
            </a:endParaRPr>
          </a:p>
          <a:p>
            <a:pPr marL="0" algn="just">
              <a:buFont typeface="Wingdings" pitchFamily="2" charset="2"/>
              <a:buChar char="ü"/>
            </a:pPr>
            <a:r>
              <a:rPr lang="uk-UA" sz="1800" b="0" dirty="0">
                <a:effectLst/>
              </a:rPr>
              <a:t>Оволодіння фундаментальними прийомами і принципами медичного маркетингу;</a:t>
            </a:r>
            <a:endParaRPr lang="" sz="1800" b="0" dirty="0">
              <a:effectLst/>
            </a:endParaRPr>
          </a:p>
          <a:p>
            <a:pPr marL="0" algn="just">
              <a:buFont typeface="Wingdings" pitchFamily="2" charset="2"/>
              <a:buChar char="ü"/>
            </a:pPr>
            <a:r>
              <a:rPr lang="uk-UA" sz="1800" b="0" dirty="0">
                <a:effectLst/>
              </a:rPr>
              <a:t>Формування вмінь та навичок у студентів професійно працювати на ринку медичних послуг</a:t>
            </a:r>
            <a:r>
              <a:rPr lang="" sz="1800" b="0" dirty="0">
                <a:effectLst/>
              </a:rPr>
              <a:t>;</a:t>
            </a:r>
            <a:endParaRPr lang="uk-UA" sz="1800" b="0" dirty="0">
              <a:effectLst/>
            </a:endParaRPr>
          </a:p>
          <a:p>
            <a:pPr marL="0" algn="just">
              <a:buFont typeface="Wingdings" pitchFamily="2" charset="2"/>
              <a:buChar char="ü"/>
            </a:pPr>
            <a:r>
              <a:rPr lang="uk-UA" sz="1800" b="0" dirty="0">
                <a:effectLst/>
              </a:rPr>
              <a:t>Здатність оцінити ризики клінічних досліджень та запровадити доказову медицину;</a:t>
            </a:r>
          </a:p>
          <a:p>
            <a:pPr marL="0" algn="just">
              <a:buFont typeface="Wingdings" pitchFamily="2" charset="2"/>
              <a:buChar char="ü"/>
            </a:pPr>
            <a:r>
              <a:rPr lang="uk-UA" sz="1800" b="0" dirty="0">
                <a:effectLst/>
              </a:rPr>
              <a:t>Отримання знань та навичок підприємницької діяльності в галузі охорони здоров</a:t>
            </a:r>
            <a:r>
              <a:rPr lang="en-US" sz="1800" b="0" dirty="0">
                <a:effectLst/>
              </a:rPr>
              <a:t>’</a:t>
            </a:r>
            <a:r>
              <a:rPr lang="uk-UA" sz="1800" b="0" dirty="0">
                <a:effectLst/>
              </a:rPr>
              <a:t>я;</a:t>
            </a:r>
          </a:p>
          <a:p>
            <a:pPr marL="0" algn="just">
              <a:buFont typeface="Wingdings" pitchFamily="2" charset="2"/>
              <a:buChar char="ü"/>
            </a:pPr>
            <a:r>
              <a:rPr lang="uk-UA" sz="1800" b="0" dirty="0">
                <a:effectLst/>
              </a:rPr>
              <a:t>Уміння </a:t>
            </a:r>
            <a:r>
              <a:rPr lang="uk-UA" sz="1800" b="0">
                <a:effectLst/>
              </a:rPr>
              <a:t>формувати стратегії </a:t>
            </a:r>
            <a:r>
              <a:rPr lang="uk-UA" sz="1800" b="0" dirty="0">
                <a:effectLst/>
              </a:rPr>
              <a:t>маркетингу для медичних установ, у тому числі стратегію медично-етичного маркетингу.</a:t>
            </a:r>
            <a:endParaRPr lang="ru-RU" sz="1800" b="0" dirty="0">
              <a:effectLst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0">
            <a:off x="5677535" y="3965575"/>
            <a:ext cx="1190625" cy="1428115"/>
          </a:xfrm>
          <a:prstGeom prst="rect"/>
          <a:noFill/>
          <a:ln w="0">
            <a:noFill/>
            <a:prstDash/>
          </a:ln>
        </p:spPr>
      </p:pic>
      <p:sp>
        <p:nvSpPr>
          <p:cNvPr id="8" name="Заголовок 3"/>
          <p:cNvSpPr txBox="1">
            <a:spLocks/>
          </p:cNvSpPr>
          <p:nvPr/>
        </p:nvSpPr>
        <p:spPr>
          <a:xfrm rot="0">
            <a:off x="5363845" y="188595"/>
            <a:ext cx="3601085" cy="1442085"/>
          </a:xfrm>
          <a:prstGeom prst="rect"/>
          <a:effectLst>
            <a:reflection algn="bl" blurRad="6350" dir="5400000" dist="50800" stA="50000" endA="300" endPos="38500" sx="100000" sy="-100000" rotWithShape="0"/>
          </a:effectLst>
        </p:spPr>
        <p:txBody>
          <a:bodyPr wrap="square" lIns="91440" tIns="45720" rIns="91440" bIns="45720" numCol="1" vert="horz" anchor="t">
            <a:noAutofit/>
          </a:bodyPr>
          <a:lstStyle>
            <a:lvl1pPr marL="640080" indent="-457200" rtl="0" algn="l" defTabSz="914400" eaLnBrk="1" latinLnBrk="0" hangingPunct="1">
              <a:spcBef>
                <a:spcPct val="0"/>
              </a:spcBef>
              <a:buFontTx/>
              <a:buNone/>
              <a:defRPr lang="en-GB" altLang="en-US" sz="5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+mj-lt"/>
                <a:ea typeface="+mj-ea"/>
                <a:cs typeface="+mj-cs"/>
              </a:defRPr>
            </a:lvl1pPr>
            <a:lvl2pPr marL="0" indent="0" eaLnBrk="1" latinLnBrk="0" hangingPunct="1" lvl="1">
              <a:buFontTx/>
              <a:buNone/>
              <a:defRPr lang="en-GB" altLang="en-US">
                <a:solidFill>
                  <a:schemeClr val="tx2"/>
                </a:solidFill>
              </a:defRPr>
            </a:lvl2pPr>
            <a:lvl3pPr marL="0" indent="0" eaLnBrk="1" latinLnBrk="0" hangingPunct="1" lvl="2">
              <a:buFontTx/>
              <a:buNone/>
              <a:defRPr lang="en-GB" altLang="en-US">
                <a:solidFill>
                  <a:schemeClr val="tx2"/>
                </a:solidFill>
              </a:defRPr>
            </a:lvl3pPr>
            <a:lvl4pPr marL="0" indent="0" eaLnBrk="1" latinLnBrk="0" hangingPunct="1" lvl="3">
              <a:buFontTx/>
              <a:buNone/>
              <a:defRPr lang="en-GB" altLang="en-US">
                <a:solidFill>
                  <a:schemeClr val="tx2"/>
                </a:solidFill>
              </a:defRPr>
            </a:lvl4pPr>
            <a:lvl5pPr marL="0" indent="0" eaLnBrk="1" latinLnBrk="0" hangingPunct="1" lvl="4">
              <a:buFontTx/>
              <a:buNone/>
              <a:defRPr lang="en-GB" altLang="en-US">
                <a:solidFill>
                  <a:schemeClr val="tx2"/>
                </a:solidFill>
              </a:defRPr>
            </a:lvl5pPr>
            <a:lvl6pPr marL="0" indent="0" eaLnBrk="1" latinLnBrk="0" hangingPunct="1" lvl="5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indent="0" eaLnBrk="1" latinLnBrk="0" hangingPunct="1" lvl="6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indent="0" eaLnBrk="1" latinLnBrk="0" hangingPunct="1" lvl="7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indent="0" eaLnBrk="1" latinLnBrk="0" hangingPunct="1" lvl="8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182880" indent="0" algn="ctr" latinLnBrk="0">
              <a:buFontTx/>
              <a:buNone/>
            </a:pPr>
            <a:r>
              <a:rPr lang="uk-UA" sz="1400"/>
              <a:t>Дисципліна викладається студентам-магістрам спеціальності </a:t>
            </a: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222 «Медицина»</a:t>
            </a:r>
            <a:endParaRPr lang="ko-KR" altLang="en-US" sz="1400"/>
          </a:p>
          <a:p>
            <a:pPr marL="182880" indent="0" algn="ctr" latinLnBrk="0">
              <a:buFontTx/>
              <a:buNone/>
            </a:pPr>
            <a:r>
              <a:rPr lang="uk-UA" sz="1400"/>
              <a:t>І належить до вибіркових дисциплін навчального плану і освітніх програм</a:t>
            </a:r>
            <a:endParaRPr lang="ko-KR" altLang="en-US" sz="1600" b="0"/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 rot="0">
            <a:off x="5433060" y="1631950"/>
            <a:ext cx="3601085" cy="903605"/>
          </a:xfrm>
          <a:prstGeom prst="rect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numCol="1" vert="horz" anchor="t">
            <a:noAutofit/>
          </a:bodyPr>
          <a:lstStyle>
            <a:lvl1pPr marL="640080" indent="-457200" rtl="0" algn="l" defTabSz="914400" eaLnBrk="1" latinLnBrk="0" hangingPunct="1">
              <a:spcBef>
                <a:spcPct val="0"/>
              </a:spcBef>
              <a:buFontTx/>
              <a:buNone/>
              <a:defRPr lang="en-GB" altLang="en-US" sz="5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+mj-lt"/>
                <a:ea typeface="+mj-ea"/>
                <a:cs typeface="+mj-cs"/>
              </a:defRPr>
            </a:lvl1pPr>
            <a:lvl2pPr marL="0" indent="0" eaLnBrk="1" latinLnBrk="0" hangingPunct="1" lvl="1">
              <a:buFontTx/>
              <a:buNone/>
              <a:defRPr lang="en-GB" altLang="en-US">
                <a:solidFill>
                  <a:schemeClr val="tx2"/>
                </a:solidFill>
              </a:defRPr>
            </a:lvl2pPr>
            <a:lvl3pPr marL="0" indent="0" eaLnBrk="1" latinLnBrk="0" hangingPunct="1" lvl="2">
              <a:buFontTx/>
              <a:buNone/>
              <a:defRPr lang="en-GB" altLang="en-US">
                <a:solidFill>
                  <a:schemeClr val="tx2"/>
                </a:solidFill>
              </a:defRPr>
            </a:lvl3pPr>
            <a:lvl4pPr marL="0" indent="0" eaLnBrk="1" latinLnBrk="0" hangingPunct="1" lvl="3">
              <a:buFontTx/>
              <a:buNone/>
              <a:defRPr lang="en-GB" altLang="en-US">
                <a:solidFill>
                  <a:schemeClr val="tx2"/>
                </a:solidFill>
              </a:defRPr>
            </a:lvl4pPr>
            <a:lvl5pPr marL="0" indent="0" eaLnBrk="1" latinLnBrk="0" hangingPunct="1" lvl="4">
              <a:buFontTx/>
              <a:buNone/>
              <a:defRPr lang="en-GB" altLang="en-US">
                <a:solidFill>
                  <a:schemeClr val="tx2"/>
                </a:solidFill>
              </a:defRPr>
            </a:lvl5pPr>
            <a:lvl6pPr marL="0" indent="0" eaLnBrk="1" latinLnBrk="0" hangingPunct="1" lvl="5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indent="0" eaLnBrk="1" latinLnBrk="0" hangingPunct="1" lvl="6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indent="0" eaLnBrk="1" latinLnBrk="0" hangingPunct="1" lvl="7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indent="0" eaLnBrk="1" latinLnBrk="0" hangingPunct="1" lvl="8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182880" indent="0" algn="ctr" latinLnBrk="0">
              <a:buFontTx/>
              <a:buNone/>
            </a:pPr>
            <a:r>
              <a:rPr lang="uk-UA" sz="1600">
                <a:solidFill>
                  <a:srgbClr val="FF0000"/>
                </a:solidFill>
              </a:rPr>
              <a:t>ВИКЛАДАЧІ</a:t>
            </a:r>
            <a:endParaRPr lang="ko-KR" altLang="en-US" sz="1600">
              <a:solidFill>
                <a:srgbClr val="FF0000"/>
              </a:solidFill>
            </a:endParaRPr>
          </a:p>
          <a:p>
            <a:pPr marL="182880" indent="0" rtl="0" algn="ctr" defTabSz="914400" eaLnBrk="1" latinLnBrk="0" hangingPunct="1">
              <a:buFontTx/>
              <a:buNone/>
            </a:pPr>
            <a:r>
              <a:rPr sz="16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Кафедри менеджменту </a:t>
            </a:r>
            <a:endParaRPr lang="ko-KR" altLang="en-US" sz="16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182880" indent="0" rtl="0" algn="ctr" defTabSz="914400" eaLnBrk="1" latinLnBrk="0" hangingPunct="1">
              <a:buFontTx/>
              <a:buNone/>
            </a:pPr>
            <a:r>
              <a:rPr sz="16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охорони </a:t>
            </a:r>
            <a:r>
              <a:rPr sz="1800" i="0" b="0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здоров’я</a:t>
            </a:r>
            <a:r>
              <a:rPr lang="uk-UA" sz="1600"/>
              <a:t> </a:t>
            </a:r>
            <a:endParaRPr lang="ko-KR" altLang="en-US" sz="1600"/>
          </a:p>
          <a:p>
            <a:pPr marL="182880" indent="0" algn="ctr" latinLnBrk="0">
              <a:buFontTx/>
              <a:buNone/>
            </a:pPr>
            <a:endParaRPr lang="ko-KR" altLang="en-US" sz="1600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6931025" y="2682875"/>
            <a:ext cx="2194560" cy="4076065"/>
          </a:xfrm>
          <a:prstGeom prst="rect"/>
        </p:spPr>
        <p:txBody>
          <a:bodyPr wrap="square" lIns="91440" tIns="45720" rIns="91440" bIns="45720" numCol="1" vert="horz" anchor="t">
            <a:noAutofit/>
          </a:bodyPr>
          <a:lstStyle>
            <a:lvl1pPr marL="640080" indent="-457200" rtl="0" algn="l" defTabSz="914400" eaLnBrk="1" latinLnBrk="0" hangingPunct="1">
              <a:spcBef>
                <a:spcPct val="0"/>
              </a:spcBef>
              <a:buFontTx/>
              <a:buNone/>
              <a:defRPr lang="en-GB" altLang="en-US" sz="5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+mj-lt"/>
                <a:ea typeface="+mj-ea"/>
                <a:cs typeface="+mj-cs"/>
              </a:defRPr>
            </a:lvl1pPr>
            <a:lvl2pPr marL="0" indent="0" eaLnBrk="1" latinLnBrk="0" hangingPunct="1" lvl="1">
              <a:buFontTx/>
              <a:buNone/>
              <a:defRPr lang="en-GB" altLang="en-US">
                <a:solidFill>
                  <a:schemeClr val="tx2"/>
                </a:solidFill>
              </a:defRPr>
            </a:lvl2pPr>
            <a:lvl3pPr marL="0" indent="0" eaLnBrk="1" latinLnBrk="0" hangingPunct="1" lvl="2">
              <a:buFontTx/>
              <a:buNone/>
              <a:defRPr lang="en-GB" altLang="en-US">
                <a:solidFill>
                  <a:schemeClr val="tx2"/>
                </a:solidFill>
              </a:defRPr>
            </a:lvl3pPr>
            <a:lvl4pPr marL="0" indent="0" eaLnBrk="1" latinLnBrk="0" hangingPunct="1" lvl="3">
              <a:buFontTx/>
              <a:buNone/>
              <a:defRPr lang="en-GB" altLang="en-US">
                <a:solidFill>
                  <a:schemeClr val="tx2"/>
                </a:solidFill>
              </a:defRPr>
            </a:lvl4pPr>
            <a:lvl5pPr marL="0" indent="0" eaLnBrk="1" latinLnBrk="0" hangingPunct="1" lvl="4">
              <a:buFontTx/>
              <a:buNone/>
              <a:defRPr lang="en-GB" altLang="en-US">
                <a:solidFill>
                  <a:schemeClr val="tx2"/>
                </a:solidFill>
              </a:defRPr>
            </a:lvl5pPr>
            <a:lvl6pPr marL="0" indent="0" eaLnBrk="1" latinLnBrk="0" hangingPunct="1" lvl="5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indent="0" eaLnBrk="1" latinLnBrk="0" hangingPunct="1" lvl="6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indent="0" eaLnBrk="1" latinLnBrk="0" hangingPunct="1" lvl="7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indent="0" eaLnBrk="1" latinLnBrk="0" hangingPunct="1" lvl="8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182245" indent="-146685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Завідувач кафедри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Канд.екон.н. доцент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solidFill>
                  <a:srgbClr val="FF0000"/>
                </a:soli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РУДІНСЬКА</a:t>
            </a:r>
            <a:endParaRPr lang="ko-KR" altLang="en-US" sz="1400" i="0" b="1">
              <a:solidFill>
                <a:srgbClr val="FF0000"/>
              </a:soli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Олена Володимирівна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Док.екон.наук, професор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solidFill>
                  <a:srgbClr val="FF0000"/>
                </a:soli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МАРТИНЮК</a:t>
            </a: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 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Олена Анатоліївна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Канд.екон.н. доцент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голова навч.-метод. від. ОНМедУ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800" i="0" b="1">
                <a:solidFill>
                  <a:srgbClr val="FF0000"/>
                </a:soli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кусик </a:t>
            </a:r>
            <a:endParaRPr lang="ko-KR" altLang="en-US" sz="1800" i="0" b="1">
              <a:solidFill>
                <a:srgbClr val="FF0000"/>
              </a:solidFill>
              <a:latin typeface="Trebuchet MS" charset="0"/>
              <a:ea typeface="Segoe UI" charset="0"/>
            </a:endParaRPr>
          </a:p>
          <a:p>
            <a:pPr marL="0" indent="0" rtl="0" algn="just" defTabSz="914400" eaLnBrk="1" latinLnBrk="0" hangingPunct="1">
              <a:buFontTx/>
              <a:buNone/>
            </a:pPr>
            <a:r>
              <a:rPr sz="14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</a:rPr>
              <a:t>Наталія Львівна</a:t>
            </a:r>
            <a:endParaRPr lang="ko-KR" altLang="en-US" sz="1400" i="0" b="1">
              <a:gradFill rotWithShape="1"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/>
              </a:gradFill>
              <a:latin typeface="Trebuchet MS" charset="0"/>
              <a:ea typeface="Segoe UI" charset="0"/>
            </a:endParaRPr>
          </a:p>
          <a:p>
            <a:pPr marL="0" indent="0" algn="just" latinLnBrk="0">
              <a:buFontTx/>
              <a:buNone/>
            </a:pPr>
            <a:endParaRPr lang="ko-KR" altLang="en-US" sz="1600" b="0"/>
          </a:p>
          <a:p>
            <a:pPr marL="0" indent="0" algn="just" latinLnBrk="0">
              <a:buFontTx/>
              <a:buNone/>
            </a:pPr>
            <a:endParaRPr lang="ko-KR" altLang="en-US" sz="1600"/>
          </a:p>
        </p:txBody>
      </p:sp>
      <p:pic>
        <p:nvPicPr>
          <p:cNvPr id="11" name="Рисунок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0">
            <a:off x="5677535" y="2654935"/>
            <a:ext cx="1125855" cy="1264285"/>
          </a:xfrm>
          <a:prstGeom prst="rect"/>
          <a:noFill/>
        </p:spPr>
      </p:pic>
      <p:pic>
        <p:nvPicPr>
          <p:cNvPr id="12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681345" y="5438775"/>
            <a:ext cx="1204595" cy="1364615"/>
          </a:xfrm>
          <a:prstGeom prst="rect"/>
          <a:noFill/>
        </p:spPr>
      </p:pic>
    </p:spTree>
    <p:extLst>
      <p:ext uri="{BB962C8B-B14F-4D97-AF65-F5344CB8AC3E}">
        <p14:creationId xmlns:p14="http://schemas.microsoft.com/office/powerpoint/2010/main" val="3720089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23215" y="404495"/>
            <a:ext cx="4138930" cy="783590"/>
          </a:xfrm>
        </p:spPr>
        <p:txBody>
          <a:bodyPr/>
          <a:lstStyle/>
          <a:p>
            <a:r>
              <a:rPr lang="uk-UA" dirty="0"/>
              <a:t>При викладанні </a:t>
            </a:r>
            <a:r>
              <a:rPr lang="uk-UA" dirty="0" err="1"/>
              <a:t>дисци-пліни</a:t>
            </a:r>
            <a:r>
              <a:rPr lang="uk-UA" dirty="0"/>
              <a:t> </a:t>
            </a:r>
            <a:r>
              <a:rPr lang="uk-UA" dirty="0">
                <a:solidFill>
                  <a:srgbClr val="FF0000"/>
                </a:solidFill>
              </a:rPr>
              <a:t>практикуються</a:t>
            </a:r>
            <a:r>
              <a:rPr lang="uk-UA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23215" y="1196975"/>
            <a:ext cx="4179570" cy="259207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uk-UA" sz="1900" dirty="0"/>
              <a:t>кейси (наприклад «Як відкрити власний приватний кабінет/ медичний центр»),</a:t>
            </a:r>
          </a:p>
          <a:p>
            <a:pPr algn="just">
              <a:buFont typeface="Wingdings" pitchFamily="2" charset="2"/>
              <a:buChar char="ü"/>
            </a:pPr>
            <a:r>
              <a:rPr lang="uk-UA" sz="1900" dirty="0"/>
              <a:t>  ситуативні завдання (наприклад «Як сформувати конкурентну ціну на медичну послугу», «</a:t>
            </a:r>
            <a:r>
              <a:rPr lang="uk-UA" sz="1900" dirty="0" err="1"/>
              <a:t>Брендування</a:t>
            </a:r>
            <a:r>
              <a:rPr lang="uk-UA" sz="1900" dirty="0"/>
              <a:t> лікарського засобу»), </a:t>
            </a:r>
          </a:p>
          <a:p>
            <a:pPr>
              <a:buFont typeface="Wingdings" pitchFamily="2" charset="2"/>
              <a:buChar char="ü"/>
            </a:pPr>
            <a:r>
              <a:rPr lang="uk-UA" sz="1900" dirty="0"/>
              <a:t>тести, задачі, статистичний аналіз,</a:t>
            </a:r>
          </a:p>
          <a:p>
            <a:pPr>
              <a:buFont typeface="Wingdings" pitchFamily="2" charset="2"/>
              <a:buChar char="ü"/>
            </a:pPr>
            <a:r>
              <a:rPr lang="uk-UA" sz="1900" dirty="0"/>
              <a:t>дискусія, робота в малих групах, ділова гра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647565" y="731520"/>
            <a:ext cx="3347085" cy="6400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460" y="3860800"/>
            <a:ext cx="8713470" cy="2665095"/>
          </a:xfrm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algn="ctr" latinLnBrk="0">
              <a:buFontTx/>
              <a:buNone/>
            </a:pPr>
            <a:r>
              <a:rPr lang="uk-UA" sz="1800">
                <a:solidFill>
                  <a:srgbClr val="FF0000"/>
                </a:solidFill>
              </a:rPr>
              <a:t>Використовуються</a:t>
            </a:r>
            <a:r>
              <a:rPr lang="uk-UA" sz="1800"/>
              <a:t> мультимедійні засоби, на яких транслюють Презентації лекцій у форматі </a:t>
            </a:r>
            <a:r>
              <a:rPr lang="en-US" sz="1800"/>
              <a:t>Microsoft PowerPoint,</a:t>
            </a:r>
            <a:r>
              <a:rPr lang="uk-UA" sz="1800"/>
              <a:t> пояснення, усне опитування, виконання індивідуальних завдань.</a:t>
            </a:r>
            <a:r>
              <a:rPr lang="uk-UA" sz="1800"/>
              <a:t/>
            </a:r>
            <a:br>
              <a:rPr lang="uk-UA" sz="1800"/>
            </a:br>
            <a:r>
              <a:rPr lang="uk-UA" sz="1800">
                <a:solidFill>
                  <a:srgbClr val="FF0000"/>
                </a:solidFill>
              </a:rPr>
              <a:t>Дистанційні технології </a:t>
            </a:r>
            <a:r>
              <a:rPr lang="uk-UA" sz="1800"/>
              <a:t>– використання хмарного додатку </a:t>
            </a:r>
            <a:r>
              <a:rPr lang="en-US" sz="1800"/>
              <a:t>Teams </a:t>
            </a:r>
            <a:r>
              <a:rPr lang="uk-UA" sz="1800"/>
              <a:t>ліцензій-ного пакету </a:t>
            </a:r>
            <a:r>
              <a:rPr lang="en-US" sz="1800"/>
              <a:t>Microsoft Office </a:t>
            </a:r>
            <a:r>
              <a:rPr lang="uk-UA" sz="1800"/>
              <a:t>чи застосування програми для адміністрування опитування </a:t>
            </a:r>
            <a:r>
              <a:rPr lang="en-US" sz="1800"/>
              <a:t>Google Forms </a:t>
            </a:r>
            <a:r>
              <a:rPr lang="uk-UA" sz="1800"/>
              <a:t>яка входить в офісний набір </a:t>
            </a:r>
            <a:r>
              <a:rPr lang="en-US" sz="1800"/>
              <a:t>Google Drive.</a:t>
            </a:r>
            <a:r>
              <a:rPr lang="uk-UA" sz="1800"/>
              <a:t/>
            </a:r>
            <a:br>
              <a:rPr lang="uk-UA" sz="1800"/>
            </a:br>
            <a:r>
              <a:rPr lang="uk-UA" sz="1800">
                <a:solidFill>
                  <a:srgbClr val="FF0000"/>
                </a:solidFill>
              </a:rPr>
              <a:t>Міждисциплінарна інтеграція</a:t>
            </a:r>
            <a:r>
              <a:rPr lang="uk-UA" sz="1800"/>
              <a:t>: </a:t>
            </a:r>
            <a:r>
              <a:rPr sz="1800"/>
              <a:t> </a:t>
            </a:r>
            <a:r>
              <a:rPr lang="uk-UA" sz="1800"/>
              <a:t>«Медична інформатика», «Економіка охорони здоров</a:t>
            </a:r>
            <a:r>
              <a:rPr lang="en-US" sz="1800"/>
              <a:t>’</a:t>
            </a:r>
            <a:r>
              <a:rPr lang="uk-UA" sz="1800"/>
              <a:t>я», «Управління охороною </a:t>
            </a:r>
            <a:r>
              <a:rPr lang="uk-UA" sz="18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  <a:cs typeface="+mj-cs"/>
              </a:rPr>
              <a:t>здоров</a:t>
            </a:r>
            <a:r>
              <a:rPr lang="en-US" sz="18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Trebuchet MS" charset="0"/>
                <a:cs typeface="+mj-cs"/>
              </a:rPr>
              <a:t>’</a:t>
            </a:r>
            <a:r>
              <a:rPr lang="uk-UA" sz="1800" i="0" b="1">
                <a:gradFill rotWithShape="1"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/>
                </a:gradFill>
                <a:effectLst>
                  <a:reflection algn="bl" blurRad="6350" dir="5400000" stA="55000" endA="300" endPos="45500" sx="100000" sy="-100000" rotWithShape="0"/>
                </a:effectLst>
                <a:latin typeface="Trebuchet MS" charset="0"/>
                <a:ea typeface="Segoe UI" charset="0"/>
                <a:cs typeface="+mj-cs"/>
              </a:rPr>
              <a:t>я</a:t>
            </a:r>
            <a:r>
              <a:rPr lang="uk-UA" sz="1800"/>
              <a:t>». </a:t>
            </a:r>
            <a:endParaRPr lang="ko-KR" altLang="en-US" sz="180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755" y="476885"/>
            <a:ext cx="4103370" cy="331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52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Company>*</Company>
  <DocSecurity>0</DocSecurity>
  <HyperlinksChanged>false</HyperlinksChanged>
  <Lines>0</Lines>
  <LinksUpToDate>false</LinksUpToDate>
  <Pages>2</Pages>
  <Paragraphs>29</Paragraphs>
  <Words>172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Пользователь Windows</dc:creator>
  <cp:lastModifiedBy>Hp</cp:lastModifiedBy>
  <dc:title>Маркетинг в охороні здоров’я</dc:title>
  <cp:version>9.114.101.46484</cp:version>
  <dcterms:modified xsi:type="dcterms:W3CDTF">2022-08-14T10:38:46Z</dcterms:modified>
</cp:coreProperties>
</file>