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82" d="100"/>
          <a:sy n="82" d="100"/>
        </p:scale>
        <p:origin x="1474" y="58"/>
      </p:cViewPr>
      <p:guideLst>
        <p:guide orient="horz" pos="2158"/>
        <p:guide pos="28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A794A93-5735-4196-BF7C-8908A71F427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1750" y="188595"/>
            <a:ext cx="5401310" cy="1296670"/>
          </a:xfrm>
        </p:spPr>
        <p:txBody>
          <a:bodyPr vert="horz" wrap="square" lIns="91440" tIns="45720" rIns="91440" bIns="45720" numCol="1" anchor="t">
            <a:noAutofit/>
          </a:bodyPr>
          <a:lstStyle/>
          <a:p>
            <a:pPr marL="182880" indent="0" algn="ctr" latinLnBrk="0">
              <a:buFontTx/>
              <a:buNone/>
            </a:pPr>
            <a:r>
              <a:rPr lang="uk-UA" sz="4400"/>
              <a:t>Маркетинг в стоматології</a:t>
            </a:r>
            <a:endParaRPr lang="ko-KR" altLang="en-US" sz="440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323215" y="1988820"/>
            <a:ext cx="5256530" cy="396049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Font typeface="Georgia" pitchFamily="18" charset="0"/>
              <a:buNone/>
            </a:pPr>
            <a:endParaRPr lang="ru-RU" sz="2400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173355" y="1769110"/>
            <a:ext cx="5401310" cy="4906645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FontTx/>
              <a:buNone/>
              <a:defRPr lang="en-GB" altLang="en-US" sz="5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0" lvl="1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2pPr>
            <a:lvl3pPr marL="0" lvl="2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3pPr>
            <a:lvl4pPr marL="0" lvl="3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4pPr>
            <a:lvl5pPr marL="0" lvl="4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5pPr>
            <a:lvl6pPr marL="0" lvl="5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6pPr>
            <a:lvl7pPr marL="0" lvl="6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7pPr>
            <a:lvl8pPr marL="0" lvl="7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8pPr>
            <a:lvl9pPr marL="0" lvl="8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9pPr>
          </a:lstStyle>
          <a:p>
            <a:pPr marL="182880" indent="0" algn="ctr" latinLnBrk="0">
              <a:buFontTx/>
              <a:buNone/>
            </a:pPr>
            <a:r>
              <a:rPr lang="uk-UA" sz="1800" u="sng">
                <a:solidFill>
                  <a:srgbClr val="FF0000"/>
                </a:solidFill>
              </a:rPr>
              <a:t>Метою вивчення курсу є:</a:t>
            </a:r>
            <a:endParaRPr lang="ko-KR" altLang="en-US" sz="1800" u="sng">
              <a:solidFill>
                <a:srgbClr val="FF0000"/>
              </a:solidFill>
            </a:endParaRPr>
          </a:p>
          <a:p>
            <a:pPr marL="182880" indent="0" algn="just" latinLnBrk="0">
              <a:buFontTx/>
              <a:buNone/>
            </a:pPr>
            <a:endParaRPr lang="ko-KR" altLang="en-US" sz="1800" u="sng">
              <a:solidFill>
                <a:srgbClr val="FF0000"/>
              </a:solidFill>
            </a:endParaRPr>
          </a:p>
          <a:p>
            <a:pPr marL="0" indent="457200" algn="just" latinLnBrk="0">
              <a:buSzPct val="128000"/>
              <a:buFont typeface="Wingdings"/>
              <a:buChar char="ü"/>
            </a:pPr>
            <a:r>
              <a:rPr lang="uk-UA" sz="1800" b="0"/>
              <a:t>Оволодіння фундаментальними прийомами і принципами медичного маркетингу;</a:t>
            </a:r>
            <a:endParaRPr lang="ko-KR" altLang="en-US" sz="1800" b="0"/>
          </a:p>
          <a:p>
            <a:pPr marL="0" indent="457200" algn="just" latinLnBrk="0">
              <a:buSzPct val="128000"/>
              <a:buFont typeface="Wingdings"/>
              <a:buChar char="ü"/>
            </a:pPr>
            <a:r>
              <a:rPr lang="uk-UA" sz="1800" b="0"/>
              <a:t>Формування вмінь та навичок у студентів професійно працювати на ринку стоматологічних послуг</a:t>
            </a:r>
            <a:r>
              <a:rPr sz="1800" b="0"/>
              <a:t>;</a:t>
            </a:r>
            <a:endParaRPr lang="ko-KR" altLang="en-US" sz="1800" b="0"/>
          </a:p>
          <a:p>
            <a:pPr marL="0" indent="457200" algn="just" latinLnBrk="0">
              <a:buSzPct val="128000"/>
              <a:buFont typeface="Wingdings"/>
              <a:buChar char="ü"/>
            </a:pPr>
            <a:r>
              <a:rPr lang="uk-UA" sz="1800" b="0"/>
              <a:t>Здатність оцінити ризики клінічних досліджень та запровадити доказову медицину;</a:t>
            </a:r>
            <a:endParaRPr lang="ko-KR" altLang="en-US" sz="1800" b="0"/>
          </a:p>
          <a:p>
            <a:pPr marL="0" indent="457200" algn="just" latinLnBrk="0">
              <a:buSzPct val="128000"/>
              <a:buFont typeface="Wingdings"/>
              <a:buChar char="ü"/>
            </a:pPr>
            <a:r>
              <a:rPr lang="uk-UA" sz="1800" b="0"/>
              <a:t>Отримання знань та навичок підприємницької діяльності в клініках стоматології;</a:t>
            </a:r>
            <a:endParaRPr lang="ko-KR" altLang="en-US" sz="1800" b="0"/>
          </a:p>
          <a:p>
            <a:pPr marL="0" indent="457200" algn="just" latinLnBrk="0">
              <a:buSzPct val="128000"/>
              <a:buFont typeface="Wingdings"/>
              <a:buChar char="ü"/>
            </a:pPr>
            <a:r>
              <a:rPr lang="uk-UA" sz="1800" b="0"/>
              <a:t>Уміння формувати стратегії маркетингу для медичних установ, у тому числі стратегію медично-етичного маркетингу в стоматології.</a:t>
            </a:r>
            <a:endParaRPr lang="ko-KR" altLang="en-US" sz="1800" b="0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677535" y="3965575"/>
            <a:ext cx="1190625" cy="1428115"/>
          </a:xfrm>
          <a:prstGeom prst="rect">
            <a:avLst/>
          </a:prstGeom>
          <a:noFill/>
          <a:ln w="0">
            <a:noFill/>
            <a:prstDash/>
          </a:ln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5363845" y="188595"/>
            <a:ext cx="3601085" cy="1442085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  <p:txBody>
          <a:bodyPr vert="horz" wrap="square" lIns="91440" tIns="45720" rIns="91440" bIns="45720" numCol="1" anchor="t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FontTx/>
              <a:buNone/>
              <a:defRPr lang="en-GB" altLang="en-US" sz="5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0" lvl="1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2pPr>
            <a:lvl3pPr marL="0" lvl="2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3pPr>
            <a:lvl4pPr marL="0" lvl="3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4pPr>
            <a:lvl5pPr marL="0" lvl="4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5pPr>
            <a:lvl6pPr marL="0" lvl="5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6pPr>
            <a:lvl7pPr marL="0" lvl="6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7pPr>
            <a:lvl8pPr marL="0" lvl="7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8pPr>
            <a:lvl9pPr marL="0" lvl="8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9pPr>
          </a:lstStyle>
          <a:p>
            <a:pPr marL="182880" indent="0" algn="ctr" latinLnBrk="0">
              <a:buFontTx/>
              <a:buNone/>
            </a:pPr>
            <a:r>
              <a:rPr lang="uk-UA" sz="1400"/>
              <a:t>Дисципліна викладається студентам-магістрам спеціальності </a:t>
            </a:r>
            <a:r>
              <a:rPr sz="1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221 «Стоматологія»</a:t>
            </a:r>
            <a:endParaRPr lang="ko-KR" altLang="en-US" sz="1400"/>
          </a:p>
          <a:p>
            <a:pPr marL="182880" indent="0" algn="ctr" latinLnBrk="0">
              <a:buFontTx/>
              <a:buNone/>
            </a:pPr>
            <a:r>
              <a:rPr lang="uk-UA" sz="1400"/>
              <a:t>І належить до вибіркових дисциплін навчального плану і освітніх програм</a:t>
            </a:r>
            <a:endParaRPr lang="ko-KR" altLang="en-US" sz="1600" b="0"/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5433060" y="1631950"/>
            <a:ext cx="3601085" cy="9036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FontTx/>
              <a:buNone/>
              <a:defRPr lang="en-GB" altLang="en-US" sz="5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0" lvl="1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2pPr>
            <a:lvl3pPr marL="0" lvl="2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3pPr>
            <a:lvl4pPr marL="0" lvl="3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4pPr>
            <a:lvl5pPr marL="0" lvl="4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5pPr>
            <a:lvl6pPr marL="0" lvl="5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6pPr>
            <a:lvl7pPr marL="0" lvl="6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7pPr>
            <a:lvl8pPr marL="0" lvl="7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8pPr>
            <a:lvl9pPr marL="0" lvl="8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9pPr>
          </a:lstStyle>
          <a:p>
            <a:pPr marL="182880" indent="0" algn="ctr" latinLnBrk="0">
              <a:buFontTx/>
              <a:buNone/>
            </a:pPr>
            <a:r>
              <a:rPr lang="uk-UA" sz="1600">
                <a:solidFill>
                  <a:srgbClr val="FF0000"/>
                </a:solidFill>
              </a:rPr>
              <a:t>ВИКЛАДАЧІ</a:t>
            </a:r>
            <a:endParaRPr lang="ko-KR" altLang="en-US" sz="1600">
              <a:solidFill>
                <a:srgbClr val="FF0000"/>
              </a:solidFill>
            </a:endParaRPr>
          </a:p>
          <a:p>
            <a:pPr marL="182880" indent="0" algn="ctr" defTabSz="914400" rtl="0" eaLnBrk="1" latinLnBrk="0" hangingPunct="1">
              <a:buFontTx/>
              <a:buNone/>
            </a:pPr>
            <a:r>
              <a:rPr sz="16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Кафедри менеджменту </a:t>
            </a:r>
            <a:endParaRPr lang="ko-KR" altLang="en-US" sz="16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182880" indent="0" algn="ctr" defTabSz="914400" rtl="0" eaLnBrk="1" latinLnBrk="0" hangingPunct="1">
              <a:buFontTx/>
              <a:buNone/>
            </a:pPr>
            <a:r>
              <a:rPr sz="16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охорони </a:t>
            </a:r>
            <a:r>
              <a:rPr sz="1800" b="0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здоров’я</a:t>
            </a:r>
            <a:r>
              <a:rPr lang="uk-UA" sz="1600"/>
              <a:t> </a:t>
            </a:r>
            <a:endParaRPr lang="ko-KR" altLang="en-US" sz="1600"/>
          </a:p>
          <a:p>
            <a:pPr marL="182880" indent="0" algn="ctr" latinLnBrk="0">
              <a:buFontTx/>
              <a:buNone/>
            </a:pPr>
            <a:endParaRPr lang="ko-KR" altLang="en-US" sz="1600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6931025" y="2682875"/>
            <a:ext cx="2193925" cy="407543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FontTx/>
              <a:buNone/>
              <a:defRPr lang="en-GB" altLang="en-US" sz="5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0" lvl="1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2pPr>
            <a:lvl3pPr marL="0" lvl="2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3pPr>
            <a:lvl4pPr marL="0" lvl="3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4pPr>
            <a:lvl5pPr marL="0" lvl="4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5pPr>
            <a:lvl6pPr marL="0" lvl="5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6pPr>
            <a:lvl7pPr marL="0" lvl="6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7pPr>
            <a:lvl8pPr marL="0" lvl="7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8pPr>
            <a:lvl9pPr marL="0" lvl="8" indent="0" eaLnBrk="1" latinLnBrk="0" hangingPunct="1">
              <a:buFontTx/>
              <a:buNone/>
              <a:defRPr lang="en-GB" altLang="en-US">
                <a:solidFill>
                  <a:schemeClr val="tx2"/>
                </a:solidFill>
              </a:defRPr>
            </a:lvl9pPr>
          </a:lstStyle>
          <a:p>
            <a:pPr marL="182245" indent="-146685" algn="just" defTabSz="914400" rtl="0" eaLnBrk="1" latinLnBrk="0" hangingPunct="1">
              <a:buFontTx/>
              <a:buNone/>
            </a:pPr>
            <a:r>
              <a:rPr sz="1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Завідувач кафедри</a:t>
            </a: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r>
              <a:rPr sz="1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Канд.екон.н. доцент</a:t>
            </a: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r>
              <a:rPr sz="1400" b="1" i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РУДІНСЬКА</a:t>
            </a:r>
            <a:endParaRPr lang="ko-KR" altLang="en-US" sz="1400" b="1" i="0">
              <a:solidFill>
                <a:srgbClr val="FF0000"/>
              </a:soli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r>
              <a:rPr sz="1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Олена Володимирівна</a:t>
            </a:r>
            <a:endParaRPr lang="ko-KR" altLang="en-US" sz="1400" b="0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r>
              <a:rPr sz="1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Док.екон.наук, професор</a:t>
            </a: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r>
              <a:rPr sz="1400" b="1" i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МАРТИНЮК</a:t>
            </a:r>
            <a:r>
              <a:rPr sz="1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 </a:t>
            </a: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r>
              <a:rPr sz="1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Олена Анатоліївна</a:t>
            </a: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r>
              <a:rPr sz="1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Канд.екон.н. доцент</a:t>
            </a: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r>
              <a:rPr sz="1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голова навч.-метод. від. ОНмедУ</a:t>
            </a:r>
            <a:endParaRPr lang="ko-KR" altLang="en-US" sz="1400" b="1" i="0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r>
              <a:rPr sz="1800" b="1" i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кусик </a:t>
            </a:r>
            <a:endParaRPr lang="ko-KR" altLang="en-US" sz="1800" b="1" i="0">
              <a:solidFill>
                <a:srgbClr val="FF0000"/>
              </a:solidFill>
              <a:latin typeface="Trebuchet MS" charset="0"/>
              <a:ea typeface="Segoe UI" charset="0"/>
            </a:endParaRPr>
          </a:p>
          <a:p>
            <a:pPr marL="0" indent="0" algn="just" defTabSz="914400" rtl="0" eaLnBrk="1" latinLnBrk="0" hangingPunct="1">
              <a:buFontTx/>
              <a:buNone/>
            </a:pPr>
            <a:r>
              <a:rPr sz="14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</a:rPr>
              <a:t>Наталія Львівна</a:t>
            </a:r>
            <a:endParaRPr lang="ko-KR" altLang="en-US" sz="1400"/>
          </a:p>
          <a:p>
            <a:pPr marL="0" indent="0" algn="just" latinLnBrk="0">
              <a:buFontTx/>
              <a:buNone/>
            </a:pPr>
            <a:endParaRPr lang="ko-KR" altLang="en-US" sz="1600" b="0"/>
          </a:p>
          <a:p>
            <a:pPr marL="0" indent="0" algn="just" latinLnBrk="0">
              <a:buFontTx/>
              <a:buNone/>
            </a:pPr>
            <a:endParaRPr lang="ko-KR" altLang="en-US" sz="1600"/>
          </a:p>
        </p:txBody>
      </p:sp>
      <p:pic>
        <p:nvPicPr>
          <p:cNvPr id="11" name="Рисунок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7535" y="2654935"/>
            <a:ext cx="1125855" cy="1264285"/>
          </a:xfrm>
          <a:prstGeom prst="rect">
            <a:avLst/>
          </a:prstGeom>
          <a:noFill/>
        </p:spPr>
      </p:pic>
      <p:pic>
        <p:nvPicPr>
          <p:cNvPr id="12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45" y="5438775"/>
            <a:ext cx="1204595" cy="13646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0089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23215" y="404495"/>
            <a:ext cx="4138930" cy="783590"/>
          </a:xfrm>
        </p:spPr>
        <p:txBody>
          <a:bodyPr/>
          <a:lstStyle/>
          <a:p>
            <a:r>
              <a:rPr lang="uk-UA" dirty="0"/>
              <a:t>При викладанні </a:t>
            </a:r>
            <a:r>
              <a:rPr lang="uk-UA" dirty="0" err="1"/>
              <a:t>дисци-пліни</a:t>
            </a:r>
            <a:r>
              <a:rPr lang="uk-UA" dirty="0"/>
              <a:t> </a:t>
            </a:r>
            <a:r>
              <a:rPr lang="uk-UA" dirty="0">
                <a:solidFill>
                  <a:srgbClr val="FF0000"/>
                </a:solidFill>
              </a:rPr>
              <a:t>практикуються</a:t>
            </a:r>
            <a:r>
              <a:rPr lang="uk-UA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323215" y="1196975"/>
            <a:ext cx="4179570" cy="2592070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sz="1900" dirty="0"/>
              <a:t>кейси (наприклад «Як відкрити власний приватний кабінет/ медичний центр»),</a:t>
            </a:r>
          </a:p>
          <a:p>
            <a:pPr algn="just">
              <a:buFont typeface="Wingdings" pitchFamily="2" charset="2"/>
              <a:buChar char="ü"/>
            </a:pPr>
            <a:r>
              <a:rPr lang="uk-UA" sz="1900" dirty="0"/>
              <a:t>  ситуативні завдання (наприклад «Як сформувати конкурентну ціну на медичну послугу», «</a:t>
            </a:r>
            <a:r>
              <a:rPr lang="uk-UA" sz="1900" dirty="0" err="1"/>
              <a:t>Брендування</a:t>
            </a:r>
            <a:r>
              <a:rPr lang="uk-UA" sz="1900" dirty="0"/>
              <a:t> лікарського засобу»), </a:t>
            </a:r>
          </a:p>
          <a:p>
            <a:pPr>
              <a:buFont typeface="Wingdings" pitchFamily="2" charset="2"/>
              <a:buChar char="ü"/>
            </a:pPr>
            <a:r>
              <a:rPr lang="uk-UA" sz="1900" dirty="0"/>
              <a:t>тести, задачі, статистичний аналіз,</a:t>
            </a:r>
          </a:p>
          <a:p>
            <a:pPr>
              <a:buFont typeface="Wingdings" pitchFamily="2" charset="2"/>
              <a:buChar char="ü"/>
            </a:pPr>
            <a:r>
              <a:rPr lang="uk-UA" sz="1900" dirty="0"/>
              <a:t>дискусія, робота в малих групах, ділова гра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647565" y="731520"/>
            <a:ext cx="3347085" cy="64008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460" y="3860800"/>
            <a:ext cx="8713470" cy="2665095"/>
          </a:xfrm>
        </p:spPr>
        <p:txBody>
          <a:bodyPr vert="horz" wrap="square" lIns="91440" tIns="45720" rIns="91440" bIns="45720" numCol="1" anchor="t">
            <a:noAutofit/>
          </a:bodyPr>
          <a:lstStyle/>
          <a:p>
            <a:pPr marL="0" indent="0" algn="ctr" latinLnBrk="0">
              <a:buFontTx/>
              <a:buNone/>
            </a:pPr>
            <a:r>
              <a:rPr lang="uk-UA" sz="1800">
                <a:solidFill>
                  <a:srgbClr val="FF0000"/>
                </a:solidFill>
              </a:rPr>
              <a:t>Використовуються</a:t>
            </a:r>
            <a:r>
              <a:rPr lang="uk-UA" sz="1800"/>
              <a:t> мультимедійні засоби, на яких транслюють Презентації лекцій у форматі </a:t>
            </a:r>
            <a:r>
              <a:rPr lang="en-US" sz="1800"/>
              <a:t>Microsoft PowerPoint,</a:t>
            </a:r>
            <a:r>
              <a:rPr lang="uk-UA" sz="1800"/>
              <a:t> пояснення, усне опитування, виконання індивідуальних завдань.</a:t>
            </a:r>
            <a:br>
              <a:rPr lang="uk-UA" sz="1800"/>
            </a:br>
            <a:r>
              <a:rPr lang="uk-UA" sz="1800">
                <a:solidFill>
                  <a:srgbClr val="FF0000"/>
                </a:solidFill>
              </a:rPr>
              <a:t>Дистанційні технології </a:t>
            </a:r>
            <a:r>
              <a:rPr lang="uk-UA" sz="1800"/>
              <a:t>– використання хмарного додатку </a:t>
            </a:r>
            <a:r>
              <a:rPr lang="en-US" sz="1800"/>
              <a:t>Teams </a:t>
            </a:r>
            <a:r>
              <a:rPr lang="uk-UA" sz="1800"/>
              <a:t>ліцензій-ного пакету </a:t>
            </a:r>
            <a:r>
              <a:rPr lang="en-US" sz="1800"/>
              <a:t>Microsoft Office </a:t>
            </a:r>
            <a:r>
              <a:rPr lang="uk-UA" sz="1800"/>
              <a:t>чи застосування програми для адміністрування опитування </a:t>
            </a:r>
            <a:r>
              <a:rPr lang="en-US" sz="1800"/>
              <a:t>Google Forms </a:t>
            </a:r>
            <a:r>
              <a:rPr lang="uk-UA" sz="1800"/>
              <a:t>яка входить в офісний набір </a:t>
            </a:r>
            <a:r>
              <a:rPr lang="en-US" sz="1800"/>
              <a:t>Google Drive.</a:t>
            </a:r>
            <a:br>
              <a:rPr lang="uk-UA" sz="1800"/>
            </a:br>
            <a:r>
              <a:rPr lang="uk-UA" sz="1800">
                <a:solidFill>
                  <a:srgbClr val="FF0000"/>
                </a:solidFill>
              </a:rPr>
              <a:t>Міждисциплінарна інтеграція</a:t>
            </a:r>
            <a:r>
              <a:rPr lang="uk-UA" sz="1800"/>
              <a:t>: </a:t>
            </a:r>
            <a:r>
              <a:rPr sz="1800"/>
              <a:t> </a:t>
            </a:r>
            <a:r>
              <a:rPr lang="uk-UA" sz="1800"/>
              <a:t>«Медична психологія», «Медична інформатика», «Економіка охорони здоров</a:t>
            </a:r>
            <a:r>
              <a:rPr lang="en-US" sz="1800"/>
              <a:t>’</a:t>
            </a:r>
            <a:r>
              <a:rPr lang="uk-UA" sz="1800"/>
              <a:t>я», «Управління охороною </a:t>
            </a:r>
            <a:r>
              <a:rPr lang="uk-UA" sz="18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  <a:cs typeface="+mj-cs"/>
              </a:rPr>
              <a:t>здоров</a:t>
            </a:r>
            <a:r>
              <a:rPr lang="en-US" sz="18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Trebuchet MS" charset="0"/>
                <a:cs typeface="+mj-cs"/>
              </a:rPr>
              <a:t>’</a:t>
            </a:r>
            <a:r>
              <a:rPr lang="uk-UA" sz="1800" b="1" i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charset="0"/>
                <a:ea typeface="Segoe UI" charset="0"/>
                <a:cs typeface="+mj-cs"/>
              </a:rPr>
              <a:t>я</a:t>
            </a:r>
            <a:r>
              <a:rPr lang="uk-UA" sz="1800"/>
              <a:t>». </a:t>
            </a:r>
            <a:endParaRPr lang="ko-KR" altLang="en-US" sz="180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755" y="476885"/>
            <a:ext cx="4103370" cy="331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052874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Pages>2</Pages>
  <Words>259</Words>
  <Characters>0</Characters>
  <Application>Microsoft Office PowerPoint</Application>
  <DocSecurity>0</DocSecurity>
  <PresentationFormat>Экран (4:3)</PresentationFormat>
  <Lines>0</Lines>
  <Paragraphs>34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Georgia</vt:lpstr>
      <vt:lpstr>Trebuchet MS</vt:lpstr>
      <vt:lpstr>Wingdings</vt:lpstr>
      <vt:lpstr>Воздушный поток</vt:lpstr>
      <vt:lpstr>Маркетинг в стоматології</vt:lpstr>
      <vt:lpstr>Використовуються мультимедійні засоби, на яких транслюють Презентації лекцій у форматі Microsoft PowerPoint, пояснення, усне опитування, виконання індивідуальних завдань. Дистанційні технології – використання хмарного додатку Teams ліцензій-ного пакету Microsoft Office чи застосування програми для адміністрування опитування Google Forms яка входить в офісний набір Google Drive. Міждисциплінарна інтеграція:  «Медична психологія», «Медична інформатика», «Економіка охорони здоров’я», «Управління охороною здоров’я». </vt:lpstr>
    </vt:vector>
  </TitlesOfParts>
  <Company>*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Маркетинг в охороні здоров’я</dc:title>
  <dc:creator>Пользователь Windows</dc:creator>
  <cp:lastModifiedBy>dergunova olga</cp:lastModifiedBy>
  <cp:revision>3</cp:revision>
  <dcterms:modified xsi:type="dcterms:W3CDTF">2022-09-05T18:43:53Z</dcterms:modified>
  <cp:version>9.114.101.46484</cp:version>
</cp:coreProperties>
</file>