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9" r:id="rId1"/>
  </p:sldMasterIdLst>
  <p:notesMasterIdLst>
    <p:notesMasterId r:id="rId67"/>
  </p:notesMasterIdLst>
  <p:handoutMasterIdLst>
    <p:handoutMasterId r:id="rId68"/>
  </p:handoutMasterIdLst>
  <p:sldIdLst>
    <p:sldId id="256" r:id="rId2"/>
    <p:sldId id="295" r:id="rId3"/>
    <p:sldId id="296" r:id="rId4"/>
    <p:sldId id="349" r:id="rId5"/>
    <p:sldId id="257" r:id="rId6"/>
    <p:sldId id="350" r:id="rId7"/>
    <p:sldId id="258" r:id="rId8"/>
    <p:sldId id="259" r:id="rId9"/>
    <p:sldId id="410" r:id="rId10"/>
    <p:sldId id="306" r:id="rId11"/>
    <p:sldId id="307" r:id="rId12"/>
    <p:sldId id="308" r:id="rId13"/>
    <p:sldId id="309" r:id="rId14"/>
    <p:sldId id="310" r:id="rId15"/>
    <p:sldId id="320" r:id="rId16"/>
    <p:sldId id="319" r:id="rId17"/>
    <p:sldId id="269" r:id="rId18"/>
    <p:sldId id="328" r:id="rId19"/>
    <p:sldId id="282" r:id="rId20"/>
    <p:sldId id="323" r:id="rId21"/>
    <p:sldId id="324" r:id="rId22"/>
    <p:sldId id="411" r:id="rId23"/>
    <p:sldId id="426" r:id="rId24"/>
    <p:sldId id="412" r:id="rId25"/>
    <p:sldId id="413" r:id="rId26"/>
    <p:sldId id="414" r:id="rId27"/>
    <p:sldId id="415" r:id="rId28"/>
    <p:sldId id="330" r:id="rId29"/>
    <p:sldId id="335" r:id="rId30"/>
    <p:sldId id="331" r:id="rId31"/>
    <p:sldId id="388" r:id="rId32"/>
    <p:sldId id="422" r:id="rId33"/>
    <p:sldId id="416" r:id="rId34"/>
    <p:sldId id="379" r:id="rId35"/>
    <p:sldId id="419" r:id="rId36"/>
    <p:sldId id="418" r:id="rId37"/>
    <p:sldId id="420" r:id="rId38"/>
    <p:sldId id="401" r:id="rId39"/>
    <p:sldId id="425" r:id="rId40"/>
    <p:sldId id="424" r:id="rId41"/>
    <p:sldId id="332" r:id="rId42"/>
    <p:sldId id="370" r:id="rId43"/>
    <p:sldId id="371" r:id="rId44"/>
    <p:sldId id="333" r:id="rId45"/>
    <p:sldId id="427" r:id="rId46"/>
    <p:sldId id="404" r:id="rId47"/>
    <p:sldId id="405" r:id="rId48"/>
    <p:sldId id="406" r:id="rId49"/>
    <p:sldId id="407" r:id="rId50"/>
    <p:sldId id="334" r:id="rId51"/>
    <p:sldId id="337" r:id="rId52"/>
    <p:sldId id="347" r:id="rId53"/>
    <p:sldId id="338" r:id="rId54"/>
    <p:sldId id="344" r:id="rId55"/>
    <p:sldId id="339" r:id="rId56"/>
    <p:sldId id="340" r:id="rId57"/>
    <p:sldId id="346" r:id="rId58"/>
    <p:sldId id="341" r:id="rId59"/>
    <p:sldId id="342" r:id="rId60"/>
    <p:sldId id="343" r:id="rId61"/>
    <p:sldId id="348" r:id="rId62"/>
    <p:sldId id="345" r:id="rId63"/>
    <p:sldId id="260" r:id="rId64"/>
    <p:sldId id="261" r:id="rId65"/>
    <p:sldId id="262" r:id="rId6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9"/>
    <p:restoredTop sz="94650"/>
  </p:normalViewPr>
  <p:slideViewPr>
    <p:cSldViewPr snapToGrid="0">
      <p:cViewPr>
        <p:scale>
          <a:sx n="115" d="100"/>
          <a:sy n="115" d="100"/>
        </p:scale>
        <p:origin x="464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92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FF1EA2F0-6CF5-A1C7-6D54-4723BB862E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2E8E46B-B16E-40F9-1925-A69DBF88E8D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9550E-ABB1-714B-8388-1D4E2745AC82}" type="datetimeFigureOut">
              <a:rPr lang="ru-UA" smtClean="0"/>
              <a:t>07.09.2022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75AAA82-9ECC-7A3C-9707-D234C270EA4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3F1EC8D-927E-E1B3-B238-FB32D82CC8D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67857-4CDD-B64E-BD63-ABAE99CD9AC9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5184893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E382A5-8AEF-DB4C-92F9-9A1F974246D8}" type="datetimeFigureOut">
              <a:rPr lang="ru-UA" smtClean="0"/>
              <a:t>07.09.2022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C35D2-8266-3546-AD48-5CB44695F369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23924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32014-6928-6A41-8617-6BDC85693C08}" type="datetimeFigureOut">
              <a:rPr lang="ru-UA" smtClean="0"/>
              <a:t>07.09.2022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4481F28-9BD6-454A-875F-608B317A4D6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08449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32014-6928-6A41-8617-6BDC85693C08}" type="datetimeFigureOut">
              <a:rPr lang="ru-UA" smtClean="0"/>
              <a:t>07.09.2022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1F28-9BD6-454A-875F-608B317A4D6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291354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32014-6928-6A41-8617-6BDC85693C08}" type="datetimeFigureOut">
              <a:rPr lang="ru-UA" smtClean="0"/>
              <a:t>07.09.2022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4481F28-9BD6-454A-875F-608B317A4D6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6960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32014-6928-6A41-8617-6BDC85693C08}" type="datetimeFigureOut">
              <a:rPr lang="ru-UA" smtClean="0"/>
              <a:t>07.09.2022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4481F28-9BD6-454A-875F-608B317A4D6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923111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32014-6928-6A41-8617-6BDC85693C08}" type="datetimeFigureOut">
              <a:rPr lang="ru-UA" smtClean="0"/>
              <a:t>07.09.2022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4481F28-9BD6-454A-875F-608B317A4D6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2626887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32014-6928-6A41-8617-6BDC85693C08}" type="datetimeFigureOut">
              <a:rPr lang="ru-UA" smtClean="0"/>
              <a:t>07.09.2022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1F28-9BD6-454A-875F-608B317A4D6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74698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32014-6928-6A41-8617-6BDC85693C08}" type="datetimeFigureOut">
              <a:rPr lang="ru-UA" smtClean="0"/>
              <a:t>07.09.2022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1F28-9BD6-454A-875F-608B317A4D6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24133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32014-6928-6A41-8617-6BDC85693C08}" type="datetimeFigureOut">
              <a:rPr lang="ru-UA" smtClean="0"/>
              <a:t>07.09.2022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1F28-9BD6-454A-875F-608B317A4D6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090067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32014-6928-6A41-8617-6BDC85693C08}" type="datetimeFigureOut">
              <a:rPr lang="ru-UA" smtClean="0"/>
              <a:t>07.09.2022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4481F28-9BD6-454A-875F-608B317A4D6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55650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32014-6928-6A41-8617-6BDC85693C08}" type="datetimeFigureOut">
              <a:rPr lang="ru-UA" smtClean="0"/>
              <a:t>07.09.2022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4481F28-9BD6-454A-875F-608B317A4D6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42056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32014-6928-6A41-8617-6BDC85693C08}" type="datetimeFigureOut">
              <a:rPr lang="ru-UA" smtClean="0"/>
              <a:t>07.09.2022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4481F28-9BD6-454A-875F-608B317A4D66}" type="slidenum">
              <a:rPr lang="ru-UA" smtClean="0"/>
              <a:t>‹#›</a:t>
            </a:fld>
            <a:endParaRPr lang="ru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0283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32014-6928-6A41-8617-6BDC85693C08}" type="datetimeFigureOut">
              <a:rPr lang="ru-UA" smtClean="0"/>
              <a:t>07.09.2022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4481F28-9BD6-454A-875F-608B317A4D6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142749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32014-6928-6A41-8617-6BDC85693C08}" type="datetimeFigureOut">
              <a:rPr lang="ru-UA" smtClean="0"/>
              <a:t>07.09.2022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4481F28-9BD6-454A-875F-608B317A4D66}" type="slidenum">
              <a:rPr lang="ru-UA" smtClean="0"/>
              <a:t>‹#›</a:t>
            </a:fld>
            <a:endParaRPr lang="ru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5863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32014-6928-6A41-8617-6BDC85693C08}" type="datetimeFigureOut">
              <a:rPr lang="ru-UA" smtClean="0"/>
              <a:t>07.09.2022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4481F28-9BD6-454A-875F-608B317A4D6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1149298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32014-6928-6A41-8617-6BDC85693C08}" type="datetimeFigureOut">
              <a:rPr lang="ru-UA" smtClean="0"/>
              <a:t>07.09.2022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1F28-9BD6-454A-875F-608B317A4D6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835534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32014-6928-6A41-8617-6BDC85693C08}" type="datetimeFigureOut">
              <a:rPr lang="ru-UA" smtClean="0"/>
              <a:t>07.09.2022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1F28-9BD6-454A-875F-608B317A4D6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741874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115C5DDF-04E5-4732-9265-5D388991EF5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82824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62BDD13C-9EBC-44AB-96DC-B6D71FFCA06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3398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3A544617-48D7-46F8-A0C8-12349F7583F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99095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ED1EADC6-6E6D-482A-AAA9-796F71E98D5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283746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09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674B1FD6-446D-4511-A4EE-AB2DA1CB8F4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8759899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10972800" cy="21891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3941763"/>
            <a:ext cx="10972800" cy="21891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09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EF4256DA-79EF-4F5A-B36B-0E363DF4258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6515288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04062E71-2B43-4710-A9AC-E6EDF2C07F9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6533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32014-6928-6A41-8617-6BDC85693C08}" type="datetimeFigureOut">
              <a:rPr lang="ru-UA" smtClean="0"/>
              <a:t>07.09.2022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4481F28-9BD6-454A-875F-608B317A4D6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37710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  <p:sldLayoutId id="2147483796" r:id="rId17"/>
    <p:sldLayoutId id="2147483797" r:id="rId18"/>
    <p:sldLayoutId id="2147483798" r:id="rId19"/>
    <p:sldLayoutId id="2147483799" r:id="rId20"/>
    <p:sldLayoutId id="2147483801" r:id="rId21"/>
    <p:sldLayoutId id="2147483802" r:id="rId22"/>
    <p:sldLayoutId id="2147483803" r:id="rId23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3.jpeg"/><Relationship Id="rId4" Type="http://schemas.openxmlformats.org/officeDocument/2006/relationships/hyperlink" Target="file:///upload.wikimedia.org/wikipedia/commons/9/9f/Squamous_Cell_Carcinoma.jpg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7.xml"/><Relationship Id="rId5" Type="http://schemas.openxmlformats.org/officeDocument/2006/relationships/image" Target="http://www.novamed.ru/gta/im3.gif" TargetMode="External"/><Relationship Id="rId4" Type="http://schemas.openxmlformats.org/officeDocument/2006/relationships/image" Target="../media/image67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hyperlink" Target="https://mypharmacy.com.ua/images/blogImage/77_5.jpg" TargetMode="External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90573F-9874-C7BC-59B7-53DA362894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2" y="717698"/>
            <a:ext cx="8915399" cy="2262781"/>
          </a:xfrm>
        </p:spPr>
        <p:txBody>
          <a:bodyPr/>
          <a:lstStyle/>
          <a:p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№2</a:t>
            </a:r>
            <a:b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Візуальні форми раку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A8DDE8-D159-4E50-B91A-529796CC0F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1" y="3314380"/>
            <a:ext cx="8915399" cy="1126283"/>
          </a:xfrm>
        </p:spPr>
        <p:txBody>
          <a:bodyPr>
            <a:noAutofit/>
          </a:bodyPr>
          <a:lstStyle/>
          <a:p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</a:p>
          <a:p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променевої діагностики, терапіїБ радіаційної медицини і онкології ОНМедУ</a:t>
            </a:r>
          </a:p>
        </p:txBody>
      </p:sp>
    </p:spTree>
    <p:extLst>
      <p:ext uri="{BB962C8B-B14F-4D97-AF65-F5344CB8AC3E}">
        <p14:creationId xmlns:p14="http://schemas.microsoft.com/office/powerpoint/2010/main" val="2318261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238715"/>
            <a:ext cx="10515600" cy="1325563"/>
          </a:xfrm>
        </p:spPr>
        <p:txBody>
          <a:bodyPr>
            <a:normAutofit/>
          </a:bodyPr>
          <a:lstStyle/>
          <a:p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Захворюваність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смертність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раку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527" y="1417112"/>
            <a:ext cx="8267237" cy="5202173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647BFA9-086F-152E-EC5F-059E1BE831C8}"/>
              </a:ext>
            </a:extLst>
          </p:cNvPr>
          <p:cNvSpPr/>
          <p:nvPr/>
        </p:nvSpPr>
        <p:spPr>
          <a:xfrm>
            <a:off x="3242929" y="1691868"/>
            <a:ext cx="2083981" cy="3708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b="1" dirty="0">
                <a:solidFill>
                  <a:schemeClr val="tx1"/>
                </a:solidFill>
              </a:rPr>
              <a:t>Захворюваність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55AC8AE-9624-55B9-CC86-4C99DE350EDA}"/>
              </a:ext>
            </a:extLst>
          </p:cNvPr>
          <p:cNvSpPr/>
          <p:nvPr/>
        </p:nvSpPr>
        <p:spPr>
          <a:xfrm>
            <a:off x="7415449" y="1691868"/>
            <a:ext cx="2083981" cy="3708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b="1" dirty="0">
                <a:solidFill>
                  <a:schemeClr val="tx1"/>
                </a:solidFill>
              </a:rPr>
              <a:t>Смертність</a:t>
            </a:r>
            <a:r>
              <a:rPr lang="ru-UA" dirty="0"/>
              <a:t>ь</a:t>
            </a:r>
          </a:p>
        </p:txBody>
      </p:sp>
    </p:spTree>
    <p:extLst>
      <p:ext uri="{BB962C8B-B14F-4D97-AF65-F5344CB8AC3E}">
        <p14:creationId xmlns:p14="http://schemas.microsoft.com/office/powerpoint/2010/main" val="1000688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7949" y="6677025"/>
            <a:ext cx="3784600" cy="180975"/>
          </a:xfrm>
        </p:spPr>
        <p:txBody>
          <a:bodyPr>
            <a:normAutofit fontScale="90000"/>
          </a:bodyPr>
          <a:lstStyle/>
          <a:p>
            <a:r>
              <a:rPr lang="ru-RU" sz="1000" b="1" dirty="0"/>
              <a:t>Рак печени</a:t>
            </a:r>
            <a:endParaRPr lang="en-US" sz="1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900" y="43005"/>
            <a:ext cx="6134099" cy="6724507"/>
          </a:xfrm>
        </p:spPr>
      </p:pic>
      <p:sp>
        <p:nvSpPr>
          <p:cNvPr id="6" name="Левая фигурная скобка 5"/>
          <p:cNvSpPr/>
          <p:nvPr/>
        </p:nvSpPr>
        <p:spPr>
          <a:xfrm>
            <a:off x="5041900" y="5892800"/>
            <a:ext cx="146049" cy="9652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" y="1347858"/>
            <a:ext cx="4114800" cy="4114800"/>
          </a:xfrm>
          <a:prstGeom prst="rect">
            <a:avLst/>
          </a:prstGeom>
        </p:spPr>
      </p:pic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ED318B2D-806C-FF2F-F258-8C8D9723BCDB}"/>
              </a:ext>
            </a:extLst>
          </p:cNvPr>
          <p:cNvSpPr/>
          <p:nvPr/>
        </p:nvSpPr>
        <p:spPr>
          <a:xfrm>
            <a:off x="5278056" y="43005"/>
            <a:ext cx="5741043" cy="6977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dirty="0">
                <a:solidFill>
                  <a:sysClr val="windowText" lastClr="000000"/>
                </a:solidFill>
              </a:rPr>
              <a:t>Зміна виживаность онкологічних хворих </a:t>
            </a:r>
          </a:p>
          <a:p>
            <a:pPr algn="ctr"/>
            <a:r>
              <a:rPr lang="ru-UA" dirty="0">
                <a:solidFill>
                  <a:sysClr val="windowText" lastClr="000000"/>
                </a:solidFill>
              </a:rPr>
              <a:t>у 1970-х та 2010-х роках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F2F30A8-1DEF-DBB9-01C9-7B4739C6E46E}"/>
              </a:ext>
            </a:extLst>
          </p:cNvPr>
          <p:cNvSpPr/>
          <p:nvPr/>
        </p:nvSpPr>
        <p:spPr>
          <a:xfrm>
            <a:off x="831609" y="4305782"/>
            <a:ext cx="3391382" cy="9028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sz="2400" b="1" dirty="0">
                <a:solidFill>
                  <a:srgbClr val="C00000"/>
                </a:solidFill>
              </a:rPr>
              <a:t>4 лютого </a:t>
            </a:r>
          </a:p>
          <a:p>
            <a:pPr algn="ctr"/>
            <a:r>
              <a:rPr lang="ru-UA" dirty="0">
                <a:solidFill>
                  <a:sysClr val="windowText" lastClr="000000"/>
                </a:solidFill>
              </a:rPr>
              <a:t>всесвітний день боротьби з онкологічними захвлоюваннями</a:t>
            </a:r>
          </a:p>
        </p:txBody>
      </p:sp>
    </p:spTree>
    <p:extLst>
      <p:ext uri="{BB962C8B-B14F-4D97-AF65-F5344CB8AC3E}">
        <p14:creationId xmlns:p14="http://schemas.microsoft.com/office/powerpoint/2010/main" val="1298412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0941511D-2919-503B-4586-3DB76FC19E4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416949" y="1221841"/>
            <a:ext cx="9183173" cy="3903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UA" altLang="ru-UA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2020 році </a:t>
            </a:r>
            <a:r>
              <a:rPr kumimoji="0" lang="ru-UA" altLang="ru-UA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зареєстровано 2294 (у 2019 було 3114) випадків злоякісних новоутворень – 182,9 (2019–248,3) на 100 тис. населення (показник по Україні 2019 – 359,4). 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UA" altLang="ru-UA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Загалом хворих що перебувають на обліку з приводу злоякісних новоутворень 23560 (2019 -23176 пацієнтів). 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UA" altLang="ru-UA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 5-ти років перебуває на обліку 64,6% (15236) контингенту.</a:t>
            </a:r>
            <a:endParaRPr kumimoji="0" lang="ru-UA" altLang="ru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UA" altLang="ru-UA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Жінки звертаються у пізніх стадіях…</a:t>
            </a:r>
          </a:p>
        </p:txBody>
      </p:sp>
    </p:spTree>
    <p:extLst>
      <p:ext uri="{BB962C8B-B14F-4D97-AF65-F5344CB8AC3E}">
        <p14:creationId xmlns:p14="http://schemas.microsoft.com/office/powerpoint/2010/main" val="2501085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95BF332-2C50-F0AC-FB48-51C8964C6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6497" y="393279"/>
            <a:ext cx="9525000" cy="5212849"/>
          </a:xfrm>
        </p:spPr>
        <p:txBody>
          <a:bodyPr>
            <a:no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UA" altLang="ru-UA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Основна причина занедбаних стадій раку - несвоєчасне звернення за медичною допомогою.</a:t>
            </a:r>
            <a:endParaRPr kumimoji="0" lang="ru-UA" altLang="ru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UA" altLang="ru-UA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Питома вага зареєстрованих випадків раку в 4-тій стадії серед всіх локалізацій становить – 26,4% (фактично кожен четвертий)</a:t>
            </a:r>
            <a:endParaRPr kumimoji="0" lang="ru-UA" altLang="ru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UA" sz="2400" dirty="0">
                <a:solidFill>
                  <a:srgbClr val="666666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Щогодини реєструється 45 нових випадків раку та 32 випадки смерті від нього. </a:t>
            </a:r>
          </a:p>
          <a:p>
            <a:pPr>
              <a:lnSpc>
                <a:spcPct val="150000"/>
              </a:lnSpc>
            </a:pPr>
            <a:r>
              <a:rPr lang="ru-UA" sz="2400" dirty="0">
                <a:solidFill>
                  <a:srgbClr val="666666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Ймовірність захворіти на рак протягом життя становить у чоловіків – 20%, у жінок – 16%. </a:t>
            </a:r>
          </a:p>
          <a:p>
            <a:pPr>
              <a:lnSpc>
                <a:spcPct val="150000"/>
              </a:lnSpc>
            </a:pPr>
            <a:r>
              <a:rPr lang="ru-UA" sz="2400" b="1" dirty="0">
                <a:solidFill>
                  <a:srgbClr val="666666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Третина з усіх випадків раку становлять злоякісні новоутворення візуальних локалізацій</a:t>
            </a:r>
            <a:r>
              <a:rPr lang="ru-UA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4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>
            <a:extLst>
              <a:ext uri="{FF2B5EF4-FFF2-40B4-BE49-F238E27FC236}">
                <a16:creationId xmlns:a16="http://schemas.microsoft.com/office/drawing/2014/main" id="{F62E253F-DCC4-CD3B-1F75-B18B6D2A50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1094874"/>
            <a:ext cx="5486400" cy="52598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UA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візуальних форм раку відносяться: </a:t>
            </a:r>
            <a:endParaRPr lang="en-US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рак нижньої губи</a:t>
            </a:r>
            <a:endParaRPr 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рак язика</a:t>
            </a:r>
            <a:endParaRPr 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рак шкіри</a:t>
            </a:r>
            <a:endParaRPr 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меланома шкіри</a:t>
            </a:r>
            <a:endParaRPr 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рак ротової порожнини</a:t>
            </a:r>
            <a:endParaRPr 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рак щитовидної залози</a:t>
            </a:r>
            <a:endParaRPr 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рак молочної залози</a:t>
            </a:r>
            <a:endParaRPr 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рак шийки матки</a:t>
            </a:r>
            <a:endParaRPr 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рак передміхурової залози</a:t>
            </a:r>
          </a:p>
          <a:p>
            <a:endParaRPr lang="ru-UA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CB55961-645B-387F-E31B-1B8897333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9864" y="277832"/>
            <a:ext cx="4353093" cy="633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09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E5F4879E-B5C3-DECC-5767-03FEA9696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5704" y="3462372"/>
            <a:ext cx="6043233" cy="746092"/>
          </a:xfrm>
        </p:spPr>
        <p:txBody>
          <a:bodyPr>
            <a:normAutofit fontScale="90000"/>
          </a:bodyPr>
          <a:lstStyle/>
          <a:p>
            <a:r>
              <a:rPr lang="ru-UA" sz="49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UA" sz="4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ізуальні форми раку </a:t>
            </a:r>
            <a:br>
              <a:rPr lang="en-US" sz="4400" b="1" dirty="0">
                <a:solidFill>
                  <a:srgbClr val="66666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UA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4B55411A-3C7E-8A77-661F-5B93C762B71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953063" y="4174069"/>
            <a:ext cx="2392737" cy="2408795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6BF41A05-3E32-E55A-4826-B972F1140B41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7410374" y="224457"/>
            <a:ext cx="4798753" cy="3191623"/>
          </a:xfr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3301BB5C-42BF-CEC1-4EB8-3C0CF2DD2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045" y="4254756"/>
            <a:ext cx="2988602" cy="233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E234D754-4CCC-CF15-1129-56D4A38DB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1289" y="4254756"/>
            <a:ext cx="2977812" cy="232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950514B-E9C1-C264-9498-E2EC265CE2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5224" y="266699"/>
            <a:ext cx="2108201" cy="31623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8687707-204C-2E8B-694A-A99043F375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288" y="4254756"/>
            <a:ext cx="2304047" cy="230404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690CD5E-1BC9-7376-5A17-5046773113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475" y="266700"/>
            <a:ext cx="48768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963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E43C5F-3210-4381-DFBB-6716D6395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6903" y="514388"/>
            <a:ext cx="10258926" cy="772992"/>
          </a:xfrm>
        </p:spPr>
        <p:txBody>
          <a:bodyPr>
            <a:normAutofit/>
          </a:bodyPr>
          <a:lstStyle/>
          <a:p>
            <a:r>
              <a:rPr lang="ru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Рак шкіри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A20AD6-7285-CFA9-5BCC-D170FBFE0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707" y="1287380"/>
            <a:ext cx="9759175" cy="5570620"/>
          </a:xfrm>
        </p:spPr>
        <p:txBody>
          <a:bodyPr>
            <a:normAutofit fontScale="92500"/>
          </a:bodyPr>
          <a:lstStyle/>
          <a:p>
            <a:pPr fontAlgn="base"/>
            <a:r>
              <a:rPr lang="ru-UA" sz="2400" dirty="0">
                <a:solidFill>
                  <a:srgbClr val="66666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факторів, що сприяють розвитку раку шкіри, відносяться ультрафіолетові промені, тривалий термічний вплив, професійні шкідливості (смола, дьоготь, сажа), наявність передракових захворювань шкіри. </a:t>
            </a:r>
          </a:p>
          <a:p>
            <a:pPr fontAlgn="base"/>
            <a:r>
              <a:rPr lang="ru-UA" sz="2400" dirty="0">
                <a:solidFill>
                  <a:srgbClr val="66666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раку шкіри характерна наявність плям, щільних вузликів та вузлів жовтого або сіро-білого кольору, що зливаються зі шкірою. Поступово вони мокнуть, утворюються ерозії, виразки з щільним дном і підритими краями, безболісні, іноді кровоточиві. При тривалому перебігу пухлина інфільтрує підлягають тканини, метастазують у регіональні лімфовузли.</a:t>
            </a:r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UA" sz="2400" dirty="0">
                <a:solidFill>
                  <a:srgbClr val="66666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Різноманітні ущільнення і горбки на шкірі, виразки, що довго не гояться, вимагають діагностики, так як у ряді випадків вони можуть бути проявом цього серйозного захворювання. </a:t>
            </a:r>
          </a:p>
          <a:p>
            <a:pPr fontAlgn="base"/>
            <a:r>
              <a:rPr lang="ru-UA" sz="2400" dirty="0">
                <a:solidFill>
                  <a:srgbClr val="66666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Зміна забарвлення, форми родимої плями, швидке зростання його, свербіж, кровоточивість є приводом для негайного звернення до лікаря.</a:t>
            </a:r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761391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BCE3FCB-DEBC-C5C6-ECF2-02E5B89017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3874134"/>
              </p:ext>
            </p:extLst>
          </p:nvPr>
        </p:nvGraphicFramePr>
        <p:xfrm>
          <a:off x="0" y="1"/>
          <a:ext cx="12192000" cy="69816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59049">
                  <a:extLst>
                    <a:ext uri="{9D8B030D-6E8A-4147-A177-3AD203B41FA5}">
                      <a16:colId xmlns:a16="http://schemas.microsoft.com/office/drawing/2014/main" val="1266727426"/>
                    </a:ext>
                  </a:extLst>
                </a:gridCol>
                <a:gridCol w="7632951">
                  <a:extLst>
                    <a:ext uri="{9D8B030D-6E8A-4147-A177-3AD203B41FA5}">
                      <a16:colId xmlns:a16="http://schemas.microsoft.com/office/drawing/2014/main" val="152427558"/>
                    </a:ext>
                  </a:extLst>
                </a:gridCol>
              </a:tblGrid>
              <a:tr h="9062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Базальноклітиннии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̆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рак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UA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Злоякісне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новоутворення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яке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виникає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клітин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базального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шару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шкіри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утворює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своєріднии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̆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клітиннии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̆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—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базаліомнии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̆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тяж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UA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42868643"/>
                  </a:ext>
                </a:extLst>
              </a:tr>
              <a:tr h="6021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Плоскоклітиннии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̆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рак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UA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Злоякісне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новоутворення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яке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виникає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клітин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плоского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епіте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лію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Буває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роговіючии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̆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нероговіючии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̆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рак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UA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00823196"/>
                  </a:ext>
                </a:extLst>
              </a:tr>
              <a:tr h="2980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Фіброепітеліальнии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̆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рак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UA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Має більш високий ступінь диференціювання </a:t>
                      </a:r>
                      <a:endParaRPr lang="ru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70981896"/>
                  </a:ext>
                </a:extLst>
              </a:tr>
              <a:tr h="6021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Бородавчастии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̆ (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спіноцелюлярнии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̆)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рак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UA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Високодиференційований базальноклітинний рак з відсутністю атипії. Метастази не дає, рідко бувають рецидиви </a:t>
                      </a:r>
                      <a:endParaRPr lang="ru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50002573"/>
                  </a:ext>
                </a:extLst>
              </a:tr>
              <a:tr h="9062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Метатиповий рак </a:t>
                      </a:r>
                      <a:endParaRPr lang="ru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Плоскоклітинний рак з ознаками базаліоми. Має біологічну властивість до метатипових новоутворень. 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Розвивається у фор- мі нодулярного типу </a:t>
                      </a:r>
                      <a:endParaRPr lang="ru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70437044"/>
                  </a:ext>
                </a:extLst>
              </a:tr>
              <a:tr h="6021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Аденокарцинома шкіри </a:t>
                      </a:r>
                      <a:endParaRPr lang="ru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Виникає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епітеліальних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структур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потових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сальних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залоз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во-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лосяних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фолікулів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UA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264354742"/>
                  </a:ext>
                </a:extLst>
              </a:tr>
              <a:tr h="6021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Роговіючии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̆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рак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UA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Більш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диференційована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плоскоепітеліальна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ракова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пухлина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шкіри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Утворює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характерні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для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неі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̈ «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ракові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перлини» </a:t>
                      </a:r>
                      <a:endParaRPr lang="ru-UA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09448313"/>
                  </a:ext>
                </a:extLst>
              </a:tr>
              <a:tr h="9062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Нероговіючий рак </a:t>
                      </a:r>
                      <a:endParaRPr lang="ru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Менш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диференційована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раковоі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̈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пухлини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шкіри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більш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вираженим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клітинним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атипізмом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Відрізняється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більшою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злоякісністю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UA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36980868"/>
                  </a:ext>
                </a:extLst>
              </a:tr>
              <a:tr h="6021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Макроскопічна форма </a:t>
                      </a:r>
                      <a:endParaRPr lang="ru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пухлини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яка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визначається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візуально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зовнішними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ознаками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новоутворення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формою росту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шкірі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ru-UA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83397424"/>
                  </a:ext>
                </a:extLst>
              </a:tr>
              <a:tr h="8304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Мікроскопічна форма </a:t>
                      </a:r>
                      <a:endParaRPr lang="ru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пухлини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яка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визначається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під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мікроскопом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гісто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логічною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будовою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тканин та за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ступенем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зрілості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клітинних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елементів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ru-UA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769354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2363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651155" y="824455"/>
            <a:ext cx="918783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ru-RU" b="1" dirty="0">
                <a:solidFill>
                  <a:schemeClr val="tx1"/>
                </a:solidFill>
                <a:latin typeface="Garamond" pitchFamily="18" charset="0"/>
              </a:rPr>
              <a:t> ABCDE</a:t>
            </a:r>
            <a:r>
              <a:rPr lang="uk-UA" altLang="ru-RU" b="1" dirty="0">
                <a:solidFill>
                  <a:schemeClr val="tx1"/>
                </a:solidFill>
                <a:latin typeface="Garamond" pitchFamily="18" charset="0"/>
              </a:rPr>
              <a:t>-правило</a:t>
            </a:r>
            <a:r>
              <a:rPr lang="en-US" altLang="ru-RU" b="1" dirty="0">
                <a:solidFill>
                  <a:schemeClr val="tx1"/>
                </a:solidFill>
                <a:latin typeface="Garamond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допоможе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в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ранньому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виявленні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злоякісної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меланоми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.</a:t>
            </a:r>
            <a:endParaRPr lang="en-US" altLang="ru-RU" b="1" dirty="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130051" name="Rectangle 3"/>
          <p:cNvSpPr>
            <a:spLocks noGrp="1" noChangeArrowheads="1"/>
          </p:cNvSpPr>
          <p:nvPr>
            <p:ph idx="1"/>
          </p:nvPr>
        </p:nvSpPr>
        <p:spPr>
          <a:xfrm>
            <a:off x="2070875" y="1979013"/>
            <a:ext cx="4731370" cy="4221162"/>
          </a:xfrm>
        </p:spPr>
        <p:txBody>
          <a:bodyPr/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ru-RU" b="1" dirty="0">
                <a:solidFill>
                  <a:srgbClr val="CC0000"/>
                </a:solidFill>
              </a:rPr>
              <a:t>        </a:t>
            </a:r>
            <a:endParaRPr lang="en-US" altLang="ru-RU" sz="2400" b="1" dirty="0">
              <a:solidFill>
                <a:srgbClr val="CC0000"/>
              </a:solidFill>
            </a:endParaRP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ru-RU" sz="2400" b="1" dirty="0">
                <a:solidFill>
                  <a:srgbClr val="CC0000"/>
                </a:solidFill>
              </a:rPr>
              <a:t>     </a:t>
            </a:r>
            <a:endParaRPr lang="en-US" altLang="ru-RU" sz="3200" b="1" dirty="0">
              <a:solidFill>
                <a:srgbClr val="CC0000"/>
              </a:solidFill>
            </a:endParaRPr>
          </a:p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ru-RU" sz="3200" b="1" dirty="0">
                <a:solidFill>
                  <a:srgbClr val="CC0000"/>
                </a:solidFill>
              </a:rPr>
              <a:t> </a:t>
            </a:r>
            <a:r>
              <a:rPr lang="en-US" altLang="ru-RU" sz="3200" b="1" dirty="0">
                <a:solidFill>
                  <a:srgbClr val="FF3300"/>
                </a:solidFill>
                <a:latin typeface="Garamond" pitchFamily="18" charset="0"/>
              </a:rPr>
              <a:t>Asymmetry</a:t>
            </a:r>
          </a:p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ru-RU" altLang="ru-RU" sz="3200" dirty="0">
                <a:latin typeface="Garamond" pitchFamily="18" charset="0"/>
              </a:rPr>
              <a:t>Форма з одного боку</a:t>
            </a:r>
          </a:p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ru-RU" altLang="ru-RU" sz="3200" dirty="0" err="1">
                <a:latin typeface="Garamond" pitchFamily="18" charset="0"/>
              </a:rPr>
              <a:t>відрізняється</a:t>
            </a:r>
            <a:r>
              <a:rPr lang="ru-RU" altLang="ru-RU" sz="3200" dirty="0">
                <a:latin typeface="Garamond" pitchFamily="18" charset="0"/>
              </a:rPr>
              <a:t> </a:t>
            </a:r>
            <a:r>
              <a:rPr lang="ru-RU" altLang="ru-RU" sz="3200" dirty="0" err="1">
                <a:latin typeface="Garamond" pitchFamily="18" charset="0"/>
              </a:rPr>
              <a:t>від</a:t>
            </a:r>
            <a:endParaRPr lang="ru-RU" altLang="ru-RU" sz="3200" dirty="0">
              <a:latin typeface="Garamond" pitchFamily="18" charset="0"/>
            </a:endParaRPr>
          </a:p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ru-RU" altLang="ru-RU" sz="3200" dirty="0" err="1">
                <a:latin typeface="Garamond" pitchFamily="18" charset="0"/>
              </a:rPr>
              <a:t>іншого</a:t>
            </a:r>
            <a:r>
              <a:rPr lang="ru-RU" altLang="ru-RU" sz="3200" dirty="0">
                <a:latin typeface="Garamond" pitchFamily="18" charset="0"/>
              </a:rPr>
              <a:t> боку.</a:t>
            </a:r>
            <a:endParaRPr lang="en-US" altLang="ru-RU" dirty="0">
              <a:latin typeface="Garamond" pitchFamily="18" charset="0"/>
            </a:endParaRPr>
          </a:p>
        </p:txBody>
      </p:sp>
      <p:pic>
        <p:nvPicPr>
          <p:cNvPr id="130052" name="Picture 4" descr="melanoma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693" y="2235394"/>
            <a:ext cx="3708400" cy="370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49294" y="2470846"/>
            <a:ext cx="4038600" cy="2892891"/>
          </a:xfrm>
        </p:spPr>
        <p:txBody>
          <a:bodyPr>
            <a:normAutofit/>
          </a:bodyPr>
          <a:lstStyle/>
          <a:p>
            <a:pPr algn="ctr">
              <a:buFontTx/>
              <a:buNone/>
            </a:pPr>
            <a:r>
              <a:rPr lang="en-US" altLang="ru-RU" sz="3200" b="1" dirty="0">
                <a:solidFill>
                  <a:srgbClr val="FF3300"/>
                </a:solidFill>
                <a:latin typeface="Garamond" pitchFamily="18" charset="0"/>
              </a:rPr>
              <a:t>Border</a:t>
            </a:r>
            <a:br>
              <a:rPr lang="en-US" altLang="ru-RU" sz="3200" b="1" dirty="0">
                <a:solidFill>
                  <a:srgbClr val="FF3300"/>
                </a:solidFill>
                <a:latin typeface="Garamond" pitchFamily="18" charset="0"/>
              </a:rPr>
            </a:br>
            <a:r>
              <a:rPr lang="ru-RU" altLang="ru-RU" sz="3200" dirty="0">
                <a:latin typeface="Garamond" pitchFamily="18" charset="0"/>
              </a:rPr>
              <a:t>Межа видимого краю </a:t>
            </a:r>
            <a:r>
              <a:rPr lang="ru-RU" altLang="ru-RU" sz="3200" dirty="0" err="1">
                <a:latin typeface="Garamond" pitchFamily="18" charset="0"/>
              </a:rPr>
              <a:t>нерівна</a:t>
            </a:r>
            <a:r>
              <a:rPr lang="ru-RU" altLang="ru-RU" sz="3200" dirty="0">
                <a:latin typeface="Garamond" pitchFamily="18" charset="0"/>
              </a:rPr>
              <a:t>, </a:t>
            </a:r>
            <a:r>
              <a:rPr lang="ru-RU" altLang="ru-RU" sz="3200" dirty="0" err="1">
                <a:latin typeface="Garamond" pitchFamily="18" charset="0"/>
              </a:rPr>
              <a:t>нерівна</a:t>
            </a:r>
            <a:r>
              <a:rPr lang="ru-RU" altLang="ru-RU" sz="3200" dirty="0">
                <a:latin typeface="Garamond" pitchFamily="18" charset="0"/>
              </a:rPr>
              <a:t> і </a:t>
            </a:r>
            <a:r>
              <a:rPr lang="ru-RU" altLang="ru-RU" sz="3200" dirty="0" err="1">
                <a:latin typeface="Garamond" pitchFamily="18" charset="0"/>
              </a:rPr>
              <a:t>нечітка</a:t>
            </a:r>
            <a:r>
              <a:rPr lang="ru-RU" altLang="ru-RU" sz="3200" dirty="0">
                <a:latin typeface="Garamond" pitchFamily="18" charset="0"/>
              </a:rPr>
              <a:t>.</a:t>
            </a:r>
            <a:endParaRPr lang="en-US" altLang="ru-RU" sz="3200" dirty="0">
              <a:latin typeface="Garamond" pitchFamily="18" charset="0"/>
            </a:endParaRPr>
          </a:p>
        </p:txBody>
      </p:sp>
      <p:pic>
        <p:nvPicPr>
          <p:cNvPr id="131076" name="Picture 4" descr="melanoma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83722" y="1929161"/>
            <a:ext cx="3984277" cy="398427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9C3C1990-5BB3-712A-28A8-C7EA094AFDBE}"/>
              </a:ext>
            </a:extLst>
          </p:cNvPr>
          <p:cNvSpPr txBox="1">
            <a:spLocks noChangeArrowheads="1"/>
          </p:cNvSpPr>
          <p:nvPr/>
        </p:nvSpPr>
        <p:spPr>
          <a:xfrm>
            <a:off x="1292535" y="701792"/>
            <a:ext cx="918783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ru-RU" b="1" dirty="0">
                <a:solidFill>
                  <a:schemeClr val="tx1"/>
                </a:solidFill>
                <a:latin typeface="Garamond" pitchFamily="18" charset="0"/>
              </a:rPr>
              <a:t> ABCDE</a:t>
            </a:r>
            <a:r>
              <a:rPr lang="uk-UA" altLang="ru-RU" b="1" dirty="0">
                <a:solidFill>
                  <a:schemeClr val="tx1"/>
                </a:solidFill>
                <a:latin typeface="Garamond" pitchFamily="18" charset="0"/>
              </a:rPr>
              <a:t>-правило</a:t>
            </a:r>
            <a:r>
              <a:rPr lang="en-US" altLang="ru-RU" b="1" dirty="0">
                <a:solidFill>
                  <a:schemeClr val="tx1"/>
                </a:solidFill>
                <a:latin typeface="Garamond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допоможе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в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ранньому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виявленні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злоякісної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меланоми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.</a:t>
            </a:r>
            <a:endParaRPr lang="en-US" altLang="ru-RU" b="1" dirty="0">
              <a:solidFill>
                <a:schemeClr val="tx1"/>
              </a:solidFill>
              <a:latin typeface="Garamond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73766" y="2012060"/>
            <a:ext cx="4583151" cy="3945287"/>
          </a:xfrm>
        </p:spPr>
        <p:txBody>
          <a:bodyPr>
            <a:noAutofit/>
          </a:bodyPr>
          <a:lstStyle/>
          <a:p>
            <a:pPr algn="ctr">
              <a:buFontTx/>
              <a:buNone/>
            </a:pPr>
            <a:r>
              <a:rPr lang="en-US" altLang="ru-RU" sz="32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3200" b="1" dirty="0" err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Colour</a:t>
            </a:r>
            <a:br>
              <a:rPr lang="en-US" altLang="ru-RU" sz="32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варіація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коричневими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чорними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червоними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сірими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білими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ділянками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всередині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endParaRPr lang="en-US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2100" name="Picture 4" descr="melanoma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5870" y="1844792"/>
            <a:ext cx="3799661" cy="379966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636747A5-43DA-F4CD-0AA6-991D3619BFE9}"/>
              </a:ext>
            </a:extLst>
          </p:cNvPr>
          <p:cNvSpPr txBox="1">
            <a:spLocks noChangeArrowheads="1"/>
          </p:cNvSpPr>
          <p:nvPr/>
        </p:nvSpPr>
        <p:spPr>
          <a:xfrm>
            <a:off x="1502085" y="642047"/>
            <a:ext cx="918783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ru-RU" b="1" dirty="0">
                <a:solidFill>
                  <a:schemeClr val="tx1"/>
                </a:solidFill>
                <a:latin typeface="Garamond" pitchFamily="18" charset="0"/>
              </a:rPr>
              <a:t> ABCDE</a:t>
            </a:r>
            <a:r>
              <a:rPr lang="uk-UA" altLang="ru-RU" b="1" dirty="0">
                <a:solidFill>
                  <a:schemeClr val="tx1"/>
                </a:solidFill>
                <a:latin typeface="Garamond" pitchFamily="18" charset="0"/>
              </a:rPr>
              <a:t>-правило</a:t>
            </a:r>
            <a:r>
              <a:rPr lang="en-US" altLang="ru-RU" b="1" dirty="0">
                <a:solidFill>
                  <a:schemeClr val="tx1"/>
                </a:solidFill>
                <a:latin typeface="Garamond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допоможе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в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ранньому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виявленні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злоякісної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меланоми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.</a:t>
            </a:r>
            <a:endParaRPr lang="en-US" altLang="ru-RU" b="1" dirty="0">
              <a:solidFill>
                <a:schemeClr val="tx1"/>
              </a:solidFill>
              <a:latin typeface="Garamond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98004" y="2073779"/>
            <a:ext cx="4355171" cy="3532692"/>
          </a:xfrm>
        </p:spPr>
        <p:txBody>
          <a:bodyPr>
            <a:noAutofit/>
          </a:bodyPr>
          <a:lstStyle/>
          <a:p>
            <a:pPr algn="ctr">
              <a:buFontTx/>
              <a:buNone/>
            </a:pPr>
            <a:r>
              <a:rPr lang="en-US" altLang="ru-RU" sz="32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Diameter</a:t>
            </a:r>
            <a:br>
              <a:rPr lang="en-US" altLang="ru-RU" sz="32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діаметрі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ширині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часто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зустрічається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злоякісних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меланомах. </a:t>
            </a:r>
            <a:endParaRPr lang="en-US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24" name="Picture 4" descr="melanoma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78779" y="1844792"/>
            <a:ext cx="3990666" cy="399066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320AFB0-F334-149B-6CD3-8B3959CDCDA6}"/>
              </a:ext>
            </a:extLst>
          </p:cNvPr>
          <p:cNvSpPr txBox="1">
            <a:spLocks noChangeArrowheads="1"/>
          </p:cNvSpPr>
          <p:nvPr/>
        </p:nvSpPr>
        <p:spPr>
          <a:xfrm>
            <a:off x="1502085" y="680029"/>
            <a:ext cx="918783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ru-RU" b="1" dirty="0">
                <a:solidFill>
                  <a:schemeClr val="tx1"/>
                </a:solidFill>
                <a:latin typeface="Garamond" pitchFamily="18" charset="0"/>
              </a:rPr>
              <a:t> ABCDE</a:t>
            </a:r>
            <a:r>
              <a:rPr lang="uk-UA" altLang="ru-RU" b="1" dirty="0">
                <a:solidFill>
                  <a:schemeClr val="tx1"/>
                </a:solidFill>
                <a:latin typeface="Garamond" pitchFamily="18" charset="0"/>
              </a:rPr>
              <a:t>-правило</a:t>
            </a:r>
            <a:r>
              <a:rPr lang="en-US" altLang="ru-RU" b="1" dirty="0">
                <a:solidFill>
                  <a:schemeClr val="tx1"/>
                </a:solidFill>
                <a:latin typeface="Garamond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допоможе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в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ранньому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виявленні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злоякісної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меланоми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.</a:t>
            </a:r>
            <a:endParaRPr lang="en-US" altLang="ru-RU" b="1" dirty="0">
              <a:solidFill>
                <a:schemeClr val="tx1"/>
              </a:solidFill>
              <a:latin typeface="Garamond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7" name="Rectangle 3"/>
          <p:cNvSpPr>
            <a:spLocks noGrp="1" noChangeArrowheads="1"/>
          </p:cNvSpPr>
          <p:nvPr>
            <p:ph idx="1"/>
          </p:nvPr>
        </p:nvSpPr>
        <p:spPr>
          <a:xfrm>
            <a:off x="2589212" y="2133600"/>
            <a:ext cx="6276008" cy="3777622"/>
          </a:xfrm>
        </p:spPr>
        <p:txBody>
          <a:bodyPr>
            <a:normAutofit/>
          </a:bodyPr>
          <a:lstStyle/>
          <a:p>
            <a:pPr algn="ctr"/>
            <a:r>
              <a:rPr lang="en-US" altLang="ru-RU" sz="32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Evolution</a:t>
            </a:r>
            <a:br>
              <a:rPr lang="en-US" altLang="ru-RU" sz="32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Змінюється розмір, форма, симптоми (такі як свербіж або чутливість), поверхня (особливо кровотеча) або колір.</a:t>
            </a:r>
            <a:endParaRPr lang="en-US" alt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36E778F-DBEB-5005-908C-882EDEF5F02C}"/>
              </a:ext>
            </a:extLst>
          </p:cNvPr>
          <p:cNvSpPr txBox="1">
            <a:spLocks noChangeArrowheads="1"/>
          </p:cNvSpPr>
          <p:nvPr/>
        </p:nvSpPr>
        <p:spPr>
          <a:xfrm>
            <a:off x="1803168" y="640087"/>
            <a:ext cx="918783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ru-RU" b="1" dirty="0">
                <a:solidFill>
                  <a:schemeClr val="tx1"/>
                </a:solidFill>
                <a:latin typeface="Garamond" pitchFamily="18" charset="0"/>
              </a:rPr>
              <a:t> ABCDE</a:t>
            </a:r>
            <a:r>
              <a:rPr lang="uk-UA" altLang="ru-RU" b="1" dirty="0">
                <a:solidFill>
                  <a:schemeClr val="tx1"/>
                </a:solidFill>
                <a:latin typeface="Garamond" pitchFamily="18" charset="0"/>
              </a:rPr>
              <a:t>-правило</a:t>
            </a:r>
            <a:r>
              <a:rPr lang="en-US" altLang="ru-RU" b="1" dirty="0">
                <a:solidFill>
                  <a:schemeClr val="tx1"/>
                </a:solidFill>
                <a:latin typeface="Garamond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допоможе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в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ранньому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виявленні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злоякісної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Garamond" pitchFamily="18" charset="0"/>
              </a:rPr>
              <a:t>меланоми</a:t>
            </a:r>
            <a:r>
              <a:rPr lang="ru-RU" altLang="ru-RU" b="1" dirty="0">
                <a:solidFill>
                  <a:schemeClr val="tx1"/>
                </a:solidFill>
                <a:latin typeface="Garamond" pitchFamily="18" charset="0"/>
              </a:rPr>
              <a:t> .</a:t>
            </a:r>
            <a:endParaRPr lang="en-US" altLang="ru-RU" b="1" dirty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812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8" name="Picture 4" descr="Basal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528" y="1592571"/>
            <a:ext cx="3888060" cy="3888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6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791" y="1822976"/>
            <a:ext cx="4450947" cy="4567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26528" y="596325"/>
            <a:ext cx="6404516" cy="782638"/>
          </a:xfrm>
        </p:spPr>
        <p:txBody>
          <a:bodyPr>
            <a:normAutofit/>
          </a:bodyPr>
          <a:lstStyle/>
          <a:p>
            <a:r>
              <a:rPr lang="uk-UA" alt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Базальноклітинний</a:t>
            </a:r>
            <a:r>
              <a:rPr lang="uk-UA" alt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рак шкіри</a:t>
            </a:r>
            <a:endParaRPr lang="en-US" alt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3999" y="188914"/>
            <a:ext cx="10028663" cy="719137"/>
          </a:xfrm>
        </p:spPr>
        <p:txBody>
          <a:bodyPr>
            <a:noAutofit/>
          </a:bodyPr>
          <a:lstStyle/>
          <a:p>
            <a:r>
              <a:rPr lang="ru-RU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попереджувальні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ознаки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звернути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03" name="Rectangle 3"/>
          <p:cNvSpPr>
            <a:spLocks noGrp="1" noChangeArrowheads="1"/>
          </p:cNvSpPr>
          <p:nvPr>
            <p:ph idx="1"/>
          </p:nvPr>
        </p:nvSpPr>
        <p:spPr>
          <a:xfrm>
            <a:off x="1523999" y="908051"/>
            <a:ext cx="9716430" cy="4525963"/>
          </a:xfrm>
        </p:spPr>
        <p:txBody>
          <a:bodyPr>
            <a:normAutofit/>
          </a:bodyPr>
          <a:lstStyle/>
          <a:p>
            <a:r>
              <a:rPr lang="ru-RU" altLang="ru-RU" sz="2400" dirty="0">
                <a:latin typeface="Garamond" pitchFamily="18" charset="0"/>
              </a:rPr>
              <a:t>Тверда шишка </a:t>
            </a:r>
            <a:r>
              <a:rPr lang="ru-RU" altLang="ru-RU" sz="2400" dirty="0" err="1">
                <a:latin typeface="Garamond" pitchFamily="18" charset="0"/>
              </a:rPr>
              <a:t>тілесного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або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злегка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червонуватого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кольору</a:t>
            </a:r>
            <a:r>
              <a:rPr lang="ru-RU" altLang="ru-RU" sz="2400" dirty="0">
                <a:latin typeface="Garamond" pitchFamily="18" charset="0"/>
              </a:rPr>
              <a:t>, часто з перламутровою </a:t>
            </a:r>
            <a:r>
              <a:rPr lang="ru-RU" altLang="ru-RU" sz="2400" dirty="0" err="1">
                <a:latin typeface="Garamond" pitchFamily="18" charset="0"/>
              </a:rPr>
              <a:t>облямівкою</a:t>
            </a:r>
            <a:r>
              <a:rPr lang="ru-RU" altLang="ru-RU" sz="2400" dirty="0">
                <a:latin typeface="Garamond" pitchFamily="18" charset="0"/>
              </a:rPr>
              <a:t>. На </a:t>
            </a:r>
            <a:r>
              <a:rPr lang="ru-RU" altLang="ru-RU" sz="2400" dirty="0" err="1">
                <a:latin typeface="Garamond" pitchFamily="18" charset="0"/>
              </a:rPr>
              <a:t>поверхні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можуть</a:t>
            </a:r>
            <a:r>
              <a:rPr lang="ru-RU" altLang="ru-RU" sz="2400" dirty="0">
                <a:latin typeface="Garamond" pitchFamily="18" charset="0"/>
              </a:rPr>
              <a:t> бути </a:t>
            </a:r>
            <a:r>
              <a:rPr lang="ru-RU" altLang="ru-RU" sz="2400" dirty="0" err="1">
                <a:latin typeface="Garamond" pitchFamily="18" charset="0"/>
              </a:rPr>
              <a:t>дрібні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кровоносні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судини</a:t>
            </a:r>
            <a:r>
              <a:rPr lang="ru-RU" altLang="ru-RU" sz="2400" dirty="0">
                <a:latin typeface="Garamond" pitchFamily="18" charset="0"/>
              </a:rPr>
              <a:t>, </a:t>
            </a:r>
            <a:r>
              <a:rPr lang="ru-RU" altLang="ru-RU" sz="2400" dirty="0" err="1">
                <a:latin typeface="Garamond" pitchFamily="18" charset="0"/>
              </a:rPr>
              <a:t>що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надає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йому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червоного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кольору</a:t>
            </a:r>
            <a:r>
              <a:rPr lang="ru-RU" altLang="ru-RU" sz="2400" dirty="0">
                <a:latin typeface="Garamond" pitchFamily="18" charset="0"/>
              </a:rPr>
              <a:t>.</a:t>
            </a:r>
          </a:p>
          <a:p>
            <a:r>
              <a:rPr lang="ru-RU" altLang="ru-RU" sz="2400" dirty="0" err="1">
                <a:latin typeface="Garamond" pitchFamily="18" charset="0"/>
              </a:rPr>
              <a:t>Виразка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або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прищ</a:t>
            </a:r>
            <a:r>
              <a:rPr lang="ru-RU" altLang="ru-RU" sz="2400" dirty="0">
                <a:latin typeface="Garamond" pitchFamily="18" charset="0"/>
              </a:rPr>
              <a:t>, </a:t>
            </a:r>
            <a:r>
              <a:rPr lang="ru-RU" altLang="ru-RU" sz="2400" dirty="0" err="1">
                <a:latin typeface="Garamond" pitchFamily="18" charset="0"/>
              </a:rPr>
              <a:t>що</a:t>
            </a:r>
            <a:r>
              <a:rPr lang="ru-RU" altLang="ru-RU" sz="2400" dirty="0">
                <a:latin typeface="Garamond" pitchFamily="18" charset="0"/>
              </a:rPr>
              <a:t> кровоточить, </a:t>
            </a:r>
            <a:r>
              <a:rPr lang="ru-RU" altLang="ru-RU" sz="2400" dirty="0" err="1">
                <a:latin typeface="Garamond" pitchFamily="18" charset="0"/>
              </a:rPr>
              <a:t>покривається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кіркою</a:t>
            </a:r>
            <a:r>
              <a:rPr lang="ru-RU" altLang="ru-RU" sz="2400" dirty="0">
                <a:latin typeface="Garamond" pitchFamily="18" charset="0"/>
              </a:rPr>
              <a:t>, а </a:t>
            </a:r>
            <a:r>
              <a:rPr lang="ru-RU" altLang="ru-RU" sz="2400" dirty="0" err="1">
                <a:latin typeface="Garamond" pitchFamily="18" charset="0"/>
              </a:rPr>
              <a:t>потім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знову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з’являється</a:t>
            </a:r>
            <a:r>
              <a:rPr lang="ru-RU" altLang="ru-RU" sz="2400" dirty="0">
                <a:latin typeface="Garamond" pitchFamily="18" charset="0"/>
              </a:rPr>
              <a:t>. Будь-яка ранка, яка не </a:t>
            </a:r>
            <a:r>
              <a:rPr lang="ru-RU" altLang="ru-RU" sz="2400" dirty="0" err="1">
                <a:latin typeface="Garamond" pitchFamily="18" charset="0"/>
              </a:rPr>
              <a:t>загоюється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протягом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чотирьох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тижнів</a:t>
            </a:r>
            <a:r>
              <a:rPr lang="ru-RU" altLang="ru-RU" sz="2400" dirty="0">
                <a:latin typeface="Garamond" pitchFamily="18" charset="0"/>
              </a:rPr>
              <a:t>, повинна бути </a:t>
            </a:r>
            <a:r>
              <a:rPr lang="ru-RU" altLang="ru-RU" sz="2400" dirty="0" err="1">
                <a:latin typeface="Garamond" pitchFamily="18" charset="0"/>
              </a:rPr>
              <a:t>обстежена</a:t>
            </a:r>
            <a:r>
              <a:rPr lang="ru-RU" altLang="ru-RU" sz="2400" dirty="0">
                <a:latin typeface="Garamond" pitchFamily="18" charset="0"/>
              </a:rPr>
              <a:t> дерматологом.</a:t>
            </a:r>
          </a:p>
          <a:p>
            <a:r>
              <a:rPr lang="ru-RU" altLang="ru-RU" sz="2400" dirty="0" err="1">
                <a:latin typeface="Garamond" pitchFamily="18" charset="0"/>
              </a:rPr>
              <a:t>Маленьке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червоне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лущення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найчастіше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спостерігається</a:t>
            </a:r>
            <a:r>
              <a:rPr lang="ru-RU" altLang="ru-RU" sz="2400" dirty="0">
                <a:latin typeface="Garamond" pitchFamily="18" charset="0"/>
              </a:rPr>
              <a:t> на </a:t>
            </a:r>
            <a:r>
              <a:rPr lang="ru-RU" altLang="ru-RU" sz="2400" dirty="0" err="1">
                <a:latin typeface="Garamond" pitchFamily="18" charset="0"/>
              </a:rPr>
              <a:t>тулубі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або</a:t>
            </a:r>
            <a:r>
              <a:rPr lang="ru-RU" altLang="ru-RU" sz="2400" dirty="0">
                <a:latin typeface="Garamond" pitchFamily="18" charset="0"/>
              </a:rPr>
              <a:t> </a:t>
            </a:r>
            <a:r>
              <a:rPr lang="ru-RU" altLang="ru-RU" sz="2400" dirty="0" err="1">
                <a:latin typeface="Garamond" pitchFamily="18" charset="0"/>
              </a:rPr>
              <a:t>кінцівках</a:t>
            </a:r>
            <a:r>
              <a:rPr lang="ru-RU" altLang="ru-RU" sz="2400" dirty="0">
                <a:latin typeface="Garamond" pitchFamily="18" charset="0"/>
              </a:rPr>
              <a:t>.</a:t>
            </a:r>
            <a:endParaRPr lang="en-US" altLang="ru-RU" sz="2400" dirty="0">
              <a:latin typeface="Garamond" pitchFamily="18" charset="0"/>
            </a:endParaRPr>
          </a:p>
        </p:txBody>
      </p:sp>
      <p:pic>
        <p:nvPicPr>
          <p:cNvPr id="1536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505" y="4213226"/>
            <a:ext cx="3276600" cy="225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0971" y="3967163"/>
            <a:ext cx="1694058" cy="2492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0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527" y="4229101"/>
            <a:ext cx="3348038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5360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5360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4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>
          <a:xfrm>
            <a:off x="1919288" y="260350"/>
            <a:ext cx="8424862" cy="706438"/>
          </a:xfrm>
        </p:spPr>
        <p:txBody>
          <a:bodyPr>
            <a:normAutofit/>
          </a:bodyPr>
          <a:lstStyle/>
          <a:p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Базальноклітинний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endParaRPr lang="ru-RU" alt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703389" y="1052514"/>
            <a:ext cx="5329237" cy="56165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епідермісу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придатків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нагадують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базальний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епідермісу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пов’язані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характерною стромою.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тенденцію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повільного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росту та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інвазії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зрештою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виразки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звідси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виразка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гризунів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них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припадає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75%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кератиноцитарних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раків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щорічно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діагностуються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США.</a:t>
            </a:r>
          </a:p>
        </p:txBody>
      </p:sp>
      <p:pic>
        <p:nvPicPr>
          <p:cNvPr id="31754" name="Picture 1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75500" y="981075"/>
            <a:ext cx="3240088" cy="2719388"/>
          </a:xfrm>
          <a:noFill/>
          <a:ln/>
        </p:spPr>
      </p:pic>
      <p:pic>
        <p:nvPicPr>
          <p:cNvPr id="31755" name="Picture 11" descr="1048885-1100003-199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75500" y="3933826"/>
            <a:ext cx="3240088" cy="2430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31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200" y="908050"/>
            <a:ext cx="2154238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6917" name="Rectangle 5"/>
          <p:cNvSpPr>
            <a:spLocks noGrp="1" noChangeArrowheads="1"/>
          </p:cNvSpPr>
          <p:nvPr>
            <p:ph type="title"/>
          </p:nvPr>
        </p:nvSpPr>
        <p:spPr>
          <a:xfrm>
            <a:off x="1294819" y="188912"/>
            <a:ext cx="8229600" cy="1143000"/>
          </a:xfrm>
          <a:noFill/>
          <a:ln/>
        </p:spPr>
        <p:txBody>
          <a:bodyPr>
            <a:normAutofit/>
          </a:bodyPr>
          <a:lstStyle/>
          <a:p>
            <a:r>
              <a:rPr lang="uk-UA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Типи </a:t>
            </a:r>
            <a:r>
              <a:rPr lang="uk-UA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базальноклітинного</a:t>
            </a:r>
            <a:r>
              <a:rPr lang="uk-UA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раку шкіри</a:t>
            </a:r>
            <a:endParaRPr lang="en-US" alt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691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294819" y="1021556"/>
            <a:ext cx="4607971" cy="4525963"/>
          </a:xfrm>
          <a:noFill/>
          <a:ln/>
        </p:spPr>
        <p:txBody>
          <a:bodyPr>
            <a:normAutofit/>
          </a:bodyPr>
          <a:lstStyle/>
          <a:p>
            <a:pPr marL="533400" indent="-533400">
              <a:buFontTx/>
              <a:buAutoNum type="arabicPeriod"/>
            </a:pP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Вузлово-виразковий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вузлуватий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3400" indent="-533400">
              <a:buFontTx/>
              <a:buAutoNum type="arabicPeriod"/>
            </a:pP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Поверхневий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мультифокальний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3400" indent="-533400">
              <a:buFontTx/>
              <a:buAutoNum type="arabicPeriod"/>
            </a:pP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Морфеаформний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склерозуючий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3400" indent="-533400">
              <a:buFontTx/>
              <a:buAutoNum type="arabicPeriod"/>
            </a:pP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Пігментований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3400" indent="-533400">
              <a:buFontTx/>
              <a:buAutoNum type="arabicPeriod"/>
            </a:pP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Фіброепітеліома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6920" name="Picture 8" descr="cch3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150" y="908050"/>
            <a:ext cx="2736850" cy="1938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6921" name="Picture 9" descr="cch4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64201" y="4149725"/>
            <a:ext cx="2182813" cy="2565400"/>
          </a:xfrm>
          <a:noFill/>
          <a:ln/>
        </p:spPr>
      </p:pic>
      <p:pic>
        <p:nvPicPr>
          <p:cNvPr id="166922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6" y="4868863"/>
            <a:ext cx="2771775" cy="185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6923" name="Rectangle 11"/>
          <p:cNvSpPr>
            <a:spLocks noChangeArrowheads="1"/>
          </p:cNvSpPr>
          <p:nvPr/>
        </p:nvSpPr>
        <p:spPr bwMode="auto">
          <a:xfrm>
            <a:off x="9840914" y="6021388"/>
            <a:ext cx="649287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ru-RU" sz="2800" b="1">
                <a:latin typeface="Garamond" pitchFamily="18" charset="0"/>
              </a:rPr>
              <a:t>5</a:t>
            </a:r>
            <a:endParaRPr lang="uk-UA" altLang="ru-RU" sz="2800" b="1">
              <a:latin typeface="Garamond" pitchFamily="18" charset="0"/>
            </a:endParaRPr>
          </a:p>
        </p:txBody>
      </p:sp>
      <p:sp>
        <p:nvSpPr>
          <p:cNvPr id="166926" name="Rectangle 14"/>
          <p:cNvSpPr>
            <a:spLocks noChangeArrowheads="1"/>
          </p:cNvSpPr>
          <p:nvPr/>
        </p:nvSpPr>
        <p:spPr bwMode="auto">
          <a:xfrm>
            <a:off x="7104064" y="6021388"/>
            <a:ext cx="649287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ru-RU" sz="2800" b="1">
                <a:latin typeface="Garamond" pitchFamily="18" charset="0"/>
              </a:rPr>
              <a:t>2</a:t>
            </a:r>
            <a:endParaRPr lang="uk-UA" altLang="ru-RU" sz="2800" b="1">
              <a:latin typeface="Garamond" pitchFamily="18" charset="0"/>
            </a:endParaRPr>
          </a:p>
        </p:txBody>
      </p:sp>
      <p:sp>
        <p:nvSpPr>
          <p:cNvPr id="166927" name="Rectangle 15"/>
          <p:cNvSpPr>
            <a:spLocks noChangeArrowheads="1"/>
          </p:cNvSpPr>
          <p:nvPr/>
        </p:nvSpPr>
        <p:spPr bwMode="auto">
          <a:xfrm>
            <a:off x="9767889" y="2060575"/>
            <a:ext cx="649287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ru-RU" sz="2800" b="1">
                <a:latin typeface="Garamond" pitchFamily="18" charset="0"/>
              </a:rPr>
              <a:t>3</a:t>
            </a:r>
            <a:endParaRPr lang="uk-UA" altLang="ru-RU" sz="2800" b="1">
              <a:latin typeface="Garamond" pitchFamily="18" charset="0"/>
            </a:endParaRPr>
          </a:p>
        </p:txBody>
      </p:sp>
      <p:pic>
        <p:nvPicPr>
          <p:cNvPr id="166928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6" y="2949575"/>
            <a:ext cx="2771775" cy="185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6929" name="Rectangle 17"/>
          <p:cNvSpPr>
            <a:spLocks noChangeArrowheads="1"/>
          </p:cNvSpPr>
          <p:nvPr/>
        </p:nvSpPr>
        <p:spPr bwMode="auto">
          <a:xfrm>
            <a:off x="7104064" y="3284538"/>
            <a:ext cx="649287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ru-RU" sz="2800" b="1">
                <a:latin typeface="Garamond" pitchFamily="18" charset="0"/>
              </a:rPr>
              <a:t>1</a:t>
            </a:r>
            <a:endParaRPr lang="uk-UA" altLang="ru-RU" sz="2800" b="1">
              <a:latin typeface="Garamond" pitchFamily="18" charset="0"/>
            </a:endParaRPr>
          </a:p>
        </p:txBody>
      </p:sp>
      <p:sp>
        <p:nvSpPr>
          <p:cNvPr id="166930" name="Rectangle 18"/>
          <p:cNvSpPr>
            <a:spLocks noChangeArrowheads="1"/>
          </p:cNvSpPr>
          <p:nvPr/>
        </p:nvSpPr>
        <p:spPr bwMode="auto">
          <a:xfrm>
            <a:off x="9767889" y="4076700"/>
            <a:ext cx="649287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ru-RU" sz="2800" b="1">
                <a:latin typeface="Garamond" pitchFamily="18" charset="0"/>
              </a:rPr>
              <a:t>4</a:t>
            </a:r>
            <a:endParaRPr lang="uk-UA" altLang="ru-RU" sz="2800" b="1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69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91" name="Rectangle 7"/>
          <p:cNvSpPr>
            <a:spLocks noGrp="1" noChangeArrowheads="1"/>
          </p:cNvSpPr>
          <p:nvPr>
            <p:ph type="title"/>
          </p:nvPr>
        </p:nvSpPr>
        <p:spPr>
          <a:xfrm>
            <a:off x="2187768" y="242287"/>
            <a:ext cx="8229600" cy="1143000"/>
          </a:xfrm>
        </p:spPr>
        <p:txBody>
          <a:bodyPr>
            <a:normAutofit/>
          </a:bodyPr>
          <a:lstStyle/>
          <a:p>
            <a:r>
              <a:rPr lang="uk-UA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Плоскоклітинний</a:t>
            </a:r>
            <a:r>
              <a:rPr lang="uk-UA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 шкіри</a:t>
            </a:r>
            <a:endParaRPr lang="ru-RU" alt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92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1847849" y="1125539"/>
            <a:ext cx="9885363" cy="2185987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злоякісна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пухлина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епідермальних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придаткових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кератиноцитів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плоского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епітелію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слизової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анамнезі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часто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пошкодження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екзогенними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агентами,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діють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канцерогени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такими як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сонячне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іонізуюче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випромінювання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місцеві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подразники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миш’як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всередину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Пухлинні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тенденцію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кератину. Хвороба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Боуена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плоскоклітинна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карцинома 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situ.</a:t>
            </a:r>
          </a:p>
          <a:p>
            <a:pPr>
              <a:lnSpc>
                <a:spcPct val="80000"/>
              </a:lnSpc>
            </a:pP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Веррукозна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карцинома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варіантом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плоскоклітинної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карциноми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низького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злоякісності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клініко-патологічно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чітким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бородавчастим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виглядом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7595" name="Picture 1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50306" y="4339238"/>
            <a:ext cx="3167062" cy="2276475"/>
          </a:xfrm>
          <a:noFill/>
          <a:ln/>
        </p:spPr>
      </p:pic>
      <p:pic>
        <p:nvPicPr>
          <p:cNvPr id="67596" name="Picture 12" descr="lip_cancer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65357" y="4652517"/>
            <a:ext cx="3154939" cy="196319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Плоскоклітинний</a:t>
            </a:r>
            <a:r>
              <a:rPr lang="uk-UA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 шкіри</a:t>
            </a:r>
            <a:endParaRPr lang="en-US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7699" name="Rectangle 3"/>
          <p:cNvSpPr>
            <a:spLocks noGrp="1" noChangeArrowheads="1"/>
          </p:cNvSpPr>
          <p:nvPr>
            <p:ph idx="1"/>
          </p:nvPr>
        </p:nvSpPr>
        <p:spPr>
          <a:xfrm>
            <a:off x="2421943" y="1540189"/>
            <a:ext cx="8915400" cy="3777622"/>
          </a:xfrm>
        </p:spPr>
        <p:txBody>
          <a:bodyPr/>
          <a:lstStyle/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схоже?</a:t>
            </a:r>
          </a:p>
          <a:p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Плоскоклітинний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виглядає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потовщені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червоні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лускаті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горбки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бородавки. Вони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виглядати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відкрита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ранка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покрита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кіркою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7700" name="Picture 4" descr="Squamou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5913" y="3429000"/>
            <a:ext cx="2808287" cy="280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77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25" y="3413125"/>
            <a:ext cx="2533650" cy="284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77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969" y="3429000"/>
            <a:ext cx="2114550" cy="284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577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8212" y="274638"/>
            <a:ext cx="9374187" cy="1143000"/>
          </a:xfrm>
        </p:spPr>
        <p:txBody>
          <a:bodyPr>
            <a:normAutofit/>
          </a:bodyPr>
          <a:lstStyle/>
          <a:p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з'являється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рак?</a:t>
            </a:r>
            <a:endParaRPr lang="en-US" alt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8727" name="Picture 7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8212" y="1034239"/>
            <a:ext cx="1720850" cy="2617787"/>
          </a:xfrm>
          <a:noFill/>
          <a:ln/>
        </p:spPr>
      </p:pic>
      <p:pic>
        <p:nvPicPr>
          <p:cNvPr id="158728" name="Picture 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62940" y="1017032"/>
            <a:ext cx="1703387" cy="2592387"/>
          </a:xfrm>
          <a:noFill/>
          <a:ln/>
        </p:spPr>
      </p:pic>
      <p:sp>
        <p:nvSpPr>
          <p:cNvPr id="158723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1821365" y="3793623"/>
            <a:ext cx="9761034" cy="2586037"/>
          </a:xfrm>
        </p:spPr>
        <p:txBody>
          <a:bodyPr>
            <a:noAutofit/>
          </a:bodyPr>
          <a:lstStyle/>
          <a:p>
            <a:r>
              <a:rPr lang="uk-UA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Плоскоклітинний</a:t>
            </a:r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зростати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кількох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тижнів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з’являється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ділянках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піддаються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сонячному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випромінюванню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таких як голова та шия, руки,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тильна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сторона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долоні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ноги.</a:t>
            </a:r>
          </a:p>
          <a:p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особливо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ретельно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перевіряти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раку,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включають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край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вуха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губу,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 у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місцях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агресивним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8730" name="Picture 10" descr="File:Squamous Cell Carcinoma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12" y="1034239"/>
            <a:ext cx="3889375" cy="2592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587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587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2BF9F1-9C9D-5071-E36A-3E62EDCB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4833" y="275916"/>
            <a:ext cx="10515600" cy="1049005"/>
          </a:xfrm>
        </p:spPr>
        <p:txBody>
          <a:bodyPr>
            <a:normAutofit/>
          </a:bodyPr>
          <a:lstStyle/>
          <a:p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Діагностика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раку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endParaRPr lang="ru-UA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D64D9D-EC25-54C8-25E5-692462F71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1712" y="994421"/>
            <a:ext cx="9684834" cy="4869158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Найбільш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простим 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поширеним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цитологічне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мазків-відбитків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раковоі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̈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виразки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пункціі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̈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невиразкованоі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̈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пухлини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при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наявності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збільшених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лімфовузлів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пункційна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біопсія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останніх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цитологічна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діагностика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неефективна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взяти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невелику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ділянку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пухлини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3х5 мм) для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гістологічного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Інцизійна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біопсія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проводиться скальпелем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місцевим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знеболенням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висікати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зразок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пухлини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нормальною тканиною. </a:t>
            </a:r>
            <a:endParaRPr lang="ru-UA" sz="2400" dirty="0"/>
          </a:p>
        </p:txBody>
      </p:sp>
    </p:spTree>
    <p:extLst>
      <p:ext uri="{BB962C8B-B14F-4D97-AF65-F5344CB8AC3E}">
        <p14:creationId xmlns:p14="http://schemas.microsoft.com/office/powerpoint/2010/main" val="39891647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800px-Dermatoscope1">
            <a:extLst>
              <a:ext uri="{FF2B5EF4-FFF2-40B4-BE49-F238E27FC236}">
                <a16:creationId xmlns:a16="http://schemas.microsoft.com/office/drawing/2014/main" id="{CA1371D3-CAC6-28D3-4742-6D726EF33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00681" y="205757"/>
            <a:ext cx="4044175" cy="303359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E57C7E5-1B9C-DF1E-576D-1AA595F30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566" y="285790"/>
            <a:ext cx="6434254" cy="1143000"/>
          </a:xfrm>
        </p:spPr>
        <p:txBody>
          <a:bodyPr>
            <a:normAutofit/>
          </a:bodyPr>
          <a:lstStyle/>
          <a:p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Діагностика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раку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endParaRPr lang="ru-UA" sz="32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3F69D01-240F-5D80-70D7-FD9E696DD9A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70877" y="1271239"/>
            <a:ext cx="6043961" cy="4854925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Доц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льно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вивчати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пухлину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остоі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̈ л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нзи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льшує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об’єкт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5–6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лупи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невидим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оком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 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пухлині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уточнити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агноз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Можливе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матоскопа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̆ п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илад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льшує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точність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агностики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можлив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найб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льш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анн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об’єктивн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симптоми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  <p:pic>
        <p:nvPicPr>
          <p:cNvPr id="8" name="Picture 9" descr="imgpreviewCAJ2D2Z2">
            <a:extLst>
              <a:ext uri="{FF2B5EF4-FFF2-40B4-BE49-F238E27FC236}">
                <a16:creationId xmlns:a16="http://schemas.microsoft.com/office/drawing/2014/main" id="{3BB7A462-E502-DCB2-6258-D3AC87D8D7DD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00681" y="2966225"/>
            <a:ext cx="4044175" cy="28547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D97129B-2C92-FE64-BBFA-ABF10CECD258}"/>
              </a:ext>
            </a:extLst>
          </p:cNvPr>
          <p:cNvSpPr/>
          <p:nvPr/>
        </p:nvSpPr>
        <p:spPr>
          <a:xfrm>
            <a:off x="7800681" y="2966225"/>
            <a:ext cx="4044175" cy="462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855890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4AD864-BC46-FCAE-EECF-75AF03545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1413" y="624110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Обстеження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хворого на рак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UA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BE3558-A2F9-AE3C-07FA-1935EB9CD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3683" y="1407262"/>
            <a:ext cx="10515600" cy="4826628"/>
          </a:xfrm>
        </p:spPr>
        <p:txBody>
          <a:bodyPr>
            <a:normAutofit lnSpcReduction="10000"/>
          </a:bodyPr>
          <a:lstStyle/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Фізикальне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обстеження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Рентгенографія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ОГК, у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необхідності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КТ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УЗД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регіонарних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лімфатичних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вузлів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Цитологічне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обстеження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відбитків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пухлини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підозри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регіонаре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метастазування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цитологічне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гістологічне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обстеження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лімфовузла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Консультаціі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̈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хірурга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-онколога,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хіміотерапевта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радіолога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терапевта 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анестезіолога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(за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необхідності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2643203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8AB6A1-4F89-E44A-8184-01364ECE4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911" y="313994"/>
            <a:ext cx="8911687" cy="1280890"/>
          </a:xfrm>
        </p:spPr>
        <p:txBody>
          <a:bodyPr>
            <a:normAutofit/>
          </a:bodyPr>
          <a:lstStyle/>
          <a:p>
            <a:r>
              <a:rPr lang="ru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Меланома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239CB2-4C8F-3580-5CB8-A9FB60379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7566" y="1070518"/>
            <a:ext cx="9922727" cy="5363200"/>
          </a:xfrm>
        </p:spPr>
        <p:txBody>
          <a:bodyPr>
            <a:normAutofit fontScale="92500"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агресивне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онкологічне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!!!</a:t>
            </a:r>
          </a:p>
          <a:p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Захворюваність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Україні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скаладає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5,8%.,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занімає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захворюваності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пухлин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Найменшии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̆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частоти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меланоми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нд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ї 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Япон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ї, де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становить до 0,5 на 100 000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емих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жавах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меланома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зуст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чається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част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евищує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20%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(Нова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Зеланд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Авст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я). </a:t>
            </a:r>
          </a:p>
          <a:p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Частота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ювань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меланому се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ед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пост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йно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льшується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ез 12–14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подвоюється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нших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аїнах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ту, 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аїн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спосте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гається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поступове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частоти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ювання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цю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патолог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ю. </a:t>
            </a:r>
          </a:p>
          <a:p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Жінки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хворіють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2–3 рази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чоловіки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хворіють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люди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віком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40–60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хворіють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меланому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рідко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5255202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EE75DF-0FF2-CE50-FB5A-8D1C03B46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9160" y="365126"/>
            <a:ext cx="9424639" cy="719396"/>
          </a:xfrm>
        </p:spPr>
        <p:txBody>
          <a:bodyPr>
            <a:normAutofit/>
          </a:bodyPr>
          <a:lstStyle/>
          <a:p>
            <a:r>
              <a:rPr lang="ru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Меланома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5846C9-8385-C893-999B-D5BC646399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020" y="1233377"/>
            <a:ext cx="9803780" cy="4943586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гіперінсоляція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надмірне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ультрафіолетове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іонізуюче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опромінювання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травми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пігментних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невусів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раса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бліда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шкіра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руде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волосся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блакитні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очі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ластовиння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вітиліго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імунітету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ендокринноі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̈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U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Передракові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післяопікові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рубці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доброякісні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меланоцитарні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ме-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ланомонебезпечні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вроджені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плями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невуси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блакитнии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̆ невус, невус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Отта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пігментнии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̆,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пограничнии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̆, меланоз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Дюбрея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U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Тактика </a:t>
            </a:r>
            <a:r>
              <a:rPr lang="ru-RU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лікаря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пацієнти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меланомонебезпечними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захворюваннями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хворі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меланому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перебувати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диспансерному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обліку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хворі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підозрою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меланому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направлені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спеціалізовану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онкологічну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клініку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Проводиться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регулярнии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̆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диспансернии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̆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огляд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 раз на 3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місяці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та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разі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необхідності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U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6225170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5DBF5CBC-0E0E-C842-A155-BCCB03EEAA9D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2082085" y="3652168"/>
            <a:ext cx="7307242" cy="2596802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Розрізняють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чотири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типи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меланоми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</a:p>
          <a:p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поверхнево-повзуча</a:t>
            </a:r>
            <a:r>
              <a:rPr lang="ru-RU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(65</a:t>
            </a:r>
            <a:r>
              <a:rPr lang="ru-RU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%)</a:t>
            </a:r>
            <a:r>
              <a:rPr lang="ru-RU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вузлова</a:t>
            </a:r>
            <a:r>
              <a:rPr lang="ru-RU" sz="24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(25</a:t>
            </a:r>
            <a:r>
              <a:rPr lang="ru-RU" sz="2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%)</a:t>
            </a:r>
          </a:p>
          <a:p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злоякісна</a:t>
            </a:r>
            <a:r>
              <a:rPr lang="ru-RU" sz="24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лентигінозна</a:t>
            </a:r>
            <a:r>
              <a:rPr lang="ru-RU" sz="24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(5</a:t>
            </a:r>
            <a:r>
              <a:rPr lang="ru-RU" sz="2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%)</a:t>
            </a:r>
          </a:p>
          <a:p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акральна</a:t>
            </a:r>
            <a:r>
              <a:rPr lang="ru-RU" sz="24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лентигінозна</a:t>
            </a:r>
            <a:r>
              <a:rPr lang="ru-RU" sz="24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(5</a:t>
            </a:r>
            <a:r>
              <a:rPr lang="ru-RU" sz="2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%)</a:t>
            </a:r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UA" dirty="0"/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04E4F96A-EB91-A141-0FD2-673908B31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36442" y="175164"/>
            <a:ext cx="3138258" cy="3030667"/>
          </a:xfrm>
          <a:prstGeom prst="rect">
            <a:avLst/>
          </a:prstGeom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D9273658-F3A2-A1D3-AE12-AA0404C94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11511" y="175164"/>
            <a:ext cx="3203819" cy="3030668"/>
          </a:xfrm>
          <a:prstGeom prst="rect">
            <a:avLst/>
          </a:prstGeom>
        </p:spPr>
      </p:pic>
      <p:pic>
        <p:nvPicPr>
          <p:cNvPr id="13" name="Picture 5">
            <a:extLst>
              <a:ext uri="{FF2B5EF4-FFF2-40B4-BE49-F238E27FC236}">
                <a16:creationId xmlns:a16="http://schemas.microsoft.com/office/drawing/2014/main" id="{71CCF557-128C-A224-EBA6-93FD5E1A5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9484" y="175164"/>
            <a:ext cx="3440147" cy="3030667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34360142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8213" y="0"/>
            <a:ext cx="7848600" cy="6834188"/>
          </a:xfr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83D7F8-F188-723D-790E-E732133C5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860" y="306333"/>
            <a:ext cx="10047248" cy="1280890"/>
          </a:xfrm>
        </p:spPr>
        <p:txBody>
          <a:bodyPr>
            <a:normAutofit/>
          </a:bodyPr>
          <a:lstStyle/>
          <a:p>
            <a:r>
              <a:rPr lang="ru-UA" sz="32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Рак ротової порожнини «хвороба занедбаної гігієни». </a:t>
            </a:r>
            <a:endParaRPr lang="ru-UA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C6972C-FFFA-EC75-9D8E-04A586AF8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6860" y="1103971"/>
            <a:ext cx="9597752" cy="4807251"/>
          </a:xfrm>
        </p:spPr>
        <p:txBody>
          <a:bodyPr>
            <a:normAutofit fontScale="92500"/>
          </a:bodyPr>
          <a:lstStyle/>
          <a:p>
            <a:r>
              <a:rPr lang="ru-UA" sz="2400" dirty="0">
                <a:solidFill>
                  <a:srgbClr val="66666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профілактиці раку зазначеної локалізації особливу роль грає турбота про гігієнічний стан зубів. Давно помічено, що у ротовій порожнині найчастіше виникає рак язика, особливо з його бічному краю — там, де язик стикається із зубами. Відомо чимало випадків раку язика, що виник через дряпання краєм зіпсованого зуба (постійна травма сприяла утворенню виразки, яка надалі піддавалася злоякісному переродженню). </a:t>
            </a:r>
          </a:p>
          <a:p>
            <a:r>
              <a:rPr lang="ru-UA" sz="2400" dirty="0">
                <a:solidFill>
                  <a:srgbClr val="66666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Своєчасне видалення або лікування зуба, що травмує язик або слизову оболонку щоки, запобігає розвитку раку порожнини рота. Вже багато років відомо про канцерогенну дію тютюнопаління. </a:t>
            </a:r>
          </a:p>
          <a:p>
            <a:r>
              <a:rPr lang="ru-UA" sz="2400" dirty="0">
                <a:solidFill>
                  <a:srgbClr val="66666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Тютюнові смоли та дим насамперед впливають на слизову оболонку губ, язика, ясен, щік, а потім – на глотку, горло та легені. Не випадково на рак порожнини рота частіше хворіють чоловіки, що палять, а останнім часом і жінки, які пристрастилися до куріння.</a:t>
            </a:r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06352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78C761-65F9-9D59-1FCA-6652E82BF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7768" y="271247"/>
            <a:ext cx="8993458" cy="910782"/>
          </a:xfrm>
        </p:spPr>
        <p:txBody>
          <a:bodyPr>
            <a:normAutofit/>
          </a:bodyPr>
          <a:lstStyle/>
          <a:p>
            <a:r>
              <a:rPr lang="ru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Рак молочної залози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641170-6306-8BAE-53A3-FB8F90227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555" y="1182029"/>
            <a:ext cx="9296671" cy="4740344"/>
          </a:xfrm>
        </p:spPr>
        <p:txBody>
          <a:bodyPr>
            <a:normAutofit/>
          </a:bodyPr>
          <a:lstStyle/>
          <a:p>
            <a:pPr fontAlgn="base"/>
            <a:r>
              <a:rPr lang="ru-UA" sz="2400" dirty="0">
                <a:solidFill>
                  <a:srgbClr val="66666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розвинених країнах світу рак молочної залози (РМЗ) у жінок є найчастішою злоякісною пухлиною. РМЗ розвивається переважно у жінок, що не народжували і не годували грудьми, частіше у віці від 45 до 55 років, тобто. у так званий період нестійкої гормональної рівноваги, хоча може виникати також у жінок інших вікових груп.</a:t>
            </a:r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UA" sz="2400" dirty="0">
                <a:solidFill>
                  <a:srgbClr val="66666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Основне значення в діагностиці РМЗ мають огляд та пальпація молочних залоз. Таке обстеження дозволяє виявляти пухлину у 83% випадків. Проводити самообстеження молочних залоз має кожна жінка 1 раз на місяць. Не рідше 1 раз на рік кожна жінка навіть за відсутності будь-яких видимих ​​порушень має пройти огляд молочних залоз лікаря.</a:t>
            </a:r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8957061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Объект 2">
            <a:extLst>
              <a:ext uri="{FF2B5EF4-FFF2-40B4-BE49-F238E27FC236}">
                <a16:creationId xmlns:a16="http://schemas.microsoft.com/office/drawing/2014/main" id="{AF367BF9-0FF8-49D5-02AA-88D52C1C7F0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67439" y="712943"/>
            <a:ext cx="9728791" cy="5029200"/>
          </a:xfrm>
        </p:spPr>
        <p:txBody>
          <a:bodyPr>
            <a:noAutofit/>
          </a:bodyPr>
          <a:lstStyle/>
          <a:p>
            <a:r>
              <a:rPr lang="ru-RU" altLang="ru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Рак </a:t>
            </a:r>
            <a:r>
              <a:rPr lang="ru-RU" altLang="ru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грудної</a:t>
            </a:r>
            <a:r>
              <a:rPr lang="ru-RU" altLang="ru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altLang="ru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(РГЗ) 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сучасному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найактуальнішою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проблемою в 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структурі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онкологічної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захворюваності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жінок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Захворюваність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становить 36,4 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 100 тис.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(67,1 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 100 тис.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жіночого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0,6 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 100 тис.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чоловічого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 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смертність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сягає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16,8 на 100 тис.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(30,9 на 100 тис.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жінок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0,3 на 100 тис.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чоловіків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 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ранніх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стадіях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хвороби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(так званий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ранній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РГЗ) прогноз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втішний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місцево-поширений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РГЗ,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асоційований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 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поширенням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 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регіонарні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лімфатичні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колектори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пухлинами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великого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розміру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ураженням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парастернальних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надключичних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лімфовузлів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стрімким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перебігом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резистентністю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 </a:t>
            </a:r>
            <a:r>
              <a:rPr lang="ru-RU" alt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alt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поганим прогнозом.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8B34933-2EDB-26E1-3C23-E679079C4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6169" y="669851"/>
            <a:ext cx="8605285" cy="467158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  <a:defRPr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30%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смерті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раку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обумовлені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джерелами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defRPr/>
            </a:pP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індекс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низький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споживання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фруктів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овочів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фізичної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вживання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тютюну</a:t>
            </a:r>
          </a:p>
          <a:p>
            <a:pPr>
              <a:defRPr/>
            </a:pP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вживання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алкоголю</a:t>
            </a:r>
          </a:p>
          <a:p>
            <a:pPr>
              <a:defRPr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UA" altLang="ru-UA" sz="26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Майже половина (46%) всіх зареєстрованих випадків раку молочної залози в </a:t>
            </a:r>
            <a:r>
              <a:rPr kumimoji="0" lang="en-US" altLang="ru-UA" sz="26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III-IV</a:t>
            </a:r>
            <a:r>
              <a:rPr lang="ru-UA" altLang="ru-UA" sz="2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26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UA" altLang="ru-UA" sz="2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адії</a:t>
            </a:r>
            <a:r>
              <a:rPr kumimoji="0" lang="ru-UA" altLang="ru-UA" sz="26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становить 39,7% ( 2019- 28%) 88 випадків з 224 зареєстрованих.</a:t>
            </a:r>
            <a:endParaRPr kumimoji="0" lang="ru-UA" altLang="ru-UA" sz="2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4">
            <a:extLst>
              <a:ext uri="{FF2B5EF4-FFF2-40B4-BE49-F238E27FC236}">
                <a16:creationId xmlns:a16="http://schemas.microsoft.com/office/drawing/2014/main" id="{15D0D9D3-2976-17E4-6409-0099048CA6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323386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Пухлини</a:t>
            </a:r>
            <a:r>
              <a:rPr lang="ru-RU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грудної</a:t>
            </a:r>
            <a:r>
              <a:rPr lang="ru-RU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endParaRPr lang="ru-RU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0177" name="Picture 7" descr="untitled">
            <a:extLst>
              <a:ext uri="{FF2B5EF4-FFF2-40B4-BE49-F238E27FC236}">
                <a16:creationId xmlns:a16="http://schemas.microsoft.com/office/drawing/2014/main" id="{0607030A-270F-114F-07FC-6220A9490DD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25648" y="1143000"/>
            <a:ext cx="3472691" cy="444376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0179" name="Rectangle 5">
            <a:extLst>
              <a:ext uri="{FF2B5EF4-FFF2-40B4-BE49-F238E27FC236}">
                <a16:creationId xmlns:a16="http://schemas.microsoft.com/office/drawing/2014/main" id="{5154B0CF-94B4-9BBD-2EE5-BE0FC2433C7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884556" y="1143000"/>
            <a:ext cx="6296025" cy="5000625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en-US" sz="2400" dirty="0" err="1">
                <a:latin typeface="Times New Roman" panose="02020603050405020304" pitchFamily="18" charset="0"/>
              </a:rPr>
              <a:t>Злоякісні</a:t>
            </a:r>
            <a:endParaRPr lang="ru-RU" altLang="en-US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en-US" sz="2400" dirty="0" err="1">
                <a:latin typeface="Times New Roman" panose="02020603050405020304" pitchFamily="18" charset="0"/>
              </a:rPr>
              <a:t>Доброякісні</a:t>
            </a:r>
            <a:endParaRPr lang="ru-RU" altLang="en-US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en-US" sz="2400" dirty="0" err="1">
                <a:latin typeface="Times New Roman" panose="02020603050405020304" pitchFamily="18" charset="0"/>
              </a:rPr>
              <a:t>Інфекційні</a:t>
            </a:r>
            <a:r>
              <a:rPr lang="ru-RU" altLang="en-US" sz="2400" dirty="0">
                <a:latin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</a:rPr>
              <a:t>захворювання</a:t>
            </a:r>
            <a:endParaRPr lang="ru-RU" altLang="en-US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en-US" sz="2400" dirty="0" err="1">
                <a:latin typeface="Times New Roman" panose="02020603050405020304" pitchFamily="18" charset="0"/>
              </a:rPr>
              <a:t>Наслідки</a:t>
            </a:r>
            <a:r>
              <a:rPr lang="ru-RU" altLang="en-US" sz="2400" dirty="0">
                <a:latin typeface="Times New Roman" panose="02020603050405020304" pitchFamily="18" charset="0"/>
              </a:rPr>
              <a:t> травм та (</a:t>
            </a:r>
            <a:r>
              <a:rPr lang="ru-RU" altLang="en-US" sz="2400" dirty="0" err="1">
                <a:latin typeface="Times New Roman" panose="02020603050405020304" pitchFamily="18" charset="0"/>
              </a:rPr>
              <a:t>або</a:t>
            </a:r>
            <a:r>
              <a:rPr lang="ru-RU" altLang="en-US" sz="2400" dirty="0">
                <a:latin typeface="Times New Roman" panose="02020603050405020304" pitchFamily="18" charset="0"/>
              </a:rPr>
              <a:t>) </a:t>
            </a:r>
            <a:r>
              <a:rPr lang="ru-RU" altLang="en-US" sz="2400" dirty="0" err="1">
                <a:latin typeface="Times New Roman" panose="02020603050405020304" pitchFamily="18" charset="0"/>
              </a:rPr>
              <a:t>обмінних</a:t>
            </a:r>
            <a:r>
              <a:rPr lang="ru-RU" altLang="en-US" sz="2400" dirty="0">
                <a:latin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</a:rPr>
              <a:t>порушень</a:t>
            </a:r>
            <a:endParaRPr lang="ru-RU" altLang="en-US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ru-RU" altLang="en-US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en-US" sz="2400" dirty="0" err="1">
                <a:latin typeface="Times New Roman" panose="02020603050405020304" pitchFamily="18" charset="0"/>
              </a:rPr>
              <a:t>епітеліального</a:t>
            </a:r>
            <a:r>
              <a:rPr lang="ru-RU" altLang="en-US" sz="2400" dirty="0">
                <a:latin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</a:rPr>
              <a:t>походження</a:t>
            </a:r>
            <a:r>
              <a:rPr lang="ru-RU" altLang="en-US" sz="2400" dirty="0">
                <a:latin typeface="Times New Roman" panose="02020603050405020304" pitchFamily="18" charset="0"/>
              </a:rPr>
              <a:t> (з </a:t>
            </a:r>
            <a:r>
              <a:rPr lang="ru-RU" altLang="en-US" sz="2400" dirty="0" err="1">
                <a:latin typeface="Times New Roman" panose="02020603050405020304" pitchFamily="18" charset="0"/>
              </a:rPr>
              <a:t>епітеліальної</a:t>
            </a:r>
            <a:r>
              <a:rPr lang="ru-RU" altLang="en-US" sz="2400" dirty="0">
                <a:latin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</a:rPr>
              <a:t>вистилки</a:t>
            </a:r>
            <a:r>
              <a:rPr lang="ru-RU" altLang="en-US" sz="2400" dirty="0">
                <a:latin typeface="Times New Roman" panose="02020603050405020304" pitchFamily="18" charset="0"/>
              </a:rPr>
              <a:t> проток, </a:t>
            </a:r>
            <a:r>
              <a:rPr lang="ru-RU" altLang="en-US" sz="2400" dirty="0" err="1">
                <a:latin typeface="Times New Roman" panose="02020603050405020304" pitchFamily="18" charset="0"/>
              </a:rPr>
              <a:t>ходів</a:t>
            </a:r>
            <a:r>
              <a:rPr lang="ru-RU" altLang="en-US" sz="2400" dirty="0">
                <a:latin typeface="Times New Roman" panose="02020603050405020304" pitchFamily="18" charset="0"/>
              </a:rPr>
              <a:t> та </a:t>
            </a:r>
            <a:r>
              <a:rPr lang="ru-RU" altLang="en-US" sz="2400" dirty="0" err="1">
                <a:latin typeface="Times New Roman" panose="02020603050405020304" pitchFamily="18" charset="0"/>
              </a:rPr>
              <a:t>часточок</a:t>
            </a:r>
            <a:r>
              <a:rPr lang="ru-RU" altLang="en-US" sz="2400" dirty="0">
                <a:latin typeface="Times New Roman" panose="02020603050405020304" pitchFamily="18" charset="0"/>
              </a:rPr>
              <a:t>); до них </a:t>
            </a:r>
            <a:r>
              <a:rPr lang="ru-RU" altLang="en-US" sz="2400" dirty="0" err="1">
                <a:latin typeface="Times New Roman" panose="02020603050405020304" pitchFamily="18" charset="0"/>
              </a:rPr>
              <a:t>відносяться</a:t>
            </a:r>
            <a:r>
              <a:rPr lang="ru-RU" altLang="en-US" sz="2400" dirty="0">
                <a:latin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</a:rPr>
              <a:t>папіломи</a:t>
            </a:r>
            <a:r>
              <a:rPr lang="ru-RU" altLang="en-US" sz="2400" dirty="0">
                <a:latin typeface="Times New Roman" panose="02020603050405020304" pitchFamily="18" charset="0"/>
              </a:rPr>
              <a:t>, </a:t>
            </a:r>
            <a:r>
              <a:rPr lang="ru-RU" altLang="en-US" sz="2400" dirty="0" err="1">
                <a:latin typeface="Times New Roman" panose="02020603050405020304" pitchFamily="18" charset="0"/>
              </a:rPr>
              <a:t>аденоми</a:t>
            </a:r>
            <a:r>
              <a:rPr lang="ru-RU" altLang="en-US" sz="2400" dirty="0">
                <a:latin typeface="Times New Roman" panose="02020603050405020304" pitchFamily="18" charset="0"/>
              </a:rPr>
              <a:t> та </a:t>
            </a:r>
            <a:r>
              <a:rPr lang="ru-RU" altLang="en-US" sz="2400" dirty="0" err="1">
                <a:latin typeface="Times New Roman" panose="02020603050405020304" pitchFamily="18" charset="0"/>
              </a:rPr>
              <a:t>інші</a:t>
            </a:r>
            <a:r>
              <a:rPr lang="ru-RU" altLang="en-US" sz="2400" dirty="0">
                <a:latin typeface="Times New Roman" panose="02020603050405020304" pitchFamily="18" charset="0"/>
              </a:rPr>
              <a:t>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en-US" sz="2400" dirty="0" err="1">
                <a:latin typeface="Times New Roman" panose="02020603050405020304" pitchFamily="18" charset="0"/>
              </a:rPr>
              <a:t>змішаного</a:t>
            </a:r>
            <a:r>
              <a:rPr lang="ru-RU" altLang="en-US" sz="2400" dirty="0">
                <a:latin typeface="Times New Roman" panose="02020603050405020304" pitchFamily="18" charset="0"/>
              </a:rPr>
              <a:t> з </a:t>
            </a:r>
            <a:r>
              <a:rPr lang="ru-RU" altLang="en-US" sz="2400" dirty="0" err="1">
                <a:latin typeface="Times New Roman" panose="02020603050405020304" pitchFamily="18" charset="0"/>
              </a:rPr>
              <a:t>елементів</a:t>
            </a:r>
            <a:r>
              <a:rPr lang="ru-RU" altLang="en-US" sz="2400" dirty="0">
                <a:latin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</a:rPr>
              <a:t>сполучної</a:t>
            </a:r>
            <a:r>
              <a:rPr lang="ru-RU" altLang="en-US" sz="2400" dirty="0">
                <a:latin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</a:rPr>
              <a:t>тканини</a:t>
            </a:r>
            <a:r>
              <a:rPr lang="ru-RU" altLang="en-US" sz="2400" dirty="0">
                <a:latin typeface="Times New Roman" panose="02020603050405020304" pitchFamily="18" charset="0"/>
              </a:rPr>
              <a:t> та </a:t>
            </a:r>
            <a:r>
              <a:rPr lang="ru-RU" altLang="en-US" sz="2400" dirty="0" err="1">
                <a:latin typeface="Times New Roman" panose="02020603050405020304" pitchFamily="18" charset="0"/>
              </a:rPr>
              <a:t>епітелію</a:t>
            </a:r>
            <a:r>
              <a:rPr lang="ru-RU" altLang="en-US" sz="2400" dirty="0">
                <a:latin typeface="Times New Roman" panose="02020603050405020304" pitchFamily="18" charset="0"/>
              </a:rPr>
              <a:t> (</a:t>
            </a:r>
            <a:r>
              <a:rPr lang="ru-RU" altLang="en-US" sz="2400" dirty="0" err="1">
                <a:latin typeface="Times New Roman" panose="02020603050405020304" pitchFamily="18" charset="0"/>
              </a:rPr>
              <a:t>фіброаденома</a:t>
            </a:r>
            <a:r>
              <a:rPr lang="ru-RU" altLang="en-US" sz="2400" dirty="0">
                <a:latin typeface="Times New Roman" panose="02020603050405020304" pitchFamily="18" charset="0"/>
              </a:rPr>
              <a:t>), </a:t>
            </a:r>
            <a:r>
              <a:rPr lang="ru-RU" altLang="en-US" sz="2400" dirty="0" err="1">
                <a:latin typeface="Times New Roman" panose="02020603050405020304" pitchFamily="18" charset="0"/>
              </a:rPr>
              <a:t>пухлини</a:t>
            </a:r>
            <a:r>
              <a:rPr lang="ru-RU" altLang="en-US" sz="2400" dirty="0">
                <a:latin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</a:rPr>
              <a:t>м'якотканного</a:t>
            </a:r>
            <a:r>
              <a:rPr lang="ru-RU" altLang="en-US" sz="2400" dirty="0">
                <a:latin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</a:rPr>
              <a:t>походження</a:t>
            </a:r>
            <a:r>
              <a:rPr lang="ru-RU" altLang="en-US" sz="2400" dirty="0">
                <a:latin typeface="Times New Roman" panose="02020603050405020304" pitchFamily="18" charset="0"/>
              </a:rPr>
              <a:t> (</a:t>
            </a:r>
            <a:r>
              <a:rPr lang="ru-RU" altLang="en-US" sz="2400" dirty="0" err="1">
                <a:latin typeface="Times New Roman" panose="02020603050405020304" pitchFamily="18" charset="0"/>
              </a:rPr>
              <a:t>ліпома</a:t>
            </a:r>
            <a:r>
              <a:rPr lang="ru-RU" altLang="en-US" sz="2400" dirty="0">
                <a:latin typeface="Times New Roman" panose="02020603050405020304" pitchFamily="18" charset="0"/>
              </a:rPr>
              <a:t>).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en-US" sz="2400" dirty="0" err="1">
                <a:latin typeface="Times New Roman" panose="02020603050405020304" pitchFamily="18" charset="0"/>
              </a:rPr>
              <a:t>дисплазія</a:t>
            </a:r>
            <a:r>
              <a:rPr lang="ru-RU" altLang="en-US" sz="2400" dirty="0">
                <a:latin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</a:rPr>
              <a:t>молочної</a:t>
            </a:r>
            <a:r>
              <a:rPr lang="ru-RU" altLang="en-US" sz="2400" dirty="0">
                <a:latin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</a:rPr>
              <a:t>залози</a:t>
            </a:r>
            <a:r>
              <a:rPr lang="ru-RU" altLang="en-US" sz="2400" dirty="0">
                <a:latin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</a:rPr>
              <a:t>мастопатія</a:t>
            </a:r>
            <a:r>
              <a:rPr lang="ru-RU" altLang="en-US" sz="2400" dirty="0">
                <a:latin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29" name="Picture 2" descr="66454361">
            <a:extLst>
              <a:ext uri="{FF2B5EF4-FFF2-40B4-BE49-F238E27FC236}">
                <a16:creationId xmlns:a16="http://schemas.microsoft.com/office/drawing/2014/main" id="{DE835B76-ABEB-7240-5FED-A74B6F636656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366" y="0"/>
            <a:ext cx="7329268" cy="66842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4">
            <a:extLst>
              <a:ext uri="{FF2B5EF4-FFF2-40B4-BE49-F238E27FC236}">
                <a16:creationId xmlns:a16="http://schemas.microsoft.com/office/drawing/2014/main" id="{E230ECF6-8CE7-9ABC-CEE7-418978209D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47851" y="333375"/>
            <a:ext cx="3744913" cy="706438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Симптоми</a:t>
            </a:r>
            <a:r>
              <a:rPr lang="ru-RU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РГЗ</a:t>
            </a:r>
          </a:p>
        </p:txBody>
      </p:sp>
      <p:sp>
        <p:nvSpPr>
          <p:cNvPr id="75779" name="Rectangle 5">
            <a:extLst>
              <a:ext uri="{FF2B5EF4-FFF2-40B4-BE49-F238E27FC236}">
                <a16:creationId xmlns:a16="http://schemas.microsoft.com/office/drawing/2014/main" id="{BEC22E2F-2389-05D4-C540-F96409B9EA9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76412" y="981075"/>
            <a:ext cx="4222943" cy="5589588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пальпованої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пухлини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молочній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залозі</a:t>
            </a:r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Втягування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соска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Зміна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соска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Зміна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розміру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пахвових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л/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вузлів</a:t>
            </a:r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 «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майданчика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eaLnBrk="1" hangingPunct="1">
              <a:lnSpc>
                <a:spcPct val="90000"/>
              </a:lnSpc>
            </a:pP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 "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лимонної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кірки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</p:txBody>
      </p:sp>
      <p:pic>
        <p:nvPicPr>
          <p:cNvPr id="75777" name="Picture 8" descr="kanker-payudara">
            <a:extLst>
              <a:ext uri="{FF2B5EF4-FFF2-40B4-BE49-F238E27FC236}">
                <a16:creationId xmlns:a16="http://schemas.microsoft.com/office/drawing/2014/main" id="{DF62C695-0C3A-FF50-7B67-B23DB945DD20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20691" y="260350"/>
            <a:ext cx="5507037" cy="6597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4">
            <a:extLst>
              <a:ext uri="{FF2B5EF4-FFF2-40B4-BE49-F238E27FC236}">
                <a16:creationId xmlns:a16="http://schemas.microsoft.com/office/drawing/2014/main" id="{3644B19B-C2D0-3D48-09D6-06651D44F3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620714"/>
            <a:ext cx="8229600" cy="3095625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 </a:t>
            </a:r>
            <a:r>
              <a:rPr lang="ru-RU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лимонної</a:t>
            </a:r>
            <a:r>
              <a:rPr lang="ru-RU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кірки</a:t>
            </a:r>
            <a:r>
              <a:rPr lang="ru-RU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потовщення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набряк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різким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виступом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пір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потових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 </a:t>
            </a:r>
            <a:r>
              <a:rPr lang="ru-RU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майданчика</a:t>
            </a:r>
            <a:r>
              <a:rPr lang="ru-RU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контуру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пальпації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зони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пухлина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Замість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округлої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майданчик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Причини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симптому –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підтягування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підшкірної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клітковини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пухлини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7826" name="Picture 7" descr="симптом площадки">
            <a:extLst>
              <a:ext uri="{FF2B5EF4-FFF2-40B4-BE49-F238E27FC236}">
                <a16:creationId xmlns:a16="http://schemas.microsoft.com/office/drawing/2014/main" id="{BC5B3E00-8B6D-BC15-A918-32948EF9A6C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640" y="3933826"/>
            <a:ext cx="4468304" cy="2435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7827" name="Picture 9" descr="005">
            <a:extLst>
              <a:ext uri="{FF2B5EF4-FFF2-40B4-BE49-F238E27FC236}">
                <a16:creationId xmlns:a16="http://schemas.microsoft.com/office/drawing/2014/main" id="{EB812116-31D9-EDC1-F9DF-A1679735DFF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36950" y="3933825"/>
            <a:ext cx="3816350" cy="2435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>
            <a:extLst>
              <a:ext uri="{FF2B5EF4-FFF2-40B4-BE49-F238E27FC236}">
                <a16:creationId xmlns:a16="http://schemas.microsoft.com/office/drawing/2014/main" id="{7F092A9E-288A-EF15-D9D4-B23CC948CA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9105" y="492337"/>
            <a:ext cx="3810348" cy="4905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Клінічні</a:t>
            </a:r>
            <a:r>
              <a:rPr lang="ru-RU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br>
              <a:rPr lang="ru-RU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раку </a:t>
            </a:r>
            <a:r>
              <a:rPr lang="ru-RU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endParaRPr lang="ru-RU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874" name="Rectangle 3">
            <a:extLst>
              <a:ext uri="{FF2B5EF4-FFF2-40B4-BE49-F238E27FC236}">
                <a16:creationId xmlns:a16="http://schemas.microsoft.com/office/drawing/2014/main" id="{0B9691E7-41EA-3DF1-0165-1916AA2DAE8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257048" y="2446919"/>
            <a:ext cx="3515886" cy="3673475"/>
          </a:xfrm>
        </p:spPr>
        <p:txBody>
          <a:bodyPr>
            <a:normAutofit lnSpcReduction="10000"/>
          </a:bodyPr>
          <a:lstStyle/>
          <a:p>
            <a:pPr marL="609600" indent="-609600">
              <a:buClr>
                <a:schemeClr val="tx1"/>
              </a:buClr>
              <a:buFontTx/>
              <a:buAutoNum type="arabicPeriod"/>
              <a:defRPr/>
            </a:pP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Вузлова</a:t>
            </a:r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buClr>
                <a:schemeClr val="tx1"/>
              </a:buClr>
              <a:buFontTx/>
              <a:buAutoNum type="arabicPeriod"/>
              <a:defRPr/>
            </a:pP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Дифузні</a:t>
            </a:r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Clr>
                <a:schemeClr val="tx1"/>
              </a:buClr>
              <a:defRPr/>
            </a:pP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Інфільтративна</a:t>
            </a:r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Clr>
                <a:schemeClr val="tx1"/>
              </a:buClr>
              <a:defRPr/>
            </a:pP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Набрякла</a:t>
            </a:r>
          </a:p>
          <a:p>
            <a:pPr eaLnBrk="1" hangingPunct="1">
              <a:buClr>
                <a:schemeClr val="tx1"/>
              </a:buClr>
              <a:defRPr/>
            </a:pP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Маститоподібна</a:t>
            </a:r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Clr>
                <a:schemeClr val="tx1"/>
              </a:buClr>
              <a:defRPr/>
            </a:pP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Рожеподібна</a:t>
            </a:r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Clr>
                <a:schemeClr val="tx1"/>
              </a:buClr>
              <a:defRPr/>
            </a:pP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Панцирна</a:t>
            </a:r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Clr>
                <a:schemeClr val="tx1"/>
              </a:buClr>
              <a:buNone/>
              <a:defRPr/>
            </a:pP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  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Атипові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9875" name="Picture 6" descr="ab7c9bb31c2776d5e287f26e8744cf56">
            <a:extLst>
              <a:ext uri="{FF2B5EF4-FFF2-40B4-BE49-F238E27FC236}">
                <a16:creationId xmlns:a16="http://schemas.microsoft.com/office/drawing/2014/main" id="{69F944B4-804D-F0B6-EF86-FAFEFA3A1E50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086" y="2861060"/>
            <a:ext cx="2597931" cy="180460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9876" name="Picture 7" descr="1235899974">
            <a:extLst>
              <a:ext uri="{FF2B5EF4-FFF2-40B4-BE49-F238E27FC236}">
                <a16:creationId xmlns:a16="http://schemas.microsoft.com/office/drawing/2014/main" id="{213B412D-9E60-865E-3A74-B45E11DAED18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04285" y="4616451"/>
            <a:ext cx="2879725" cy="21510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9877" name="Picture 8" descr="after_photo_r235">
            <a:extLst>
              <a:ext uri="{FF2B5EF4-FFF2-40B4-BE49-F238E27FC236}">
                <a16:creationId xmlns:a16="http://schemas.microsoft.com/office/drawing/2014/main" id="{A33B8833-D7CF-DFA3-3C2B-16D522667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454" y="88360"/>
            <a:ext cx="2575198" cy="2668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8" name="Picture 9" descr="ctvby_rakmolzhelezy_07_0x0">
            <a:extLst>
              <a:ext uri="{FF2B5EF4-FFF2-40B4-BE49-F238E27FC236}">
                <a16:creationId xmlns:a16="http://schemas.microsoft.com/office/drawing/2014/main" id="{BF786ABE-340D-357B-239F-8CC6FD69B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1950" y="2273301"/>
            <a:ext cx="28860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9" name="Picture 10" descr="rozhisto">
            <a:extLst>
              <a:ext uri="{FF2B5EF4-FFF2-40B4-BE49-F238E27FC236}">
                <a16:creationId xmlns:a16="http://schemas.microsoft.com/office/drawing/2014/main" id="{EAB198A7-0D21-8631-ADAA-A25BC0B4D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1950" y="54790"/>
            <a:ext cx="2886074" cy="2164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0" name="Picture 11" descr="Pedzheta_rak">
            <a:extLst>
              <a:ext uri="{FF2B5EF4-FFF2-40B4-BE49-F238E27FC236}">
                <a16:creationId xmlns:a16="http://schemas.microsoft.com/office/drawing/2014/main" id="{0113802F-39DE-E0E2-7760-26B69F9AE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453" y="4836115"/>
            <a:ext cx="2575198" cy="1931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1" name="Picture 1" descr="page8image1527552912">
            <a:extLst>
              <a:ext uri="{FF2B5EF4-FFF2-40B4-BE49-F238E27FC236}">
                <a16:creationId xmlns:a16="http://schemas.microsoft.com/office/drawing/2014/main" id="{1C1302F9-0042-D0B9-2D4F-BF8A01550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73" y="64251"/>
            <a:ext cx="12078722" cy="6793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2" name="Picture 1" descr="page8image1526875936">
            <a:extLst>
              <a:ext uri="{FF2B5EF4-FFF2-40B4-BE49-F238E27FC236}">
                <a16:creationId xmlns:a16="http://schemas.microsoft.com/office/drawing/2014/main" id="{C0C6761D-23CB-EC5A-E387-642384A38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5" y="1093788"/>
            <a:ext cx="5919788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3" name="TextBox 3">
            <a:extLst>
              <a:ext uri="{FF2B5EF4-FFF2-40B4-BE49-F238E27FC236}">
                <a16:creationId xmlns:a16="http://schemas.microsoft.com/office/drawing/2014/main" id="{C87A8E40-6127-0C7D-7B28-A8A6AFE723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6138" y="1987550"/>
            <a:ext cx="1727200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UA" altLang="ru-UA" sz="1000">
                <a:latin typeface="Garamond" panose="02020404030301010803" pitchFamily="18" charset="0"/>
              </a:rPr>
              <a:t>* Biology that requires ChT (TNBC, HER2-positive, luminal B-like), to assess response and prognosis and eventually decide on postoperative therapies, should preferentially receive preoperative ChT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UA" altLang="ru-UA" sz="1000">
                <a:latin typeface="Garamond" panose="02020404030301010803" pitchFamily="18" charset="0"/>
              </a:rPr>
              <a:t>** Aggressive phenotypes: TNBC or HER2-positive breast cancer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UA" altLang="ru-UA" sz="1000">
                <a:latin typeface="Garamond" panose="02020404030301010803" pitchFamily="18" charset="0"/>
              </a:rPr>
              <a:t>† If ChT is planned, it should all be given as neoadjuvant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UA" altLang="ru-UA" sz="1000">
                <a:latin typeface="Garamond" panose="02020404030301010803" pitchFamily="18" charset="0"/>
              </a:rPr>
              <a:t>‡ Concomitant postoperative RT, postoperative ET and anti-HER2 therapy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UA" altLang="ru-UA" sz="1800">
              <a:latin typeface="Garamond" panose="02020404030301010803" pitchFamily="18" charset="0"/>
            </a:endParaRPr>
          </a:p>
        </p:txBody>
      </p:sp>
      <p:sp>
        <p:nvSpPr>
          <p:cNvPr id="102404" name="TextBox 5">
            <a:extLst>
              <a:ext uri="{FF2B5EF4-FFF2-40B4-BE49-F238E27FC236}">
                <a16:creationId xmlns:a16="http://schemas.microsoft.com/office/drawing/2014/main" id="{01D9B19F-3032-38E9-A3A3-5F02C7806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3839" y="6315076"/>
            <a:ext cx="51847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UA" altLang="ru-UA" sz="1000">
                <a:latin typeface="Garamond" panose="02020404030301010803" pitchFamily="18" charset="0"/>
              </a:rPr>
              <a:t>2019 ESMO. All rights reserved. esmo.org/Guidelines/Breast-Cancer/Early-Breast-Cancer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Rectangle 2">
            <a:extLst>
              <a:ext uri="{FF2B5EF4-FFF2-40B4-BE49-F238E27FC236}">
                <a16:creationId xmlns:a16="http://schemas.microsoft.com/office/drawing/2014/main" id="{ACB0DA9A-DA55-05DF-6542-9F9B54E79F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17158" y="5300260"/>
            <a:ext cx="6284912" cy="1143000"/>
          </a:xfrm>
        </p:spPr>
        <p:txBody>
          <a:bodyPr/>
          <a:lstStyle/>
          <a:p>
            <a:pPr eaLnBrk="1" hangingPunct="1"/>
            <a:r>
              <a:rPr lang="ru-RU" altLang="en-US" sz="3600" b="1" dirty="0" err="1">
                <a:latin typeface="Garamond" panose="02020404030301010803" pitchFamily="18" charset="0"/>
              </a:rPr>
              <a:t>Хірургічне</a:t>
            </a:r>
            <a:r>
              <a:rPr lang="ru-RU" altLang="en-US" sz="3600" b="1" dirty="0">
                <a:latin typeface="Garamond" panose="02020404030301010803" pitchFamily="18" charset="0"/>
              </a:rPr>
              <a:t> </a:t>
            </a:r>
            <a:r>
              <a:rPr lang="ru-RU" altLang="en-US" sz="3600" b="1" dirty="0" err="1">
                <a:latin typeface="Garamond" panose="02020404030301010803" pitchFamily="18" charset="0"/>
              </a:rPr>
              <a:t>лікування</a:t>
            </a:r>
            <a:endParaRPr lang="ru-RU" altLang="en-US" sz="3600" b="1" dirty="0">
              <a:latin typeface="Garamond" panose="02020404030301010803" pitchFamily="18" charset="0"/>
            </a:endParaRPr>
          </a:p>
        </p:txBody>
      </p:sp>
      <p:pic>
        <p:nvPicPr>
          <p:cNvPr id="103426" name="Picture 12" descr="15790">
            <a:extLst>
              <a:ext uri="{FF2B5EF4-FFF2-40B4-BE49-F238E27FC236}">
                <a16:creationId xmlns:a16="http://schemas.microsoft.com/office/drawing/2014/main" id="{EF1710BE-566A-C973-A6E4-5B6CCA2C66E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151" y="4017171"/>
            <a:ext cx="2540000" cy="203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3425" name="Picture 9" descr="13980">
            <a:extLst>
              <a:ext uri="{FF2B5EF4-FFF2-40B4-BE49-F238E27FC236}">
                <a16:creationId xmlns:a16="http://schemas.microsoft.com/office/drawing/2014/main" id="{18F5E83E-D990-74BF-86D0-6C2D20288CB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29151" y="49852"/>
            <a:ext cx="6129337" cy="4905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3428" name="Rectangle 13">
            <a:extLst>
              <a:ext uri="{FF2B5EF4-FFF2-40B4-BE49-F238E27FC236}">
                <a16:creationId xmlns:a16="http://schemas.microsoft.com/office/drawing/2014/main" id="{C937AF01-B541-26C1-FF46-7B62ABDEB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3757" y="6049171"/>
            <a:ext cx="1222375" cy="3587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ru-UA" sz="1800">
              <a:latin typeface="Garamond" panose="02020404030301010803" pitchFamily="18" charset="0"/>
            </a:endParaRPr>
          </a:p>
        </p:txBody>
      </p:sp>
      <p:sp>
        <p:nvSpPr>
          <p:cNvPr id="103429" name="Rectangle 15">
            <a:extLst>
              <a:ext uri="{FF2B5EF4-FFF2-40B4-BE49-F238E27FC236}">
                <a16:creationId xmlns:a16="http://schemas.microsoft.com/office/drawing/2014/main" id="{11FC292B-5D17-A857-1CEB-094AF0956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2850" y="4652963"/>
            <a:ext cx="1511300" cy="5762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ru-UA" sz="1800"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7" name="Picture 15">
            <a:extLst>
              <a:ext uri="{FF2B5EF4-FFF2-40B4-BE49-F238E27FC236}">
                <a16:creationId xmlns:a16="http://schemas.microsoft.com/office/drawing/2014/main" id="{4559EE60-15AF-0C88-A4E9-202B4B2E9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38" y="3573464"/>
            <a:ext cx="428625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18" name="Picture 17">
            <a:extLst>
              <a:ext uri="{FF2B5EF4-FFF2-40B4-BE49-F238E27FC236}">
                <a16:creationId xmlns:a16="http://schemas.microsoft.com/office/drawing/2014/main" id="{79B8A374-A5CA-3993-A469-B48E11CA2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4" y="215901"/>
            <a:ext cx="3190875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19" name="Picture 19">
            <a:extLst>
              <a:ext uri="{FF2B5EF4-FFF2-40B4-BE49-F238E27FC236}">
                <a16:creationId xmlns:a16="http://schemas.microsoft.com/office/drawing/2014/main" id="{E1CF79F9-1256-BD23-F3B4-3FF3274C6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514" y="2349500"/>
            <a:ext cx="2835275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20" name="Заголовок 1">
            <a:extLst>
              <a:ext uri="{FF2B5EF4-FFF2-40B4-BE49-F238E27FC236}">
                <a16:creationId xmlns:a16="http://schemas.microsoft.com/office/drawing/2014/main" id="{5E3BD2F5-EB22-E7A4-D529-DDEEEA2AC0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25119" y="589739"/>
            <a:ext cx="5348287" cy="530225"/>
          </a:xfrm>
        </p:spPr>
        <p:txBody>
          <a:bodyPr>
            <a:normAutofit fontScale="90000"/>
          </a:bodyPr>
          <a:lstStyle/>
          <a:p>
            <a:br>
              <a:rPr lang="uk-UA" altLang="ru-UA" dirty="0"/>
            </a:br>
            <a:r>
              <a:rPr lang="uk-UA" altLang="ru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ТАТУАЖ = </a:t>
            </a:r>
            <a:br>
              <a:rPr lang="uk-UA" altLang="ru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ЯКІСТЬ </a:t>
            </a:r>
            <a:br>
              <a:rPr lang="uk-UA" altLang="ru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ЖИТТЯ</a:t>
            </a:r>
            <a:endParaRPr lang="ru-UA" altLang="ru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13495-5E32-374E-0CDC-98CEA26A3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4144" y="579505"/>
            <a:ext cx="8911687" cy="1280890"/>
          </a:xfrm>
        </p:spPr>
        <p:txBody>
          <a:bodyPr>
            <a:normAutofit/>
          </a:bodyPr>
          <a:lstStyle/>
          <a:p>
            <a:r>
              <a:rPr lang="ru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Рак шийки матки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100974-6860-CECA-52C1-FBCFB6762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41" y="1460810"/>
            <a:ext cx="8915400" cy="445041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ru-UA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Щорічно у світі реєструється понад 600 тис. нових випадків раку шийки матки (РМШ). </a:t>
            </a:r>
          </a:p>
          <a:p>
            <a:pPr>
              <a:lnSpc>
                <a:spcPct val="110000"/>
              </a:lnSpc>
            </a:pPr>
            <a:r>
              <a:rPr lang="ru-UA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Основним та найбільш перспективним напрямом боротьби з РШМ є профілактика, яка полягає у своєчасному виявленні та адекватному лікуванні фонових, передракових процесів. Нині доведено етіологічну роль вірусу папіломи людини у розвитку РШМ. Розробляються профілактичні та терапевтичні вакцини проти цього вірусу.</a:t>
            </a:r>
          </a:p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UA" altLang="ru-UA" sz="26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Майже половина (46%) всіх зареєстрованих випадків раку шийки матки це поширений пухлиний процес </a:t>
            </a:r>
            <a:r>
              <a:rPr kumimoji="0" lang="en-US" altLang="ru-UA" sz="26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III-IV</a:t>
            </a:r>
            <a:r>
              <a:rPr lang="ru-UA" altLang="ru-UA" sz="2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UA" altLang="ru-UA" sz="26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UA" altLang="ru-UA" sz="2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адії</a:t>
            </a:r>
            <a:r>
              <a:rPr kumimoji="0" lang="ru-UA" altLang="ru-UA" sz="26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(47 з 101 вперше зареєстрованих)</a:t>
            </a:r>
            <a:endParaRPr kumimoji="0" lang="ru-UA" altLang="ru-UA" sz="2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ru-UA" altLang="ru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0709472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4"/>
          <p:cNvSpPr txBox="1">
            <a:spLocks noChangeArrowheads="1"/>
          </p:cNvSpPr>
          <p:nvPr/>
        </p:nvSpPr>
        <p:spPr bwMode="auto">
          <a:xfrm>
            <a:off x="1847850" y="333375"/>
            <a:ext cx="8712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Кольпоскопічні</a:t>
            </a:r>
            <a:r>
              <a:rPr lang="ru-RU" altLang="ru-RU" sz="2400" b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картини</a:t>
            </a:r>
            <a:r>
              <a:rPr lang="ru-RU" altLang="ru-RU" sz="2400" b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раку </a:t>
            </a:r>
            <a:r>
              <a:rPr lang="ru-RU" altLang="ru-RU" sz="2400" b="1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шийки</a:t>
            </a:r>
            <a:r>
              <a:rPr lang="ru-RU" altLang="ru-RU" sz="2400" b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матки</a:t>
            </a:r>
            <a:endParaRPr lang="uk-UA" altLang="ru-RU" sz="2400" b="1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981075"/>
            <a:ext cx="4059238" cy="453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1052514"/>
            <a:ext cx="3960812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Box 7"/>
          <p:cNvSpPr txBox="1">
            <a:spLocks noChangeArrowheads="1"/>
          </p:cNvSpPr>
          <p:nvPr/>
        </p:nvSpPr>
        <p:spPr bwMode="auto">
          <a:xfrm>
            <a:off x="1847850" y="5732464"/>
            <a:ext cx="4032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b="1" u="none">
                <a:latin typeface="Calibri" pitchFamily="34" charset="0"/>
              </a:rPr>
              <a:t>ПРОБА З 3% оцтовою кислотою</a:t>
            </a:r>
            <a:endParaRPr lang="uk-UA" altLang="ru-RU" b="1" u="none">
              <a:latin typeface="Calibri" pitchFamily="34" charset="0"/>
            </a:endParaRPr>
          </a:p>
        </p:txBody>
      </p:sp>
      <p:sp>
        <p:nvSpPr>
          <p:cNvPr id="21510" name="TextBox 8"/>
          <p:cNvSpPr txBox="1">
            <a:spLocks noChangeArrowheads="1"/>
          </p:cNvSpPr>
          <p:nvPr/>
        </p:nvSpPr>
        <p:spPr bwMode="auto">
          <a:xfrm>
            <a:off x="6167439" y="5732464"/>
            <a:ext cx="4249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b="1" u="none">
                <a:latin typeface="Calibri" pitchFamily="34" charset="0"/>
              </a:rPr>
              <a:t>ПРОБА       ШИЛЛЕРА</a:t>
            </a:r>
            <a:endParaRPr lang="uk-UA" altLang="ru-RU" b="1" u="none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1052513"/>
            <a:ext cx="4176713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4" y="1052513"/>
            <a:ext cx="3887787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1992313" y="404814"/>
            <a:ext cx="8064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Проба з 3% </a:t>
            </a:r>
            <a:r>
              <a:rPr lang="ru-RU" altLang="ru-RU" sz="2400" b="1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оцтовою</a:t>
            </a:r>
            <a:r>
              <a:rPr lang="ru-RU" altLang="ru-RU" sz="2400" b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кислотою - «</a:t>
            </a:r>
            <a:r>
              <a:rPr lang="ru-RU" altLang="ru-RU" sz="2400" b="1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атипова</a:t>
            </a:r>
            <a:r>
              <a:rPr lang="ru-RU" altLang="ru-RU" sz="2400" b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МОЗАЇКА»</a:t>
            </a:r>
            <a:endParaRPr lang="uk-UA" altLang="ru-RU" sz="2400" b="1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3" name="TextBox 4"/>
          <p:cNvSpPr txBox="1">
            <a:spLocks noChangeArrowheads="1"/>
          </p:cNvSpPr>
          <p:nvPr/>
        </p:nvSpPr>
        <p:spPr bwMode="auto">
          <a:xfrm>
            <a:off x="1371601" y="5805488"/>
            <a:ext cx="98779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Відзначається</a:t>
            </a:r>
            <a:r>
              <a:rPr lang="ru-RU" altLang="ru-RU" sz="24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поліморфізм</a:t>
            </a:r>
            <a:r>
              <a:rPr lang="ru-RU" altLang="ru-RU" sz="24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кольпоскопических</a:t>
            </a:r>
            <a:r>
              <a:rPr lang="ru-RU" altLang="ru-RU" sz="24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altLang="ru-RU" sz="24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ru-RU" sz="24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характерно для </a:t>
            </a:r>
            <a:r>
              <a:rPr lang="ru-RU" altLang="ru-RU" sz="24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важких</a:t>
            </a:r>
            <a:r>
              <a:rPr lang="ru-RU" altLang="ru-RU" sz="24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уражень</a:t>
            </a:r>
            <a:r>
              <a:rPr lang="ru-RU" altLang="ru-RU" sz="24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шийки</a:t>
            </a:r>
            <a:r>
              <a:rPr lang="ru-RU" altLang="ru-RU" sz="24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матки (CIN III і рак </a:t>
            </a:r>
            <a:r>
              <a:rPr lang="ru-RU" altLang="ru-RU" sz="24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шийки</a:t>
            </a:r>
            <a:r>
              <a:rPr lang="ru-RU" altLang="ru-RU" sz="24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матки)</a:t>
            </a:r>
            <a:endParaRPr lang="uk-UA" altLang="ru-RU" sz="240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4EDEEB-209D-BD26-2B6D-DE67CE92C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473" y="463130"/>
            <a:ext cx="10515600" cy="887205"/>
          </a:xfrm>
        </p:spPr>
        <p:txBody>
          <a:bodyPr>
            <a:normAutofit/>
          </a:bodyPr>
          <a:lstStyle/>
          <a:p>
            <a:r>
              <a:rPr lang="ru-UA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Рак передміхурової залози</a:t>
            </a:r>
            <a:endParaRPr lang="ru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2CC9FF-A386-4302-8542-E9C649F8D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4985" y="1350335"/>
            <a:ext cx="8532542" cy="4826628"/>
          </a:xfrm>
        </p:spPr>
        <p:txBody>
          <a:bodyPr>
            <a:normAutofit/>
          </a:bodyPr>
          <a:lstStyle/>
          <a:p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Рак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передміхурової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залозиможна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виявити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ранньому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етапі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якщо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досліджувати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кров 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наявність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простатичного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специфічного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антигену (ПСА). </a:t>
            </a:r>
          </a:p>
          <a:p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ПСА -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найбільш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цінний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пухлинний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маркер,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дослідження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якого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сироватці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крові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необхідно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для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діагностики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спостереження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перебігом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гіперплазії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раку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передміхурової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залози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Причинами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підвищення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рівня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ПСА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крім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раку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можуть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бути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доброякісна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гіперплазія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простатит,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ішемія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інфаркт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передміхурової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залози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еякуляція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пальцеве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ректальне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дослідження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залози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напередодні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дослідження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4374414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038B16-8D7B-59F7-2F15-BDD00F6DD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456" y="600722"/>
            <a:ext cx="8911687" cy="1280890"/>
          </a:xfrm>
        </p:spPr>
        <p:txBody>
          <a:bodyPr>
            <a:normAutofit/>
          </a:bodyPr>
          <a:lstStyle/>
          <a:p>
            <a:r>
              <a:rPr lang="ru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Рак передміхурової залози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AC34C9-2B62-36AA-5681-2E8F2F184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7717" y="1540188"/>
            <a:ext cx="7237142" cy="4733095"/>
          </a:xfrm>
        </p:spPr>
        <p:txBody>
          <a:bodyPr>
            <a:normAutofit fontScale="92500"/>
          </a:bodyPr>
          <a:lstStyle/>
          <a:p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Крім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того,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пухлина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бути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виявлена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​​при пальцевому ректальному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дослідженні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Пальпацію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проводять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колінно-ліктьовому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положенні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хворого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правому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боці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приведеними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нижніми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кінцівками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Лікар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виявити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симптоми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асиметрію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передміхурової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залози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наявність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кам'янистої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щільності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окремих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ділянок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частки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всієї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залози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нерухомість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передміхурової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залози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інших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органів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малого таза за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рахунок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проростання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пухлини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пальповані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щільні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насінні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бульбашки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щорічному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використанні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цих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методів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можна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виявити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рак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передміхурової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залози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ранній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виліковної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стадії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UA" dirty="0"/>
          </a:p>
        </p:txBody>
      </p:sp>
      <p:pic>
        <p:nvPicPr>
          <p:cNvPr id="4" name="Объект 6">
            <a:extLst>
              <a:ext uri="{FF2B5EF4-FFF2-40B4-BE49-F238E27FC236}">
                <a16:creationId xmlns:a16="http://schemas.microsoft.com/office/drawing/2014/main" id="{682BF199-CC51-BF7C-B7CA-33632D604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494" y="1784334"/>
            <a:ext cx="3208061" cy="320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6512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12160C6-445D-D969-A7DA-6CCDCA464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820" y="391186"/>
            <a:ext cx="10972800" cy="1143000"/>
          </a:xfrm>
        </p:spPr>
        <p:txBody>
          <a:bodyPr>
            <a:normAutofit/>
          </a:bodyPr>
          <a:lstStyle/>
          <a:p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ласифікація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аденокарцином за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Глісоном</a:t>
            </a:r>
            <a:r>
              <a:rPr lang="ru-UA" sz="3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D072B4F-FA6F-FD65-5604-FB9563F99227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81307" y="1106825"/>
            <a:ext cx="8603318" cy="5762326"/>
          </a:xfrm>
        </p:spPr>
        <p:txBody>
          <a:bodyPr>
            <a:normAutofit fontScale="55000" lnSpcReduction="20000"/>
          </a:bodyPr>
          <a:lstStyle/>
          <a:p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Ступінь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 за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Глісоном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UA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Дуже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рідко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зустрічається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практиці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Ніколи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не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бути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первинним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значенням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сумарному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коефіцієнті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Залози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пухлини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мають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нормальний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однакової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розмір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розташовані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вигляді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окремих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компактних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вогнищ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не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інфільтрують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навколишні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тканини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передміхурової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залози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На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відміну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нормальних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залоз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не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містять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шару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базальних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клітин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UA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Ступінь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II за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Глісоном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Пухлина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складається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округлих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залоз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неоднорідних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за формою та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розмірами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Навколишні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тканини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мінімальною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пухлинною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інфільтрацією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простатичної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тканини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Відстань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між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залозами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більше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ніж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ступені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 і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менше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ніж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ступені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III за системою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Глісон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UA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Ступінь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III за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Глісоном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UA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Cтепень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диференціювання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яка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найбільш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часто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зустрічається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Пухлинна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інфільтрація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виражена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Залози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переважно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дрібні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різної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величини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Завжди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розрізняються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просвіти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залоз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Між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залозами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є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сполучна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тканина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гладком'язові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волокна. </a:t>
            </a:r>
            <a:endParaRPr lang="ru-UA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Ступінь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IV за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Глісоном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UA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Залози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зливаються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між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собою, часто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зустрічаються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криброзні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Залози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не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розділені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між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собою стромою,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однак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окремі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сполучнотканинні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елементи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завжди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присутні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Просвіти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залоз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погано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помітні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Краї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ділянок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пухлини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фістончатими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Пухлина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інфільтрує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навколишні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тканини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UA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Ступінь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V за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Глісоном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UA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Найбільш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низькодиференційована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пухлина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Просвіти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залоз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практично не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розрізняються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просвіті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залоз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комедонекроз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Пухлина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росте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між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волокнами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строми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вигляді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шарів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окремих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пухлинних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клітин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UA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UA" dirty="0"/>
          </a:p>
        </p:txBody>
      </p:sp>
      <p:pic>
        <p:nvPicPr>
          <p:cNvPr id="8" name="Объект 7" descr="Схема Глисона">
            <a:extLst>
              <a:ext uri="{FF2B5EF4-FFF2-40B4-BE49-F238E27FC236}">
                <a16:creationId xmlns:a16="http://schemas.microsoft.com/office/drawing/2014/main" id="{B6D48466-D51E-869E-54BD-67C7A3EA8558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10"/>
          <a:stretch>
            <a:fillRect/>
          </a:stretch>
        </p:blipFill>
        <p:spPr bwMode="auto">
          <a:xfrm>
            <a:off x="9680838" y="1095674"/>
            <a:ext cx="2152782" cy="2185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Объект 8" descr="глиссон2005">
            <a:extLst>
              <a:ext uri="{FF2B5EF4-FFF2-40B4-BE49-F238E27FC236}">
                <a16:creationId xmlns:a16="http://schemas.microsoft.com/office/drawing/2014/main" id="{353917A9-E61E-DAB0-F9A1-B78FBE6481D8}"/>
              </a:ext>
            </a:extLst>
          </p:cNvPr>
          <p:cNvPicPr>
            <a:picLocks noGrp="1" noChangeAspect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80838" y="3547638"/>
            <a:ext cx="2103043" cy="25306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87491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12F0A2-03C2-EDEA-19A6-7072AD915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Клінічна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картина раку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передміхурової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залози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залежить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стадії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процесу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UA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CF999F-E13B-773D-B7F5-9C719BBC0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ранніх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стадіях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хворі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практично не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мають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скарг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більш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пізніх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стадіях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симптомокомплекс раку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передміхурової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залози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пов'язаний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двома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основними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проявами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хвороби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симптомами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обструкції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нижніх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сечових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шляхів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прискорене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утруднене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сечовипускання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млявий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струмінь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сечі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т.д.) і симптомами,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викликаними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розповсюдженням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пухлини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гематурія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біль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Основний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симптом,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який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змушує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хворого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звертатися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лікаря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-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біль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який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з'являється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 метастазах 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кістках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Локалізація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болю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зазвичай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відповідає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локалізації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метастазу, за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винятком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кінцівок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де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біль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бути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провідниковою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через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стискання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нервових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корінців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метастатичному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ураженні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хребта.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Біль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має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тенденцію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поступового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посилення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Особливо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різкий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біль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виникає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патологічних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переломах,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можуть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супроводжуватися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компресією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спинного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мозку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розвитком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параплегії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UA" sz="2400" dirty="0"/>
          </a:p>
        </p:txBody>
      </p:sp>
    </p:spTree>
    <p:extLst>
      <p:ext uri="{BB962C8B-B14F-4D97-AF65-F5344CB8AC3E}">
        <p14:creationId xmlns:p14="http://schemas.microsoft.com/office/powerpoint/2010/main" val="11266424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53FA939-19BD-56B5-22BD-561247DA0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55654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Діагностика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раку </a:t>
            </a:r>
            <a:r>
              <a:rPr lang="ru-RU" sz="3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передміхурової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залози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3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фактори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прогнозу </a:t>
            </a:r>
            <a:r>
              <a:rPr lang="ru-RU" sz="3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клінічного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перебігу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захворювання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ru-UA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UA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67AACE9-DC2A-D101-143B-222AA46756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5195" y="1228888"/>
            <a:ext cx="6516201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Найважливішим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етапом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діагностики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стадіювання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РПЗ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залишається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поліфокальна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біопсія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простати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Поліфокальна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біопсія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передміхурової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повинна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виконуватися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10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точок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автоматичних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біопсійних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контролем ТРУЗД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МРТ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наведення</a:t>
            </a:r>
            <a:r>
              <a:rPr lang="ru-UA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ТУР-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біопсія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передміхурової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вважатися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адекватним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методом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дігностіки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(частота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РПЗ при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8%). При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біопсії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отримують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тканину з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периферійної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зони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передміхурової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симетрично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</a:t>
            </a:r>
            <a:r>
              <a:rPr lang="ru-UA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 descr="Биопсийный пистолет MBD-23">
            <a:extLst>
              <a:ext uri="{FF2B5EF4-FFF2-40B4-BE49-F238E27FC236}">
                <a16:creationId xmlns:a16="http://schemas.microsoft.com/office/drawing/2014/main" id="{59454A6E-C447-5A07-2946-5799F803DF9F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6788" y="1106554"/>
            <a:ext cx="3009901" cy="167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Объект 8">
            <a:extLst>
              <a:ext uri="{FF2B5EF4-FFF2-40B4-BE49-F238E27FC236}">
                <a16:creationId xmlns:a16="http://schemas.microsoft.com/office/drawing/2014/main" id="{B2888555-5D9A-6B95-0779-572A96645913}"/>
              </a:ext>
            </a:extLst>
          </p:cNvPr>
          <p:cNvPicPr>
            <a:picLocks noGrp="1" noChangeAspect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01689" y="4900546"/>
            <a:ext cx="3175000" cy="170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D93A5917-F4D2-339D-374F-1B9C48326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6500" y="283544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pic>
        <p:nvPicPr>
          <p:cNvPr id="5121" name="Picture 1">
            <a:extLst>
              <a:ext uri="{FF2B5EF4-FFF2-40B4-BE49-F238E27FC236}">
                <a16:creationId xmlns:a16="http://schemas.microsoft.com/office/drawing/2014/main" id="{4438DA78-D6FF-25DB-EA07-603830205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3" t="24829" r="25197"/>
          <a:stretch>
            <a:fillRect/>
          </a:stretch>
        </p:blipFill>
        <p:spPr bwMode="auto">
          <a:xfrm>
            <a:off x="7520091" y="2835443"/>
            <a:ext cx="2828242" cy="200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8802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CCAE2B-0D46-BF59-DE0D-474548EEE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808" y="501447"/>
            <a:ext cx="8911687" cy="1280890"/>
          </a:xfrm>
        </p:spPr>
        <p:txBody>
          <a:bodyPr>
            <a:normAutofit/>
          </a:bodyPr>
          <a:lstStyle/>
          <a:p>
            <a:r>
              <a:rPr lang="ru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Хірургічне лікування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F4D3AB-9F9C-FAC5-6307-71C640ACB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6429" y="1226634"/>
            <a:ext cx="8911687" cy="5129919"/>
          </a:xfrm>
        </p:spPr>
        <p:txBody>
          <a:bodyPr>
            <a:normAutofit fontScale="92500" lnSpcReduction="20000"/>
          </a:bodyPr>
          <a:lstStyle/>
          <a:p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Основним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методом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лікування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локального РПЗ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є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радикальна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простатектомія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(РПЕ), яка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бути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виконана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відкритим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позадулонним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промежинним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доступами,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лапароскопічним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роботизованим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методом. </a:t>
            </a:r>
          </a:p>
          <a:p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Оперативне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втручання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передбачає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двосторонню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тазову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лімфодиссекцію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яка в основному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необхідна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для правильного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стадіювання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раку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простати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видалення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передміхурової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залози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простатичним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відділом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уретри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накладенням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уретровезікального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анастомозу. </a:t>
            </a:r>
          </a:p>
          <a:p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Показаннями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операції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є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локальний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РПЗ,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очікувана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тривалість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життя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понад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10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років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ПСА до 10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нг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/мл,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показник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Глісон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не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більше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7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балів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даний час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розширені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показання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до РПЕ: Т3а у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пацієнтів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до 65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років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наявність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одного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видалимого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метастатичного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лімфовузла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не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принциповий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показник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Глісон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UA" sz="2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5570144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4CD61A-3904-D99A-0FA8-0CA92E6D7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5195" y="516435"/>
            <a:ext cx="10515600" cy="860685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Рак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щито</a:t>
            </a:r>
            <a:r>
              <a:rPr lang="uk-UA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видної залози</a:t>
            </a:r>
            <a:endParaRPr lang="ru-UA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251E1D-C210-38B2-A1FB-8C6DE6AC1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6498" y="1293541"/>
            <a:ext cx="9698114" cy="4617681"/>
          </a:xfrm>
        </p:spPr>
        <p:txBody>
          <a:bodyPr>
            <a:normAutofit/>
          </a:bodyPr>
          <a:lstStyle/>
          <a:p>
            <a:r>
              <a:rPr lang="ru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Захворюваність на рак щитовидної залози (РЩЗ) в останні роки також неухильно зростає. </a:t>
            </a:r>
          </a:p>
          <a:p>
            <a:r>
              <a:rPr lang="ru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РЩЗ виникає у жінок у 4 рази частіше, ніж у чоловіків, переважно – у віці 30-55 років. </a:t>
            </a:r>
          </a:p>
          <a:p>
            <a:r>
              <a:rPr lang="ru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РЩЗ розвивається на тлі зниження функції щитовидної залози в умовах нестачі йоду або ураження іонізуючим випромінюванням, хімічними канцерогенами, внаслідок тяжких психогенних травм, а також при надмірному захопленні сонячними процедурами. </a:t>
            </a:r>
          </a:p>
          <a:p>
            <a:r>
              <a:rPr lang="ru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Людям із будь-якими захворюваннями щитовидної залози необхідно регулярно спостерігатися у лікаря-ендокринолога, щоб не пропустити виявлення раку на початкових стадіях.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9366375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BF927-F3E7-FC25-BDAB-3AA30FE60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7332" y="691152"/>
            <a:ext cx="8083216" cy="669591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Рак </a:t>
            </a:r>
            <a:r>
              <a:rPr lang="ru-RU" sz="3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щито</a:t>
            </a:r>
            <a:r>
              <a:rPr lang="uk-UA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видної залози. Етіологія</a:t>
            </a:r>
            <a:br>
              <a:rPr lang="ru-UA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E765C6-BAAA-CA07-FF3E-3FFE88231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1893" y="1583473"/>
            <a:ext cx="9742719" cy="4327749"/>
          </a:xfrm>
        </p:spPr>
        <p:txBody>
          <a:bodyPr>
            <a:normAutofit/>
          </a:bodyPr>
          <a:lstStyle/>
          <a:p>
            <a:pPr indent="449580" algn="just"/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лоякісне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зростання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залозі у 75-90% випадків виникає на фоні доброякісного зобу. П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роцент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злоякісних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вузлових форм зобів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коливається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від 6% до 33% для </a:t>
            </a:r>
            <a:r>
              <a:rPr lang="uk-UA" sz="24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солітарних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вузлів і від 0,62% до 12,8% для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множинних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indent="449580" algn="just"/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Хворі відмічають існування пухлини протягом тривалих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термінів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2400" spc="1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/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раження щитовидної залози, які супроводжуються </a:t>
            </a:r>
            <a:r>
              <a:rPr lang="uk-UA" sz="24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тіреотоксикозом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більш стійкі по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відношенню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малігнізації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ніж </a:t>
            </a:r>
            <a:r>
              <a:rPr lang="uk-UA" sz="24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гіпотиреоїдні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6686543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1C50E60-426D-2641-38B2-A1B2FFB56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7498" y="647583"/>
            <a:ext cx="10515600" cy="1325563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Рак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щито</a:t>
            </a:r>
            <a:r>
              <a:rPr lang="uk-UA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видної залози. Причини</a:t>
            </a:r>
            <a:br>
              <a:rPr lang="ru-UA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A3FE52-0935-23DA-6E66-FB715823F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707" y="1516566"/>
            <a:ext cx="9608905" cy="4394656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променеве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навантаження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часто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себе знати доза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радіоактивного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випромінювання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отримана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аварії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ЧАЕС.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провокувати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появу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раку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щитовидної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променева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терапія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на яку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наражалися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голови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шиї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лікуванні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онкологічних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захворювань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спадковість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Фахівці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радять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видаляти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завчасно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щитовидну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залозу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пацієнтам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родичі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хворіли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рак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щитовидної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запобігти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часті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стресові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депресії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куріння</a:t>
            </a:r>
            <a:r>
              <a:rPr lang="ru-RU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br>
              <a:rPr lang="ru-RU" dirty="0">
                <a:effectLst/>
              </a:rPr>
            </a:br>
            <a:endParaRPr lang="ru-RU" dirty="0">
              <a:effectLst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207605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922A0E-6C0E-B305-C8B2-E01C9EF86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028" y="365125"/>
            <a:ext cx="9907772" cy="1325563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Рак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щито</a:t>
            </a:r>
            <a:r>
              <a:rPr lang="uk-UA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видної залози. </a:t>
            </a: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Клініка</a:t>
            </a: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23F955-10E2-56EF-6402-FE68C5171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3789"/>
            <a:ext cx="10515600" cy="4733174"/>
          </a:xfrm>
        </p:spPr>
        <p:txBody>
          <a:bodyPr>
            <a:normAutofit fontScale="85000" lnSpcReduction="20000"/>
          </a:bodyPr>
          <a:lstStyle/>
          <a:p>
            <a:pPr indent="449580" algn="just"/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Збільшення щитоподібної залози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приводить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скарг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наявність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пухлинного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утворення на передній поверхні шиї, «почуття незручності» в області шиї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рухах, застібанні коміра, почуття чужорідного тіла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ковтанні,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осиплість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голосу, сухий кашель. </a:t>
            </a:r>
          </a:p>
          <a:p>
            <a:pPr indent="449580" algn="just"/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Основний місцевий симптом -    збільшення щитоподібної залози або поява в ній більш щільної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дільниці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іноді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вигляді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пухлинного 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вузла в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одній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частці (до 60%), іншу групу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складають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хворі,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яких метастази в </a:t>
            </a:r>
            <a:r>
              <a:rPr lang="uk-UA" sz="24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регионарних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лімфатичних вузлах є першим видимим симптомом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ЩЗ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(до 40 %). </a:t>
            </a:r>
          </a:p>
          <a:p>
            <a:pPr indent="449580" algn="just"/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Однією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основних ознак, що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відображають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біологічний потенціал агресивності пухлини,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її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зростання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Одні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вузли мають </a:t>
            </a:r>
            <a:r>
              <a:rPr lang="uk-UA" sz="24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пальпаційно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чіткі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кордони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гладку поверхню, що свідчить про відмежоване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зростання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інші - неправильну форму, нечіткі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кордони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які характерні для і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нфільтративного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зростання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новоутворення. </a:t>
            </a:r>
          </a:p>
          <a:p>
            <a:pPr indent="449580" algn="just"/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мірі свого розвитку злоякісна пухлина щитоподібної залози проростає капсулу і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починає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розповсюджуватися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сусідні тканини, проростає стінку трахеї, рідше стравохід, м'язи, судинно-нервові пучки шиї,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здушуючи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поворотний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симпатичні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нервові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стовбури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(параліч поворотних нервів, симптом </a:t>
            </a:r>
            <a:r>
              <a:rPr lang="uk-UA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Горнера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судин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насамперед здавлюються вени. У </a:t>
            </a:r>
            <a:r>
              <a:rPr lang="uk-UA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разах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загрудинного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поширення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процесу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наступають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явища </a:t>
            </a:r>
            <a:r>
              <a:rPr lang="uk-UA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uk-UA" sz="24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давлення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зміщення органів і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судин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средостіння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5501938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опухоли на щитовидке">
            <a:extLst>
              <a:ext uri="{FF2B5EF4-FFF2-40B4-BE49-F238E27FC236}">
                <a16:creationId xmlns:a16="http://schemas.microsoft.com/office/drawing/2014/main" id="{915F34C3-E828-2EDD-06B2-FDF30FA25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11" y="2971800"/>
            <a:ext cx="3289478" cy="375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Недифференцированный рак щитовидной железы - план лучевой терапии">
            <a:extLst>
              <a:ext uri="{FF2B5EF4-FFF2-40B4-BE49-F238E27FC236}">
                <a16:creationId xmlns:a16="http://schemas.microsoft.com/office/drawing/2014/main" id="{8F585843-F6A0-E37B-BBCC-DD32EB13753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570" y="446438"/>
            <a:ext cx="7483641" cy="313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B36D4F8-E229-3409-A7BE-5BDFF46D6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570" y="3817936"/>
            <a:ext cx="7483641" cy="2722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рисунок шеи">
            <a:extLst>
              <a:ext uri="{FF2B5EF4-FFF2-40B4-BE49-F238E27FC236}">
                <a16:creationId xmlns:a16="http://schemas.microsoft.com/office/drawing/2014/main" id="{BEE3CDF3-5D42-DE28-E930-D118FD0C5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11" y="227512"/>
            <a:ext cx="3308684" cy="2589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4258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FF1E06-54CA-105F-11D2-F0850264C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416"/>
            <a:ext cx="10515600" cy="1325563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Рак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щито</a:t>
            </a:r>
            <a:r>
              <a:rPr lang="uk-UA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видної залози. Діагностика</a:t>
            </a:r>
            <a:endParaRPr lang="ru-UA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4897CC-4E08-BE5B-C31B-61C27D348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5347"/>
            <a:ext cx="10515600" cy="5149516"/>
          </a:xfrm>
        </p:spPr>
        <p:txBody>
          <a:bodyPr>
            <a:normAutofit fontScale="77500" lnSpcReduction="20000"/>
          </a:bodyPr>
          <a:lstStyle/>
          <a:p>
            <a:pPr marL="514350" indent="-285750" algn="just">
              <a:lnSpc>
                <a:spcPct val="120000"/>
              </a:lnSpc>
              <a:buFont typeface="Wingdings" pitchFamily="2" charset="2"/>
              <a:buChar char="§"/>
            </a:pP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оцінки функціонального </a:t>
            </a:r>
            <a:r>
              <a:rPr lang="uk-UA" sz="29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стану</a:t>
            </a: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щитоподібної залози застосовують </a:t>
            </a:r>
            <a:r>
              <a:rPr lang="uk-UA" sz="29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лабораторні методи визначення рівнів гормонів щитовидної залози </a:t>
            </a: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сироватці крові (рівень </a:t>
            </a:r>
            <a:r>
              <a:rPr lang="uk-UA" sz="29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загального</a:t>
            </a: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вільного Т3 і Т4, співвідношення Т3/Т4, рівня </a:t>
            </a:r>
            <a:r>
              <a:rPr lang="uk-UA" sz="29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ТТГ)</a:t>
            </a: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marL="514350" indent="-285750" algn="just">
              <a:lnSpc>
                <a:spcPct val="120000"/>
              </a:lnSpc>
              <a:buFont typeface="Wingdings" pitchFamily="2" charset="2"/>
              <a:buChar char="§"/>
            </a:pPr>
            <a:r>
              <a:rPr lang="uk-UA" sz="29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Визначення рівня </a:t>
            </a:r>
            <a:r>
              <a:rPr lang="uk-UA" sz="2900" b="1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тіреоглобуліна</a:t>
            </a:r>
            <a:r>
              <a:rPr lang="uk-UA" sz="29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uk-UA" sz="29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ТГ</a:t>
            </a: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– діагностика </a:t>
            </a:r>
            <a:r>
              <a:rPr lang="uk-UA" sz="29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підгострого</a:t>
            </a: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9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тіреоїдита</a:t>
            </a: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має </a:t>
            </a:r>
            <a:r>
              <a:rPr lang="uk-UA" sz="29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прогностичне</a:t>
            </a: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значення в лікуванні Р</a:t>
            </a:r>
            <a:r>
              <a:rPr lang="uk-UA" sz="29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ЩЗ</a:t>
            </a: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marL="514350" indent="-285750" algn="just">
              <a:lnSpc>
                <a:spcPct val="120000"/>
              </a:lnSpc>
              <a:buFont typeface="Wingdings" pitchFamily="2" charset="2"/>
              <a:buChar char="§"/>
            </a:pPr>
            <a:r>
              <a:rPr lang="uk-UA" sz="29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Визначення рівня </a:t>
            </a:r>
            <a:r>
              <a:rPr lang="uk-UA" sz="2900" b="1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тіреокальцитоніна</a:t>
            </a:r>
            <a:r>
              <a:rPr lang="uk-UA" sz="29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найважливіший критерій діагностики </a:t>
            </a:r>
            <a:r>
              <a:rPr lang="uk-UA" sz="29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медулярного</a:t>
            </a: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рака, а також своєчасного виявлення рецидиву </a:t>
            </a:r>
            <a:r>
              <a:rPr lang="uk-UA" sz="29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після</a:t>
            </a: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проведення радикального лікування. </a:t>
            </a:r>
          </a:p>
          <a:p>
            <a:pPr marL="514350" indent="-285750" algn="just">
              <a:lnSpc>
                <a:spcPct val="120000"/>
              </a:lnSpc>
              <a:buFont typeface="Wingdings" pitchFamily="2" charset="2"/>
              <a:buChar char="§"/>
            </a:pPr>
            <a:r>
              <a:rPr lang="uk-UA" sz="29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Імунологічне дослідження </a:t>
            </a: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крові </a:t>
            </a:r>
            <a:r>
              <a:rPr lang="uk-UA" sz="29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включає</a:t>
            </a: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себе визначення рівня антитіл до </a:t>
            </a:r>
            <a:r>
              <a:rPr lang="uk-UA" sz="29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тіреоглобуліну</a:t>
            </a: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uk-UA" sz="29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АТ</a:t>
            </a: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uk-UA" sz="29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ТГ</a:t>
            </a: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антитіл до </a:t>
            </a:r>
            <a:r>
              <a:rPr lang="uk-UA" sz="29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мікросомальної</a:t>
            </a: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фракції (</a:t>
            </a:r>
            <a:r>
              <a:rPr lang="uk-UA" sz="29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тіреоїдної</a:t>
            </a: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9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пероксідази</a:t>
            </a: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антитіл до другого колоїдного </a:t>
            </a:r>
            <a:r>
              <a:rPr lang="uk-UA" sz="29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антигену</a:t>
            </a: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антитіл до </a:t>
            </a:r>
            <a:r>
              <a:rPr lang="uk-UA" sz="29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рецептору</a:t>
            </a: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9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ТТГ</a:t>
            </a:r>
            <a:r>
              <a:rPr lang="uk-UA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UA" sz="2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9911429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AF3FDF-0FC2-C169-E698-751980A21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9354" y="360948"/>
            <a:ext cx="9555497" cy="716714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Рак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щито</a:t>
            </a:r>
            <a:r>
              <a:rPr lang="uk-UA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видної залози. Діагностика</a:t>
            </a:r>
            <a:endParaRPr lang="ru-UA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C79149-008A-AB2F-48AD-AD0121846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0710" y="1480720"/>
            <a:ext cx="6172200" cy="4486943"/>
          </a:xfrm>
        </p:spPr>
        <p:txBody>
          <a:bodyPr>
            <a:normAutofit lnSpcReduction="10000"/>
          </a:bodyPr>
          <a:lstStyle/>
          <a:p>
            <a:pPr indent="449580" algn="just"/>
            <a:r>
              <a:rPr lang="uk-UA" sz="2400" b="1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УЗД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</a:p>
          <a:p>
            <a:pPr indent="449580" algn="just"/>
            <a:r>
              <a:rPr lang="uk-UA" sz="2400" b="1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</a:t>
            </a:r>
            <a:r>
              <a:rPr lang="uk-U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b="1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 МРТ</a:t>
            </a:r>
            <a:r>
              <a:rPr lang="uk-U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контрастом</a:t>
            </a:r>
            <a:endParaRPr lang="en-US" sz="24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/>
            <a:r>
              <a:rPr lang="uk-UA" sz="2400" b="1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Радіонуклідне</a:t>
            </a:r>
            <a:r>
              <a:rPr lang="uk-U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сканування і </a:t>
            </a:r>
            <a:r>
              <a:rPr lang="uk-UA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сцинтіграфія</a:t>
            </a:r>
            <a:r>
              <a:rPr lang="uk-U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щитоподібної залози 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(дає можливість судити про функціональну активність дифузного або вузлового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ураження)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астосовують 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uk-UA" sz="2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131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Tc</a:t>
            </a:r>
            <a:r>
              <a:rPr lang="uk-UA" sz="2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99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/>
            <a:r>
              <a:rPr lang="uk-UA" sz="2400" b="1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Тонкогольна</a:t>
            </a:r>
            <a:r>
              <a:rPr lang="uk-U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b="1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аспіраційна</a:t>
            </a:r>
            <a:r>
              <a:rPr lang="uk-U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b="1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біопсія</a:t>
            </a:r>
            <a:r>
              <a:rPr lang="uk-U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400" b="1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</a:t>
            </a:r>
            <a:r>
              <a:rPr lang="uk-U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</a:t>
            </a:r>
            <a:r>
              <a:rPr lang="uk-UA" sz="24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нформатівність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даної методики за даними різних авторів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складає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від 32 до 80%</a:t>
            </a:r>
            <a:endParaRPr lang="ru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EEC9320-1DC5-37E5-1CC7-8D9FFE6F9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82" y="1564941"/>
            <a:ext cx="5230628" cy="330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6814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FC098D1D-25F2-3797-0238-6682589D7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0690" y="311876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Рак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щито</a:t>
            </a:r>
            <a:r>
              <a:rPr lang="uk-UA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видної залози. Класифікація</a:t>
            </a:r>
            <a:endParaRPr lang="ru-UA" sz="320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2F01E60F-A909-3655-E02E-2D9B4178C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8733" y="952321"/>
            <a:ext cx="10515600" cy="4685047"/>
          </a:xfrm>
        </p:spPr>
        <p:txBody>
          <a:bodyPr>
            <a:noAutofit/>
          </a:bodyPr>
          <a:lstStyle/>
          <a:p>
            <a:r>
              <a:rPr lang="ru-RU" sz="2400" b="1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Папілярний</a:t>
            </a:r>
            <a:r>
              <a:rPr lang="ru-RU" sz="2400" b="1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рак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зустрічається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часто — в 75%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даної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патології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патологічного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супроводжується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первинним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ураженням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частки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відсутності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лікувального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перекидається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весь орган. </a:t>
            </a:r>
            <a:r>
              <a:rPr lang="ru-RU" sz="2400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иявлений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ранній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більшою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мірою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піддається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повному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виліковуванню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b="1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Фолікулярний</a:t>
            </a:r>
            <a:r>
              <a:rPr lang="ru-RU" sz="2400" b="1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рак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поширеністю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патологічного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межах самого органу,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метастази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вкрай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рідко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виходять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Прогноз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благоприємний</a:t>
            </a:r>
            <a:r>
              <a:rPr lang="ru-RU" sz="240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0" i="0" u="none" strike="noStrike" dirty="0">
              <a:solidFill>
                <a:srgbClr val="20202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Медулярний</a:t>
            </a:r>
            <a:r>
              <a:rPr lang="ru-RU" sz="2400" b="1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рак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хірургічне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втручання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низьку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результативність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прогноз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18-20%,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відзначається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проростання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метастаз в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сусідні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b="1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Анапластичний</a:t>
            </a:r>
            <a:r>
              <a:rPr lang="ru-RU" sz="2400" b="1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рак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рідкісний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виживаність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найменша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3%. Велика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метастаз,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проникають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сусідні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роблять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нерезультативним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хірургічне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втручання</a:t>
            </a:r>
            <a:r>
              <a:rPr lang="ru-RU" sz="2400" b="0" i="0" u="none" strike="noStrike" dirty="0">
                <a:solidFill>
                  <a:srgbClr val="20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7125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C71A4E-54C2-4925-AEC4-C52438F25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9070" y="376276"/>
            <a:ext cx="10246895" cy="1325563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Рак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щито</a:t>
            </a:r>
            <a:r>
              <a:rPr lang="uk-UA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видної залози. </a:t>
            </a:r>
            <a:r>
              <a:rPr lang="uk-UA" sz="3200" b="1" spc="1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Регіонарне</a:t>
            </a: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b="1" spc="1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метастазування</a:t>
            </a: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0D6BFC-E910-F5B5-204F-EF6186825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4609" y="1247987"/>
            <a:ext cx="10134600" cy="5233737"/>
          </a:xfrm>
        </p:spPr>
        <p:txBody>
          <a:bodyPr>
            <a:normAutofit/>
          </a:bodyPr>
          <a:lstStyle/>
          <a:p>
            <a:pPr indent="449580" algn="just"/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Рак щитовидної залози має виражену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здатність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метастазувати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Метастазування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залежить від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гістологічної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приналежності пухлини,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міри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злоякісності, місцевої поширеності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пухлинного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процесу,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загального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стану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реактивності організму. </a:t>
            </a:r>
            <a:endParaRPr lang="ru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/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рака щитовидної залози найбільш характерне ураження метастазами глибоких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яремних 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мфовузлів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(верхні 93,8%, середні 88,1%, нижні 95,3%),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відмічене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часте залучення до процесу </a:t>
            </a:r>
            <a:r>
              <a:rPr lang="uk-UA" sz="24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загрудинних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(56,8%) і </a:t>
            </a:r>
            <a:r>
              <a:rPr lang="uk-UA" sz="24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паратрахеальних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(47,3%) лімфатичних вузлів, а також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лімфовузлів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ходу додаткового </a:t>
            </a:r>
            <a:r>
              <a:rPr lang="uk-UA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нерва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гілок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поверхневої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артерії шиї (59,7%).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хворих молодого віку (до 40 років) </a:t>
            </a:r>
            <a:r>
              <a:rPr lang="uk-UA" sz="24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регіонарні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метастази спостерігаються частіше за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рахунок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переважання в цій групі хворих диференційованих пухлин.</a:t>
            </a:r>
            <a:endParaRPr lang="ru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964813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9C4622-4633-91D7-BC67-F8766527C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825" y="624110"/>
            <a:ext cx="9768468" cy="1280890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Рак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щито</a:t>
            </a:r>
            <a:r>
              <a:rPr lang="uk-UA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видної залози. </a:t>
            </a:r>
            <a:r>
              <a:rPr lang="uk-UA" sz="3200" b="1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Віддалене</a:t>
            </a: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b="1" spc="1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метастазування</a:t>
            </a: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F93FCF-4F23-2C01-7C6A-0B815E5E8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2254" y="1540189"/>
            <a:ext cx="9564300" cy="3777622"/>
          </a:xfrm>
        </p:spPr>
        <p:txBody>
          <a:bodyPr>
            <a:normAutofit lnSpcReduction="10000"/>
          </a:bodyPr>
          <a:lstStyle/>
          <a:p>
            <a:pPr indent="449580" algn="just"/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спостерігається </a:t>
            </a:r>
            <a:r>
              <a:rPr lang="uk-UA" sz="2400" spc="1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лише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7-17% </a:t>
            </a:r>
          </a:p>
          <a:p>
            <a:pPr indent="449580" algn="just"/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люблені ділянки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метастазування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легені і кістки. </a:t>
            </a:r>
          </a:p>
          <a:p>
            <a:pPr indent="449580" algn="just"/>
            <a:endParaRPr lang="uk-UA" sz="24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Метастази в легені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більшості хворих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множинні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супроводжуються </a:t>
            </a:r>
            <a:r>
              <a:rPr lang="uk-UA" sz="24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генерализацією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процесу. </a:t>
            </a:r>
          </a:p>
          <a:p>
            <a:pPr indent="0" algn="just">
              <a:buNone/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Кісткові метастази також носять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множинний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носять </a:t>
            </a:r>
            <a:r>
              <a:rPr lang="uk-UA" sz="24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остеолітичний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рідше змішаний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локалізуються в плоских, рідше в трубчастих кістках; характерне повільне прогресування метастазів в кістці.</a:t>
            </a:r>
            <a:endParaRPr lang="ru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0262602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EEEE9E-ECB3-BF61-0D46-C6D050DAB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351" y="1333834"/>
            <a:ext cx="5998037" cy="625642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Рак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щито</a:t>
            </a:r>
            <a:r>
              <a:rPr lang="uk-UA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видної залози. </a:t>
            </a:r>
            <a:br>
              <a:rPr lang="uk-UA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Лікування</a:t>
            </a:r>
            <a:endParaRPr lang="ru-UA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1690C6-DB45-772E-A1C2-26A526012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458536"/>
            <a:ext cx="6172200" cy="3811588"/>
          </a:xfrm>
        </p:spPr>
        <p:txBody>
          <a:bodyPr>
            <a:normAutofit/>
          </a:bodyPr>
          <a:lstStyle/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2400" i="0" u="none" strike="noStrike" dirty="0" err="1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Хірургічне</a:t>
            </a:r>
            <a:r>
              <a:rPr lang="ru-RU" sz="2400" i="0" u="none" strike="noStrike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u="none" strike="noStrike" dirty="0" err="1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видалення</a:t>
            </a:r>
            <a:r>
              <a:rPr lang="ru-RU" sz="2400" i="0" u="none" strike="noStrike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u="none" strike="noStrike" dirty="0" err="1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пухлини</a:t>
            </a:r>
            <a:r>
              <a:rPr lang="ru-RU" sz="2400" i="0" u="none" strike="noStrike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(субтотальна </a:t>
            </a:r>
            <a:r>
              <a:rPr lang="ru-RU" sz="2400" i="0" u="none" strike="noStrike" dirty="0" err="1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i="0" u="none" strike="noStrike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тотальна </a:t>
            </a:r>
            <a:r>
              <a:rPr lang="ru-RU" sz="2400" i="0" u="none" strike="noStrike" dirty="0" err="1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тіріоідектомія</a:t>
            </a:r>
            <a:r>
              <a:rPr lang="ru-RU" sz="2400" i="0" u="none" strike="noStrike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2400" i="0" u="none" strike="noStrike" dirty="0" err="1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2400" i="0" u="none" strike="noStrike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u="none" strike="noStrike" dirty="0" err="1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радіоактивним</a:t>
            </a:r>
            <a:r>
              <a:rPr lang="ru-RU" sz="2400" i="0" u="none" strike="noStrike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йодом (особливо </a:t>
            </a:r>
            <a:r>
              <a:rPr lang="ru-RU" sz="2400" i="0" u="none" strike="noStrike" dirty="0" err="1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</a:t>
            </a:r>
            <a:r>
              <a:rPr lang="ru-RU" sz="2400" i="0" u="none" strike="noStrike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i="0" u="none" strike="noStrike" dirty="0" err="1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метастазуванні</a:t>
            </a:r>
            <a:r>
              <a:rPr lang="ru-RU" sz="2400" i="0" u="none" strike="noStrike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2400" i="0" u="none" strike="noStrike" dirty="0" err="1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Променева</a:t>
            </a:r>
            <a:r>
              <a:rPr lang="ru-RU" sz="2400" i="0" u="none" strike="noStrike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u="none" strike="noStrike" dirty="0" err="1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терапія</a:t>
            </a:r>
            <a:r>
              <a:rPr lang="ru-RU" sz="2400" i="0" u="none" strike="noStrike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u="none" strike="noStrike" dirty="0" err="1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рентгентерапевтичними</a:t>
            </a:r>
            <a:r>
              <a:rPr lang="ru-RU" sz="2400" i="0" u="none" strike="noStrike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установками</a:t>
            </a:r>
          </a:p>
          <a:p>
            <a:pPr marL="0" indent="0" algn="just">
              <a:buNone/>
            </a:pPr>
            <a: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117814-BA3B-47C5-FEFE-D5EF4DD3D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1" y="190725"/>
            <a:ext cx="4870366" cy="64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2843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9A02C77-85F3-5EEC-3D8B-ADAC1494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6904"/>
            <a:ext cx="10515600" cy="397043"/>
          </a:xfrm>
        </p:spPr>
        <p:txBody>
          <a:bodyPr>
            <a:normAutofit fontScale="90000"/>
          </a:bodyPr>
          <a:lstStyle/>
          <a:p>
            <a:r>
              <a:rPr lang="ru-UA" sz="32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Радіоактивний йод для лікування щитовидної залози</a:t>
            </a:r>
            <a:br>
              <a:rPr lang="ru-UA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C1F0D35-107A-38B8-9356-EFDF608EB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UA" sz="2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 щитовидної залози радіойодом практикується вже більше 50 років. Його основне завдання – лікування гіпотиреозу після того, як інші види терапії не принесли успіху або виявляється кращим для пацієнта, а також для боротьби з раком і метастазуванням. Це селективна променева терапія, призначена для знищення залишкової ракової тканини, що залишається після операції. Можна застосувати терапію як для дорослих, так і для дітей. Радіоактивний йод (I</a:t>
            </a:r>
            <a:r>
              <a:rPr lang="ru-UA" sz="2400" baseline="30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131</a:t>
            </a:r>
            <a:r>
              <a:rPr lang="ru-UA" sz="2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– радіоактивна форма йоду, яка використовується для обстеження щитовидної залози і лікування її захворювань. Період напіврозпаду ізотопу = 8 діб.</a:t>
            </a:r>
            <a:endParaRPr lang="ru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57097720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C44F7A-4D72-3A9C-3878-E20ABAD52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3633" y="502728"/>
            <a:ext cx="10512425" cy="531812"/>
          </a:xfrm>
        </p:spPr>
        <p:txBody>
          <a:bodyPr>
            <a:normAutofit fontScale="90000"/>
          </a:bodyPr>
          <a:lstStyle/>
          <a:p>
            <a:r>
              <a:rPr lang="ru-UA" sz="32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Радіоактивний йод для лікування щитовидної залози</a:t>
            </a:r>
            <a:endParaRPr lang="ru-UA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8012C2-CC14-1960-400A-B8991B9948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41795" y="1360450"/>
            <a:ext cx="6568067" cy="5262452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ru-UA" sz="26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Щитовидній залозі для функціонування та продукування гормонів необхідний молекулярний йод. Амінокислота тирозин пов'язує 4 молекули йоду, утворюючи гормон тироксину Т4.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UA" sz="26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Тому при попаданні в організм радіоактивного ізотопу, заліза також активно його поглинає з кровотоку, ніж будь-яка інша тканина в організмі.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UA" sz="26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Йод концентрується в залозі і випромінювання починає руйнувати її клітини, зменшуючи, відповідно, й продукування гормонів Т4 і Т3. При цьому, гинуть як пухлинні, так і здорові клітини залози.</a:t>
            </a:r>
            <a:endParaRPr lang="ru-UA" sz="2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  <p:pic>
        <p:nvPicPr>
          <p:cNvPr id="7" name="Рисунок 6" descr="радиойодтерапия">
            <a:hlinkClick r:id="rId2"/>
            <a:extLst>
              <a:ext uri="{FF2B5EF4-FFF2-40B4-BE49-F238E27FC236}">
                <a16:creationId xmlns:a16="http://schemas.microsoft.com/office/drawing/2014/main" id="{939B401E-14F2-7612-AF95-03FB0CF85D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6" y="1884881"/>
            <a:ext cx="4512365" cy="30985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889140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6C9220-F1D0-4C7C-1F0C-3DFDA0143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 dirty="0"/>
              <a:t>Рак шийки матки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F1370B-D352-F8E8-C693-42FE8D23D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Захворюваність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рак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шийки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матки в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цілому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знижується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проте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чітко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простежується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зростання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захворюваності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рак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шийки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матки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серед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молодих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жінок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до 40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років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і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особливо у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віковій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групі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до 29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років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Найвагомішими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чинниками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ризику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є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ранній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початок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статевого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життя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велика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кількість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сексуальних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партнерів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ранні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перші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пологи і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вагітність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чоловічий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чинник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вплив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смегми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сперми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куріння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низький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соціально-економічний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рівень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життя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низька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статева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гігієна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Етіопатогенез. Серед етіологічних чинників, що сприяють виникненню раку шийки</a:t>
            </a:r>
          </a:p>
          <a:p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матки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розрізняють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екзогенні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вірус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папіломи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людини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вірус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простого герпесу II,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опортуністичні інфекції), ендогенні (порушення гормонального гомеостазу, імунної</a:t>
            </a:r>
          </a:p>
          <a:p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ін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.) і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змішані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чинники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Вірусам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папіломи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людини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відводять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головну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роль в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індукції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пухлинного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зростання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Найбільшою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потенційною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онкогенною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небезпекою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володіють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типи 16, 18, 33, 45, 56, 58;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менший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ступінь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онкогенності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властивий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типам 31,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35, 51, 52, а в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т.з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«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групу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низького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ризику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входять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ВПЛ-6, 11, 42, 43, 44.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Причому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відзначено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тип 16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найбільш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часто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виявляється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при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плоскоклітинному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раці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а тип 18 –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тканині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залозистого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91018980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6F4E2F-5188-18EC-0062-3F14D8C19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AC5BA0-F435-CA08-01FD-9910B689E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Клініка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огляд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дзеркалах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бімануальне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ректо-вагінальне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дослідження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патогномонічних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симптомів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початкових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стадіях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рак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шийки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матки не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має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Пізніше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клінічно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симптоматика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проявляється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контактними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кров`янистими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виділеннями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піхви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менорагією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альгодисменореєю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болями в малому тазу.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Розповсюдження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пухлинного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процесу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відбувається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переважно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лімфогенно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рідше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гематогенно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За формою росту рак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шийки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матки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бути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екзофітним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ендофітним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змішаним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 методи діагностики: кольпоскопічні, цитологічні, гістологічні - мають</a:t>
            </a:r>
          </a:p>
          <a:p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вирішальне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значення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діагностиці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раку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шийки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матки.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Останніми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роками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запропоновані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високотехнологічні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включають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тестування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ДНК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віруса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папіломи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людини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зокрема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полімеразна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ланцюгова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реакція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ідентифікації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високоонкогенних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типів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вірусів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Частота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виявлення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ДНК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віруса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папіломи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людини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при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внутрішньоепітеліальному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раці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шийки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матки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досягає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93%.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Тестування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ДНК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віруса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папіломи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людини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можуть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недалекому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майбутньому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розвинених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країнах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замінити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Рар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тест.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02588301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D23D24-FE18-540B-0C04-66CDD6DD1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422" y="1415947"/>
            <a:ext cx="4287377" cy="1280890"/>
          </a:xfrm>
        </p:spPr>
        <p:txBody>
          <a:bodyPr>
            <a:normAutofit/>
          </a:bodyPr>
          <a:lstStyle/>
          <a:p>
            <a:r>
              <a:rPr lang="ru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</a:p>
        </p:txBody>
      </p:sp>
      <p:pic>
        <p:nvPicPr>
          <p:cNvPr id="31746" name="Picture 2" descr="&quot;Цього тижня на Українському радіо&quot; боротьба з раком">
            <a:extLst>
              <a:ext uri="{FF2B5EF4-FFF2-40B4-BE49-F238E27FC236}">
                <a16:creationId xmlns:a16="http://schemas.microsoft.com/office/drawing/2014/main" id="{37EAA14D-FCAD-60E6-4468-B836EAA6BA0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296" y="663651"/>
            <a:ext cx="4435482" cy="278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B25C06-BD72-8BD9-A88B-64DDFE174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925" y="3449135"/>
            <a:ext cx="4812371" cy="300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48038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{C1DAC4EE-4726-844F-BC25-BF001829BC7C}tf10001069</Template>
  <TotalTime>352</TotalTime>
  <Words>4616</Words>
  <Application>Microsoft Macintosh PowerPoint</Application>
  <PresentationFormat>Широкоэкранный</PresentationFormat>
  <Paragraphs>309</Paragraphs>
  <Slides>65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65</vt:i4>
      </vt:variant>
    </vt:vector>
  </HeadingPairs>
  <TitlesOfParts>
    <vt:vector size="73" baseType="lpstr">
      <vt:lpstr>Arial</vt:lpstr>
      <vt:lpstr>Calibri</vt:lpstr>
      <vt:lpstr>Century Gothic</vt:lpstr>
      <vt:lpstr>Garamond</vt:lpstr>
      <vt:lpstr>Times New Roman</vt:lpstr>
      <vt:lpstr>Wingdings</vt:lpstr>
      <vt:lpstr>Wingdings 3</vt:lpstr>
      <vt:lpstr>Легкий дым</vt:lpstr>
      <vt:lpstr>Лекція №2 Візуальні форми раку</vt:lpstr>
      <vt:lpstr>Захворюваність і смертність від раку</vt:lpstr>
      <vt:lpstr>Рак печени</vt:lpstr>
      <vt:lpstr>Презентация PowerPoint</vt:lpstr>
      <vt:lpstr>Презентация PowerPoint</vt:lpstr>
      <vt:lpstr>Презентация PowerPoint</vt:lpstr>
      <vt:lpstr>Візуальні форми раку  </vt:lpstr>
      <vt:lpstr>Рак шкіри</vt:lpstr>
      <vt:lpstr>Презентация PowerPoint</vt:lpstr>
      <vt:lpstr> ABCDE-правило допоможе в ранньому виявленні злоякісної меланоми .</vt:lpstr>
      <vt:lpstr>Презентация PowerPoint</vt:lpstr>
      <vt:lpstr>Презентация PowerPoint</vt:lpstr>
      <vt:lpstr>Презентация PowerPoint</vt:lpstr>
      <vt:lpstr>Презентация PowerPoint</vt:lpstr>
      <vt:lpstr>Базальноклітинний рак шкіри</vt:lpstr>
      <vt:lpstr>Перші попереджувальні ознаки, на які слід звернути увагу:</vt:lpstr>
      <vt:lpstr>Базальноклітинний рак шкіри</vt:lpstr>
      <vt:lpstr>Типи базальноклітинного раку шкіри</vt:lpstr>
      <vt:lpstr>Плоскоклітинний рак шкіри</vt:lpstr>
      <vt:lpstr>Плоскоклітинний рак шкіри</vt:lpstr>
      <vt:lpstr>Де з'являється цей рак?</vt:lpstr>
      <vt:lpstr>Діагностика раку шкіри</vt:lpstr>
      <vt:lpstr>Діагностика раку шкіри</vt:lpstr>
      <vt:lpstr>Обстеження хворого на рак шкіри  </vt:lpstr>
      <vt:lpstr>Меланома</vt:lpstr>
      <vt:lpstr>Меланома</vt:lpstr>
      <vt:lpstr>Презентация PowerPoint</vt:lpstr>
      <vt:lpstr>Презентация PowerPoint</vt:lpstr>
      <vt:lpstr>Рак ротової порожнини «хвороба занедбаної гігієни». </vt:lpstr>
      <vt:lpstr>Рак молочної залози</vt:lpstr>
      <vt:lpstr>Презентация PowerPoint</vt:lpstr>
      <vt:lpstr>Презентация PowerPoint</vt:lpstr>
      <vt:lpstr>Пухлини грудної залози</vt:lpstr>
      <vt:lpstr>Презентация PowerPoint</vt:lpstr>
      <vt:lpstr>Симптоми РГЗ</vt:lpstr>
      <vt:lpstr>Симптом лимонної кірки - потовщення та набряк шкіри молочної залози з різким виступом на ній пір потових залоз.   Симптом майданчика - порушення контуру молочної залози при пальпації зони, де знаходиться пухлина. Замість округлої поверхні утворюється майданчик. Причини виникнення симптому – підтягування підшкірної клітковини до пухлини.</vt:lpstr>
      <vt:lpstr>Клінічні форми раку молочної залози</vt:lpstr>
      <vt:lpstr>Презентация PowerPoint</vt:lpstr>
      <vt:lpstr>Хірургічне лікування</vt:lpstr>
      <vt:lpstr> ТАТУАЖ =       ЯКІСТЬ             ЖИТТЯ</vt:lpstr>
      <vt:lpstr>Рак шийки матки</vt:lpstr>
      <vt:lpstr>Презентация PowerPoint</vt:lpstr>
      <vt:lpstr>Презентация PowerPoint</vt:lpstr>
      <vt:lpstr>Рак передміхурової залози</vt:lpstr>
      <vt:lpstr>Рак передміхурової залози</vt:lpstr>
      <vt:lpstr>Класифікація аденокарцином за Глісоном </vt:lpstr>
      <vt:lpstr>Клінічна картина раку передміхурової залози залежить  від стадії процесу. </vt:lpstr>
      <vt:lpstr>Діагностика раку передміхурової залози і фактори прогнозу клінічного перебігу захворювання.  </vt:lpstr>
      <vt:lpstr>Хірургічне лікування</vt:lpstr>
      <vt:lpstr>Рак щитовидної залози</vt:lpstr>
      <vt:lpstr>Рак щитовидної залози. Етіологія </vt:lpstr>
      <vt:lpstr>Рак щитовидної залози. Причини </vt:lpstr>
      <vt:lpstr>Рак щитовидної залози. Клініка </vt:lpstr>
      <vt:lpstr>Презентация PowerPoint</vt:lpstr>
      <vt:lpstr>Рак щитовидної залози. Діагностика</vt:lpstr>
      <vt:lpstr>Рак щитовидної залози. Діагностика</vt:lpstr>
      <vt:lpstr>Рак щитовидної залози. Класифікація</vt:lpstr>
      <vt:lpstr>Рак щитовидної залози. Регіонарне метастазування.</vt:lpstr>
      <vt:lpstr>Рак щитовидної залози. Віддалене метастазування.</vt:lpstr>
      <vt:lpstr>Рак щитовидної залози.  Лікування</vt:lpstr>
      <vt:lpstr>Радіоактивний йод для лікування щитовидної залози </vt:lpstr>
      <vt:lpstr>Радіоактивний йод для лікування щитовидної залози</vt:lpstr>
      <vt:lpstr>Рак шийки матки</vt:lpstr>
      <vt:lpstr>Презентация PowerPoint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Microsoft Office User</cp:lastModifiedBy>
  <cp:revision>4</cp:revision>
  <dcterms:created xsi:type="dcterms:W3CDTF">2022-09-07T11:13:23Z</dcterms:created>
  <dcterms:modified xsi:type="dcterms:W3CDTF">2022-09-07T17:06:21Z</dcterms:modified>
</cp:coreProperties>
</file>