
<file path=[Content_Types].xml><?xml version="1.0" encoding="utf-8"?>
<Types xmlns="http://schemas.openxmlformats.org/package/2006/content-types">
  <Default Extension="crdownload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43" r:id="rId3"/>
    <p:sldId id="257" r:id="rId4"/>
    <p:sldId id="295" r:id="rId5"/>
    <p:sldId id="296" r:id="rId6"/>
    <p:sldId id="258" r:id="rId7"/>
    <p:sldId id="288" r:id="rId8"/>
    <p:sldId id="335" r:id="rId9"/>
    <p:sldId id="336" r:id="rId10"/>
    <p:sldId id="292" r:id="rId11"/>
    <p:sldId id="334" r:id="rId12"/>
    <p:sldId id="293" r:id="rId13"/>
    <p:sldId id="259" r:id="rId14"/>
    <p:sldId id="338" r:id="rId15"/>
    <p:sldId id="261" r:id="rId16"/>
    <p:sldId id="263" r:id="rId17"/>
    <p:sldId id="262" r:id="rId18"/>
    <p:sldId id="287" r:id="rId19"/>
    <p:sldId id="264" r:id="rId20"/>
    <p:sldId id="265" r:id="rId21"/>
    <p:sldId id="294" r:id="rId22"/>
    <p:sldId id="299" r:id="rId23"/>
    <p:sldId id="268" r:id="rId24"/>
    <p:sldId id="297" r:id="rId25"/>
    <p:sldId id="303" r:id="rId26"/>
    <p:sldId id="317" r:id="rId27"/>
    <p:sldId id="318" r:id="rId28"/>
    <p:sldId id="319" r:id="rId29"/>
    <p:sldId id="320" r:id="rId30"/>
    <p:sldId id="305" r:id="rId31"/>
    <p:sldId id="321" r:id="rId32"/>
    <p:sldId id="269" r:id="rId33"/>
    <p:sldId id="270" r:id="rId34"/>
    <p:sldId id="341" r:id="rId35"/>
    <p:sldId id="342" r:id="rId36"/>
    <p:sldId id="271" r:id="rId37"/>
    <p:sldId id="272" r:id="rId38"/>
    <p:sldId id="274" r:id="rId39"/>
    <p:sldId id="275" r:id="rId40"/>
    <p:sldId id="306" r:id="rId41"/>
    <p:sldId id="307" r:id="rId42"/>
    <p:sldId id="308" r:id="rId43"/>
    <p:sldId id="309" r:id="rId44"/>
    <p:sldId id="339" r:id="rId45"/>
    <p:sldId id="311" r:id="rId46"/>
    <p:sldId id="312" r:id="rId47"/>
    <p:sldId id="313" r:id="rId48"/>
    <p:sldId id="314" r:id="rId49"/>
    <p:sldId id="315" r:id="rId50"/>
    <p:sldId id="316" r:id="rId51"/>
    <p:sldId id="273" r:id="rId52"/>
    <p:sldId id="327" r:id="rId53"/>
    <p:sldId id="285" r:id="rId54"/>
    <p:sldId id="331" r:id="rId55"/>
    <p:sldId id="322" r:id="rId56"/>
    <p:sldId id="328" r:id="rId57"/>
    <p:sldId id="329" r:id="rId58"/>
    <p:sldId id="340" r:id="rId59"/>
    <p:sldId id="330" r:id="rId60"/>
    <p:sldId id="332" r:id="rId61"/>
    <p:sldId id="323" r:id="rId62"/>
    <p:sldId id="333" r:id="rId63"/>
    <p:sldId id="277" r:id="rId64"/>
    <p:sldId id="301" r:id="rId65"/>
    <p:sldId id="325" r:id="rId66"/>
    <p:sldId id="326" r:id="rId6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 Windows" initials="ПW" lastIdx="1" clrIdx="0">
    <p:extLst>
      <p:ext uri="{19B8F6BF-5375-455C-9EA6-DF929625EA0E}">
        <p15:presenceInfo xmlns:p15="http://schemas.microsoft.com/office/powerpoint/2012/main" userId="Пользователь Window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commentAuthors" Target="commentAuthors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9-02T22:11:47.700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9C60B-9128-4B13-AB5D-D3F9C8139520}" type="datetimeFigureOut">
              <a:rPr lang="en-US" smtClean="0"/>
              <a:t>8/23/22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6FF48-492C-4A6B-B68F-D3361D3D2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826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9C60B-9128-4B13-AB5D-D3F9C8139520}" type="datetimeFigureOut">
              <a:rPr lang="en-US" smtClean="0"/>
              <a:t>8/23/22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6FF48-492C-4A6B-B68F-D3361D3D2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83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9C60B-9128-4B13-AB5D-D3F9C8139520}" type="datetimeFigureOut">
              <a:rPr lang="en-US" smtClean="0"/>
              <a:t>8/23/22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6FF48-492C-4A6B-B68F-D3361D3D2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89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9C60B-9128-4B13-AB5D-D3F9C8139520}" type="datetimeFigureOut">
              <a:rPr lang="en-US" smtClean="0"/>
              <a:t>8/23/22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6FF48-492C-4A6B-B68F-D3361D3D2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489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9C60B-9128-4B13-AB5D-D3F9C8139520}" type="datetimeFigureOut">
              <a:rPr lang="en-US" smtClean="0"/>
              <a:t>8/23/22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6FF48-492C-4A6B-B68F-D3361D3D2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077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9C60B-9128-4B13-AB5D-D3F9C8139520}" type="datetimeFigureOut">
              <a:rPr lang="en-US" smtClean="0"/>
              <a:t>8/23/22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6FF48-492C-4A6B-B68F-D3361D3D2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125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9C60B-9128-4B13-AB5D-D3F9C8139520}" type="datetimeFigureOut">
              <a:rPr lang="en-US" smtClean="0"/>
              <a:t>8/23/22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6FF48-492C-4A6B-B68F-D3361D3D2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296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9C60B-9128-4B13-AB5D-D3F9C8139520}" type="datetimeFigureOut">
              <a:rPr lang="en-US" smtClean="0"/>
              <a:t>8/23/22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6FF48-492C-4A6B-B68F-D3361D3D2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731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9C60B-9128-4B13-AB5D-D3F9C8139520}" type="datetimeFigureOut">
              <a:rPr lang="en-US" smtClean="0"/>
              <a:t>8/23/22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6FF48-492C-4A6B-B68F-D3361D3D2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368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9C60B-9128-4B13-AB5D-D3F9C8139520}" type="datetimeFigureOut">
              <a:rPr lang="en-US" smtClean="0"/>
              <a:t>8/23/22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6FF48-492C-4A6B-B68F-D3361D3D2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004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9C60B-9128-4B13-AB5D-D3F9C8139520}" type="datetimeFigureOut">
              <a:rPr lang="en-US" smtClean="0"/>
              <a:t>8/23/22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6FF48-492C-4A6B-B68F-D3361D3D2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8487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60118882-6C55-4204-99F3-1437BBCFE10B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7737123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Объект 4"/>
          <p:cNvSpPr>
            <a:spLocks noGrp="1"/>
          </p:cNvSpPr>
          <p:nvPr>
            <p:ph sz="half" idx="3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20894FC3-165D-4A66-B851-975DF99C47AF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9751802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4AACDAA6-6914-41DB-9BD7-E550AFFB7098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187745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89C60B-9128-4B13-AB5D-D3F9C8139520}" type="datetimeFigureOut">
              <a:rPr lang="en-US" smtClean="0"/>
              <a:t>8/23/22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6FF48-492C-4A6B-B68F-D3361D3D2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105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jpg"/><Relationship Id="rId3" Type="http://schemas.openxmlformats.org/officeDocument/2006/relationships/image" Target="../media/image3.jp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11" Type="http://schemas.openxmlformats.org/officeDocument/2006/relationships/image" Target="../media/image11.jpg"/><Relationship Id="rId5" Type="http://schemas.openxmlformats.org/officeDocument/2006/relationships/image" Target="../media/image5.jpg"/><Relationship Id="rId10" Type="http://schemas.openxmlformats.org/officeDocument/2006/relationships/image" Target="../media/image10.jpe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crdownload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6t/mdh5p9hs09n64vv184x5h4v40000gn/T/com.microsoft.Word/WebArchiveCopyPasteTempFiles/scale_1200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7.jpeg"/><Relationship Id="rId4" Type="http://schemas.openxmlformats.org/officeDocument/2006/relationships/hyperlink" Target="https://www.finam.ru/Images/u/nmacro/world_market_review_ideas/202106/72.jp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7" Type="http://schemas.openxmlformats.org/officeDocument/2006/relationships/image" Target="../media/image7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emanticscholar.org/paper/Bazex-syndrome-(paraneoplastic-acrokeratosis).-Khachemoune-Yalamanchili/3620533d22619e66d80c27a0e3fbd045c092b82d/figure/1" TargetMode="Externa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2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jp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https://www.ilcn.org/wp-content/uploads/2021/12/Slide1.jpeg" TargetMode="External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jp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1835211"/>
            <a:ext cx="9144000" cy="1289756"/>
          </a:xfrm>
        </p:spPr>
        <p:txBody>
          <a:bodyPr>
            <a:normAutofit/>
          </a:bodyPr>
          <a:lstStyle/>
          <a:p>
            <a:r>
              <a:rPr lang="uk-UA" sz="4800" dirty="0"/>
              <a:t>Лекція №2.</a:t>
            </a:r>
            <a:r>
              <a:rPr lang="ru-RU" sz="4800" b="1" dirty="0"/>
              <a:t> Рак </a:t>
            </a:r>
            <a:r>
              <a:rPr lang="ru-RU" sz="4800" b="1" dirty="0" err="1"/>
              <a:t>легенів</a:t>
            </a:r>
            <a:endParaRPr lang="en-US" sz="4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281" y="3462337"/>
            <a:ext cx="4110038" cy="3091730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94D49CF3-3142-AFCC-A709-FA61A413D35D}"/>
              </a:ext>
            </a:extLst>
          </p:cNvPr>
          <p:cNvSpPr txBox="1">
            <a:spLocks noChangeArrowheads="1"/>
          </p:cNvSpPr>
          <p:nvPr/>
        </p:nvSpPr>
        <p:spPr>
          <a:xfrm>
            <a:off x="922210" y="303933"/>
            <a:ext cx="10576180" cy="11939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b="1" dirty="0" err="1"/>
              <a:t>Одеський</a:t>
            </a:r>
            <a:r>
              <a:rPr lang="ru-RU" altLang="en-US" b="1" dirty="0"/>
              <a:t> </a:t>
            </a:r>
            <a:r>
              <a:rPr lang="ru-RU" altLang="en-US" b="1" dirty="0" err="1"/>
              <a:t>національний</a:t>
            </a:r>
            <a:r>
              <a:rPr lang="ru-RU" altLang="en-US" b="1" dirty="0"/>
              <a:t> </a:t>
            </a:r>
            <a:r>
              <a:rPr lang="ru-RU" altLang="en-US" b="1" dirty="0" err="1"/>
              <a:t>медичний</a:t>
            </a:r>
            <a:r>
              <a:rPr lang="ru-RU" altLang="en-US" b="1" dirty="0"/>
              <a:t> </a:t>
            </a:r>
            <a:r>
              <a:rPr lang="ru-RU" altLang="en-US" b="1" dirty="0" err="1"/>
              <a:t>університет</a:t>
            </a:r>
            <a:endParaRPr lang="ru-RU" altLang="en-US" b="1" dirty="0"/>
          </a:p>
          <a:p>
            <a:r>
              <a:rPr lang="ru-RU" altLang="en-US" b="1" dirty="0"/>
              <a:t>Кафедра </a:t>
            </a:r>
            <a:r>
              <a:rPr lang="ru-RU" altLang="en-US" b="1" dirty="0" err="1"/>
              <a:t>променевої</a:t>
            </a:r>
            <a:r>
              <a:rPr lang="ru-RU" altLang="en-US" b="1" dirty="0"/>
              <a:t> </a:t>
            </a:r>
            <a:r>
              <a:rPr lang="ru-RU" altLang="en-US" b="1" dirty="0" err="1"/>
              <a:t>діагностики</a:t>
            </a:r>
            <a:r>
              <a:rPr lang="ru-RU" altLang="en-US" b="1" dirty="0"/>
              <a:t>, </a:t>
            </a:r>
            <a:r>
              <a:rPr lang="ru-RU" altLang="en-US" b="1" dirty="0" err="1"/>
              <a:t>терапії</a:t>
            </a:r>
            <a:r>
              <a:rPr lang="ru-RU" altLang="en-US" b="1" dirty="0"/>
              <a:t>, </a:t>
            </a:r>
            <a:r>
              <a:rPr lang="ru-RU" altLang="en-US" b="1" dirty="0" err="1"/>
              <a:t>радіаційної</a:t>
            </a:r>
            <a:r>
              <a:rPr lang="ru-RU" altLang="en-US" b="1" dirty="0"/>
              <a:t> </a:t>
            </a:r>
            <a:r>
              <a:rPr lang="ru-RU" altLang="en-US" b="1" dirty="0" err="1"/>
              <a:t>медицини</a:t>
            </a:r>
            <a:r>
              <a:rPr lang="ru-RU" altLang="en-US" b="1" dirty="0"/>
              <a:t> і </a:t>
            </a:r>
            <a:r>
              <a:rPr lang="ru-RU" altLang="en-US" b="1" dirty="0" err="1"/>
              <a:t>онкології</a:t>
            </a:r>
            <a:endParaRPr lang="ru-RU" altLang="en-US" b="1" dirty="0"/>
          </a:p>
        </p:txBody>
      </p:sp>
    </p:spTree>
    <p:extLst>
      <p:ext uri="{BB962C8B-B14F-4D97-AF65-F5344CB8AC3E}">
        <p14:creationId xmlns:p14="http://schemas.microsoft.com/office/powerpoint/2010/main" val="3556869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0166DDD-FA1C-4652-2F0C-E0F25DEB5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8622"/>
            <a:ext cx="10515600" cy="5488341"/>
          </a:xfrm>
        </p:spPr>
        <p:txBody>
          <a:bodyPr>
            <a:normAutofit fontScale="85000" lnSpcReduction="20000"/>
          </a:bodyPr>
          <a:lstStyle/>
          <a:p>
            <a:pPr marL="0" indent="0">
              <a:buFontTx/>
              <a:buNone/>
              <a:defRPr/>
            </a:pPr>
            <a:r>
              <a:rPr lang="ru-RU" b="1" i="1" dirty="0" err="1"/>
              <a:t>Обговорювані</a:t>
            </a:r>
            <a:r>
              <a:rPr lang="ru-RU" b="1" i="1" dirty="0"/>
              <a:t> </a:t>
            </a:r>
            <a:r>
              <a:rPr lang="ru-RU" b="1" i="1" dirty="0" err="1"/>
              <a:t>питання</a:t>
            </a:r>
            <a:r>
              <a:rPr lang="ru-RU" b="1" i="1" dirty="0"/>
              <a:t>:</a:t>
            </a:r>
            <a:endParaRPr lang="ru-RU" dirty="0"/>
          </a:p>
          <a:p>
            <a:pPr>
              <a:defRPr/>
            </a:pPr>
            <a:r>
              <a:rPr lang="ru-RU" dirty="0" err="1"/>
              <a:t>Епідеміологія</a:t>
            </a:r>
            <a:r>
              <a:rPr lang="ru-RU" dirty="0"/>
              <a:t> раку </a:t>
            </a:r>
            <a:r>
              <a:rPr lang="ru-RU" dirty="0" err="1"/>
              <a:t>легенів</a:t>
            </a:r>
            <a:r>
              <a:rPr lang="ru-RU" dirty="0"/>
              <a:t>.</a:t>
            </a:r>
          </a:p>
          <a:p>
            <a:pPr>
              <a:defRPr/>
            </a:pPr>
            <a:r>
              <a:rPr lang="ru-RU" dirty="0" err="1"/>
              <a:t>Історія</a:t>
            </a:r>
            <a:r>
              <a:rPr lang="ru-RU" dirty="0"/>
              <a:t>. </a:t>
            </a:r>
            <a:r>
              <a:rPr lang="ru-RU" dirty="0" err="1"/>
              <a:t>Древні</a:t>
            </a:r>
            <a:r>
              <a:rPr lang="ru-RU" dirty="0"/>
              <a:t> </a:t>
            </a:r>
            <a:r>
              <a:rPr lang="ru-RU" dirty="0" err="1"/>
              <a:t>свідчення</a:t>
            </a:r>
            <a:r>
              <a:rPr lang="ru-RU" dirty="0"/>
              <a:t>, </a:t>
            </a:r>
            <a:r>
              <a:rPr lang="ru-RU" dirty="0" err="1"/>
              <a:t>взаємозв’язок</a:t>
            </a:r>
            <a:r>
              <a:rPr lang="ru-RU" dirty="0"/>
              <a:t> </a:t>
            </a:r>
            <a:r>
              <a:rPr lang="ru-RU" dirty="0" err="1"/>
              <a:t>тютюнопаління</a:t>
            </a:r>
            <a:r>
              <a:rPr lang="ru-RU" dirty="0"/>
              <a:t> та раку.</a:t>
            </a:r>
          </a:p>
          <a:p>
            <a:pPr>
              <a:defRPr/>
            </a:pPr>
            <a:r>
              <a:rPr lang="ru-RU" dirty="0" err="1"/>
              <a:t>Анатомія</a:t>
            </a:r>
            <a:r>
              <a:rPr lang="ru-RU" dirty="0"/>
              <a:t> </a:t>
            </a:r>
            <a:r>
              <a:rPr lang="ru-RU" dirty="0" err="1"/>
              <a:t>легенів</a:t>
            </a:r>
            <a:r>
              <a:rPr lang="ru-RU" dirty="0"/>
              <a:t>: </a:t>
            </a:r>
            <a:r>
              <a:rPr lang="ru-RU" dirty="0" err="1"/>
              <a:t>кровопостачання</a:t>
            </a:r>
            <a:r>
              <a:rPr lang="ru-RU" dirty="0"/>
              <a:t> і </a:t>
            </a:r>
            <a:r>
              <a:rPr lang="ru-RU" dirty="0" err="1"/>
              <a:t>лімфовідток</a:t>
            </a:r>
            <a:r>
              <a:rPr lang="ru-RU" dirty="0"/>
              <a:t>.</a:t>
            </a:r>
          </a:p>
          <a:p>
            <a:pPr>
              <a:defRPr/>
            </a:pPr>
            <a:r>
              <a:rPr lang="ru-RU" dirty="0" err="1"/>
              <a:t>Доброякісні</a:t>
            </a:r>
            <a:r>
              <a:rPr lang="ru-RU" dirty="0"/>
              <a:t> та </a:t>
            </a:r>
            <a:r>
              <a:rPr lang="ru-RU" dirty="0" err="1"/>
              <a:t>професійні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легенів</a:t>
            </a:r>
            <a:r>
              <a:rPr lang="ru-RU" dirty="0"/>
              <a:t>.</a:t>
            </a:r>
          </a:p>
          <a:p>
            <a:pPr>
              <a:defRPr/>
            </a:pPr>
            <a:r>
              <a:rPr lang="ru-RU" dirty="0" err="1"/>
              <a:t>Первинна</a:t>
            </a:r>
            <a:r>
              <a:rPr lang="ru-RU" dirty="0"/>
              <a:t> </a:t>
            </a:r>
            <a:r>
              <a:rPr lang="ru-RU" dirty="0" err="1"/>
              <a:t>профілактика</a:t>
            </a:r>
            <a:r>
              <a:rPr lang="ru-RU" dirty="0"/>
              <a:t> раку </a:t>
            </a:r>
            <a:r>
              <a:rPr lang="ru-RU" dirty="0" err="1"/>
              <a:t>легенів</a:t>
            </a:r>
            <a:r>
              <a:rPr lang="ru-RU" dirty="0"/>
              <a:t>.</a:t>
            </a:r>
          </a:p>
          <a:p>
            <a:pPr>
              <a:defRPr/>
            </a:pPr>
            <a:r>
              <a:rPr lang="ru-RU" dirty="0" err="1"/>
              <a:t>Фактори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раку </a:t>
            </a:r>
            <a:r>
              <a:rPr lang="ru-RU" dirty="0" err="1"/>
              <a:t>легенів</a:t>
            </a:r>
            <a:r>
              <a:rPr lang="ru-RU" dirty="0"/>
              <a:t>.</a:t>
            </a:r>
          </a:p>
          <a:p>
            <a:pPr>
              <a:defRPr/>
            </a:pPr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діагностики</a:t>
            </a:r>
            <a:r>
              <a:rPr lang="ru-RU" dirty="0"/>
              <a:t>. </a:t>
            </a:r>
            <a:r>
              <a:rPr lang="ru-RU" dirty="0" err="1"/>
              <a:t>Мутаційний</a:t>
            </a:r>
            <a:r>
              <a:rPr lang="ru-RU" dirty="0"/>
              <a:t> спектр раку </a:t>
            </a:r>
            <a:r>
              <a:rPr lang="ru-RU" dirty="0" err="1"/>
              <a:t>легенів</a:t>
            </a:r>
            <a:r>
              <a:rPr lang="ru-RU" dirty="0"/>
              <a:t>. </a:t>
            </a:r>
          </a:p>
          <a:p>
            <a:pPr>
              <a:defRPr/>
            </a:pPr>
            <a:r>
              <a:rPr lang="ru-RU" dirty="0" err="1"/>
              <a:t>Гістологічна</a:t>
            </a:r>
            <a:r>
              <a:rPr lang="ru-RU" dirty="0"/>
              <a:t> </a:t>
            </a:r>
            <a:r>
              <a:rPr lang="ru-RU" dirty="0" err="1"/>
              <a:t>класифікація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видів</a:t>
            </a:r>
            <a:r>
              <a:rPr lang="ru-RU" dirty="0"/>
              <a:t> раку </a:t>
            </a:r>
            <a:r>
              <a:rPr lang="ru-RU" dirty="0" err="1"/>
              <a:t>легенів</a:t>
            </a:r>
            <a:r>
              <a:rPr lang="ru-RU" dirty="0"/>
              <a:t>.</a:t>
            </a:r>
          </a:p>
          <a:p>
            <a:pPr>
              <a:defRPr/>
            </a:pPr>
            <a:r>
              <a:rPr lang="ru-RU" dirty="0" err="1"/>
              <a:t>Клінічна</a:t>
            </a:r>
            <a:r>
              <a:rPr lang="ru-RU" dirty="0"/>
              <a:t> картина. </a:t>
            </a:r>
            <a:r>
              <a:rPr lang="ru-RU" dirty="0" err="1"/>
              <a:t>Первинні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. </a:t>
            </a:r>
            <a:r>
              <a:rPr lang="ru-RU" dirty="0" err="1"/>
              <a:t>Паранеопластичні</a:t>
            </a:r>
            <a:r>
              <a:rPr lang="ru-RU" dirty="0"/>
              <a:t> </a:t>
            </a:r>
            <a:r>
              <a:rPr lang="ru-RU" dirty="0" err="1"/>
              <a:t>синдроми</a:t>
            </a:r>
            <a:r>
              <a:rPr lang="ru-RU" dirty="0"/>
              <a:t>.</a:t>
            </a:r>
          </a:p>
          <a:p>
            <a:pPr>
              <a:defRPr/>
            </a:pPr>
            <a:r>
              <a:rPr lang="ru-RU" dirty="0" err="1"/>
              <a:t>Загальні</a:t>
            </a:r>
            <a:r>
              <a:rPr lang="ru-RU" dirty="0"/>
              <a:t> </a:t>
            </a:r>
            <a:r>
              <a:rPr lang="ru-RU" dirty="0" err="1"/>
              <a:t>принципи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(</a:t>
            </a:r>
            <a:r>
              <a:rPr lang="ru-RU" dirty="0" err="1"/>
              <a:t>хірургічне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, </a:t>
            </a:r>
            <a:r>
              <a:rPr lang="ru-RU" dirty="0" err="1"/>
              <a:t>променева</a:t>
            </a:r>
            <a:r>
              <a:rPr lang="ru-RU" dirty="0"/>
              <a:t>, </a:t>
            </a:r>
            <a:r>
              <a:rPr lang="ru-RU" dirty="0" err="1"/>
              <a:t>хіміотерапія</a:t>
            </a:r>
            <a:r>
              <a:rPr lang="ru-RU" dirty="0"/>
              <a:t>, </a:t>
            </a:r>
            <a:r>
              <a:rPr lang="ru-RU" dirty="0" err="1"/>
              <a:t>таргетна</a:t>
            </a:r>
            <a:r>
              <a:rPr lang="ru-RU" dirty="0"/>
              <a:t> та </a:t>
            </a:r>
            <a:r>
              <a:rPr lang="ru-RU" dirty="0" err="1"/>
              <a:t>імунотерапіія</a:t>
            </a:r>
            <a:r>
              <a:rPr lang="ru-RU" dirty="0"/>
              <a:t>). </a:t>
            </a:r>
          </a:p>
          <a:p>
            <a:pPr>
              <a:defRPr/>
            </a:pPr>
            <a:r>
              <a:rPr lang="ru-RU" dirty="0" err="1"/>
              <a:t>Фактори</a:t>
            </a:r>
            <a:r>
              <a:rPr lang="ru-RU" dirty="0"/>
              <a:t> прогнозу. </a:t>
            </a:r>
            <a:r>
              <a:rPr lang="ru-RU" dirty="0" err="1"/>
              <a:t>Виживаність</a:t>
            </a:r>
            <a:r>
              <a:rPr lang="ru-RU" dirty="0"/>
              <a:t>.</a:t>
            </a:r>
          </a:p>
          <a:p>
            <a:pPr marL="0" indent="0">
              <a:buFontTx/>
              <a:buNone/>
              <a:defRPr/>
            </a:pPr>
            <a:r>
              <a:rPr lang="ru-RU" b="1" i="1" dirty="0"/>
              <a:t>Резюме </a:t>
            </a:r>
            <a:r>
              <a:rPr lang="ru-RU" b="1" i="1" dirty="0" err="1"/>
              <a:t>лекціі</a:t>
            </a:r>
            <a:r>
              <a:rPr lang="ru-RU" b="1" i="1" dirty="0"/>
              <a:t>̈, </a:t>
            </a:r>
            <a:r>
              <a:rPr lang="ru-RU" b="1" i="1" dirty="0" err="1"/>
              <a:t>загальні</a:t>
            </a:r>
            <a:r>
              <a:rPr lang="ru-RU" b="1" i="1" dirty="0"/>
              <a:t> </a:t>
            </a:r>
            <a:r>
              <a:rPr lang="ru-RU" b="1" i="1" dirty="0" err="1"/>
              <a:t>висновки</a:t>
            </a:r>
            <a:r>
              <a:rPr lang="ru-RU" b="1" i="1" dirty="0"/>
              <a:t>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951961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060" y="3586583"/>
            <a:ext cx="2053801" cy="308070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42" y="2360996"/>
            <a:ext cx="1961163" cy="22707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233" y="385235"/>
            <a:ext cx="2266292" cy="31080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42" y="215210"/>
            <a:ext cx="3136712" cy="208297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42" y="4678220"/>
            <a:ext cx="1961163" cy="196116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1725" y="3553038"/>
            <a:ext cx="2073344" cy="311424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083" y="2360996"/>
            <a:ext cx="2845241" cy="231307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929" y="3578572"/>
            <a:ext cx="2418041" cy="306081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344" y="365126"/>
            <a:ext cx="2119255" cy="312173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1268" y="412591"/>
            <a:ext cx="2053801" cy="308070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083" y="4736885"/>
            <a:ext cx="2895600" cy="19304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155" y="815536"/>
            <a:ext cx="1707176" cy="113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727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111125"/>
            <a:ext cx="10515600" cy="1325563"/>
          </a:xfrm>
        </p:spPr>
        <p:txBody>
          <a:bodyPr/>
          <a:lstStyle/>
          <a:p>
            <a:r>
              <a:rPr lang="ru-RU" b="1" dirty="0" err="1"/>
              <a:t>Захворюваність</a:t>
            </a:r>
            <a:r>
              <a:rPr lang="ru-RU" b="1" dirty="0"/>
              <a:t> і </a:t>
            </a:r>
            <a:r>
              <a:rPr lang="ru-RU" b="1" dirty="0" err="1"/>
              <a:t>смертність</a:t>
            </a:r>
            <a:r>
              <a:rPr lang="ru-RU" b="1" dirty="0"/>
              <a:t> </a:t>
            </a:r>
            <a:r>
              <a:rPr lang="ru-RU" b="1" dirty="0" err="1"/>
              <a:t>від</a:t>
            </a:r>
            <a:r>
              <a:rPr lang="ru-RU" b="1" dirty="0"/>
              <a:t> раку</a:t>
            </a:r>
            <a:endParaRPr lang="en-US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899" y="1231900"/>
            <a:ext cx="8267237" cy="5202173"/>
          </a:xfrm>
        </p:spPr>
      </p:pic>
    </p:spTree>
    <p:extLst>
      <p:ext uri="{BB962C8B-B14F-4D97-AF65-F5344CB8AC3E}">
        <p14:creationId xmlns:p14="http://schemas.microsoft.com/office/powerpoint/2010/main" val="1000688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900" y="43005"/>
            <a:ext cx="6134099" cy="6724507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7949" y="6677025"/>
            <a:ext cx="3784600" cy="180975"/>
          </a:xfrm>
        </p:spPr>
        <p:txBody>
          <a:bodyPr>
            <a:normAutofit fontScale="90000"/>
          </a:bodyPr>
          <a:lstStyle/>
          <a:p>
            <a:r>
              <a:rPr lang="ru-RU" sz="1000" b="1" dirty="0"/>
              <a:t>Рак печени</a:t>
            </a:r>
            <a:endParaRPr lang="en-US" sz="1000" b="1" dirty="0"/>
          </a:p>
        </p:txBody>
      </p:sp>
      <p:sp>
        <p:nvSpPr>
          <p:cNvPr id="6" name="Левая фигурная скобка 5"/>
          <p:cNvSpPr/>
          <p:nvPr/>
        </p:nvSpPr>
        <p:spPr>
          <a:xfrm>
            <a:off x="5041900" y="5892800"/>
            <a:ext cx="146049" cy="9652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" y="1347858"/>
            <a:ext cx="4114800" cy="4114800"/>
          </a:xfrm>
          <a:prstGeom prst="rect">
            <a:avLst/>
          </a:prstGeom>
        </p:spPr>
      </p:pic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ED318B2D-806C-FF2F-F258-8C8D9723BCDB}"/>
              </a:ext>
            </a:extLst>
          </p:cNvPr>
          <p:cNvSpPr/>
          <p:nvPr/>
        </p:nvSpPr>
        <p:spPr>
          <a:xfrm>
            <a:off x="5278056" y="43005"/>
            <a:ext cx="5741043" cy="69777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UA" dirty="0">
                <a:solidFill>
                  <a:sysClr val="windowText" lastClr="000000"/>
                </a:solidFill>
              </a:rPr>
              <a:t>Зміна виживаность онкологічних хворих </a:t>
            </a:r>
          </a:p>
          <a:p>
            <a:pPr algn="ctr"/>
            <a:r>
              <a:rPr lang="ru-UA" dirty="0">
                <a:solidFill>
                  <a:sysClr val="windowText" lastClr="000000"/>
                </a:solidFill>
              </a:rPr>
              <a:t>у 1970-х та 2010-х роках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F2F30A8-1DEF-DBB9-01C9-7B4739C6E46E}"/>
              </a:ext>
            </a:extLst>
          </p:cNvPr>
          <p:cNvSpPr/>
          <p:nvPr/>
        </p:nvSpPr>
        <p:spPr>
          <a:xfrm>
            <a:off x="831609" y="4305782"/>
            <a:ext cx="3391382" cy="9028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UA" sz="2400" b="1" dirty="0">
                <a:solidFill>
                  <a:srgbClr val="C00000"/>
                </a:solidFill>
              </a:rPr>
              <a:t>4 лютого </a:t>
            </a:r>
          </a:p>
          <a:p>
            <a:pPr algn="ctr"/>
            <a:r>
              <a:rPr lang="ru-UA" dirty="0">
                <a:solidFill>
                  <a:sysClr val="windowText" lastClr="000000"/>
                </a:solidFill>
              </a:rPr>
              <a:t>всесвітний день боротьби з онкологічними захвлоюваннями</a:t>
            </a:r>
          </a:p>
        </p:txBody>
      </p:sp>
    </p:spTree>
    <p:extLst>
      <p:ext uri="{BB962C8B-B14F-4D97-AF65-F5344CB8AC3E}">
        <p14:creationId xmlns:p14="http://schemas.microsoft.com/office/powerpoint/2010/main" val="1298412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38F488A-7FE7-1040-920B-539953B5C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94000"/>
            <a:ext cx="5256211" cy="734992"/>
          </a:xfrm>
        </p:spPr>
        <p:txBody>
          <a:bodyPr>
            <a:noAutofit/>
          </a:bodyPr>
          <a:lstStyle/>
          <a:p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Рак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легенів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- 1761</a:t>
            </a:r>
            <a:endParaRPr lang="ru-UA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CCB0DE2-AAFF-BEE2-B877-430AEB841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201" y="442587"/>
            <a:ext cx="4423114" cy="5972825"/>
          </a:xfrm>
          <a:prstGeom prst="rect">
            <a:avLst/>
          </a:prstGeom>
        </p:spPr>
      </p:pic>
      <p:sp>
        <p:nvSpPr>
          <p:cNvPr id="8" name="Текст 7">
            <a:extLst>
              <a:ext uri="{FF2B5EF4-FFF2-40B4-BE49-F238E27FC236}">
                <a16:creationId xmlns:a16="http://schemas.microsoft.com/office/drawing/2014/main" id="{20A2F525-0CEC-49C1-4D1E-7B5A8D853EFA}"/>
              </a:ext>
            </a:extLst>
          </p:cNvPr>
          <p:cNvSpPr txBox="1">
            <a:spLocks noGrp="1"/>
          </p:cNvSpPr>
          <p:nvPr>
            <p:ph type="body" sz="half" idx="2"/>
          </p:nvPr>
        </p:nvSpPr>
        <p:spPr>
          <a:xfrm>
            <a:off x="839789" y="2057399"/>
            <a:ext cx="5433689" cy="2879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Giovanni Battista Morgagni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(1682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1771)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італійський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анатом,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батько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анатомічної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Вперше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1761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трактаті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Sedibus</a:t>
            </a:r>
            <a: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</a:t>
            </a:r>
            <a:r>
              <a:rPr lang="e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Causis</a:t>
            </a:r>
            <a: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Morborum</a:t>
            </a:r>
            <a: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 </a:t>
            </a:r>
            <a:r>
              <a:rPr lang="e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Anatomem</a:t>
            </a:r>
            <a: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Indagatis</a:t>
            </a:r>
            <a: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раку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легені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кореляцію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патологічними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450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2C94FAB-0DEE-245E-597C-B9412745A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50" y="2054867"/>
            <a:ext cx="5488250" cy="44680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AE8EA5-E634-E25B-4250-205AC591B2BE}"/>
              </a:ext>
            </a:extLst>
          </p:cNvPr>
          <p:cNvSpPr txBox="1"/>
          <p:nvPr/>
        </p:nvSpPr>
        <p:spPr>
          <a:xfrm>
            <a:off x="1026289" y="1323780"/>
            <a:ext cx="101394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нюхальний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жувальний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тютюн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рак носа, губ,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ротової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горла</a:t>
            </a:r>
            <a:endParaRPr lang="ru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F77457-8A97-4F59-3452-41020EC811D9}"/>
              </a:ext>
            </a:extLst>
          </p:cNvPr>
          <p:cNvSpPr txBox="1"/>
          <p:nvPr/>
        </p:nvSpPr>
        <p:spPr>
          <a:xfrm>
            <a:off x="1026289" y="592690"/>
            <a:ext cx="101394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John Hill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1761 Памфлет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Застереження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непомірне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нюхального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тютюну»</a:t>
            </a:r>
            <a:endParaRPr lang="ru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758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 descr="Photo CORVISART, Jean-Nicolas || AUENBRUGGER, Leopold || BAYLE, Gaspard Laurent. ">
            <a:extLst>
              <a:ext uri="{FF2B5EF4-FFF2-40B4-BE49-F238E27FC236}">
                <a16:creationId xmlns:a16="http://schemas.microsoft.com/office/drawing/2014/main" id="{9000B605-6EC6-FF60-1FC8-55FF76D6904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25785" y="2091352"/>
            <a:ext cx="239982" cy="239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UA"/>
          </a:p>
        </p:txBody>
      </p:sp>
      <p:pic>
        <p:nvPicPr>
          <p:cNvPr id="2052" name="Picture 4" descr="Gaspard-Laurent Bayle - Le progrès médical -  - med90170x1936xsupx0001">
            <a:extLst>
              <a:ext uri="{FF2B5EF4-FFF2-40B4-BE49-F238E27FC236}">
                <a16:creationId xmlns:a16="http://schemas.microsoft.com/office/drawing/2014/main" id="{28DFB560-D551-1EF8-01A6-DB0898C2C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249" y="509286"/>
            <a:ext cx="2837054" cy="3831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6" descr="Recherches-sur-la-phtisie-pulmonaire-ouvrage-lu-a-la-Societe-de-la-Faculte-de-Medecine-de-Paris-dans-diverses-seances-en-1809-et-1810">
            <a:extLst>
              <a:ext uri="{FF2B5EF4-FFF2-40B4-BE49-F238E27FC236}">
                <a16:creationId xmlns:a16="http://schemas.microsoft.com/office/drawing/2014/main" id="{8D65E236-ACA1-BC99-513C-472EC4C86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800" y="1510227"/>
            <a:ext cx="2661168" cy="483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8" descr="Recherches-sur-la-phtisie-pulmonaire-ouvrage-lu-a-la-Societe-de-la-Faculte-de-Medecine-de-Paris-dans-diverses-seances-en-1809-et-1810">
            <a:extLst>
              <a:ext uri="{FF2B5EF4-FFF2-40B4-BE49-F238E27FC236}">
                <a16:creationId xmlns:a16="http://schemas.microsoft.com/office/drawing/2014/main" id="{B6662A37-2097-D997-122F-86361C9B04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-15300325"/>
            <a:ext cx="20447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9" descr="Recherches-sur-la-phtisie-pulmonaire-ouvrage-lu-a-la-Societe-de-la-Faculte-de-Medecine-de-Paris-dans-diverses-seances-en-1809-et-1810">
            <a:extLst>
              <a:ext uri="{FF2B5EF4-FFF2-40B4-BE49-F238E27FC236}">
                <a16:creationId xmlns:a16="http://schemas.microsoft.com/office/drawing/2014/main" id="{C75C43CC-EB7C-DBA1-05F0-AD038C3C3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-11642725"/>
            <a:ext cx="2095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0" descr="logo Librairie ancienne Clagahe">
            <a:extLst>
              <a:ext uri="{FF2B5EF4-FFF2-40B4-BE49-F238E27FC236}">
                <a16:creationId xmlns:a16="http://schemas.microsoft.com/office/drawing/2014/main" id="{CE4F25BD-44BA-DBEC-E578-F6335844F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-6294438"/>
            <a:ext cx="3810000" cy="130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Объект 11">
            <a:extLst>
              <a:ext uri="{FF2B5EF4-FFF2-40B4-BE49-F238E27FC236}">
                <a16:creationId xmlns:a16="http://schemas.microsoft.com/office/drawing/2014/main" id="{C677A876-2504-618A-FD36-B1DA7BA1B5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9126" y="1781267"/>
            <a:ext cx="5088859" cy="2612302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1833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опубліковано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трактат 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ракові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підставі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900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розкриттів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Gaspard-Laurent Bayle  </a:t>
            </a:r>
            <a:endParaRPr lang="ru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8136BA6-C33B-B335-C456-67D660CF06E4}"/>
              </a:ext>
            </a:extLst>
          </p:cNvPr>
          <p:cNvSpPr txBox="1"/>
          <p:nvPr/>
        </p:nvSpPr>
        <p:spPr>
          <a:xfrm>
            <a:off x="3434832" y="509286"/>
            <a:ext cx="83299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UA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Перші симптоми раку легенів</a:t>
            </a:r>
          </a:p>
        </p:txBody>
      </p:sp>
    </p:spTree>
    <p:extLst>
      <p:ext uri="{BB962C8B-B14F-4D97-AF65-F5344CB8AC3E}">
        <p14:creationId xmlns:p14="http://schemas.microsoft.com/office/powerpoint/2010/main" val="3208026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6BB6935A-8836-9006-EBDB-6FC490D47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7543" y="413311"/>
            <a:ext cx="7777545" cy="922398"/>
          </a:xfrm>
        </p:spPr>
        <p:txBody>
          <a:bodyPr>
            <a:no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підвищує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куріння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частоту раку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легенів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b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Не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носіння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капронових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панчох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UA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AA8B5AB2-1745-6D1A-F3BE-36FB1B21CE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4354" y="1710605"/>
            <a:ext cx="6160948" cy="4511717"/>
          </a:xfrm>
        </p:spPr>
        <p:txBody>
          <a:bodyPr>
            <a:noAutofit/>
          </a:bodyPr>
          <a:lstStyle/>
          <a:p>
            <a:r>
              <a:rPr lang="e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1950 – </a:t>
            </a:r>
            <a:r>
              <a:rPr lang="e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Evarts Graham (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торакальний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хірург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затятий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курець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перше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великомасштабне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канцерогенних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куріння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сигарет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початку проекту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переконаний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куріння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збільшує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раку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легенів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прагнув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краще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хвороби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покращити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здоров'я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дійшло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куріння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сигарет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сприяло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раку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легенів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(96,5%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затятих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курців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1957 – </a:t>
            </a:r>
            <a:r>
              <a:rPr lang="e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Evarts Graham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помер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бронхогенної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карциноми</a:t>
            </a:r>
            <a:endParaRPr lang="ru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6D53BC7-1E59-7BD5-BD48-1970B7A39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363" y="1710605"/>
            <a:ext cx="3842153" cy="473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959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Основна</a:t>
            </a:r>
            <a:r>
              <a:rPr lang="ru-RU" b="1" dirty="0"/>
              <a:t> причина раку </a:t>
            </a:r>
            <a:r>
              <a:rPr lang="ru-RU" b="1" dirty="0" err="1"/>
              <a:t>легені</a:t>
            </a:r>
            <a:r>
              <a:rPr lang="ru-RU" b="1" dirty="0"/>
              <a:t> - КУРІННЯ</a:t>
            </a:r>
            <a:endParaRPr lang="en-US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3111803" cy="43513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365" y="1690688"/>
            <a:ext cx="7135435" cy="4329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475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E70A229-7442-FC6E-C6B3-567AFA6F7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216" y="274638"/>
            <a:ext cx="8017397" cy="1143000"/>
          </a:xfrm>
        </p:spPr>
        <p:txBody>
          <a:bodyPr>
            <a:normAutofit/>
          </a:bodyPr>
          <a:lstStyle/>
          <a:p>
            <a:r>
              <a:rPr lang="ru-RU" b="1" dirty="0" err="1"/>
              <a:t>Що</a:t>
            </a:r>
            <a:r>
              <a:rPr lang="ru-RU" b="1" dirty="0"/>
              <a:t> курили </a:t>
            </a:r>
            <a:r>
              <a:rPr lang="ru-RU" b="1" dirty="0" err="1"/>
              <a:t>сильні</a:t>
            </a:r>
            <a:r>
              <a:rPr lang="ru-RU" b="1" dirty="0"/>
              <a:t> </a:t>
            </a:r>
            <a:r>
              <a:rPr lang="ru-RU" b="1" dirty="0" err="1"/>
              <a:t>світу</a:t>
            </a:r>
            <a:r>
              <a:rPr lang="ru-RU" b="1" dirty="0"/>
              <a:t> </a:t>
            </a:r>
            <a:r>
              <a:rPr lang="ru-RU" b="1" dirty="0" err="1"/>
              <a:t>цього</a:t>
            </a:r>
            <a:r>
              <a:rPr lang="ru-RU" b="1" dirty="0"/>
              <a:t>...</a:t>
            </a:r>
            <a:endParaRPr lang="ru-UA" dirty="0"/>
          </a:p>
        </p:txBody>
      </p:sp>
      <p:pic>
        <p:nvPicPr>
          <p:cNvPr id="1033" name="Picture 9" descr="Фрейд">
            <a:extLst>
              <a:ext uri="{FF2B5EF4-FFF2-40B4-BE49-F238E27FC236}">
                <a16:creationId xmlns:a16="http://schemas.microsoft.com/office/drawing/2014/main" id="{B265CF54-D10C-D15A-A0EC-99EFB279D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48" y="274638"/>
            <a:ext cx="2616840" cy="3312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E8058417-D5A6-D3ED-A7EE-A18CB8655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859" y="1396980"/>
            <a:ext cx="3294789" cy="2708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>
            <a:extLst>
              <a:ext uri="{FF2B5EF4-FFF2-40B4-BE49-F238E27FC236}">
                <a16:creationId xmlns:a16="http://schemas.microsoft.com/office/drawing/2014/main" id="{64EE563C-DA0B-667B-046E-B433C57002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049" y="1417638"/>
            <a:ext cx="3030682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>
            <a:extLst>
              <a:ext uri="{FF2B5EF4-FFF2-40B4-BE49-F238E27FC236}">
                <a16:creationId xmlns:a16="http://schemas.microsoft.com/office/drawing/2014/main" id="{872F4E9B-2C3E-D4D4-1AB8-5A60D778A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229" y="4388198"/>
            <a:ext cx="3294789" cy="2202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AC335E10-E986-66C6-CF13-8B39E4DBDA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424" y="3705908"/>
            <a:ext cx="2616840" cy="2884307"/>
          </a:xfrm>
          <a:prstGeom prst="rect">
            <a:avLst/>
          </a:prstGeom>
        </p:spPr>
      </p:pic>
      <p:pic>
        <p:nvPicPr>
          <p:cNvPr id="1064" name="Picture 40" descr="Почему генерал де Голль так любил Россию">
            <a:extLst>
              <a:ext uri="{FF2B5EF4-FFF2-40B4-BE49-F238E27FC236}">
                <a16:creationId xmlns:a16="http://schemas.microsoft.com/office/drawing/2014/main" id="{230548C8-0D30-4286-D40E-918B4BA8B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859" y="4399322"/>
            <a:ext cx="3294789" cy="2190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14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2200" y="1463687"/>
            <a:ext cx="5105400" cy="3876675"/>
          </a:xfrm>
        </p:spPr>
        <p:txBody>
          <a:bodyPr/>
          <a:lstStyle/>
          <a:p>
            <a:r>
              <a:rPr lang="ru-RU" dirty="0" err="1"/>
              <a:t>Людство</a:t>
            </a:r>
            <a:r>
              <a:rPr lang="ru-RU" dirty="0"/>
              <a:t> </a:t>
            </a:r>
            <a:r>
              <a:rPr lang="ru-RU" dirty="0" err="1"/>
              <a:t>самостійно</a:t>
            </a:r>
            <a:r>
              <a:rPr lang="ru-RU" dirty="0"/>
              <a:t> </a:t>
            </a:r>
            <a:r>
              <a:rPr lang="ru-RU" dirty="0" err="1"/>
              <a:t>зробило</a:t>
            </a:r>
            <a:r>
              <a:rPr lang="ru-RU" dirty="0"/>
              <a:t> </a:t>
            </a:r>
            <a:r>
              <a:rPr lang="ru-RU" dirty="0" err="1"/>
              <a:t>всього</a:t>
            </a:r>
            <a:r>
              <a:rPr lang="ru-RU" dirty="0"/>
              <a:t> 3 кроки до </a:t>
            </a:r>
            <a:r>
              <a:rPr lang="ru-RU" dirty="0" err="1"/>
              <a:t>розвитку</a:t>
            </a:r>
            <a:r>
              <a:rPr lang="ru-RU" dirty="0"/>
              <a:t> раку </a:t>
            </a:r>
            <a:r>
              <a:rPr lang="ru-RU" dirty="0" err="1"/>
              <a:t>легені</a:t>
            </a:r>
            <a:r>
              <a:rPr lang="ru-RU" dirty="0"/>
              <a:t>.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562" y="187325"/>
            <a:ext cx="4109338" cy="642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073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ru-RU" sz="3200" b="1" dirty="0"/>
              <a:t>Йохан Лундстрем </a:t>
            </a:r>
            <a:r>
              <a:rPr lang="ru-RU" sz="3200" dirty="0" err="1"/>
              <a:t>патентує</a:t>
            </a:r>
            <a:r>
              <a:rPr lang="ru-RU" sz="3200" dirty="0"/>
              <a:t> перший «</a:t>
            </a:r>
            <a:r>
              <a:rPr lang="ru-RU" sz="3200" dirty="0" err="1"/>
              <a:t>шведський</a:t>
            </a:r>
            <a:r>
              <a:rPr lang="ru-RU" sz="3200" dirty="0"/>
              <a:t> </a:t>
            </a:r>
            <a:r>
              <a:rPr lang="ru-RU" sz="3200" dirty="0" err="1"/>
              <a:t>сірник</a:t>
            </a:r>
            <a:r>
              <a:rPr lang="ru-RU" sz="3200" dirty="0"/>
              <a:t>», </a:t>
            </a:r>
            <a:r>
              <a:rPr lang="ru-RU" sz="3200" dirty="0" err="1"/>
              <a:t>що</a:t>
            </a:r>
            <a:r>
              <a:rPr lang="ru-RU" sz="3200" dirty="0"/>
              <a:t> </a:t>
            </a:r>
            <a:r>
              <a:rPr lang="ru-RU" sz="3200" dirty="0" err="1"/>
              <a:t>дійшов</a:t>
            </a:r>
            <a:r>
              <a:rPr lang="ru-RU" sz="3200" dirty="0"/>
              <a:t> до наших </a:t>
            </a:r>
            <a:r>
              <a:rPr lang="ru-RU" sz="3200" dirty="0" err="1"/>
              <a:t>днів</a:t>
            </a:r>
            <a:r>
              <a:rPr lang="ru-RU" sz="3200" dirty="0"/>
              <a:t> </a:t>
            </a:r>
            <a:r>
              <a:rPr lang="ru-RU" sz="3200" dirty="0" err="1"/>
              <a:t>майже</a:t>
            </a:r>
            <a:r>
              <a:rPr lang="ru-RU" sz="3200" dirty="0"/>
              <a:t> без </a:t>
            </a:r>
            <a:r>
              <a:rPr lang="ru-RU" sz="3200" dirty="0" err="1"/>
              <a:t>змін</a:t>
            </a:r>
            <a:r>
              <a:rPr lang="ru-RU" sz="3200" dirty="0"/>
              <a:t> у 1855 р. </a:t>
            </a:r>
            <a:br>
              <a:rPr lang="ru-RU" sz="3200" b="1" dirty="0"/>
            </a:br>
            <a:r>
              <a:rPr lang="ru-RU" sz="3200" b="1" dirty="0"/>
              <a:t>1 крок…</a:t>
            </a:r>
            <a:endParaRPr lang="en-US" sz="32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436" y="2127262"/>
            <a:ext cx="4309710" cy="3878739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465765"/>
            <a:ext cx="3805936" cy="5201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0264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0AB95E-65BA-8622-2808-F6DAE44A1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489" y="1246550"/>
            <a:ext cx="10677022" cy="980954"/>
          </a:xfrm>
        </p:spPr>
        <p:txBody>
          <a:bodyPr>
            <a:noAutofit/>
          </a:bodyPr>
          <a:lstStyle/>
          <a:p>
            <a:r>
              <a:rPr lang="ru-UA" dirty="0"/>
              <a:t>2 крок …</a:t>
            </a:r>
            <a:br>
              <a:rPr lang="ru-UA" dirty="0"/>
            </a:br>
            <a:r>
              <a:rPr lang="ru-RU" b="1" dirty="0" err="1"/>
              <a:t>Автоматичне</a:t>
            </a:r>
            <a:r>
              <a:rPr lang="ru-RU" b="1" dirty="0"/>
              <a:t> </a:t>
            </a:r>
            <a:r>
              <a:rPr lang="ru-RU" b="1" dirty="0" err="1"/>
              <a:t>виробництво</a:t>
            </a:r>
            <a:r>
              <a:rPr lang="ru-RU" b="1" dirty="0"/>
              <a:t> цигарок </a:t>
            </a:r>
            <a:br>
              <a:rPr lang="ru-RU" b="1" dirty="0"/>
            </a:br>
            <a:r>
              <a:rPr lang="ru-RU" dirty="0"/>
              <a:t>744 млн цигарок на </a:t>
            </a:r>
            <a:r>
              <a:rPr lang="ru-RU" dirty="0" err="1"/>
              <a:t>рік</a:t>
            </a:r>
            <a:r>
              <a:rPr lang="ru-RU" dirty="0"/>
              <a:t> </a:t>
            </a:r>
            <a:br>
              <a:rPr lang="ru-RU" dirty="0"/>
            </a:br>
            <a:r>
              <a:rPr lang="ru-RU" dirty="0"/>
              <a:t>20000 цигарок за </a:t>
            </a:r>
            <a:r>
              <a:rPr lang="ru-RU" dirty="0" err="1"/>
              <a:t>хвилину</a:t>
            </a:r>
            <a:endParaRPr lang="ru-UA" dirty="0"/>
          </a:p>
        </p:txBody>
      </p:sp>
      <p:pic>
        <p:nvPicPr>
          <p:cNvPr id="5" name="Рисунок 1" descr="История сигарет: эра машин">
            <a:extLst>
              <a:ext uri="{FF2B5EF4-FFF2-40B4-BE49-F238E27FC236}">
                <a16:creationId xmlns:a16="http://schemas.microsoft.com/office/drawing/2014/main" id="{EF2334FE-F990-D580-5170-CBD77A2FAC7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062" y="1737027"/>
            <a:ext cx="5337710" cy="3635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hlinkClick r:id="rId4"/>
            <a:extLst>
              <a:ext uri="{FF2B5EF4-FFF2-40B4-BE49-F238E27FC236}">
                <a16:creationId xmlns:a16="http://schemas.microsoft.com/office/drawing/2014/main" id="{8C5A4A60-A994-3890-F43E-BDA9C13C1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574" y="2488556"/>
            <a:ext cx="5308142" cy="3742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3474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7999" y="427450"/>
            <a:ext cx="6070600" cy="841375"/>
          </a:xfrm>
        </p:spPr>
        <p:txBody>
          <a:bodyPr>
            <a:normAutofit/>
          </a:bodyPr>
          <a:lstStyle/>
          <a:p>
            <a:r>
              <a:rPr lang="ru-RU" sz="3200" b="1" dirty="0" err="1"/>
              <a:t>Популяризація</a:t>
            </a:r>
            <a:r>
              <a:rPr lang="ru-RU" sz="3200" b="1" dirty="0"/>
              <a:t> </a:t>
            </a:r>
            <a:r>
              <a:rPr lang="ru-RU" sz="3200" b="1" dirty="0" err="1"/>
              <a:t>куріння</a:t>
            </a:r>
            <a:r>
              <a:rPr lang="ru-RU" sz="3200" b="1" dirty="0"/>
              <a:t> </a:t>
            </a:r>
            <a:r>
              <a:rPr lang="ru-RU" sz="3200" dirty="0"/>
              <a:t>– 3 крок …</a:t>
            </a:r>
            <a:endParaRPr lang="en-US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56" y="3490334"/>
            <a:ext cx="2243044" cy="321241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56" y="301625"/>
            <a:ext cx="2149624" cy="30829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725" y="1002704"/>
            <a:ext cx="6764020" cy="528439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0048" y="174625"/>
            <a:ext cx="2656929" cy="34702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422" y="3490334"/>
            <a:ext cx="2393177" cy="313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083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9299" y="3009900"/>
            <a:ext cx="3390901" cy="3492500"/>
          </a:xfrm>
        </p:spPr>
        <p:txBody>
          <a:bodyPr>
            <a:normAutofit/>
          </a:bodyPr>
          <a:lstStyle/>
          <a:p>
            <a:r>
              <a:rPr lang="ru-RU" sz="3600" b="1" dirty="0"/>
              <a:t>Врач </a:t>
            </a:r>
            <a:br>
              <a:rPr lang="ru-RU" sz="3600" b="1" dirty="0"/>
            </a:br>
            <a:r>
              <a:rPr lang="ru-RU" sz="3600" b="1" dirty="0"/>
              <a:t>     палить…..</a:t>
            </a:r>
            <a:br>
              <a:rPr lang="ru-RU" sz="3600" b="1" dirty="0"/>
            </a:br>
            <a:r>
              <a:rPr lang="ru-RU" sz="3600" b="1" dirty="0" err="1"/>
              <a:t>це</a:t>
            </a:r>
            <a:r>
              <a:rPr lang="ru-RU" sz="3600" b="1" dirty="0"/>
              <a:t> </a:t>
            </a:r>
            <a:br>
              <a:rPr lang="ru-RU" sz="3600" b="1" dirty="0"/>
            </a:br>
            <a:r>
              <a:rPr lang="ru-RU" sz="3600" b="1" dirty="0"/>
              <a:t>     модно ???</a:t>
            </a:r>
            <a:endParaRPr lang="en-US" sz="36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155" y="0"/>
            <a:ext cx="5350845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74" y="2743993"/>
            <a:ext cx="2781094" cy="3961514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568" y="0"/>
            <a:ext cx="3892163" cy="2663970"/>
          </a:xfrm>
        </p:spPr>
      </p:pic>
    </p:spTree>
    <p:extLst>
      <p:ext uri="{BB962C8B-B14F-4D97-AF65-F5344CB8AC3E}">
        <p14:creationId xmlns:p14="http://schemas.microsoft.com/office/powerpoint/2010/main" val="2468155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Мода на </a:t>
            </a:r>
            <a:r>
              <a:rPr lang="ru-RU" sz="3200" b="1" dirty="0" err="1"/>
              <a:t>куріння</a:t>
            </a:r>
            <a:r>
              <a:rPr lang="ru-RU" sz="3200" b="1" dirty="0"/>
              <a:t>, </a:t>
            </a:r>
            <a:r>
              <a:rPr lang="ru-RU" sz="3200" b="1" dirty="0" err="1"/>
              <a:t>нав'язування</a:t>
            </a:r>
            <a:r>
              <a:rPr lang="ru-RU" sz="3200" b="1" dirty="0"/>
              <a:t> </a:t>
            </a:r>
            <a:r>
              <a:rPr lang="ru-RU" sz="3200" b="1" dirty="0" err="1"/>
              <a:t>моделі</a:t>
            </a:r>
            <a:r>
              <a:rPr lang="ru-RU" sz="3200" b="1" dirty="0"/>
              <a:t> </a:t>
            </a:r>
            <a:r>
              <a:rPr lang="ru-RU" sz="3200" b="1" dirty="0" err="1"/>
              <a:t>поведінки</a:t>
            </a:r>
            <a:r>
              <a:rPr lang="ru-RU" sz="3200" b="1" dirty="0"/>
              <a:t>, богемного способу </a:t>
            </a:r>
            <a:r>
              <a:rPr lang="ru-RU" sz="3200" b="1" dirty="0" err="1"/>
              <a:t>життя</a:t>
            </a:r>
            <a:endParaRPr lang="en-US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Біблія</a:t>
            </a:r>
            <a:r>
              <a:rPr lang="ru-RU" dirty="0"/>
              <a:t> </a:t>
            </a:r>
            <a:r>
              <a:rPr lang="ru-RU" dirty="0" err="1"/>
              <a:t>моди</a:t>
            </a:r>
            <a:r>
              <a:rPr lang="ru-RU" dirty="0"/>
              <a:t> – журнал </a:t>
            </a:r>
            <a:r>
              <a:rPr lang="en" b="1" dirty="0"/>
              <a:t>Vouge</a:t>
            </a:r>
            <a:r>
              <a:rPr lang="en" dirty="0"/>
              <a:t>, </a:t>
            </a:r>
            <a:r>
              <a:rPr lang="ru-RU" dirty="0"/>
              <a:t>став </a:t>
            </a:r>
            <a:r>
              <a:rPr lang="ru-RU" dirty="0" err="1"/>
              <a:t>назвою</a:t>
            </a:r>
            <a:r>
              <a:rPr lang="ru-RU" dirty="0"/>
              <a:t> не </a:t>
            </a:r>
            <a:r>
              <a:rPr lang="ru-RU" dirty="0" err="1"/>
              <a:t>менш</a:t>
            </a:r>
            <a:r>
              <a:rPr lang="ru-RU" dirty="0"/>
              <a:t> </a:t>
            </a:r>
            <a:r>
              <a:rPr lang="ru-RU" dirty="0" err="1"/>
              <a:t>знаменитих</a:t>
            </a:r>
            <a:r>
              <a:rPr lang="ru-RU" dirty="0"/>
              <a:t> та </a:t>
            </a:r>
            <a:r>
              <a:rPr lang="ru-RU" dirty="0" err="1"/>
              <a:t>стильних</a:t>
            </a:r>
            <a:r>
              <a:rPr lang="ru-RU" dirty="0"/>
              <a:t> цигарок. </a:t>
            </a:r>
            <a:r>
              <a:rPr lang="ru-RU" dirty="0" err="1"/>
              <a:t>Трохи</a:t>
            </a:r>
            <a:r>
              <a:rPr lang="ru-RU" dirty="0"/>
              <a:t> </a:t>
            </a:r>
            <a:r>
              <a:rPr lang="ru-RU" dirty="0" err="1"/>
              <a:t>пізніше</a:t>
            </a:r>
            <a:r>
              <a:rPr lang="ru-RU" dirty="0"/>
              <a:t> </a:t>
            </a:r>
            <a:r>
              <a:rPr lang="ru-RU" dirty="0" err="1"/>
              <a:t>інше</a:t>
            </a:r>
            <a:r>
              <a:rPr lang="ru-RU" dirty="0"/>
              <a:t> </a:t>
            </a:r>
            <a:r>
              <a:rPr lang="en" dirty="0"/>
              <a:t>fashion </a:t>
            </a:r>
            <a:r>
              <a:rPr lang="ru-RU" dirty="0" err="1"/>
              <a:t>видання</a:t>
            </a:r>
            <a:r>
              <a:rPr lang="ru-RU" dirty="0"/>
              <a:t> - </a:t>
            </a:r>
            <a:r>
              <a:rPr lang="en" b="1" dirty="0"/>
              <a:t>Glamour</a:t>
            </a:r>
            <a:r>
              <a:rPr lang="en" dirty="0"/>
              <a:t>, </a:t>
            </a:r>
            <a:r>
              <a:rPr lang="ru-RU" dirty="0" err="1"/>
              <a:t>ознаменувало</a:t>
            </a:r>
            <a:r>
              <a:rPr lang="ru-RU" dirty="0"/>
              <a:t> </a:t>
            </a:r>
            <a:r>
              <a:rPr lang="ru-RU" dirty="0" err="1"/>
              <a:t>вихід</a:t>
            </a:r>
            <a:r>
              <a:rPr lang="ru-RU" dirty="0"/>
              <a:t> на </a:t>
            </a:r>
            <a:r>
              <a:rPr lang="ru-RU" dirty="0" err="1"/>
              <a:t>ринок</a:t>
            </a:r>
            <a:r>
              <a:rPr lang="ru-RU" dirty="0"/>
              <a:t> </a:t>
            </a:r>
            <a:r>
              <a:rPr lang="ru-RU" dirty="0" err="1"/>
              <a:t>однойменних</a:t>
            </a:r>
            <a:r>
              <a:rPr lang="ru-RU" dirty="0"/>
              <a:t> сигарет.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60" y="4149725"/>
            <a:ext cx="2338115" cy="23907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700" y="3492500"/>
            <a:ext cx="2152650" cy="304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825" y="3257550"/>
            <a:ext cx="1790700" cy="25527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050" y="3257550"/>
            <a:ext cx="1781175" cy="25622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3750" y="4238625"/>
            <a:ext cx="1914525" cy="239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2570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1 </a:t>
            </a:r>
            <a:r>
              <a:rPr lang="ru-RU" sz="3200" b="1" dirty="0" err="1"/>
              <a:t>світова</a:t>
            </a:r>
            <a:r>
              <a:rPr lang="ru-RU" sz="3200" b="1" dirty="0"/>
              <a:t> </a:t>
            </a:r>
            <a:r>
              <a:rPr lang="ru-RU" sz="3200" b="1" dirty="0" err="1"/>
              <a:t>війна</a:t>
            </a:r>
            <a:r>
              <a:rPr lang="ru-RU" sz="3200" b="1" dirty="0"/>
              <a:t> </a:t>
            </a:r>
            <a:r>
              <a:rPr lang="ru-RU" sz="3200" dirty="0"/>
              <a:t>– </a:t>
            </a:r>
            <a:r>
              <a:rPr lang="ru-RU" sz="3200" dirty="0" err="1"/>
              <a:t>включення</a:t>
            </a:r>
            <a:r>
              <a:rPr lang="ru-RU" sz="3200" dirty="0"/>
              <a:t> цигарок у </a:t>
            </a:r>
            <a:r>
              <a:rPr lang="ru-RU" sz="3200" dirty="0" err="1"/>
              <a:t>щоденний</a:t>
            </a:r>
            <a:r>
              <a:rPr lang="ru-RU" sz="3200" dirty="0"/>
              <a:t> </a:t>
            </a:r>
            <a:r>
              <a:rPr lang="ru-RU" sz="3200" dirty="0" err="1"/>
              <a:t>обов’язковий</a:t>
            </a:r>
            <a:r>
              <a:rPr lang="ru-RU" sz="3200" dirty="0"/>
              <a:t> </a:t>
            </a:r>
            <a:r>
              <a:rPr lang="ru-RU" sz="3200" dirty="0" err="1"/>
              <a:t>раціон</a:t>
            </a:r>
            <a:r>
              <a:rPr lang="ru-RU" sz="3200" dirty="0"/>
              <a:t> солдат</a:t>
            </a:r>
            <a:endParaRPr lang="en-US" sz="32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863" y="1872456"/>
            <a:ext cx="6091873" cy="435133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872456"/>
            <a:ext cx="3328219" cy="22931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200" y="4395598"/>
            <a:ext cx="3431436" cy="228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5811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937"/>
            <a:ext cx="9032552" cy="6804523"/>
          </a:xfrm>
        </p:spPr>
      </p:pic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3AF94F7-6020-0669-E71C-12346D05D032}"/>
              </a:ext>
            </a:extLst>
          </p:cNvPr>
          <p:cNvSpPr/>
          <p:nvPr/>
        </p:nvSpPr>
        <p:spPr>
          <a:xfrm>
            <a:off x="1203767" y="150471"/>
            <a:ext cx="7755038" cy="63660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UA" sz="3200" b="1" dirty="0">
                <a:solidFill>
                  <a:sysClr val="windowText" lastClr="000000"/>
                </a:solidFill>
              </a:rPr>
              <a:t>Споживання тютюну та смертність</a:t>
            </a: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38EEC53C-AA25-D724-398C-38E3F8585152}"/>
              </a:ext>
            </a:extLst>
          </p:cNvPr>
          <p:cNvSpPr/>
          <p:nvPr/>
        </p:nvSpPr>
        <p:spPr>
          <a:xfrm>
            <a:off x="2812648" y="2395960"/>
            <a:ext cx="1784651" cy="5555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UA" dirty="0">
                <a:solidFill>
                  <a:sysClr val="windowText" lastClr="000000"/>
                </a:solidFill>
              </a:rPr>
              <a:t>Споживання тютюну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CBE4305A-5D95-6D53-2B46-CFA50999D685}"/>
              </a:ext>
            </a:extLst>
          </p:cNvPr>
          <p:cNvSpPr/>
          <p:nvPr/>
        </p:nvSpPr>
        <p:spPr>
          <a:xfrm>
            <a:off x="5960963" y="4299994"/>
            <a:ext cx="1898248" cy="46877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UA" dirty="0">
                <a:solidFill>
                  <a:sysClr val="windowText" lastClr="000000"/>
                </a:solidFill>
              </a:rPr>
              <a:t>Смертність серед жінок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37DB78D9-7192-E9DC-F909-AC1FA0B0166D}"/>
              </a:ext>
            </a:extLst>
          </p:cNvPr>
          <p:cNvSpPr/>
          <p:nvPr/>
        </p:nvSpPr>
        <p:spPr>
          <a:xfrm>
            <a:off x="5852931" y="954912"/>
            <a:ext cx="1898248" cy="63660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UA" dirty="0">
                <a:solidFill>
                  <a:sysClr val="windowText" lastClr="000000"/>
                </a:solidFill>
              </a:rPr>
              <a:t>Смертність серед чоловіків</a:t>
            </a:r>
          </a:p>
        </p:txBody>
      </p:sp>
    </p:spTree>
    <p:extLst>
      <p:ext uri="{BB962C8B-B14F-4D97-AF65-F5344CB8AC3E}">
        <p14:creationId xmlns:p14="http://schemas.microsoft.com/office/powerpoint/2010/main" val="32655960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0"/>
            <a:ext cx="10391621" cy="6819503"/>
          </a:xfrm>
        </p:spPr>
      </p:pic>
    </p:spTree>
    <p:extLst>
      <p:ext uri="{BB962C8B-B14F-4D97-AF65-F5344CB8AC3E}">
        <p14:creationId xmlns:p14="http://schemas.microsoft.com/office/powerpoint/2010/main" val="7397475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25032"/>
            <a:ext cx="10515600" cy="6055167"/>
          </a:xfrm>
        </p:spPr>
        <p:txBody>
          <a:bodyPr>
            <a:normAutofit/>
          </a:bodyPr>
          <a:lstStyle/>
          <a:p>
            <a:r>
              <a:rPr lang="ru-RU" sz="2400" dirty="0"/>
              <a:t>Головною «</a:t>
            </a:r>
            <a:r>
              <a:rPr lang="ru-RU" sz="2400" dirty="0" err="1"/>
              <a:t>онкологічною</a:t>
            </a:r>
            <a:r>
              <a:rPr lang="ru-RU" sz="2400" dirty="0"/>
              <a:t> </a:t>
            </a:r>
            <a:r>
              <a:rPr lang="ru-RU" sz="2400" dirty="0" err="1"/>
              <a:t>загадкою</a:t>
            </a:r>
            <a:r>
              <a:rPr lang="ru-RU" sz="2400" dirty="0"/>
              <a:t>» </a:t>
            </a:r>
            <a:r>
              <a:rPr lang="ru-RU" sz="2400" dirty="0" err="1"/>
              <a:t>залишається</a:t>
            </a:r>
            <a:r>
              <a:rPr lang="ru-RU" sz="2400" dirty="0"/>
              <a:t> </a:t>
            </a:r>
            <a:r>
              <a:rPr lang="ru-RU" sz="2400" dirty="0" err="1"/>
              <a:t>зростання</a:t>
            </a:r>
            <a:r>
              <a:rPr lang="ru-RU" sz="2400" dirty="0"/>
              <a:t> </a:t>
            </a:r>
            <a:r>
              <a:rPr lang="ru-RU" sz="2400" dirty="0" err="1"/>
              <a:t>захворюваності</a:t>
            </a:r>
            <a:r>
              <a:rPr lang="ru-RU" sz="2400" dirty="0"/>
              <a:t> на рак </a:t>
            </a:r>
            <a:r>
              <a:rPr lang="ru-RU" sz="2400" dirty="0" err="1"/>
              <a:t>легені</a:t>
            </a:r>
            <a:r>
              <a:rPr lang="ru-RU" sz="2400" dirty="0"/>
              <a:t> в </a:t>
            </a:r>
            <a:r>
              <a:rPr lang="ru-RU" sz="2400" dirty="0" err="1"/>
              <a:t>деяких</a:t>
            </a:r>
            <a:r>
              <a:rPr lang="ru-RU" sz="2400" dirty="0"/>
              <a:t> </a:t>
            </a:r>
            <a:r>
              <a:rPr lang="ru-RU" sz="2400" dirty="0" err="1"/>
              <a:t>країнах</a:t>
            </a:r>
            <a:r>
              <a:rPr lang="ru-RU" sz="2400" dirty="0"/>
              <a:t> у </a:t>
            </a:r>
            <a:r>
              <a:rPr lang="ru-RU" sz="2400" dirty="0" err="1"/>
              <a:t>молодих</a:t>
            </a:r>
            <a:r>
              <a:rPr lang="ru-RU" sz="2400" dirty="0"/>
              <a:t> </a:t>
            </a:r>
            <a:r>
              <a:rPr lang="ru-RU" sz="2400" dirty="0" err="1"/>
              <a:t>жінок</a:t>
            </a:r>
            <a:r>
              <a:rPr lang="ru-RU" sz="2400" dirty="0"/>
              <a:t>,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ніколи</a:t>
            </a:r>
            <a:r>
              <a:rPr lang="ru-RU" sz="2400" dirty="0"/>
              <a:t> не курили.</a:t>
            </a:r>
          </a:p>
          <a:p>
            <a:r>
              <a:rPr lang="ru-RU" sz="2400" dirty="0"/>
              <a:t>У </a:t>
            </a:r>
            <a:r>
              <a:rPr lang="ru-RU" sz="2400" dirty="0" err="1"/>
              <a:t>чоловіків</a:t>
            </a:r>
            <a:r>
              <a:rPr lang="ru-RU" sz="2400" dirty="0"/>
              <a:t> </a:t>
            </a:r>
            <a:r>
              <a:rPr lang="ru-RU" sz="2400" dirty="0" err="1"/>
              <a:t>частіше</a:t>
            </a:r>
            <a:r>
              <a:rPr lang="ru-RU" sz="2400" dirty="0"/>
              <a:t> </a:t>
            </a:r>
            <a:r>
              <a:rPr lang="ru-RU" sz="2400" dirty="0" err="1"/>
              <a:t>виявляють</a:t>
            </a:r>
            <a:r>
              <a:rPr lang="ru-RU" sz="2400" dirty="0"/>
              <a:t> </a:t>
            </a:r>
            <a:r>
              <a:rPr lang="ru-RU" sz="2400" dirty="0" err="1"/>
              <a:t>карциноми</a:t>
            </a:r>
            <a:r>
              <a:rPr lang="ru-RU" sz="2400" dirty="0"/>
              <a:t> </a:t>
            </a:r>
            <a:r>
              <a:rPr lang="ru-RU" sz="2400" dirty="0" err="1"/>
              <a:t>центральної</a:t>
            </a:r>
            <a:r>
              <a:rPr lang="ru-RU" sz="2400" dirty="0"/>
              <a:t> </a:t>
            </a:r>
            <a:r>
              <a:rPr lang="ru-RU" sz="2400" dirty="0" err="1"/>
              <a:t>локалізації</a:t>
            </a:r>
            <a:r>
              <a:rPr lang="ru-RU" sz="2400" dirty="0"/>
              <a:t>,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проявляються</a:t>
            </a:r>
            <a:r>
              <a:rPr lang="ru-RU" sz="2400" dirty="0"/>
              <a:t> </a:t>
            </a:r>
            <a:r>
              <a:rPr lang="ru-RU" sz="2400" dirty="0" err="1"/>
              <a:t>постійним</a:t>
            </a:r>
            <a:r>
              <a:rPr lang="ru-RU" sz="2400" dirty="0"/>
              <a:t> кашлем, </a:t>
            </a:r>
            <a:r>
              <a:rPr lang="ru-RU" sz="2400" dirty="0" err="1"/>
              <a:t>кровохарканням</a:t>
            </a:r>
            <a:r>
              <a:rPr lang="ru-RU" sz="2400" dirty="0"/>
              <a:t>, </a:t>
            </a:r>
            <a:r>
              <a:rPr lang="ru-RU" sz="2400" dirty="0" err="1"/>
              <a:t>респіраторними</a:t>
            </a:r>
            <a:r>
              <a:rPr lang="ru-RU" sz="2400" dirty="0"/>
              <a:t> </a:t>
            </a:r>
            <a:r>
              <a:rPr lang="ru-RU" sz="2400" dirty="0" err="1"/>
              <a:t>інфекціями</a:t>
            </a:r>
            <a:r>
              <a:rPr lang="ru-RU" sz="2400" dirty="0"/>
              <a:t> та </a:t>
            </a:r>
            <a:r>
              <a:rPr lang="ru-RU" sz="2400" dirty="0" err="1"/>
              <a:t>обструкцією</a:t>
            </a:r>
            <a:r>
              <a:rPr lang="ru-RU" sz="2400" dirty="0"/>
              <a:t> </a:t>
            </a:r>
            <a:r>
              <a:rPr lang="ru-RU" sz="2400" dirty="0" err="1"/>
              <a:t>дихальних</a:t>
            </a:r>
            <a:r>
              <a:rPr lang="ru-RU" sz="2400" dirty="0"/>
              <a:t> </a:t>
            </a:r>
            <a:r>
              <a:rPr lang="ru-RU" sz="2400" dirty="0" err="1"/>
              <a:t>шляхів</a:t>
            </a:r>
            <a:r>
              <a:rPr lang="ru-RU" sz="2400" dirty="0"/>
              <a:t>.</a:t>
            </a:r>
          </a:p>
          <a:p>
            <a:r>
              <a:rPr lang="ru-RU" sz="2400" dirty="0"/>
              <a:t>У </a:t>
            </a:r>
            <a:r>
              <a:rPr lang="ru-RU" sz="2400" dirty="0" err="1"/>
              <a:t>жінок</a:t>
            </a:r>
            <a:r>
              <a:rPr lang="ru-RU" sz="2400" dirty="0"/>
              <a:t> </a:t>
            </a:r>
            <a:r>
              <a:rPr lang="ru-RU" sz="2400" dirty="0" err="1"/>
              <a:t>частіше</a:t>
            </a:r>
            <a:r>
              <a:rPr lang="ru-RU" sz="2400" dirty="0"/>
              <a:t> </a:t>
            </a:r>
            <a:r>
              <a:rPr lang="ru-RU" sz="2400" dirty="0" err="1"/>
              <a:t>діагностують</a:t>
            </a:r>
            <a:r>
              <a:rPr lang="ru-RU" sz="2400" dirty="0"/>
              <a:t> </a:t>
            </a:r>
            <a:r>
              <a:rPr lang="ru-RU" sz="2400" dirty="0" err="1"/>
              <a:t>периферичні</a:t>
            </a:r>
            <a:r>
              <a:rPr lang="ru-RU" sz="2400" dirty="0"/>
              <a:t> </a:t>
            </a:r>
            <a:r>
              <a:rPr lang="ru-RU" sz="2400" dirty="0" err="1"/>
              <a:t>аденокарциноми</a:t>
            </a:r>
            <a:r>
              <a:rPr lang="ru-RU" sz="2400" dirty="0"/>
              <a:t>, першими симптомами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є</a:t>
            </a:r>
            <a:r>
              <a:rPr lang="ru-RU" sz="2400" dirty="0"/>
              <a:t> </a:t>
            </a:r>
            <a:r>
              <a:rPr lang="ru-RU" sz="2400" dirty="0" err="1"/>
              <a:t>задишка</a:t>
            </a:r>
            <a:r>
              <a:rPr lang="ru-RU" sz="2400" dirty="0"/>
              <a:t> і </a:t>
            </a:r>
            <a:r>
              <a:rPr lang="ru-RU" sz="2400" dirty="0" err="1"/>
              <a:t>втома</a:t>
            </a:r>
            <a:r>
              <a:rPr lang="ru-RU" sz="2400" dirty="0"/>
              <a:t>. </a:t>
            </a:r>
            <a:r>
              <a:rPr lang="ru-RU" sz="2400" dirty="0" err="1"/>
              <a:t>Паранеопластичні</a:t>
            </a:r>
            <a:r>
              <a:rPr lang="ru-RU" sz="2400" dirty="0"/>
              <a:t> </a:t>
            </a:r>
            <a:r>
              <a:rPr lang="ru-RU" sz="2400" dirty="0" err="1"/>
              <a:t>синдроми</a:t>
            </a:r>
            <a:r>
              <a:rPr lang="ru-RU" sz="2400" dirty="0"/>
              <a:t> (</a:t>
            </a:r>
            <a:r>
              <a:rPr lang="ru-RU" sz="2400" dirty="0" err="1"/>
              <a:t>гіперкальціємія</a:t>
            </a:r>
            <a:r>
              <a:rPr lang="ru-RU" sz="2400" dirty="0"/>
              <a:t>, </a:t>
            </a:r>
            <a:r>
              <a:rPr lang="ru-RU" sz="2400" dirty="0" err="1"/>
              <a:t>гіпонатріємія</a:t>
            </a:r>
            <a:r>
              <a:rPr lang="ru-RU" sz="2400" dirty="0"/>
              <a:t>, </a:t>
            </a:r>
            <a:r>
              <a:rPr lang="ru-RU" sz="2400" dirty="0" err="1"/>
              <a:t>слабкість</a:t>
            </a:r>
            <a:r>
              <a:rPr lang="ru-RU" sz="2400" dirty="0"/>
              <a:t> у </a:t>
            </a:r>
            <a:r>
              <a:rPr lang="ru-RU" sz="2400" dirty="0" err="1"/>
              <a:t>верхніх</a:t>
            </a:r>
            <a:r>
              <a:rPr lang="ru-RU" sz="2400" dirty="0"/>
              <a:t> </a:t>
            </a:r>
            <a:r>
              <a:rPr lang="ru-RU" sz="2400" dirty="0" err="1"/>
              <a:t>кінцівках</a:t>
            </a:r>
            <a:r>
              <a:rPr lang="ru-RU" sz="2400" dirty="0"/>
              <a:t>, </a:t>
            </a:r>
            <a:r>
              <a:rPr lang="ru-RU" sz="2400" dirty="0" err="1"/>
              <a:t>втрата</a:t>
            </a:r>
            <a:r>
              <a:rPr lang="ru-RU" sz="2400" dirty="0"/>
              <a:t> </a:t>
            </a:r>
            <a:r>
              <a:rPr lang="ru-RU" sz="2400" dirty="0" err="1"/>
              <a:t>координації</a:t>
            </a:r>
            <a:r>
              <a:rPr lang="ru-RU" sz="2400" dirty="0"/>
              <a:t>, </a:t>
            </a:r>
            <a:r>
              <a:rPr lang="ru-RU" sz="2400" dirty="0" err="1"/>
              <a:t>м'язові</a:t>
            </a:r>
            <a:r>
              <a:rPr lang="ru-RU" sz="2400" dirty="0"/>
              <a:t> </a:t>
            </a:r>
            <a:r>
              <a:rPr lang="ru-RU" sz="2400" dirty="0" err="1"/>
              <a:t>спазми</a:t>
            </a:r>
            <a:r>
              <a:rPr lang="ru-RU" sz="2400" dirty="0"/>
              <a:t>) </a:t>
            </a:r>
            <a:r>
              <a:rPr lang="ru-RU" sz="2400" dirty="0" err="1"/>
              <a:t>також</a:t>
            </a:r>
            <a:r>
              <a:rPr lang="ru-RU" sz="2400" dirty="0"/>
              <a:t> </a:t>
            </a:r>
            <a:r>
              <a:rPr lang="ru-RU" sz="2400" dirty="0" err="1"/>
              <a:t>частіше</a:t>
            </a:r>
            <a:r>
              <a:rPr lang="ru-RU" sz="2400" dirty="0"/>
              <a:t> </a:t>
            </a:r>
            <a:r>
              <a:rPr lang="ru-RU" sz="2400" dirty="0" err="1"/>
              <a:t>виникають</a:t>
            </a:r>
            <a:r>
              <a:rPr lang="ru-RU" sz="2400" dirty="0"/>
              <a:t> у </a:t>
            </a:r>
            <a:r>
              <a:rPr lang="ru-RU" sz="2400" dirty="0" err="1"/>
              <a:t>жінок</a:t>
            </a:r>
            <a:r>
              <a:rPr lang="ru-RU" sz="2400" dirty="0"/>
              <a:t>.</a:t>
            </a:r>
          </a:p>
          <a:p>
            <a:r>
              <a:rPr lang="ru-RU" sz="2400" dirty="0" err="1"/>
              <a:t>Генетичні</a:t>
            </a:r>
            <a:r>
              <a:rPr lang="ru-RU" sz="2400" dirty="0"/>
              <a:t> </a:t>
            </a:r>
            <a:r>
              <a:rPr lang="ru-RU" sz="2400" dirty="0" err="1"/>
              <a:t>асоціації</a:t>
            </a:r>
            <a:r>
              <a:rPr lang="ru-RU" sz="2400" dirty="0"/>
              <a:t> </a:t>
            </a:r>
            <a:r>
              <a:rPr lang="ru-RU" sz="2400" dirty="0" err="1"/>
              <a:t>суворого</a:t>
            </a:r>
            <a:r>
              <a:rPr lang="ru-RU" sz="2400" dirty="0"/>
              <a:t> </a:t>
            </a:r>
            <a:r>
              <a:rPr lang="ru-RU" sz="2400" dirty="0" err="1"/>
              <a:t>ризику</a:t>
            </a:r>
            <a:r>
              <a:rPr lang="ru-RU" sz="2400" dirty="0"/>
              <a:t> </a:t>
            </a:r>
            <a:r>
              <a:rPr lang="ru-RU" sz="2400" dirty="0" err="1"/>
              <a:t>розвитку</a:t>
            </a:r>
            <a:r>
              <a:rPr lang="ru-RU" sz="2400" dirty="0"/>
              <a:t> раку </a:t>
            </a:r>
            <a:r>
              <a:rPr lang="ru-RU" sz="2400" dirty="0" err="1"/>
              <a:t>легені</a:t>
            </a:r>
            <a:r>
              <a:rPr lang="ru-RU" sz="2400" dirty="0"/>
              <a:t> у </a:t>
            </a:r>
            <a:r>
              <a:rPr lang="ru-RU" sz="2400" dirty="0" err="1"/>
              <a:t>чоловіків</a:t>
            </a:r>
            <a:r>
              <a:rPr lang="ru-RU" sz="2400" dirty="0"/>
              <a:t> </a:t>
            </a:r>
            <a:r>
              <a:rPr lang="ru-RU" sz="2400" dirty="0" err="1"/>
              <a:t>включають</a:t>
            </a:r>
            <a:r>
              <a:rPr lang="ru-RU" sz="2400" dirty="0"/>
              <a:t> гаплотип </a:t>
            </a:r>
            <a:r>
              <a:rPr lang="en" sz="2400" dirty="0"/>
              <a:t>VEGF </a:t>
            </a:r>
            <a:r>
              <a:rPr lang="ru-RU" sz="2400" dirty="0"/>
              <a:t>і </a:t>
            </a:r>
            <a:r>
              <a:rPr lang="ru-RU" sz="2400" dirty="0" err="1"/>
              <a:t>аномалію</a:t>
            </a:r>
            <a:r>
              <a:rPr lang="ru-RU" sz="2400" dirty="0"/>
              <a:t> </a:t>
            </a:r>
            <a:r>
              <a:rPr lang="en" sz="2400" dirty="0"/>
              <a:t>CYP1A1. </a:t>
            </a:r>
            <a:r>
              <a:rPr lang="ru-RU" sz="2400" dirty="0"/>
              <a:t>Для </a:t>
            </a:r>
            <a:r>
              <a:rPr lang="ru-RU" sz="2400" dirty="0" err="1"/>
              <a:t>жінок</a:t>
            </a:r>
            <a:r>
              <a:rPr lang="ru-RU" sz="2400" dirty="0"/>
              <a:t> </a:t>
            </a:r>
            <a:r>
              <a:rPr lang="ru-RU" sz="2400" dirty="0" err="1"/>
              <a:t>ризик</a:t>
            </a:r>
            <a:r>
              <a:rPr lang="ru-RU" sz="2400" dirty="0"/>
              <a:t> </a:t>
            </a:r>
            <a:r>
              <a:rPr lang="ru-RU" sz="2400" dirty="0" err="1"/>
              <a:t>асоційований</a:t>
            </a:r>
            <a:r>
              <a:rPr lang="ru-RU" sz="2400" dirty="0"/>
              <a:t> з </a:t>
            </a:r>
            <a:r>
              <a:rPr lang="ru-RU" sz="2400" dirty="0" err="1"/>
              <a:t>мутаціями</a:t>
            </a:r>
            <a:r>
              <a:rPr lang="ru-RU" sz="2400" dirty="0"/>
              <a:t> </a:t>
            </a:r>
            <a:r>
              <a:rPr lang="ru-RU" sz="2400" dirty="0" err="1"/>
              <a:t>інших</a:t>
            </a:r>
            <a:r>
              <a:rPr lang="ru-RU" sz="2400" dirty="0"/>
              <a:t> </a:t>
            </a:r>
            <a:r>
              <a:rPr lang="ru-RU" sz="2400" dirty="0" err="1"/>
              <a:t>генів</a:t>
            </a:r>
            <a:r>
              <a:rPr lang="ru-RU" sz="2400" dirty="0"/>
              <a:t>—</a:t>
            </a:r>
            <a:r>
              <a:rPr lang="en" sz="2400" dirty="0"/>
              <a:t>MTHFR </a:t>
            </a:r>
            <a:r>
              <a:rPr lang="ru-RU" sz="2400" dirty="0"/>
              <a:t>і </a:t>
            </a:r>
            <a:r>
              <a:rPr lang="en" sz="2400" dirty="0"/>
              <a:t>GSTM1, </a:t>
            </a:r>
            <a:r>
              <a:rPr lang="ru-RU" sz="2400" dirty="0"/>
              <a:t>а </a:t>
            </a:r>
            <a:r>
              <a:rPr lang="ru-RU" sz="2400" dirty="0" err="1"/>
              <a:t>захисні</a:t>
            </a:r>
            <a:r>
              <a:rPr lang="ru-RU" sz="2400" dirty="0"/>
              <a:t> </a:t>
            </a:r>
            <a:r>
              <a:rPr lang="ru-RU" sz="2400" dirty="0" err="1"/>
              <a:t>асоціації</a:t>
            </a:r>
            <a:r>
              <a:rPr lang="ru-RU" sz="2400" dirty="0"/>
              <a:t>— з хромосомою 15</a:t>
            </a:r>
            <a:r>
              <a:rPr lang="en" sz="2400" dirty="0"/>
              <a:t>q25. </a:t>
            </a:r>
            <a:r>
              <a:rPr lang="ru-RU" sz="2400" dirty="0" err="1"/>
              <a:t>Ці</a:t>
            </a:r>
            <a:r>
              <a:rPr lang="ru-RU" sz="2400" dirty="0"/>
              <a:t> </a:t>
            </a:r>
            <a:r>
              <a:rPr lang="ru-RU" sz="2400" dirty="0" err="1"/>
              <a:t>генетичні</a:t>
            </a:r>
            <a:r>
              <a:rPr lang="ru-RU" sz="2400" dirty="0"/>
              <a:t> </a:t>
            </a:r>
            <a:r>
              <a:rPr lang="ru-RU" sz="2400" dirty="0" err="1"/>
              <a:t>аномалії</a:t>
            </a:r>
            <a:r>
              <a:rPr lang="ru-RU" sz="2400" dirty="0"/>
              <a:t> </a:t>
            </a:r>
            <a:r>
              <a:rPr lang="ru-RU" sz="2400" dirty="0" err="1"/>
              <a:t>мають</a:t>
            </a:r>
            <a:r>
              <a:rPr lang="ru-RU" sz="2400" dirty="0"/>
              <a:t> </a:t>
            </a:r>
            <a:r>
              <a:rPr lang="ru-RU" sz="2400" dirty="0" err="1"/>
              <a:t>виключно</a:t>
            </a:r>
            <a:r>
              <a:rPr lang="ru-RU" sz="2400" dirty="0"/>
              <a:t> </a:t>
            </a:r>
            <a:r>
              <a:rPr lang="ru-RU" sz="2400" dirty="0" err="1"/>
              <a:t>гендерний</a:t>
            </a:r>
            <a:r>
              <a:rPr lang="ru-RU" sz="2400" dirty="0"/>
              <a:t> характер.</a:t>
            </a:r>
          </a:p>
          <a:p>
            <a:r>
              <a:rPr lang="ru-RU" sz="2400" dirty="0"/>
              <a:t>У США ДНК </a:t>
            </a:r>
            <a:r>
              <a:rPr lang="ru-RU" sz="2400" dirty="0" err="1"/>
              <a:t>вірусу</a:t>
            </a:r>
            <a:r>
              <a:rPr lang="ru-RU" sz="2400" dirty="0"/>
              <a:t> </a:t>
            </a:r>
            <a:r>
              <a:rPr lang="ru-RU" sz="2400" dirty="0" err="1"/>
              <a:t>папіломи</a:t>
            </a:r>
            <a:r>
              <a:rPr lang="ru-RU" sz="2400" dirty="0"/>
              <a:t> </a:t>
            </a:r>
            <a:r>
              <a:rPr lang="ru-RU" sz="2400" dirty="0" err="1"/>
              <a:t>людини</a:t>
            </a:r>
            <a:r>
              <a:rPr lang="ru-RU" sz="2400" dirty="0"/>
              <a:t> при НМРЛ </a:t>
            </a:r>
            <a:r>
              <a:rPr lang="ru-RU" sz="2400" dirty="0" err="1"/>
              <a:t>виявляється</a:t>
            </a:r>
            <a:r>
              <a:rPr lang="ru-RU" sz="2400" dirty="0"/>
              <a:t> у 15% </a:t>
            </a:r>
            <a:r>
              <a:rPr lang="ru-RU" sz="2400" dirty="0" err="1"/>
              <a:t>хворих</a:t>
            </a:r>
            <a:r>
              <a:rPr lang="ru-RU" sz="2400" dirty="0"/>
              <a:t> </a:t>
            </a:r>
            <a:r>
              <a:rPr lang="ru-RU" sz="2400" dirty="0" err="1"/>
              <a:t>жінок</a:t>
            </a:r>
            <a:r>
              <a:rPr lang="ru-RU" sz="2400" dirty="0"/>
              <a:t>, у </a:t>
            </a:r>
            <a:r>
              <a:rPr lang="ru-RU" sz="2400" dirty="0" err="1"/>
              <a:t>Європі</a:t>
            </a:r>
            <a:r>
              <a:rPr lang="ru-RU" sz="2400" dirty="0"/>
              <a:t> – у 17%, у </a:t>
            </a:r>
            <a:r>
              <a:rPr lang="ru-RU" sz="2400" dirty="0" err="1"/>
              <a:t>Греції</a:t>
            </a:r>
            <a:r>
              <a:rPr lang="ru-RU" sz="2400" dirty="0"/>
              <a:t> та на </a:t>
            </a:r>
            <a:r>
              <a:rPr lang="ru-RU" sz="2400" dirty="0" err="1"/>
              <a:t>Тайвані</a:t>
            </a:r>
            <a:r>
              <a:rPr lang="ru-RU" sz="2400" dirty="0"/>
              <a:t> – 70%, у </a:t>
            </a:r>
            <a:r>
              <a:rPr lang="ru-RU" sz="2400" dirty="0" err="1"/>
              <a:t>Японії</a:t>
            </a:r>
            <a:r>
              <a:rPr lang="ru-RU" sz="2400" dirty="0"/>
              <a:t> – у 80%.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439431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334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uk-UA" sz="3600" b="1" dirty="0"/>
              <a:t>Доброякісні пухлини легень </a:t>
            </a:r>
            <a:br>
              <a:rPr lang="uk-UA" sz="3600" b="1" dirty="0"/>
            </a:br>
            <a:r>
              <a:rPr lang="uk-UA" sz="3600" b="1" dirty="0"/>
              <a:t>(центральні – 30%, периферичні – 70%)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058988"/>
            <a:ext cx="10515600" cy="4351338"/>
          </a:xfrm>
        </p:spPr>
        <p:txBody>
          <a:bodyPr>
            <a:normAutofit/>
          </a:bodyPr>
          <a:lstStyle/>
          <a:p>
            <a:pPr lvl="0"/>
            <a:r>
              <a:rPr lang="ru-RU" sz="2400" dirty="0" err="1"/>
              <a:t>епітеліальні</a:t>
            </a:r>
            <a:r>
              <a:rPr lang="ru-RU" sz="2400" dirty="0"/>
              <a:t> (</a:t>
            </a:r>
            <a:r>
              <a:rPr lang="ru-RU" sz="2400" dirty="0" err="1"/>
              <a:t>папілома</a:t>
            </a:r>
            <a:r>
              <a:rPr lang="ru-RU" sz="2400" dirty="0"/>
              <a:t>, аденома)</a:t>
            </a:r>
          </a:p>
          <a:p>
            <a:pPr lvl="0"/>
            <a:r>
              <a:rPr lang="ru-RU" sz="2400" dirty="0" err="1"/>
              <a:t>мезодермальні</a:t>
            </a:r>
            <a:r>
              <a:rPr lang="ru-RU" sz="2400" dirty="0"/>
              <a:t> (</a:t>
            </a:r>
            <a:r>
              <a:rPr lang="ru-RU" sz="2400" dirty="0" err="1"/>
              <a:t>фіброма</a:t>
            </a:r>
            <a:r>
              <a:rPr lang="ru-RU" sz="2400" dirty="0"/>
              <a:t>, </a:t>
            </a:r>
            <a:r>
              <a:rPr lang="ru-RU" sz="2400" dirty="0" err="1"/>
              <a:t>ліпома</a:t>
            </a:r>
            <a:r>
              <a:rPr lang="ru-RU" sz="2400" dirty="0"/>
              <a:t>, </a:t>
            </a:r>
            <a:r>
              <a:rPr lang="ru-RU" sz="2400" dirty="0" err="1"/>
              <a:t>лейоміома</a:t>
            </a:r>
            <a:r>
              <a:rPr lang="ru-RU" sz="2400" dirty="0"/>
              <a:t>, </a:t>
            </a:r>
            <a:r>
              <a:rPr lang="ru-RU" sz="2400" dirty="0" err="1"/>
              <a:t>хондроа</a:t>
            </a:r>
            <a:r>
              <a:rPr lang="ru-RU" sz="2400" dirty="0"/>
              <a:t>, зернисто-</a:t>
            </a:r>
            <a:r>
              <a:rPr lang="ru-RU" sz="2400" dirty="0" err="1"/>
              <a:t>клітинна</a:t>
            </a:r>
            <a:r>
              <a:rPr lang="ru-RU" sz="2400" dirty="0"/>
              <a:t> </a:t>
            </a:r>
            <a:r>
              <a:rPr lang="ru-RU" sz="2400" dirty="0" err="1"/>
              <a:t>міобластома</a:t>
            </a:r>
            <a:r>
              <a:rPr lang="ru-RU" sz="2400" dirty="0"/>
              <a:t>, </a:t>
            </a:r>
            <a:r>
              <a:rPr lang="ru-RU" sz="2400" dirty="0" err="1"/>
              <a:t>лімфангіома</a:t>
            </a:r>
            <a:r>
              <a:rPr lang="ru-RU" sz="2400" dirty="0"/>
              <a:t>)</a:t>
            </a:r>
          </a:p>
          <a:p>
            <a:pPr lvl="0"/>
            <a:r>
              <a:rPr lang="ru-RU" sz="2400" dirty="0" err="1"/>
              <a:t>нейроектодермальні</a:t>
            </a:r>
            <a:r>
              <a:rPr lang="ru-RU" sz="2400" dirty="0"/>
              <a:t> (невринома, </a:t>
            </a:r>
            <a:r>
              <a:rPr lang="ru-RU" sz="2400" dirty="0" err="1"/>
              <a:t>нейрофіброма</a:t>
            </a:r>
            <a:r>
              <a:rPr lang="ru-RU" sz="2400" dirty="0"/>
              <a:t>)</a:t>
            </a:r>
          </a:p>
          <a:p>
            <a:pPr lvl="0"/>
            <a:r>
              <a:rPr lang="ru-RU" sz="2400" dirty="0" err="1"/>
              <a:t>дисембріогенетичні</a:t>
            </a:r>
            <a:r>
              <a:rPr lang="ru-RU" sz="2400" dirty="0"/>
              <a:t> (гамартома, тератома, </a:t>
            </a:r>
            <a:r>
              <a:rPr lang="ru-RU" sz="2400" dirty="0" err="1"/>
              <a:t>світлоклітинна</a:t>
            </a:r>
            <a:r>
              <a:rPr lang="ru-RU" sz="2400" dirty="0"/>
              <a:t> </a:t>
            </a:r>
            <a:r>
              <a:rPr lang="ru-RU" sz="2400" dirty="0" err="1"/>
              <a:t>пухлина</a:t>
            </a:r>
            <a:r>
              <a:rPr lang="ru-RU" sz="2400" dirty="0"/>
              <a:t>)</a:t>
            </a:r>
          </a:p>
          <a:p>
            <a:pPr lvl="0"/>
            <a:r>
              <a:rPr lang="ru-RU" sz="2400" dirty="0" err="1"/>
              <a:t>інші</a:t>
            </a:r>
            <a:r>
              <a:rPr lang="ru-RU" sz="2400" dirty="0"/>
              <a:t> </a:t>
            </a:r>
            <a:r>
              <a:rPr lang="ru-RU" sz="2400" dirty="0" err="1"/>
              <a:t>пухлини</a:t>
            </a:r>
            <a:r>
              <a:rPr lang="ru-RU" sz="2400" dirty="0"/>
              <a:t> (</a:t>
            </a:r>
            <a:r>
              <a:rPr lang="ru-RU" sz="2400" dirty="0" err="1"/>
              <a:t>гістіоцитома</a:t>
            </a:r>
            <a:r>
              <a:rPr lang="ru-RU" sz="2400" dirty="0"/>
              <a:t>, </a:t>
            </a:r>
            <a:r>
              <a:rPr lang="ru-RU" sz="2400" dirty="0" err="1"/>
              <a:t>ксантома</a:t>
            </a:r>
            <a:r>
              <a:rPr lang="ru-RU" sz="2400" dirty="0"/>
              <a:t>, </a:t>
            </a:r>
            <a:r>
              <a:rPr lang="ru-RU" sz="2400" dirty="0" err="1"/>
              <a:t>мезотеліома</a:t>
            </a:r>
            <a:r>
              <a:rPr lang="ru-RU" sz="2400" dirty="0"/>
              <a:t>, </a:t>
            </a:r>
            <a:r>
              <a:rPr lang="ru-RU" sz="2400" dirty="0" err="1"/>
              <a:t>ангіофолікулярна</a:t>
            </a:r>
            <a:r>
              <a:rPr lang="ru-RU" sz="2400" dirty="0"/>
              <a:t> </a:t>
            </a:r>
            <a:r>
              <a:rPr lang="ru-RU" sz="2400" dirty="0" err="1"/>
              <a:t>лімфома</a:t>
            </a:r>
            <a:r>
              <a:rPr lang="ru-RU" sz="2400" dirty="0"/>
              <a:t>, </a:t>
            </a:r>
            <a:r>
              <a:rPr lang="ru-RU" sz="2400" dirty="0" err="1"/>
              <a:t>слизеасоційована</a:t>
            </a:r>
            <a:r>
              <a:rPr lang="ru-RU" sz="2400" dirty="0"/>
              <a:t> </a:t>
            </a:r>
            <a:r>
              <a:rPr lang="ru-RU" sz="2400" dirty="0" err="1"/>
              <a:t>лімфоїдна</a:t>
            </a:r>
            <a:r>
              <a:rPr lang="ru-RU" sz="2400" dirty="0"/>
              <a:t> </a:t>
            </a:r>
            <a:r>
              <a:rPr lang="ru-RU" sz="2400" dirty="0" err="1"/>
              <a:t>пухлина</a:t>
            </a:r>
            <a:r>
              <a:rPr lang="ru-RU" sz="2400" dirty="0"/>
              <a:t>, </a:t>
            </a:r>
            <a:r>
              <a:rPr lang="ru-RU" sz="2400" dirty="0" err="1"/>
              <a:t>хемодектома</a:t>
            </a:r>
            <a:r>
              <a:rPr lang="ru-RU" sz="2400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4790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87325"/>
            <a:ext cx="10515600" cy="981075"/>
          </a:xfrm>
        </p:spPr>
        <p:txBody>
          <a:bodyPr>
            <a:normAutofit/>
          </a:bodyPr>
          <a:lstStyle/>
          <a:p>
            <a:r>
              <a:rPr lang="ru-RU" b="1" dirty="0" err="1"/>
              <a:t>Клініко-анатомічна</a:t>
            </a:r>
            <a:r>
              <a:rPr lang="ru-RU" b="1" dirty="0"/>
              <a:t> </a:t>
            </a:r>
            <a:r>
              <a:rPr lang="ru-RU" b="1" dirty="0" err="1"/>
              <a:t>класифікація</a:t>
            </a:r>
            <a:endParaRPr lang="en-US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46200"/>
            <a:ext cx="10515600" cy="5092699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b="1" dirty="0" err="1"/>
              <a:t>Центральний</a:t>
            </a:r>
            <a:r>
              <a:rPr lang="ru-RU" b="1" dirty="0"/>
              <a:t> (40-60%) </a:t>
            </a:r>
            <a:r>
              <a:rPr lang="ru-RU" dirty="0"/>
              <a:t>- </a:t>
            </a:r>
            <a:r>
              <a:rPr lang="ru-RU" dirty="0" err="1"/>
              <a:t>пухлина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розвивається</a:t>
            </a:r>
            <a:r>
              <a:rPr lang="ru-RU" dirty="0"/>
              <a:t> з великого (сегментарного, </a:t>
            </a:r>
            <a:r>
              <a:rPr lang="ru-RU" dirty="0" err="1"/>
              <a:t>пайового</a:t>
            </a:r>
            <a:r>
              <a:rPr lang="ru-RU" dirty="0"/>
              <a:t>, головного) бронху та </a:t>
            </a:r>
            <a:r>
              <a:rPr lang="ru-RU" dirty="0" err="1"/>
              <a:t>супроводжується</a:t>
            </a:r>
            <a:r>
              <a:rPr lang="ru-RU" dirty="0"/>
              <a:t> </a:t>
            </a:r>
            <a:r>
              <a:rPr lang="ru-RU" dirty="0" err="1"/>
              <a:t>бронхообтураційним</a:t>
            </a:r>
            <a:r>
              <a:rPr lang="ru-RU" dirty="0"/>
              <a:t> синдромом (</a:t>
            </a:r>
            <a:r>
              <a:rPr lang="ru-RU" dirty="0" err="1"/>
              <a:t>ендобронхіальний</a:t>
            </a:r>
            <a:r>
              <a:rPr lang="ru-RU" dirty="0"/>
              <a:t>, </a:t>
            </a:r>
            <a:r>
              <a:rPr lang="ru-RU" dirty="0" err="1"/>
              <a:t>перибронхіальний</a:t>
            </a:r>
            <a:r>
              <a:rPr lang="ru-RU" dirty="0"/>
              <a:t> </a:t>
            </a:r>
            <a:r>
              <a:rPr lang="ru-RU" dirty="0" err="1"/>
              <a:t>вузловий</a:t>
            </a:r>
            <a:r>
              <a:rPr lang="ru-RU" dirty="0"/>
              <a:t>, </a:t>
            </a:r>
            <a:r>
              <a:rPr lang="ru-RU" dirty="0" err="1"/>
              <a:t>розгалужений</a:t>
            </a:r>
            <a:r>
              <a:rPr lang="ru-RU" dirty="0"/>
              <a:t>)</a:t>
            </a:r>
          </a:p>
          <a:p>
            <a:pPr lvl="0"/>
            <a:r>
              <a:rPr lang="ru-RU" b="1" dirty="0" err="1"/>
              <a:t>Периферичний</a:t>
            </a:r>
            <a:r>
              <a:rPr lang="ru-RU" b="1" dirty="0"/>
              <a:t> (40-50%) </a:t>
            </a:r>
            <a:r>
              <a:rPr lang="ru-RU" dirty="0"/>
              <a:t>- </a:t>
            </a:r>
            <a:r>
              <a:rPr lang="ru-RU" dirty="0" err="1"/>
              <a:t>пухлина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розвивається</a:t>
            </a:r>
            <a:r>
              <a:rPr lang="ru-RU" dirty="0"/>
              <a:t> в </a:t>
            </a:r>
            <a:r>
              <a:rPr lang="ru-RU" dirty="0" err="1"/>
              <a:t>слизовій</a:t>
            </a:r>
            <a:r>
              <a:rPr lang="ru-RU" dirty="0"/>
              <a:t> </a:t>
            </a:r>
            <a:r>
              <a:rPr lang="ru-RU" dirty="0" err="1"/>
              <a:t>оболонці</a:t>
            </a:r>
            <a:r>
              <a:rPr lang="ru-RU" dirty="0"/>
              <a:t> </a:t>
            </a:r>
            <a:r>
              <a:rPr lang="ru-RU" dirty="0" err="1"/>
              <a:t>дрібного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дрібного</a:t>
            </a:r>
            <a:r>
              <a:rPr lang="ru-RU" dirty="0"/>
              <a:t> бронха і </a:t>
            </a:r>
            <a:r>
              <a:rPr lang="ru-RU" dirty="0" err="1"/>
              <a:t>зростає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вузла</a:t>
            </a:r>
            <a:r>
              <a:rPr lang="ru-RU" dirty="0"/>
              <a:t>, </a:t>
            </a:r>
            <a:r>
              <a:rPr lang="ru-RU" dirty="0" err="1"/>
              <a:t>розташованого</a:t>
            </a:r>
            <a:r>
              <a:rPr lang="ru-RU" dirty="0"/>
              <a:t> в </a:t>
            </a:r>
            <a:r>
              <a:rPr lang="ru-RU" dirty="0" err="1"/>
              <a:t>периферичних</a:t>
            </a:r>
            <a:r>
              <a:rPr lang="ru-RU" dirty="0"/>
              <a:t> </a:t>
            </a:r>
            <a:r>
              <a:rPr lang="ru-RU" dirty="0" err="1"/>
              <a:t>відділах</a:t>
            </a:r>
            <a:r>
              <a:rPr lang="ru-RU" dirty="0"/>
              <a:t> </a:t>
            </a:r>
            <a:r>
              <a:rPr lang="ru-RU" dirty="0" err="1"/>
              <a:t>легені</a:t>
            </a:r>
            <a:r>
              <a:rPr lang="ru-RU" dirty="0"/>
              <a:t> (</a:t>
            </a:r>
            <a:r>
              <a:rPr lang="ru-RU" dirty="0" err="1"/>
              <a:t>вузловий</a:t>
            </a:r>
            <a:r>
              <a:rPr lang="ru-RU" dirty="0"/>
              <a:t>, </a:t>
            </a:r>
            <a:r>
              <a:rPr lang="ru-RU" dirty="0" err="1"/>
              <a:t>пневамонієподібний</a:t>
            </a:r>
            <a:r>
              <a:rPr lang="ru-RU" dirty="0"/>
              <a:t>, </a:t>
            </a:r>
            <a:r>
              <a:rPr lang="ru-RU" dirty="0" err="1"/>
              <a:t>бронхіоальвеолярний</a:t>
            </a:r>
            <a:r>
              <a:rPr lang="ru-RU" dirty="0"/>
              <a:t> рак, рак </a:t>
            </a:r>
            <a:r>
              <a:rPr lang="ru-RU" dirty="0" err="1"/>
              <a:t>верхівки</a:t>
            </a:r>
            <a:r>
              <a:rPr lang="ru-RU" dirty="0"/>
              <a:t> </a:t>
            </a:r>
            <a:r>
              <a:rPr lang="ru-RU" dirty="0" err="1"/>
              <a:t>легені</a:t>
            </a:r>
            <a:r>
              <a:rPr lang="ru-RU" dirty="0"/>
              <a:t>, мул рак </a:t>
            </a:r>
            <a:r>
              <a:rPr lang="ru-RU" dirty="0" err="1"/>
              <a:t>Панкоста</a:t>
            </a:r>
            <a:endParaRPr lang="ru-RU" dirty="0"/>
          </a:p>
          <a:p>
            <a:pPr lvl="0"/>
            <a:r>
              <a:rPr lang="ru-RU" b="1" dirty="0" err="1"/>
              <a:t>Атипові</a:t>
            </a:r>
            <a:r>
              <a:rPr lang="ru-RU" b="1" dirty="0"/>
              <a:t> </a:t>
            </a:r>
            <a:r>
              <a:rPr lang="ru-RU" b="1" dirty="0" err="1"/>
              <a:t>форми</a:t>
            </a:r>
            <a:r>
              <a:rPr lang="ru-RU" b="1" dirty="0"/>
              <a:t>:</a:t>
            </a:r>
          </a:p>
          <a:p>
            <a:pPr marL="0" lvl="0" indent="0">
              <a:buNone/>
            </a:pPr>
            <a:r>
              <a:rPr lang="ru-RU" dirty="0"/>
              <a:t>- </a:t>
            </a:r>
            <a:r>
              <a:rPr lang="ru-RU" dirty="0" err="1"/>
              <a:t>медіастинальна</a:t>
            </a:r>
            <a:r>
              <a:rPr lang="ru-RU" dirty="0"/>
              <a:t> форма - </a:t>
            </a:r>
            <a:r>
              <a:rPr lang="ru-RU" dirty="0" err="1"/>
              <a:t>масивне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середостіння</a:t>
            </a:r>
            <a:r>
              <a:rPr lang="ru-RU" dirty="0"/>
              <a:t> та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медіастинальних</a:t>
            </a:r>
            <a:r>
              <a:rPr lang="ru-RU" dirty="0"/>
              <a:t> </a:t>
            </a:r>
            <a:r>
              <a:rPr lang="ru-RU" dirty="0" err="1"/>
              <a:t>лімфатичних</a:t>
            </a:r>
            <a:r>
              <a:rPr lang="ru-RU" dirty="0"/>
              <a:t> </a:t>
            </a:r>
            <a:r>
              <a:rPr lang="ru-RU" dirty="0" err="1"/>
              <a:t>вузлів</a:t>
            </a:r>
            <a:r>
              <a:rPr lang="ru-RU" dirty="0"/>
              <a:t> </a:t>
            </a:r>
            <a:r>
              <a:rPr lang="ru-RU" dirty="0" err="1"/>
              <a:t>переважно</a:t>
            </a:r>
            <a:r>
              <a:rPr lang="ru-RU" dirty="0"/>
              <a:t> з одного боку (часто </a:t>
            </a:r>
            <a:r>
              <a:rPr lang="ru-RU" dirty="0" err="1"/>
              <a:t>супроводжується</a:t>
            </a:r>
            <a:r>
              <a:rPr lang="ru-RU" dirty="0"/>
              <a:t> синдромом </a:t>
            </a:r>
            <a:r>
              <a:rPr lang="ru-RU" dirty="0" err="1"/>
              <a:t>здавлення</a:t>
            </a:r>
            <a:r>
              <a:rPr lang="ru-RU" dirty="0"/>
              <a:t> </a:t>
            </a:r>
            <a:r>
              <a:rPr lang="ru-RU" dirty="0" err="1"/>
              <a:t>верхньої</a:t>
            </a:r>
            <a:r>
              <a:rPr lang="ru-RU" dirty="0"/>
              <a:t> </a:t>
            </a:r>
            <a:r>
              <a:rPr lang="ru-RU" dirty="0" err="1"/>
              <a:t>порожнистої</a:t>
            </a:r>
            <a:r>
              <a:rPr lang="ru-RU" dirty="0"/>
              <a:t> вени)</a:t>
            </a:r>
          </a:p>
          <a:p>
            <a:pPr marL="0" lvl="0" indent="0">
              <a:buNone/>
            </a:pPr>
            <a:r>
              <a:rPr lang="ru-RU" dirty="0"/>
              <a:t>- </a:t>
            </a:r>
            <a:r>
              <a:rPr lang="ru-RU" dirty="0" err="1"/>
              <a:t>кісткова</a:t>
            </a:r>
            <a:r>
              <a:rPr lang="ru-RU" dirty="0"/>
              <a:t> форма - </a:t>
            </a:r>
            <a:r>
              <a:rPr lang="ru-RU" dirty="0" err="1"/>
              <a:t>раніше</a:t>
            </a:r>
            <a:r>
              <a:rPr lang="ru-RU" dirty="0"/>
              <a:t> </a:t>
            </a:r>
            <a:r>
              <a:rPr lang="ru-RU" dirty="0" err="1"/>
              <a:t>метастатичне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кісток</a:t>
            </a:r>
            <a:r>
              <a:rPr lang="ru-RU" dirty="0"/>
              <a:t> та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больового</a:t>
            </a:r>
            <a:r>
              <a:rPr lang="ru-RU" dirty="0"/>
              <a:t> синдрому</a:t>
            </a:r>
          </a:p>
          <a:p>
            <a:pPr marL="0" lvl="0" indent="0">
              <a:buNone/>
            </a:pPr>
            <a:r>
              <a:rPr lang="ru-RU" dirty="0"/>
              <a:t>- </a:t>
            </a:r>
            <a:r>
              <a:rPr lang="ru-RU" dirty="0" err="1"/>
              <a:t>мозкова</a:t>
            </a:r>
            <a:r>
              <a:rPr lang="ru-RU" dirty="0"/>
              <a:t> форма - </a:t>
            </a:r>
            <a:r>
              <a:rPr lang="ru-RU" dirty="0" err="1"/>
              <a:t>рання</a:t>
            </a:r>
            <a:r>
              <a:rPr lang="ru-RU" dirty="0"/>
              <a:t> </a:t>
            </a:r>
            <a:r>
              <a:rPr lang="ru-RU" dirty="0" err="1"/>
              <a:t>метастатична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головного </a:t>
            </a:r>
            <a:r>
              <a:rPr lang="ru-RU" dirty="0" err="1"/>
              <a:t>мозку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супроводжується</a:t>
            </a:r>
            <a:r>
              <a:rPr lang="ru-RU" dirty="0"/>
              <a:t> </a:t>
            </a:r>
            <a:r>
              <a:rPr lang="ru-RU" dirty="0" err="1"/>
              <a:t>неврологічною</a:t>
            </a:r>
            <a:r>
              <a:rPr lang="ru-RU" dirty="0"/>
              <a:t> симптоматикою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0495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0398" y="149225"/>
            <a:ext cx="10871200" cy="43497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Гистологическая классификация рака легкого</a:t>
            </a:r>
            <a:endParaRPr lang="en-US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948" y="584200"/>
            <a:ext cx="7150101" cy="6071992"/>
          </a:xfrm>
        </p:spPr>
      </p:pic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9BE7672E-AFCE-5651-5410-9DC5E1AC678B}"/>
              </a:ext>
            </a:extLst>
          </p:cNvPr>
          <p:cNvSpPr/>
          <p:nvPr/>
        </p:nvSpPr>
        <p:spPr>
          <a:xfrm>
            <a:off x="801866" y="149225"/>
            <a:ext cx="10729732" cy="43497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UA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Гістологічна класифікація раку легенів </a:t>
            </a:r>
          </a:p>
        </p:txBody>
      </p:sp>
    </p:spTree>
    <p:extLst>
      <p:ext uri="{BB962C8B-B14F-4D97-AF65-F5344CB8AC3E}">
        <p14:creationId xmlns:p14="http://schemas.microsoft.com/office/powerpoint/2010/main" val="20651970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2450" y="473076"/>
            <a:ext cx="7643811" cy="6118224"/>
          </a:xfrm>
        </p:spPr>
        <p:txBody>
          <a:bodyPr>
            <a:normAutofit/>
          </a:bodyPr>
          <a:lstStyle/>
          <a:p>
            <a:pPr marL="0" indent="0" fontAlgn="auto">
              <a:buNone/>
            </a:pPr>
            <a:r>
              <a:rPr lang="ru-RU" b="1" dirty="0"/>
              <a:t>Аденокарцинома</a:t>
            </a:r>
            <a:r>
              <a:rPr lang="ru-RU" dirty="0"/>
              <a:t> – </a:t>
            </a:r>
            <a:r>
              <a:rPr lang="ru-RU" dirty="0" err="1"/>
              <a:t>найпоширеніший</a:t>
            </a:r>
            <a:r>
              <a:rPr lang="ru-RU" dirty="0"/>
              <a:t> тип раку </a:t>
            </a:r>
            <a:r>
              <a:rPr lang="ru-RU" dirty="0" err="1"/>
              <a:t>легені</a:t>
            </a:r>
            <a:r>
              <a:rPr lang="ru-RU" dirty="0"/>
              <a:t> </a:t>
            </a:r>
            <a:r>
              <a:rPr lang="ru-RU" dirty="0" err="1"/>
              <a:t>сьогодні</a:t>
            </a:r>
            <a:r>
              <a:rPr lang="ru-RU" dirty="0"/>
              <a:t>. </a:t>
            </a:r>
            <a:r>
              <a:rPr lang="ru-RU" dirty="0" err="1"/>
              <a:t>Імовірно</a:t>
            </a:r>
            <a:r>
              <a:rPr lang="ru-RU" dirty="0"/>
              <a:t>, </a:t>
            </a:r>
            <a:r>
              <a:rPr lang="ru-RU" dirty="0" err="1"/>
              <a:t>зростання</a:t>
            </a:r>
            <a:r>
              <a:rPr lang="ru-RU" dirty="0"/>
              <a:t> </a:t>
            </a:r>
            <a:r>
              <a:rPr lang="ru-RU" dirty="0" err="1"/>
              <a:t>захворюваності</a:t>
            </a:r>
            <a:r>
              <a:rPr lang="ru-RU" dirty="0"/>
              <a:t> </a:t>
            </a:r>
            <a:r>
              <a:rPr lang="ru-RU" dirty="0" err="1"/>
              <a:t>пов'язане</a:t>
            </a:r>
            <a:r>
              <a:rPr lang="ru-RU" dirty="0"/>
              <a:t> з </a:t>
            </a:r>
            <a:r>
              <a:rPr lang="ru-RU" dirty="0" err="1"/>
              <a:t>популярністю</a:t>
            </a:r>
            <a:r>
              <a:rPr lang="ru-RU" dirty="0"/>
              <a:t> сигарет з </a:t>
            </a:r>
            <a:r>
              <a:rPr lang="ru-RU" dirty="0" err="1"/>
              <a:t>низьким</a:t>
            </a:r>
            <a:r>
              <a:rPr lang="ru-RU" dirty="0"/>
              <a:t> </a:t>
            </a:r>
            <a:r>
              <a:rPr lang="ru-RU" dirty="0" err="1"/>
              <a:t>вмістом</a:t>
            </a:r>
            <a:r>
              <a:rPr lang="ru-RU" dirty="0"/>
              <a:t> смоли та сигарет з </a:t>
            </a:r>
            <a:r>
              <a:rPr lang="ru-RU" dirty="0" err="1"/>
              <a:t>фільтром</a:t>
            </a:r>
            <a:r>
              <a:rPr lang="ru-RU" dirty="0"/>
              <a:t>, при </a:t>
            </a:r>
            <a:r>
              <a:rPr lang="ru-RU" dirty="0" err="1"/>
              <a:t>курінні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 робить </a:t>
            </a:r>
            <a:r>
              <a:rPr lang="ru-RU" dirty="0" err="1"/>
              <a:t>глибший</a:t>
            </a:r>
            <a:r>
              <a:rPr lang="ru-RU" dirty="0"/>
              <a:t> </a:t>
            </a:r>
            <a:r>
              <a:rPr lang="ru-RU" dirty="0" err="1"/>
              <a:t>вдих</a:t>
            </a:r>
            <a:r>
              <a:rPr lang="ru-RU" dirty="0"/>
              <a:t>, і, як </a:t>
            </a:r>
            <a:r>
              <a:rPr lang="ru-RU" dirty="0" err="1"/>
              <a:t>наслідок</a:t>
            </a:r>
            <a:r>
              <a:rPr lang="ru-RU" dirty="0"/>
              <a:t>, </a:t>
            </a:r>
            <a:r>
              <a:rPr lang="ru-RU" dirty="0" err="1"/>
              <a:t>тютюновий</a:t>
            </a:r>
            <a:r>
              <a:rPr lang="ru-RU" dirty="0"/>
              <a:t> </a:t>
            </a:r>
            <a:r>
              <a:rPr lang="ru-RU" dirty="0" err="1"/>
              <a:t>дим</a:t>
            </a:r>
            <a:r>
              <a:rPr lang="ru-RU" dirty="0"/>
              <a:t> </a:t>
            </a:r>
            <a:r>
              <a:rPr lang="ru-RU" dirty="0" err="1"/>
              <a:t>осідає</a:t>
            </a:r>
            <a:r>
              <a:rPr lang="ru-RU" dirty="0"/>
              <a:t> в </a:t>
            </a:r>
            <a:r>
              <a:rPr lang="ru-RU" dirty="0" err="1"/>
              <a:t>периферичних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шляхах, де </a:t>
            </a:r>
            <a:r>
              <a:rPr lang="ru-RU" dirty="0" err="1"/>
              <a:t>найчастіше</a:t>
            </a:r>
            <a:r>
              <a:rPr lang="ru-RU" dirty="0"/>
              <a:t> і </a:t>
            </a:r>
            <a:r>
              <a:rPr lang="ru-RU" dirty="0" err="1"/>
              <a:t>розвивається</a:t>
            </a:r>
            <a:r>
              <a:rPr lang="ru-RU" dirty="0"/>
              <a:t> аденокарцинома.</a:t>
            </a:r>
          </a:p>
          <a:p>
            <a:pPr marL="0" indent="0" fontAlgn="auto">
              <a:buNone/>
            </a:pPr>
            <a:endParaRPr lang="ru-RU" dirty="0"/>
          </a:p>
          <a:p>
            <a:pPr marL="0" indent="0" fontAlgn="auto">
              <a:buNone/>
            </a:pPr>
            <a:r>
              <a:rPr lang="ru-RU" dirty="0" err="1"/>
              <a:t>Існує</a:t>
            </a:r>
            <a:r>
              <a:rPr lang="ru-RU" dirty="0"/>
              <a:t> два </a:t>
            </a:r>
            <a:r>
              <a:rPr lang="ru-RU" dirty="0" err="1"/>
              <a:t>підтипи</a:t>
            </a:r>
            <a:r>
              <a:rPr lang="ru-RU" dirty="0"/>
              <a:t> </a:t>
            </a:r>
            <a:r>
              <a:rPr lang="ru-RU" dirty="0" err="1"/>
              <a:t>аденокарциноми</a:t>
            </a:r>
            <a:r>
              <a:rPr lang="ru-RU" dirty="0"/>
              <a:t>:</a:t>
            </a:r>
          </a:p>
          <a:p>
            <a:r>
              <a:rPr lang="ru-RU" dirty="0" err="1"/>
              <a:t>Аденокацинома</a:t>
            </a:r>
            <a:r>
              <a:rPr lang="ru-RU" dirty="0"/>
              <a:t> </a:t>
            </a:r>
            <a:r>
              <a:rPr lang="fr-FR" dirty="0"/>
              <a:t>in situ</a:t>
            </a:r>
          </a:p>
          <a:p>
            <a:r>
              <a:rPr lang="ru-RU" dirty="0" err="1"/>
              <a:t>Мінімально</a:t>
            </a:r>
            <a:r>
              <a:rPr lang="ru-RU" dirty="0"/>
              <a:t> </a:t>
            </a:r>
            <a:r>
              <a:rPr lang="ru-RU" dirty="0" err="1"/>
              <a:t>інвазивна</a:t>
            </a:r>
            <a:r>
              <a:rPr lang="ru-RU" dirty="0"/>
              <a:t> аденокарцинома</a:t>
            </a:r>
            <a:endParaRPr lang="en-US" altLang="en-US" dirty="0">
              <a:latin typeface="Garamond" panose="02020404030301010803" pitchFamily="18" charset="0"/>
            </a:endParaRPr>
          </a:p>
        </p:txBody>
      </p:sp>
      <p:pic>
        <p:nvPicPr>
          <p:cNvPr id="114692" name="Picture 4" descr="small_0CentralLungCanc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730" y="142042"/>
            <a:ext cx="3748881" cy="3452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693" name="Picture 5" descr="i0064r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261" y="3759200"/>
            <a:ext cx="3816350" cy="283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4852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1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262563"/>
          </a:xfrm>
        </p:spPr>
        <p:txBody>
          <a:bodyPr>
            <a:normAutofit/>
          </a:bodyPr>
          <a:lstStyle/>
          <a:p>
            <a:pPr fontAlgn="auto"/>
            <a:r>
              <a:rPr lang="ru-RU" b="1" dirty="0" err="1"/>
              <a:t>Аденокарцинома</a:t>
            </a:r>
            <a:r>
              <a:rPr lang="ru-RU" b="1" dirty="0"/>
              <a:t> </a:t>
            </a:r>
            <a:r>
              <a:rPr lang="en-US" b="1" dirty="0"/>
              <a:t>in situ</a:t>
            </a:r>
            <a:r>
              <a:rPr lang="ru-RU" b="1" dirty="0"/>
              <a:t> (</a:t>
            </a:r>
            <a:r>
              <a:rPr lang="en-US" b="1" dirty="0"/>
              <a:t>AIS</a:t>
            </a:r>
            <a:r>
              <a:rPr lang="ru-RU" b="1" dirty="0"/>
              <a:t>), </a:t>
            </a:r>
            <a:r>
              <a:rPr lang="ru-RU" dirty="0"/>
              <a:t>– </a:t>
            </a:r>
            <a:r>
              <a:rPr lang="ru-RU" dirty="0" err="1"/>
              <a:t>локалізована</a:t>
            </a:r>
            <a:r>
              <a:rPr lang="ru-RU" dirty="0"/>
              <a:t> (≤3 см) аденокарцинома, </a:t>
            </a:r>
            <a:r>
              <a:rPr lang="ru-RU" dirty="0" err="1"/>
              <a:t>ріст</a:t>
            </a:r>
            <a:r>
              <a:rPr lang="ru-RU" dirty="0"/>
              <a:t>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обмежений</a:t>
            </a:r>
            <a:r>
              <a:rPr lang="ru-RU" dirty="0"/>
              <a:t> </a:t>
            </a:r>
            <a:r>
              <a:rPr lang="ru-RU" dirty="0" err="1"/>
              <a:t>поверхневим</a:t>
            </a:r>
            <a:r>
              <a:rPr lang="ru-RU" dirty="0"/>
              <a:t> ростом </a:t>
            </a:r>
            <a:r>
              <a:rPr lang="ru-RU" dirty="0" err="1"/>
              <a:t>уздовж</a:t>
            </a:r>
            <a:r>
              <a:rPr lang="ru-RU" dirty="0"/>
              <a:t> </a:t>
            </a:r>
            <a:r>
              <a:rPr lang="ru-RU" dirty="0" err="1"/>
              <a:t>альвеолярних</a:t>
            </a:r>
            <a:r>
              <a:rPr lang="ru-RU" dirty="0"/>
              <a:t> структур (з </a:t>
            </a:r>
            <a:r>
              <a:rPr lang="ru-RU" dirty="0" err="1"/>
              <a:t>повзучим</a:t>
            </a:r>
            <a:r>
              <a:rPr lang="ru-RU" dirty="0"/>
              <a:t> типом росту, «</a:t>
            </a:r>
            <a:r>
              <a:rPr lang="ru-RU" dirty="0" err="1"/>
              <a:t>лепідним</a:t>
            </a:r>
            <a:r>
              <a:rPr lang="ru-RU" dirty="0"/>
              <a:t>»), без </a:t>
            </a:r>
            <a:r>
              <a:rPr lang="ru-RU" dirty="0" err="1"/>
              <a:t>ознак</a:t>
            </a:r>
            <a:r>
              <a:rPr lang="ru-RU" dirty="0"/>
              <a:t> </a:t>
            </a:r>
            <a:r>
              <a:rPr lang="ru-RU" dirty="0" err="1"/>
              <a:t>інвазії</a:t>
            </a:r>
            <a:r>
              <a:rPr lang="ru-RU" dirty="0"/>
              <a:t>. У </a:t>
            </a:r>
            <a:r>
              <a:rPr lang="ru-RU" dirty="0" err="1"/>
              <a:t>більшості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 АІ</a:t>
            </a:r>
            <a:r>
              <a:rPr lang="en-US" dirty="0"/>
              <a:t>S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немуцинозними</a:t>
            </a:r>
            <a:r>
              <a:rPr lang="ru-RU" dirty="0"/>
              <a:t> </a:t>
            </a:r>
            <a:r>
              <a:rPr lang="ru-RU" dirty="0" err="1"/>
              <a:t>пухлинами</a:t>
            </a:r>
            <a:r>
              <a:rPr lang="ru-RU" dirty="0"/>
              <a:t>. </a:t>
            </a:r>
            <a:r>
              <a:rPr lang="ru-RU" dirty="0" err="1"/>
              <a:t>Проспективні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показують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при </a:t>
            </a:r>
            <a:r>
              <a:rPr lang="ru-RU" dirty="0" err="1"/>
              <a:t>повній</a:t>
            </a:r>
            <a:r>
              <a:rPr lang="ru-RU" dirty="0"/>
              <a:t> </a:t>
            </a:r>
            <a:r>
              <a:rPr lang="ru-RU" dirty="0" err="1"/>
              <a:t>резекції</a:t>
            </a:r>
            <a:r>
              <a:rPr lang="ru-RU" dirty="0"/>
              <a:t> АІ</a:t>
            </a:r>
            <a:r>
              <a:rPr lang="en-US" dirty="0"/>
              <a:t>S</a:t>
            </a:r>
            <a:r>
              <a:rPr lang="ru-RU" dirty="0"/>
              <a:t> </a:t>
            </a:r>
            <a:r>
              <a:rPr lang="ru-RU" dirty="0" err="1"/>
              <a:t>виживаність</a:t>
            </a:r>
            <a:r>
              <a:rPr lang="ru-RU" dirty="0"/>
              <a:t> </a:t>
            </a:r>
            <a:r>
              <a:rPr lang="ru-RU" dirty="0" err="1"/>
              <a:t>наближається</a:t>
            </a:r>
            <a:r>
              <a:rPr lang="ru-RU" dirty="0"/>
              <a:t> до 100% (97%).</a:t>
            </a:r>
            <a:endParaRPr lang="en-US" dirty="0"/>
          </a:p>
          <a:p>
            <a:pPr fontAlgn="auto"/>
            <a:r>
              <a:rPr lang="ru-RU" b="1" dirty="0" err="1"/>
              <a:t>Мінімально</a:t>
            </a:r>
            <a:r>
              <a:rPr lang="ru-RU" b="1" dirty="0"/>
              <a:t> </a:t>
            </a:r>
            <a:r>
              <a:rPr lang="ru-RU" b="1" dirty="0" err="1"/>
              <a:t>інвазивная</a:t>
            </a:r>
            <a:r>
              <a:rPr lang="ru-RU" b="1" dirty="0"/>
              <a:t> аденокарцинома (МІА) </a:t>
            </a:r>
            <a:r>
              <a:rPr lang="ru-RU" dirty="0"/>
              <a:t>– </a:t>
            </a:r>
            <a:r>
              <a:rPr lang="ru-RU" dirty="0" err="1"/>
              <a:t>також</a:t>
            </a:r>
            <a:r>
              <a:rPr lang="ru-RU" dirty="0"/>
              <a:t> невелика одиночна </a:t>
            </a:r>
            <a:r>
              <a:rPr lang="ru-RU" dirty="0" err="1"/>
              <a:t>пухлина</a:t>
            </a:r>
            <a:r>
              <a:rPr lang="ru-RU" dirty="0"/>
              <a:t> </a:t>
            </a:r>
            <a:r>
              <a:rPr lang="ru-RU" dirty="0" err="1"/>
              <a:t>розміром</a:t>
            </a:r>
            <a:r>
              <a:rPr lang="ru-RU" dirty="0"/>
              <a:t> ? </a:t>
            </a:r>
            <a:r>
              <a:rPr lang="ru-RU" dirty="0" err="1"/>
              <a:t>Більшість</a:t>
            </a:r>
            <a:r>
              <a:rPr lang="ru-RU" dirty="0"/>
              <a:t> </a:t>
            </a:r>
            <a:r>
              <a:rPr lang="ru-RU" dirty="0" err="1"/>
              <a:t>пухлин</a:t>
            </a:r>
            <a:r>
              <a:rPr lang="ru-RU" dirty="0"/>
              <a:t> не </a:t>
            </a:r>
            <a:r>
              <a:rPr lang="ru-RU" dirty="0" err="1"/>
              <a:t>виробляють</a:t>
            </a:r>
            <a:r>
              <a:rPr lang="ru-RU" dirty="0"/>
              <a:t> муцину. </a:t>
            </a:r>
            <a:r>
              <a:rPr lang="ru-RU" dirty="0" err="1"/>
              <a:t>Безрецидивне</a:t>
            </a:r>
            <a:r>
              <a:rPr lang="ru-RU" dirty="0"/>
              <a:t> </a:t>
            </a:r>
            <a:r>
              <a:rPr lang="ru-RU" dirty="0" err="1"/>
              <a:t>виживання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5 </a:t>
            </a:r>
            <a:r>
              <a:rPr lang="ru-RU" dirty="0" err="1"/>
              <a:t>років</a:t>
            </a:r>
            <a:r>
              <a:rPr lang="ru-RU" dirty="0"/>
              <a:t> у </a:t>
            </a:r>
            <a:r>
              <a:rPr lang="ru-RU" dirty="0" err="1"/>
              <a:t>пацієнтів</a:t>
            </a:r>
            <a:r>
              <a:rPr lang="ru-RU" dirty="0"/>
              <a:t>, за </a:t>
            </a:r>
            <a:r>
              <a:rPr lang="ru-RU" dirty="0" err="1"/>
              <a:t>даними</a:t>
            </a:r>
            <a:r>
              <a:rPr lang="ru-RU" dirty="0"/>
              <a:t> </a:t>
            </a:r>
            <a:r>
              <a:rPr lang="ru-RU" dirty="0" err="1"/>
              <a:t>спостережень</a:t>
            </a:r>
            <a:r>
              <a:rPr lang="ru-RU" dirty="0"/>
              <a:t>,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досягати</a:t>
            </a:r>
            <a:r>
              <a:rPr lang="ru-RU" dirty="0"/>
              <a:t> 97% за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повної</a:t>
            </a:r>
            <a:r>
              <a:rPr lang="ru-RU" dirty="0"/>
              <a:t> </a:t>
            </a:r>
            <a:r>
              <a:rPr lang="ru-RU" dirty="0" err="1"/>
              <a:t>хірургічної</a:t>
            </a:r>
            <a:r>
              <a:rPr lang="ru-RU" dirty="0"/>
              <a:t> </a:t>
            </a:r>
            <a:r>
              <a:rPr lang="ru-RU" dirty="0" err="1"/>
              <a:t>резекції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0383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93700"/>
            <a:ext cx="10515600" cy="6070600"/>
          </a:xfrm>
        </p:spPr>
        <p:txBody>
          <a:bodyPr>
            <a:normAutofit fontScale="92500" lnSpcReduction="20000"/>
          </a:bodyPr>
          <a:lstStyle/>
          <a:p>
            <a:pPr fontAlgn="auto"/>
            <a:r>
              <a:rPr lang="ru-RU" dirty="0" err="1"/>
              <a:t>Термін</a:t>
            </a:r>
            <a:r>
              <a:rPr lang="ru-RU" dirty="0"/>
              <a:t> </a:t>
            </a:r>
            <a:r>
              <a:rPr lang="ru-RU" b="1" dirty="0"/>
              <a:t>«стиль </a:t>
            </a:r>
            <a:r>
              <a:rPr lang="ru-RU" b="1" dirty="0" err="1"/>
              <a:t>зростання</a:t>
            </a:r>
            <a:r>
              <a:rPr lang="ru-RU" b="1" dirty="0"/>
              <a:t>, </a:t>
            </a:r>
            <a:r>
              <a:rPr lang="ru-RU" b="1" dirty="0" err="1"/>
              <a:t>що</a:t>
            </a:r>
            <a:r>
              <a:rPr lang="ru-RU" b="1" dirty="0"/>
              <a:t> стелиться» («</a:t>
            </a:r>
            <a:r>
              <a:rPr lang="fr-FR" b="1" dirty="0" err="1"/>
              <a:t>lepidic</a:t>
            </a:r>
            <a:r>
              <a:rPr lang="fr-FR" b="1" dirty="0"/>
              <a:t>»)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запропонований</a:t>
            </a:r>
            <a:r>
              <a:rPr lang="ru-RU" dirty="0"/>
              <a:t> у 2011 </a:t>
            </a:r>
            <a:r>
              <a:rPr lang="ru-RU" dirty="0" err="1"/>
              <a:t>році</a:t>
            </a:r>
            <a:r>
              <a:rPr lang="ru-RU" dirty="0"/>
              <a:t> в </a:t>
            </a:r>
            <a:r>
              <a:rPr lang="ru-RU" dirty="0" err="1"/>
              <a:t>Журналі</a:t>
            </a:r>
            <a:r>
              <a:rPr lang="ru-RU" dirty="0"/>
              <a:t> </a:t>
            </a:r>
            <a:r>
              <a:rPr lang="ru-RU" dirty="0" err="1"/>
              <a:t>торакальної</a:t>
            </a:r>
            <a:r>
              <a:rPr lang="ru-RU" dirty="0"/>
              <a:t> </a:t>
            </a:r>
            <a:r>
              <a:rPr lang="ru-RU" dirty="0" err="1"/>
              <a:t>онкології</a:t>
            </a:r>
            <a:r>
              <a:rPr lang="ru-RU" dirty="0"/>
              <a:t> і </a:t>
            </a:r>
            <a:r>
              <a:rPr lang="ru-RU" dirty="0" err="1"/>
              <a:t>прийшов</a:t>
            </a:r>
            <a:r>
              <a:rPr lang="ru-RU" dirty="0"/>
              <a:t> на </a:t>
            </a:r>
            <a:r>
              <a:rPr lang="ru-RU" dirty="0" err="1"/>
              <a:t>зміну</a:t>
            </a:r>
            <a:r>
              <a:rPr lang="ru-RU" dirty="0"/>
              <a:t> </a:t>
            </a:r>
            <a:r>
              <a:rPr lang="ru-RU" dirty="0" err="1"/>
              <a:t>застарілому</a:t>
            </a:r>
            <a:r>
              <a:rPr lang="ru-RU" dirty="0"/>
              <a:t> </a:t>
            </a:r>
            <a:r>
              <a:rPr lang="ru-RU" dirty="0" err="1"/>
              <a:t>терміну</a:t>
            </a:r>
            <a:r>
              <a:rPr lang="ru-RU" dirty="0"/>
              <a:t> «</a:t>
            </a:r>
            <a:r>
              <a:rPr lang="ru-RU" dirty="0" err="1"/>
              <a:t>бронхоальвеолярний</a:t>
            </a:r>
            <a:r>
              <a:rPr lang="ru-RU" dirty="0"/>
              <a:t>»,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останній</a:t>
            </a:r>
            <a:r>
              <a:rPr lang="ru-RU" dirty="0"/>
              <a:t> </a:t>
            </a:r>
            <a:r>
              <a:rPr lang="ru-RU" dirty="0" err="1"/>
              <a:t>міг</a:t>
            </a:r>
            <a:r>
              <a:rPr lang="ru-RU" dirty="0"/>
              <a:t> </a:t>
            </a:r>
            <a:r>
              <a:rPr lang="ru-RU" dirty="0" err="1"/>
              <a:t>застосовуватися</a:t>
            </a:r>
            <a:r>
              <a:rPr lang="ru-RU" dirty="0"/>
              <a:t> в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підтекстах</a:t>
            </a:r>
            <a:r>
              <a:rPr lang="ru-RU" dirty="0"/>
              <a:t> і не давав </a:t>
            </a:r>
            <a:r>
              <a:rPr lang="ru-RU" dirty="0" err="1"/>
              <a:t>точної</a:t>
            </a:r>
            <a:r>
              <a:rPr lang="ru-RU" dirty="0"/>
              <a:t> характеристики.</a:t>
            </a:r>
          </a:p>
          <a:p>
            <a:pPr fontAlgn="auto"/>
            <a:r>
              <a:rPr lang="ru-RU" dirty="0" err="1"/>
              <a:t>Пухлини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b="1" dirty="0" err="1"/>
              <a:t>раніше</a:t>
            </a:r>
            <a:r>
              <a:rPr lang="ru-RU" b="1" dirty="0"/>
              <a:t> </a:t>
            </a:r>
            <a:r>
              <a:rPr lang="ru-RU" b="1" dirty="0" err="1"/>
              <a:t>класифікувалися</a:t>
            </a:r>
            <a:r>
              <a:rPr lang="ru-RU" b="1" dirty="0"/>
              <a:t> як </a:t>
            </a:r>
            <a:r>
              <a:rPr lang="ru-RU" b="1" dirty="0" err="1"/>
              <a:t>бронхоальвеолярні</a:t>
            </a:r>
            <a:r>
              <a:rPr lang="ru-RU" dirty="0"/>
              <a:t>, </a:t>
            </a:r>
            <a:r>
              <a:rPr lang="ru-RU" dirty="0" err="1"/>
              <a:t>тепер</a:t>
            </a:r>
            <a:r>
              <a:rPr lang="ru-RU" dirty="0"/>
              <a:t> </a:t>
            </a:r>
            <a:r>
              <a:rPr lang="ru-RU" dirty="0" err="1"/>
              <a:t>зараховуються</a:t>
            </a:r>
            <a:r>
              <a:rPr lang="ru-RU" dirty="0"/>
              <a:t> до </a:t>
            </a:r>
            <a:r>
              <a:rPr lang="ru-RU" dirty="0" err="1"/>
              <a:t>однієї</a:t>
            </a:r>
            <a:r>
              <a:rPr lang="ru-RU" dirty="0"/>
              <a:t> з </a:t>
            </a:r>
            <a:r>
              <a:rPr lang="ru-RU" dirty="0" err="1"/>
              <a:t>кількох</a:t>
            </a:r>
            <a:r>
              <a:rPr lang="ru-RU" dirty="0"/>
              <a:t> </a:t>
            </a:r>
            <a:r>
              <a:rPr lang="ru-RU" dirty="0" err="1"/>
              <a:t>категорій</a:t>
            </a:r>
            <a:r>
              <a:rPr lang="ru-RU" dirty="0"/>
              <a:t>: </a:t>
            </a:r>
            <a:r>
              <a:rPr lang="fr-FR" dirty="0"/>
              <a:t>AIS, </a:t>
            </a:r>
            <a:r>
              <a:rPr lang="ru-RU" dirty="0" err="1"/>
              <a:t>мінімально-інвазивна</a:t>
            </a:r>
            <a:r>
              <a:rPr lang="ru-RU" dirty="0"/>
              <a:t> аденокарцинома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атипова</a:t>
            </a:r>
            <a:r>
              <a:rPr lang="ru-RU" dirty="0"/>
              <a:t> </a:t>
            </a:r>
            <a:r>
              <a:rPr lang="ru-RU" dirty="0" err="1"/>
              <a:t>аденоматозна</a:t>
            </a:r>
            <a:r>
              <a:rPr lang="ru-RU" dirty="0"/>
              <a:t> </a:t>
            </a:r>
            <a:r>
              <a:rPr lang="ru-RU" dirty="0" err="1"/>
              <a:t>гіперплазія</a:t>
            </a:r>
            <a:r>
              <a:rPr lang="ru-RU" dirty="0"/>
              <a:t>. </a:t>
            </a:r>
            <a:r>
              <a:rPr lang="ru-RU" dirty="0" err="1"/>
              <a:t>Остання</a:t>
            </a:r>
            <a:r>
              <a:rPr lang="ru-RU" dirty="0"/>
              <a:t> </a:t>
            </a:r>
            <a:r>
              <a:rPr lang="ru-RU" dirty="0" err="1"/>
              <a:t>розглядається</a:t>
            </a:r>
            <a:r>
              <a:rPr lang="ru-RU" dirty="0"/>
              <a:t> як </a:t>
            </a:r>
            <a:r>
              <a:rPr lang="ru-RU" dirty="0" err="1"/>
              <a:t>преінвазивне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аденокарциноми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не </a:t>
            </a:r>
            <a:r>
              <a:rPr lang="ru-RU" dirty="0" err="1"/>
              <a:t>перевищує</a:t>
            </a:r>
            <a:r>
              <a:rPr lang="ru-RU" dirty="0"/>
              <a:t> 5 мм.</a:t>
            </a:r>
          </a:p>
          <a:p>
            <a:pPr fontAlgn="auto"/>
            <a:r>
              <a:rPr lang="ru-RU" dirty="0"/>
              <a:t>Так само, як і в </a:t>
            </a:r>
            <a:r>
              <a:rPr lang="ru-RU" dirty="0" err="1"/>
              <a:t>публікації</a:t>
            </a:r>
            <a:r>
              <a:rPr lang="ru-RU" dirty="0"/>
              <a:t> Журналу </a:t>
            </a:r>
            <a:r>
              <a:rPr lang="ru-RU" dirty="0" err="1"/>
              <a:t>торакальної</a:t>
            </a:r>
            <a:r>
              <a:rPr lang="ru-RU" dirty="0"/>
              <a:t> </a:t>
            </a:r>
            <a:r>
              <a:rPr lang="ru-RU" dirty="0" err="1"/>
              <a:t>онкології</a:t>
            </a:r>
            <a:r>
              <a:rPr lang="ru-RU" dirty="0"/>
              <a:t> 2011 року, </a:t>
            </a:r>
            <a:r>
              <a:rPr lang="ru-RU" dirty="0" err="1"/>
              <a:t>класифікація</a:t>
            </a:r>
            <a:r>
              <a:rPr lang="ru-RU" dirty="0"/>
              <a:t> ВООЗ 2015 </a:t>
            </a:r>
            <a:r>
              <a:rPr lang="ru-RU" dirty="0" err="1"/>
              <a:t>пропонує</a:t>
            </a:r>
            <a:r>
              <a:rPr lang="ru-RU" dirty="0"/>
              <a:t> </a:t>
            </a:r>
            <a:r>
              <a:rPr lang="ru-RU" dirty="0" err="1"/>
              <a:t>диференціювати</a:t>
            </a:r>
            <a:r>
              <a:rPr lang="ru-RU" dirty="0"/>
              <a:t> </a:t>
            </a:r>
            <a:r>
              <a:rPr lang="ru-RU" b="1" dirty="0" err="1"/>
              <a:t>п'ять</a:t>
            </a:r>
            <a:r>
              <a:rPr lang="ru-RU" b="1" dirty="0"/>
              <a:t> </a:t>
            </a:r>
            <a:r>
              <a:rPr lang="ru-RU" b="1" dirty="0" err="1"/>
              <a:t>типів</a:t>
            </a:r>
            <a:r>
              <a:rPr lang="ru-RU" b="1" dirty="0"/>
              <a:t> </a:t>
            </a:r>
            <a:r>
              <a:rPr lang="ru-RU" b="1" dirty="0" err="1"/>
              <a:t>аденокарциноми</a:t>
            </a:r>
            <a:r>
              <a:rPr lang="ru-RU" b="1" dirty="0"/>
              <a:t> </a:t>
            </a:r>
            <a:r>
              <a:rPr lang="ru-RU" b="1" dirty="0" err="1"/>
              <a:t>легені</a:t>
            </a:r>
            <a:r>
              <a:rPr lang="ru-RU" b="1" dirty="0"/>
              <a:t>:</a:t>
            </a:r>
          </a:p>
          <a:p>
            <a:pPr fontAlgn="auto"/>
            <a:r>
              <a:rPr lang="ru-RU" dirty="0"/>
              <a:t>З ростом, </a:t>
            </a:r>
            <a:r>
              <a:rPr lang="ru-RU" dirty="0" err="1"/>
              <a:t>що</a:t>
            </a:r>
            <a:r>
              <a:rPr lang="ru-RU" dirty="0"/>
              <a:t> стелиться</a:t>
            </a:r>
          </a:p>
          <a:p>
            <a:pPr fontAlgn="auto"/>
            <a:r>
              <a:rPr lang="ru-RU" dirty="0" err="1"/>
              <a:t>Ацинарна</a:t>
            </a:r>
            <a:endParaRPr lang="ru-RU" dirty="0"/>
          </a:p>
          <a:p>
            <a:pPr fontAlgn="auto"/>
            <a:r>
              <a:rPr lang="ru-RU" dirty="0" err="1"/>
              <a:t>Папілярна</a:t>
            </a:r>
            <a:endParaRPr lang="ru-RU" dirty="0"/>
          </a:p>
          <a:p>
            <a:pPr fontAlgn="auto"/>
            <a:r>
              <a:rPr lang="ru-RU" dirty="0" err="1"/>
              <a:t>Мікропапілярна</a:t>
            </a:r>
            <a:endParaRPr lang="ru-RU" dirty="0"/>
          </a:p>
          <a:p>
            <a:pPr fontAlgn="auto"/>
            <a:r>
              <a:rPr lang="ru-RU" dirty="0" err="1"/>
              <a:t>Солідна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9472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4200" y="571499"/>
            <a:ext cx="7629525" cy="5757863"/>
          </a:xfrm>
        </p:spPr>
        <p:txBody>
          <a:bodyPr>
            <a:normAutofit lnSpcReduction="10000"/>
          </a:bodyPr>
          <a:lstStyle/>
          <a:p>
            <a:pPr fontAlgn="auto"/>
            <a:r>
              <a:rPr lang="ru-RU" b="1" dirty="0" err="1"/>
              <a:t>Аденосквамозна</a:t>
            </a:r>
            <a:r>
              <a:rPr lang="ru-RU" b="1" dirty="0"/>
              <a:t> карцинома </a:t>
            </a:r>
            <a:r>
              <a:rPr lang="ru-RU" dirty="0" err="1"/>
              <a:t>визначається</a:t>
            </a:r>
            <a:r>
              <a:rPr lang="ru-RU" dirty="0"/>
              <a:t> як </a:t>
            </a:r>
            <a:r>
              <a:rPr lang="ru-RU" dirty="0" err="1"/>
              <a:t>пухлина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складається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ніж</a:t>
            </a:r>
            <a:r>
              <a:rPr lang="ru-RU" dirty="0"/>
              <a:t> на 10%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злоякісних</a:t>
            </a:r>
            <a:r>
              <a:rPr lang="ru-RU" dirty="0"/>
              <a:t> </a:t>
            </a:r>
            <a:r>
              <a:rPr lang="ru-RU" dirty="0" err="1"/>
              <a:t>залозистих</a:t>
            </a:r>
            <a:r>
              <a:rPr lang="ru-RU" dirty="0"/>
              <a:t> та </a:t>
            </a:r>
            <a:r>
              <a:rPr lang="ru-RU" dirty="0" err="1"/>
              <a:t>плоскоклітинних</a:t>
            </a:r>
            <a:r>
              <a:rPr lang="ru-RU" dirty="0"/>
              <a:t> </a:t>
            </a:r>
            <a:r>
              <a:rPr lang="ru-RU" dirty="0" err="1"/>
              <a:t>компонентів</a:t>
            </a:r>
            <a:r>
              <a:rPr lang="ru-RU" dirty="0"/>
              <a:t>.</a:t>
            </a:r>
          </a:p>
          <a:p>
            <a:pPr fontAlgn="auto"/>
            <a:r>
              <a:rPr lang="ru-RU" dirty="0"/>
              <a:t>Частота </a:t>
            </a:r>
            <a:r>
              <a:rPr lang="ru-RU" dirty="0" err="1"/>
              <a:t>народження</a:t>
            </a:r>
            <a:r>
              <a:rPr lang="ru-RU" dirty="0"/>
              <a:t> </a:t>
            </a:r>
            <a:r>
              <a:rPr lang="ru-RU" dirty="0" err="1"/>
              <a:t>аденосквамозної</a:t>
            </a:r>
            <a:r>
              <a:rPr lang="ru-RU" dirty="0"/>
              <a:t> </a:t>
            </a:r>
            <a:r>
              <a:rPr lang="ru-RU" dirty="0" err="1"/>
              <a:t>карциноми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0,4% до 4%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 </a:t>
            </a:r>
            <a:r>
              <a:rPr lang="ru-RU" dirty="0" err="1"/>
              <a:t>бронхогенного</a:t>
            </a:r>
            <a:r>
              <a:rPr lang="ru-RU" dirty="0"/>
              <a:t> раку.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підтип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 </a:t>
            </a:r>
            <a:r>
              <a:rPr lang="ru-RU" dirty="0" err="1"/>
              <a:t>агресивніший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аденокарцинома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плоскоклітинна</a:t>
            </a:r>
            <a:r>
              <a:rPr lang="ru-RU" dirty="0"/>
              <a:t> карцинома, і, </a:t>
            </a:r>
            <a:r>
              <a:rPr lang="ru-RU" dirty="0" err="1"/>
              <a:t>відповідно</a:t>
            </a:r>
            <a:r>
              <a:rPr lang="ru-RU" dirty="0"/>
              <a:t>, </a:t>
            </a:r>
            <a:r>
              <a:rPr lang="ru-RU" dirty="0" err="1"/>
              <a:t>пов'язаний</a:t>
            </a:r>
            <a:r>
              <a:rPr lang="ru-RU" dirty="0"/>
              <a:t> з </a:t>
            </a:r>
            <a:r>
              <a:rPr lang="ru-RU" dirty="0" err="1"/>
              <a:t>гіршим</a:t>
            </a:r>
            <a:r>
              <a:rPr lang="ru-RU" dirty="0"/>
              <a:t> прогнозом.</a:t>
            </a:r>
          </a:p>
          <a:p>
            <a:pPr fontAlgn="auto"/>
            <a:r>
              <a:rPr lang="ru-RU" dirty="0" err="1"/>
              <a:t>Оскільки</a:t>
            </a:r>
            <a:r>
              <a:rPr lang="ru-RU" dirty="0"/>
              <a:t> у </a:t>
            </a:r>
            <a:r>
              <a:rPr lang="ru-RU" dirty="0" err="1"/>
              <a:t>складі</a:t>
            </a:r>
            <a:r>
              <a:rPr lang="ru-RU" dirty="0"/>
              <a:t> </a:t>
            </a:r>
            <a:r>
              <a:rPr lang="ru-RU" dirty="0" err="1"/>
              <a:t>аденосквамозної</a:t>
            </a:r>
            <a:r>
              <a:rPr lang="ru-RU" dirty="0"/>
              <a:t> </a:t>
            </a:r>
            <a:r>
              <a:rPr lang="ru-RU" dirty="0" err="1"/>
              <a:t>карциноми</a:t>
            </a:r>
            <a:r>
              <a:rPr lang="ru-RU" dirty="0"/>
              <a:t> </a:t>
            </a:r>
            <a:r>
              <a:rPr lang="ru-RU" dirty="0" err="1"/>
              <a:t>містяться</a:t>
            </a:r>
            <a:r>
              <a:rPr lang="ru-RU" dirty="0"/>
              <a:t> </a:t>
            </a:r>
            <a:r>
              <a:rPr lang="ru-RU" dirty="0" err="1"/>
              <a:t>залізисті</a:t>
            </a:r>
            <a:r>
              <a:rPr lang="ru-RU" dirty="0"/>
              <a:t> </a:t>
            </a:r>
            <a:r>
              <a:rPr lang="ru-RU" dirty="0" err="1"/>
              <a:t>елементи</a:t>
            </a:r>
            <a:r>
              <a:rPr lang="ru-RU" dirty="0"/>
              <a:t>, </a:t>
            </a:r>
            <a:r>
              <a:rPr lang="ru-RU" dirty="0" err="1"/>
              <a:t>доцільно</a:t>
            </a:r>
            <a:r>
              <a:rPr lang="ru-RU" dirty="0"/>
              <a:t> </a:t>
            </a:r>
            <a:r>
              <a:rPr lang="ru-RU" dirty="0" err="1"/>
              <a:t>проводити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молекулярне</a:t>
            </a:r>
            <a:r>
              <a:rPr lang="ru-RU" dirty="0"/>
              <a:t> </a:t>
            </a:r>
            <a:r>
              <a:rPr lang="ru-RU" dirty="0" err="1"/>
              <a:t>тестування</a:t>
            </a:r>
            <a:r>
              <a:rPr lang="ru-RU" dirty="0"/>
              <a:t> з метою </a:t>
            </a:r>
            <a:r>
              <a:rPr lang="ru-RU" dirty="0" err="1"/>
              <a:t>виявлення</a:t>
            </a:r>
            <a:r>
              <a:rPr lang="ru-RU" dirty="0"/>
              <a:t> «драйвер-</a:t>
            </a:r>
            <a:r>
              <a:rPr lang="ru-RU" dirty="0" err="1"/>
              <a:t>мутацій</a:t>
            </a:r>
            <a:r>
              <a:rPr lang="ru-RU" dirty="0"/>
              <a:t>» та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можливостей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таргетної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.</a:t>
            </a:r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852" y="3776685"/>
            <a:ext cx="3456781" cy="2251846"/>
          </a:xfrm>
          <a:prstGeom prst="rect">
            <a:avLst/>
          </a:prstGeom>
        </p:spPr>
      </p:pic>
      <p:pic>
        <p:nvPicPr>
          <p:cNvPr id="5" name="Picture 5" descr="027PACX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2325" y="692328"/>
            <a:ext cx="3460308" cy="2850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5114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4500" y="457199"/>
            <a:ext cx="7962900" cy="5719763"/>
          </a:xfrm>
        </p:spPr>
        <p:txBody>
          <a:bodyPr>
            <a:normAutofit fontScale="92500"/>
          </a:bodyPr>
          <a:lstStyle/>
          <a:p>
            <a:pPr fontAlgn="auto"/>
            <a:r>
              <a:rPr lang="ru-RU" b="1" dirty="0" err="1"/>
              <a:t>Плосколітинний</a:t>
            </a:r>
            <a:r>
              <a:rPr lang="ru-RU" b="1" dirty="0"/>
              <a:t> рак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найчастішим</a:t>
            </a:r>
            <a:r>
              <a:rPr lang="ru-RU" dirty="0"/>
              <a:t> </a:t>
            </a:r>
            <a:r>
              <a:rPr lang="ru-RU" dirty="0" err="1"/>
              <a:t>гістологічним</a:t>
            </a:r>
            <a:r>
              <a:rPr lang="ru-RU" dirty="0"/>
              <a:t> типом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пухлин</a:t>
            </a:r>
            <a:r>
              <a:rPr lang="ru-RU" dirty="0"/>
              <a:t> </a:t>
            </a:r>
            <a:r>
              <a:rPr lang="ru-RU" dirty="0" err="1"/>
              <a:t>легені</a:t>
            </a:r>
            <a:r>
              <a:rPr lang="ru-RU" dirty="0"/>
              <a:t> до </a:t>
            </a:r>
            <a:r>
              <a:rPr lang="ru-RU" dirty="0" err="1"/>
              <a:t>середини</a:t>
            </a:r>
            <a:r>
              <a:rPr lang="ru-RU" dirty="0"/>
              <a:t> 80-х </a:t>
            </a:r>
            <a:r>
              <a:rPr lang="ru-RU" dirty="0" err="1"/>
              <a:t>років</a:t>
            </a:r>
            <a:r>
              <a:rPr lang="ru-RU" dirty="0"/>
              <a:t> </a:t>
            </a:r>
            <a:r>
              <a:rPr lang="ru-RU" dirty="0" err="1"/>
              <a:t>минулого</a:t>
            </a:r>
            <a:r>
              <a:rPr lang="ru-RU" dirty="0"/>
              <a:t> </a:t>
            </a:r>
            <a:r>
              <a:rPr lang="ru-RU" dirty="0" err="1"/>
              <a:t>століття</a:t>
            </a:r>
            <a:r>
              <a:rPr lang="ru-RU" dirty="0"/>
              <a:t>. В </a:t>
            </a:r>
            <a:r>
              <a:rPr lang="ru-RU" dirty="0" err="1"/>
              <a:t>останні</a:t>
            </a:r>
            <a:r>
              <a:rPr lang="ru-RU" dirty="0"/>
              <a:t> </a:t>
            </a:r>
            <a:r>
              <a:rPr lang="ru-RU" dirty="0" err="1"/>
              <a:t>десятиліття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поступився</a:t>
            </a:r>
            <a:r>
              <a:rPr lang="ru-RU" dirty="0"/>
              <a:t> «</a:t>
            </a:r>
            <a:r>
              <a:rPr lang="ru-RU" dirty="0" err="1"/>
              <a:t>лідерством</a:t>
            </a:r>
            <a:r>
              <a:rPr lang="ru-RU" dirty="0"/>
              <a:t>» </a:t>
            </a:r>
            <a:r>
              <a:rPr lang="ru-RU" dirty="0" err="1"/>
              <a:t>аденокарциноми</a:t>
            </a:r>
            <a:r>
              <a:rPr lang="ru-RU" dirty="0"/>
              <a:t>.</a:t>
            </a:r>
          </a:p>
          <a:p>
            <a:pPr fontAlgn="auto"/>
            <a:r>
              <a:rPr lang="ru-RU" dirty="0" err="1"/>
              <a:t>Підтипи</a:t>
            </a:r>
            <a:r>
              <a:rPr lang="ru-RU" dirty="0"/>
              <a:t> </a:t>
            </a:r>
            <a:r>
              <a:rPr lang="ru-RU" dirty="0" err="1"/>
              <a:t>плоскоклітинного</a:t>
            </a:r>
            <a:r>
              <a:rPr lang="ru-RU" dirty="0"/>
              <a:t> раку: </a:t>
            </a:r>
            <a:r>
              <a:rPr lang="ru-RU" dirty="0" err="1"/>
              <a:t>ороговіючий</a:t>
            </a:r>
            <a:r>
              <a:rPr lang="ru-RU" dirty="0"/>
              <a:t>, </a:t>
            </a:r>
            <a:r>
              <a:rPr lang="ru-RU" dirty="0" err="1"/>
              <a:t>неороговіючий</a:t>
            </a:r>
            <a:r>
              <a:rPr lang="ru-RU" dirty="0"/>
              <a:t>, </a:t>
            </a:r>
            <a:r>
              <a:rPr lang="ru-RU" dirty="0" err="1"/>
              <a:t>базалоїдний</a:t>
            </a:r>
            <a:r>
              <a:rPr lang="ru-RU" dirty="0"/>
              <a:t> </a:t>
            </a:r>
            <a:r>
              <a:rPr lang="ru-RU" dirty="0" err="1"/>
              <a:t>плоскоклітинний</a:t>
            </a:r>
            <a:endParaRPr lang="ru-RU" dirty="0"/>
          </a:p>
          <a:p>
            <a:pPr fontAlgn="auto"/>
            <a:r>
              <a:rPr lang="ru-RU" dirty="0" err="1"/>
              <a:t>Пухлина</a:t>
            </a:r>
            <a:r>
              <a:rPr lang="ru-RU" dirty="0"/>
              <a:t> </a:t>
            </a:r>
            <a:r>
              <a:rPr lang="ru-RU" dirty="0" err="1"/>
              <a:t>вважається</a:t>
            </a:r>
            <a:r>
              <a:rPr lang="ru-RU" dirty="0"/>
              <a:t> </a:t>
            </a:r>
            <a:r>
              <a:rPr lang="ru-RU" dirty="0" err="1"/>
              <a:t>неороговевающей</a:t>
            </a:r>
            <a:r>
              <a:rPr lang="ru-RU" dirty="0"/>
              <a:t> за </a:t>
            </a:r>
            <a:r>
              <a:rPr lang="ru-RU" dirty="0" err="1"/>
              <a:t>відсутності</a:t>
            </a:r>
            <a:r>
              <a:rPr lang="ru-RU" dirty="0"/>
              <a:t> </a:t>
            </a:r>
            <a:r>
              <a:rPr lang="ru-RU" dirty="0" err="1"/>
              <a:t>гістологічних</a:t>
            </a:r>
            <a:r>
              <a:rPr lang="ru-RU" dirty="0"/>
              <a:t> </a:t>
            </a:r>
            <a:r>
              <a:rPr lang="ru-RU" dirty="0" err="1"/>
              <a:t>ознак</a:t>
            </a:r>
            <a:r>
              <a:rPr lang="ru-RU" dirty="0"/>
              <a:t> </a:t>
            </a:r>
            <a:r>
              <a:rPr lang="ru-RU" dirty="0" err="1"/>
              <a:t>ороговіювання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ороговіє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ороговіювання</a:t>
            </a:r>
            <a:r>
              <a:rPr lang="ru-RU" dirty="0"/>
              <a:t> і </a:t>
            </a:r>
            <a:r>
              <a:rPr lang="ru-RU" dirty="0" err="1"/>
              <a:t>базалоїдної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базалоїдні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 </a:t>
            </a:r>
            <a:r>
              <a:rPr lang="ru-RU" dirty="0" err="1"/>
              <a:t>становлять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50% </a:t>
            </a:r>
            <a:r>
              <a:rPr lang="ru-RU" dirty="0" err="1"/>
              <a:t>пухлини</a:t>
            </a:r>
            <a:r>
              <a:rPr lang="ru-RU" dirty="0"/>
              <a:t>.</a:t>
            </a:r>
          </a:p>
          <a:p>
            <a:pPr fontAlgn="auto"/>
            <a:r>
              <a:rPr lang="ru-RU" dirty="0" err="1"/>
              <a:t>Від</a:t>
            </a:r>
            <a:r>
              <a:rPr lang="ru-RU" dirty="0"/>
              <a:t> 60% до 80% </a:t>
            </a:r>
            <a:r>
              <a:rPr lang="ru-RU" dirty="0" err="1"/>
              <a:t>плоскоклітинних</a:t>
            </a:r>
            <a:r>
              <a:rPr lang="ru-RU" dirty="0"/>
              <a:t> </a:t>
            </a:r>
            <a:r>
              <a:rPr lang="ru-RU" dirty="0" err="1"/>
              <a:t>пухлин</a:t>
            </a:r>
            <a:r>
              <a:rPr lang="ru-RU" dirty="0"/>
              <a:t> </a:t>
            </a:r>
            <a:r>
              <a:rPr lang="ru-RU" dirty="0" err="1"/>
              <a:t>розвиваються</a:t>
            </a:r>
            <a:r>
              <a:rPr lang="ru-RU" dirty="0"/>
              <a:t> в </a:t>
            </a:r>
            <a:r>
              <a:rPr lang="ru-RU" dirty="0" err="1"/>
              <a:t>проксимальних</a:t>
            </a:r>
            <a:r>
              <a:rPr lang="ru-RU" dirty="0"/>
              <a:t> </a:t>
            </a:r>
            <a:r>
              <a:rPr lang="ru-RU" dirty="0" err="1"/>
              <a:t>ділянках</a:t>
            </a:r>
            <a:r>
              <a:rPr lang="ru-RU" dirty="0"/>
              <a:t> </a:t>
            </a:r>
            <a:r>
              <a:rPr lang="ru-RU" dirty="0" err="1"/>
              <a:t>трахеобронхіального</a:t>
            </a:r>
            <a:r>
              <a:rPr lang="ru-RU" dirty="0"/>
              <a:t> дерева, </a:t>
            </a:r>
            <a:r>
              <a:rPr lang="ru-RU" dirty="0" err="1"/>
              <a:t>хоча</a:t>
            </a:r>
            <a:r>
              <a:rPr lang="ru-RU" dirty="0"/>
              <a:t> вони </a:t>
            </a:r>
            <a:r>
              <a:rPr lang="ru-RU" dirty="0" err="1"/>
              <a:t>можуть</a:t>
            </a:r>
            <a:r>
              <a:rPr lang="ru-RU" dirty="0"/>
              <a:t> бути і </a:t>
            </a:r>
            <a:r>
              <a:rPr lang="ru-RU" dirty="0" err="1"/>
              <a:t>периферичними</a:t>
            </a:r>
            <a:r>
              <a:rPr lang="ru-RU" dirty="0"/>
              <a:t> </a:t>
            </a:r>
            <a:r>
              <a:rPr lang="ru-RU" dirty="0" err="1"/>
              <a:t>утвореннями</a:t>
            </a:r>
            <a:r>
              <a:rPr lang="ru-RU" dirty="0"/>
              <a:t>.</a:t>
            </a:r>
            <a:endParaRPr lang="en-US" dirty="0"/>
          </a:p>
        </p:txBody>
      </p:sp>
      <p:pic>
        <p:nvPicPr>
          <p:cNvPr id="4" name="Picture 5" descr="image0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254793"/>
            <a:ext cx="3527425" cy="306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untitl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4200" y="3391287"/>
            <a:ext cx="3987800" cy="2988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28724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2288" y="1223170"/>
            <a:ext cx="8229600" cy="4525962"/>
          </a:xfrm>
        </p:spPr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ru-RU" b="1" dirty="0" err="1"/>
              <a:t>Дрібноклітинний</a:t>
            </a:r>
            <a:r>
              <a:rPr lang="ru-RU" b="1" dirty="0"/>
              <a:t> рак </a:t>
            </a:r>
            <a:r>
              <a:rPr lang="ru-RU" b="1" dirty="0" err="1"/>
              <a:t>легені</a:t>
            </a:r>
            <a:r>
              <a:rPr lang="ru-RU" b="1" dirty="0"/>
              <a:t> (ДКЛ) – </a:t>
            </a:r>
            <a:r>
              <a:rPr lang="ru-RU" dirty="0" err="1"/>
              <a:t>особлива</a:t>
            </a:r>
            <a:r>
              <a:rPr lang="ru-RU" dirty="0"/>
              <a:t> форма раку </a:t>
            </a:r>
            <a:r>
              <a:rPr lang="ru-RU" dirty="0" err="1"/>
              <a:t>легені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на початку 70-х </a:t>
            </a:r>
            <a:r>
              <a:rPr lang="ru-RU" dirty="0" err="1"/>
              <a:t>років</a:t>
            </a:r>
            <a:r>
              <a:rPr lang="ru-RU" dirty="0"/>
              <a:t> </a:t>
            </a:r>
            <a:r>
              <a:rPr lang="ru-RU" dirty="0" err="1"/>
              <a:t>минулого</a:t>
            </a:r>
            <a:r>
              <a:rPr lang="ru-RU" dirty="0"/>
              <a:t> </a:t>
            </a:r>
            <a:r>
              <a:rPr lang="ru-RU" dirty="0" err="1"/>
              <a:t>століття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виділений</a:t>
            </a:r>
            <a:r>
              <a:rPr lang="ru-RU" dirty="0"/>
              <a:t> в </a:t>
            </a:r>
            <a:r>
              <a:rPr lang="ru-RU" dirty="0" err="1"/>
              <a:t>окрему</a:t>
            </a:r>
            <a:r>
              <a:rPr lang="ru-RU" dirty="0"/>
              <a:t> </a:t>
            </a:r>
            <a:r>
              <a:rPr lang="ru-RU" dirty="0" err="1"/>
              <a:t>групу</a:t>
            </a:r>
            <a:r>
              <a:rPr lang="ru-RU" dirty="0"/>
              <a:t> </a:t>
            </a:r>
            <a:r>
              <a:rPr lang="ru-RU" dirty="0" err="1"/>
              <a:t>завдяки</a:t>
            </a:r>
            <a:r>
              <a:rPr lang="ru-RU" dirty="0"/>
              <a:t> </a:t>
            </a:r>
            <a:r>
              <a:rPr lang="ru-RU" dirty="0" err="1"/>
              <a:t>незвичайному</a:t>
            </a:r>
            <a:r>
              <a:rPr lang="ru-RU" dirty="0"/>
              <a:t> </a:t>
            </a:r>
            <a:r>
              <a:rPr lang="ru-RU" dirty="0" err="1"/>
              <a:t>клінічному</a:t>
            </a:r>
            <a:r>
              <a:rPr lang="ru-RU" dirty="0"/>
              <a:t> </a:t>
            </a:r>
            <a:r>
              <a:rPr lang="ru-RU" dirty="0" err="1"/>
              <a:t>перебігу</a:t>
            </a:r>
            <a:r>
              <a:rPr lang="ru-RU" dirty="0"/>
              <a:t>, </a:t>
            </a:r>
            <a:r>
              <a:rPr lang="ru-RU" dirty="0" err="1"/>
              <a:t>швидкому</a:t>
            </a:r>
            <a:r>
              <a:rPr lang="ru-RU" dirty="0"/>
              <a:t> </a:t>
            </a:r>
            <a:r>
              <a:rPr lang="ru-RU" dirty="0" err="1"/>
              <a:t>зростанню</a:t>
            </a:r>
            <a:r>
              <a:rPr lang="ru-RU" dirty="0"/>
              <a:t> </a:t>
            </a:r>
            <a:r>
              <a:rPr lang="ru-RU" dirty="0" err="1"/>
              <a:t>первинної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, </a:t>
            </a:r>
            <a:r>
              <a:rPr lang="ru-RU" dirty="0" err="1"/>
              <a:t>ранньому</a:t>
            </a:r>
            <a:r>
              <a:rPr lang="ru-RU" dirty="0"/>
              <a:t> </a:t>
            </a:r>
            <a:r>
              <a:rPr lang="ru-RU" dirty="0" err="1"/>
              <a:t>метастазування</a:t>
            </a:r>
            <a:r>
              <a:rPr lang="ru-RU" dirty="0"/>
              <a:t>, </a:t>
            </a:r>
            <a:r>
              <a:rPr lang="ru-RU" dirty="0" err="1"/>
              <a:t>високої</a:t>
            </a:r>
            <a:r>
              <a:rPr lang="ru-RU" dirty="0"/>
              <a:t> </a:t>
            </a:r>
            <a:r>
              <a:rPr lang="ru-RU" dirty="0" err="1"/>
              <a:t>чутливості</a:t>
            </a:r>
            <a:r>
              <a:rPr lang="ru-RU" dirty="0"/>
              <a:t> до </a:t>
            </a:r>
            <a:r>
              <a:rPr lang="ru-RU" dirty="0" err="1"/>
              <a:t>хіміотерапії</a:t>
            </a:r>
            <a:r>
              <a:rPr lang="ru-RU" dirty="0"/>
              <a:t> та </a:t>
            </a:r>
            <a:r>
              <a:rPr lang="ru-RU" dirty="0" err="1"/>
              <a:t>променевої</a:t>
            </a:r>
            <a:r>
              <a:rPr lang="ru-RU" dirty="0"/>
              <a:t> </a:t>
            </a:r>
            <a:r>
              <a:rPr lang="ru-RU" dirty="0" err="1"/>
              <a:t>чутливості</a:t>
            </a:r>
            <a:r>
              <a:rPr lang="ru-RU" dirty="0"/>
              <a:t>.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ru-RU" dirty="0"/>
              <a:t>ДКЛ </a:t>
            </a:r>
            <a:r>
              <a:rPr lang="ru-RU" dirty="0" err="1"/>
              <a:t>зустрічається</a:t>
            </a:r>
            <a:r>
              <a:rPr lang="ru-RU" dirty="0"/>
              <a:t> </a:t>
            </a:r>
            <a:r>
              <a:rPr lang="ru-RU" dirty="0" err="1"/>
              <a:t>майже</a:t>
            </a:r>
            <a:r>
              <a:rPr lang="ru-RU" dirty="0"/>
              <a:t> </a:t>
            </a:r>
            <a:r>
              <a:rPr lang="ru-RU" dirty="0" err="1"/>
              <a:t>виключно</a:t>
            </a:r>
            <a:r>
              <a:rPr lang="ru-RU" dirty="0"/>
              <a:t> у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впливом</a:t>
            </a:r>
            <a:r>
              <a:rPr lang="ru-RU" dirty="0"/>
              <a:t> тютюну в </a:t>
            </a:r>
            <a:r>
              <a:rPr lang="ru-RU" dirty="0" err="1"/>
              <a:t>анамнезі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з </a:t>
            </a:r>
            <a:r>
              <a:rPr lang="ru-RU" dirty="0" err="1"/>
              <a:t>активним</a:t>
            </a:r>
            <a:r>
              <a:rPr lang="ru-RU" dirty="0"/>
              <a:t> </a:t>
            </a:r>
            <a:r>
              <a:rPr lang="ru-RU" dirty="0" err="1"/>
              <a:t>курінням</a:t>
            </a:r>
            <a:r>
              <a:rPr lang="ru-RU" dirty="0"/>
              <a:t> по 2-3 пачки цигарок на день.</a:t>
            </a:r>
            <a:endParaRPr lang="en-US" altLang="en-US" dirty="0">
              <a:latin typeface="Garamond" panose="02020404030301010803" pitchFamily="18" charset="0"/>
            </a:endParaRPr>
          </a:p>
        </p:txBody>
      </p:sp>
      <p:pic>
        <p:nvPicPr>
          <p:cNvPr id="116740" name="Picture 4" descr="276262-1340225-280104-2118316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784" y="227013"/>
            <a:ext cx="2665412" cy="259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788" y="3149600"/>
            <a:ext cx="2667408" cy="356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11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9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4200" y="369751"/>
            <a:ext cx="9613900" cy="6100763"/>
          </a:xfrm>
        </p:spPr>
        <p:txBody>
          <a:bodyPr>
            <a:normAutofit lnSpcReduction="10000"/>
          </a:bodyPr>
          <a:lstStyle/>
          <a:p>
            <a:pPr marL="0" indent="0" fontAlgn="auto">
              <a:buNone/>
            </a:pPr>
            <a:r>
              <a:rPr lang="ru-RU" b="1" dirty="0" err="1"/>
              <a:t>Нейроендокринні</a:t>
            </a:r>
            <a:r>
              <a:rPr lang="ru-RU" b="1" dirty="0"/>
              <a:t> </a:t>
            </a:r>
            <a:r>
              <a:rPr lang="ru-RU" b="1" dirty="0" err="1"/>
              <a:t>пухлини</a:t>
            </a:r>
            <a:r>
              <a:rPr lang="ru-RU" b="1" dirty="0"/>
              <a:t>:</a:t>
            </a:r>
          </a:p>
          <a:p>
            <a:r>
              <a:rPr lang="ru-RU" dirty="0" err="1"/>
              <a:t>Дрібноклітинна</a:t>
            </a:r>
            <a:r>
              <a:rPr lang="ru-RU" dirty="0"/>
              <a:t> карцинома</a:t>
            </a:r>
          </a:p>
          <a:p>
            <a:r>
              <a:rPr lang="ru-RU" dirty="0" err="1"/>
              <a:t>Крупноклітинна</a:t>
            </a:r>
            <a:r>
              <a:rPr lang="ru-RU" dirty="0"/>
              <a:t> </a:t>
            </a:r>
            <a:r>
              <a:rPr lang="ru-RU" dirty="0" err="1"/>
              <a:t>нейроендокринна</a:t>
            </a:r>
            <a:endParaRPr lang="ru-RU" dirty="0"/>
          </a:p>
          <a:p>
            <a:r>
              <a:rPr lang="ru-RU" dirty="0"/>
              <a:t>   карцинома</a:t>
            </a:r>
          </a:p>
          <a:p>
            <a:r>
              <a:rPr lang="ru-RU" dirty="0" err="1"/>
              <a:t>Типовий</a:t>
            </a:r>
            <a:r>
              <a:rPr lang="ru-RU" dirty="0"/>
              <a:t> </a:t>
            </a:r>
            <a:r>
              <a:rPr lang="ru-RU" dirty="0" err="1"/>
              <a:t>карциноїд</a:t>
            </a:r>
            <a:endParaRPr lang="ru-RU" dirty="0"/>
          </a:p>
          <a:p>
            <a:r>
              <a:rPr lang="ru-RU" dirty="0" err="1"/>
              <a:t>Нетиповий</a:t>
            </a:r>
            <a:r>
              <a:rPr lang="ru-RU" dirty="0"/>
              <a:t> </a:t>
            </a:r>
            <a:r>
              <a:rPr lang="ru-RU" dirty="0" err="1"/>
              <a:t>карциноїд</a:t>
            </a:r>
            <a:endParaRPr lang="en-US" dirty="0"/>
          </a:p>
          <a:p>
            <a:pPr fontAlgn="auto"/>
            <a:endParaRPr lang="ru-RU" dirty="0"/>
          </a:p>
          <a:p>
            <a:pPr fontAlgn="auto"/>
            <a:r>
              <a:rPr lang="ru-RU" dirty="0"/>
              <a:t>У </a:t>
            </a:r>
            <a:r>
              <a:rPr lang="ru-RU" dirty="0" err="1"/>
              <a:t>групі</a:t>
            </a:r>
            <a:r>
              <a:rPr lang="ru-RU" dirty="0"/>
              <a:t> </a:t>
            </a:r>
            <a:r>
              <a:rPr lang="ru-RU" dirty="0" err="1"/>
              <a:t>легеневих</a:t>
            </a:r>
            <a:r>
              <a:rPr lang="ru-RU" dirty="0"/>
              <a:t> </a:t>
            </a:r>
            <a:r>
              <a:rPr lang="ru-RU" dirty="0" err="1"/>
              <a:t>нейроендокринних</a:t>
            </a:r>
            <a:r>
              <a:rPr lang="ru-RU" dirty="0"/>
              <a:t> </a:t>
            </a:r>
            <a:r>
              <a:rPr lang="ru-RU" dirty="0" err="1"/>
              <a:t>пухлин</a:t>
            </a:r>
            <a:r>
              <a:rPr lang="ru-RU" dirty="0"/>
              <a:t> </a:t>
            </a:r>
            <a:r>
              <a:rPr lang="ru-RU" dirty="0" err="1"/>
              <a:t>типові</a:t>
            </a:r>
            <a:r>
              <a:rPr lang="ru-RU" dirty="0"/>
              <a:t> та </a:t>
            </a:r>
            <a:r>
              <a:rPr lang="ru-RU" dirty="0" err="1"/>
              <a:t>атипові</a:t>
            </a:r>
            <a:r>
              <a:rPr lang="ru-RU" dirty="0"/>
              <a:t> </a:t>
            </a:r>
            <a:r>
              <a:rPr lang="ru-RU" dirty="0" err="1"/>
              <a:t>карциноїди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ряд </a:t>
            </a:r>
            <a:r>
              <a:rPr lang="ru-RU" dirty="0" err="1"/>
              <a:t>особливостей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поєднують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карциноїдними</a:t>
            </a:r>
            <a:r>
              <a:rPr lang="ru-RU" dirty="0"/>
              <a:t> </a:t>
            </a:r>
            <a:r>
              <a:rPr lang="ru-RU" dirty="0" err="1"/>
              <a:t>ураженнями</a:t>
            </a:r>
            <a:r>
              <a:rPr lang="ru-RU" dirty="0"/>
              <a:t> </a:t>
            </a:r>
            <a:r>
              <a:rPr lang="ru-RU" dirty="0" err="1"/>
              <a:t>іншої</a:t>
            </a:r>
            <a:r>
              <a:rPr lang="ru-RU" dirty="0"/>
              <a:t> </a:t>
            </a:r>
            <a:r>
              <a:rPr lang="ru-RU" dirty="0" err="1"/>
              <a:t>локалізації</a:t>
            </a:r>
            <a:r>
              <a:rPr lang="ru-RU" dirty="0"/>
              <a:t>. </a:t>
            </a:r>
            <a:r>
              <a:rPr lang="ru-RU" dirty="0" err="1"/>
              <a:t>Дрібноклітинні</a:t>
            </a:r>
            <a:r>
              <a:rPr lang="ru-RU" dirty="0"/>
              <a:t> </a:t>
            </a:r>
            <a:r>
              <a:rPr lang="ru-RU" dirty="0" err="1"/>
              <a:t>карциноми</a:t>
            </a:r>
            <a:r>
              <a:rPr lang="ru-RU" dirty="0"/>
              <a:t> та </a:t>
            </a:r>
            <a:r>
              <a:rPr lang="ru-RU" dirty="0" err="1"/>
              <a:t>крупноклітинні</a:t>
            </a:r>
            <a:r>
              <a:rPr lang="ru-RU" dirty="0"/>
              <a:t> </a:t>
            </a:r>
            <a:r>
              <a:rPr lang="ru-RU" dirty="0" err="1"/>
              <a:t>нейроендокринні</a:t>
            </a:r>
            <a:r>
              <a:rPr lang="ru-RU" dirty="0"/>
              <a:t> </a:t>
            </a:r>
            <a:r>
              <a:rPr lang="ru-RU" dirty="0" err="1"/>
              <a:t>карциноми</a:t>
            </a:r>
            <a:r>
              <a:rPr lang="ru-RU" dirty="0"/>
              <a:t> </a:t>
            </a:r>
            <a:r>
              <a:rPr lang="ru-RU" dirty="0" err="1"/>
              <a:t>клінічно</a:t>
            </a:r>
            <a:r>
              <a:rPr lang="ru-RU" dirty="0"/>
              <a:t> </a:t>
            </a:r>
            <a:r>
              <a:rPr lang="ru-RU" dirty="0" err="1"/>
              <a:t>характеризуються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агресивним</a:t>
            </a:r>
            <a:r>
              <a:rPr lang="ru-RU" dirty="0"/>
              <a:t> </a:t>
            </a:r>
            <a:r>
              <a:rPr lang="ru-RU" dirty="0" err="1"/>
              <a:t>перебігом</a:t>
            </a:r>
            <a:r>
              <a:rPr lang="ru-RU" dirty="0"/>
              <a:t> і </a:t>
            </a:r>
            <a:r>
              <a:rPr lang="ru-RU" dirty="0" err="1"/>
              <a:t>вищою</a:t>
            </a:r>
            <a:r>
              <a:rPr lang="ru-RU" dirty="0"/>
              <a:t> </a:t>
            </a:r>
            <a:r>
              <a:rPr lang="ru-RU" dirty="0" err="1"/>
              <a:t>швидкістю</a:t>
            </a:r>
            <a:r>
              <a:rPr lang="ru-RU" dirty="0"/>
              <a:t> </a:t>
            </a:r>
            <a:r>
              <a:rPr lang="ru-RU" dirty="0" err="1"/>
              <a:t>мітозу</a:t>
            </a:r>
            <a:r>
              <a:rPr lang="ru-RU" dirty="0"/>
              <a:t> в </a:t>
            </a:r>
            <a:r>
              <a:rPr lang="ru-RU" dirty="0" err="1"/>
              <a:t>порівнянні</a:t>
            </a:r>
            <a:r>
              <a:rPr lang="ru-RU" dirty="0"/>
              <a:t> з </a:t>
            </a:r>
            <a:r>
              <a:rPr lang="ru-RU" dirty="0" err="1"/>
              <a:t>легеневими</a:t>
            </a:r>
            <a:r>
              <a:rPr lang="ru-RU" dirty="0"/>
              <a:t> </a:t>
            </a:r>
            <a:r>
              <a:rPr lang="ru-RU" dirty="0" err="1"/>
              <a:t>карциноїдами</a:t>
            </a:r>
            <a:r>
              <a:rPr lang="ru-RU" dirty="0"/>
              <a:t>.</a:t>
            </a:r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500" y="369751"/>
            <a:ext cx="4331786" cy="310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270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950" y="173037"/>
            <a:ext cx="11214100" cy="1325563"/>
          </a:xfrm>
        </p:spPr>
        <p:txBody>
          <a:bodyPr>
            <a:normAutofit/>
          </a:bodyPr>
          <a:lstStyle/>
          <a:p>
            <a:r>
              <a:rPr lang="ru-RU" b="1" dirty="0" err="1"/>
              <a:t>Симптоми</a:t>
            </a:r>
            <a:r>
              <a:rPr lang="ru-RU" b="1" dirty="0"/>
              <a:t> раку </a:t>
            </a:r>
            <a:r>
              <a:rPr lang="ru-RU" b="1" dirty="0" err="1"/>
              <a:t>легені</a:t>
            </a:r>
            <a:r>
              <a:rPr lang="ru-RU" b="1" dirty="0"/>
              <a:t>. </a:t>
            </a:r>
            <a:r>
              <a:rPr lang="ru-RU" b="1" dirty="0" err="1"/>
              <a:t>Первинні</a:t>
            </a:r>
            <a:r>
              <a:rPr lang="ru-RU" b="1" dirty="0"/>
              <a:t> </a:t>
            </a:r>
            <a:r>
              <a:rPr lang="ru-RU" b="1" dirty="0" err="1"/>
              <a:t>симптоми</a:t>
            </a:r>
            <a:r>
              <a:rPr lang="ru-RU" b="1" dirty="0"/>
              <a:t>:</a:t>
            </a:r>
            <a:endParaRPr lang="en-US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98600"/>
            <a:ext cx="10515600" cy="4678363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b="1" dirty="0"/>
              <a:t>Кашель - </a:t>
            </a:r>
            <a:r>
              <a:rPr lang="ru-RU" dirty="0" err="1"/>
              <a:t>найчастіший</a:t>
            </a:r>
            <a:r>
              <a:rPr lang="ru-RU" dirty="0"/>
              <a:t> з </a:t>
            </a:r>
            <a:r>
              <a:rPr lang="ru-RU" dirty="0" err="1"/>
              <a:t>ранніх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 (у 80-90% </a:t>
            </a:r>
            <a:r>
              <a:rPr lang="ru-RU" dirty="0" err="1"/>
              <a:t>хворих</a:t>
            </a:r>
            <a:r>
              <a:rPr lang="ru-RU" dirty="0"/>
              <a:t>), </a:t>
            </a:r>
            <a:r>
              <a:rPr lang="ru-RU" dirty="0" err="1"/>
              <a:t>сухий</a:t>
            </a:r>
            <a:r>
              <a:rPr lang="ru-RU" dirty="0"/>
              <a:t>, </a:t>
            </a:r>
            <a:r>
              <a:rPr lang="ru-RU" dirty="0" err="1"/>
              <a:t>надсадний</a:t>
            </a:r>
            <a:r>
              <a:rPr lang="ru-RU" dirty="0"/>
              <a:t>, </a:t>
            </a:r>
            <a:r>
              <a:rPr lang="ru-RU" dirty="0" err="1"/>
              <a:t>кашлюку</a:t>
            </a:r>
            <a:r>
              <a:rPr lang="ru-RU" dirty="0"/>
              <a:t> </a:t>
            </a:r>
            <a:r>
              <a:rPr lang="ru-RU" dirty="0" err="1"/>
              <a:t>подібний</a:t>
            </a:r>
            <a:r>
              <a:rPr lang="ru-RU" dirty="0"/>
              <a:t>,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подразнення</a:t>
            </a:r>
            <a:r>
              <a:rPr lang="ru-RU" dirty="0"/>
              <a:t> </a:t>
            </a:r>
            <a:r>
              <a:rPr lang="ru-RU" dirty="0" err="1"/>
              <a:t>слизової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бронха </a:t>
            </a:r>
            <a:r>
              <a:rPr lang="ru-RU" dirty="0" err="1"/>
              <a:t>пухлиною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росте; у </a:t>
            </a:r>
            <a:r>
              <a:rPr lang="ru-RU" dirty="0" err="1"/>
              <a:t>курців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звернути</a:t>
            </a:r>
            <a:r>
              <a:rPr lang="ru-RU" dirty="0"/>
              <a:t> </a:t>
            </a:r>
            <a:r>
              <a:rPr lang="ru-RU" dirty="0" err="1"/>
              <a:t>увагу</a:t>
            </a:r>
            <a:r>
              <a:rPr lang="ru-RU" dirty="0"/>
              <a:t> на </a:t>
            </a:r>
            <a:r>
              <a:rPr lang="ru-RU" dirty="0" err="1"/>
              <a:t>зміну</a:t>
            </a:r>
            <a:r>
              <a:rPr lang="ru-RU" dirty="0"/>
              <a:t> характеру кашлю</a:t>
            </a:r>
          </a:p>
          <a:p>
            <a:pPr lvl="0"/>
            <a:r>
              <a:rPr lang="ru-RU" b="1" dirty="0" err="1"/>
              <a:t>Кровохаркання</a:t>
            </a:r>
            <a:r>
              <a:rPr lang="ru-RU" dirty="0"/>
              <a:t> - </a:t>
            </a:r>
            <a:r>
              <a:rPr lang="ru-RU" dirty="0" err="1"/>
              <a:t>другий</a:t>
            </a:r>
            <a:r>
              <a:rPr lang="ru-RU" dirty="0"/>
              <a:t> за частотою, але </a:t>
            </a:r>
            <a:r>
              <a:rPr lang="ru-RU" dirty="0" err="1"/>
              <a:t>найважливіший</a:t>
            </a:r>
            <a:r>
              <a:rPr lang="ru-RU" dirty="0"/>
              <a:t> з </a:t>
            </a:r>
            <a:r>
              <a:rPr lang="ru-RU" dirty="0" err="1"/>
              <a:t>ранніх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 (у 30-50% </a:t>
            </a:r>
            <a:r>
              <a:rPr lang="ru-RU" dirty="0" err="1"/>
              <a:t>хворих</a:t>
            </a:r>
            <a:r>
              <a:rPr lang="ru-RU" dirty="0"/>
              <a:t>) - </a:t>
            </a:r>
            <a:r>
              <a:rPr lang="ru-RU" dirty="0" err="1"/>
              <a:t>наслідок</a:t>
            </a:r>
            <a:r>
              <a:rPr lang="ru-RU" dirty="0"/>
              <a:t> </a:t>
            </a:r>
            <a:r>
              <a:rPr lang="ru-RU" dirty="0" err="1"/>
              <a:t>виразка</a:t>
            </a:r>
            <a:r>
              <a:rPr lang="ru-RU" dirty="0"/>
              <a:t>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запального </a:t>
            </a:r>
            <a:r>
              <a:rPr lang="ru-RU" dirty="0" err="1"/>
              <a:t>процесу</a:t>
            </a:r>
            <a:r>
              <a:rPr lang="ru-RU" dirty="0"/>
              <a:t> </a:t>
            </a:r>
            <a:r>
              <a:rPr lang="ru-RU" dirty="0" err="1"/>
              <a:t>навіть</a:t>
            </a:r>
            <a:r>
              <a:rPr lang="ru-RU" dirty="0"/>
              <a:t> при </a:t>
            </a:r>
            <a:r>
              <a:rPr lang="ru-RU" dirty="0" err="1"/>
              <a:t>пухлині</a:t>
            </a:r>
            <a:r>
              <a:rPr lang="ru-RU" dirty="0"/>
              <a:t> 1-2 мм; при </a:t>
            </a:r>
            <a:r>
              <a:rPr lang="ru-RU" dirty="0" err="1"/>
              <a:t>поширених</a:t>
            </a:r>
            <a:r>
              <a:rPr lang="ru-RU" dirty="0"/>
              <a:t> </a:t>
            </a:r>
            <a:r>
              <a:rPr lang="ru-RU" dirty="0" err="1"/>
              <a:t>пухлинах</a:t>
            </a:r>
            <a:r>
              <a:rPr lang="ru-RU" dirty="0"/>
              <a:t> - </a:t>
            </a:r>
            <a:r>
              <a:rPr lang="ru-RU" dirty="0" err="1"/>
              <a:t>деструкція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, </a:t>
            </a:r>
            <a:r>
              <a:rPr lang="ru-RU" dirty="0" err="1"/>
              <a:t>кровотеча</a:t>
            </a:r>
            <a:r>
              <a:rPr lang="ru-RU" dirty="0"/>
              <a:t> з </a:t>
            </a:r>
            <a:r>
              <a:rPr lang="ru-RU" dirty="0" err="1"/>
              <a:t>судин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, мокрота у </a:t>
            </a:r>
            <a:r>
              <a:rPr lang="ru-RU" dirty="0" err="1"/>
              <a:t>вигляді</a:t>
            </a:r>
            <a:r>
              <a:rPr lang="ru-RU" dirty="0"/>
              <a:t> малинового желе</a:t>
            </a:r>
          </a:p>
          <a:p>
            <a:pPr lvl="0"/>
            <a:r>
              <a:rPr lang="ru-RU" b="1" dirty="0" err="1"/>
              <a:t>Субфебрильна</a:t>
            </a:r>
            <a:r>
              <a:rPr lang="ru-RU" b="1" dirty="0"/>
              <a:t> температура </a:t>
            </a:r>
            <a:r>
              <a:rPr lang="ru-RU" dirty="0"/>
              <a:t>– ​​</a:t>
            </a:r>
            <a:r>
              <a:rPr lang="ru-RU" dirty="0" err="1"/>
              <a:t>розвиток</a:t>
            </a:r>
            <a:r>
              <a:rPr lang="ru-RU" dirty="0"/>
              <a:t> ателектазу </a:t>
            </a:r>
            <a:r>
              <a:rPr lang="ru-RU" dirty="0" err="1"/>
              <a:t>чи</a:t>
            </a:r>
            <a:r>
              <a:rPr lang="ru-RU" dirty="0"/>
              <a:t> локального запального </a:t>
            </a:r>
            <a:r>
              <a:rPr lang="ru-RU" dirty="0" err="1"/>
              <a:t>процесу</a:t>
            </a:r>
            <a:r>
              <a:rPr lang="ru-RU" dirty="0"/>
              <a:t> в </a:t>
            </a:r>
            <a:r>
              <a:rPr lang="ru-RU" dirty="0" err="1"/>
              <a:t>зоні</a:t>
            </a:r>
            <a:r>
              <a:rPr lang="ru-RU" dirty="0"/>
              <a:t> </a:t>
            </a:r>
            <a:r>
              <a:rPr lang="ru-RU" dirty="0" err="1"/>
              <a:t>ендобронхіальної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endParaRPr lang="ru-RU" dirty="0"/>
          </a:p>
          <a:p>
            <a:pPr lvl="0"/>
            <a:r>
              <a:rPr lang="ru-RU" b="1" dirty="0" err="1"/>
              <a:t>Біль</a:t>
            </a:r>
            <a:r>
              <a:rPr lang="ru-RU" b="1" dirty="0"/>
              <a:t> у </a:t>
            </a:r>
            <a:r>
              <a:rPr lang="ru-RU" b="1" dirty="0" err="1"/>
              <a:t>грудній</a:t>
            </a:r>
            <a:r>
              <a:rPr lang="ru-RU" b="1" dirty="0"/>
              <a:t> </a:t>
            </a:r>
            <a:r>
              <a:rPr lang="ru-RU" b="1" dirty="0" err="1"/>
              <a:t>клітці</a:t>
            </a:r>
            <a:r>
              <a:rPr lang="ru-RU" b="1" dirty="0"/>
              <a:t> </a:t>
            </a:r>
            <a:r>
              <a:rPr lang="ru-RU" dirty="0"/>
              <a:t>(у 30-40% </a:t>
            </a:r>
            <a:r>
              <a:rPr lang="ru-RU" dirty="0" err="1"/>
              <a:t>хворих</a:t>
            </a:r>
            <a:r>
              <a:rPr lang="ru-RU" dirty="0"/>
              <a:t>) - </a:t>
            </a:r>
            <a:r>
              <a:rPr lang="ru-RU" dirty="0" err="1"/>
              <a:t>проростання</a:t>
            </a:r>
            <a:r>
              <a:rPr lang="ru-RU" dirty="0"/>
              <a:t> </a:t>
            </a:r>
            <a:r>
              <a:rPr lang="ru-RU" dirty="0" err="1"/>
              <a:t>пухлиною</a:t>
            </a:r>
            <a:r>
              <a:rPr lang="ru-RU" dirty="0"/>
              <a:t> </a:t>
            </a:r>
            <a:r>
              <a:rPr lang="ru-RU" dirty="0" err="1"/>
              <a:t>парієтальної</a:t>
            </a:r>
            <a:r>
              <a:rPr lang="ru-RU" dirty="0"/>
              <a:t> </a:t>
            </a:r>
            <a:r>
              <a:rPr lang="ru-RU" dirty="0" err="1"/>
              <a:t>плеври</a:t>
            </a:r>
            <a:r>
              <a:rPr lang="ru-RU" dirty="0"/>
              <a:t>, </a:t>
            </a:r>
            <a:r>
              <a:rPr lang="ru-RU" dirty="0" err="1"/>
              <a:t>грудної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, </a:t>
            </a:r>
            <a:r>
              <a:rPr lang="ru-RU" dirty="0" err="1"/>
              <a:t>трахеї</a:t>
            </a:r>
            <a:r>
              <a:rPr lang="ru-RU" dirty="0"/>
              <a:t>, </a:t>
            </a:r>
            <a:r>
              <a:rPr lang="ru-RU" dirty="0" err="1"/>
              <a:t>діафрагми</a:t>
            </a:r>
            <a:r>
              <a:rPr lang="ru-RU" dirty="0"/>
              <a:t>, великих </a:t>
            </a:r>
            <a:r>
              <a:rPr lang="ru-RU" dirty="0" err="1"/>
              <a:t>судин</a:t>
            </a:r>
            <a:r>
              <a:rPr lang="ru-RU" dirty="0"/>
              <a:t> та </a:t>
            </a:r>
            <a:r>
              <a:rPr lang="ru-RU" dirty="0" err="1"/>
              <a:t>нервових</a:t>
            </a:r>
            <a:r>
              <a:rPr lang="ru-RU" dirty="0"/>
              <a:t> </a:t>
            </a:r>
            <a:r>
              <a:rPr lang="ru-RU" dirty="0" err="1"/>
              <a:t>сплетень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8030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2600" y="-173620"/>
            <a:ext cx="11226800" cy="1325563"/>
          </a:xfrm>
        </p:spPr>
        <p:txBody>
          <a:bodyPr>
            <a:normAutofit/>
          </a:bodyPr>
          <a:lstStyle/>
          <a:p>
            <a:r>
              <a:rPr lang="ru-RU" b="1" dirty="0" err="1"/>
              <a:t>Симптоми</a:t>
            </a:r>
            <a:r>
              <a:rPr lang="ru-RU" b="1" dirty="0"/>
              <a:t> раку </a:t>
            </a:r>
            <a:r>
              <a:rPr lang="ru-RU" b="1" dirty="0" err="1"/>
              <a:t>легені</a:t>
            </a:r>
            <a:r>
              <a:rPr lang="ru-RU" b="1" dirty="0"/>
              <a:t>. </a:t>
            </a:r>
            <a:r>
              <a:rPr lang="ru-RU" b="1" dirty="0" err="1"/>
              <a:t>Вторинні</a:t>
            </a:r>
            <a:r>
              <a:rPr lang="ru-RU" b="1" dirty="0"/>
              <a:t> </a:t>
            </a:r>
            <a:r>
              <a:rPr lang="ru-RU" b="1" dirty="0" err="1"/>
              <a:t>симптоми</a:t>
            </a:r>
            <a:r>
              <a:rPr lang="ru-RU" b="1" dirty="0"/>
              <a:t>:</a:t>
            </a:r>
            <a:endParaRPr lang="en-US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69978"/>
            <a:ext cx="10515600" cy="5628029"/>
          </a:xfrm>
        </p:spPr>
        <p:txBody>
          <a:bodyPr>
            <a:noAutofit/>
          </a:bodyPr>
          <a:lstStyle/>
          <a:p>
            <a:pPr lvl="0"/>
            <a:r>
              <a:rPr lang="ru-RU" sz="2200" b="1" dirty="0" err="1"/>
              <a:t>Задишка</a:t>
            </a:r>
            <a:r>
              <a:rPr lang="ru-RU" sz="2200" dirty="0"/>
              <a:t> (у 25-40% </a:t>
            </a:r>
            <a:r>
              <a:rPr lang="ru-RU" sz="2200" dirty="0" err="1"/>
              <a:t>хворих</a:t>
            </a:r>
            <a:r>
              <a:rPr lang="ru-RU" sz="2200" dirty="0"/>
              <a:t>) - </a:t>
            </a:r>
            <a:r>
              <a:rPr lang="ru-RU" sz="2200" dirty="0" err="1"/>
              <a:t>обтурація</a:t>
            </a:r>
            <a:r>
              <a:rPr lang="ru-RU" sz="2200" dirty="0"/>
              <a:t> великого бронха, рефлекторно </a:t>
            </a:r>
            <a:r>
              <a:rPr lang="ru-RU" sz="2200" dirty="0" err="1"/>
              <a:t>або</a:t>
            </a:r>
            <a:r>
              <a:rPr lang="ru-RU" sz="2200" dirty="0"/>
              <a:t> </a:t>
            </a:r>
            <a:r>
              <a:rPr lang="ru-RU" sz="2200" dirty="0" err="1"/>
              <a:t>зумовлюватися</a:t>
            </a:r>
            <a:r>
              <a:rPr lang="ru-RU" sz="2200" dirty="0"/>
              <a:t> </a:t>
            </a:r>
            <a:r>
              <a:rPr lang="ru-RU" sz="2200" dirty="0" err="1"/>
              <a:t>гемодинамічні</a:t>
            </a:r>
            <a:r>
              <a:rPr lang="ru-RU" sz="2200" dirty="0"/>
              <a:t> </a:t>
            </a:r>
            <a:r>
              <a:rPr lang="ru-RU" sz="2200" dirty="0" err="1"/>
              <a:t>порушення</a:t>
            </a:r>
            <a:r>
              <a:rPr lang="ru-RU" sz="2200" dirty="0"/>
              <a:t>, при </a:t>
            </a:r>
            <a:r>
              <a:rPr lang="ru-RU" sz="2200" dirty="0" err="1"/>
              <a:t>запущеному</a:t>
            </a:r>
            <a:r>
              <a:rPr lang="ru-RU" sz="2200" dirty="0"/>
              <a:t> </a:t>
            </a:r>
            <a:r>
              <a:rPr lang="ru-RU" sz="2200" dirty="0" err="1"/>
              <a:t>процесі</a:t>
            </a:r>
            <a:r>
              <a:rPr lang="ru-RU" sz="2200" dirty="0"/>
              <a:t> </a:t>
            </a:r>
            <a:r>
              <a:rPr lang="ru-RU" sz="2200" dirty="0" err="1"/>
              <a:t>або</a:t>
            </a:r>
            <a:r>
              <a:rPr lang="ru-RU" sz="2200" dirty="0"/>
              <a:t> </a:t>
            </a:r>
            <a:r>
              <a:rPr lang="ru-RU" sz="2200" dirty="0" err="1"/>
              <a:t>плевриті</a:t>
            </a:r>
            <a:endParaRPr lang="ru-RU" sz="2200" dirty="0"/>
          </a:p>
          <a:p>
            <a:pPr lvl="0"/>
            <a:r>
              <a:rPr lang="ru-RU" sz="2200" b="1" dirty="0" err="1"/>
              <a:t>Гіпертермія</a:t>
            </a:r>
            <a:r>
              <a:rPr lang="ru-RU" sz="2200" dirty="0"/>
              <a:t> - </a:t>
            </a:r>
            <a:r>
              <a:rPr lang="ru-RU" sz="2200" dirty="0" err="1"/>
              <a:t>підвищення</a:t>
            </a:r>
            <a:r>
              <a:rPr lang="ru-RU" sz="2200" dirty="0"/>
              <a:t> </a:t>
            </a:r>
            <a:r>
              <a:rPr lang="ru-RU" sz="2200" dirty="0" err="1"/>
              <a:t>температури</a:t>
            </a:r>
            <a:r>
              <a:rPr lang="ru-RU" sz="2200" dirty="0"/>
              <a:t> </a:t>
            </a:r>
            <a:r>
              <a:rPr lang="ru-RU" sz="2200" dirty="0" err="1"/>
              <a:t>тіла</a:t>
            </a:r>
            <a:r>
              <a:rPr lang="ru-RU" sz="2200" dirty="0"/>
              <a:t> до 38-39 С </a:t>
            </a:r>
            <a:r>
              <a:rPr lang="ru-RU" sz="2200" dirty="0" err="1"/>
              <a:t>найчастіше</a:t>
            </a:r>
            <a:r>
              <a:rPr lang="ru-RU" sz="2200" dirty="0"/>
              <a:t> </a:t>
            </a:r>
            <a:r>
              <a:rPr lang="ru-RU" sz="2200" dirty="0" err="1"/>
              <a:t>супроводжує</a:t>
            </a:r>
            <a:r>
              <a:rPr lang="ru-RU" sz="2200" dirty="0"/>
              <a:t> </a:t>
            </a:r>
            <a:r>
              <a:rPr lang="ru-RU" sz="2200" dirty="0" err="1"/>
              <a:t>обтураційне</a:t>
            </a:r>
            <a:r>
              <a:rPr lang="ru-RU" sz="2200" dirty="0"/>
              <a:t> </a:t>
            </a:r>
            <a:r>
              <a:rPr lang="ru-RU" sz="2200" dirty="0" err="1"/>
              <a:t>ускладнення</a:t>
            </a:r>
            <a:r>
              <a:rPr lang="ru-RU" sz="2200" dirty="0"/>
              <a:t> при центральному раку </a:t>
            </a:r>
            <a:r>
              <a:rPr lang="ru-RU" sz="2200" dirty="0" err="1"/>
              <a:t>або</a:t>
            </a:r>
            <a:r>
              <a:rPr lang="ru-RU" sz="2200" dirty="0"/>
              <a:t> </a:t>
            </a:r>
            <a:r>
              <a:rPr lang="ru-RU" sz="2200" dirty="0" err="1"/>
              <a:t>розвиток</a:t>
            </a:r>
            <a:r>
              <a:rPr lang="ru-RU" sz="2200" dirty="0"/>
              <a:t> </a:t>
            </a:r>
            <a:r>
              <a:rPr lang="ru-RU" sz="2200" dirty="0" err="1"/>
              <a:t>параканкрозного</a:t>
            </a:r>
            <a:r>
              <a:rPr lang="ru-RU" sz="2200" dirty="0"/>
              <a:t> </a:t>
            </a:r>
            <a:r>
              <a:rPr lang="ru-RU" sz="2200" dirty="0" err="1"/>
              <a:t>запалення</a:t>
            </a:r>
            <a:r>
              <a:rPr lang="ru-RU" sz="2200" dirty="0"/>
              <a:t>, </a:t>
            </a:r>
            <a:r>
              <a:rPr lang="ru-RU" sz="2200" dirty="0" err="1"/>
              <a:t>розпад</a:t>
            </a:r>
            <a:r>
              <a:rPr lang="ru-RU" sz="2200" dirty="0"/>
              <a:t> </a:t>
            </a:r>
            <a:r>
              <a:rPr lang="ru-RU" sz="2200" dirty="0" err="1"/>
              <a:t>периферичної</a:t>
            </a:r>
            <a:r>
              <a:rPr lang="ru-RU" sz="2200" dirty="0"/>
              <a:t> </a:t>
            </a:r>
            <a:r>
              <a:rPr lang="ru-RU" sz="2200" dirty="0" err="1"/>
              <a:t>пухлини</a:t>
            </a:r>
            <a:r>
              <a:rPr lang="ru-RU" sz="2200" dirty="0"/>
              <a:t> та </a:t>
            </a:r>
            <a:r>
              <a:rPr lang="ru-RU" sz="2200" dirty="0" err="1"/>
              <a:t>виникнення</a:t>
            </a:r>
            <a:r>
              <a:rPr lang="ru-RU" sz="2200" dirty="0"/>
              <a:t> </a:t>
            </a:r>
            <a:r>
              <a:rPr lang="ru-RU" sz="2200" dirty="0" err="1"/>
              <a:t>гнійної</a:t>
            </a:r>
            <a:r>
              <a:rPr lang="ru-RU" sz="2200" dirty="0"/>
              <a:t> </a:t>
            </a:r>
            <a:r>
              <a:rPr lang="ru-RU" sz="2200" dirty="0" err="1"/>
              <a:t>порожнини</a:t>
            </a:r>
            <a:endParaRPr lang="ru-RU" sz="2200" dirty="0"/>
          </a:p>
          <a:p>
            <a:pPr lvl="0"/>
            <a:r>
              <a:rPr lang="ru-RU" sz="2200" b="1" dirty="0"/>
              <a:t>Синдром </a:t>
            </a:r>
            <a:r>
              <a:rPr lang="ru-RU" sz="2200" b="1" dirty="0" err="1"/>
              <a:t>здавлення</a:t>
            </a:r>
            <a:r>
              <a:rPr lang="ru-RU" sz="2200" b="1" dirty="0"/>
              <a:t> </a:t>
            </a:r>
            <a:r>
              <a:rPr lang="ru-RU" sz="2200" b="1" dirty="0" err="1"/>
              <a:t>верхньої</a:t>
            </a:r>
            <a:r>
              <a:rPr lang="ru-RU" sz="2200" b="1" dirty="0"/>
              <a:t> </a:t>
            </a:r>
            <a:r>
              <a:rPr lang="ru-RU" sz="2200" b="1" dirty="0" err="1"/>
              <a:t>порожнистої</a:t>
            </a:r>
            <a:r>
              <a:rPr lang="ru-RU" sz="2200" b="1" dirty="0"/>
              <a:t> вени</a:t>
            </a:r>
            <a:r>
              <a:rPr lang="ru-RU" sz="2200" dirty="0"/>
              <a:t> - </a:t>
            </a:r>
            <a:r>
              <a:rPr lang="ru-RU" sz="2200" dirty="0" err="1"/>
              <a:t>порушення</a:t>
            </a:r>
            <a:r>
              <a:rPr lang="ru-RU" sz="2200" dirty="0"/>
              <a:t> венозного </a:t>
            </a:r>
            <a:r>
              <a:rPr lang="ru-RU" sz="2200" dirty="0" err="1"/>
              <a:t>відтоку</a:t>
            </a:r>
            <a:r>
              <a:rPr lang="ru-RU" sz="2200" dirty="0"/>
              <a:t> </a:t>
            </a:r>
            <a:r>
              <a:rPr lang="ru-RU" sz="2200" dirty="0" err="1"/>
              <a:t>від</a:t>
            </a:r>
            <a:r>
              <a:rPr lang="ru-RU" sz="2200" dirty="0"/>
              <a:t> </a:t>
            </a:r>
            <a:r>
              <a:rPr lang="ru-RU" sz="2200" dirty="0" err="1"/>
              <a:t>верхньої</a:t>
            </a:r>
            <a:r>
              <a:rPr lang="ru-RU" sz="2200" dirty="0"/>
              <a:t> </a:t>
            </a:r>
            <a:r>
              <a:rPr lang="ru-RU" sz="2200" dirty="0" err="1"/>
              <a:t>половини</a:t>
            </a:r>
            <a:r>
              <a:rPr lang="ru-RU" sz="2200" dirty="0"/>
              <a:t> </a:t>
            </a:r>
            <a:r>
              <a:rPr lang="ru-RU" sz="2200" dirty="0" err="1"/>
              <a:t>тулубів</a:t>
            </a:r>
            <a:r>
              <a:rPr lang="ru-RU" sz="2200" dirty="0"/>
              <a:t> і </a:t>
            </a:r>
            <a:r>
              <a:rPr lang="ru-RU" sz="2200" dirty="0" err="1"/>
              <a:t>голови</a:t>
            </a:r>
            <a:r>
              <a:rPr lang="ru-RU" sz="2200" dirty="0"/>
              <a:t> </a:t>
            </a:r>
            <a:r>
              <a:rPr lang="ru-RU" sz="2200" dirty="0" err="1"/>
              <a:t>внаслідок</a:t>
            </a:r>
            <a:r>
              <a:rPr lang="ru-RU" sz="2200" dirty="0"/>
              <a:t> </a:t>
            </a:r>
            <a:r>
              <a:rPr lang="ru-RU" sz="2200" dirty="0" err="1"/>
              <a:t>здавлення</a:t>
            </a:r>
            <a:r>
              <a:rPr lang="ru-RU" sz="2200" dirty="0"/>
              <a:t> метастазами </a:t>
            </a:r>
            <a:r>
              <a:rPr lang="ru-RU" sz="2200" dirty="0" err="1"/>
              <a:t>верхньої</a:t>
            </a:r>
            <a:r>
              <a:rPr lang="ru-RU" sz="2200" dirty="0"/>
              <a:t> </a:t>
            </a:r>
            <a:r>
              <a:rPr lang="ru-RU" sz="2200" dirty="0" err="1"/>
              <a:t>порожнистої</a:t>
            </a:r>
            <a:r>
              <a:rPr lang="ru-RU" sz="2200" dirty="0"/>
              <a:t> вени. </a:t>
            </a:r>
            <a:r>
              <a:rPr lang="ru-RU" sz="2200" dirty="0" err="1"/>
              <a:t>Ціаноз</a:t>
            </a:r>
            <a:r>
              <a:rPr lang="ru-RU" sz="2200" dirty="0"/>
              <a:t>, </a:t>
            </a:r>
            <a:r>
              <a:rPr lang="ru-RU" sz="2200" dirty="0" err="1"/>
              <a:t>гіперемія</a:t>
            </a:r>
            <a:r>
              <a:rPr lang="ru-RU" sz="2200" dirty="0"/>
              <a:t>, набряк </a:t>
            </a:r>
            <a:r>
              <a:rPr lang="ru-RU" sz="2200" dirty="0" err="1"/>
              <a:t>шкіри</a:t>
            </a:r>
            <a:r>
              <a:rPr lang="ru-RU" sz="2200" dirty="0"/>
              <a:t> </a:t>
            </a:r>
            <a:r>
              <a:rPr lang="ru-RU" sz="2200" dirty="0" err="1"/>
              <a:t>голови</a:t>
            </a:r>
            <a:r>
              <a:rPr lang="ru-RU" sz="2200" dirty="0"/>
              <a:t> та </a:t>
            </a:r>
            <a:r>
              <a:rPr lang="ru-RU" sz="2200" dirty="0" err="1"/>
              <a:t>верхньої</a:t>
            </a:r>
            <a:r>
              <a:rPr lang="ru-RU" sz="2200" dirty="0"/>
              <a:t> </a:t>
            </a:r>
            <a:r>
              <a:rPr lang="ru-RU" sz="2200" dirty="0" err="1"/>
              <a:t>половини</a:t>
            </a:r>
            <a:r>
              <a:rPr lang="ru-RU" sz="2200" dirty="0"/>
              <a:t> </a:t>
            </a:r>
            <a:r>
              <a:rPr lang="ru-RU" sz="2200" dirty="0" err="1"/>
              <a:t>тулуба</a:t>
            </a:r>
            <a:r>
              <a:rPr lang="ru-RU" sz="2200" dirty="0"/>
              <a:t>, </a:t>
            </a:r>
            <a:r>
              <a:rPr lang="ru-RU" sz="2200" dirty="0" err="1"/>
              <a:t>розширення</a:t>
            </a:r>
            <a:r>
              <a:rPr lang="ru-RU" sz="2200" dirty="0"/>
              <a:t> </a:t>
            </a:r>
            <a:r>
              <a:rPr lang="ru-RU" sz="2200" dirty="0" err="1"/>
              <a:t>шийних</a:t>
            </a:r>
            <a:r>
              <a:rPr lang="ru-RU" sz="2200" dirty="0"/>
              <a:t> та </a:t>
            </a:r>
            <a:r>
              <a:rPr lang="ru-RU" sz="2200" dirty="0" err="1"/>
              <a:t>підшкірних</a:t>
            </a:r>
            <a:r>
              <a:rPr lang="ru-RU" sz="2200" dirty="0"/>
              <a:t> вен, </a:t>
            </a:r>
            <a:r>
              <a:rPr lang="ru-RU" sz="2200" dirty="0" err="1"/>
              <a:t>поява</a:t>
            </a:r>
            <a:r>
              <a:rPr lang="ru-RU" sz="2200" dirty="0"/>
              <a:t> </a:t>
            </a:r>
            <a:r>
              <a:rPr lang="ru-RU" sz="2200" dirty="0" err="1"/>
              <a:t>сітки</a:t>
            </a:r>
            <a:r>
              <a:rPr lang="ru-RU" sz="2200" dirty="0"/>
              <a:t> </a:t>
            </a:r>
            <a:r>
              <a:rPr lang="ru-RU" sz="2200" dirty="0" err="1"/>
              <a:t>міжвенозних</a:t>
            </a:r>
            <a:r>
              <a:rPr lang="ru-RU" sz="2200" dirty="0"/>
              <a:t> </a:t>
            </a:r>
            <a:r>
              <a:rPr lang="ru-RU" sz="2200" dirty="0" err="1"/>
              <a:t>анастомозів</a:t>
            </a:r>
            <a:r>
              <a:rPr lang="ru-RU" sz="2200" dirty="0"/>
              <a:t> на </a:t>
            </a:r>
            <a:r>
              <a:rPr lang="ru-RU" sz="2200" dirty="0" err="1"/>
              <a:t>передній</a:t>
            </a:r>
            <a:r>
              <a:rPr lang="ru-RU" sz="2200" dirty="0"/>
              <a:t> </a:t>
            </a:r>
            <a:r>
              <a:rPr lang="ru-RU" sz="2200" dirty="0" err="1"/>
              <a:t>грудній</a:t>
            </a:r>
            <a:r>
              <a:rPr lang="ru-RU" sz="2200" dirty="0"/>
              <a:t> </a:t>
            </a:r>
            <a:r>
              <a:rPr lang="ru-RU" sz="2200" dirty="0" err="1"/>
              <a:t>стінці</a:t>
            </a:r>
            <a:r>
              <a:rPr lang="ru-RU" sz="2200" dirty="0"/>
              <a:t>. </a:t>
            </a:r>
            <a:r>
              <a:rPr lang="ru-RU" sz="2200" dirty="0" err="1"/>
              <a:t>Ознака</a:t>
            </a:r>
            <a:r>
              <a:rPr lang="ru-RU" sz="2200" dirty="0"/>
              <a:t> </a:t>
            </a:r>
            <a:r>
              <a:rPr lang="ru-RU" sz="2200" dirty="0" err="1"/>
              <a:t>неоперабельності</a:t>
            </a:r>
            <a:r>
              <a:rPr lang="ru-RU" sz="2200" dirty="0"/>
              <a:t> </a:t>
            </a:r>
            <a:r>
              <a:rPr lang="ru-RU" sz="2200" dirty="0" err="1"/>
              <a:t>пухлини</a:t>
            </a:r>
            <a:r>
              <a:rPr lang="ru-RU" sz="2200" dirty="0"/>
              <a:t>.</a:t>
            </a:r>
          </a:p>
          <a:p>
            <a:pPr lvl="0"/>
            <a:r>
              <a:rPr lang="ru-RU" sz="2200" b="1" dirty="0" err="1"/>
              <a:t>Охриплість</a:t>
            </a:r>
            <a:r>
              <a:rPr lang="ru-RU" sz="2200" b="1" dirty="0"/>
              <a:t> голосу </a:t>
            </a:r>
            <a:r>
              <a:rPr lang="ru-RU" sz="2200" dirty="0" err="1"/>
              <a:t>внаслідок</a:t>
            </a:r>
            <a:r>
              <a:rPr lang="ru-RU" sz="2200" dirty="0"/>
              <a:t> </a:t>
            </a:r>
            <a:r>
              <a:rPr lang="ru-RU" sz="2200" dirty="0" err="1"/>
              <a:t>ураження</a:t>
            </a:r>
            <a:r>
              <a:rPr lang="ru-RU" sz="2200" dirty="0"/>
              <a:t> </a:t>
            </a:r>
            <a:r>
              <a:rPr lang="ru-RU" sz="2200" dirty="0" err="1"/>
              <a:t>зворотного</a:t>
            </a:r>
            <a:r>
              <a:rPr lang="ru-RU" sz="2200" dirty="0"/>
              <a:t> нерва та парезу </a:t>
            </a:r>
            <a:r>
              <a:rPr lang="ru-RU" sz="2200" dirty="0" err="1"/>
              <a:t>гортані</a:t>
            </a:r>
            <a:r>
              <a:rPr lang="ru-RU" sz="2200" dirty="0"/>
              <a:t>, </a:t>
            </a:r>
            <a:r>
              <a:rPr lang="ru-RU" sz="2200" dirty="0" err="1"/>
              <a:t>супроводжує</a:t>
            </a:r>
            <a:r>
              <a:rPr lang="ru-RU" sz="2200" dirty="0"/>
              <a:t> </a:t>
            </a:r>
            <a:r>
              <a:rPr lang="ru-RU" sz="2200" dirty="0" err="1"/>
              <a:t>поширений</a:t>
            </a:r>
            <a:r>
              <a:rPr lang="ru-RU" sz="2200" dirty="0"/>
              <a:t> </a:t>
            </a:r>
            <a:r>
              <a:rPr lang="ru-RU" sz="2200" dirty="0" err="1"/>
              <a:t>пухлинний</a:t>
            </a:r>
            <a:r>
              <a:rPr lang="ru-RU" sz="2200" dirty="0"/>
              <a:t> </a:t>
            </a:r>
            <a:r>
              <a:rPr lang="ru-RU" sz="2200" dirty="0" err="1"/>
              <a:t>процес</a:t>
            </a:r>
            <a:r>
              <a:rPr lang="ru-RU" sz="2200" dirty="0"/>
              <a:t>. </a:t>
            </a:r>
            <a:r>
              <a:rPr lang="ru-RU" sz="2200" dirty="0" err="1"/>
              <a:t>Ознака</a:t>
            </a:r>
            <a:r>
              <a:rPr lang="ru-RU" sz="2200" dirty="0"/>
              <a:t> </a:t>
            </a:r>
            <a:r>
              <a:rPr lang="ru-RU" sz="2200" dirty="0" err="1"/>
              <a:t>неоперабельності</a:t>
            </a:r>
            <a:r>
              <a:rPr lang="ru-RU" sz="2200" dirty="0"/>
              <a:t> </a:t>
            </a:r>
            <a:r>
              <a:rPr lang="ru-RU" sz="2200" dirty="0" err="1"/>
              <a:t>пухлини</a:t>
            </a:r>
            <a:r>
              <a:rPr lang="ru-RU" sz="2200" dirty="0"/>
              <a:t>.</a:t>
            </a:r>
          </a:p>
          <a:p>
            <a:pPr lvl="0"/>
            <a:r>
              <a:rPr lang="ru-RU" sz="2200" b="1" dirty="0"/>
              <a:t>Симптом Горнера </a:t>
            </a:r>
            <a:r>
              <a:rPr lang="ru-RU" sz="2200" dirty="0"/>
              <a:t>(птоз, </a:t>
            </a:r>
            <a:r>
              <a:rPr lang="ru-RU" sz="2200" dirty="0" err="1"/>
              <a:t>міоз</a:t>
            </a:r>
            <a:r>
              <a:rPr lang="ru-RU" sz="2200" dirty="0"/>
              <a:t>, </a:t>
            </a:r>
            <a:r>
              <a:rPr lang="ru-RU" sz="2200" dirty="0" err="1"/>
              <a:t>енофтальм</a:t>
            </a:r>
            <a:r>
              <a:rPr lang="ru-RU" sz="2200" dirty="0"/>
              <a:t>) - </a:t>
            </a:r>
            <a:r>
              <a:rPr lang="ru-RU" sz="2200" dirty="0" err="1"/>
              <a:t>звуження</a:t>
            </a:r>
            <a:r>
              <a:rPr lang="ru-RU" sz="2200" dirty="0"/>
              <a:t> </a:t>
            </a:r>
            <a:r>
              <a:rPr lang="ru-RU" sz="2200" dirty="0" err="1"/>
              <a:t>очної</a:t>
            </a:r>
            <a:r>
              <a:rPr lang="ru-RU" sz="2200" dirty="0"/>
              <a:t> </a:t>
            </a:r>
            <a:r>
              <a:rPr lang="ru-RU" sz="2200" dirty="0" err="1"/>
              <a:t>щілини</a:t>
            </a:r>
            <a:r>
              <a:rPr lang="ru-RU" sz="2200" dirty="0"/>
              <a:t>, </a:t>
            </a:r>
            <a:r>
              <a:rPr lang="ru-RU" sz="2200" dirty="0" err="1"/>
              <a:t>здавлення</a:t>
            </a:r>
            <a:r>
              <a:rPr lang="ru-RU" sz="2200" dirty="0"/>
              <a:t> </a:t>
            </a:r>
            <a:r>
              <a:rPr lang="ru-RU" sz="2200" dirty="0" err="1"/>
              <a:t>пухлиною</a:t>
            </a:r>
            <a:r>
              <a:rPr lang="ru-RU" sz="2200" dirty="0"/>
              <a:t> симпатичного </a:t>
            </a:r>
            <a:r>
              <a:rPr lang="ru-RU" sz="2200" dirty="0" err="1"/>
              <a:t>стовбура</a:t>
            </a:r>
            <a:r>
              <a:rPr lang="ru-RU" sz="2200" dirty="0"/>
              <a:t>.</a:t>
            </a:r>
          </a:p>
          <a:p>
            <a:pPr lvl="0"/>
            <a:r>
              <a:rPr lang="ru-RU" sz="2200" b="1" dirty="0" err="1"/>
              <a:t>Дисфагія</a:t>
            </a:r>
            <a:r>
              <a:rPr lang="ru-RU" sz="2200" dirty="0"/>
              <a:t> </a:t>
            </a:r>
            <a:r>
              <a:rPr lang="ru-RU" sz="2200" dirty="0" err="1"/>
              <a:t>спостерігається</a:t>
            </a:r>
            <a:r>
              <a:rPr lang="ru-RU" sz="2200" dirty="0"/>
              <a:t> </a:t>
            </a:r>
            <a:r>
              <a:rPr lang="ru-RU" sz="2200" dirty="0" err="1"/>
              <a:t>дуже</a:t>
            </a:r>
            <a:r>
              <a:rPr lang="ru-RU" sz="2200" dirty="0"/>
              <a:t> </a:t>
            </a:r>
            <a:r>
              <a:rPr lang="ru-RU" sz="2200" dirty="0" err="1"/>
              <a:t>рідко</a:t>
            </a:r>
            <a:r>
              <a:rPr lang="ru-RU" sz="2200" dirty="0"/>
              <a:t> і </a:t>
            </a:r>
            <a:r>
              <a:rPr lang="ru-RU" sz="2200" dirty="0" err="1"/>
              <a:t>спричинена</a:t>
            </a:r>
            <a:r>
              <a:rPr lang="ru-RU" sz="2200" dirty="0"/>
              <a:t> </a:t>
            </a:r>
            <a:r>
              <a:rPr lang="ru-RU" sz="2200" dirty="0" err="1"/>
              <a:t>здавленням</a:t>
            </a:r>
            <a:r>
              <a:rPr lang="ru-RU" sz="2200" dirty="0"/>
              <a:t> </a:t>
            </a:r>
            <a:r>
              <a:rPr lang="ru-RU" sz="2200" dirty="0" err="1"/>
              <a:t>стравоходу</a:t>
            </a:r>
            <a:r>
              <a:rPr lang="ru-RU" sz="2200" dirty="0"/>
              <a:t> </a:t>
            </a:r>
            <a:r>
              <a:rPr lang="ru-RU" sz="2200" dirty="0" err="1"/>
              <a:t>збільшеними</a:t>
            </a:r>
            <a:r>
              <a:rPr lang="ru-RU" sz="2200" dirty="0"/>
              <a:t> </a:t>
            </a:r>
            <a:r>
              <a:rPr lang="ru-RU" sz="2200" dirty="0" err="1"/>
              <a:t>параезофагальними</a:t>
            </a:r>
            <a:r>
              <a:rPr lang="ru-RU" sz="2200" dirty="0"/>
              <a:t> </a:t>
            </a:r>
            <a:r>
              <a:rPr lang="ru-RU" sz="2200" dirty="0" err="1"/>
              <a:t>вузлами</a:t>
            </a:r>
            <a:r>
              <a:rPr lang="ru-RU" sz="2200" dirty="0"/>
              <a:t>.</a:t>
            </a:r>
          </a:p>
          <a:p>
            <a:pPr lvl="0"/>
            <a:r>
              <a:rPr lang="ru-RU" sz="2200" b="1" dirty="0" err="1"/>
              <a:t>Гідроторакс</a:t>
            </a:r>
            <a:r>
              <a:rPr lang="ru-RU" sz="2200" dirty="0"/>
              <a:t> </a:t>
            </a:r>
            <a:r>
              <a:rPr lang="ru-RU" sz="2200" dirty="0" err="1"/>
              <a:t>розвивається</a:t>
            </a:r>
            <a:r>
              <a:rPr lang="ru-RU" sz="2200" dirty="0"/>
              <a:t> через </a:t>
            </a:r>
            <a:r>
              <a:rPr lang="ru-RU" sz="2200" dirty="0" err="1"/>
              <a:t>порушення</a:t>
            </a:r>
            <a:r>
              <a:rPr lang="ru-RU" sz="2200" dirty="0"/>
              <a:t> </a:t>
            </a:r>
            <a:r>
              <a:rPr lang="ru-RU" sz="2200" dirty="0" err="1"/>
              <a:t>відтоку</a:t>
            </a:r>
            <a:r>
              <a:rPr lang="ru-RU" sz="2200" dirty="0"/>
              <a:t> </a:t>
            </a:r>
            <a:r>
              <a:rPr lang="ru-RU" sz="2200" dirty="0" err="1"/>
              <a:t>лімфи</a:t>
            </a:r>
            <a:r>
              <a:rPr lang="ru-RU" sz="2200" dirty="0"/>
              <a:t>, </a:t>
            </a:r>
            <a:r>
              <a:rPr lang="ru-RU" sz="2200" dirty="0" err="1"/>
              <a:t>канцероматозу</a:t>
            </a:r>
            <a:r>
              <a:rPr lang="ru-RU" sz="2200" dirty="0"/>
              <a:t> </a:t>
            </a:r>
            <a:r>
              <a:rPr lang="ru-RU" sz="2200" dirty="0" err="1"/>
              <a:t>плеври</a:t>
            </a:r>
            <a:r>
              <a:rPr lang="ru-RU" sz="2200" dirty="0"/>
              <a:t>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9763994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2AA682B-C8C2-FC68-0086-47187A0814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06056"/>
            <a:ext cx="10515600" cy="547090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err="1"/>
              <a:t>Паранеопластичний</a:t>
            </a:r>
            <a:r>
              <a:rPr lang="ru-RU" b="1" dirty="0"/>
              <a:t> синдром </a:t>
            </a:r>
            <a:r>
              <a:rPr lang="ru-RU" dirty="0"/>
              <a:t>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група</a:t>
            </a:r>
            <a:r>
              <a:rPr lang="ru-RU" dirty="0"/>
              <a:t> </a:t>
            </a:r>
            <a:r>
              <a:rPr lang="ru-RU" dirty="0" err="1"/>
              <a:t>клінічних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лабораторних</a:t>
            </a:r>
            <a:r>
              <a:rPr lang="ru-RU" dirty="0"/>
              <a:t> </a:t>
            </a:r>
            <a:r>
              <a:rPr lang="ru-RU" dirty="0" err="1"/>
              <a:t>ознак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з'являються</a:t>
            </a:r>
            <a:r>
              <a:rPr lang="ru-RU" dirty="0"/>
              <a:t> при </a:t>
            </a:r>
            <a:r>
              <a:rPr lang="ru-RU" dirty="0" err="1"/>
              <a:t>злоякісному</a:t>
            </a:r>
            <a:r>
              <a:rPr lang="ru-RU" dirty="0"/>
              <a:t> </a:t>
            </a:r>
            <a:r>
              <a:rPr lang="ru-RU" dirty="0" err="1"/>
              <a:t>новоутворенні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неспецифічної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на </a:t>
            </a:r>
            <a:r>
              <a:rPr lang="ru-RU" dirty="0" err="1"/>
              <a:t>пухлину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продукції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клітинами</a:t>
            </a:r>
            <a:r>
              <a:rPr lang="ru-RU" dirty="0"/>
              <a:t> </a:t>
            </a:r>
            <a:r>
              <a:rPr lang="ru-RU" dirty="0" err="1"/>
              <a:t>біологічно</a:t>
            </a:r>
            <a:r>
              <a:rPr lang="ru-RU" dirty="0"/>
              <a:t> </a:t>
            </a:r>
            <a:r>
              <a:rPr lang="ru-RU" dirty="0" err="1"/>
              <a:t>активних</a:t>
            </a:r>
            <a:r>
              <a:rPr lang="ru-RU" dirty="0"/>
              <a:t> молекул.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не </a:t>
            </a:r>
            <a:r>
              <a:rPr lang="ru-RU" dirty="0" err="1"/>
              <a:t>пов'язані</a:t>
            </a:r>
            <a:r>
              <a:rPr lang="ru-RU" dirty="0"/>
              <a:t> з </a:t>
            </a:r>
            <a:r>
              <a:rPr lang="ru-RU" dirty="0" err="1"/>
              <a:t>первинним</a:t>
            </a:r>
            <a:r>
              <a:rPr lang="ru-RU" dirty="0"/>
              <a:t> </a:t>
            </a:r>
            <a:r>
              <a:rPr lang="ru-RU" dirty="0" err="1"/>
              <a:t>зростанням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метастазування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вони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системний</a:t>
            </a:r>
            <a:r>
              <a:rPr lang="ru-RU" dirty="0"/>
              <a:t> характер. </a:t>
            </a:r>
            <a:r>
              <a:rPr lang="ru-RU" dirty="0" err="1"/>
              <a:t>Виділяють</a:t>
            </a:r>
            <a:r>
              <a:rPr lang="ru-RU" dirty="0"/>
              <a:t> </a:t>
            </a:r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паранеопластичних</a:t>
            </a:r>
            <a:r>
              <a:rPr lang="ru-RU" dirty="0"/>
              <a:t> </a:t>
            </a:r>
            <a:r>
              <a:rPr lang="ru-RU" dirty="0" err="1"/>
              <a:t>синдромів</a:t>
            </a:r>
            <a:r>
              <a:rPr lang="ru-RU" dirty="0"/>
              <a:t>:</a:t>
            </a:r>
          </a:p>
          <a:p>
            <a:r>
              <a:rPr lang="ru-RU" dirty="0" err="1"/>
              <a:t>ендокринні</a:t>
            </a:r>
            <a:r>
              <a:rPr lang="ru-RU" dirty="0"/>
              <a:t> прояви (синдром </a:t>
            </a:r>
            <a:r>
              <a:rPr lang="ru-RU" dirty="0" err="1"/>
              <a:t>Іценко</a:t>
            </a:r>
            <a:r>
              <a:rPr lang="ru-RU" dirty="0"/>
              <a:t>-Кушинга)</a:t>
            </a:r>
          </a:p>
          <a:p>
            <a:r>
              <a:rPr lang="ru-RU" dirty="0" err="1"/>
              <a:t>шкірні</a:t>
            </a:r>
            <a:r>
              <a:rPr lang="ru-RU" dirty="0"/>
              <a:t> прояви (</a:t>
            </a:r>
            <a:r>
              <a:rPr lang="ru-RU" dirty="0" err="1"/>
              <a:t>чорний</a:t>
            </a:r>
            <a:r>
              <a:rPr lang="ru-RU" dirty="0"/>
              <a:t> </a:t>
            </a:r>
            <a:r>
              <a:rPr lang="ru-RU" dirty="0" err="1"/>
              <a:t>акантоз</a:t>
            </a:r>
            <a:r>
              <a:rPr lang="ru-RU" dirty="0"/>
              <a:t>, синдром </a:t>
            </a:r>
            <a:r>
              <a:rPr lang="ru-RU" dirty="0" err="1"/>
              <a:t>Базекса</a:t>
            </a:r>
            <a:r>
              <a:rPr lang="ru-RU" dirty="0"/>
              <a:t>)</a:t>
            </a:r>
          </a:p>
          <a:p>
            <a:r>
              <a:rPr lang="ru-RU" dirty="0" err="1"/>
              <a:t>Гематологічні</a:t>
            </a:r>
            <a:r>
              <a:rPr lang="ru-RU" dirty="0"/>
              <a:t> (</a:t>
            </a:r>
            <a:r>
              <a:rPr lang="ru-RU" dirty="0" err="1"/>
              <a:t>анемія</a:t>
            </a:r>
            <a:r>
              <a:rPr lang="ru-RU" dirty="0"/>
              <a:t>, </a:t>
            </a:r>
            <a:r>
              <a:rPr lang="ru-RU" dirty="0" err="1"/>
              <a:t>тромбоцитопенія</a:t>
            </a:r>
            <a:endParaRPr lang="ru-RU" dirty="0"/>
          </a:p>
          <a:p>
            <a:r>
              <a:rPr lang="ru-RU" dirty="0" err="1"/>
              <a:t>шлунково-кишкові</a:t>
            </a:r>
            <a:endParaRPr lang="ru-RU" dirty="0"/>
          </a:p>
          <a:p>
            <a:r>
              <a:rPr lang="ru-RU" dirty="0" err="1"/>
              <a:t>нефрологічні</a:t>
            </a:r>
            <a:endParaRPr lang="ru-RU" dirty="0"/>
          </a:p>
          <a:p>
            <a:r>
              <a:rPr lang="ru-RU" dirty="0" err="1"/>
              <a:t>неврологічні</a:t>
            </a:r>
            <a:endParaRPr lang="ru-RU" dirty="0"/>
          </a:p>
          <a:p>
            <a:r>
              <a:rPr lang="ru-RU" dirty="0" err="1"/>
              <a:t>порушення</a:t>
            </a:r>
            <a:r>
              <a:rPr lang="ru-RU" dirty="0"/>
              <a:t> з боку опорно-</a:t>
            </a:r>
            <a:r>
              <a:rPr lang="ru-RU" dirty="0" err="1"/>
              <a:t>рухового</a:t>
            </a:r>
            <a:r>
              <a:rPr lang="ru-RU" dirty="0"/>
              <a:t> </a:t>
            </a:r>
            <a:r>
              <a:rPr lang="ru-RU" dirty="0" err="1"/>
              <a:t>апарату</a:t>
            </a:r>
            <a:r>
              <a:rPr lang="ru-RU" dirty="0"/>
              <a:t> (</a:t>
            </a:r>
            <a:r>
              <a:rPr lang="ru-RU" dirty="0" err="1"/>
              <a:t>осифікуючий</a:t>
            </a:r>
            <a:r>
              <a:rPr lang="ru-RU" dirty="0"/>
              <a:t> </a:t>
            </a:r>
            <a:r>
              <a:rPr lang="ru-RU" dirty="0" err="1"/>
              <a:t>періостит</a:t>
            </a:r>
            <a:r>
              <a:rPr lang="ru-RU" dirty="0"/>
              <a:t>)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1623991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686FA2-850D-ADEE-CC5D-B72CD3E19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58" y="206575"/>
            <a:ext cx="7027100" cy="1325563"/>
          </a:xfrm>
        </p:spPr>
        <p:txBody>
          <a:bodyPr/>
          <a:lstStyle/>
          <a:p>
            <a:r>
              <a:rPr lang="ru-UA" b="1" dirty="0"/>
              <a:t>Паранеобластичні синдроми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BE4C093-D2A4-36D2-DC8E-0B2707D18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587" y="4215694"/>
            <a:ext cx="3713204" cy="2338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CDBA000-A0C4-82C7-FE1A-2CAE6284F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390" y="1466463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UA" altLang="ru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C461A1-563A-D1D6-080F-15B49992D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390" y="1466463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UA" altLang="ru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8" name="Picture 6" descr="Пальцы - барабанные палочки">
            <a:extLst>
              <a:ext uri="{FF2B5EF4-FFF2-40B4-BE49-F238E27FC236}">
                <a16:creationId xmlns:a16="http://schemas.microsoft.com/office/drawing/2014/main" id="{9E7EF47E-FFC3-4608-2848-96D8B8012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90" y="1552214"/>
            <a:ext cx="2753800" cy="2753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Болезнь и синдром Иценко-Кушинга, гиперкортицизм: симптомы и лечение">
            <a:extLst>
              <a:ext uri="{FF2B5EF4-FFF2-40B4-BE49-F238E27FC236}">
                <a16:creationId xmlns:a16="http://schemas.microsoft.com/office/drawing/2014/main" id="{8927E503-B4D5-5C1B-359A-946D35842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7858" y="849100"/>
            <a:ext cx="4405046" cy="5757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>
            <a:extLst>
              <a:ext uri="{FF2B5EF4-FFF2-40B4-BE49-F238E27FC236}">
                <a16:creationId xmlns:a16="http://schemas.microsoft.com/office/drawing/2014/main" id="{9C660298-23DE-7AF5-AA0B-B7C35FB0B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90" y="4644240"/>
            <a:ext cx="2864616" cy="1909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figure 2">
            <a:hlinkClick r:id="rId6"/>
            <a:extLst>
              <a:ext uri="{FF2B5EF4-FFF2-40B4-BE49-F238E27FC236}">
                <a16:creationId xmlns:a16="http://schemas.microsoft.com/office/drawing/2014/main" id="{99BD9BC1-9024-1D17-1E9F-AE81E6FC6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196" y="1552214"/>
            <a:ext cx="3743385" cy="2564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7442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08345"/>
            <a:ext cx="10922000" cy="1325563"/>
          </a:xfrm>
        </p:spPr>
        <p:txBody>
          <a:bodyPr>
            <a:normAutofit/>
          </a:bodyPr>
          <a:lstStyle/>
          <a:p>
            <a:r>
              <a:rPr lang="ru-RU" b="1" dirty="0"/>
              <a:t>Причини </a:t>
            </a:r>
            <a:r>
              <a:rPr lang="ru-RU" b="1" dirty="0" err="1"/>
              <a:t>пізньої</a:t>
            </a:r>
            <a:r>
              <a:rPr lang="ru-RU" b="1" dirty="0"/>
              <a:t> </a:t>
            </a:r>
            <a:r>
              <a:rPr lang="ru-RU" b="1" dirty="0" err="1"/>
              <a:t>діагностики</a:t>
            </a:r>
            <a:r>
              <a:rPr lang="ru-RU" b="1" dirty="0"/>
              <a:t> раку </a:t>
            </a:r>
            <a:r>
              <a:rPr lang="ru-RU" b="1" dirty="0" err="1"/>
              <a:t>легені</a:t>
            </a:r>
            <a:r>
              <a:rPr lang="ru-RU" b="1" dirty="0"/>
              <a:t>:</a:t>
            </a:r>
            <a:endParaRPr lang="en-US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dirty="0" err="1"/>
              <a:t>Лікарські</a:t>
            </a:r>
            <a:r>
              <a:rPr lang="ru-RU" dirty="0"/>
              <a:t> </a:t>
            </a:r>
            <a:r>
              <a:rPr lang="ru-RU" dirty="0" err="1"/>
              <a:t>помилки</a:t>
            </a:r>
            <a:r>
              <a:rPr lang="ru-RU" dirty="0"/>
              <a:t> - 43%</a:t>
            </a:r>
          </a:p>
          <a:p>
            <a:pPr lvl="0"/>
            <a:r>
              <a:rPr lang="ru-RU" dirty="0" err="1"/>
              <a:t>Прихований</a:t>
            </a:r>
            <a:r>
              <a:rPr lang="ru-RU" dirty="0"/>
              <a:t> </a:t>
            </a:r>
            <a:r>
              <a:rPr lang="ru-RU" dirty="0" err="1"/>
              <a:t>перебіг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з </a:t>
            </a:r>
            <a:r>
              <a:rPr lang="ru-RU" dirty="0" err="1"/>
              <a:t>мінімальними</a:t>
            </a:r>
            <a:r>
              <a:rPr lang="ru-RU" dirty="0"/>
              <a:t> </a:t>
            </a:r>
            <a:r>
              <a:rPr lang="ru-RU" dirty="0" err="1"/>
              <a:t>клінічними</a:t>
            </a:r>
            <a:r>
              <a:rPr lang="ru-RU" dirty="0"/>
              <a:t> </a:t>
            </a:r>
            <a:r>
              <a:rPr lang="ru-RU" dirty="0" err="1"/>
              <a:t>проявами</a:t>
            </a:r>
            <a:r>
              <a:rPr lang="ru-RU" dirty="0"/>
              <a:t> – 33%.</a:t>
            </a:r>
          </a:p>
          <a:p>
            <a:pPr lvl="0"/>
            <a:r>
              <a:rPr lang="ru-RU" dirty="0" err="1"/>
              <a:t>Небажання</a:t>
            </a:r>
            <a:r>
              <a:rPr lang="ru-RU" dirty="0"/>
              <a:t> хворого </a:t>
            </a:r>
            <a:r>
              <a:rPr lang="ru-RU" dirty="0" err="1"/>
              <a:t>звертатися</a:t>
            </a:r>
            <a:r>
              <a:rPr lang="ru-RU" dirty="0"/>
              <a:t> до </a:t>
            </a:r>
            <a:r>
              <a:rPr lang="ru-RU" dirty="0" err="1"/>
              <a:t>лікаря</a:t>
            </a:r>
            <a:r>
              <a:rPr lang="ru-RU" dirty="0"/>
              <a:t> - 24%</a:t>
            </a:r>
          </a:p>
          <a:p>
            <a:pPr lvl="0"/>
            <a:r>
              <a:rPr lang="ru-RU" dirty="0"/>
              <a:t>70-80% </a:t>
            </a:r>
            <a:r>
              <a:rPr lang="ru-RU" dirty="0" err="1"/>
              <a:t>випадків</a:t>
            </a:r>
            <a:r>
              <a:rPr lang="ru-RU" dirty="0"/>
              <a:t> раку </a:t>
            </a:r>
            <a:r>
              <a:rPr lang="ru-RU" dirty="0" err="1"/>
              <a:t>легені</a:t>
            </a:r>
            <a:r>
              <a:rPr lang="ru-RU" dirty="0"/>
              <a:t> </a:t>
            </a:r>
            <a:r>
              <a:rPr lang="ru-RU" dirty="0" err="1"/>
              <a:t>супроводжується</a:t>
            </a:r>
            <a:r>
              <a:rPr lang="ru-RU" dirty="0"/>
              <a:t> </a:t>
            </a:r>
            <a:r>
              <a:rPr lang="ru-RU" dirty="0" err="1"/>
              <a:t>клінічними</a:t>
            </a:r>
            <a:r>
              <a:rPr lang="ru-RU" dirty="0"/>
              <a:t> </a:t>
            </a:r>
            <a:r>
              <a:rPr lang="ru-RU" dirty="0" err="1"/>
              <a:t>проявами</a:t>
            </a:r>
            <a:r>
              <a:rPr lang="ru-RU" dirty="0"/>
              <a:t>, але </a:t>
            </a:r>
            <a:r>
              <a:rPr lang="ru-RU" dirty="0" err="1"/>
              <a:t>багато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 не </a:t>
            </a:r>
            <a:r>
              <a:rPr lang="ru-RU" dirty="0" err="1"/>
              <a:t>бувають</a:t>
            </a:r>
            <a:r>
              <a:rPr lang="ru-RU" dirty="0"/>
              <a:t> </a:t>
            </a:r>
            <a:r>
              <a:rPr lang="ru-RU" dirty="0" err="1"/>
              <a:t>специфічними</a:t>
            </a:r>
            <a:r>
              <a:rPr lang="ru-RU" dirty="0"/>
              <a:t> і </a:t>
            </a:r>
            <a:r>
              <a:rPr lang="ru-RU" dirty="0" err="1"/>
              <a:t>можливі</a:t>
            </a:r>
            <a:r>
              <a:rPr lang="ru-RU" dirty="0"/>
              <a:t> за будь-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іншої</a:t>
            </a:r>
            <a:r>
              <a:rPr lang="ru-RU" dirty="0"/>
              <a:t> </a:t>
            </a:r>
            <a:r>
              <a:rPr lang="ru-RU" dirty="0" err="1"/>
              <a:t>бронхолегеневої</a:t>
            </a:r>
            <a:r>
              <a:rPr lang="ru-RU" dirty="0"/>
              <a:t> </a:t>
            </a:r>
            <a:r>
              <a:rPr lang="ru-RU" dirty="0" err="1"/>
              <a:t>патології</a:t>
            </a:r>
            <a:r>
              <a:rPr lang="ru-RU" dirty="0"/>
              <a:t>.</a:t>
            </a:r>
          </a:p>
          <a:p>
            <a:pPr lvl="0"/>
            <a:r>
              <a:rPr lang="ru-RU" dirty="0"/>
              <a:t>85% </a:t>
            </a:r>
            <a:r>
              <a:rPr lang="ru-RU" dirty="0" err="1"/>
              <a:t>хворих</a:t>
            </a:r>
            <a:r>
              <a:rPr lang="ru-RU" dirty="0"/>
              <a:t> на </a:t>
            </a:r>
            <a:r>
              <a:rPr lang="ru-RU" dirty="0" err="1"/>
              <a:t>центральний</a:t>
            </a:r>
            <a:r>
              <a:rPr lang="ru-RU" dirty="0"/>
              <a:t> рак </a:t>
            </a:r>
            <a:r>
              <a:rPr lang="ru-RU" dirty="0" err="1"/>
              <a:t>легені</a:t>
            </a:r>
            <a:r>
              <a:rPr lang="ru-RU" dirty="0"/>
              <a:t> одноразово </a:t>
            </a:r>
            <a:r>
              <a:rPr lang="ru-RU" dirty="0" err="1"/>
              <a:t>лікувалися</a:t>
            </a:r>
            <a:r>
              <a:rPr lang="ru-RU" dirty="0"/>
              <a:t> з приводу </a:t>
            </a:r>
            <a:r>
              <a:rPr lang="ru-RU" dirty="0" err="1"/>
              <a:t>пневмонії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року, а 30% - </a:t>
            </a:r>
            <a:r>
              <a:rPr lang="ru-RU" dirty="0" err="1"/>
              <a:t>лікувалися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двох</a:t>
            </a:r>
            <a:r>
              <a:rPr lang="ru-RU" dirty="0"/>
              <a:t> </a:t>
            </a:r>
            <a:r>
              <a:rPr lang="ru-RU" dirty="0" err="1"/>
              <a:t>разів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239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46125"/>
            <a:ext cx="10515600" cy="1325563"/>
          </a:xfrm>
        </p:spPr>
        <p:txBody>
          <a:bodyPr>
            <a:normAutofit/>
          </a:bodyPr>
          <a:lstStyle/>
          <a:p>
            <a:r>
              <a:rPr lang="ru-RU" b="1" dirty="0" err="1"/>
              <a:t>Анамнестичні</a:t>
            </a:r>
            <a:r>
              <a:rPr lang="ru-RU" b="1" dirty="0"/>
              <a:t> </a:t>
            </a:r>
            <a:r>
              <a:rPr lang="ru-RU" b="1" dirty="0" err="1"/>
              <a:t>дані</a:t>
            </a:r>
            <a:r>
              <a:rPr lang="ru-RU" b="1" dirty="0"/>
              <a:t>, </a:t>
            </a:r>
            <a:r>
              <a:rPr lang="ru-RU" b="1" dirty="0" err="1"/>
              <a:t>які</a:t>
            </a:r>
            <a:r>
              <a:rPr lang="ru-RU" b="1" dirty="0"/>
              <a:t> </a:t>
            </a:r>
            <a:r>
              <a:rPr lang="ru-RU" b="1" dirty="0" err="1"/>
              <a:t>дають</a:t>
            </a:r>
            <a:r>
              <a:rPr lang="ru-RU" b="1" dirty="0"/>
              <a:t> </a:t>
            </a:r>
            <a:r>
              <a:rPr lang="ru-RU" b="1" dirty="0" err="1"/>
              <a:t>можливість</a:t>
            </a:r>
            <a:r>
              <a:rPr lang="ru-RU" b="1" dirty="0"/>
              <a:t> </a:t>
            </a:r>
            <a:r>
              <a:rPr lang="ru-RU" b="1" dirty="0" err="1"/>
              <a:t>припустити</a:t>
            </a:r>
            <a:r>
              <a:rPr lang="ru-RU" b="1" dirty="0"/>
              <a:t> </a:t>
            </a:r>
            <a:r>
              <a:rPr lang="ru-RU" b="1" dirty="0" err="1"/>
              <a:t>наявність</a:t>
            </a:r>
            <a:r>
              <a:rPr lang="ru-RU" b="1" dirty="0"/>
              <a:t> раку </a:t>
            </a:r>
            <a:r>
              <a:rPr lang="ru-RU" b="1" dirty="0" err="1"/>
              <a:t>легені</a:t>
            </a:r>
            <a:r>
              <a:rPr lang="ru-RU" b="1" dirty="0"/>
              <a:t>:</a:t>
            </a:r>
            <a:endParaRPr lang="en-US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244725"/>
            <a:ext cx="10515600" cy="4351338"/>
          </a:xfrm>
        </p:spPr>
        <p:txBody>
          <a:bodyPr>
            <a:normAutofit/>
          </a:bodyPr>
          <a:lstStyle/>
          <a:p>
            <a:pPr lvl="0"/>
            <a:r>
              <a:rPr lang="ru-RU" dirty="0" err="1"/>
              <a:t>тривалий</a:t>
            </a:r>
            <a:r>
              <a:rPr lang="ru-RU" dirty="0"/>
              <a:t> кашель, </a:t>
            </a:r>
            <a:r>
              <a:rPr lang="ru-RU" dirty="0" err="1"/>
              <a:t>сухий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з </a:t>
            </a:r>
            <a:r>
              <a:rPr lang="ru-RU" dirty="0" err="1"/>
              <a:t>виділенням</a:t>
            </a:r>
            <a:r>
              <a:rPr lang="ru-RU" dirty="0"/>
              <a:t> </a:t>
            </a:r>
            <a:r>
              <a:rPr lang="ru-RU" dirty="0" err="1"/>
              <a:t>мокротиння</a:t>
            </a:r>
            <a:endParaRPr lang="ru-RU" dirty="0"/>
          </a:p>
          <a:p>
            <a:pPr lvl="0"/>
            <a:r>
              <a:rPr lang="ru-RU" dirty="0" err="1"/>
              <a:t>зміна</a:t>
            </a:r>
            <a:r>
              <a:rPr lang="ru-RU" dirty="0"/>
              <a:t> характеру кашлю у </a:t>
            </a:r>
            <a:r>
              <a:rPr lang="ru-RU" dirty="0" err="1"/>
              <a:t>курця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 з </a:t>
            </a:r>
            <a:r>
              <a:rPr lang="ru-RU" dirty="0" err="1"/>
              <a:t>хронічною</a:t>
            </a:r>
            <a:r>
              <a:rPr lang="ru-RU" dirty="0"/>
              <a:t> </a:t>
            </a:r>
            <a:r>
              <a:rPr lang="ru-RU" dirty="0" err="1"/>
              <a:t>бронхолегеневою</a:t>
            </a:r>
            <a:r>
              <a:rPr lang="ru-RU" dirty="0"/>
              <a:t> </a:t>
            </a:r>
            <a:r>
              <a:rPr lang="ru-RU" dirty="0" err="1"/>
              <a:t>патологією</a:t>
            </a:r>
            <a:endParaRPr lang="ru-RU" dirty="0"/>
          </a:p>
          <a:p>
            <a:pPr lvl="0"/>
            <a:r>
              <a:rPr lang="ru-RU" dirty="0"/>
              <a:t>прожилки </a:t>
            </a:r>
            <a:r>
              <a:rPr lang="ru-RU" dirty="0" err="1"/>
              <a:t>крові</a:t>
            </a:r>
            <a:r>
              <a:rPr lang="ru-RU" dirty="0"/>
              <a:t> в </a:t>
            </a:r>
            <a:r>
              <a:rPr lang="ru-RU" dirty="0" err="1"/>
              <a:t>мокротинні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кровохарканні</a:t>
            </a:r>
            <a:r>
              <a:rPr lang="ru-RU" dirty="0"/>
              <a:t>, </a:t>
            </a:r>
            <a:r>
              <a:rPr lang="ru-RU" dirty="0" err="1"/>
              <a:t>навіть</a:t>
            </a:r>
            <a:r>
              <a:rPr lang="ru-RU" dirty="0"/>
              <a:t> </a:t>
            </a:r>
            <a:r>
              <a:rPr lang="ru-RU" dirty="0" err="1"/>
              <a:t>одноразове</a:t>
            </a:r>
            <a:endParaRPr lang="ru-RU" dirty="0"/>
          </a:p>
          <a:p>
            <a:pPr lvl="0"/>
            <a:r>
              <a:rPr lang="ru-RU" dirty="0" err="1"/>
              <a:t>повторне</a:t>
            </a:r>
            <a:r>
              <a:rPr lang="ru-RU" dirty="0"/>
              <a:t>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без </a:t>
            </a:r>
            <a:r>
              <a:rPr lang="ru-RU" dirty="0" err="1"/>
              <a:t>достовірно</a:t>
            </a:r>
            <a:r>
              <a:rPr lang="ru-RU" dirty="0"/>
              <a:t> </a:t>
            </a:r>
            <a:r>
              <a:rPr lang="ru-RU" dirty="0" err="1"/>
              <a:t>встановленого</a:t>
            </a:r>
            <a:r>
              <a:rPr lang="ru-RU" dirty="0"/>
              <a:t> </a:t>
            </a:r>
            <a:r>
              <a:rPr lang="ru-RU" dirty="0" err="1"/>
              <a:t>діагнозу</a:t>
            </a:r>
            <a:endParaRPr lang="ru-RU" dirty="0"/>
          </a:p>
          <a:p>
            <a:pPr lvl="0"/>
            <a:r>
              <a:rPr lang="ru-RU" dirty="0"/>
              <a:t>повторна «</a:t>
            </a:r>
            <a:r>
              <a:rPr lang="ru-RU" dirty="0" err="1"/>
              <a:t>пневмонія</a:t>
            </a:r>
            <a:r>
              <a:rPr lang="ru-RU" dirty="0"/>
              <a:t>» в тому самому легкому</a:t>
            </a:r>
          </a:p>
          <a:p>
            <a:pPr lvl="0"/>
            <a:r>
              <a:rPr lang="ru-RU" dirty="0" err="1"/>
              <a:t>обтяжений</a:t>
            </a:r>
            <a:r>
              <a:rPr lang="ru-RU" dirty="0"/>
              <a:t> </a:t>
            </a:r>
            <a:r>
              <a:rPr lang="ru-RU" dirty="0" err="1"/>
              <a:t>онкологічний</a:t>
            </a:r>
            <a:r>
              <a:rPr lang="ru-RU" dirty="0"/>
              <a:t> анамнез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1040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9500" y="365125"/>
            <a:ext cx="10274300" cy="1325563"/>
          </a:xfrm>
        </p:spPr>
        <p:txBody>
          <a:bodyPr/>
          <a:lstStyle/>
          <a:p>
            <a:r>
              <a:rPr lang="ru-RU" b="1" dirty="0" err="1"/>
              <a:t>Діагностика</a:t>
            </a:r>
            <a:endParaRPr lang="en-US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47800"/>
            <a:ext cx="10515600" cy="4729163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/>
              <a:t>Грунтується</a:t>
            </a:r>
            <a:r>
              <a:rPr lang="ru-RU" dirty="0"/>
              <a:t> на </a:t>
            </a:r>
            <a:r>
              <a:rPr lang="ru-RU" dirty="0" err="1"/>
              <a:t>даних</a:t>
            </a:r>
            <a:r>
              <a:rPr lang="ru-RU" dirty="0"/>
              <a:t> анамнезу, </a:t>
            </a:r>
            <a:r>
              <a:rPr lang="ru-RU" dirty="0" err="1"/>
              <a:t>огляду</a:t>
            </a:r>
            <a:r>
              <a:rPr lang="ru-RU" dirty="0"/>
              <a:t>, результатах </a:t>
            </a:r>
            <a:r>
              <a:rPr lang="ru-RU" dirty="0" err="1"/>
              <a:t>інструментальних</a:t>
            </a:r>
            <a:r>
              <a:rPr lang="ru-RU" dirty="0"/>
              <a:t> </a:t>
            </a:r>
            <a:r>
              <a:rPr lang="ru-RU" dirty="0" err="1"/>
              <a:t>методів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 та </a:t>
            </a:r>
            <a:r>
              <a:rPr lang="ru-RU" dirty="0" err="1"/>
              <a:t>патоморфологічному</a:t>
            </a:r>
            <a:r>
              <a:rPr lang="ru-RU" dirty="0"/>
              <a:t> </a:t>
            </a:r>
            <a:r>
              <a:rPr lang="ru-RU" dirty="0" err="1"/>
              <a:t>висновку</a:t>
            </a:r>
            <a:endParaRPr lang="ru-RU" dirty="0"/>
          </a:p>
          <a:p>
            <a:r>
              <a:rPr lang="ru-RU" dirty="0" err="1"/>
              <a:t>Матеріал</a:t>
            </a:r>
            <a:r>
              <a:rPr lang="ru-RU" dirty="0"/>
              <a:t> для </a:t>
            </a:r>
            <a:r>
              <a:rPr lang="ru-RU" dirty="0" err="1"/>
              <a:t>морфологічного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отриманий</a:t>
            </a:r>
            <a:r>
              <a:rPr lang="ru-RU" dirty="0"/>
              <a:t> при </a:t>
            </a:r>
            <a:r>
              <a:rPr lang="ru-RU" dirty="0" err="1"/>
              <a:t>біопсії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аспіраті</a:t>
            </a:r>
            <a:r>
              <a:rPr lang="ru-RU" dirty="0"/>
              <a:t> з </a:t>
            </a:r>
            <a:r>
              <a:rPr lang="ru-RU" dirty="0" err="1"/>
              <a:t>первинної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метастатичного</a:t>
            </a:r>
            <a:r>
              <a:rPr lang="ru-RU" dirty="0"/>
              <a:t> </a:t>
            </a:r>
            <a:r>
              <a:rPr lang="ru-RU" dirty="0" err="1"/>
              <a:t>вогнища</a:t>
            </a:r>
            <a:r>
              <a:rPr lang="ru-RU" dirty="0"/>
              <a:t> (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ексудату</a:t>
            </a:r>
            <a:r>
              <a:rPr lang="ru-RU" dirty="0"/>
              <a:t>).</a:t>
            </a:r>
          </a:p>
          <a:p>
            <a:r>
              <a:rPr lang="ru-RU" dirty="0" err="1"/>
              <a:t>Переважною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гістологічна</a:t>
            </a:r>
            <a:r>
              <a:rPr lang="ru-RU" dirty="0"/>
              <a:t> (</a:t>
            </a:r>
            <a:r>
              <a:rPr lang="ru-RU" dirty="0" err="1"/>
              <a:t>допускається</a:t>
            </a:r>
            <a:r>
              <a:rPr lang="ru-RU" dirty="0"/>
              <a:t> </a:t>
            </a:r>
            <a:r>
              <a:rPr lang="ru-RU" dirty="0" err="1"/>
              <a:t>цитологічна</a:t>
            </a:r>
            <a:r>
              <a:rPr lang="ru-RU" dirty="0"/>
              <a:t>) </a:t>
            </a:r>
            <a:r>
              <a:rPr lang="ru-RU" dirty="0" err="1"/>
              <a:t>верифікація</a:t>
            </a:r>
            <a:r>
              <a:rPr lang="ru-RU" dirty="0"/>
              <a:t> </a:t>
            </a:r>
            <a:r>
              <a:rPr lang="ru-RU" dirty="0" err="1"/>
              <a:t>діагнозу</a:t>
            </a:r>
            <a:r>
              <a:rPr lang="ru-RU" dirty="0"/>
              <a:t>.</a:t>
            </a:r>
          </a:p>
          <a:p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прагнути</a:t>
            </a:r>
            <a:r>
              <a:rPr lang="ru-RU" dirty="0"/>
              <a:t> до </a:t>
            </a:r>
            <a:r>
              <a:rPr lang="ru-RU" dirty="0" err="1"/>
              <a:t>уточнення</a:t>
            </a:r>
            <a:r>
              <a:rPr lang="ru-RU" dirty="0"/>
              <a:t> </a:t>
            </a:r>
            <a:r>
              <a:rPr lang="ru-RU" dirty="0" err="1"/>
              <a:t>морфологічної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раку </a:t>
            </a:r>
            <a:r>
              <a:rPr lang="ru-RU" dirty="0" err="1"/>
              <a:t>легені</a:t>
            </a:r>
            <a:r>
              <a:rPr lang="ru-RU" dirty="0"/>
              <a:t>: аденокарцинома/</a:t>
            </a:r>
            <a:r>
              <a:rPr lang="ru-RU" dirty="0" err="1"/>
              <a:t>плоскоклітинний</a:t>
            </a:r>
            <a:r>
              <a:rPr lang="ru-RU" dirty="0"/>
              <a:t>/</a:t>
            </a:r>
            <a:r>
              <a:rPr lang="ru-RU" dirty="0" err="1"/>
              <a:t>великоклітинний</a:t>
            </a:r>
            <a:r>
              <a:rPr lang="ru-RU" dirty="0"/>
              <a:t>, при </a:t>
            </a:r>
            <a:r>
              <a:rPr lang="ru-RU" dirty="0" err="1"/>
              <a:t>можливості</a:t>
            </a:r>
            <a:r>
              <a:rPr lang="ru-RU" dirty="0"/>
              <a:t> з </a:t>
            </a:r>
            <a:r>
              <a:rPr lang="ru-RU" dirty="0" err="1"/>
              <a:t>використанням</a:t>
            </a:r>
            <a:r>
              <a:rPr lang="ru-RU" dirty="0"/>
              <a:t> ІГХ </a:t>
            </a:r>
            <a:r>
              <a:rPr lang="ru-RU" dirty="0" err="1"/>
              <a:t>дослідження</a:t>
            </a:r>
            <a:r>
              <a:rPr lang="ru-RU" dirty="0"/>
              <a:t>.</a:t>
            </a:r>
          </a:p>
          <a:p>
            <a:r>
              <a:rPr lang="ru-RU" dirty="0"/>
              <a:t>При </a:t>
            </a:r>
            <a:r>
              <a:rPr lang="ru-RU" dirty="0" err="1"/>
              <a:t>виявленні</a:t>
            </a:r>
            <a:r>
              <a:rPr lang="ru-RU" dirty="0"/>
              <a:t> </a:t>
            </a:r>
            <a:r>
              <a:rPr lang="ru-RU" dirty="0" err="1"/>
              <a:t>неклітинного</a:t>
            </a:r>
            <a:r>
              <a:rPr lang="ru-RU" dirty="0"/>
              <a:t> (у тому </a:t>
            </a:r>
            <a:r>
              <a:rPr lang="ru-RU" dirty="0" err="1"/>
              <a:t>числі</a:t>
            </a:r>
            <a:r>
              <a:rPr lang="ru-RU" dirty="0"/>
              <a:t> диморфного) НМРЛ рекомендовано </a:t>
            </a:r>
            <a:r>
              <a:rPr lang="ru-RU" dirty="0" err="1"/>
              <a:t>проведення</a:t>
            </a:r>
            <a:r>
              <a:rPr lang="ru-RU" dirty="0"/>
              <a:t> молекулярно-</a:t>
            </a:r>
            <a:r>
              <a:rPr lang="ru-RU" dirty="0" err="1"/>
              <a:t>генетичних</a:t>
            </a:r>
            <a:r>
              <a:rPr lang="ru-RU" dirty="0"/>
              <a:t> </a:t>
            </a:r>
            <a:r>
              <a:rPr lang="ru-RU" dirty="0" err="1"/>
              <a:t>досліджень</a:t>
            </a:r>
            <a:r>
              <a:rPr lang="ru-RU" dirty="0"/>
              <a:t> на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активуючих</a:t>
            </a:r>
            <a:r>
              <a:rPr lang="ru-RU" dirty="0"/>
              <a:t> </a:t>
            </a:r>
            <a:r>
              <a:rPr lang="ru-RU" dirty="0" err="1"/>
              <a:t>мутацій</a:t>
            </a:r>
            <a:r>
              <a:rPr lang="ru-RU" dirty="0"/>
              <a:t>: «</a:t>
            </a:r>
            <a:r>
              <a:rPr lang="ru-RU" dirty="0" err="1"/>
              <a:t>обов'язковий</a:t>
            </a:r>
            <a:r>
              <a:rPr lang="ru-RU" dirty="0"/>
              <a:t> </a:t>
            </a:r>
            <a:r>
              <a:rPr lang="ru-RU" dirty="0" err="1"/>
              <a:t>обсяг</a:t>
            </a:r>
            <a:r>
              <a:rPr lang="ru-RU" dirty="0"/>
              <a:t> </a:t>
            </a:r>
            <a:r>
              <a:rPr lang="ru-RU" dirty="0" err="1"/>
              <a:t>тестування</a:t>
            </a:r>
            <a:r>
              <a:rPr lang="ru-RU" dirty="0"/>
              <a:t>» (</a:t>
            </a:r>
            <a:r>
              <a:rPr lang="ru-RU" dirty="0" err="1"/>
              <a:t>мутації</a:t>
            </a:r>
            <a:r>
              <a:rPr lang="ru-RU" dirty="0"/>
              <a:t> гена </a:t>
            </a:r>
            <a:r>
              <a:rPr lang="fr-FR" dirty="0"/>
              <a:t>EGFR (18–21 </a:t>
            </a:r>
            <a:r>
              <a:rPr lang="ru-RU" dirty="0" err="1"/>
              <a:t>екзони</a:t>
            </a:r>
            <a:r>
              <a:rPr lang="ru-RU" dirty="0"/>
              <a:t>), </a:t>
            </a:r>
            <a:r>
              <a:rPr lang="ru-RU" dirty="0" err="1"/>
              <a:t>транслокації</a:t>
            </a:r>
            <a:r>
              <a:rPr lang="ru-RU" dirty="0"/>
              <a:t> </a:t>
            </a:r>
            <a:r>
              <a:rPr lang="fr-FR" dirty="0"/>
              <a:t>ALK, </a:t>
            </a:r>
            <a:r>
              <a:rPr lang="ru-RU" dirty="0" err="1"/>
              <a:t>транслокації</a:t>
            </a:r>
            <a:r>
              <a:rPr lang="ru-RU" dirty="0"/>
              <a:t> </a:t>
            </a:r>
            <a:r>
              <a:rPr lang="fr-FR" dirty="0"/>
              <a:t>ROS1 </a:t>
            </a:r>
            <a:r>
              <a:rPr lang="ru-RU" dirty="0"/>
              <a:t>та </a:t>
            </a:r>
            <a:r>
              <a:rPr lang="ru-RU" dirty="0" err="1"/>
              <a:t>мутації</a:t>
            </a:r>
            <a:r>
              <a:rPr lang="ru-RU" dirty="0"/>
              <a:t> </a:t>
            </a:r>
            <a:r>
              <a:rPr lang="fr-FR" dirty="0"/>
              <a:t>BRAF V600E) </a:t>
            </a:r>
            <a:r>
              <a:rPr lang="ru-RU" dirty="0" err="1"/>
              <a:t>можливий</a:t>
            </a:r>
            <a:r>
              <a:rPr lang="ru-RU" dirty="0"/>
              <a:t> </a:t>
            </a:r>
            <a:r>
              <a:rPr lang="ru-RU" dirty="0" err="1"/>
              <a:t>обсяг</a:t>
            </a:r>
            <a:r>
              <a:rPr lang="ru-RU" dirty="0"/>
              <a:t> </a:t>
            </a:r>
            <a:r>
              <a:rPr lang="ru-RU" dirty="0" err="1"/>
              <a:t>тестування</a:t>
            </a:r>
            <a:r>
              <a:rPr lang="ru-RU" dirty="0"/>
              <a:t>» (</a:t>
            </a:r>
            <a:r>
              <a:rPr lang="fr-FR" dirty="0"/>
              <a:t>RET, c-MET, HER2 </a:t>
            </a:r>
            <a:r>
              <a:rPr lang="ru-RU" dirty="0"/>
              <a:t>і </a:t>
            </a:r>
            <a:r>
              <a:rPr lang="fr-FR" dirty="0"/>
              <a:t>KRAS).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54042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01600"/>
            <a:ext cx="10515600" cy="817563"/>
          </a:xfrm>
        </p:spPr>
        <p:txBody>
          <a:bodyPr/>
          <a:lstStyle/>
          <a:p>
            <a:r>
              <a:rPr lang="ru-RU" b="1" dirty="0" err="1"/>
              <a:t>Обов'язковий</a:t>
            </a:r>
            <a:r>
              <a:rPr lang="ru-RU" b="1" dirty="0"/>
              <a:t> </a:t>
            </a:r>
            <a:r>
              <a:rPr lang="ru-RU" b="1" dirty="0" err="1"/>
              <a:t>обсяг</a:t>
            </a:r>
            <a:r>
              <a:rPr lang="ru-RU" b="1" dirty="0"/>
              <a:t> </a:t>
            </a:r>
            <a:r>
              <a:rPr lang="ru-RU" b="1" dirty="0" err="1"/>
              <a:t>обстеження</a:t>
            </a:r>
            <a:r>
              <a:rPr lang="ru-RU" b="1" dirty="0"/>
              <a:t> :</a:t>
            </a:r>
            <a:endParaRPr lang="en-US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19163"/>
            <a:ext cx="10515600" cy="5938837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клінічний</a:t>
            </a:r>
            <a:r>
              <a:rPr lang="ru-RU" dirty="0"/>
              <a:t> </a:t>
            </a:r>
            <a:r>
              <a:rPr lang="ru-RU" dirty="0" err="1"/>
              <a:t>аналіз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; </a:t>
            </a:r>
            <a:r>
              <a:rPr lang="ru-RU" dirty="0" err="1"/>
              <a:t>біохімічний</a:t>
            </a:r>
            <a:r>
              <a:rPr lang="ru-RU" dirty="0"/>
              <a:t> </a:t>
            </a:r>
            <a:r>
              <a:rPr lang="ru-RU" dirty="0" err="1"/>
              <a:t>аналіз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; </a:t>
            </a:r>
            <a:r>
              <a:rPr lang="ru-RU" dirty="0" err="1"/>
              <a:t>коагулограма</a:t>
            </a:r>
            <a:r>
              <a:rPr lang="ru-RU" dirty="0"/>
              <a:t>; </a:t>
            </a:r>
            <a:r>
              <a:rPr lang="ru-RU" dirty="0" err="1"/>
              <a:t>загальний</a:t>
            </a:r>
            <a:r>
              <a:rPr lang="ru-RU" dirty="0"/>
              <a:t> </a:t>
            </a:r>
            <a:r>
              <a:rPr lang="ru-RU" dirty="0" err="1"/>
              <a:t>аналіз</a:t>
            </a:r>
            <a:r>
              <a:rPr lang="ru-RU" dirty="0"/>
              <a:t> </a:t>
            </a:r>
            <a:r>
              <a:rPr lang="ru-RU" dirty="0" err="1"/>
              <a:t>сечі</a:t>
            </a:r>
            <a:r>
              <a:rPr lang="ru-RU" dirty="0"/>
              <a:t>;</a:t>
            </a:r>
          </a:p>
          <a:p>
            <a:r>
              <a:rPr lang="ru-RU" dirty="0"/>
              <a:t>ЕКГ;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планування</a:t>
            </a:r>
            <a:r>
              <a:rPr lang="ru-RU" dirty="0"/>
              <a:t> </a:t>
            </a:r>
            <a:r>
              <a:rPr lang="ru-RU" dirty="0" err="1"/>
              <a:t>хірургічного</a:t>
            </a:r>
            <a:r>
              <a:rPr lang="ru-RU" dirty="0"/>
              <a:t> </a:t>
            </a:r>
            <a:r>
              <a:rPr lang="ru-RU" dirty="0" err="1"/>
              <a:t>етапу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— </a:t>
            </a:r>
            <a:r>
              <a:rPr lang="ru-RU" dirty="0" err="1"/>
              <a:t>оцінка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: </a:t>
            </a:r>
            <a:r>
              <a:rPr lang="ru-RU" dirty="0" err="1"/>
              <a:t>форсована</a:t>
            </a:r>
            <a:r>
              <a:rPr lang="ru-RU" dirty="0"/>
              <a:t> </a:t>
            </a:r>
            <a:r>
              <a:rPr lang="ru-RU" dirty="0" err="1"/>
              <a:t>життєва</a:t>
            </a:r>
            <a:r>
              <a:rPr lang="ru-RU" dirty="0"/>
              <a:t> </a:t>
            </a:r>
            <a:r>
              <a:rPr lang="ru-RU" dirty="0" err="1"/>
              <a:t>ємність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 (ФЖЕЛ); ОФВ1 (</a:t>
            </a:r>
            <a:r>
              <a:rPr lang="ru-RU" dirty="0" err="1"/>
              <a:t>обсяг</a:t>
            </a:r>
            <a:r>
              <a:rPr lang="ru-RU" dirty="0"/>
              <a:t> </a:t>
            </a:r>
            <a:r>
              <a:rPr lang="ru-RU" dirty="0" err="1"/>
              <a:t>форсованого</a:t>
            </a:r>
            <a:r>
              <a:rPr lang="ru-RU" dirty="0"/>
              <a:t> </a:t>
            </a:r>
            <a:r>
              <a:rPr lang="ru-RU" dirty="0" err="1"/>
              <a:t>видиху</a:t>
            </a:r>
            <a:r>
              <a:rPr lang="ru-RU" dirty="0"/>
              <a:t> за 1 секунду); </a:t>
            </a:r>
            <a:r>
              <a:rPr lang="ru-RU" dirty="0" err="1"/>
              <a:t>дифузійний</a:t>
            </a:r>
            <a:r>
              <a:rPr lang="ru-RU" dirty="0"/>
              <a:t> тест (</a:t>
            </a:r>
            <a:r>
              <a:rPr lang="fr-FR" dirty="0"/>
              <a:t>DLCO);</a:t>
            </a:r>
          </a:p>
          <a:p>
            <a:r>
              <a:rPr lang="ru-RU" dirty="0"/>
              <a:t>КТ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грудної</a:t>
            </a:r>
            <a:r>
              <a:rPr lang="ru-RU" dirty="0"/>
              <a:t> </a:t>
            </a:r>
            <a:r>
              <a:rPr lang="ru-RU" dirty="0" err="1"/>
              <a:t>клітки</a:t>
            </a:r>
            <a:r>
              <a:rPr lang="ru-RU" dirty="0"/>
              <a:t> з в /в </a:t>
            </a:r>
            <a:r>
              <a:rPr lang="ru-RU" dirty="0" err="1"/>
              <a:t>контрастуванням</a:t>
            </a:r>
            <a:r>
              <a:rPr lang="ru-RU" dirty="0"/>
              <a:t>;</a:t>
            </a:r>
          </a:p>
          <a:p>
            <a:r>
              <a:rPr lang="ru-RU" dirty="0" err="1"/>
              <a:t>Фібробронхоскопія</a:t>
            </a:r>
            <a:r>
              <a:rPr lang="ru-RU" dirty="0"/>
              <a:t> з </a:t>
            </a:r>
            <a:r>
              <a:rPr lang="ru-RU" dirty="0" err="1"/>
              <a:t>біопсією</a:t>
            </a:r>
            <a:r>
              <a:rPr lang="ru-RU" dirty="0"/>
              <a:t>;</a:t>
            </a:r>
          </a:p>
          <a:p>
            <a:r>
              <a:rPr lang="ru-RU" dirty="0"/>
              <a:t>УЗД/КТ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черевної</a:t>
            </a:r>
            <a:r>
              <a:rPr lang="ru-RU" dirty="0"/>
              <a:t> </a:t>
            </a:r>
            <a:r>
              <a:rPr lang="ru-RU" dirty="0" err="1"/>
              <a:t>порожнини</a:t>
            </a:r>
            <a:r>
              <a:rPr lang="ru-RU" dirty="0"/>
              <a:t> та </a:t>
            </a:r>
            <a:r>
              <a:rPr lang="ru-RU" dirty="0" err="1"/>
              <a:t>заочеревинного</a:t>
            </a:r>
            <a:r>
              <a:rPr lang="ru-RU" dirty="0"/>
              <a:t> простору, </a:t>
            </a:r>
            <a:r>
              <a:rPr lang="ru-RU" dirty="0" err="1"/>
              <a:t>шийно-надключичних</a:t>
            </a:r>
            <a:r>
              <a:rPr lang="ru-RU" dirty="0"/>
              <a:t> зон (КТ);</a:t>
            </a:r>
          </a:p>
          <a:p>
            <a:r>
              <a:rPr lang="ru-RU" dirty="0" err="1"/>
              <a:t>радіонуклідна</a:t>
            </a:r>
            <a:r>
              <a:rPr lang="ru-RU" dirty="0"/>
              <a:t> </a:t>
            </a:r>
            <a:r>
              <a:rPr lang="ru-RU" dirty="0" err="1"/>
              <a:t>діагностика</a:t>
            </a:r>
            <a:r>
              <a:rPr lang="ru-RU" dirty="0"/>
              <a:t> </a:t>
            </a:r>
            <a:r>
              <a:rPr lang="ru-RU" dirty="0" err="1"/>
              <a:t>кісток</a:t>
            </a:r>
            <a:r>
              <a:rPr lang="ru-RU" dirty="0"/>
              <a:t> скелета;</a:t>
            </a:r>
          </a:p>
          <a:p>
            <a:r>
              <a:rPr lang="ru-RU" dirty="0"/>
              <a:t>КТ/МРТ головного </a:t>
            </a:r>
            <a:r>
              <a:rPr lang="ru-RU" dirty="0" err="1"/>
              <a:t>мозку</a:t>
            </a:r>
            <a:r>
              <a:rPr lang="ru-RU" dirty="0"/>
              <a:t> з </a:t>
            </a:r>
            <a:r>
              <a:rPr lang="ru-RU" dirty="0" err="1"/>
              <a:t>контрастним</a:t>
            </a:r>
            <a:r>
              <a:rPr lang="ru-RU" dirty="0"/>
              <a:t> </a:t>
            </a:r>
            <a:r>
              <a:rPr lang="ru-RU" dirty="0" err="1"/>
              <a:t>посиленням</a:t>
            </a:r>
            <a:r>
              <a:rPr lang="ru-RU" dirty="0"/>
              <a:t>;</a:t>
            </a:r>
          </a:p>
          <a:p>
            <a:r>
              <a:rPr lang="ru-RU" dirty="0"/>
              <a:t>при </a:t>
            </a:r>
            <a:r>
              <a:rPr lang="ru-RU" dirty="0" err="1"/>
              <a:t>підозрі</a:t>
            </a:r>
            <a:r>
              <a:rPr lang="ru-RU" dirty="0"/>
              <a:t> на </a:t>
            </a:r>
            <a:r>
              <a:rPr lang="fr-FR" dirty="0"/>
              <a:t>N2 </a:t>
            </a:r>
            <a:r>
              <a:rPr lang="ru-RU" dirty="0" err="1"/>
              <a:t>необхідна</a:t>
            </a:r>
            <a:r>
              <a:rPr lang="ru-RU" dirty="0"/>
              <a:t> </a:t>
            </a:r>
            <a:r>
              <a:rPr lang="ru-RU" dirty="0" err="1"/>
              <a:t>морфологічна</a:t>
            </a:r>
            <a:r>
              <a:rPr lang="ru-RU" dirty="0"/>
              <a:t> </a:t>
            </a:r>
            <a:r>
              <a:rPr lang="ru-RU" dirty="0" err="1"/>
              <a:t>верифікація</a:t>
            </a:r>
            <a:r>
              <a:rPr lang="ru-RU" dirty="0"/>
              <a:t> (</a:t>
            </a:r>
            <a:r>
              <a:rPr lang="ru-RU" dirty="0" err="1"/>
              <a:t>трансбронхіальна</a:t>
            </a:r>
            <a:r>
              <a:rPr lang="ru-RU" dirty="0"/>
              <a:t>/</a:t>
            </a:r>
            <a:r>
              <a:rPr lang="ru-RU" dirty="0" err="1"/>
              <a:t>трансезофагеальна</a:t>
            </a:r>
            <a:r>
              <a:rPr lang="ru-RU" dirty="0"/>
              <a:t> </a:t>
            </a:r>
            <a:r>
              <a:rPr lang="ru-RU" dirty="0" err="1"/>
              <a:t>пункція</a:t>
            </a:r>
            <a:r>
              <a:rPr lang="ru-RU" dirty="0"/>
              <a:t>, </a:t>
            </a:r>
            <a:r>
              <a:rPr lang="ru-RU" dirty="0" err="1"/>
              <a:t>медіастиноскопія</a:t>
            </a:r>
            <a:r>
              <a:rPr lang="ru-RU" dirty="0"/>
              <a:t>, </a:t>
            </a:r>
            <a:r>
              <a:rPr lang="ru-RU" dirty="0" err="1"/>
              <a:t>торакоскопія</a:t>
            </a:r>
            <a:r>
              <a:rPr lang="ru-RU" dirty="0"/>
              <a:t>); при </a:t>
            </a:r>
            <a:r>
              <a:rPr lang="ru-RU" dirty="0" err="1"/>
              <a:t>неможливості</a:t>
            </a:r>
            <a:r>
              <a:rPr lang="ru-RU" dirty="0"/>
              <a:t>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біопсійного</a:t>
            </a:r>
            <a:r>
              <a:rPr lang="ru-RU" dirty="0"/>
              <a:t> </a:t>
            </a:r>
            <a:r>
              <a:rPr lang="ru-RU" dirty="0" err="1"/>
              <a:t>матеріалу</a:t>
            </a:r>
            <a:r>
              <a:rPr lang="ru-RU" dirty="0"/>
              <a:t> показано ПЕТ/КТ;</a:t>
            </a:r>
          </a:p>
          <a:p>
            <a:r>
              <a:rPr lang="ru-RU" dirty="0"/>
              <a:t>молекулярно-</a:t>
            </a:r>
            <a:r>
              <a:rPr lang="ru-RU" dirty="0" err="1"/>
              <a:t>генетичне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та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біомаркерів</a:t>
            </a:r>
            <a:r>
              <a:rPr lang="ru-RU" dirty="0"/>
              <a:t> у </a:t>
            </a:r>
            <a:r>
              <a:rPr lang="ru-RU" dirty="0" err="1"/>
              <a:t>пухлини</a:t>
            </a:r>
            <a:r>
              <a:rPr lang="ru-RU" dirty="0"/>
              <a:t>: «</a:t>
            </a:r>
            <a:r>
              <a:rPr lang="ru-RU" dirty="0" err="1"/>
              <a:t>обов'язковий</a:t>
            </a:r>
            <a:r>
              <a:rPr lang="ru-RU" dirty="0"/>
              <a:t> </a:t>
            </a:r>
            <a:r>
              <a:rPr lang="ru-RU" dirty="0" err="1"/>
              <a:t>обсяг</a:t>
            </a:r>
            <a:r>
              <a:rPr lang="ru-RU" dirty="0"/>
              <a:t>» (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активуючих</a:t>
            </a:r>
            <a:r>
              <a:rPr lang="ru-RU" dirty="0"/>
              <a:t> </a:t>
            </a:r>
            <a:r>
              <a:rPr lang="ru-RU" dirty="0" err="1"/>
              <a:t>мутацій</a:t>
            </a:r>
            <a:r>
              <a:rPr lang="ru-RU" dirty="0"/>
              <a:t> </a:t>
            </a:r>
            <a:r>
              <a:rPr lang="fr-FR" dirty="0"/>
              <a:t>EGFR, </a:t>
            </a:r>
            <a:r>
              <a:rPr lang="ru-RU" dirty="0" err="1"/>
              <a:t>транслокації</a:t>
            </a:r>
            <a:r>
              <a:rPr lang="ru-RU" dirty="0"/>
              <a:t> </a:t>
            </a:r>
            <a:r>
              <a:rPr lang="fr-FR" dirty="0"/>
              <a:t>ALK, </a:t>
            </a:r>
            <a:r>
              <a:rPr lang="ru-RU" dirty="0" err="1"/>
              <a:t>транслокації</a:t>
            </a:r>
            <a:r>
              <a:rPr lang="ru-RU" dirty="0"/>
              <a:t> </a:t>
            </a:r>
            <a:r>
              <a:rPr lang="fr-FR" dirty="0"/>
              <a:t>ROS1) </a:t>
            </a:r>
            <a:r>
              <a:rPr lang="ru-RU" dirty="0"/>
              <a:t>і «</a:t>
            </a:r>
            <a:r>
              <a:rPr lang="ru-RU" dirty="0" err="1"/>
              <a:t>можливий</a:t>
            </a:r>
            <a:r>
              <a:rPr lang="ru-RU" dirty="0"/>
              <a:t> </a:t>
            </a:r>
            <a:r>
              <a:rPr lang="ru-RU" dirty="0" err="1"/>
              <a:t>обсяг</a:t>
            </a:r>
            <a:r>
              <a:rPr lang="ru-RU" dirty="0"/>
              <a:t>» (</a:t>
            </a:r>
            <a:r>
              <a:rPr lang="ru-RU" dirty="0" err="1"/>
              <a:t>мутації</a:t>
            </a:r>
            <a:r>
              <a:rPr lang="ru-RU" dirty="0"/>
              <a:t> </a:t>
            </a:r>
            <a:r>
              <a:rPr lang="fr-FR" dirty="0"/>
              <a:t>BRAF V600E, RET, c-MET, KRAS, HER2, </a:t>
            </a:r>
            <a:r>
              <a:rPr lang="ru-RU" dirty="0" err="1"/>
              <a:t>експресії</a:t>
            </a:r>
            <a:r>
              <a:rPr lang="ru-RU" dirty="0"/>
              <a:t> );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3174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22" name="Picture 14" descr="untitled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3338" y="115888"/>
            <a:ext cx="4038600" cy="35671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421" name="Picture 13" descr="Thorax_pa_peripheres_Bronchialcarcinom_li_OF_markiert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74826" y="188914"/>
            <a:ext cx="4321175" cy="40973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419" name="Picture 11" descr="lung_cancer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11901" y="3768725"/>
            <a:ext cx="4105275" cy="2928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427" name="Picture 19" descr="lung-canc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6" y="3886200"/>
            <a:ext cx="4322763" cy="278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73513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9" name="Picture 9" descr="X-rayChestCancer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47851" y="0"/>
            <a:ext cx="3248025" cy="3309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490" name="Picture 10" descr="4453-13251-15405-20689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47851" y="3440114"/>
            <a:ext cx="3236913" cy="34178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491" name="Picture 11" descr="untitled"/>
          <p:cNvPicPr>
            <a:picLocks noGrp="1" noChangeAspect="1" noChangeArrowheads="1"/>
          </p:cNvPicPr>
          <p:nvPr>
            <p:ph sz="half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75275" y="1046164"/>
            <a:ext cx="4897438" cy="48974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2336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7" name="Rectangle 11"/>
          <p:cNvSpPr>
            <a:spLocks noGrp="1" noChangeArrowheads="1"/>
          </p:cNvSpPr>
          <p:nvPr>
            <p:ph type="title"/>
          </p:nvPr>
        </p:nvSpPr>
        <p:spPr>
          <a:xfrm>
            <a:off x="4943476" y="188913"/>
            <a:ext cx="5483225" cy="1143000"/>
          </a:xfrm>
        </p:spPr>
        <p:txBody>
          <a:bodyPr/>
          <a:lstStyle/>
          <a:p>
            <a:r>
              <a:rPr lang="en-US" altLang="en-US" b="1">
                <a:latin typeface="Garamond" panose="02020404030301010803" pitchFamily="18" charset="0"/>
              </a:rPr>
              <a:t>PE-tomography</a:t>
            </a:r>
            <a:endParaRPr lang="ru-RU" altLang="en-US" b="1">
              <a:latin typeface="Garamond" panose="02020404030301010803" pitchFamily="18" charset="0"/>
            </a:endParaRPr>
          </a:p>
        </p:txBody>
      </p:sp>
      <p:pic>
        <p:nvPicPr>
          <p:cNvPr id="19465" name="Picture 9" descr="chest_x-ray_lung-cancer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1196976"/>
            <a:ext cx="4495800" cy="38084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66" name="Picture 10" descr="ct-scan-lung-cancer-arrows-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0" y="2133600"/>
            <a:ext cx="4572000" cy="42433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4628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/>
          <p:cNvSpPr>
            <a:spLocks noGrp="1" noChangeArrowheads="1"/>
          </p:cNvSpPr>
          <p:nvPr>
            <p:ph type="title"/>
          </p:nvPr>
        </p:nvSpPr>
        <p:spPr>
          <a:xfrm>
            <a:off x="4295775" y="1535113"/>
            <a:ext cx="5699125" cy="1143000"/>
          </a:xfrm>
        </p:spPr>
        <p:txBody>
          <a:bodyPr/>
          <a:lstStyle/>
          <a:p>
            <a:r>
              <a:rPr lang="en-US" altLang="en-US" b="1" dirty="0">
                <a:latin typeface="Garamond" panose="02020404030301010803" pitchFamily="18" charset="0"/>
              </a:rPr>
              <a:t>CT-thorax</a:t>
            </a:r>
            <a:endParaRPr lang="ru-RU" altLang="en-US" b="1" dirty="0">
              <a:latin typeface="Garamond" panose="02020404030301010803" pitchFamily="18" charset="0"/>
            </a:endParaRPr>
          </a:p>
        </p:txBody>
      </p:sp>
      <p:pic>
        <p:nvPicPr>
          <p:cNvPr id="53255" name="Picture 7" descr=",m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6539" y="274386"/>
            <a:ext cx="3581399" cy="277035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3256" name="Picture 8" descr="Thorax_CT_peripheres_Brronchialcarcinom_li_OF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56438" y="3216276"/>
            <a:ext cx="4381500" cy="316916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3257" name="Picture 9" descr="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414" y="3725948"/>
            <a:ext cx="3673475" cy="274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8" name="Picture 10" descr="shamlay_fig1_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1" y="434975"/>
            <a:ext cx="3167063" cy="311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2360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ung Cancer Staging ">
            <a:extLst>
              <a:ext uri="{FF2B5EF4-FFF2-40B4-BE49-F238E27FC236}">
                <a16:creationId xmlns:a16="http://schemas.microsoft.com/office/drawing/2014/main" id="{A8981C6F-68B4-F305-741E-01B19C2D898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639" y="94229"/>
            <a:ext cx="8892721" cy="6669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283FC99E-4C3A-9AD3-B2B8-96C0407E62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07798" y="5617876"/>
            <a:ext cx="2905245" cy="8449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TNM classification</a:t>
            </a:r>
            <a:endParaRPr lang="ru-UA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2386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CDR520459-571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157164"/>
            <a:ext cx="9144000" cy="60848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91602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DR0000520465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334963"/>
            <a:ext cx="9144000" cy="60817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43588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CDR0000682110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188914"/>
            <a:ext cx="9144000" cy="64801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53428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CDR0000521911_large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71814" y="0"/>
            <a:ext cx="6359525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66582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CDR0000521926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11450" y="38100"/>
            <a:ext cx="7272338" cy="68199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1703388" y="5589588"/>
            <a:ext cx="3744912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40% of metastasis occurs in the </a:t>
            </a:r>
          </a:p>
          <a:p>
            <a:pPr algn="ctr"/>
            <a:r>
              <a:rPr lang="en-US" altLang="en-US"/>
              <a:t>		Adrenal Gland</a:t>
            </a:r>
            <a:endParaRPr lang="uk-UA" altLang="en-US"/>
          </a:p>
        </p:txBody>
      </p:sp>
    </p:spTree>
    <p:extLst>
      <p:ext uri="{BB962C8B-B14F-4D97-AF65-F5344CB8AC3E}">
        <p14:creationId xmlns:p14="http://schemas.microsoft.com/office/powerpoint/2010/main" val="30801735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 descr="lung_cancer_metastasi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1" y="0"/>
            <a:ext cx="5364163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201" name="Picture 9" descr="336139-358274-7288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40550" y="188913"/>
            <a:ext cx="3727450" cy="29956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202" name="Picture 10" descr="067119c3-6a7e-44ed-8b55-4db4fb631799_grid-6x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94526" y="3500438"/>
            <a:ext cx="3673475" cy="3092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28009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064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Рекомендований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алгоритм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лікування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недрібноклітинного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раку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легені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І-ІІІ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стадій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700" b="1" i="1" dirty="0"/>
              <a:t>(Рекомендации </a:t>
            </a:r>
            <a:r>
              <a:rPr lang="en-US" sz="2700" b="1" i="1" dirty="0"/>
              <a:t>ESMO</a:t>
            </a:r>
            <a:r>
              <a:rPr lang="ru-RU" sz="2700" b="1" i="1" dirty="0"/>
              <a:t>, 2020)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739900"/>
            <a:ext cx="11150600" cy="4437063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  <a:p>
            <a:pPr marL="0" lvl="0" indent="0">
              <a:buNone/>
            </a:pPr>
            <a:r>
              <a:rPr lang="en-US" b="1" dirty="0"/>
              <a:t>T1,2aN0M0</a:t>
            </a:r>
            <a:r>
              <a:rPr lang="ru-RU" dirty="0"/>
              <a:t>          </a:t>
            </a:r>
            <a:r>
              <a:rPr lang="ru-RU" dirty="0" err="1"/>
              <a:t>операц</a:t>
            </a:r>
            <a:r>
              <a:rPr lang="uk-UA" dirty="0"/>
              <a:t>і</a:t>
            </a:r>
            <a:r>
              <a:rPr lang="ru-RU" dirty="0"/>
              <a:t>я</a:t>
            </a:r>
            <a:endParaRPr lang="en-US" dirty="0"/>
          </a:p>
          <a:p>
            <a:r>
              <a:rPr lang="ru-RU" dirty="0"/>
              <a:t>радикальна: </a:t>
            </a:r>
            <a:r>
              <a:rPr lang="ru-RU" dirty="0" err="1"/>
              <a:t>резекція</a:t>
            </a:r>
            <a:r>
              <a:rPr lang="ru-RU" dirty="0"/>
              <a:t> + </a:t>
            </a:r>
            <a:r>
              <a:rPr lang="ru-RU" dirty="0" err="1"/>
              <a:t>медіастинальна</a:t>
            </a:r>
            <a:r>
              <a:rPr lang="ru-RU" dirty="0"/>
              <a:t> </a:t>
            </a:r>
            <a:r>
              <a:rPr lang="ru-RU" dirty="0" err="1"/>
              <a:t>лімфодисекція</a:t>
            </a:r>
            <a:r>
              <a:rPr lang="ru-RU" dirty="0"/>
              <a:t>            </a:t>
            </a:r>
            <a:r>
              <a:rPr lang="ru-RU" dirty="0" err="1"/>
              <a:t>спостереження</a:t>
            </a:r>
            <a:endParaRPr lang="en-US" dirty="0"/>
          </a:p>
          <a:p>
            <a:r>
              <a:rPr lang="ru-RU" dirty="0"/>
              <a:t>нерадикальна (</a:t>
            </a:r>
            <a:r>
              <a:rPr lang="ru-RU" dirty="0" err="1"/>
              <a:t>позитивні</a:t>
            </a:r>
            <a:r>
              <a:rPr lang="ru-RU" dirty="0"/>
              <a:t> края </a:t>
            </a:r>
            <a:r>
              <a:rPr lang="ru-RU" dirty="0" err="1"/>
              <a:t>резекції</a:t>
            </a:r>
            <a:r>
              <a:rPr lang="ru-RU" dirty="0"/>
              <a:t> </a:t>
            </a:r>
            <a:r>
              <a:rPr lang="en-US" dirty="0"/>
              <a:t>R</a:t>
            </a:r>
            <a:r>
              <a:rPr lang="ru-RU" dirty="0"/>
              <a:t>1)           </a:t>
            </a:r>
            <a:r>
              <a:rPr lang="ru-RU" dirty="0" err="1"/>
              <a:t>хіміотерапія</a:t>
            </a:r>
            <a:r>
              <a:rPr lang="ru-RU" dirty="0"/>
              <a:t> +/- </a:t>
            </a:r>
            <a:r>
              <a:rPr lang="ru-RU" dirty="0" err="1"/>
              <a:t>променева</a:t>
            </a:r>
            <a:r>
              <a:rPr lang="ru-RU" dirty="0"/>
              <a:t> </a:t>
            </a:r>
            <a:r>
              <a:rPr lang="ru-RU" dirty="0" err="1"/>
              <a:t>терапія</a:t>
            </a:r>
            <a:endParaRPr lang="en-US" dirty="0"/>
          </a:p>
          <a:p>
            <a:pPr marL="0" lvl="0" indent="0">
              <a:buNone/>
            </a:pPr>
            <a:r>
              <a:rPr lang="en-US" b="1" dirty="0"/>
              <a:t>T1N1M0, T2bN0M0, T2N1M0, T3N0M0, T1-3N2M0</a:t>
            </a:r>
          </a:p>
          <a:p>
            <a:r>
              <a:rPr lang="ru-RU" dirty="0" err="1"/>
              <a:t>пухлина</a:t>
            </a:r>
            <a:r>
              <a:rPr lang="ru-RU" dirty="0"/>
              <a:t> </a:t>
            </a:r>
            <a:r>
              <a:rPr lang="ru-RU" dirty="0" err="1"/>
              <a:t>резектабельна</a:t>
            </a:r>
            <a:r>
              <a:rPr lang="ru-RU" dirty="0"/>
              <a:t>           </a:t>
            </a:r>
            <a:r>
              <a:rPr lang="ru-RU" dirty="0" err="1"/>
              <a:t>неоадъювантна</a:t>
            </a:r>
            <a:r>
              <a:rPr lang="ru-RU" dirty="0"/>
              <a:t> ПХТ          </a:t>
            </a:r>
            <a:r>
              <a:rPr lang="ru-RU" dirty="0" err="1"/>
              <a:t>операція</a:t>
            </a:r>
            <a:r>
              <a:rPr lang="ru-RU" dirty="0"/>
              <a:t>          </a:t>
            </a:r>
            <a:r>
              <a:rPr lang="ru-RU" dirty="0" err="1"/>
              <a:t>адъювантна</a:t>
            </a:r>
            <a:r>
              <a:rPr lang="ru-RU" dirty="0"/>
              <a:t> </a:t>
            </a:r>
            <a:r>
              <a:rPr lang="ru-RU" dirty="0" err="1"/>
              <a:t>хіміотерапія</a:t>
            </a:r>
            <a:r>
              <a:rPr lang="ru-RU" dirty="0"/>
              <a:t> +/- </a:t>
            </a:r>
            <a:r>
              <a:rPr lang="ru-RU" dirty="0" err="1"/>
              <a:t>променева</a:t>
            </a:r>
            <a:r>
              <a:rPr lang="ru-RU" dirty="0"/>
              <a:t> </a:t>
            </a:r>
            <a:r>
              <a:rPr lang="ru-RU" dirty="0" err="1"/>
              <a:t>терапія</a:t>
            </a:r>
            <a:r>
              <a:rPr lang="ru-RU" dirty="0"/>
              <a:t> (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en-US" dirty="0"/>
              <a:t>R</a:t>
            </a:r>
            <a:r>
              <a:rPr lang="ru-RU" dirty="0"/>
              <a:t>1)</a:t>
            </a:r>
            <a:endParaRPr lang="en-US" dirty="0"/>
          </a:p>
          <a:p>
            <a:r>
              <a:rPr lang="ru-RU" dirty="0" err="1"/>
              <a:t>пухлина</a:t>
            </a:r>
            <a:r>
              <a:rPr lang="ru-RU" dirty="0"/>
              <a:t> </a:t>
            </a:r>
            <a:r>
              <a:rPr lang="ru-RU" dirty="0" err="1"/>
              <a:t>нерезектабельна</a:t>
            </a:r>
            <a:r>
              <a:rPr lang="ru-RU" dirty="0"/>
              <a:t>          </a:t>
            </a:r>
            <a:r>
              <a:rPr lang="ru-RU" dirty="0" err="1"/>
              <a:t>послідовна</a:t>
            </a:r>
            <a:r>
              <a:rPr lang="ru-RU" dirty="0"/>
              <a:t> </a:t>
            </a:r>
            <a:r>
              <a:rPr lang="ru-RU" dirty="0" err="1"/>
              <a:t>хіміотерапія</a:t>
            </a:r>
            <a:r>
              <a:rPr lang="ru-RU" dirty="0"/>
              <a:t>, </a:t>
            </a:r>
            <a:r>
              <a:rPr lang="ru-RU" dirty="0" err="1"/>
              <a:t>променева</a:t>
            </a:r>
            <a:r>
              <a:rPr lang="ru-RU" dirty="0"/>
              <a:t> </a:t>
            </a:r>
            <a:r>
              <a:rPr lang="ru-RU" dirty="0" err="1"/>
              <a:t>терапія</a:t>
            </a:r>
            <a:r>
              <a:rPr lang="ru-RU" dirty="0"/>
              <a:t> +/- </a:t>
            </a:r>
            <a:r>
              <a:rPr lang="ru-RU" dirty="0" err="1"/>
              <a:t>підтримуюча</a:t>
            </a:r>
            <a:r>
              <a:rPr lang="ru-RU" dirty="0"/>
              <a:t> </a:t>
            </a:r>
            <a:r>
              <a:rPr lang="ru-RU" dirty="0" err="1"/>
              <a:t>терапія</a:t>
            </a:r>
            <a:endParaRPr lang="en-US" dirty="0"/>
          </a:p>
          <a:p>
            <a:pPr marL="0" lvl="0" indent="0">
              <a:buNone/>
            </a:pPr>
            <a:r>
              <a:rPr lang="en-US" b="1" dirty="0"/>
              <a:t>T4N2M0, T1-3N3M0</a:t>
            </a:r>
          </a:p>
          <a:p>
            <a:r>
              <a:rPr lang="ru-RU" dirty="0"/>
              <a:t>плеврит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розпад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         </a:t>
            </a:r>
            <a:r>
              <a:rPr lang="ru-RU" dirty="0" err="1"/>
              <a:t>хіміотерапія</a:t>
            </a:r>
            <a:endParaRPr lang="en-US" dirty="0"/>
          </a:p>
          <a:p>
            <a:r>
              <a:rPr lang="ru-RU" dirty="0" err="1"/>
              <a:t>немає</a:t>
            </a:r>
            <a:r>
              <a:rPr lang="ru-RU" dirty="0"/>
              <a:t> плевриту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розпаду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          </a:t>
            </a:r>
            <a:r>
              <a:rPr lang="ru-RU" dirty="0" err="1"/>
              <a:t>послідовна</a:t>
            </a:r>
            <a:r>
              <a:rPr lang="ru-RU" dirty="0"/>
              <a:t> </a:t>
            </a:r>
            <a:r>
              <a:rPr lang="ru-RU" dirty="0" err="1"/>
              <a:t>хіміотерапія</a:t>
            </a:r>
            <a:r>
              <a:rPr lang="ru-RU" dirty="0"/>
              <a:t>, </a:t>
            </a:r>
            <a:r>
              <a:rPr lang="ru-RU" dirty="0" err="1"/>
              <a:t>променева</a:t>
            </a:r>
            <a:r>
              <a:rPr lang="ru-RU" dirty="0"/>
              <a:t> </a:t>
            </a:r>
            <a:r>
              <a:rPr lang="ru-RU" dirty="0" err="1"/>
              <a:t>терапія</a:t>
            </a:r>
            <a:r>
              <a:rPr lang="ru-RU" dirty="0"/>
              <a:t> +/- </a:t>
            </a:r>
            <a:r>
              <a:rPr lang="ru-RU" dirty="0" err="1"/>
              <a:t>підтримуюча</a:t>
            </a:r>
            <a:r>
              <a:rPr lang="ru-RU" dirty="0"/>
              <a:t> </a:t>
            </a:r>
            <a:r>
              <a:rPr lang="ru-RU" dirty="0" err="1"/>
              <a:t>терапія</a:t>
            </a:r>
            <a:endParaRPr lang="en-US" dirty="0"/>
          </a:p>
          <a:p>
            <a:endParaRPr lang="en-US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2374900" y="2210594"/>
            <a:ext cx="406400" cy="101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Стрелка вправо 4"/>
          <p:cNvSpPr/>
          <p:nvPr/>
        </p:nvSpPr>
        <p:spPr>
          <a:xfrm>
            <a:off x="7957916" y="2553825"/>
            <a:ext cx="406400" cy="101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Стрелка вправо 5"/>
          <p:cNvSpPr/>
          <p:nvPr/>
        </p:nvSpPr>
        <p:spPr>
          <a:xfrm>
            <a:off x="6398871" y="2934494"/>
            <a:ext cx="406400" cy="101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Стрелка вправо 6"/>
          <p:cNvSpPr/>
          <p:nvPr/>
        </p:nvSpPr>
        <p:spPr>
          <a:xfrm>
            <a:off x="8837432" y="3645694"/>
            <a:ext cx="406400" cy="101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Стрелка вправо 7"/>
          <p:cNvSpPr/>
          <p:nvPr/>
        </p:nvSpPr>
        <p:spPr>
          <a:xfrm>
            <a:off x="7179682" y="3662101"/>
            <a:ext cx="406400" cy="101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Стрелка вправо 8"/>
          <p:cNvSpPr/>
          <p:nvPr/>
        </p:nvSpPr>
        <p:spPr>
          <a:xfrm>
            <a:off x="4178300" y="3657600"/>
            <a:ext cx="406400" cy="101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Стрелка вправо 9"/>
          <p:cNvSpPr/>
          <p:nvPr/>
        </p:nvSpPr>
        <p:spPr>
          <a:xfrm>
            <a:off x="4445000" y="4241800"/>
            <a:ext cx="406400" cy="101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Стрелка вправо 10"/>
          <p:cNvSpPr/>
          <p:nvPr/>
        </p:nvSpPr>
        <p:spPr>
          <a:xfrm>
            <a:off x="6096000" y="5585750"/>
            <a:ext cx="406400" cy="101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Стрелка вправо 11"/>
          <p:cNvSpPr/>
          <p:nvPr/>
        </p:nvSpPr>
        <p:spPr>
          <a:xfrm>
            <a:off x="4635500" y="5209381"/>
            <a:ext cx="406400" cy="101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6179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87325"/>
            <a:ext cx="10515600" cy="981075"/>
          </a:xfrm>
        </p:spPr>
        <p:txBody>
          <a:bodyPr>
            <a:normAutofit/>
          </a:bodyPr>
          <a:lstStyle/>
          <a:p>
            <a:r>
              <a:rPr lang="ru-RU" b="1" dirty="0" err="1"/>
              <a:t>Лікування</a:t>
            </a:r>
            <a:r>
              <a:rPr lang="ru-RU" b="1" dirty="0"/>
              <a:t> I та II </a:t>
            </a:r>
            <a:r>
              <a:rPr lang="ru-RU" b="1" dirty="0" err="1"/>
              <a:t>стадій</a:t>
            </a:r>
            <a:r>
              <a:rPr lang="ru-RU" b="1" dirty="0"/>
              <a:t> НДКРЛ</a:t>
            </a:r>
            <a:endParaRPr lang="en-US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46200"/>
            <a:ext cx="10515600" cy="5232400"/>
          </a:xfrm>
        </p:spPr>
        <p:txBody>
          <a:bodyPr>
            <a:normAutofit/>
          </a:bodyPr>
          <a:lstStyle/>
          <a:p>
            <a:r>
              <a:rPr lang="ru-RU" dirty="0" err="1"/>
              <a:t>Основним</a:t>
            </a:r>
            <a:r>
              <a:rPr lang="ru-RU" dirty="0"/>
              <a:t> методом </a:t>
            </a:r>
            <a:r>
              <a:rPr lang="ru-RU" dirty="0" err="1"/>
              <a:t>лікування</a:t>
            </a:r>
            <a:r>
              <a:rPr lang="ru-RU" dirty="0"/>
              <a:t> І та ІІ </a:t>
            </a:r>
            <a:r>
              <a:rPr lang="ru-RU" dirty="0" err="1"/>
              <a:t>стадій</a:t>
            </a:r>
            <a:r>
              <a:rPr lang="ru-RU" dirty="0"/>
              <a:t> НМРЛ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повна</a:t>
            </a:r>
            <a:r>
              <a:rPr lang="ru-RU" dirty="0"/>
              <a:t> </a:t>
            </a:r>
            <a:r>
              <a:rPr lang="ru-RU" dirty="0" err="1"/>
              <a:t>хірургічна</a:t>
            </a:r>
            <a:r>
              <a:rPr lang="ru-RU" dirty="0"/>
              <a:t> </a:t>
            </a:r>
            <a:r>
              <a:rPr lang="ru-RU" dirty="0" err="1"/>
              <a:t>резекція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 за </a:t>
            </a:r>
            <a:r>
              <a:rPr lang="ru-RU" dirty="0" err="1"/>
              <a:t>відсутності</a:t>
            </a:r>
            <a:r>
              <a:rPr lang="ru-RU" dirty="0"/>
              <a:t> </a:t>
            </a:r>
            <a:r>
              <a:rPr lang="ru-RU" dirty="0" err="1"/>
              <a:t>протипоказань</a:t>
            </a:r>
            <a:r>
              <a:rPr lang="ru-RU" dirty="0"/>
              <a:t> до </a:t>
            </a:r>
            <a:r>
              <a:rPr lang="ru-RU" dirty="0" err="1"/>
              <a:t>операції</a:t>
            </a:r>
            <a:r>
              <a:rPr lang="ru-RU" dirty="0"/>
              <a:t>.</a:t>
            </a:r>
          </a:p>
          <a:p>
            <a:r>
              <a:rPr lang="ru-RU" dirty="0"/>
              <a:t>Для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ІІ </a:t>
            </a:r>
            <a:r>
              <a:rPr lang="ru-RU" dirty="0" err="1"/>
              <a:t>стадією</a:t>
            </a:r>
            <a:r>
              <a:rPr lang="ru-RU" dirty="0"/>
              <a:t> НМРЛ показана </a:t>
            </a:r>
            <a:r>
              <a:rPr lang="ru-RU" dirty="0" err="1"/>
              <a:t>ад'ювантна</a:t>
            </a:r>
            <a:r>
              <a:rPr lang="ru-RU" dirty="0"/>
              <a:t> </a:t>
            </a:r>
            <a:r>
              <a:rPr lang="ru-RU" dirty="0" err="1"/>
              <a:t>хіміотерапія</a:t>
            </a:r>
            <a:r>
              <a:rPr lang="ru-RU" dirty="0"/>
              <a:t>.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доцільно</a:t>
            </a:r>
            <a:r>
              <a:rPr lang="ru-RU" dirty="0"/>
              <a:t> </a:t>
            </a:r>
            <a:r>
              <a:rPr lang="ru-RU" dirty="0" err="1"/>
              <a:t>призначати</a:t>
            </a:r>
            <a:r>
              <a:rPr lang="ru-RU" dirty="0"/>
              <a:t> при </a:t>
            </a:r>
            <a:r>
              <a:rPr lang="ru-RU" dirty="0" err="1"/>
              <a:t>стадії</a:t>
            </a:r>
            <a:r>
              <a:rPr lang="ru-RU" dirty="0"/>
              <a:t> </a:t>
            </a:r>
            <a:r>
              <a:rPr lang="fr-FR" dirty="0"/>
              <a:t>IB, </a:t>
            </a:r>
            <a:r>
              <a:rPr lang="ru-RU" dirty="0"/>
              <a:t>особливо з </a:t>
            </a:r>
            <a:r>
              <a:rPr lang="ru-RU" dirty="0" err="1"/>
              <a:t>ознаками</a:t>
            </a:r>
            <a:r>
              <a:rPr lang="ru-RU" dirty="0"/>
              <a:t> </a:t>
            </a:r>
            <a:r>
              <a:rPr lang="ru-RU" dirty="0" err="1"/>
              <a:t>високого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3917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/>
          <a:lstStyle/>
          <a:p>
            <a:r>
              <a:rPr lang="ru-RU" b="1" dirty="0" err="1"/>
              <a:t>Променева</a:t>
            </a:r>
            <a:r>
              <a:rPr lang="ru-RU" b="1" dirty="0"/>
              <a:t> </a:t>
            </a:r>
            <a:r>
              <a:rPr lang="ru-RU" b="1" dirty="0" err="1"/>
              <a:t>терапія</a:t>
            </a:r>
            <a:r>
              <a:rPr lang="ru-RU" b="1" dirty="0"/>
              <a:t> раку </a:t>
            </a:r>
            <a:r>
              <a:rPr lang="ru-RU" b="1" dirty="0" err="1"/>
              <a:t>легені</a:t>
            </a:r>
            <a:endParaRPr lang="en-US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371" y="3638038"/>
            <a:ext cx="4729929" cy="30625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965" y="1205706"/>
            <a:ext cx="6263835" cy="2225163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665" y="2105025"/>
            <a:ext cx="6317303" cy="4351338"/>
          </a:xfrm>
        </p:spPr>
      </p:pic>
    </p:spTree>
    <p:extLst>
      <p:ext uri="{BB962C8B-B14F-4D97-AF65-F5344CB8AC3E}">
        <p14:creationId xmlns:p14="http://schemas.microsoft.com/office/powerpoint/2010/main" val="24769448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76300"/>
            <a:ext cx="10515600" cy="5300663"/>
          </a:xfrm>
        </p:spPr>
        <p:txBody>
          <a:bodyPr>
            <a:normAutofit/>
          </a:bodyPr>
          <a:lstStyle/>
          <a:p>
            <a:r>
              <a:rPr lang="ru-RU" dirty="0" err="1"/>
              <a:t>Післяопераційна</a:t>
            </a:r>
            <a:r>
              <a:rPr lang="ru-RU" dirty="0"/>
              <a:t> </a:t>
            </a:r>
            <a:r>
              <a:rPr lang="ru-RU" dirty="0" err="1"/>
              <a:t>променева</a:t>
            </a:r>
            <a:r>
              <a:rPr lang="ru-RU" dirty="0"/>
              <a:t> </a:t>
            </a:r>
            <a:r>
              <a:rPr lang="ru-RU" dirty="0" err="1"/>
              <a:t>терапія</a:t>
            </a:r>
            <a:r>
              <a:rPr lang="ru-RU" dirty="0"/>
              <a:t> показана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пацієнтам</a:t>
            </a:r>
            <a:r>
              <a:rPr lang="ru-RU" dirty="0"/>
              <a:t> І та ІІ </a:t>
            </a:r>
            <a:r>
              <a:rPr lang="ru-RU" dirty="0" err="1"/>
              <a:t>стадії</a:t>
            </a:r>
            <a:r>
              <a:rPr lang="ru-RU" dirty="0"/>
              <a:t>, у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виявлено</a:t>
            </a:r>
            <a:r>
              <a:rPr lang="ru-RU" dirty="0"/>
              <a:t> </a:t>
            </a:r>
            <a:r>
              <a:rPr lang="ru-RU" dirty="0" err="1"/>
              <a:t>пухлинне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в </a:t>
            </a:r>
            <a:r>
              <a:rPr lang="ru-RU" dirty="0" err="1"/>
              <a:t>ділянці</a:t>
            </a:r>
            <a:r>
              <a:rPr lang="ru-RU" dirty="0"/>
              <a:t> </a:t>
            </a:r>
            <a:r>
              <a:rPr lang="ru-RU" dirty="0" err="1"/>
              <a:t>резекції</a:t>
            </a:r>
            <a:r>
              <a:rPr lang="ru-RU" dirty="0"/>
              <a:t>.</a:t>
            </a:r>
          </a:p>
          <a:p>
            <a:r>
              <a:rPr lang="ru-RU" dirty="0" err="1"/>
              <a:t>Променева</a:t>
            </a:r>
            <a:r>
              <a:rPr lang="ru-RU" dirty="0"/>
              <a:t> </a:t>
            </a:r>
            <a:r>
              <a:rPr lang="ru-RU" dirty="0" err="1"/>
              <a:t>терапія</a:t>
            </a:r>
            <a:r>
              <a:rPr lang="ru-RU" dirty="0"/>
              <a:t> – альтернатива для </a:t>
            </a:r>
            <a:r>
              <a:rPr lang="ru-RU" dirty="0" err="1"/>
              <a:t>пацієнтів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не </a:t>
            </a:r>
            <a:r>
              <a:rPr lang="ru-RU" dirty="0" err="1"/>
              <a:t>є</a:t>
            </a:r>
            <a:r>
              <a:rPr lang="ru-RU" dirty="0"/>
              <a:t> кандидатами на </a:t>
            </a:r>
            <a:r>
              <a:rPr lang="ru-RU" dirty="0" err="1"/>
              <a:t>хірургічне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супутніх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відмови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операції</a:t>
            </a:r>
            <a:r>
              <a:rPr lang="ru-RU" dirty="0"/>
              <a:t>.</a:t>
            </a:r>
          </a:p>
          <a:p>
            <a:r>
              <a:rPr lang="ru-RU" dirty="0" err="1"/>
              <a:t>Стереотаксичній</a:t>
            </a:r>
            <a:r>
              <a:rPr lang="ru-RU" dirty="0"/>
              <a:t> </a:t>
            </a:r>
            <a:r>
              <a:rPr lang="ru-RU" dirty="0" err="1"/>
              <a:t>радіотерапії</a:t>
            </a:r>
            <a:r>
              <a:rPr lang="ru-RU" dirty="0"/>
              <a:t> </a:t>
            </a:r>
            <a:r>
              <a:rPr lang="ru-RU" dirty="0" err="1"/>
              <a:t>віддається</a:t>
            </a:r>
            <a:r>
              <a:rPr lang="ru-RU" dirty="0"/>
              <a:t> </a:t>
            </a:r>
            <a:r>
              <a:rPr lang="ru-RU" dirty="0" err="1"/>
              <a:t>перевага</a:t>
            </a:r>
            <a:r>
              <a:rPr lang="ru-RU" dirty="0"/>
              <a:t> при </a:t>
            </a:r>
            <a:r>
              <a:rPr lang="ru-RU" dirty="0" err="1"/>
              <a:t>пухлинах</a:t>
            </a:r>
            <a:r>
              <a:rPr lang="ru-RU" dirty="0"/>
              <a:t> з </a:t>
            </a:r>
            <a:r>
              <a:rPr lang="ru-RU" dirty="0" err="1"/>
              <a:t>розмірами</a:t>
            </a:r>
            <a:r>
              <a:rPr lang="ru-RU" dirty="0"/>
              <a:t> </a:t>
            </a:r>
            <a:r>
              <a:rPr lang="ru-RU" dirty="0" err="1"/>
              <a:t>менше</a:t>
            </a:r>
            <a:r>
              <a:rPr lang="ru-RU" dirty="0"/>
              <a:t> 5 см. </a:t>
            </a:r>
            <a:r>
              <a:rPr lang="ru-RU" dirty="0" err="1"/>
              <a:t>Звичайне</a:t>
            </a:r>
            <a:r>
              <a:rPr lang="ru-RU" dirty="0"/>
              <a:t> </a:t>
            </a:r>
            <a:r>
              <a:rPr lang="ru-RU" dirty="0" err="1"/>
              <a:t>фракціонування</a:t>
            </a:r>
            <a:r>
              <a:rPr lang="ru-RU" dirty="0"/>
              <a:t> </a:t>
            </a:r>
            <a:r>
              <a:rPr lang="ru-RU" dirty="0" err="1"/>
              <a:t>показане</a:t>
            </a:r>
            <a:r>
              <a:rPr lang="ru-RU" dirty="0"/>
              <a:t> </a:t>
            </a:r>
            <a:r>
              <a:rPr lang="ru-RU" dirty="0" err="1"/>
              <a:t>пацієнтам</a:t>
            </a:r>
            <a:r>
              <a:rPr lang="ru-RU" dirty="0"/>
              <a:t> з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масивними</a:t>
            </a:r>
            <a:r>
              <a:rPr lang="ru-RU" dirty="0"/>
              <a:t> </a:t>
            </a:r>
            <a:r>
              <a:rPr lang="ru-RU" dirty="0" err="1"/>
              <a:t>ураженнями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при </a:t>
            </a:r>
            <a:r>
              <a:rPr lang="ru-RU" dirty="0" err="1"/>
              <a:t>недоступності</a:t>
            </a:r>
            <a:r>
              <a:rPr lang="ru-RU" dirty="0"/>
              <a:t> </a:t>
            </a:r>
            <a:r>
              <a:rPr lang="ru-RU" dirty="0" err="1"/>
              <a:t>стереотаксичної</a:t>
            </a:r>
            <a:r>
              <a:rPr lang="ru-RU" dirty="0"/>
              <a:t> </a:t>
            </a:r>
            <a:r>
              <a:rPr lang="ru-RU" dirty="0" err="1"/>
              <a:t>радіотерапії</a:t>
            </a:r>
            <a:r>
              <a:rPr lang="ru-RU" dirty="0"/>
              <a:t>.</a:t>
            </a:r>
          </a:p>
          <a:p>
            <a:r>
              <a:rPr lang="ru-RU" dirty="0"/>
              <a:t>При </a:t>
            </a:r>
            <a:r>
              <a:rPr lang="ru-RU" dirty="0" err="1"/>
              <a:t>виявленому</a:t>
            </a:r>
            <a:r>
              <a:rPr lang="ru-RU" dirty="0"/>
              <a:t> </a:t>
            </a:r>
            <a:r>
              <a:rPr lang="ru-RU" dirty="0" err="1"/>
              <a:t>залученні</a:t>
            </a:r>
            <a:r>
              <a:rPr lang="ru-RU" dirty="0"/>
              <a:t> </a:t>
            </a:r>
            <a:r>
              <a:rPr lang="ru-RU" dirty="0" err="1"/>
              <a:t>медіастинальних</a:t>
            </a:r>
            <a:r>
              <a:rPr lang="ru-RU" dirty="0"/>
              <a:t> </a:t>
            </a:r>
            <a:r>
              <a:rPr lang="ru-RU" dirty="0" err="1"/>
              <a:t>лімфатичних</a:t>
            </a:r>
            <a:r>
              <a:rPr lang="ru-RU" dirty="0"/>
              <a:t> </a:t>
            </a:r>
            <a:r>
              <a:rPr lang="ru-RU" dirty="0" err="1"/>
              <a:t>вузлів</a:t>
            </a:r>
            <a:r>
              <a:rPr lang="ru-RU" dirty="0"/>
              <a:t> до </a:t>
            </a:r>
            <a:r>
              <a:rPr lang="ru-RU" dirty="0" err="1"/>
              <a:t>пухлинного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 </a:t>
            </a:r>
            <a:r>
              <a:rPr lang="ru-RU" dirty="0" err="1"/>
              <a:t>пацієнтам</a:t>
            </a:r>
            <a:r>
              <a:rPr lang="ru-RU" dirty="0"/>
              <a:t> з ІІІ </a:t>
            </a:r>
            <a:r>
              <a:rPr lang="ru-RU" dirty="0" err="1"/>
              <a:t>стадією</a:t>
            </a:r>
            <a:r>
              <a:rPr lang="ru-RU" dirty="0"/>
              <a:t> показана </a:t>
            </a:r>
            <a:r>
              <a:rPr lang="ru-RU" dirty="0" err="1"/>
              <a:t>хіміопроменева</a:t>
            </a:r>
            <a:r>
              <a:rPr lang="ru-RU" dirty="0"/>
              <a:t> </a:t>
            </a:r>
            <a:r>
              <a:rPr lang="ru-RU" dirty="0" err="1"/>
              <a:t>терапія</a:t>
            </a:r>
            <a:r>
              <a:rPr lang="ru-RU" dirty="0"/>
              <a:t> перед </a:t>
            </a:r>
            <a:r>
              <a:rPr lang="ru-RU" dirty="0" err="1"/>
              <a:t>операцією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5336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/>
              <a:t>Хирургічне</a:t>
            </a:r>
            <a:r>
              <a:rPr lang="ru-RU" b="1" dirty="0"/>
              <a:t> </a:t>
            </a:r>
            <a:r>
              <a:rPr lang="ru-RU" b="1" dirty="0" err="1"/>
              <a:t>лікування</a:t>
            </a:r>
            <a:r>
              <a:rPr lang="ru-RU" b="1" dirty="0"/>
              <a:t> раку </a:t>
            </a:r>
            <a:r>
              <a:rPr lang="ru-RU" b="1" dirty="0" err="1"/>
              <a:t>легені</a:t>
            </a:r>
            <a:endParaRPr lang="en-US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510284"/>
            <a:ext cx="9753600" cy="4649216"/>
          </a:xfrm>
        </p:spPr>
      </p:pic>
    </p:spTree>
    <p:extLst>
      <p:ext uri="{BB962C8B-B14F-4D97-AF65-F5344CB8AC3E}">
        <p14:creationId xmlns:p14="http://schemas.microsoft.com/office/powerpoint/2010/main" val="23856784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137"/>
            <a:ext cx="10515600" cy="1325563"/>
          </a:xfrm>
        </p:spPr>
        <p:txBody>
          <a:bodyPr/>
          <a:lstStyle/>
          <a:p>
            <a:r>
              <a:rPr lang="ru-RU" b="1" dirty="0" err="1"/>
              <a:t>Хирургічне</a:t>
            </a:r>
            <a:r>
              <a:rPr lang="ru-RU" b="1" dirty="0"/>
              <a:t> </a:t>
            </a:r>
            <a:r>
              <a:rPr lang="ru-RU" b="1" dirty="0" err="1"/>
              <a:t>лікування</a:t>
            </a:r>
            <a:r>
              <a:rPr lang="ru-RU" b="1" dirty="0"/>
              <a:t> НДКРЛ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54100"/>
            <a:ext cx="10515600" cy="5511800"/>
          </a:xfrm>
        </p:spPr>
        <p:txBody>
          <a:bodyPr>
            <a:normAutofit lnSpcReduction="10000"/>
          </a:bodyPr>
          <a:lstStyle/>
          <a:p>
            <a:r>
              <a:rPr lang="ru-RU" b="1" dirty="0" err="1"/>
              <a:t>Анатомічна</a:t>
            </a:r>
            <a:r>
              <a:rPr lang="ru-RU" b="1" dirty="0"/>
              <a:t> </a:t>
            </a:r>
            <a:r>
              <a:rPr lang="ru-RU" b="1" dirty="0" err="1"/>
              <a:t>резекція</a:t>
            </a:r>
            <a:r>
              <a:rPr lang="ru-RU" b="1" dirty="0"/>
              <a:t> – </a:t>
            </a:r>
            <a:r>
              <a:rPr lang="ru-RU" b="1" dirty="0" err="1"/>
              <a:t>лобектомія</a:t>
            </a:r>
            <a:endParaRPr lang="ru-RU" b="1" dirty="0"/>
          </a:p>
          <a:p>
            <a:r>
              <a:rPr lang="ru-RU" dirty="0"/>
              <a:t>Процедурою </a:t>
            </a:r>
            <a:r>
              <a:rPr lang="ru-RU" dirty="0" err="1"/>
              <a:t>вибору</a:t>
            </a:r>
            <a:r>
              <a:rPr lang="ru-RU" dirty="0"/>
              <a:t> </a:t>
            </a:r>
            <a:r>
              <a:rPr lang="ru-RU" dirty="0" err="1"/>
              <a:t>вважається</a:t>
            </a:r>
            <a:r>
              <a:rPr lang="ru-RU" dirty="0"/>
              <a:t> </a:t>
            </a:r>
            <a:r>
              <a:rPr lang="ru-RU" dirty="0" err="1"/>
              <a:t>хірургічна</a:t>
            </a:r>
            <a:r>
              <a:rPr lang="ru-RU" dirty="0"/>
              <a:t> </a:t>
            </a:r>
            <a:r>
              <a:rPr lang="ru-RU" dirty="0" err="1"/>
              <a:t>резекція</a:t>
            </a:r>
            <a:r>
              <a:rPr lang="ru-RU" dirty="0"/>
              <a:t> </a:t>
            </a:r>
            <a:r>
              <a:rPr lang="ru-RU" dirty="0" err="1"/>
              <a:t>однієї</a:t>
            </a:r>
            <a:r>
              <a:rPr lang="ru-RU" dirty="0"/>
              <a:t> </a:t>
            </a:r>
            <a:r>
              <a:rPr lang="ru-RU" dirty="0" err="1"/>
              <a:t>частки</a:t>
            </a:r>
            <a:r>
              <a:rPr lang="ru-RU" dirty="0"/>
              <a:t> </a:t>
            </a:r>
            <a:r>
              <a:rPr lang="ru-RU" dirty="0" err="1"/>
              <a:t>легені</a:t>
            </a:r>
            <a:r>
              <a:rPr lang="ru-RU" dirty="0"/>
              <a:t>, </a:t>
            </a:r>
            <a:r>
              <a:rPr lang="ru-RU" dirty="0" err="1"/>
              <a:t>лобектомія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важливу</a:t>
            </a:r>
            <a:r>
              <a:rPr lang="ru-RU" dirty="0"/>
              <a:t> </a:t>
            </a:r>
            <a:r>
              <a:rPr lang="ru-RU" dirty="0" err="1"/>
              <a:t>перевагу</a:t>
            </a:r>
            <a:r>
              <a:rPr lang="ru-RU" dirty="0"/>
              <a:t> в </a:t>
            </a:r>
            <a:r>
              <a:rPr lang="ru-RU" dirty="0" err="1"/>
              <a:t>порівнянні</a:t>
            </a:r>
            <a:r>
              <a:rPr lang="ru-RU" dirty="0"/>
              <a:t> з </a:t>
            </a:r>
            <a:r>
              <a:rPr lang="ru-RU" dirty="0" err="1"/>
              <a:t>пневмонектомією</a:t>
            </a:r>
            <a:r>
              <a:rPr lang="ru-RU" dirty="0"/>
              <a:t> у </a:t>
            </a:r>
            <a:r>
              <a:rPr lang="ru-RU" dirty="0" err="1"/>
              <a:t>випадках</a:t>
            </a:r>
            <a:r>
              <a:rPr lang="ru-RU" dirty="0"/>
              <a:t>, коли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резецировано </a:t>
            </a:r>
            <a:r>
              <a:rPr lang="ru-RU" dirty="0" err="1"/>
              <a:t>повністю</a:t>
            </a:r>
            <a:r>
              <a:rPr lang="ru-RU" dirty="0"/>
              <a:t>, - </a:t>
            </a:r>
            <a:r>
              <a:rPr lang="ru-RU" dirty="0" err="1"/>
              <a:t>здатність</a:t>
            </a:r>
            <a:r>
              <a:rPr lang="ru-RU" dirty="0"/>
              <a:t> </a:t>
            </a:r>
            <a:r>
              <a:rPr lang="ru-RU" dirty="0" err="1"/>
              <a:t>зберігати</a:t>
            </a:r>
            <a:r>
              <a:rPr lang="ru-RU" dirty="0"/>
              <a:t> </a:t>
            </a:r>
            <a:r>
              <a:rPr lang="ru-RU" dirty="0" err="1"/>
              <a:t>легеневу</a:t>
            </a:r>
            <a:r>
              <a:rPr lang="ru-RU" dirty="0"/>
              <a:t> </a:t>
            </a:r>
            <a:r>
              <a:rPr lang="ru-RU" dirty="0" err="1"/>
              <a:t>функцію</a:t>
            </a:r>
            <a:r>
              <a:rPr lang="ru-RU" dirty="0"/>
              <a:t>. При </a:t>
            </a:r>
            <a:r>
              <a:rPr lang="ru-RU" dirty="0" err="1"/>
              <a:t>цьому</a:t>
            </a:r>
            <a:r>
              <a:rPr lang="ru-RU" dirty="0"/>
              <a:t> альтернативою </a:t>
            </a:r>
            <a:r>
              <a:rPr lang="ru-RU" dirty="0" err="1"/>
              <a:t>відкритої</a:t>
            </a:r>
            <a:r>
              <a:rPr lang="ru-RU" dirty="0"/>
              <a:t> </a:t>
            </a:r>
            <a:r>
              <a:rPr lang="ru-RU" dirty="0" err="1"/>
              <a:t>торакотомії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відеоторакоскопія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інвазивності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ранньої</a:t>
            </a:r>
            <a:r>
              <a:rPr lang="ru-RU" dirty="0"/>
              <a:t> </a:t>
            </a:r>
            <a:r>
              <a:rPr lang="ru-RU" dirty="0" err="1"/>
              <a:t>стадії</a:t>
            </a:r>
            <a:r>
              <a:rPr lang="ru-RU" dirty="0"/>
              <a:t> НДКРЛ.</a:t>
            </a:r>
          </a:p>
          <a:p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відеоторакоскопії</a:t>
            </a:r>
            <a:r>
              <a:rPr lang="ru-RU" dirty="0"/>
              <a:t>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знизити</a:t>
            </a:r>
            <a:r>
              <a:rPr lang="ru-RU" dirty="0"/>
              <a:t> </a:t>
            </a:r>
            <a:r>
              <a:rPr lang="ru-RU" dirty="0" err="1"/>
              <a:t>наслідки</a:t>
            </a:r>
            <a:r>
              <a:rPr lang="ru-RU" dirty="0"/>
              <a:t> </a:t>
            </a:r>
            <a:r>
              <a:rPr lang="ru-RU" dirty="0" err="1"/>
              <a:t>хірургічного</a:t>
            </a:r>
            <a:r>
              <a:rPr lang="ru-RU" dirty="0"/>
              <a:t> </a:t>
            </a:r>
            <a:r>
              <a:rPr lang="ru-RU" dirty="0" err="1"/>
              <a:t>втручання</a:t>
            </a:r>
            <a:r>
              <a:rPr lang="ru-RU" dirty="0"/>
              <a:t>, у тому </a:t>
            </a:r>
            <a:r>
              <a:rPr lang="ru-RU" dirty="0" err="1"/>
              <a:t>числі</a:t>
            </a:r>
            <a:r>
              <a:rPr lang="ru-RU" dirty="0"/>
              <a:t> </a:t>
            </a:r>
            <a:r>
              <a:rPr lang="ru-RU" dirty="0" err="1"/>
              <a:t>зменшити</a:t>
            </a:r>
            <a:r>
              <a:rPr lang="ru-RU" dirty="0"/>
              <a:t> </a:t>
            </a:r>
            <a:r>
              <a:rPr lang="ru-RU" dirty="0" err="1"/>
              <a:t>вираженість</a:t>
            </a:r>
            <a:r>
              <a:rPr lang="ru-RU" dirty="0"/>
              <a:t> </a:t>
            </a:r>
            <a:r>
              <a:rPr lang="ru-RU" dirty="0" err="1"/>
              <a:t>післяопераційного</a:t>
            </a:r>
            <a:r>
              <a:rPr lang="ru-RU" dirty="0"/>
              <a:t> </a:t>
            </a:r>
            <a:r>
              <a:rPr lang="ru-RU" dirty="0" err="1"/>
              <a:t>больового</a:t>
            </a:r>
            <a:r>
              <a:rPr lang="ru-RU" dirty="0"/>
              <a:t> синдрому, </a:t>
            </a:r>
            <a:r>
              <a:rPr lang="ru-RU" dirty="0" err="1"/>
              <a:t>що</a:t>
            </a:r>
            <a:r>
              <a:rPr lang="ru-RU" dirty="0"/>
              <a:t> особливо </a:t>
            </a:r>
            <a:r>
              <a:rPr lang="ru-RU" dirty="0" err="1"/>
              <a:t>важливо</a:t>
            </a:r>
            <a:r>
              <a:rPr lang="ru-RU" dirty="0"/>
              <a:t> для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тяжкою </a:t>
            </a:r>
            <a:r>
              <a:rPr lang="ru-RU" dirty="0" err="1"/>
              <a:t>супутньою</a:t>
            </a:r>
            <a:r>
              <a:rPr lang="ru-RU" dirty="0"/>
              <a:t> </a:t>
            </a:r>
            <a:r>
              <a:rPr lang="ru-RU" dirty="0" err="1"/>
              <a:t>патологією</a:t>
            </a:r>
            <a:r>
              <a:rPr lang="ru-RU" dirty="0"/>
              <a:t>. </a:t>
            </a:r>
            <a:r>
              <a:rPr lang="ru-RU" dirty="0" err="1"/>
              <a:t>Крім</a:t>
            </a:r>
            <a:r>
              <a:rPr lang="ru-RU" dirty="0"/>
              <a:t> того, </a:t>
            </a:r>
            <a:r>
              <a:rPr lang="ru-RU" dirty="0" err="1"/>
              <a:t>сприятлива</a:t>
            </a:r>
            <a:r>
              <a:rPr lang="ru-RU" dirty="0"/>
              <a:t> </a:t>
            </a:r>
            <a:r>
              <a:rPr lang="ru-RU" dirty="0" err="1"/>
              <a:t>переносимість</a:t>
            </a:r>
            <a:r>
              <a:rPr lang="ru-RU" dirty="0"/>
              <a:t> </a:t>
            </a:r>
            <a:r>
              <a:rPr lang="ru-RU" dirty="0" err="1"/>
              <a:t>відеоторакоскопії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збільшити</a:t>
            </a:r>
            <a:r>
              <a:rPr lang="ru-RU" dirty="0"/>
              <a:t> </a:t>
            </a:r>
            <a:r>
              <a:rPr lang="ru-RU" dirty="0" err="1"/>
              <a:t>комплайєнс</a:t>
            </a:r>
            <a:r>
              <a:rPr lang="ru-RU" dirty="0"/>
              <a:t> </a:t>
            </a:r>
            <a:r>
              <a:rPr lang="ru-RU" dirty="0" err="1"/>
              <a:t>постопераційної</a:t>
            </a:r>
            <a:r>
              <a:rPr lang="ru-RU" dirty="0"/>
              <a:t> </a:t>
            </a:r>
            <a:r>
              <a:rPr lang="ru-RU" dirty="0" err="1"/>
              <a:t>ад'ювантної</a:t>
            </a:r>
            <a:r>
              <a:rPr lang="ru-RU" dirty="0"/>
              <a:t> </a:t>
            </a:r>
            <a:r>
              <a:rPr lang="ru-RU" dirty="0" err="1"/>
              <a:t>хіміотерапії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21389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19100"/>
            <a:ext cx="10515600" cy="607060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err="1"/>
              <a:t>Сублобарна</a:t>
            </a:r>
            <a:r>
              <a:rPr lang="ru-RU" b="1" dirty="0"/>
              <a:t> </a:t>
            </a:r>
            <a:r>
              <a:rPr lang="ru-RU" b="1" dirty="0" err="1"/>
              <a:t>резекція</a:t>
            </a:r>
            <a:endParaRPr lang="ru-RU" b="1" dirty="0"/>
          </a:p>
          <a:p>
            <a:r>
              <a:rPr lang="ru-RU" dirty="0" err="1"/>
              <a:t>Обмежена</a:t>
            </a:r>
            <a:r>
              <a:rPr lang="ru-RU" dirty="0"/>
              <a:t> (</a:t>
            </a:r>
            <a:r>
              <a:rPr lang="ru-RU" dirty="0" err="1"/>
              <a:t>сублобарна</a:t>
            </a:r>
            <a:r>
              <a:rPr lang="ru-RU" dirty="0"/>
              <a:t>) </a:t>
            </a:r>
            <a:r>
              <a:rPr lang="ru-RU" dirty="0" err="1"/>
              <a:t>резекція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мати</a:t>
            </a:r>
            <a:r>
              <a:rPr lang="ru-RU" dirty="0"/>
              <a:t> на </a:t>
            </a:r>
            <a:r>
              <a:rPr lang="ru-RU" dirty="0" err="1"/>
              <a:t>увазі</a:t>
            </a:r>
            <a:r>
              <a:rPr lang="ru-RU" dirty="0"/>
              <a:t> </a:t>
            </a:r>
            <a:r>
              <a:rPr lang="ru-RU" dirty="0" err="1"/>
              <a:t>анатомічну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неанатомічну</a:t>
            </a:r>
            <a:r>
              <a:rPr lang="ru-RU" dirty="0"/>
              <a:t> </a:t>
            </a:r>
            <a:r>
              <a:rPr lang="ru-RU" dirty="0" err="1"/>
              <a:t>сегментектомію</a:t>
            </a:r>
            <a:r>
              <a:rPr lang="ru-RU" dirty="0"/>
              <a:t> з </a:t>
            </a:r>
            <a:r>
              <a:rPr lang="ru-RU" dirty="0" err="1"/>
              <a:t>видаленням</a:t>
            </a:r>
            <a:r>
              <a:rPr lang="ru-RU" dirty="0"/>
              <a:t> </a:t>
            </a:r>
            <a:r>
              <a:rPr lang="ru-RU" dirty="0" err="1"/>
              <a:t>первинної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, </a:t>
            </a:r>
            <a:r>
              <a:rPr lang="ru-RU" dirty="0" err="1"/>
              <a:t>внутрішньолегеневих</a:t>
            </a:r>
            <a:r>
              <a:rPr lang="ru-RU" dirty="0"/>
              <a:t>, </a:t>
            </a:r>
            <a:r>
              <a:rPr lang="ru-RU" dirty="0" err="1"/>
              <a:t>прикореневих</a:t>
            </a:r>
            <a:r>
              <a:rPr lang="ru-RU" dirty="0"/>
              <a:t> та </a:t>
            </a:r>
            <a:r>
              <a:rPr lang="ru-RU" dirty="0" err="1"/>
              <a:t>медіастинальних</a:t>
            </a:r>
            <a:r>
              <a:rPr lang="ru-RU" dirty="0"/>
              <a:t> </a:t>
            </a:r>
            <a:r>
              <a:rPr lang="ru-RU" dirty="0" err="1"/>
              <a:t>лімфатичних</a:t>
            </a:r>
            <a:r>
              <a:rPr lang="ru-RU" dirty="0"/>
              <a:t> </a:t>
            </a:r>
            <a:r>
              <a:rPr lang="ru-RU" dirty="0" err="1"/>
              <a:t>вузлів</a:t>
            </a:r>
            <a:r>
              <a:rPr lang="ru-RU" dirty="0"/>
              <a:t>.</a:t>
            </a:r>
          </a:p>
          <a:p>
            <a:r>
              <a:rPr lang="ru-RU" dirty="0" err="1"/>
              <a:t>Сублобарна</a:t>
            </a:r>
            <a:r>
              <a:rPr lang="ru-RU" dirty="0"/>
              <a:t> </a:t>
            </a:r>
            <a:r>
              <a:rPr lang="ru-RU" dirty="0" err="1"/>
              <a:t>резекція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терапією</a:t>
            </a:r>
            <a:r>
              <a:rPr lang="ru-RU" dirty="0"/>
              <a:t> </a:t>
            </a:r>
            <a:r>
              <a:rPr lang="ru-RU" dirty="0" err="1"/>
              <a:t>вибору</a:t>
            </a:r>
            <a:r>
              <a:rPr lang="ru-RU" dirty="0"/>
              <a:t> для </a:t>
            </a:r>
            <a:r>
              <a:rPr lang="ru-RU" dirty="0" err="1"/>
              <a:t>пацієнтів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не в </a:t>
            </a:r>
            <a:r>
              <a:rPr lang="ru-RU" dirty="0" err="1"/>
              <a:t>змозі</a:t>
            </a:r>
            <a:r>
              <a:rPr lang="ru-RU" dirty="0"/>
              <a:t> перенести </a:t>
            </a:r>
            <a:r>
              <a:rPr lang="ru-RU" dirty="0" err="1"/>
              <a:t>видалення</a:t>
            </a:r>
            <a:r>
              <a:rPr lang="ru-RU" dirty="0"/>
              <a:t> </a:t>
            </a:r>
            <a:r>
              <a:rPr lang="ru-RU" dirty="0" err="1"/>
              <a:t>всієї</a:t>
            </a:r>
            <a:r>
              <a:rPr lang="ru-RU" dirty="0"/>
              <a:t> </a:t>
            </a:r>
            <a:r>
              <a:rPr lang="ru-RU" dirty="0" err="1"/>
              <a:t>частки</a:t>
            </a:r>
            <a:r>
              <a:rPr lang="ru-RU" dirty="0"/>
              <a:t> </a:t>
            </a:r>
            <a:r>
              <a:rPr lang="ru-RU" dirty="0" err="1"/>
              <a:t>легені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, </a:t>
            </a:r>
            <a:r>
              <a:rPr lang="ru-RU" dirty="0" err="1"/>
              <a:t>похилого</a:t>
            </a:r>
            <a:r>
              <a:rPr lang="ru-RU" dirty="0"/>
              <a:t> </a:t>
            </a:r>
            <a:r>
              <a:rPr lang="ru-RU" dirty="0" err="1"/>
              <a:t>віку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тяжкої</a:t>
            </a:r>
            <a:r>
              <a:rPr lang="ru-RU" dirty="0"/>
              <a:t> </a:t>
            </a:r>
            <a:r>
              <a:rPr lang="ru-RU" dirty="0" err="1"/>
              <a:t>супутньої</a:t>
            </a:r>
            <a:r>
              <a:rPr lang="ru-RU" dirty="0"/>
              <a:t> </a:t>
            </a:r>
            <a:r>
              <a:rPr lang="ru-RU" dirty="0" err="1"/>
              <a:t>патології</a:t>
            </a:r>
            <a:r>
              <a:rPr lang="ru-RU" dirty="0"/>
              <a:t>.</a:t>
            </a:r>
          </a:p>
          <a:p>
            <a:r>
              <a:rPr lang="ru-RU" dirty="0" err="1"/>
              <a:t>Результати</a:t>
            </a:r>
            <a:r>
              <a:rPr lang="ru-RU" dirty="0"/>
              <a:t> низки </a:t>
            </a:r>
            <a:r>
              <a:rPr lang="ru-RU" dirty="0" err="1"/>
              <a:t>досліджень</a:t>
            </a:r>
            <a:r>
              <a:rPr lang="ru-RU" dirty="0"/>
              <a:t> </a:t>
            </a:r>
            <a:r>
              <a:rPr lang="ru-RU" dirty="0" err="1"/>
              <a:t>свідчать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сублобарна</a:t>
            </a:r>
            <a:r>
              <a:rPr lang="ru-RU" dirty="0"/>
              <a:t> </a:t>
            </a:r>
            <a:r>
              <a:rPr lang="ru-RU" dirty="0" err="1"/>
              <a:t>резекція</a:t>
            </a:r>
            <a:r>
              <a:rPr lang="ru-RU" dirty="0"/>
              <a:t> </a:t>
            </a:r>
            <a:r>
              <a:rPr lang="ru-RU" dirty="0" err="1"/>
              <a:t>пов'язана</a:t>
            </a:r>
            <a:r>
              <a:rPr lang="ru-RU" dirty="0"/>
              <a:t> з </a:t>
            </a:r>
            <a:r>
              <a:rPr lang="ru-RU" dirty="0" err="1"/>
              <a:t>найгіршими</a:t>
            </a:r>
            <a:r>
              <a:rPr lang="ru-RU" dirty="0"/>
              <a:t> </a:t>
            </a:r>
            <a:r>
              <a:rPr lang="ru-RU" dirty="0" err="1"/>
              <a:t>показниками</a:t>
            </a:r>
            <a:r>
              <a:rPr lang="ru-RU" dirty="0"/>
              <a:t> </a:t>
            </a:r>
            <a:r>
              <a:rPr lang="ru-RU" dirty="0" err="1"/>
              <a:t>виживання</a:t>
            </a:r>
            <a:r>
              <a:rPr lang="ru-RU" dirty="0"/>
              <a:t> </a:t>
            </a:r>
            <a:r>
              <a:rPr lang="ru-RU" dirty="0" err="1"/>
              <a:t>порівняно</a:t>
            </a:r>
            <a:r>
              <a:rPr lang="ru-RU" dirty="0"/>
              <a:t> з </a:t>
            </a:r>
            <a:r>
              <a:rPr lang="ru-RU" dirty="0" err="1"/>
              <a:t>лобектомією</a:t>
            </a:r>
            <a:r>
              <a:rPr lang="ru-RU" dirty="0"/>
              <a:t>. За </a:t>
            </a:r>
            <a:r>
              <a:rPr lang="ru-RU" dirty="0" err="1"/>
              <a:t>різними</a:t>
            </a:r>
            <a:r>
              <a:rPr lang="ru-RU" dirty="0"/>
              <a:t> </a:t>
            </a:r>
            <a:r>
              <a:rPr lang="ru-RU" dirty="0" err="1"/>
              <a:t>даними</a:t>
            </a:r>
            <a:r>
              <a:rPr lang="ru-RU" dirty="0"/>
              <a:t>, за </a:t>
            </a:r>
            <a:r>
              <a:rPr lang="ru-RU" dirty="0" err="1"/>
              <a:t>неанатомічної</a:t>
            </a:r>
            <a:r>
              <a:rPr lang="ru-RU" dirty="0"/>
              <a:t> </a:t>
            </a:r>
            <a:r>
              <a:rPr lang="ru-RU" dirty="0" err="1"/>
              <a:t>резекції</a:t>
            </a:r>
            <a:r>
              <a:rPr lang="ru-RU" dirty="0"/>
              <a:t> </a:t>
            </a:r>
            <a:r>
              <a:rPr lang="ru-RU" dirty="0" err="1"/>
              <a:t>збільшується</a:t>
            </a:r>
            <a:r>
              <a:rPr lang="ru-RU" dirty="0"/>
              <a:t> частота </a:t>
            </a:r>
            <a:r>
              <a:rPr lang="ru-RU" dirty="0" err="1"/>
              <a:t>місцевого</a:t>
            </a:r>
            <a:r>
              <a:rPr lang="ru-RU" dirty="0"/>
              <a:t> рецидиву на 5-10%.</a:t>
            </a:r>
          </a:p>
          <a:p>
            <a:r>
              <a:rPr lang="ru-RU" b="1" dirty="0" err="1"/>
              <a:t>Медіастенальна</a:t>
            </a:r>
            <a:r>
              <a:rPr lang="ru-RU" b="1" dirty="0"/>
              <a:t> </a:t>
            </a:r>
            <a:r>
              <a:rPr lang="ru-RU" b="1" dirty="0" err="1"/>
              <a:t>лімфаденектомія</a:t>
            </a:r>
            <a:endParaRPr lang="ru-RU" b="1" dirty="0"/>
          </a:p>
          <a:p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рекомендацій</a:t>
            </a:r>
            <a:r>
              <a:rPr lang="ru-RU" dirty="0"/>
              <a:t> </a:t>
            </a:r>
            <a:r>
              <a:rPr lang="ru-RU" dirty="0" err="1"/>
              <a:t>Європейського</a:t>
            </a:r>
            <a:r>
              <a:rPr lang="ru-RU" dirty="0"/>
              <a:t> </a:t>
            </a:r>
            <a:r>
              <a:rPr lang="ru-RU" dirty="0" err="1"/>
              <a:t>товариства</a:t>
            </a:r>
            <a:r>
              <a:rPr lang="ru-RU" dirty="0"/>
              <a:t> </a:t>
            </a:r>
            <a:r>
              <a:rPr lang="ru-RU" dirty="0" err="1"/>
              <a:t>торакальних</a:t>
            </a:r>
            <a:r>
              <a:rPr lang="ru-RU" dirty="0"/>
              <a:t> </a:t>
            </a:r>
            <a:r>
              <a:rPr lang="ru-RU" dirty="0" err="1"/>
              <a:t>хірургів</a:t>
            </a:r>
            <a:r>
              <a:rPr lang="ru-RU" dirty="0"/>
              <a:t> 2006 року </a:t>
            </a:r>
            <a:r>
              <a:rPr lang="ru-RU" dirty="0" err="1"/>
              <a:t>доцільно</a:t>
            </a:r>
            <a:r>
              <a:rPr lang="ru-RU" dirty="0"/>
              <a:t> </a:t>
            </a:r>
            <a:r>
              <a:rPr lang="ru-RU" dirty="0" err="1"/>
              <a:t>проводити</a:t>
            </a:r>
            <a:r>
              <a:rPr lang="ru-RU" dirty="0"/>
              <a:t> </a:t>
            </a:r>
            <a:r>
              <a:rPr lang="ru-RU" dirty="0" err="1"/>
              <a:t>систематичне</a:t>
            </a:r>
            <a:r>
              <a:rPr lang="ru-RU" dirty="0"/>
              <a:t> </a:t>
            </a:r>
            <a:r>
              <a:rPr lang="ru-RU" dirty="0" err="1"/>
              <a:t>видалення</a:t>
            </a:r>
            <a:r>
              <a:rPr lang="ru-RU" dirty="0"/>
              <a:t> </a:t>
            </a:r>
            <a:r>
              <a:rPr lang="ru-RU" dirty="0" err="1"/>
              <a:t>лімфовузлів</a:t>
            </a:r>
            <a:r>
              <a:rPr lang="ru-RU" dirty="0"/>
              <a:t> у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з метою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повноти</a:t>
            </a:r>
            <a:r>
              <a:rPr lang="ru-RU" dirty="0"/>
              <a:t> </a:t>
            </a:r>
            <a:r>
              <a:rPr lang="ru-RU" dirty="0" err="1"/>
              <a:t>резекції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93896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>
            <a:extLst>
              <a:ext uri="{FF2B5EF4-FFF2-40B4-BE49-F238E27FC236}">
                <a16:creationId xmlns:a16="http://schemas.microsoft.com/office/drawing/2014/main" id="{7BBE5AEF-830E-C866-BD22-1FD386BCAA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453" y="109959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pic>
        <p:nvPicPr>
          <p:cNvPr id="2057" name="Рисунок 6" descr="Slide1">
            <a:extLst>
              <a:ext uri="{FF2B5EF4-FFF2-40B4-BE49-F238E27FC236}">
                <a16:creationId xmlns:a16="http://schemas.microsoft.com/office/drawing/2014/main" id="{EE115F8E-16E9-C2B0-E924-7947BE9BE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577" y="302159"/>
            <a:ext cx="11134845" cy="6271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Slide1">
            <a:extLst>
              <a:ext uri="{FF2B5EF4-FFF2-40B4-BE49-F238E27FC236}">
                <a16:creationId xmlns:a16="http://schemas.microsoft.com/office/drawing/2014/main" id="{709B98CF-A57B-C3FF-C62D-2811A92E1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76697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2175"/>
          </a:xfrm>
        </p:spPr>
        <p:txBody>
          <a:bodyPr/>
          <a:lstStyle/>
          <a:p>
            <a:r>
              <a:rPr lang="ru-RU" b="1" dirty="0" err="1"/>
              <a:t>Лікування</a:t>
            </a:r>
            <a:r>
              <a:rPr lang="ru-RU" b="1" dirty="0"/>
              <a:t> III </a:t>
            </a:r>
            <a:r>
              <a:rPr lang="ru-RU" b="1" dirty="0" err="1"/>
              <a:t>стадії</a:t>
            </a:r>
            <a:r>
              <a:rPr lang="ru-RU" b="1" dirty="0"/>
              <a:t> НДКРЛ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57300"/>
            <a:ext cx="10515600" cy="5257800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Важливим</a:t>
            </a:r>
            <a:r>
              <a:rPr lang="ru-RU" dirty="0"/>
              <a:t> </a:t>
            </a:r>
            <a:r>
              <a:rPr lang="ru-RU" dirty="0" err="1"/>
              <a:t>етапом</a:t>
            </a:r>
            <a:r>
              <a:rPr lang="ru-RU" dirty="0"/>
              <a:t> </a:t>
            </a:r>
            <a:r>
              <a:rPr lang="ru-RU" dirty="0" err="1"/>
              <a:t>стадування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оцінка</a:t>
            </a:r>
            <a:r>
              <a:rPr lang="ru-RU" dirty="0"/>
              <a:t> </a:t>
            </a:r>
            <a:r>
              <a:rPr lang="ru-RU" dirty="0" err="1"/>
              <a:t>залучення</a:t>
            </a:r>
            <a:r>
              <a:rPr lang="ru-RU" dirty="0"/>
              <a:t> до </a:t>
            </a:r>
            <a:r>
              <a:rPr lang="ru-RU" dirty="0" err="1"/>
              <a:t>патологічного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 </a:t>
            </a:r>
            <a:r>
              <a:rPr lang="ru-RU" dirty="0" err="1"/>
              <a:t>лімфатичних</a:t>
            </a:r>
            <a:r>
              <a:rPr lang="ru-RU" dirty="0"/>
              <a:t> </a:t>
            </a:r>
            <a:r>
              <a:rPr lang="ru-RU" dirty="0" err="1"/>
              <a:t>вузлів</a:t>
            </a:r>
            <a:r>
              <a:rPr lang="ru-RU" dirty="0"/>
              <a:t> </a:t>
            </a:r>
            <a:r>
              <a:rPr lang="ru-RU" dirty="0" err="1"/>
              <a:t>середостіння</a:t>
            </a:r>
            <a:r>
              <a:rPr lang="ru-RU" dirty="0"/>
              <a:t>. </a:t>
            </a:r>
            <a:r>
              <a:rPr lang="ru-RU" dirty="0" err="1"/>
              <a:t>Відсутність</a:t>
            </a:r>
            <a:r>
              <a:rPr lang="ru-RU" dirty="0"/>
              <a:t> </a:t>
            </a:r>
            <a:r>
              <a:rPr lang="ru-RU" dirty="0" err="1"/>
              <a:t>пухлинного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медіастинальних</a:t>
            </a:r>
            <a:r>
              <a:rPr lang="ru-RU" dirty="0"/>
              <a:t> </a:t>
            </a:r>
            <a:r>
              <a:rPr lang="ru-RU" dirty="0" err="1"/>
              <a:t>лімфовузлів</a:t>
            </a:r>
            <a:r>
              <a:rPr lang="ru-RU" dirty="0"/>
              <a:t> </a:t>
            </a:r>
            <a:r>
              <a:rPr lang="ru-RU" dirty="0" err="1"/>
              <a:t>вважається</a:t>
            </a:r>
            <a:r>
              <a:rPr lang="ru-RU" dirty="0"/>
              <a:t> одним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найважливіших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визначають</a:t>
            </a:r>
            <a:r>
              <a:rPr lang="ru-RU" dirty="0"/>
              <a:t> </a:t>
            </a:r>
            <a:r>
              <a:rPr lang="ru-RU" dirty="0" err="1"/>
              <a:t>показання</a:t>
            </a:r>
            <a:r>
              <a:rPr lang="ru-RU" dirty="0"/>
              <a:t> та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хірургічного</a:t>
            </a:r>
            <a:r>
              <a:rPr lang="ru-RU" dirty="0"/>
              <a:t> </a:t>
            </a:r>
            <a:r>
              <a:rPr lang="ru-RU" dirty="0" err="1"/>
              <a:t>втручання</a:t>
            </a:r>
            <a:r>
              <a:rPr lang="ru-RU" dirty="0"/>
              <a:t>.</a:t>
            </a:r>
          </a:p>
          <a:p>
            <a:r>
              <a:rPr lang="ru-RU" dirty="0"/>
              <a:t>Про </a:t>
            </a:r>
            <a:r>
              <a:rPr lang="ru-RU" dirty="0" err="1"/>
              <a:t>можливе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пухлинним</a:t>
            </a:r>
            <a:r>
              <a:rPr lang="ru-RU" dirty="0"/>
              <a:t> </a:t>
            </a:r>
            <a:r>
              <a:rPr lang="ru-RU" dirty="0" err="1"/>
              <a:t>процесом</a:t>
            </a:r>
            <a:r>
              <a:rPr lang="ru-RU" dirty="0"/>
              <a:t> </a:t>
            </a:r>
            <a:r>
              <a:rPr lang="ru-RU" dirty="0" err="1"/>
              <a:t>лімфатичних</a:t>
            </a:r>
            <a:r>
              <a:rPr lang="ru-RU" dirty="0"/>
              <a:t> </a:t>
            </a:r>
            <a:r>
              <a:rPr lang="ru-RU" dirty="0" err="1"/>
              <a:t>медіастинальних</a:t>
            </a:r>
            <a:r>
              <a:rPr lang="ru-RU" dirty="0"/>
              <a:t> </a:t>
            </a:r>
            <a:r>
              <a:rPr lang="ru-RU" dirty="0" err="1"/>
              <a:t>вузлів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свідчити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на КТ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метаболічна</a:t>
            </a:r>
            <a:r>
              <a:rPr lang="ru-RU" dirty="0"/>
              <a:t> </a:t>
            </a:r>
            <a:r>
              <a:rPr lang="ru-RU" dirty="0" err="1"/>
              <a:t>активність</a:t>
            </a:r>
            <a:r>
              <a:rPr lang="ru-RU" dirty="0"/>
              <a:t> за </a:t>
            </a:r>
            <a:r>
              <a:rPr lang="ru-RU" dirty="0" err="1"/>
              <a:t>даними</a:t>
            </a:r>
            <a:r>
              <a:rPr lang="ru-RU" dirty="0"/>
              <a:t> ПЕТ з </a:t>
            </a:r>
            <a:r>
              <a:rPr lang="ru-RU" dirty="0" err="1"/>
              <a:t>радіоактивною</a:t>
            </a:r>
            <a:r>
              <a:rPr lang="ru-RU" dirty="0"/>
              <a:t> глюкозою.</a:t>
            </a:r>
          </a:p>
          <a:p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підтверджено</a:t>
            </a:r>
            <a:r>
              <a:rPr lang="ru-RU" dirty="0"/>
              <a:t> </a:t>
            </a:r>
            <a:r>
              <a:rPr lang="ru-RU" dirty="0" err="1"/>
              <a:t>відсутність</a:t>
            </a:r>
            <a:r>
              <a:rPr lang="ru-RU" dirty="0"/>
              <a:t> </a:t>
            </a:r>
            <a:r>
              <a:rPr lang="ru-RU" dirty="0" err="1"/>
              <a:t>залучення</a:t>
            </a:r>
            <a:r>
              <a:rPr lang="ru-RU" dirty="0"/>
              <a:t> </a:t>
            </a:r>
            <a:r>
              <a:rPr lang="ru-RU" dirty="0" err="1"/>
              <a:t>медіастинальних</a:t>
            </a:r>
            <a:r>
              <a:rPr lang="ru-RU" dirty="0"/>
              <a:t> </a:t>
            </a:r>
            <a:r>
              <a:rPr lang="ru-RU" dirty="0" err="1"/>
              <a:t>вузлів</a:t>
            </a:r>
            <a:r>
              <a:rPr lang="ru-RU" dirty="0"/>
              <a:t>, </a:t>
            </a:r>
            <a:r>
              <a:rPr lang="ru-RU" dirty="0" err="1"/>
              <a:t>доцільно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хірургічного</a:t>
            </a:r>
            <a:r>
              <a:rPr lang="ru-RU" dirty="0"/>
              <a:t> </a:t>
            </a:r>
            <a:r>
              <a:rPr lang="ru-RU" dirty="0" err="1"/>
              <a:t>видалення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 з </a:t>
            </a:r>
            <a:r>
              <a:rPr lang="ru-RU" dirty="0" err="1"/>
              <a:t>оцінкою</a:t>
            </a:r>
            <a:r>
              <a:rPr lang="ru-RU" dirty="0"/>
              <a:t> стану </a:t>
            </a:r>
            <a:r>
              <a:rPr lang="ru-RU" dirty="0" err="1"/>
              <a:t>лімфовузлів</a:t>
            </a:r>
            <a:r>
              <a:rPr lang="ru-RU" dirty="0"/>
              <a:t>.</a:t>
            </a:r>
          </a:p>
          <a:p>
            <a:r>
              <a:rPr lang="ru-RU" dirty="0"/>
              <a:t>При </a:t>
            </a:r>
            <a:r>
              <a:rPr lang="ru-RU" dirty="0" err="1"/>
              <a:t>виявленому</a:t>
            </a:r>
            <a:r>
              <a:rPr lang="ru-RU" dirty="0"/>
              <a:t> </a:t>
            </a:r>
            <a:r>
              <a:rPr lang="ru-RU" dirty="0" err="1"/>
              <a:t>залученні</a:t>
            </a:r>
            <a:r>
              <a:rPr lang="ru-RU" dirty="0"/>
              <a:t> </a:t>
            </a:r>
            <a:r>
              <a:rPr lang="ru-RU" dirty="0" err="1"/>
              <a:t>медіастинальних</a:t>
            </a:r>
            <a:r>
              <a:rPr lang="ru-RU" dirty="0"/>
              <a:t> </a:t>
            </a:r>
            <a:r>
              <a:rPr lang="ru-RU" dirty="0" err="1"/>
              <a:t>лімфатичних</a:t>
            </a:r>
            <a:r>
              <a:rPr lang="ru-RU" dirty="0"/>
              <a:t> </a:t>
            </a:r>
            <a:r>
              <a:rPr lang="ru-RU" dirty="0" err="1"/>
              <a:t>вузлів</a:t>
            </a:r>
            <a:r>
              <a:rPr lang="ru-RU" dirty="0"/>
              <a:t> до </a:t>
            </a:r>
            <a:r>
              <a:rPr lang="ru-RU" dirty="0" err="1"/>
              <a:t>пухлинного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 </a:t>
            </a:r>
            <a:r>
              <a:rPr lang="ru-RU" dirty="0" err="1"/>
              <a:t>пацієнтам</a:t>
            </a:r>
            <a:r>
              <a:rPr lang="ru-RU" dirty="0"/>
              <a:t> показана </a:t>
            </a:r>
            <a:r>
              <a:rPr lang="ru-RU" dirty="0" err="1"/>
              <a:t>хіміопроменева</a:t>
            </a:r>
            <a:r>
              <a:rPr lang="ru-RU" dirty="0"/>
              <a:t> </a:t>
            </a:r>
            <a:r>
              <a:rPr lang="ru-RU" dirty="0" err="1"/>
              <a:t>терапія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стандартним</a:t>
            </a:r>
            <a:r>
              <a:rPr lang="ru-RU" dirty="0"/>
              <a:t> режимом </a:t>
            </a:r>
            <a:r>
              <a:rPr lang="ru-RU" dirty="0" err="1"/>
              <a:t>фракціонування</a:t>
            </a:r>
            <a:r>
              <a:rPr lang="ru-RU" dirty="0"/>
              <a:t> 60 Гр/30 </a:t>
            </a:r>
            <a:r>
              <a:rPr lang="ru-RU" dirty="0" err="1"/>
              <a:t>добових</a:t>
            </a:r>
            <a:r>
              <a:rPr lang="ru-RU" dirty="0"/>
              <a:t> </a:t>
            </a:r>
            <a:r>
              <a:rPr lang="ru-RU" dirty="0" err="1"/>
              <a:t>фракцій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647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8375"/>
          </a:xfrm>
        </p:spPr>
        <p:txBody>
          <a:bodyPr>
            <a:normAutofit/>
          </a:bodyPr>
          <a:lstStyle/>
          <a:p>
            <a:r>
              <a:rPr lang="ru-RU" b="1" dirty="0" err="1"/>
              <a:t>Загальні</a:t>
            </a:r>
            <a:r>
              <a:rPr lang="ru-RU" b="1" dirty="0"/>
              <a:t> </a:t>
            </a:r>
            <a:r>
              <a:rPr lang="ru-RU" b="1" dirty="0" err="1"/>
              <a:t>принципи</a:t>
            </a:r>
            <a:r>
              <a:rPr lang="ru-RU" b="1" dirty="0"/>
              <a:t> </a:t>
            </a:r>
            <a:r>
              <a:rPr lang="ru-RU" b="1" dirty="0" err="1"/>
              <a:t>терапії</a:t>
            </a:r>
            <a:r>
              <a:rPr lang="ru-RU" b="1" dirty="0"/>
              <a:t> IV </a:t>
            </a:r>
            <a:r>
              <a:rPr lang="ru-RU" b="1" dirty="0" err="1"/>
              <a:t>стадії</a:t>
            </a:r>
            <a:r>
              <a:rPr lang="ru-RU" b="1" dirty="0"/>
              <a:t> НДКРЛ </a:t>
            </a:r>
            <a:endParaRPr lang="en-US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33500"/>
            <a:ext cx="10515600" cy="530860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Мета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полягає</a:t>
            </a:r>
            <a:r>
              <a:rPr lang="ru-RU" dirty="0"/>
              <a:t> у </a:t>
            </a:r>
            <a:r>
              <a:rPr lang="ru-RU" dirty="0" err="1"/>
              <a:t>уповільненні</a:t>
            </a:r>
            <a:r>
              <a:rPr lang="ru-RU" dirty="0"/>
              <a:t> </a:t>
            </a:r>
            <a:r>
              <a:rPr lang="ru-RU" dirty="0" err="1"/>
              <a:t>прогресування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, </a:t>
            </a:r>
            <a:r>
              <a:rPr lang="ru-RU" dirty="0" err="1"/>
              <a:t>полегшенні</a:t>
            </a:r>
            <a:r>
              <a:rPr lang="ru-RU" dirty="0"/>
              <a:t> симптоматики, </a:t>
            </a:r>
            <a:r>
              <a:rPr lang="ru-RU" dirty="0" err="1"/>
              <a:t>мінімізації</a:t>
            </a:r>
            <a:r>
              <a:rPr lang="ru-RU" dirty="0"/>
              <a:t> </a:t>
            </a:r>
            <a:r>
              <a:rPr lang="ru-RU" dirty="0" err="1"/>
              <a:t>несприятливих</a:t>
            </a:r>
            <a:r>
              <a:rPr lang="ru-RU" dirty="0"/>
              <a:t> </a:t>
            </a:r>
            <a:r>
              <a:rPr lang="ru-RU" dirty="0" err="1"/>
              <a:t>реакцій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 та </a:t>
            </a:r>
            <a:r>
              <a:rPr lang="ru-RU" dirty="0" err="1"/>
              <a:t>збільшенні</a:t>
            </a:r>
            <a:r>
              <a:rPr lang="ru-RU" dirty="0"/>
              <a:t> </a:t>
            </a:r>
            <a:r>
              <a:rPr lang="ru-RU" dirty="0" err="1"/>
              <a:t>загальної</a:t>
            </a:r>
            <a:r>
              <a:rPr lang="ru-RU" dirty="0"/>
              <a:t> </a:t>
            </a:r>
            <a:r>
              <a:rPr lang="ru-RU" dirty="0" err="1"/>
              <a:t>виживання</a:t>
            </a:r>
            <a:r>
              <a:rPr lang="ru-RU" dirty="0"/>
              <a:t>. </a:t>
            </a:r>
            <a:r>
              <a:rPr lang="ru-RU" dirty="0" err="1"/>
              <a:t>Терапію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на </a:t>
            </a:r>
            <a:r>
              <a:rPr lang="ru-RU" dirty="0" err="1"/>
              <a:t>цій</a:t>
            </a:r>
            <a:r>
              <a:rPr lang="ru-RU" dirty="0"/>
              <a:t> </a:t>
            </a:r>
            <a:r>
              <a:rPr lang="ru-RU" dirty="0" err="1"/>
              <a:t>стадії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розглядати</a:t>
            </a:r>
            <a:r>
              <a:rPr lang="ru-RU" dirty="0"/>
              <a:t> </a:t>
            </a:r>
            <a:r>
              <a:rPr lang="ru-RU" dirty="0" err="1"/>
              <a:t>виключно</a:t>
            </a:r>
            <a:r>
              <a:rPr lang="ru-RU" dirty="0"/>
              <a:t> як </a:t>
            </a:r>
            <a:r>
              <a:rPr lang="ru-RU" dirty="0" err="1"/>
              <a:t>паліативну</a:t>
            </a:r>
            <a:r>
              <a:rPr lang="ru-RU" dirty="0"/>
              <a:t>.</a:t>
            </a:r>
          </a:p>
          <a:p>
            <a:r>
              <a:rPr lang="ru-RU" dirty="0"/>
              <a:t>Стандартом </a:t>
            </a:r>
            <a:r>
              <a:rPr lang="ru-RU" dirty="0" err="1"/>
              <a:t>лікування</a:t>
            </a:r>
            <a:r>
              <a:rPr lang="ru-RU" dirty="0"/>
              <a:t> НДКРЛ </a:t>
            </a:r>
            <a:r>
              <a:rPr lang="fr-FR" dirty="0"/>
              <a:t>IV </a:t>
            </a:r>
            <a:r>
              <a:rPr lang="ru-RU" dirty="0" err="1"/>
              <a:t>стадії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системна </a:t>
            </a:r>
            <a:r>
              <a:rPr lang="ru-RU" dirty="0" err="1"/>
              <a:t>поліхіміотерапія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збільшує</a:t>
            </a:r>
            <a:r>
              <a:rPr lang="ru-RU" dirty="0"/>
              <a:t> </a:t>
            </a:r>
            <a:r>
              <a:rPr lang="ru-RU" dirty="0" err="1"/>
              <a:t>виживання</a:t>
            </a:r>
            <a:r>
              <a:rPr lang="ru-RU" dirty="0"/>
              <a:t> </a:t>
            </a:r>
            <a:r>
              <a:rPr lang="ru-RU" dirty="0" err="1"/>
              <a:t>порівняно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симптоматичною </a:t>
            </a:r>
            <a:r>
              <a:rPr lang="ru-RU" dirty="0" err="1"/>
              <a:t>терапією</a:t>
            </a:r>
            <a:r>
              <a:rPr lang="ru-RU" dirty="0"/>
              <a:t>.</a:t>
            </a:r>
          </a:p>
          <a:p>
            <a:r>
              <a:rPr lang="ru-RU" dirty="0" err="1"/>
              <a:t>Поява</a:t>
            </a:r>
            <a:r>
              <a:rPr lang="ru-RU" dirty="0"/>
              <a:t> </a:t>
            </a:r>
            <a:r>
              <a:rPr lang="ru-RU" dirty="0" err="1"/>
              <a:t>сучасних</a:t>
            </a:r>
            <a:r>
              <a:rPr lang="ru-RU" dirty="0"/>
              <a:t> </a:t>
            </a:r>
            <a:r>
              <a:rPr lang="ru-RU" dirty="0" err="1"/>
              <a:t>агентів</a:t>
            </a:r>
            <a:r>
              <a:rPr lang="ru-RU" dirty="0"/>
              <a:t> </a:t>
            </a:r>
            <a:r>
              <a:rPr lang="ru-RU" dirty="0" err="1"/>
              <a:t>цитотоксичної</a:t>
            </a:r>
            <a:r>
              <a:rPr lang="ru-RU" dirty="0"/>
              <a:t> </a:t>
            </a:r>
            <a:r>
              <a:rPr lang="ru-RU" dirty="0" err="1"/>
              <a:t>хіміотерапії</a:t>
            </a:r>
            <a:r>
              <a:rPr lang="ru-RU" dirty="0"/>
              <a:t>, </a:t>
            </a:r>
            <a:r>
              <a:rPr lang="ru-RU" dirty="0" err="1"/>
              <a:t>таргетних</a:t>
            </a:r>
            <a:r>
              <a:rPr lang="ru-RU" dirty="0"/>
              <a:t> та </a:t>
            </a:r>
            <a:r>
              <a:rPr lang="ru-RU" dirty="0" err="1"/>
              <a:t>імунотерапевтичних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 </a:t>
            </a:r>
            <a:r>
              <a:rPr lang="ru-RU" dirty="0" err="1"/>
              <a:t>дає</a:t>
            </a:r>
            <a:r>
              <a:rPr lang="ru-RU" dirty="0"/>
              <a:t>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запропонувати</a:t>
            </a:r>
            <a:r>
              <a:rPr lang="ru-RU" dirty="0"/>
              <a:t> </a:t>
            </a:r>
            <a:r>
              <a:rPr lang="ru-RU" dirty="0" err="1"/>
              <a:t>пацієнтам</a:t>
            </a:r>
            <a:r>
              <a:rPr lang="ru-RU" dirty="0"/>
              <a:t>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варіантів</a:t>
            </a:r>
            <a:r>
              <a:rPr lang="ru-RU" dirty="0"/>
              <a:t> </a:t>
            </a:r>
            <a:r>
              <a:rPr lang="ru-RU" dirty="0" err="1"/>
              <a:t>системної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</a:t>
            </a:r>
            <a:r>
              <a:rPr lang="ru-RU" dirty="0" err="1"/>
              <a:t>прогресуючого</a:t>
            </a:r>
            <a:r>
              <a:rPr lang="ru-RU" dirty="0"/>
              <a:t> раку </a:t>
            </a:r>
            <a:r>
              <a:rPr lang="ru-RU" dirty="0" err="1"/>
              <a:t>легені</a:t>
            </a:r>
            <a:r>
              <a:rPr lang="ru-RU" dirty="0"/>
              <a:t>.</a:t>
            </a:r>
          </a:p>
          <a:p>
            <a:r>
              <a:rPr lang="ru-RU" dirty="0"/>
              <a:t>При </a:t>
            </a:r>
            <a:r>
              <a:rPr lang="ru-RU" dirty="0" err="1"/>
              <a:t>виявленні</a:t>
            </a:r>
            <a:r>
              <a:rPr lang="ru-RU" dirty="0"/>
              <a:t> </a:t>
            </a:r>
            <a:r>
              <a:rPr lang="ru-RU" dirty="0" err="1"/>
              <a:t>одиночних</a:t>
            </a:r>
            <a:r>
              <a:rPr lang="ru-RU" dirty="0"/>
              <a:t> </a:t>
            </a:r>
            <a:r>
              <a:rPr lang="ru-RU" dirty="0" err="1"/>
              <a:t>солітарних</a:t>
            </a:r>
            <a:r>
              <a:rPr lang="ru-RU" dirty="0"/>
              <a:t> </a:t>
            </a:r>
            <a:r>
              <a:rPr lang="ru-RU" dirty="0" err="1"/>
              <a:t>метастазів</a:t>
            </a:r>
            <a:r>
              <a:rPr lang="ru-RU" dirty="0"/>
              <a:t> малого </a:t>
            </a:r>
            <a:r>
              <a:rPr lang="ru-RU" dirty="0" err="1"/>
              <a:t>розміру</a:t>
            </a:r>
            <a:r>
              <a:rPr lang="ru-RU" dirty="0"/>
              <a:t> в головному </a:t>
            </a:r>
            <a:r>
              <a:rPr lang="ru-RU" dirty="0" err="1"/>
              <a:t>мозку</a:t>
            </a:r>
            <a:r>
              <a:rPr lang="ru-RU" dirty="0"/>
              <a:t> показано </a:t>
            </a:r>
            <a:r>
              <a:rPr lang="ru-RU" dirty="0" err="1"/>
              <a:t>оперативне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стереотаксична</a:t>
            </a:r>
            <a:r>
              <a:rPr lang="ru-RU" dirty="0"/>
              <a:t> </a:t>
            </a:r>
            <a:r>
              <a:rPr lang="ru-RU" dirty="0" err="1"/>
              <a:t>променева</a:t>
            </a:r>
            <a:r>
              <a:rPr lang="ru-RU" dirty="0"/>
              <a:t> </a:t>
            </a:r>
            <a:r>
              <a:rPr lang="ru-RU" dirty="0" err="1"/>
              <a:t>терапія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54452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5219700"/>
            <a:ext cx="3115785" cy="16383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2697684"/>
            <a:ext cx="3048000" cy="20468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216641"/>
            <a:ext cx="3048000" cy="197643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1611D93-1DE4-90AC-9963-1C10EC1CB9CC}"/>
              </a:ext>
            </a:extLst>
          </p:cNvPr>
          <p:cNvSpPr txBox="1"/>
          <p:nvPr/>
        </p:nvSpPr>
        <p:spPr>
          <a:xfrm>
            <a:off x="694481" y="216641"/>
            <a:ext cx="805597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3600" b="1" cap="all" dirty="0"/>
              <a:t>ОСНОВНІ ВИДИ ХІМІОТЕРАПІЇ</a:t>
            </a:r>
          </a:p>
          <a:p>
            <a:pPr fontAlgn="base"/>
            <a:endParaRPr lang="ru-RU" sz="2400" b="1" cap="all" dirty="0"/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ru-RU" sz="2400" dirty="0" err="1"/>
              <a:t>неоад'ювантна</a:t>
            </a:r>
            <a:r>
              <a:rPr lang="ru-RU" sz="2400" dirty="0"/>
              <a:t> – проводиться до </a:t>
            </a:r>
            <a:r>
              <a:rPr lang="ru-RU" sz="2400" dirty="0" err="1"/>
              <a:t>хірургічного</a:t>
            </a:r>
            <a:r>
              <a:rPr lang="ru-RU" sz="2400" dirty="0"/>
              <a:t> </a:t>
            </a:r>
            <a:r>
              <a:rPr lang="ru-RU" sz="2400" dirty="0" err="1"/>
              <a:t>лікування</a:t>
            </a:r>
            <a:r>
              <a:rPr lang="ru-RU" sz="2400" dirty="0"/>
              <a:t> з метою </a:t>
            </a:r>
            <a:r>
              <a:rPr lang="ru-RU" sz="2400" dirty="0" err="1"/>
              <a:t>зменшення</a:t>
            </a:r>
            <a:r>
              <a:rPr lang="ru-RU" sz="2400" dirty="0"/>
              <a:t> </a:t>
            </a:r>
            <a:r>
              <a:rPr lang="ru-RU" sz="2400" dirty="0" err="1"/>
              <a:t>розміру</a:t>
            </a:r>
            <a:r>
              <a:rPr lang="ru-RU" sz="2400" dirty="0"/>
              <a:t> </a:t>
            </a:r>
            <a:r>
              <a:rPr lang="ru-RU" sz="2400" dirty="0" err="1"/>
              <a:t>пухлини</a:t>
            </a:r>
            <a:r>
              <a:rPr lang="ru-RU" sz="2400" dirty="0"/>
              <a:t>, </a:t>
            </a:r>
            <a:r>
              <a:rPr lang="ru-RU" sz="2400" dirty="0" err="1"/>
              <a:t>щоб</a:t>
            </a:r>
            <a:r>
              <a:rPr lang="ru-RU" sz="2400" dirty="0"/>
              <a:t> </a:t>
            </a:r>
            <a:r>
              <a:rPr lang="ru-RU" sz="2400" dirty="0" err="1"/>
              <a:t>хірург</a:t>
            </a:r>
            <a:r>
              <a:rPr lang="ru-RU" sz="2400" dirty="0"/>
              <a:t> </a:t>
            </a:r>
            <a:r>
              <a:rPr lang="ru-RU" sz="2400" dirty="0" err="1"/>
              <a:t>зміг</a:t>
            </a:r>
            <a:r>
              <a:rPr lang="ru-RU" sz="2400" dirty="0"/>
              <a:t> </a:t>
            </a:r>
            <a:r>
              <a:rPr lang="ru-RU" sz="2400" dirty="0" err="1"/>
              <a:t>повністю</a:t>
            </a:r>
            <a:r>
              <a:rPr lang="ru-RU" sz="2400" dirty="0"/>
              <a:t> </a:t>
            </a:r>
            <a:r>
              <a:rPr lang="ru-RU" sz="2400" dirty="0" err="1"/>
              <a:t>її</a:t>
            </a:r>
            <a:r>
              <a:rPr lang="ru-RU" sz="2400" dirty="0"/>
              <a:t> </a:t>
            </a:r>
            <a:r>
              <a:rPr lang="ru-RU" sz="2400" dirty="0" err="1"/>
              <a:t>видалити</a:t>
            </a:r>
            <a:r>
              <a:rPr lang="ru-RU" sz="2400" dirty="0"/>
              <a:t>;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ru-RU" sz="2400" dirty="0" err="1"/>
              <a:t>ад'ювантна</a:t>
            </a:r>
            <a:r>
              <a:rPr lang="ru-RU" sz="2400" dirty="0"/>
              <a:t> – проводиться </a:t>
            </a:r>
            <a:r>
              <a:rPr lang="ru-RU" sz="2400" dirty="0" err="1"/>
              <a:t>після</a:t>
            </a:r>
            <a:r>
              <a:rPr lang="ru-RU" sz="2400" dirty="0"/>
              <a:t> </a:t>
            </a:r>
            <a:r>
              <a:rPr lang="ru-RU" sz="2400" dirty="0" err="1"/>
              <a:t>видалення</a:t>
            </a:r>
            <a:r>
              <a:rPr lang="ru-RU" sz="2400" dirty="0"/>
              <a:t> </a:t>
            </a:r>
            <a:r>
              <a:rPr lang="ru-RU" sz="2400" dirty="0" err="1"/>
              <a:t>пухлини</a:t>
            </a:r>
            <a:r>
              <a:rPr lang="ru-RU" sz="2400" dirty="0"/>
              <a:t> з метою </a:t>
            </a:r>
            <a:r>
              <a:rPr lang="ru-RU" sz="2400" dirty="0" err="1"/>
              <a:t>знищити</a:t>
            </a:r>
            <a:r>
              <a:rPr lang="ru-RU" sz="2400" dirty="0"/>
              <a:t> </a:t>
            </a:r>
            <a:r>
              <a:rPr lang="ru-RU" sz="2400" dirty="0" err="1"/>
              <a:t>злоякісні</a:t>
            </a:r>
            <a:r>
              <a:rPr lang="ru-RU" sz="2400" dirty="0"/>
              <a:t> </a:t>
            </a:r>
            <a:r>
              <a:rPr lang="ru-RU" sz="2400" dirty="0" err="1"/>
              <a:t>клітини</a:t>
            </a:r>
            <a:r>
              <a:rPr lang="ru-RU" sz="2400" dirty="0"/>
              <a:t>, </a:t>
            </a:r>
            <a:r>
              <a:rPr lang="ru-RU" sz="2400" dirty="0" err="1"/>
              <a:t>які</a:t>
            </a:r>
            <a:r>
              <a:rPr lang="ru-RU" sz="2400" dirty="0"/>
              <a:t> могли </a:t>
            </a:r>
            <a:r>
              <a:rPr lang="ru-RU" sz="2400" dirty="0" err="1"/>
              <a:t>залишитися</a:t>
            </a:r>
            <a:r>
              <a:rPr lang="ru-RU" sz="2400" dirty="0"/>
              <a:t> в </a:t>
            </a:r>
            <a:r>
              <a:rPr lang="ru-RU" sz="2400" dirty="0" err="1"/>
              <a:t>організмі</a:t>
            </a:r>
            <a:r>
              <a:rPr lang="ru-RU" sz="2400" dirty="0"/>
              <a:t>;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ru-RU" sz="2400" dirty="0" err="1"/>
              <a:t>хіміопроменева</a:t>
            </a:r>
            <a:r>
              <a:rPr lang="ru-RU" sz="2400" dirty="0"/>
              <a:t> </a:t>
            </a:r>
            <a:r>
              <a:rPr lang="ru-RU" sz="2400" dirty="0" err="1"/>
              <a:t>терапія</a:t>
            </a:r>
            <a:r>
              <a:rPr lang="ru-RU" sz="2400" dirty="0"/>
              <a:t> – </a:t>
            </a:r>
            <a:r>
              <a:rPr lang="ru-RU" sz="2400" dirty="0" err="1"/>
              <a:t>передбачає</a:t>
            </a:r>
            <a:r>
              <a:rPr lang="ru-RU" sz="2400" dirty="0"/>
              <a:t> </a:t>
            </a:r>
            <a:r>
              <a:rPr lang="ru-RU" sz="2400" dirty="0" err="1"/>
              <a:t>одночасне</a:t>
            </a:r>
            <a:r>
              <a:rPr lang="ru-RU" sz="2400" dirty="0"/>
              <a:t> </a:t>
            </a:r>
            <a:r>
              <a:rPr lang="ru-RU" sz="2400" dirty="0" err="1"/>
              <a:t>проведення</a:t>
            </a:r>
            <a:r>
              <a:rPr lang="ru-RU" sz="2400" dirty="0"/>
              <a:t> </a:t>
            </a:r>
            <a:r>
              <a:rPr lang="ru-RU" sz="2400" dirty="0" err="1"/>
              <a:t>хіміо</a:t>
            </a:r>
            <a:r>
              <a:rPr lang="ru-RU" sz="2400" dirty="0"/>
              <a:t>- та </a:t>
            </a:r>
            <a:r>
              <a:rPr lang="ru-RU" sz="2400" dirty="0" err="1"/>
              <a:t>променевої</a:t>
            </a:r>
            <a:r>
              <a:rPr lang="ru-RU" sz="2400" dirty="0"/>
              <a:t> </a:t>
            </a:r>
            <a:r>
              <a:rPr lang="ru-RU" sz="2400" dirty="0" err="1"/>
              <a:t>терапії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забезпечує</a:t>
            </a:r>
            <a:r>
              <a:rPr lang="ru-RU" sz="2400" dirty="0"/>
              <a:t> </a:t>
            </a:r>
            <a:r>
              <a:rPr lang="ru-RU" sz="2400" dirty="0" err="1"/>
              <a:t>більшу</a:t>
            </a:r>
            <a:r>
              <a:rPr lang="ru-RU" sz="2400" dirty="0"/>
              <a:t> </a:t>
            </a:r>
            <a:r>
              <a:rPr lang="ru-RU" sz="2400" dirty="0" err="1"/>
              <a:t>ефективність</a:t>
            </a:r>
            <a:r>
              <a:rPr lang="ru-RU" sz="2400" dirty="0"/>
              <a:t> </a:t>
            </a:r>
            <a:r>
              <a:rPr lang="ru-RU" sz="2400" dirty="0" err="1"/>
              <a:t>лікування</a:t>
            </a:r>
            <a:r>
              <a:rPr lang="ru-RU" sz="2400" dirty="0"/>
              <a:t>, але </a:t>
            </a:r>
            <a:r>
              <a:rPr lang="ru-RU" sz="2400" dirty="0" err="1"/>
              <a:t>також</a:t>
            </a:r>
            <a:r>
              <a:rPr lang="ru-RU" sz="2400" dirty="0"/>
              <a:t> </a:t>
            </a:r>
            <a:r>
              <a:rPr lang="ru-RU" sz="2400" dirty="0" err="1"/>
              <a:t>пов'язане</a:t>
            </a:r>
            <a:r>
              <a:rPr lang="ru-RU" sz="2400" dirty="0"/>
              <a:t> з </a:t>
            </a:r>
            <a:r>
              <a:rPr lang="ru-RU" sz="2400" dirty="0" err="1"/>
              <a:t>високим</a:t>
            </a:r>
            <a:r>
              <a:rPr lang="ru-RU" sz="2400" dirty="0"/>
              <a:t> </a:t>
            </a:r>
            <a:r>
              <a:rPr lang="ru-RU" sz="2400" dirty="0" err="1"/>
              <a:t>ризиком</a:t>
            </a:r>
            <a:r>
              <a:rPr lang="ru-RU" sz="2400" dirty="0"/>
              <a:t> </a:t>
            </a:r>
            <a:r>
              <a:rPr lang="ru-RU" sz="2400" dirty="0" err="1"/>
              <a:t>побічних</a:t>
            </a:r>
            <a:r>
              <a:rPr lang="ru-RU" sz="2400" dirty="0"/>
              <a:t> </a:t>
            </a:r>
            <a:r>
              <a:rPr lang="ru-RU" sz="2400" dirty="0" err="1"/>
              <a:t>ефектів</a:t>
            </a:r>
            <a:r>
              <a:rPr lang="ru-RU" sz="2400" dirty="0"/>
              <a:t>;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ru-RU" sz="2400" dirty="0" err="1"/>
              <a:t>паліативна</a:t>
            </a:r>
            <a:r>
              <a:rPr lang="ru-RU" sz="2400" dirty="0"/>
              <a:t> – </a:t>
            </a:r>
            <a:r>
              <a:rPr lang="ru-RU" sz="2400" dirty="0" err="1"/>
              <a:t>застосовують</a:t>
            </a:r>
            <a:r>
              <a:rPr lang="ru-RU" sz="2400" dirty="0"/>
              <a:t> при </a:t>
            </a:r>
            <a:r>
              <a:rPr lang="ru-RU" sz="2400" dirty="0" err="1"/>
              <a:t>поширеному</a:t>
            </a:r>
            <a:r>
              <a:rPr lang="ru-RU" sz="2400" dirty="0"/>
              <a:t> </a:t>
            </a:r>
            <a:r>
              <a:rPr lang="ru-RU" sz="2400" dirty="0" err="1"/>
              <a:t>пухлинному</a:t>
            </a:r>
            <a:r>
              <a:rPr lang="ru-RU" sz="2400" dirty="0"/>
              <a:t> </a:t>
            </a:r>
            <a:r>
              <a:rPr lang="ru-RU" sz="2400" dirty="0" err="1"/>
              <a:t>процесі</a:t>
            </a:r>
            <a:r>
              <a:rPr lang="ru-RU" sz="2400" dirty="0"/>
              <a:t>, коли </a:t>
            </a:r>
            <a:r>
              <a:rPr lang="ru-RU" sz="2400" dirty="0" err="1"/>
              <a:t>повноцінне</a:t>
            </a:r>
            <a:r>
              <a:rPr lang="ru-RU" sz="2400" dirty="0"/>
              <a:t> </a:t>
            </a:r>
            <a:r>
              <a:rPr lang="ru-RU" sz="2400" dirty="0" err="1"/>
              <a:t>лікування</a:t>
            </a:r>
            <a:r>
              <a:rPr lang="ru-RU" sz="2400" dirty="0"/>
              <a:t> </a:t>
            </a:r>
            <a:r>
              <a:rPr lang="ru-RU" sz="2400" dirty="0" err="1"/>
              <a:t>неможливе</a:t>
            </a:r>
            <a:r>
              <a:rPr lang="ru-RU" sz="2400" dirty="0"/>
              <a:t>, з метою </a:t>
            </a:r>
            <a:r>
              <a:rPr lang="ru-RU" sz="2400" dirty="0" err="1"/>
              <a:t>контролювати</a:t>
            </a:r>
            <a:r>
              <a:rPr lang="ru-RU" sz="2400" dirty="0"/>
              <a:t> </a:t>
            </a:r>
            <a:r>
              <a:rPr lang="ru-RU" sz="2400" dirty="0" err="1"/>
              <a:t>захворювання</a:t>
            </a:r>
            <a:r>
              <a:rPr lang="ru-RU" sz="2400" dirty="0"/>
              <a:t>, </a:t>
            </a:r>
            <a:r>
              <a:rPr lang="ru-RU" sz="2400" dirty="0" err="1"/>
              <a:t>збільшити</a:t>
            </a:r>
            <a:r>
              <a:rPr lang="ru-RU" sz="2400" dirty="0"/>
              <a:t> </a:t>
            </a:r>
            <a:r>
              <a:rPr lang="ru-RU" sz="2400" dirty="0" err="1"/>
              <a:t>подовженість</a:t>
            </a:r>
            <a:r>
              <a:rPr lang="ru-RU" sz="2400" dirty="0"/>
              <a:t> та </a:t>
            </a:r>
            <a:r>
              <a:rPr lang="ru-RU" sz="2400" dirty="0" err="1"/>
              <a:t>поліпшити</a:t>
            </a:r>
            <a:r>
              <a:rPr lang="ru-RU" sz="2400" dirty="0"/>
              <a:t> </a:t>
            </a:r>
            <a:r>
              <a:rPr lang="ru-RU" sz="2400" dirty="0" err="1"/>
              <a:t>якість</a:t>
            </a:r>
            <a:r>
              <a:rPr lang="ru-RU" sz="2400" dirty="0"/>
              <a:t> </a:t>
            </a:r>
            <a:r>
              <a:rPr lang="ru-RU" sz="2400" dirty="0" err="1"/>
              <a:t>життя</a:t>
            </a:r>
            <a:r>
              <a:rPr lang="ru-RU" sz="2400" dirty="0"/>
              <a:t> </a:t>
            </a:r>
            <a:r>
              <a:rPr lang="ru-RU" sz="2400" dirty="0" err="1"/>
              <a:t>пацієнта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296308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0500" y="0"/>
            <a:ext cx="10515600" cy="1325563"/>
          </a:xfrm>
        </p:spPr>
        <p:txBody>
          <a:bodyPr/>
          <a:lstStyle/>
          <a:p>
            <a:r>
              <a:rPr lang="ru-RU" b="1" dirty="0" err="1"/>
              <a:t>Мутаційний</a:t>
            </a:r>
            <a:r>
              <a:rPr lang="ru-RU" b="1" dirty="0"/>
              <a:t> </a:t>
            </a:r>
            <a:r>
              <a:rPr lang="ru-RU" b="1" dirty="0" err="1"/>
              <a:t>профіль</a:t>
            </a:r>
            <a:r>
              <a:rPr lang="ru-RU" b="1" dirty="0"/>
              <a:t> НДКРЛ</a:t>
            </a:r>
            <a:endParaRPr lang="en-US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1" y="1066800"/>
            <a:ext cx="7743194" cy="5833582"/>
          </a:xfrm>
        </p:spPr>
      </p:pic>
    </p:spTree>
    <p:extLst>
      <p:ext uri="{BB962C8B-B14F-4D97-AF65-F5344CB8AC3E}">
        <p14:creationId xmlns:p14="http://schemas.microsoft.com/office/powerpoint/2010/main" val="20196981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400" y="-8732"/>
            <a:ext cx="9131300" cy="6848475"/>
          </a:xfrm>
        </p:spPr>
      </p:pic>
    </p:spTree>
    <p:extLst>
      <p:ext uri="{BB962C8B-B14F-4D97-AF65-F5344CB8AC3E}">
        <p14:creationId xmlns:p14="http://schemas.microsoft.com/office/powerpoint/2010/main" val="317857359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7269" y="482487"/>
            <a:ext cx="4132898" cy="309967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26" y="482487"/>
            <a:ext cx="7060243" cy="44244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2194" y="3582161"/>
            <a:ext cx="2277973" cy="263985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77027" y="5307611"/>
            <a:ext cx="7060242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>
                <a:solidFill>
                  <a:schemeClr val="tx1"/>
                </a:solidFill>
              </a:rPr>
              <a:t>Имунотерапія</a:t>
            </a:r>
            <a:r>
              <a:rPr lang="ru-RU" sz="2800" b="1" dirty="0">
                <a:solidFill>
                  <a:schemeClr val="tx1"/>
                </a:solidFill>
              </a:rPr>
              <a:t> раку – </a:t>
            </a:r>
            <a:r>
              <a:rPr lang="ru-RU" sz="2800" b="1" dirty="0" err="1">
                <a:solidFill>
                  <a:schemeClr val="tx1"/>
                </a:solidFill>
              </a:rPr>
              <a:t>прорив</a:t>
            </a:r>
            <a:r>
              <a:rPr lang="ru-RU" sz="2800" b="1" dirty="0">
                <a:solidFill>
                  <a:schemeClr val="tx1"/>
                </a:solidFill>
              </a:rPr>
              <a:t> у 21 </a:t>
            </a:r>
            <a:r>
              <a:rPr lang="ru-RU" sz="2800" b="1" dirty="0" err="1">
                <a:solidFill>
                  <a:schemeClr val="tx1"/>
                </a:solidFill>
              </a:rPr>
              <a:t>віці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28655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4900" y="1168400"/>
            <a:ext cx="10185400" cy="5270500"/>
          </a:xfrm>
        </p:spPr>
        <p:txBody>
          <a:bodyPr>
            <a:normAutofit/>
          </a:bodyPr>
          <a:lstStyle/>
          <a:p>
            <a:r>
              <a:rPr lang="ru-RU" dirty="0"/>
              <a:t>Рак </a:t>
            </a:r>
            <a:r>
              <a:rPr lang="ru-RU" dirty="0" err="1"/>
              <a:t>легені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хворобою, яку, </a:t>
            </a:r>
            <a:r>
              <a:rPr lang="ru-RU" dirty="0" err="1"/>
              <a:t>безсумнівно</a:t>
            </a:r>
            <a:r>
              <a:rPr lang="ru-RU" dirty="0"/>
              <a:t>, створила сама </a:t>
            </a:r>
            <a:r>
              <a:rPr lang="ru-RU" dirty="0" err="1"/>
              <a:t>людина</a:t>
            </a:r>
            <a:r>
              <a:rPr lang="ru-RU" dirty="0"/>
              <a:t>.</a:t>
            </a:r>
          </a:p>
          <a:p>
            <a:r>
              <a:rPr lang="ru-RU" dirty="0" err="1"/>
              <a:t>Кожен</a:t>
            </a:r>
            <a:r>
              <a:rPr lang="ru-RU" dirty="0"/>
              <a:t> </a:t>
            </a:r>
            <a:r>
              <a:rPr lang="ru-RU" dirty="0" err="1"/>
              <a:t>п'ятий</a:t>
            </a:r>
            <a:r>
              <a:rPr lang="ru-RU" dirty="0"/>
              <a:t> </a:t>
            </a:r>
            <a:r>
              <a:rPr lang="ru-RU" dirty="0" err="1"/>
              <a:t>онкологічний</a:t>
            </a:r>
            <a:r>
              <a:rPr lang="ru-RU" dirty="0"/>
              <a:t> </a:t>
            </a:r>
            <a:r>
              <a:rPr lang="ru-RU" dirty="0" err="1"/>
              <a:t>пацієнт</a:t>
            </a:r>
            <a:r>
              <a:rPr lang="ru-RU" dirty="0"/>
              <a:t> </a:t>
            </a:r>
            <a:r>
              <a:rPr lang="ru-RU" dirty="0" err="1"/>
              <a:t>помирає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раку </a:t>
            </a:r>
            <a:r>
              <a:rPr lang="ru-RU" dirty="0" err="1"/>
              <a:t>легені</a:t>
            </a:r>
            <a:r>
              <a:rPr lang="ru-RU" dirty="0"/>
              <a:t>.</a:t>
            </a:r>
          </a:p>
          <a:p>
            <a:r>
              <a:rPr lang="ru-RU" dirty="0"/>
              <a:t>В </a:t>
            </a:r>
            <a:r>
              <a:rPr lang="ru-RU" dirty="0" err="1"/>
              <a:t>останні</a:t>
            </a:r>
            <a:r>
              <a:rPr lang="ru-RU" dirty="0"/>
              <a:t> </a:t>
            </a:r>
            <a:r>
              <a:rPr lang="ru-RU" dirty="0" err="1"/>
              <a:t>десятиліття</a:t>
            </a:r>
            <a:r>
              <a:rPr lang="ru-RU" dirty="0"/>
              <a:t> </a:t>
            </a:r>
            <a:r>
              <a:rPr lang="ru-RU" dirty="0" err="1"/>
              <a:t>спостерігається</a:t>
            </a:r>
            <a:r>
              <a:rPr lang="ru-RU" dirty="0"/>
              <a:t> </a:t>
            </a:r>
            <a:r>
              <a:rPr lang="ru-RU" dirty="0" err="1"/>
              <a:t>значний</a:t>
            </a:r>
            <a:r>
              <a:rPr lang="ru-RU" dirty="0"/>
              <a:t> </a:t>
            </a:r>
            <a:r>
              <a:rPr lang="ru-RU" dirty="0" err="1"/>
              <a:t>прогрес</a:t>
            </a:r>
            <a:r>
              <a:rPr lang="ru-RU" dirty="0"/>
              <a:t> у </a:t>
            </a:r>
            <a:r>
              <a:rPr lang="ru-RU" dirty="0" err="1"/>
              <a:t>лікуванні</a:t>
            </a:r>
            <a:r>
              <a:rPr lang="ru-RU" dirty="0"/>
              <a:t> НМРЛ.</a:t>
            </a:r>
          </a:p>
          <a:p>
            <a:r>
              <a:rPr lang="ru-RU" dirty="0" err="1"/>
              <a:t>Імунотерапія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значний</a:t>
            </a:r>
            <a:r>
              <a:rPr lang="ru-RU" dirty="0"/>
              <a:t> </a:t>
            </a:r>
            <a:r>
              <a:rPr lang="ru-RU" dirty="0" err="1"/>
              <a:t>потенціал</a:t>
            </a:r>
            <a:r>
              <a:rPr lang="ru-RU" dirty="0"/>
              <a:t> для </a:t>
            </a:r>
            <a:r>
              <a:rPr lang="ru-RU" dirty="0" err="1"/>
              <a:t>трансформації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та </a:t>
            </a:r>
            <a:r>
              <a:rPr lang="ru-RU" dirty="0" err="1"/>
              <a:t>покращення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.</a:t>
            </a:r>
          </a:p>
          <a:p>
            <a:r>
              <a:rPr lang="ru-RU" dirty="0" err="1"/>
              <a:t>Вивчення</a:t>
            </a:r>
            <a:r>
              <a:rPr lang="ru-RU" dirty="0"/>
              <a:t> та </a:t>
            </a:r>
            <a:r>
              <a:rPr lang="ru-RU" dirty="0" err="1"/>
              <a:t>впровадження</a:t>
            </a:r>
            <a:r>
              <a:rPr lang="ru-RU" dirty="0"/>
              <a:t> </a:t>
            </a:r>
            <a:r>
              <a:rPr lang="ru-RU" dirty="0" err="1"/>
              <a:t>нових</a:t>
            </a:r>
            <a:r>
              <a:rPr lang="ru-RU" dirty="0"/>
              <a:t> </a:t>
            </a:r>
            <a:r>
              <a:rPr lang="ru-RU" dirty="0" err="1"/>
              <a:t>маркерів</a:t>
            </a:r>
            <a:r>
              <a:rPr lang="ru-RU" dirty="0"/>
              <a:t> </a:t>
            </a:r>
            <a:r>
              <a:rPr lang="ru-RU" dirty="0" err="1"/>
              <a:t>імунної</a:t>
            </a:r>
            <a:r>
              <a:rPr lang="ru-RU" dirty="0"/>
              <a:t> </a:t>
            </a:r>
            <a:r>
              <a:rPr lang="ru-RU" dirty="0" err="1"/>
              <a:t>відповіді</a:t>
            </a:r>
            <a:r>
              <a:rPr lang="ru-RU" dirty="0"/>
              <a:t> дозволить </a:t>
            </a:r>
            <a:r>
              <a:rPr lang="ru-RU" dirty="0" err="1"/>
              <a:t>краще</a:t>
            </a:r>
            <a:r>
              <a:rPr lang="ru-RU" dirty="0"/>
              <a:t> </a:t>
            </a:r>
            <a:r>
              <a:rPr lang="ru-RU" dirty="0" err="1"/>
              <a:t>прогнозувати</a:t>
            </a:r>
            <a:r>
              <a:rPr lang="ru-RU" dirty="0"/>
              <a:t> </a:t>
            </a:r>
            <a:r>
              <a:rPr lang="ru-RU" dirty="0" err="1"/>
              <a:t>ефект</a:t>
            </a:r>
            <a:r>
              <a:rPr lang="ru-RU" dirty="0"/>
              <a:t> </a:t>
            </a:r>
            <a:r>
              <a:rPr lang="ru-RU" dirty="0" err="1"/>
              <a:t>імунотерапії</a:t>
            </a:r>
            <a:r>
              <a:rPr lang="ru-RU" dirty="0"/>
              <a:t>.</a:t>
            </a:r>
          </a:p>
          <a:p>
            <a:pPr marL="0" indent="0" algn="r">
              <a:buNone/>
            </a:pPr>
            <a:endParaRPr lang="ru-RU" dirty="0"/>
          </a:p>
          <a:p>
            <a:pPr marL="0" indent="0" algn="r">
              <a:buNone/>
            </a:pPr>
            <a:r>
              <a:rPr lang="ru-RU" dirty="0"/>
              <a:t>(О.О. </a:t>
            </a:r>
            <a:r>
              <a:rPr lang="ru-RU" dirty="0" err="1"/>
              <a:t>Ковальов</a:t>
            </a:r>
            <a:r>
              <a:rPr lang="ru-RU" dirty="0"/>
              <a:t>, Ю.М. </a:t>
            </a:r>
            <a:r>
              <a:rPr lang="ru-RU" dirty="0" err="1"/>
              <a:t>Кондрацький</a:t>
            </a:r>
            <a:r>
              <a:rPr lang="ru-RU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54813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3800" y="2886208"/>
            <a:ext cx="6870700" cy="1325563"/>
          </a:xfrm>
        </p:spPr>
        <p:txBody>
          <a:bodyPr/>
          <a:lstStyle/>
          <a:p>
            <a:pPr algn="ctr"/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! До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зустрічі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оффлайн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3328" y="1367036"/>
            <a:ext cx="5528208" cy="414615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526" y="5241192"/>
            <a:ext cx="2898974" cy="12612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854" y="449163"/>
            <a:ext cx="7080646" cy="177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2135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634</TotalTime>
  <Words>3076</Words>
  <Application>Microsoft Macintosh PowerPoint</Application>
  <PresentationFormat>Широкоэкранный</PresentationFormat>
  <Paragraphs>212</Paragraphs>
  <Slides>66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66</vt:i4>
      </vt:variant>
    </vt:vector>
  </HeadingPairs>
  <TitlesOfParts>
    <vt:vector size="72" baseType="lpstr">
      <vt:lpstr>Arial</vt:lpstr>
      <vt:lpstr>Calibri</vt:lpstr>
      <vt:lpstr>Calibri Light</vt:lpstr>
      <vt:lpstr>Garamond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Захворюваність і смертність від раку</vt:lpstr>
      <vt:lpstr>Рак печени</vt:lpstr>
      <vt:lpstr>Рак легенів - 1761</vt:lpstr>
      <vt:lpstr>Презентация PowerPoint</vt:lpstr>
      <vt:lpstr>Презентация PowerPoint</vt:lpstr>
      <vt:lpstr>- Чи підвищує куріння частоту раку легенів?  - Не більше ніж носіння капронових панчох!</vt:lpstr>
      <vt:lpstr>Основна причина раку легені - КУРІННЯ</vt:lpstr>
      <vt:lpstr>Що курили сильні світу цього...</vt:lpstr>
      <vt:lpstr>Людство самостійно зробило всього 3 кроки до розвитку раку легені.</vt:lpstr>
      <vt:lpstr>Йохан Лундстрем патентує перший «шведський сірник», що дійшов до наших днів майже без змін у 1855 р.  1 крок…</vt:lpstr>
      <vt:lpstr>2 крок … Автоматичне виробництво цигарок  744 млн цигарок на рік  20000 цигарок за хвилину</vt:lpstr>
      <vt:lpstr>Популяризація куріння – 3 крок …</vt:lpstr>
      <vt:lpstr>Врач       палить….. це       модно ???</vt:lpstr>
      <vt:lpstr>Мода на куріння, нав'язування моделі поведінки, богемного способу життя</vt:lpstr>
      <vt:lpstr>1 світова війна – включення цигарок у щоденний обов’язковий раціон солдат</vt:lpstr>
      <vt:lpstr>Презентация PowerPoint</vt:lpstr>
      <vt:lpstr>Презентация PowerPoint</vt:lpstr>
      <vt:lpstr>Презентация PowerPoint</vt:lpstr>
      <vt:lpstr>Доброякісні пухлини легень  (центральні – 30%, периферичні – 70%) </vt:lpstr>
      <vt:lpstr>Клініко-анатомічна класифікація</vt:lpstr>
      <vt:lpstr>Гистологическая классификация рака легкого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Симптоми раку легені. Первинні симптоми:</vt:lpstr>
      <vt:lpstr>Симптоми раку легені. Вторинні симптоми:</vt:lpstr>
      <vt:lpstr>Презентация PowerPoint</vt:lpstr>
      <vt:lpstr>Паранеобластичні синдроми</vt:lpstr>
      <vt:lpstr>Причини пізньої діагностики раку легені:</vt:lpstr>
      <vt:lpstr>Анамнестичні дані, які дають можливість припустити наявність раку легені:</vt:lpstr>
      <vt:lpstr>Діагностика</vt:lpstr>
      <vt:lpstr>Обов'язковий обсяг обстеження :</vt:lpstr>
      <vt:lpstr>Презентация PowerPoint</vt:lpstr>
      <vt:lpstr>Презентация PowerPoint</vt:lpstr>
      <vt:lpstr>PE-tomography</vt:lpstr>
      <vt:lpstr>CT-thorax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Рекомендований алгоритм лікування недрібноклітинного раку легені І-ІІІ стадій (Рекомендации ESMO, 2020) </vt:lpstr>
      <vt:lpstr>Лікування I та II стадій НДКРЛ</vt:lpstr>
      <vt:lpstr>Променева терапія раку легені</vt:lpstr>
      <vt:lpstr>Презентация PowerPoint</vt:lpstr>
      <vt:lpstr>Хирургічне лікування раку легені</vt:lpstr>
      <vt:lpstr>Хирургічне лікування НДКРЛ</vt:lpstr>
      <vt:lpstr>Презентация PowerPoint</vt:lpstr>
      <vt:lpstr>Презентация PowerPoint</vt:lpstr>
      <vt:lpstr>Лікування III стадії НДКРЛ</vt:lpstr>
      <vt:lpstr>Загальні принципи терапії IV стадії НДКРЛ </vt:lpstr>
      <vt:lpstr>Презентация PowerPoint</vt:lpstr>
      <vt:lpstr>Мутаційний профіль НДКРЛ</vt:lpstr>
      <vt:lpstr>Презентация PowerPoint</vt:lpstr>
      <vt:lpstr>Презентация PowerPoint</vt:lpstr>
      <vt:lpstr>Презентация PowerPoint</vt:lpstr>
      <vt:lpstr>Дякую ! До зустрічі оффлайн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Рак легкого</dc:title>
  <dc:creator>Пользователь Windows</dc:creator>
  <cp:lastModifiedBy>Microsoft Office User</cp:lastModifiedBy>
  <cp:revision>49</cp:revision>
  <dcterms:created xsi:type="dcterms:W3CDTF">2021-09-02T18:50:25Z</dcterms:created>
  <dcterms:modified xsi:type="dcterms:W3CDTF">2022-08-23T21:09:44Z</dcterms:modified>
</cp:coreProperties>
</file>