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1" r:id="rId3"/>
    <p:sldMasterId id="2147483653" r:id="rId4"/>
  </p:sldMasterIdLst>
  <p:notesMasterIdLst>
    <p:notesMasterId r:id="rId101"/>
  </p:notesMasterIdLst>
  <p:sldIdLst>
    <p:sldId id="257" r:id="rId5"/>
    <p:sldId id="440" r:id="rId6"/>
    <p:sldId id="327" r:id="rId7"/>
    <p:sldId id="339" r:id="rId8"/>
    <p:sldId id="387" r:id="rId9"/>
    <p:sldId id="272" r:id="rId10"/>
    <p:sldId id="340" r:id="rId11"/>
    <p:sldId id="341" r:id="rId12"/>
    <p:sldId id="315" r:id="rId13"/>
    <p:sldId id="317" r:id="rId14"/>
    <p:sldId id="363" r:id="rId15"/>
    <p:sldId id="364" r:id="rId16"/>
    <p:sldId id="365" r:id="rId17"/>
    <p:sldId id="366" r:id="rId18"/>
    <p:sldId id="367" r:id="rId19"/>
    <p:sldId id="368" r:id="rId20"/>
    <p:sldId id="369" r:id="rId21"/>
    <p:sldId id="370" r:id="rId22"/>
    <p:sldId id="270" r:id="rId23"/>
    <p:sldId id="271" r:id="rId24"/>
    <p:sldId id="273" r:id="rId25"/>
    <p:sldId id="441" r:id="rId26"/>
    <p:sldId id="313" r:id="rId27"/>
    <p:sldId id="388" r:id="rId28"/>
    <p:sldId id="389" r:id="rId29"/>
    <p:sldId id="390" r:id="rId30"/>
    <p:sldId id="391" r:id="rId31"/>
    <p:sldId id="392" r:id="rId32"/>
    <p:sldId id="393" r:id="rId33"/>
    <p:sldId id="394" r:id="rId34"/>
    <p:sldId id="395" r:id="rId35"/>
    <p:sldId id="400" r:id="rId36"/>
    <p:sldId id="402" r:id="rId37"/>
    <p:sldId id="403" r:id="rId38"/>
    <p:sldId id="406" r:id="rId39"/>
    <p:sldId id="437" r:id="rId40"/>
    <p:sldId id="407" r:id="rId41"/>
    <p:sldId id="314" r:id="rId42"/>
    <p:sldId id="306" r:id="rId43"/>
    <p:sldId id="307" r:id="rId44"/>
    <p:sldId id="335" r:id="rId45"/>
    <p:sldId id="308" r:id="rId46"/>
    <p:sldId id="309" r:id="rId47"/>
    <p:sldId id="310" r:id="rId48"/>
    <p:sldId id="311" r:id="rId49"/>
    <p:sldId id="312" r:id="rId50"/>
    <p:sldId id="278" r:id="rId51"/>
    <p:sldId id="280" r:id="rId52"/>
    <p:sldId id="281" r:id="rId53"/>
    <p:sldId id="283" r:id="rId54"/>
    <p:sldId id="284" r:id="rId55"/>
    <p:sldId id="409" r:id="rId56"/>
    <p:sldId id="410" r:id="rId57"/>
    <p:sldId id="411" r:id="rId58"/>
    <p:sldId id="412" r:id="rId59"/>
    <p:sldId id="413" r:id="rId60"/>
    <p:sldId id="414" r:id="rId61"/>
    <p:sldId id="415" r:id="rId62"/>
    <p:sldId id="416" r:id="rId63"/>
    <p:sldId id="417" r:id="rId64"/>
    <p:sldId id="418" r:id="rId65"/>
    <p:sldId id="419" r:id="rId66"/>
    <p:sldId id="420" r:id="rId67"/>
    <p:sldId id="421" r:id="rId68"/>
    <p:sldId id="422" r:id="rId69"/>
    <p:sldId id="423" r:id="rId70"/>
    <p:sldId id="424" r:id="rId71"/>
    <p:sldId id="425" r:id="rId72"/>
    <p:sldId id="426" r:id="rId73"/>
    <p:sldId id="427" r:id="rId74"/>
    <p:sldId id="428" r:id="rId75"/>
    <p:sldId id="303" r:id="rId76"/>
    <p:sldId id="429" r:id="rId77"/>
    <p:sldId id="430" r:id="rId78"/>
    <p:sldId id="431" r:id="rId79"/>
    <p:sldId id="432" r:id="rId80"/>
    <p:sldId id="433" r:id="rId81"/>
    <p:sldId id="434" r:id="rId82"/>
    <p:sldId id="435" r:id="rId83"/>
    <p:sldId id="328" r:id="rId84"/>
    <p:sldId id="293" r:id="rId85"/>
    <p:sldId id="329" r:id="rId86"/>
    <p:sldId id="359" r:id="rId87"/>
    <p:sldId id="360" r:id="rId88"/>
    <p:sldId id="361" r:id="rId89"/>
    <p:sldId id="304" r:id="rId90"/>
    <p:sldId id="362" r:id="rId91"/>
    <p:sldId id="330" r:id="rId92"/>
    <p:sldId id="331" r:id="rId93"/>
    <p:sldId id="332" r:id="rId94"/>
    <p:sldId id="333" r:id="rId95"/>
    <p:sldId id="374" r:id="rId96"/>
    <p:sldId id="375" r:id="rId97"/>
    <p:sldId id="334" r:id="rId98"/>
    <p:sldId id="352" r:id="rId99"/>
    <p:sldId id="408" r:id="rId10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6"/>
  </p:normalViewPr>
  <p:slideViewPr>
    <p:cSldViewPr>
      <p:cViewPr varScale="1">
        <p:scale>
          <a:sx n="106" d="100"/>
          <a:sy n="106" d="100"/>
        </p:scale>
        <p:origin x="180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uk-UA" altLang="ru-RU"/>
          </a:p>
        </p:txBody>
      </p:sp>
      <p:sp>
        <p:nvSpPr>
          <p:cNvPr id="890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uk-UA" altLang="ru-RU"/>
          </a:p>
        </p:txBody>
      </p:sp>
      <p:sp>
        <p:nvSpPr>
          <p:cNvPr id="890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ru-RU"/>
              <a:t>Образец текста</a:t>
            </a:r>
          </a:p>
          <a:p>
            <a:pPr lvl="1"/>
            <a:r>
              <a:rPr lang="uk-UA" altLang="ru-RU"/>
              <a:t>Второй уровень</a:t>
            </a:r>
          </a:p>
          <a:p>
            <a:pPr lvl="2"/>
            <a:r>
              <a:rPr lang="uk-UA" altLang="ru-RU"/>
              <a:t>Третий уровень</a:t>
            </a:r>
          </a:p>
          <a:p>
            <a:pPr lvl="3"/>
            <a:r>
              <a:rPr lang="uk-UA" altLang="ru-RU"/>
              <a:t>Четвертый уровень</a:t>
            </a:r>
          </a:p>
          <a:p>
            <a:pPr lvl="4"/>
            <a:r>
              <a:rPr lang="uk-UA" altLang="ru-RU"/>
              <a:t>Пятый уровень</a:t>
            </a:r>
          </a:p>
        </p:txBody>
      </p:sp>
      <p:sp>
        <p:nvSpPr>
          <p:cNvPr id="890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uk-UA" altLang="ru-RU"/>
          </a:p>
        </p:txBody>
      </p:sp>
      <p:sp>
        <p:nvSpPr>
          <p:cNvPr id="890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46FE4CF-AF8A-42F6-A510-312550F4F08C}" type="slidenum">
              <a:rPr lang="uk-UA" altLang="ru-RU"/>
              <a:pPr/>
              <a:t>‹#›</a:t>
            </a:fld>
            <a:endParaRPr lang="uk-UA" altLang="ru-RU"/>
          </a:p>
        </p:txBody>
      </p:sp>
    </p:spTree>
    <p:extLst>
      <p:ext uri="{BB962C8B-B14F-4D97-AF65-F5344CB8AC3E}">
        <p14:creationId xmlns:p14="http://schemas.microsoft.com/office/powerpoint/2010/main" val="15923732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EC90319-A3B5-4B17-81C5-5CC70EFA3C21}" type="slidenum">
              <a:rPr lang="uk-UA" altLang="ru-RU"/>
              <a:pPr/>
              <a:t>4</a:t>
            </a:fld>
            <a:endParaRPr lang="uk-UA" altLang="ru-RU"/>
          </a:p>
        </p:txBody>
      </p:sp>
      <p:sp>
        <p:nvSpPr>
          <p:cNvPr id="93186" name="Rectangle 7"/>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5" rIns="91412" bIns="45705" anchor="b"/>
          <a:lstStyle>
            <a:lvl1pPr>
              <a:defRPr>
                <a:solidFill>
                  <a:schemeClr val="tx1"/>
                </a:solidFill>
                <a:latin typeface="Arial" charset="0"/>
              </a:defRPr>
            </a:lvl1pPr>
            <a:lvl2pPr marL="731838" indent="-280988">
              <a:defRPr>
                <a:solidFill>
                  <a:schemeClr val="tx1"/>
                </a:solidFill>
                <a:latin typeface="Arial" charset="0"/>
              </a:defRPr>
            </a:lvl2pPr>
            <a:lvl3pPr marL="1127125" indent="-225425">
              <a:defRPr>
                <a:solidFill>
                  <a:schemeClr val="tx1"/>
                </a:solidFill>
                <a:latin typeface="Arial" charset="0"/>
              </a:defRPr>
            </a:lvl3pPr>
            <a:lvl4pPr marL="1577975" indent="-225425">
              <a:defRPr>
                <a:solidFill>
                  <a:schemeClr val="tx1"/>
                </a:solidFill>
                <a:latin typeface="Arial" charset="0"/>
              </a:defRPr>
            </a:lvl4pPr>
            <a:lvl5pPr marL="2028825" indent="-225425">
              <a:defRPr>
                <a:solidFill>
                  <a:schemeClr val="tx1"/>
                </a:solidFill>
                <a:latin typeface="Arial" charset="0"/>
              </a:defRPr>
            </a:lvl5pPr>
            <a:lvl6pPr marL="2486025" indent="-225425" fontAlgn="base">
              <a:spcBef>
                <a:spcPct val="0"/>
              </a:spcBef>
              <a:spcAft>
                <a:spcPct val="0"/>
              </a:spcAft>
              <a:defRPr>
                <a:solidFill>
                  <a:schemeClr val="tx1"/>
                </a:solidFill>
                <a:latin typeface="Arial" charset="0"/>
              </a:defRPr>
            </a:lvl6pPr>
            <a:lvl7pPr marL="2943225" indent="-225425" fontAlgn="base">
              <a:spcBef>
                <a:spcPct val="0"/>
              </a:spcBef>
              <a:spcAft>
                <a:spcPct val="0"/>
              </a:spcAft>
              <a:defRPr>
                <a:solidFill>
                  <a:schemeClr val="tx1"/>
                </a:solidFill>
                <a:latin typeface="Arial" charset="0"/>
              </a:defRPr>
            </a:lvl7pPr>
            <a:lvl8pPr marL="3400425" indent="-225425" fontAlgn="base">
              <a:spcBef>
                <a:spcPct val="0"/>
              </a:spcBef>
              <a:spcAft>
                <a:spcPct val="0"/>
              </a:spcAft>
              <a:defRPr>
                <a:solidFill>
                  <a:schemeClr val="tx1"/>
                </a:solidFill>
                <a:latin typeface="Arial" charset="0"/>
              </a:defRPr>
            </a:lvl8pPr>
            <a:lvl9pPr marL="3857625" indent="-225425" fontAlgn="base">
              <a:spcBef>
                <a:spcPct val="0"/>
              </a:spcBef>
              <a:spcAft>
                <a:spcPct val="0"/>
              </a:spcAft>
              <a:defRPr>
                <a:solidFill>
                  <a:schemeClr val="tx1"/>
                </a:solidFill>
                <a:latin typeface="Arial" charset="0"/>
              </a:defRPr>
            </a:lvl9pPr>
          </a:lstStyle>
          <a:p>
            <a:pPr algn="r"/>
            <a:fld id="{3AF001F0-8EA7-44ED-9352-3DEB88CDF135}" type="slidenum">
              <a:rPr lang="en-US" altLang="ru-RU" sz="1200">
                <a:latin typeface="Times New Roman" pitchFamily="18" charset="0"/>
              </a:rPr>
              <a:pPr algn="r"/>
              <a:t>4</a:t>
            </a:fld>
            <a:endParaRPr lang="en-US" altLang="ru-RU" sz="120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914400" y="4343400"/>
            <a:ext cx="5029200" cy="4114800"/>
          </a:xfrm>
        </p:spPr>
        <p:txBody>
          <a:bodyPr lIns="91412" tIns="45705" rIns="91412" bIns="45705"/>
          <a:lstStyle/>
          <a:p>
            <a:pPr marL="228600" indent="-228600"/>
            <a:r>
              <a:rPr lang="en-US" altLang="ru-RU" b="1" u="sng"/>
              <a:t>Slide 5</a:t>
            </a:r>
          </a:p>
          <a:p>
            <a:pPr marL="228600" indent="-228600"/>
            <a:r>
              <a:rPr lang="en-US" altLang="ru-RU"/>
              <a:t>	Breast cancer is the most common cancer among women (excluding non-melanoma skin cancers).  While death rates have decreased in the 1990’s perhaps due to earlier detection and improved treatment, breast cancer is still the second leading cause of cancer related death in women, after lung cancer.</a:t>
            </a:r>
          </a:p>
          <a:p>
            <a:pPr marL="228600" indent="-228600"/>
            <a:endParaRPr lang="en-US" altLang="ru-RU" b="1" u="sng"/>
          </a:p>
          <a:p>
            <a:pPr marL="228600" indent="-228600"/>
            <a:endParaRPr lang="en-US" altLang="ru-RU" b="1" u="sng"/>
          </a:p>
          <a:p>
            <a:pPr marL="228600" indent="-228600"/>
            <a:r>
              <a:rPr lang="en-US" altLang="ru-RU"/>
              <a:t>References:</a:t>
            </a:r>
          </a:p>
          <a:p>
            <a:pPr marL="228600" indent="-228600">
              <a:buFontTx/>
              <a:buChar char="•"/>
            </a:pPr>
            <a:r>
              <a:rPr lang="en-US" altLang="ru-RU"/>
              <a:t>American Cancer Society Website: Breast Cancer Resource Center: What is it?</a:t>
            </a:r>
          </a:p>
          <a:p>
            <a:pPr marL="228600" indent="-228600">
              <a:buFontTx/>
              <a:buChar char="•"/>
            </a:pPr>
            <a:r>
              <a:rPr lang="en-US" altLang="ru-RU"/>
              <a:t>American Cancer Society Website: Breast Cancer Fast Facts.</a:t>
            </a:r>
          </a:p>
          <a:p>
            <a:pPr marL="228600" indent="-228600"/>
            <a:endParaRPr lang="en-US"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293DA-0079-49CA-9874-7C0F58BFA8C4}" type="slidenum">
              <a:rPr lang="uk-UA" altLang="ru-RU"/>
              <a:pPr/>
              <a:t>24</a:t>
            </a:fld>
            <a:endParaRPr lang="uk-UA" altLang="ru-RU"/>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xfrm>
            <a:off x="914400" y="4343400"/>
            <a:ext cx="5029200" cy="4114800"/>
          </a:xfrm>
        </p:spPr>
        <p:txBody>
          <a:bodyPr/>
          <a:lstStyle/>
          <a:p>
            <a:endParaRPr lang="uk-UA"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DF076-1A83-4B2D-9789-D48B230F076C}" type="slidenum">
              <a:rPr lang="uk-UA" altLang="ru-RU"/>
              <a:pPr/>
              <a:t>25</a:t>
            </a:fld>
            <a:endParaRPr lang="uk-UA" altLang="ru-RU"/>
          </a:p>
        </p:txBody>
      </p:sp>
      <p:sp>
        <p:nvSpPr>
          <p:cNvPr id="160770" name="Rectangle 2"/>
          <p:cNvSpPr>
            <a:spLocks noGrp="1" noRot="1" noChangeAspect="1" noChangeArrowheads="1" noTextEdit="1"/>
          </p:cNvSpPr>
          <p:nvPr>
            <p:ph type="sldImg"/>
          </p:nvPr>
        </p:nvSpPr>
        <p:spPr>
          <a:ln w="12700" cap="flat"/>
        </p:spPr>
      </p:sp>
      <p:sp>
        <p:nvSpPr>
          <p:cNvPr id="160771"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87E622-18DF-471C-9370-7659A45AECE7}" type="slidenum">
              <a:rPr lang="uk-UA" altLang="ru-RU"/>
              <a:pPr/>
              <a:t>26</a:t>
            </a:fld>
            <a:endParaRPr lang="uk-UA" altLang="ru-RU"/>
          </a:p>
        </p:txBody>
      </p:sp>
      <p:sp>
        <p:nvSpPr>
          <p:cNvPr id="162818" name="Rectangle 2"/>
          <p:cNvSpPr>
            <a:spLocks noGrp="1" noRot="1" noChangeAspect="1" noChangeArrowheads="1" noTextEdit="1"/>
          </p:cNvSpPr>
          <p:nvPr>
            <p:ph type="sldImg"/>
          </p:nvPr>
        </p:nvSpPr>
        <p:spPr>
          <a:ln w="12700" cap="flat"/>
        </p:spPr>
      </p:sp>
      <p:sp>
        <p:nvSpPr>
          <p:cNvPr id="162819"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30951-DB59-4555-813D-51FFD105EE71}" type="slidenum">
              <a:rPr lang="uk-UA" altLang="ru-RU"/>
              <a:pPr/>
              <a:t>27</a:t>
            </a:fld>
            <a:endParaRPr lang="uk-UA" altLang="ru-RU"/>
          </a:p>
        </p:txBody>
      </p:sp>
      <p:sp>
        <p:nvSpPr>
          <p:cNvPr id="164866" name="Rectangle 2"/>
          <p:cNvSpPr>
            <a:spLocks noGrp="1" noRot="1" noChangeAspect="1" noChangeArrowheads="1" noTextEdit="1"/>
          </p:cNvSpPr>
          <p:nvPr>
            <p:ph type="sldImg"/>
          </p:nvPr>
        </p:nvSpPr>
        <p:spPr>
          <a:ln w="12700" cap="flat"/>
        </p:spPr>
      </p:sp>
      <p:sp>
        <p:nvSpPr>
          <p:cNvPr id="164867"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D1BFB3-32FF-4E39-8CFD-266ECA700A7D}" type="slidenum">
              <a:rPr lang="uk-UA" altLang="ru-RU"/>
              <a:pPr/>
              <a:t>28</a:t>
            </a:fld>
            <a:endParaRPr lang="uk-UA" altLang="ru-RU"/>
          </a:p>
        </p:txBody>
      </p:sp>
      <p:sp>
        <p:nvSpPr>
          <p:cNvPr id="166914" name="Rectangle 2"/>
          <p:cNvSpPr>
            <a:spLocks noGrp="1" noRot="1" noChangeAspect="1" noChangeArrowheads="1" noTextEdit="1"/>
          </p:cNvSpPr>
          <p:nvPr>
            <p:ph type="sldImg"/>
          </p:nvPr>
        </p:nvSpPr>
        <p:spPr>
          <a:ln w="12700" cap="flat"/>
        </p:spPr>
      </p:sp>
      <p:sp>
        <p:nvSpPr>
          <p:cNvPr id="166915"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289FB4-5D17-40B2-8A23-93005C2AB878}" type="slidenum">
              <a:rPr lang="uk-UA" altLang="ru-RU"/>
              <a:pPr/>
              <a:t>29</a:t>
            </a:fld>
            <a:endParaRPr lang="uk-UA" altLang="ru-RU"/>
          </a:p>
        </p:txBody>
      </p:sp>
      <p:sp>
        <p:nvSpPr>
          <p:cNvPr id="168962" name="Rectangle 2"/>
          <p:cNvSpPr>
            <a:spLocks noGrp="1" noRot="1" noChangeAspect="1" noChangeArrowheads="1" noTextEdit="1"/>
          </p:cNvSpPr>
          <p:nvPr>
            <p:ph type="sldImg"/>
          </p:nvPr>
        </p:nvSpPr>
        <p:spPr>
          <a:ln w="12700" cap="flat"/>
        </p:spPr>
      </p:sp>
      <p:sp>
        <p:nvSpPr>
          <p:cNvPr id="168963"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170548-FC34-44EE-B310-38E0A4CDB1A3}" type="slidenum">
              <a:rPr lang="uk-UA" altLang="ru-RU"/>
              <a:pPr/>
              <a:t>30</a:t>
            </a:fld>
            <a:endParaRPr lang="uk-UA" altLang="ru-RU"/>
          </a:p>
        </p:txBody>
      </p:sp>
      <p:sp>
        <p:nvSpPr>
          <p:cNvPr id="171010" name="Rectangle 2"/>
          <p:cNvSpPr>
            <a:spLocks noGrp="1" noRot="1" noChangeAspect="1" noChangeArrowheads="1" noTextEdit="1"/>
          </p:cNvSpPr>
          <p:nvPr>
            <p:ph type="sldImg"/>
          </p:nvPr>
        </p:nvSpPr>
        <p:spPr>
          <a:ln w="12700" cap="flat"/>
        </p:spPr>
      </p:sp>
      <p:sp>
        <p:nvSpPr>
          <p:cNvPr id="171011"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6E7160-008C-47B4-8466-1ED41493B004}" type="slidenum">
              <a:rPr lang="uk-UA" altLang="ru-RU"/>
              <a:pPr/>
              <a:t>31</a:t>
            </a:fld>
            <a:endParaRPr lang="uk-UA" altLang="ru-RU"/>
          </a:p>
        </p:txBody>
      </p:sp>
      <p:sp>
        <p:nvSpPr>
          <p:cNvPr id="173058" name="Rectangle 2"/>
          <p:cNvSpPr>
            <a:spLocks noGrp="1" noRot="1" noChangeAspect="1" noChangeArrowheads="1" noTextEdit="1"/>
          </p:cNvSpPr>
          <p:nvPr>
            <p:ph type="sldImg"/>
          </p:nvPr>
        </p:nvSpPr>
        <p:spPr>
          <a:ln w="12700" cap="flat"/>
        </p:spPr>
      </p:sp>
      <p:sp>
        <p:nvSpPr>
          <p:cNvPr id="173059" name="Rectangle 3"/>
          <p:cNvSpPr>
            <a:spLocks noGrp="1" noChangeArrowheads="1"/>
          </p:cNvSpPr>
          <p:nvPr>
            <p:ph type="body" idx="1"/>
          </p:nvPr>
        </p:nvSpPr>
        <p:spPr>
          <a:xfrm>
            <a:off x="914400" y="4343400"/>
            <a:ext cx="5029200" cy="4114800"/>
          </a:xfrm>
          <a:ln/>
        </p:spPr>
        <p:txBody>
          <a:bodyPr lIns="92075" tIns="46038" rIns="92075" bIns="46038"/>
          <a:lstStyle/>
          <a:p>
            <a:endParaRPr lang="uk-UA"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93EAAF-B5FE-482A-A997-FC87874A904F}" type="slidenum">
              <a:rPr lang="uk-UA" altLang="ru-RU"/>
              <a:pPr/>
              <a:t>32</a:t>
            </a:fld>
            <a:endParaRPr lang="uk-UA" altLang="ru-RU"/>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xfrm>
            <a:off x="914400" y="4343400"/>
            <a:ext cx="5029200" cy="4114800"/>
          </a:xfrm>
        </p:spPr>
        <p:txBody>
          <a:bodyPr/>
          <a:lstStyle/>
          <a:p>
            <a:endParaRPr lang="uk-UA"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2BF48F-DC34-4400-A6D1-87557AE373A6}" type="slidenum">
              <a:rPr lang="uk-UA" altLang="ru-RU"/>
              <a:pPr/>
              <a:t>33</a:t>
            </a:fld>
            <a:endParaRPr lang="uk-UA" altLang="ru-RU"/>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xfrm>
            <a:off x="914400" y="4343400"/>
            <a:ext cx="5029200" cy="4114800"/>
          </a:xfrm>
        </p:spPr>
        <p:txBody>
          <a:bodyPr/>
          <a:lstStyle/>
          <a:p>
            <a:endParaRPr lang="uk-UA"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2E4BC65B-8A0F-4D79-89D2-E60BEF04A3D7}" type="slidenum">
              <a:rPr lang="ru-RU" altLang="ru-RU"/>
              <a:pPr/>
              <a:t>‹#›</a:t>
            </a:fld>
            <a:endParaRPr lang="ru-RU" altLang="ru-RU"/>
          </a:p>
        </p:txBody>
      </p:sp>
    </p:spTree>
    <p:extLst>
      <p:ext uri="{BB962C8B-B14F-4D97-AF65-F5344CB8AC3E}">
        <p14:creationId xmlns:p14="http://schemas.microsoft.com/office/powerpoint/2010/main" val="439894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D889D529-6D0A-4423-B278-A83397E3454A}" type="slidenum">
              <a:rPr lang="ru-RU" altLang="ru-RU"/>
              <a:pPr/>
              <a:t>‹#›</a:t>
            </a:fld>
            <a:endParaRPr lang="ru-RU" altLang="ru-RU"/>
          </a:p>
        </p:txBody>
      </p:sp>
    </p:spTree>
    <p:extLst>
      <p:ext uri="{BB962C8B-B14F-4D97-AF65-F5344CB8AC3E}">
        <p14:creationId xmlns:p14="http://schemas.microsoft.com/office/powerpoint/2010/main" val="4272624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967CB77A-B8CC-448E-9179-335C2E418951}" type="slidenum">
              <a:rPr lang="ru-RU" altLang="ru-RU"/>
              <a:pPr/>
              <a:t>‹#›</a:t>
            </a:fld>
            <a:endParaRPr lang="ru-RU" altLang="ru-RU"/>
          </a:p>
        </p:txBody>
      </p:sp>
    </p:spTree>
    <p:extLst>
      <p:ext uri="{BB962C8B-B14F-4D97-AF65-F5344CB8AC3E}">
        <p14:creationId xmlns:p14="http://schemas.microsoft.com/office/powerpoint/2010/main" val="1646236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175D688A-DDB9-4172-BC89-74D33011A255}" type="slidenum">
              <a:rPr lang="ru-RU" altLang="ru-RU"/>
              <a:pPr/>
              <a:t>‹#›</a:t>
            </a:fld>
            <a:endParaRPr lang="ru-RU" altLang="ru-RU"/>
          </a:p>
        </p:txBody>
      </p:sp>
    </p:spTree>
    <p:extLst>
      <p:ext uri="{BB962C8B-B14F-4D97-AF65-F5344CB8AC3E}">
        <p14:creationId xmlns:p14="http://schemas.microsoft.com/office/powerpoint/2010/main" val="2437702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ltLang="ru-RU"/>
          </a:p>
        </p:txBody>
      </p:sp>
      <p:sp>
        <p:nvSpPr>
          <p:cNvPr id="8" name="Нижний колонтитул 7"/>
          <p:cNvSpPr>
            <a:spLocks noGrp="1"/>
          </p:cNvSpPr>
          <p:nvPr>
            <p:ph type="ftr" sz="quarter" idx="11"/>
          </p:nvPr>
        </p:nvSpPr>
        <p:spPr/>
        <p:txBody>
          <a:bodyPr/>
          <a:lstStyle>
            <a:lvl1pPr>
              <a:defRPr/>
            </a:lvl1pPr>
          </a:lstStyle>
          <a:p>
            <a:endParaRPr lang="ru-RU" altLang="ru-RU"/>
          </a:p>
        </p:txBody>
      </p:sp>
      <p:sp>
        <p:nvSpPr>
          <p:cNvPr id="9" name="Номер слайда 8"/>
          <p:cNvSpPr>
            <a:spLocks noGrp="1"/>
          </p:cNvSpPr>
          <p:nvPr>
            <p:ph type="sldNum" sz="quarter" idx="12"/>
          </p:nvPr>
        </p:nvSpPr>
        <p:spPr/>
        <p:txBody>
          <a:bodyPr/>
          <a:lstStyle>
            <a:lvl1pPr>
              <a:defRPr/>
            </a:lvl1pPr>
          </a:lstStyle>
          <a:p>
            <a:fld id="{88572FA3-E79C-48E3-9986-B6FA436D8049}" type="slidenum">
              <a:rPr lang="ru-RU" altLang="ru-RU"/>
              <a:pPr/>
              <a:t>‹#›</a:t>
            </a:fld>
            <a:endParaRPr lang="ru-RU" altLang="ru-RU"/>
          </a:p>
        </p:txBody>
      </p:sp>
    </p:spTree>
    <p:extLst>
      <p:ext uri="{BB962C8B-B14F-4D97-AF65-F5344CB8AC3E}">
        <p14:creationId xmlns:p14="http://schemas.microsoft.com/office/powerpoint/2010/main" val="2975908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ltLang="ru-RU"/>
          </a:p>
        </p:txBody>
      </p:sp>
      <p:sp>
        <p:nvSpPr>
          <p:cNvPr id="4" name="Нижний колонтитул 3"/>
          <p:cNvSpPr>
            <a:spLocks noGrp="1"/>
          </p:cNvSpPr>
          <p:nvPr>
            <p:ph type="ftr" sz="quarter" idx="11"/>
          </p:nvPr>
        </p:nvSpPr>
        <p:spPr/>
        <p:txBody>
          <a:bodyPr/>
          <a:lstStyle>
            <a:lvl1pPr>
              <a:defRPr/>
            </a:lvl1pPr>
          </a:lstStyle>
          <a:p>
            <a:endParaRPr lang="ru-RU" altLang="ru-RU"/>
          </a:p>
        </p:txBody>
      </p:sp>
      <p:sp>
        <p:nvSpPr>
          <p:cNvPr id="5" name="Номер слайда 4"/>
          <p:cNvSpPr>
            <a:spLocks noGrp="1"/>
          </p:cNvSpPr>
          <p:nvPr>
            <p:ph type="sldNum" sz="quarter" idx="12"/>
          </p:nvPr>
        </p:nvSpPr>
        <p:spPr/>
        <p:txBody>
          <a:bodyPr/>
          <a:lstStyle>
            <a:lvl1pPr>
              <a:defRPr/>
            </a:lvl1pPr>
          </a:lstStyle>
          <a:p>
            <a:fld id="{79F75569-3969-45A4-A418-5BB9ADD01D2F}" type="slidenum">
              <a:rPr lang="ru-RU" altLang="ru-RU"/>
              <a:pPr/>
              <a:t>‹#›</a:t>
            </a:fld>
            <a:endParaRPr lang="ru-RU" altLang="ru-RU"/>
          </a:p>
        </p:txBody>
      </p:sp>
    </p:spTree>
    <p:extLst>
      <p:ext uri="{BB962C8B-B14F-4D97-AF65-F5344CB8AC3E}">
        <p14:creationId xmlns:p14="http://schemas.microsoft.com/office/powerpoint/2010/main" val="73791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ltLang="ru-RU"/>
          </a:p>
        </p:txBody>
      </p:sp>
      <p:sp>
        <p:nvSpPr>
          <p:cNvPr id="3" name="Нижний колонтитул 2"/>
          <p:cNvSpPr>
            <a:spLocks noGrp="1"/>
          </p:cNvSpPr>
          <p:nvPr>
            <p:ph type="ftr" sz="quarter" idx="11"/>
          </p:nvPr>
        </p:nvSpPr>
        <p:spPr/>
        <p:txBody>
          <a:bodyPr/>
          <a:lstStyle>
            <a:lvl1pPr>
              <a:defRPr/>
            </a:lvl1pPr>
          </a:lstStyle>
          <a:p>
            <a:endParaRPr lang="ru-RU" altLang="ru-RU"/>
          </a:p>
        </p:txBody>
      </p:sp>
      <p:sp>
        <p:nvSpPr>
          <p:cNvPr id="4" name="Номер слайда 3"/>
          <p:cNvSpPr>
            <a:spLocks noGrp="1"/>
          </p:cNvSpPr>
          <p:nvPr>
            <p:ph type="sldNum" sz="quarter" idx="12"/>
          </p:nvPr>
        </p:nvSpPr>
        <p:spPr/>
        <p:txBody>
          <a:bodyPr/>
          <a:lstStyle>
            <a:lvl1pPr>
              <a:defRPr/>
            </a:lvl1pPr>
          </a:lstStyle>
          <a:p>
            <a:fld id="{9F872771-CEA3-47F5-BFA2-42E40A1215AB}" type="slidenum">
              <a:rPr lang="ru-RU" altLang="ru-RU"/>
              <a:pPr/>
              <a:t>‹#›</a:t>
            </a:fld>
            <a:endParaRPr lang="ru-RU" altLang="ru-RU"/>
          </a:p>
        </p:txBody>
      </p:sp>
    </p:spTree>
    <p:extLst>
      <p:ext uri="{BB962C8B-B14F-4D97-AF65-F5344CB8AC3E}">
        <p14:creationId xmlns:p14="http://schemas.microsoft.com/office/powerpoint/2010/main" val="516271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ED0BCF4B-50FF-4619-8E0D-B7BEC4F95E73}" type="slidenum">
              <a:rPr lang="ru-RU" altLang="ru-RU"/>
              <a:pPr/>
              <a:t>‹#›</a:t>
            </a:fld>
            <a:endParaRPr lang="ru-RU" altLang="ru-RU"/>
          </a:p>
        </p:txBody>
      </p:sp>
    </p:spTree>
    <p:extLst>
      <p:ext uri="{BB962C8B-B14F-4D97-AF65-F5344CB8AC3E}">
        <p14:creationId xmlns:p14="http://schemas.microsoft.com/office/powerpoint/2010/main" val="2628413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963A7B50-5EDC-44BE-ADCF-29D1B3DE8C27}" type="slidenum">
              <a:rPr lang="ru-RU" altLang="ru-RU"/>
              <a:pPr/>
              <a:t>‹#›</a:t>
            </a:fld>
            <a:endParaRPr lang="ru-RU" altLang="ru-RU"/>
          </a:p>
        </p:txBody>
      </p:sp>
    </p:spTree>
    <p:extLst>
      <p:ext uri="{BB962C8B-B14F-4D97-AF65-F5344CB8AC3E}">
        <p14:creationId xmlns:p14="http://schemas.microsoft.com/office/powerpoint/2010/main" val="2489365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B3C9B497-9140-4576-AB1C-E2A9E6410D85}" type="slidenum">
              <a:rPr lang="ru-RU" altLang="ru-RU"/>
              <a:pPr/>
              <a:t>‹#›</a:t>
            </a:fld>
            <a:endParaRPr lang="ru-RU" altLang="ru-RU"/>
          </a:p>
        </p:txBody>
      </p:sp>
    </p:spTree>
    <p:extLst>
      <p:ext uri="{BB962C8B-B14F-4D97-AF65-F5344CB8AC3E}">
        <p14:creationId xmlns:p14="http://schemas.microsoft.com/office/powerpoint/2010/main" val="1006577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0509A6B6-510A-4833-B466-12F264FA4108}" type="slidenum">
              <a:rPr lang="ru-RU" altLang="ru-RU"/>
              <a:pPr/>
              <a:t>‹#›</a:t>
            </a:fld>
            <a:endParaRPr lang="ru-RU" altLang="ru-RU"/>
          </a:p>
        </p:txBody>
      </p:sp>
    </p:spTree>
    <p:extLst>
      <p:ext uri="{BB962C8B-B14F-4D97-AF65-F5344CB8AC3E}">
        <p14:creationId xmlns:p14="http://schemas.microsoft.com/office/powerpoint/2010/main" val="3262768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a:t>Образец заголовка</a:t>
            </a:r>
          </a:p>
        </p:txBody>
      </p:sp>
      <p:sp>
        <p:nvSpPr>
          <p:cNvPr id="3" name="Объект 2"/>
          <p:cNvSpPr>
            <a:spLocks noGrp="1"/>
          </p:cNvSpPr>
          <p:nvPr>
            <p:ph sz="quarter" idx="1"/>
          </p:nvPr>
        </p:nvSpPr>
        <p:spPr>
          <a:xfrm>
            <a:off x="457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57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Объект 5"/>
          <p:cNvSpPr>
            <a:spLocks noGrp="1"/>
          </p:cNvSpPr>
          <p:nvPr>
            <p:ph sz="quarter" idx="4"/>
          </p:nvPr>
        </p:nvSpPr>
        <p:spPr>
          <a:xfrm>
            <a:off x="4648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8" name="Нижний колонтитул 7"/>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9" name="Номер слайда 8"/>
          <p:cNvSpPr>
            <a:spLocks noGrp="1"/>
          </p:cNvSpPr>
          <p:nvPr>
            <p:ph type="sldNum" sz="quarter" idx="12"/>
          </p:nvPr>
        </p:nvSpPr>
        <p:spPr>
          <a:xfrm>
            <a:off x="6553200" y="6245225"/>
            <a:ext cx="2133600" cy="476250"/>
          </a:xfrm>
        </p:spPr>
        <p:txBody>
          <a:bodyPr/>
          <a:lstStyle>
            <a:lvl1pPr>
              <a:defRPr/>
            </a:lvl1pPr>
          </a:lstStyle>
          <a:p>
            <a:fld id="{4ED8B9EC-0981-4452-9BD3-63D76EB19F85}" type="slidenum">
              <a:rPr lang="ru-RU" altLang="ru-RU"/>
              <a:pPr/>
              <a:t>‹#›</a:t>
            </a:fld>
            <a:endParaRPr lang="ru-RU" altLang="ru-RU"/>
          </a:p>
        </p:txBody>
      </p:sp>
    </p:spTree>
    <p:extLst>
      <p:ext uri="{BB962C8B-B14F-4D97-AF65-F5344CB8AC3E}">
        <p14:creationId xmlns:p14="http://schemas.microsoft.com/office/powerpoint/2010/main" val="624238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Картинка 3"/>
          <p:cNvSpPr>
            <a:spLocks noGrp="1"/>
          </p:cNvSpPr>
          <p:nvPr>
            <p:ph type="clipArt" sz="half" idx="2"/>
          </p:nvPr>
        </p:nvSpPr>
        <p:spPr>
          <a:xfrm>
            <a:off x="4648200" y="1600200"/>
            <a:ext cx="4038600" cy="4525963"/>
          </a:xfrm>
        </p:spPr>
        <p:txBody>
          <a:bodyPr/>
          <a:lstStyle/>
          <a:p>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9C6823E5-92E4-4142-A1CE-BF5D4D9EBBE4}" type="slidenum">
              <a:rPr lang="ru-RU" altLang="ru-RU"/>
              <a:pPr/>
              <a:t>‹#›</a:t>
            </a:fld>
            <a:endParaRPr lang="ru-RU" altLang="ru-RU"/>
          </a:p>
        </p:txBody>
      </p:sp>
    </p:spTree>
    <p:extLst>
      <p:ext uri="{BB962C8B-B14F-4D97-AF65-F5344CB8AC3E}">
        <p14:creationId xmlns:p14="http://schemas.microsoft.com/office/powerpoint/2010/main" val="2880171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fld id="{65FD2E9F-5209-45C1-A284-C66159C780B0}" type="slidenum">
              <a:rPr lang="ru-RU" altLang="ru-RU"/>
              <a:pPr/>
              <a:t>‹#›</a:t>
            </a:fld>
            <a:endParaRPr lang="ru-RU" altLang="ru-RU"/>
          </a:p>
        </p:txBody>
      </p:sp>
    </p:spTree>
    <p:extLst>
      <p:ext uri="{BB962C8B-B14F-4D97-AF65-F5344CB8AC3E}">
        <p14:creationId xmlns:p14="http://schemas.microsoft.com/office/powerpoint/2010/main" val="770253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F7D853E0-BB7E-4B75-9FEB-FD3038C17573}" type="slidenum">
              <a:rPr lang="ru-RU" altLang="ru-RU"/>
              <a:pPr/>
              <a:t>‹#›</a:t>
            </a:fld>
            <a:endParaRPr lang="ru-RU" altLang="ru-RU"/>
          </a:p>
        </p:txBody>
      </p:sp>
    </p:spTree>
    <p:extLst>
      <p:ext uri="{BB962C8B-B14F-4D97-AF65-F5344CB8AC3E}">
        <p14:creationId xmlns:p14="http://schemas.microsoft.com/office/powerpoint/2010/main" val="2336128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E16DF591-77C2-4320-A88D-52AD719C418F}" type="slidenum">
              <a:rPr lang="ru-RU" altLang="ru-RU"/>
              <a:pPr/>
              <a:t>‹#›</a:t>
            </a:fld>
            <a:endParaRPr lang="ru-RU" altLang="ru-RU"/>
          </a:p>
        </p:txBody>
      </p:sp>
    </p:spTree>
    <p:extLst>
      <p:ext uri="{BB962C8B-B14F-4D97-AF65-F5344CB8AC3E}">
        <p14:creationId xmlns:p14="http://schemas.microsoft.com/office/powerpoint/2010/main" val="2121577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8976F76C-2826-425E-8390-685595E63E2E}" type="slidenum">
              <a:rPr lang="ru-RU" altLang="ru-RU"/>
              <a:pPr/>
              <a:t>‹#›</a:t>
            </a:fld>
            <a:endParaRPr lang="ru-RU" altLang="ru-RU"/>
          </a:p>
        </p:txBody>
      </p:sp>
    </p:spTree>
    <p:extLst>
      <p:ext uri="{BB962C8B-B14F-4D97-AF65-F5344CB8AC3E}">
        <p14:creationId xmlns:p14="http://schemas.microsoft.com/office/powerpoint/2010/main" val="3000267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AndTx" preserve="1">
  <p:cSld name="Заголовок, диаграмм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Диаграмма 2"/>
          <p:cNvSpPr>
            <a:spLocks noGrp="1"/>
          </p:cNvSpPr>
          <p:nvPr>
            <p:ph type="chart" sz="half" idx="1"/>
          </p:nvPr>
        </p:nvSpPr>
        <p:spPr>
          <a:xfrm>
            <a:off x="457200" y="1600200"/>
            <a:ext cx="4038600" cy="4525963"/>
          </a:xfrm>
        </p:spPr>
        <p:txBody>
          <a:bodyPr/>
          <a:lstStyle/>
          <a:p>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A308A885-4F88-4F43-8E7B-3B325CDE7616}" type="slidenum">
              <a:rPr lang="ru-RU" altLang="ru-RU"/>
              <a:pPr/>
              <a:t>‹#›</a:t>
            </a:fld>
            <a:endParaRPr lang="ru-RU" altLang="ru-RU"/>
          </a:p>
        </p:txBody>
      </p:sp>
    </p:spTree>
    <p:extLst>
      <p:ext uri="{BB962C8B-B14F-4D97-AF65-F5344CB8AC3E}">
        <p14:creationId xmlns:p14="http://schemas.microsoft.com/office/powerpoint/2010/main" val="549149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clipArtAndTx" preserve="1">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Картинка 2"/>
          <p:cNvSpPr>
            <a:spLocks noGrp="1"/>
          </p:cNvSpPr>
          <p:nvPr>
            <p:ph type="clipArt" sz="half" idx="1"/>
          </p:nvPr>
        </p:nvSpPr>
        <p:spPr>
          <a:xfrm>
            <a:off x="457200" y="1600200"/>
            <a:ext cx="4038600" cy="4525963"/>
          </a:xfrm>
        </p:spPr>
        <p:txBody>
          <a:bodyPr/>
          <a:lstStyle/>
          <a:p>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3CD2BD32-D521-4F0E-A399-32B208235227}" type="slidenum">
              <a:rPr lang="ru-RU" altLang="ru-RU"/>
              <a:pPr/>
              <a:t>‹#›</a:t>
            </a:fld>
            <a:endParaRPr lang="ru-RU" altLang="ru-RU"/>
          </a:p>
        </p:txBody>
      </p:sp>
    </p:spTree>
    <p:extLst>
      <p:ext uri="{BB962C8B-B14F-4D97-AF65-F5344CB8AC3E}">
        <p14:creationId xmlns:p14="http://schemas.microsoft.com/office/powerpoint/2010/main" val="3825952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quarter" idx="1"/>
          </p:nvPr>
        </p:nvSpPr>
        <p:spPr>
          <a:xfrm>
            <a:off x="457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57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half" idx="3"/>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82104E0A-18A9-4971-B408-3B8D46215A9F}" type="slidenum">
              <a:rPr lang="ru-RU" altLang="ru-RU"/>
              <a:pPr/>
              <a:t>‹#›</a:t>
            </a:fld>
            <a:endParaRPr lang="ru-RU" altLang="ru-RU"/>
          </a:p>
        </p:txBody>
      </p:sp>
    </p:spTree>
    <p:extLst>
      <p:ext uri="{BB962C8B-B14F-4D97-AF65-F5344CB8AC3E}">
        <p14:creationId xmlns:p14="http://schemas.microsoft.com/office/powerpoint/2010/main" val="2589764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3CD50523-C9BB-4788-8C61-415677BC6605}" type="slidenum">
              <a:rPr lang="ru-RU" altLang="ru-RU"/>
              <a:pPr/>
              <a:t>‹#›</a:t>
            </a:fld>
            <a:endParaRPr lang="ru-RU" altLang="ru-RU"/>
          </a:p>
        </p:txBody>
      </p:sp>
    </p:spTree>
    <p:extLst>
      <p:ext uri="{BB962C8B-B14F-4D97-AF65-F5344CB8AC3E}">
        <p14:creationId xmlns:p14="http://schemas.microsoft.com/office/powerpoint/2010/main" val="33669807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D7A8571B-E58C-45CC-9450-E04A1A3A1257}" type="slidenum">
              <a:rPr lang="ru-RU" altLang="ru-RU"/>
              <a:pPr/>
              <a:t>‹#›</a:t>
            </a:fld>
            <a:endParaRPr lang="ru-RU" altLang="ru-RU"/>
          </a:p>
        </p:txBody>
      </p:sp>
    </p:spTree>
    <p:extLst>
      <p:ext uri="{BB962C8B-B14F-4D97-AF65-F5344CB8AC3E}">
        <p14:creationId xmlns:p14="http://schemas.microsoft.com/office/powerpoint/2010/main" val="1613481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98306" name="Group 2"/>
          <p:cNvGrpSpPr>
            <a:grpSpLocks/>
          </p:cNvGrpSpPr>
          <p:nvPr/>
        </p:nvGrpSpPr>
        <p:grpSpPr bwMode="auto">
          <a:xfrm>
            <a:off x="0" y="0"/>
            <a:ext cx="8763000" cy="5943600"/>
            <a:chOff x="0" y="0"/>
            <a:chExt cx="5520" cy="3744"/>
          </a:xfrm>
        </p:grpSpPr>
        <p:sp>
          <p:nvSpPr>
            <p:cNvPr id="98307"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a:latin typeface="Times New Roman" pitchFamily="18" charset="0"/>
              </a:endParaRPr>
            </a:p>
          </p:txBody>
        </p:sp>
        <p:grpSp>
          <p:nvGrpSpPr>
            <p:cNvPr id="98308" name="Group 4"/>
            <p:cNvGrpSpPr>
              <a:grpSpLocks/>
            </p:cNvGrpSpPr>
            <p:nvPr userDrawn="1"/>
          </p:nvGrpSpPr>
          <p:grpSpPr bwMode="auto">
            <a:xfrm>
              <a:off x="0" y="2208"/>
              <a:ext cx="5520" cy="1536"/>
              <a:chOff x="0" y="2208"/>
              <a:chExt cx="5520" cy="1536"/>
            </a:xfrm>
          </p:grpSpPr>
          <p:sp>
            <p:nvSpPr>
              <p:cNvPr id="98309"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a:latin typeface="Times New Roman" pitchFamily="18" charset="0"/>
                </a:endParaRPr>
              </a:p>
            </p:txBody>
          </p:sp>
          <p:sp>
            <p:nvSpPr>
              <p:cNvPr id="98310"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a:latin typeface="Times New Roman" pitchFamily="18" charset="0"/>
                </a:endParaRPr>
              </a:p>
            </p:txBody>
          </p:sp>
          <p:sp>
            <p:nvSpPr>
              <p:cNvPr id="98311"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pSp>
          <p:nvGrpSpPr>
            <p:cNvPr id="98312" name="Group 8"/>
            <p:cNvGrpSpPr>
              <a:grpSpLocks/>
            </p:cNvGrpSpPr>
            <p:nvPr userDrawn="1"/>
          </p:nvGrpSpPr>
          <p:grpSpPr bwMode="auto">
            <a:xfrm>
              <a:off x="400" y="336"/>
              <a:ext cx="5088" cy="192"/>
              <a:chOff x="400" y="336"/>
              <a:chExt cx="5088" cy="192"/>
            </a:xfrm>
          </p:grpSpPr>
          <p:sp>
            <p:nvSpPr>
              <p:cNvPr id="98313"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a:latin typeface="Times New Roman" pitchFamily="18" charset="0"/>
                </a:endParaRPr>
              </a:p>
            </p:txBody>
          </p:sp>
          <p:sp>
            <p:nvSpPr>
              <p:cNvPr id="98314"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pSp>
      <p:sp>
        <p:nvSpPr>
          <p:cNvPr id="98315" name="Rectangle 11"/>
          <p:cNvSpPr>
            <a:spLocks noGrp="1" noChangeArrowheads="1"/>
          </p:cNvSpPr>
          <p:nvPr>
            <p:ph type="ctrTitle"/>
          </p:nvPr>
        </p:nvSpPr>
        <p:spPr>
          <a:xfrm>
            <a:off x="2057400" y="1143000"/>
            <a:ext cx="6629400" cy="2209800"/>
          </a:xfrm>
        </p:spPr>
        <p:txBody>
          <a:bodyPr/>
          <a:lstStyle>
            <a:lvl1pPr>
              <a:defRPr sz="4800"/>
            </a:lvl1pPr>
          </a:lstStyle>
          <a:p>
            <a:pPr lvl="0"/>
            <a:r>
              <a:rPr lang="uk-UA" altLang="ru-RU" noProof="0"/>
              <a:t>Образец заголовка</a:t>
            </a:r>
          </a:p>
        </p:txBody>
      </p:sp>
      <p:sp>
        <p:nvSpPr>
          <p:cNvPr id="9831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uk-UA" altLang="ru-RU" noProof="0"/>
              <a:t>Образец подзаголовка</a:t>
            </a:r>
          </a:p>
        </p:txBody>
      </p:sp>
      <p:sp>
        <p:nvSpPr>
          <p:cNvPr id="98317" name="Rectangle 13"/>
          <p:cNvSpPr>
            <a:spLocks noGrp="1" noChangeArrowheads="1"/>
          </p:cNvSpPr>
          <p:nvPr>
            <p:ph type="dt" sz="half" idx="2"/>
          </p:nvPr>
        </p:nvSpPr>
        <p:spPr>
          <a:xfrm>
            <a:off x="912813" y="6251575"/>
            <a:ext cx="1905000" cy="457200"/>
          </a:xfrm>
        </p:spPr>
        <p:txBody>
          <a:bodyPr/>
          <a:lstStyle>
            <a:lvl1pPr>
              <a:defRPr/>
            </a:lvl1pPr>
          </a:lstStyle>
          <a:p>
            <a:endParaRPr lang="uk-UA" altLang="ru-RU"/>
          </a:p>
        </p:txBody>
      </p:sp>
      <p:sp>
        <p:nvSpPr>
          <p:cNvPr id="98318" name="Rectangle 14"/>
          <p:cNvSpPr>
            <a:spLocks noGrp="1" noChangeArrowheads="1"/>
          </p:cNvSpPr>
          <p:nvPr>
            <p:ph type="ftr" sz="quarter" idx="3"/>
          </p:nvPr>
        </p:nvSpPr>
        <p:spPr>
          <a:xfrm>
            <a:off x="3354388" y="6248400"/>
            <a:ext cx="2895600" cy="457200"/>
          </a:xfrm>
        </p:spPr>
        <p:txBody>
          <a:bodyPr/>
          <a:lstStyle>
            <a:lvl1pPr>
              <a:defRPr/>
            </a:lvl1pPr>
          </a:lstStyle>
          <a:p>
            <a:endParaRPr lang="uk-UA" altLang="ru-RU"/>
          </a:p>
        </p:txBody>
      </p:sp>
      <p:sp>
        <p:nvSpPr>
          <p:cNvPr id="98319" name="Rectangle 15"/>
          <p:cNvSpPr>
            <a:spLocks noGrp="1" noChangeArrowheads="1"/>
          </p:cNvSpPr>
          <p:nvPr>
            <p:ph type="sldNum" sz="quarter" idx="4"/>
          </p:nvPr>
        </p:nvSpPr>
        <p:spPr/>
        <p:txBody>
          <a:bodyPr/>
          <a:lstStyle>
            <a:lvl1pPr>
              <a:defRPr/>
            </a:lvl1pPr>
          </a:lstStyle>
          <a:p>
            <a:fld id="{CE196173-6187-414B-9A3E-58899BC3AF3B}" type="slidenum">
              <a:rPr lang="uk-UA" altLang="ru-RU"/>
              <a:pPr/>
              <a:t>‹#›</a:t>
            </a:fld>
            <a:endParaRPr lang="uk-UA" alt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444E3E28-6186-4822-88A6-B1002A899D4A}" type="slidenum">
              <a:rPr lang="uk-UA" altLang="ru-RU"/>
              <a:pPr/>
              <a:t>‹#›</a:t>
            </a:fld>
            <a:endParaRPr lang="uk-UA" altLang="ru-RU"/>
          </a:p>
        </p:txBody>
      </p:sp>
    </p:spTree>
    <p:extLst>
      <p:ext uri="{BB962C8B-B14F-4D97-AF65-F5344CB8AC3E}">
        <p14:creationId xmlns:p14="http://schemas.microsoft.com/office/powerpoint/2010/main" val="1201396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77073A0E-6AF3-4780-83D9-148119187C94}" type="slidenum">
              <a:rPr lang="uk-UA" altLang="ru-RU"/>
              <a:pPr/>
              <a:t>‹#›</a:t>
            </a:fld>
            <a:endParaRPr lang="uk-UA" altLang="ru-RU"/>
          </a:p>
        </p:txBody>
      </p:sp>
    </p:spTree>
    <p:extLst>
      <p:ext uri="{BB962C8B-B14F-4D97-AF65-F5344CB8AC3E}">
        <p14:creationId xmlns:p14="http://schemas.microsoft.com/office/powerpoint/2010/main" val="2009441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BACAE250-FEC5-4BC1-968C-786E39858BD9}" type="slidenum">
              <a:rPr lang="uk-UA" altLang="ru-RU"/>
              <a:pPr/>
              <a:t>‹#›</a:t>
            </a:fld>
            <a:endParaRPr lang="uk-UA" altLang="ru-RU"/>
          </a:p>
        </p:txBody>
      </p:sp>
    </p:spTree>
    <p:extLst>
      <p:ext uri="{BB962C8B-B14F-4D97-AF65-F5344CB8AC3E}">
        <p14:creationId xmlns:p14="http://schemas.microsoft.com/office/powerpoint/2010/main" val="1793204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uk-UA" altLang="ru-RU"/>
          </a:p>
        </p:txBody>
      </p:sp>
      <p:sp>
        <p:nvSpPr>
          <p:cNvPr id="8" name="Нижний колонтитул 7"/>
          <p:cNvSpPr>
            <a:spLocks noGrp="1"/>
          </p:cNvSpPr>
          <p:nvPr>
            <p:ph type="ftr" sz="quarter" idx="11"/>
          </p:nvPr>
        </p:nvSpPr>
        <p:spPr/>
        <p:txBody>
          <a:bodyPr/>
          <a:lstStyle>
            <a:lvl1pPr>
              <a:defRPr/>
            </a:lvl1pPr>
          </a:lstStyle>
          <a:p>
            <a:endParaRPr lang="uk-UA" altLang="ru-RU"/>
          </a:p>
        </p:txBody>
      </p:sp>
      <p:sp>
        <p:nvSpPr>
          <p:cNvPr id="9" name="Номер слайда 8"/>
          <p:cNvSpPr>
            <a:spLocks noGrp="1"/>
          </p:cNvSpPr>
          <p:nvPr>
            <p:ph type="sldNum" sz="quarter" idx="12"/>
          </p:nvPr>
        </p:nvSpPr>
        <p:spPr/>
        <p:txBody>
          <a:bodyPr/>
          <a:lstStyle>
            <a:lvl1pPr>
              <a:defRPr/>
            </a:lvl1pPr>
          </a:lstStyle>
          <a:p>
            <a:fld id="{506E130B-7FC0-43D6-9646-4DE85B68C255}" type="slidenum">
              <a:rPr lang="uk-UA" altLang="ru-RU"/>
              <a:pPr/>
              <a:t>‹#›</a:t>
            </a:fld>
            <a:endParaRPr lang="uk-UA" altLang="ru-RU"/>
          </a:p>
        </p:txBody>
      </p:sp>
    </p:spTree>
    <p:extLst>
      <p:ext uri="{BB962C8B-B14F-4D97-AF65-F5344CB8AC3E}">
        <p14:creationId xmlns:p14="http://schemas.microsoft.com/office/powerpoint/2010/main" val="808726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uk-UA" altLang="ru-RU"/>
          </a:p>
        </p:txBody>
      </p:sp>
      <p:sp>
        <p:nvSpPr>
          <p:cNvPr id="4" name="Нижний колонтитул 3"/>
          <p:cNvSpPr>
            <a:spLocks noGrp="1"/>
          </p:cNvSpPr>
          <p:nvPr>
            <p:ph type="ftr" sz="quarter" idx="11"/>
          </p:nvPr>
        </p:nvSpPr>
        <p:spPr/>
        <p:txBody>
          <a:bodyPr/>
          <a:lstStyle>
            <a:lvl1pPr>
              <a:defRPr/>
            </a:lvl1pPr>
          </a:lstStyle>
          <a:p>
            <a:endParaRPr lang="uk-UA" altLang="ru-RU"/>
          </a:p>
        </p:txBody>
      </p:sp>
      <p:sp>
        <p:nvSpPr>
          <p:cNvPr id="5" name="Номер слайда 4"/>
          <p:cNvSpPr>
            <a:spLocks noGrp="1"/>
          </p:cNvSpPr>
          <p:nvPr>
            <p:ph type="sldNum" sz="quarter" idx="12"/>
          </p:nvPr>
        </p:nvSpPr>
        <p:spPr/>
        <p:txBody>
          <a:bodyPr/>
          <a:lstStyle>
            <a:lvl1pPr>
              <a:defRPr/>
            </a:lvl1pPr>
          </a:lstStyle>
          <a:p>
            <a:fld id="{07DA0C9A-91BF-412F-AE67-4CD37CC9A41A}" type="slidenum">
              <a:rPr lang="uk-UA" altLang="ru-RU"/>
              <a:pPr/>
              <a:t>‹#›</a:t>
            </a:fld>
            <a:endParaRPr lang="uk-UA" altLang="ru-RU"/>
          </a:p>
        </p:txBody>
      </p:sp>
    </p:spTree>
    <p:extLst>
      <p:ext uri="{BB962C8B-B14F-4D97-AF65-F5344CB8AC3E}">
        <p14:creationId xmlns:p14="http://schemas.microsoft.com/office/powerpoint/2010/main" val="1020910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uk-UA" altLang="ru-RU"/>
          </a:p>
        </p:txBody>
      </p:sp>
      <p:sp>
        <p:nvSpPr>
          <p:cNvPr id="3" name="Нижний колонтитул 2"/>
          <p:cNvSpPr>
            <a:spLocks noGrp="1"/>
          </p:cNvSpPr>
          <p:nvPr>
            <p:ph type="ftr" sz="quarter" idx="11"/>
          </p:nvPr>
        </p:nvSpPr>
        <p:spPr/>
        <p:txBody>
          <a:bodyPr/>
          <a:lstStyle>
            <a:lvl1pPr>
              <a:defRPr/>
            </a:lvl1pPr>
          </a:lstStyle>
          <a:p>
            <a:endParaRPr lang="uk-UA" altLang="ru-RU"/>
          </a:p>
        </p:txBody>
      </p:sp>
      <p:sp>
        <p:nvSpPr>
          <p:cNvPr id="4" name="Номер слайда 3"/>
          <p:cNvSpPr>
            <a:spLocks noGrp="1"/>
          </p:cNvSpPr>
          <p:nvPr>
            <p:ph type="sldNum" sz="quarter" idx="12"/>
          </p:nvPr>
        </p:nvSpPr>
        <p:spPr/>
        <p:txBody>
          <a:bodyPr/>
          <a:lstStyle>
            <a:lvl1pPr>
              <a:defRPr/>
            </a:lvl1pPr>
          </a:lstStyle>
          <a:p>
            <a:fld id="{10209860-1128-43E0-B4B6-F68B628E7343}" type="slidenum">
              <a:rPr lang="uk-UA" altLang="ru-RU"/>
              <a:pPr/>
              <a:t>‹#›</a:t>
            </a:fld>
            <a:endParaRPr lang="uk-UA" altLang="ru-RU"/>
          </a:p>
        </p:txBody>
      </p:sp>
    </p:spTree>
    <p:extLst>
      <p:ext uri="{BB962C8B-B14F-4D97-AF65-F5344CB8AC3E}">
        <p14:creationId xmlns:p14="http://schemas.microsoft.com/office/powerpoint/2010/main" val="3303538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66723663-F27F-487B-A555-46A7EABE1B43}" type="slidenum">
              <a:rPr lang="uk-UA" altLang="ru-RU"/>
              <a:pPr/>
              <a:t>‹#›</a:t>
            </a:fld>
            <a:endParaRPr lang="uk-UA" altLang="ru-RU"/>
          </a:p>
        </p:txBody>
      </p:sp>
    </p:spTree>
    <p:extLst>
      <p:ext uri="{BB962C8B-B14F-4D97-AF65-F5344CB8AC3E}">
        <p14:creationId xmlns:p14="http://schemas.microsoft.com/office/powerpoint/2010/main" val="29759640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90B31880-A3D6-42A1-AA02-F926105F6A92}" type="slidenum">
              <a:rPr lang="uk-UA" altLang="ru-RU"/>
              <a:pPr/>
              <a:t>‹#›</a:t>
            </a:fld>
            <a:endParaRPr lang="uk-UA" altLang="ru-RU"/>
          </a:p>
        </p:txBody>
      </p:sp>
    </p:spTree>
    <p:extLst>
      <p:ext uri="{BB962C8B-B14F-4D97-AF65-F5344CB8AC3E}">
        <p14:creationId xmlns:p14="http://schemas.microsoft.com/office/powerpoint/2010/main" val="21075779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16F1F07B-8107-437D-B7E5-AD006B97D04A}" type="slidenum">
              <a:rPr lang="uk-UA" altLang="ru-RU"/>
              <a:pPr/>
              <a:t>‹#›</a:t>
            </a:fld>
            <a:endParaRPr lang="uk-UA" altLang="ru-RU"/>
          </a:p>
        </p:txBody>
      </p:sp>
    </p:spTree>
    <p:extLst>
      <p:ext uri="{BB962C8B-B14F-4D97-AF65-F5344CB8AC3E}">
        <p14:creationId xmlns:p14="http://schemas.microsoft.com/office/powerpoint/2010/main" val="42704649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43700" y="277813"/>
            <a:ext cx="19431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914400" y="277813"/>
            <a:ext cx="56769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5887CAD3-6A94-48E3-B6C2-22215B65D089}" type="slidenum">
              <a:rPr lang="uk-UA" altLang="ru-RU"/>
              <a:pPr/>
              <a:t>‹#›</a:t>
            </a:fld>
            <a:endParaRPr lang="uk-UA" altLang="ru-RU"/>
          </a:p>
        </p:txBody>
      </p:sp>
    </p:spTree>
    <p:extLst>
      <p:ext uri="{BB962C8B-B14F-4D97-AF65-F5344CB8AC3E}">
        <p14:creationId xmlns:p14="http://schemas.microsoft.com/office/powerpoint/2010/main" val="128656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a:t>Образец заголовка</a:t>
            </a:r>
          </a:p>
        </p:txBody>
      </p:sp>
      <p:sp>
        <p:nvSpPr>
          <p:cNvPr id="3" name="Текст 2"/>
          <p:cNvSpPr>
            <a:spLocks noGrp="1"/>
          </p:cNvSpPr>
          <p:nvPr>
            <p:ph type="body" sz="half" idx="1"/>
          </p:nvPr>
        </p:nvSpPr>
        <p:spPr>
          <a:xfrm>
            <a:off x="914400" y="1600200"/>
            <a:ext cx="38100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Картинка 3"/>
          <p:cNvSpPr>
            <a:spLocks noGrp="1"/>
          </p:cNvSpPr>
          <p:nvPr>
            <p:ph type="clipArt" sz="half" idx="2"/>
          </p:nvPr>
        </p:nvSpPr>
        <p:spPr>
          <a:xfrm>
            <a:off x="4876800" y="1600200"/>
            <a:ext cx="3810000" cy="4530725"/>
          </a:xfrm>
        </p:spPr>
        <p:txBody>
          <a:bodyPr/>
          <a:lstStyle/>
          <a:p>
            <a:endParaRPr lang="ru-RU"/>
          </a:p>
        </p:txBody>
      </p:sp>
      <p:sp>
        <p:nvSpPr>
          <p:cNvPr id="5" name="Дата 4"/>
          <p:cNvSpPr>
            <a:spLocks noGrp="1"/>
          </p:cNvSpPr>
          <p:nvPr>
            <p:ph type="dt" sz="half" idx="10"/>
          </p:nvPr>
        </p:nvSpPr>
        <p:spPr>
          <a:xfrm>
            <a:off x="914400" y="6251575"/>
            <a:ext cx="1981200" cy="457200"/>
          </a:xfrm>
        </p:spPr>
        <p:txBody>
          <a:bodyPr/>
          <a:lstStyle>
            <a:lvl1pPr>
              <a:defRPr/>
            </a:lvl1pPr>
          </a:lstStyle>
          <a:p>
            <a:endParaRPr lang="uk-UA" altLang="ru-RU"/>
          </a:p>
        </p:txBody>
      </p:sp>
      <p:sp>
        <p:nvSpPr>
          <p:cNvPr id="6" name="Нижний колонтитул 5"/>
          <p:cNvSpPr>
            <a:spLocks noGrp="1"/>
          </p:cNvSpPr>
          <p:nvPr>
            <p:ph type="ftr" sz="quarter" idx="11"/>
          </p:nvPr>
        </p:nvSpPr>
        <p:spPr>
          <a:xfrm>
            <a:off x="3352800" y="6248400"/>
            <a:ext cx="2971800" cy="457200"/>
          </a:xfrm>
        </p:spPr>
        <p:txBody>
          <a:bodyPr/>
          <a:lstStyle>
            <a:lvl1pPr>
              <a:defRPr/>
            </a:lvl1pPr>
          </a:lstStyle>
          <a:p>
            <a:endParaRPr lang="uk-UA" altLang="ru-RU"/>
          </a:p>
        </p:txBody>
      </p:sp>
      <p:sp>
        <p:nvSpPr>
          <p:cNvPr id="7" name="Номер слайда 6"/>
          <p:cNvSpPr>
            <a:spLocks noGrp="1"/>
          </p:cNvSpPr>
          <p:nvPr>
            <p:ph type="sldNum" sz="quarter" idx="12"/>
          </p:nvPr>
        </p:nvSpPr>
        <p:spPr>
          <a:xfrm>
            <a:off x="6781800" y="6248400"/>
            <a:ext cx="1905000" cy="457200"/>
          </a:xfrm>
        </p:spPr>
        <p:txBody>
          <a:bodyPr/>
          <a:lstStyle>
            <a:lvl1pPr>
              <a:defRPr/>
            </a:lvl1pPr>
          </a:lstStyle>
          <a:p>
            <a:fld id="{28C80738-64E7-4C94-B8C1-1407A07EB906}" type="slidenum">
              <a:rPr lang="uk-UA" altLang="ru-RU"/>
              <a:pPr/>
              <a:t>‹#›</a:t>
            </a:fld>
            <a:endParaRPr lang="uk-UA" altLang="ru-RU"/>
          </a:p>
        </p:txBody>
      </p:sp>
    </p:spTree>
    <p:extLst>
      <p:ext uri="{BB962C8B-B14F-4D97-AF65-F5344CB8AC3E}">
        <p14:creationId xmlns:p14="http://schemas.microsoft.com/office/powerpoint/2010/main" val="12000104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hart" preserve="1">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a:t>Образец заголовка</a:t>
            </a:r>
          </a:p>
        </p:txBody>
      </p:sp>
      <p:sp>
        <p:nvSpPr>
          <p:cNvPr id="3" name="Текст 2"/>
          <p:cNvSpPr>
            <a:spLocks noGrp="1"/>
          </p:cNvSpPr>
          <p:nvPr>
            <p:ph type="body" sz="half" idx="1"/>
          </p:nvPr>
        </p:nvSpPr>
        <p:spPr>
          <a:xfrm>
            <a:off x="914400" y="1600200"/>
            <a:ext cx="38100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иаграмма 3"/>
          <p:cNvSpPr>
            <a:spLocks noGrp="1"/>
          </p:cNvSpPr>
          <p:nvPr>
            <p:ph type="chart" sz="half" idx="2"/>
          </p:nvPr>
        </p:nvSpPr>
        <p:spPr>
          <a:xfrm>
            <a:off x="4876800" y="1600200"/>
            <a:ext cx="3810000" cy="4530725"/>
          </a:xfrm>
        </p:spPr>
        <p:txBody>
          <a:bodyPr/>
          <a:lstStyle/>
          <a:p>
            <a:endParaRPr lang="ru-RU"/>
          </a:p>
        </p:txBody>
      </p:sp>
      <p:sp>
        <p:nvSpPr>
          <p:cNvPr id="5" name="Дата 4"/>
          <p:cNvSpPr>
            <a:spLocks noGrp="1"/>
          </p:cNvSpPr>
          <p:nvPr>
            <p:ph type="dt" sz="half" idx="10"/>
          </p:nvPr>
        </p:nvSpPr>
        <p:spPr>
          <a:xfrm>
            <a:off x="914400" y="6251575"/>
            <a:ext cx="1981200" cy="457200"/>
          </a:xfrm>
        </p:spPr>
        <p:txBody>
          <a:bodyPr/>
          <a:lstStyle>
            <a:lvl1pPr>
              <a:defRPr/>
            </a:lvl1pPr>
          </a:lstStyle>
          <a:p>
            <a:endParaRPr lang="uk-UA" altLang="ru-RU"/>
          </a:p>
        </p:txBody>
      </p:sp>
      <p:sp>
        <p:nvSpPr>
          <p:cNvPr id="6" name="Нижний колонтитул 5"/>
          <p:cNvSpPr>
            <a:spLocks noGrp="1"/>
          </p:cNvSpPr>
          <p:nvPr>
            <p:ph type="ftr" sz="quarter" idx="11"/>
          </p:nvPr>
        </p:nvSpPr>
        <p:spPr>
          <a:xfrm>
            <a:off x="3352800" y="6248400"/>
            <a:ext cx="2971800" cy="457200"/>
          </a:xfrm>
        </p:spPr>
        <p:txBody>
          <a:bodyPr/>
          <a:lstStyle>
            <a:lvl1pPr>
              <a:defRPr/>
            </a:lvl1pPr>
          </a:lstStyle>
          <a:p>
            <a:endParaRPr lang="uk-UA" altLang="ru-RU"/>
          </a:p>
        </p:txBody>
      </p:sp>
      <p:sp>
        <p:nvSpPr>
          <p:cNvPr id="7" name="Номер слайда 6"/>
          <p:cNvSpPr>
            <a:spLocks noGrp="1"/>
          </p:cNvSpPr>
          <p:nvPr>
            <p:ph type="sldNum" sz="quarter" idx="12"/>
          </p:nvPr>
        </p:nvSpPr>
        <p:spPr>
          <a:xfrm>
            <a:off x="6781800" y="6248400"/>
            <a:ext cx="1905000" cy="457200"/>
          </a:xfrm>
        </p:spPr>
        <p:txBody>
          <a:bodyPr/>
          <a:lstStyle>
            <a:lvl1pPr>
              <a:defRPr/>
            </a:lvl1pPr>
          </a:lstStyle>
          <a:p>
            <a:fld id="{3066F460-7DA3-41D2-B3DD-26693D674AEF}" type="slidenum">
              <a:rPr lang="uk-UA" altLang="ru-RU"/>
              <a:pPr/>
              <a:t>‹#›</a:t>
            </a:fld>
            <a:endParaRPr lang="uk-UA" altLang="ru-RU"/>
          </a:p>
        </p:txBody>
      </p:sp>
    </p:spTree>
    <p:extLst>
      <p:ext uri="{BB962C8B-B14F-4D97-AF65-F5344CB8AC3E}">
        <p14:creationId xmlns:p14="http://schemas.microsoft.com/office/powerpoint/2010/main" val="2996185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clipArtAndTx" preserve="1">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a:t>Образец заголовка</a:t>
            </a:r>
          </a:p>
        </p:txBody>
      </p:sp>
      <p:sp>
        <p:nvSpPr>
          <p:cNvPr id="3" name="Картинка 2"/>
          <p:cNvSpPr>
            <a:spLocks noGrp="1"/>
          </p:cNvSpPr>
          <p:nvPr>
            <p:ph type="clipArt" sz="half" idx="1"/>
          </p:nvPr>
        </p:nvSpPr>
        <p:spPr>
          <a:xfrm>
            <a:off x="914400" y="1600200"/>
            <a:ext cx="3810000" cy="4530725"/>
          </a:xfrm>
        </p:spPr>
        <p:txBody>
          <a:bodyPr/>
          <a:lstStyle/>
          <a:p>
            <a:endParaRPr lang="ru-RU"/>
          </a:p>
        </p:txBody>
      </p:sp>
      <p:sp>
        <p:nvSpPr>
          <p:cNvPr id="4" name="Текст 3"/>
          <p:cNvSpPr>
            <a:spLocks noGrp="1"/>
          </p:cNvSpPr>
          <p:nvPr>
            <p:ph type="body" sz="half" idx="2"/>
          </p:nvPr>
        </p:nvSpPr>
        <p:spPr>
          <a:xfrm>
            <a:off x="4876800" y="1600200"/>
            <a:ext cx="38100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914400" y="6251575"/>
            <a:ext cx="1981200" cy="457200"/>
          </a:xfrm>
        </p:spPr>
        <p:txBody>
          <a:bodyPr/>
          <a:lstStyle>
            <a:lvl1pPr>
              <a:defRPr/>
            </a:lvl1pPr>
          </a:lstStyle>
          <a:p>
            <a:endParaRPr lang="uk-UA" altLang="ru-RU"/>
          </a:p>
        </p:txBody>
      </p:sp>
      <p:sp>
        <p:nvSpPr>
          <p:cNvPr id="6" name="Нижний колонтитул 5"/>
          <p:cNvSpPr>
            <a:spLocks noGrp="1"/>
          </p:cNvSpPr>
          <p:nvPr>
            <p:ph type="ftr" sz="quarter" idx="11"/>
          </p:nvPr>
        </p:nvSpPr>
        <p:spPr>
          <a:xfrm>
            <a:off x="3352800" y="6248400"/>
            <a:ext cx="2971800" cy="457200"/>
          </a:xfrm>
        </p:spPr>
        <p:txBody>
          <a:bodyPr/>
          <a:lstStyle>
            <a:lvl1pPr>
              <a:defRPr/>
            </a:lvl1pPr>
          </a:lstStyle>
          <a:p>
            <a:endParaRPr lang="uk-UA" altLang="ru-RU"/>
          </a:p>
        </p:txBody>
      </p:sp>
      <p:sp>
        <p:nvSpPr>
          <p:cNvPr id="7" name="Номер слайда 6"/>
          <p:cNvSpPr>
            <a:spLocks noGrp="1"/>
          </p:cNvSpPr>
          <p:nvPr>
            <p:ph type="sldNum" sz="quarter" idx="12"/>
          </p:nvPr>
        </p:nvSpPr>
        <p:spPr>
          <a:xfrm>
            <a:off x="6781800" y="6248400"/>
            <a:ext cx="1905000" cy="457200"/>
          </a:xfrm>
        </p:spPr>
        <p:txBody>
          <a:bodyPr/>
          <a:lstStyle>
            <a:lvl1pPr>
              <a:defRPr/>
            </a:lvl1pPr>
          </a:lstStyle>
          <a:p>
            <a:fld id="{3366D1F9-FE77-4D0A-99AB-F151379AFF87}" type="slidenum">
              <a:rPr lang="uk-UA" altLang="ru-RU"/>
              <a:pPr/>
              <a:t>‹#›</a:t>
            </a:fld>
            <a:endParaRPr lang="uk-UA" altLang="ru-RU"/>
          </a:p>
        </p:txBody>
      </p:sp>
    </p:spTree>
    <p:extLst>
      <p:ext uri="{BB962C8B-B14F-4D97-AF65-F5344CB8AC3E}">
        <p14:creationId xmlns:p14="http://schemas.microsoft.com/office/powerpoint/2010/main" val="303359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a:t>Образец заголовка</a:t>
            </a:r>
          </a:p>
        </p:txBody>
      </p:sp>
      <p:sp>
        <p:nvSpPr>
          <p:cNvPr id="3" name="Рисунок SmartArt 2"/>
          <p:cNvSpPr>
            <a:spLocks noGrp="1"/>
          </p:cNvSpPr>
          <p:nvPr>
            <p:ph type="dgm" idx="1"/>
          </p:nvPr>
        </p:nvSpPr>
        <p:spPr>
          <a:xfrm>
            <a:off x="914400" y="1600200"/>
            <a:ext cx="7772400" cy="4530725"/>
          </a:xfrm>
        </p:spPr>
        <p:txBody>
          <a:bodyPr/>
          <a:lstStyle/>
          <a:p>
            <a:endParaRPr lang="ru-RU"/>
          </a:p>
        </p:txBody>
      </p:sp>
      <p:sp>
        <p:nvSpPr>
          <p:cNvPr id="4" name="Дата 3"/>
          <p:cNvSpPr>
            <a:spLocks noGrp="1"/>
          </p:cNvSpPr>
          <p:nvPr>
            <p:ph type="dt" sz="half" idx="10"/>
          </p:nvPr>
        </p:nvSpPr>
        <p:spPr>
          <a:xfrm>
            <a:off x="914400" y="6251575"/>
            <a:ext cx="1981200" cy="457200"/>
          </a:xfrm>
        </p:spPr>
        <p:txBody>
          <a:bodyPr/>
          <a:lstStyle>
            <a:lvl1pPr>
              <a:defRPr/>
            </a:lvl1pPr>
          </a:lstStyle>
          <a:p>
            <a:endParaRPr lang="uk-UA" altLang="ru-RU"/>
          </a:p>
        </p:txBody>
      </p:sp>
      <p:sp>
        <p:nvSpPr>
          <p:cNvPr id="5" name="Нижний колонтитул 4"/>
          <p:cNvSpPr>
            <a:spLocks noGrp="1"/>
          </p:cNvSpPr>
          <p:nvPr>
            <p:ph type="ftr" sz="quarter" idx="11"/>
          </p:nvPr>
        </p:nvSpPr>
        <p:spPr>
          <a:xfrm>
            <a:off x="3352800" y="6248400"/>
            <a:ext cx="2971800" cy="457200"/>
          </a:xfrm>
        </p:spPr>
        <p:txBody>
          <a:bodyPr/>
          <a:lstStyle>
            <a:lvl1pPr>
              <a:defRPr/>
            </a:lvl1pPr>
          </a:lstStyle>
          <a:p>
            <a:endParaRPr lang="uk-UA" altLang="ru-RU"/>
          </a:p>
        </p:txBody>
      </p:sp>
      <p:sp>
        <p:nvSpPr>
          <p:cNvPr id="6" name="Номер слайда 5"/>
          <p:cNvSpPr>
            <a:spLocks noGrp="1"/>
          </p:cNvSpPr>
          <p:nvPr>
            <p:ph type="sldNum" sz="quarter" idx="12"/>
          </p:nvPr>
        </p:nvSpPr>
        <p:spPr>
          <a:xfrm>
            <a:off x="6781800" y="6248400"/>
            <a:ext cx="1905000" cy="457200"/>
          </a:xfrm>
        </p:spPr>
        <p:txBody>
          <a:bodyPr/>
          <a:lstStyle>
            <a:lvl1pPr>
              <a:defRPr/>
            </a:lvl1pPr>
          </a:lstStyle>
          <a:p>
            <a:fld id="{1A5A7191-199E-4121-A62A-0C63C720BC18}" type="slidenum">
              <a:rPr lang="uk-UA" altLang="ru-RU"/>
              <a:pPr/>
              <a:t>‹#›</a:t>
            </a:fld>
            <a:endParaRPr lang="uk-UA" altLang="ru-RU"/>
          </a:p>
        </p:txBody>
      </p:sp>
    </p:spTree>
    <p:extLst>
      <p:ext uri="{BB962C8B-B14F-4D97-AF65-F5344CB8AC3E}">
        <p14:creationId xmlns:p14="http://schemas.microsoft.com/office/powerpoint/2010/main" val="15484695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a:t>Образец заголовка</a:t>
            </a:r>
          </a:p>
        </p:txBody>
      </p:sp>
      <p:sp>
        <p:nvSpPr>
          <p:cNvPr id="3" name="Текст 2"/>
          <p:cNvSpPr>
            <a:spLocks noGrp="1"/>
          </p:cNvSpPr>
          <p:nvPr>
            <p:ph type="body" sz="half" idx="1"/>
          </p:nvPr>
        </p:nvSpPr>
        <p:spPr>
          <a:xfrm>
            <a:off x="914400" y="1600200"/>
            <a:ext cx="38100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876800" y="1600200"/>
            <a:ext cx="3810000" cy="21891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876800" y="3941763"/>
            <a:ext cx="3810000" cy="218916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914400" y="6251575"/>
            <a:ext cx="1981200" cy="457200"/>
          </a:xfrm>
        </p:spPr>
        <p:txBody>
          <a:bodyPr/>
          <a:lstStyle>
            <a:lvl1pPr>
              <a:defRPr/>
            </a:lvl1pPr>
          </a:lstStyle>
          <a:p>
            <a:endParaRPr lang="uk-UA" altLang="ru-RU"/>
          </a:p>
        </p:txBody>
      </p:sp>
      <p:sp>
        <p:nvSpPr>
          <p:cNvPr id="7" name="Нижний колонтитул 6"/>
          <p:cNvSpPr>
            <a:spLocks noGrp="1"/>
          </p:cNvSpPr>
          <p:nvPr>
            <p:ph type="ftr" sz="quarter" idx="11"/>
          </p:nvPr>
        </p:nvSpPr>
        <p:spPr>
          <a:xfrm>
            <a:off x="3352800" y="6248400"/>
            <a:ext cx="2971800" cy="457200"/>
          </a:xfrm>
        </p:spPr>
        <p:txBody>
          <a:bodyPr/>
          <a:lstStyle>
            <a:lvl1pPr>
              <a:defRPr/>
            </a:lvl1pPr>
          </a:lstStyle>
          <a:p>
            <a:endParaRPr lang="uk-UA" altLang="ru-RU"/>
          </a:p>
        </p:txBody>
      </p:sp>
      <p:sp>
        <p:nvSpPr>
          <p:cNvPr id="8" name="Номер слайда 7"/>
          <p:cNvSpPr>
            <a:spLocks noGrp="1"/>
          </p:cNvSpPr>
          <p:nvPr>
            <p:ph type="sldNum" sz="quarter" idx="12"/>
          </p:nvPr>
        </p:nvSpPr>
        <p:spPr>
          <a:xfrm>
            <a:off x="6781800" y="6248400"/>
            <a:ext cx="1905000" cy="457200"/>
          </a:xfrm>
        </p:spPr>
        <p:txBody>
          <a:bodyPr/>
          <a:lstStyle>
            <a:lvl1pPr>
              <a:defRPr/>
            </a:lvl1pPr>
          </a:lstStyle>
          <a:p>
            <a:fld id="{44CA5BC4-3931-4612-AB26-FC9D8D24EE26}" type="slidenum">
              <a:rPr lang="uk-UA" altLang="ru-RU"/>
              <a:pPr/>
              <a:t>‹#›</a:t>
            </a:fld>
            <a:endParaRPr lang="uk-UA" altLang="ru-RU"/>
          </a:p>
        </p:txBody>
      </p:sp>
    </p:spTree>
    <p:extLst>
      <p:ext uri="{BB962C8B-B14F-4D97-AF65-F5344CB8AC3E}">
        <p14:creationId xmlns:p14="http://schemas.microsoft.com/office/powerpoint/2010/main" val="1237350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32098" name="Group 2"/>
          <p:cNvGrpSpPr>
            <a:grpSpLocks/>
          </p:cNvGrpSpPr>
          <p:nvPr/>
        </p:nvGrpSpPr>
        <p:grpSpPr bwMode="auto">
          <a:xfrm>
            <a:off x="0" y="0"/>
            <a:ext cx="9144000" cy="6856413"/>
            <a:chOff x="0" y="0"/>
            <a:chExt cx="5760" cy="4319"/>
          </a:xfrm>
        </p:grpSpPr>
        <p:sp>
          <p:nvSpPr>
            <p:cNvPr id="132099"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0"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1"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2"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3"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132104"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5"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6"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7"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8"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09"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0"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1"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2"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3"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4"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5"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6"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7"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8"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19"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132120"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1"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2"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3"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4"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5"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6"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7"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8"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29"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30"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31"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32"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33"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34"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32135" name="Group 39"/>
            <p:cNvGrpSpPr>
              <a:grpSpLocks/>
            </p:cNvGrpSpPr>
            <p:nvPr userDrawn="1"/>
          </p:nvGrpSpPr>
          <p:grpSpPr bwMode="auto">
            <a:xfrm>
              <a:off x="0" y="1632"/>
              <a:ext cx="5758" cy="1858"/>
              <a:chOff x="0" y="1632"/>
              <a:chExt cx="5758" cy="1858"/>
            </a:xfrm>
          </p:grpSpPr>
          <p:sp>
            <p:nvSpPr>
              <p:cNvPr id="132136"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2137"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sp>
        <p:nvSpPr>
          <p:cNvPr id="132138"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uk-UA" altLang="ru-RU" noProof="0"/>
              <a:t>Образец заголовка</a:t>
            </a:r>
          </a:p>
        </p:txBody>
      </p:sp>
      <p:sp>
        <p:nvSpPr>
          <p:cNvPr id="13213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uk-UA" altLang="ru-RU" noProof="0"/>
              <a:t>Образец подзаголовка</a:t>
            </a:r>
          </a:p>
        </p:txBody>
      </p:sp>
      <p:sp>
        <p:nvSpPr>
          <p:cNvPr id="132140" name="Rectangle 44"/>
          <p:cNvSpPr>
            <a:spLocks noGrp="1" noChangeArrowheads="1"/>
          </p:cNvSpPr>
          <p:nvPr>
            <p:ph type="dt" sz="quarter" idx="2"/>
          </p:nvPr>
        </p:nvSpPr>
        <p:spPr/>
        <p:txBody>
          <a:bodyPr/>
          <a:lstStyle>
            <a:lvl1pPr>
              <a:defRPr/>
            </a:lvl1pPr>
          </a:lstStyle>
          <a:p>
            <a:endParaRPr lang="uk-UA" altLang="ru-RU"/>
          </a:p>
        </p:txBody>
      </p:sp>
      <p:sp>
        <p:nvSpPr>
          <p:cNvPr id="132141" name="Rectangle 45"/>
          <p:cNvSpPr>
            <a:spLocks noGrp="1" noChangeArrowheads="1"/>
          </p:cNvSpPr>
          <p:nvPr>
            <p:ph type="ftr" sz="quarter" idx="3"/>
          </p:nvPr>
        </p:nvSpPr>
        <p:spPr/>
        <p:txBody>
          <a:bodyPr/>
          <a:lstStyle>
            <a:lvl1pPr>
              <a:defRPr/>
            </a:lvl1pPr>
          </a:lstStyle>
          <a:p>
            <a:endParaRPr lang="uk-UA" altLang="ru-RU"/>
          </a:p>
        </p:txBody>
      </p:sp>
      <p:sp>
        <p:nvSpPr>
          <p:cNvPr id="132142" name="Rectangle 46"/>
          <p:cNvSpPr>
            <a:spLocks noGrp="1" noChangeArrowheads="1"/>
          </p:cNvSpPr>
          <p:nvPr>
            <p:ph type="sldNum" sz="quarter" idx="4"/>
          </p:nvPr>
        </p:nvSpPr>
        <p:spPr/>
        <p:txBody>
          <a:bodyPr/>
          <a:lstStyle>
            <a:lvl1pPr>
              <a:defRPr/>
            </a:lvl1pPr>
          </a:lstStyle>
          <a:p>
            <a:fld id="{D4E34A50-E566-4379-B8EF-D0055E8EB8CC}" type="slidenum">
              <a:rPr lang="uk-UA" altLang="ru-RU"/>
              <a:pPr/>
              <a:t>‹#›</a:t>
            </a:fld>
            <a:endParaRPr lang="uk-UA" alt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FA4C96FC-5A81-4E9C-A0B3-356374EA415D}" type="slidenum">
              <a:rPr lang="uk-UA" altLang="ru-RU"/>
              <a:pPr/>
              <a:t>‹#›</a:t>
            </a:fld>
            <a:endParaRPr lang="uk-UA" altLang="ru-RU"/>
          </a:p>
        </p:txBody>
      </p:sp>
    </p:spTree>
    <p:extLst>
      <p:ext uri="{BB962C8B-B14F-4D97-AF65-F5344CB8AC3E}">
        <p14:creationId xmlns:p14="http://schemas.microsoft.com/office/powerpoint/2010/main" val="3013963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204CB177-750B-4B66-B146-1DE158C715E8}" type="slidenum">
              <a:rPr lang="uk-UA" altLang="ru-RU"/>
              <a:pPr/>
              <a:t>‹#›</a:t>
            </a:fld>
            <a:endParaRPr lang="uk-UA" altLang="ru-RU"/>
          </a:p>
        </p:txBody>
      </p:sp>
    </p:spTree>
    <p:extLst>
      <p:ext uri="{BB962C8B-B14F-4D97-AF65-F5344CB8AC3E}">
        <p14:creationId xmlns:p14="http://schemas.microsoft.com/office/powerpoint/2010/main" val="12613927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D075D9BD-1B8D-476C-A438-556A2080950D}" type="slidenum">
              <a:rPr lang="uk-UA" altLang="ru-RU"/>
              <a:pPr/>
              <a:t>‹#›</a:t>
            </a:fld>
            <a:endParaRPr lang="uk-UA" altLang="ru-RU"/>
          </a:p>
        </p:txBody>
      </p:sp>
    </p:spTree>
    <p:extLst>
      <p:ext uri="{BB962C8B-B14F-4D97-AF65-F5344CB8AC3E}">
        <p14:creationId xmlns:p14="http://schemas.microsoft.com/office/powerpoint/2010/main" val="32160977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uk-UA" altLang="ru-RU"/>
          </a:p>
        </p:txBody>
      </p:sp>
      <p:sp>
        <p:nvSpPr>
          <p:cNvPr id="8" name="Нижний колонтитул 7"/>
          <p:cNvSpPr>
            <a:spLocks noGrp="1"/>
          </p:cNvSpPr>
          <p:nvPr>
            <p:ph type="ftr" sz="quarter" idx="11"/>
          </p:nvPr>
        </p:nvSpPr>
        <p:spPr/>
        <p:txBody>
          <a:bodyPr/>
          <a:lstStyle>
            <a:lvl1pPr>
              <a:defRPr/>
            </a:lvl1pPr>
          </a:lstStyle>
          <a:p>
            <a:endParaRPr lang="uk-UA" altLang="ru-RU"/>
          </a:p>
        </p:txBody>
      </p:sp>
      <p:sp>
        <p:nvSpPr>
          <p:cNvPr id="9" name="Номер слайда 8"/>
          <p:cNvSpPr>
            <a:spLocks noGrp="1"/>
          </p:cNvSpPr>
          <p:nvPr>
            <p:ph type="sldNum" sz="quarter" idx="12"/>
          </p:nvPr>
        </p:nvSpPr>
        <p:spPr/>
        <p:txBody>
          <a:bodyPr/>
          <a:lstStyle>
            <a:lvl1pPr>
              <a:defRPr/>
            </a:lvl1pPr>
          </a:lstStyle>
          <a:p>
            <a:fld id="{9DEB5573-6645-4512-825C-FFF5504D11F1}" type="slidenum">
              <a:rPr lang="uk-UA" altLang="ru-RU"/>
              <a:pPr/>
              <a:t>‹#›</a:t>
            </a:fld>
            <a:endParaRPr lang="uk-UA" altLang="ru-RU"/>
          </a:p>
        </p:txBody>
      </p:sp>
    </p:spTree>
    <p:extLst>
      <p:ext uri="{BB962C8B-B14F-4D97-AF65-F5344CB8AC3E}">
        <p14:creationId xmlns:p14="http://schemas.microsoft.com/office/powerpoint/2010/main" val="33198879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uk-UA" altLang="ru-RU"/>
          </a:p>
        </p:txBody>
      </p:sp>
      <p:sp>
        <p:nvSpPr>
          <p:cNvPr id="4" name="Нижний колонтитул 3"/>
          <p:cNvSpPr>
            <a:spLocks noGrp="1"/>
          </p:cNvSpPr>
          <p:nvPr>
            <p:ph type="ftr" sz="quarter" idx="11"/>
          </p:nvPr>
        </p:nvSpPr>
        <p:spPr/>
        <p:txBody>
          <a:bodyPr/>
          <a:lstStyle>
            <a:lvl1pPr>
              <a:defRPr/>
            </a:lvl1pPr>
          </a:lstStyle>
          <a:p>
            <a:endParaRPr lang="uk-UA" altLang="ru-RU"/>
          </a:p>
        </p:txBody>
      </p:sp>
      <p:sp>
        <p:nvSpPr>
          <p:cNvPr id="5" name="Номер слайда 4"/>
          <p:cNvSpPr>
            <a:spLocks noGrp="1"/>
          </p:cNvSpPr>
          <p:nvPr>
            <p:ph type="sldNum" sz="quarter" idx="12"/>
          </p:nvPr>
        </p:nvSpPr>
        <p:spPr/>
        <p:txBody>
          <a:bodyPr/>
          <a:lstStyle>
            <a:lvl1pPr>
              <a:defRPr/>
            </a:lvl1pPr>
          </a:lstStyle>
          <a:p>
            <a:fld id="{B2D60009-DD2B-4988-85CA-C66FB96E6B25}" type="slidenum">
              <a:rPr lang="uk-UA" altLang="ru-RU"/>
              <a:pPr/>
              <a:t>‹#›</a:t>
            </a:fld>
            <a:endParaRPr lang="uk-UA" altLang="ru-RU"/>
          </a:p>
        </p:txBody>
      </p:sp>
    </p:spTree>
    <p:extLst>
      <p:ext uri="{BB962C8B-B14F-4D97-AF65-F5344CB8AC3E}">
        <p14:creationId xmlns:p14="http://schemas.microsoft.com/office/powerpoint/2010/main" val="1229910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uk-UA" altLang="ru-RU"/>
          </a:p>
        </p:txBody>
      </p:sp>
      <p:sp>
        <p:nvSpPr>
          <p:cNvPr id="3" name="Нижний колонтитул 2"/>
          <p:cNvSpPr>
            <a:spLocks noGrp="1"/>
          </p:cNvSpPr>
          <p:nvPr>
            <p:ph type="ftr" sz="quarter" idx="11"/>
          </p:nvPr>
        </p:nvSpPr>
        <p:spPr/>
        <p:txBody>
          <a:bodyPr/>
          <a:lstStyle>
            <a:lvl1pPr>
              <a:defRPr/>
            </a:lvl1pPr>
          </a:lstStyle>
          <a:p>
            <a:endParaRPr lang="uk-UA" altLang="ru-RU"/>
          </a:p>
        </p:txBody>
      </p:sp>
      <p:sp>
        <p:nvSpPr>
          <p:cNvPr id="4" name="Номер слайда 3"/>
          <p:cNvSpPr>
            <a:spLocks noGrp="1"/>
          </p:cNvSpPr>
          <p:nvPr>
            <p:ph type="sldNum" sz="quarter" idx="12"/>
          </p:nvPr>
        </p:nvSpPr>
        <p:spPr/>
        <p:txBody>
          <a:bodyPr/>
          <a:lstStyle>
            <a:lvl1pPr>
              <a:defRPr/>
            </a:lvl1pPr>
          </a:lstStyle>
          <a:p>
            <a:fld id="{044A7DF1-7994-4C44-B695-91069F6A185D}" type="slidenum">
              <a:rPr lang="uk-UA" altLang="ru-RU"/>
              <a:pPr/>
              <a:t>‹#›</a:t>
            </a:fld>
            <a:endParaRPr lang="uk-UA" altLang="ru-RU"/>
          </a:p>
        </p:txBody>
      </p:sp>
    </p:spTree>
    <p:extLst>
      <p:ext uri="{BB962C8B-B14F-4D97-AF65-F5344CB8AC3E}">
        <p14:creationId xmlns:p14="http://schemas.microsoft.com/office/powerpoint/2010/main" val="7840216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D3FDEC10-A302-451A-A1C4-82B40EDE4B04}" type="slidenum">
              <a:rPr lang="uk-UA" altLang="ru-RU"/>
              <a:pPr/>
              <a:t>‹#›</a:t>
            </a:fld>
            <a:endParaRPr lang="uk-UA" altLang="ru-RU"/>
          </a:p>
        </p:txBody>
      </p:sp>
    </p:spTree>
    <p:extLst>
      <p:ext uri="{BB962C8B-B14F-4D97-AF65-F5344CB8AC3E}">
        <p14:creationId xmlns:p14="http://schemas.microsoft.com/office/powerpoint/2010/main" val="38120973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C4E098C2-3BDC-4391-A245-BABEC6EBCC23}" type="slidenum">
              <a:rPr lang="uk-UA" altLang="ru-RU"/>
              <a:pPr/>
              <a:t>‹#›</a:t>
            </a:fld>
            <a:endParaRPr lang="uk-UA" altLang="ru-RU"/>
          </a:p>
        </p:txBody>
      </p:sp>
    </p:spTree>
    <p:extLst>
      <p:ext uri="{BB962C8B-B14F-4D97-AF65-F5344CB8AC3E}">
        <p14:creationId xmlns:p14="http://schemas.microsoft.com/office/powerpoint/2010/main" val="13478194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10F09C97-3697-4F58-86AA-D12E0D4B50E9}" type="slidenum">
              <a:rPr lang="uk-UA" altLang="ru-RU"/>
              <a:pPr/>
              <a:t>‹#›</a:t>
            </a:fld>
            <a:endParaRPr lang="uk-UA" altLang="ru-RU"/>
          </a:p>
        </p:txBody>
      </p:sp>
    </p:spTree>
    <p:extLst>
      <p:ext uri="{BB962C8B-B14F-4D97-AF65-F5344CB8AC3E}">
        <p14:creationId xmlns:p14="http://schemas.microsoft.com/office/powerpoint/2010/main" val="25681301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C2237BB0-2134-45AF-9A0F-E7DA976C6A3E}" type="slidenum">
              <a:rPr lang="uk-UA" altLang="ru-RU"/>
              <a:pPr/>
              <a:t>‹#›</a:t>
            </a:fld>
            <a:endParaRPr lang="uk-UA" altLang="ru-RU"/>
          </a:p>
        </p:txBody>
      </p:sp>
    </p:spTree>
    <p:extLst>
      <p:ext uri="{BB962C8B-B14F-4D97-AF65-F5344CB8AC3E}">
        <p14:creationId xmlns:p14="http://schemas.microsoft.com/office/powerpoint/2010/main" val="30288065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3638"/>
            <a:ext cx="2133600" cy="457200"/>
          </a:xfrm>
        </p:spPr>
        <p:txBody>
          <a:bodyPr/>
          <a:lstStyle>
            <a:lvl1pPr>
              <a:defRPr/>
            </a:lvl1pPr>
          </a:lstStyle>
          <a:p>
            <a:endParaRPr lang="uk-UA" alt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uk-UA" altLang="ru-RU"/>
          </a:p>
        </p:txBody>
      </p:sp>
      <p:sp>
        <p:nvSpPr>
          <p:cNvPr id="7" name="Номер слайда 6"/>
          <p:cNvSpPr>
            <a:spLocks noGrp="1"/>
          </p:cNvSpPr>
          <p:nvPr>
            <p:ph type="sldNum" sz="quarter" idx="12"/>
          </p:nvPr>
        </p:nvSpPr>
        <p:spPr>
          <a:xfrm>
            <a:off x="6553200" y="6243638"/>
            <a:ext cx="2133600" cy="457200"/>
          </a:xfrm>
        </p:spPr>
        <p:txBody>
          <a:bodyPr/>
          <a:lstStyle>
            <a:lvl1pPr>
              <a:defRPr/>
            </a:lvl1pPr>
          </a:lstStyle>
          <a:p>
            <a:fld id="{D47ECDA4-F937-4A11-A597-34265F035DC9}" type="slidenum">
              <a:rPr lang="uk-UA" altLang="ru-RU"/>
              <a:pPr/>
              <a:t>‹#›</a:t>
            </a:fld>
            <a:endParaRPr lang="uk-UA" altLang="ru-RU"/>
          </a:p>
        </p:txBody>
      </p:sp>
    </p:spTree>
    <p:extLst>
      <p:ext uri="{BB962C8B-B14F-4D97-AF65-F5344CB8AC3E}">
        <p14:creationId xmlns:p14="http://schemas.microsoft.com/office/powerpoint/2010/main" val="35626128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7570" name="Freeform 2"/>
          <p:cNvSpPr>
            <a:spLocks/>
          </p:cNvSpPr>
          <p:nvPr/>
        </p:nvSpPr>
        <p:spPr bwMode="blackWhite">
          <a:xfrm>
            <a:off x="20638" y="12700"/>
            <a:ext cx="8896350" cy="6780213"/>
          </a:xfrm>
          <a:custGeom>
            <a:avLst/>
            <a:gdLst>
              <a:gd name="T0" fmla="*/ 2822 w 3985"/>
              <a:gd name="T1" fmla="*/ 0 h 3619"/>
              <a:gd name="T2" fmla="*/ 0 w 3985"/>
              <a:gd name="T3" fmla="*/ 975 h 3619"/>
              <a:gd name="T4" fmla="*/ 2169 w 3985"/>
              <a:gd name="T5" fmla="*/ 3619 h 3619"/>
              <a:gd name="T6" fmla="*/ 3985 w 3985"/>
              <a:gd name="T7" fmla="*/ 1125 h 3619"/>
              <a:gd name="T8" fmla="*/ 2822 w 3985"/>
              <a:gd name="T9" fmla="*/ 0 h 3619"/>
              <a:gd name="T10" fmla="*/ 2822 w 3985"/>
              <a:gd name="T11" fmla="*/ 0 h 3619"/>
            </a:gdLst>
            <a:ahLst/>
            <a:cxnLst>
              <a:cxn ang="0">
                <a:pos x="T0" y="T1"/>
              </a:cxn>
              <a:cxn ang="0">
                <a:pos x="T2" y="T3"/>
              </a:cxn>
              <a:cxn ang="0">
                <a:pos x="T4" y="T5"/>
              </a:cxn>
              <a:cxn ang="0">
                <a:pos x="T6" y="T7"/>
              </a:cxn>
              <a:cxn ang="0">
                <a:pos x="T8" y="T9"/>
              </a:cxn>
              <a:cxn ang="0">
                <a:pos x="T10" y="T11"/>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7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lang="uk-UA" altLang="ru-RU" noProof="0"/>
              <a:t>Образец заголовка</a:t>
            </a:r>
          </a:p>
        </p:txBody>
      </p:sp>
      <p:sp>
        <p:nvSpPr>
          <p:cNvPr id="237572"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pPr lvl="0"/>
            <a:r>
              <a:rPr lang="uk-UA" altLang="ru-RU" noProof="0"/>
              <a:t>Образец подзаголовка</a:t>
            </a:r>
          </a:p>
        </p:txBody>
      </p:sp>
      <p:sp>
        <p:nvSpPr>
          <p:cNvPr id="237573" name="Rectangle 5"/>
          <p:cNvSpPr>
            <a:spLocks noGrp="1" noChangeArrowheads="1"/>
          </p:cNvSpPr>
          <p:nvPr>
            <p:ph type="dt" sz="half" idx="2"/>
          </p:nvPr>
        </p:nvSpPr>
        <p:spPr>
          <a:xfrm>
            <a:off x="685800" y="6248400"/>
            <a:ext cx="1905000" cy="457200"/>
          </a:xfrm>
        </p:spPr>
        <p:txBody>
          <a:bodyPr/>
          <a:lstStyle>
            <a:lvl1pPr>
              <a:defRPr/>
            </a:lvl1pPr>
          </a:lstStyle>
          <a:p>
            <a:endParaRPr lang="uk-UA" altLang="ru-RU"/>
          </a:p>
        </p:txBody>
      </p:sp>
      <p:sp>
        <p:nvSpPr>
          <p:cNvPr id="237574" name="Rectangle 6"/>
          <p:cNvSpPr>
            <a:spLocks noGrp="1" noChangeArrowheads="1"/>
          </p:cNvSpPr>
          <p:nvPr>
            <p:ph type="ftr" sz="quarter" idx="3"/>
          </p:nvPr>
        </p:nvSpPr>
        <p:spPr>
          <a:xfrm>
            <a:off x="3124200" y="6248400"/>
            <a:ext cx="2895600" cy="457200"/>
          </a:xfrm>
        </p:spPr>
        <p:txBody>
          <a:bodyPr/>
          <a:lstStyle>
            <a:lvl1pPr>
              <a:defRPr/>
            </a:lvl1pPr>
          </a:lstStyle>
          <a:p>
            <a:endParaRPr lang="uk-UA" altLang="ru-RU"/>
          </a:p>
        </p:txBody>
      </p:sp>
      <p:sp>
        <p:nvSpPr>
          <p:cNvPr id="237575" name="Rectangle 7"/>
          <p:cNvSpPr>
            <a:spLocks noGrp="1" noChangeArrowheads="1"/>
          </p:cNvSpPr>
          <p:nvPr>
            <p:ph type="sldNum" sz="quarter" idx="4"/>
          </p:nvPr>
        </p:nvSpPr>
        <p:spPr>
          <a:xfrm>
            <a:off x="6553200" y="6248400"/>
            <a:ext cx="1905000" cy="457200"/>
          </a:xfrm>
        </p:spPr>
        <p:txBody>
          <a:bodyPr/>
          <a:lstStyle>
            <a:lvl1pPr>
              <a:defRPr/>
            </a:lvl1pPr>
          </a:lstStyle>
          <a:p>
            <a:fld id="{E35EAA76-E875-4B8D-959B-2A154FF4EB1D}" type="slidenum">
              <a:rPr lang="uk-UA" altLang="ru-RU"/>
              <a:pPr/>
              <a:t>‹#›</a:t>
            </a:fld>
            <a:endParaRPr lang="uk-UA" altLang="ru-RU"/>
          </a:p>
        </p:txBody>
      </p:sp>
      <p:grpSp>
        <p:nvGrpSpPr>
          <p:cNvPr id="237576" name="Group 8"/>
          <p:cNvGrpSpPr>
            <a:grpSpLocks/>
          </p:cNvGrpSpPr>
          <p:nvPr/>
        </p:nvGrpSpPr>
        <p:grpSpPr bwMode="auto">
          <a:xfrm>
            <a:off x="195263" y="234950"/>
            <a:ext cx="3787775" cy="1778000"/>
            <a:chOff x="123" y="148"/>
            <a:chExt cx="2386" cy="1120"/>
          </a:xfrm>
        </p:grpSpPr>
        <p:sp>
          <p:nvSpPr>
            <p:cNvPr id="237577" name="Freeform 9"/>
            <p:cNvSpPr>
              <a:spLocks/>
            </p:cNvSpPr>
            <p:nvPr userDrawn="1"/>
          </p:nvSpPr>
          <p:spPr bwMode="auto">
            <a:xfrm>
              <a:off x="177" y="177"/>
              <a:ext cx="2250" cy="1017"/>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78" name="Freeform 10"/>
            <p:cNvSpPr>
              <a:spLocks/>
            </p:cNvSpPr>
            <p:nvPr userDrawn="1"/>
          </p:nvSpPr>
          <p:spPr bwMode="auto">
            <a:xfrm>
              <a:off x="166" y="261"/>
              <a:ext cx="2244" cy="1007"/>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79" name="Freeform 11"/>
            <p:cNvSpPr>
              <a:spLocks/>
            </p:cNvSpPr>
            <p:nvPr userDrawn="1"/>
          </p:nvSpPr>
          <p:spPr bwMode="auto">
            <a:xfrm>
              <a:off x="474" y="344"/>
              <a:ext cx="1488" cy="919"/>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37580" name="Group 12"/>
            <p:cNvGrpSpPr>
              <a:grpSpLocks/>
            </p:cNvGrpSpPr>
            <p:nvPr userDrawn="1"/>
          </p:nvGrpSpPr>
          <p:grpSpPr bwMode="auto">
            <a:xfrm>
              <a:off x="123" y="148"/>
              <a:ext cx="2386" cy="1081"/>
              <a:chOff x="123" y="148"/>
              <a:chExt cx="2386" cy="1081"/>
            </a:xfrm>
          </p:grpSpPr>
          <p:sp>
            <p:nvSpPr>
              <p:cNvPr id="237581" name="Freeform 13"/>
              <p:cNvSpPr>
                <a:spLocks/>
              </p:cNvSpPr>
              <p:nvPr userDrawn="1"/>
            </p:nvSpPr>
            <p:spPr bwMode="auto">
              <a:xfrm>
                <a:off x="2005" y="934"/>
                <a:ext cx="212" cy="214"/>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82" name="Freeform 14"/>
              <p:cNvSpPr>
                <a:spLocks/>
              </p:cNvSpPr>
              <p:nvPr userDrawn="1"/>
            </p:nvSpPr>
            <p:spPr bwMode="auto">
              <a:xfrm>
                <a:off x="123" y="148"/>
                <a:ext cx="2386" cy="108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83" name="Freeform 15"/>
              <p:cNvSpPr>
                <a:spLocks/>
              </p:cNvSpPr>
              <p:nvPr userDrawn="1"/>
            </p:nvSpPr>
            <p:spPr bwMode="auto">
              <a:xfrm>
                <a:off x="324" y="158"/>
                <a:ext cx="1686" cy="614"/>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84" name="Freeform 16"/>
              <p:cNvSpPr>
                <a:spLocks/>
              </p:cNvSpPr>
              <p:nvPr userDrawn="1"/>
            </p:nvSpPr>
            <p:spPr bwMode="auto">
              <a:xfrm>
                <a:off x="409" y="251"/>
                <a:ext cx="227" cy="410"/>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85" name="Freeform 17"/>
              <p:cNvSpPr>
                <a:spLocks/>
              </p:cNvSpPr>
              <p:nvPr userDrawn="1"/>
            </p:nvSpPr>
            <p:spPr bwMode="auto">
              <a:xfrm>
                <a:off x="846" y="536"/>
                <a:ext cx="691" cy="36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grpSp>
        <p:nvGrpSpPr>
          <p:cNvPr id="237586" name="Group 18"/>
          <p:cNvGrpSpPr>
            <a:grpSpLocks/>
          </p:cNvGrpSpPr>
          <p:nvPr/>
        </p:nvGrpSpPr>
        <p:grpSpPr bwMode="auto">
          <a:xfrm>
            <a:off x="7915275" y="4368800"/>
            <a:ext cx="742950" cy="1058863"/>
            <a:chOff x="4986" y="2752"/>
            <a:chExt cx="468" cy="667"/>
          </a:xfrm>
        </p:grpSpPr>
        <p:sp>
          <p:nvSpPr>
            <p:cNvPr id="237587" name="Freeform 19"/>
            <p:cNvSpPr>
              <a:spLocks/>
            </p:cNvSpPr>
            <p:nvPr userDrawn="1"/>
          </p:nvSpPr>
          <p:spPr bwMode="auto">
            <a:xfrm rot="7320404">
              <a:off x="4909" y="2936"/>
              <a:ext cx="629" cy="293"/>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88" name="Freeform 20"/>
            <p:cNvSpPr>
              <a:spLocks/>
            </p:cNvSpPr>
            <p:nvPr userDrawn="1"/>
          </p:nvSpPr>
          <p:spPr bwMode="auto">
            <a:xfrm rot="7320404">
              <a:off x="4893" y="2923"/>
              <a:ext cx="627" cy="29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89" name="Freeform 21"/>
            <p:cNvSpPr>
              <a:spLocks/>
            </p:cNvSpPr>
            <p:nvPr userDrawn="1"/>
          </p:nvSpPr>
          <p:spPr bwMode="auto">
            <a:xfrm rot="7320404">
              <a:off x="5000" y="2912"/>
              <a:ext cx="416" cy="265"/>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37590" name="Group 22"/>
            <p:cNvGrpSpPr>
              <a:grpSpLocks/>
            </p:cNvGrpSpPr>
            <p:nvPr userDrawn="1"/>
          </p:nvGrpSpPr>
          <p:grpSpPr bwMode="auto">
            <a:xfrm>
              <a:off x="4986" y="2752"/>
              <a:ext cx="468" cy="667"/>
              <a:chOff x="4986" y="2752"/>
              <a:chExt cx="468" cy="667"/>
            </a:xfrm>
          </p:grpSpPr>
          <p:sp>
            <p:nvSpPr>
              <p:cNvPr id="237591" name="Freeform 23"/>
              <p:cNvSpPr>
                <a:spLocks/>
              </p:cNvSpPr>
              <p:nvPr userDrawn="1"/>
            </p:nvSpPr>
            <p:spPr bwMode="auto">
              <a:xfrm rot="7320404">
                <a:off x="4987" y="3190"/>
                <a:ext cx="59" cy="61"/>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92" name="Freeform 24"/>
              <p:cNvSpPr>
                <a:spLocks/>
              </p:cNvSpPr>
              <p:nvPr userDrawn="1"/>
            </p:nvSpPr>
            <p:spPr bwMode="auto">
              <a:xfrm rot="7320404">
                <a:off x="4887" y="2930"/>
                <a:ext cx="667" cy="31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93" name="Freeform 25"/>
              <p:cNvSpPr>
                <a:spLocks/>
              </p:cNvSpPr>
              <p:nvPr userDrawn="1"/>
            </p:nvSpPr>
            <p:spPr bwMode="auto">
              <a:xfrm rot="7320404">
                <a:off x="5062" y="2997"/>
                <a:ext cx="472" cy="176"/>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94" name="Freeform 26"/>
              <p:cNvSpPr>
                <a:spLocks/>
              </p:cNvSpPr>
              <p:nvPr userDrawn="1"/>
            </p:nvSpPr>
            <p:spPr bwMode="auto">
              <a:xfrm rot="7320404">
                <a:off x="5363" y="2874"/>
                <a:ext cx="63" cy="118"/>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7595" name="Freeform 27"/>
              <p:cNvSpPr>
                <a:spLocks/>
              </p:cNvSpPr>
              <p:nvPr userDrawn="1"/>
            </p:nvSpPr>
            <p:spPr bwMode="auto">
              <a:xfrm rot="7320404">
                <a:off x="5136" y="3000"/>
                <a:ext cx="193" cy="10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sp>
        <p:nvSpPr>
          <p:cNvPr id="237596" name="Freeform 28"/>
          <p:cNvSpPr>
            <a:spLocks/>
          </p:cNvSpPr>
          <p:nvPr/>
        </p:nvSpPr>
        <p:spPr bwMode="auto">
          <a:xfrm>
            <a:off x="901700" y="5054600"/>
            <a:ext cx="6807200" cy="728663"/>
          </a:xfrm>
          <a:custGeom>
            <a:avLst/>
            <a:gdLst>
              <a:gd name="T0" fmla="*/ 0 w 4288"/>
              <a:gd name="T1" fmla="*/ 0 h 459"/>
              <a:gd name="T2" fmla="*/ 816 w 4288"/>
              <a:gd name="T3" fmla="*/ 256 h 459"/>
              <a:gd name="T4" fmla="*/ 1560 w 4288"/>
              <a:gd name="T5" fmla="*/ 144 h 459"/>
              <a:gd name="T6" fmla="*/ 1856 w 4288"/>
              <a:gd name="T7" fmla="*/ 376 h 459"/>
              <a:gd name="T8" fmla="*/ 2344 w 4288"/>
              <a:gd name="T9" fmla="*/ 152 h 459"/>
              <a:gd name="T10" fmla="*/ 3536 w 4288"/>
              <a:gd name="T11" fmla="*/ 456 h 459"/>
              <a:gd name="T12" fmla="*/ 4288 w 4288"/>
              <a:gd name="T13" fmla="*/ 136 h 459"/>
            </a:gdLst>
            <a:ahLst/>
            <a:cxnLst>
              <a:cxn ang="0">
                <a:pos x="T0" y="T1"/>
              </a:cxn>
              <a:cxn ang="0">
                <a:pos x="T2" y="T3"/>
              </a:cxn>
              <a:cxn ang="0">
                <a:pos x="T4" y="T5"/>
              </a:cxn>
              <a:cxn ang="0">
                <a:pos x="T6" y="T7"/>
              </a:cxn>
              <a:cxn ang="0">
                <a:pos x="T8" y="T9"/>
              </a:cxn>
              <a:cxn ang="0">
                <a:pos x="T10" y="T11"/>
              </a:cxn>
              <a:cxn ang="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37597" name="Freeform 29"/>
          <p:cNvSpPr>
            <a:spLocks/>
          </p:cNvSpPr>
          <p:nvPr/>
        </p:nvSpPr>
        <p:spPr bwMode="auto">
          <a:xfrm>
            <a:off x="4076700" y="1930400"/>
            <a:ext cx="889000" cy="381000"/>
          </a:xfrm>
          <a:custGeom>
            <a:avLst/>
            <a:gdLst>
              <a:gd name="T0" fmla="*/ 0 w 560"/>
              <a:gd name="T1" fmla="*/ 32 h 240"/>
              <a:gd name="T2" fmla="*/ 280 w 560"/>
              <a:gd name="T3" fmla="*/ 144 h 240"/>
              <a:gd name="T4" fmla="*/ 448 w 560"/>
              <a:gd name="T5" fmla="*/ 16 h 240"/>
              <a:gd name="T6" fmla="*/ 560 w 560"/>
              <a:gd name="T7" fmla="*/ 240 h 240"/>
            </a:gdLst>
            <a:ahLst/>
            <a:cxnLst>
              <a:cxn ang="0">
                <a:pos x="T0" y="T1"/>
              </a:cxn>
              <a:cxn ang="0">
                <a:pos x="T2" y="T3"/>
              </a:cxn>
              <a:cxn ang="0">
                <a:pos x="T4" y="T5"/>
              </a:cxn>
              <a:cxn ang="0">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B1D2CD74-C9D7-4D4A-9885-C604778ADE9C}" type="slidenum">
              <a:rPr lang="uk-UA" altLang="ru-RU"/>
              <a:pPr/>
              <a:t>‹#›</a:t>
            </a:fld>
            <a:endParaRPr lang="uk-UA" altLang="ru-RU"/>
          </a:p>
        </p:txBody>
      </p:sp>
    </p:spTree>
    <p:extLst>
      <p:ext uri="{BB962C8B-B14F-4D97-AF65-F5344CB8AC3E}">
        <p14:creationId xmlns:p14="http://schemas.microsoft.com/office/powerpoint/2010/main" val="29986445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D9542ED0-B0FE-4EC2-9C73-8FDCE2FC653E}" type="slidenum">
              <a:rPr lang="uk-UA" altLang="ru-RU"/>
              <a:pPr/>
              <a:t>‹#›</a:t>
            </a:fld>
            <a:endParaRPr lang="uk-UA" altLang="ru-RU"/>
          </a:p>
        </p:txBody>
      </p:sp>
    </p:spTree>
    <p:extLst>
      <p:ext uri="{BB962C8B-B14F-4D97-AF65-F5344CB8AC3E}">
        <p14:creationId xmlns:p14="http://schemas.microsoft.com/office/powerpoint/2010/main" val="9177330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1D0CB46C-2EE4-4CF0-AA53-F524D5EDA6DB}" type="slidenum">
              <a:rPr lang="uk-UA" altLang="ru-RU"/>
              <a:pPr/>
              <a:t>‹#›</a:t>
            </a:fld>
            <a:endParaRPr lang="uk-UA" altLang="ru-RU"/>
          </a:p>
        </p:txBody>
      </p:sp>
    </p:spTree>
    <p:extLst>
      <p:ext uri="{BB962C8B-B14F-4D97-AF65-F5344CB8AC3E}">
        <p14:creationId xmlns:p14="http://schemas.microsoft.com/office/powerpoint/2010/main" val="1703607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uk-UA" altLang="ru-RU"/>
          </a:p>
        </p:txBody>
      </p:sp>
      <p:sp>
        <p:nvSpPr>
          <p:cNvPr id="8" name="Нижний колонтитул 7"/>
          <p:cNvSpPr>
            <a:spLocks noGrp="1"/>
          </p:cNvSpPr>
          <p:nvPr>
            <p:ph type="ftr" sz="quarter" idx="11"/>
          </p:nvPr>
        </p:nvSpPr>
        <p:spPr/>
        <p:txBody>
          <a:bodyPr/>
          <a:lstStyle>
            <a:lvl1pPr>
              <a:defRPr/>
            </a:lvl1pPr>
          </a:lstStyle>
          <a:p>
            <a:endParaRPr lang="uk-UA" altLang="ru-RU"/>
          </a:p>
        </p:txBody>
      </p:sp>
      <p:sp>
        <p:nvSpPr>
          <p:cNvPr id="9" name="Номер слайда 8"/>
          <p:cNvSpPr>
            <a:spLocks noGrp="1"/>
          </p:cNvSpPr>
          <p:nvPr>
            <p:ph type="sldNum" sz="quarter" idx="12"/>
          </p:nvPr>
        </p:nvSpPr>
        <p:spPr/>
        <p:txBody>
          <a:bodyPr/>
          <a:lstStyle>
            <a:lvl1pPr>
              <a:defRPr/>
            </a:lvl1pPr>
          </a:lstStyle>
          <a:p>
            <a:fld id="{CD9C959C-074B-4BE4-845D-7136CEF664E2}" type="slidenum">
              <a:rPr lang="uk-UA" altLang="ru-RU"/>
              <a:pPr/>
              <a:t>‹#›</a:t>
            </a:fld>
            <a:endParaRPr lang="uk-UA" altLang="ru-RU"/>
          </a:p>
        </p:txBody>
      </p:sp>
    </p:spTree>
    <p:extLst>
      <p:ext uri="{BB962C8B-B14F-4D97-AF65-F5344CB8AC3E}">
        <p14:creationId xmlns:p14="http://schemas.microsoft.com/office/powerpoint/2010/main" val="2412034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uk-UA" altLang="ru-RU"/>
          </a:p>
        </p:txBody>
      </p:sp>
      <p:sp>
        <p:nvSpPr>
          <p:cNvPr id="4" name="Нижний колонтитул 3"/>
          <p:cNvSpPr>
            <a:spLocks noGrp="1"/>
          </p:cNvSpPr>
          <p:nvPr>
            <p:ph type="ftr" sz="quarter" idx="11"/>
          </p:nvPr>
        </p:nvSpPr>
        <p:spPr/>
        <p:txBody>
          <a:bodyPr/>
          <a:lstStyle>
            <a:lvl1pPr>
              <a:defRPr/>
            </a:lvl1pPr>
          </a:lstStyle>
          <a:p>
            <a:endParaRPr lang="uk-UA" altLang="ru-RU"/>
          </a:p>
        </p:txBody>
      </p:sp>
      <p:sp>
        <p:nvSpPr>
          <p:cNvPr id="5" name="Номер слайда 4"/>
          <p:cNvSpPr>
            <a:spLocks noGrp="1"/>
          </p:cNvSpPr>
          <p:nvPr>
            <p:ph type="sldNum" sz="quarter" idx="12"/>
          </p:nvPr>
        </p:nvSpPr>
        <p:spPr/>
        <p:txBody>
          <a:bodyPr/>
          <a:lstStyle>
            <a:lvl1pPr>
              <a:defRPr/>
            </a:lvl1pPr>
          </a:lstStyle>
          <a:p>
            <a:fld id="{9816C8FB-9B80-4FB5-8538-1C03F5FC9D7A}" type="slidenum">
              <a:rPr lang="uk-UA" altLang="ru-RU"/>
              <a:pPr/>
              <a:t>‹#›</a:t>
            </a:fld>
            <a:endParaRPr lang="uk-UA" altLang="ru-RU"/>
          </a:p>
        </p:txBody>
      </p:sp>
    </p:spTree>
    <p:extLst>
      <p:ext uri="{BB962C8B-B14F-4D97-AF65-F5344CB8AC3E}">
        <p14:creationId xmlns:p14="http://schemas.microsoft.com/office/powerpoint/2010/main" val="19745817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uk-UA" altLang="ru-RU"/>
          </a:p>
        </p:txBody>
      </p:sp>
      <p:sp>
        <p:nvSpPr>
          <p:cNvPr id="3" name="Нижний колонтитул 2"/>
          <p:cNvSpPr>
            <a:spLocks noGrp="1"/>
          </p:cNvSpPr>
          <p:nvPr>
            <p:ph type="ftr" sz="quarter" idx="11"/>
          </p:nvPr>
        </p:nvSpPr>
        <p:spPr/>
        <p:txBody>
          <a:bodyPr/>
          <a:lstStyle>
            <a:lvl1pPr>
              <a:defRPr/>
            </a:lvl1pPr>
          </a:lstStyle>
          <a:p>
            <a:endParaRPr lang="uk-UA" altLang="ru-RU"/>
          </a:p>
        </p:txBody>
      </p:sp>
      <p:sp>
        <p:nvSpPr>
          <p:cNvPr id="4" name="Номер слайда 3"/>
          <p:cNvSpPr>
            <a:spLocks noGrp="1"/>
          </p:cNvSpPr>
          <p:nvPr>
            <p:ph type="sldNum" sz="quarter" idx="12"/>
          </p:nvPr>
        </p:nvSpPr>
        <p:spPr/>
        <p:txBody>
          <a:bodyPr/>
          <a:lstStyle>
            <a:lvl1pPr>
              <a:defRPr/>
            </a:lvl1pPr>
          </a:lstStyle>
          <a:p>
            <a:fld id="{B4F66CE5-B7F5-4A92-BE90-4EFF9E7D0569}" type="slidenum">
              <a:rPr lang="uk-UA" altLang="ru-RU"/>
              <a:pPr/>
              <a:t>‹#›</a:t>
            </a:fld>
            <a:endParaRPr lang="uk-UA" altLang="ru-RU"/>
          </a:p>
        </p:txBody>
      </p:sp>
    </p:spTree>
    <p:extLst>
      <p:ext uri="{BB962C8B-B14F-4D97-AF65-F5344CB8AC3E}">
        <p14:creationId xmlns:p14="http://schemas.microsoft.com/office/powerpoint/2010/main" val="27889902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31312CD6-74DD-40DD-858C-6C72ED66DF41}" type="slidenum">
              <a:rPr lang="uk-UA" altLang="ru-RU"/>
              <a:pPr/>
              <a:t>‹#›</a:t>
            </a:fld>
            <a:endParaRPr lang="uk-UA" altLang="ru-RU"/>
          </a:p>
        </p:txBody>
      </p:sp>
    </p:spTree>
    <p:extLst>
      <p:ext uri="{BB962C8B-B14F-4D97-AF65-F5344CB8AC3E}">
        <p14:creationId xmlns:p14="http://schemas.microsoft.com/office/powerpoint/2010/main" val="18316004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138C9F04-4EF0-4C87-822C-BC982C3CD6EF}" type="slidenum">
              <a:rPr lang="uk-UA" altLang="ru-RU"/>
              <a:pPr/>
              <a:t>‹#›</a:t>
            </a:fld>
            <a:endParaRPr lang="uk-UA" altLang="ru-RU"/>
          </a:p>
        </p:txBody>
      </p:sp>
    </p:spTree>
    <p:extLst>
      <p:ext uri="{BB962C8B-B14F-4D97-AF65-F5344CB8AC3E}">
        <p14:creationId xmlns:p14="http://schemas.microsoft.com/office/powerpoint/2010/main" val="13953799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579B56F4-1E9C-499C-B0EC-ED0A10F86C6B}" type="slidenum">
              <a:rPr lang="uk-UA" altLang="ru-RU"/>
              <a:pPr/>
              <a:t>‹#›</a:t>
            </a:fld>
            <a:endParaRPr lang="uk-UA" altLang="ru-RU"/>
          </a:p>
        </p:txBody>
      </p:sp>
    </p:spTree>
    <p:extLst>
      <p:ext uri="{BB962C8B-B14F-4D97-AF65-F5344CB8AC3E}">
        <p14:creationId xmlns:p14="http://schemas.microsoft.com/office/powerpoint/2010/main" val="24890000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57950" y="152400"/>
            <a:ext cx="1924050" cy="53340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5800" y="152400"/>
            <a:ext cx="5619750" cy="53340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660927C9-EB06-472A-9FEE-F97A1487FA2D}" type="slidenum">
              <a:rPr lang="uk-UA" altLang="ru-RU"/>
              <a:pPr/>
              <a:t>‹#›</a:t>
            </a:fld>
            <a:endParaRPr lang="uk-UA" altLang="ru-RU"/>
          </a:p>
        </p:txBody>
      </p:sp>
    </p:spTree>
    <p:extLst>
      <p:ext uri="{BB962C8B-B14F-4D97-AF65-F5344CB8AC3E}">
        <p14:creationId xmlns:p14="http://schemas.microsoft.com/office/powerpoint/2010/main" val="25917748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52400"/>
            <a:ext cx="6870700" cy="1600200"/>
          </a:xfrm>
        </p:spPr>
        <p:txBody>
          <a:bodyPr/>
          <a:lstStyle/>
          <a:p>
            <a:r>
              <a:rPr lang="ru-RU"/>
              <a:t>Образец заголовка</a:t>
            </a:r>
          </a:p>
        </p:txBody>
      </p:sp>
      <p:sp>
        <p:nvSpPr>
          <p:cNvPr id="3" name="Текст 2"/>
          <p:cNvSpPr>
            <a:spLocks noGrp="1"/>
          </p:cNvSpPr>
          <p:nvPr>
            <p:ph type="body" sz="half" idx="1"/>
          </p:nvPr>
        </p:nvSpPr>
        <p:spPr>
          <a:xfrm>
            <a:off x="685800" y="1828800"/>
            <a:ext cx="3771900" cy="36576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Картинка 3"/>
          <p:cNvSpPr>
            <a:spLocks noGrp="1"/>
          </p:cNvSpPr>
          <p:nvPr>
            <p:ph type="clipArt" sz="half" idx="2"/>
          </p:nvPr>
        </p:nvSpPr>
        <p:spPr>
          <a:xfrm>
            <a:off x="4610100" y="1828800"/>
            <a:ext cx="3771900" cy="3657600"/>
          </a:xfrm>
        </p:spPr>
        <p:txBody>
          <a:bodyPr/>
          <a:lstStyle/>
          <a:p>
            <a:endParaRPr lang="ru-RU"/>
          </a:p>
        </p:txBody>
      </p:sp>
      <p:sp>
        <p:nvSpPr>
          <p:cNvPr id="5" name="Дата 4"/>
          <p:cNvSpPr>
            <a:spLocks noGrp="1"/>
          </p:cNvSpPr>
          <p:nvPr>
            <p:ph type="dt" sz="half" idx="10"/>
          </p:nvPr>
        </p:nvSpPr>
        <p:spPr>
          <a:xfrm>
            <a:off x="1371600" y="6248400"/>
            <a:ext cx="1905000" cy="457200"/>
          </a:xfrm>
        </p:spPr>
        <p:txBody>
          <a:bodyPr/>
          <a:lstStyle>
            <a:lvl1pPr>
              <a:defRPr/>
            </a:lvl1pPr>
          </a:lstStyle>
          <a:p>
            <a:endParaRPr lang="uk-UA" altLang="ru-RU"/>
          </a:p>
        </p:txBody>
      </p:sp>
      <p:sp>
        <p:nvSpPr>
          <p:cNvPr id="6" name="Нижний колонтитул 5"/>
          <p:cNvSpPr>
            <a:spLocks noGrp="1"/>
          </p:cNvSpPr>
          <p:nvPr>
            <p:ph type="ftr" sz="quarter" idx="11"/>
          </p:nvPr>
        </p:nvSpPr>
        <p:spPr>
          <a:xfrm>
            <a:off x="3556000" y="6248400"/>
            <a:ext cx="2895600" cy="457200"/>
          </a:xfrm>
        </p:spPr>
        <p:txBody>
          <a:bodyPr/>
          <a:lstStyle>
            <a:lvl1pPr>
              <a:defRPr/>
            </a:lvl1pPr>
          </a:lstStyle>
          <a:p>
            <a:endParaRPr lang="uk-UA" altLang="ru-RU"/>
          </a:p>
        </p:txBody>
      </p:sp>
      <p:sp>
        <p:nvSpPr>
          <p:cNvPr id="7" name="Номер слайда 6"/>
          <p:cNvSpPr>
            <a:spLocks noGrp="1"/>
          </p:cNvSpPr>
          <p:nvPr>
            <p:ph type="sldNum" sz="quarter" idx="12"/>
          </p:nvPr>
        </p:nvSpPr>
        <p:spPr>
          <a:xfrm>
            <a:off x="6718300" y="6248400"/>
            <a:ext cx="1905000" cy="457200"/>
          </a:xfrm>
        </p:spPr>
        <p:txBody>
          <a:bodyPr/>
          <a:lstStyle>
            <a:lvl1pPr>
              <a:defRPr/>
            </a:lvl1pPr>
          </a:lstStyle>
          <a:p>
            <a:fld id="{C3D55703-38BD-4383-AF25-183410BDCFD0}" type="slidenum">
              <a:rPr lang="uk-UA" altLang="ru-RU"/>
              <a:pPr/>
              <a:t>‹#›</a:t>
            </a:fld>
            <a:endParaRPr lang="uk-UA" altLang="ru-RU"/>
          </a:p>
        </p:txBody>
      </p:sp>
    </p:spTree>
    <p:extLst>
      <p:ext uri="{BB962C8B-B14F-4D97-AF65-F5344CB8AC3E}">
        <p14:creationId xmlns:p14="http://schemas.microsoft.com/office/powerpoint/2010/main" val="295515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3.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image" Target="../media/image3.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2.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4.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ru-RU" alt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ru-RU" alt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3CF8C5CD-6A84-4F37-A7F5-6625E3CAD83D}"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96" r:id="rId12"/>
    <p:sldLayoutId id="2147483698" r:id="rId13"/>
    <p:sldLayoutId id="2147483699" r:id="rId14"/>
    <p:sldLayoutId id="2147483700" r:id="rId15"/>
    <p:sldLayoutId id="2147483701" r:id="rId16"/>
    <p:sldLayoutId id="2147483707" r:id="rId17"/>
    <p:sldLayoutId id="2147483708" r:id="rId18"/>
    <p:sldLayoutId id="2147483709" r:id="rId19"/>
    <p:sldLayoutId id="2147483710" r:id="rId20"/>
    <p:sldLayoutId id="2147483712" r:id="rId21"/>
    <p:sldLayoutId id="2147483713" r:id="rId2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7282" name="Group 2"/>
          <p:cNvGrpSpPr>
            <a:grpSpLocks/>
          </p:cNvGrpSpPr>
          <p:nvPr/>
        </p:nvGrpSpPr>
        <p:grpSpPr bwMode="auto">
          <a:xfrm>
            <a:off x="0" y="0"/>
            <a:ext cx="8686800" cy="4876800"/>
            <a:chOff x="0" y="0"/>
            <a:chExt cx="5472" cy="3072"/>
          </a:xfrm>
        </p:grpSpPr>
        <p:sp>
          <p:nvSpPr>
            <p:cNvPr id="9728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a:latin typeface="Times New Roman" pitchFamily="18" charset="0"/>
              </a:endParaRPr>
            </a:p>
          </p:txBody>
        </p:sp>
        <p:grpSp>
          <p:nvGrpSpPr>
            <p:cNvPr id="97284" name="Group 4"/>
            <p:cNvGrpSpPr>
              <a:grpSpLocks/>
            </p:cNvGrpSpPr>
            <p:nvPr/>
          </p:nvGrpSpPr>
          <p:grpSpPr bwMode="auto">
            <a:xfrm>
              <a:off x="240" y="893"/>
              <a:ext cx="5232" cy="115"/>
              <a:chOff x="240" y="893"/>
              <a:chExt cx="5232" cy="115"/>
            </a:xfrm>
          </p:grpSpPr>
          <p:sp>
            <p:nvSpPr>
              <p:cNvPr id="9728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a:latin typeface="Times New Roman" pitchFamily="18" charset="0"/>
                </a:endParaRPr>
              </a:p>
            </p:txBody>
          </p:sp>
          <p:sp>
            <p:nvSpPr>
              <p:cNvPr id="9728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pSp>
      <p:sp>
        <p:nvSpPr>
          <p:cNvPr id="97287"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ru-RU"/>
              <a:t>Образец заголовка</a:t>
            </a:r>
          </a:p>
        </p:txBody>
      </p:sp>
      <p:sp>
        <p:nvSpPr>
          <p:cNvPr id="97288"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ru-RU"/>
              <a:t>Образец текста</a:t>
            </a:r>
          </a:p>
          <a:p>
            <a:pPr lvl="1"/>
            <a:r>
              <a:rPr lang="uk-UA" altLang="ru-RU"/>
              <a:t>Второй уровень</a:t>
            </a:r>
          </a:p>
          <a:p>
            <a:pPr lvl="2"/>
            <a:r>
              <a:rPr lang="uk-UA" altLang="ru-RU"/>
              <a:t>Третий уровень</a:t>
            </a:r>
          </a:p>
          <a:p>
            <a:pPr lvl="3"/>
            <a:r>
              <a:rPr lang="uk-UA" altLang="ru-RU"/>
              <a:t>Четвертый уровень</a:t>
            </a:r>
          </a:p>
          <a:p>
            <a:pPr lvl="4"/>
            <a:r>
              <a:rPr lang="uk-UA" altLang="ru-RU"/>
              <a:t>Пятый уровень</a:t>
            </a:r>
          </a:p>
        </p:txBody>
      </p:sp>
      <p:sp>
        <p:nvSpPr>
          <p:cNvPr id="97289"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uk-UA" altLang="ru-RU"/>
          </a:p>
        </p:txBody>
      </p:sp>
      <p:sp>
        <p:nvSpPr>
          <p:cNvPr id="97290"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uk-UA" altLang="ru-RU"/>
          </a:p>
        </p:txBody>
      </p:sp>
      <p:sp>
        <p:nvSpPr>
          <p:cNvPr id="97291"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40376718-917D-481C-9A9C-391495E93D5F}" type="slidenum">
              <a:rPr lang="uk-UA" altLang="ru-RU"/>
              <a:pPr/>
              <a:t>‹#›</a:t>
            </a:fld>
            <a:endParaRPr lang="uk-UA" altLang="ru-RU"/>
          </a:p>
        </p:txBody>
      </p:sp>
      <p:sp>
        <p:nvSpPr>
          <p:cNvPr id="97292"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 bg1="lt1" tx1="dk1" bg2="lt2" tx2="dk2" accent1="accent1" accent2="accent2" accent3="accent3" accent4="accent4" accent5="accent5" accent6="accent6" hlink="hlink" folHlink="folHlink"/>
  <p:sldLayoutIdLst>
    <p:sldLayoutId id="2147483650"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702" r:id="rId12"/>
    <p:sldLayoutId id="2147483703" r:id="rId13"/>
    <p:sldLayoutId id="2147483704" r:id="rId14"/>
    <p:sldLayoutId id="2147483705" r:id="rId15"/>
    <p:sldLayoutId id="2147483706" r:id="rId16"/>
  </p:sldLayoutIdLst>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cs typeface="Arial" charset="0"/>
        </a:defRPr>
      </a:lvl2pPr>
      <a:lvl3pPr algn="l" rtl="0" fontAlgn="base">
        <a:spcBef>
          <a:spcPct val="0"/>
        </a:spcBef>
        <a:spcAft>
          <a:spcPct val="0"/>
        </a:spcAft>
        <a:defRPr sz="4200">
          <a:solidFill>
            <a:schemeClr val="tx2"/>
          </a:solidFill>
          <a:latin typeface="Times New Roman" pitchFamily="18" charset="0"/>
          <a:cs typeface="Arial" charset="0"/>
        </a:defRPr>
      </a:lvl3pPr>
      <a:lvl4pPr algn="l" rtl="0" fontAlgn="base">
        <a:spcBef>
          <a:spcPct val="0"/>
        </a:spcBef>
        <a:spcAft>
          <a:spcPct val="0"/>
        </a:spcAft>
        <a:defRPr sz="4200">
          <a:solidFill>
            <a:schemeClr val="tx2"/>
          </a:solidFill>
          <a:latin typeface="Times New Roman" pitchFamily="18" charset="0"/>
          <a:cs typeface="Arial" charset="0"/>
        </a:defRPr>
      </a:lvl4pPr>
      <a:lvl5pPr algn="l" rtl="0" fontAlgn="base">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31074" name="Group 2"/>
          <p:cNvGrpSpPr>
            <a:grpSpLocks/>
          </p:cNvGrpSpPr>
          <p:nvPr/>
        </p:nvGrpSpPr>
        <p:grpSpPr bwMode="auto">
          <a:xfrm>
            <a:off x="0" y="0"/>
            <a:ext cx="9144000" cy="6856413"/>
            <a:chOff x="0" y="0"/>
            <a:chExt cx="5760" cy="4319"/>
          </a:xfrm>
        </p:grpSpPr>
        <p:sp>
          <p:nvSpPr>
            <p:cNvPr id="13107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7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7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78"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7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131080"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1"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3"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5"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7"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8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13109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09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0"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0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1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31111" name="Group 39"/>
            <p:cNvGrpSpPr>
              <a:grpSpLocks/>
            </p:cNvGrpSpPr>
            <p:nvPr userDrawn="1"/>
          </p:nvGrpSpPr>
          <p:grpSpPr bwMode="auto">
            <a:xfrm>
              <a:off x="0" y="1632"/>
              <a:ext cx="5758" cy="1858"/>
              <a:chOff x="0" y="1632"/>
              <a:chExt cx="5758" cy="1858"/>
            </a:xfrm>
          </p:grpSpPr>
          <p:sp>
            <p:nvSpPr>
              <p:cNvPr id="13111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111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sp>
        <p:nvSpPr>
          <p:cNvPr id="131114"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ru-RU"/>
              <a:t>Образец заголовка</a:t>
            </a:r>
          </a:p>
        </p:txBody>
      </p:sp>
      <p:sp>
        <p:nvSpPr>
          <p:cNvPr id="131115"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ru-RU"/>
              <a:t>Образец текста</a:t>
            </a:r>
          </a:p>
          <a:p>
            <a:pPr lvl="1"/>
            <a:r>
              <a:rPr lang="uk-UA" altLang="ru-RU"/>
              <a:t>Второй уровень</a:t>
            </a:r>
          </a:p>
          <a:p>
            <a:pPr lvl="2"/>
            <a:r>
              <a:rPr lang="uk-UA" altLang="ru-RU"/>
              <a:t>Третий уровень</a:t>
            </a:r>
          </a:p>
          <a:p>
            <a:pPr lvl="3"/>
            <a:r>
              <a:rPr lang="uk-UA" altLang="ru-RU"/>
              <a:t>Четвертый уровень</a:t>
            </a:r>
          </a:p>
          <a:p>
            <a:pPr lvl="4"/>
            <a:r>
              <a:rPr lang="uk-UA" altLang="ru-RU"/>
              <a:t>Пятый уровень</a:t>
            </a:r>
          </a:p>
        </p:txBody>
      </p:sp>
      <p:sp>
        <p:nvSpPr>
          <p:cNvPr id="131116"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uk-UA" altLang="ru-RU"/>
          </a:p>
        </p:txBody>
      </p:sp>
      <p:sp>
        <p:nvSpPr>
          <p:cNvPr id="131117"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uk-UA" altLang="ru-RU"/>
          </a:p>
        </p:txBody>
      </p:sp>
      <p:sp>
        <p:nvSpPr>
          <p:cNvPr id="131118"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242872FB-BB9B-4DC3-8532-43B82F8886F1}" type="slidenum">
              <a:rPr lang="uk-UA" altLang="ru-RU"/>
              <a:pPr/>
              <a:t>‹#›</a:t>
            </a:fld>
            <a:endParaRPr lang="uk-UA" altLang="ru-RU"/>
          </a:p>
        </p:txBody>
      </p:sp>
    </p:spTree>
  </p:cSld>
  <p:clrMap bg1="dk2" tx1="lt1" bg2="dk1" tx2="lt2" accent1="accent1" accent2="accent2" accent3="accent3" accent4="accent4" accent5="accent5" accent6="accent6" hlink="hlink" folHlink="folHlink"/>
  <p:sldLayoutIdLst>
    <p:sldLayoutId id="2147483652"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711" r:id="rId12"/>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Freeform 2"/>
          <p:cNvSpPr>
            <a:spLocks/>
          </p:cNvSpPr>
          <p:nvPr/>
        </p:nvSpPr>
        <p:spPr bwMode="auto">
          <a:xfrm rot="-3172564">
            <a:off x="7777957" y="-15081"/>
            <a:ext cx="1162050" cy="2084387"/>
          </a:xfrm>
          <a:custGeom>
            <a:avLst/>
            <a:gdLst>
              <a:gd name="T0" fmla="*/ 2903 w 2903"/>
              <a:gd name="T1" fmla="*/ 433 h 3686"/>
              <a:gd name="T2" fmla="*/ 2565 w 2903"/>
              <a:gd name="T3" fmla="*/ 80 h 3686"/>
              <a:gd name="T4" fmla="*/ 2241 w 2903"/>
              <a:gd name="T5" fmla="*/ 0 h 3686"/>
              <a:gd name="T6" fmla="*/ 110 w 2903"/>
              <a:gd name="T7" fmla="*/ 2811 h 3686"/>
              <a:gd name="T8" fmla="*/ 110 w 2903"/>
              <a:gd name="T9" fmla="*/ 3228 h 3686"/>
              <a:gd name="T10" fmla="*/ 0 w 2903"/>
              <a:gd name="T11" fmla="*/ 3631 h 3686"/>
              <a:gd name="T12" fmla="*/ 72 w 2903"/>
              <a:gd name="T13" fmla="*/ 3686 h 3686"/>
              <a:gd name="T14" fmla="*/ 441 w 2903"/>
              <a:gd name="T15" fmla="*/ 3355 h 3686"/>
              <a:gd name="T16" fmla="*/ 740 w 2903"/>
              <a:gd name="T17" fmla="*/ 3228 h 3686"/>
              <a:gd name="T18" fmla="*/ 2903 w 2903"/>
              <a:gd name="T19" fmla="*/ 433 h 3686"/>
              <a:gd name="T20" fmla="*/ 2903 w 2903"/>
              <a:gd name="T21" fmla="*/ 433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47" name="Rectangle 3"/>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uk-UA" altLang="ru-RU"/>
              <a:t>Образец заголовка</a:t>
            </a:r>
          </a:p>
        </p:txBody>
      </p:sp>
      <p:sp>
        <p:nvSpPr>
          <p:cNvPr id="236548" name="Rectangle 4"/>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uk-UA" altLang="ru-RU"/>
              <a:t>Образец текста</a:t>
            </a:r>
          </a:p>
          <a:p>
            <a:pPr lvl="1"/>
            <a:r>
              <a:rPr lang="uk-UA" altLang="ru-RU"/>
              <a:t>Второй уровень</a:t>
            </a:r>
          </a:p>
          <a:p>
            <a:pPr lvl="2"/>
            <a:r>
              <a:rPr lang="uk-UA" altLang="ru-RU"/>
              <a:t>Третий уровень</a:t>
            </a:r>
          </a:p>
          <a:p>
            <a:pPr lvl="3"/>
            <a:r>
              <a:rPr lang="uk-UA" altLang="ru-RU"/>
              <a:t>Четвертый уровень</a:t>
            </a:r>
          </a:p>
          <a:p>
            <a:pPr lvl="4"/>
            <a:r>
              <a:rPr lang="uk-UA" altLang="ru-RU"/>
              <a:t>Пятый уровень</a:t>
            </a:r>
          </a:p>
        </p:txBody>
      </p:sp>
      <p:sp>
        <p:nvSpPr>
          <p:cNvPr id="236549" name="Rectangle 5"/>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uk-UA" altLang="ru-RU"/>
          </a:p>
        </p:txBody>
      </p:sp>
      <p:sp>
        <p:nvSpPr>
          <p:cNvPr id="236550" name="Rectangle 6"/>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uk-UA" altLang="ru-RU"/>
          </a:p>
        </p:txBody>
      </p:sp>
      <p:sp>
        <p:nvSpPr>
          <p:cNvPr id="236551" name="Rectangle 7"/>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C6FD8C35-4E58-4B0C-989A-8838AF934355}" type="slidenum">
              <a:rPr lang="uk-UA" altLang="ru-RU"/>
              <a:pPr/>
              <a:t>‹#›</a:t>
            </a:fld>
            <a:endParaRPr lang="uk-UA" altLang="ru-RU"/>
          </a:p>
        </p:txBody>
      </p:sp>
      <p:sp>
        <p:nvSpPr>
          <p:cNvPr id="236552" name="Freeform 8"/>
          <p:cNvSpPr>
            <a:spLocks/>
          </p:cNvSpPr>
          <p:nvPr/>
        </p:nvSpPr>
        <p:spPr bwMode="auto">
          <a:xfrm rot="-3172564">
            <a:off x="7865269" y="24607"/>
            <a:ext cx="1165225" cy="2097087"/>
          </a:xfrm>
          <a:custGeom>
            <a:avLst/>
            <a:gdLst>
              <a:gd name="T0" fmla="*/ 2293 w 2911"/>
              <a:gd name="T1" fmla="*/ 0 h 3703"/>
              <a:gd name="T2" fmla="*/ 130 w 2911"/>
              <a:gd name="T3" fmla="*/ 2835 h 3703"/>
              <a:gd name="T4" fmla="*/ 131 w 2911"/>
              <a:gd name="T5" fmla="*/ 3201 h 3703"/>
              <a:gd name="T6" fmla="*/ 0 w 2911"/>
              <a:gd name="T7" fmla="*/ 3633 h 3703"/>
              <a:gd name="T8" fmla="*/ 50 w 2911"/>
              <a:gd name="T9" fmla="*/ 3703 h 3703"/>
              <a:gd name="T10" fmla="*/ 422 w 2911"/>
              <a:gd name="T11" fmla="*/ 3352 h 3703"/>
              <a:gd name="T12" fmla="*/ 763 w 2911"/>
              <a:gd name="T13" fmla="*/ 3220 h 3703"/>
              <a:gd name="T14" fmla="*/ 2911 w 2911"/>
              <a:gd name="T15" fmla="*/ 428 h 3703"/>
              <a:gd name="T16" fmla="*/ 2589 w 2911"/>
              <a:gd name="T17" fmla="*/ 96 h 3703"/>
              <a:gd name="T18" fmla="*/ 2293 w 2911"/>
              <a:gd name="T19" fmla="*/ 0 h 3703"/>
              <a:gd name="T20" fmla="*/ 2293 w 2911"/>
              <a:gd name="T21" fmla="*/ 0 h 3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53" name="Freeform 9"/>
          <p:cNvSpPr>
            <a:spLocks/>
          </p:cNvSpPr>
          <p:nvPr/>
        </p:nvSpPr>
        <p:spPr bwMode="auto">
          <a:xfrm rot="-3172564">
            <a:off x="7831138" y="192088"/>
            <a:ext cx="1025525" cy="1571625"/>
          </a:xfrm>
          <a:custGeom>
            <a:avLst/>
            <a:gdLst>
              <a:gd name="T0" fmla="*/ 0 w 2561"/>
              <a:gd name="T1" fmla="*/ 2485 h 2777"/>
              <a:gd name="T2" fmla="*/ 432 w 2561"/>
              <a:gd name="T3" fmla="*/ 2553 h 2777"/>
              <a:gd name="T4" fmla="*/ 736 w 2561"/>
              <a:gd name="T5" fmla="*/ 2777 h 2777"/>
              <a:gd name="T6" fmla="*/ 2561 w 2561"/>
              <a:gd name="T7" fmla="*/ 399 h 2777"/>
              <a:gd name="T8" fmla="*/ 2118 w 2561"/>
              <a:gd name="T9" fmla="*/ 82 h 2777"/>
              <a:gd name="T10" fmla="*/ 1898 w 2561"/>
              <a:gd name="T11" fmla="*/ 0 h 2777"/>
              <a:gd name="T12" fmla="*/ 0 w 2561"/>
              <a:gd name="T13" fmla="*/ 2485 h 2777"/>
              <a:gd name="T14" fmla="*/ 0 w 2561"/>
              <a:gd name="T15" fmla="*/ 2485 h 2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36554" name="Group 10"/>
          <p:cNvGrpSpPr>
            <a:grpSpLocks/>
          </p:cNvGrpSpPr>
          <p:nvPr/>
        </p:nvGrpSpPr>
        <p:grpSpPr bwMode="auto">
          <a:xfrm>
            <a:off x="7938" y="5540375"/>
            <a:ext cx="1784350" cy="1246188"/>
            <a:chOff x="5" y="3490"/>
            <a:chExt cx="1124" cy="785"/>
          </a:xfrm>
        </p:grpSpPr>
        <p:sp>
          <p:nvSpPr>
            <p:cNvPr id="236555" name="Freeform 11"/>
            <p:cNvSpPr>
              <a:spLocks/>
            </p:cNvSpPr>
            <p:nvPr userDrawn="1"/>
          </p:nvSpPr>
          <p:spPr bwMode="auto">
            <a:xfrm>
              <a:off x="24" y="3505"/>
              <a:ext cx="1089" cy="649"/>
            </a:xfrm>
            <a:custGeom>
              <a:avLst/>
              <a:gdLst>
                <a:gd name="T0" fmla="*/ 1587 w 2177"/>
                <a:gd name="T1" fmla="*/ 1260 h 1298"/>
                <a:gd name="T2" fmla="*/ 1420 w 2177"/>
                <a:gd name="T3" fmla="*/ 1106 h 1298"/>
                <a:gd name="T4" fmla="*/ 1331 w 2177"/>
                <a:gd name="T5" fmla="*/ 477 h 1298"/>
                <a:gd name="T6" fmla="*/ 2139 w 2177"/>
                <a:gd name="T7" fmla="*/ 330 h 1298"/>
                <a:gd name="T8" fmla="*/ 2177 w 2177"/>
                <a:gd name="T9" fmla="*/ 203 h 1298"/>
                <a:gd name="T10" fmla="*/ 2099 w 2177"/>
                <a:gd name="T11" fmla="*/ 100 h 1298"/>
                <a:gd name="T12" fmla="*/ 1276 w 2177"/>
                <a:gd name="T13" fmla="*/ 211 h 1298"/>
                <a:gd name="T14" fmla="*/ 1219 w 2177"/>
                <a:gd name="T15" fmla="*/ 32 h 1298"/>
                <a:gd name="T16" fmla="*/ 1085 w 2177"/>
                <a:gd name="T17" fmla="*/ 0 h 1298"/>
                <a:gd name="T18" fmla="*/ 958 w 2177"/>
                <a:gd name="T19" fmla="*/ 28 h 1298"/>
                <a:gd name="T20" fmla="*/ 888 w 2177"/>
                <a:gd name="T21" fmla="*/ 106 h 1298"/>
                <a:gd name="T22" fmla="*/ 937 w 2177"/>
                <a:gd name="T23" fmla="*/ 285 h 1298"/>
                <a:gd name="T24" fmla="*/ 660 w 2177"/>
                <a:gd name="T25" fmla="*/ 441 h 1298"/>
                <a:gd name="T26" fmla="*/ 983 w 2177"/>
                <a:gd name="T27" fmla="*/ 473 h 1298"/>
                <a:gd name="T28" fmla="*/ 1112 w 2177"/>
                <a:gd name="T29" fmla="*/ 889 h 1298"/>
                <a:gd name="T30" fmla="*/ 141 w 2177"/>
                <a:gd name="T31" fmla="*/ 469 h 1298"/>
                <a:gd name="T32" fmla="*/ 46 w 2177"/>
                <a:gd name="T33" fmla="*/ 509 h 1298"/>
                <a:gd name="T34" fmla="*/ 0 w 2177"/>
                <a:gd name="T35" fmla="*/ 636 h 1298"/>
                <a:gd name="T36" fmla="*/ 55 w 2177"/>
                <a:gd name="T37" fmla="*/ 779 h 1298"/>
                <a:gd name="T38" fmla="*/ 1139 w 2177"/>
                <a:gd name="T39" fmla="*/ 1288 h 1298"/>
                <a:gd name="T40" fmla="*/ 1378 w 2177"/>
                <a:gd name="T41" fmla="*/ 1256 h 1298"/>
                <a:gd name="T42" fmla="*/ 1570 w 2177"/>
                <a:gd name="T43" fmla="*/ 1298 h 1298"/>
                <a:gd name="T44" fmla="*/ 1587 w 2177"/>
                <a:gd name="T45" fmla="*/ 1260 h 1298"/>
                <a:gd name="T46" fmla="*/ 1587 w 2177"/>
                <a:gd name="T47" fmla="*/ 1260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56" name="Freeform 12"/>
            <p:cNvSpPr>
              <a:spLocks/>
            </p:cNvSpPr>
            <p:nvPr userDrawn="1"/>
          </p:nvSpPr>
          <p:spPr bwMode="auto">
            <a:xfrm>
              <a:off x="1022" y="3582"/>
              <a:ext cx="71" cy="129"/>
            </a:xfrm>
            <a:custGeom>
              <a:avLst/>
              <a:gdLst>
                <a:gd name="T0" fmla="*/ 0 w 143"/>
                <a:gd name="T1" fmla="*/ 7 h 258"/>
                <a:gd name="T2" fmla="*/ 120 w 143"/>
                <a:gd name="T3" fmla="*/ 0 h 258"/>
                <a:gd name="T4" fmla="*/ 143 w 143"/>
                <a:gd name="T5" fmla="*/ 233 h 258"/>
                <a:gd name="T6" fmla="*/ 8 w 143"/>
                <a:gd name="T7" fmla="*/ 258 h 258"/>
                <a:gd name="T8" fmla="*/ 0 w 143"/>
                <a:gd name="T9" fmla="*/ 7 h 258"/>
                <a:gd name="T10" fmla="*/ 0 w 143"/>
                <a:gd name="T11" fmla="*/ 7 h 258"/>
              </a:gdLst>
              <a:ahLst/>
              <a:cxnLst>
                <a:cxn ang="0">
                  <a:pos x="T0" y="T1"/>
                </a:cxn>
                <a:cxn ang="0">
                  <a:pos x="T2" y="T3"/>
                </a:cxn>
                <a:cxn ang="0">
                  <a:pos x="T4" y="T5"/>
                </a:cxn>
                <a:cxn ang="0">
                  <a:pos x="T6" y="T7"/>
                </a:cxn>
                <a:cxn ang="0">
                  <a:pos x="T8" y="T9"/>
                </a:cxn>
                <a:cxn ang="0">
                  <a:pos x="T10" y="T11"/>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57" name="Freeform 13"/>
            <p:cNvSpPr>
              <a:spLocks/>
            </p:cNvSpPr>
            <p:nvPr userDrawn="1"/>
          </p:nvSpPr>
          <p:spPr bwMode="auto">
            <a:xfrm>
              <a:off x="20" y="3774"/>
              <a:ext cx="792" cy="41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58" name="Freeform 14"/>
            <p:cNvSpPr>
              <a:spLocks/>
            </p:cNvSpPr>
            <p:nvPr userDrawn="1"/>
          </p:nvSpPr>
          <p:spPr bwMode="auto">
            <a:xfrm>
              <a:off x="129" y="3808"/>
              <a:ext cx="525" cy="374"/>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59" name="Freeform 15"/>
            <p:cNvSpPr>
              <a:spLocks/>
            </p:cNvSpPr>
            <p:nvPr userDrawn="1"/>
          </p:nvSpPr>
          <p:spPr bwMode="auto">
            <a:xfrm>
              <a:off x="485" y="3532"/>
              <a:ext cx="135" cy="121"/>
            </a:xfrm>
            <a:custGeom>
              <a:avLst/>
              <a:gdLst>
                <a:gd name="T0" fmla="*/ 0 w 272"/>
                <a:gd name="T1" fmla="*/ 28 h 241"/>
                <a:gd name="T2" fmla="*/ 160 w 272"/>
                <a:gd name="T3" fmla="*/ 0 h 241"/>
                <a:gd name="T4" fmla="*/ 251 w 272"/>
                <a:gd name="T5" fmla="*/ 36 h 241"/>
                <a:gd name="T6" fmla="*/ 272 w 272"/>
                <a:gd name="T7" fmla="*/ 139 h 241"/>
                <a:gd name="T8" fmla="*/ 164 w 272"/>
                <a:gd name="T9" fmla="*/ 146 h 241"/>
                <a:gd name="T10" fmla="*/ 32 w 272"/>
                <a:gd name="T11" fmla="*/ 241 h 241"/>
                <a:gd name="T12" fmla="*/ 0 w 272"/>
                <a:gd name="T13" fmla="*/ 28 h 241"/>
                <a:gd name="T14" fmla="*/ 0 w 272"/>
                <a:gd name="T15" fmla="*/ 28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60" name="Freeform 16"/>
            <p:cNvSpPr>
              <a:spLocks/>
            </p:cNvSpPr>
            <p:nvPr userDrawn="1"/>
          </p:nvSpPr>
          <p:spPr bwMode="auto">
            <a:xfrm>
              <a:off x="641" y="4163"/>
              <a:ext cx="76" cy="112"/>
            </a:xfrm>
            <a:custGeom>
              <a:avLst/>
              <a:gdLst>
                <a:gd name="T0" fmla="*/ 152 w 152"/>
                <a:gd name="T1" fmla="*/ 4 h 224"/>
                <a:gd name="T2" fmla="*/ 152 w 152"/>
                <a:gd name="T3" fmla="*/ 224 h 224"/>
                <a:gd name="T4" fmla="*/ 0 w 152"/>
                <a:gd name="T5" fmla="*/ 8 h 224"/>
                <a:gd name="T6" fmla="*/ 72 w 152"/>
                <a:gd name="T7" fmla="*/ 0 h 224"/>
                <a:gd name="T8" fmla="*/ 152 w 152"/>
                <a:gd name="T9" fmla="*/ 4 h 224"/>
                <a:gd name="T10" fmla="*/ 152 w 152"/>
                <a:gd name="T11" fmla="*/ 4 h 224"/>
              </a:gdLst>
              <a:ahLst/>
              <a:cxnLst>
                <a:cxn ang="0">
                  <a:pos x="T0" y="T1"/>
                </a:cxn>
                <a:cxn ang="0">
                  <a:pos x="T2" y="T3"/>
                </a:cxn>
                <a:cxn ang="0">
                  <a:pos x="T4" y="T5"/>
                </a:cxn>
                <a:cxn ang="0">
                  <a:pos x="T6" y="T7"/>
                </a:cxn>
                <a:cxn ang="0">
                  <a:pos x="T8" y="T9"/>
                </a:cxn>
                <a:cxn ang="0">
                  <a:pos x="T10" y="T11"/>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61" name="Freeform 17"/>
            <p:cNvSpPr>
              <a:spLocks/>
            </p:cNvSpPr>
            <p:nvPr userDrawn="1"/>
          </p:nvSpPr>
          <p:spPr bwMode="auto">
            <a:xfrm>
              <a:off x="504" y="3607"/>
              <a:ext cx="193" cy="383"/>
            </a:xfrm>
            <a:custGeom>
              <a:avLst/>
              <a:gdLst>
                <a:gd name="T0" fmla="*/ 0 w 386"/>
                <a:gd name="T1" fmla="*/ 80 h 764"/>
                <a:gd name="T2" fmla="*/ 87 w 386"/>
                <a:gd name="T3" fmla="*/ 0 h 764"/>
                <a:gd name="T4" fmla="*/ 232 w 386"/>
                <a:gd name="T5" fmla="*/ 6 h 764"/>
                <a:gd name="T6" fmla="*/ 386 w 386"/>
                <a:gd name="T7" fmla="*/ 764 h 764"/>
                <a:gd name="T8" fmla="*/ 279 w 386"/>
                <a:gd name="T9" fmla="*/ 720 h 764"/>
                <a:gd name="T10" fmla="*/ 152 w 386"/>
                <a:gd name="T11" fmla="*/ 677 h 764"/>
                <a:gd name="T12" fmla="*/ 0 w 386"/>
                <a:gd name="T13" fmla="*/ 80 h 764"/>
                <a:gd name="T14" fmla="*/ 0 w 386"/>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62" name="Freeform 18"/>
            <p:cNvSpPr>
              <a:spLocks/>
            </p:cNvSpPr>
            <p:nvPr userDrawn="1"/>
          </p:nvSpPr>
          <p:spPr bwMode="auto">
            <a:xfrm>
              <a:off x="668" y="3590"/>
              <a:ext cx="364" cy="174"/>
            </a:xfrm>
            <a:custGeom>
              <a:avLst/>
              <a:gdLst>
                <a:gd name="T0" fmla="*/ 692 w 728"/>
                <a:gd name="T1" fmla="*/ 0 h 348"/>
                <a:gd name="T2" fmla="*/ 0 w 728"/>
                <a:gd name="T3" fmla="*/ 106 h 348"/>
                <a:gd name="T4" fmla="*/ 28 w 728"/>
                <a:gd name="T5" fmla="*/ 348 h 348"/>
                <a:gd name="T6" fmla="*/ 715 w 728"/>
                <a:gd name="T7" fmla="*/ 237 h 348"/>
                <a:gd name="T8" fmla="*/ 728 w 728"/>
                <a:gd name="T9" fmla="*/ 43 h 348"/>
                <a:gd name="T10" fmla="*/ 692 w 728"/>
                <a:gd name="T11" fmla="*/ 0 h 348"/>
                <a:gd name="T12" fmla="*/ 692 w 728"/>
                <a:gd name="T13" fmla="*/ 0 h 348"/>
              </a:gdLst>
              <a:ahLst/>
              <a:cxnLst>
                <a:cxn ang="0">
                  <a:pos x="T0" y="T1"/>
                </a:cxn>
                <a:cxn ang="0">
                  <a:pos x="T2" y="T3"/>
                </a:cxn>
                <a:cxn ang="0">
                  <a:pos x="T4" y="T5"/>
                </a:cxn>
                <a:cxn ang="0">
                  <a:pos x="T6" y="T7"/>
                </a:cxn>
                <a:cxn ang="0">
                  <a:pos x="T8" y="T9"/>
                </a:cxn>
                <a:cxn ang="0">
                  <a:pos x="T10" y="T11"/>
                </a:cxn>
                <a:cxn ang="0">
                  <a:pos x="T12" y="T13"/>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63" name="Freeform 19"/>
            <p:cNvSpPr>
              <a:spLocks/>
            </p:cNvSpPr>
            <p:nvPr userDrawn="1"/>
          </p:nvSpPr>
          <p:spPr bwMode="auto">
            <a:xfrm>
              <a:off x="347" y="3693"/>
              <a:ext cx="156" cy="67"/>
            </a:xfrm>
            <a:custGeom>
              <a:avLst/>
              <a:gdLst>
                <a:gd name="T0" fmla="*/ 272 w 312"/>
                <a:gd name="T1" fmla="*/ 0 h 135"/>
                <a:gd name="T2" fmla="*/ 0 w 312"/>
                <a:gd name="T3" fmla="*/ 78 h 135"/>
                <a:gd name="T4" fmla="*/ 312 w 312"/>
                <a:gd name="T5" fmla="*/ 135 h 135"/>
                <a:gd name="T6" fmla="*/ 272 w 312"/>
                <a:gd name="T7" fmla="*/ 0 h 135"/>
                <a:gd name="T8" fmla="*/ 272 w 312"/>
                <a:gd name="T9" fmla="*/ 0 h 135"/>
              </a:gdLst>
              <a:ahLst/>
              <a:cxnLst>
                <a:cxn ang="0">
                  <a:pos x="T0" y="T1"/>
                </a:cxn>
                <a:cxn ang="0">
                  <a:pos x="T2" y="T3"/>
                </a:cxn>
                <a:cxn ang="0">
                  <a:pos x="T4" y="T5"/>
                </a:cxn>
                <a:cxn ang="0">
                  <a:pos x="T6" y="T7"/>
                </a:cxn>
                <a:cxn ang="0">
                  <a:pos x="T8" y="T9"/>
                </a:cxn>
              </a:cxnLst>
              <a:rect l="0" t="0" r="r" b="b"/>
              <a:pathLst>
                <a:path w="312" h="135">
                  <a:moveTo>
                    <a:pt x="272" y="0"/>
                  </a:moveTo>
                  <a:lnTo>
                    <a:pt x="0" y="78"/>
                  </a:lnTo>
                  <a:lnTo>
                    <a:pt x="312" y="135"/>
                  </a:lnTo>
                  <a:lnTo>
                    <a:pt x="272" y="0"/>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36564" name="Group 20"/>
            <p:cNvGrpSpPr>
              <a:grpSpLocks/>
            </p:cNvGrpSpPr>
            <p:nvPr userDrawn="1"/>
          </p:nvGrpSpPr>
          <p:grpSpPr bwMode="auto">
            <a:xfrm>
              <a:off x="5" y="3490"/>
              <a:ext cx="1124" cy="780"/>
              <a:chOff x="5" y="3490"/>
              <a:chExt cx="1124" cy="780"/>
            </a:xfrm>
          </p:grpSpPr>
          <p:grpSp>
            <p:nvGrpSpPr>
              <p:cNvPr id="236565" name="Group 21"/>
              <p:cNvGrpSpPr>
                <a:grpSpLocks/>
              </p:cNvGrpSpPr>
              <p:nvPr userDrawn="1"/>
            </p:nvGrpSpPr>
            <p:grpSpPr bwMode="auto">
              <a:xfrm>
                <a:off x="499" y="3562"/>
                <a:ext cx="548" cy="708"/>
                <a:chOff x="499" y="3562"/>
                <a:chExt cx="548" cy="708"/>
              </a:xfrm>
            </p:grpSpPr>
            <p:sp>
              <p:nvSpPr>
                <p:cNvPr id="236566" name="Freeform 22"/>
                <p:cNvSpPr>
                  <a:spLocks/>
                </p:cNvSpPr>
                <p:nvPr userDrawn="1"/>
              </p:nvSpPr>
              <p:spPr bwMode="auto">
                <a:xfrm>
                  <a:off x="499" y="3587"/>
                  <a:ext cx="157" cy="87"/>
                </a:xfrm>
                <a:custGeom>
                  <a:avLst/>
                  <a:gdLst>
                    <a:gd name="T0" fmla="*/ 0 w 313"/>
                    <a:gd name="T1" fmla="*/ 107 h 175"/>
                    <a:gd name="T2" fmla="*/ 114 w 313"/>
                    <a:gd name="T3" fmla="*/ 10 h 175"/>
                    <a:gd name="T4" fmla="*/ 213 w 313"/>
                    <a:gd name="T5" fmla="*/ 0 h 175"/>
                    <a:gd name="T6" fmla="*/ 292 w 313"/>
                    <a:gd name="T7" fmla="*/ 27 h 175"/>
                    <a:gd name="T8" fmla="*/ 313 w 313"/>
                    <a:gd name="T9" fmla="*/ 91 h 175"/>
                    <a:gd name="T10" fmla="*/ 167 w 313"/>
                    <a:gd name="T11" fmla="*/ 67 h 175"/>
                    <a:gd name="T12" fmla="*/ 74 w 313"/>
                    <a:gd name="T13" fmla="*/ 101 h 175"/>
                    <a:gd name="T14" fmla="*/ 13 w 313"/>
                    <a:gd name="T15" fmla="*/ 175 h 175"/>
                    <a:gd name="T16" fmla="*/ 0 w 313"/>
                    <a:gd name="T17" fmla="*/ 107 h 175"/>
                    <a:gd name="T18" fmla="*/ 0 w 313"/>
                    <a:gd name="T19" fmla="*/ 10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67" name="Freeform 23"/>
                <p:cNvSpPr>
                  <a:spLocks/>
                </p:cNvSpPr>
                <p:nvPr userDrawn="1"/>
              </p:nvSpPr>
              <p:spPr bwMode="auto">
                <a:xfrm>
                  <a:off x="636" y="4137"/>
                  <a:ext cx="115" cy="133"/>
                </a:xfrm>
                <a:custGeom>
                  <a:avLst/>
                  <a:gdLst>
                    <a:gd name="T0" fmla="*/ 0 w 230"/>
                    <a:gd name="T1" fmla="*/ 40 h 266"/>
                    <a:gd name="T2" fmla="*/ 160 w 230"/>
                    <a:gd name="T3" fmla="*/ 266 h 266"/>
                    <a:gd name="T4" fmla="*/ 230 w 230"/>
                    <a:gd name="T5" fmla="*/ 251 h 266"/>
                    <a:gd name="T6" fmla="*/ 223 w 230"/>
                    <a:gd name="T7" fmla="*/ 17 h 266"/>
                    <a:gd name="T8" fmla="*/ 166 w 230"/>
                    <a:gd name="T9" fmla="*/ 0 h 266"/>
                    <a:gd name="T10" fmla="*/ 179 w 230"/>
                    <a:gd name="T11" fmla="*/ 197 h 266"/>
                    <a:gd name="T12" fmla="*/ 71 w 230"/>
                    <a:gd name="T13" fmla="*/ 4 h 266"/>
                    <a:gd name="T14" fmla="*/ 0 w 230"/>
                    <a:gd name="T15" fmla="*/ 40 h 266"/>
                    <a:gd name="T16" fmla="*/ 0 w 230"/>
                    <a:gd name="T17" fmla="*/ 4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68" name="Freeform 24"/>
                <p:cNvSpPr>
                  <a:spLocks/>
                </p:cNvSpPr>
                <p:nvPr userDrawn="1"/>
              </p:nvSpPr>
              <p:spPr bwMode="auto">
                <a:xfrm>
                  <a:off x="1004" y="3562"/>
                  <a:ext cx="43" cy="117"/>
                </a:xfrm>
                <a:custGeom>
                  <a:avLst/>
                  <a:gdLst>
                    <a:gd name="T0" fmla="*/ 0 w 87"/>
                    <a:gd name="T1" fmla="*/ 19 h 234"/>
                    <a:gd name="T2" fmla="*/ 36 w 87"/>
                    <a:gd name="T3" fmla="*/ 93 h 234"/>
                    <a:gd name="T4" fmla="*/ 44 w 87"/>
                    <a:gd name="T5" fmla="*/ 154 h 234"/>
                    <a:gd name="T6" fmla="*/ 27 w 87"/>
                    <a:gd name="T7" fmla="*/ 234 h 234"/>
                    <a:gd name="T8" fmla="*/ 80 w 87"/>
                    <a:gd name="T9" fmla="*/ 220 h 234"/>
                    <a:gd name="T10" fmla="*/ 87 w 87"/>
                    <a:gd name="T11" fmla="*/ 116 h 234"/>
                    <a:gd name="T12" fmla="*/ 46 w 87"/>
                    <a:gd name="T13" fmla="*/ 0 h 234"/>
                    <a:gd name="T14" fmla="*/ 0 w 87"/>
                    <a:gd name="T15" fmla="*/ 19 h 234"/>
                    <a:gd name="T16" fmla="*/ 0 w 87"/>
                    <a:gd name="T17" fmla="*/ 1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36569" name="Freeform 25"/>
              <p:cNvSpPr>
                <a:spLocks/>
              </p:cNvSpPr>
              <p:nvPr userDrawn="1"/>
            </p:nvSpPr>
            <p:spPr bwMode="auto">
              <a:xfrm>
                <a:off x="76" y="3732"/>
                <a:ext cx="595" cy="250"/>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0" name="Freeform 26"/>
              <p:cNvSpPr>
                <a:spLocks/>
              </p:cNvSpPr>
              <p:nvPr userDrawn="1"/>
            </p:nvSpPr>
            <p:spPr bwMode="auto">
              <a:xfrm>
                <a:off x="260" y="3886"/>
                <a:ext cx="244" cy="148"/>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1" name="Freeform 27"/>
              <p:cNvSpPr>
                <a:spLocks/>
              </p:cNvSpPr>
              <p:nvPr userDrawn="1"/>
            </p:nvSpPr>
            <p:spPr bwMode="auto">
              <a:xfrm>
                <a:off x="565" y="3680"/>
                <a:ext cx="107" cy="238"/>
              </a:xfrm>
              <a:custGeom>
                <a:avLst/>
                <a:gdLst>
                  <a:gd name="T0" fmla="*/ 24 w 213"/>
                  <a:gd name="T1" fmla="*/ 0 h 478"/>
                  <a:gd name="T2" fmla="*/ 91 w 213"/>
                  <a:gd name="T3" fmla="*/ 25 h 478"/>
                  <a:gd name="T4" fmla="*/ 80 w 213"/>
                  <a:gd name="T5" fmla="*/ 192 h 478"/>
                  <a:gd name="T6" fmla="*/ 106 w 213"/>
                  <a:gd name="T7" fmla="*/ 327 h 478"/>
                  <a:gd name="T8" fmla="*/ 213 w 213"/>
                  <a:gd name="T9" fmla="*/ 451 h 478"/>
                  <a:gd name="T10" fmla="*/ 97 w 213"/>
                  <a:gd name="T11" fmla="*/ 478 h 478"/>
                  <a:gd name="T12" fmla="*/ 30 w 213"/>
                  <a:gd name="T13" fmla="*/ 344 h 478"/>
                  <a:gd name="T14" fmla="*/ 0 w 213"/>
                  <a:gd name="T15" fmla="*/ 57 h 478"/>
                  <a:gd name="T16" fmla="*/ 24 w 213"/>
                  <a:gd name="T17" fmla="*/ 0 h 478"/>
                  <a:gd name="T18" fmla="*/ 24 w 213"/>
                  <a:gd name="T19"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36572" name="Group 28"/>
              <p:cNvGrpSpPr>
                <a:grpSpLocks/>
              </p:cNvGrpSpPr>
              <p:nvPr userDrawn="1"/>
            </p:nvGrpSpPr>
            <p:grpSpPr bwMode="auto">
              <a:xfrm>
                <a:off x="5" y="3490"/>
                <a:ext cx="1124" cy="678"/>
                <a:chOff x="5" y="3490"/>
                <a:chExt cx="1124" cy="678"/>
              </a:xfrm>
            </p:grpSpPr>
            <p:sp>
              <p:nvSpPr>
                <p:cNvPr id="236573" name="Freeform 29"/>
                <p:cNvSpPr>
                  <a:spLocks/>
                </p:cNvSpPr>
                <p:nvPr userDrawn="1"/>
              </p:nvSpPr>
              <p:spPr bwMode="auto">
                <a:xfrm>
                  <a:off x="669" y="4048"/>
                  <a:ext cx="75" cy="87"/>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4" name="Freeform 30"/>
                <p:cNvSpPr>
                  <a:spLocks/>
                </p:cNvSpPr>
                <p:nvPr userDrawn="1"/>
              </p:nvSpPr>
              <p:spPr bwMode="auto">
                <a:xfrm>
                  <a:off x="5" y="3728"/>
                  <a:ext cx="842" cy="440"/>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5" name="Freeform 31"/>
                <p:cNvSpPr>
                  <a:spLocks/>
                </p:cNvSpPr>
                <p:nvPr userDrawn="1"/>
              </p:nvSpPr>
              <p:spPr bwMode="auto">
                <a:xfrm>
                  <a:off x="106" y="3770"/>
                  <a:ext cx="80" cy="167"/>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6" name="Freeform 32"/>
                <p:cNvSpPr>
                  <a:spLocks/>
                </p:cNvSpPr>
                <p:nvPr userDrawn="1"/>
              </p:nvSpPr>
              <p:spPr bwMode="auto">
                <a:xfrm>
                  <a:off x="449" y="3490"/>
                  <a:ext cx="322" cy="594"/>
                </a:xfrm>
                <a:custGeom>
                  <a:avLst/>
                  <a:gdLst>
                    <a:gd name="T0" fmla="*/ 218 w 642"/>
                    <a:gd name="T1" fmla="*/ 896 h 1188"/>
                    <a:gd name="T2" fmla="*/ 0 w 642"/>
                    <a:gd name="T3" fmla="*/ 124 h 1188"/>
                    <a:gd name="T4" fmla="*/ 81 w 642"/>
                    <a:gd name="T5" fmla="*/ 38 h 1188"/>
                    <a:gd name="T6" fmla="*/ 258 w 642"/>
                    <a:gd name="T7" fmla="*/ 0 h 1188"/>
                    <a:gd name="T8" fmla="*/ 399 w 642"/>
                    <a:gd name="T9" fmla="*/ 57 h 1188"/>
                    <a:gd name="T10" fmla="*/ 642 w 642"/>
                    <a:gd name="T11" fmla="*/ 1188 h 1188"/>
                    <a:gd name="T12" fmla="*/ 555 w 642"/>
                    <a:gd name="T13" fmla="*/ 1091 h 1188"/>
                    <a:gd name="T14" fmla="*/ 355 w 642"/>
                    <a:gd name="T15" fmla="*/ 97 h 1188"/>
                    <a:gd name="T16" fmla="*/ 226 w 642"/>
                    <a:gd name="T17" fmla="*/ 61 h 1188"/>
                    <a:gd name="T18" fmla="*/ 119 w 642"/>
                    <a:gd name="T19" fmla="*/ 74 h 1188"/>
                    <a:gd name="T20" fmla="*/ 76 w 642"/>
                    <a:gd name="T21" fmla="*/ 141 h 1188"/>
                    <a:gd name="T22" fmla="*/ 306 w 642"/>
                    <a:gd name="T23" fmla="*/ 924 h 1188"/>
                    <a:gd name="T24" fmla="*/ 218 w 642"/>
                    <a:gd name="T25" fmla="*/ 896 h 1188"/>
                    <a:gd name="T26" fmla="*/ 218 w 642"/>
                    <a:gd name="T27" fmla="*/ 89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7" name="Freeform 33"/>
                <p:cNvSpPr>
                  <a:spLocks/>
                </p:cNvSpPr>
                <p:nvPr userDrawn="1"/>
              </p:nvSpPr>
              <p:spPr bwMode="auto">
                <a:xfrm>
                  <a:off x="578" y="3650"/>
                  <a:ext cx="96" cy="252"/>
                </a:xfrm>
                <a:custGeom>
                  <a:avLst/>
                  <a:gdLst>
                    <a:gd name="T0" fmla="*/ 0 w 192"/>
                    <a:gd name="T1" fmla="*/ 27 h 504"/>
                    <a:gd name="T2" fmla="*/ 76 w 192"/>
                    <a:gd name="T3" fmla="*/ 194 h 504"/>
                    <a:gd name="T4" fmla="*/ 113 w 192"/>
                    <a:gd name="T5" fmla="*/ 318 h 504"/>
                    <a:gd name="T6" fmla="*/ 116 w 192"/>
                    <a:gd name="T7" fmla="*/ 504 h 504"/>
                    <a:gd name="T8" fmla="*/ 192 w 192"/>
                    <a:gd name="T9" fmla="*/ 504 h 504"/>
                    <a:gd name="T10" fmla="*/ 187 w 192"/>
                    <a:gd name="T11" fmla="*/ 360 h 504"/>
                    <a:gd name="T12" fmla="*/ 162 w 192"/>
                    <a:gd name="T13" fmla="*/ 208 h 504"/>
                    <a:gd name="T14" fmla="*/ 99 w 192"/>
                    <a:gd name="T15" fmla="*/ 59 h 504"/>
                    <a:gd name="T16" fmla="*/ 63 w 192"/>
                    <a:gd name="T17" fmla="*/ 0 h 504"/>
                    <a:gd name="T18" fmla="*/ 0 w 192"/>
                    <a:gd name="T19" fmla="*/ 27 h 504"/>
                    <a:gd name="T20" fmla="*/ 0 w 192"/>
                    <a:gd name="T21" fmla="*/ 27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8" name="Freeform 34"/>
                <p:cNvSpPr>
                  <a:spLocks/>
                </p:cNvSpPr>
                <p:nvPr userDrawn="1"/>
              </p:nvSpPr>
              <p:spPr bwMode="auto">
                <a:xfrm>
                  <a:off x="328" y="3630"/>
                  <a:ext cx="195" cy="135"/>
                </a:xfrm>
                <a:custGeom>
                  <a:avLst/>
                  <a:gdLst>
                    <a:gd name="T0" fmla="*/ 297 w 390"/>
                    <a:gd name="T1" fmla="*/ 0 h 269"/>
                    <a:gd name="T2" fmla="*/ 257 w 390"/>
                    <a:gd name="T3" fmla="*/ 17 h 269"/>
                    <a:gd name="T4" fmla="*/ 253 w 390"/>
                    <a:gd name="T5" fmla="*/ 66 h 269"/>
                    <a:gd name="T6" fmla="*/ 0 w 390"/>
                    <a:gd name="T7" fmla="*/ 169 h 269"/>
                    <a:gd name="T8" fmla="*/ 0 w 390"/>
                    <a:gd name="T9" fmla="*/ 222 h 269"/>
                    <a:gd name="T10" fmla="*/ 284 w 390"/>
                    <a:gd name="T11" fmla="*/ 226 h 269"/>
                    <a:gd name="T12" fmla="*/ 320 w 390"/>
                    <a:gd name="T13" fmla="*/ 269 h 269"/>
                    <a:gd name="T14" fmla="*/ 390 w 390"/>
                    <a:gd name="T15" fmla="*/ 266 h 269"/>
                    <a:gd name="T16" fmla="*/ 383 w 390"/>
                    <a:gd name="T17" fmla="*/ 190 h 269"/>
                    <a:gd name="T18" fmla="*/ 116 w 390"/>
                    <a:gd name="T19" fmla="*/ 176 h 269"/>
                    <a:gd name="T20" fmla="*/ 333 w 390"/>
                    <a:gd name="T21" fmla="*/ 89 h 269"/>
                    <a:gd name="T22" fmla="*/ 297 w 390"/>
                    <a:gd name="T23" fmla="*/ 0 h 269"/>
                    <a:gd name="T24" fmla="*/ 297 w 390"/>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79" name="Freeform 35"/>
                <p:cNvSpPr>
                  <a:spLocks/>
                </p:cNvSpPr>
                <p:nvPr userDrawn="1"/>
              </p:nvSpPr>
              <p:spPr bwMode="auto">
                <a:xfrm>
                  <a:off x="658" y="3538"/>
                  <a:ext cx="471" cy="212"/>
                </a:xfrm>
                <a:custGeom>
                  <a:avLst/>
                  <a:gdLst>
                    <a:gd name="T0" fmla="*/ 0 w 941"/>
                    <a:gd name="T1" fmla="*/ 131 h 424"/>
                    <a:gd name="T2" fmla="*/ 863 w 941"/>
                    <a:gd name="T3" fmla="*/ 0 h 424"/>
                    <a:gd name="T4" fmla="*/ 926 w 941"/>
                    <a:gd name="T5" fmla="*/ 78 h 424"/>
                    <a:gd name="T6" fmla="*/ 941 w 941"/>
                    <a:gd name="T7" fmla="*/ 181 h 424"/>
                    <a:gd name="T8" fmla="*/ 903 w 941"/>
                    <a:gd name="T9" fmla="*/ 282 h 424"/>
                    <a:gd name="T10" fmla="*/ 57 w 941"/>
                    <a:gd name="T11" fmla="*/ 424 h 424"/>
                    <a:gd name="T12" fmla="*/ 53 w 941"/>
                    <a:gd name="T13" fmla="*/ 384 h 424"/>
                    <a:gd name="T14" fmla="*/ 863 w 941"/>
                    <a:gd name="T15" fmla="*/ 242 h 424"/>
                    <a:gd name="T16" fmla="*/ 893 w 941"/>
                    <a:gd name="T17" fmla="*/ 145 h 424"/>
                    <a:gd name="T18" fmla="*/ 840 w 941"/>
                    <a:gd name="T19" fmla="*/ 57 h 424"/>
                    <a:gd name="T20" fmla="*/ 0 w 941"/>
                    <a:gd name="T21" fmla="*/ 185 h 424"/>
                    <a:gd name="T22" fmla="*/ 0 w 941"/>
                    <a:gd name="T23" fmla="*/ 131 h 424"/>
                    <a:gd name="T24" fmla="*/ 0 w 941"/>
                    <a:gd name="T25" fmla="*/ 131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80" name="Freeform 36"/>
                <p:cNvSpPr>
                  <a:spLocks/>
                </p:cNvSpPr>
                <p:nvPr userDrawn="1"/>
              </p:nvSpPr>
              <p:spPr bwMode="auto">
                <a:xfrm>
                  <a:off x="717" y="3606"/>
                  <a:ext cx="245" cy="86"/>
                </a:xfrm>
                <a:custGeom>
                  <a:avLst/>
                  <a:gdLst>
                    <a:gd name="T0" fmla="*/ 0 w 488"/>
                    <a:gd name="T1" fmla="*/ 126 h 173"/>
                    <a:gd name="T2" fmla="*/ 66 w 488"/>
                    <a:gd name="T3" fmla="*/ 173 h 173"/>
                    <a:gd name="T4" fmla="*/ 222 w 488"/>
                    <a:gd name="T5" fmla="*/ 166 h 173"/>
                    <a:gd name="T6" fmla="*/ 418 w 488"/>
                    <a:gd name="T7" fmla="*/ 116 h 173"/>
                    <a:gd name="T8" fmla="*/ 488 w 488"/>
                    <a:gd name="T9" fmla="*/ 42 h 173"/>
                    <a:gd name="T10" fmla="*/ 443 w 488"/>
                    <a:gd name="T11" fmla="*/ 2 h 173"/>
                    <a:gd name="T12" fmla="*/ 253 w 488"/>
                    <a:gd name="T13" fmla="*/ 0 h 173"/>
                    <a:gd name="T14" fmla="*/ 110 w 488"/>
                    <a:gd name="T15" fmla="*/ 12 h 173"/>
                    <a:gd name="T16" fmla="*/ 15 w 488"/>
                    <a:gd name="T17" fmla="*/ 76 h 173"/>
                    <a:gd name="T18" fmla="*/ 112 w 488"/>
                    <a:gd name="T19" fmla="*/ 95 h 173"/>
                    <a:gd name="T20" fmla="*/ 275 w 488"/>
                    <a:gd name="T21" fmla="*/ 53 h 173"/>
                    <a:gd name="T22" fmla="*/ 416 w 488"/>
                    <a:gd name="T23" fmla="*/ 53 h 173"/>
                    <a:gd name="T24" fmla="*/ 268 w 488"/>
                    <a:gd name="T25" fmla="*/ 110 h 173"/>
                    <a:gd name="T26" fmla="*/ 142 w 488"/>
                    <a:gd name="T27" fmla="*/ 126 h 173"/>
                    <a:gd name="T28" fmla="*/ 0 w 488"/>
                    <a:gd name="T29" fmla="*/ 126 h 173"/>
                    <a:gd name="T30" fmla="*/ 0 w 488"/>
                    <a:gd name="T31" fmla="*/ 1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grpSp>
      <p:grpSp>
        <p:nvGrpSpPr>
          <p:cNvPr id="236581" name="Group 37"/>
          <p:cNvGrpSpPr>
            <a:grpSpLocks/>
          </p:cNvGrpSpPr>
          <p:nvPr/>
        </p:nvGrpSpPr>
        <p:grpSpPr bwMode="auto">
          <a:xfrm>
            <a:off x="8680450" y="2116138"/>
            <a:ext cx="385763" cy="4308475"/>
            <a:chOff x="5468" y="1333"/>
            <a:chExt cx="243" cy="2714"/>
          </a:xfrm>
        </p:grpSpPr>
        <p:sp>
          <p:nvSpPr>
            <p:cNvPr id="236582" name="Freeform 38"/>
            <p:cNvSpPr>
              <a:spLocks/>
            </p:cNvSpPr>
            <p:nvPr userDrawn="1"/>
          </p:nvSpPr>
          <p:spPr bwMode="auto">
            <a:xfrm flipH="1">
              <a:off x="5468" y="2620"/>
              <a:ext cx="205" cy="1427"/>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83" name="Freeform 39"/>
            <p:cNvSpPr>
              <a:spLocks/>
            </p:cNvSpPr>
            <p:nvPr userDrawn="1"/>
          </p:nvSpPr>
          <p:spPr bwMode="auto">
            <a:xfrm flipH="1">
              <a:off x="5506" y="1333"/>
              <a:ext cx="205" cy="1633"/>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236584" name="Group 40"/>
          <p:cNvGrpSpPr>
            <a:grpSpLocks/>
          </p:cNvGrpSpPr>
          <p:nvPr/>
        </p:nvGrpSpPr>
        <p:grpSpPr bwMode="auto">
          <a:xfrm>
            <a:off x="7318375" y="90488"/>
            <a:ext cx="2133600" cy="1911350"/>
            <a:chOff x="4610" y="57"/>
            <a:chExt cx="1344" cy="1204"/>
          </a:xfrm>
        </p:grpSpPr>
        <p:grpSp>
          <p:nvGrpSpPr>
            <p:cNvPr id="236585" name="Group 41"/>
            <p:cNvGrpSpPr>
              <a:grpSpLocks/>
            </p:cNvGrpSpPr>
            <p:nvPr userDrawn="1"/>
          </p:nvGrpSpPr>
          <p:grpSpPr bwMode="auto">
            <a:xfrm>
              <a:off x="4610" y="57"/>
              <a:ext cx="1344" cy="1204"/>
              <a:chOff x="4610" y="57"/>
              <a:chExt cx="1344" cy="1204"/>
            </a:xfrm>
          </p:grpSpPr>
          <p:sp>
            <p:nvSpPr>
              <p:cNvPr id="236586" name="Freeform 42"/>
              <p:cNvSpPr>
                <a:spLocks/>
              </p:cNvSpPr>
              <p:nvPr userDrawn="1"/>
            </p:nvSpPr>
            <p:spPr bwMode="auto">
              <a:xfrm rot="-3172564">
                <a:off x="5430" y="1086"/>
                <a:ext cx="62" cy="288"/>
              </a:xfrm>
              <a:custGeom>
                <a:avLst/>
                <a:gdLst>
                  <a:gd name="T0" fmla="*/ 123 w 245"/>
                  <a:gd name="T1" fmla="*/ 9 h 806"/>
                  <a:gd name="T2" fmla="*/ 131 w 245"/>
                  <a:gd name="T3" fmla="*/ 342 h 806"/>
                  <a:gd name="T4" fmla="*/ 0 w 245"/>
                  <a:gd name="T5" fmla="*/ 806 h 806"/>
                  <a:gd name="T6" fmla="*/ 79 w 245"/>
                  <a:gd name="T7" fmla="*/ 789 h 806"/>
                  <a:gd name="T8" fmla="*/ 218 w 245"/>
                  <a:gd name="T9" fmla="*/ 376 h 806"/>
                  <a:gd name="T10" fmla="*/ 245 w 245"/>
                  <a:gd name="T11" fmla="*/ 0 h 806"/>
                  <a:gd name="T12" fmla="*/ 123 w 245"/>
                  <a:gd name="T13" fmla="*/ 9 h 806"/>
                  <a:gd name="T14" fmla="*/ 123 w 245"/>
                  <a:gd name="T15" fmla="*/ 9 h 8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36587" name="Group 43"/>
              <p:cNvGrpSpPr>
                <a:grpSpLocks/>
              </p:cNvGrpSpPr>
              <p:nvPr userDrawn="1"/>
            </p:nvGrpSpPr>
            <p:grpSpPr bwMode="auto">
              <a:xfrm>
                <a:off x="4610" y="57"/>
                <a:ext cx="1344" cy="985"/>
                <a:chOff x="4610" y="57"/>
                <a:chExt cx="1344" cy="985"/>
              </a:xfrm>
            </p:grpSpPr>
            <p:sp>
              <p:nvSpPr>
                <p:cNvPr id="236588" name="Freeform 44"/>
                <p:cNvSpPr>
                  <a:spLocks/>
                </p:cNvSpPr>
                <p:nvPr userDrawn="1"/>
              </p:nvSpPr>
              <p:spPr bwMode="auto">
                <a:xfrm rot="-3172564">
                  <a:off x="4966" y="71"/>
                  <a:ext cx="153" cy="125"/>
                </a:xfrm>
                <a:custGeom>
                  <a:avLst/>
                  <a:gdLst>
                    <a:gd name="T0" fmla="*/ 0 w 604"/>
                    <a:gd name="T1" fmla="*/ 0 h 349"/>
                    <a:gd name="T2" fmla="*/ 298 w 604"/>
                    <a:gd name="T3" fmla="*/ 184 h 349"/>
                    <a:gd name="T4" fmla="*/ 500 w 604"/>
                    <a:gd name="T5" fmla="*/ 349 h 349"/>
                    <a:gd name="T6" fmla="*/ 604 w 604"/>
                    <a:gd name="T7" fmla="*/ 140 h 349"/>
                    <a:gd name="T8" fmla="*/ 359 w 604"/>
                    <a:gd name="T9" fmla="*/ 9 h 349"/>
                    <a:gd name="T10" fmla="*/ 464 w 604"/>
                    <a:gd name="T11" fmla="*/ 184 h 349"/>
                    <a:gd name="T12" fmla="*/ 131 w 604"/>
                    <a:gd name="T13" fmla="*/ 17 h 349"/>
                    <a:gd name="T14" fmla="*/ 0 w 604"/>
                    <a:gd name="T15" fmla="*/ 0 h 349"/>
                    <a:gd name="T16" fmla="*/ 0 w 604"/>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89" name="Freeform 45"/>
                <p:cNvSpPr>
                  <a:spLocks/>
                </p:cNvSpPr>
                <p:nvPr userDrawn="1"/>
              </p:nvSpPr>
              <p:spPr bwMode="auto">
                <a:xfrm rot="-3172564">
                  <a:off x="5048" y="332"/>
                  <a:ext cx="269" cy="438"/>
                </a:xfrm>
                <a:custGeom>
                  <a:avLst/>
                  <a:gdLst>
                    <a:gd name="T0" fmla="*/ 741 w 1064"/>
                    <a:gd name="T1" fmla="*/ 129 h 1230"/>
                    <a:gd name="T2" fmla="*/ 485 w 1064"/>
                    <a:gd name="T3" fmla="*/ 352 h 1230"/>
                    <a:gd name="T4" fmla="*/ 163 w 1064"/>
                    <a:gd name="T5" fmla="*/ 762 h 1230"/>
                    <a:gd name="T6" fmla="*/ 0 w 1064"/>
                    <a:gd name="T7" fmla="*/ 1101 h 1230"/>
                    <a:gd name="T8" fmla="*/ 59 w 1064"/>
                    <a:gd name="T9" fmla="*/ 1230 h 1230"/>
                    <a:gd name="T10" fmla="*/ 262 w 1064"/>
                    <a:gd name="T11" fmla="*/ 1201 h 1230"/>
                    <a:gd name="T12" fmla="*/ 578 w 1064"/>
                    <a:gd name="T13" fmla="*/ 914 h 1230"/>
                    <a:gd name="T14" fmla="*/ 876 w 1064"/>
                    <a:gd name="T15" fmla="*/ 534 h 1230"/>
                    <a:gd name="T16" fmla="*/ 1034 w 1064"/>
                    <a:gd name="T17" fmla="*/ 270 h 1230"/>
                    <a:gd name="T18" fmla="*/ 1064 w 1064"/>
                    <a:gd name="T19" fmla="*/ 84 h 1230"/>
                    <a:gd name="T20" fmla="*/ 977 w 1064"/>
                    <a:gd name="T21" fmla="*/ 0 h 1230"/>
                    <a:gd name="T22" fmla="*/ 836 w 1064"/>
                    <a:gd name="T23" fmla="*/ 65 h 1230"/>
                    <a:gd name="T24" fmla="*/ 969 w 1064"/>
                    <a:gd name="T25" fmla="*/ 107 h 1230"/>
                    <a:gd name="T26" fmla="*/ 876 w 1064"/>
                    <a:gd name="T27" fmla="*/ 352 h 1230"/>
                    <a:gd name="T28" fmla="*/ 690 w 1064"/>
                    <a:gd name="T29" fmla="*/ 656 h 1230"/>
                    <a:gd name="T30" fmla="*/ 350 w 1064"/>
                    <a:gd name="T31" fmla="*/ 1008 h 1230"/>
                    <a:gd name="T32" fmla="*/ 116 w 1064"/>
                    <a:gd name="T33" fmla="*/ 1114 h 1230"/>
                    <a:gd name="T34" fmla="*/ 135 w 1064"/>
                    <a:gd name="T35" fmla="*/ 943 h 1230"/>
                    <a:gd name="T36" fmla="*/ 437 w 1064"/>
                    <a:gd name="T37" fmla="*/ 504 h 1230"/>
                    <a:gd name="T38" fmla="*/ 831 w 1064"/>
                    <a:gd name="T39" fmla="*/ 118 h 1230"/>
                    <a:gd name="T40" fmla="*/ 741 w 1064"/>
                    <a:gd name="T41" fmla="*/ 129 h 1230"/>
                    <a:gd name="T42" fmla="*/ 741 w 1064"/>
                    <a:gd name="T43" fmla="*/ 129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90" name="Freeform 46"/>
                <p:cNvSpPr>
                  <a:spLocks/>
                </p:cNvSpPr>
                <p:nvPr userDrawn="1"/>
              </p:nvSpPr>
              <p:spPr bwMode="auto">
                <a:xfrm rot="-3172564">
                  <a:off x="4858" y="182"/>
                  <a:ext cx="505" cy="898"/>
                </a:xfrm>
                <a:custGeom>
                  <a:avLst/>
                  <a:gdLst>
                    <a:gd name="T0" fmla="*/ 1941 w 2002"/>
                    <a:gd name="T1" fmla="*/ 0 h 2521"/>
                    <a:gd name="T2" fmla="*/ 0 w 2002"/>
                    <a:gd name="T3" fmla="*/ 2521 h 2521"/>
                    <a:gd name="T4" fmla="*/ 192 w 2002"/>
                    <a:gd name="T5" fmla="*/ 2450 h 2521"/>
                    <a:gd name="T6" fmla="*/ 2002 w 2002"/>
                    <a:gd name="T7" fmla="*/ 61 h 2521"/>
                    <a:gd name="T8" fmla="*/ 1941 w 2002"/>
                    <a:gd name="T9" fmla="*/ 0 h 2521"/>
                    <a:gd name="T10" fmla="*/ 1941 w 2002"/>
                    <a:gd name="T11" fmla="*/ 0 h 2521"/>
                  </a:gdLst>
                  <a:ahLst/>
                  <a:cxnLst>
                    <a:cxn ang="0">
                      <a:pos x="T0" y="T1"/>
                    </a:cxn>
                    <a:cxn ang="0">
                      <a:pos x="T2" y="T3"/>
                    </a:cxn>
                    <a:cxn ang="0">
                      <a:pos x="T4" y="T5"/>
                    </a:cxn>
                    <a:cxn ang="0">
                      <a:pos x="T6" y="T7"/>
                    </a:cxn>
                    <a:cxn ang="0">
                      <a:pos x="T8" y="T9"/>
                    </a:cxn>
                    <a:cxn ang="0">
                      <a:pos x="T10" y="T11"/>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91" name="Freeform 47"/>
                <p:cNvSpPr>
                  <a:spLocks/>
                </p:cNvSpPr>
                <p:nvPr userDrawn="1"/>
              </p:nvSpPr>
              <p:spPr bwMode="auto">
                <a:xfrm rot="-3172564">
                  <a:off x="4903" y="-19"/>
                  <a:ext cx="758" cy="1344"/>
                </a:xfrm>
                <a:custGeom>
                  <a:avLst/>
                  <a:gdLst>
                    <a:gd name="T0" fmla="*/ 95 w 3007"/>
                    <a:gd name="T1" fmla="*/ 2844 h 3771"/>
                    <a:gd name="T2" fmla="*/ 394 w 3007"/>
                    <a:gd name="T3" fmla="*/ 2834 h 3771"/>
                    <a:gd name="T4" fmla="*/ 821 w 3007"/>
                    <a:gd name="T5" fmla="*/ 3009 h 3771"/>
                    <a:gd name="T6" fmla="*/ 681 w 3007"/>
                    <a:gd name="T7" fmla="*/ 2817 h 3771"/>
                    <a:gd name="T8" fmla="*/ 367 w 3007"/>
                    <a:gd name="T9" fmla="*/ 2703 h 3771"/>
                    <a:gd name="T10" fmla="*/ 637 w 3007"/>
                    <a:gd name="T11" fmla="*/ 2720 h 3771"/>
                    <a:gd name="T12" fmla="*/ 979 w 3007"/>
                    <a:gd name="T13" fmla="*/ 2870 h 3771"/>
                    <a:gd name="T14" fmla="*/ 2859 w 3007"/>
                    <a:gd name="T15" fmla="*/ 420 h 3771"/>
                    <a:gd name="T16" fmla="*/ 2578 w 3007"/>
                    <a:gd name="T17" fmla="*/ 148 h 3771"/>
                    <a:gd name="T18" fmla="*/ 2308 w 3007"/>
                    <a:gd name="T19" fmla="*/ 0 h 3771"/>
                    <a:gd name="T20" fmla="*/ 2692 w 3007"/>
                    <a:gd name="T21" fmla="*/ 78 h 3771"/>
                    <a:gd name="T22" fmla="*/ 3007 w 3007"/>
                    <a:gd name="T23" fmla="*/ 428 h 3771"/>
                    <a:gd name="T24" fmla="*/ 831 w 3007"/>
                    <a:gd name="T25" fmla="*/ 3273 h 3771"/>
                    <a:gd name="T26" fmla="*/ 481 w 3007"/>
                    <a:gd name="T27" fmla="*/ 3412 h 3771"/>
                    <a:gd name="T28" fmla="*/ 105 w 3007"/>
                    <a:gd name="T29" fmla="*/ 3771 h 3771"/>
                    <a:gd name="T30" fmla="*/ 0 w 3007"/>
                    <a:gd name="T31" fmla="*/ 3667 h 3771"/>
                    <a:gd name="T32" fmla="*/ 131 w 3007"/>
                    <a:gd name="T33" fmla="*/ 3631 h 3771"/>
                    <a:gd name="T34" fmla="*/ 376 w 3007"/>
                    <a:gd name="T35" fmla="*/ 3385 h 3771"/>
                    <a:gd name="T36" fmla="*/ 165 w 3007"/>
                    <a:gd name="T37" fmla="*/ 3273 h 3771"/>
                    <a:gd name="T38" fmla="*/ 165 w 3007"/>
                    <a:gd name="T39" fmla="*/ 3176 h 3771"/>
                    <a:gd name="T40" fmla="*/ 411 w 3007"/>
                    <a:gd name="T41" fmla="*/ 3298 h 3771"/>
                    <a:gd name="T42" fmla="*/ 411 w 3007"/>
                    <a:gd name="T43" fmla="*/ 3186 h 3771"/>
                    <a:gd name="T44" fmla="*/ 603 w 3007"/>
                    <a:gd name="T45" fmla="*/ 3220 h 3771"/>
                    <a:gd name="T46" fmla="*/ 428 w 3007"/>
                    <a:gd name="T47" fmla="*/ 3079 h 3771"/>
                    <a:gd name="T48" fmla="*/ 629 w 3007"/>
                    <a:gd name="T49" fmla="*/ 3062 h 3771"/>
                    <a:gd name="T50" fmla="*/ 95 w 3007"/>
                    <a:gd name="T51" fmla="*/ 2844 h 3771"/>
                    <a:gd name="T52" fmla="*/ 95 w 3007"/>
                    <a:gd name="T53" fmla="*/ 2844 h 3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92" name="Freeform 48"/>
                <p:cNvSpPr>
                  <a:spLocks/>
                </p:cNvSpPr>
                <p:nvPr userDrawn="1"/>
              </p:nvSpPr>
              <p:spPr bwMode="auto">
                <a:xfrm rot="-3172564">
                  <a:off x="5297" y="897"/>
                  <a:ext cx="169" cy="122"/>
                </a:xfrm>
                <a:custGeom>
                  <a:avLst/>
                  <a:gdLst>
                    <a:gd name="T0" fmla="*/ 0 w 673"/>
                    <a:gd name="T1" fmla="*/ 80 h 342"/>
                    <a:gd name="T2" fmla="*/ 255 w 673"/>
                    <a:gd name="T3" fmla="*/ 106 h 342"/>
                    <a:gd name="T4" fmla="*/ 639 w 673"/>
                    <a:gd name="T5" fmla="*/ 342 h 342"/>
                    <a:gd name="T6" fmla="*/ 673 w 673"/>
                    <a:gd name="T7" fmla="*/ 289 h 342"/>
                    <a:gd name="T8" fmla="*/ 447 w 673"/>
                    <a:gd name="T9" fmla="*/ 114 h 342"/>
                    <a:gd name="T10" fmla="*/ 26 w 673"/>
                    <a:gd name="T11" fmla="*/ 0 h 342"/>
                    <a:gd name="T12" fmla="*/ 0 w 673"/>
                    <a:gd name="T13" fmla="*/ 80 h 342"/>
                    <a:gd name="T14" fmla="*/ 0 w 673"/>
                    <a:gd name="T15" fmla="*/ 80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93" name="Freeform 49"/>
                <p:cNvSpPr>
                  <a:spLocks/>
                </p:cNvSpPr>
                <p:nvPr userDrawn="1"/>
              </p:nvSpPr>
              <p:spPr bwMode="auto">
                <a:xfrm rot="-3172564">
                  <a:off x="5253" y="806"/>
                  <a:ext cx="181" cy="144"/>
                </a:xfrm>
                <a:custGeom>
                  <a:avLst/>
                  <a:gdLst>
                    <a:gd name="T0" fmla="*/ 0 w 716"/>
                    <a:gd name="T1" fmla="*/ 78 h 403"/>
                    <a:gd name="T2" fmla="*/ 340 w 716"/>
                    <a:gd name="T3" fmla="*/ 148 h 403"/>
                    <a:gd name="T4" fmla="*/ 638 w 716"/>
                    <a:gd name="T5" fmla="*/ 403 h 403"/>
                    <a:gd name="T6" fmla="*/ 716 w 716"/>
                    <a:gd name="T7" fmla="*/ 296 h 403"/>
                    <a:gd name="T8" fmla="*/ 420 w 716"/>
                    <a:gd name="T9" fmla="*/ 114 h 403"/>
                    <a:gd name="T10" fmla="*/ 70 w 716"/>
                    <a:gd name="T11" fmla="*/ 0 h 403"/>
                    <a:gd name="T12" fmla="*/ 0 w 716"/>
                    <a:gd name="T13" fmla="*/ 78 h 403"/>
                    <a:gd name="T14" fmla="*/ 0 w 716"/>
                    <a:gd name="T15" fmla="*/ 78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94" name="Freeform 50"/>
                <p:cNvSpPr>
                  <a:spLocks/>
                </p:cNvSpPr>
                <p:nvPr userDrawn="1"/>
              </p:nvSpPr>
              <p:spPr bwMode="auto">
                <a:xfrm rot="-3172564">
                  <a:off x="4985" y="210"/>
                  <a:ext cx="181" cy="147"/>
                </a:xfrm>
                <a:custGeom>
                  <a:avLst/>
                  <a:gdLst>
                    <a:gd name="T0" fmla="*/ 0 w 717"/>
                    <a:gd name="T1" fmla="*/ 78 h 411"/>
                    <a:gd name="T2" fmla="*/ 316 w 717"/>
                    <a:gd name="T3" fmla="*/ 139 h 411"/>
                    <a:gd name="T4" fmla="*/ 649 w 717"/>
                    <a:gd name="T5" fmla="*/ 411 h 411"/>
                    <a:gd name="T6" fmla="*/ 717 w 717"/>
                    <a:gd name="T7" fmla="*/ 314 h 411"/>
                    <a:gd name="T8" fmla="*/ 394 w 717"/>
                    <a:gd name="T9" fmla="*/ 87 h 411"/>
                    <a:gd name="T10" fmla="*/ 54 w 717"/>
                    <a:gd name="T11" fmla="*/ 0 h 411"/>
                    <a:gd name="T12" fmla="*/ 0 w 717"/>
                    <a:gd name="T13" fmla="*/ 78 h 411"/>
                    <a:gd name="T14" fmla="*/ 0 w 717"/>
                    <a:gd name="T15" fmla="*/ 78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6595" name="Freeform 51"/>
                <p:cNvSpPr>
                  <a:spLocks/>
                </p:cNvSpPr>
                <p:nvPr userDrawn="1"/>
              </p:nvSpPr>
              <p:spPr bwMode="auto">
                <a:xfrm rot="-3172564">
                  <a:off x="4948" y="142"/>
                  <a:ext cx="179" cy="138"/>
                </a:xfrm>
                <a:custGeom>
                  <a:avLst/>
                  <a:gdLst>
                    <a:gd name="T0" fmla="*/ 0 w 709"/>
                    <a:gd name="T1" fmla="*/ 88 h 386"/>
                    <a:gd name="T2" fmla="*/ 272 w 709"/>
                    <a:gd name="T3" fmla="*/ 131 h 386"/>
                    <a:gd name="T4" fmla="*/ 665 w 709"/>
                    <a:gd name="T5" fmla="*/ 386 h 386"/>
                    <a:gd name="T6" fmla="*/ 709 w 709"/>
                    <a:gd name="T7" fmla="*/ 308 h 386"/>
                    <a:gd name="T8" fmla="*/ 306 w 709"/>
                    <a:gd name="T9" fmla="*/ 53 h 386"/>
                    <a:gd name="T10" fmla="*/ 43 w 709"/>
                    <a:gd name="T11" fmla="*/ 0 h 386"/>
                    <a:gd name="T12" fmla="*/ 0 w 709"/>
                    <a:gd name="T13" fmla="*/ 88 h 386"/>
                    <a:gd name="T14" fmla="*/ 0 w 709"/>
                    <a:gd name="T15" fmla="*/ 88 h 3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sp>
          <p:nvSpPr>
            <p:cNvPr id="236596"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spTree>
  </p:cSld>
  <p:clrMap bg1="lt1" tx1="dk1" bg2="lt2" tx2="dk2" accent1="accent1" accent2="accent2" accent3="accent3" accent4="accent4" accent5="accent5" accent6="accent6" hlink="hlink" folHlink="folHlink"/>
  <p:sldLayoutIdLst>
    <p:sldLayoutId id="2147483654"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itchFamily="66" charset="0"/>
          <a:cs typeface="Arial" charset="0"/>
        </a:defRPr>
      </a:lvl2pPr>
      <a:lvl3pPr algn="ctr" rtl="0" fontAlgn="base">
        <a:spcBef>
          <a:spcPct val="0"/>
        </a:spcBef>
        <a:spcAft>
          <a:spcPct val="0"/>
        </a:spcAft>
        <a:defRPr sz="4400">
          <a:solidFill>
            <a:schemeClr val="tx1"/>
          </a:solidFill>
          <a:latin typeface="Comic Sans MS" pitchFamily="66" charset="0"/>
          <a:cs typeface="Arial" charset="0"/>
        </a:defRPr>
      </a:lvl3pPr>
      <a:lvl4pPr algn="ctr" rtl="0" fontAlgn="base">
        <a:spcBef>
          <a:spcPct val="0"/>
        </a:spcBef>
        <a:spcAft>
          <a:spcPct val="0"/>
        </a:spcAft>
        <a:defRPr sz="4400">
          <a:solidFill>
            <a:schemeClr val="tx1"/>
          </a:solidFill>
          <a:latin typeface="Comic Sans MS" pitchFamily="66" charset="0"/>
          <a:cs typeface="Arial" charset="0"/>
        </a:defRPr>
      </a:lvl4pPr>
      <a:lvl5pPr algn="ctr" rtl="0" fontAlgn="base">
        <a:spcBef>
          <a:spcPct val="0"/>
        </a:spcBef>
        <a:spcAft>
          <a:spcPct val="0"/>
        </a:spcAft>
        <a:defRPr sz="4400">
          <a:solidFill>
            <a:schemeClr val="tx1"/>
          </a:solidFill>
          <a:latin typeface="Comic Sans MS" pitchFamily="66" charset="0"/>
          <a:cs typeface="Arial" charset="0"/>
        </a:defRPr>
      </a:lvl5pPr>
      <a:lvl6pPr marL="457200" algn="ctr" rtl="0" fontAlgn="base">
        <a:spcBef>
          <a:spcPct val="0"/>
        </a:spcBef>
        <a:spcAft>
          <a:spcPct val="0"/>
        </a:spcAft>
        <a:defRPr sz="4400">
          <a:solidFill>
            <a:schemeClr val="tx1"/>
          </a:solidFill>
          <a:latin typeface="Comic Sans MS" pitchFamily="66" charset="0"/>
          <a:cs typeface="Arial" charset="0"/>
        </a:defRPr>
      </a:lvl6pPr>
      <a:lvl7pPr marL="914400" algn="ctr" rtl="0" fontAlgn="base">
        <a:spcBef>
          <a:spcPct val="0"/>
        </a:spcBef>
        <a:spcAft>
          <a:spcPct val="0"/>
        </a:spcAft>
        <a:defRPr sz="4400">
          <a:solidFill>
            <a:schemeClr val="tx1"/>
          </a:solidFill>
          <a:latin typeface="Comic Sans MS" pitchFamily="66" charset="0"/>
          <a:cs typeface="Arial" charset="0"/>
        </a:defRPr>
      </a:lvl7pPr>
      <a:lvl8pPr marL="1371600" algn="ctr" rtl="0" fontAlgn="base">
        <a:spcBef>
          <a:spcPct val="0"/>
        </a:spcBef>
        <a:spcAft>
          <a:spcPct val="0"/>
        </a:spcAft>
        <a:defRPr sz="4400">
          <a:solidFill>
            <a:schemeClr val="tx1"/>
          </a:solidFill>
          <a:latin typeface="Comic Sans MS" pitchFamily="66" charset="0"/>
          <a:cs typeface="Arial" charset="0"/>
        </a:defRPr>
      </a:lvl8pPr>
      <a:lvl9pPr marL="1828800" algn="ctr" rtl="0" fontAlgn="base">
        <a:spcBef>
          <a:spcPct val="0"/>
        </a:spcBef>
        <a:spcAft>
          <a:spcPct val="0"/>
        </a:spcAft>
        <a:defRPr sz="4400">
          <a:solidFill>
            <a:schemeClr val="tx1"/>
          </a:solidFill>
          <a:latin typeface="Comic Sans MS" pitchFamily="66"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oleObject" Target="../embeddings/oleObject1.bin"/><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oleObject" Target="../embeddings/oleObject2.bin"/><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oleObject" Target="../embeddings/oleObject3.bin"/><Relationship Id="rId1" Type="http://schemas.openxmlformats.org/officeDocument/2006/relationships/slideLayout" Target="../slideLayouts/slideLayout16.xml"/><Relationship Id="rId6" Type="http://schemas.openxmlformats.org/officeDocument/2006/relationships/oleObject" Target="../embeddings/oleObject5.bin"/><Relationship Id="rId5" Type="http://schemas.openxmlformats.org/officeDocument/2006/relationships/image" Target="../media/image22.png"/><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file:////var/folders/6t/mdh5p9hs09n64vv184x5h4v40000gn/T/com.microsoft.Word/WebArchiveCopyPasteTempFiles/Oestrogen-diagram.png" TargetMode="Externa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7.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1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5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0.xml"/><Relationship Id="rId4" Type="http://schemas.openxmlformats.org/officeDocument/2006/relationships/image" Target="../media/image79.jpeg"/></Relationships>
</file>

<file path=ppt/slides/_rels/slide7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3.jpeg"/><Relationship Id="rId2" Type="http://schemas.openxmlformats.org/officeDocument/2006/relationships/image" Target="../media/image89.jpeg"/><Relationship Id="rId1" Type="http://schemas.openxmlformats.org/officeDocument/2006/relationships/slideLayout" Target="../slideLayouts/slideLayout12.xml"/><Relationship Id="rId6" Type="http://schemas.openxmlformats.org/officeDocument/2006/relationships/image" Target="../media/image92.jpeg"/><Relationship Id="rId5" Type="http://schemas.openxmlformats.org/officeDocument/2006/relationships/image" Target="../media/image39.jpeg"/><Relationship Id="rId4" Type="http://schemas.openxmlformats.org/officeDocument/2006/relationships/image" Target="../media/image91.jpeg"/></Relationships>
</file>

<file path=ppt/slides/_rels/slide8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50.xml"/></Relationships>
</file>

<file path=ppt/slides/_rels/slide8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106.jpeg"/><Relationship Id="rId2" Type="http://schemas.openxmlformats.org/officeDocument/2006/relationships/image" Target="../media/image102.png"/><Relationship Id="rId1" Type="http://schemas.openxmlformats.org/officeDocument/2006/relationships/slideLayout" Target="../slideLayouts/slideLayout1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hyperlink" Target="https://glenwoodnycparking.com/run-breast-cancer-out-of-tow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g_brcancer__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F32050B8-5F72-8050-BDC2-2F3152B7C48C}"/>
              </a:ext>
            </a:extLst>
          </p:cNvPr>
          <p:cNvSpPr txBox="1">
            <a:spLocks noChangeArrowheads="1"/>
          </p:cNvSpPr>
          <p:nvPr/>
        </p:nvSpPr>
        <p:spPr bwMode="auto">
          <a:xfrm>
            <a:off x="395536" y="188640"/>
            <a:ext cx="8470095"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defRPr>
            </a:lvl2pPr>
            <a:lvl3pPr marL="914400" indent="0" algn="ctr" rtl="0" fontAlgn="base">
              <a:spcBef>
                <a:spcPct val="20000"/>
              </a:spcBef>
              <a:spcAft>
                <a:spcPct val="0"/>
              </a:spcAft>
              <a:buNone/>
              <a:defRPr sz="2400">
                <a:solidFill>
                  <a:schemeClr val="tx1"/>
                </a:solidFill>
                <a:latin typeface="+mn-lt"/>
              </a:defRPr>
            </a:lvl3pPr>
            <a:lvl4pPr marL="1371600" indent="0" algn="ctr" rtl="0" fontAlgn="base">
              <a:spcBef>
                <a:spcPct val="20000"/>
              </a:spcBef>
              <a:spcAft>
                <a:spcPct val="0"/>
              </a:spcAft>
              <a:buNone/>
              <a:defRPr sz="2000">
                <a:solidFill>
                  <a:schemeClr val="tx1"/>
                </a:solidFill>
                <a:latin typeface="+mn-lt"/>
              </a:defRPr>
            </a:lvl4pPr>
            <a:lvl5pPr marL="1828800" indent="0" algn="ctr" rtl="0" fontAlgn="base">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en-US" sz="2000" b="1" kern="0"/>
              <a:t>ODESSA NATIONAL MEDICAL UNIVERSITY</a:t>
            </a:r>
            <a:endParaRPr lang="ru-UA" sz="2000" kern="0"/>
          </a:p>
          <a:p>
            <a:r>
              <a:rPr lang="en-US" sz="2000" b="1" kern="0"/>
              <a:t>Department of Radiation Diagnostics, Therapy, Radiation medecine and Oncology</a:t>
            </a:r>
            <a:endParaRPr lang="ru-UA" sz="2000" kern="0" dirty="0"/>
          </a:p>
        </p:txBody>
      </p:sp>
      <p:sp>
        <p:nvSpPr>
          <p:cNvPr id="3" name="Rectangle 2">
            <a:extLst>
              <a:ext uri="{FF2B5EF4-FFF2-40B4-BE49-F238E27FC236}">
                <a16:creationId xmlns:a16="http://schemas.microsoft.com/office/drawing/2014/main" id="{530DA4B4-5DD8-87B4-4A0A-538BC2CB8DCB}"/>
              </a:ext>
            </a:extLst>
          </p:cNvPr>
          <p:cNvSpPr txBox="1">
            <a:spLocks noChangeArrowheads="1"/>
          </p:cNvSpPr>
          <p:nvPr/>
        </p:nvSpPr>
        <p:spPr bwMode="auto">
          <a:xfrm>
            <a:off x="728727" y="2204864"/>
            <a:ext cx="8136904"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ru-RU" sz="5400" b="1" kern="0" dirty="0">
                <a:latin typeface="Garamond" pitchFamily="18" charset="0"/>
              </a:rPr>
              <a:t>Lecture #3. Breast cancer</a:t>
            </a:r>
            <a:endParaRPr lang="ru-RU" altLang="ru-RU" sz="5400" b="1" kern="0" dirty="0">
              <a:latin typeface="Garamond"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79D7A34-580D-18DD-613C-004B416A3E6C}"/>
              </a:ext>
            </a:extLst>
          </p:cNvPr>
          <p:cNvSpPr>
            <a:spLocks noGrp="1"/>
          </p:cNvSpPr>
          <p:nvPr>
            <p:ph idx="1"/>
          </p:nvPr>
        </p:nvSpPr>
        <p:spPr>
          <a:xfrm>
            <a:off x="755576" y="532246"/>
            <a:ext cx="7931224" cy="5793507"/>
          </a:xfrm>
        </p:spPr>
        <p:txBody>
          <a:bodyPr/>
          <a:lstStyle/>
          <a:p>
            <a:pPr marL="0" indent="0">
              <a:buNone/>
            </a:pPr>
            <a:r>
              <a:rPr lang="fr-FR" sz="2400" b="1" dirty="0" err="1"/>
              <a:t>Discussed</a:t>
            </a:r>
            <a:r>
              <a:rPr lang="fr-FR" sz="2400" b="1" dirty="0"/>
              <a:t> issues:</a:t>
            </a:r>
          </a:p>
          <a:p>
            <a:r>
              <a:rPr lang="fr-FR" sz="2200" dirty="0" err="1"/>
              <a:t>Epidemiology</a:t>
            </a:r>
            <a:r>
              <a:rPr lang="fr-FR" sz="2200" dirty="0"/>
              <a:t> of </a:t>
            </a:r>
            <a:r>
              <a:rPr lang="fr-FR" sz="2200" dirty="0" err="1"/>
              <a:t>breast</a:t>
            </a:r>
            <a:r>
              <a:rPr lang="fr-FR" sz="2200" dirty="0"/>
              <a:t> cancer.</a:t>
            </a:r>
          </a:p>
          <a:p>
            <a:r>
              <a:rPr lang="fr-FR" sz="2200" dirty="0" err="1"/>
              <a:t>History</a:t>
            </a:r>
            <a:r>
              <a:rPr lang="fr-FR" sz="2200" dirty="0"/>
              <a:t>. Ancient </a:t>
            </a:r>
            <a:r>
              <a:rPr lang="fr-FR" sz="2200" dirty="0" err="1"/>
              <a:t>evidence</a:t>
            </a:r>
            <a:r>
              <a:rPr lang="fr-FR" sz="2200" dirty="0"/>
              <a:t> of </a:t>
            </a:r>
            <a:r>
              <a:rPr lang="fr-FR" sz="2200" dirty="0" err="1"/>
              <a:t>breast</a:t>
            </a:r>
            <a:r>
              <a:rPr lang="fr-FR" sz="2200" dirty="0"/>
              <a:t> </a:t>
            </a:r>
            <a:r>
              <a:rPr lang="fr-FR" sz="2200" dirty="0" err="1"/>
              <a:t>tumors</a:t>
            </a:r>
            <a:r>
              <a:rPr lang="fr-FR" sz="2200" dirty="0"/>
              <a:t>.</a:t>
            </a:r>
          </a:p>
          <a:p>
            <a:r>
              <a:rPr lang="fr-FR" sz="2200" dirty="0" err="1"/>
              <a:t>Anatomy</a:t>
            </a:r>
            <a:r>
              <a:rPr lang="fr-FR" sz="2200" dirty="0"/>
              <a:t> of the </a:t>
            </a:r>
            <a:r>
              <a:rPr lang="fr-FR" sz="2200" dirty="0" err="1"/>
              <a:t>mammary</a:t>
            </a:r>
            <a:r>
              <a:rPr lang="fr-FR" sz="2200" dirty="0"/>
              <a:t> gland: </a:t>
            </a:r>
            <a:r>
              <a:rPr lang="fr-FR" sz="2200" dirty="0" err="1"/>
              <a:t>blood</a:t>
            </a:r>
            <a:r>
              <a:rPr lang="fr-FR" sz="2200" dirty="0"/>
              <a:t> </a:t>
            </a:r>
            <a:r>
              <a:rPr lang="fr-FR" sz="2200" dirty="0" err="1"/>
              <a:t>supply</a:t>
            </a:r>
            <a:r>
              <a:rPr lang="fr-FR" sz="2200" dirty="0"/>
              <a:t> and </a:t>
            </a:r>
            <a:r>
              <a:rPr lang="fr-FR" sz="2200" dirty="0" err="1"/>
              <a:t>lymphatic</a:t>
            </a:r>
            <a:r>
              <a:rPr lang="fr-FR" sz="2200" dirty="0"/>
              <a:t> drainage.</a:t>
            </a:r>
          </a:p>
          <a:p>
            <a:r>
              <a:rPr lang="fr-FR" sz="2200" dirty="0" err="1"/>
              <a:t>Benign</a:t>
            </a:r>
            <a:r>
              <a:rPr lang="fr-FR" sz="2200" dirty="0"/>
              <a:t> and </a:t>
            </a:r>
            <a:r>
              <a:rPr lang="fr-FR" sz="2200" dirty="0" err="1"/>
              <a:t>precancerous</a:t>
            </a:r>
            <a:r>
              <a:rPr lang="fr-FR" sz="2200" dirty="0"/>
              <a:t> </a:t>
            </a:r>
            <a:r>
              <a:rPr lang="fr-FR" sz="2200" dirty="0" err="1"/>
              <a:t>diseases</a:t>
            </a:r>
            <a:r>
              <a:rPr lang="fr-FR" sz="2200" dirty="0"/>
              <a:t> of the </a:t>
            </a:r>
            <a:r>
              <a:rPr lang="fr-FR" sz="2200" dirty="0" err="1"/>
              <a:t>mammary</a:t>
            </a:r>
            <a:r>
              <a:rPr lang="fr-FR" sz="2200" dirty="0"/>
              <a:t> gland.</a:t>
            </a:r>
          </a:p>
          <a:p>
            <a:r>
              <a:rPr lang="fr-FR" sz="2200" dirty="0" err="1"/>
              <a:t>Primary</a:t>
            </a:r>
            <a:r>
              <a:rPr lang="fr-FR" sz="2200" dirty="0"/>
              <a:t> </a:t>
            </a:r>
            <a:r>
              <a:rPr lang="fr-FR" sz="2200" dirty="0" err="1"/>
              <a:t>prevention</a:t>
            </a:r>
            <a:r>
              <a:rPr lang="fr-FR" sz="2200" dirty="0"/>
              <a:t> of </a:t>
            </a:r>
            <a:r>
              <a:rPr lang="fr-FR" sz="2200" dirty="0" err="1"/>
              <a:t>breast</a:t>
            </a:r>
            <a:r>
              <a:rPr lang="fr-FR" sz="2200" dirty="0"/>
              <a:t> cancer.</a:t>
            </a:r>
          </a:p>
          <a:p>
            <a:r>
              <a:rPr lang="fr-FR" sz="2200" dirty="0"/>
              <a:t>Risk </a:t>
            </a:r>
            <a:r>
              <a:rPr lang="fr-FR" sz="2200" dirty="0" err="1"/>
              <a:t>factors</a:t>
            </a:r>
            <a:r>
              <a:rPr lang="fr-FR" sz="2200" dirty="0"/>
              <a:t> for the </a:t>
            </a:r>
            <a:r>
              <a:rPr lang="fr-FR" sz="2200" dirty="0" err="1"/>
              <a:t>development</a:t>
            </a:r>
            <a:r>
              <a:rPr lang="fr-FR" sz="2200" dirty="0"/>
              <a:t> of </a:t>
            </a:r>
            <a:r>
              <a:rPr lang="fr-FR" sz="2200" dirty="0" err="1"/>
              <a:t>breast</a:t>
            </a:r>
            <a:r>
              <a:rPr lang="fr-FR" sz="2200" dirty="0"/>
              <a:t> cancer.</a:t>
            </a:r>
          </a:p>
          <a:p>
            <a:r>
              <a:rPr lang="fr-FR" sz="2200" dirty="0"/>
              <a:t>Diagnostic </a:t>
            </a:r>
            <a:r>
              <a:rPr lang="fr-FR" sz="2200" dirty="0" err="1"/>
              <a:t>methods</a:t>
            </a:r>
            <a:r>
              <a:rPr lang="fr-FR" sz="2200" dirty="0"/>
              <a:t>.</a:t>
            </a:r>
          </a:p>
          <a:p>
            <a:r>
              <a:rPr lang="fr-FR" sz="2200" dirty="0"/>
              <a:t>The </a:t>
            </a:r>
            <a:r>
              <a:rPr lang="fr-FR" sz="2200" dirty="0" err="1"/>
              <a:t>role</a:t>
            </a:r>
            <a:r>
              <a:rPr lang="fr-FR" sz="2200" dirty="0"/>
              <a:t> of self-</a:t>
            </a:r>
            <a:r>
              <a:rPr lang="fr-FR" sz="2200" dirty="0" err="1"/>
              <a:t>examination</a:t>
            </a:r>
            <a:r>
              <a:rPr lang="fr-FR" sz="2200" dirty="0"/>
              <a:t> for </a:t>
            </a:r>
            <a:r>
              <a:rPr lang="fr-FR" sz="2200" dirty="0" err="1"/>
              <a:t>early</a:t>
            </a:r>
            <a:r>
              <a:rPr lang="fr-FR" sz="2200" dirty="0"/>
              <a:t> </a:t>
            </a:r>
            <a:r>
              <a:rPr lang="fr-FR" sz="2200" dirty="0" err="1"/>
              <a:t>detection</a:t>
            </a:r>
            <a:r>
              <a:rPr lang="fr-FR" sz="2200" dirty="0"/>
              <a:t> of </a:t>
            </a:r>
            <a:r>
              <a:rPr lang="fr-FR" sz="2200" dirty="0" err="1"/>
              <a:t>tumors</a:t>
            </a:r>
            <a:r>
              <a:rPr lang="fr-FR" sz="2200" dirty="0"/>
              <a:t>.</a:t>
            </a:r>
          </a:p>
          <a:p>
            <a:r>
              <a:rPr lang="fr-FR" sz="2200" dirty="0" err="1"/>
              <a:t>Clinical</a:t>
            </a:r>
            <a:r>
              <a:rPr lang="fr-FR" sz="2200" dirty="0"/>
              <a:t> </a:t>
            </a:r>
            <a:r>
              <a:rPr lang="fr-FR" sz="2200" dirty="0" err="1"/>
              <a:t>picture</a:t>
            </a:r>
            <a:r>
              <a:rPr lang="fr-FR" sz="2200" dirty="0"/>
              <a:t>. </a:t>
            </a:r>
            <a:r>
              <a:rPr lang="fr-FR" sz="2200" dirty="0" err="1"/>
              <a:t>Symptoms</a:t>
            </a:r>
            <a:r>
              <a:rPr lang="fr-FR" sz="2200" dirty="0"/>
              <a:t>, </a:t>
            </a:r>
            <a:r>
              <a:rPr lang="fr-FR" sz="2200" dirty="0" err="1"/>
              <a:t>forms</a:t>
            </a:r>
            <a:r>
              <a:rPr lang="fr-FR" sz="2200" dirty="0"/>
              <a:t> of </a:t>
            </a:r>
            <a:r>
              <a:rPr lang="fr-FR" sz="2200" dirty="0" err="1"/>
              <a:t>breast</a:t>
            </a:r>
            <a:r>
              <a:rPr lang="fr-FR" sz="2200" dirty="0"/>
              <a:t> cancer.</a:t>
            </a:r>
          </a:p>
          <a:p>
            <a:r>
              <a:rPr lang="fr-FR" sz="2200" dirty="0"/>
              <a:t>General </a:t>
            </a:r>
            <a:r>
              <a:rPr lang="fr-FR" sz="2200" dirty="0" err="1"/>
              <a:t>principles</a:t>
            </a:r>
            <a:r>
              <a:rPr lang="fr-FR" sz="2200" dirty="0"/>
              <a:t> of </a:t>
            </a:r>
            <a:r>
              <a:rPr lang="fr-FR" sz="2200" dirty="0" err="1"/>
              <a:t>treatment</a:t>
            </a:r>
            <a:r>
              <a:rPr lang="fr-FR" sz="2200" dirty="0"/>
              <a:t> (</a:t>
            </a:r>
            <a:r>
              <a:rPr lang="fr-FR" sz="2200" dirty="0" err="1"/>
              <a:t>surg</a:t>
            </a:r>
            <a:r>
              <a:rPr lang="en-US" sz="2200" dirty="0" err="1"/>
              <a:t>ery</a:t>
            </a:r>
            <a:r>
              <a:rPr lang="fr-FR" sz="2200" dirty="0"/>
              <a:t>, radiation, </a:t>
            </a:r>
            <a:r>
              <a:rPr lang="fr-FR" sz="2200" dirty="0" err="1"/>
              <a:t>chemotherapy</a:t>
            </a:r>
            <a:r>
              <a:rPr lang="fr-FR" sz="2200" dirty="0"/>
              <a:t> and hormone </a:t>
            </a:r>
            <a:r>
              <a:rPr lang="fr-FR" sz="2200" dirty="0" err="1"/>
              <a:t>therapy</a:t>
            </a:r>
            <a:r>
              <a:rPr lang="fr-FR" sz="2200" dirty="0"/>
              <a:t>, </a:t>
            </a:r>
            <a:r>
              <a:rPr lang="fr-FR" sz="2200" dirty="0" err="1"/>
              <a:t>targeted</a:t>
            </a:r>
            <a:r>
              <a:rPr lang="fr-FR" sz="2200" dirty="0"/>
              <a:t> </a:t>
            </a:r>
            <a:r>
              <a:rPr lang="fr-FR" sz="2200" dirty="0" err="1"/>
              <a:t>therapy</a:t>
            </a:r>
            <a:r>
              <a:rPr lang="fr-FR" sz="2200" dirty="0"/>
              <a:t>).</a:t>
            </a:r>
          </a:p>
          <a:p>
            <a:r>
              <a:rPr lang="fr-FR" sz="2200" dirty="0" err="1"/>
              <a:t>Prognosis</a:t>
            </a:r>
            <a:r>
              <a:rPr lang="fr-FR" sz="2200" dirty="0"/>
              <a:t> </a:t>
            </a:r>
            <a:r>
              <a:rPr lang="fr-FR" sz="2200" dirty="0" err="1"/>
              <a:t>factors</a:t>
            </a:r>
            <a:r>
              <a:rPr lang="fr-FR" sz="2200" dirty="0"/>
              <a:t>. Survival</a:t>
            </a:r>
          </a:p>
          <a:p>
            <a:pPr marL="0" indent="0">
              <a:buNone/>
            </a:pPr>
            <a:r>
              <a:rPr lang="fr-FR" sz="2400" b="1" dirty="0" err="1"/>
              <a:t>Summary</a:t>
            </a:r>
            <a:r>
              <a:rPr lang="fr-FR" sz="2400" b="1" dirty="0"/>
              <a:t> of the lecture, </a:t>
            </a:r>
            <a:r>
              <a:rPr lang="fr-FR" sz="2400" b="1" dirty="0" err="1"/>
              <a:t>general</a:t>
            </a:r>
            <a:r>
              <a:rPr lang="fr-FR" sz="2400" b="1" dirty="0"/>
              <a:t> conclusions.</a:t>
            </a:r>
            <a:endParaRPr lang="ru-UA" sz="2400" b="1" dirty="0"/>
          </a:p>
        </p:txBody>
      </p:sp>
    </p:spTree>
    <p:extLst>
      <p:ext uri="{BB962C8B-B14F-4D97-AF65-F5344CB8AC3E}">
        <p14:creationId xmlns:p14="http://schemas.microsoft.com/office/powerpoint/2010/main" val="180038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шерил кроу 2"/>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3995738" y="0"/>
            <a:ext cx="3384550" cy="249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6803" name="Picture 3" descr="ANAS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4911725"/>
            <a:ext cx="2808287" cy="1946275"/>
          </a:xfrm>
          <a:prstGeom prst="rect">
            <a:avLst/>
          </a:prstGeom>
          <a:noFill/>
          <a:extLst>
            <a:ext uri="{909E8E84-426E-40DD-AFC4-6F175D3DCCD1}">
              <a14:hiddenFill xmlns:a14="http://schemas.microsoft.com/office/drawing/2010/main">
                <a:solidFill>
                  <a:srgbClr val="FFFFFF"/>
                </a:solidFill>
              </a14:hiddenFill>
            </a:ext>
          </a:extLst>
        </p:spPr>
      </p:pic>
      <p:pic>
        <p:nvPicPr>
          <p:cNvPr id="76804" name="Picture 4" descr="бриджи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9925" y="2349500"/>
            <a:ext cx="2124075"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5" descr="одри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313" y="4859338"/>
            <a:ext cx="2233612"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6" descr="ЛИНДА"/>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9925" y="0"/>
            <a:ext cx="2124075" cy="2492375"/>
          </a:xfrm>
          <a:prstGeom prst="rect">
            <a:avLst/>
          </a:prstGeom>
          <a:noFill/>
          <a:extLst>
            <a:ext uri="{909E8E84-426E-40DD-AFC4-6F175D3DCCD1}">
              <a14:hiddenFill xmlns:a14="http://schemas.microsoft.com/office/drawing/2010/main">
                <a:solidFill>
                  <a:srgbClr val="FFFFFF"/>
                </a:solidFill>
              </a14:hiddenFill>
            </a:ext>
          </a:extLst>
        </p:spPr>
      </p:pic>
      <p:pic>
        <p:nvPicPr>
          <p:cNvPr id="76807" name="Picture 7" descr="гаобо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0"/>
            <a:ext cx="2160588" cy="2492375"/>
          </a:xfrm>
          <a:prstGeom prst="rect">
            <a:avLst/>
          </a:prstGeom>
          <a:noFill/>
          <a:extLst>
            <a:ext uri="{909E8E84-426E-40DD-AFC4-6F175D3DCCD1}">
              <a14:hiddenFill xmlns:a14="http://schemas.microsoft.com/office/drawing/2010/main">
                <a:solidFill>
                  <a:srgbClr val="FFFFFF"/>
                </a:solidFill>
              </a14:hiddenFill>
            </a:ext>
          </a:extLst>
        </p:spPr>
      </p:pic>
      <p:pic>
        <p:nvPicPr>
          <p:cNvPr id="76808" name="Picture 8" descr="АННА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95513" cy="2492375"/>
          </a:xfrm>
          <a:prstGeom prst="rect">
            <a:avLst/>
          </a:prstGeom>
          <a:noFill/>
          <a:extLst>
            <a:ext uri="{909E8E84-426E-40DD-AFC4-6F175D3DCCD1}">
              <a14:hiddenFill xmlns:a14="http://schemas.microsoft.com/office/drawing/2010/main">
                <a:solidFill>
                  <a:srgbClr val="FFFFFF"/>
                </a:solidFill>
              </a14:hiddenFill>
            </a:ext>
          </a:extLst>
        </p:spPr>
      </p:pic>
      <p:pic>
        <p:nvPicPr>
          <p:cNvPr id="76809" name="Picture 9" descr="бергман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27763" y="4926013"/>
            <a:ext cx="2916237" cy="1931987"/>
          </a:xfrm>
          <a:prstGeom prst="rect">
            <a:avLst/>
          </a:prstGeom>
          <a:noFill/>
          <a:extLst>
            <a:ext uri="{909E8E84-426E-40DD-AFC4-6F175D3DCCD1}">
              <a14:hiddenFill xmlns:a14="http://schemas.microsoft.com/office/drawing/2010/main">
                <a:solidFill>
                  <a:srgbClr val="FFFFFF"/>
                </a:solidFill>
              </a14:hiddenFill>
            </a:ext>
          </a:extLst>
        </p:spPr>
      </p:pic>
      <p:pic>
        <p:nvPicPr>
          <p:cNvPr id="76810" name="Picture 10" descr="кайли"/>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420938"/>
            <a:ext cx="2163763"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1" name="Text Box 11"/>
          <p:cNvSpPr txBox="1">
            <a:spLocks noChangeArrowheads="1"/>
          </p:cNvSpPr>
          <p:nvPr/>
        </p:nvSpPr>
        <p:spPr bwMode="auto">
          <a:xfrm>
            <a:off x="2432050" y="419100"/>
            <a:ext cx="2460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uk-UA" altLang="ru-RU"/>
          </a:p>
        </p:txBody>
      </p:sp>
      <p:sp>
        <p:nvSpPr>
          <p:cNvPr id="76812" name="Rectangle 12"/>
          <p:cNvSpPr>
            <a:spLocks noGrp="1" noChangeArrowheads="1"/>
          </p:cNvSpPr>
          <p:nvPr>
            <p:ph type="title" sz="quarter"/>
          </p:nvPr>
        </p:nvSpPr>
        <p:spPr>
          <a:xfrm>
            <a:off x="1619250" y="3141663"/>
            <a:ext cx="5954713" cy="1143000"/>
          </a:xfrm>
        </p:spPr>
        <p:txBody>
          <a:bodyPr/>
          <a:lstStyle/>
          <a:p>
            <a:r>
              <a:rPr lang="en-US" altLang="ru-RU" sz="3200"/>
              <a:t>«</a:t>
            </a:r>
            <a:r>
              <a:rPr lang="en-US" altLang="ru-RU" sz="3200" b="1" i="1"/>
              <a:t>Happiness is </a:t>
            </a:r>
            <a:br>
              <a:rPr lang="ru-RU" altLang="ru-RU" sz="3200" b="1" i="1"/>
            </a:br>
            <a:r>
              <a:rPr lang="en-US" altLang="ru-RU" sz="3200" b="1" i="1"/>
              <a:t>a good health </a:t>
            </a:r>
            <a:br>
              <a:rPr lang="ru-RU" altLang="ru-RU" sz="3200" b="1" i="1"/>
            </a:br>
            <a:r>
              <a:rPr lang="en-US" altLang="ru-RU" sz="3200" b="1" i="1"/>
              <a:t>and bad</a:t>
            </a:r>
            <a:r>
              <a:rPr lang="ru-RU" altLang="ru-RU" sz="3200" b="1" i="1"/>
              <a:t> </a:t>
            </a:r>
            <a:r>
              <a:rPr lang="en-US" altLang="ru-RU" sz="3200" b="1" i="1"/>
              <a:t>memory». </a:t>
            </a:r>
            <a:br>
              <a:rPr lang="ru-RU" altLang="ru-RU" sz="3200" b="1" i="1"/>
            </a:br>
            <a:r>
              <a:rPr lang="en-US" altLang="ru-RU" sz="3200" b="1" i="1"/>
              <a:t>Ingrid Bergman.</a:t>
            </a:r>
            <a:r>
              <a:rPr lang="en-US" altLang="ru-RU" sz="4000"/>
              <a:t> </a:t>
            </a:r>
            <a:endParaRPr lang="ru-RU" altLang="ru-RU" sz="4000"/>
          </a:p>
        </p:txBody>
      </p:sp>
      <p:pic>
        <p:nvPicPr>
          <p:cNvPr id="76813" name="Picture 13" descr="ненси"/>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4941888"/>
            <a:ext cx="2781300"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title" idx="4294967295"/>
          </p:nvPr>
        </p:nvSpPr>
        <p:spPr>
          <a:xfrm>
            <a:off x="179388" y="333375"/>
            <a:ext cx="8712200" cy="692150"/>
          </a:xfrm>
        </p:spPr>
        <p:txBody>
          <a:bodyPr/>
          <a:lstStyle/>
          <a:p>
            <a:pPr algn="ctr"/>
            <a:r>
              <a:rPr lang="en-US" altLang="ru-RU" b="1">
                <a:latin typeface="Garamond" pitchFamily="18" charset="0"/>
              </a:rPr>
              <a:t>Breast Cancer Statistics</a:t>
            </a:r>
          </a:p>
        </p:txBody>
      </p:sp>
      <p:sp>
        <p:nvSpPr>
          <p:cNvPr id="92163" name="Rectangle 5"/>
          <p:cNvSpPr>
            <a:spLocks noGrp="1" noChangeArrowheads="1"/>
          </p:cNvSpPr>
          <p:nvPr>
            <p:ph type="body" idx="4294967295"/>
          </p:nvPr>
        </p:nvSpPr>
        <p:spPr>
          <a:xfrm>
            <a:off x="539750" y="1854200"/>
            <a:ext cx="8137525" cy="5003800"/>
          </a:xfrm>
        </p:spPr>
        <p:txBody>
          <a:bodyPr/>
          <a:lstStyle/>
          <a:p>
            <a:pPr>
              <a:buClr>
                <a:srgbClr val="FFFF00"/>
              </a:buClr>
              <a:buSzPct val="85000"/>
              <a:buFont typeface="Wingdings" pitchFamily="2" charset="2"/>
              <a:buChar char="]"/>
            </a:pPr>
            <a:r>
              <a:rPr lang="en-US" altLang="ru-RU" sz="3200" b="1">
                <a:latin typeface="Garamond" pitchFamily="18" charset="0"/>
              </a:rPr>
              <a:t>Breast cancer is the most common cancer among women, excluding skin cancers</a:t>
            </a:r>
          </a:p>
          <a:p>
            <a:pPr>
              <a:buClr>
                <a:srgbClr val="FFFF00"/>
              </a:buClr>
              <a:buSzPct val="85000"/>
              <a:buFont typeface="Wingdings" pitchFamily="2" charset="2"/>
              <a:buChar char="]"/>
            </a:pPr>
            <a:endParaRPr lang="en-US" altLang="ru-RU" sz="3200" b="1">
              <a:latin typeface="Garamond" pitchFamily="18" charset="0"/>
            </a:endParaRPr>
          </a:p>
          <a:p>
            <a:pPr>
              <a:buClr>
                <a:srgbClr val="FFFF00"/>
              </a:buClr>
              <a:buSzPct val="85000"/>
              <a:buFont typeface="Wingdings" pitchFamily="2" charset="2"/>
              <a:buChar char="]"/>
            </a:pPr>
            <a:r>
              <a:rPr lang="en-US" altLang="ru-RU" sz="3200" b="1">
                <a:latin typeface="Garamond" pitchFamily="18" charset="0"/>
              </a:rPr>
              <a:t>Breast Cancer is the 2nd leading cause of cancer-related deaths in women, after lung cancer</a:t>
            </a:r>
          </a:p>
          <a:p>
            <a:pPr lvl="1">
              <a:buClr>
                <a:srgbClr val="99FF33"/>
              </a:buClr>
              <a:buSzPct val="70000"/>
              <a:buFont typeface="Wingdings" pitchFamily="2" charset="2"/>
              <a:buNone/>
            </a:pPr>
            <a:endParaRPr lang="en-US" altLang="ru-RU" sz="3500" b="1">
              <a:solidFill>
                <a:srgbClr val="FFFF99"/>
              </a:solidFill>
              <a:latin typeface="Garamond"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ru-RU" b="1">
                <a:latin typeface="Garamond" pitchFamily="18" charset="0"/>
              </a:rPr>
              <a:t>Breast Exam: Anatomy</a:t>
            </a:r>
            <a:r>
              <a:rPr lang="en-US" altLang="ru-RU"/>
              <a:t> </a:t>
            </a:r>
          </a:p>
        </p:txBody>
      </p:sp>
      <p:pic>
        <p:nvPicPr>
          <p:cNvPr id="156675" name="Picture 3" descr="Ka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38" y="1628775"/>
            <a:ext cx="5867400" cy="4648200"/>
          </a:xfrm>
          <a:prstGeom prst="rect">
            <a:avLst/>
          </a:prstGeom>
          <a:noFill/>
          <a:extLst>
            <a:ext uri="{909E8E84-426E-40DD-AFC4-6F175D3DCCD1}">
              <a14:hiddenFill xmlns:a14="http://schemas.microsoft.com/office/drawing/2010/main">
                <a:solidFill>
                  <a:srgbClr val="FFFFFF"/>
                </a:solidFill>
              </a14:hiddenFill>
            </a:ext>
          </a:extLst>
        </p:spPr>
      </p:pic>
      <p:sp>
        <p:nvSpPr>
          <p:cNvPr id="156676" name="Text Box 4"/>
          <p:cNvSpPr txBox="1">
            <a:spLocks noChangeArrowheads="1"/>
          </p:cNvSpPr>
          <p:nvPr/>
        </p:nvSpPr>
        <p:spPr bwMode="auto">
          <a:xfrm>
            <a:off x="684213" y="1844675"/>
            <a:ext cx="22098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ru-RU" sz="2400" b="1">
                <a:latin typeface="Garamond" pitchFamily="18" charset="0"/>
              </a:rPr>
              <a:t> Variety of sizes and shapes</a:t>
            </a:r>
          </a:p>
          <a:p>
            <a:pPr eaLnBrk="0" hangingPunct="0">
              <a:spcBef>
                <a:spcPct val="50000"/>
              </a:spcBef>
              <a:buFontTx/>
              <a:buChar char="•"/>
            </a:pPr>
            <a:r>
              <a:rPr lang="en-US" altLang="ru-RU" sz="2400" b="1">
                <a:latin typeface="Garamond" pitchFamily="18" charset="0"/>
              </a:rPr>
              <a:t> Composed of fatty, fibrous and glandular tissue</a:t>
            </a:r>
          </a:p>
          <a:p>
            <a:pPr eaLnBrk="0" hangingPunct="0">
              <a:spcBef>
                <a:spcPct val="50000"/>
              </a:spcBef>
              <a:buFontTx/>
              <a:buChar char="•"/>
            </a:pPr>
            <a:r>
              <a:rPr lang="en-US" altLang="ru-RU" sz="2400" b="1">
                <a:latin typeface="Garamond" pitchFamily="18" charset="0"/>
              </a:rPr>
              <a:t> Lymph nodes are important</a:t>
            </a:r>
            <a:endParaRPr lang="en-US" altLang="ru-RU" sz="2400" b="1">
              <a:solidFill>
                <a:srgbClr val="66FF66"/>
              </a:solidFill>
              <a:latin typeface="Garamond"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titled"/>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986213" y="0"/>
            <a:ext cx="5157787" cy="660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9" name="Rectangle 3"/>
          <p:cNvSpPr>
            <a:spLocks noGrp="1" noChangeArrowheads="1"/>
          </p:cNvSpPr>
          <p:nvPr>
            <p:ph type="title"/>
          </p:nvPr>
        </p:nvSpPr>
        <p:spPr>
          <a:xfrm>
            <a:off x="684213" y="0"/>
            <a:ext cx="6048375" cy="1143000"/>
          </a:xfrm>
        </p:spPr>
        <p:txBody>
          <a:bodyPr/>
          <a:lstStyle/>
          <a:p>
            <a:r>
              <a:rPr lang="en-US" altLang="ru-RU" b="1">
                <a:latin typeface="Garamond" pitchFamily="18" charset="0"/>
              </a:rPr>
              <a:t>Breast tumours</a:t>
            </a:r>
            <a:endParaRPr lang="ru-RU" altLang="ru-RU" b="1">
              <a:latin typeface="Garamond" pitchFamily="18" charset="0"/>
            </a:endParaRPr>
          </a:p>
        </p:txBody>
      </p:sp>
      <p:sp>
        <p:nvSpPr>
          <p:cNvPr id="19460" name="Rectangle 4"/>
          <p:cNvSpPr>
            <a:spLocks noGrp="1" noChangeArrowheads="1"/>
          </p:cNvSpPr>
          <p:nvPr>
            <p:ph type="body" idx="1"/>
          </p:nvPr>
        </p:nvSpPr>
        <p:spPr>
          <a:xfrm>
            <a:off x="611188" y="1557338"/>
            <a:ext cx="6049962" cy="5000625"/>
          </a:xfrm>
        </p:spPr>
        <p:txBody>
          <a:bodyPr/>
          <a:lstStyle/>
          <a:p>
            <a:pPr>
              <a:lnSpc>
                <a:spcPct val="80000"/>
              </a:lnSpc>
            </a:pPr>
            <a:r>
              <a:rPr lang="en-US" altLang="ru-RU" sz="2400">
                <a:latin typeface="Garamond" pitchFamily="18" charset="0"/>
              </a:rPr>
              <a:t>Malignant</a:t>
            </a:r>
            <a:endParaRPr lang="ru-RU" altLang="ru-RU" sz="2400">
              <a:latin typeface="Garamond" pitchFamily="18" charset="0"/>
            </a:endParaRPr>
          </a:p>
          <a:p>
            <a:pPr>
              <a:lnSpc>
                <a:spcPct val="80000"/>
              </a:lnSpc>
            </a:pPr>
            <a:r>
              <a:rPr lang="en-US" altLang="ru-RU" sz="2400">
                <a:latin typeface="Garamond" pitchFamily="18" charset="0"/>
              </a:rPr>
              <a:t>Benignant</a:t>
            </a:r>
            <a:endParaRPr lang="ru-RU" altLang="ru-RU" sz="2400">
              <a:latin typeface="Garamond" pitchFamily="18" charset="0"/>
            </a:endParaRPr>
          </a:p>
          <a:p>
            <a:pPr>
              <a:lnSpc>
                <a:spcPct val="80000"/>
              </a:lnSpc>
            </a:pPr>
            <a:r>
              <a:rPr lang="en-US" altLang="ru-RU" sz="2400">
                <a:latin typeface="Garamond" pitchFamily="18" charset="0"/>
              </a:rPr>
              <a:t>Infection</a:t>
            </a:r>
            <a:endParaRPr lang="ru-RU" altLang="ru-RU" sz="2400">
              <a:latin typeface="Garamond" pitchFamily="18" charset="0"/>
            </a:endParaRPr>
          </a:p>
          <a:p>
            <a:pPr>
              <a:lnSpc>
                <a:spcPct val="80000"/>
              </a:lnSpc>
            </a:pPr>
            <a:r>
              <a:rPr lang="en-US" altLang="ru-RU" sz="2400">
                <a:latin typeface="Garamond" pitchFamily="18" charset="0"/>
              </a:rPr>
              <a:t>Due to trauma or                              metabolic discharge</a:t>
            </a:r>
            <a:r>
              <a:rPr lang="ru-RU" altLang="ru-RU" sz="2400">
                <a:latin typeface="Garamond" pitchFamily="18" charset="0"/>
              </a:rPr>
              <a:t> </a:t>
            </a:r>
          </a:p>
          <a:p>
            <a:pPr>
              <a:lnSpc>
                <a:spcPct val="80000"/>
              </a:lnSpc>
            </a:pPr>
            <a:endParaRPr lang="ru-RU" altLang="ru-RU" sz="2400">
              <a:latin typeface="Garamond" pitchFamily="18" charset="0"/>
            </a:endParaRPr>
          </a:p>
          <a:p>
            <a:pPr>
              <a:lnSpc>
                <a:spcPct val="80000"/>
              </a:lnSpc>
            </a:pPr>
            <a:endParaRPr lang="en-US" altLang="ru-RU" sz="2400">
              <a:latin typeface="Garamond" pitchFamily="18" charset="0"/>
            </a:endParaRPr>
          </a:p>
          <a:p>
            <a:pPr>
              <a:lnSpc>
                <a:spcPct val="80000"/>
              </a:lnSpc>
            </a:pPr>
            <a:endParaRPr lang="en-US" altLang="ru-RU" sz="2400">
              <a:latin typeface="Garamond" pitchFamily="18" charset="0"/>
            </a:endParaRPr>
          </a:p>
          <a:p>
            <a:pPr>
              <a:lnSpc>
                <a:spcPct val="80000"/>
              </a:lnSpc>
            </a:pPr>
            <a:endParaRPr lang="en-US" altLang="ru-RU" sz="2400">
              <a:latin typeface="Garamond" pitchFamily="18" charset="0"/>
            </a:endParaRPr>
          </a:p>
          <a:p>
            <a:pPr>
              <a:lnSpc>
                <a:spcPct val="80000"/>
              </a:lnSpc>
            </a:pPr>
            <a:endParaRPr lang="en-US" altLang="ru-RU" sz="2400">
              <a:latin typeface="Garamond" pitchFamily="18" charset="0"/>
            </a:endParaRPr>
          </a:p>
          <a:p>
            <a:pPr>
              <a:lnSpc>
                <a:spcPct val="80000"/>
              </a:lnSpc>
            </a:pPr>
            <a:r>
              <a:rPr lang="en-US" altLang="ru-RU" sz="2400">
                <a:latin typeface="Garamond" pitchFamily="18" charset="0"/>
              </a:rPr>
              <a:t>Epithelial (papilloma, adenoma)</a:t>
            </a:r>
            <a:r>
              <a:rPr lang="ru-RU" altLang="ru-RU" sz="2400">
                <a:latin typeface="Garamond" pitchFamily="18" charset="0"/>
              </a:rPr>
              <a:t>; </a:t>
            </a:r>
          </a:p>
          <a:p>
            <a:pPr>
              <a:lnSpc>
                <a:spcPct val="80000"/>
              </a:lnSpc>
            </a:pPr>
            <a:r>
              <a:rPr lang="en-US" altLang="ru-RU" sz="2400">
                <a:latin typeface="Garamond" pitchFamily="18" charset="0"/>
              </a:rPr>
              <a:t>Mixed</a:t>
            </a:r>
            <a:r>
              <a:rPr lang="ru-RU" altLang="ru-RU" sz="2400">
                <a:latin typeface="Garamond" pitchFamily="18" charset="0"/>
              </a:rPr>
              <a:t> (</a:t>
            </a:r>
            <a:r>
              <a:rPr lang="en-US" altLang="ru-RU" sz="2400">
                <a:latin typeface="Garamond" pitchFamily="18" charset="0"/>
              </a:rPr>
              <a:t>fibroadenoma, lipoma</a:t>
            </a:r>
            <a:r>
              <a:rPr lang="ru-RU" altLang="ru-RU" sz="2400">
                <a:latin typeface="Garamond" pitchFamily="18" charset="0"/>
              </a:rPr>
              <a:t>). </a:t>
            </a:r>
          </a:p>
          <a:p>
            <a:pPr>
              <a:lnSpc>
                <a:spcPct val="80000"/>
              </a:lnSpc>
            </a:pPr>
            <a:r>
              <a:rPr lang="en-US" altLang="ru-RU" sz="2400">
                <a:latin typeface="Garamond" pitchFamily="18" charset="0"/>
              </a:rPr>
              <a:t>Displazy, mastopathy</a:t>
            </a:r>
            <a:r>
              <a:rPr lang="ru-RU" altLang="ru-RU" sz="2400">
                <a:latin typeface="Garamond" pitchFamily="18"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4"/>
          <p:cNvSpPr>
            <a:spLocks noGrp="1" noChangeArrowheads="1"/>
          </p:cNvSpPr>
          <p:nvPr>
            <p:ph type="title" idx="4294967295"/>
          </p:nvPr>
        </p:nvSpPr>
        <p:spPr>
          <a:xfrm>
            <a:off x="755650" y="252413"/>
            <a:ext cx="8172450" cy="692150"/>
          </a:xfrm>
          <a:noFill/>
        </p:spPr>
        <p:txBody>
          <a:bodyPr/>
          <a:lstStyle/>
          <a:p>
            <a:r>
              <a:rPr lang="en-US" altLang="ru-RU" sz="4400" b="1">
                <a:latin typeface="Garamond" pitchFamily="18" charset="0"/>
              </a:rPr>
              <a:t>Cancerous @ Noncancerous</a:t>
            </a:r>
          </a:p>
        </p:txBody>
      </p:sp>
      <p:graphicFrame>
        <p:nvGraphicFramePr>
          <p:cNvPr id="94232" name="Group 24"/>
          <p:cNvGraphicFramePr>
            <a:graphicFrameLocks noGrp="1"/>
          </p:cNvGraphicFramePr>
          <p:nvPr>
            <p:ph idx="4294967295"/>
          </p:nvPr>
        </p:nvGraphicFramePr>
        <p:xfrm>
          <a:off x="900113" y="1700213"/>
          <a:ext cx="7705725" cy="4321176"/>
        </p:xfrm>
        <a:graphic>
          <a:graphicData uri="http://schemas.openxmlformats.org/drawingml/2006/table">
            <a:tbl>
              <a:tblPr/>
              <a:tblGrid>
                <a:gridCol w="4014787">
                  <a:extLst>
                    <a:ext uri="{9D8B030D-6E8A-4147-A177-3AD203B41FA5}">
                      <a16:colId xmlns:a16="http://schemas.microsoft.com/office/drawing/2014/main" val="20000"/>
                    </a:ext>
                  </a:extLst>
                </a:gridCol>
                <a:gridCol w="3690938">
                  <a:extLst>
                    <a:ext uri="{9D8B030D-6E8A-4147-A177-3AD203B41FA5}">
                      <a16:colId xmlns:a16="http://schemas.microsoft.com/office/drawing/2014/main" val="20001"/>
                    </a:ext>
                  </a:extLst>
                </a:gridCol>
              </a:tblGrid>
              <a:tr h="1108075">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
                          <a:schemeClr val="folHlink"/>
                        </a:buClr>
                        <a:buSzPct val="90000"/>
                        <a:buFontTx/>
                        <a:buNone/>
                        <a:tabLst/>
                      </a:pPr>
                      <a:r>
                        <a:rPr kumimoji="0" lang="en-US" altLang="ru-RU" sz="2400" b="1" i="0" u="none" strike="noStrike" cap="none" normalizeH="0" baseline="0">
                          <a:ln>
                            <a:noFill/>
                          </a:ln>
                          <a:solidFill>
                            <a:srgbClr val="FF0000"/>
                          </a:solidFill>
                          <a:effectLst/>
                          <a:latin typeface="Garamond" pitchFamily="18" charset="0"/>
                          <a:cs typeface="Arial" charset="0"/>
                        </a:rPr>
                        <a:t>Malignant Tumor </a:t>
                      </a:r>
                    </a:p>
                    <a:p>
                      <a:pPr marL="0" marR="0" lvl="0" indent="0" algn="ctr" defTabSz="914400" rtl="0" eaLnBrk="1" fontAlgn="base" latinLnBrk="0" hangingPunct="1">
                        <a:lnSpc>
                          <a:spcPct val="100000"/>
                        </a:lnSpc>
                        <a:spcBef>
                          <a:spcPct val="0"/>
                        </a:spcBef>
                        <a:spcAft>
                          <a:spcPct val="0"/>
                        </a:spcAft>
                        <a:buClr>
                          <a:schemeClr val="folHlink"/>
                        </a:buClr>
                        <a:buSzPct val="90000"/>
                        <a:buFontTx/>
                        <a:buNone/>
                        <a:tabLst/>
                      </a:pPr>
                      <a:r>
                        <a:rPr kumimoji="0" lang="en-US" altLang="ru-RU" sz="2400" b="1" i="0" u="none" strike="noStrike" cap="none" normalizeH="0" baseline="0">
                          <a:ln>
                            <a:noFill/>
                          </a:ln>
                          <a:solidFill>
                            <a:srgbClr val="FF0000"/>
                          </a:solidFill>
                          <a:effectLst/>
                          <a:latin typeface="Garamond" pitchFamily="18" charset="0"/>
                          <a:cs typeface="Arial" charset="0"/>
                        </a:rPr>
                        <a:t>(Cancer)</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
                          <a:schemeClr val="folHlink"/>
                        </a:buClr>
                        <a:buSzPct val="90000"/>
                        <a:buFontTx/>
                        <a:buNone/>
                        <a:tabLst/>
                      </a:pPr>
                      <a:r>
                        <a:rPr kumimoji="0" lang="en-US" altLang="ru-RU" sz="2400" b="1" i="0" u="none" strike="noStrike" cap="none" normalizeH="0" baseline="0">
                          <a:ln>
                            <a:noFill/>
                          </a:ln>
                          <a:solidFill>
                            <a:srgbClr val="FF0000"/>
                          </a:solidFill>
                          <a:effectLst/>
                          <a:latin typeface="Garamond" pitchFamily="18" charset="0"/>
                          <a:cs typeface="Arial" charset="0"/>
                        </a:rPr>
                        <a:t>Benign Tumor</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extLst>
                  <a:ext uri="{0D108BD9-81ED-4DB2-BD59-A6C34878D82A}">
                    <a16:rowId xmlns:a16="http://schemas.microsoft.com/office/drawing/2014/main" val="10000"/>
                  </a:ext>
                </a:extLst>
              </a:tr>
              <a:tr h="1235075">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r>
                        <a:rPr kumimoji="0" lang="en-US" altLang="ru-RU" sz="2500" b="1" i="0" u="none" strike="noStrike" cap="none" normalizeH="0" baseline="0">
                          <a:ln>
                            <a:noFill/>
                          </a:ln>
                          <a:solidFill>
                            <a:schemeClr val="tx1"/>
                          </a:solidFill>
                          <a:effectLst/>
                          <a:latin typeface="Garamond" pitchFamily="18" charset="0"/>
                          <a:cs typeface="Arial" charset="0"/>
                        </a:rPr>
                        <a:t>Invades, compresses,  </a:t>
                      </a:r>
                      <a:br>
                        <a:rPr kumimoji="0" lang="en-US" altLang="ru-RU" sz="2500" b="1" i="0" u="none" strike="noStrike" cap="none" normalizeH="0" baseline="0">
                          <a:ln>
                            <a:noFill/>
                          </a:ln>
                          <a:solidFill>
                            <a:schemeClr val="tx1"/>
                          </a:solidFill>
                          <a:effectLst/>
                          <a:latin typeface="Garamond" pitchFamily="18" charset="0"/>
                          <a:cs typeface="Arial" charset="0"/>
                        </a:rPr>
                      </a:br>
                      <a:r>
                        <a:rPr kumimoji="0" lang="en-US" altLang="ru-RU" sz="2500" b="1" i="0" u="none" strike="noStrike" cap="none" normalizeH="0" baseline="0">
                          <a:ln>
                            <a:noFill/>
                          </a:ln>
                          <a:solidFill>
                            <a:schemeClr val="tx1"/>
                          </a:solidFill>
                          <a:effectLst/>
                          <a:latin typeface="Garamond" pitchFamily="18" charset="0"/>
                          <a:cs typeface="Arial" charset="0"/>
                        </a:rPr>
                        <a:t>  destroys normal tissue</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r>
                        <a:rPr kumimoji="0" lang="en-US" altLang="ru-RU" sz="2500" b="1" i="0" u="none" strike="noStrike" cap="none" normalizeH="0" baseline="0">
                          <a:ln>
                            <a:noFill/>
                          </a:ln>
                          <a:solidFill>
                            <a:schemeClr val="tx1"/>
                          </a:solidFill>
                          <a:effectLst/>
                          <a:latin typeface="Garamond" pitchFamily="18" charset="0"/>
                          <a:cs typeface="Arial" charset="0"/>
                        </a:rPr>
                        <a:t>80% of breast lumps</a:t>
                      </a:r>
                    </a:p>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endParaRPr kumimoji="0" lang="en-US" altLang="ru-RU" sz="2500" b="1" i="0" u="none" strike="noStrike" cap="none" normalizeH="0" baseline="0">
                        <a:ln>
                          <a:noFill/>
                        </a:ln>
                        <a:solidFill>
                          <a:schemeClr val="tx1"/>
                        </a:solidFill>
                        <a:effectLst/>
                        <a:latin typeface="Garamond" pitchFamily="18" charset="0"/>
                        <a:cs typeface="Arial" charset="0"/>
                      </a:endParaRP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extLst>
                  <a:ext uri="{0D108BD9-81ED-4DB2-BD59-A6C34878D82A}">
                    <a16:rowId xmlns:a16="http://schemas.microsoft.com/office/drawing/2014/main" val="10001"/>
                  </a:ext>
                </a:extLst>
              </a:tr>
              <a:tr h="1131888">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r>
                        <a:rPr kumimoji="0" lang="en-US" altLang="ru-RU" sz="2500" b="1" i="0" u="none" strike="noStrike" cap="none" normalizeH="0" baseline="0">
                          <a:ln>
                            <a:noFill/>
                          </a:ln>
                          <a:solidFill>
                            <a:schemeClr val="tx1"/>
                          </a:solidFill>
                          <a:effectLst/>
                          <a:latin typeface="Garamond" pitchFamily="18" charset="0"/>
                          <a:cs typeface="Arial" charset="0"/>
                        </a:rPr>
                        <a:t>Cells may break away </a:t>
                      </a:r>
                      <a:br>
                        <a:rPr kumimoji="0" lang="en-US" altLang="ru-RU" sz="2500" b="1" i="0" u="none" strike="noStrike" cap="none" normalizeH="0" baseline="0">
                          <a:ln>
                            <a:noFill/>
                          </a:ln>
                          <a:solidFill>
                            <a:schemeClr val="tx1"/>
                          </a:solidFill>
                          <a:effectLst/>
                          <a:latin typeface="Garamond" pitchFamily="18" charset="0"/>
                          <a:cs typeface="Arial" charset="0"/>
                        </a:rPr>
                      </a:br>
                      <a:r>
                        <a:rPr kumimoji="0" lang="en-US" altLang="ru-RU" sz="2500" b="1" i="0" u="none" strike="noStrike" cap="none" normalizeH="0" baseline="0">
                          <a:ln>
                            <a:noFill/>
                          </a:ln>
                          <a:solidFill>
                            <a:schemeClr val="tx1"/>
                          </a:solidFill>
                          <a:effectLst/>
                          <a:latin typeface="Garamond" pitchFamily="18" charset="0"/>
                          <a:cs typeface="Arial" charset="0"/>
                        </a:rPr>
                        <a:t>  to form new tumors</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r>
                        <a:rPr kumimoji="0" lang="en-US" altLang="ru-RU" sz="2500" b="1" i="0" u="none" strike="noStrike" cap="none" normalizeH="0" baseline="0">
                          <a:ln>
                            <a:noFill/>
                          </a:ln>
                          <a:solidFill>
                            <a:schemeClr val="tx1"/>
                          </a:solidFill>
                          <a:effectLst/>
                          <a:latin typeface="Garamond" pitchFamily="18" charset="0"/>
                          <a:cs typeface="Arial" charset="0"/>
                        </a:rPr>
                        <a:t>Do not invade or </a:t>
                      </a:r>
                      <a:br>
                        <a:rPr kumimoji="0" lang="en-US" altLang="ru-RU" sz="2500" b="1" i="0" u="none" strike="noStrike" cap="none" normalizeH="0" baseline="0">
                          <a:ln>
                            <a:noFill/>
                          </a:ln>
                          <a:solidFill>
                            <a:schemeClr val="tx1"/>
                          </a:solidFill>
                          <a:effectLst/>
                          <a:latin typeface="Garamond" pitchFamily="18" charset="0"/>
                          <a:cs typeface="Arial" charset="0"/>
                        </a:rPr>
                      </a:br>
                      <a:r>
                        <a:rPr kumimoji="0" lang="en-US" altLang="ru-RU" sz="2500" b="1" i="0" u="none" strike="noStrike" cap="none" normalizeH="0" baseline="0">
                          <a:ln>
                            <a:noFill/>
                          </a:ln>
                          <a:solidFill>
                            <a:schemeClr val="tx1"/>
                          </a:solidFill>
                          <a:effectLst/>
                          <a:latin typeface="Garamond" pitchFamily="18" charset="0"/>
                          <a:cs typeface="Arial" charset="0"/>
                        </a:rPr>
                        <a:t>  spread</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extLst>
                  <a:ext uri="{0D108BD9-81ED-4DB2-BD59-A6C34878D82A}">
                    <a16:rowId xmlns:a16="http://schemas.microsoft.com/office/drawing/2014/main" val="10002"/>
                  </a:ext>
                </a:extLst>
              </a:tr>
              <a:tr h="846138">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r>
                        <a:rPr kumimoji="0" lang="en-US" altLang="ru-RU" sz="2500" b="1" i="0" u="none" strike="noStrike" cap="none" normalizeH="0" baseline="0">
                          <a:ln>
                            <a:noFill/>
                          </a:ln>
                          <a:solidFill>
                            <a:schemeClr val="tx1"/>
                          </a:solidFill>
                          <a:effectLst/>
                          <a:latin typeface="Garamond" pitchFamily="18" charset="0"/>
                          <a:cs typeface="Arial" charset="0"/>
                        </a:rPr>
                        <a:t>Life-threatening</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tc>
                  <a:txBody>
                    <a:bodyPr/>
                    <a:lstStyle>
                      <a:lvl1pPr>
                        <a:spcBef>
                          <a:spcPct val="20000"/>
                        </a:spcBef>
                        <a:buClr>
                          <a:schemeClr val="folHlink"/>
                        </a:buClr>
                        <a:buSzPct val="90000"/>
                        <a:buFont typeface="Wingdings" pitchFamily="2" charset="2"/>
                        <a:defRPr sz="24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defRPr sz="22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defRPr sz="2100">
                          <a:solidFill>
                            <a:schemeClr val="tx1"/>
                          </a:solidFill>
                          <a:latin typeface="Arial" charset="0"/>
                          <a:cs typeface="Arial" charset="0"/>
                        </a:defRPr>
                      </a:lvl3pPr>
                      <a:lvl4pPr marL="1600200" indent="-228600">
                        <a:spcBef>
                          <a:spcPct val="20000"/>
                        </a:spcBef>
                        <a:buClr>
                          <a:schemeClr val="accent1"/>
                        </a:buClr>
                        <a:buFont typeface="Wingdings" pitchFamily="2" charset="2"/>
                        <a:defRPr>
                          <a:solidFill>
                            <a:schemeClr val="tx1"/>
                          </a:solidFill>
                          <a:latin typeface="Arial" charset="0"/>
                          <a:cs typeface="Arial" charset="0"/>
                        </a:defRPr>
                      </a:lvl4pPr>
                      <a:lvl5pPr marL="2057400" indent="-228600">
                        <a:spcBef>
                          <a:spcPct val="20000"/>
                        </a:spcBef>
                        <a:buClr>
                          <a:schemeClr val="accent1"/>
                        </a:buClr>
                        <a:buFont typeface="Wingdings" pitchFamily="2" charset="2"/>
                        <a:defRPr>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65000"/>
                        <a:buFont typeface="Wingdings" pitchFamily="2" charset="2"/>
                        <a:buChar char="z"/>
                        <a:tabLst/>
                      </a:pPr>
                      <a:r>
                        <a:rPr kumimoji="0" lang="en-US" altLang="ru-RU" sz="2500" b="1" i="0" u="none" strike="noStrike" cap="none" normalizeH="0" baseline="0">
                          <a:ln>
                            <a:noFill/>
                          </a:ln>
                          <a:solidFill>
                            <a:schemeClr val="tx1"/>
                          </a:solidFill>
                          <a:effectLst/>
                          <a:latin typeface="Garamond" pitchFamily="18" charset="0"/>
                          <a:cs typeface="Arial" charset="0"/>
                        </a:rPr>
                        <a:t>Not life-threatening</a:t>
                      </a:r>
                    </a:p>
                  </a:txBody>
                  <a:tcPr horzOverflow="overflow">
                    <a:lnL w="12700" cap="flat" cmpd="sng" algn="ctr">
                      <a:solidFill>
                        <a:srgbClr val="FFFF00"/>
                      </a:solidFill>
                      <a:prstDash val="solid"/>
                      <a:round/>
                      <a:headEnd type="none" w="sm" len="sm"/>
                      <a:tailEnd type="none" w="sm" len="sm"/>
                    </a:lnL>
                    <a:lnR w="12700" cap="flat" cmpd="sng" algn="ctr">
                      <a:solidFill>
                        <a:srgbClr val="FFFF00"/>
                      </a:solidFill>
                      <a:prstDash val="solid"/>
                      <a:round/>
                      <a:headEnd type="none" w="sm" len="sm"/>
                      <a:tailEnd type="none" w="sm" len="sm"/>
                    </a:lnR>
                    <a:lnT w="12700" cap="flat" cmpd="sng" algn="ctr">
                      <a:solidFill>
                        <a:srgbClr val="FFFF00"/>
                      </a:solidFill>
                      <a:prstDash val="solid"/>
                      <a:round/>
                      <a:headEnd type="none" w="sm" len="sm"/>
                      <a:tailEnd type="none" w="sm" len="sm"/>
                    </a:lnT>
                    <a:lnB w="12700" cap="flat" cmpd="sng" algn="ctr">
                      <a:solidFill>
                        <a:srgbClr val="FFFF00"/>
                      </a:solidFill>
                      <a:prstDash val="solid"/>
                      <a:round/>
                      <a:headEnd type="none" w="sm" len="sm"/>
                      <a:tailEnd type="none" w="sm" len="sm"/>
                    </a:lnB>
                    <a:lnTlToBr>
                      <a:noFill/>
                    </a:lnTlToBr>
                    <a:lnBlToTr>
                      <a:noFill/>
                    </a:lnBlToTr>
                    <a:solidFill>
                      <a:schemeClr val="accent1"/>
                    </a:solid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4"/>
          <p:cNvSpPr>
            <a:spLocks noGrp="1" noChangeArrowheads="1"/>
          </p:cNvSpPr>
          <p:nvPr>
            <p:ph type="title" idx="4294967295"/>
          </p:nvPr>
        </p:nvSpPr>
        <p:spPr>
          <a:xfrm>
            <a:off x="147638" y="225425"/>
            <a:ext cx="8780462" cy="646113"/>
          </a:xfrm>
          <a:noFill/>
        </p:spPr>
        <p:txBody>
          <a:bodyPr/>
          <a:lstStyle/>
          <a:p>
            <a:r>
              <a:rPr lang="en-US" altLang="ru-RU" sz="4000" b="1">
                <a:latin typeface="Garamond" pitchFamily="18" charset="0"/>
              </a:rPr>
              <a:t>Types of Breast Cancer</a:t>
            </a:r>
          </a:p>
        </p:txBody>
      </p:sp>
      <p:sp>
        <p:nvSpPr>
          <p:cNvPr id="95235" name="Text Box 5"/>
          <p:cNvSpPr txBox="1">
            <a:spLocks noChangeArrowheads="1"/>
          </p:cNvSpPr>
          <p:nvPr/>
        </p:nvSpPr>
        <p:spPr bwMode="auto">
          <a:xfrm>
            <a:off x="684213" y="981075"/>
            <a:ext cx="3419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altLang="ru-RU" sz="2800">
                <a:solidFill>
                  <a:srgbClr val="99FF33"/>
                </a:solidFill>
              </a:rPr>
              <a:t> </a:t>
            </a:r>
            <a:r>
              <a:rPr lang="en-US" altLang="ru-RU" sz="3200" b="1">
                <a:solidFill>
                  <a:schemeClr val="accent2"/>
                </a:solidFill>
                <a:latin typeface="Garamond" pitchFamily="18" charset="0"/>
              </a:rPr>
              <a:t>Invasive Cancers</a:t>
            </a:r>
          </a:p>
        </p:txBody>
      </p:sp>
      <p:sp>
        <p:nvSpPr>
          <p:cNvPr id="95236" name="Text Box 6"/>
          <p:cNvSpPr txBox="1">
            <a:spLocks noChangeArrowheads="1"/>
          </p:cNvSpPr>
          <p:nvPr/>
        </p:nvSpPr>
        <p:spPr bwMode="auto">
          <a:xfrm>
            <a:off x="4643438" y="981075"/>
            <a:ext cx="4208462"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altLang="ru-RU" sz="3200" b="1">
                <a:solidFill>
                  <a:schemeClr val="accent2"/>
                </a:solidFill>
                <a:latin typeface="Garamond" pitchFamily="18" charset="0"/>
              </a:rPr>
              <a:t>Noninvasive Cancers</a:t>
            </a:r>
            <a:r>
              <a:rPr lang="en-US" altLang="ru-RU" sz="3200">
                <a:solidFill>
                  <a:schemeClr val="accent2"/>
                </a:solidFill>
                <a:latin typeface="Garamond" pitchFamily="18" charset="0"/>
              </a:rPr>
              <a:t> </a:t>
            </a:r>
            <a:br>
              <a:rPr lang="en-US" altLang="ru-RU" sz="3200">
                <a:solidFill>
                  <a:schemeClr val="accent2"/>
                </a:solidFill>
                <a:latin typeface="Garamond" pitchFamily="18" charset="0"/>
              </a:rPr>
            </a:br>
            <a:r>
              <a:rPr lang="en-US" altLang="ru-RU" sz="3200" b="1">
                <a:solidFill>
                  <a:schemeClr val="accent2"/>
                </a:solidFill>
                <a:latin typeface="Garamond" pitchFamily="18" charset="0"/>
              </a:rPr>
              <a:t>(in situ)</a:t>
            </a:r>
          </a:p>
        </p:txBody>
      </p:sp>
      <p:sp>
        <p:nvSpPr>
          <p:cNvPr id="95237" name="Oval 7"/>
          <p:cNvSpPr>
            <a:spLocks noChangeArrowheads="1"/>
          </p:cNvSpPr>
          <p:nvPr/>
        </p:nvSpPr>
        <p:spPr bwMode="auto">
          <a:xfrm>
            <a:off x="323850" y="2205038"/>
            <a:ext cx="4284663" cy="3959225"/>
          </a:xfrm>
          <a:prstGeom prst="ellipse">
            <a:avLst/>
          </a:prstGeom>
          <a:gradFill rotWithShape="0">
            <a:gsLst>
              <a:gs pos="0">
                <a:srgbClr val="FF0066"/>
              </a:gs>
              <a:gs pos="100000">
                <a:srgbClr val="76002F"/>
              </a:gs>
            </a:gsLst>
            <a:lin ang="5400000" scaled="1"/>
          </a:gra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altLang="ru-RU" sz="2600" b="1">
                <a:solidFill>
                  <a:srgbClr val="FFFF00"/>
                </a:solidFill>
              </a:rPr>
              <a:t>Breast cancer </a:t>
            </a:r>
          </a:p>
          <a:p>
            <a:pPr algn="ctr"/>
            <a:r>
              <a:rPr lang="en-US" altLang="ru-RU" sz="2600" b="1" i="1">
                <a:solidFill>
                  <a:srgbClr val="99FF33"/>
                </a:solidFill>
              </a:rPr>
              <a:t>has spread</a:t>
            </a:r>
            <a:r>
              <a:rPr lang="en-US" altLang="ru-RU" sz="2600" b="1">
                <a:solidFill>
                  <a:srgbClr val="99FF33"/>
                </a:solidFill>
              </a:rPr>
              <a:t> </a:t>
            </a:r>
          </a:p>
          <a:p>
            <a:pPr algn="ctr"/>
            <a:r>
              <a:rPr lang="en-US" altLang="ru-RU" sz="2600" b="1">
                <a:solidFill>
                  <a:srgbClr val="FFFF00"/>
                </a:solidFill>
              </a:rPr>
              <a:t>from </a:t>
            </a:r>
          </a:p>
          <a:p>
            <a:pPr algn="ctr"/>
            <a:r>
              <a:rPr lang="en-US" altLang="ru-RU" sz="2600" b="1">
                <a:solidFill>
                  <a:srgbClr val="FFFF00"/>
                </a:solidFill>
              </a:rPr>
              <a:t>the ducts or lobes </a:t>
            </a:r>
          </a:p>
          <a:p>
            <a:pPr algn="ctr"/>
            <a:r>
              <a:rPr lang="en-US" altLang="ru-RU" sz="2600" b="1">
                <a:solidFill>
                  <a:srgbClr val="FFFF00"/>
                </a:solidFill>
              </a:rPr>
              <a:t>into the </a:t>
            </a:r>
          </a:p>
          <a:p>
            <a:pPr algn="ctr"/>
            <a:r>
              <a:rPr lang="en-US" altLang="ru-RU" sz="2600" b="1">
                <a:solidFill>
                  <a:srgbClr val="FFFF00"/>
                </a:solidFill>
              </a:rPr>
              <a:t>fatty tissue </a:t>
            </a:r>
          </a:p>
          <a:p>
            <a:pPr algn="ctr"/>
            <a:r>
              <a:rPr lang="en-US" altLang="ru-RU" sz="2600" b="1">
                <a:solidFill>
                  <a:srgbClr val="FFFF00"/>
                </a:solidFill>
              </a:rPr>
              <a:t>of the breast</a:t>
            </a:r>
          </a:p>
          <a:p>
            <a:pPr algn="ctr"/>
            <a:endParaRPr lang="en-US" altLang="ru-RU" sz="2600" b="1">
              <a:solidFill>
                <a:srgbClr val="FFFF00"/>
              </a:solidFill>
            </a:endParaRPr>
          </a:p>
        </p:txBody>
      </p:sp>
      <p:sp>
        <p:nvSpPr>
          <p:cNvPr id="95238" name="Oval 8"/>
          <p:cNvSpPr>
            <a:spLocks noChangeArrowheads="1"/>
          </p:cNvSpPr>
          <p:nvPr/>
        </p:nvSpPr>
        <p:spPr bwMode="auto">
          <a:xfrm>
            <a:off x="4643438" y="2133600"/>
            <a:ext cx="4284662" cy="3959225"/>
          </a:xfrm>
          <a:prstGeom prst="ellipse">
            <a:avLst/>
          </a:prstGeom>
          <a:gradFill rotWithShape="0">
            <a:gsLst>
              <a:gs pos="0">
                <a:srgbClr val="FF0066"/>
              </a:gs>
              <a:gs pos="100000">
                <a:srgbClr val="76002F"/>
              </a:gs>
            </a:gsLst>
            <a:lin ang="5400000" scaled="1"/>
          </a:gra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altLang="ru-RU" sz="2600" b="1">
                <a:solidFill>
                  <a:srgbClr val="FFFF00"/>
                </a:solidFill>
              </a:rPr>
              <a:t>Breast cancer </a:t>
            </a:r>
          </a:p>
          <a:p>
            <a:pPr algn="ctr"/>
            <a:r>
              <a:rPr lang="en-US" altLang="ru-RU" sz="2600" b="1" i="1">
                <a:solidFill>
                  <a:srgbClr val="99FF33"/>
                </a:solidFill>
              </a:rPr>
              <a:t>is confined</a:t>
            </a:r>
            <a:r>
              <a:rPr lang="en-US" altLang="ru-RU" sz="2600" b="1">
                <a:solidFill>
                  <a:srgbClr val="99FF33"/>
                </a:solidFill>
              </a:rPr>
              <a:t> </a:t>
            </a:r>
          </a:p>
          <a:p>
            <a:pPr algn="ctr"/>
            <a:r>
              <a:rPr lang="en-US" altLang="ru-RU" sz="2600" b="1">
                <a:solidFill>
                  <a:srgbClr val="FFFF00"/>
                </a:solidFill>
              </a:rPr>
              <a:t>to the ducts or lobes &amp; </a:t>
            </a:r>
          </a:p>
          <a:p>
            <a:pPr algn="ctr"/>
            <a:r>
              <a:rPr lang="en-US" altLang="ru-RU" sz="2600" b="1">
                <a:solidFill>
                  <a:srgbClr val="FFFF00"/>
                </a:solidFill>
              </a:rPr>
              <a:t>has not spread into</a:t>
            </a:r>
          </a:p>
          <a:p>
            <a:pPr algn="ctr"/>
            <a:r>
              <a:rPr lang="en-US" altLang="ru-RU" sz="2600" b="1">
                <a:solidFill>
                  <a:srgbClr val="FFFF00"/>
                </a:solidFill>
              </a:rPr>
              <a:t>fatty tissue </a:t>
            </a:r>
          </a:p>
          <a:p>
            <a:pPr algn="ctr"/>
            <a:r>
              <a:rPr lang="en-US" altLang="ru-RU" sz="2600" b="1">
                <a:solidFill>
                  <a:srgbClr val="FFFF00"/>
                </a:solidFill>
              </a:rPr>
              <a:t>of the breast</a:t>
            </a:r>
          </a:p>
          <a:p>
            <a:pPr algn="ctr"/>
            <a:endParaRPr lang="en-US" altLang="ru-RU" sz="2600" b="1">
              <a:solidFill>
                <a:srgbClr val="FFFF00"/>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68313" y="692150"/>
            <a:ext cx="8229600" cy="608013"/>
          </a:xfrm>
        </p:spPr>
        <p:txBody>
          <a:bodyPr/>
          <a:lstStyle/>
          <a:p>
            <a:r>
              <a:rPr lang="en-US" altLang="ru-RU" b="1">
                <a:latin typeface="Garamond" pitchFamily="18" charset="0"/>
              </a:rPr>
              <a:t>What is breast cancer?</a:t>
            </a:r>
          </a:p>
        </p:txBody>
      </p:sp>
      <p:sp>
        <p:nvSpPr>
          <p:cNvPr id="64515" name="Rectangle 3"/>
          <p:cNvSpPr>
            <a:spLocks noGrp="1" noChangeArrowheads="1"/>
          </p:cNvSpPr>
          <p:nvPr>
            <p:ph type="body" sz="half" idx="1"/>
          </p:nvPr>
        </p:nvSpPr>
        <p:spPr>
          <a:xfrm>
            <a:off x="539750" y="1844675"/>
            <a:ext cx="4679950" cy="3959225"/>
          </a:xfrm>
        </p:spPr>
        <p:txBody>
          <a:bodyPr/>
          <a:lstStyle/>
          <a:p>
            <a:pPr>
              <a:lnSpc>
                <a:spcPct val="90000"/>
              </a:lnSpc>
            </a:pPr>
            <a:r>
              <a:rPr lang="en-US" altLang="ru-RU" sz="2400">
                <a:latin typeface="Garamond" pitchFamily="18" charset="0"/>
              </a:rPr>
              <a:t>Breast cancer is where cancerous (malignant) cells are found in the breast tissue.</a:t>
            </a:r>
          </a:p>
          <a:p>
            <a:pPr>
              <a:lnSpc>
                <a:spcPct val="90000"/>
              </a:lnSpc>
            </a:pPr>
            <a:r>
              <a:rPr lang="en-US" altLang="ru-RU" sz="2400">
                <a:latin typeface="Garamond" pitchFamily="18" charset="0"/>
              </a:rPr>
              <a:t>There are several types of breast cancer.</a:t>
            </a:r>
          </a:p>
          <a:p>
            <a:pPr>
              <a:lnSpc>
                <a:spcPct val="90000"/>
              </a:lnSpc>
            </a:pPr>
            <a:r>
              <a:rPr lang="en-US" altLang="ru-RU" sz="2400">
                <a:latin typeface="Garamond" pitchFamily="18" charset="0"/>
              </a:rPr>
              <a:t>Ductal cancer (effects the ducts and also is the most common type)</a:t>
            </a:r>
          </a:p>
          <a:p>
            <a:pPr>
              <a:lnSpc>
                <a:spcPct val="90000"/>
              </a:lnSpc>
            </a:pPr>
            <a:r>
              <a:rPr lang="en-US" altLang="ru-RU" sz="2400">
                <a:latin typeface="Garamond" pitchFamily="18" charset="0"/>
              </a:rPr>
              <a:t>Lobular (which begins in the lobes of the breast and often is found in both breasts)</a:t>
            </a:r>
          </a:p>
          <a:p>
            <a:pPr>
              <a:lnSpc>
                <a:spcPct val="90000"/>
              </a:lnSpc>
              <a:buFontTx/>
              <a:buNone/>
            </a:pPr>
            <a:endParaRPr lang="en-US" altLang="ru-RU" sz="2400">
              <a:latin typeface="Garamond" pitchFamily="18" charset="0"/>
            </a:endParaRPr>
          </a:p>
        </p:txBody>
      </p:sp>
      <p:pic>
        <p:nvPicPr>
          <p:cNvPr id="64516" name="Picture 4" descr="Illustration of Breast cance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219700" y="1989138"/>
            <a:ext cx="3311525" cy="31194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809625"/>
            <a:ext cx="8229600" cy="608013"/>
          </a:xfrm>
        </p:spPr>
        <p:txBody>
          <a:bodyPr/>
          <a:lstStyle/>
          <a:p>
            <a:r>
              <a:rPr lang="en-US" altLang="ru-RU"/>
              <a:t> </a:t>
            </a:r>
            <a:r>
              <a:rPr lang="en-US" altLang="ru-RU" b="1">
                <a:latin typeface="Garamond" pitchFamily="18" charset="0"/>
              </a:rPr>
              <a:t>Monthly Self Exams</a:t>
            </a:r>
          </a:p>
        </p:txBody>
      </p:sp>
      <p:sp>
        <p:nvSpPr>
          <p:cNvPr id="66563" name="Rectangle 3"/>
          <p:cNvSpPr>
            <a:spLocks noGrp="1" noChangeArrowheads="1"/>
          </p:cNvSpPr>
          <p:nvPr>
            <p:ph type="body" sz="half" idx="1"/>
          </p:nvPr>
        </p:nvSpPr>
        <p:spPr>
          <a:xfrm>
            <a:off x="457200" y="1600200"/>
            <a:ext cx="4035425" cy="4525963"/>
          </a:xfrm>
        </p:spPr>
        <p:txBody>
          <a:bodyPr/>
          <a:lstStyle/>
          <a:p>
            <a:pPr>
              <a:lnSpc>
                <a:spcPct val="80000"/>
              </a:lnSpc>
            </a:pPr>
            <a:r>
              <a:rPr lang="en-US" altLang="ru-RU" sz="2800">
                <a:latin typeface="Garamond" pitchFamily="18" charset="0"/>
              </a:rPr>
              <a:t>Its important to remember that monthly self exams are also a good tool for early detection.</a:t>
            </a:r>
          </a:p>
          <a:p>
            <a:pPr>
              <a:lnSpc>
                <a:spcPct val="80000"/>
              </a:lnSpc>
            </a:pPr>
            <a:endParaRPr lang="en-US" altLang="ru-RU" sz="2800">
              <a:latin typeface="Garamond" pitchFamily="18" charset="0"/>
            </a:endParaRPr>
          </a:p>
          <a:p>
            <a:pPr>
              <a:lnSpc>
                <a:spcPct val="80000"/>
              </a:lnSpc>
              <a:buFontTx/>
              <a:buNone/>
            </a:pPr>
            <a:endParaRPr lang="en-US" altLang="ru-RU" sz="2800">
              <a:latin typeface="Garamond" pitchFamily="18" charset="0"/>
            </a:endParaRPr>
          </a:p>
          <a:p>
            <a:pPr>
              <a:lnSpc>
                <a:spcPct val="80000"/>
              </a:lnSpc>
            </a:pPr>
            <a:r>
              <a:rPr lang="en-US" altLang="ru-RU" sz="2800">
                <a:latin typeface="Garamond" pitchFamily="18" charset="0"/>
              </a:rPr>
              <a:t>Here is a web site that has the complete monthly self-exam program </a:t>
            </a:r>
          </a:p>
        </p:txBody>
      </p:sp>
      <p:sp>
        <p:nvSpPr>
          <p:cNvPr id="66564" name="Rectangle 4"/>
          <p:cNvSpPr>
            <a:spLocks noChangeArrowheads="1"/>
          </p:cNvSpPr>
          <p:nvPr/>
        </p:nvSpPr>
        <p:spPr bwMode="auto">
          <a:xfrm>
            <a:off x="1223963" y="2251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
        <p:nvSpPr>
          <p:cNvPr id="66565" name="Rectangle 5"/>
          <p:cNvSpPr>
            <a:spLocks noChangeArrowheads="1"/>
          </p:cNvSpPr>
          <p:nvPr/>
        </p:nvSpPr>
        <p:spPr bwMode="auto">
          <a:xfrm>
            <a:off x="1223963" y="2251075"/>
            <a:ext cx="66976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r>
              <a:rPr lang="en-US" altLang="ru-RU" sz="1600">
                <a:solidFill>
                  <a:srgbClr val="7349C6"/>
                </a:solidFill>
                <a:cs typeface="Arial" charset="0"/>
              </a:rPr>
              <a:t> </a:t>
            </a:r>
            <a:endParaRPr lang="en-US" altLang="ru-RU" sz="2400">
              <a:latin typeface="Times New Roman" pitchFamily="18" charset="0"/>
            </a:endParaRPr>
          </a:p>
        </p:txBody>
      </p:sp>
      <p:sp>
        <p:nvSpPr>
          <p:cNvPr id="66566" name="Rectangle 6"/>
          <p:cNvSpPr>
            <a:spLocks noChangeArrowheads="1"/>
          </p:cNvSpPr>
          <p:nvPr/>
        </p:nvSpPr>
        <p:spPr bwMode="auto">
          <a:xfrm flipV="1">
            <a:off x="5410200" y="3733800"/>
            <a:ext cx="152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t"/>
            <a:br>
              <a:rPr lang="en-US" altLang="ru-RU" sz="500">
                <a:latin typeface="Verdana" pitchFamily="34" charset="0"/>
                <a:cs typeface="Arial" charset="0"/>
              </a:rPr>
            </a:br>
            <a:r>
              <a:rPr lang="en-US" altLang="ru-RU" sz="500">
                <a:latin typeface="Verdana" pitchFamily="34" charset="0"/>
                <a:cs typeface="Arial" charset="0"/>
              </a:rPr>
              <a:t>     </a:t>
            </a:r>
            <a:endParaRPr lang="en-US" altLang="ru-RU" sz="600">
              <a:cs typeface="Arial" charset="0"/>
            </a:endParaRPr>
          </a:p>
        </p:txBody>
      </p:sp>
      <p:pic>
        <p:nvPicPr>
          <p:cNvPr id="66567" name="Picture 7" descr="pink_ribbon_2"/>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500563" y="1700213"/>
            <a:ext cx="38481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900113" y="144463"/>
            <a:ext cx="8062912" cy="692150"/>
          </a:xfrm>
        </p:spPr>
        <p:txBody>
          <a:bodyPr/>
          <a:lstStyle/>
          <a:p>
            <a:r>
              <a:rPr lang="en-US" altLang="ru-RU" b="1">
                <a:latin typeface="Garamond" pitchFamily="18" charset="0"/>
              </a:rPr>
              <a:t>Breast Self-Exam (BSE)</a:t>
            </a:r>
          </a:p>
        </p:txBody>
      </p:sp>
      <p:sp>
        <p:nvSpPr>
          <p:cNvPr id="121859" name="Rectangle 3"/>
          <p:cNvSpPr>
            <a:spLocks noGrp="1" noChangeArrowheads="1"/>
          </p:cNvSpPr>
          <p:nvPr>
            <p:ph type="body" idx="1"/>
          </p:nvPr>
        </p:nvSpPr>
        <p:spPr>
          <a:xfrm>
            <a:off x="827088" y="1089025"/>
            <a:ext cx="8066087" cy="4787900"/>
          </a:xfrm>
        </p:spPr>
        <p:txBody>
          <a:bodyPr/>
          <a:lstStyle/>
          <a:p>
            <a:pPr>
              <a:buFont typeface="Wingdings" pitchFamily="2" charset="2"/>
              <a:buNone/>
            </a:pPr>
            <a:r>
              <a:rPr lang="en-US" altLang="ru-RU" sz="2400" b="1">
                <a:solidFill>
                  <a:srgbClr val="FF0000"/>
                </a:solidFill>
                <a:latin typeface="Garamond" pitchFamily="18" charset="0"/>
              </a:rPr>
              <a:t>WHEN TO DO BSE?</a:t>
            </a:r>
          </a:p>
          <a:p>
            <a:pPr>
              <a:buSzPct val="85000"/>
              <a:buFont typeface="Wingdings" pitchFamily="2" charset="2"/>
              <a:buChar char="]"/>
            </a:pPr>
            <a:r>
              <a:rPr lang="en-US" altLang="ru-RU" sz="2400" b="1">
                <a:solidFill>
                  <a:srgbClr val="FF0000"/>
                </a:solidFill>
                <a:latin typeface="Garamond" pitchFamily="18" charset="0"/>
              </a:rPr>
              <a:t> Still Menstruate (have your period)</a:t>
            </a:r>
          </a:p>
          <a:p>
            <a:pPr lvl="1">
              <a:buClr>
                <a:srgbClr val="FFFF00"/>
              </a:buClr>
              <a:buFont typeface="Wingdings" pitchFamily="2" charset="2"/>
              <a:buChar char="F"/>
            </a:pPr>
            <a:r>
              <a:rPr lang="en-US" altLang="ru-RU" b="1">
                <a:latin typeface="Garamond" pitchFamily="18" charset="0"/>
              </a:rPr>
              <a:t>Best time is two or three days after your period ends</a:t>
            </a:r>
          </a:p>
          <a:p>
            <a:pPr lvl="1">
              <a:buFont typeface="Wingdings" pitchFamily="2" charset="2"/>
              <a:buNone/>
            </a:pPr>
            <a:endParaRPr lang="en-US" altLang="ru-RU" b="1">
              <a:latin typeface="Garamond" pitchFamily="18" charset="0"/>
            </a:endParaRPr>
          </a:p>
          <a:p>
            <a:pPr>
              <a:buSzPct val="85000"/>
              <a:buFont typeface="Wingdings" pitchFamily="2" charset="2"/>
              <a:buChar char="]"/>
            </a:pPr>
            <a:r>
              <a:rPr lang="en-US" altLang="ru-RU" sz="2400" b="1">
                <a:solidFill>
                  <a:srgbClr val="FFFF99"/>
                </a:solidFill>
                <a:latin typeface="Garamond" pitchFamily="18" charset="0"/>
              </a:rPr>
              <a:t> </a:t>
            </a:r>
            <a:r>
              <a:rPr lang="en-US" altLang="ru-RU" sz="2400" b="1">
                <a:solidFill>
                  <a:srgbClr val="FF0000"/>
                </a:solidFill>
                <a:latin typeface="Garamond" pitchFamily="18" charset="0"/>
              </a:rPr>
              <a:t>No Longer Menstruate</a:t>
            </a:r>
          </a:p>
          <a:p>
            <a:pPr lvl="1">
              <a:buClr>
                <a:srgbClr val="FFFF00"/>
              </a:buClr>
              <a:buFont typeface="Wingdings" pitchFamily="2" charset="2"/>
              <a:buChar char="F"/>
            </a:pPr>
            <a:r>
              <a:rPr lang="en-US" altLang="ru-RU" b="1">
                <a:latin typeface="Garamond" pitchFamily="18" charset="0"/>
              </a:rPr>
              <a:t>Pick the same day every month</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84213" y="0"/>
            <a:ext cx="7772400" cy="1143000"/>
          </a:xfrm>
        </p:spPr>
        <p:txBody>
          <a:bodyPr/>
          <a:lstStyle/>
          <a:p>
            <a:r>
              <a:rPr lang="en-US" altLang="ru-RU" b="1">
                <a:latin typeface="Garamond" pitchFamily="18" charset="0"/>
              </a:rPr>
              <a:t>Breast Self-Exam</a:t>
            </a:r>
          </a:p>
        </p:txBody>
      </p:sp>
      <p:sp>
        <p:nvSpPr>
          <p:cNvPr id="122883" name="Rectangle 3"/>
          <p:cNvSpPr>
            <a:spLocks noGrp="1" noChangeArrowheads="1"/>
          </p:cNvSpPr>
          <p:nvPr>
            <p:ph type="body" sz="half" idx="1"/>
          </p:nvPr>
        </p:nvSpPr>
        <p:spPr>
          <a:xfrm>
            <a:off x="468313" y="1341438"/>
            <a:ext cx="4645025" cy="4573587"/>
          </a:xfrm>
          <a:solidFill>
            <a:srgbClr val="CC99FF"/>
          </a:solidFill>
          <a:ln>
            <a:solidFill>
              <a:schemeClr val="bg2"/>
            </a:solidFill>
            <a:miter lim="800000"/>
            <a:headEnd/>
            <a:tailEnd/>
          </a:ln>
        </p:spPr>
        <p:txBody>
          <a:bodyPr/>
          <a:lstStyle/>
          <a:p>
            <a:pPr>
              <a:buClr>
                <a:srgbClr val="FFFF00"/>
              </a:buClr>
              <a:buSzPct val="85000"/>
              <a:buFont typeface="Wingdings" pitchFamily="2" charset="2"/>
              <a:buChar char="]"/>
            </a:pPr>
            <a:r>
              <a:rPr lang="en-US" altLang="ru-RU" sz="2800" b="1">
                <a:latin typeface="Garamond" pitchFamily="18" charset="0"/>
              </a:rPr>
              <a:t>Use pads of your fingers to touch every part of your breast</a:t>
            </a:r>
          </a:p>
          <a:p>
            <a:pPr>
              <a:buClr>
                <a:srgbClr val="FFFF00"/>
              </a:buClr>
              <a:buSzPct val="85000"/>
              <a:buFont typeface="Wingdings" pitchFamily="2" charset="2"/>
              <a:buChar char="]"/>
            </a:pPr>
            <a:r>
              <a:rPr lang="en-US" altLang="ru-RU" sz="2800" b="1">
                <a:latin typeface="Garamond" pitchFamily="18" charset="0"/>
              </a:rPr>
              <a:t>Feel gently for any </a:t>
            </a:r>
          </a:p>
          <a:p>
            <a:pPr>
              <a:buClr>
                <a:srgbClr val="FFFF00"/>
              </a:buClr>
              <a:buSzPct val="85000"/>
              <a:buFont typeface="Wingdings" pitchFamily="2" charset="2"/>
              <a:buNone/>
            </a:pPr>
            <a:r>
              <a:rPr lang="en-US" altLang="ru-RU" sz="2800" b="1">
                <a:latin typeface="Garamond" pitchFamily="18" charset="0"/>
              </a:rPr>
              <a:t>   lumps or changes under the skin</a:t>
            </a:r>
          </a:p>
        </p:txBody>
      </p:sp>
      <p:sp>
        <p:nvSpPr>
          <p:cNvPr id="122884" name="Text Box 4"/>
          <p:cNvSpPr txBox="1">
            <a:spLocks noChangeArrowheads="1"/>
          </p:cNvSpPr>
          <p:nvPr/>
        </p:nvSpPr>
        <p:spPr bwMode="auto">
          <a:xfrm>
            <a:off x="5651500" y="1289050"/>
            <a:ext cx="2952750" cy="592138"/>
          </a:xfrm>
          <a:prstGeom prst="rect">
            <a:avLst/>
          </a:prstGeom>
          <a:solidFill>
            <a:srgbClr val="CC99FF"/>
          </a:solidFill>
          <a:ln w="12700">
            <a:solidFill>
              <a:schemeClr val="bg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3200" b="1">
                <a:solidFill>
                  <a:schemeClr val="accent2"/>
                </a:solidFill>
                <a:latin typeface="Garamond" pitchFamily="18" charset="0"/>
              </a:rPr>
              <a:t>In the Shower</a:t>
            </a:r>
          </a:p>
        </p:txBody>
      </p:sp>
      <p:graphicFrame>
        <p:nvGraphicFramePr>
          <p:cNvPr id="122885" name="Object 5"/>
          <p:cNvGraphicFramePr>
            <a:graphicFrameLocks noGrp="1" noChangeAspect="1"/>
          </p:cNvGraphicFramePr>
          <p:nvPr>
            <p:ph sz="half" idx="2"/>
          </p:nvPr>
        </p:nvGraphicFramePr>
        <p:xfrm>
          <a:off x="5364163" y="1844675"/>
          <a:ext cx="3527425" cy="4068763"/>
        </p:xfrm>
        <a:graphic>
          <a:graphicData uri="http://schemas.openxmlformats.org/presentationml/2006/ole">
            <mc:AlternateContent xmlns:mc="http://schemas.openxmlformats.org/markup-compatibility/2006">
              <mc:Choice xmlns:v="urn:schemas-microsoft-com:vml" Requires="v">
                <p:oleObj name="Точечный рисунок" r:id="rId2" imgW="8907118" imgH="3057143" progId="Paint.Picture">
                  <p:embed/>
                </p:oleObj>
              </mc:Choice>
              <mc:Fallback>
                <p:oleObj name="Точечный рисунок" r:id="rId2" imgW="8907118" imgH="3057143" progId="Paint.Picture">
                  <p:embed/>
                  <p:pic>
                    <p:nvPicPr>
                      <p:cNvPr id="0" name="Object 5"/>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r="70851"/>
                      <a:stretch>
                        <a:fillRect/>
                      </a:stretch>
                    </p:blipFill>
                    <p:spPr bwMode="auto">
                      <a:xfrm>
                        <a:off x="5364163" y="1844675"/>
                        <a:ext cx="3527425" cy="4068763"/>
                      </a:xfrm>
                      <a:prstGeom prst="rect">
                        <a:avLst/>
                      </a:prstGeom>
                      <a:solidFill>
                        <a:srgbClr val="0000FF"/>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250825" y="225425"/>
            <a:ext cx="8605838" cy="827088"/>
          </a:xfrm>
        </p:spPr>
        <p:txBody>
          <a:bodyPr/>
          <a:lstStyle/>
          <a:p>
            <a:r>
              <a:rPr lang="en-US" altLang="ru-RU" b="1">
                <a:latin typeface="Garamond" pitchFamily="18" charset="0"/>
              </a:rPr>
              <a:t>Breast Self-Exam</a:t>
            </a:r>
          </a:p>
        </p:txBody>
      </p:sp>
      <p:sp>
        <p:nvSpPr>
          <p:cNvPr id="123907" name="Rectangle 3"/>
          <p:cNvSpPr>
            <a:spLocks noGrp="1" noChangeArrowheads="1"/>
          </p:cNvSpPr>
          <p:nvPr>
            <p:ph type="body" sz="half" idx="1"/>
          </p:nvPr>
        </p:nvSpPr>
        <p:spPr>
          <a:xfrm>
            <a:off x="360363" y="1268413"/>
            <a:ext cx="4824412" cy="5221287"/>
          </a:xfrm>
          <a:solidFill>
            <a:srgbClr val="CC99FF"/>
          </a:solidFill>
          <a:ln>
            <a:solidFill>
              <a:schemeClr val="bg2"/>
            </a:solidFill>
            <a:miter lim="800000"/>
            <a:headEnd/>
            <a:tailEnd/>
          </a:ln>
        </p:spPr>
        <p:txBody>
          <a:bodyPr/>
          <a:lstStyle/>
          <a:p>
            <a:pPr>
              <a:buClr>
                <a:srgbClr val="FFFF00"/>
              </a:buClr>
              <a:buSzPct val="80000"/>
              <a:buFont typeface="Wingdings" pitchFamily="2" charset="2"/>
              <a:buChar char="]"/>
            </a:pPr>
            <a:r>
              <a:rPr lang="en-US" altLang="ru-RU" sz="2800" b="1">
                <a:latin typeface="Garamond" pitchFamily="18" charset="0"/>
              </a:rPr>
              <a:t>Place arms at sides &amp; clasp behind your head Look for:</a:t>
            </a:r>
          </a:p>
          <a:p>
            <a:pPr lvl="1">
              <a:buClr>
                <a:schemeClr val="hlink"/>
              </a:buClr>
              <a:buSzPct val="75000"/>
              <a:buFont typeface="Wingdings" pitchFamily="2" charset="2"/>
              <a:buChar char="F"/>
            </a:pPr>
            <a:r>
              <a:rPr lang="en-US" altLang="ru-RU" b="1">
                <a:latin typeface="Garamond" pitchFamily="18" charset="0"/>
              </a:rPr>
              <a:t>unusual discharge</a:t>
            </a:r>
          </a:p>
          <a:p>
            <a:pPr lvl="1">
              <a:buClr>
                <a:schemeClr val="hlink"/>
              </a:buClr>
              <a:buSzPct val="75000"/>
              <a:buFont typeface="Wingdings" pitchFamily="2" charset="2"/>
              <a:buChar char="F"/>
            </a:pPr>
            <a:r>
              <a:rPr lang="en-US" altLang="ru-RU" b="1">
                <a:latin typeface="Garamond" pitchFamily="18" charset="0"/>
              </a:rPr>
              <a:t>dimpling </a:t>
            </a:r>
          </a:p>
          <a:p>
            <a:pPr lvl="1">
              <a:buClr>
                <a:schemeClr val="hlink"/>
              </a:buClr>
              <a:buSzPct val="75000"/>
              <a:buFont typeface="Wingdings" pitchFamily="2" charset="2"/>
              <a:buChar char="F"/>
            </a:pPr>
            <a:r>
              <a:rPr lang="en-US" altLang="ru-RU" b="1">
                <a:latin typeface="Garamond" pitchFamily="18" charset="0"/>
              </a:rPr>
              <a:t> changes in skin texture</a:t>
            </a:r>
          </a:p>
          <a:p>
            <a:pPr lvl="1">
              <a:buClr>
                <a:schemeClr val="hlink"/>
              </a:buClr>
              <a:buSzPct val="75000"/>
              <a:buFont typeface="Wingdings" pitchFamily="2" charset="2"/>
              <a:buChar char="F"/>
            </a:pPr>
            <a:r>
              <a:rPr lang="en-US" altLang="ru-RU" b="1">
                <a:latin typeface="Garamond" pitchFamily="18" charset="0"/>
              </a:rPr>
              <a:t>changes in shape </a:t>
            </a:r>
          </a:p>
          <a:p>
            <a:pPr>
              <a:buClr>
                <a:srgbClr val="FFFF00"/>
              </a:buClr>
              <a:buSzPct val="85000"/>
              <a:buFont typeface="Wingdings" pitchFamily="2" charset="2"/>
              <a:buChar char="]"/>
            </a:pPr>
            <a:r>
              <a:rPr lang="en-US" altLang="ru-RU" sz="2800" b="1">
                <a:latin typeface="Garamond" pitchFamily="18" charset="0"/>
              </a:rPr>
              <a:t>Squeeze both nipples &amp; look for discharge</a:t>
            </a:r>
          </a:p>
          <a:p>
            <a:pPr lvl="1">
              <a:buFontTx/>
              <a:buNone/>
            </a:pPr>
            <a:endParaRPr lang="en-US" altLang="ru-RU" b="1">
              <a:latin typeface="Garamond" pitchFamily="18" charset="0"/>
            </a:endParaRPr>
          </a:p>
          <a:p>
            <a:pPr lvl="1">
              <a:buFontTx/>
              <a:buNone/>
            </a:pPr>
            <a:endParaRPr lang="en-US" altLang="ru-RU">
              <a:latin typeface="Garamond" pitchFamily="18" charset="0"/>
            </a:endParaRPr>
          </a:p>
        </p:txBody>
      </p:sp>
      <p:sp>
        <p:nvSpPr>
          <p:cNvPr id="123908" name="Text Box 4"/>
          <p:cNvSpPr txBox="1">
            <a:spLocks noChangeArrowheads="1"/>
          </p:cNvSpPr>
          <p:nvPr/>
        </p:nvSpPr>
        <p:spPr bwMode="auto">
          <a:xfrm>
            <a:off x="5638800" y="2022475"/>
            <a:ext cx="266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uk-UA" altLang="ru-RU" sz="2400">
              <a:latin typeface="Times New Roman" pitchFamily="18" charset="0"/>
            </a:endParaRPr>
          </a:p>
        </p:txBody>
      </p:sp>
      <p:sp>
        <p:nvSpPr>
          <p:cNvPr id="123909" name="Text Box 5"/>
          <p:cNvSpPr txBox="1">
            <a:spLocks noChangeArrowheads="1"/>
          </p:cNvSpPr>
          <p:nvPr/>
        </p:nvSpPr>
        <p:spPr bwMode="auto">
          <a:xfrm>
            <a:off x="5435600" y="1289050"/>
            <a:ext cx="3240088" cy="592138"/>
          </a:xfrm>
          <a:prstGeom prst="rect">
            <a:avLst/>
          </a:prstGeom>
          <a:solidFill>
            <a:srgbClr val="CC99FF"/>
          </a:solidFill>
          <a:ln w="12700">
            <a:solidFill>
              <a:schemeClr val="bg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3200" b="1">
                <a:solidFill>
                  <a:schemeClr val="accent2"/>
                </a:solidFill>
                <a:latin typeface="Garamond" pitchFamily="18" charset="0"/>
              </a:rPr>
              <a:t>Before a Mirror</a:t>
            </a:r>
          </a:p>
        </p:txBody>
      </p:sp>
      <p:graphicFrame>
        <p:nvGraphicFramePr>
          <p:cNvPr id="123910" name="Object 6"/>
          <p:cNvGraphicFramePr>
            <a:graphicFrameLocks noGrp="1" noChangeAspect="1"/>
          </p:cNvGraphicFramePr>
          <p:nvPr>
            <p:ph sz="half" idx="2"/>
          </p:nvPr>
        </p:nvGraphicFramePr>
        <p:xfrm>
          <a:off x="5219700" y="1989138"/>
          <a:ext cx="3671888" cy="4533900"/>
        </p:xfrm>
        <a:graphic>
          <a:graphicData uri="http://schemas.openxmlformats.org/presentationml/2006/ole">
            <mc:AlternateContent xmlns:mc="http://schemas.openxmlformats.org/markup-compatibility/2006">
              <mc:Choice xmlns:v="urn:schemas-microsoft-com:vml" Requires="v">
                <p:oleObj name="Точечный рисунок" r:id="rId2" imgW="8907118" imgH="3057143" progId="Paint.Picture">
                  <p:embed/>
                </p:oleObj>
              </mc:Choice>
              <mc:Fallback>
                <p:oleObj name="Точечный рисунок" r:id="rId2" imgW="8907118" imgH="3057143" progId="Paint.Picture">
                  <p:embed/>
                  <p:pic>
                    <p:nvPicPr>
                      <p:cNvPr id="0" name="Object 6"/>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r="61394" b="2943"/>
                      <a:stretch>
                        <a:fillRect/>
                      </a:stretch>
                    </p:blipFill>
                    <p:spPr bwMode="auto">
                      <a:xfrm>
                        <a:off x="5219700" y="1989138"/>
                        <a:ext cx="3671888" cy="4533900"/>
                      </a:xfrm>
                      <a:prstGeom prst="rect">
                        <a:avLst/>
                      </a:prstGeom>
                      <a:solidFill>
                        <a:srgbClr val="0000FF"/>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42875" y="179388"/>
            <a:ext cx="8893175" cy="728662"/>
          </a:xfrm>
        </p:spPr>
        <p:txBody>
          <a:bodyPr/>
          <a:lstStyle/>
          <a:p>
            <a:r>
              <a:rPr lang="en-US" altLang="ru-RU" b="1">
                <a:latin typeface="Garamond" pitchFamily="18" charset="0"/>
              </a:rPr>
              <a:t>Breast Self-Exam</a:t>
            </a:r>
          </a:p>
        </p:txBody>
      </p:sp>
      <p:sp>
        <p:nvSpPr>
          <p:cNvPr id="124931" name="Rectangle 3"/>
          <p:cNvSpPr>
            <a:spLocks noGrp="1" noChangeArrowheads="1"/>
          </p:cNvSpPr>
          <p:nvPr>
            <p:ph type="body" sz="half" idx="1"/>
          </p:nvPr>
        </p:nvSpPr>
        <p:spPr>
          <a:xfrm>
            <a:off x="2519363" y="908050"/>
            <a:ext cx="4140200" cy="576263"/>
          </a:xfrm>
        </p:spPr>
        <p:txBody>
          <a:bodyPr/>
          <a:lstStyle/>
          <a:p>
            <a:pPr algn="ctr">
              <a:buFontTx/>
              <a:buNone/>
            </a:pPr>
            <a:r>
              <a:rPr lang="en-US" altLang="ru-RU" sz="2800" b="1">
                <a:solidFill>
                  <a:srgbClr val="FF0000"/>
                </a:solidFill>
                <a:latin typeface="Garamond" pitchFamily="18" charset="0"/>
              </a:rPr>
              <a:t>LYING DOWN</a:t>
            </a:r>
          </a:p>
        </p:txBody>
      </p:sp>
      <p:grpSp>
        <p:nvGrpSpPr>
          <p:cNvPr id="124932" name="Group 4"/>
          <p:cNvGrpSpPr>
            <a:grpSpLocks/>
          </p:cNvGrpSpPr>
          <p:nvPr/>
        </p:nvGrpSpPr>
        <p:grpSpPr bwMode="auto">
          <a:xfrm>
            <a:off x="0" y="1484313"/>
            <a:ext cx="8893175" cy="4360862"/>
            <a:chOff x="136" y="1116"/>
            <a:chExt cx="5466" cy="2428"/>
          </a:xfrm>
        </p:grpSpPr>
        <p:graphicFrame>
          <p:nvGraphicFramePr>
            <p:cNvPr id="124933" name="Object 5"/>
            <p:cNvGraphicFramePr>
              <a:graphicFrameLocks noChangeAspect="1"/>
            </p:cNvGraphicFramePr>
            <p:nvPr/>
          </p:nvGraphicFramePr>
          <p:xfrm>
            <a:off x="136" y="1139"/>
            <a:ext cx="1769" cy="1361"/>
          </p:xfrm>
          <a:graphic>
            <a:graphicData uri="http://schemas.openxmlformats.org/presentationml/2006/ole">
              <mc:AlternateContent xmlns:mc="http://schemas.openxmlformats.org/markup-compatibility/2006">
                <mc:Choice xmlns:v="urn:schemas-microsoft-com:vml" Requires="v">
                  <p:oleObj name="Точечный рисунок" r:id="rId2" imgW="2695951" imgH="2085714" progId="Paint.Picture">
                    <p:embed/>
                  </p:oleObj>
                </mc:Choice>
                <mc:Fallback>
                  <p:oleObj name="Точечный рисунок" r:id="rId2" imgW="2695951" imgH="2085714" progId="Paint.Picture">
                    <p:embed/>
                    <p:pic>
                      <p:nvPicPr>
                        <p:cNvPr id="0" name="Object 5"/>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l="5359" t="8676" r="3828" b="10197"/>
                        <a:stretch>
                          <a:fillRect/>
                        </a:stretch>
                      </p:blipFill>
                      <p:spPr bwMode="auto">
                        <a:xfrm>
                          <a:off x="136" y="1139"/>
                          <a:ext cx="1769" cy="1361"/>
                        </a:xfrm>
                        <a:prstGeom prst="rect">
                          <a:avLst/>
                        </a:prstGeom>
                        <a:solidFill>
                          <a:srgbClr val="0000FF"/>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4" name="Text Box 6"/>
            <p:cNvSpPr txBox="1">
              <a:spLocks noChangeArrowheads="1"/>
            </p:cNvSpPr>
            <p:nvPr/>
          </p:nvSpPr>
          <p:spPr bwMode="auto">
            <a:xfrm>
              <a:off x="249" y="2781"/>
              <a:ext cx="1180" cy="534"/>
            </a:xfrm>
            <a:prstGeom prst="rect">
              <a:avLst/>
            </a:prstGeom>
            <a:solidFill>
              <a:srgbClr val="0000FF"/>
            </a:solidFill>
            <a:ln w="12700">
              <a:solidFill>
                <a:srgbClr val="FFFF66"/>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2800">
                  <a:solidFill>
                    <a:schemeClr val="bg1"/>
                  </a:solidFill>
                  <a:latin typeface="Garamond" pitchFamily="18" charset="0"/>
                </a:rPr>
                <a:t>Lie flat on your back</a:t>
              </a:r>
            </a:p>
          </p:txBody>
        </p:sp>
        <p:sp>
          <p:nvSpPr>
            <p:cNvPr id="124935" name="Text Box 7"/>
            <p:cNvSpPr txBox="1">
              <a:spLocks noChangeArrowheads="1"/>
            </p:cNvSpPr>
            <p:nvPr/>
          </p:nvSpPr>
          <p:spPr bwMode="auto">
            <a:xfrm>
              <a:off x="2064" y="2772"/>
              <a:ext cx="1791" cy="772"/>
            </a:xfrm>
            <a:prstGeom prst="rect">
              <a:avLst/>
            </a:prstGeom>
            <a:solidFill>
              <a:srgbClr val="0000FF"/>
            </a:solidFill>
            <a:ln w="12700">
              <a:solidFill>
                <a:srgbClr val="FFFF66"/>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2800">
                  <a:solidFill>
                    <a:schemeClr val="bg1"/>
                  </a:solidFill>
                  <a:latin typeface="Garamond" pitchFamily="18" charset="0"/>
                </a:rPr>
                <a:t>Move fingers </a:t>
              </a:r>
            </a:p>
            <a:p>
              <a:pPr algn="ctr"/>
              <a:r>
                <a:rPr lang="en-US" altLang="ru-RU" sz="2800">
                  <a:solidFill>
                    <a:schemeClr val="bg1"/>
                  </a:solidFill>
                  <a:latin typeface="Garamond" pitchFamily="18" charset="0"/>
                </a:rPr>
                <a:t>in an up &amp; down pattern</a:t>
              </a:r>
            </a:p>
          </p:txBody>
        </p:sp>
        <p:sp>
          <p:nvSpPr>
            <p:cNvPr id="124936" name="Text Box 8"/>
            <p:cNvSpPr txBox="1">
              <a:spLocks noChangeArrowheads="1"/>
            </p:cNvSpPr>
            <p:nvPr/>
          </p:nvSpPr>
          <p:spPr bwMode="auto">
            <a:xfrm>
              <a:off x="4127" y="2739"/>
              <a:ext cx="1296" cy="772"/>
            </a:xfrm>
            <a:prstGeom prst="rect">
              <a:avLst/>
            </a:prstGeom>
            <a:solidFill>
              <a:srgbClr val="0000FF"/>
            </a:solidFill>
            <a:ln w="12700">
              <a:solidFill>
                <a:srgbClr val="FFFF66"/>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2800">
                  <a:solidFill>
                    <a:schemeClr val="bg1"/>
                  </a:solidFill>
                  <a:latin typeface="Garamond" pitchFamily="18" charset="0"/>
                </a:rPr>
                <a:t>Rest your arm on a firm surface</a:t>
              </a:r>
            </a:p>
          </p:txBody>
        </p:sp>
        <p:graphicFrame>
          <p:nvGraphicFramePr>
            <p:cNvPr id="124937" name="Object 9"/>
            <p:cNvGraphicFramePr>
              <a:graphicFrameLocks noChangeAspect="1"/>
            </p:cNvGraphicFramePr>
            <p:nvPr/>
          </p:nvGraphicFramePr>
          <p:xfrm>
            <a:off x="4195" y="1116"/>
            <a:ext cx="1407" cy="1384"/>
          </p:xfrm>
          <a:graphic>
            <a:graphicData uri="http://schemas.openxmlformats.org/presentationml/2006/ole">
              <mc:AlternateContent xmlns:mc="http://schemas.openxmlformats.org/markup-compatibility/2006">
                <mc:Choice xmlns:v="urn:schemas-microsoft-com:vml" Requires="v">
                  <p:oleObj name="Точечный рисунок" r:id="rId4" imgW="1848108" imgH="2066667" progId="Paint.Picture">
                    <p:embed/>
                  </p:oleObj>
                </mc:Choice>
                <mc:Fallback>
                  <p:oleObj name="Точечный рисунок" r:id="rId4" imgW="1848108" imgH="2066667" progId="Paint.Picture">
                    <p:embed/>
                    <p:pic>
                      <p:nvPicPr>
                        <p:cNvPr id="0" name="Object 9"/>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195" y="1116"/>
                          <a:ext cx="1407" cy="1384"/>
                        </a:xfrm>
                        <a:prstGeom prst="rect">
                          <a:avLst/>
                        </a:prstGeom>
                        <a:solidFill>
                          <a:srgbClr val="0000FF"/>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8" name="Object 10"/>
            <p:cNvGraphicFramePr>
              <a:graphicFrameLocks noChangeAspect="1"/>
            </p:cNvGraphicFramePr>
            <p:nvPr/>
          </p:nvGraphicFramePr>
          <p:xfrm>
            <a:off x="2154" y="1231"/>
            <a:ext cx="1746" cy="1427"/>
          </p:xfrm>
          <a:graphic>
            <a:graphicData uri="http://schemas.openxmlformats.org/presentationml/2006/ole">
              <mc:AlternateContent xmlns:mc="http://schemas.openxmlformats.org/markup-compatibility/2006">
                <mc:Choice xmlns:v="urn:schemas-microsoft-com:vml" Requires="v">
                  <p:oleObj name="Точечный рисунок" r:id="rId6" imgW="8907118" imgH="2200582" progId="Paint.Picture">
                    <p:embed/>
                  </p:oleObj>
                </mc:Choice>
                <mc:Fallback>
                  <p:oleObj name="Точечный рисунок" r:id="rId6" imgW="8907118" imgH="2200582" progId="Paint.Picture">
                    <p:embed/>
                    <p:pic>
                      <p:nvPicPr>
                        <p:cNvPr id="0" name="Object 10"/>
                        <p:cNvPicPr>
                          <a:picLocks noChangeAspect="1" noChangeArrowheads="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rcRect t="9161" r="78328" b="5890"/>
                        <a:stretch>
                          <a:fillRect/>
                        </a:stretch>
                      </p:blipFill>
                      <p:spPr bwMode="auto">
                        <a:xfrm>
                          <a:off x="2154" y="1231"/>
                          <a:ext cx="1746" cy="1427"/>
                        </a:xfrm>
                        <a:prstGeom prst="rect">
                          <a:avLst/>
                        </a:prstGeom>
                        <a:solidFill>
                          <a:srgbClr val="0000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144463" y="225425"/>
            <a:ext cx="8999537"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ru-RU" b="1">
                <a:latin typeface="Garamond" pitchFamily="18" charset="0"/>
              </a:rPr>
              <a:t>Abnormal Breast Changes</a:t>
            </a:r>
          </a:p>
        </p:txBody>
      </p:sp>
      <p:sp>
        <p:nvSpPr>
          <p:cNvPr id="125955" name="Oval 3"/>
          <p:cNvSpPr>
            <a:spLocks noChangeArrowheads="1"/>
          </p:cNvSpPr>
          <p:nvPr/>
        </p:nvSpPr>
        <p:spPr bwMode="auto">
          <a:xfrm>
            <a:off x="2879725" y="1916113"/>
            <a:ext cx="3600450" cy="3313112"/>
          </a:xfrm>
          <a:prstGeom prst="ellipse">
            <a:avLst/>
          </a:prstGeom>
          <a:solidFill>
            <a:schemeClr val="hlink"/>
          </a:solidFill>
          <a:ln>
            <a:noFill/>
          </a:ln>
          <a:effectLst/>
          <a:extLst>
            <a:ext uri="{91240B29-F687-4F45-9708-019B960494DF}">
              <a14:hiddenLine xmlns:a14="http://schemas.microsoft.com/office/drawing/2010/main" w="9525" algn="ctr">
                <a:solidFill>
                  <a:srgbClr val="FFFF66"/>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25956" name="Text Box 4"/>
          <p:cNvSpPr txBox="1">
            <a:spLocks noChangeArrowheads="1"/>
          </p:cNvSpPr>
          <p:nvPr/>
        </p:nvSpPr>
        <p:spPr bwMode="auto">
          <a:xfrm>
            <a:off x="5040313" y="1233488"/>
            <a:ext cx="3851275"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lnSpc>
                <a:spcPct val="90000"/>
              </a:lnSpc>
              <a:spcBef>
                <a:spcPct val="50000"/>
              </a:spcBef>
            </a:pPr>
            <a:r>
              <a:rPr lang="en-US" altLang="ru-RU" sz="2800" b="1"/>
              <a:t>Changes in breast size of shape  </a:t>
            </a:r>
          </a:p>
        </p:txBody>
      </p:sp>
      <p:sp>
        <p:nvSpPr>
          <p:cNvPr id="125957" name="Text Box 5"/>
          <p:cNvSpPr txBox="1">
            <a:spLocks noChangeArrowheads="1"/>
          </p:cNvSpPr>
          <p:nvPr/>
        </p:nvSpPr>
        <p:spPr bwMode="auto">
          <a:xfrm>
            <a:off x="719138" y="5805488"/>
            <a:ext cx="40322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90000"/>
              </a:lnSpc>
              <a:spcBef>
                <a:spcPct val="50000"/>
              </a:spcBef>
            </a:pPr>
            <a:endParaRPr lang="uk-UA" altLang="ru-RU" sz="2800" b="1"/>
          </a:p>
        </p:txBody>
      </p:sp>
      <p:sp>
        <p:nvSpPr>
          <p:cNvPr id="125958" name="Text Box 6"/>
          <p:cNvSpPr txBox="1">
            <a:spLocks noChangeArrowheads="1"/>
          </p:cNvSpPr>
          <p:nvPr/>
        </p:nvSpPr>
        <p:spPr bwMode="auto">
          <a:xfrm>
            <a:off x="1727200" y="5913438"/>
            <a:ext cx="237648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90000"/>
              </a:lnSpc>
              <a:spcBef>
                <a:spcPct val="50000"/>
              </a:spcBef>
            </a:pPr>
            <a:endParaRPr lang="uk-UA" altLang="ru-RU" sz="2800" b="1"/>
          </a:p>
        </p:txBody>
      </p:sp>
      <p:sp>
        <p:nvSpPr>
          <p:cNvPr id="125959" name="Text Box 7"/>
          <p:cNvSpPr txBox="1">
            <a:spLocks noChangeArrowheads="1"/>
          </p:cNvSpPr>
          <p:nvPr/>
        </p:nvSpPr>
        <p:spPr bwMode="auto">
          <a:xfrm>
            <a:off x="250825" y="1196975"/>
            <a:ext cx="3419475"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lnSpc>
                <a:spcPct val="90000"/>
              </a:lnSpc>
              <a:spcBef>
                <a:spcPct val="50000"/>
              </a:spcBef>
            </a:pPr>
            <a:r>
              <a:rPr lang="en-US" altLang="ru-RU" sz="2800" b="1"/>
              <a:t>   Lump in the breast</a:t>
            </a:r>
          </a:p>
        </p:txBody>
      </p:sp>
      <p:sp>
        <p:nvSpPr>
          <p:cNvPr id="125960" name="Text Box 8"/>
          <p:cNvSpPr txBox="1">
            <a:spLocks noChangeArrowheads="1"/>
          </p:cNvSpPr>
          <p:nvPr/>
        </p:nvSpPr>
        <p:spPr bwMode="auto">
          <a:xfrm>
            <a:off x="4643438" y="5265738"/>
            <a:ext cx="4321175"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lnSpc>
                <a:spcPct val="90000"/>
              </a:lnSpc>
              <a:spcBef>
                <a:spcPct val="50000"/>
              </a:spcBef>
            </a:pPr>
            <a:r>
              <a:rPr lang="en-US" altLang="ru-RU" sz="2800" b="1"/>
              <a:t>Changes in the skin of the breast</a:t>
            </a:r>
          </a:p>
        </p:txBody>
      </p:sp>
      <p:sp>
        <p:nvSpPr>
          <p:cNvPr id="125961" name="Text Box 9"/>
          <p:cNvSpPr txBox="1">
            <a:spLocks noChangeArrowheads="1"/>
          </p:cNvSpPr>
          <p:nvPr/>
        </p:nvSpPr>
        <p:spPr bwMode="auto">
          <a:xfrm>
            <a:off x="36513" y="5197475"/>
            <a:ext cx="3887787"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lnSpc>
                <a:spcPct val="90000"/>
              </a:lnSpc>
              <a:spcBef>
                <a:spcPct val="50000"/>
              </a:spcBef>
            </a:pPr>
            <a:r>
              <a:rPr lang="en-US" altLang="ru-RU" sz="2800" b="1"/>
              <a:t>Nipple discharged or tenderness </a:t>
            </a:r>
          </a:p>
        </p:txBody>
      </p:sp>
      <p:sp>
        <p:nvSpPr>
          <p:cNvPr id="125962" name="WordArt 10"/>
          <p:cNvSpPr>
            <a:spLocks noChangeArrowheads="1" noChangeShapeType="1" noTextEdit="1"/>
          </p:cNvSpPr>
          <p:nvPr/>
        </p:nvSpPr>
        <p:spPr bwMode="auto">
          <a:xfrm>
            <a:off x="3455988" y="2384425"/>
            <a:ext cx="2555875" cy="22320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a:solidFill>
                  <a:srgbClr val="FFFF00"/>
                </a:solidFill>
                <a:effectLst>
                  <a:outerShdw dist="35921" dir="2700000" algn="ctr" rotWithShape="0">
                    <a:srgbClr val="C0C0C0">
                      <a:alpha val="80000"/>
                    </a:srgbClr>
                  </a:outerShdw>
                </a:effectLst>
                <a:latin typeface="Arial Unicode MS"/>
                <a:ea typeface="Arial Unicode MS"/>
                <a:cs typeface="Arial Unicode MS"/>
              </a:rPr>
              <a:t>Notify</a:t>
            </a:r>
          </a:p>
          <a:p>
            <a:pPr algn="ctr"/>
            <a:r>
              <a:rPr lang="en-US" sz="3600" b="1" kern="10">
                <a:solidFill>
                  <a:srgbClr val="FFFF00"/>
                </a:solidFill>
                <a:effectLst>
                  <a:outerShdw dist="35921" dir="2700000" algn="ctr" rotWithShape="0">
                    <a:srgbClr val="C0C0C0">
                      <a:alpha val="80000"/>
                    </a:srgbClr>
                  </a:outerShdw>
                </a:effectLst>
                <a:latin typeface="Arial Unicode MS"/>
                <a:ea typeface="Arial Unicode MS"/>
                <a:cs typeface="Arial Unicode MS"/>
              </a:rPr>
              <a:t>Your</a:t>
            </a:r>
          </a:p>
          <a:p>
            <a:pPr algn="ctr"/>
            <a:r>
              <a:rPr lang="en-US" sz="3600" b="1" kern="10">
                <a:solidFill>
                  <a:srgbClr val="FFFF00"/>
                </a:solidFill>
                <a:effectLst>
                  <a:outerShdw dist="35921" dir="2700000" algn="ctr" rotWithShape="0">
                    <a:srgbClr val="C0C0C0">
                      <a:alpha val="80000"/>
                    </a:srgbClr>
                  </a:outerShdw>
                </a:effectLst>
                <a:latin typeface="Arial Unicode MS"/>
                <a:ea typeface="Arial Unicode MS"/>
                <a:cs typeface="Arial Unicode MS"/>
              </a:rPr>
              <a:t>Doctor</a:t>
            </a:r>
            <a:endParaRPr lang="ru-RU" sz="3600" b="1" kern="10">
              <a:solidFill>
                <a:srgbClr val="FFFF00"/>
              </a:solidFill>
              <a:effectLst>
                <a:outerShdw dist="35921" dir="2700000" algn="ctr" rotWithShape="0">
                  <a:srgbClr val="C0C0C0">
                    <a:alpha val="80000"/>
                  </a:srgbClr>
                </a:outerShdw>
              </a:effectLst>
              <a:latin typeface="Arial Unicode MS"/>
              <a:ea typeface="Arial Unicode MS"/>
              <a:cs typeface="Arial Unicode MS"/>
            </a:endParaRPr>
          </a:p>
        </p:txBody>
      </p:sp>
      <p:sp>
        <p:nvSpPr>
          <p:cNvPr id="125963" name="AutoShape 11"/>
          <p:cNvSpPr>
            <a:spLocks noChangeArrowheads="1"/>
          </p:cNvSpPr>
          <p:nvPr/>
        </p:nvSpPr>
        <p:spPr bwMode="auto">
          <a:xfrm>
            <a:off x="1223963" y="2205038"/>
            <a:ext cx="1763712" cy="574675"/>
          </a:xfrm>
          <a:prstGeom prst="rightArrow">
            <a:avLst>
              <a:gd name="adj1" fmla="val 50000"/>
              <a:gd name="adj2" fmla="val 76726"/>
            </a:avLst>
          </a:prstGeom>
          <a:solidFill>
            <a:srgbClr val="E0009B"/>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p>
        </p:txBody>
      </p:sp>
      <p:sp>
        <p:nvSpPr>
          <p:cNvPr id="125964" name="AutoShape 12"/>
          <p:cNvSpPr>
            <a:spLocks noChangeArrowheads="1"/>
          </p:cNvSpPr>
          <p:nvPr/>
        </p:nvSpPr>
        <p:spPr bwMode="auto">
          <a:xfrm rot="10800000">
            <a:off x="6443663" y="2276475"/>
            <a:ext cx="1763712" cy="576263"/>
          </a:xfrm>
          <a:prstGeom prst="rightArrow">
            <a:avLst>
              <a:gd name="adj1" fmla="val 50000"/>
              <a:gd name="adj2" fmla="val 76515"/>
            </a:avLst>
          </a:prstGeom>
          <a:solidFill>
            <a:srgbClr val="E0009B"/>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p>
        </p:txBody>
      </p:sp>
      <p:sp>
        <p:nvSpPr>
          <p:cNvPr id="125965" name="AutoShape 13"/>
          <p:cNvSpPr>
            <a:spLocks noChangeArrowheads="1"/>
          </p:cNvSpPr>
          <p:nvPr/>
        </p:nvSpPr>
        <p:spPr bwMode="auto">
          <a:xfrm rot="-996173">
            <a:off x="1655763" y="4400550"/>
            <a:ext cx="1357312" cy="612775"/>
          </a:xfrm>
          <a:prstGeom prst="rightArrow">
            <a:avLst>
              <a:gd name="adj1" fmla="val 50000"/>
              <a:gd name="adj2" fmla="val 55376"/>
            </a:avLst>
          </a:prstGeom>
          <a:solidFill>
            <a:srgbClr val="C6008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p>
        </p:txBody>
      </p:sp>
      <p:sp>
        <p:nvSpPr>
          <p:cNvPr id="125966" name="Rectangle 14"/>
          <p:cNvSpPr>
            <a:spLocks noChangeArrowheads="1"/>
          </p:cNvSpPr>
          <p:nvPr/>
        </p:nvSpPr>
        <p:spPr bwMode="auto">
          <a:xfrm>
            <a:off x="539750" y="5157788"/>
            <a:ext cx="3275013" cy="900112"/>
          </a:xfrm>
          <a:prstGeom prst="rect">
            <a:avLst/>
          </a:prstGeom>
          <a:noFill/>
          <a:ln w="38100" algn="ctr">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p>
        </p:txBody>
      </p:sp>
      <p:sp>
        <p:nvSpPr>
          <p:cNvPr id="125967" name="Rectangle 15"/>
          <p:cNvSpPr>
            <a:spLocks noChangeArrowheads="1"/>
          </p:cNvSpPr>
          <p:nvPr/>
        </p:nvSpPr>
        <p:spPr bwMode="auto">
          <a:xfrm>
            <a:off x="5292725" y="5229225"/>
            <a:ext cx="3563938" cy="900113"/>
          </a:xfrm>
          <a:prstGeom prst="rect">
            <a:avLst/>
          </a:prstGeom>
          <a:noFill/>
          <a:ln w="38100" algn="ctr">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p>
        </p:txBody>
      </p:sp>
      <p:sp>
        <p:nvSpPr>
          <p:cNvPr id="125968" name="Rectangle 16"/>
          <p:cNvSpPr>
            <a:spLocks noChangeArrowheads="1"/>
          </p:cNvSpPr>
          <p:nvPr/>
        </p:nvSpPr>
        <p:spPr bwMode="auto">
          <a:xfrm>
            <a:off x="5651500" y="1268413"/>
            <a:ext cx="3276600" cy="863600"/>
          </a:xfrm>
          <a:prstGeom prst="rect">
            <a:avLst/>
          </a:prstGeom>
          <a:noFill/>
          <a:ln w="38100" algn="ctr">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125969" name="Rectangle 17"/>
          <p:cNvSpPr>
            <a:spLocks noChangeArrowheads="1"/>
          </p:cNvSpPr>
          <p:nvPr/>
        </p:nvSpPr>
        <p:spPr bwMode="auto">
          <a:xfrm>
            <a:off x="1116013" y="1196975"/>
            <a:ext cx="2268537" cy="865188"/>
          </a:xfrm>
          <a:prstGeom prst="rect">
            <a:avLst/>
          </a:prstGeom>
          <a:noFill/>
          <a:ln w="38100" algn="ctr">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125970" name="AutoShape 18"/>
          <p:cNvSpPr>
            <a:spLocks noChangeArrowheads="1"/>
          </p:cNvSpPr>
          <p:nvPr/>
        </p:nvSpPr>
        <p:spPr bwMode="auto">
          <a:xfrm rot="11743857">
            <a:off x="6335713" y="4437063"/>
            <a:ext cx="1357312" cy="612775"/>
          </a:xfrm>
          <a:prstGeom prst="rightArrow">
            <a:avLst>
              <a:gd name="adj1" fmla="val 50000"/>
              <a:gd name="adj2" fmla="val 55376"/>
            </a:avLst>
          </a:prstGeom>
          <a:solidFill>
            <a:srgbClr val="C6008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333375"/>
            <a:ext cx="6769100" cy="559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6979" name="Rectangle 3"/>
          <p:cNvSpPr>
            <a:spLocks noChangeArrowheads="1"/>
          </p:cNvSpPr>
          <p:nvPr/>
        </p:nvSpPr>
        <p:spPr bwMode="auto">
          <a:xfrm>
            <a:off x="1619250" y="6021388"/>
            <a:ext cx="5867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uk-UA" altLang="ru-RU" sz="3200" b="1">
                <a:latin typeface="Garamond" pitchFamily="18" charset="0"/>
                <a:cs typeface="Arial" charset="0"/>
              </a:rPr>
              <a:t>Normal Breast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260350"/>
            <a:ext cx="6985000" cy="558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003" name="Rectangle 3"/>
          <p:cNvSpPr>
            <a:spLocks noChangeArrowheads="1"/>
          </p:cNvSpPr>
          <p:nvPr/>
        </p:nvSpPr>
        <p:spPr bwMode="auto">
          <a:xfrm>
            <a:off x="1524000" y="5867400"/>
            <a:ext cx="5927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uk-UA" altLang="ru-RU" sz="3200" b="1">
                <a:latin typeface="Garamond" pitchFamily="18" charset="0"/>
                <a:cs typeface="Arial" charset="0"/>
              </a:rPr>
              <a:t>DCIS (Ductal Carcinoma in Situ)</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60350"/>
            <a:ext cx="7391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9027" name="Rectangle 3"/>
          <p:cNvSpPr>
            <a:spLocks noChangeArrowheads="1"/>
          </p:cNvSpPr>
          <p:nvPr/>
        </p:nvSpPr>
        <p:spPr bwMode="auto">
          <a:xfrm>
            <a:off x="2514600" y="6013450"/>
            <a:ext cx="37131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uk-UA" altLang="ru-RU" sz="3200" b="1">
                <a:latin typeface="Garamond" pitchFamily="18" charset="0"/>
                <a:cs typeface="Arial" charset="0"/>
              </a:rPr>
              <a:t>Invasive Cancer</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68313" y="404813"/>
            <a:ext cx="8229600" cy="561975"/>
          </a:xfrm>
        </p:spPr>
        <p:txBody>
          <a:bodyPr/>
          <a:lstStyle/>
          <a:p>
            <a:r>
              <a:rPr lang="ru-RU" altLang="ru-RU" sz="3400" b="1">
                <a:latin typeface="Garamond" pitchFamily="18" charset="0"/>
              </a:rPr>
              <a:t>Breast Cancer </a:t>
            </a:r>
            <a:r>
              <a:rPr lang="en-US" altLang="ru-RU" sz="3400" b="1">
                <a:latin typeface="Garamond" pitchFamily="18" charset="0"/>
              </a:rPr>
              <a:t>(BC) </a:t>
            </a:r>
            <a:r>
              <a:rPr lang="ru-RU" altLang="ru-RU" sz="3400" b="1">
                <a:latin typeface="Garamond" pitchFamily="18" charset="0"/>
              </a:rPr>
              <a:t>Statistics</a:t>
            </a:r>
            <a:r>
              <a:rPr lang="ru-RU" altLang="ru-RU" sz="3800"/>
              <a:t> </a:t>
            </a:r>
          </a:p>
        </p:txBody>
      </p:sp>
      <p:sp>
        <p:nvSpPr>
          <p:cNvPr id="17411" name="Rectangle 3"/>
          <p:cNvSpPr>
            <a:spLocks noGrp="1" noChangeArrowheads="1"/>
          </p:cNvSpPr>
          <p:nvPr>
            <p:ph type="body" idx="1"/>
          </p:nvPr>
        </p:nvSpPr>
        <p:spPr>
          <a:xfrm>
            <a:off x="468313" y="1484313"/>
            <a:ext cx="8229600" cy="5113337"/>
          </a:xfrm>
        </p:spPr>
        <p:txBody>
          <a:bodyPr/>
          <a:lstStyle/>
          <a:p>
            <a:pPr>
              <a:lnSpc>
                <a:spcPct val="80000"/>
              </a:lnSpc>
            </a:pPr>
            <a:r>
              <a:rPr lang="ru-RU" altLang="ru-RU" sz="2400">
                <a:latin typeface="Garamond" pitchFamily="18" charset="0"/>
              </a:rPr>
              <a:t>About 1 in 8 women in the U.S. (12%) will develop invasive </a:t>
            </a:r>
            <a:r>
              <a:rPr lang="ru-RU" altLang="ru-RU" sz="2400" b="1">
                <a:latin typeface="Garamond" pitchFamily="18" charset="0"/>
              </a:rPr>
              <a:t>BC</a:t>
            </a:r>
            <a:r>
              <a:rPr lang="ru-RU" altLang="ru-RU" sz="2400">
                <a:latin typeface="Garamond" pitchFamily="18" charset="0"/>
              </a:rPr>
              <a:t> over the course of her lifetime.</a:t>
            </a:r>
          </a:p>
          <a:p>
            <a:pPr>
              <a:lnSpc>
                <a:spcPct val="80000"/>
              </a:lnSpc>
            </a:pPr>
            <a:r>
              <a:rPr lang="ru-RU" altLang="ru-RU" sz="2400">
                <a:latin typeface="Garamond" pitchFamily="18" charset="0"/>
              </a:rPr>
              <a:t>In 2010, an estimated 207,090 new cases of invasive </a:t>
            </a:r>
            <a:r>
              <a:rPr lang="ru-RU" altLang="ru-RU" sz="2400" b="1">
                <a:latin typeface="Garamond" pitchFamily="18" charset="0"/>
              </a:rPr>
              <a:t>BC</a:t>
            </a:r>
            <a:r>
              <a:rPr lang="ru-RU" altLang="ru-RU" sz="2400">
                <a:latin typeface="Garamond" pitchFamily="18" charset="0"/>
              </a:rPr>
              <a:t> were expected to be diagnosed in women in the U.S., along with 54,010 new cases of non-invasive (in situ) breast cancer.</a:t>
            </a:r>
          </a:p>
          <a:p>
            <a:pPr>
              <a:lnSpc>
                <a:spcPct val="80000"/>
              </a:lnSpc>
            </a:pPr>
            <a:r>
              <a:rPr lang="ru-RU" altLang="ru-RU" sz="2400">
                <a:latin typeface="Garamond" pitchFamily="18" charset="0"/>
              </a:rPr>
              <a:t>For women in the U.S., </a:t>
            </a:r>
            <a:r>
              <a:rPr lang="ru-RU" altLang="ru-RU" sz="2400" b="1">
                <a:latin typeface="Garamond" pitchFamily="18" charset="0"/>
              </a:rPr>
              <a:t>BC</a:t>
            </a:r>
            <a:r>
              <a:rPr lang="ru-RU" altLang="ru-RU" sz="2400">
                <a:latin typeface="Garamond" pitchFamily="18" charset="0"/>
              </a:rPr>
              <a:t> death rates are higher than those for any other cancer, besides lung cancer.</a:t>
            </a:r>
          </a:p>
          <a:p>
            <a:pPr>
              <a:lnSpc>
                <a:spcPct val="80000"/>
              </a:lnSpc>
            </a:pPr>
            <a:r>
              <a:rPr lang="ru-RU" altLang="ru-RU" sz="2400">
                <a:latin typeface="Garamond" pitchFamily="18" charset="0"/>
              </a:rPr>
              <a:t>Besides skin cancer, </a:t>
            </a:r>
            <a:r>
              <a:rPr lang="ru-RU" altLang="ru-RU" sz="2400" b="1">
                <a:latin typeface="Garamond" pitchFamily="18" charset="0"/>
              </a:rPr>
              <a:t>BC</a:t>
            </a:r>
            <a:r>
              <a:rPr lang="ru-RU" altLang="ru-RU" sz="2400">
                <a:latin typeface="Garamond" pitchFamily="18" charset="0"/>
              </a:rPr>
              <a:t> is the most commonly diagnosed cancer among U.S. women. More than 1 in 4 cancers in women (about 28%) are breast cancer.</a:t>
            </a:r>
          </a:p>
          <a:p>
            <a:pPr>
              <a:lnSpc>
                <a:spcPct val="80000"/>
              </a:lnSpc>
            </a:pPr>
            <a:r>
              <a:rPr lang="ru-RU" altLang="ru-RU" sz="2400">
                <a:latin typeface="Garamond" pitchFamily="18" charset="0"/>
              </a:rPr>
              <a:t>Compared to African American women, white women are slightly more likely to develop breast cancer, but less likely to die of it. Women of other ethnic backgrounds — Asian, Hispanic, and Native American — have a lower risk of developing and dying from </a:t>
            </a:r>
            <a:r>
              <a:rPr lang="ru-RU" altLang="ru-RU" sz="2400" b="1">
                <a:latin typeface="Garamond" pitchFamily="18" charset="0"/>
              </a:rPr>
              <a:t>BC</a:t>
            </a:r>
            <a:r>
              <a:rPr lang="ru-RU" altLang="ru-RU" sz="2400">
                <a:latin typeface="Garamond" pitchFamily="18" charset="0"/>
              </a:rPr>
              <a:t> than white women and African American women.</a:t>
            </a:r>
          </a:p>
          <a:p>
            <a:pPr>
              <a:lnSpc>
                <a:spcPct val="80000"/>
              </a:lnSpc>
              <a:buFont typeface="Wingdings" pitchFamily="2" charset="2"/>
              <a:buNone/>
            </a:pPr>
            <a:endParaRPr lang="ru-RU" altLang="ru-RU" sz="2400">
              <a:latin typeface="Garamond"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14400" y="277813"/>
            <a:ext cx="7772400" cy="633412"/>
          </a:xfrm>
        </p:spPr>
        <p:txBody>
          <a:bodyPr/>
          <a:lstStyle/>
          <a:p>
            <a:r>
              <a:rPr lang="ru-RU" altLang="ru-RU" sz="3400" b="1">
                <a:latin typeface="Garamond" pitchFamily="18" charset="0"/>
              </a:rPr>
              <a:t>Breast Cancer </a:t>
            </a:r>
            <a:r>
              <a:rPr lang="en-US" altLang="ru-RU" sz="3400" b="1">
                <a:latin typeface="Garamond" pitchFamily="18" charset="0"/>
              </a:rPr>
              <a:t>(BC) </a:t>
            </a:r>
            <a:r>
              <a:rPr lang="ru-RU" altLang="ru-RU" sz="3400" b="1">
                <a:latin typeface="Garamond" pitchFamily="18" charset="0"/>
              </a:rPr>
              <a:t>Statistics</a:t>
            </a:r>
          </a:p>
        </p:txBody>
      </p:sp>
      <p:sp>
        <p:nvSpPr>
          <p:cNvPr id="18435" name="Rectangle 3"/>
          <p:cNvSpPr>
            <a:spLocks noGrp="1" noChangeArrowheads="1"/>
          </p:cNvSpPr>
          <p:nvPr>
            <p:ph type="body" idx="1"/>
          </p:nvPr>
        </p:nvSpPr>
        <p:spPr>
          <a:xfrm>
            <a:off x="539750" y="1557338"/>
            <a:ext cx="8229600" cy="4640262"/>
          </a:xfrm>
        </p:spPr>
        <p:txBody>
          <a:bodyPr/>
          <a:lstStyle/>
          <a:p>
            <a:pPr>
              <a:lnSpc>
                <a:spcPct val="80000"/>
              </a:lnSpc>
            </a:pPr>
            <a:r>
              <a:rPr lang="ru-RU" altLang="ru-RU" sz="2400">
                <a:latin typeface="Garamond" pitchFamily="18" charset="0"/>
              </a:rPr>
              <a:t>A woman’s risk of </a:t>
            </a:r>
            <a:r>
              <a:rPr lang="ru-RU" altLang="ru-RU" sz="2400" b="1">
                <a:latin typeface="Garamond" pitchFamily="18" charset="0"/>
              </a:rPr>
              <a:t>BC</a:t>
            </a:r>
            <a:r>
              <a:rPr lang="ru-RU" altLang="ru-RU" sz="2400">
                <a:latin typeface="Garamond" pitchFamily="18" charset="0"/>
              </a:rPr>
              <a:t> approximately doubles if she has a first-degree relative (mother, sister, daughter) who has been diagnosed with </a:t>
            </a:r>
            <a:r>
              <a:rPr lang="ru-RU" altLang="ru-RU" sz="2400" b="1">
                <a:latin typeface="Garamond" pitchFamily="18" charset="0"/>
              </a:rPr>
              <a:t>BC</a:t>
            </a:r>
            <a:r>
              <a:rPr lang="ru-RU" altLang="ru-RU" sz="2400">
                <a:latin typeface="Garamond" pitchFamily="18" charset="0"/>
              </a:rPr>
              <a:t>. About 20-30% of women diagnosed with breast cancer have a family history of breast cancer.</a:t>
            </a:r>
          </a:p>
          <a:p>
            <a:pPr>
              <a:lnSpc>
                <a:spcPct val="80000"/>
              </a:lnSpc>
            </a:pPr>
            <a:r>
              <a:rPr lang="ru-RU" altLang="ru-RU" sz="2400">
                <a:latin typeface="Garamond" pitchFamily="18" charset="0"/>
              </a:rPr>
              <a:t>About 5-10% of </a:t>
            </a:r>
            <a:r>
              <a:rPr lang="ru-RU" altLang="ru-RU" sz="2400" b="1">
                <a:latin typeface="Garamond" pitchFamily="18" charset="0"/>
              </a:rPr>
              <a:t>BC</a:t>
            </a:r>
            <a:r>
              <a:rPr lang="ru-RU" altLang="ru-RU" sz="2400">
                <a:latin typeface="Garamond" pitchFamily="18" charset="0"/>
              </a:rPr>
              <a:t> can be linked to gene mutations (abnormal changes) inherited from one’s mother or father. Mutations of the </a:t>
            </a:r>
            <a:r>
              <a:rPr lang="ru-RU" altLang="ru-RU" sz="2400" b="1">
                <a:latin typeface="Garamond" pitchFamily="18" charset="0"/>
              </a:rPr>
              <a:t>BRCA1 and BRCA2 genes</a:t>
            </a:r>
            <a:r>
              <a:rPr lang="ru-RU" altLang="ru-RU" sz="2400">
                <a:latin typeface="Garamond" pitchFamily="18" charset="0"/>
              </a:rPr>
              <a:t> are the most common. Women with these mutations have up to an 80% risk of developing </a:t>
            </a:r>
            <a:r>
              <a:rPr lang="ru-RU" altLang="ru-RU" sz="2400" b="1">
                <a:latin typeface="Garamond" pitchFamily="18" charset="0"/>
              </a:rPr>
              <a:t>BC </a:t>
            </a:r>
            <a:r>
              <a:rPr lang="ru-RU" altLang="ru-RU" sz="2400">
                <a:latin typeface="Garamond" pitchFamily="18" charset="0"/>
              </a:rPr>
              <a:t>during their lifetime, and they are more likely to be diagnosed at a younger age (before menopause). An increased ovarian cancer risk is also associated with these genetic mutations. </a:t>
            </a:r>
          </a:p>
          <a:p>
            <a:pPr>
              <a:lnSpc>
                <a:spcPct val="80000"/>
              </a:lnSpc>
            </a:pPr>
            <a:r>
              <a:rPr lang="ru-RU" altLang="ru-RU" sz="2400">
                <a:latin typeface="Garamond" pitchFamily="18" charset="0"/>
              </a:rPr>
              <a:t>About 70-80% of </a:t>
            </a:r>
            <a:r>
              <a:rPr lang="ru-RU" altLang="ru-RU" sz="2400" b="1">
                <a:latin typeface="Garamond" pitchFamily="18" charset="0"/>
              </a:rPr>
              <a:t>BC</a:t>
            </a:r>
            <a:r>
              <a:rPr lang="ru-RU" altLang="ru-RU" sz="2400">
                <a:latin typeface="Garamond" pitchFamily="18" charset="0"/>
              </a:rPr>
              <a:t> occur in women who have no family history of </a:t>
            </a:r>
            <a:r>
              <a:rPr lang="ru-RU" altLang="ru-RU" sz="2400" b="1">
                <a:latin typeface="Garamond" pitchFamily="18" charset="0"/>
              </a:rPr>
              <a:t>BC</a:t>
            </a:r>
            <a:r>
              <a:rPr lang="ru-RU" altLang="ru-RU" sz="2400">
                <a:latin typeface="Garamond" pitchFamily="18" charset="0"/>
              </a:rPr>
              <a:t>. These occur due to genetic abnormalities that happen as a result of the aging process and life in general, rather than inherited mutations.</a:t>
            </a:r>
          </a:p>
          <a:p>
            <a:pPr>
              <a:lnSpc>
                <a:spcPct val="80000"/>
              </a:lnSpc>
              <a:buFont typeface="Wingdings" pitchFamily="2" charset="2"/>
              <a:buNone/>
            </a:pPr>
            <a:endParaRPr lang="ru-RU" altLang="ru-RU" sz="2400">
              <a:latin typeface="Garamond" pitchFamily="18" charset="0"/>
            </a:endParaRPr>
          </a:p>
          <a:p>
            <a:pPr>
              <a:lnSpc>
                <a:spcPct val="80000"/>
              </a:lnSpc>
            </a:pPr>
            <a:endParaRPr lang="ru-RU" altLang="ru-RU" sz="2400">
              <a:latin typeface="Garamond"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247aa659f03ce93a3fd4efa069756bf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620713"/>
            <a:ext cx="9144000" cy="56880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3" name="Rectangle 3"/>
          <p:cNvSpPr>
            <a:spLocks noChangeArrowheads="1"/>
          </p:cNvSpPr>
          <p:nvPr/>
        </p:nvSpPr>
        <p:spPr bwMode="auto">
          <a:xfrm>
            <a:off x="0" y="4005263"/>
            <a:ext cx="1619250" cy="576262"/>
          </a:xfrm>
          <a:prstGeom prst="rect">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hypothalamus</a:t>
            </a:r>
            <a:endParaRPr lang="ru-RU" altLang="ru-RU"/>
          </a:p>
        </p:txBody>
      </p:sp>
      <p:sp>
        <p:nvSpPr>
          <p:cNvPr id="20484" name="Rectangle 4"/>
          <p:cNvSpPr>
            <a:spLocks noChangeArrowheads="1"/>
          </p:cNvSpPr>
          <p:nvPr/>
        </p:nvSpPr>
        <p:spPr bwMode="auto">
          <a:xfrm>
            <a:off x="1547813" y="3357563"/>
            <a:ext cx="1079500" cy="431800"/>
          </a:xfrm>
          <a:prstGeom prst="rect">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thymus</a:t>
            </a:r>
            <a:endParaRPr lang="ru-RU" altLang="ru-RU"/>
          </a:p>
        </p:txBody>
      </p:sp>
      <p:sp>
        <p:nvSpPr>
          <p:cNvPr id="20485" name="Rectangle 5"/>
          <p:cNvSpPr>
            <a:spLocks noChangeArrowheads="1"/>
          </p:cNvSpPr>
          <p:nvPr/>
        </p:nvSpPr>
        <p:spPr bwMode="auto">
          <a:xfrm>
            <a:off x="2268538" y="1125538"/>
            <a:ext cx="1798637" cy="3603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gonadothropines</a:t>
            </a:r>
            <a:endParaRPr lang="ru-RU" altLang="ru-RU"/>
          </a:p>
        </p:txBody>
      </p:sp>
      <p:sp>
        <p:nvSpPr>
          <p:cNvPr id="20486" name="Rectangle 6"/>
          <p:cNvSpPr>
            <a:spLocks noChangeArrowheads="1"/>
          </p:cNvSpPr>
          <p:nvPr/>
        </p:nvSpPr>
        <p:spPr bwMode="auto">
          <a:xfrm>
            <a:off x="6157913" y="981075"/>
            <a:ext cx="2159000" cy="5032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estrogens, </a:t>
            </a:r>
          </a:p>
          <a:p>
            <a:pPr algn="ctr"/>
            <a:r>
              <a:rPr lang="en-US" altLang="ru-RU"/>
              <a:t>p</a:t>
            </a:r>
            <a:r>
              <a:rPr lang="ru-RU" altLang="ru-RU"/>
              <a:t>rogesterone </a:t>
            </a:r>
          </a:p>
        </p:txBody>
      </p:sp>
      <p:sp>
        <p:nvSpPr>
          <p:cNvPr id="20487" name="Rectangle 7"/>
          <p:cNvSpPr>
            <a:spLocks noChangeArrowheads="1"/>
          </p:cNvSpPr>
          <p:nvPr/>
        </p:nvSpPr>
        <p:spPr bwMode="auto">
          <a:xfrm>
            <a:off x="4067175" y="2276475"/>
            <a:ext cx="1079500" cy="431800"/>
          </a:xfrm>
          <a:prstGeom prst="rect">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ovarian</a:t>
            </a:r>
            <a:endParaRPr lang="ru-RU" altLang="ru-RU"/>
          </a:p>
        </p:txBody>
      </p:sp>
      <p:sp>
        <p:nvSpPr>
          <p:cNvPr id="20489" name="Rectangle 9"/>
          <p:cNvSpPr>
            <a:spLocks noChangeArrowheads="1"/>
          </p:cNvSpPr>
          <p:nvPr/>
        </p:nvSpPr>
        <p:spPr bwMode="auto">
          <a:xfrm>
            <a:off x="5651500" y="3284538"/>
            <a:ext cx="1223963" cy="2889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0488" name="Rectangle 8"/>
          <p:cNvSpPr>
            <a:spLocks noChangeArrowheads="1"/>
          </p:cNvSpPr>
          <p:nvPr/>
        </p:nvSpPr>
        <p:spPr bwMode="auto">
          <a:xfrm>
            <a:off x="4284663" y="3284538"/>
            <a:ext cx="1368425" cy="2889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prolactin</a:t>
            </a:r>
            <a:endParaRPr lang="ru-RU" altLang="ru-RU"/>
          </a:p>
        </p:txBody>
      </p:sp>
      <p:sp>
        <p:nvSpPr>
          <p:cNvPr id="20490" name="Rectangle 10"/>
          <p:cNvSpPr>
            <a:spLocks noChangeArrowheads="1"/>
          </p:cNvSpPr>
          <p:nvPr/>
        </p:nvSpPr>
        <p:spPr bwMode="auto">
          <a:xfrm>
            <a:off x="5292725" y="5300663"/>
            <a:ext cx="1655763" cy="2889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p</a:t>
            </a:r>
            <a:r>
              <a:rPr lang="ru-RU" altLang="ru-RU"/>
              <a:t>rogesterone </a:t>
            </a:r>
          </a:p>
        </p:txBody>
      </p:sp>
      <p:sp>
        <p:nvSpPr>
          <p:cNvPr id="20491" name="Rectangle 11"/>
          <p:cNvSpPr>
            <a:spLocks noChangeArrowheads="1"/>
          </p:cNvSpPr>
          <p:nvPr/>
        </p:nvSpPr>
        <p:spPr bwMode="auto">
          <a:xfrm>
            <a:off x="5219700" y="4437063"/>
            <a:ext cx="1152525" cy="2889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androgens</a:t>
            </a:r>
            <a:endParaRPr lang="ru-RU" altLang="ru-RU"/>
          </a:p>
        </p:txBody>
      </p:sp>
      <p:sp>
        <p:nvSpPr>
          <p:cNvPr id="20492" name="Rectangle 12"/>
          <p:cNvSpPr>
            <a:spLocks noChangeArrowheads="1"/>
          </p:cNvSpPr>
          <p:nvPr/>
        </p:nvSpPr>
        <p:spPr bwMode="auto">
          <a:xfrm>
            <a:off x="6516688" y="4437063"/>
            <a:ext cx="1150937" cy="28733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estrogens</a:t>
            </a:r>
            <a:endParaRPr lang="ru-RU" altLang="ru-RU"/>
          </a:p>
        </p:txBody>
      </p:sp>
      <p:sp>
        <p:nvSpPr>
          <p:cNvPr id="20493" name="Rectangle 13"/>
          <p:cNvSpPr>
            <a:spLocks noChangeArrowheads="1"/>
          </p:cNvSpPr>
          <p:nvPr/>
        </p:nvSpPr>
        <p:spPr bwMode="auto">
          <a:xfrm>
            <a:off x="3635375" y="4076700"/>
            <a:ext cx="1511300" cy="431800"/>
          </a:xfrm>
          <a:prstGeom prst="rect">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adrenals</a:t>
            </a:r>
            <a:endParaRPr lang="ru-RU" altLang="ru-RU"/>
          </a:p>
        </p:txBody>
      </p:sp>
      <p:sp>
        <p:nvSpPr>
          <p:cNvPr id="20494" name="Rectangle 14"/>
          <p:cNvSpPr>
            <a:spLocks noChangeArrowheads="1"/>
          </p:cNvSpPr>
          <p:nvPr/>
        </p:nvSpPr>
        <p:spPr bwMode="auto">
          <a:xfrm>
            <a:off x="1835150" y="5013325"/>
            <a:ext cx="2519363" cy="5032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a</a:t>
            </a:r>
            <a:r>
              <a:rPr lang="ru-RU" altLang="ru-RU"/>
              <a:t>drenocorticotropic </a:t>
            </a:r>
            <a:endParaRPr lang="en-US" altLang="ru-RU"/>
          </a:p>
          <a:p>
            <a:pPr algn="ctr"/>
            <a:r>
              <a:rPr lang="en-US" altLang="ru-RU"/>
              <a:t>h</a:t>
            </a:r>
            <a:r>
              <a:rPr lang="ru-RU" altLang="ru-RU"/>
              <a:t>ormone </a:t>
            </a:r>
          </a:p>
        </p:txBody>
      </p:sp>
      <p:sp>
        <p:nvSpPr>
          <p:cNvPr id="20495" name="Rectangle 15"/>
          <p:cNvSpPr>
            <a:spLocks noChangeArrowheads="1"/>
          </p:cNvSpPr>
          <p:nvPr/>
        </p:nvSpPr>
        <p:spPr bwMode="auto">
          <a:xfrm>
            <a:off x="1476375" y="1916113"/>
            <a:ext cx="1368425" cy="649287"/>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Before </a:t>
            </a:r>
          </a:p>
          <a:p>
            <a:pPr algn="ctr"/>
            <a:r>
              <a:rPr lang="en-US" altLang="ru-RU"/>
              <a:t>menopause</a:t>
            </a:r>
            <a:endParaRPr lang="ru-RU" altLang="ru-RU"/>
          </a:p>
        </p:txBody>
      </p:sp>
      <p:sp>
        <p:nvSpPr>
          <p:cNvPr id="20496" name="Rectangle 16"/>
          <p:cNvSpPr>
            <a:spLocks noChangeArrowheads="1"/>
          </p:cNvSpPr>
          <p:nvPr/>
        </p:nvSpPr>
        <p:spPr bwMode="auto">
          <a:xfrm>
            <a:off x="1763713" y="3933825"/>
            <a:ext cx="1728787" cy="6477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a:t>Before and after </a:t>
            </a:r>
          </a:p>
          <a:p>
            <a:pPr algn="ctr"/>
            <a:r>
              <a:rPr lang="en-US" altLang="ru-RU"/>
              <a:t>menopause</a:t>
            </a:r>
            <a:endParaRPr lang="ru-RU" alt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FCE68B-CE3C-AC4E-A866-FEC01DC4DA2C}"/>
              </a:ext>
            </a:extLst>
          </p:cNvPr>
          <p:cNvSpPr>
            <a:spLocks noGrp="1"/>
          </p:cNvSpPr>
          <p:nvPr>
            <p:ph type="title"/>
          </p:nvPr>
        </p:nvSpPr>
        <p:spPr/>
        <p:txBody>
          <a:bodyPr/>
          <a:lstStyle/>
          <a:p>
            <a:r>
              <a:rPr lang="en-US" dirty="0"/>
              <a:t>Hormone therapy</a:t>
            </a:r>
            <a:endParaRPr lang="ru-UA" dirty="0"/>
          </a:p>
        </p:txBody>
      </p:sp>
      <p:sp>
        <p:nvSpPr>
          <p:cNvPr id="5" name="Rectangle 4">
            <a:extLst>
              <a:ext uri="{FF2B5EF4-FFF2-40B4-BE49-F238E27FC236}">
                <a16:creationId xmlns:a16="http://schemas.microsoft.com/office/drawing/2014/main" id="{C8FB3A07-BC25-942D-5A0F-345FE2029B8F}"/>
              </a:ext>
            </a:extLst>
          </p:cNvPr>
          <p:cNvSpPr>
            <a:spLocks noChangeArrowheads="1"/>
          </p:cNvSpPr>
          <p:nvPr/>
        </p:nvSpPr>
        <p:spPr bwMode="auto">
          <a:xfrm>
            <a:off x="459015" y="1628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1027" name="Picture 3" descr="Diagram showing Oestrogen">
            <a:extLst>
              <a:ext uri="{FF2B5EF4-FFF2-40B4-BE49-F238E27FC236}">
                <a16:creationId xmlns:a16="http://schemas.microsoft.com/office/drawing/2014/main" id="{E6DE8561-CA18-6664-9EE5-B99D89B26F5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52885" y="1628800"/>
            <a:ext cx="6638229" cy="4248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96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457200" y="188913"/>
            <a:ext cx="8229600" cy="6408737"/>
          </a:xfrm>
        </p:spPr>
        <p:txBody>
          <a:bodyPr/>
          <a:lstStyle/>
          <a:p>
            <a:pPr>
              <a:lnSpc>
                <a:spcPct val="80000"/>
              </a:lnSpc>
              <a:buFont typeface="Wingdings" pitchFamily="2" charset="2"/>
              <a:buNone/>
            </a:pPr>
            <a:endParaRPr lang="ru-RU" altLang="ru-RU" sz="700"/>
          </a:p>
          <a:p>
            <a:pPr>
              <a:lnSpc>
                <a:spcPct val="80000"/>
              </a:lnSpc>
              <a:buFont typeface="Wingdings" pitchFamily="2" charset="2"/>
              <a:buNone/>
            </a:pPr>
            <a:r>
              <a:rPr lang="en-US" altLang="ru-RU" sz="1800" b="1">
                <a:latin typeface="Garamond" pitchFamily="18" charset="0"/>
              </a:rPr>
              <a:t>     </a:t>
            </a:r>
            <a:r>
              <a:rPr lang="en-US" altLang="ru-RU" sz="2200" b="1">
                <a:latin typeface="Garamond" pitchFamily="18" charset="0"/>
              </a:rPr>
              <a:t>Non-proliferative lesions</a:t>
            </a:r>
            <a:r>
              <a:rPr lang="en-US" altLang="ru-RU" sz="2200">
                <a:latin typeface="Garamond" pitchFamily="18" charset="0"/>
              </a:rPr>
              <a:t> (those not associated with any overgrowth of breast tissue) do not seem to affect breast</a:t>
            </a:r>
            <a:r>
              <a:rPr lang="ru-RU" altLang="ru-RU" sz="2200">
                <a:latin typeface="Garamond" pitchFamily="18" charset="0"/>
              </a:rPr>
              <a:t> </a:t>
            </a:r>
            <a:r>
              <a:rPr lang="en-US" altLang="ru-RU" sz="2200">
                <a:latin typeface="Garamond" pitchFamily="18" charset="0"/>
              </a:rPr>
              <a:t>cancer risk, or if they do at all it is to a very small extent. </a:t>
            </a:r>
            <a:r>
              <a:rPr lang="ru-RU" altLang="ru-RU" sz="2200">
                <a:latin typeface="Garamond" pitchFamily="18" charset="0"/>
              </a:rPr>
              <a:t>They include: fibrosis, cysts, mild hyperplasia, adenosis (non-sclerosing), simple fibroadenoma, phyllodes tumor (benign), a single papilloma, fat necrosis, mastitis, duct ectasia, benign tumors (lipoma, hamartoma, hemangioma, neurofibroma).</a:t>
            </a:r>
          </a:p>
          <a:p>
            <a:pPr>
              <a:lnSpc>
                <a:spcPct val="80000"/>
              </a:lnSpc>
            </a:pPr>
            <a:endParaRPr lang="ru-RU" altLang="ru-RU" sz="2200">
              <a:latin typeface="Garamond" pitchFamily="18" charset="0"/>
            </a:endParaRPr>
          </a:p>
          <a:p>
            <a:pPr>
              <a:lnSpc>
                <a:spcPct val="80000"/>
              </a:lnSpc>
              <a:buFont typeface="Wingdings" pitchFamily="2" charset="2"/>
              <a:buNone/>
            </a:pPr>
            <a:r>
              <a:rPr lang="en-US" altLang="ru-RU" sz="2200" b="1">
                <a:latin typeface="Garamond" pitchFamily="18" charset="0"/>
              </a:rPr>
              <a:t>    Proliferative lesions</a:t>
            </a:r>
            <a:r>
              <a:rPr lang="en-US" altLang="ru-RU" sz="2200">
                <a:latin typeface="Garamond" pitchFamily="18" charset="0"/>
              </a:rPr>
              <a:t> </a:t>
            </a:r>
            <a:r>
              <a:rPr lang="en-US" altLang="ru-RU" sz="2200" b="1">
                <a:latin typeface="Garamond" pitchFamily="18" charset="0"/>
              </a:rPr>
              <a:t>without atypia</a:t>
            </a:r>
            <a:r>
              <a:rPr lang="en-US" altLang="ru-RU" sz="2200">
                <a:latin typeface="Garamond" pitchFamily="18" charset="0"/>
              </a:rPr>
              <a:t> (those with excessive growth of cells in the ducts or lobules of the breast tissue) seem to raise a</a:t>
            </a:r>
            <a:r>
              <a:rPr lang="ru-RU" altLang="ru-RU" sz="2200">
                <a:latin typeface="Garamond" pitchFamily="18" charset="0"/>
              </a:rPr>
              <a:t> </a:t>
            </a:r>
            <a:r>
              <a:rPr lang="en-US" altLang="ru-RU" sz="2200">
                <a:latin typeface="Garamond" pitchFamily="18" charset="0"/>
              </a:rPr>
              <a:t>woman’s risk of breast cancer slightly (1 </a:t>
            </a:r>
            <a:r>
              <a:rPr lang="ru-RU" altLang="ru-RU" sz="2200">
                <a:latin typeface="Garamond" pitchFamily="18" charset="0"/>
              </a:rPr>
              <a:t>Ѕ</a:t>
            </a:r>
            <a:r>
              <a:rPr lang="en-US" altLang="ru-RU" sz="2200">
                <a:latin typeface="Garamond" pitchFamily="18" charset="0"/>
              </a:rPr>
              <a:t> to 2 times normal). </a:t>
            </a:r>
            <a:r>
              <a:rPr lang="ru-RU" altLang="ru-RU" sz="2200">
                <a:latin typeface="Garamond" pitchFamily="18" charset="0"/>
              </a:rPr>
              <a:t>They include: </a:t>
            </a:r>
            <a:r>
              <a:rPr lang="en-US" altLang="ru-RU" sz="2200">
                <a:latin typeface="Garamond" pitchFamily="18" charset="0"/>
              </a:rPr>
              <a:t>usual ductal hyperplasia (without atypia)</a:t>
            </a:r>
            <a:r>
              <a:rPr lang="ru-RU" altLang="ru-RU" sz="2200">
                <a:latin typeface="Garamond" pitchFamily="18" charset="0"/>
              </a:rPr>
              <a:t>, complex fibroadenoma, sclerosing adenosis, several papillomas or papillomatosis, radial scar. </a:t>
            </a:r>
          </a:p>
          <a:p>
            <a:pPr>
              <a:lnSpc>
                <a:spcPct val="80000"/>
              </a:lnSpc>
            </a:pPr>
            <a:endParaRPr lang="ru-RU" altLang="ru-RU" sz="2200">
              <a:latin typeface="Garamond" pitchFamily="18" charset="0"/>
            </a:endParaRPr>
          </a:p>
          <a:p>
            <a:pPr>
              <a:lnSpc>
                <a:spcPct val="80000"/>
              </a:lnSpc>
              <a:buFont typeface="Wingdings" pitchFamily="2" charset="2"/>
              <a:buNone/>
            </a:pPr>
            <a:r>
              <a:rPr lang="en-US" altLang="ru-RU" sz="2200" b="1">
                <a:latin typeface="Garamond" pitchFamily="18" charset="0"/>
              </a:rPr>
              <a:t>    Proliferative lesions with atypia</a:t>
            </a:r>
            <a:r>
              <a:rPr lang="en-US" altLang="ru-RU" sz="2200">
                <a:latin typeface="Garamond" pitchFamily="18" charset="0"/>
              </a:rPr>
              <a:t> (those with excessive growth of cells in the ducts or lobules of the breast tissue and the cells no longer</a:t>
            </a:r>
            <a:r>
              <a:rPr lang="ru-RU" altLang="ru-RU" sz="2200">
                <a:latin typeface="Garamond" pitchFamily="18" charset="0"/>
              </a:rPr>
              <a:t> </a:t>
            </a:r>
            <a:r>
              <a:rPr lang="en-US" altLang="ru-RU" sz="2200">
                <a:latin typeface="Garamond" pitchFamily="18" charset="0"/>
              </a:rPr>
              <a:t>appear normal) have a stronger effect on breast cancer risk, raising it 4 to 5 times higher than normal. </a:t>
            </a:r>
            <a:r>
              <a:rPr lang="ru-RU" altLang="ru-RU" sz="2200">
                <a:latin typeface="Garamond" pitchFamily="18" charset="0"/>
              </a:rPr>
              <a:t>They include: atypical ductal hyperplasia (ADH), atypical lobular hyperplasia (ALH) </a:t>
            </a:r>
          </a:p>
          <a:p>
            <a:pPr>
              <a:lnSpc>
                <a:spcPct val="80000"/>
              </a:lnSpc>
              <a:buFont typeface="Wingdings" pitchFamily="2" charset="2"/>
              <a:buNone/>
            </a:pPr>
            <a:endParaRPr lang="ru-RU" altLang="ru-RU" sz="2200">
              <a:latin typeface="Garamond"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ru-RU" b="1">
                <a:latin typeface="Garamond" pitchFamily="18" charset="0"/>
              </a:rPr>
              <a:t>Accessory Breast Tissue</a:t>
            </a:r>
          </a:p>
        </p:txBody>
      </p:sp>
      <p:sp>
        <p:nvSpPr>
          <p:cNvPr id="157699" name="Rectangle 3"/>
          <p:cNvSpPr>
            <a:spLocks noGrp="1" noChangeArrowheads="1"/>
          </p:cNvSpPr>
          <p:nvPr>
            <p:ph type="body" sz="half" idx="1"/>
          </p:nvPr>
        </p:nvSpPr>
        <p:spPr>
          <a:xfrm>
            <a:off x="914400" y="1600200"/>
            <a:ext cx="4362450" cy="4530725"/>
          </a:xfrm>
        </p:spPr>
        <p:txBody>
          <a:bodyPr/>
          <a:lstStyle/>
          <a:p>
            <a:r>
              <a:rPr lang="en-US" altLang="ru-RU" sz="2400">
                <a:latin typeface="Garamond" pitchFamily="18" charset="0"/>
              </a:rPr>
              <a:t>Should always be examined as carefully as the other breast tissue.</a:t>
            </a:r>
            <a:endParaRPr lang="ru-RU" altLang="ru-RU" sz="2400">
              <a:latin typeface="Garamond" pitchFamily="18" charset="0"/>
            </a:endParaRPr>
          </a:p>
          <a:p>
            <a:r>
              <a:rPr lang="uk-UA" altLang="ru-RU" sz="2400">
                <a:latin typeface="Garamond" pitchFamily="18" charset="0"/>
              </a:rPr>
              <a:t>Accessory lobules of a mammary gland can be a source of inflammation, and tumors, having a high risk of malignization. </a:t>
            </a:r>
          </a:p>
          <a:p>
            <a:r>
              <a:rPr lang="uk-UA" altLang="ru-RU" sz="2400">
                <a:latin typeface="Garamond" pitchFamily="18" charset="0"/>
              </a:rPr>
              <a:t>Accessory lobules are ought to be operated.</a:t>
            </a:r>
            <a:r>
              <a:rPr lang="uk-UA" altLang="ru-RU" sz="2000">
                <a:latin typeface="Garamond" pitchFamily="18" charset="0"/>
              </a:rPr>
              <a:t> </a:t>
            </a:r>
            <a:endParaRPr lang="en-US" altLang="ru-RU" sz="2000">
              <a:latin typeface="Garamond" pitchFamily="18" charset="0"/>
            </a:endParaRPr>
          </a:p>
        </p:txBody>
      </p:sp>
      <p:pic>
        <p:nvPicPr>
          <p:cNvPr id="157700" name="Picture 4" descr="accessory breast"/>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364163" y="1628775"/>
            <a:ext cx="3271837" cy="45259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1066800" y="838200"/>
            <a:ext cx="7772400" cy="1371600"/>
          </a:xfrm>
          <a:noFill/>
          <a:ln/>
        </p:spPr>
        <p:txBody>
          <a:bodyPr lIns="92075" tIns="46038" rIns="92075" bIns="46038" anchor="b"/>
          <a:lstStyle/>
          <a:p>
            <a:r>
              <a:rPr lang="en-US" altLang="ru-RU" b="1">
                <a:latin typeface="Garamond" pitchFamily="18" charset="0"/>
              </a:rPr>
              <a:t>Physical Findings Suspicious for Malignancy</a:t>
            </a:r>
          </a:p>
        </p:txBody>
      </p:sp>
      <p:sp>
        <p:nvSpPr>
          <p:cNvPr id="159747" name="Rectangle 3"/>
          <p:cNvSpPr>
            <a:spLocks noGrp="1" noChangeArrowheads="1"/>
          </p:cNvSpPr>
          <p:nvPr>
            <p:ph type="body" idx="1"/>
          </p:nvPr>
        </p:nvSpPr>
        <p:spPr>
          <a:xfrm>
            <a:off x="1066800" y="2438400"/>
            <a:ext cx="7772400" cy="4083050"/>
          </a:xfrm>
          <a:noFill/>
          <a:ln/>
        </p:spPr>
        <p:txBody>
          <a:bodyPr lIns="92075" tIns="46038" rIns="92075" bIns="46038"/>
          <a:lstStyle/>
          <a:p>
            <a:r>
              <a:rPr lang="en-US" altLang="ru-RU">
                <a:latin typeface="Garamond" pitchFamily="18" charset="0"/>
              </a:rPr>
              <a:t>Venous patterns</a:t>
            </a:r>
          </a:p>
          <a:p>
            <a:r>
              <a:rPr lang="en-US" altLang="ru-RU">
                <a:latin typeface="Garamond" pitchFamily="18" charset="0"/>
              </a:rPr>
              <a:t>Skin edema</a:t>
            </a:r>
          </a:p>
          <a:p>
            <a:r>
              <a:rPr lang="en-US" altLang="ru-RU">
                <a:latin typeface="Garamond" pitchFamily="18" charset="0"/>
              </a:rPr>
              <a:t>Nipple inversion</a:t>
            </a:r>
          </a:p>
          <a:p>
            <a:r>
              <a:rPr lang="en-US" altLang="ru-RU">
                <a:latin typeface="Garamond" pitchFamily="18" charset="0"/>
              </a:rPr>
              <a:t>Retraction</a:t>
            </a:r>
          </a:p>
          <a:p>
            <a:r>
              <a:rPr lang="en-US" altLang="ru-RU">
                <a:latin typeface="Garamond" pitchFamily="18" charset="0"/>
              </a:rPr>
              <a:t>Scaling or ulceration of the nipple</a:t>
            </a:r>
          </a:p>
          <a:p>
            <a:r>
              <a:rPr lang="en-US" altLang="ru-RU">
                <a:latin typeface="Garamond" pitchFamily="18" charset="0"/>
              </a:rPr>
              <a:t>Inflammation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noFill/>
          <a:ln/>
        </p:spPr>
        <p:txBody>
          <a:bodyPr lIns="92075" tIns="46038" rIns="92075" bIns="46038" anchor="b"/>
          <a:lstStyle/>
          <a:p>
            <a:r>
              <a:rPr lang="en-US" altLang="ru-RU" b="1">
                <a:latin typeface="Garamond" pitchFamily="18" charset="0"/>
              </a:rPr>
              <a:t>Venous Patterns</a:t>
            </a:r>
          </a:p>
        </p:txBody>
      </p:sp>
      <p:sp>
        <p:nvSpPr>
          <p:cNvPr id="161795" name="Rectangle 3"/>
          <p:cNvSpPr>
            <a:spLocks noGrp="1" noChangeArrowheads="1"/>
          </p:cNvSpPr>
          <p:nvPr>
            <p:ph type="body" sz="half" idx="1"/>
          </p:nvPr>
        </p:nvSpPr>
        <p:spPr>
          <a:noFill/>
          <a:ln/>
        </p:spPr>
        <p:txBody>
          <a:bodyPr lIns="92075" tIns="46038" rIns="92075" bIns="46038"/>
          <a:lstStyle/>
          <a:p>
            <a:r>
              <a:rPr lang="en-US" altLang="ru-RU" sz="2400">
                <a:latin typeface="Garamond" pitchFamily="18" charset="0"/>
              </a:rPr>
              <a:t>Increased prominence or engorgement of blood vessels in an asymmetric patterns</a:t>
            </a:r>
          </a:p>
          <a:p>
            <a:r>
              <a:rPr lang="en-US" altLang="ru-RU" sz="2400">
                <a:latin typeface="Garamond" pitchFamily="18" charset="0"/>
              </a:rPr>
              <a:t>Suggestive of angiogenesis of tumor</a:t>
            </a:r>
          </a:p>
          <a:p>
            <a:endParaRPr lang="en-US" altLang="ru-RU" sz="2400">
              <a:latin typeface="Garamond" pitchFamily="18" charset="0"/>
            </a:endParaRPr>
          </a:p>
        </p:txBody>
      </p:sp>
      <p:pic>
        <p:nvPicPr>
          <p:cNvPr id="16179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3295650"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noFill/>
          <a:ln/>
        </p:spPr>
        <p:txBody>
          <a:bodyPr lIns="92075" tIns="46038" rIns="92075" bIns="46038" anchor="b"/>
          <a:lstStyle/>
          <a:p>
            <a:r>
              <a:rPr lang="en-US" altLang="ru-RU" b="1">
                <a:latin typeface="Garamond" pitchFamily="18" charset="0"/>
              </a:rPr>
              <a:t>Skin Edema</a:t>
            </a:r>
          </a:p>
        </p:txBody>
      </p:sp>
      <p:sp>
        <p:nvSpPr>
          <p:cNvPr id="163843" name="Rectangle 3"/>
          <p:cNvSpPr>
            <a:spLocks noGrp="1" noChangeArrowheads="1"/>
          </p:cNvSpPr>
          <p:nvPr>
            <p:ph type="body" sz="half" idx="2"/>
          </p:nvPr>
        </p:nvSpPr>
        <p:spPr>
          <a:noFill/>
          <a:ln/>
        </p:spPr>
        <p:txBody>
          <a:bodyPr lIns="92075" tIns="46038" rIns="92075" bIns="46038"/>
          <a:lstStyle/>
          <a:p>
            <a:r>
              <a:rPr lang="en-US" altLang="ru-RU" sz="2400">
                <a:latin typeface="Garamond" pitchFamily="18" charset="0"/>
              </a:rPr>
              <a:t>Produced by lymphatic blockade by tumor, lymph node removal</a:t>
            </a:r>
          </a:p>
          <a:p>
            <a:r>
              <a:rPr lang="en-US" altLang="ru-RU" sz="2400">
                <a:latin typeface="Garamond" pitchFamily="18" charset="0"/>
              </a:rPr>
              <a:t>Appears as thickened skin with enlarged pores</a:t>
            </a:r>
          </a:p>
          <a:p>
            <a:r>
              <a:rPr lang="en-US" altLang="ru-RU" sz="2400">
                <a:latin typeface="Garamond" pitchFamily="18" charset="0"/>
              </a:rPr>
              <a:t>aka “peau d’orange”</a:t>
            </a:r>
          </a:p>
        </p:txBody>
      </p:sp>
      <p:pic>
        <p:nvPicPr>
          <p:cNvPr id="16384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700213"/>
            <a:ext cx="3960813" cy="284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noFill/>
          <a:ln/>
        </p:spPr>
        <p:txBody>
          <a:bodyPr lIns="92075" tIns="46038" rIns="92075" bIns="46038" anchor="b"/>
          <a:lstStyle/>
          <a:p>
            <a:r>
              <a:rPr lang="en-US" altLang="ru-RU" b="1">
                <a:latin typeface="Garamond" pitchFamily="18" charset="0"/>
              </a:rPr>
              <a:t>Nipple Inversion</a:t>
            </a:r>
          </a:p>
        </p:txBody>
      </p:sp>
      <p:sp>
        <p:nvSpPr>
          <p:cNvPr id="165891" name="Rectangle 3"/>
          <p:cNvSpPr>
            <a:spLocks noGrp="1" noChangeArrowheads="1"/>
          </p:cNvSpPr>
          <p:nvPr>
            <p:ph type="body" sz="half" idx="1"/>
          </p:nvPr>
        </p:nvSpPr>
        <p:spPr>
          <a:noFill/>
          <a:ln/>
        </p:spPr>
        <p:txBody>
          <a:bodyPr lIns="92075" tIns="46038" rIns="92075" bIns="46038"/>
          <a:lstStyle/>
          <a:p>
            <a:r>
              <a:rPr lang="en-US" altLang="ru-RU" sz="2400">
                <a:latin typeface="Garamond" pitchFamily="18" charset="0"/>
                <a:cs typeface="Times New Roman" pitchFamily="18" charset="0"/>
              </a:rPr>
              <a:t>Can be a normal variant</a:t>
            </a:r>
          </a:p>
          <a:p>
            <a:r>
              <a:rPr lang="en-US" altLang="ru-RU" sz="2400">
                <a:latin typeface="Garamond" pitchFamily="18" charset="0"/>
                <a:cs typeface="Times New Roman" pitchFamily="18" charset="0"/>
              </a:rPr>
              <a:t>Unilateral or bilateral</a:t>
            </a:r>
          </a:p>
          <a:p>
            <a:r>
              <a:rPr lang="en-US" altLang="ru-RU" sz="2400">
                <a:latin typeface="Garamond" pitchFamily="18" charset="0"/>
                <a:cs typeface="Times New Roman" pitchFamily="18" charset="0"/>
              </a:rPr>
              <a:t>Be suspicious for cancer in recently developed cases</a:t>
            </a:r>
          </a:p>
        </p:txBody>
      </p:sp>
      <p:pic>
        <p:nvPicPr>
          <p:cNvPr id="165892"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700213"/>
            <a:ext cx="4127500" cy="345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noFill/>
          <a:ln/>
        </p:spPr>
        <p:txBody>
          <a:bodyPr lIns="92075" tIns="46038" rIns="92075" bIns="46038" anchor="b"/>
          <a:lstStyle/>
          <a:p>
            <a:r>
              <a:rPr lang="en-US" altLang="ru-RU" b="1">
                <a:latin typeface="Garamond" pitchFamily="18" charset="0"/>
              </a:rPr>
              <a:t>Retraction</a:t>
            </a:r>
          </a:p>
        </p:txBody>
      </p:sp>
      <p:sp>
        <p:nvSpPr>
          <p:cNvPr id="167939" name="Rectangle 3"/>
          <p:cNvSpPr>
            <a:spLocks noGrp="1" noChangeArrowheads="1"/>
          </p:cNvSpPr>
          <p:nvPr>
            <p:ph type="body" sz="half" idx="2"/>
          </p:nvPr>
        </p:nvSpPr>
        <p:spPr>
          <a:noFill/>
          <a:ln/>
        </p:spPr>
        <p:txBody>
          <a:bodyPr lIns="92075" tIns="46038" rIns="92075" bIns="46038"/>
          <a:lstStyle/>
          <a:p>
            <a:pPr>
              <a:lnSpc>
                <a:spcPct val="90000"/>
              </a:lnSpc>
            </a:pPr>
            <a:r>
              <a:rPr lang="en-US" altLang="ru-RU" sz="2400">
                <a:latin typeface="Garamond" pitchFamily="18" charset="0"/>
              </a:rPr>
              <a:t>Can be caused by fibrosis formation in breast cancer</a:t>
            </a:r>
          </a:p>
          <a:p>
            <a:pPr>
              <a:lnSpc>
                <a:spcPct val="90000"/>
              </a:lnSpc>
            </a:pPr>
            <a:r>
              <a:rPr lang="en-US" altLang="ru-RU" sz="2400">
                <a:latin typeface="Garamond" pitchFamily="18" charset="0"/>
              </a:rPr>
              <a:t>Fibrosis may produce retraction signs:</a:t>
            </a:r>
          </a:p>
          <a:p>
            <a:pPr lvl="1">
              <a:lnSpc>
                <a:spcPct val="90000"/>
              </a:lnSpc>
            </a:pPr>
            <a:r>
              <a:rPr lang="en-US" altLang="ru-RU" sz="2200">
                <a:latin typeface="Garamond" pitchFamily="18" charset="0"/>
              </a:rPr>
              <a:t>Dimpling of skin</a:t>
            </a:r>
          </a:p>
          <a:p>
            <a:pPr lvl="1">
              <a:lnSpc>
                <a:spcPct val="90000"/>
              </a:lnSpc>
            </a:pPr>
            <a:r>
              <a:rPr lang="en-US" altLang="ru-RU" sz="2200">
                <a:latin typeface="Garamond" pitchFamily="18" charset="0"/>
              </a:rPr>
              <a:t>Alteration in breast contour</a:t>
            </a:r>
          </a:p>
          <a:p>
            <a:pPr lvl="1">
              <a:lnSpc>
                <a:spcPct val="90000"/>
              </a:lnSpc>
            </a:pPr>
            <a:r>
              <a:rPr lang="en-US" altLang="ru-RU" sz="2200">
                <a:latin typeface="Garamond" pitchFamily="18" charset="0"/>
              </a:rPr>
              <a:t>Flattening or deviation of nipple</a:t>
            </a:r>
          </a:p>
        </p:txBody>
      </p:sp>
      <p:pic>
        <p:nvPicPr>
          <p:cNvPr id="16794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924175"/>
            <a:ext cx="4356100" cy="33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684213" y="0"/>
            <a:ext cx="8459787" cy="1143000"/>
          </a:xfrm>
          <a:noFill/>
          <a:ln/>
        </p:spPr>
        <p:txBody>
          <a:bodyPr lIns="92075" tIns="46038" rIns="92075" bIns="46038" anchor="b"/>
          <a:lstStyle/>
          <a:p>
            <a:r>
              <a:rPr lang="en-US" altLang="ru-RU" b="1">
                <a:latin typeface="Garamond" pitchFamily="18" charset="0"/>
              </a:rPr>
              <a:t>Retraction As Seen on Mammogram</a:t>
            </a:r>
          </a:p>
        </p:txBody>
      </p:sp>
      <p:pic>
        <p:nvPicPr>
          <p:cNvPr id="169987"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844675"/>
            <a:ext cx="6927850" cy="412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noFill/>
          <a:ln/>
        </p:spPr>
        <p:txBody>
          <a:bodyPr lIns="92075" tIns="46038" rIns="92075" bIns="46038" anchor="b"/>
          <a:lstStyle/>
          <a:p>
            <a:r>
              <a:rPr lang="en-US" altLang="ru-RU"/>
              <a:t> </a:t>
            </a:r>
            <a:r>
              <a:rPr lang="en-US" altLang="ru-RU" b="1">
                <a:latin typeface="Garamond" pitchFamily="18" charset="0"/>
              </a:rPr>
              <a:t>Scaling or Ulceration</a:t>
            </a:r>
          </a:p>
        </p:txBody>
      </p:sp>
      <p:sp>
        <p:nvSpPr>
          <p:cNvPr id="172035" name="Rectangle 3"/>
          <p:cNvSpPr>
            <a:spLocks noGrp="1" noChangeArrowheads="1"/>
          </p:cNvSpPr>
          <p:nvPr>
            <p:ph type="body" sz="half" idx="1"/>
          </p:nvPr>
        </p:nvSpPr>
        <p:spPr>
          <a:xfrm>
            <a:off x="971550" y="1628775"/>
            <a:ext cx="3810000" cy="4530725"/>
          </a:xfrm>
          <a:noFill/>
          <a:ln/>
        </p:spPr>
        <p:txBody>
          <a:bodyPr lIns="92075" tIns="46038" rIns="92075" bIns="46038"/>
          <a:lstStyle/>
          <a:p>
            <a:endParaRPr lang="en-US" altLang="ru-RU" sz="2400"/>
          </a:p>
          <a:p>
            <a:r>
              <a:rPr lang="en-US" altLang="ru-RU" sz="2400">
                <a:latin typeface="Garamond" pitchFamily="18" charset="0"/>
              </a:rPr>
              <a:t>Seen in nipple and/or areola</a:t>
            </a:r>
          </a:p>
          <a:p>
            <a:r>
              <a:rPr lang="en-US" altLang="ru-RU" sz="2400">
                <a:latin typeface="Garamond" pitchFamily="18" charset="0"/>
              </a:rPr>
              <a:t>“Paget’s disease”</a:t>
            </a:r>
          </a:p>
        </p:txBody>
      </p:sp>
      <p:pic>
        <p:nvPicPr>
          <p:cNvPr id="17203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773238"/>
            <a:ext cx="4148137" cy="376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altLang="ru-RU" b="1">
                <a:latin typeface="Garamond" pitchFamily="18" charset="0"/>
              </a:rPr>
              <a:t>Nipple Discharge</a:t>
            </a:r>
          </a:p>
        </p:txBody>
      </p:sp>
      <p:sp>
        <p:nvSpPr>
          <p:cNvPr id="179203" name="Rectangle 3"/>
          <p:cNvSpPr>
            <a:spLocks noGrp="1" noChangeArrowheads="1"/>
          </p:cNvSpPr>
          <p:nvPr>
            <p:ph type="body" idx="1"/>
          </p:nvPr>
        </p:nvSpPr>
        <p:spPr>
          <a:xfrm>
            <a:off x="914400" y="2276475"/>
            <a:ext cx="7772400" cy="3854450"/>
          </a:xfrm>
        </p:spPr>
        <p:txBody>
          <a:bodyPr/>
          <a:lstStyle/>
          <a:p>
            <a:r>
              <a:rPr lang="en-US" altLang="ru-RU" sz="2400">
                <a:latin typeface="Garamond" pitchFamily="18" charset="0"/>
              </a:rPr>
              <a:t>Spontaneous</a:t>
            </a:r>
          </a:p>
          <a:p>
            <a:r>
              <a:rPr lang="en-US" altLang="ru-RU" sz="2400">
                <a:latin typeface="Garamond" pitchFamily="18" charset="0"/>
              </a:rPr>
              <a:t>Unilateral</a:t>
            </a:r>
          </a:p>
          <a:p>
            <a:r>
              <a:rPr lang="en-US" altLang="ru-RU" sz="2400">
                <a:latin typeface="Garamond" pitchFamily="18" charset="0"/>
              </a:rPr>
              <a:t>One Duct</a:t>
            </a:r>
          </a:p>
          <a:p>
            <a:r>
              <a:rPr lang="en-US" altLang="ru-RU" sz="2400">
                <a:latin typeface="Garamond" pitchFamily="18" charset="0"/>
              </a:rPr>
              <a:t>Green</a:t>
            </a:r>
          </a:p>
          <a:p>
            <a:r>
              <a:rPr lang="en-US" altLang="ru-RU" sz="2400">
                <a:latin typeface="Garamond" pitchFamily="18" charset="0"/>
              </a:rPr>
              <a:t>White or Milky</a:t>
            </a:r>
            <a:endParaRPr lang="ru-RU" altLang="ru-RU" sz="2400">
              <a:latin typeface="Garamond" pitchFamily="18" charset="0"/>
            </a:endParaRPr>
          </a:p>
          <a:p>
            <a:r>
              <a:rPr lang="en-US" altLang="ru-RU" sz="2400">
                <a:latin typeface="Garamond" pitchFamily="18" charset="0"/>
              </a:rPr>
              <a:t>Clear, Serous, Bloody or Serosanguinous </a:t>
            </a:r>
            <a:endParaRPr lang="ru-RU" altLang="ru-RU" sz="2400">
              <a:latin typeface="Garamond" pitchFamily="18" charset="0"/>
            </a:endParaRPr>
          </a:p>
          <a:p>
            <a:r>
              <a:rPr lang="en-US" altLang="ru-RU" sz="2400">
                <a:latin typeface="Garamond" pitchFamily="18" charset="0"/>
              </a:rPr>
              <a:t>Referral not normally necessary, especially  if bilateral or multiple ducts</a:t>
            </a:r>
          </a:p>
          <a:p>
            <a:endParaRPr lang="en-US" altLang="ru-RU" sz="2400">
              <a:latin typeface="Garamond" pitchFamily="18" charset="0"/>
            </a:endParaRPr>
          </a:p>
        </p:txBody>
      </p:sp>
      <p:pic>
        <p:nvPicPr>
          <p:cNvPr id="179204" name="Picture 4" descr="nipple disch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1700213"/>
            <a:ext cx="38100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altLang="ru-RU" b="1">
                <a:latin typeface="Garamond" pitchFamily="18" charset="0"/>
              </a:rPr>
              <a:t>Nipple Discharge</a:t>
            </a:r>
          </a:p>
        </p:txBody>
      </p:sp>
      <p:sp>
        <p:nvSpPr>
          <p:cNvPr id="183299" name="Rectangle 3"/>
          <p:cNvSpPr>
            <a:spLocks noGrp="1" noChangeArrowheads="1"/>
          </p:cNvSpPr>
          <p:nvPr>
            <p:ph type="body" sz="half" idx="1"/>
          </p:nvPr>
        </p:nvSpPr>
        <p:spPr/>
        <p:txBody>
          <a:bodyPr/>
          <a:lstStyle/>
          <a:p>
            <a:r>
              <a:rPr lang="en-US" altLang="ru-RU" sz="2400">
                <a:latin typeface="Garamond" pitchFamily="18" charset="0"/>
              </a:rPr>
              <a:t>Bloody discharge</a:t>
            </a:r>
          </a:p>
          <a:p>
            <a:r>
              <a:rPr lang="en-US" altLang="ru-RU" sz="2400">
                <a:latin typeface="Garamond" pitchFamily="18" charset="0"/>
              </a:rPr>
              <a:t>Could be a sign of benign intraductal papilloma</a:t>
            </a:r>
          </a:p>
          <a:p>
            <a:r>
              <a:rPr lang="en-US" altLang="ru-RU" sz="2400">
                <a:latin typeface="Garamond" pitchFamily="18" charset="0"/>
              </a:rPr>
              <a:t>Should always be a referral to a breast specialist</a:t>
            </a:r>
          </a:p>
          <a:p>
            <a:endParaRPr lang="en-US" altLang="ru-RU" sz="2400">
              <a:latin typeface="Garamond" pitchFamily="18" charset="0"/>
            </a:endParaRPr>
          </a:p>
        </p:txBody>
      </p:sp>
      <p:pic>
        <p:nvPicPr>
          <p:cNvPr id="183300" name="Picture 4" descr="bloody discharge"/>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067175" y="3573463"/>
            <a:ext cx="3810000" cy="2789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altLang="ru-RU" b="1">
                <a:latin typeface="Garamond" pitchFamily="18" charset="0"/>
              </a:rPr>
              <a:t>Intraductal Papilloma</a:t>
            </a:r>
          </a:p>
        </p:txBody>
      </p:sp>
      <p:sp>
        <p:nvSpPr>
          <p:cNvPr id="185347" name="Rectangle 3"/>
          <p:cNvSpPr>
            <a:spLocks noGrp="1" noChangeArrowheads="1"/>
          </p:cNvSpPr>
          <p:nvPr>
            <p:ph type="body" sz="half" idx="1"/>
          </p:nvPr>
        </p:nvSpPr>
        <p:spPr>
          <a:xfrm>
            <a:off x="755650" y="1557338"/>
            <a:ext cx="4248150" cy="4857750"/>
          </a:xfrm>
        </p:spPr>
        <p:txBody>
          <a:bodyPr/>
          <a:lstStyle/>
          <a:p>
            <a:r>
              <a:rPr lang="en-US" altLang="ru-RU" sz="2400">
                <a:latin typeface="Garamond" pitchFamily="18" charset="0"/>
              </a:rPr>
              <a:t>Bleeding breast </a:t>
            </a:r>
            <a:r>
              <a:rPr lang="ru-RU" altLang="ru-RU" sz="2400">
                <a:latin typeface="Garamond" pitchFamily="18" charset="0"/>
              </a:rPr>
              <a:t>(</a:t>
            </a:r>
            <a:r>
              <a:rPr lang="en-US" altLang="ru-RU" sz="2400">
                <a:latin typeface="Garamond" pitchFamily="18" charset="0"/>
              </a:rPr>
              <a:t>Mintz disease</a:t>
            </a:r>
            <a:r>
              <a:rPr lang="ru-RU" altLang="ru-RU" sz="2400">
                <a:latin typeface="Garamond" pitchFamily="18" charset="0"/>
              </a:rPr>
              <a:t>)</a:t>
            </a:r>
          </a:p>
          <a:p>
            <a:r>
              <a:rPr lang="en-US" altLang="ru-RU" sz="2400">
                <a:latin typeface="Garamond" pitchFamily="18" charset="0"/>
              </a:rPr>
              <a:t>Most</a:t>
            </a:r>
            <a:r>
              <a:rPr lang="ru-RU" altLang="ru-RU" sz="2400">
                <a:latin typeface="Garamond" pitchFamily="18" charset="0"/>
              </a:rPr>
              <a:t> </a:t>
            </a:r>
            <a:r>
              <a:rPr lang="en-US" altLang="ru-RU" sz="2400">
                <a:latin typeface="Garamond" pitchFamily="18" charset="0"/>
              </a:rPr>
              <a:t>common cause of bloody nipple discharge</a:t>
            </a:r>
          </a:p>
          <a:p>
            <a:r>
              <a:rPr lang="en-US" altLang="ru-RU" sz="2400">
                <a:latin typeface="Garamond" pitchFamily="18" charset="0"/>
              </a:rPr>
              <a:t>papilla have central fibrovascular core covered by myoepithelial and epithelial cell layers</a:t>
            </a:r>
          </a:p>
          <a:p>
            <a:r>
              <a:rPr lang="en-US" altLang="ru-RU" sz="2400">
                <a:latin typeface="Garamond" pitchFamily="18" charset="0"/>
              </a:rPr>
              <a:t>inclined to malignancy</a:t>
            </a:r>
          </a:p>
          <a:p>
            <a:r>
              <a:rPr lang="en-US" altLang="ru-RU" sz="2400">
                <a:latin typeface="Garamond" pitchFamily="18" charset="0"/>
              </a:rPr>
              <a:t>subject to urgent surgical treatment</a:t>
            </a:r>
          </a:p>
        </p:txBody>
      </p:sp>
      <p:pic>
        <p:nvPicPr>
          <p:cNvPr id="185349" name="Picture 5" descr="DSC00101"/>
          <p:cNvPicPr>
            <a:picLocks noChangeAspect="1" noChangeArrowheads="1"/>
          </p:cNvPicPr>
          <p:nvPr/>
        </p:nvPicPr>
        <p:blipFill>
          <a:blip r:embed="rId2">
            <a:lum bright="16000"/>
            <a:extLst>
              <a:ext uri="{28A0092B-C50C-407E-A947-70E740481C1C}">
                <a14:useLocalDpi xmlns:a14="http://schemas.microsoft.com/office/drawing/2010/main" val="0"/>
              </a:ext>
            </a:extLst>
          </a:blip>
          <a:srcRect/>
          <a:stretch>
            <a:fillRect/>
          </a:stretch>
        </p:blipFill>
        <p:spPr bwMode="auto">
          <a:xfrm>
            <a:off x="5219700" y="3429000"/>
            <a:ext cx="3559175" cy="3259138"/>
          </a:xfrm>
          <a:prstGeom prst="rect">
            <a:avLst/>
          </a:prstGeom>
          <a:noFill/>
          <a:extLst>
            <a:ext uri="{909E8E84-426E-40DD-AFC4-6F175D3DCCD1}">
              <a14:hiddenFill xmlns:a14="http://schemas.microsoft.com/office/drawing/2010/main">
                <a:solidFill>
                  <a:srgbClr val="FFFFFF"/>
                </a:solidFill>
              </a14:hiddenFill>
            </a:ext>
          </a:extLst>
        </p:spPr>
      </p:pic>
      <p:pic>
        <p:nvPicPr>
          <p:cNvPr id="185352" name="Picture 8" descr="боезнь минца"/>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443663" y="260350"/>
            <a:ext cx="2314575" cy="3095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altLang="ru-RU" b="1">
                <a:latin typeface="Garamond" pitchFamily="18" charset="0"/>
              </a:rPr>
              <a:t>Cysts</a:t>
            </a:r>
          </a:p>
        </p:txBody>
      </p:sp>
      <p:sp>
        <p:nvSpPr>
          <p:cNvPr id="190467" name="Rectangle 3"/>
          <p:cNvSpPr>
            <a:spLocks noGrp="1" noChangeArrowheads="1"/>
          </p:cNvSpPr>
          <p:nvPr>
            <p:ph type="body" sz="half" idx="1"/>
          </p:nvPr>
        </p:nvSpPr>
        <p:spPr>
          <a:xfrm>
            <a:off x="1201738" y="1828800"/>
            <a:ext cx="3598862" cy="4624388"/>
          </a:xfrm>
        </p:spPr>
        <p:txBody>
          <a:bodyPr/>
          <a:lstStyle/>
          <a:p>
            <a:r>
              <a:rPr lang="en-US" altLang="ru-RU" sz="2400">
                <a:latin typeface="Garamond" pitchFamily="18" charset="0"/>
              </a:rPr>
              <a:t>Derived from terminal duct lobular unit</a:t>
            </a:r>
          </a:p>
          <a:p>
            <a:endParaRPr lang="en-US" altLang="ru-RU" sz="2400">
              <a:latin typeface="Garamond" pitchFamily="18" charset="0"/>
            </a:endParaRPr>
          </a:p>
          <a:p>
            <a:endParaRPr lang="en-US" altLang="ru-RU" sz="2400">
              <a:latin typeface="Garamond" pitchFamily="18" charset="0"/>
            </a:endParaRPr>
          </a:p>
          <a:p>
            <a:endParaRPr lang="en-US" altLang="ru-RU" sz="2400">
              <a:latin typeface="Garamond" pitchFamily="18" charset="0"/>
            </a:endParaRPr>
          </a:p>
          <a:p>
            <a:endParaRPr lang="en-US" altLang="ru-RU" sz="2400">
              <a:latin typeface="Garamond" pitchFamily="18" charset="0"/>
            </a:endParaRPr>
          </a:p>
          <a:p>
            <a:endParaRPr lang="en-US" altLang="ru-RU" sz="2400">
              <a:latin typeface="Garamond" pitchFamily="18" charset="0"/>
            </a:endParaRPr>
          </a:p>
          <a:p>
            <a:endParaRPr lang="en-US" altLang="ru-RU" sz="2400">
              <a:latin typeface="Garamond" pitchFamily="18" charset="0"/>
            </a:endParaRPr>
          </a:p>
          <a:p>
            <a:r>
              <a:rPr lang="en-US" altLang="ru-RU" sz="2400">
                <a:latin typeface="Garamond" pitchFamily="18" charset="0"/>
              </a:rPr>
              <a:t>endothelial lined</a:t>
            </a:r>
          </a:p>
          <a:p>
            <a:r>
              <a:rPr lang="en-US" altLang="ru-RU" sz="2400">
                <a:latin typeface="Garamond" pitchFamily="18" charset="0"/>
              </a:rPr>
              <a:t>no risk of cancer</a:t>
            </a:r>
          </a:p>
        </p:txBody>
      </p:sp>
      <p:pic>
        <p:nvPicPr>
          <p:cNvPr id="190468" name="Picture 4" descr="rena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852738"/>
            <a:ext cx="38100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0469" name="Picture 5" descr="DSC00097"/>
          <p:cNvPicPr>
            <a:picLocks noGrp="1" noChangeAspect="1" noChangeArrowheads="1"/>
          </p:cNvPicPr>
          <p:nvPr>
            <p:ph type="clipArt" sz="half" idx="2"/>
          </p:nvPr>
        </p:nvPicPr>
        <p:blipFill>
          <a:blip r:embed="rId3">
            <a:lum bright="14000"/>
            <a:extLst>
              <a:ext uri="{28A0092B-C50C-407E-A947-70E740481C1C}">
                <a14:useLocalDpi xmlns:a14="http://schemas.microsoft.com/office/drawing/2010/main" val="0"/>
              </a:ext>
            </a:extLst>
          </a:blip>
          <a:srcRect/>
          <a:stretch>
            <a:fillRect/>
          </a:stretch>
        </p:blipFill>
        <p:spPr>
          <a:xfrm>
            <a:off x="5087938" y="1981200"/>
            <a:ext cx="3598862" cy="4079875"/>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6" name="Picture 4" descr="fibroadenoma"/>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4213" y="88900"/>
            <a:ext cx="8064500" cy="6450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3477" name="Rectangle 5"/>
          <p:cNvSpPr>
            <a:spLocks noChangeArrowheads="1"/>
          </p:cNvSpPr>
          <p:nvPr/>
        </p:nvSpPr>
        <p:spPr bwMode="auto">
          <a:xfrm>
            <a:off x="3419475" y="0"/>
            <a:ext cx="2303463" cy="9144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altLang="ru-RU" b="1">
                <a:latin typeface="Garamond" pitchFamily="18" charset="0"/>
              </a:rPr>
              <a:t>Fibroadenoma</a:t>
            </a:r>
          </a:p>
        </p:txBody>
      </p:sp>
      <p:pic>
        <p:nvPicPr>
          <p:cNvPr id="191496" name="Picture 8" descr="fibroadenoma 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27088" y="1196975"/>
            <a:ext cx="3810000" cy="304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1491" name="Rectangle 3"/>
          <p:cNvSpPr>
            <a:spLocks noGrp="1" noChangeArrowheads="1"/>
          </p:cNvSpPr>
          <p:nvPr>
            <p:ph type="body" sz="half" idx="2"/>
          </p:nvPr>
        </p:nvSpPr>
        <p:spPr>
          <a:xfrm>
            <a:off x="4211638" y="1600200"/>
            <a:ext cx="4681537" cy="4525963"/>
          </a:xfrm>
        </p:spPr>
        <p:txBody>
          <a:bodyPr/>
          <a:lstStyle/>
          <a:p>
            <a:r>
              <a:rPr lang="en-US" altLang="ru-RU" sz="2400">
                <a:latin typeface="Garamond" pitchFamily="18" charset="0"/>
              </a:rPr>
              <a:t>occur in younger women</a:t>
            </a:r>
          </a:p>
          <a:p>
            <a:r>
              <a:rPr lang="en-US" altLang="ru-RU" sz="2400">
                <a:latin typeface="Garamond" pitchFamily="18" charset="0"/>
              </a:rPr>
              <a:t>well limited rounded or polysheric elastic tumor consistency </a:t>
            </a:r>
          </a:p>
          <a:p>
            <a:r>
              <a:rPr lang="en-US" altLang="ru-RU" sz="2400">
                <a:latin typeface="Garamond" pitchFamily="18" charset="0"/>
              </a:rPr>
              <a:t>is located in extraareola zone in the upper parts of the mammary gland</a:t>
            </a:r>
          </a:p>
        </p:txBody>
      </p:sp>
      <p:pic>
        <p:nvPicPr>
          <p:cNvPr id="191493" name="Picture 5"/>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827088" y="4365625"/>
            <a:ext cx="3486150" cy="2171700"/>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1494" name="Line 6"/>
          <p:cNvSpPr>
            <a:spLocks noChangeShapeType="1"/>
          </p:cNvSpPr>
          <p:nvPr/>
        </p:nvSpPr>
        <p:spPr bwMode="auto">
          <a:xfrm rot="10800000" flipV="1">
            <a:off x="2843213" y="4581525"/>
            <a:ext cx="990600" cy="304800"/>
          </a:xfrm>
          <a:prstGeom prst="line">
            <a:avLst/>
          </a:prstGeom>
          <a:noFill/>
          <a:ln w="762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91498" name="Rectangle 10"/>
          <p:cNvSpPr>
            <a:spLocks noChangeArrowheads="1"/>
          </p:cNvSpPr>
          <p:nvPr/>
        </p:nvSpPr>
        <p:spPr bwMode="auto">
          <a:xfrm>
            <a:off x="3779838" y="4005263"/>
            <a:ext cx="1079500" cy="3603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pic>
        <p:nvPicPr>
          <p:cNvPr id="191499" name="Picture 11" descr="DSC00100"/>
          <p:cNvPicPr>
            <a:picLocks noChangeAspect="1" noChangeArrowheads="1"/>
          </p:cNvPicPr>
          <p:nvPr/>
        </p:nvPicPr>
        <p:blipFill>
          <a:blip r:embed="rId4">
            <a:lum bright="16000"/>
            <a:extLst>
              <a:ext uri="{28A0092B-C50C-407E-A947-70E740481C1C}">
                <a14:useLocalDpi xmlns:a14="http://schemas.microsoft.com/office/drawing/2010/main" val="0"/>
              </a:ext>
            </a:extLst>
          </a:blip>
          <a:srcRect/>
          <a:stretch>
            <a:fillRect/>
          </a:stretch>
        </p:blipFill>
        <p:spPr bwMode="auto">
          <a:xfrm>
            <a:off x="5724525" y="3789363"/>
            <a:ext cx="2600325" cy="2808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ru-RU" b="1">
                <a:latin typeface="Garamond" pitchFamily="18" charset="0"/>
              </a:rPr>
              <a:t>Risk factors</a:t>
            </a:r>
            <a:endParaRPr lang="ru-RU" altLang="ru-RU" b="1">
              <a:latin typeface="Garamond" pitchFamily="18" charset="0"/>
            </a:endParaRPr>
          </a:p>
        </p:txBody>
      </p:sp>
      <p:sp>
        <p:nvSpPr>
          <p:cNvPr id="63491" name="Rectangle 3"/>
          <p:cNvSpPr>
            <a:spLocks noGrp="1" noChangeArrowheads="1"/>
          </p:cNvSpPr>
          <p:nvPr>
            <p:ph type="body" idx="1"/>
          </p:nvPr>
        </p:nvSpPr>
        <p:spPr/>
        <p:txBody>
          <a:bodyPr/>
          <a:lstStyle/>
          <a:p>
            <a:pPr>
              <a:lnSpc>
                <a:spcPct val="90000"/>
              </a:lnSpc>
            </a:pPr>
            <a:r>
              <a:rPr lang="en-US" altLang="ru-RU">
                <a:latin typeface="Garamond" pitchFamily="18" charset="0"/>
              </a:rPr>
              <a:t>Age </a:t>
            </a:r>
            <a:r>
              <a:rPr lang="en-US" altLang="ru-RU">
                <a:latin typeface="Garamond" pitchFamily="18" charset="0"/>
                <a:cs typeface="Arial" charset="0"/>
              </a:rPr>
              <a:t>&gt; </a:t>
            </a:r>
            <a:r>
              <a:rPr lang="en-US" altLang="ru-RU">
                <a:latin typeface="Garamond" pitchFamily="18" charset="0"/>
              </a:rPr>
              <a:t>60 years</a:t>
            </a:r>
          </a:p>
          <a:p>
            <a:pPr>
              <a:lnSpc>
                <a:spcPct val="90000"/>
              </a:lnSpc>
            </a:pPr>
            <a:r>
              <a:rPr lang="en-US" altLang="ru-RU">
                <a:latin typeface="Garamond" pitchFamily="18" charset="0"/>
              </a:rPr>
              <a:t>Early menarche (</a:t>
            </a:r>
            <a:r>
              <a:rPr lang="en-US" altLang="ru-RU">
                <a:latin typeface="Garamond" pitchFamily="18" charset="0"/>
                <a:cs typeface="Arial" charset="0"/>
              </a:rPr>
              <a:t>&lt; 12 years</a:t>
            </a:r>
            <a:r>
              <a:rPr lang="en-US" altLang="ru-RU">
                <a:latin typeface="Garamond" pitchFamily="18" charset="0"/>
              </a:rPr>
              <a:t>)</a:t>
            </a:r>
          </a:p>
          <a:p>
            <a:pPr>
              <a:lnSpc>
                <a:spcPct val="90000"/>
              </a:lnSpc>
            </a:pPr>
            <a:r>
              <a:rPr lang="en-US" altLang="ru-RU">
                <a:latin typeface="Garamond" pitchFamily="18" charset="0"/>
              </a:rPr>
              <a:t>Late menopause (</a:t>
            </a:r>
            <a:r>
              <a:rPr lang="en-US" altLang="ru-RU">
                <a:latin typeface="Garamond" pitchFamily="18" charset="0"/>
                <a:cs typeface="Arial" charset="0"/>
              </a:rPr>
              <a:t>&gt; </a:t>
            </a:r>
            <a:r>
              <a:rPr lang="en-US" altLang="ru-RU">
                <a:latin typeface="Garamond" pitchFamily="18" charset="0"/>
              </a:rPr>
              <a:t>55 years)</a:t>
            </a:r>
          </a:p>
          <a:p>
            <a:pPr>
              <a:lnSpc>
                <a:spcPct val="90000"/>
              </a:lnSpc>
            </a:pPr>
            <a:r>
              <a:rPr lang="en-US" altLang="ru-RU">
                <a:latin typeface="Garamond" pitchFamily="18" charset="0"/>
              </a:rPr>
              <a:t>Oral contraception use</a:t>
            </a:r>
          </a:p>
          <a:p>
            <a:pPr>
              <a:lnSpc>
                <a:spcPct val="90000"/>
              </a:lnSpc>
            </a:pPr>
            <a:r>
              <a:rPr lang="en-US" altLang="ru-RU">
                <a:latin typeface="Garamond" pitchFamily="18" charset="0"/>
              </a:rPr>
              <a:t>Hormone replacement therapy</a:t>
            </a:r>
          </a:p>
          <a:p>
            <a:pPr>
              <a:lnSpc>
                <a:spcPct val="90000"/>
              </a:lnSpc>
            </a:pPr>
            <a:r>
              <a:rPr lang="en-US" altLang="ru-RU">
                <a:latin typeface="Garamond" pitchFamily="18" charset="0"/>
              </a:rPr>
              <a:t>Personal history of breast cancer</a:t>
            </a:r>
          </a:p>
          <a:p>
            <a:pPr>
              <a:lnSpc>
                <a:spcPct val="90000"/>
              </a:lnSpc>
            </a:pPr>
            <a:r>
              <a:rPr lang="en-US" altLang="ru-RU">
                <a:latin typeface="Garamond" pitchFamily="18" charset="0"/>
              </a:rPr>
              <a:t>Family history of breast cancer</a:t>
            </a:r>
          </a:p>
          <a:p>
            <a:pPr>
              <a:lnSpc>
                <a:spcPct val="90000"/>
              </a:lnSpc>
            </a:pPr>
            <a:r>
              <a:rPr lang="en-US" altLang="ru-RU">
                <a:latin typeface="Garamond" pitchFamily="18" charset="0"/>
              </a:rPr>
              <a:t>Benign proliferate lesions </a:t>
            </a:r>
            <a:endParaRPr lang="ru-RU" altLang="ru-RU">
              <a:latin typeface="Garamond"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ru-RU" sz="4000" b="1">
                <a:latin typeface="Garamond" pitchFamily="18" charset="0"/>
              </a:rPr>
              <a:t>Do We Know What Causes Breast Cancer?</a:t>
            </a:r>
            <a:r>
              <a:rPr lang="ru-RU" altLang="ru-RU" sz="4000"/>
              <a:t> </a:t>
            </a:r>
          </a:p>
        </p:txBody>
      </p:sp>
      <p:sp>
        <p:nvSpPr>
          <p:cNvPr id="54275" name="Rectangle 3"/>
          <p:cNvSpPr>
            <a:spLocks noGrp="1" noChangeArrowheads="1"/>
          </p:cNvSpPr>
          <p:nvPr>
            <p:ph type="body" idx="1"/>
          </p:nvPr>
        </p:nvSpPr>
        <p:spPr/>
        <p:txBody>
          <a:bodyPr/>
          <a:lstStyle/>
          <a:p>
            <a:pPr>
              <a:buFontTx/>
              <a:buNone/>
            </a:pPr>
            <a:r>
              <a:rPr lang="ru-RU" altLang="ru-RU"/>
              <a:t>   </a:t>
            </a:r>
            <a:r>
              <a:rPr lang="en-US" altLang="ru-RU" sz="2400">
                <a:latin typeface="Garamond" pitchFamily="18" charset="0"/>
              </a:rPr>
              <a:t>Some </a:t>
            </a:r>
            <a:r>
              <a:rPr lang="en-US" altLang="ru-RU" sz="2400" b="1">
                <a:latin typeface="Garamond" pitchFamily="18" charset="0"/>
              </a:rPr>
              <a:t>genes</a:t>
            </a:r>
            <a:r>
              <a:rPr lang="en-US" altLang="ru-RU" sz="2400">
                <a:latin typeface="Garamond" pitchFamily="18" charset="0"/>
              </a:rPr>
              <a:t> (parts of DNA) contain instructions for controlling when our cells grow, divide, and die. Certain genes that promote cell division are called </a:t>
            </a:r>
            <a:r>
              <a:rPr lang="en-US" altLang="ru-RU" sz="2400" b="1">
                <a:latin typeface="Garamond" pitchFamily="18" charset="0"/>
              </a:rPr>
              <a:t>oncogenes</a:t>
            </a:r>
            <a:r>
              <a:rPr lang="en-US" altLang="ru-RU" sz="2400">
                <a:latin typeface="Garamond" pitchFamily="18" charset="0"/>
              </a:rPr>
              <a:t>. Others that slow down cell division, or cause cells to die at the right time, are called </a:t>
            </a:r>
            <a:r>
              <a:rPr lang="en-US" altLang="ru-RU" sz="2400" b="1">
                <a:latin typeface="Garamond" pitchFamily="18" charset="0"/>
              </a:rPr>
              <a:t>tumor suppressor genes</a:t>
            </a:r>
            <a:r>
              <a:rPr lang="en-US" altLang="ru-RU" sz="2400">
                <a:latin typeface="Garamond" pitchFamily="18" charset="0"/>
              </a:rPr>
              <a:t>. It is known that cancers can be caused by DNA </a:t>
            </a:r>
            <a:r>
              <a:rPr lang="en-US" altLang="ru-RU" sz="2400" b="1">
                <a:latin typeface="Garamond" pitchFamily="18" charset="0"/>
              </a:rPr>
              <a:t>mutations</a:t>
            </a:r>
            <a:r>
              <a:rPr lang="en-US" altLang="ru-RU" sz="2400">
                <a:latin typeface="Garamond" pitchFamily="18" charset="0"/>
              </a:rPr>
              <a:t> (changes) that "turn on" oncogenes or "turn off" tumor suppressor genes. </a:t>
            </a:r>
            <a:endParaRPr lang="ru-RU" altLang="ru-RU" sz="2400">
              <a:latin typeface="Garamond"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68313" y="260350"/>
            <a:ext cx="8229600" cy="777875"/>
          </a:xfrm>
        </p:spPr>
        <p:txBody>
          <a:bodyPr/>
          <a:lstStyle/>
          <a:p>
            <a:r>
              <a:rPr lang="en-US" altLang="ru-RU" sz="4000" b="1">
                <a:latin typeface="Garamond" pitchFamily="18" charset="0"/>
              </a:rPr>
              <a:t>Risk Factors for Breast Cancer?</a:t>
            </a:r>
            <a:r>
              <a:rPr lang="ru-RU" altLang="ru-RU"/>
              <a:t> </a:t>
            </a:r>
          </a:p>
        </p:txBody>
      </p:sp>
      <p:sp>
        <p:nvSpPr>
          <p:cNvPr id="55299" name="Rectangle 3"/>
          <p:cNvSpPr>
            <a:spLocks noGrp="1" noChangeArrowheads="1"/>
          </p:cNvSpPr>
          <p:nvPr>
            <p:ph type="body" idx="1"/>
          </p:nvPr>
        </p:nvSpPr>
        <p:spPr>
          <a:xfrm>
            <a:off x="468313" y="1268413"/>
            <a:ext cx="8229600" cy="5329237"/>
          </a:xfrm>
        </p:spPr>
        <p:txBody>
          <a:bodyPr/>
          <a:lstStyle/>
          <a:p>
            <a:pPr>
              <a:lnSpc>
                <a:spcPct val="80000"/>
              </a:lnSpc>
              <a:buFontTx/>
              <a:buNone/>
            </a:pPr>
            <a:r>
              <a:rPr lang="en-US" altLang="ru-RU" sz="2400" b="1">
                <a:latin typeface="Garamond" pitchFamily="18" charset="0"/>
              </a:rPr>
              <a:t>Risk Factors </a:t>
            </a:r>
            <a:r>
              <a:rPr lang="en-US" altLang="ru-RU" sz="2400" b="1">
                <a:solidFill>
                  <a:srgbClr val="FF0000"/>
                </a:solidFill>
                <a:latin typeface="Garamond" pitchFamily="18" charset="0"/>
              </a:rPr>
              <a:t>You Cannot Change</a:t>
            </a:r>
            <a:r>
              <a:rPr lang="en-US" altLang="ru-RU" sz="2400">
                <a:latin typeface="Garamond" pitchFamily="18" charset="0"/>
              </a:rPr>
              <a:t> </a:t>
            </a:r>
            <a:endParaRPr lang="ru-RU" altLang="ru-RU" sz="2400">
              <a:latin typeface="Garamond" pitchFamily="18" charset="0"/>
            </a:endParaRPr>
          </a:p>
          <a:p>
            <a:pPr>
              <a:lnSpc>
                <a:spcPct val="80000"/>
              </a:lnSpc>
            </a:pPr>
            <a:r>
              <a:rPr lang="en-US" altLang="ru-RU" sz="2400" b="1">
                <a:latin typeface="Garamond" pitchFamily="18" charset="0"/>
              </a:rPr>
              <a:t>Gender:</a:t>
            </a:r>
            <a:r>
              <a:rPr lang="en-US" altLang="ru-RU" sz="2400">
                <a:latin typeface="Garamond" pitchFamily="18" charset="0"/>
              </a:rPr>
              <a:t> Simply being a woman is the main risk factor for developing breast cancer. Although women have many more breast cells than men, the main reason they develop more breast cancer is because their breast cells are constantly exposed to the growth-promoting effects of the female hormones estrogen and progesterone, thus making breast cancer much more common in women than men. Men can develop breast cancer, but this disease is about 100 times more common among women than men. </a:t>
            </a:r>
            <a:endParaRPr lang="en-US" altLang="ru-RU" sz="2400" b="1">
              <a:latin typeface="Garamond" pitchFamily="18" charset="0"/>
            </a:endParaRPr>
          </a:p>
          <a:p>
            <a:pPr>
              <a:lnSpc>
                <a:spcPct val="80000"/>
              </a:lnSpc>
            </a:pPr>
            <a:r>
              <a:rPr lang="en-US" altLang="ru-RU" sz="2400" b="1">
                <a:latin typeface="Garamond" pitchFamily="18" charset="0"/>
              </a:rPr>
              <a:t>Aging:</a:t>
            </a:r>
            <a:r>
              <a:rPr lang="en-US" altLang="ru-RU" sz="2400">
                <a:latin typeface="Garamond" pitchFamily="18" charset="0"/>
              </a:rPr>
              <a:t> Your risk of developing breast cancer increases as you get older. About 17% of invasive breast cancer diagnoses are among women in their 40s, while about 78% of women with invasive breast cancer are age 50 or older when they are diagnosed. </a:t>
            </a:r>
            <a:endParaRPr lang="en-US" altLang="ru-RU" sz="2400" b="1">
              <a:latin typeface="Garamond"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ru-RU" b="1">
                <a:latin typeface="Garamond" pitchFamily="18" charset="0"/>
              </a:rPr>
              <a:t>Risk Factors </a:t>
            </a:r>
            <a:r>
              <a:rPr lang="en-US" altLang="ru-RU" b="1">
                <a:solidFill>
                  <a:srgbClr val="FF0000"/>
                </a:solidFill>
                <a:latin typeface="Garamond" pitchFamily="18" charset="0"/>
              </a:rPr>
              <a:t>You Cannot Change</a:t>
            </a:r>
            <a:endParaRPr lang="uk-UA" altLang="ru-RU" b="1">
              <a:solidFill>
                <a:srgbClr val="FF0000"/>
              </a:solidFill>
              <a:latin typeface="Garamond" pitchFamily="18" charset="0"/>
            </a:endParaRPr>
          </a:p>
        </p:txBody>
      </p:sp>
      <p:sp>
        <p:nvSpPr>
          <p:cNvPr id="84995" name="Rectangle 3"/>
          <p:cNvSpPr>
            <a:spLocks noGrp="1" noChangeArrowheads="1"/>
          </p:cNvSpPr>
          <p:nvPr>
            <p:ph type="body" idx="1"/>
          </p:nvPr>
        </p:nvSpPr>
        <p:spPr/>
        <p:txBody>
          <a:bodyPr/>
          <a:lstStyle/>
          <a:p>
            <a:pPr>
              <a:lnSpc>
                <a:spcPct val="90000"/>
              </a:lnSpc>
            </a:pPr>
            <a:r>
              <a:rPr lang="en-US" altLang="ru-RU" sz="2400" b="1">
                <a:latin typeface="Garamond" pitchFamily="18" charset="0"/>
              </a:rPr>
              <a:t>Genetic risk factors:</a:t>
            </a:r>
            <a:r>
              <a:rPr lang="en-US" altLang="ru-RU" sz="2400">
                <a:latin typeface="Garamond" pitchFamily="18" charset="0"/>
              </a:rPr>
              <a:t> Recent studies have shown that about 5% to 10% of breast cancer cases are hereditary as a result of gene changes (called mutations). The most common mutations are those of the BRCA1 and BRCA2 genes. Normally, these genes help to prevent cancer by making proteins that keep cells from growing abnormally. However, if you have inherited either mutated gene from a parent, you are at increased risk for breast cancer. </a:t>
            </a:r>
            <a:endParaRPr lang="ru-RU" altLang="ru-RU" sz="2400">
              <a:latin typeface="Garamond" pitchFamily="18" charset="0"/>
            </a:endParaRPr>
          </a:p>
          <a:p>
            <a:pPr>
              <a:lnSpc>
                <a:spcPct val="90000"/>
              </a:lnSpc>
            </a:pPr>
            <a:endParaRPr lang="uk-UA" altLang="ru-RU" sz="24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850900"/>
          </a:xfrm>
        </p:spPr>
        <p:txBody>
          <a:bodyPr/>
          <a:lstStyle/>
          <a:p>
            <a:r>
              <a:rPr lang="en-US" altLang="ru-RU" b="1">
                <a:latin typeface="Garamond" pitchFamily="18" charset="0"/>
              </a:rPr>
              <a:t>Family history of breast cancer:</a:t>
            </a:r>
            <a:endParaRPr lang="ru-RU" altLang="ru-RU" b="1">
              <a:latin typeface="Garamond" pitchFamily="18" charset="0"/>
            </a:endParaRPr>
          </a:p>
        </p:txBody>
      </p:sp>
      <p:sp>
        <p:nvSpPr>
          <p:cNvPr id="56323" name="Rectangle 3"/>
          <p:cNvSpPr>
            <a:spLocks noGrp="1" noChangeArrowheads="1"/>
          </p:cNvSpPr>
          <p:nvPr>
            <p:ph type="body" idx="1"/>
          </p:nvPr>
        </p:nvSpPr>
        <p:spPr>
          <a:xfrm>
            <a:off x="468313" y="1196975"/>
            <a:ext cx="8229600" cy="4784725"/>
          </a:xfrm>
        </p:spPr>
        <p:txBody>
          <a:bodyPr/>
          <a:lstStyle/>
          <a:p>
            <a:pPr>
              <a:lnSpc>
                <a:spcPct val="80000"/>
              </a:lnSpc>
            </a:pPr>
            <a:r>
              <a:rPr lang="en-US" altLang="ru-RU" sz="2400">
                <a:latin typeface="Garamond" pitchFamily="18" charset="0"/>
              </a:rPr>
              <a:t>You have 2 or more relatives with breast or ovarian cancer. </a:t>
            </a:r>
            <a:endParaRPr lang="ru-RU" altLang="ru-RU" sz="2400">
              <a:latin typeface="Garamond" pitchFamily="18" charset="0"/>
            </a:endParaRPr>
          </a:p>
          <a:p>
            <a:pPr>
              <a:lnSpc>
                <a:spcPct val="80000"/>
              </a:lnSpc>
            </a:pPr>
            <a:r>
              <a:rPr lang="en-US" altLang="ru-RU" sz="2400">
                <a:latin typeface="Garamond" pitchFamily="18" charset="0"/>
              </a:rPr>
              <a:t>Breast cancer occurs before age 50 in a relative (mother, sister, grandmother or aunt) on either side of the family. The risk is higher if your mother or sister has a history of breast cancer. </a:t>
            </a:r>
            <a:endParaRPr lang="ru-RU" altLang="ru-RU" sz="2400">
              <a:latin typeface="Garamond" pitchFamily="18" charset="0"/>
            </a:endParaRPr>
          </a:p>
          <a:p>
            <a:pPr>
              <a:lnSpc>
                <a:spcPct val="80000"/>
              </a:lnSpc>
            </a:pPr>
            <a:r>
              <a:rPr lang="en-US" altLang="ru-RU" sz="2400">
                <a:latin typeface="Garamond" pitchFamily="18" charset="0"/>
              </a:rPr>
              <a:t>You have relatives with both breast and ovarian cancer. </a:t>
            </a:r>
            <a:endParaRPr lang="ru-RU" altLang="ru-RU" sz="2400">
              <a:latin typeface="Garamond" pitchFamily="18" charset="0"/>
            </a:endParaRPr>
          </a:p>
          <a:p>
            <a:pPr>
              <a:lnSpc>
                <a:spcPct val="80000"/>
              </a:lnSpc>
            </a:pPr>
            <a:r>
              <a:rPr lang="en-US" altLang="ru-RU" sz="2400">
                <a:latin typeface="Garamond" pitchFamily="18" charset="0"/>
              </a:rPr>
              <a:t>You have 1 or more relatives with two cancers (breast and ovarian, or 2 different breast cancers). </a:t>
            </a:r>
            <a:endParaRPr lang="ru-RU" altLang="ru-RU" sz="2400">
              <a:latin typeface="Garamond" pitchFamily="18" charset="0"/>
            </a:endParaRPr>
          </a:p>
          <a:p>
            <a:pPr>
              <a:lnSpc>
                <a:spcPct val="80000"/>
              </a:lnSpc>
            </a:pPr>
            <a:r>
              <a:rPr lang="en-US" altLang="ru-RU" sz="2400">
                <a:latin typeface="Garamond" pitchFamily="18" charset="0"/>
              </a:rPr>
              <a:t>You have a male relative (or relatives) with breast cancer. </a:t>
            </a:r>
            <a:endParaRPr lang="ru-RU" altLang="ru-RU" sz="2400">
              <a:latin typeface="Garamond" pitchFamily="18" charset="0"/>
            </a:endParaRPr>
          </a:p>
          <a:p>
            <a:pPr>
              <a:lnSpc>
                <a:spcPct val="80000"/>
              </a:lnSpc>
            </a:pPr>
            <a:r>
              <a:rPr lang="en-US" altLang="ru-RU" sz="2400">
                <a:latin typeface="Garamond" pitchFamily="18" charset="0"/>
              </a:rPr>
              <a:t>You have a family history of breast or ovarian cancer and Ashkenazi Jewish heritage. </a:t>
            </a:r>
            <a:endParaRPr lang="ru-RU" altLang="ru-RU" sz="2400">
              <a:latin typeface="Garamond" pitchFamily="18" charset="0"/>
            </a:endParaRPr>
          </a:p>
          <a:p>
            <a:pPr>
              <a:lnSpc>
                <a:spcPct val="80000"/>
              </a:lnSpc>
            </a:pPr>
            <a:r>
              <a:rPr lang="en-US" altLang="ru-RU" sz="2400">
                <a:latin typeface="Garamond" pitchFamily="18" charset="0"/>
              </a:rPr>
              <a:t>Having 1 first-degree relative (mother, sister, or daughter) with breast cancer approximately doubles a woman's risk. Having 2, first-degree relatives increases her risk 5-fold. Although the exact risk is not known, women with a family history of breast cancer in a father or brother also have an increased risk of breast cancer. Altogether, about 20% to 30% of women with breast cancer have a family member with this disease. </a:t>
            </a:r>
            <a:endParaRPr lang="ru-RU" altLang="ru-RU" sz="2400">
              <a:latin typeface="Garamond"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68313" y="692150"/>
            <a:ext cx="8229600" cy="850900"/>
          </a:xfrm>
        </p:spPr>
        <p:txBody>
          <a:bodyPr/>
          <a:lstStyle/>
          <a:p>
            <a:r>
              <a:rPr lang="en-US" altLang="ru-RU" sz="4000" b="1">
                <a:latin typeface="Garamond" pitchFamily="18" charset="0"/>
              </a:rPr>
              <a:t>Factors With Uncertain, Controversial, or Unproven Effect </a:t>
            </a:r>
            <a:br>
              <a:rPr lang="en-US" altLang="ru-RU" sz="4000" b="1">
                <a:latin typeface="Garamond" pitchFamily="18" charset="0"/>
              </a:rPr>
            </a:br>
            <a:endParaRPr lang="ru-RU" altLang="ru-RU" sz="4000" b="1">
              <a:latin typeface="Garamond" pitchFamily="18" charset="0"/>
            </a:endParaRPr>
          </a:p>
        </p:txBody>
      </p:sp>
      <p:sp>
        <p:nvSpPr>
          <p:cNvPr id="57347" name="Rectangle 3"/>
          <p:cNvSpPr>
            <a:spLocks noGrp="1" noChangeArrowheads="1"/>
          </p:cNvSpPr>
          <p:nvPr>
            <p:ph type="body" idx="1"/>
          </p:nvPr>
        </p:nvSpPr>
        <p:spPr>
          <a:xfrm>
            <a:off x="539750" y="1528763"/>
            <a:ext cx="8229600" cy="5329237"/>
          </a:xfrm>
        </p:spPr>
        <p:txBody>
          <a:bodyPr/>
          <a:lstStyle/>
          <a:p>
            <a:pPr>
              <a:lnSpc>
                <a:spcPct val="80000"/>
              </a:lnSpc>
            </a:pPr>
            <a:r>
              <a:rPr lang="en-US" altLang="ru-RU" sz="2400" b="1">
                <a:latin typeface="Garamond" pitchFamily="18" charset="0"/>
              </a:rPr>
              <a:t>Antiperspirants:</a:t>
            </a:r>
            <a:r>
              <a:rPr lang="en-US" altLang="ru-RU" sz="2400">
                <a:latin typeface="Garamond" pitchFamily="18" charset="0"/>
              </a:rPr>
              <a:t> This was a preliminary finding, and more research is needed to determine what effect, if any, parabens may have on breast cancer risk. </a:t>
            </a:r>
            <a:endParaRPr lang="ru-RU" altLang="ru-RU" sz="2400">
              <a:latin typeface="Garamond" pitchFamily="18" charset="0"/>
            </a:endParaRPr>
          </a:p>
          <a:p>
            <a:pPr>
              <a:lnSpc>
                <a:spcPct val="80000"/>
              </a:lnSpc>
            </a:pPr>
            <a:r>
              <a:rPr lang="en-US" altLang="ru-RU" sz="2400" b="1">
                <a:latin typeface="Garamond" pitchFamily="18" charset="0"/>
              </a:rPr>
              <a:t>Induced abortion:</a:t>
            </a:r>
            <a:r>
              <a:rPr lang="en-US" altLang="ru-RU" sz="2400">
                <a:latin typeface="Garamond" pitchFamily="18" charset="0"/>
              </a:rPr>
              <a:t> Also, there is no evidence of a direct relationship between breast cancer and spontaneous abortion (miscarriage) in most of the studies that have been published. </a:t>
            </a:r>
            <a:endParaRPr lang="ru-RU" altLang="ru-RU" sz="2400">
              <a:latin typeface="Garamond" pitchFamily="18" charset="0"/>
            </a:endParaRPr>
          </a:p>
          <a:p>
            <a:pPr>
              <a:lnSpc>
                <a:spcPct val="80000"/>
              </a:lnSpc>
            </a:pPr>
            <a:r>
              <a:rPr lang="en-US" altLang="ru-RU" sz="2400" b="1">
                <a:latin typeface="Garamond" pitchFamily="18" charset="0"/>
              </a:rPr>
              <a:t>Breast implants:</a:t>
            </a:r>
            <a:r>
              <a:rPr lang="en-US" altLang="ru-RU" sz="2400">
                <a:latin typeface="Garamond" pitchFamily="18" charset="0"/>
              </a:rPr>
              <a:t> Several studies have found that breast implants do not increase breast cancer risk although silicone breast implants can cause scar tissue to form in the breast. </a:t>
            </a:r>
            <a:endParaRPr lang="ru-RU" altLang="ru-RU" sz="2400">
              <a:latin typeface="Garamond" pitchFamily="18" charset="0"/>
            </a:endParaRPr>
          </a:p>
          <a:p>
            <a:pPr>
              <a:lnSpc>
                <a:spcPct val="80000"/>
              </a:lnSpc>
            </a:pPr>
            <a:r>
              <a:rPr lang="en-US" altLang="ru-RU" sz="2400" b="1">
                <a:latin typeface="Garamond" pitchFamily="18" charset="0"/>
              </a:rPr>
              <a:t>Environmental pollution:</a:t>
            </a:r>
            <a:r>
              <a:rPr lang="en-US" altLang="ru-RU" sz="2400">
                <a:latin typeface="Garamond" pitchFamily="18" charset="0"/>
              </a:rPr>
              <a:t> A great deal of research has been reported and more is being done to understand environmental influences on breast cancer risk. </a:t>
            </a:r>
            <a:endParaRPr lang="ru-RU" altLang="ru-RU" sz="2400">
              <a:latin typeface="Garamond" pitchFamily="18" charset="0"/>
            </a:endParaRPr>
          </a:p>
          <a:p>
            <a:pPr>
              <a:lnSpc>
                <a:spcPct val="80000"/>
              </a:lnSpc>
            </a:pPr>
            <a:r>
              <a:rPr lang="en-US" altLang="ru-RU" sz="2400" b="1">
                <a:latin typeface="Garamond" pitchFamily="18" charset="0"/>
              </a:rPr>
              <a:t>Tobacco smoke:</a:t>
            </a:r>
            <a:r>
              <a:rPr lang="en-US" altLang="ru-RU" sz="2400">
                <a:latin typeface="Garamond" pitchFamily="18" charset="0"/>
              </a:rPr>
              <a:t> Though active smoking has been suggested to increase the risk of breast cancer in some studies, the issue remains controversial. </a:t>
            </a:r>
            <a:endParaRPr lang="ru-RU" altLang="ru-RU" sz="2400">
              <a:latin typeface="Garamond"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8313" y="549275"/>
            <a:ext cx="8229600" cy="777875"/>
          </a:xfrm>
        </p:spPr>
        <p:txBody>
          <a:bodyPr/>
          <a:lstStyle/>
          <a:p>
            <a:r>
              <a:rPr lang="en-US" altLang="ru-RU" b="1">
                <a:latin typeface="Garamond" pitchFamily="18" charset="0"/>
              </a:rPr>
              <a:t>Risk Factors </a:t>
            </a:r>
            <a:r>
              <a:rPr lang="en-US" altLang="ru-RU" b="1">
                <a:solidFill>
                  <a:srgbClr val="FF0000"/>
                </a:solidFill>
                <a:latin typeface="Garamond" pitchFamily="18" charset="0"/>
              </a:rPr>
              <a:t>You Can</a:t>
            </a:r>
            <a:r>
              <a:rPr lang="en-US" altLang="ru-RU" b="1">
                <a:latin typeface="Garamond" pitchFamily="18" charset="0"/>
              </a:rPr>
              <a:t> </a:t>
            </a:r>
            <a:r>
              <a:rPr lang="en-US" altLang="ru-RU" b="1">
                <a:solidFill>
                  <a:srgbClr val="FF0000"/>
                </a:solidFill>
                <a:latin typeface="Garamond" pitchFamily="18" charset="0"/>
              </a:rPr>
              <a:t>Change</a:t>
            </a:r>
            <a:r>
              <a:rPr lang="en-US" altLang="ru-RU" b="1">
                <a:latin typeface="Garamond" pitchFamily="18" charset="0"/>
              </a:rPr>
              <a:t> </a:t>
            </a:r>
            <a:br>
              <a:rPr lang="ru-RU" altLang="ru-RU" b="1">
                <a:latin typeface="Garamond" pitchFamily="18" charset="0"/>
              </a:rPr>
            </a:br>
            <a:endParaRPr lang="ru-RU" altLang="ru-RU" b="1">
              <a:latin typeface="Garamond" pitchFamily="18" charset="0"/>
            </a:endParaRPr>
          </a:p>
        </p:txBody>
      </p:sp>
      <p:sp>
        <p:nvSpPr>
          <p:cNvPr id="58371" name="Rectangle 3"/>
          <p:cNvSpPr>
            <a:spLocks noGrp="1" noChangeArrowheads="1"/>
          </p:cNvSpPr>
          <p:nvPr>
            <p:ph type="body" idx="1"/>
          </p:nvPr>
        </p:nvSpPr>
        <p:spPr>
          <a:xfrm>
            <a:off x="468313" y="1484313"/>
            <a:ext cx="8229600" cy="5145087"/>
          </a:xfrm>
        </p:spPr>
        <p:txBody>
          <a:bodyPr/>
          <a:lstStyle/>
          <a:p>
            <a:pPr>
              <a:lnSpc>
                <a:spcPct val="90000"/>
              </a:lnSpc>
            </a:pPr>
            <a:r>
              <a:rPr lang="en-US" altLang="ru-RU" sz="2400" b="1">
                <a:latin typeface="Garamond" pitchFamily="18" charset="0"/>
              </a:rPr>
              <a:t>Breast-feeding and pregnancy:</a:t>
            </a:r>
            <a:r>
              <a:rPr lang="en-US" altLang="ru-RU" sz="2400">
                <a:latin typeface="Garamond" pitchFamily="18" charset="0"/>
              </a:rPr>
              <a:t> Some studies suggest that breast-feeding may slightly lower breast cancer risk, especially if breast-feeding is continued for 1.5 to 2 years. Other studies found no impact on breast cancer risk. </a:t>
            </a:r>
          </a:p>
          <a:p>
            <a:pPr>
              <a:lnSpc>
                <a:spcPct val="90000"/>
              </a:lnSpc>
            </a:pPr>
            <a:r>
              <a:rPr lang="en-US" altLang="ru-RU" sz="2400" b="1">
                <a:latin typeface="Garamond" pitchFamily="18" charset="0"/>
              </a:rPr>
              <a:t>Alcohol:</a:t>
            </a:r>
            <a:r>
              <a:rPr lang="en-US" altLang="ru-RU" sz="2400">
                <a:latin typeface="Garamond" pitchFamily="18" charset="0"/>
              </a:rPr>
              <a:t> Use of alcohol is clearly linked to an increased risk of developing breast cancer. The risk increases with the amount of alcohol consumed. Compared with nondrinkers, women who consume 1 alcoholic drink a day have a very small increase in risk. Those who have 2 to 5 drinks daily have about 1</a:t>
            </a:r>
            <a:r>
              <a:rPr lang="ru-RU" altLang="ru-RU" sz="2400">
                <a:latin typeface="Garamond" pitchFamily="18" charset="0"/>
              </a:rPr>
              <a:t>Ѕ</a:t>
            </a:r>
            <a:r>
              <a:rPr lang="en-US" altLang="ru-RU" sz="2400">
                <a:latin typeface="Garamond" pitchFamily="18" charset="0"/>
              </a:rPr>
              <a:t> times the risk of women who drink no alcohol. </a:t>
            </a:r>
            <a:endParaRPr lang="ru-RU" altLang="ru-RU" sz="2400">
              <a:latin typeface="Garamond" pitchFamily="18" charset="0"/>
            </a:endParaRPr>
          </a:p>
          <a:p>
            <a:pPr>
              <a:lnSpc>
                <a:spcPct val="90000"/>
              </a:lnSpc>
            </a:pPr>
            <a:r>
              <a:rPr lang="en-US" altLang="ru-RU" sz="2400" b="1">
                <a:latin typeface="Garamond" pitchFamily="18" charset="0"/>
              </a:rPr>
              <a:t>Obesity and high-fat diets:</a:t>
            </a:r>
            <a:r>
              <a:rPr lang="en-US" altLang="ru-RU" sz="2400">
                <a:latin typeface="Garamond" pitchFamily="18" charset="0"/>
              </a:rPr>
              <a:t> Obesity (being overweight) has been found to be a breast cancer risk in all studies, especially for women after menopause. </a:t>
            </a:r>
            <a:endParaRPr lang="ru-RU" altLang="ru-RU" sz="2400">
              <a:latin typeface="Garamond"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ru-RU" b="1">
                <a:latin typeface="Garamond" pitchFamily="18" charset="0"/>
              </a:rPr>
              <a:t>Lifestyle-Related Factors</a:t>
            </a:r>
            <a:endParaRPr lang="ru-RU" altLang="ru-RU" b="1">
              <a:latin typeface="Garamond" pitchFamily="18" charset="0"/>
            </a:endParaRPr>
          </a:p>
        </p:txBody>
      </p:sp>
      <p:sp>
        <p:nvSpPr>
          <p:cNvPr id="59395" name="Rectangle 3"/>
          <p:cNvSpPr>
            <a:spLocks noGrp="1" noChangeArrowheads="1"/>
          </p:cNvSpPr>
          <p:nvPr>
            <p:ph type="body" idx="1"/>
          </p:nvPr>
        </p:nvSpPr>
        <p:spPr>
          <a:xfrm>
            <a:off x="457200" y="1125538"/>
            <a:ext cx="8229600" cy="5399087"/>
          </a:xfrm>
        </p:spPr>
        <p:txBody>
          <a:bodyPr/>
          <a:lstStyle/>
          <a:p>
            <a:pPr>
              <a:lnSpc>
                <a:spcPct val="80000"/>
              </a:lnSpc>
              <a:buFontTx/>
              <a:buNone/>
            </a:pPr>
            <a:endParaRPr lang="en-US" altLang="ru-RU" sz="2400" b="1"/>
          </a:p>
          <a:p>
            <a:pPr>
              <a:lnSpc>
                <a:spcPct val="80000"/>
              </a:lnSpc>
            </a:pPr>
            <a:r>
              <a:rPr lang="en-US" altLang="ru-RU" sz="2400" b="1">
                <a:latin typeface="Garamond" pitchFamily="18" charset="0"/>
              </a:rPr>
              <a:t>Not having children:</a:t>
            </a:r>
            <a:r>
              <a:rPr lang="en-US" altLang="ru-RU" sz="2400">
                <a:latin typeface="Garamond" pitchFamily="18" charset="0"/>
              </a:rPr>
              <a:t> Women who have had no children or who had their first child after age 30 have a slightly higher BC risk. Having multiple pregnancies and becoming pregnant at an early age reduces BC risk. </a:t>
            </a:r>
            <a:endParaRPr lang="en-US" altLang="ru-RU" sz="2400" b="1">
              <a:latin typeface="Garamond" pitchFamily="18" charset="0"/>
            </a:endParaRPr>
          </a:p>
          <a:p>
            <a:pPr>
              <a:lnSpc>
                <a:spcPct val="80000"/>
              </a:lnSpc>
            </a:pPr>
            <a:r>
              <a:rPr lang="en-US" altLang="ru-RU" sz="2400" b="1">
                <a:latin typeface="Garamond" pitchFamily="18" charset="0"/>
              </a:rPr>
              <a:t>Oral contraceptive use:</a:t>
            </a:r>
            <a:r>
              <a:rPr lang="en-US" altLang="ru-RU" sz="2400">
                <a:latin typeface="Garamond" pitchFamily="18" charset="0"/>
              </a:rPr>
              <a:t> Women now using oral contraceptives have a slightly greater risk of BC cancer than women who have never used them. Women who stopped using oral contraceptives more than 10 years ago do not appear to have any increased BC risk. </a:t>
            </a:r>
          </a:p>
          <a:p>
            <a:pPr>
              <a:lnSpc>
                <a:spcPct val="80000"/>
              </a:lnSpc>
            </a:pPr>
            <a:r>
              <a:rPr lang="en-US" altLang="ru-RU" sz="2400" b="1">
                <a:latin typeface="Garamond" pitchFamily="18" charset="0"/>
              </a:rPr>
              <a:t>Postmenopausal hormone therapy (also known as hormone replacement therapy, or HRT):</a:t>
            </a:r>
            <a:r>
              <a:rPr lang="en-US" altLang="ru-RU" sz="2400">
                <a:latin typeface="Garamond" pitchFamily="18" charset="0"/>
              </a:rPr>
              <a:t> It has become clear that long-term use (several years or more) of postmenopausal hormone therapy (PHT), particularly estrogen and progesterone combined, increases your risk of BC. Long-term PHT use may also increase your chances of dying of BC. </a:t>
            </a:r>
            <a:endParaRPr lang="ru-RU" altLang="ru-RU" sz="2400">
              <a:latin typeface="Garamond"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9750" y="836613"/>
            <a:ext cx="8229600" cy="503237"/>
          </a:xfrm>
        </p:spPr>
        <p:txBody>
          <a:bodyPr/>
          <a:lstStyle/>
          <a:p>
            <a:r>
              <a:rPr lang="en-US" altLang="ru-RU" b="1">
                <a:latin typeface="Garamond" pitchFamily="18" charset="0"/>
              </a:rPr>
              <a:t>Risk Factors </a:t>
            </a:r>
            <a:r>
              <a:rPr lang="en-US" altLang="ru-RU" b="1">
                <a:solidFill>
                  <a:srgbClr val="FF0000"/>
                </a:solidFill>
                <a:latin typeface="Garamond" pitchFamily="18" charset="0"/>
              </a:rPr>
              <a:t>You Cannot Change</a:t>
            </a:r>
            <a:r>
              <a:rPr lang="en-US" altLang="ru-RU" sz="4000"/>
              <a:t> </a:t>
            </a:r>
            <a:br>
              <a:rPr lang="ru-RU" altLang="ru-RU" sz="4000"/>
            </a:br>
            <a:endParaRPr lang="ru-RU" altLang="ru-RU" sz="4000"/>
          </a:p>
        </p:txBody>
      </p:sp>
      <p:sp>
        <p:nvSpPr>
          <p:cNvPr id="60419" name="Rectangle 3"/>
          <p:cNvSpPr>
            <a:spLocks noGrp="1" noChangeArrowheads="1"/>
          </p:cNvSpPr>
          <p:nvPr>
            <p:ph type="body" idx="1"/>
          </p:nvPr>
        </p:nvSpPr>
        <p:spPr>
          <a:xfrm>
            <a:off x="457200" y="1844675"/>
            <a:ext cx="8229600" cy="4281488"/>
          </a:xfrm>
        </p:spPr>
        <p:txBody>
          <a:bodyPr/>
          <a:lstStyle/>
          <a:p>
            <a:pPr>
              <a:lnSpc>
                <a:spcPct val="90000"/>
              </a:lnSpc>
            </a:pPr>
            <a:r>
              <a:rPr lang="en-US" altLang="ru-RU" sz="2400" b="1">
                <a:latin typeface="Garamond" pitchFamily="18" charset="0"/>
              </a:rPr>
              <a:t>Previous chest radiation:</a:t>
            </a:r>
            <a:r>
              <a:rPr lang="en-US" altLang="ru-RU" sz="2400">
                <a:latin typeface="Garamond" pitchFamily="18" charset="0"/>
              </a:rPr>
              <a:t> Women who as children or young adults had radiation therapy to the chest area as treatment for another cancer (such as Hodgkin disease or non-Hodgkin lymphoma) are at significantly increased risk for breast cancer. Some reports found the risk to be 12 times normal risk. </a:t>
            </a:r>
            <a:endParaRPr lang="en-US" altLang="ru-RU" sz="2400" b="1">
              <a:latin typeface="Garamond" pitchFamily="18" charset="0"/>
            </a:endParaRPr>
          </a:p>
          <a:p>
            <a:pPr>
              <a:lnSpc>
                <a:spcPct val="90000"/>
              </a:lnSpc>
            </a:pPr>
            <a:r>
              <a:rPr lang="en-US" altLang="ru-RU" sz="2400" b="1">
                <a:latin typeface="Garamond" pitchFamily="18" charset="0"/>
              </a:rPr>
              <a:t>Menstrual periods:</a:t>
            </a:r>
            <a:r>
              <a:rPr lang="en-US" altLang="ru-RU" sz="2400">
                <a:latin typeface="Garamond" pitchFamily="18" charset="0"/>
              </a:rPr>
              <a:t> Women who started menstruating at an early age (before age 12) or who went through menopause at a late age (after age 55) have a slightly higher risk of breast cancer. </a:t>
            </a:r>
            <a:endParaRPr lang="ru-RU" altLang="ru-RU" sz="2400">
              <a:latin typeface="Garamond" pitchFamily="18" charset="0"/>
            </a:endParaRPr>
          </a:p>
          <a:p>
            <a:pPr>
              <a:lnSpc>
                <a:spcPct val="90000"/>
              </a:lnSpc>
            </a:pPr>
            <a:r>
              <a:rPr lang="en-US" altLang="ru-RU" sz="2400" b="1">
                <a:latin typeface="Garamond" pitchFamily="18" charset="0"/>
              </a:rPr>
              <a:t>Abnormal breast biopsy</a:t>
            </a:r>
            <a:r>
              <a:rPr lang="ru-RU" altLang="ru-RU" sz="2400" b="1">
                <a:latin typeface="Garamond" pitchFamily="18" charset="0"/>
              </a:rPr>
              <a:t>: </a:t>
            </a:r>
            <a:r>
              <a:rPr lang="en-US" altLang="ru-RU" sz="2400">
                <a:latin typeface="Garamond" pitchFamily="18" charset="0"/>
              </a:rPr>
              <a:t>Some types of benign breast conditions are more</a:t>
            </a:r>
            <a:r>
              <a:rPr lang="ru-RU" altLang="ru-RU" sz="2400">
                <a:latin typeface="Garamond" pitchFamily="18" charset="0"/>
              </a:rPr>
              <a:t> </a:t>
            </a:r>
            <a:r>
              <a:rPr lang="en-US" altLang="ru-RU" sz="2400">
                <a:latin typeface="Garamond" pitchFamily="18" charset="0"/>
              </a:rPr>
              <a:t>closely linked to breast cancer risk than others. </a:t>
            </a:r>
            <a:endParaRPr lang="ru-RU" altLang="ru-RU" sz="2400" b="1">
              <a:latin typeface="Garamond"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rak_mol_zhel"/>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265113"/>
            <a:ext cx="8893175" cy="6592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kanker-payudara"/>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547813" y="0"/>
            <a:ext cx="6130925"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BreastQuad"/>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79388" y="188913"/>
            <a:ext cx="8675687" cy="650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50825" y="333375"/>
            <a:ext cx="5689600" cy="490538"/>
          </a:xfrm>
        </p:spPr>
        <p:txBody>
          <a:bodyPr/>
          <a:lstStyle/>
          <a:p>
            <a:r>
              <a:rPr lang="en-US" altLang="ru-RU" sz="3200" b="1">
                <a:latin typeface="Garamond" pitchFamily="18" charset="0"/>
              </a:rPr>
              <a:t>Clinical forms of Breast cancer</a:t>
            </a:r>
            <a:endParaRPr lang="ru-RU" altLang="ru-RU" sz="3200" b="1">
              <a:latin typeface="Garamond" pitchFamily="18" charset="0"/>
            </a:endParaRPr>
          </a:p>
        </p:txBody>
      </p:sp>
      <p:sp>
        <p:nvSpPr>
          <p:cNvPr id="30723" name="Rectangle 3"/>
          <p:cNvSpPr>
            <a:spLocks noGrp="1" noChangeArrowheads="1"/>
          </p:cNvSpPr>
          <p:nvPr>
            <p:ph type="body" sz="half" idx="1"/>
          </p:nvPr>
        </p:nvSpPr>
        <p:spPr>
          <a:xfrm>
            <a:off x="250825" y="981075"/>
            <a:ext cx="5040313" cy="3673475"/>
          </a:xfrm>
        </p:spPr>
        <p:txBody>
          <a:bodyPr/>
          <a:lstStyle/>
          <a:p>
            <a:pPr marL="609600" indent="-609600">
              <a:buClr>
                <a:schemeClr val="tx1"/>
              </a:buClr>
              <a:buFontTx/>
              <a:buAutoNum type="arabicPeriod"/>
            </a:pPr>
            <a:r>
              <a:rPr lang="en-US" altLang="ru-RU" sz="2200">
                <a:latin typeface="Garamond" pitchFamily="18" charset="0"/>
              </a:rPr>
              <a:t>Nodular</a:t>
            </a:r>
            <a:endParaRPr lang="ru-RU" altLang="ru-RU" sz="2200">
              <a:latin typeface="Garamond" pitchFamily="18" charset="0"/>
            </a:endParaRPr>
          </a:p>
          <a:p>
            <a:pPr marL="609600" indent="-609600">
              <a:buClr>
                <a:schemeClr val="tx1"/>
              </a:buClr>
              <a:buFontTx/>
              <a:buAutoNum type="arabicPeriod"/>
            </a:pPr>
            <a:r>
              <a:rPr lang="en-US" altLang="ru-RU" sz="2200">
                <a:latin typeface="Garamond" pitchFamily="18" charset="0"/>
              </a:rPr>
              <a:t>Diffuse</a:t>
            </a:r>
            <a:endParaRPr lang="ru-RU" altLang="ru-RU" sz="2200">
              <a:latin typeface="Garamond" pitchFamily="18" charset="0"/>
            </a:endParaRPr>
          </a:p>
          <a:p>
            <a:pPr marL="609600" indent="-609600">
              <a:buClr>
                <a:schemeClr val="tx1"/>
              </a:buClr>
              <a:buFont typeface="Wingdings" pitchFamily="2" charset="2"/>
              <a:buChar char="Ш"/>
            </a:pPr>
            <a:r>
              <a:rPr lang="en-US" altLang="ru-RU" sz="2200">
                <a:latin typeface="Garamond" pitchFamily="18" charset="0"/>
              </a:rPr>
              <a:t>Infiltrative</a:t>
            </a:r>
            <a:endParaRPr lang="ru-RU" altLang="ru-RU" sz="2200">
              <a:latin typeface="Garamond" pitchFamily="18" charset="0"/>
            </a:endParaRPr>
          </a:p>
          <a:p>
            <a:pPr marL="609600" indent="-609600">
              <a:buClr>
                <a:schemeClr val="tx1"/>
              </a:buClr>
              <a:buFont typeface="Wingdings" pitchFamily="2" charset="2"/>
              <a:buChar char="Ш"/>
            </a:pPr>
            <a:r>
              <a:rPr lang="en-US" altLang="ru-RU" sz="2200">
                <a:latin typeface="Garamond" pitchFamily="18" charset="0"/>
              </a:rPr>
              <a:t>Edema</a:t>
            </a:r>
            <a:endParaRPr lang="ru-RU" altLang="ru-RU" sz="2200">
              <a:latin typeface="Garamond" pitchFamily="18" charset="0"/>
            </a:endParaRPr>
          </a:p>
          <a:p>
            <a:pPr marL="609600" indent="-609600">
              <a:buClr>
                <a:schemeClr val="tx1"/>
              </a:buClr>
              <a:buFont typeface="Wingdings" pitchFamily="2" charset="2"/>
              <a:buChar char="Ш"/>
            </a:pPr>
            <a:r>
              <a:rPr lang="en-US" altLang="ru-RU" sz="2200">
                <a:latin typeface="Garamond" pitchFamily="18" charset="0"/>
              </a:rPr>
              <a:t>As Mastitis</a:t>
            </a:r>
            <a:endParaRPr lang="ru-RU" altLang="ru-RU" sz="2200">
              <a:latin typeface="Garamond" pitchFamily="18" charset="0"/>
            </a:endParaRPr>
          </a:p>
          <a:p>
            <a:pPr marL="609600" indent="-609600">
              <a:buClr>
                <a:schemeClr val="tx1"/>
              </a:buClr>
              <a:buFont typeface="Wingdings" pitchFamily="2" charset="2"/>
              <a:buChar char="Ш"/>
            </a:pPr>
            <a:r>
              <a:rPr lang="en-US" altLang="ru-RU" sz="2200">
                <a:latin typeface="Garamond" pitchFamily="18" charset="0"/>
              </a:rPr>
              <a:t>As erysipelas</a:t>
            </a:r>
            <a:endParaRPr lang="ru-RU" altLang="ru-RU" sz="2200">
              <a:latin typeface="Garamond" pitchFamily="18" charset="0"/>
            </a:endParaRPr>
          </a:p>
          <a:p>
            <a:pPr marL="609600" indent="-609600">
              <a:buClr>
                <a:schemeClr val="tx1"/>
              </a:buClr>
              <a:buFont typeface="Wingdings" pitchFamily="2" charset="2"/>
              <a:buChar char="Ш"/>
            </a:pPr>
            <a:r>
              <a:rPr lang="en-US" altLang="ru-RU" sz="2200">
                <a:latin typeface="Garamond" pitchFamily="18" charset="0"/>
              </a:rPr>
              <a:t>Shell-form</a:t>
            </a:r>
            <a:endParaRPr lang="ru-RU" altLang="ru-RU" sz="2200">
              <a:latin typeface="Garamond" pitchFamily="18" charset="0"/>
            </a:endParaRPr>
          </a:p>
          <a:p>
            <a:pPr marL="609600" indent="-609600">
              <a:buClr>
                <a:schemeClr val="tx1"/>
              </a:buClr>
              <a:buFontTx/>
              <a:buNone/>
            </a:pPr>
            <a:r>
              <a:rPr lang="ru-RU" altLang="ru-RU" sz="2200">
                <a:latin typeface="Garamond" pitchFamily="18" charset="0"/>
              </a:rPr>
              <a:t>3.     </a:t>
            </a:r>
            <a:r>
              <a:rPr lang="en-US" altLang="ru-RU" sz="2200">
                <a:latin typeface="Garamond" pitchFamily="18" charset="0"/>
              </a:rPr>
              <a:t>Atypical form </a:t>
            </a:r>
            <a:r>
              <a:rPr lang="ru-RU" altLang="ru-RU" sz="2200">
                <a:latin typeface="Garamond" pitchFamily="18" charset="0"/>
              </a:rPr>
              <a:t> </a:t>
            </a:r>
          </a:p>
        </p:txBody>
      </p:sp>
      <p:pic>
        <p:nvPicPr>
          <p:cNvPr id="30724" name="Picture 4" descr="ab7c9bb31c2776d5e287f26e8744cf56"/>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084888" y="4675188"/>
            <a:ext cx="2879725" cy="2000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5" name="Picture 5" descr="1235899974"/>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084888" y="2420938"/>
            <a:ext cx="2879725" cy="2151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6" name="Picture 6" descr="after_photo_r2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1916113"/>
            <a:ext cx="2397125" cy="2484437"/>
          </a:xfrm>
          <a:prstGeom prst="rect">
            <a:avLst/>
          </a:prstGeom>
          <a:noFill/>
          <a:extLst>
            <a:ext uri="{909E8E84-426E-40DD-AFC4-6F175D3DCCD1}">
              <a14:hiddenFill xmlns:a14="http://schemas.microsoft.com/office/drawing/2010/main">
                <a:solidFill>
                  <a:srgbClr val="FFFFFF"/>
                </a:solidFill>
              </a14:hiddenFill>
            </a:ext>
          </a:extLst>
        </p:spPr>
      </p:pic>
      <p:pic>
        <p:nvPicPr>
          <p:cNvPr id="30727" name="Picture 7" descr="ctvby_rakmolzhelezy_07_0x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888" y="0"/>
            <a:ext cx="2884487" cy="2308225"/>
          </a:xfrm>
          <a:prstGeom prst="rect">
            <a:avLst/>
          </a:prstGeom>
          <a:noFill/>
          <a:extLst>
            <a:ext uri="{909E8E84-426E-40DD-AFC4-6F175D3DCCD1}">
              <a14:hiddenFill xmlns:a14="http://schemas.microsoft.com/office/drawing/2010/main">
                <a:solidFill>
                  <a:srgbClr val="FFFFFF"/>
                </a:solidFill>
              </a14:hiddenFill>
            </a:ext>
          </a:extLst>
        </p:spPr>
      </p:pic>
      <p:pic>
        <p:nvPicPr>
          <p:cNvPr id="30728" name="Picture 8" descr="rozhis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575" y="4652963"/>
            <a:ext cx="2736850" cy="2052637"/>
          </a:xfrm>
          <a:prstGeom prst="rect">
            <a:avLst/>
          </a:prstGeom>
          <a:noFill/>
          <a:extLst>
            <a:ext uri="{909E8E84-426E-40DD-AFC4-6F175D3DCCD1}">
              <a14:hiddenFill xmlns:a14="http://schemas.microsoft.com/office/drawing/2010/main">
                <a:solidFill>
                  <a:srgbClr val="FFFFFF"/>
                </a:solidFill>
              </a14:hiddenFill>
            </a:ext>
          </a:extLst>
        </p:spPr>
      </p:pic>
      <p:pic>
        <p:nvPicPr>
          <p:cNvPr id="30729" name="Picture 9" descr="Pedzheta_ra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4624388"/>
            <a:ext cx="2736850" cy="20526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descr="imgMaleBreastCance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95288" y="404813"/>
            <a:ext cx="4537075" cy="4552950"/>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748" name="Picture 4" descr="рак у мужчин"/>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3438" y="3573463"/>
            <a:ext cx="3816350" cy="286226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altLang="ru-RU"/>
              <a:t>Biopsy Techniques </a:t>
            </a:r>
          </a:p>
        </p:txBody>
      </p:sp>
      <p:sp>
        <p:nvSpPr>
          <p:cNvPr id="193539" name="Rectangle 3"/>
          <p:cNvSpPr>
            <a:spLocks noGrp="1" noChangeArrowheads="1"/>
          </p:cNvSpPr>
          <p:nvPr>
            <p:ph type="body" idx="1"/>
          </p:nvPr>
        </p:nvSpPr>
        <p:spPr>
          <a:xfrm>
            <a:off x="954088" y="1600200"/>
            <a:ext cx="7100887" cy="3771900"/>
          </a:xfrm>
        </p:spPr>
        <p:txBody>
          <a:bodyPr/>
          <a:lstStyle/>
          <a:p>
            <a:r>
              <a:rPr lang="en-US" altLang="ru-RU" sz="3600"/>
              <a:t>Fine Needle Aspiration</a:t>
            </a:r>
          </a:p>
          <a:p>
            <a:pPr lvl="1"/>
            <a:r>
              <a:rPr lang="en-US" altLang="ru-RU"/>
              <a:t>Cytology vs. Histology</a:t>
            </a:r>
          </a:p>
          <a:p>
            <a:pPr lvl="1"/>
            <a:r>
              <a:rPr lang="en-US" altLang="ru-RU" i="1"/>
              <a:t>Significant</a:t>
            </a:r>
            <a:r>
              <a:rPr lang="en-US" altLang="ru-RU"/>
              <a:t> insufficient sampling</a:t>
            </a:r>
          </a:p>
          <a:p>
            <a:pPr lvl="1"/>
            <a:r>
              <a:rPr lang="en-US" altLang="ru-RU"/>
              <a:t>Unable to differentiate in-situ from invasive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altLang="ru-RU" sz="3600">
                <a:solidFill>
                  <a:schemeClr val="tx1"/>
                </a:solidFill>
              </a:rPr>
              <a:t>Examples of Ductal Cells Under a Microscope</a:t>
            </a:r>
          </a:p>
        </p:txBody>
      </p:sp>
      <p:pic>
        <p:nvPicPr>
          <p:cNvPr id="194563" name="Picture 3" descr="Benign, D-02A, smaller"/>
          <p:cNvPicPr>
            <a:picLocks noGrp="1" noChangeAspect="1" noChangeArrowheads="1"/>
          </p:cNvPicPr>
          <p:nvPr>
            <p:ph type="chart" sz="half" idx="1"/>
          </p:nvPr>
        </p:nvPicPr>
        <p:blipFill>
          <a:blip r:embed="rId2" cstate="print">
            <a:extLst>
              <a:ext uri="{28A0092B-C50C-407E-A947-70E740481C1C}">
                <a14:useLocalDpi xmlns:a14="http://schemas.microsoft.com/office/drawing/2010/main" val="0"/>
              </a:ext>
            </a:extLst>
          </a:blip>
          <a:srcRect/>
          <a:stretch>
            <a:fillRect/>
          </a:stretch>
        </p:blipFill>
        <p:spPr>
          <a:xfrm>
            <a:off x="457200" y="2270125"/>
            <a:ext cx="4030663" cy="3673475"/>
          </a:xfrm>
        </p:spPr>
      </p:pic>
      <p:pic>
        <p:nvPicPr>
          <p:cNvPr id="194564" name="Picture 4" descr="Malignant, D-06B"/>
          <p:cNvPicPr>
            <a:picLocks noGrp="1" noChangeArrowheads="1"/>
          </p:cNvPicPr>
          <p:nvPr>
            <p:ph type="body" sz="half" idx="2"/>
          </p:nvPr>
        </p:nvPicPr>
        <p:blipFill>
          <a:blip r:embed="rId3" cstate="print">
            <a:extLst>
              <a:ext uri="{28A0092B-C50C-407E-A947-70E740481C1C}">
                <a14:useLocalDpi xmlns:a14="http://schemas.microsoft.com/office/drawing/2010/main" val="0"/>
              </a:ext>
            </a:extLst>
          </a:blip>
          <a:srcRect/>
          <a:stretch>
            <a:fillRect/>
          </a:stretch>
        </p:blipFill>
        <p:spPr>
          <a:xfrm>
            <a:off x="4654550" y="2270125"/>
            <a:ext cx="4032250" cy="3733800"/>
          </a:xfrm>
        </p:spPr>
      </p:pic>
      <p:sp>
        <p:nvSpPr>
          <p:cNvPr id="194565" name="Rectangle 5"/>
          <p:cNvSpPr>
            <a:spLocks noChangeArrowheads="1"/>
          </p:cNvSpPr>
          <p:nvPr/>
        </p:nvSpPr>
        <p:spPr bwMode="auto">
          <a:xfrm>
            <a:off x="2362200" y="1981200"/>
            <a:ext cx="1352550" cy="457200"/>
          </a:xfrm>
          <a:prstGeom prst="rect">
            <a:avLst/>
          </a:prstGeom>
          <a:noFill/>
          <a:ln>
            <a:noFill/>
          </a:ln>
          <a:effectLst/>
          <a:extLst>
            <a:ext uri="{909E8E84-426E-40DD-AFC4-6F175D3DCCD1}">
              <a14:hiddenFill xmlns:a14="http://schemas.microsoft.com/office/drawing/2010/main">
                <a:solidFill>
                  <a:srgbClr val="FF99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2021404" algn="ctr" rotWithShape="0">
                    <a:srgbClr val="C0C0C0"/>
                  </a:outerShdw>
                </a:effectLst>
              </a14:hiddenEffects>
            </a:ext>
          </a:extLst>
        </p:spPr>
        <p:txBody>
          <a:bodyPr wrap="none">
            <a:spAutoFit/>
          </a:bodyPr>
          <a:lstStyle/>
          <a:p>
            <a:pPr eaLnBrk="0" hangingPunct="0"/>
            <a:r>
              <a:rPr lang="en-US" altLang="ru-RU" sz="2400"/>
              <a:t>BENIGN</a:t>
            </a:r>
          </a:p>
        </p:txBody>
      </p:sp>
      <p:sp>
        <p:nvSpPr>
          <p:cNvPr id="194566" name="Rectangle 6"/>
          <p:cNvSpPr>
            <a:spLocks noChangeArrowheads="1"/>
          </p:cNvSpPr>
          <p:nvPr/>
        </p:nvSpPr>
        <p:spPr bwMode="auto">
          <a:xfrm>
            <a:off x="5867400" y="1981200"/>
            <a:ext cx="1962150" cy="457200"/>
          </a:xfrm>
          <a:prstGeom prst="rect">
            <a:avLst/>
          </a:prstGeom>
          <a:noFill/>
          <a:ln>
            <a:noFill/>
          </a:ln>
          <a:effectLst/>
          <a:extLst>
            <a:ext uri="{909E8E84-426E-40DD-AFC4-6F175D3DCCD1}">
              <a14:hiddenFill xmlns:a14="http://schemas.microsoft.com/office/drawing/2010/main">
                <a:solidFill>
                  <a:srgbClr val="FF99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2021404" algn="ctr" rotWithShape="0">
                    <a:srgbClr val="C0C0C0"/>
                  </a:outerShdw>
                </a:effectLst>
              </a14:hiddenEffects>
            </a:ext>
          </a:extLst>
        </p:spPr>
        <p:txBody>
          <a:bodyPr wrap="none">
            <a:spAutoFit/>
          </a:bodyPr>
          <a:lstStyle/>
          <a:p>
            <a:pPr eaLnBrk="0" hangingPunct="0"/>
            <a:r>
              <a:rPr lang="en-US" altLang="ru-RU" sz="2400"/>
              <a:t>MALIGNANT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altLang="ru-RU"/>
              <a:t>Tru-Cut</a:t>
            </a:r>
          </a:p>
        </p:txBody>
      </p:sp>
      <p:sp>
        <p:nvSpPr>
          <p:cNvPr id="195587" name="Rectangle 3"/>
          <p:cNvSpPr>
            <a:spLocks noGrp="1" noChangeArrowheads="1"/>
          </p:cNvSpPr>
          <p:nvPr>
            <p:ph type="body" idx="1"/>
          </p:nvPr>
        </p:nvSpPr>
        <p:spPr>
          <a:xfrm>
            <a:off x="1752600" y="1676400"/>
            <a:ext cx="6402388" cy="4114800"/>
          </a:xfrm>
        </p:spPr>
        <p:txBody>
          <a:bodyPr/>
          <a:lstStyle/>
          <a:p>
            <a:r>
              <a:rPr lang="en-US" altLang="ru-RU" sz="2800"/>
              <a:t>Histology</a:t>
            </a:r>
          </a:p>
          <a:p>
            <a:r>
              <a:rPr lang="en-US" altLang="ru-RU" sz="2800"/>
              <a:t>More definitive compared to FNA</a:t>
            </a:r>
          </a:p>
          <a:p>
            <a:r>
              <a:rPr lang="en-US" altLang="ru-RU" sz="2800"/>
              <a:t>Small fragmented samples</a:t>
            </a:r>
          </a:p>
          <a:p>
            <a:r>
              <a:rPr lang="en-US" altLang="ru-RU" sz="2800"/>
              <a:t>Multiple insertions/re-insertion's</a:t>
            </a:r>
          </a:p>
          <a:p>
            <a:endParaRPr lang="en-US" altLang="ru-RU"/>
          </a:p>
          <a:p>
            <a:pPr lvl="1"/>
            <a:endParaRPr lang="en-US" altLang="ru-RU"/>
          </a:p>
        </p:txBody>
      </p:sp>
      <p:pic>
        <p:nvPicPr>
          <p:cNvPr id="195588" name="Picture 4"/>
          <p:cNvPicPr>
            <a:picLocks noChangeAspect="1" noChangeArrowheads="1"/>
          </p:cNvPicPr>
          <p:nvPr/>
        </p:nvPicPr>
        <p:blipFill>
          <a:blip r:embed="rId2">
            <a:extLst>
              <a:ext uri="{28A0092B-C50C-407E-A947-70E740481C1C}">
                <a14:useLocalDpi xmlns:a14="http://schemas.microsoft.com/office/drawing/2010/main" val="0"/>
              </a:ext>
            </a:extLst>
          </a:blip>
          <a:srcRect l="8640" t="11902" r="16446" b="7361"/>
          <a:stretch>
            <a:fillRect/>
          </a:stretch>
        </p:blipFill>
        <p:spPr bwMode="auto">
          <a:xfrm>
            <a:off x="3048000" y="3886200"/>
            <a:ext cx="3200400" cy="2298700"/>
          </a:xfrm>
          <a:prstGeom prst="rect">
            <a:avLst/>
          </a:prstGeom>
          <a:noFill/>
          <a:ln w="12700">
            <a:solidFill>
              <a:schemeClr val="folHlink"/>
            </a:solidFill>
            <a:miter lim="800000"/>
            <a:headEnd type="none" w="sm" len="sm"/>
            <a:tailEnd type="none" w="sm" len="sm"/>
          </a:ln>
          <a:effectLst>
            <a:outerShdw dist="107763" dir="2700000" algn="ctr" rotWithShape="0">
              <a:srgbClr val="000000"/>
            </a:outerShdw>
          </a:effectLst>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algn="l"/>
            <a:r>
              <a:rPr lang="en-US" altLang="ru-RU"/>
              <a:t> Vacuum-Assisted Mammotome</a:t>
            </a:r>
          </a:p>
        </p:txBody>
      </p:sp>
      <p:sp>
        <p:nvSpPr>
          <p:cNvPr id="196611" name="Rectangle 3"/>
          <p:cNvSpPr>
            <a:spLocks noGrp="1" noChangeArrowheads="1"/>
          </p:cNvSpPr>
          <p:nvPr>
            <p:ph type="body" sz="half" idx="1"/>
          </p:nvPr>
        </p:nvSpPr>
        <p:spPr>
          <a:xfrm>
            <a:off x="457200" y="1600200"/>
            <a:ext cx="4033838" cy="4525963"/>
          </a:xfrm>
        </p:spPr>
        <p:txBody>
          <a:bodyPr/>
          <a:lstStyle/>
          <a:p>
            <a:r>
              <a:rPr lang="en-US" altLang="ru-RU" sz="2800"/>
              <a:t>Histology</a:t>
            </a:r>
          </a:p>
          <a:p>
            <a:r>
              <a:rPr lang="en-US" altLang="ru-RU" sz="2800"/>
              <a:t>Large, contiguous tissue samples</a:t>
            </a:r>
          </a:p>
          <a:p>
            <a:r>
              <a:rPr lang="en-US" altLang="ru-RU" sz="2800"/>
              <a:t>Single insertion</a:t>
            </a:r>
          </a:p>
          <a:p>
            <a:r>
              <a:rPr lang="en-US" altLang="ru-RU" sz="2800"/>
              <a:t>Can mark biopsy site</a:t>
            </a:r>
          </a:p>
          <a:p>
            <a:r>
              <a:rPr lang="en-US" altLang="ru-RU" sz="2800"/>
              <a:t>2-3 mm skin incision – sutureless	</a:t>
            </a:r>
          </a:p>
          <a:p>
            <a:endParaRPr lang="en-US" altLang="ru-RU" sz="2800"/>
          </a:p>
          <a:p>
            <a:endParaRPr lang="en-US" altLang="ru-RU" sz="2800"/>
          </a:p>
        </p:txBody>
      </p:sp>
      <p:pic>
        <p:nvPicPr>
          <p:cNvPr id="196612" name="Picture 4"/>
          <p:cNvPicPr>
            <a:picLocks noGrp="1" noChangeAspect="1" noChangeArrowheads="1"/>
          </p:cNvPicPr>
          <p:nvPr>
            <p:ph type="clipArt" sz="half" idx="2"/>
          </p:nvPr>
        </p:nvPicPr>
        <p:blipFill>
          <a:blip r:embed="rId2">
            <a:lum bright="20000"/>
            <a:extLst>
              <a:ext uri="{28A0092B-C50C-407E-A947-70E740481C1C}">
                <a14:useLocalDpi xmlns:a14="http://schemas.microsoft.com/office/drawing/2010/main" val="0"/>
              </a:ext>
            </a:extLst>
          </a:blip>
          <a:srcRect/>
          <a:stretch>
            <a:fillRect/>
          </a:stretch>
        </p:blipFill>
        <p:spPr>
          <a:xfrm>
            <a:off x="4648200" y="2057400"/>
            <a:ext cx="3810000" cy="4114800"/>
          </a:xfrm>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altLang="ru-RU" sz="4000" b="1">
                <a:effectLst>
                  <a:outerShdw blurRad="38100" dist="38100" dir="2700000" algn="tl">
                    <a:srgbClr val="C0C0C0"/>
                  </a:outerShdw>
                </a:effectLst>
              </a:rPr>
              <a:t>Core biopsy samples </a:t>
            </a:r>
          </a:p>
        </p:txBody>
      </p:sp>
      <p:pic>
        <p:nvPicPr>
          <p:cNvPr id="197635" name="Picture 3" descr="SPECI"/>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141413" y="2081213"/>
            <a:ext cx="7697787" cy="3914775"/>
          </a:xfrm>
          <a:noFill/>
          <a:ln/>
          <a:effectLst>
            <a:outerShdw dist="170861" dir="2880767" algn="ctr" rotWithShape="0">
              <a:schemeClr val="accent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ltLang="ru-RU"/>
              <a:t>Screening Mammogram</a:t>
            </a:r>
          </a:p>
        </p:txBody>
      </p:sp>
      <p:sp>
        <p:nvSpPr>
          <p:cNvPr id="198659" name="Rectangle 3"/>
          <p:cNvSpPr>
            <a:spLocks noGrp="1" noChangeArrowheads="1"/>
          </p:cNvSpPr>
          <p:nvPr>
            <p:ph type="body" sz="half" idx="1"/>
          </p:nvPr>
        </p:nvSpPr>
        <p:spPr>
          <a:xfrm>
            <a:off x="457200" y="1600200"/>
            <a:ext cx="4033838" cy="4525963"/>
          </a:xfrm>
        </p:spPr>
        <p:txBody>
          <a:bodyPr/>
          <a:lstStyle/>
          <a:p>
            <a:r>
              <a:rPr lang="en-US" altLang="ru-RU" sz="2800"/>
              <a:t>Can identify abnormal mass or calcification</a:t>
            </a:r>
          </a:p>
          <a:p>
            <a:r>
              <a:rPr lang="en-US" altLang="ru-RU" sz="2800"/>
              <a:t>Biopsy under mammogram guidance</a:t>
            </a:r>
          </a:p>
          <a:p>
            <a:r>
              <a:rPr lang="en-US" altLang="ru-RU" sz="2800"/>
              <a:t>Stereotactic biopsy or excisional biopsy guided by wire placement</a:t>
            </a:r>
          </a:p>
        </p:txBody>
      </p:sp>
      <p:sp>
        <p:nvSpPr>
          <p:cNvPr id="198660" name="Rectangle 4"/>
          <p:cNvSpPr>
            <a:spLocks noGrp="1" noChangeArrowheads="1" noTextEdit="1"/>
          </p:cNvSpPr>
          <p:nvPr>
            <p:ph type="clipArt" sz="half" idx="2"/>
          </p:nvPr>
        </p:nvSpPr>
        <p:spPr>
          <a:xfrm>
            <a:off x="4652963" y="1600200"/>
            <a:ext cx="4033837" cy="4525963"/>
          </a:xfrm>
        </p:spPr>
      </p:sp>
      <p:pic>
        <p:nvPicPr>
          <p:cNvPr id="198661" name="Picture 5" descr="DSC000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981200"/>
            <a:ext cx="38100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9968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99684" name="Rectangle 4"/>
          <p:cNvSpPr>
            <a:spLocks noGrp="1" noChangeArrowheads="1"/>
          </p:cNvSpPr>
          <p:nvPr>
            <p:ph type="title"/>
          </p:nvPr>
        </p:nvSpPr>
        <p:spPr/>
        <p:txBody>
          <a:bodyPr/>
          <a:lstStyle/>
          <a:p>
            <a:r>
              <a:rPr lang="en-US" altLang="ru-RU"/>
              <a:t>Stereotactic Breast Biopsy</a:t>
            </a:r>
          </a:p>
        </p:txBody>
      </p:sp>
      <p:sp>
        <p:nvSpPr>
          <p:cNvPr id="199685" name="Rectangle 5"/>
          <p:cNvSpPr>
            <a:spLocks noGrp="1" noChangeArrowheads="1"/>
          </p:cNvSpPr>
          <p:nvPr>
            <p:ph type="body" idx="1"/>
          </p:nvPr>
        </p:nvSpPr>
        <p:spPr>
          <a:xfrm>
            <a:off x="1524000" y="1524000"/>
            <a:ext cx="6707188" cy="3810000"/>
          </a:xfrm>
        </p:spPr>
        <p:txBody>
          <a:bodyPr/>
          <a:lstStyle/>
          <a:p>
            <a:endParaRPr lang="uk-UA" altLang="ru-RU"/>
          </a:p>
        </p:txBody>
      </p:sp>
      <p:pic>
        <p:nvPicPr>
          <p:cNvPr id="199686"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514600"/>
            <a:ext cx="4953000" cy="3124200"/>
          </a:xfrm>
          <a:prstGeom prst="rect">
            <a:avLst/>
          </a:prstGeom>
          <a:noFill/>
          <a:ln w="12700">
            <a:solidFill>
              <a:schemeClr val="tx2"/>
            </a:solidFill>
            <a:miter lim="800000"/>
            <a:headEnd/>
            <a:tailEnd/>
          </a:ln>
          <a:effectLst>
            <a:outerShdw dist="269408" dir="2700000" algn="ctr" rotWithShape="0">
              <a:srgbClr val="000000"/>
            </a:outerShdw>
          </a:effectLst>
          <a:extLst>
            <a:ext uri="{909E8E84-426E-40DD-AFC4-6F175D3DCCD1}">
              <a14:hiddenFill xmlns:a14="http://schemas.microsoft.com/office/drawing/2010/main">
                <a:solidFill>
                  <a:schemeClr val="accent1"/>
                </a:solidFill>
              </a14:hiddenFill>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altLang="ru-RU"/>
              <a:t>Calcifications</a:t>
            </a:r>
          </a:p>
        </p:txBody>
      </p:sp>
      <p:sp>
        <p:nvSpPr>
          <p:cNvPr id="200707" name="Rectangle 3"/>
          <p:cNvSpPr>
            <a:spLocks noGrp="1" noChangeArrowheads="1"/>
          </p:cNvSpPr>
          <p:nvPr>
            <p:ph type="body" sz="half" idx="1"/>
          </p:nvPr>
        </p:nvSpPr>
        <p:spPr>
          <a:xfrm>
            <a:off x="457200" y="1600200"/>
            <a:ext cx="4033838" cy="4525963"/>
          </a:xfrm>
        </p:spPr>
        <p:txBody>
          <a:bodyPr/>
          <a:lstStyle/>
          <a:p>
            <a:endParaRPr lang="uk-UA" altLang="ru-RU" sz="2800"/>
          </a:p>
        </p:txBody>
      </p:sp>
      <p:pic>
        <p:nvPicPr>
          <p:cNvPr id="200708" name="Picture 4" descr="DSC00096"/>
          <p:cNvPicPr>
            <a:picLocks noGrp="1" noChangeAspect="1" noChangeArrowheads="1"/>
          </p:cNvPicPr>
          <p:nvPr>
            <p:ph type="clipArt" sz="half" idx="2"/>
          </p:nvPr>
        </p:nvPicPr>
        <p:blipFill>
          <a:blip r:embed="rId2">
            <a:lum bright="18000"/>
            <a:extLst>
              <a:ext uri="{28A0092B-C50C-407E-A947-70E740481C1C}">
                <a14:useLocalDpi xmlns:a14="http://schemas.microsoft.com/office/drawing/2010/main" val="0"/>
              </a:ext>
            </a:extLst>
          </a:blip>
          <a:srcRect/>
          <a:stretch>
            <a:fillRect/>
          </a:stretch>
        </p:blipFill>
        <p:spPr>
          <a:xfrm>
            <a:off x="2057400" y="1944688"/>
            <a:ext cx="5867400" cy="4033837"/>
          </a:xfrm>
        </p:spPr>
      </p:pic>
      <p:sp>
        <p:nvSpPr>
          <p:cNvPr id="200709" name="Line 5"/>
          <p:cNvSpPr>
            <a:spLocks noChangeShapeType="1"/>
          </p:cNvSpPr>
          <p:nvPr/>
        </p:nvSpPr>
        <p:spPr bwMode="auto">
          <a:xfrm flipH="1">
            <a:off x="6324600" y="2667000"/>
            <a:ext cx="838200" cy="1143000"/>
          </a:xfrm>
          <a:prstGeom prst="line">
            <a:avLst/>
          </a:prstGeom>
          <a:noFill/>
          <a:ln w="762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altLang="ru-RU"/>
              <a:t>Intraductal Hyperplasia</a:t>
            </a:r>
          </a:p>
        </p:txBody>
      </p:sp>
      <p:sp>
        <p:nvSpPr>
          <p:cNvPr id="201731" name="Rectangle 3"/>
          <p:cNvSpPr>
            <a:spLocks noGrp="1" noChangeArrowheads="1"/>
          </p:cNvSpPr>
          <p:nvPr>
            <p:ph type="body" sz="half" idx="1"/>
          </p:nvPr>
        </p:nvSpPr>
        <p:spPr>
          <a:xfrm>
            <a:off x="457200" y="1600200"/>
            <a:ext cx="4033838" cy="4525963"/>
          </a:xfrm>
        </p:spPr>
        <p:txBody>
          <a:bodyPr/>
          <a:lstStyle/>
          <a:p>
            <a:r>
              <a:rPr lang="en-US" altLang="ru-RU" sz="2800"/>
              <a:t>No atypia</a:t>
            </a:r>
          </a:p>
          <a:p>
            <a:r>
              <a:rPr lang="en-US" altLang="ru-RU" sz="2800"/>
              <a:t>proliferation of epithelial cells</a:t>
            </a:r>
          </a:p>
          <a:p>
            <a:r>
              <a:rPr lang="en-US" altLang="ru-RU" sz="2800"/>
              <a:t>varied size,shape</a:t>
            </a:r>
          </a:p>
          <a:p>
            <a:r>
              <a:rPr lang="en-US" altLang="ru-RU" sz="2800"/>
              <a:t>elongated secondary  spaces</a:t>
            </a:r>
          </a:p>
          <a:p>
            <a:r>
              <a:rPr lang="en-US" altLang="ru-RU" sz="2800"/>
              <a:t>low risk cancer</a:t>
            </a:r>
          </a:p>
        </p:txBody>
      </p:sp>
      <p:pic>
        <p:nvPicPr>
          <p:cNvPr id="201732" name="Picture 4" descr="DSC00082"/>
          <p:cNvPicPr>
            <a:picLocks noGrp="1" noChangeAspect="1" noChangeArrowheads="1"/>
          </p:cNvPicPr>
          <p:nvPr>
            <p:ph type="clipArt" sz="half" idx="2"/>
          </p:nvPr>
        </p:nvPicPr>
        <p:blipFill>
          <a:blip r:embed="rId2">
            <a:lum bright="12000" contrast="10000"/>
            <a:extLst>
              <a:ext uri="{28A0092B-C50C-407E-A947-70E740481C1C}">
                <a14:useLocalDpi xmlns:a14="http://schemas.microsoft.com/office/drawing/2010/main" val="0"/>
              </a:ext>
            </a:extLst>
          </a:blip>
          <a:srcRect/>
          <a:stretch>
            <a:fillRect/>
          </a:stretch>
        </p:blipFill>
        <p:spPr>
          <a:xfrm>
            <a:off x="4692650" y="1600200"/>
            <a:ext cx="3954463" cy="4525963"/>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ltLang="ru-RU"/>
              <a:t>Atypical Ductal Hyperplasia</a:t>
            </a:r>
          </a:p>
        </p:txBody>
      </p:sp>
      <p:sp>
        <p:nvSpPr>
          <p:cNvPr id="202755" name="Rectangle 3"/>
          <p:cNvSpPr>
            <a:spLocks noGrp="1" noChangeArrowheads="1"/>
          </p:cNvSpPr>
          <p:nvPr>
            <p:ph type="body" sz="half" idx="1"/>
          </p:nvPr>
        </p:nvSpPr>
        <p:spPr>
          <a:xfrm>
            <a:off x="457200" y="1600200"/>
            <a:ext cx="4033838" cy="4525963"/>
          </a:xfrm>
        </p:spPr>
        <p:txBody>
          <a:bodyPr/>
          <a:lstStyle/>
          <a:p>
            <a:r>
              <a:rPr lang="en-US" altLang="ru-RU" sz="2800"/>
              <a:t>Uniform cells with monotonous nuclei</a:t>
            </a:r>
          </a:p>
          <a:p>
            <a:r>
              <a:rPr lang="en-US" altLang="ru-RU" sz="2800"/>
              <a:t>lacks some features of DCIS -near periphery maintain orientation</a:t>
            </a:r>
          </a:p>
          <a:p>
            <a:r>
              <a:rPr lang="en-US" altLang="ru-RU" sz="2800"/>
              <a:t>three to five-fold increase risk of   breast cancer</a:t>
            </a:r>
          </a:p>
        </p:txBody>
      </p:sp>
      <p:pic>
        <p:nvPicPr>
          <p:cNvPr id="202756" name="Picture 4" descr="DSC00083"/>
          <p:cNvPicPr>
            <a:picLocks noGrp="1" noChangeAspect="1" noChangeArrowheads="1"/>
          </p:cNvPicPr>
          <p:nvPr>
            <p:ph type="clipArt" sz="half" idx="2"/>
          </p:nvPr>
        </p:nvPicPr>
        <p:blipFill>
          <a:blip r:embed="rId2">
            <a:lum bright="8000"/>
            <a:extLst>
              <a:ext uri="{28A0092B-C50C-407E-A947-70E740481C1C}">
                <a14:useLocalDpi xmlns:a14="http://schemas.microsoft.com/office/drawing/2010/main" val="0"/>
              </a:ext>
            </a:extLst>
          </a:blip>
          <a:srcRect/>
          <a:stretch>
            <a:fillRect/>
          </a:stretch>
        </p:blipFill>
        <p:spPr>
          <a:xfrm>
            <a:off x="4652963" y="1600200"/>
            <a:ext cx="4033837" cy="4441825"/>
          </a:xfrm>
        </p:spPr>
      </p:pic>
      <p:pic>
        <p:nvPicPr>
          <p:cNvPr id="202757" name="Picture 5" descr="DSC00102"/>
          <p:cNvPicPr>
            <a:picLocks noChangeAspect="1" noChangeArrowheads="1"/>
          </p:cNvPicPr>
          <p:nvPr/>
        </p:nvPicPr>
        <p:blipFill>
          <a:blip r:embed="rId3">
            <a:lum bright="4000"/>
            <a:extLst>
              <a:ext uri="{28A0092B-C50C-407E-A947-70E740481C1C}">
                <a14:useLocalDpi xmlns:a14="http://schemas.microsoft.com/office/drawing/2010/main" val="0"/>
              </a:ext>
            </a:extLst>
          </a:blip>
          <a:srcRect/>
          <a:stretch>
            <a:fillRect/>
          </a:stretch>
        </p:blipFill>
        <p:spPr bwMode="auto">
          <a:xfrm>
            <a:off x="4648200" y="1981200"/>
            <a:ext cx="38100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685800" y="609600"/>
            <a:ext cx="8001000" cy="1143000"/>
          </a:xfrm>
        </p:spPr>
        <p:txBody>
          <a:bodyPr/>
          <a:lstStyle/>
          <a:p>
            <a:r>
              <a:rPr lang="en-US" altLang="ru-RU"/>
              <a:t>Lobular Carcinoma in Situ (LCIS)</a:t>
            </a:r>
          </a:p>
        </p:txBody>
      </p:sp>
      <p:sp>
        <p:nvSpPr>
          <p:cNvPr id="203779" name="Rectangle 3"/>
          <p:cNvSpPr>
            <a:spLocks noGrp="1" noChangeArrowheads="1"/>
          </p:cNvSpPr>
          <p:nvPr>
            <p:ph type="body" sz="half" idx="1"/>
          </p:nvPr>
        </p:nvSpPr>
        <p:spPr>
          <a:xfrm>
            <a:off x="457200" y="1600200"/>
            <a:ext cx="4033838" cy="4525963"/>
          </a:xfrm>
        </p:spPr>
        <p:txBody>
          <a:bodyPr/>
          <a:lstStyle/>
          <a:p>
            <a:r>
              <a:rPr lang="en-US" altLang="ru-RU" sz="2800"/>
              <a:t>Acini of lobules filled with uniform tumor cells</a:t>
            </a:r>
          </a:p>
          <a:p>
            <a:r>
              <a:rPr lang="en-US" altLang="ru-RU" sz="2800"/>
              <a:t>Multicentric and bilateral</a:t>
            </a:r>
          </a:p>
          <a:p>
            <a:r>
              <a:rPr lang="en-US" altLang="ru-RU" sz="2800"/>
              <a:t>1% per year risk of invasive cancer in either breast</a:t>
            </a:r>
          </a:p>
        </p:txBody>
      </p:sp>
      <p:pic>
        <p:nvPicPr>
          <p:cNvPr id="203780" name="Picture 4" descr="DSC00103"/>
          <p:cNvPicPr>
            <a:picLocks noGrp="1" noChangeAspect="1" noChangeArrowheads="1"/>
          </p:cNvPicPr>
          <p:nvPr>
            <p:ph type="clipArt" sz="half" idx="2"/>
          </p:nvPr>
        </p:nvPicPr>
        <p:blipFill>
          <a:blip r:embed="rId2">
            <a:lum bright="14000"/>
            <a:extLst>
              <a:ext uri="{28A0092B-C50C-407E-A947-70E740481C1C}">
                <a14:useLocalDpi xmlns:a14="http://schemas.microsoft.com/office/drawing/2010/main" val="0"/>
              </a:ext>
            </a:extLst>
          </a:blip>
          <a:srcRect/>
          <a:stretch>
            <a:fillRect/>
          </a:stretch>
        </p:blipFill>
        <p:spPr>
          <a:xfrm>
            <a:off x="4652963" y="1684338"/>
            <a:ext cx="4033837" cy="4441825"/>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US" altLang="ru-RU"/>
              <a:t>Ductal Carcinoma in Situ (DCIS)</a:t>
            </a:r>
          </a:p>
        </p:txBody>
      </p:sp>
      <p:sp>
        <p:nvSpPr>
          <p:cNvPr id="204803" name="Rectangle 3"/>
          <p:cNvSpPr>
            <a:spLocks noGrp="1" noChangeArrowheads="1"/>
          </p:cNvSpPr>
          <p:nvPr>
            <p:ph type="body" sz="half" idx="1"/>
          </p:nvPr>
        </p:nvSpPr>
        <p:spPr>
          <a:xfrm>
            <a:off x="457200" y="1600200"/>
            <a:ext cx="4033838" cy="4525963"/>
          </a:xfrm>
        </p:spPr>
        <p:txBody>
          <a:bodyPr/>
          <a:lstStyle/>
          <a:p>
            <a:r>
              <a:rPr lang="en-US" altLang="ru-RU" sz="2800"/>
              <a:t>Comedo type -   central necrosis</a:t>
            </a:r>
          </a:p>
          <a:p>
            <a:r>
              <a:rPr lang="en-US" altLang="ru-RU" sz="2800"/>
              <a:t>Other types:</a:t>
            </a:r>
          </a:p>
          <a:p>
            <a:pPr lvl="1"/>
            <a:r>
              <a:rPr lang="en-US" altLang="ru-RU" sz="2400"/>
              <a:t>cribiform</a:t>
            </a:r>
          </a:p>
          <a:p>
            <a:pPr lvl="1"/>
            <a:r>
              <a:rPr lang="en-US" altLang="ru-RU" sz="2400"/>
              <a:t>micropapillary</a:t>
            </a:r>
          </a:p>
          <a:p>
            <a:pPr lvl="1"/>
            <a:r>
              <a:rPr lang="en-US" altLang="ru-RU" sz="2400"/>
              <a:t>papillary</a:t>
            </a:r>
          </a:p>
          <a:p>
            <a:pPr lvl="1"/>
            <a:r>
              <a:rPr lang="en-US" altLang="ru-RU" sz="2400"/>
              <a:t>solid</a:t>
            </a:r>
          </a:p>
          <a:p>
            <a:endParaRPr lang="en-US" altLang="ru-RU" sz="2800"/>
          </a:p>
        </p:txBody>
      </p:sp>
      <p:sp>
        <p:nvSpPr>
          <p:cNvPr id="204804" name="Rectangle 4"/>
          <p:cNvSpPr>
            <a:spLocks noGrp="1" noChangeAspect="1" noChangeArrowheads="1" noTextEdit="1"/>
          </p:cNvSpPr>
          <p:nvPr>
            <p:ph type="clipArt" sz="half" idx="2"/>
          </p:nvPr>
        </p:nvSpPr>
        <p:spPr>
          <a:xfrm>
            <a:off x="4652963" y="1600200"/>
            <a:ext cx="4033837" cy="4525963"/>
          </a:xfrm>
        </p:spPr>
      </p:sp>
      <p:pic>
        <p:nvPicPr>
          <p:cNvPr id="204805" name="Picture 5" descr="DSC00081"/>
          <p:cNvPicPr>
            <a:picLocks noChangeAspect="1" noChangeArrowheads="1"/>
          </p:cNvPicPr>
          <p:nvPr/>
        </p:nvPicPr>
        <p:blipFill>
          <a:blip r:embed="rId2">
            <a:lum bright="18000" contrast="10000"/>
            <a:extLst>
              <a:ext uri="{28A0092B-C50C-407E-A947-70E740481C1C}">
                <a14:useLocalDpi xmlns:a14="http://schemas.microsoft.com/office/drawing/2010/main" val="0"/>
              </a:ext>
            </a:extLst>
          </a:blip>
          <a:srcRect/>
          <a:stretch>
            <a:fillRect/>
          </a:stretch>
        </p:blipFill>
        <p:spPr bwMode="auto">
          <a:xfrm>
            <a:off x="3429000" y="1981200"/>
            <a:ext cx="5105400" cy="4302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altLang="ru-RU"/>
              <a:t>Infiltrating Ductal Cancer</a:t>
            </a:r>
          </a:p>
        </p:txBody>
      </p:sp>
      <p:sp>
        <p:nvSpPr>
          <p:cNvPr id="205827" name="Rectangle 3"/>
          <p:cNvSpPr>
            <a:spLocks noGrp="1" noChangeArrowheads="1"/>
          </p:cNvSpPr>
          <p:nvPr>
            <p:ph type="body" sz="half" idx="1"/>
          </p:nvPr>
        </p:nvSpPr>
        <p:spPr>
          <a:xfrm>
            <a:off x="457200" y="1600200"/>
            <a:ext cx="4033838" cy="4525963"/>
          </a:xfrm>
        </p:spPr>
        <p:txBody>
          <a:bodyPr/>
          <a:lstStyle/>
          <a:p>
            <a:r>
              <a:rPr lang="en-US" altLang="ru-RU" sz="2800"/>
              <a:t>most common type</a:t>
            </a:r>
          </a:p>
          <a:p>
            <a:r>
              <a:rPr lang="en-US" altLang="ru-RU" sz="2800"/>
              <a:t>well (gr I) to poorly (gr III) differentiated</a:t>
            </a:r>
          </a:p>
          <a:p>
            <a:r>
              <a:rPr lang="en-US" altLang="ru-RU" sz="2800"/>
              <a:t>Gr I tumor cells grow in glandular patterns</a:t>
            </a:r>
          </a:p>
          <a:p>
            <a:r>
              <a:rPr lang="en-US" altLang="ru-RU" sz="2800"/>
              <a:t>prognostic factors:</a:t>
            </a:r>
          </a:p>
          <a:p>
            <a:pPr lvl="1"/>
            <a:r>
              <a:rPr lang="en-US" altLang="ru-RU" sz="2400"/>
              <a:t>ER,PR, HER-2neu,p53</a:t>
            </a:r>
          </a:p>
          <a:p>
            <a:pPr lvl="1"/>
            <a:r>
              <a:rPr lang="en-US" altLang="ru-RU" sz="2400"/>
              <a:t>S-phase, ploidy </a:t>
            </a:r>
          </a:p>
          <a:p>
            <a:pPr lvl="1"/>
            <a:r>
              <a:rPr lang="en-US" altLang="ru-RU" sz="2400"/>
              <a:t>angiogenesis</a:t>
            </a:r>
          </a:p>
        </p:txBody>
      </p:sp>
      <p:pic>
        <p:nvPicPr>
          <p:cNvPr id="205828" name="Picture 4" descr="DSC00105"/>
          <p:cNvPicPr>
            <a:picLocks noGrp="1" noChangeAspect="1" noChangeArrowheads="1"/>
          </p:cNvPicPr>
          <p:nvPr>
            <p:ph type="clipArt" sz="half" idx="2"/>
          </p:nvPr>
        </p:nvPicPr>
        <p:blipFill>
          <a:blip r:embed="rId2">
            <a:lum bright="14000" contrast="6000"/>
            <a:extLst>
              <a:ext uri="{28A0092B-C50C-407E-A947-70E740481C1C}">
                <a14:useLocalDpi xmlns:a14="http://schemas.microsoft.com/office/drawing/2010/main" val="0"/>
              </a:ext>
            </a:extLst>
          </a:blip>
          <a:srcRect/>
          <a:stretch>
            <a:fillRect/>
          </a:stretch>
        </p:blipFill>
        <p:spPr>
          <a:xfrm>
            <a:off x="4800600" y="1981200"/>
            <a:ext cx="3733800" cy="4114800"/>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altLang="ru-RU"/>
              <a:t>Open Surgical Excision</a:t>
            </a:r>
          </a:p>
        </p:txBody>
      </p:sp>
      <p:sp>
        <p:nvSpPr>
          <p:cNvPr id="206851" name="Rectangle 3"/>
          <p:cNvSpPr>
            <a:spLocks noGrp="1" noChangeArrowheads="1"/>
          </p:cNvSpPr>
          <p:nvPr>
            <p:ph type="body" idx="1"/>
          </p:nvPr>
        </p:nvSpPr>
        <p:spPr/>
        <p:txBody>
          <a:bodyPr/>
          <a:lstStyle/>
          <a:p>
            <a:r>
              <a:rPr lang="en-US" altLang="ru-RU"/>
              <a:t> Performed in the OR</a:t>
            </a:r>
          </a:p>
          <a:p>
            <a:pPr lvl="1"/>
            <a:r>
              <a:rPr lang="en-US" altLang="ru-RU"/>
              <a:t>large skin incision</a:t>
            </a:r>
          </a:p>
          <a:p>
            <a:pPr lvl="1"/>
            <a:r>
              <a:rPr lang="en-US" altLang="ru-RU"/>
              <a:t>Local or General                                   Anesthesia</a:t>
            </a:r>
          </a:p>
        </p:txBody>
      </p:sp>
      <p:pic>
        <p:nvPicPr>
          <p:cNvPr id="206852" name="Picture 4" descr="MVC-003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286000"/>
            <a:ext cx="3124200" cy="2343150"/>
          </a:xfrm>
          <a:prstGeom prst="rect">
            <a:avLst/>
          </a:prstGeom>
          <a:noFill/>
          <a:ln w="9525">
            <a:solidFill>
              <a:schemeClr val="tx2"/>
            </a:solidFill>
            <a:miter lim="800000"/>
            <a:headEnd/>
            <a:tailEnd/>
          </a:ln>
          <a:effectLst>
            <a:outerShdw dist="107763" dir="2700000" algn="ctr" rotWithShape="0">
              <a:srgbClr val="000000"/>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1619672" y="457200"/>
            <a:ext cx="6096000" cy="1143000"/>
          </a:xfrm>
          <a:noFill/>
          <a:ln/>
        </p:spPr>
        <p:txBody>
          <a:bodyPr lIns="92075" tIns="46038" rIns="92075" bIns="46038"/>
          <a:lstStyle/>
          <a:p>
            <a:r>
              <a:rPr lang="en-US" altLang="ru-RU" b="1" i="1" dirty="0"/>
              <a:t>History of Treatment</a:t>
            </a:r>
            <a:endParaRPr lang="en-US" altLang="ru-RU" dirty="0"/>
          </a:p>
        </p:txBody>
      </p:sp>
      <p:sp>
        <p:nvSpPr>
          <p:cNvPr id="207875" name="Rectangle 3"/>
          <p:cNvSpPr>
            <a:spLocks noGrp="1" noChangeArrowheads="1"/>
          </p:cNvSpPr>
          <p:nvPr>
            <p:ph type="body" idx="1"/>
          </p:nvPr>
        </p:nvSpPr>
        <p:spPr>
          <a:noFill/>
          <a:ln/>
        </p:spPr>
        <p:txBody>
          <a:bodyPr lIns="92075" tIns="46038" rIns="92075" bIns="46038"/>
          <a:lstStyle/>
          <a:p>
            <a:r>
              <a:rPr lang="en-US" altLang="ru-RU"/>
              <a:t>1890’s - Halstead - Radical Mastectomy</a:t>
            </a:r>
          </a:p>
          <a:p>
            <a:r>
              <a:rPr lang="en-US" altLang="ru-RU"/>
              <a:t>1948 - Dyson and Patey - Modified Radical Mastectomy</a:t>
            </a:r>
          </a:p>
          <a:p>
            <a:r>
              <a:rPr lang="en-US" altLang="ru-RU"/>
              <a:t>1948 - McWhirter - Simple Mastectomy and radiation therapy</a:t>
            </a:r>
          </a:p>
          <a:p>
            <a:r>
              <a:rPr lang="en-US" altLang="ru-RU"/>
              <a:t>1990’s - Lumpectomy/Axillary node dissection and radiation therapy</a:t>
            </a:r>
          </a:p>
        </p:txBody>
      </p:sp>
    </p:spTree>
  </p:cSld>
  <p:clrMapOvr>
    <a:masterClrMapping/>
  </p:clrMapOvr>
  <p:transition>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r>
              <a:rPr lang="en-US" altLang="ru-RU"/>
              <a:t>Radical Mastectomy</a:t>
            </a:r>
          </a:p>
        </p:txBody>
      </p:sp>
      <p:sp>
        <p:nvSpPr>
          <p:cNvPr id="208899" name="Rectangle 3"/>
          <p:cNvSpPr>
            <a:spLocks noGrp="1" noChangeArrowheads="1"/>
          </p:cNvSpPr>
          <p:nvPr>
            <p:ph type="body" sz="half" idx="1"/>
          </p:nvPr>
        </p:nvSpPr>
        <p:spPr>
          <a:xfrm>
            <a:off x="457200" y="1600200"/>
            <a:ext cx="4033838" cy="4525963"/>
          </a:xfrm>
        </p:spPr>
        <p:txBody>
          <a:bodyPr/>
          <a:lstStyle/>
          <a:p>
            <a:r>
              <a:rPr lang="en-US" altLang="ru-RU" sz="2800"/>
              <a:t>Remove breast, axillary contents, pectoralis muscles</a:t>
            </a:r>
          </a:p>
          <a:p>
            <a:r>
              <a:rPr lang="en-US" altLang="ru-RU" sz="2800"/>
              <a:t>lymphedema of       left arm</a:t>
            </a:r>
          </a:p>
        </p:txBody>
      </p:sp>
      <p:pic>
        <p:nvPicPr>
          <p:cNvPr id="208901" name="Picture 5" descr="DSC00089"/>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4114800" y="2000250"/>
            <a:ext cx="4343400" cy="4095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altLang="ru-RU"/>
              <a:t>Axillary Node Dissection</a:t>
            </a:r>
          </a:p>
        </p:txBody>
      </p:sp>
      <p:sp>
        <p:nvSpPr>
          <p:cNvPr id="209923" name="Rectangle 3"/>
          <p:cNvSpPr>
            <a:spLocks noGrp="1" noChangeArrowheads="1"/>
          </p:cNvSpPr>
          <p:nvPr>
            <p:ph type="body" sz="half" idx="1"/>
          </p:nvPr>
        </p:nvSpPr>
        <p:spPr>
          <a:xfrm>
            <a:off x="457200" y="1600200"/>
            <a:ext cx="4033838" cy="4525963"/>
          </a:xfrm>
        </p:spPr>
        <p:txBody>
          <a:bodyPr/>
          <a:lstStyle/>
          <a:p>
            <a:r>
              <a:rPr lang="en-US" altLang="ru-RU" sz="2800"/>
              <a:t>Level I - lower axilla around tail of breast</a:t>
            </a:r>
          </a:p>
          <a:p>
            <a:r>
              <a:rPr lang="en-US" altLang="ru-RU" sz="2800"/>
              <a:t>Level II - nodes up to the axillary vein</a:t>
            </a:r>
          </a:p>
          <a:p>
            <a:r>
              <a:rPr lang="en-US" altLang="ru-RU" sz="2800"/>
              <a:t>Level III - nodes above axillary vein and under pectoralis</a:t>
            </a:r>
          </a:p>
        </p:txBody>
      </p:sp>
      <p:sp>
        <p:nvSpPr>
          <p:cNvPr id="209924" name="Rectangle 4"/>
          <p:cNvSpPr>
            <a:spLocks noGrp="1" noChangeArrowheads="1" noTextEdit="1"/>
          </p:cNvSpPr>
          <p:nvPr>
            <p:ph type="clipArt" sz="half" idx="2"/>
          </p:nvPr>
        </p:nvSpPr>
        <p:spPr>
          <a:xfrm>
            <a:off x="4652963" y="1600200"/>
            <a:ext cx="4033837" cy="4525963"/>
          </a:xfrm>
        </p:spPr>
      </p:sp>
      <p:pic>
        <p:nvPicPr>
          <p:cNvPr id="209925" name="Picture 5" descr="DSC00085"/>
          <p:cNvPicPr>
            <a:picLocks noChangeAspect="1" noChangeArrowheads="1"/>
          </p:cNvPicPr>
          <p:nvPr/>
        </p:nvPicPr>
        <p:blipFill>
          <a:blip r:embed="rId2">
            <a:lum bright="12000" contrast="8000"/>
            <a:extLst>
              <a:ext uri="{28A0092B-C50C-407E-A947-70E740481C1C}">
                <a14:useLocalDpi xmlns:a14="http://schemas.microsoft.com/office/drawing/2010/main" val="0"/>
              </a:ext>
            </a:extLst>
          </a:blip>
          <a:srcRect/>
          <a:stretch>
            <a:fillRect/>
          </a:stretch>
        </p:blipFill>
        <p:spPr bwMode="auto">
          <a:xfrm>
            <a:off x="4572000" y="1981200"/>
            <a:ext cx="38862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US" altLang="ru-RU"/>
              <a:t>Modified Radical Mastectomy</a:t>
            </a:r>
          </a:p>
        </p:txBody>
      </p:sp>
      <p:sp>
        <p:nvSpPr>
          <p:cNvPr id="210947" name="Rectangle 3"/>
          <p:cNvSpPr>
            <a:spLocks noGrp="1" noChangeArrowheads="1"/>
          </p:cNvSpPr>
          <p:nvPr>
            <p:ph type="body" sz="half" idx="1"/>
          </p:nvPr>
        </p:nvSpPr>
        <p:spPr>
          <a:xfrm>
            <a:off x="457200" y="1600200"/>
            <a:ext cx="4033838" cy="4525963"/>
          </a:xfrm>
        </p:spPr>
        <p:txBody>
          <a:bodyPr/>
          <a:lstStyle/>
          <a:p>
            <a:r>
              <a:rPr lang="en-US" altLang="ru-RU" sz="2800"/>
              <a:t>Excision of nipple  and areola</a:t>
            </a:r>
          </a:p>
          <a:p>
            <a:r>
              <a:rPr lang="en-US" altLang="ru-RU" sz="2800"/>
              <a:t>breast and axillary  nodes</a:t>
            </a:r>
          </a:p>
          <a:p>
            <a:r>
              <a:rPr lang="en-US" altLang="ru-RU" sz="2800"/>
              <a:t>leave pectoralis muscles</a:t>
            </a:r>
          </a:p>
        </p:txBody>
      </p:sp>
      <p:pic>
        <p:nvPicPr>
          <p:cNvPr id="210949" name="Picture 5" descr="DSC00086"/>
          <p:cNvPicPr>
            <a:picLocks noChangeAspect="1" noChangeArrowheads="1"/>
          </p:cNvPicPr>
          <p:nvPr/>
        </p:nvPicPr>
        <p:blipFill>
          <a:blip r:embed="rId2">
            <a:lum bright="20000" contrast="10000"/>
            <a:extLst>
              <a:ext uri="{28A0092B-C50C-407E-A947-70E740481C1C}">
                <a14:useLocalDpi xmlns:a14="http://schemas.microsoft.com/office/drawing/2010/main" val="0"/>
              </a:ext>
            </a:extLst>
          </a:blip>
          <a:srcRect/>
          <a:stretch>
            <a:fillRect/>
          </a:stretch>
        </p:blipFill>
        <p:spPr bwMode="auto">
          <a:xfrm>
            <a:off x="4038600" y="1981200"/>
            <a:ext cx="44196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ltLang="ru-RU"/>
              <a:t>Modified Radical Mastectomy</a:t>
            </a:r>
          </a:p>
        </p:txBody>
      </p:sp>
      <p:sp>
        <p:nvSpPr>
          <p:cNvPr id="211971" name="Rectangle 3"/>
          <p:cNvSpPr>
            <a:spLocks noGrp="1" noChangeArrowheads="1"/>
          </p:cNvSpPr>
          <p:nvPr>
            <p:ph type="body" sz="half" idx="1"/>
          </p:nvPr>
        </p:nvSpPr>
        <p:spPr>
          <a:xfrm>
            <a:off x="457200" y="1600200"/>
            <a:ext cx="4033838" cy="4525963"/>
          </a:xfrm>
        </p:spPr>
        <p:txBody>
          <a:bodyPr/>
          <a:lstStyle/>
          <a:p>
            <a:r>
              <a:rPr lang="en-US" altLang="ru-RU" sz="2800"/>
              <a:t>Axilla                                 dissected 		       en bloc with             the breast</a:t>
            </a:r>
          </a:p>
        </p:txBody>
      </p:sp>
      <p:sp>
        <p:nvSpPr>
          <p:cNvPr id="211972" name="Rectangle 4"/>
          <p:cNvSpPr>
            <a:spLocks noGrp="1" noChangeArrowheads="1" noTextEdit="1"/>
          </p:cNvSpPr>
          <p:nvPr>
            <p:ph type="clipArt" sz="half" idx="2"/>
          </p:nvPr>
        </p:nvSpPr>
        <p:spPr>
          <a:xfrm>
            <a:off x="4652963" y="1600200"/>
            <a:ext cx="4033837" cy="4525963"/>
          </a:xfrm>
        </p:spPr>
      </p:sp>
      <p:pic>
        <p:nvPicPr>
          <p:cNvPr id="211973" name="Picture 5" descr="DSC00087"/>
          <p:cNvPicPr>
            <a:picLocks noChangeAspect="1" noChangeArrowheads="1"/>
          </p:cNvPicPr>
          <p:nvPr/>
        </p:nvPicPr>
        <p:blipFill>
          <a:blip r:embed="rId2">
            <a:lum bright="20000" contrast="10000"/>
            <a:extLst>
              <a:ext uri="{28A0092B-C50C-407E-A947-70E740481C1C}">
                <a14:useLocalDpi xmlns:a14="http://schemas.microsoft.com/office/drawing/2010/main" val="0"/>
              </a:ext>
            </a:extLst>
          </a:blip>
          <a:srcRect/>
          <a:stretch>
            <a:fillRect/>
          </a:stretch>
        </p:blipFill>
        <p:spPr bwMode="auto">
          <a:xfrm>
            <a:off x="3124200" y="1981200"/>
            <a:ext cx="5334000" cy="403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en-US" altLang="ru-RU"/>
              <a:t>Modified Radical Mastectomy</a:t>
            </a:r>
          </a:p>
        </p:txBody>
      </p:sp>
      <p:sp>
        <p:nvSpPr>
          <p:cNvPr id="212995" name="Rectangle 3"/>
          <p:cNvSpPr>
            <a:spLocks noGrp="1" noChangeArrowheads="1"/>
          </p:cNvSpPr>
          <p:nvPr>
            <p:ph type="body" sz="half" idx="1"/>
          </p:nvPr>
        </p:nvSpPr>
        <p:spPr>
          <a:xfrm>
            <a:off x="457200" y="1600200"/>
            <a:ext cx="4033838" cy="4525963"/>
          </a:xfrm>
        </p:spPr>
        <p:txBody>
          <a:bodyPr/>
          <a:lstStyle/>
          <a:p>
            <a:r>
              <a:rPr lang="en-US" altLang="ru-RU" sz="2800" b="1"/>
              <a:t>Long Thoracic Nerve</a:t>
            </a:r>
            <a:endParaRPr lang="en-US" altLang="ru-RU" sz="2800"/>
          </a:p>
          <a:p>
            <a:pPr lvl="1"/>
            <a:r>
              <a:rPr lang="en-US" altLang="ru-RU" sz="2400"/>
              <a:t>Winged Scapula</a:t>
            </a:r>
          </a:p>
          <a:p>
            <a:endParaRPr lang="en-US" altLang="ru-RU" sz="2800"/>
          </a:p>
          <a:p>
            <a:r>
              <a:rPr lang="en-US" altLang="ru-RU" sz="2800" b="1"/>
              <a:t>Thoracodorsal Nerve</a:t>
            </a:r>
          </a:p>
          <a:p>
            <a:endParaRPr lang="en-US" altLang="ru-RU" sz="2800"/>
          </a:p>
          <a:p>
            <a:r>
              <a:rPr lang="en-US" altLang="ru-RU" sz="2800" b="1"/>
              <a:t>Intercostal brachial</a:t>
            </a:r>
            <a:endParaRPr lang="en-US" altLang="ru-RU" sz="2800"/>
          </a:p>
          <a:p>
            <a:pPr lvl="1"/>
            <a:r>
              <a:rPr lang="en-US" altLang="ru-RU" sz="2400"/>
              <a:t>Numbness of the upper inner arm</a:t>
            </a:r>
          </a:p>
          <a:p>
            <a:pPr lvl="1"/>
            <a:endParaRPr lang="en-US" altLang="ru-RU" sz="2400"/>
          </a:p>
        </p:txBody>
      </p:sp>
      <p:sp>
        <p:nvSpPr>
          <p:cNvPr id="212996" name="Rectangle 4"/>
          <p:cNvSpPr>
            <a:spLocks noGrp="1" noChangeArrowheads="1" noTextEdit="1"/>
          </p:cNvSpPr>
          <p:nvPr>
            <p:ph type="clipArt" sz="half" idx="2"/>
          </p:nvPr>
        </p:nvSpPr>
        <p:spPr>
          <a:xfrm>
            <a:off x="4652963" y="1600200"/>
            <a:ext cx="4033837" cy="4525963"/>
          </a:xfrm>
        </p:spPr>
      </p:sp>
      <p:pic>
        <p:nvPicPr>
          <p:cNvPr id="212997" name="Picture 5" descr="DSC00088"/>
          <p:cNvPicPr>
            <a:picLocks noChangeAspect="1" noChangeArrowheads="1"/>
          </p:cNvPicPr>
          <p:nvPr/>
        </p:nvPicPr>
        <p:blipFill>
          <a:blip r:embed="rId2">
            <a:lum bright="20000" contrast="10000"/>
            <a:extLst>
              <a:ext uri="{28A0092B-C50C-407E-A947-70E740481C1C}">
                <a14:useLocalDpi xmlns:a14="http://schemas.microsoft.com/office/drawing/2010/main" val="0"/>
              </a:ext>
            </a:extLst>
          </a:blip>
          <a:srcRect/>
          <a:stretch>
            <a:fillRect/>
          </a:stretch>
        </p:blipFill>
        <p:spPr bwMode="auto">
          <a:xfrm>
            <a:off x="4419600" y="1981200"/>
            <a:ext cx="44196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1284534949_liniya-kozhnogo-razreza-pri-amputacii-molochnoj-zhelezy"/>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68313" y="476250"/>
            <a:ext cx="3817937" cy="2363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03" name="Picture 3" descr="31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87900" y="333375"/>
            <a:ext cx="4171950" cy="6335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04" name="Picture 4" descr="n700092-breast_removal_surgery-spl_600"/>
          <p:cNvPicPr>
            <a:picLocks noGrp="1" noChangeAspect="1" noChangeArrowheads="1"/>
          </p:cNvPicPr>
          <p:nvPr>
            <p:ph sz="half" idx="3"/>
          </p:nvPr>
        </p:nvPicPr>
        <p:blipFill>
          <a:blip r:embed="rId4">
            <a:extLst>
              <a:ext uri="{28A0092B-C50C-407E-A947-70E740481C1C}">
                <a14:useLocalDpi xmlns:a14="http://schemas.microsoft.com/office/drawing/2010/main" val="0"/>
              </a:ext>
            </a:extLst>
          </a:blip>
          <a:srcRect/>
          <a:stretch>
            <a:fillRect/>
          </a:stretch>
        </p:blipFill>
        <p:spPr>
          <a:xfrm>
            <a:off x="250825" y="3357563"/>
            <a:ext cx="4038600" cy="32845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0" y="762000"/>
            <a:ext cx="9144000" cy="1143000"/>
          </a:xfrm>
        </p:spPr>
        <p:txBody>
          <a:bodyPr/>
          <a:lstStyle/>
          <a:p>
            <a:r>
              <a:rPr lang="en-US" altLang="ru-RU" sz="3600" b="1"/>
              <a:t>Lymphatics</a:t>
            </a:r>
            <a:endParaRPr lang="en-US" altLang="ru-RU"/>
          </a:p>
        </p:txBody>
      </p:sp>
      <p:sp>
        <p:nvSpPr>
          <p:cNvPr id="214019" name="Rectangle 3"/>
          <p:cNvSpPr>
            <a:spLocks noGrp="1" noChangeArrowheads="1" noTextEdit="1"/>
          </p:cNvSpPr>
          <p:nvPr>
            <p:ph type="clipArt" sz="half" idx="1"/>
          </p:nvPr>
        </p:nvSpPr>
        <p:spPr>
          <a:xfrm>
            <a:off x="457200" y="1600200"/>
            <a:ext cx="4033838" cy="4525963"/>
          </a:xfrm>
        </p:spPr>
      </p:sp>
      <p:sp>
        <p:nvSpPr>
          <p:cNvPr id="214020" name="Rectangle 4"/>
          <p:cNvSpPr>
            <a:spLocks noGrp="1" noChangeArrowheads="1"/>
          </p:cNvSpPr>
          <p:nvPr>
            <p:ph type="body" sz="half" idx="2"/>
          </p:nvPr>
        </p:nvSpPr>
        <p:spPr>
          <a:xfrm>
            <a:off x="4652963" y="1600200"/>
            <a:ext cx="4033837" cy="4525963"/>
          </a:xfrm>
        </p:spPr>
        <p:txBody>
          <a:bodyPr/>
          <a:lstStyle/>
          <a:p>
            <a:r>
              <a:rPr lang="en-US" altLang="ru-RU" sz="3600" b="1"/>
              <a:t>Routes of lymphatic flow</a:t>
            </a:r>
          </a:p>
          <a:p>
            <a:r>
              <a:rPr lang="en-US" altLang="ru-RU" sz="3600" b="1"/>
              <a:t>Used to devise less invasive techniques</a:t>
            </a:r>
          </a:p>
        </p:txBody>
      </p:sp>
      <p:pic>
        <p:nvPicPr>
          <p:cNvPr id="214021" name="Picture 5" descr="REN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4191000" cy="4476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3936"/>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US" altLang="ru-RU"/>
              <a:t>Sentinel Node Biopsy</a:t>
            </a:r>
          </a:p>
        </p:txBody>
      </p:sp>
      <p:sp>
        <p:nvSpPr>
          <p:cNvPr id="215043" name="Rectangle 3"/>
          <p:cNvSpPr>
            <a:spLocks noGrp="1" noChangeArrowheads="1"/>
          </p:cNvSpPr>
          <p:nvPr>
            <p:ph type="body" sz="half" idx="1"/>
          </p:nvPr>
        </p:nvSpPr>
        <p:spPr>
          <a:xfrm>
            <a:off x="457200" y="1600200"/>
            <a:ext cx="4033838" cy="4525963"/>
          </a:xfrm>
        </p:spPr>
        <p:txBody>
          <a:bodyPr/>
          <a:lstStyle/>
          <a:p>
            <a:r>
              <a:rPr lang="en-US" altLang="ru-RU" sz="2800"/>
              <a:t>Technetium sulfur colloid</a:t>
            </a:r>
          </a:p>
          <a:p>
            <a:r>
              <a:rPr lang="en-US" altLang="ru-RU" sz="2800"/>
              <a:t>Isosulfan blue</a:t>
            </a:r>
          </a:p>
          <a:p>
            <a:r>
              <a:rPr lang="en-US" altLang="ru-RU" sz="2800"/>
              <a:t>injected at tumor</a:t>
            </a:r>
          </a:p>
          <a:p>
            <a:r>
              <a:rPr lang="en-US" altLang="ru-RU" sz="2800"/>
              <a:t>draining lymph node identified</a:t>
            </a:r>
          </a:p>
        </p:txBody>
      </p:sp>
      <p:pic>
        <p:nvPicPr>
          <p:cNvPr id="215045" name="Picture 5" descr="DSC00090"/>
          <p:cNvPicPr>
            <a:picLocks noChangeAspect="1" noChangeArrowheads="1"/>
          </p:cNvPicPr>
          <p:nvPr/>
        </p:nvPicPr>
        <p:blipFill>
          <a:blip r:embed="rId2">
            <a:lum bright="16000"/>
            <a:extLst>
              <a:ext uri="{28A0092B-C50C-407E-A947-70E740481C1C}">
                <a14:useLocalDpi xmlns:a14="http://schemas.microsoft.com/office/drawing/2010/main" val="0"/>
              </a:ext>
            </a:extLst>
          </a:blip>
          <a:srcRect/>
          <a:stretch>
            <a:fillRect/>
          </a:stretch>
        </p:blipFill>
        <p:spPr bwMode="auto">
          <a:xfrm>
            <a:off x="4114800" y="1981200"/>
            <a:ext cx="43434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altLang="ru-RU"/>
              <a:t>Sentinel Node Biopsy</a:t>
            </a:r>
          </a:p>
        </p:txBody>
      </p:sp>
      <p:sp>
        <p:nvSpPr>
          <p:cNvPr id="216067" name="Rectangle 3"/>
          <p:cNvSpPr>
            <a:spLocks noGrp="1" noChangeArrowheads="1"/>
          </p:cNvSpPr>
          <p:nvPr>
            <p:ph type="body" sz="half" idx="1"/>
          </p:nvPr>
        </p:nvSpPr>
        <p:spPr>
          <a:xfrm>
            <a:off x="457200" y="1600200"/>
            <a:ext cx="4033838" cy="4525963"/>
          </a:xfrm>
        </p:spPr>
        <p:txBody>
          <a:bodyPr/>
          <a:lstStyle/>
          <a:p>
            <a:r>
              <a:rPr lang="en-US" altLang="ru-RU" sz="2800"/>
              <a:t>Node identified using gamma probe or by tracing blue lymphatic</a:t>
            </a:r>
          </a:p>
          <a:p>
            <a:r>
              <a:rPr lang="en-US" altLang="ru-RU" sz="2800"/>
              <a:t>excise “hot” and/or blue nodes and any palpable nodes </a:t>
            </a:r>
          </a:p>
        </p:txBody>
      </p:sp>
      <p:pic>
        <p:nvPicPr>
          <p:cNvPr id="216069" name="Picture 5" descr="DSC00091"/>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4572000" y="1981200"/>
            <a:ext cx="42672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ltLang="ru-RU"/>
              <a:t>Sentinel Node Biopsy</a:t>
            </a:r>
          </a:p>
        </p:txBody>
      </p:sp>
      <p:sp>
        <p:nvSpPr>
          <p:cNvPr id="217091" name="Rectangle 3"/>
          <p:cNvSpPr>
            <a:spLocks noGrp="1" noChangeArrowheads="1"/>
          </p:cNvSpPr>
          <p:nvPr>
            <p:ph type="body" sz="half" idx="1"/>
          </p:nvPr>
        </p:nvSpPr>
        <p:spPr>
          <a:xfrm>
            <a:off x="457200" y="1600200"/>
            <a:ext cx="4033838" cy="4525963"/>
          </a:xfrm>
        </p:spPr>
        <p:txBody>
          <a:bodyPr/>
          <a:lstStyle/>
          <a:p>
            <a:r>
              <a:rPr lang="en-US" altLang="ru-RU" sz="2800"/>
              <a:t>Node sent to pathology </a:t>
            </a:r>
          </a:p>
          <a:p>
            <a:r>
              <a:rPr lang="en-US" altLang="ru-RU" sz="2800"/>
              <a:t>if no tumor, may avoid axillary dissection</a:t>
            </a:r>
          </a:p>
          <a:p>
            <a:r>
              <a:rPr lang="en-US" altLang="ru-RU" sz="2800"/>
              <a:t>false negative rate is 1-2%</a:t>
            </a:r>
          </a:p>
        </p:txBody>
      </p:sp>
      <p:pic>
        <p:nvPicPr>
          <p:cNvPr id="217092" name="Picture 4" descr="DSC00092"/>
          <p:cNvPicPr>
            <a:picLocks noGrp="1" noChangeAspect="1" noChangeArrowheads="1"/>
          </p:cNvPicPr>
          <p:nvPr>
            <p:ph type="clipArt" sz="half" idx="2"/>
          </p:nvPr>
        </p:nvPicPr>
        <p:blipFill>
          <a:blip r:embed="rId2">
            <a:lum bright="16000"/>
            <a:extLst>
              <a:ext uri="{28A0092B-C50C-407E-A947-70E740481C1C}">
                <a14:useLocalDpi xmlns:a14="http://schemas.microsoft.com/office/drawing/2010/main" val="0"/>
              </a:ext>
            </a:extLst>
          </a:blip>
          <a:srcRect/>
          <a:stretch>
            <a:fillRect/>
          </a:stretch>
        </p:blipFill>
        <p:spPr>
          <a:xfrm>
            <a:off x="4652963" y="1600200"/>
            <a:ext cx="4033837" cy="4441825"/>
          </a:xfr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altLang="ru-RU"/>
              <a:t>Skin-sparing Mastectomy</a:t>
            </a:r>
          </a:p>
        </p:txBody>
      </p:sp>
      <p:sp>
        <p:nvSpPr>
          <p:cNvPr id="218115" name="Rectangle 3"/>
          <p:cNvSpPr>
            <a:spLocks noGrp="1" noChangeArrowheads="1"/>
          </p:cNvSpPr>
          <p:nvPr>
            <p:ph type="body" sz="half" idx="1"/>
          </p:nvPr>
        </p:nvSpPr>
        <p:spPr>
          <a:xfrm>
            <a:off x="457200" y="1600200"/>
            <a:ext cx="4033838" cy="4525963"/>
          </a:xfrm>
        </p:spPr>
        <p:txBody>
          <a:bodyPr/>
          <a:lstStyle/>
          <a:p>
            <a:r>
              <a:rPr lang="en-US" altLang="ru-RU" sz="2800"/>
              <a:t>Still excise nipple   and areola</a:t>
            </a:r>
          </a:p>
        </p:txBody>
      </p:sp>
      <p:pic>
        <p:nvPicPr>
          <p:cNvPr id="218117" name="Picture 5" descr="DSC00093"/>
          <p:cNvPicPr>
            <a:picLocks noChangeAspect="1" noChangeArrowheads="1"/>
          </p:cNvPicPr>
          <p:nvPr/>
        </p:nvPicPr>
        <p:blipFill>
          <a:blip r:embed="rId2">
            <a:lum bright="14000"/>
            <a:extLst>
              <a:ext uri="{28A0092B-C50C-407E-A947-70E740481C1C}">
                <a14:useLocalDpi xmlns:a14="http://schemas.microsoft.com/office/drawing/2010/main" val="0"/>
              </a:ext>
            </a:extLst>
          </a:blip>
          <a:srcRect/>
          <a:stretch>
            <a:fillRect/>
          </a:stretch>
        </p:blipFill>
        <p:spPr bwMode="auto">
          <a:xfrm>
            <a:off x="4343400" y="1981200"/>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r>
              <a:rPr lang="en-US" altLang="ru-RU"/>
              <a:t>Skin-sparing Mastectomy</a:t>
            </a:r>
          </a:p>
        </p:txBody>
      </p:sp>
      <p:sp>
        <p:nvSpPr>
          <p:cNvPr id="219139" name="Rectangle 3"/>
          <p:cNvSpPr>
            <a:spLocks noGrp="1" noChangeArrowheads="1"/>
          </p:cNvSpPr>
          <p:nvPr>
            <p:ph type="body" sz="half" idx="1"/>
          </p:nvPr>
        </p:nvSpPr>
        <p:spPr>
          <a:xfrm>
            <a:off x="457200" y="1600200"/>
            <a:ext cx="4033838" cy="4525963"/>
          </a:xfrm>
        </p:spPr>
        <p:txBody>
          <a:bodyPr/>
          <a:lstStyle/>
          <a:p>
            <a:r>
              <a:rPr lang="en-US" altLang="ru-RU" sz="2800"/>
              <a:t>Leaves adequate      skin for        immediate reconstruction</a:t>
            </a:r>
          </a:p>
        </p:txBody>
      </p:sp>
      <p:pic>
        <p:nvPicPr>
          <p:cNvPr id="219141" name="Picture 5" descr="DSC00094"/>
          <p:cNvPicPr>
            <a:picLocks noChangeAspect="1" noChangeArrowheads="1"/>
          </p:cNvPicPr>
          <p:nvPr/>
        </p:nvPicPr>
        <p:blipFill>
          <a:blip r:embed="rId2">
            <a:lum bright="22000" contrast="4000"/>
            <a:extLst>
              <a:ext uri="{28A0092B-C50C-407E-A947-70E740481C1C}">
                <a14:useLocalDpi xmlns:a14="http://schemas.microsoft.com/office/drawing/2010/main" val="0"/>
              </a:ext>
            </a:extLst>
          </a:blip>
          <a:srcRect/>
          <a:stretch>
            <a:fillRect/>
          </a:stretch>
        </p:blipFill>
        <p:spPr bwMode="auto">
          <a:xfrm>
            <a:off x="3595688" y="1981200"/>
            <a:ext cx="4862512"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altLang="ru-RU"/>
              <a:t>Reconstruction</a:t>
            </a:r>
          </a:p>
        </p:txBody>
      </p:sp>
      <p:sp>
        <p:nvSpPr>
          <p:cNvPr id="220163" name="Rectangle 3"/>
          <p:cNvSpPr>
            <a:spLocks noGrp="1" noChangeArrowheads="1"/>
          </p:cNvSpPr>
          <p:nvPr>
            <p:ph type="body" sz="half" idx="1"/>
          </p:nvPr>
        </p:nvSpPr>
        <p:spPr>
          <a:xfrm>
            <a:off x="457200" y="1600200"/>
            <a:ext cx="4033838" cy="4525963"/>
          </a:xfrm>
        </p:spPr>
        <p:txBody>
          <a:bodyPr/>
          <a:lstStyle/>
          <a:p>
            <a:r>
              <a:rPr lang="en-US" altLang="ru-RU" sz="2800"/>
              <a:t>tissue expander (R) placed  initially -  inflated with saline</a:t>
            </a:r>
          </a:p>
          <a:p>
            <a:r>
              <a:rPr lang="en-US" altLang="ru-RU" sz="2800"/>
              <a:t>subpectoral placement</a:t>
            </a:r>
          </a:p>
          <a:p>
            <a:r>
              <a:rPr lang="en-US" altLang="ru-RU" sz="2800"/>
              <a:t>silicone implant</a:t>
            </a:r>
          </a:p>
          <a:p>
            <a:endParaRPr lang="en-US" altLang="ru-RU" sz="2800"/>
          </a:p>
        </p:txBody>
      </p:sp>
      <p:pic>
        <p:nvPicPr>
          <p:cNvPr id="220165" name="Picture 5" descr="DSC00095"/>
          <p:cNvPicPr>
            <a:picLocks noChangeAspect="1" noChangeArrowheads="1"/>
          </p:cNvPicPr>
          <p:nvPr/>
        </p:nvPicPr>
        <p:blipFill>
          <a:blip r:embed="rId2">
            <a:lum bright="20000" contrast="8000"/>
            <a:extLst>
              <a:ext uri="{28A0092B-C50C-407E-A947-70E740481C1C}">
                <a14:useLocalDpi xmlns:a14="http://schemas.microsoft.com/office/drawing/2010/main" val="0"/>
              </a:ext>
            </a:extLst>
          </a:blip>
          <a:srcRect/>
          <a:stretch>
            <a:fillRect/>
          </a:stretch>
        </p:blipFill>
        <p:spPr bwMode="auto">
          <a:xfrm>
            <a:off x="4572000" y="1981200"/>
            <a:ext cx="44958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809625"/>
            <a:ext cx="8229600" cy="608013"/>
          </a:xfrm>
        </p:spPr>
        <p:txBody>
          <a:bodyPr/>
          <a:lstStyle/>
          <a:p>
            <a:r>
              <a:rPr lang="en-US" altLang="ru-RU" b="1">
                <a:latin typeface="Garamond" pitchFamily="18" charset="0"/>
              </a:rPr>
              <a:t>Mammograms</a:t>
            </a:r>
          </a:p>
        </p:txBody>
      </p:sp>
      <p:sp>
        <p:nvSpPr>
          <p:cNvPr id="77827" name="Rectangle 3"/>
          <p:cNvSpPr>
            <a:spLocks noGrp="1" noChangeArrowheads="1"/>
          </p:cNvSpPr>
          <p:nvPr>
            <p:ph type="body" sz="half" idx="1"/>
          </p:nvPr>
        </p:nvSpPr>
        <p:spPr>
          <a:xfrm>
            <a:off x="457200" y="1600200"/>
            <a:ext cx="4035425" cy="4525963"/>
          </a:xfrm>
        </p:spPr>
        <p:txBody>
          <a:bodyPr/>
          <a:lstStyle/>
          <a:p>
            <a:r>
              <a:rPr lang="en-US" altLang="ru-RU" sz="2400">
                <a:latin typeface="Garamond" pitchFamily="18" charset="0"/>
              </a:rPr>
              <a:t>Getting a mammogram is an effective way to detect breast cancer in its early stages.</a:t>
            </a:r>
          </a:p>
          <a:p>
            <a:r>
              <a:rPr lang="en-US" altLang="ru-RU" sz="2400">
                <a:latin typeface="Garamond" pitchFamily="18" charset="0"/>
              </a:rPr>
              <a:t>It is recommended by the AMERICAN CANCER SOCIETY that all women over 40 get a yearly mammogram.  </a:t>
            </a:r>
          </a:p>
          <a:p>
            <a:r>
              <a:rPr lang="en-US" altLang="ru-RU" sz="2400">
                <a:latin typeface="Garamond" pitchFamily="18" charset="0"/>
              </a:rPr>
              <a:t>Its also recommended that women over 20 should get a mammogram every 2-5 years depending on your risk.</a:t>
            </a:r>
          </a:p>
        </p:txBody>
      </p:sp>
      <p:pic>
        <p:nvPicPr>
          <p:cNvPr id="77828" name="Picture 4" descr="spa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5" y="1212850"/>
            <a:ext cx="11113" cy="171450"/>
          </a:xfrm>
          <a:prstGeom prst="rect">
            <a:avLst/>
          </a:prstGeom>
          <a:noFill/>
          <a:extLst>
            <a:ext uri="{909E8E84-426E-40DD-AFC4-6F175D3DCCD1}">
              <a14:hiddenFill xmlns:a14="http://schemas.microsoft.com/office/drawing/2010/main">
                <a:solidFill>
                  <a:srgbClr val="FFFFFF"/>
                </a:solidFill>
              </a14:hiddenFill>
            </a:ext>
          </a:extLst>
        </p:spPr>
      </p:pic>
      <p:pic>
        <p:nvPicPr>
          <p:cNvPr id="77829" name="Picture 5" descr="spa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5" y="6151563"/>
            <a:ext cx="11113" cy="342900"/>
          </a:xfrm>
          <a:prstGeom prst="rect">
            <a:avLst/>
          </a:prstGeom>
          <a:noFill/>
          <a:extLst>
            <a:ext uri="{909E8E84-426E-40DD-AFC4-6F175D3DCCD1}">
              <a14:hiddenFill xmlns:a14="http://schemas.microsoft.com/office/drawing/2010/main">
                <a:solidFill>
                  <a:srgbClr val="FFFFFF"/>
                </a:solidFill>
              </a14:hiddenFill>
            </a:ext>
          </a:extLst>
        </p:spPr>
      </p:pic>
      <p:pic>
        <p:nvPicPr>
          <p:cNvPr id="77830" name="Picture 6" descr="Denise's Mammogram (Side–to–Side)"/>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906963" y="1600200"/>
            <a:ext cx="3524250" cy="45259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sz="quarter"/>
          </p:nvPr>
        </p:nvSpPr>
        <p:spPr>
          <a:xfrm>
            <a:off x="2987675" y="188913"/>
            <a:ext cx="5554663" cy="855662"/>
          </a:xfrm>
        </p:spPr>
        <p:txBody>
          <a:bodyPr/>
          <a:lstStyle/>
          <a:p>
            <a:r>
              <a:rPr lang="en-US" altLang="ru-RU" sz="4000" b="1">
                <a:latin typeface="Garamond" pitchFamily="18" charset="0"/>
              </a:rPr>
              <a:t>Mammograms</a:t>
            </a:r>
            <a:endParaRPr lang="ru-RU" altLang="ru-RU" sz="4000" b="1">
              <a:latin typeface="Garamond" pitchFamily="18" charset="0"/>
            </a:endParaRPr>
          </a:p>
        </p:txBody>
      </p:sp>
      <p:pic>
        <p:nvPicPr>
          <p:cNvPr id="40963" name="Picture 3" descr="40b"/>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372225" y="3789363"/>
            <a:ext cx="2417763" cy="2835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4" name="Picture 4" descr="BreastAnatomy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851275" y="1052513"/>
            <a:ext cx="3960813" cy="2551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5" name="Picture 5" descr="G516D8CA1S5873CACAVK23CAQV2YBACAJKNPZ3CA2LRNDKCAYLLT3WCAXO06PYCAXUN08UCATB67O8CA1AJA9ACA1XSHASCAJ3X1LHCA0YRFAFCAYXRDLQCAVLKF7WCAZNN2QMCAFBKOC5CAYY9UC2CAFR1320"/>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50825" y="3789363"/>
            <a:ext cx="1722438" cy="28908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6" name="Picture 6" descr="image018-03"/>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4067175" y="3789363"/>
            <a:ext cx="2127250" cy="284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7" name="Picture 7" descr="rak_mo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1050" y="3789363"/>
            <a:ext cx="1789113" cy="2852737"/>
          </a:xfrm>
          <a:prstGeom prst="rect">
            <a:avLst/>
          </a:prstGeom>
          <a:noFill/>
          <a:extLst>
            <a:ext uri="{909E8E84-426E-40DD-AFC4-6F175D3DCCD1}">
              <a14:hiddenFill xmlns:a14="http://schemas.microsoft.com/office/drawing/2010/main">
                <a:solidFill>
                  <a:srgbClr val="FFFFFF"/>
                </a:solidFill>
              </a14:hiddenFill>
            </a:ext>
          </a:extLst>
        </p:spPr>
      </p:pic>
      <p:pic>
        <p:nvPicPr>
          <p:cNvPr id="40968" name="Picture 8" descr="program[mmk][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188913"/>
            <a:ext cx="2574925" cy="3500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809625"/>
            <a:ext cx="8229600" cy="608013"/>
          </a:xfrm>
        </p:spPr>
        <p:txBody>
          <a:bodyPr/>
          <a:lstStyle/>
          <a:p>
            <a:r>
              <a:rPr lang="en-US" altLang="ru-RU" sz="4000" b="1">
                <a:latin typeface="Garamond" pitchFamily="18" charset="0"/>
              </a:rPr>
              <a:t>Thermograph</a:t>
            </a:r>
          </a:p>
        </p:txBody>
      </p:sp>
      <p:sp>
        <p:nvSpPr>
          <p:cNvPr id="78851" name="Rectangle 3"/>
          <p:cNvSpPr>
            <a:spLocks noGrp="1" noChangeArrowheads="1"/>
          </p:cNvSpPr>
          <p:nvPr>
            <p:ph type="body" sz="half" idx="1"/>
          </p:nvPr>
        </p:nvSpPr>
        <p:spPr>
          <a:xfrm>
            <a:off x="457200" y="1600200"/>
            <a:ext cx="4035425" cy="4525963"/>
          </a:xfrm>
        </p:spPr>
        <p:txBody>
          <a:bodyPr/>
          <a:lstStyle/>
          <a:p>
            <a:r>
              <a:rPr lang="en-US" altLang="ru-RU" sz="2400">
                <a:latin typeface="Garamond" pitchFamily="18" charset="0"/>
              </a:rPr>
              <a:t>Thermograph is one of the newest ways to detect breast cancer.</a:t>
            </a:r>
          </a:p>
          <a:p>
            <a:r>
              <a:rPr lang="en-US" altLang="ru-RU" sz="2400">
                <a:latin typeface="Garamond" pitchFamily="18" charset="0"/>
              </a:rPr>
              <a:t>Thermograph is a thermal image of the breast tissue.</a:t>
            </a:r>
          </a:p>
          <a:p>
            <a:r>
              <a:rPr lang="en-US" altLang="ru-RU" sz="2400">
                <a:latin typeface="Garamond" pitchFamily="18" charset="0"/>
              </a:rPr>
              <a:t>It can also detect cancer before the traditional mammogram can.</a:t>
            </a:r>
          </a:p>
          <a:p>
            <a:endParaRPr lang="en-US" altLang="ru-RU" sz="2400">
              <a:latin typeface="Garamond" pitchFamily="18" charset="0"/>
            </a:endParaRPr>
          </a:p>
        </p:txBody>
      </p:sp>
      <p:pic>
        <p:nvPicPr>
          <p:cNvPr id="78852" name="Picture 4" descr="Normal Thermal Image of the Breast"/>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105400" y="2362200"/>
            <a:ext cx="3695700" cy="3886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able-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819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igure-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figure-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descr="breast_reconstruction_tech1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331913" y="0"/>
            <a:ext cx="7272337" cy="6875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table-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95288" y="333375"/>
            <a:ext cx="8229600" cy="608013"/>
          </a:xfrm>
        </p:spPr>
        <p:txBody>
          <a:bodyPr/>
          <a:lstStyle/>
          <a:p>
            <a:r>
              <a:rPr lang="en-US" altLang="ru-RU" b="1">
                <a:latin typeface="Garamond" pitchFamily="18" charset="0"/>
              </a:rPr>
              <a:t>Treatment</a:t>
            </a:r>
          </a:p>
        </p:txBody>
      </p:sp>
      <p:sp>
        <p:nvSpPr>
          <p:cNvPr id="79875" name="Rectangle 3"/>
          <p:cNvSpPr>
            <a:spLocks noGrp="1" noChangeArrowheads="1"/>
          </p:cNvSpPr>
          <p:nvPr>
            <p:ph type="body" idx="1"/>
          </p:nvPr>
        </p:nvSpPr>
        <p:spPr>
          <a:xfrm>
            <a:off x="395288" y="1196975"/>
            <a:ext cx="8229600" cy="4525963"/>
          </a:xfrm>
        </p:spPr>
        <p:txBody>
          <a:bodyPr/>
          <a:lstStyle/>
          <a:p>
            <a:r>
              <a:rPr lang="en-US" altLang="ru-RU" sz="2400">
                <a:latin typeface="Garamond" pitchFamily="18" charset="0"/>
              </a:rPr>
              <a:t>One of the most widely used treatments is radiation therapy. </a:t>
            </a:r>
          </a:p>
          <a:p>
            <a:r>
              <a:rPr lang="en-US" altLang="ru-RU" sz="2400">
                <a:latin typeface="Garamond" pitchFamily="18" charset="0"/>
              </a:rPr>
              <a:t>Radiation therapy is targeted directly to the specific area and the side effects are limited to the area being treated.</a:t>
            </a:r>
          </a:p>
          <a:p>
            <a:r>
              <a:rPr lang="en-US" altLang="ru-RU" sz="2400">
                <a:latin typeface="Garamond" pitchFamily="18" charset="0"/>
              </a:rPr>
              <a:t>Radiation works by killing all the cells in the effected area.  </a:t>
            </a:r>
          </a:p>
          <a:p>
            <a:r>
              <a:rPr lang="en-US" altLang="ru-RU" sz="2400">
                <a:latin typeface="Garamond" pitchFamily="18" charset="0"/>
              </a:rPr>
              <a:t>There are two types of radiation, one is administered externally and one internally.</a:t>
            </a:r>
          </a:p>
          <a:p>
            <a:r>
              <a:rPr lang="en-US" altLang="ru-RU" sz="2400">
                <a:latin typeface="Garamond" pitchFamily="18" charset="0"/>
              </a:rPr>
              <a:t>External radiation is delivered over a 5-7 weeks and 5 times a week. It is delivered by an liner acceptor. And is the most common of the two.</a:t>
            </a:r>
          </a:p>
          <a:p>
            <a:r>
              <a:rPr lang="en-US" altLang="ru-RU" sz="2400">
                <a:latin typeface="Garamond" pitchFamily="18" charset="0"/>
              </a:rPr>
              <a:t> Internal radiation is where radioactive material is delivered directly into the site where the tumor was.</a:t>
            </a:r>
          </a:p>
          <a:p>
            <a:r>
              <a:rPr lang="en-US" altLang="ru-RU" sz="2400">
                <a:latin typeface="Garamond" pitchFamily="18" charset="0"/>
              </a:rPr>
              <a:t>This is usually done at the end of traditional radiation to give it an extra “boost” at the end of treatment.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809625"/>
            <a:ext cx="8229600" cy="608013"/>
          </a:xfrm>
        </p:spPr>
        <p:txBody>
          <a:bodyPr/>
          <a:lstStyle/>
          <a:p>
            <a:r>
              <a:rPr lang="en-US" altLang="ru-RU" b="1">
                <a:latin typeface="Garamond" pitchFamily="18" charset="0"/>
              </a:rPr>
              <a:t>Radiation top 10</a:t>
            </a:r>
          </a:p>
        </p:txBody>
      </p:sp>
      <p:sp>
        <p:nvSpPr>
          <p:cNvPr id="80899" name="Rectangle 3"/>
          <p:cNvSpPr>
            <a:spLocks noGrp="1" noChangeArrowheads="1"/>
          </p:cNvSpPr>
          <p:nvPr>
            <p:ph type="body" idx="1"/>
          </p:nvPr>
        </p:nvSpPr>
        <p:spPr/>
        <p:txBody>
          <a:bodyPr/>
          <a:lstStyle/>
          <a:p>
            <a:r>
              <a:rPr lang="en-US" altLang="ru-RU" sz="2400">
                <a:latin typeface="Garamond" pitchFamily="18" charset="0"/>
              </a:rPr>
              <a:t>Radiation kills the cancer cells left after surgery.</a:t>
            </a:r>
          </a:p>
          <a:p>
            <a:r>
              <a:rPr lang="en-US" altLang="ru-RU" sz="2400">
                <a:latin typeface="Garamond" pitchFamily="18" charset="0"/>
              </a:rPr>
              <a:t>Radiation therapy doesn't make you radio active.</a:t>
            </a:r>
          </a:p>
          <a:p>
            <a:r>
              <a:rPr lang="en-US" altLang="ru-RU" sz="2400">
                <a:latin typeface="Garamond" pitchFamily="18" charset="0"/>
              </a:rPr>
              <a:t>Radiation is painless when it’s delivered, but it will become more painful over time.</a:t>
            </a:r>
          </a:p>
          <a:p>
            <a:r>
              <a:rPr lang="en-US" altLang="ru-RU" sz="2400">
                <a:latin typeface="Garamond" pitchFamily="18" charset="0"/>
              </a:rPr>
              <a:t>Treatments will be given up to 5-7 weeks, 5 days a week.</a:t>
            </a:r>
          </a:p>
          <a:p>
            <a:r>
              <a:rPr lang="en-US" altLang="ru-RU" sz="2400">
                <a:latin typeface="Garamond" pitchFamily="18" charset="0"/>
              </a:rPr>
              <a:t>Treatments only take ½ hour so you can keep your routine.</a:t>
            </a:r>
          </a:p>
          <a:p>
            <a:r>
              <a:rPr lang="en-US" altLang="ru-RU" sz="2400">
                <a:latin typeface="Garamond" pitchFamily="18" charset="0"/>
              </a:rPr>
              <a:t>Your hair won’t fall out unless you are also taking chemotherapy.</a:t>
            </a:r>
          </a:p>
          <a:p>
            <a:r>
              <a:rPr lang="en-US" altLang="ru-RU" sz="2400">
                <a:latin typeface="Garamond" pitchFamily="18" charset="0"/>
              </a:rPr>
              <a:t>Your skin in the area may become red and easily irritated.</a:t>
            </a:r>
          </a:p>
          <a:p>
            <a:r>
              <a:rPr lang="en-US" altLang="ru-RU" sz="2400">
                <a:latin typeface="Garamond" pitchFamily="18" charset="0"/>
              </a:rPr>
              <a:t>You may feel tired even after its over.</a:t>
            </a:r>
          </a:p>
          <a:p>
            <a:r>
              <a:rPr lang="en-US" altLang="ru-RU" sz="2400">
                <a:latin typeface="Garamond" pitchFamily="18" charset="0"/>
              </a:rPr>
              <a:t>Radiation after surgery reduces the chances of the cancer reoccurring.</a:t>
            </a:r>
          </a:p>
          <a:p>
            <a:endParaRPr lang="en-US" altLang="ru-RU" sz="2400">
              <a:solidFill>
                <a:srgbClr val="000000"/>
              </a:solidFill>
              <a:latin typeface="Garamond" pitchFamily="18" charset="0"/>
              <a:cs typeface="Arial" charset="0"/>
            </a:endParaRPr>
          </a:p>
          <a:p>
            <a:endParaRPr lang="en-US" altLang="ru-RU" sz="2400">
              <a:latin typeface="Garamond" pitchFamily="18" charset="0"/>
            </a:endParaRPr>
          </a:p>
          <a:p>
            <a:endParaRPr lang="en-US" altLang="ru-RU" sz="2400">
              <a:latin typeface="Garamond" pitchFamily="18"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809625"/>
            <a:ext cx="8229600" cy="608013"/>
          </a:xfrm>
        </p:spPr>
        <p:txBody>
          <a:bodyPr/>
          <a:lstStyle/>
          <a:p>
            <a:r>
              <a:rPr lang="en-US" altLang="ru-RU" b="1">
                <a:latin typeface="Garamond" pitchFamily="18" charset="0"/>
              </a:rPr>
              <a:t>Chemotherapy</a:t>
            </a:r>
          </a:p>
        </p:txBody>
      </p:sp>
      <p:sp>
        <p:nvSpPr>
          <p:cNvPr id="81923" name="Rectangle 3"/>
          <p:cNvSpPr>
            <a:spLocks noGrp="1" noChangeArrowheads="1"/>
          </p:cNvSpPr>
          <p:nvPr>
            <p:ph type="body" idx="1"/>
          </p:nvPr>
        </p:nvSpPr>
        <p:spPr/>
        <p:txBody>
          <a:bodyPr/>
          <a:lstStyle/>
          <a:p>
            <a:r>
              <a:rPr lang="en-US" altLang="ru-RU" sz="2400">
                <a:latin typeface="Garamond" pitchFamily="18" charset="0"/>
              </a:rPr>
              <a:t>Chemotherapy effects the whole body even if the cancer has not spread.</a:t>
            </a:r>
          </a:p>
          <a:p>
            <a:r>
              <a:rPr lang="en-US" altLang="ru-RU" sz="2400">
                <a:latin typeface="Garamond" pitchFamily="18" charset="0"/>
              </a:rPr>
              <a:t>Chemotherapy is often administered prior to surgery to reduce the size of the tumor to leave clear margins.</a:t>
            </a:r>
          </a:p>
          <a:p>
            <a:r>
              <a:rPr lang="en-US" altLang="ru-RU" sz="2400">
                <a:latin typeface="Garamond" pitchFamily="18" charset="0"/>
              </a:rPr>
              <a:t>Chemotherapy also reduces your leukocytes (white blood cells that is also our immune system), making you more susceptible to every day bugs.</a:t>
            </a:r>
          </a:p>
          <a:p>
            <a:r>
              <a:rPr lang="en-US" altLang="ru-RU" sz="2400">
                <a:latin typeface="Garamond" pitchFamily="18" charset="0"/>
              </a:rPr>
              <a:t>The side effects include nausea and, losing all your hair.</a:t>
            </a:r>
          </a:p>
          <a:p>
            <a:r>
              <a:rPr lang="en-US" altLang="ru-RU" sz="2400">
                <a:latin typeface="Garamond" pitchFamily="18" charset="0"/>
              </a:rPr>
              <a:t>Its administered through and IV or its also available in pill, and liquid form.</a:t>
            </a:r>
          </a:p>
          <a:p>
            <a:r>
              <a:rPr lang="en-US" altLang="ru-RU" sz="2400">
                <a:latin typeface="Garamond" pitchFamily="18" charset="0"/>
              </a:rPr>
              <a:t>As always its your choice and should not be taken lightly.</a:t>
            </a:r>
          </a:p>
          <a:p>
            <a:pPr>
              <a:buFontTx/>
              <a:buNone/>
            </a:pPr>
            <a:r>
              <a:rPr lang="en-US" altLang="ru-RU" sz="2400">
                <a:latin typeface="Garamond" pitchFamily="18" charset="0"/>
              </a:rPr>
              <a:t>  </a:t>
            </a:r>
          </a:p>
          <a:p>
            <a:endParaRPr lang="en-US" altLang="ru-RU" sz="2400">
              <a:latin typeface="Garamond"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809625"/>
            <a:ext cx="8229600" cy="608013"/>
          </a:xfrm>
        </p:spPr>
        <p:txBody>
          <a:bodyPr/>
          <a:lstStyle/>
          <a:p>
            <a:r>
              <a:rPr lang="en-US" altLang="ru-RU" b="1">
                <a:latin typeface="Garamond" pitchFamily="18" charset="0"/>
              </a:rPr>
              <a:t>Herceptin</a:t>
            </a:r>
          </a:p>
        </p:txBody>
      </p:sp>
      <p:sp>
        <p:nvSpPr>
          <p:cNvPr id="82947" name="Rectangle 3"/>
          <p:cNvSpPr>
            <a:spLocks noGrp="1" noChangeArrowheads="1"/>
          </p:cNvSpPr>
          <p:nvPr>
            <p:ph type="body" idx="1"/>
          </p:nvPr>
        </p:nvSpPr>
        <p:spPr/>
        <p:txBody>
          <a:bodyPr/>
          <a:lstStyle/>
          <a:p>
            <a:r>
              <a:rPr lang="en-US" altLang="ru-RU" sz="2400">
                <a:latin typeface="Garamond" pitchFamily="18" charset="0"/>
              </a:rPr>
              <a:t>Herceptin introduces the cancer to your immune system, taking a more proactive approach to the cancer by attacking the cancer like any other foreign invader in your body.</a:t>
            </a:r>
          </a:p>
          <a:p>
            <a:r>
              <a:rPr lang="en-US" altLang="ru-RU" sz="2400">
                <a:latin typeface="Garamond" pitchFamily="18" charset="0"/>
              </a:rPr>
              <a:t>Herceptin is only effective in certain types of cancer.</a:t>
            </a:r>
          </a:p>
          <a:p>
            <a:r>
              <a:rPr lang="en-US" altLang="ru-RU" sz="2400">
                <a:latin typeface="Garamond" pitchFamily="18" charset="0"/>
              </a:rPr>
              <a:t>Herceptin side effects include, fever, chills, muscle aches, and nausea.</a:t>
            </a:r>
          </a:p>
          <a:p>
            <a:r>
              <a:rPr lang="en-US" altLang="ru-RU" sz="2400">
                <a:latin typeface="Garamond" pitchFamily="18" charset="0"/>
              </a:rPr>
              <a:t>In rare cases (5%) heart trauma occurs which can lead to strokes, and even congestive heart failure.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image005"/>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6350"/>
            <a:ext cx="9144000" cy="6851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image00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6350"/>
            <a:ext cx="9144000" cy="6864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809625"/>
            <a:ext cx="8229600" cy="608013"/>
          </a:xfrm>
        </p:spPr>
        <p:txBody>
          <a:bodyPr/>
          <a:lstStyle/>
          <a:p>
            <a:r>
              <a:rPr lang="en-US" altLang="ru-RU" b="1">
                <a:latin typeface="Garamond" pitchFamily="18" charset="0"/>
              </a:rPr>
              <a:t>Tamoxifen</a:t>
            </a:r>
          </a:p>
        </p:txBody>
      </p:sp>
      <p:sp>
        <p:nvSpPr>
          <p:cNvPr id="83971" name="Rectangle 3"/>
          <p:cNvSpPr>
            <a:spLocks noGrp="1" noChangeArrowheads="1"/>
          </p:cNvSpPr>
          <p:nvPr>
            <p:ph type="body" idx="1"/>
          </p:nvPr>
        </p:nvSpPr>
        <p:spPr/>
        <p:txBody>
          <a:bodyPr/>
          <a:lstStyle/>
          <a:p>
            <a:pPr>
              <a:lnSpc>
                <a:spcPct val="90000"/>
              </a:lnSpc>
            </a:pPr>
            <a:r>
              <a:rPr lang="en-US" altLang="ru-RU" sz="2400">
                <a:latin typeface="Garamond" pitchFamily="18" charset="0"/>
              </a:rPr>
              <a:t>Tamoxifen has been used widely over the past 20 years as an effective tool to help eliminate the cancer.</a:t>
            </a:r>
          </a:p>
          <a:p>
            <a:pPr>
              <a:lnSpc>
                <a:spcPct val="90000"/>
              </a:lnSpc>
            </a:pPr>
            <a:r>
              <a:rPr lang="en-US" altLang="ru-RU" sz="2400">
                <a:latin typeface="Garamond" pitchFamily="18" charset="0"/>
              </a:rPr>
              <a:t>Many cancers love the estrogen, which is already in our body. </a:t>
            </a:r>
          </a:p>
          <a:p>
            <a:pPr>
              <a:lnSpc>
                <a:spcPct val="90000"/>
              </a:lnSpc>
            </a:pPr>
            <a:r>
              <a:rPr lang="en-US" altLang="ru-RU" sz="2400">
                <a:latin typeface="Garamond" pitchFamily="18" charset="0"/>
              </a:rPr>
              <a:t>Tamoxifen, also known as an anti-estrogen, works by blocking the estrogen receptors in the cancer preventing it from getting the estrogen it feeds on shrinking or eliminating the cancer completely.</a:t>
            </a:r>
          </a:p>
          <a:p>
            <a:pPr>
              <a:lnSpc>
                <a:spcPct val="90000"/>
              </a:lnSpc>
            </a:pPr>
            <a:r>
              <a:rPr lang="en-US" altLang="ru-RU" sz="2400">
                <a:latin typeface="Garamond" pitchFamily="18" charset="0"/>
              </a:rPr>
              <a:t>It has also been given to high risk patients to reduce the likelihood that they will get cancer.</a:t>
            </a:r>
          </a:p>
          <a:p>
            <a:pPr>
              <a:lnSpc>
                <a:spcPct val="90000"/>
              </a:lnSpc>
            </a:pPr>
            <a:r>
              <a:rPr lang="en-US" altLang="ru-RU" sz="2400">
                <a:latin typeface="Garamond" pitchFamily="18" charset="0"/>
              </a:rPr>
              <a:t>Possible side effects include nausea, vomiting, blurred vision and even swelling in your lips.</a:t>
            </a:r>
          </a:p>
          <a:p>
            <a:pPr>
              <a:lnSpc>
                <a:spcPct val="90000"/>
              </a:lnSpc>
              <a:buFontTx/>
              <a:buNone/>
            </a:pPr>
            <a:endParaRPr lang="en-US" altLang="ru-RU" sz="2400">
              <a:latin typeface="Garamond" pitchFamily="18" charset="0"/>
            </a:endParaRPr>
          </a:p>
          <a:p>
            <a:pPr>
              <a:lnSpc>
                <a:spcPct val="90000"/>
              </a:lnSpc>
              <a:buFontTx/>
              <a:buNone/>
            </a:pPr>
            <a:r>
              <a:rPr lang="en-US" altLang="ru-RU" sz="2400">
                <a:latin typeface="Garamond" pitchFamily="18" charset="0"/>
              </a:rPr>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539750" y="908050"/>
            <a:ext cx="8281988" cy="629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uk-UA" altLang="ru-RU" sz="2400">
                <a:latin typeface="Garamond" pitchFamily="18" charset="0"/>
                <a:cs typeface="Arial" charset="0"/>
              </a:rPr>
              <a:t>Adjuvant Therapy</a:t>
            </a:r>
          </a:p>
          <a:p>
            <a:r>
              <a:rPr lang="uk-UA" altLang="ru-RU" sz="2400">
                <a:latin typeface="Garamond" pitchFamily="18" charset="0"/>
                <a:cs typeface="Arial" charset="0"/>
              </a:rPr>
              <a:t>􀂄 Radiation</a:t>
            </a:r>
            <a:r>
              <a:rPr lang="en-US" altLang="ru-RU" sz="2400">
                <a:latin typeface="Garamond" pitchFamily="18" charset="0"/>
                <a:cs typeface="Arial" charset="0"/>
              </a:rPr>
              <a:t> </a:t>
            </a:r>
            <a:r>
              <a:rPr lang="uk-UA" altLang="ru-RU" sz="2400">
                <a:latin typeface="Garamond" pitchFamily="18" charset="0"/>
                <a:cs typeface="Arial" charset="0"/>
              </a:rPr>
              <a:t>Therapy (local)</a:t>
            </a:r>
          </a:p>
          <a:p>
            <a:r>
              <a:rPr lang="uk-UA" altLang="ru-RU" sz="2400">
                <a:latin typeface="Garamond" pitchFamily="18" charset="0"/>
                <a:cs typeface="Arial" charset="0"/>
              </a:rPr>
              <a:t>􀂄 Chemotherapy (systemic)</a:t>
            </a:r>
          </a:p>
          <a:p>
            <a:r>
              <a:rPr lang="uk-UA" altLang="ru-RU" sz="2400">
                <a:latin typeface="Garamond" pitchFamily="18" charset="0"/>
                <a:cs typeface="Arial" charset="0"/>
              </a:rPr>
              <a:t>􀂄 Hormonal agents</a:t>
            </a:r>
            <a:r>
              <a:rPr lang="en-US" altLang="ru-RU" sz="2400">
                <a:latin typeface="Garamond" pitchFamily="18" charset="0"/>
                <a:cs typeface="Arial" charset="0"/>
              </a:rPr>
              <a:t> </a:t>
            </a:r>
            <a:r>
              <a:rPr lang="uk-UA" altLang="ru-RU" sz="2400">
                <a:latin typeface="Garamond" pitchFamily="18" charset="0"/>
                <a:cs typeface="Arial" charset="0"/>
              </a:rPr>
              <a:t>(systemic)</a:t>
            </a:r>
          </a:p>
          <a:p>
            <a:r>
              <a:rPr lang="uk-UA" altLang="ru-RU" sz="2400">
                <a:latin typeface="Garamond" pitchFamily="18" charset="0"/>
                <a:cs typeface="Arial" charset="0"/>
              </a:rPr>
              <a:t>􀂄 Each therapy adds to reduction of</a:t>
            </a:r>
            <a:r>
              <a:rPr lang="en-US" altLang="ru-RU" sz="2400">
                <a:latin typeface="Garamond" pitchFamily="18" charset="0"/>
                <a:cs typeface="Arial" charset="0"/>
              </a:rPr>
              <a:t> </a:t>
            </a:r>
            <a:r>
              <a:rPr lang="uk-UA" altLang="ru-RU" sz="2400">
                <a:latin typeface="Garamond" pitchFamily="18" charset="0"/>
                <a:cs typeface="Arial" charset="0"/>
              </a:rPr>
              <a:t>recurrent disease.</a:t>
            </a:r>
          </a:p>
          <a:p>
            <a:r>
              <a:rPr lang="uk-UA" altLang="ru-RU" sz="2400">
                <a:latin typeface="Garamond" pitchFamily="18" charset="0"/>
                <a:cs typeface="Arial" charset="0"/>
              </a:rPr>
              <a:t>􀂄 Therapy is individualized, discussion</a:t>
            </a:r>
            <a:r>
              <a:rPr lang="en-US" altLang="ru-RU" sz="2400">
                <a:latin typeface="Garamond" pitchFamily="18" charset="0"/>
                <a:cs typeface="Arial" charset="0"/>
              </a:rPr>
              <a:t> </a:t>
            </a:r>
            <a:r>
              <a:rPr lang="uk-UA" altLang="ru-RU" sz="2400">
                <a:latin typeface="Garamond" pitchFamily="18" charset="0"/>
                <a:cs typeface="Arial" charset="0"/>
              </a:rPr>
              <a:t>with health care provider</a:t>
            </a:r>
            <a:r>
              <a:rPr lang="en-US" altLang="ru-RU" sz="2400">
                <a:latin typeface="Garamond" pitchFamily="18" charset="0"/>
                <a:cs typeface="Arial" charset="0"/>
              </a:rPr>
              <a:t>.</a:t>
            </a:r>
          </a:p>
          <a:p>
            <a:r>
              <a:rPr lang="uk-UA" altLang="ru-RU" sz="2400">
                <a:latin typeface="Garamond" pitchFamily="18" charset="0"/>
              </a:rPr>
              <a:t>Chemotherapy Drugs</a:t>
            </a:r>
          </a:p>
          <a:p>
            <a:r>
              <a:rPr lang="uk-UA" altLang="ru-RU" sz="2400">
                <a:latin typeface="Garamond" pitchFamily="18" charset="0"/>
              </a:rPr>
              <a:t>􀂄 Adriamycin, Epirubicin</a:t>
            </a:r>
          </a:p>
          <a:p>
            <a:r>
              <a:rPr lang="uk-UA" altLang="ru-RU" sz="2400">
                <a:latin typeface="Garamond" pitchFamily="18" charset="0"/>
              </a:rPr>
              <a:t>􀂄 Cytoxan</a:t>
            </a:r>
          </a:p>
          <a:p>
            <a:r>
              <a:rPr lang="uk-UA" altLang="ru-RU" sz="2400">
                <a:latin typeface="Garamond" pitchFamily="18" charset="0"/>
              </a:rPr>
              <a:t>􀂄 Methotrexate, 5-fluorouracil</a:t>
            </a:r>
          </a:p>
          <a:p>
            <a:r>
              <a:rPr lang="uk-UA" altLang="ru-RU" sz="2400">
                <a:latin typeface="Garamond" pitchFamily="18" charset="0"/>
              </a:rPr>
              <a:t>􀂄 Taxol, Taxotere</a:t>
            </a:r>
          </a:p>
          <a:p>
            <a:r>
              <a:rPr lang="uk-UA" altLang="ru-RU" sz="2400">
                <a:latin typeface="Garamond" pitchFamily="18" charset="0"/>
              </a:rPr>
              <a:t>􀂄 Navelbine</a:t>
            </a:r>
          </a:p>
          <a:p>
            <a:r>
              <a:rPr lang="uk-UA" altLang="ru-RU" sz="2400">
                <a:latin typeface="Garamond" pitchFamily="18" charset="0"/>
              </a:rPr>
              <a:t>􀂄 Intravenous</a:t>
            </a:r>
          </a:p>
          <a:p>
            <a:r>
              <a:rPr lang="uk-UA" altLang="ru-RU" sz="2400">
                <a:latin typeface="Garamond" pitchFamily="18" charset="0"/>
              </a:rPr>
              <a:t>􀂄 Nausea, hair loss, low blood counts, cardiac</a:t>
            </a:r>
            <a:r>
              <a:rPr lang="en-US" altLang="ru-RU" sz="2400">
                <a:latin typeface="Garamond" pitchFamily="18" charset="0"/>
              </a:rPr>
              <a:t> </a:t>
            </a:r>
            <a:r>
              <a:rPr lang="uk-UA" altLang="ru-RU" sz="2400">
                <a:latin typeface="Garamond" pitchFamily="18" charset="0"/>
              </a:rPr>
              <a:t>toxicity, bladder toxicity, nerve damage</a:t>
            </a:r>
          </a:p>
          <a:p>
            <a:r>
              <a:rPr lang="uk-UA" altLang="ru-RU" sz="2400">
                <a:latin typeface="Garamond" pitchFamily="18" charset="0"/>
              </a:rPr>
              <a:t>􀂄 Given for adjuvant or recurrent disease.</a:t>
            </a:r>
          </a:p>
          <a:p>
            <a:endParaRPr lang="uk-UA" altLang="ru-RU" sz="2400">
              <a:latin typeface="Garamond" pitchFamily="18" charset="0"/>
              <a:cs typeface="Arial" charset="0"/>
            </a:endParaRPr>
          </a:p>
        </p:txBody>
      </p:sp>
      <p:sp>
        <p:nvSpPr>
          <p:cNvPr id="110595" name="Rectangle 3"/>
          <p:cNvSpPr>
            <a:spLocks noGrp="1" noChangeArrowheads="1"/>
          </p:cNvSpPr>
          <p:nvPr>
            <p:ph type="title"/>
          </p:nvPr>
        </p:nvSpPr>
        <p:spPr>
          <a:xfrm>
            <a:off x="468313" y="0"/>
            <a:ext cx="8229600" cy="1143000"/>
          </a:xfrm>
        </p:spPr>
        <p:txBody>
          <a:bodyPr/>
          <a:lstStyle/>
          <a:p>
            <a:r>
              <a:rPr lang="en-US" altLang="ru-RU" b="1">
                <a:latin typeface="Garamond" pitchFamily="18" charset="0"/>
              </a:rPr>
              <a:t>Adjuvant therapy</a:t>
            </a:r>
            <a:endParaRPr lang="uk-UA" altLang="ru-RU" b="1">
              <a:latin typeface="Garamond" pitchFamily="18"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Заголовок 3">
            <a:extLst>
              <a:ext uri="{FF2B5EF4-FFF2-40B4-BE49-F238E27FC236}">
                <a16:creationId xmlns:a16="http://schemas.microsoft.com/office/drawing/2014/main" id="{0CE880AA-E5C2-19CD-6352-BAEDDF1B00DF}"/>
              </a:ext>
            </a:extLst>
          </p:cNvPr>
          <p:cNvSpPr>
            <a:spLocks noGrp="1" noChangeArrowheads="1"/>
          </p:cNvSpPr>
          <p:nvPr>
            <p:ph type="title" sz="quarter"/>
          </p:nvPr>
        </p:nvSpPr>
        <p:spPr>
          <a:xfrm>
            <a:off x="1353760" y="438870"/>
            <a:ext cx="4313467" cy="1143000"/>
          </a:xfrm>
        </p:spPr>
        <p:txBody>
          <a:bodyPr/>
          <a:lstStyle/>
          <a:p>
            <a:pPr algn="l"/>
            <a:r>
              <a:rPr lang="fr-FR" altLang="ru-UA" b="1" dirty="0" err="1">
                <a:latin typeface="Times New Roman" panose="02020603050405020304" pitchFamily="18" charset="0"/>
                <a:cs typeface="Times New Roman" panose="02020603050405020304" pitchFamily="18" charset="0"/>
              </a:rPr>
              <a:t>Pay</a:t>
            </a:r>
            <a:r>
              <a:rPr lang="fr-FR" altLang="ru-UA" b="1" dirty="0">
                <a:latin typeface="Times New Roman" panose="02020603050405020304" pitchFamily="18" charset="0"/>
                <a:cs typeface="Times New Roman" panose="02020603050405020304" pitchFamily="18" charset="0"/>
              </a:rPr>
              <a:t> attention</a:t>
            </a:r>
            <a:endParaRPr lang="ru-UA" altLang="ru-UA" b="1" dirty="0">
              <a:latin typeface="Times New Roman" panose="02020603050405020304" pitchFamily="18" charset="0"/>
              <a:cs typeface="Times New Roman" panose="02020603050405020304" pitchFamily="18" charset="0"/>
            </a:endParaRPr>
          </a:p>
        </p:txBody>
      </p:sp>
      <p:pic>
        <p:nvPicPr>
          <p:cNvPr id="123906" name="Picture 2">
            <a:extLst>
              <a:ext uri="{FF2B5EF4-FFF2-40B4-BE49-F238E27FC236}">
                <a16:creationId xmlns:a16="http://schemas.microsoft.com/office/drawing/2014/main" id="{D0CBF682-8D38-2EC0-89B6-86F8BA2F18C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883380" y="4921047"/>
            <a:ext cx="3683000" cy="1638300"/>
          </a:xfrm>
          <a:noFill/>
          <a:extLst>
            <a:ext uri="{909E8E84-426E-40DD-AFC4-6F175D3DCCD1}">
              <a14:hiddenFill xmlns:a14="http://schemas.microsoft.com/office/drawing/2010/main">
                <a:solidFill>
                  <a:srgbClr val="FFFFFF"/>
                </a:solidFill>
              </a14:hiddenFill>
            </a:ext>
          </a:extLst>
        </p:spPr>
      </p:pic>
      <p:pic>
        <p:nvPicPr>
          <p:cNvPr id="123907" name="Picture 4">
            <a:extLst>
              <a:ext uri="{FF2B5EF4-FFF2-40B4-BE49-F238E27FC236}">
                <a16:creationId xmlns:a16="http://schemas.microsoft.com/office/drawing/2014/main" id="{58A43B16-43C8-A576-7F5F-A4CBD481FF7F}"/>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525987" y="1778768"/>
            <a:ext cx="3683000" cy="2144691"/>
          </a:xfrm>
          <a:noFill/>
          <a:extLst>
            <a:ext uri="{909E8E84-426E-40DD-AFC4-6F175D3DCCD1}">
              <a14:hiddenFill xmlns:a14="http://schemas.microsoft.com/office/drawing/2010/main">
                <a:solidFill>
                  <a:srgbClr val="FFFFFF"/>
                </a:solidFill>
              </a14:hiddenFill>
            </a:ext>
          </a:extLst>
        </p:spPr>
      </p:pic>
      <p:sp>
        <p:nvSpPr>
          <p:cNvPr id="123908" name="Rectangle 6">
            <a:extLst>
              <a:ext uri="{FF2B5EF4-FFF2-40B4-BE49-F238E27FC236}">
                <a16:creationId xmlns:a16="http://schemas.microsoft.com/office/drawing/2014/main" id="{CF8B42FB-0B59-9BBD-DB68-8F3E8F16992A}"/>
              </a:ext>
            </a:extLst>
          </p:cNvPr>
          <p:cNvSpPr>
            <a:spLocks noChangeArrowheads="1"/>
          </p:cNvSpPr>
          <p:nvPr/>
        </p:nvSpPr>
        <p:spPr bwMode="auto">
          <a:xfrm flipV="1">
            <a:off x="900113" y="884238"/>
            <a:ext cx="8178800"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ru-UA" altLang="ru-UA" sz="1800">
              <a:latin typeface="Garamond" panose="02020404030301010803" pitchFamily="18" charset="0"/>
            </a:endParaRPr>
          </a:p>
        </p:txBody>
      </p:sp>
      <p:pic>
        <p:nvPicPr>
          <p:cNvPr id="123909" name="Picture 8" descr="women participating in race for the cure">
            <a:hlinkClick r:id="rId4" tooltip="Run Breast Cancer Out of Town!"/>
            <a:extLst>
              <a:ext uri="{FF2B5EF4-FFF2-40B4-BE49-F238E27FC236}">
                <a16:creationId xmlns:a16="http://schemas.microsoft.com/office/drawing/2014/main" id="{59B8A014-337E-50DE-9BF6-F50A43153C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987" y="4108377"/>
            <a:ext cx="3734635" cy="248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9">
            <a:extLst>
              <a:ext uri="{FF2B5EF4-FFF2-40B4-BE49-F238E27FC236}">
                <a16:creationId xmlns:a16="http://schemas.microsoft.com/office/drawing/2014/main" id="{D77AEC3D-22AF-BD7C-732C-AC6B87E7FC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3380" y="2678874"/>
            <a:ext cx="2090238" cy="18951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a:extLst>
              <a:ext uri="{FF2B5EF4-FFF2-40B4-BE49-F238E27FC236}">
                <a16:creationId xmlns:a16="http://schemas.microsoft.com/office/drawing/2014/main" id="{BBB18985-EE71-7980-83F9-45D1B794F2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0874" y="560448"/>
            <a:ext cx="2428615" cy="1807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лои">
  <a:themeElements>
    <a:clrScheme name="Слои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Слои">
      <a:majorFont>
        <a:latin typeface="Times New Roman"/>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лои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Слои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Слои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Слои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Слои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Слои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Слои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Слои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Слои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Слои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Пастель">
  <a:themeElements>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Пастель">
      <a:majorFont>
        <a:latin typeface="Comic Sans MS"/>
        <a:ea typeface=""/>
        <a:cs typeface="Arial"/>
      </a:majorFont>
      <a:minorFont>
        <a:latin typeface="Comic Sans MS"/>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Пастель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Пастель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Пастель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Пастель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Пастель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Пастель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Пастель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266</TotalTime>
  <Words>3868</Words>
  <Application>Microsoft Macintosh PowerPoint</Application>
  <PresentationFormat>Экран (4:3)</PresentationFormat>
  <Paragraphs>458</Paragraphs>
  <Slides>96</Slides>
  <Notes>11</Notes>
  <HiddenSlides>0</HiddenSlides>
  <MMClips>0</MMClips>
  <ScaleCrop>false</ScaleCrop>
  <HeadingPairs>
    <vt:vector size="8" baseType="variant">
      <vt:variant>
        <vt:lpstr>Использованные шрифты</vt:lpstr>
      </vt:variant>
      <vt:variant>
        <vt:i4>7</vt:i4>
      </vt:variant>
      <vt:variant>
        <vt:lpstr>Тема</vt:lpstr>
      </vt:variant>
      <vt:variant>
        <vt:i4>4</vt:i4>
      </vt:variant>
      <vt:variant>
        <vt:lpstr>Внедренные серверы OLE</vt:lpstr>
      </vt:variant>
      <vt:variant>
        <vt:i4>1</vt:i4>
      </vt:variant>
      <vt:variant>
        <vt:lpstr>Заголовки слайдов</vt:lpstr>
      </vt:variant>
      <vt:variant>
        <vt:i4>96</vt:i4>
      </vt:variant>
    </vt:vector>
  </HeadingPairs>
  <TitlesOfParts>
    <vt:vector size="108" baseType="lpstr">
      <vt:lpstr>Arial Unicode MS</vt:lpstr>
      <vt:lpstr>Arial</vt:lpstr>
      <vt:lpstr>Comic Sans MS</vt:lpstr>
      <vt:lpstr>Garamond</vt:lpstr>
      <vt:lpstr>Times New Roman</vt:lpstr>
      <vt:lpstr>Verdana</vt:lpstr>
      <vt:lpstr>Wingdings</vt:lpstr>
      <vt:lpstr>Оформление по умолчанию</vt:lpstr>
      <vt:lpstr>Слои</vt:lpstr>
      <vt:lpstr>Лучи</vt:lpstr>
      <vt:lpstr>Пастель</vt:lpstr>
      <vt:lpstr>Точечный рисунок</vt:lpstr>
      <vt:lpstr>Презентация PowerPoint</vt:lpstr>
      <vt:lpstr>Презентация PowerPoint</vt:lpstr>
      <vt:lpstr>«Happiness is  a good health  and bad memory».  Ingrid Bergman. </vt:lpstr>
      <vt:lpstr>Breast Cancer Statistics</vt:lpstr>
      <vt:lpstr>Breast Exam: Anatomy </vt:lpstr>
      <vt:lpstr>Breast tumours</vt:lpstr>
      <vt:lpstr>Cancerous @ Noncancerous</vt:lpstr>
      <vt:lpstr>Types of Breast Cancer</vt:lpstr>
      <vt:lpstr>What is breast cancer?</vt:lpstr>
      <vt:lpstr> Monthly Self Exams</vt:lpstr>
      <vt:lpstr>Breast Self-Exam (BSE)</vt:lpstr>
      <vt:lpstr>Breast Self-Exam</vt:lpstr>
      <vt:lpstr>Breast Self-Exam</vt:lpstr>
      <vt:lpstr>Breast Self-Exam</vt:lpstr>
      <vt:lpstr>Презентация PowerPoint</vt:lpstr>
      <vt:lpstr>Презентация PowerPoint</vt:lpstr>
      <vt:lpstr>Презентация PowerPoint</vt:lpstr>
      <vt:lpstr>Презентация PowerPoint</vt:lpstr>
      <vt:lpstr>Breast Cancer (BC) Statistics </vt:lpstr>
      <vt:lpstr>Breast Cancer (BC) Statistics</vt:lpstr>
      <vt:lpstr>Презентация PowerPoint</vt:lpstr>
      <vt:lpstr>Hormone therapy</vt:lpstr>
      <vt:lpstr>Презентация PowerPoint</vt:lpstr>
      <vt:lpstr>Accessory Breast Tissue</vt:lpstr>
      <vt:lpstr>Physical Findings Suspicious for Malignancy</vt:lpstr>
      <vt:lpstr>Venous Patterns</vt:lpstr>
      <vt:lpstr>Skin Edema</vt:lpstr>
      <vt:lpstr>Nipple Inversion</vt:lpstr>
      <vt:lpstr>Retraction</vt:lpstr>
      <vt:lpstr>Retraction As Seen on Mammogram</vt:lpstr>
      <vt:lpstr> Scaling or Ulceration</vt:lpstr>
      <vt:lpstr>Nipple Discharge</vt:lpstr>
      <vt:lpstr>Nipple Discharge</vt:lpstr>
      <vt:lpstr>Intraductal Papilloma</vt:lpstr>
      <vt:lpstr>Cysts</vt:lpstr>
      <vt:lpstr>Презентация PowerPoint</vt:lpstr>
      <vt:lpstr>Fibroadenoma</vt:lpstr>
      <vt:lpstr>Risk factors</vt:lpstr>
      <vt:lpstr>Do We Know What Causes Breast Cancer? </vt:lpstr>
      <vt:lpstr>Risk Factors for Breast Cancer? </vt:lpstr>
      <vt:lpstr>Risk Factors You Cannot Change</vt:lpstr>
      <vt:lpstr>Family history of breast cancer:</vt:lpstr>
      <vt:lpstr>Factors With Uncertain, Controversial, or Unproven Effect  </vt:lpstr>
      <vt:lpstr>Risk Factors You Can Change  </vt:lpstr>
      <vt:lpstr>Lifestyle-Related Factors</vt:lpstr>
      <vt:lpstr>Risk Factors You Cannot Change  </vt:lpstr>
      <vt:lpstr>Презентация PowerPoint</vt:lpstr>
      <vt:lpstr>Презентация PowerPoint</vt:lpstr>
      <vt:lpstr>Презентация PowerPoint</vt:lpstr>
      <vt:lpstr>Clinical forms of Breast cancer</vt:lpstr>
      <vt:lpstr>Презентация PowerPoint</vt:lpstr>
      <vt:lpstr>Biopsy Techniques </vt:lpstr>
      <vt:lpstr>Examples of Ductal Cells Under a Microscope</vt:lpstr>
      <vt:lpstr>Tru-Cut</vt:lpstr>
      <vt:lpstr> Vacuum-Assisted Mammotome</vt:lpstr>
      <vt:lpstr>Core biopsy samples </vt:lpstr>
      <vt:lpstr>Screening Mammogram</vt:lpstr>
      <vt:lpstr>Stereotactic Breast Biopsy</vt:lpstr>
      <vt:lpstr>Calcifications</vt:lpstr>
      <vt:lpstr>Intraductal Hyperplasia</vt:lpstr>
      <vt:lpstr>Atypical Ductal Hyperplasia</vt:lpstr>
      <vt:lpstr>Lobular Carcinoma in Situ (LCIS)</vt:lpstr>
      <vt:lpstr>Ductal Carcinoma in Situ (DCIS)</vt:lpstr>
      <vt:lpstr>Infiltrating Ductal Cancer</vt:lpstr>
      <vt:lpstr>Open Surgical Excision</vt:lpstr>
      <vt:lpstr>History of Treatment</vt:lpstr>
      <vt:lpstr>Radical Mastectomy</vt:lpstr>
      <vt:lpstr>Axillary Node Dissection</vt:lpstr>
      <vt:lpstr>Modified Radical Mastectomy</vt:lpstr>
      <vt:lpstr>Modified Radical Mastectomy</vt:lpstr>
      <vt:lpstr>Modified Radical Mastectomy</vt:lpstr>
      <vt:lpstr>Презентация PowerPoint</vt:lpstr>
      <vt:lpstr>Lymphatics</vt:lpstr>
      <vt:lpstr>Sentinel Node Biopsy</vt:lpstr>
      <vt:lpstr>Sentinel Node Biopsy</vt:lpstr>
      <vt:lpstr>Sentinel Node Biopsy</vt:lpstr>
      <vt:lpstr>Skin-sparing Mastectomy</vt:lpstr>
      <vt:lpstr>Skin-sparing Mastectomy</vt:lpstr>
      <vt:lpstr>Reconstruction</vt:lpstr>
      <vt:lpstr>Mammograms</vt:lpstr>
      <vt:lpstr>Mammograms</vt:lpstr>
      <vt:lpstr>Thermograph</vt:lpstr>
      <vt:lpstr>Презентация PowerPoint</vt:lpstr>
      <vt:lpstr>Презентация PowerPoint</vt:lpstr>
      <vt:lpstr>Презентация PowerPoint</vt:lpstr>
      <vt:lpstr>Презентация PowerPoint</vt:lpstr>
      <vt:lpstr>Презентация PowerPoint</vt:lpstr>
      <vt:lpstr>Treatment</vt:lpstr>
      <vt:lpstr>Radiation top 10</vt:lpstr>
      <vt:lpstr>Chemotherapy</vt:lpstr>
      <vt:lpstr>Herceptin</vt:lpstr>
      <vt:lpstr>Презентация PowerPoint</vt:lpstr>
      <vt:lpstr>Презентация PowerPoint</vt:lpstr>
      <vt:lpstr>Tamoxifen</vt:lpstr>
      <vt:lpstr>Adjuvant therapy</vt:lpstr>
      <vt:lpstr>Pay attention</vt:lpstr>
    </vt:vector>
  </TitlesOfParts>
  <Company>F-KLAN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tumours.</dc:title>
  <dc:creator>Admin</dc:creator>
  <cp:lastModifiedBy>Microsoft Office User</cp:lastModifiedBy>
  <cp:revision>14</cp:revision>
  <dcterms:created xsi:type="dcterms:W3CDTF">2011-02-11T10:57:30Z</dcterms:created>
  <dcterms:modified xsi:type="dcterms:W3CDTF">2022-08-26T15:36:17Z</dcterms:modified>
</cp:coreProperties>
</file>