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sldIdLst>
    <p:sldId id="256" r:id="rId3"/>
    <p:sldId id="333" r:id="rId4"/>
    <p:sldId id="334" r:id="rId5"/>
    <p:sldId id="335" r:id="rId6"/>
    <p:sldId id="336" r:id="rId7"/>
    <p:sldId id="301" r:id="rId8"/>
    <p:sldId id="302" r:id="rId9"/>
    <p:sldId id="299" r:id="rId10"/>
    <p:sldId id="292" r:id="rId11"/>
    <p:sldId id="283" r:id="rId12"/>
    <p:sldId id="286" r:id="rId13"/>
    <p:sldId id="337" r:id="rId14"/>
    <p:sldId id="265" r:id="rId15"/>
    <p:sldId id="270" r:id="rId16"/>
    <p:sldId id="272" r:id="rId17"/>
    <p:sldId id="281" r:id="rId18"/>
    <p:sldId id="279" r:id="rId19"/>
    <p:sldId id="285" r:id="rId20"/>
    <p:sldId id="313" r:id="rId21"/>
    <p:sldId id="314" r:id="rId22"/>
    <p:sldId id="315" r:id="rId23"/>
    <p:sldId id="316" r:id="rId24"/>
    <p:sldId id="282" r:id="rId25"/>
    <p:sldId id="318" r:id="rId26"/>
    <p:sldId id="320" r:id="rId27"/>
    <p:sldId id="308" r:id="rId28"/>
    <p:sldId id="287" r:id="rId29"/>
    <p:sldId id="288" r:id="rId30"/>
    <p:sldId id="289" r:id="rId31"/>
    <p:sldId id="306" r:id="rId32"/>
    <p:sldId id="326" r:id="rId33"/>
    <p:sldId id="329" r:id="rId34"/>
    <p:sldId id="322" r:id="rId35"/>
    <p:sldId id="290" r:id="rId36"/>
    <p:sldId id="275" r:id="rId37"/>
    <p:sldId id="330" r:id="rId38"/>
    <p:sldId id="264" r:id="rId39"/>
    <p:sldId id="267" r:id="rId40"/>
    <p:sldId id="266" r:id="rId41"/>
    <p:sldId id="280" r:id="rId42"/>
    <p:sldId id="293" r:id="rId43"/>
    <p:sldId id="257" r:id="rId44"/>
    <p:sldId id="258" r:id="rId45"/>
    <p:sldId id="261" r:id="rId46"/>
    <p:sldId id="259" r:id="rId47"/>
    <p:sldId id="260" r:id="rId48"/>
    <p:sldId id="262" r:id="rId49"/>
    <p:sldId id="310" r:id="rId50"/>
    <p:sldId id="311" r:id="rId51"/>
    <p:sldId id="263" r:id="rId52"/>
    <p:sldId id="297" r:id="rId53"/>
    <p:sldId id="271" r:id="rId54"/>
    <p:sldId id="277" r:id="rId55"/>
    <p:sldId id="294" r:id="rId56"/>
    <p:sldId id="295" r:id="rId57"/>
    <p:sldId id="296" r:id="rId58"/>
    <p:sldId id="298" r:id="rId59"/>
    <p:sldId id="331" r:id="rId60"/>
    <p:sldId id="338" r:id="rId61"/>
    <p:sldId id="339" r:id="rId62"/>
    <p:sldId id="340" r:id="rId63"/>
    <p:sldId id="342" r:id="rId64"/>
    <p:sldId id="341" r:id="rId65"/>
  </p:sldIdLst>
  <p:sldSz cx="9144000" cy="6858000" type="screen4x3"/>
  <p:notesSz cx="6858000" cy="9144000"/>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p:cViewPr varScale="1">
        <p:scale>
          <a:sx n="95" d="100"/>
          <a:sy n="95" d="100"/>
        </p:scale>
        <p:origin x="176" y="4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82"/>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0.23754789272030652"/>
          <c:y val="6.5217391304347824E-2"/>
          <c:w val="0.65134099616858232"/>
          <c:h val="0.63451086956521729"/>
        </c:manualLayout>
      </c:layout>
      <c:bar3DChart>
        <c:barDir val="col"/>
        <c:grouping val="clustered"/>
        <c:varyColors val="0"/>
        <c:ser>
          <c:idx val="0"/>
          <c:order val="0"/>
          <c:tx>
            <c:strRef>
              <c:f>Sheet1!$A$2</c:f>
              <c:strCache>
                <c:ptCount val="1"/>
                <c:pt idx="0">
                  <c:v>New Cases</c:v>
                </c:pt>
              </c:strCache>
            </c:strRef>
          </c:tx>
          <c:spPr>
            <a:solidFill>
              <a:schemeClr val="accent1"/>
            </a:solidFill>
            <a:ln w="9107">
              <a:solidFill>
                <a:schemeClr val="tx1"/>
              </a:solidFill>
              <a:prstDash val="solid"/>
            </a:ln>
          </c:spPr>
          <c:invertIfNegative val="0"/>
          <c:cat>
            <c:numRef>
              <c:f>Sheet1!$B$1:$E$1</c:f>
              <c:numCache>
                <c:formatCode>General</c:formatCode>
                <c:ptCount val="4"/>
                <c:pt idx="0">
                  <c:v>1</c:v>
                </c:pt>
                <c:pt idx="1">
                  <c:v>3</c:v>
                </c:pt>
                <c:pt idx="2">
                  <c:v>5</c:v>
                </c:pt>
                <c:pt idx="3">
                  <c:v>10</c:v>
                </c:pt>
              </c:numCache>
            </c:numRef>
          </c:cat>
          <c:val>
            <c:numRef>
              <c:f>Sheet1!$B$2:$E$2</c:f>
              <c:numCache>
                <c:formatCode>General</c:formatCode>
                <c:ptCount val="4"/>
                <c:pt idx="0" formatCode="#,##0">
                  <c:v>173770</c:v>
                </c:pt>
                <c:pt idx="1">
                  <c:v>521310</c:v>
                </c:pt>
                <c:pt idx="2">
                  <c:v>868850</c:v>
                </c:pt>
                <c:pt idx="3">
                  <c:v>1737700</c:v>
                </c:pt>
              </c:numCache>
            </c:numRef>
          </c:val>
          <c:extLst>
            <c:ext xmlns:c16="http://schemas.microsoft.com/office/drawing/2014/chart" uri="{C3380CC4-5D6E-409C-BE32-E72D297353CC}">
              <c16:uniqueId val="{00000000-7B50-45B3-A8DD-62293F48C1E1}"/>
            </c:ext>
          </c:extLst>
        </c:ser>
        <c:ser>
          <c:idx val="1"/>
          <c:order val="1"/>
          <c:tx>
            <c:strRef>
              <c:f>Sheet1!$A$3</c:f>
              <c:strCache>
                <c:ptCount val="1"/>
                <c:pt idx="0">
                  <c:v>Deaths</c:v>
                </c:pt>
              </c:strCache>
            </c:strRef>
          </c:tx>
          <c:spPr>
            <a:solidFill>
              <a:schemeClr val="accent2"/>
            </a:solidFill>
            <a:ln w="9107">
              <a:solidFill>
                <a:schemeClr val="tx1"/>
              </a:solidFill>
              <a:prstDash val="solid"/>
            </a:ln>
          </c:spPr>
          <c:invertIfNegative val="0"/>
          <c:cat>
            <c:numRef>
              <c:f>Sheet1!$B$1:$E$1</c:f>
              <c:numCache>
                <c:formatCode>General</c:formatCode>
                <c:ptCount val="4"/>
                <c:pt idx="0">
                  <c:v>1</c:v>
                </c:pt>
                <c:pt idx="1">
                  <c:v>3</c:v>
                </c:pt>
                <c:pt idx="2">
                  <c:v>5</c:v>
                </c:pt>
                <c:pt idx="3">
                  <c:v>10</c:v>
                </c:pt>
              </c:numCache>
            </c:numRef>
          </c:cat>
          <c:val>
            <c:numRef>
              <c:f>Sheet1!$B$3:$E$3</c:f>
              <c:numCache>
                <c:formatCode>General</c:formatCode>
                <c:ptCount val="4"/>
                <c:pt idx="0" formatCode="#,##0">
                  <c:v>160440</c:v>
                </c:pt>
                <c:pt idx="1">
                  <c:v>481320</c:v>
                </c:pt>
                <c:pt idx="2">
                  <c:v>802200</c:v>
                </c:pt>
                <c:pt idx="3">
                  <c:v>1604400</c:v>
                </c:pt>
              </c:numCache>
            </c:numRef>
          </c:val>
          <c:extLst>
            <c:ext xmlns:c16="http://schemas.microsoft.com/office/drawing/2014/chart" uri="{C3380CC4-5D6E-409C-BE32-E72D297353CC}">
              <c16:uniqueId val="{00000001-7B50-45B3-A8DD-62293F48C1E1}"/>
            </c:ext>
          </c:extLst>
        </c:ser>
        <c:dLbls>
          <c:showLegendKey val="0"/>
          <c:showVal val="0"/>
          <c:showCatName val="0"/>
          <c:showSerName val="0"/>
          <c:showPercent val="0"/>
          <c:showBubbleSize val="0"/>
        </c:dLbls>
        <c:gapWidth val="150"/>
        <c:gapDepth val="0"/>
        <c:shape val="box"/>
        <c:axId val="59419264"/>
        <c:axId val="87957888"/>
        <c:axId val="0"/>
      </c:bar3DChart>
      <c:catAx>
        <c:axId val="59419264"/>
        <c:scaling>
          <c:orientation val="minMax"/>
        </c:scaling>
        <c:delete val="0"/>
        <c:axPos val="b"/>
        <c:numFmt formatCode="General" sourceLinked="1"/>
        <c:majorTickMark val="out"/>
        <c:minorTickMark val="none"/>
        <c:tickLblPos val="low"/>
        <c:spPr>
          <a:ln w="2277">
            <a:solidFill>
              <a:schemeClr val="tx1"/>
            </a:solidFill>
            <a:prstDash val="solid"/>
          </a:ln>
        </c:spPr>
        <c:txPr>
          <a:bodyPr rot="0" vert="horz"/>
          <a:lstStyle/>
          <a:p>
            <a:pPr>
              <a:defRPr sz="1470" b="1" i="0" u="none" strike="noStrike" baseline="0">
                <a:solidFill>
                  <a:schemeClr val="tx1"/>
                </a:solidFill>
                <a:latin typeface="Arial"/>
                <a:ea typeface="Arial"/>
                <a:cs typeface="Arial"/>
              </a:defRPr>
            </a:pPr>
            <a:endParaRPr lang="ru-UA"/>
          </a:p>
        </c:txPr>
        <c:crossAx val="87957888"/>
        <c:crosses val="autoZero"/>
        <c:auto val="1"/>
        <c:lblAlgn val="ctr"/>
        <c:lblOffset val="100"/>
        <c:tickLblSkip val="1"/>
        <c:tickMarkSkip val="1"/>
        <c:noMultiLvlLbl val="0"/>
      </c:catAx>
      <c:valAx>
        <c:axId val="87957888"/>
        <c:scaling>
          <c:orientation val="minMax"/>
        </c:scaling>
        <c:delete val="0"/>
        <c:axPos val="l"/>
        <c:majorGridlines>
          <c:spPr>
            <a:ln w="2277">
              <a:solidFill>
                <a:schemeClr val="tx1"/>
              </a:solidFill>
              <a:prstDash val="solid"/>
            </a:ln>
          </c:spPr>
        </c:majorGridlines>
        <c:numFmt formatCode="#,##0" sourceLinked="1"/>
        <c:majorTickMark val="out"/>
        <c:minorTickMark val="none"/>
        <c:tickLblPos val="nextTo"/>
        <c:spPr>
          <a:ln w="2277">
            <a:solidFill>
              <a:schemeClr val="tx1"/>
            </a:solidFill>
            <a:prstDash val="solid"/>
          </a:ln>
        </c:spPr>
        <c:txPr>
          <a:bodyPr rot="0" vert="horz"/>
          <a:lstStyle/>
          <a:p>
            <a:pPr>
              <a:defRPr sz="1470" b="1" i="0" u="none" strike="noStrike" baseline="0">
                <a:solidFill>
                  <a:schemeClr val="tx1"/>
                </a:solidFill>
                <a:latin typeface="Arial"/>
                <a:ea typeface="Arial"/>
                <a:cs typeface="Arial"/>
              </a:defRPr>
            </a:pPr>
            <a:endParaRPr lang="ru-UA"/>
          </a:p>
        </c:txPr>
        <c:crossAx val="59419264"/>
        <c:crosses val="autoZero"/>
        <c:crossBetween val="between"/>
      </c:valAx>
      <c:spPr>
        <a:noFill/>
        <a:ln w="18214">
          <a:noFill/>
        </a:ln>
      </c:spPr>
    </c:plotArea>
    <c:legend>
      <c:legendPos val="b"/>
      <c:layout>
        <c:manualLayout>
          <c:xMode val="edge"/>
          <c:yMode val="edge"/>
          <c:x val="0.41762452107279696"/>
          <c:y val="0.78668478260869568"/>
          <c:w val="0.32567049808429116"/>
          <c:h val="0.14130434782608697"/>
        </c:manualLayout>
      </c:layout>
      <c:overlay val="0"/>
      <c:spPr>
        <a:noFill/>
        <a:ln w="2277">
          <a:solidFill>
            <a:schemeClr val="tx1"/>
          </a:solidFill>
          <a:prstDash val="solid"/>
        </a:ln>
      </c:spPr>
      <c:txPr>
        <a:bodyPr/>
        <a:lstStyle/>
        <a:p>
          <a:pPr>
            <a:defRPr sz="1187" b="1" i="0" u="none" strike="noStrike" baseline="0">
              <a:solidFill>
                <a:schemeClr val="tx1"/>
              </a:solidFill>
              <a:latin typeface="Arial"/>
              <a:ea typeface="Arial"/>
              <a:cs typeface="Arial"/>
            </a:defRPr>
          </a:pPr>
          <a:endParaRPr lang="ru-UA"/>
        </a:p>
      </c:txPr>
    </c:legend>
    <c:plotVisOnly val="1"/>
    <c:dispBlanksAs val="gap"/>
    <c:showDLblsOverMax val="0"/>
  </c:chart>
  <c:spPr>
    <a:noFill/>
    <a:ln>
      <a:noFill/>
    </a:ln>
  </c:spPr>
  <c:txPr>
    <a:bodyPr/>
    <a:lstStyle/>
    <a:p>
      <a:pPr>
        <a:defRPr sz="1291" b="1" i="0" u="none" strike="noStrike" baseline="0">
          <a:solidFill>
            <a:schemeClr val="tx1"/>
          </a:solidFill>
          <a:latin typeface="Arial"/>
          <a:ea typeface="Arial"/>
          <a:cs typeface="Arial"/>
        </a:defRPr>
      </a:pPr>
      <a:endParaRPr lang="ru-UA"/>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79DB188B-6553-4FEF-8B5F-27FD910A8788}" type="slidenum">
              <a:rPr lang="ru-RU" altLang="ru-RU"/>
              <a:pPr/>
              <a:t>‹#›</a:t>
            </a:fld>
            <a:endParaRPr lang="ru-RU" altLang="ru-RU"/>
          </a:p>
        </p:txBody>
      </p:sp>
    </p:spTree>
    <p:extLst>
      <p:ext uri="{BB962C8B-B14F-4D97-AF65-F5344CB8AC3E}">
        <p14:creationId xmlns:p14="http://schemas.microsoft.com/office/powerpoint/2010/main" val="305172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27D9530F-5322-4302-90F8-1DDC578A8107}" type="slidenum">
              <a:rPr lang="ru-RU" altLang="ru-RU"/>
              <a:pPr/>
              <a:t>‹#›</a:t>
            </a:fld>
            <a:endParaRPr lang="ru-RU" altLang="ru-RU"/>
          </a:p>
        </p:txBody>
      </p:sp>
    </p:spTree>
    <p:extLst>
      <p:ext uri="{BB962C8B-B14F-4D97-AF65-F5344CB8AC3E}">
        <p14:creationId xmlns:p14="http://schemas.microsoft.com/office/powerpoint/2010/main" val="1196267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3B69665E-4ACE-4B3B-8391-0EA0265B0A63}" type="slidenum">
              <a:rPr lang="ru-RU" altLang="ru-RU"/>
              <a:pPr/>
              <a:t>‹#›</a:t>
            </a:fld>
            <a:endParaRPr lang="ru-RU" altLang="ru-RU"/>
          </a:p>
        </p:txBody>
      </p:sp>
    </p:spTree>
    <p:extLst>
      <p:ext uri="{BB962C8B-B14F-4D97-AF65-F5344CB8AC3E}">
        <p14:creationId xmlns:p14="http://schemas.microsoft.com/office/powerpoint/2010/main" val="1638928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8A084F61-292A-440B-85D0-735DE4A1A5AA}" type="slidenum">
              <a:rPr lang="ru-RU" altLang="ru-RU"/>
              <a:pPr/>
              <a:t>‹#›</a:t>
            </a:fld>
            <a:endParaRPr lang="ru-RU" altLang="ru-RU"/>
          </a:p>
        </p:txBody>
      </p:sp>
    </p:spTree>
    <p:extLst>
      <p:ext uri="{BB962C8B-B14F-4D97-AF65-F5344CB8AC3E}">
        <p14:creationId xmlns:p14="http://schemas.microsoft.com/office/powerpoint/2010/main" val="3507897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ltLang="ru-RU"/>
          </a:p>
        </p:txBody>
      </p:sp>
      <p:sp>
        <p:nvSpPr>
          <p:cNvPr id="8" name="Нижний колонтитул 7"/>
          <p:cNvSpPr>
            <a:spLocks noGrp="1"/>
          </p:cNvSpPr>
          <p:nvPr>
            <p:ph type="ftr" sz="quarter" idx="11"/>
          </p:nvPr>
        </p:nvSpPr>
        <p:spPr/>
        <p:txBody>
          <a:bodyPr/>
          <a:lstStyle>
            <a:lvl1pPr>
              <a:defRPr/>
            </a:lvl1pPr>
          </a:lstStyle>
          <a:p>
            <a:endParaRPr lang="ru-RU" altLang="ru-RU"/>
          </a:p>
        </p:txBody>
      </p:sp>
      <p:sp>
        <p:nvSpPr>
          <p:cNvPr id="9" name="Номер слайда 8"/>
          <p:cNvSpPr>
            <a:spLocks noGrp="1"/>
          </p:cNvSpPr>
          <p:nvPr>
            <p:ph type="sldNum" sz="quarter" idx="12"/>
          </p:nvPr>
        </p:nvSpPr>
        <p:spPr/>
        <p:txBody>
          <a:bodyPr/>
          <a:lstStyle>
            <a:lvl1pPr>
              <a:defRPr/>
            </a:lvl1pPr>
          </a:lstStyle>
          <a:p>
            <a:fld id="{BCF4B644-DE00-4A0E-A54A-78F5234232DF}" type="slidenum">
              <a:rPr lang="ru-RU" altLang="ru-RU"/>
              <a:pPr/>
              <a:t>‹#›</a:t>
            </a:fld>
            <a:endParaRPr lang="ru-RU" altLang="ru-RU"/>
          </a:p>
        </p:txBody>
      </p:sp>
    </p:spTree>
    <p:extLst>
      <p:ext uri="{BB962C8B-B14F-4D97-AF65-F5344CB8AC3E}">
        <p14:creationId xmlns:p14="http://schemas.microsoft.com/office/powerpoint/2010/main" val="426554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ltLang="ru-RU"/>
          </a:p>
        </p:txBody>
      </p:sp>
      <p:sp>
        <p:nvSpPr>
          <p:cNvPr id="4" name="Нижний колонтитул 3"/>
          <p:cNvSpPr>
            <a:spLocks noGrp="1"/>
          </p:cNvSpPr>
          <p:nvPr>
            <p:ph type="ftr" sz="quarter" idx="11"/>
          </p:nvPr>
        </p:nvSpPr>
        <p:spPr/>
        <p:txBody>
          <a:bodyPr/>
          <a:lstStyle>
            <a:lvl1pPr>
              <a:defRPr/>
            </a:lvl1pPr>
          </a:lstStyle>
          <a:p>
            <a:endParaRPr lang="ru-RU" altLang="ru-RU"/>
          </a:p>
        </p:txBody>
      </p:sp>
      <p:sp>
        <p:nvSpPr>
          <p:cNvPr id="5" name="Номер слайда 4"/>
          <p:cNvSpPr>
            <a:spLocks noGrp="1"/>
          </p:cNvSpPr>
          <p:nvPr>
            <p:ph type="sldNum" sz="quarter" idx="12"/>
          </p:nvPr>
        </p:nvSpPr>
        <p:spPr/>
        <p:txBody>
          <a:bodyPr/>
          <a:lstStyle>
            <a:lvl1pPr>
              <a:defRPr/>
            </a:lvl1pPr>
          </a:lstStyle>
          <a:p>
            <a:fld id="{8E367F90-0F50-4978-9159-BE9C3B62D873}" type="slidenum">
              <a:rPr lang="ru-RU" altLang="ru-RU"/>
              <a:pPr/>
              <a:t>‹#›</a:t>
            </a:fld>
            <a:endParaRPr lang="ru-RU" altLang="ru-RU"/>
          </a:p>
        </p:txBody>
      </p:sp>
    </p:spTree>
    <p:extLst>
      <p:ext uri="{BB962C8B-B14F-4D97-AF65-F5344CB8AC3E}">
        <p14:creationId xmlns:p14="http://schemas.microsoft.com/office/powerpoint/2010/main" val="1399277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ltLang="ru-RU"/>
          </a:p>
        </p:txBody>
      </p:sp>
      <p:sp>
        <p:nvSpPr>
          <p:cNvPr id="3" name="Нижний колонтитул 2"/>
          <p:cNvSpPr>
            <a:spLocks noGrp="1"/>
          </p:cNvSpPr>
          <p:nvPr>
            <p:ph type="ftr" sz="quarter" idx="11"/>
          </p:nvPr>
        </p:nvSpPr>
        <p:spPr/>
        <p:txBody>
          <a:bodyPr/>
          <a:lstStyle>
            <a:lvl1pPr>
              <a:defRPr/>
            </a:lvl1pPr>
          </a:lstStyle>
          <a:p>
            <a:endParaRPr lang="ru-RU" altLang="ru-RU"/>
          </a:p>
        </p:txBody>
      </p:sp>
      <p:sp>
        <p:nvSpPr>
          <p:cNvPr id="4" name="Номер слайда 3"/>
          <p:cNvSpPr>
            <a:spLocks noGrp="1"/>
          </p:cNvSpPr>
          <p:nvPr>
            <p:ph type="sldNum" sz="quarter" idx="12"/>
          </p:nvPr>
        </p:nvSpPr>
        <p:spPr/>
        <p:txBody>
          <a:bodyPr/>
          <a:lstStyle>
            <a:lvl1pPr>
              <a:defRPr/>
            </a:lvl1pPr>
          </a:lstStyle>
          <a:p>
            <a:fld id="{14049975-1C03-4381-9431-97A6A35BC546}" type="slidenum">
              <a:rPr lang="ru-RU" altLang="ru-RU"/>
              <a:pPr/>
              <a:t>‹#›</a:t>
            </a:fld>
            <a:endParaRPr lang="ru-RU" altLang="ru-RU"/>
          </a:p>
        </p:txBody>
      </p:sp>
    </p:spTree>
    <p:extLst>
      <p:ext uri="{BB962C8B-B14F-4D97-AF65-F5344CB8AC3E}">
        <p14:creationId xmlns:p14="http://schemas.microsoft.com/office/powerpoint/2010/main" val="1587875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D11FBD02-BE52-4B15-95BE-B933946C8C33}" type="slidenum">
              <a:rPr lang="ru-RU" altLang="ru-RU"/>
              <a:pPr/>
              <a:t>‹#›</a:t>
            </a:fld>
            <a:endParaRPr lang="ru-RU" altLang="ru-RU"/>
          </a:p>
        </p:txBody>
      </p:sp>
    </p:spTree>
    <p:extLst>
      <p:ext uri="{BB962C8B-B14F-4D97-AF65-F5344CB8AC3E}">
        <p14:creationId xmlns:p14="http://schemas.microsoft.com/office/powerpoint/2010/main" val="3849730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62F37E94-0D5A-48B5-A222-14000865DF8E}" type="slidenum">
              <a:rPr lang="ru-RU" altLang="ru-RU"/>
              <a:pPr/>
              <a:t>‹#›</a:t>
            </a:fld>
            <a:endParaRPr lang="ru-RU" altLang="ru-RU"/>
          </a:p>
        </p:txBody>
      </p:sp>
    </p:spTree>
    <p:extLst>
      <p:ext uri="{BB962C8B-B14F-4D97-AF65-F5344CB8AC3E}">
        <p14:creationId xmlns:p14="http://schemas.microsoft.com/office/powerpoint/2010/main" val="2012522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741B94DA-BD9E-426B-801F-D5B33C54A8B1}" type="slidenum">
              <a:rPr lang="ru-RU" altLang="ru-RU"/>
              <a:pPr/>
              <a:t>‹#›</a:t>
            </a:fld>
            <a:endParaRPr lang="ru-RU" altLang="ru-RU"/>
          </a:p>
        </p:txBody>
      </p:sp>
    </p:spTree>
    <p:extLst>
      <p:ext uri="{BB962C8B-B14F-4D97-AF65-F5344CB8AC3E}">
        <p14:creationId xmlns:p14="http://schemas.microsoft.com/office/powerpoint/2010/main" val="244123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16ABBAFB-8535-4045-BDF0-A80260E417C0}" type="slidenum">
              <a:rPr lang="ru-RU" altLang="ru-RU"/>
              <a:pPr/>
              <a:t>‹#›</a:t>
            </a:fld>
            <a:endParaRPr lang="ru-RU" altLang="ru-RU"/>
          </a:p>
        </p:txBody>
      </p:sp>
    </p:spTree>
    <p:extLst>
      <p:ext uri="{BB962C8B-B14F-4D97-AF65-F5344CB8AC3E}">
        <p14:creationId xmlns:p14="http://schemas.microsoft.com/office/powerpoint/2010/main" val="3503677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56FAA697-8753-4DCC-9F01-8DA736521184}" type="slidenum">
              <a:rPr lang="ru-RU" altLang="ru-RU"/>
              <a:pPr/>
              <a:t>‹#›</a:t>
            </a:fld>
            <a:endParaRPr lang="ru-RU" altLang="ru-RU"/>
          </a:p>
        </p:txBody>
      </p:sp>
    </p:spTree>
    <p:extLst>
      <p:ext uri="{BB962C8B-B14F-4D97-AF65-F5344CB8AC3E}">
        <p14:creationId xmlns:p14="http://schemas.microsoft.com/office/powerpoint/2010/main" val="3524281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fld id="{0284A9B1-5A23-4B96-B37B-6FB50C357C61}" type="slidenum">
              <a:rPr lang="ru-RU" altLang="ru-RU"/>
              <a:pPr/>
              <a:t>‹#›</a:t>
            </a:fld>
            <a:endParaRPr lang="ru-RU" altLang="ru-RU"/>
          </a:p>
        </p:txBody>
      </p:sp>
    </p:spTree>
    <p:extLst>
      <p:ext uri="{BB962C8B-B14F-4D97-AF65-F5344CB8AC3E}">
        <p14:creationId xmlns:p14="http://schemas.microsoft.com/office/powerpoint/2010/main" val="2070869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4B76C78D-BC8E-4801-B7EE-C5E55D7F8D82}" type="slidenum">
              <a:rPr lang="ru-RU" altLang="ru-RU"/>
              <a:pPr/>
              <a:t>‹#›</a:t>
            </a:fld>
            <a:endParaRPr lang="ru-RU" altLang="ru-RU"/>
          </a:p>
        </p:txBody>
      </p:sp>
    </p:spTree>
    <p:extLst>
      <p:ext uri="{BB962C8B-B14F-4D97-AF65-F5344CB8AC3E}">
        <p14:creationId xmlns:p14="http://schemas.microsoft.com/office/powerpoint/2010/main" val="942644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CA5F2F47-CB27-44BC-BACF-49B2696735F7}" type="slidenum">
              <a:rPr lang="ru-RU" altLang="ru-RU"/>
              <a:pPr/>
              <a:t>‹#›</a:t>
            </a:fld>
            <a:endParaRPr lang="ru-RU" altLang="ru-RU"/>
          </a:p>
        </p:txBody>
      </p:sp>
    </p:spTree>
    <p:extLst>
      <p:ext uri="{BB962C8B-B14F-4D97-AF65-F5344CB8AC3E}">
        <p14:creationId xmlns:p14="http://schemas.microsoft.com/office/powerpoint/2010/main" val="59366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half" idx="3"/>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10715595-BE42-4ABE-BF9F-8AB265D83548}" type="slidenum">
              <a:rPr lang="ru-RU" altLang="ru-RU"/>
              <a:pPr/>
              <a:t>‹#›</a:t>
            </a:fld>
            <a:endParaRPr lang="ru-RU" altLang="ru-RU"/>
          </a:p>
        </p:txBody>
      </p:sp>
    </p:spTree>
    <p:extLst>
      <p:ext uri="{BB962C8B-B14F-4D97-AF65-F5344CB8AC3E}">
        <p14:creationId xmlns:p14="http://schemas.microsoft.com/office/powerpoint/2010/main" val="1375911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48482" name="Group 2"/>
          <p:cNvGrpSpPr>
            <a:grpSpLocks/>
          </p:cNvGrpSpPr>
          <p:nvPr/>
        </p:nvGrpSpPr>
        <p:grpSpPr bwMode="auto">
          <a:xfrm>
            <a:off x="0" y="0"/>
            <a:ext cx="8763000" cy="5943600"/>
            <a:chOff x="0" y="0"/>
            <a:chExt cx="5520" cy="3744"/>
          </a:xfrm>
        </p:grpSpPr>
        <p:sp>
          <p:nvSpPr>
            <p:cNvPr id="148483"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grpSp>
          <p:nvGrpSpPr>
            <p:cNvPr id="148484" name="Group 4"/>
            <p:cNvGrpSpPr>
              <a:grpSpLocks/>
            </p:cNvGrpSpPr>
            <p:nvPr userDrawn="1"/>
          </p:nvGrpSpPr>
          <p:grpSpPr bwMode="auto">
            <a:xfrm>
              <a:off x="0" y="2208"/>
              <a:ext cx="5520" cy="1536"/>
              <a:chOff x="0" y="2208"/>
              <a:chExt cx="5520" cy="1536"/>
            </a:xfrm>
          </p:grpSpPr>
          <p:sp>
            <p:nvSpPr>
              <p:cNvPr id="148485"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sp>
            <p:nvSpPr>
              <p:cNvPr id="148486"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sp>
            <p:nvSpPr>
              <p:cNvPr id="148487"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nvGrpSpPr>
            <p:cNvPr id="148488" name="Group 8"/>
            <p:cNvGrpSpPr>
              <a:grpSpLocks/>
            </p:cNvGrpSpPr>
            <p:nvPr userDrawn="1"/>
          </p:nvGrpSpPr>
          <p:grpSpPr bwMode="auto">
            <a:xfrm>
              <a:off x="400" y="336"/>
              <a:ext cx="5088" cy="192"/>
              <a:chOff x="400" y="336"/>
              <a:chExt cx="5088" cy="192"/>
            </a:xfrm>
          </p:grpSpPr>
          <p:sp>
            <p:nvSpPr>
              <p:cNvPr id="148489"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sp>
            <p:nvSpPr>
              <p:cNvPr id="148490"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sp>
        <p:nvSpPr>
          <p:cNvPr id="148491" name="Rectangle 11"/>
          <p:cNvSpPr>
            <a:spLocks noGrp="1" noChangeArrowheads="1"/>
          </p:cNvSpPr>
          <p:nvPr>
            <p:ph type="ctrTitle"/>
          </p:nvPr>
        </p:nvSpPr>
        <p:spPr>
          <a:xfrm>
            <a:off x="2057400" y="1143000"/>
            <a:ext cx="6629400" cy="2209800"/>
          </a:xfrm>
        </p:spPr>
        <p:txBody>
          <a:bodyPr/>
          <a:lstStyle>
            <a:lvl1pPr>
              <a:defRPr sz="4800"/>
            </a:lvl1pPr>
          </a:lstStyle>
          <a:p>
            <a:pPr lvl="0"/>
            <a:r>
              <a:rPr lang="uk-UA" altLang="ru-RU" noProof="0"/>
              <a:t>Образец заголовка</a:t>
            </a:r>
          </a:p>
        </p:txBody>
      </p:sp>
      <p:sp>
        <p:nvSpPr>
          <p:cNvPr id="14849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uk-UA" altLang="ru-RU" noProof="0"/>
              <a:t>Образец подзаголовка</a:t>
            </a:r>
          </a:p>
        </p:txBody>
      </p:sp>
      <p:sp>
        <p:nvSpPr>
          <p:cNvPr id="148493" name="Rectangle 13"/>
          <p:cNvSpPr>
            <a:spLocks noGrp="1" noChangeArrowheads="1"/>
          </p:cNvSpPr>
          <p:nvPr>
            <p:ph type="dt" sz="half" idx="2"/>
          </p:nvPr>
        </p:nvSpPr>
        <p:spPr>
          <a:xfrm>
            <a:off x="912813" y="6251575"/>
            <a:ext cx="1905000" cy="457200"/>
          </a:xfrm>
        </p:spPr>
        <p:txBody>
          <a:bodyPr/>
          <a:lstStyle>
            <a:lvl1pPr>
              <a:defRPr/>
            </a:lvl1pPr>
          </a:lstStyle>
          <a:p>
            <a:endParaRPr lang="uk-UA" altLang="ru-RU"/>
          </a:p>
        </p:txBody>
      </p:sp>
      <p:sp>
        <p:nvSpPr>
          <p:cNvPr id="148494" name="Rectangle 14"/>
          <p:cNvSpPr>
            <a:spLocks noGrp="1" noChangeArrowheads="1"/>
          </p:cNvSpPr>
          <p:nvPr>
            <p:ph type="ftr" sz="quarter" idx="3"/>
          </p:nvPr>
        </p:nvSpPr>
        <p:spPr>
          <a:xfrm>
            <a:off x="3354388" y="6248400"/>
            <a:ext cx="2895600" cy="457200"/>
          </a:xfrm>
        </p:spPr>
        <p:txBody>
          <a:bodyPr/>
          <a:lstStyle>
            <a:lvl1pPr>
              <a:defRPr/>
            </a:lvl1pPr>
          </a:lstStyle>
          <a:p>
            <a:endParaRPr lang="uk-UA" altLang="ru-RU"/>
          </a:p>
        </p:txBody>
      </p:sp>
      <p:sp>
        <p:nvSpPr>
          <p:cNvPr id="148495" name="Rectangle 15"/>
          <p:cNvSpPr>
            <a:spLocks noGrp="1" noChangeArrowheads="1"/>
          </p:cNvSpPr>
          <p:nvPr>
            <p:ph type="sldNum" sz="quarter" idx="4"/>
          </p:nvPr>
        </p:nvSpPr>
        <p:spPr/>
        <p:txBody>
          <a:bodyPr/>
          <a:lstStyle>
            <a:lvl1pPr>
              <a:defRPr/>
            </a:lvl1pPr>
          </a:lstStyle>
          <a:p>
            <a:fld id="{C5F6BAC1-5387-4175-811E-EBA37BE05212}" type="slidenum">
              <a:rPr lang="uk-UA" altLang="ru-RU"/>
              <a:pPr/>
              <a:t>‹#›</a:t>
            </a:fld>
            <a:endParaRPr lang="uk-UA" alt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0A69A2D4-5C24-41DE-A9E3-FCED89D3C8D1}" type="slidenum">
              <a:rPr lang="uk-UA" altLang="ru-RU"/>
              <a:pPr/>
              <a:t>‹#›</a:t>
            </a:fld>
            <a:endParaRPr lang="uk-UA" altLang="ru-RU"/>
          </a:p>
        </p:txBody>
      </p:sp>
    </p:spTree>
    <p:extLst>
      <p:ext uri="{BB962C8B-B14F-4D97-AF65-F5344CB8AC3E}">
        <p14:creationId xmlns:p14="http://schemas.microsoft.com/office/powerpoint/2010/main" val="3357485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91176655-3279-4350-A93F-C01DB759BE49}" type="slidenum">
              <a:rPr lang="uk-UA" altLang="ru-RU"/>
              <a:pPr/>
              <a:t>‹#›</a:t>
            </a:fld>
            <a:endParaRPr lang="uk-UA" altLang="ru-RU"/>
          </a:p>
        </p:txBody>
      </p:sp>
    </p:spTree>
    <p:extLst>
      <p:ext uri="{BB962C8B-B14F-4D97-AF65-F5344CB8AC3E}">
        <p14:creationId xmlns:p14="http://schemas.microsoft.com/office/powerpoint/2010/main" val="2196426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76055151-EB11-4001-B728-59F23DF8FCF4}" type="slidenum">
              <a:rPr lang="uk-UA" altLang="ru-RU"/>
              <a:pPr/>
              <a:t>‹#›</a:t>
            </a:fld>
            <a:endParaRPr lang="uk-UA" altLang="ru-RU"/>
          </a:p>
        </p:txBody>
      </p:sp>
    </p:spTree>
    <p:extLst>
      <p:ext uri="{BB962C8B-B14F-4D97-AF65-F5344CB8AC3E}">
        <p14:creationId xmlns:p14="http://schemas.microsoft.com/office/powerpoint/2010/main" val="2262436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uk-UA" altLang="ru-RU"/>
          </a:p>
        </p:txBody>
      </p:sp>
      <p:sp>
        <p:nvSpPr>
          <p:cNvPr id="8" name="Нижний колонтитул 7"/>
          <p:cNvSpPr>
            <a:spLocks noGrp="1"/>
          </p:cNvSpPr>
          <p:nvPr>
            <p:ph type="ftr" sz="quarter" idx="11"/>
          </p:nvPr>
        </p:nvSpPr>
        <p:spPr/>
        <p:txBody>
          <a:bodyPr/>
          <a:lstStyle>
            <a:lvl1pPr>
              <a:defRPr/>
            </a:lvl1pPr>
          </a:lstStyle>
          <a:p>
            <a:endParaRPr lang="uk-UA" altLang="ru-RU"/>
          </a:p>
        </p:txBody>
      </p:sp>
      <p:sp>
        <p:nvSpPr>
          <p:cNvPr id="9" name="Номер слайда 8"/>
          <p:cNvSpPr>
            <a:spLocks noGrp="1"/>
          </p:cNvSpPr>
          <p:nvPr>
            <p:ph type="sldNum" sz="quarter" idx="12"/>
          </p:nvPr>
        </p:nvSpPr>
        <p:spPr/>
        <p:txBody>
          <a:bodyPr/>
          <a:lstStyle>
            <a:lvl1pPr>
              <a:defRPr/>
            </a:lvl1pPr>
          </a:lstStyle>
          <a:p>
            <a:fld id="{27968176-E113-4F6B-A2D3-DEE31F5F5CCE}" type="slidenum">
              <a:rPr lang="uk-UA" altLang="ru-RU"/>
              <a:pPr/>
              <a:t>‹#›</a:t>
            </a:fld>
            <a:endParaRPr lang="uk-UA" altLang="ru-RU"/>
          </a:p>
        </p:txBody>
      </p:sp>
    </p:spTree>
    <p:extLst>
      <p:ext uri="{BB962C8B-B14F-4D97-AF65-F5344CB8AC3E}">
        <p14:creationId xmlns:p14="http://schemas.microsoft.com/office/powerpoint/2010/main" val="4095080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uk-UA" altLang="ru-RU"/>
          </a:p>
        </p:txBody>
      </p:sp>
      <p:sp>
        <p:nvSpPr>
          <p:cNvPr id="4" name="Нижний колонтитул 3"/>
          <p:cNvSpPr>
            <a:spLocks noGrp="1"/>
          </p:cNvSpPr>
          <p:nvPr>
            <p:ph type="ftr" sz="quarter" idx="11"/>
          </p:nvPr>
        </p:nvSpPr>
        <p:spPr/>
        <p:txBody>
          <a:bodyPr/>
          <a:lstStyle>
            <a:lvl1pPr>
              <a:defRPr/>
            </a:lvl1pPr>
          </a:lstStyle>
          <a:p>
            <a:endParaRPr lang="uk-UA" altLang="ru-RU"/>
          </a:p>
        </p:txBody>
      </p:sp>
      <p:sp>
        <p:nvSpPr>
          <p:cNvPr id="5" name="Номер слайда 4"/>
          <p:cNvSpPr>
            <a:spLocks noGrp="1"/>
          </p:cNvSpPr>
          <p:nvPr>
            <p:ph type="sldNum" sz="quarter" idx="12"/>
          </p:nvPr>
        </p:nvSpPr>
        <p:spPr/>
        <p:txBody>
          <a:bodyPr/>
          <a:lstStyle>
            <a:lvl1pPr>
              <a:defRPr/>
            </a:lvl1pPr>
          </a:lstStyle>
          <a:p>
            <a:fld id="{7BDA6D70-1F9B-4742-BC79-14498105AD2A}" type="slidenum">
              <a:rPr lang="uk-UA" altLang="ru-RU"/>
              <a:pPr/>
              <a:t>‹#›</a:t>
            </a:fld>
            <a:endParaRPr lang="uk-UA" altLang="ru-RU"/>
          </a:p>
        </p:txBody>
      </p:sp>
    </p:spTree>
    <p:extLst>
      <p:ext uri="{BB962C8B-B14F-4D97-AF65-F5344CB8AC3E}">
        <p14:creationId xmlns:p14="http://schemas.microsoft.com/office/powerpoint/2010/main" val="4218387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uk-UA" altLang="ru-RU"/>
          </a:p>
        </p:txBody>
      </p:sp>
      <p:sp>
        <p:nvSpPr>
          <p:cNvPr id="3" name="Нижний колонтитул 2"/>
          <p:cNvSpPr>
            <a:spLocks noGrp="1"/>
          </p:cNvSpPr>
          <p:nvPr>
            <p:ph type="ftr" sz="quarter" idx="11"/>
          </p:nvPr>
        </p:nvSpPr>
        <p:spPr/>
        <p:txBody>
          <a:bodyPr/>
          <a:lstStyle>
            <a:lvl1pPr>
              <a:defRPr/>
            </a:lvl1pPr>
          </a:lstStyle>
          <a:p>
            <a:endParaRPr lang="uk-UA" altLang="ru-RU"/>
          </a:p>
        </p:txBody>
      </p:sp>
      <p:sp>
        <p:nvSpPr>
          <p:cNvPr id="4" name="Номер слайда 3"/>
          <p:cNvSpPr>
            <a:spLocks noGrp="1"/>
          </p:cNvSpPr>
          <p:nvPr>
            <p:ph type="sldNum" sz="quarter" idx="12"/>
          </p:nvPr>
        </p:nvSpPr>
        <p:spPr/>
        <p:txBody>
          <a:bodyPr/>
          <a:lstStyle>
            <a:lvl1pPr>
              <a:defRPr/>
            </a:lvl1pPr>
          </a:lstStyle>
          <a:p>
            <a:fld id="{48B458E4-8C58-4B83-B05D-393190563693}" type="slidenum">
              <a:rPr lang="uk-UA" altLang="ru-RU"/>
              <a:pPr/>
              <a:t>‹#›</a:t>
            </a:fld>
            <a:endParaRPr lang="uk-UA" altLang="ru-RU"/>
          </a:p>
        </p:txBody>
      </p:sp>
    </p:spTree>
    <p:extLst>
      <p:ext uri="{BB962C8B-B14F-4D97-AF65-F5344CB8AC3E}">
        <p14:creationId xmlns:p14="http://schemas.microsoft.com/office/powerpoint/2010/main" val="1232758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DED5E2E3-EAF9-40A2-8A40-CE9AFE55B222}" type="slidenum">
              <a:rPr lang="uk-UA" altLang="ru-RU"/>
              <a:pPr/>
              <a:t>‹#›</a:t>
            </a:fld>
            <a:endParaRPr lang="uk-UA" altLang="ru-RU"/>
          </a:p>
        </p:txBody>
      </p:sp>
    </p:spTree>
    <p:extLst>
      <p:ext uri="{BB962C8B-B14F-4D97-AF65-F5344CB8AC3E}">
        <p14:creationId xmlns:p14="http://schemas.microsoft.com/office/powerpoint/2010/main" val="24825686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uk-UA" altLang="ru-RU"/>
          </a:p>
        </p:txBody>
      </p:sp>
      <p:sp>
        <p:nvSpPr>
          <p:cNvPr id="6" name="Нижний колонтитул 5"/>
          <p:cNvSpPr>
            <a:spLocks noGrp="1"/>
          </p:cNvSpPr>
          <p:nvPr>
            <p:ph type="ftr" sz="quarter" idx="11"/>
          </p:nvPr>
        </p:nvSpPr>
        <p:spPr/>
        <p:txBody>
          <a:bodyPr/>
          <a:lstStyle>
            <a:lvl1pPr>
              <a:defRPr/>
            </a:lvl1pPr>
          </a:lstStyle>
          <a:p>
            <a:endParaRPr lang="uk-UA" altLang="ru-RU"/>
          </a:p>
        </p:txBody>
      </p:sp>
      <p:sp>
        <p:nvSpPr>
          <p:cNvPr id="7" name="Номер слайда 6"/>
          <p:cNvSpPr>
            <a:spLocks noGrp="1"/>
          </p:cNvSpPr>
          <p:nvPr>
            <p:ph type="sldNum" sz="quarter" idx="12"/>
          </p:nvPr>
        </p:nvSpPr>
        <p:spPr/>
        <p:txBody>
          <a:bodyPr/>
          <a:lstStyle>
            <a:lvl1pPr>
              <a:defRPr/>
            </a:lvl1pPr>
          </a:lstStyle>
          <a:p>
            <a:fld id="{B5593B0B-4FE6-4203-91C9-93C4868C1C34}" type="slidenum">
              <a:rPr lang="uk-UA" altLang="ru-RU"/>
              <a:pPr/>
              <a:t>‹#›</a:t>
            </a:fld>
            <a:endParaRPr lang="uk-UA" altLang="ru-RU"/>
          </a:p>
        </p:txBody>
      </p:sp>
    </p:spTree>
    <p:extLst>
      <p:ext uri="{BB962C8B-B14F-4D97-AF65-F5344CB8AC3E}">
        <p14:creationId xmlns:p14="http://schemas.microsoft.com/office/powerpoint/2010/main" val="109217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AA50A363-FB20-44C1-B580-0B3EAC95C709}" type="slidenum">
              <a:rPr lang="uk-UA" altLang="ru-RU"/>
              <a:pPr/>
              <a:t>‹#›</a:t>
            </a:fld>
            <a:endParaRPr lang="uk-UA" altLang="ru-RU"/>
          </a:p>
        </p:txBody>
      </p:sp>
    </p:spTree>
    <p:extLst>
      <p:ext uri="{BB962C8B-B14F-4D97-AF65-F5344CB8AC3E}">
        <p14:creationId xmlns:p14="http://schemas.microsoft.com/office/powerpoint/2010/main" val="622762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43700" y="277813"/>
            <a:ext cx="19431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914400" y="277813"/>
            <a:ext cx="56769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uk-UA" altLang="ru-RU"/>
          </a:p>
        </p:txBody>
      </p:sp>
      <p:sp>
        <p:nvSpPr>
          <p:cNvPr id="5" name="Нижний колонтитул 4"/>
          <p:cNvSpPr>
            <a:spLocks noGrp="1"/>
          </p:cNvSpPr>
          <p:nvPr>
            <p:ph type="ftr" sz="quarter" idx="11"/>
          </p:nvPr>
        </p:nvSpPr>
        <p:spPr/>
        <p:txBody>
          <a:bodyPr/>
          <a:lstStyle>
            <a:lvl1pPr>
              <a:defRPr/>
            </a:lvl1pPr>
          </a:lstStyle>
          <a:p>
            <a:endParaRPr lang="uk-UA" altLang="ru-RU"/>
          </a:p>
        </p:txBody>
      </p:sp>
      <p:sp>
        <p:nvSpPr>
          <p:cNvPr id="6" name="Номер слайда 5"/>
          <p:cNvSpPr>
            <a:spLocks noGrp="1"/>
          </p:cNvSpPr>
          <p:nvPr>
            <p:ph type="sldNum" sz="quarter" idx="12"/>
          </p:nvPr>
        </p:nvSpPr>
        <p:spPr/>
        <p:txBody>
          <a:bodyPr/>
          <a:lstStyle>
            <a:lvl1pPr>
              <a:defRPr/>
            </a:lvl1pPr>
          </a:lstStyle>
          <a:p>
            <a:fld id="{D16AFDEF-0D18-4932-9AA5-30E8B2DB274F}" type="slidenum">
              <a:rPr lang="uk-UA" altLang="ru-RU"/>
              <a:pPr/>
              <a:t>‹#›</a:t>
            </a:fld>
            <a:endParaRPr lang="uk-UA" altLang="ru-RU"/>
          </a:p>
        </p:txBody>
      </p:sp>
    </p:spTree>
    <p:extLst>
      <p:ext uri="{BB962C8B-B14F-4D97-AF65-F5344CB8AC3E}">
        <p14:creationId xmlns:p14="http://schemas.microsoft.com/office/powerpoint/2010/main" val="14409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ru-RU" alt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ru-RU" alt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BF731C38-87D1-425E-850D-43E0BB13D71E}"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2" r:id="rId12"/>
    <p:sldLayoutId id="2147483673" r:id="rId13"/>
    <p:sldLayoutId id="2147483674" r:id="rId14"/>
    <p:sldLayoutId id="2147483675" r:id="rId15"/>
    <p:sldLayoutId id="2147483676" r:id="rId16"/>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7458" name="Group 2"/>
          <p:cNvGrpSpPr>
            <a:grpSpLocks/>
          </p:cNvGrpSpPr>
          <p:nvPr/>
        </p:nvGrpSpPr>
        <p:grpSpPr bwMode="auto">
          <a:xfrm>
            <a:off x="0" y="0"/>
            <a:ext cx="8686800" cy="4876800"/>
            <a:chOff x="0" y="0"/>
            <a:chExt cx="5472" cy="3072"/>
          </a:xfrm>
        </p:grpSpPr>
        <p:sp>
          <p:nvSpPr>
            <p:cNvPr id="147459"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grpSp>
          <p:nvGrpSpPr>
            <p:cNvPr id="147460" name="Group 4"/>
            <p:cNvGrpSpPr>
              <a:grpSpLocks/>
            </p:cNvGrpSpPr>
            <p:nvPr/>
          </p:nvGrpSpPr>
          <p:grpSpPr bwMode="auto">
            <a:xfrm>
              <a:off x="240" y="893"/>
              <a:ext cx="5232" cy="115"/>
              <a:chOff x="240" y="893"/>
              <a:chExt cx="5232" cy="115"/>
            </a:xfrm>
          </p:grpSpPr>
          <p:sp>
            <p:nvSpPr>
              <p:cNvPr id="147461"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sz="2400" b="0">
                  <a:latin typeface="Times New Roman" pitchFamily="18" charset="0"/>
                </a:endParaRPr>
              </a:p>
            </p:txBody>
          </p:sp>
          <p:sp>
            <p:nvSpPr>
              <p:cNvPr id="147462"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grpSp>
      <p:sp>
        <p:nvSpPr>
          <p:cNvPr id="147463"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ru-RU"/>
              <a:t>Образец заголовка</a:t>
            </a:r>
          </a:p>
        </p:txBody>
      </p:sp>
      <p:sp>
        <p:nvSpPr>
          <p:cNvPr id="147464"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ru-RU"/>
              <a:t>Образец текста</a:t>
            </a:r>
          </a:p>
          <a:p>
            <a:pPr lvl="1"/>
            <a:r>
              <a:rPr lang="uk-UA" altLang="ru-RU"/>
              <a:t>Второй уровень</a:t>
            </a:r>
          </a:p>
          <a:p>
            <a:pPr lvl="2"/>
            <a:r>
              <a:rPr lang="uk-UA" altLang="ru-RU"/>
              <a:t>Третий уровень</a:t>
            </a:r>
          </a:p>
          <a:p>
            <a:pPr lvl="3"/>
            <a:r>
              <a:rPr lang="uk-UA" altLang="ru-RU"/>
              <a:t>Четвертый уровень</a:t>
            </a:r>
          </a:p>
          <a:p>
            <a:pPr lvl="4"/>
            <a:r>
              <a:rPr lang="uk-UA" altLang="ru-RU"/>
              <a:t>Пятый уровень</a:t>
            </a:r>
          </a:p>
        </p:txBody>
      </p:sp>
      <p:sp>
        <p:nvSpPr>
          <p:cNvPr id="147465"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lvl1pPr>
          </a:lstStyle>
          <a:p>
            <a:endParaRPr lang="uk-UA" altLang="ru-RU"/>
          </a:p>
        </p:txBody>
      </p:sp>
      <p:sp>
        <p:nvSpPr>
          <p:cNvPr id="147466"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lvl1pPr>
          </a:lstStyle>
          <a:p>
            <a:endParaRPr lang="uk-UA" altLang="ru-RU"/>
          </a:p>
        </p:txBody>
      </p:sp>
      <p:sp>
        <p:nvSpPr>
          <p:cNvPr id="147467"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lvl1pPr>
          </a:lstStyle>
          <a:p>
            <a:fld id="{D5B38187-0132-4E0C-BEA7-C1B3EDF98EC5}" type="slidenum">
              <a:rPr lang="uk-UA" altLang="ru-RU"/>
              <a:pPr/>
              <a:t>‹#›</a:t>
            </a:fld>
            <a:endParaRPr lang="uk-UA" altLang="ru-RU"/>
          </a:p>
        </p:txBody>
      </p:sp>
      <p:sp>
        <p:nvSpPr>
          <p:cNvPr id="147468"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cs typeface="Arial" charset="0"/>
        </a:defRPr>
      </a:lvl2pPr>
      <a:lvl3pPr algn="l" rtl="0" fontAlgn="base">
        <a:spcBef>
          <a:spcPct val="0"/>
        </a:spcBef>
        <a:spcAft>
          <a:spcPct val="0"/>
        </a:spcAft>
        <a:defRPr sz="4200">
          <a:solidFill>
            <a:schemeClr val="tx2"/>
          </a:solidFill>
          <a:latin typeface="Times New Roman" pitchFamily="18" charset="0"/>
          <a:cs typeface="Arial" charset="0"/>
        </a:defRPr>
      </a:lvl3pPr>
      <a:lvl4pPr algn="l" rtl="0" fontAlgn="base">
        <a:spcBef>
          <a:spcPct val="0"/>
        </a:spcBef>
        <a:spcAft>
          <a:spcPct val="0"/>
        </a:spcAft>
        <a:defRPr sz="4200">
          <a:solidFill>
            <a:schemeClr val="tx2"/>
          </a:solidFill>
          <a:latin typeface="Times New Roman" pitchFamily="18" charset="0"/>
          <a:cs typeface="Arial" charset="0"/>
        </a:defRPr>
      </a:lvl4pPr>
      <a:lvl5pPr algn="l" rtl="0" fontAlgn="base">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en.wikipedia.org/wiki/Passive_smokin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5.xml"/><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6.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 Id="rId5" Type="http://schemas.openxmlformats.org/officeDocument/2006/relationships/image" Target="../media/image49.jpeg"/><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5.xml"/><Relationship Id="rId4" Type="http://schemas.openxmlformats.org/officeDocument/2006/relationships/image" Target="../media/image58.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g"/><Relationship Id="rId7" Type="http://schemas.openxmlformats.org/officeDocument/2006/relationships/image" Target="../media/image73.jpg"/><Relationship Id="rId12" Type="http://schemas.openxmlformats.org/officeDocument/2006/relationships/image" Target="../media/image78.jpg"/><Relationship Id="rId2" Type="http://schemas.openxmlformats.org/officeDocument/2006/relationships/image" Target="../media/image68.jpg"/><Relationship Id="rId1" Type="http://schemas.openxmlformats.org/officeDocument/2006/relationships/slideLayout" Target="../slideLayouts/slideLayout2.xml"/><Relationship Id="rId6" Type="http://schemas.openxmlformats.org/officeDocument/2006/relationships/image" Target="../media/image72.jpeg"/><Relationship Id="rId11" Type="http://schemas.openxmlformats.org/officeDocument/2006/relationships/image" Target="../media/image77.jpg"/><Relationship Id="rId5" Type="http://schemas.openxmlformats.org/officeDocument/2006/relationships/image" Target="../media/image71.jpg"/><Relationship Id="rId10" Type="http://schemas.openxmlformats.org/officeDocument/2006/relationships/image" Target="../media/image76.jpeg"/><Relationship Id="rId4" Type="http://schemas.openxmlformats.org/officeDocument/2006/relationships/image" Target="../media/image70.jpg"/><Relationship Id="rId9" Type="http://schemas.openxmlformats.org/officeDocument/2006/relationships/image" Target="../media/image7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mo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227252"/>
            <a:ext cx="4834310" cy="3625733"/>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728727" y="1412776"/>
            <a:ext cx="8136904" cy="1470025"/>
          </a:xfrm>
        </p:spPr>
        <p:txBody>
          <a:bodyPr/>
          <a:lstStyle/>
          <a:p>
            <a:r>
              <a:rPr lang="en-US" altLang="ru-RU" sz="5400" b="1" dirty="0">
                <a:latin typeface="Garamond" pitchFamily="18" charset="0"/>
              </a:rPr>
              <a:t>Lecture #2. Lung cancer</a:t>
            </a:r>
            <a:endParaRPr lang="ru-RU" altLang="ru-RU" sz="5400" b="1" dirty="0">
              <a:latin typeface="Garamond" pitchFamily="18" charset="0"/>
            </a:endParaRPr>
          </a:p>
        </p:txBody>
      </p:sp>
      <p:sp>
        <p:nvSpPr>
          <p:cNvPr id="2051" name="Rectangle 3"/>
          <p:cNvSpPr>
            <a:spLocks noGrp="1" noChangeArrowheads="1"/>
          </p:cNvSpPr>
          <p:nvPr>
            <p:ph type="subTitle" idx="1"/>
          </p:nvPr>
        </p:nvSpPr>
        <p:spPr>
          <a:xfrm>
            <a:off x="395536" y="188640"/>
            <a:ext cx="8470095" cy="622300"/>
          </a:xfrm>
        </p:spPr>
        <p:txBody>
          <a:bodyPr/>
          <a:lstStyle/>
          <a:p>
            <a:r>
              <a:rPr lang="en-US" sz="2000" b="1" dirty="0"/>
              <a:t>ODESSA NATIONAL MEDICAL UNIVERSITY</a:t>
            </a:r>
            <a:endParaRPr lang="ru-UA" sz="2000" dirty="0"/>
          </a:p>
          <a:p>
            <a:r>
              <a:rPr lang="en-US" sz="2000" b="1" dirty="0"/>
              <a:t>Department of Radiation Diagnostics, Therapy, Radiation </a:t>
            </a:r>
            <a:r>
              <a:rPr lang="en-US" sz="2000" b="1" dirty="0" err="1"/>
              <a:t>medecine</a:t>
            </a:r>
            <a:r>
              <a:rPr lang="en-US" sz="2000" b="1" dirty="0"/>
              <a:t> and Oncology</a:t>
            </a:r>
            <a:endParaRPr lang="ru-UA"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79D7A34-580D-18DD-613C-004B416A3E6C}"/>
              </a:ext>
            </a:extLst>
          </p:cNvPr>
          <p:cNvSpPr>
            <a:spLocks noGrp="1"/>
          </p:cNvSpPr>
          <p:nvPr>
            <p:ph idx="1"/>
          </p:nvPr>
        </p:nvSpPr>
        <p:spPr>
          <a:xfrm>
            <a:off x="755576" y="532246"/>
            <a:ext cx="7931224" cy="5793507"/>
          </a:xfrm>
        </p:spPr>
        <p:txBody>
          <a:bodyPr/>
          <a:lstStyle/>
          <a:p>
            <a:pPr marL="0" indent="0">
              <a:buNone/>
            </a:pPr>
            <a:r>
              <a:rPr lang="fr-FR" sz="2400" b="1" dirty="0" err="1"/>
              <a:t>Discussed</a:t>
            </a:r>
            <a:r>
              <a:rPr lang="fr-FR" sz="2400" b="1" dirty="0"/>
              <a:t> issues:</a:t>
            </a:r>
          </a:p>
          <a:p>
            <a:r>
              <a:rPr lang="fr-FR" sz="2400" dirty="0" err="1"/>
              <a:t>Epidemiology</a:t>
            </a:r>
            <a:r>
              <a:rPr lang="fr-FR" sz="2400" dirty="0"/>
              <a:t> of </a:t>
            </a:r>
            <a:r>
              <a:rPr lang="fr-FR" sz="2400" dirty="0" err="1"/>
              <a:t>lung</a:t>
            </a:r>
            <a:r>
              <a:rPr lang="fr-FR" sz="2400" dirty="0"/>
              <a:t> cancer.</a:t>
            </a:r>
          </a:p>
          <a:p>
            <a:r>
              <a:rPr lang="fr-FR" sz="2400" dirty="0" err="1"/>
              <a:t>History</a:t>
            </a:r>
            <a:r>
              <a:rPr lang="fr-FR" sz="2400" dirty="0"/>
              <a:t>. Ancient </a:t>
            </a:r>
            <a:r>
              <a:rPr lang="fr-FR" sz="2400" dirty="0" err="1"/>
              <a:t>evidence</a:t>
            </a:r>
            <a:r>
              <a:rPr lang="fr-FR" sz="2400" dirty="0"/>
              <a:t> of </a:t>
            </a:r>
            <a:r>
              <a:rPr lang="fr-FR" sz="2400" dirty="0" err="1"/>
              <a:t>lung</a:t>
            </a:r>
            <a:r>
              <a:rPr lang="fr-FR" sz="2400" dirty="0"/>
              <a:t> cancer.</a:t>
            </a:r>
          </a:p>
          <a:p>
            <a:r>
              <a:rPr lang="fr-FR" sz="2400" dirty="0" err="1"/>
              <a:t>Anatomy</a:t>
            </a:r>
            <a:r>
              <a:rPr lang="fr-FR" sz="2400" dirty="0"/>
              <a:t> of </a:t>
            </a:r>
            <a:r>
              <a:rPr lang="fr-FR" sz="2400" dirty="0" err="1"/>
              <a:t>lung</a:t>
            </a:r>
            <a:r>
              <a:rPr lang="fr-FR" sz="2400" dirty="0"/>
              <a:t> and </a:t>
            </a:r>
            <a:r>
              <a:rPr lang="fr-FR" sz="2400" dirty="0" err="1"/>
              <a:t>tracheo</a:t>
            </a:r>
            <a:r>
              <a:rPr lang="fr-FR" sz="2400" dirty="0"/>
              <a:t>-bronchial </a:t>
            </a:r>
            <a:r>
              <a:rPr lang="fr-FR" sz="2400" dirty="0" err="1"/>
              <a:t>tree</a:t>
            </a:r>
            <a:r>
              <a:rPr lang="fr-FR" sz="2400" dirty="0"/>
              <a:t>.</a:t>
            </a:r>
          </a:p>
          <a:p>
            <a:r>
              <a:rPr lang="fr-FR" sz="2400" dirty="0" err="1"/>
              <a:t>Benign</a:t>
            </a:r>
            <a:r>
              <a:rPr lang="fr-FR" sz="2400" dirty="0"/>
              <a:t> and </a:t>
            </a:r>
            <a:r>
              <a:rPr lang="fr-FR" sz="2400" dirty="0" err="1"/>
              <a:t>precancerous</a:t>
            </a:r>
            <a:r>
              <a:rPr lang="fr-FR" sz="2400" dirty="0"/>
              <a:t> </a:t>
            </a:r>
            <a:r>
              <a:rPr lang="fr-FR" sz="2400" dirty="0" err="1"/>
              <a:t>diseases</a:t>
            </a:r>
            <a:r>
              <a:rPr lang="fr-FR" sz="2400" dirty="0"/>
              <a:t>.</a:t>
            </a:r>
          </a:p>
          <a:p>
            <a:r>
              <a:rPr lang="fr-FR" sz="2400" dirty="0"/>
              <a:t>Smoking. Professional </a:t>
            </a:r>
            <a:r>
              <a:rPr lang="fr-FR" sz="2400" dirty="0" err="1"/>
              <a:t>diseases</a:t>
            </a:r>
            <a:r>
              <a:rPr lang="fr-FR" sz="2400" dirty="0"/>
              <a:t>. </a:t>
            </a:r>
            <a:r>
              <a:rPr lang="fr-FR" sz="2400" dirty="0" err="1"/>
              <a:t>Primary</a:t>
            </a:r>
            <a:r>
              <a:rPr lang="fr-FR" sz="2400" dirty="0"/>
              <a:t> </a:t>
            </a:r>
            <a:r>
              <a:rPr lang="fr-FR" sz="2400" dirty="0" err="1"/>
              <a:t>prevention</a:t>
            </a:r>
            <a:r>
              <a:rPr lang="fr-FR" sz="2400" dirty="0"/>
              <a:t>.</a:t>
            </a:r>
          </a:p>
          <a:p>
            <a:r>
              <a:rPr lang="fr-FR" sz="2400" dirty="0"/>
              <a:t>Diagnostic </a:t>
            </a:r>
            <a:r>
              <a:rPr lang="fr-FR" sz="2400" dirty="0" err="1"/>
              <a:t>methods</a:t>
            </a:r>
            <a:r>
              <a:rPr lang="fr-FR" sz="2400" dirty="0"/>
              <a:t>.</a:t>
            </a:r>
          </a:p>
          <a:p>
            <a:r>
              <a:rPr lang="fr-FR" sz="2400" dirty="0"/>
              <a:t>Clinic. </a:t>
            </a:r>
            <a:r>
              <a:rPr lang="fr-FR" sz="2400" dirty="0" err="1"/>
              <a:t>Symptoms</a:t>
            </a:r>
            <a:r>
              <a:rPr lang="fr-FR" sz="2400" dirty="0"/>
              <a:t>. SCLC and NSLC.</a:t>
            </a:r>
          </a:p>
          <a:p>
            <a:r>
              <a:rPr lang="fr-FR" sz="2400" dirty="0"/>
              <a:t>Principles of </a:t>
            </a:r>
            <a:r>
              <a:rPr lang="fr-FR" sz="2400" dirty="0" err="1"/>
              <a:t>treatment</a:t>
            </a:r>
            <a:r>
              <a:rPr lang="fr-FR" sz="2400" dirty="0"/>
              <a:t> (</a:t>
            </a:r>
            <a:r>
              <a:rPr lang="fr-FR" sz="2400" dirty="0" err="1"/>
              <a:t>surgical</a:t>
            </a:r>
            <a:r>
              <a:rPr lang="fr-FR" sz="2400" dirty="0"/>
              <a:t> </a:t>
            </a:r>
            <a:r>
              <a:rPr lang="fr-FR" sz="2400" dirty="0" err="1"/>
              <a:t>treatment</a:t>
            </a:r>
            <a:r>
              <a:rPr lang="fr-FR" sz="2400" dirty="0"/>
              <a:t>, radiation, </a:t>
            </a:r>
            <a:r>
              <a:rPr lang="fr-FR" sz="2400" dirty="0" err="1"/>
              <a:t>chemotherapy</a:t>
            </a:r>
            <a:r>
              <a:rPr lang="fr-FR" sz="2400" dirty="0"/>
              <a:t>, immuno- and </a:t>
            </a:r>
            <a:r>
              <a:rPr lang="fr-FR" sz="2400" dirty="0" err="1"/>
              <a:t>targeted</a:t>
            </a:r>
            <a:r>
              <a:rPr lang="fr-FR" sz="2400" dirty="0"/>
              <a:t> </a:t>
            </a:r>
            <a:r>
              <a:rPr lang="fr-FR" sz="2400" dirty="0" err="1"/>
              <a:t>therapy</a:t>
            </a:r>
            <a:r>
              <a:rPr lang="fr-FR" sz="2400" dirty="0"/>
              <a:t>).</a:t>
            </a:r>
          </a:p>
          <a:p>
            <a:r>
              <a:rPr lang="fr-FR" sz="2400" dirty="0" err="1"/>
              <a:t>Prognosis</a:t>
            </a:r>
            <a:r>
              <a:rPr lang="fr-FR" sz="2400" dirty="0"/>
              <a:t> </a:t>
            </a:r>
            <a:r>
              <a:rPr lang="fr-FR" sz="2400" dirty="0" err="1"/>
              <a:t>factors</a:t>
            </a:r>
            <a:r>
              <a:rPr lang="fr-FR" sz="2400" dirty="0"/>
              <a:t>.</a:t>
            </a:r>
          </a:p>
          <a:p>
            <a:pPr marL="0" indent="0">
              <a:buNone/>
            </a:pPr>
            <a:endParaRPr lang="fr-FR" sz="2400" dirty="0"/>
          </a:p>
          <a:p>
            <a:pPr marL="0" indent="0">
              <a:buNone/>
            </a:pPr>
            <a:r>
              <a:rPr lang="fr-FR" sz="2400" b="1" dirty="0" err="1"/>
              <a:t>Summary</a:t>
            </a:r>
            <a:r>
              <a:rPr lang="fr-FR" sz="2400" b="1" dirty="0"/>
              <a:t> of the lecture, </a:t>
            </a:r>
            <a:r>
              <a:rPr lang="fr-FR" sz="2400" b="1" dirty="0" err="1"/>
              <a:t>general</a:t>
            </a:r>
            <a:r>
              <a:rPr lang="fr-FR" sz="2400" b="1" dirty="0"/>
              <a:t> conclusions.</a:t>
            </a:r>
            <a:endParaRPr lang="ru-UA" sz="2400" b="1" dirty="0"/>
          </a:p>
        </p:txBody>
      </p:sp>
    </p:spTree>
    <p:extLst>
      <p:ext uri="{BB962C8B-B14F-4D97-AF65-F5344CB8AC3E}">
        <p14:creationId xmlns:p14="http://schemas.microsoft.com/office/powerpoint/2010/main" val="180038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F38F488A-7FE7-1040-920B-539953B5CE36}"/>
              </a:ext>
            </a:extLst>
          </p:cNvPr>
          <p:cNvSpPr>
            <a:spLocks noGrp="1"/>
          </p:cNvSpPr>
          <p:nvPr>
            <p:ph type="title"/>
          </p:nvPr>
        </p:nvSpPr>
        <p:spPr>
          <a:xfrm>
            <a:off x="629842" y="1043811"/>
            <a:ext cx="3942158" cy="551244"/>
          </a:xfrm>
        </p:spPr>
        <p:txBody>
          <a:bodyPr>
            <a:noAutofit/>
          </a:bodyPr>
          <a:lstStyle/>
          <a:p>
            <a:r>
              <a:rPr lang="en-US" sz="3300" dirty="0">
                <a:latin typeface="Times New Roman" panose="02020603050405020304" pitchFamily="18" charset="0"/>
                <a:cs typeface="Times New Roman" panose="02020603050405020304" pitchFamily="18" charset="0"/>
              </a:rPr>
              <a:t>Lung cancer </a:t>
            </a:r>
            <a:r>
              <a:rPr lang="ru-RU" sz="3300" dirty="0">
                <a:latin typeface="Times New Roman" panose="02020603050405020304" pitchFamily="18" charset="0"/>
                <a:cs typeface="Times New Roman" panose="02020603050405020304" pitchFamily="18" charset="0"/>
              </a:rPr>
              <a:t>- 1761</a:t>
            </a:r>
            <a:endParaRPr lang="ru-UA" sz="3300"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0CCB0DE2-AAFF-BEE2-B877-430AEB841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100" y="1043812"/>
            <a:ext cx="3750544" cy="5064608"/>
          </a:xfrm>
          <a:prstGeom prst="rect">
            <a:avLst/>
          </a:prstGeom>
        </p:spPr>
      </p:pic>
      <p:sp>
        <p:nvSpPr>
          <p:cNvPr id="8" name="Текст 7">
            <a:extLst>
              <a:ext uri="{FF2B5EF4-FFF2-40B4-BE49-F238E27FC236}">
                <a16:creationId xmlns:a16="http://schemas.microsoft.com/office/drawing/2014/main" id="{20A2F525-0CEC-49C1-4D1E-7B5A8D853EFA}"/>
              </a:ext>
            </a:extLst>
          </p:cNvPr>
          <p:cNvSpPr txBox="1">
            <a:spLocks noGrp="1"/>
          </p:cNvSpPr>
          <p:nvPr>
            <p:ph type="body" sz="half" idx="2"/>
          </p:nvPr>
        </p:nvSpPr>
        <p:spPr>
          <a:xfrm>
            <a:off x="614721" y="2248901"/>
            <a:ext cx="4158182" cy="3859518"/>
          </a:xfrm>
          <a:prstGeom prst="rect">
            <a:avLst/>
          </a:prstGeom>
          <a:noFill/>
        </p:spPr>
        <p:txBody>
          <a:bodyPr wrap="square" rtlCol="0">
            <a:spAutoFit/>
          </a:bodyPr>
          <a:lstStyle/>
          <a:p>
            <a:r>
              <a:rPr lang="en" sz="2400" b="1" dirty="0">
                <a:latin typeface="Times New Roman" panose="02020603050405020304" pitchFamily="18" charset="0"/>
                <a:cs typeface="Times New Roman" panose="02020603050405020304" pitchFamily="18" charset="0"/>
              </a:rPr>
              <a:t>Giovanni Battista Morgagni </a:t>
            </a:r>
            <a:endParaRPr lang="ru-RU" sz="2400" b="1" dirty="0">
              <a:latin typeface="Times New Roman" panose="02020603050405020304" pitchFamily="18" charset="0"/>
              <a:cs typeface="Times New Roman" panose="02020603050405020304" pitchFamily="18" charset="0"/>
            </a:endParaRPr>
          </a:p>
          <a:p>
            <a:r>
              <a:rPr lang="en" sz="2400" dirty="0">
                <a:latin typeface="Times New Roman" panose="02020603050405020304" pitchFamily="18" charset="0"/>
                <a:cs typeface="Times New Roman" panose="02020603050405020304" pitchFamily="18" charset="0"/>
              </a:rPr>
              <a:t>(1682</a:t>
            </a:r>
            <a:r>
              <a:rPr lang="ru-RU" sz="2400" dirty="0">
                <a:latin typeface="Times New Roman" panose="02020603050405020304" pitchFamily="18" charset="0"/>
                <a:cs typeface="Times New Roman" panose="02020603050405020304" pitchFamily="18" charset="0"/>
              </a:rPr>
              <a:t>-</a:t>
            </a:r>
            <a:r>
              <a:rPr lang="en" sz="2400" dirty="0">
                <a:latin typeface="Times New Roman" panose="02020603050405020304" pitchFamily="18" charset="0"/>
                <a:cs typeface="Times New Roman" panose="02020603050405020304" pitchFamily="18" charset="0"/>
              </a:rPr>
              <a:t>1771) </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Italian</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anatomist</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father</a:t>
            </a:r>
            <a:r>
              <a:rPr lang="fr-FR" sz="2400" dirty="0">
                <a:latin typeface="Times New Roman" panose="02020603050405020304" pitchFamily="18" charset="0"/>
                <a:cs typeface="Times New Roman" panose="02020603050405020304" pitchFamily="18" charset="0"/>
              </a:rPr>
              <a:t> of modern </a:t>
            </a:r>
            <a:r>
              <a:rPr lang="fr-FR" sz="2400" dirty="0" err="1">
                <a:latin typeface="Times New Roman" panose="02020603050405020304" pitchFamily="18" charset="0"/>
                <a:cs typeface="Times New Roman" panose="02020603050405020304" pitchFamily="18" charset="0"/>
              </a:rPr>
              <a:t>anatomical</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pathology</a:t>
            </a:r>
            <a:r>
              <a:rPr lang="fr-FR" sz="2400" dirty="0">
                <a:latin typeface="Times New Roman" panose="02020603050405020304" pitchFamily="18" charset="0"/>
                <a:cs typeface="Times New Roman" panose="02020603050405020304" pitchFamily="18" charset="0"/>
              </a:rPr>
              <a:t>. For the first time in 1761, in </a:t>
            </a:r>
            <a:r>
              <a:rPr lang="fr-FR" sz="2400" dirty="0" err="1">
                <a:latin typeface="Times New Roman" panose="02020603050405020304" pitchFamily="18" charset="0"/>
                <a:cs typeface="Times New Roman" panose="02020603050405020304" pitchFamily="18" charset="0"/>
              </a:rPr>
              <a:t>his</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treatise</a:t>
            </a:r>
            <a:r>
              <a:rPr lang="fr-FR" sz="2400" dirty="0">
                <a:latin typeface="Times New Roman" panose="02020603050405020304" pitchFamily="18" charset="0"/>
                <a:cs typeface="Times New Roman" panose="02020603050405020304" pitchFamily="18" charset="0"/>
              </a:rPr>
              <a:t> De </a:t>
            </a:r>
            <a:r>
              <a:rPr lang="fr-FR" sz="2400" dirty="0" err="1">
                <a:latin typeface="Times New Roman" panose="02020603050405020304" pitchFamily="18" charset="0"/>
                <a:cs typeface="Times New Roman" panose="02020603050405020304" pitchFamily="18" charset="0"/>
              </a:rPr>
              <a:t>Sedibus</a:t>
            </a:r>
            <a:r>
              <a:rPr lang="fr-FR" sz="2400" dirty="0">
                <a:latin typeface="Times New Roman" panose="02020603050405020304" pitchFamily="18" charset="0"/>
                <a:cs typeface="Times New Roman" panose="02020603050405020304" pitchFamily="18" charset="0"/>
              </a:rPr>
              <a:t> et </a:t>
            </a:r>
            <a:r>
              <a:rPr lang="fr-FR" sz="2400" dirty="0" err="1">
                <a:latin typeface="Times New Roman" panose="02020603050405020304" pitchFamily="18" charset="0"/>
                <a:cs typeface="Times New Roman" panose="02020603050405020304" pitchFamily="18" charset="0"/>
              </a:rPr>
              <a:t>Causis</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Morborum</a:t>
            </a:r>
            <a:r>
              <a:rPr lang="fr-FR" sz="2400" dirty="0">
                <a:latin typeface="Times New Roman" panose="02020603050405020304" pitchFamily="18" charset="0"/>
                <a:cs typeface="Times New Roman" panose="02020603050405020304" pitchFamily="18" charset="0"/>
              </a:rPr>
              <a:t> per </a:t>
            </a:r>
            <a:r>
              <a:rPr lang="fr-FR" sz="2400" dirty="0" err="1">
                <a:latin typeface="Times New Roman" panose="02020603050405020304" pitchFamily="18" charset="0"/>
                <a:cs typeface="Times New Roman" panose="02020603050405020304" pitchFamily="18" charset="0"/>
              </a:rPr>
              <a:t>Anatomem</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Indagatis</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he</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described</a:t>
            </a:r>
            <a:r>
              <a:rPr lang="fr-FR" sz="2400" dirty="0">
                <a:latin typeface="Times New Roman" panose="02020603050405020304" pitchFamily="18" charset="0"/>
                <a:cs typeface="Times New Roman" panose="02020603050405020304" pitchFamily="18" charset="0"/>
              </a:rPr>
              <a:t> the </a:t>
            </a:r>
            <a:r>
              <a:rPr lang="fr-FR" sz="2400" dirty="0" err="1">
                <a:latin typeface="Times New Roman" panose="02020603050405020304" pitchFamily="18" charset="0"/>
                <a:cs typeface="Times New Roman" panose="02020603050405020304" pitchFamily="18" charset="0"/>
              </a:rPr>
              <a:t>symptoms</a:t>
            </a:r>
            <a:r>
              <a:rPr lang="fr-FR" sz="2400" dirty="0">
                <a:latin typeface="Times New Roman" panose="02020603050405020304" pitchFamily="18" charset="0"/>
                <a:cs typeface="Times New Roman" panose="02020603050405020304" pitchFamily="18" charset="0"/>
              </a:rPr>
              <a:t> of </a:t>
            </a:r>
            <a:r>
              <a:rPr lang="fr-FR" sz="2400" dirty="0" err="1">
                <a:latin typeface="Times New Roman" panose="02020603050405020304" pitchFamily="18" charset="0"/>
                <a:cs typeface="Times New Roman" panose="02020603050405020304" pitchFamily="18" charset="0"/>
              </a:rPr>
              <a:t>lung</a:t>
            </a:r>
            <a:r>
              <a:rPr lang="fr-FR" sz="2400" dirty="0">
                <a:latin typeface="Times New Roman" panose="02020603050405020304" pitchFamily="18" charset="0"/>
                <a:cs typeface="Times New Roman" panose="02020603050405020304" pitchFamily="18" charset="0"/>
              </a:rPr>
              <a:t> cancer and </a:t>
            </a:r>
            <a:r>
              <a:rPr lang="fr-FR" sz="2400" dirty="0" err="1">
                <a:latin typeface="Times New Roman" panose="02020603050405020304" pitchFamily="18" charset="0"/>
                <a:cs typeface="Times New Roman" panose="02020603050405020304" pitchFamily="18" charset="0"/>
              </a:rPr>
              <a:t>their</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correlation</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with</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pathological</a:t>
            </a:r>
            <a:r>
              <a:rPr lang="fr-FR" sz="2400" dirty="0">
                <a:latin typeface="Times New Roman" panose="02020603050405020304" pitchFamily="18" charset="0"/>
                <a:cs typeface="Times New Roman" panose="02020603050405020304" pitchFamily="18" charset="0"/>
              </a:rPr>
              <a:t> data.</a:t>
            </a:r>
            <a:endParaRPr lang="ru-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8450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2C94FAB-0DEE-245E-597C-B9412745A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555" y="1281853"/>
            <a:ext cx="4510906" cy="3672408"/>
          </a:xfrm>
          <a:prstGeom prst="rect">
            <a:avLst/>
          </a:prstGeom>
        </p:spPr>
      </p:pic>
      <p:sp>
        <p:nvSpPr>
          <p:cNvPr id="5" name="TextBox 4">
            <a:extLst>
              <a:ext uri="{FF2B5EF4-FFF2-40B4-BE49-F238E27FC236}">
                <a16:creationId xmlns:a16="http://schemas.microsoft.com/office/drawing/2014/main" id="{F7AE8EA5-E634-E25B-4250-205AC591B2BE}"/>
              </a:ext>
            </a:extLst>
          </p:cNvPr>
          <p:cNvSpPr txBox="1"/>
          <p:nvPr/>
        </p:nvSpPr>
        <p:spPr>
          <a:xfrm>
            <a:off x="697708" y="2967334"/>
            <a:ext cx="3514251" cy="1569660"/>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 </a:t>
            </a:r>
            <a:r>
              <a:rPr lang="fr-FR" sz="2400" b="0" dirty="0">
                <a:latin typeface="Times New Roman" panose="02020603050405020304" pitchFamily="18" charset="0"/>
                <a:cs typeface="Times New Roman" panose="02020603050405020304" pitchFamily="18" charset="0"/>
              </a:rPr>
              <a:t>snuff and </a:t>
            </a:r>
            <a:r>
              <a:rPr lang="fr-FR" sz="2400" b="0" dirty="0" err="1">
                <a:latin typeface="Times New Roman" panose="02020603050405020304" pitchFamily="18" charset="0"/>
                <a:cs typeface="Times New Roman" panose="02020603050405020304" pitchFamily="18" charset="0"/>
              </a:rPr>
              <a:t>chewing</a:t>
            </a:r>
            <a:r>
              <a:rPr lang="fr-FR" sz="2400" b="0" dirty="0">
                <a:latin typeface="Times New Roman" panose="02020603050405020304" pitchFamily="18" charset="0"/>
                <a:cs typeface="Times New Roman" panose="02020603050405020304" pitchFamily="18" charset="0"/>
              </a:rPr>
              <a:t> </a:t>
            </a:r>
            <a:r>
              <a:rPr lang="fr-FR" sz="2400" b="0" dirty="0" err="1">
                <a:latin typeface="Times New Roman" panose="02020603050405020304" pitchFamily="18" charset="0"/>
                <a:cs typeface="Times New Roman" panose="02020603050405020304" pitchFamily="18" charset="0"/>
              </a:rPr>
              <a:t>tobacco</a:t>
            </a:r>
            <a:r>
              <a:rPr lang="fr-FR" sz="2400" b="0" dirty="0">
                <a:latin typeface="Times New Roman" panose="02020603050405020304" pitchFamily="18" charset="0"/>
                <a:cs typeface="Times New Roman" panose="02020603050405020304" pitchFamily="18" charset="0"/>
              </a:rPr>
              <a:t> can cause cancer of the </a:t>
            </a:r>
            <a:r>
              <a:rPr lang="fr-FR" sz="2400" b="0" dirty="0" err="1">
                <a:latin typeface="Times New Roman" panose="02020603050405020304" pitchFamily="18" charset="0"/>
                <a:cs typeface="Times New Roman" panose="02020603050405020304" pitchFamily="18" charset="0"/>
              </a:rPr>
              <a:t>nose</a:t>
            </a:r>
            <a:r>
              <a:rPr lang="fr-FR" sz="2400" b="0" dirty="0">
                <a:latin typeface="Times New Roman" panose="02020603050405020304" pitchFamily="18" charset="0"/>
                <a:cs typeface="Times New Roman" panose="02020603050405020304" pitchFamily="18" charset="0"/>
              </a:rPr>
              <a:t>, </a:t>
            </a:r>
            <a:r>
              <a:rPr lang="fr-FR" sz="2400" b="0" dirty="0" err="1">
                <a:latin typeface="Times New Roman" panose="02020603050405020304" pitchFamily="18" charset="0"/>
                <a:cs typeface="Times New Roman" panose="02020603050405020304" pitchFamily="18" charset="0"/>
              </a:rPr>
              <a:t>lips</a:t>
            </a:r>
            <a:r>
              <a:rPr lang="fr-FR" sz="2400" b="0" dirty="0">
                <a:latin typeface="Times New Roman" panose="02020603050405020304" pitchFamily="18" charset="0"/>
                <a:cs typeface="Times New Roman" panose="02020603050405020304" pitchFamily="18" charset="0"/>
              </a:rPr>
              <a:t>, </a:t>
            </a:r>
            <a:r>
              <a:rPr lang="fr-FR" sz="2400" b="0" dirty="0" err="1">
                <a:latin typeface="Times New Roman" panose="02020603050405020304" pitchFamily="18" charset="0"/>
                <a:cs typeface="Times New Roman" panose="02020603050405020304" pitchFamily="18" charset="0"/>
              </a:rPr>
              <a:t>mouth</a:t>
            </a:r>
            <a:r>
              <a:rPr lang="fr-FR" sz="2400" b="0" dirty="0">
                <a:latin typeface="Times New Roman" panose="02020603050405020304" pitchFamily="18" charset="0"/>
                <a:cs typeface="Times New Roman" panose="02020603050405020304" pitchFamily="18" charset="0"/>
              </a:rPr>
              <a:t> and </a:t>
            </a:r>
            <a:r>
              <a:rPr lang="fr-FR" sz="2400" b="0" dirty="0" err="1">
                <a:latin typeface="Times New Roman" panose="02020603050405020304" pitchFamily="18" charset="0"/>
                <a:cs typeface="Times New Roman" panose="02020603050405020304" pitchFamily="18" charset="0"/>
              </a:rPr>
              <a:t>throat</a:t>
            </a:r>
            <a:endParaRPr lang="ru-UA" sz="2400" b="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AF77457-8A97-4F59-3452-41020EC811D9}"/>
              </a:ext>
            </a:extLst>
          </p:cNvPr>
          <p:cNvSpPr txBox="1"/>
          <p:nvPr/>
        </p:nvSpPr>
        <p:spPr>
          <a:xfrm>
            <a:off x="769717" y="1301768"/>
            <a:ext cx="3370235"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John Hill</a:t>
            </a:r>
            <a:r>
              <a:rPr lang="ru-RU" sz="2400" dirty="0">
                <a:latin typeface="Times New Roman" panose="02020603050405020304" pitchFamily="18" charset="0"/>
                <a:cs typeface="Times New Roman" panose="02020603050405020304" pitchFamily="18" charset="0"/>
              </a:rPr>
              <a:t>, 1761 </a:t>
            </a:r>
            <a:r>
              <a:rPr lang="fr-FR" sz="2400" b="0" dirty="0">
                <a:latin typeface="Times New Roman" panose="02020603050405020304" pitchFamily="18" charset="0"/>
                <a:cs typeface="Times New Roman" panose="02020603050405020304" pitchFamily="18" charset="0"/>
              </a:rPr>
              <a:t>Pamphlet "Warning </a:t>
            </a:r>
            <a:r>
              <a:rPr lang="fr-FR" sz="2400" b="0" dirty="0" err="1">
                <a:latin typeface="Times New Roman" panose="02020603050405020304" pitchFamily="18" charset="0"/>
                <a:cs typeface="Times New Roman" panose="02020603050405020304" pitchFamily="18" charset="0"/>
              </a:rPr>
              <a:t>against</a:t>
            </a:r>
            <a:r>
              <a:rPr lang="fr-FR" sz="2400" b="0" dirty="0">
                <a:latin typeface="Times New Roman" panose="02020603050405020304" pitchFamily="18" charset="0"/>
                <a:cs typeface="Times New Roman" panose="02020603050405020304" pitchFamily="18" charset="0"/>
              </a:rPr>
              <a:t> excessive </a:t>
            </a:r>
            <a:r>
              <a:rPr lang="fr-FR" sz="2400" b="0" dirty="0" err="1">
                <a:latin typeface="Times New Roman" panose="02020603050405020304" pitchFamily="18" charset="0"/>
                <a:cs typeface="Times New Roman" panose="02020603050405020304" pitchFamily="18" charset="0"/>
              </a:rPr>
              <a:t>consumption</a:t>
            </a:r>
            <a:r>
              <a:rPr lang="fr-FR" sz="2400" b="0" dirty="0">
                <a:latin typeface="Times New Roman" panose="02020603050405020304" pitchFamily="18" charset="0"/>
                <a:cs typeface="Times New Roman" panose="02020603050405020304" pitchFamily="18" charset="0"/>
              </a:rPr>
              <a:t> of snuff"</a:t>
            </a:r>
            <a:endParaRPr lang="ru-UA" sz="24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375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Photo CORVISART, Jean-Nicolas || AUENBRUGGER, Leopold || BAYLE, Gaspard Laurent. ">
            <a:extLst>
              <a:ext uri="{FF2B5EF4-FFF2-40B4-BE49-F238E27FC236}">
                <a16:creationId xmlns:a16="http://schemas.microsoft.com/office/drawing/2014/main" id="{9000B605-6EC6-FF60-1FC8-55FF76D69042}"/>
              </a:ext>
            </a:extLst>
          </p:cNvPr>
          <p:cNvSpPr>
            <a:spLocks noChangeAspect="1" noChangeArrowheads="1"/>
          </p:cNvSpPr>
          <p:nvPr/>
        </p:nvSpPr>
        <p:spPr bwMode="auto">
          <a:xfrm>
            <a:off x="1294339" y="2425764"/>
            <a:ext cx="179987" cy="1799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UA"/>
          </a:p>
        </p:txBody>
      </p:sp>
      <p:pic>
        <p:nvPicPr>
          <p:cNvPr id="2052" name="Picture 4" descr="Gaspard-Laurent Bayle - Le progrès médical -  - med90170x1936xsupx0001">
            <a:extLst>
              <a:ext uri="{FF2B5EF4-FFF2-40B4-BE49-F238E27FC236}">
                <a16:creationId xmlns:a16="http://schemas.microsoft.com/office/drawing/2014/main" id="{28DFB560-D551-1EF8-01A6-DB0898C2C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437" y="1239215"/>
            <a:ext cx="2127791" cy="287341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6" descr="Recherches-sur-la-phtisie-pulmonaire-ouvrage-lu-a-la-Societe-de-la-Faculte-de-Medecine-de-Paris-dans-diverses-seances-en-1809-et-1810">
            <a:extLst>
              <a:ext uri="{FF2B5EF4-FFF2-40B4-BE49-F238E27FC236}">
                <a16:creationId xmlns:a16="http://schemas.microsoft.com/office/drawing/2014/main" id="{8D65E236-ACA1-BC99-513C-472EC4C86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9100" y="1989921"/>
            <a:ext cx="1995876" cy="362886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8" descr="Recherches-sur-la-phtisie-pulmonaire-ouvrage-lu-a-la-Societe-de-la-Faculte-de-Medecine-de-Paris-dans-diverses-seances-en-1809-et-1810">
            <a:extLst>
              <a:ext uri="{FF2B5EF4-FFF2-40B4-BE49-F238E27FC236}">
                <a16:creationId xmlns:a16="http://schemas.microsoft.com/office/drawing/2014/main" id="{B6662A37-2097-D997-122F-86361C9B0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1475244"/>
            <a:ext cx="1533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9" descr="Recherches-sur-la-phtisie-pulmonaire-ouvrage-lu-a-la-Societe-de-la-Faculte-de-Medecine-de-Paris-dans-diverses-seances-en-1809-et-1810">
            <a:extLst>
              <a:ext uri="{FF2B5EF4-FFF2-40B4-BE49-F238E27FC236}">
                <a16:creationId xmlns:a16="http://schemas.microsoft.com/office/drawing/2014/main" id="{C75C43CC-EB7C-DBA1-05F0-AD038C3C3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3" y="-8732044"/>
            <a:ext cx="15716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0" descr="logo Librairie ancienne Clagahe">
            <a:extLst>
              <a:ext uri="{FF2B5EF4-FFF2-40B4-BE49-F238E27FC236}">
                <a16:creationId xmlns:a16="http://schemas.microsoft.com/office/drawing/2014/main" id="{CE4F25BD-44BA-DBEC-E578-F6335844F4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3" y="-4720829"/>
            <a:ext cx="2857500" cy="981075"/>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11">
            <a:extLst>
              <a:ext uri="{FF2B5EF4-FFF2-40B4-BE49-F238E27FC236}">
                <a16:creationId xmlns:a16="http://schemas.microsoft.com/office/drawing/2014/main" id="{C677A876-2504-618A-FD36-B1DA7BA1B51A}"/>
              </a:ext>
            </a:extLst>
          </p:cNvPr>
          <p:cNvSpPr>
            <a:spLocks noGrp="1"/>
          </p:cNvSpPr>
          <p:nvPr>
            <p:ph idx="1"/>
          </p:nvPr>
        </p:nvSpPr>
        <p:spPr>
          <a:xfrm>
            <a:off x="4769345" y="2193200"/>
            <a:ext cx="3816644" cy="1959227"/>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1833 – </a:t>
            </a:r>
            <a:r>
              <a:rPr lang="fr-FR" dirty="0" err="1">
                <a:latin typeface="Times New Roman" panose="02020603050405020304" pitchFamily="18" charset="0"/>
                <a:cs typeface="Times New Roman" panose="02020603050405020304" pitchFamily="18" charset="0"/>
              </a:rPr>
              <a:t>published</a:t>
            </a:r>
            <a:r>
              <a:rPr lang="fr-FR" dirty="0">
                <a:latin typeface="Times New Roman" panose="02020603050405020304" pitchFamily="18" charset="0"/>
                <a:cs typeface="Times New Roman" panose="02020603050405020304" pitchFamily="18" charset="0"/>
              </a:rPr>
              <a:t> a </a:t>
            </a:r>
            <a:r>
              <a:rPr lang="fr-FR" dirty="0" err="1">
                <a:latin typeface="Times New Roman" panose="02020603050405020304" pitchFamily="18" charset="0"/>
                <a:cs typeface="Times New Roman" panose="02020603050405020304" pitchFamily="18" charset="0"/>
              </a:rPr>
              <a:t>treatise</a:t>
            </a:r>
            <a:r>
              <a:rPr lang="fr-FR" dirty="0">
                <a:latin typeface="Times New Roman" panose="02020603050405020304" pitchFamily="18" charset="0"/>
                <a:cs typeface="Times New Roman" panose="02020603050405020304" pitchFamily="18" charset="0"/>
              </a:rPr>
              <a:t> on cancer, </a:t>
            </a:r>
            <a:r>
              <a:rPr lang="fr-FR" dirty="0" err="1">
                <a:latin typeface="Times New Roman" panose="02020603050405020304" pitchFamily="18" charset="0"/>
                <a:cs typeface="Times New Roman" panose="02020603050405020304" pitchFamily="18" charset="0"/>
              </a:rPr>
              <a:t>based</a:t>
            </a:r>
            <a:r>
              <a:rPr lang="fr-FR" dirty="0">
                <a:latin typeface="Times New Roman" panose="02020603050405020304" pitchFamily="18" charset="0"/>
                <a:cs typeface="Times New Roman" panose="02020603050405020304" pitchFamily="18" charset="0"/>
              </a:rPr>
              <a:t> on 900 autopsies </a:t>
            </a:r>
            <a:r>
              <a:rPr lang="en-US" b="1" dirty="0">
                <a:latin typeface="Times New Roman" panose="02020603050405020304" pitchFamily="18" charset="0"/>
                <a:cs typeface="Times New Roman" panose="02020603050405020304" pitchFamily="18" charset="0"/>
              </a:rPr>
              <a:t>Gaspard-Laurent Bayle  </a:t>
            </a:r>
            <a:endParaRPr lang="ru-UA" b="1"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B8136BA6-C33B-B335-C456-67D660CF06E4}"/>
              </a:ext>
            </a:extLst>
          </p:cNvPr>
          <p:cNvSpPr txBox="1"/>
          <p:nvPr/>
        </p:nvSpPr>
        <p:spPr>
          <a:xfrm>
            <a:off x="2869252" y="939132"/>
            <a:ext cx="6247439" cy="600164"/>
          </a:xfrm>
          <a:prstGeom prst="rect">
            <a:avLst/>
          </a:prstGeom>
          <a:noFill/>
        </p:spPr>
        <p:txBody>
          <a:bodyPr wrap="square" rtlCol="0">
            <a:spAutoFit/>
          </a:bodyPr>
          <a:lstStyle/>
          <a:p>
            <a:r>
              <a:rPr lang="en-US" sz="3300" dirty="0">
                <a:latin typeface="Times New Roman" panose="02020603050405020304" pitchFamily="18" charset="0"/>
                <a:cs typeface="Times New Roman" panose="02020603050405020304" pitchFamily="18" charset="0"/>
              </a:rPr>
              <a:t>F</a:t>
            </a:r>
            <a:r>
              <a:rPr lang="fr-FR" sz="3300" dirty="0" err="1">
                <a:latin typeface="Times New Roman" panose="02020603050405020304" pitchFamily="18" charset="0"/>
                <a:cs typeface="Times New Roman" panose="02020603050405020304" pitchFamily="18" charset="0"/>
              </a:rPr>
              <a:t>irst</a:t>
            </a:r>
            <a:r>
              <a:rPr lang="fr-FR" sz="3300" dirty="0">
                <a:latin typeface="Times New Roman" panose="02020603050405020304" pitchFamily="18" charset="0"/>
                <a:cs typeface="Times New Roman" panose="02020603050405020304" pitchFamily="18" charset="0"/>
              </a:rPr>
              <a:t> </a:t>
            </a:r>
            <a:r>
              <a:rPr lang="fr-FR" sz="3300" dirty="0" err="1">
                <a:latin typeface="Times New Roman" panose="02020603050405020304" pitchFamily="18" charset="0"/>
                <a:cs typeface="Times New Roman" panose="02020603050405020304" pitchFamily="18" charset="0"/>
              </a:rPr>
              <a:t>symptoms</a:t>
            </a:r>
            <a:r>
              <a:rPr lang="fr-FR" sz="3300" dirty="0">
                <a:latin typeface="Times New Roman" panose="02020603050405020304" pitchFamily="18" charset="0"/>
                <a:cs typeface="Times New Roman" panose="02020603050405020304" pitchFamily="18" charset="0"/>
              </a:rPr>
              <a:t> of </a:t>
            </a:r>
            <a:r>
              <a:rPr lang="fr-FR" sz="3300" dirty="0" err="1">
                <a:latin typeface="Times New Roman" panose="02020603050405020304" pitchFamily="18" charset="0"/>
                <a:cs typeface="Times New Roman" panose="02020603050405020304" pitchFamily="18" charset="0"/>
              </a:rPr>
              <a:t>lung</a:t>
            </a:r>
            <a:r>
              <a:rPr lang="fr-FR" sz="3300" dirty="0">
                <a:latin typeface="Times New Roman" panose="02020603050405020304" pitchFamily="18" charset="0"/>
                <a:cs typeface="Times New Roman" panose="02020603050405020304" pitchFamily="18" charset="0"/>
              </a:rPr>
              <a:t> cancer</a:t>
            </a:r>
            <a:endParaRPr lang="ru-UA" sz="3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8026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Grp="1" noChangeArrowheads="1"/>
          </p:cNvSpPr>
          <p:nvPr>
            <p:ph type="title" idx="4294967295"/>
          </p:nvPr>
        </p:nvSpPr>
        <p:spPr>
          <a:noFill/>
        </p:spPr>
        <p:txBody>
          <a:bodyPr/>
          <a:lstStyle/>
          <a:p>
            <a:pPr algn="ctr"/>
            <a:r>
              <a:rPr lang="en-US" altLang="ru-RU" b="1">
                <a:latin typeface="Garamond" pitchFamily="18" charset="0"/>
              </a:rPr>
              <a:t>Lung Cancer in the US</a:t>
            </a:r>
          </a:p>
        </p:txBody>
      </p:sp>
      <p:sp>
        <p:nvSpPr>
          <p:cNvPr id="94211" name="Rectangle 3"/>
          <p:cNvSpPr>
            <a:spLocks noGrp="1" noChangeArrowheads="1"/>
          </p:cNvSpPr>
          <p:nvPr>
            <p:ph type="body" sz="half" idx="4294967295"/>
          </p:nvPr>
        </p:nvSpPr>
        <p:spPr>
          <a:xfrm>
            <a:off x="914400" y="1600200"/>
            <a:ext cx="4318000" cy="4530725"/>
          </a:xfrm>
        </p:spPr>
        <p:txBody>
          <a:bodyPr/>
          <a:lstStyle/>
          <a:p>
            <a:r>
              <a:rPr lang="en-US" altLang="ru-RU" sz="2400">
                <a:latin typeface="Garamond" pitchFamily="18" charset="0"/>
              </a:rPr>
              <a:t>According to 20</a:t>
            </a:r>
            <a:r>
              <a:rPr lang="ru-RU" altLang="ru-RU" sz="2400">
                <a:latin typeface="Garamond" pitchFamily="18" charset="0"/>
              </a:rPr>
              <a:t>12</a:t>
            </a:r>
            <a:r>
              <a:rPr lang="en-US" altLang="ru-RU" sz="2400">
                <a:latin typeface="Garamond" pitchFamily="18" charset="0"/>
              </a:rPr>
              <a:t> statistics, there were </a:t>
            </a:r>
          </a:p>
          <a:p>
            <a:pPr>
              <a:buFont typeface="Wingdings" pitchFamily="2" charset="2"/>
              <a:buNone/>
            </a:pPr>
            <a:r>
              <a:rPr lang="en-US" altLang="ru-RU" sz="2400">
                <a:latin typeface="Garamond" pitchFamily="18" charset="0"/>
              </a:rPr>
              <a:t>	</a:t>
            </a:r>
            <a:r>
              <a:rPr lang="en-US" altLang="ru-RU" sz="2400" b="1">
                <a:solidFill>
                  <a:srgbClr val="FF0000"/>
                </a:solidFill>
                <a:latin typeface="Garamond" pitchFamily="18" charset="0"/>
              </a:rPr>
              <a:t>173,770 new cases and</a:t>
            </a:r>
          </a:p>
          <a:p>
            <a:pPr>
              <a:buFont typeface="Wingdings" pitchFamily="2" charset="2"/>
              <a:buNone/>
            </a:pPr>
            <a:r>
              <a:rPr lang="en-US" altLang="ru-RU" sz="2400" b="1">
                <a:solidFill>
                  <a:srgbClr val="FF0000"/>
                </a:solidFill>
                <a:latin typeface="Garamond" pitchFamily="18" charset="0"/>
              </a:rPr>
              <a:t>    160,440 deaths yearly</a:t>
            </a:r>
            <a:r>
              <a:rPr lang="en-US" altLang="ru-RU" sz="2400">
                <a:latin typeface="Garamond" pitchFamily="18" charset="0"/>
              </a:rPr>
              <a:t> </a:t>
            </a:r>
          </a:p>
          <a:p>
            <a:r>
              <a:rPr lang="en-US" altLang="ru-RU" sz="2400">
                <a:latin typeface="Garamond" pitchFamily="18" charset="0"/>
              </a:rPr>
              <a:t>More deaths from lung cancer than prostate, breast and colorectal cancers </a:t>
            </a:r>
            <a:r>
              <a:rPr lang="en-US" altLang="ru-RU" sz="2400" b="1" i="1">
                <a:solidFill>
                  <a:srgbClr val="990000"/>
                </a:solidFill>
                <a:latin typeface="Garamond" pitchFamily="18" charset="0"/>
              </a:rPr>
              <a:t>combined</a:t>
            </a:r>
            <a:endParaRPr lang="en-US" altLang="ru-RU" sz="2400" b="1">
              <a:solidFill>
                <a:srgbClr val="990000"/>
              </a:solidFill>
              <a:latin typeface="Garamond" pitchFamily="18" charset="0"/>
            </a:endParaRPr>
          </a:p>
          <a:p>
            <a:r>
              <a:rPr lang="en-US" altLang="ru-RU" sz="2400">
                <a:latin typeface="Garamond" pitchFamily="18" charset="0"/>
              </a:rPr>
              <a:t>Decreasing incidence and deaths in men; continued increase in women</a:t>
            </a:r>
          </a:p>
          <a:p>
            <a:pPr>
              <a:buFont typeface="Wingdings" pitchFamily="2" charset="2"/>
              <a:buNone/>
            </a:pPr>
            <a:endParaRPr lang="en-US" altLang="ru-RU" sz="2400">
              <a:latin typeface="Garamond" pitchFamily="18" charset="0"/>
            </a:endParaRPr>
          </a:p>
        </p:txBody>
      </p:sp>
      <p:graphicFrame>
        <p:nvGraphicFramePr>
          <p:cNvPr id="2" name="Object 5"/>
          <p:cNvGraphicFramePr>
            <a:graphicFrameLocks noGrp="1" noChangeAspect="1"/>
          </p:cNvGraphicFramePr>
          <p:nvPr>
            <p:ph sz="half" idx="4294967295"/>
          </p:nvPr>
        </p:nvGraphicFramePr>
        <p:xfrm>
          <a:off x="4837113" y="1535113"/>
          <a:ext cx="4256087" cy="4768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pPr algn="ctr"/>
            <a:r>
              <a:rPr lang="en-US" altLang="ru-RU" b="1">
                <a:latin typeface="Garamond" pitchFamily="18" charset="0"/>
              </a:rPr>
              <a:t>Women &amp; Lung Cancer</a:t>
            </a:r>
          </a:p>
        </p:txBody>
      </p:sp>
      <p:sp>
        <p:nvSpPr>
          <p:cNvPr id="95235" name="Rectangle 3"/>
          <p:cNvSpPr>
            <a:spLocks noGrp="1" noChangeArrowheads="1"/>
          </p:cNvSpPr>
          <p:nvPr>
            <p:ph type="body" idx="4294967295"/>
          </p:nvPr>
        </p:nvSpPr>
        <p:spPr/>
        <p:txBody>
          <a:bodyPr/>
          <a:lstStyle/>
          <a:p>
            <a:r>
              <a:rPr lang="en-US" altLang="ru-RU" sz="3000" b="1">
                <a:solidFill>
                  <a:srgbClr val="990000"/>
                </a:solidFill>
                <a:latin typeface="Garamond" pitchFamily="18" charset="0"/>
              </a:rPr>
              <a:t>80,660</a:t>
            </a:r>
            <a:r>
              <a:rPr lang="en-US" altLang="ru-RU" sz="3000">
                <a:latin typeface="Garamond" pitchFamily="18" charset="0"/>
              </a:rPr>
              <a:t> new cases were reported in 20</a:t>
            </a:r>
            <a:r>
              <a:rPr lang="ru-RU" altLang="ru-RU" sz="3000">
                <a:latin typeface="Garamond" pitchFamily="18" charset="0"/>
              </a:rPr>
              <a:t>12</a:t>
            </a:r>
            <a:endParaRPr lang="en-US" altLang="ru-RU" sz="3000">
              <a:latin typeface="Garamond" pitchFamily="18" charset="0"/>
            </a:endParaRPr>
          </a:p>
          <a:p>
            <a:pPr>
              <a:buFont typeface="Wingdings" pitchFamily="2" charset="2"/>
              <a:buNone/>
            </a:pPr>
            <a:r>
              <a:rPr lang="en-US" altLang="ru-RU" sz="3000">
                <a:latin typeface="Garamond" pitchFamily="18" charset="0"/>
              </a:rPr>
              <a:t>		- Account for 12 % of all new cases</a:t>
            </a:r>
          </a:p>
          <a:p>
            <a:r>
              <a:rPr lang="en-US" altLang="ru-RU" sz="3000" b="1">
                <a:solidFill>
                  <a:srgbClr val="990000"/>
                </a:solidFill>
                <a:latin typeface="Garamond" pitchFamily="18" charset="0"/>
              </a:rPr>
              <a:t>68,510</a:t>
            </a:r>
            <a:r>
              <a:rPr lang="en-US" altLang="ru-RU" sz="3000" b="1">
                <a:latin typeface="Garamond" pitchFamily="18" charset="0"/>
              </a:rPr>
              <a:t> </a:t>
            </a:r>
            <a:r>
              <a:rPr lang="en-US" altLang="ru-RU" sz="3000">
                <a:latin typeface="Garamond" pitchFamily="18" charset="0"/>
              </a:rPr>
              <a:t>deaths were reported in 20</a:t>
            </a:r>
            <a:r>
              <a:rPr lang="ru-RU" altLang="ru-RU" sz="3000">
                <a:latin typeface="Garamond" pitchFamily="18" charset="0"/>
              </a:rPr>
              <a:t>12</a:t>
            </a:r>
            <a:endParaRPr lang="en-US" altLang="ru-RU" sz="3000">
              <a:latin typeface="Garamond" pitchFamily="18" charset="0"/>
            </a:endParaRPr>
          </a:p>
          <a:p>
            <a:pPr>
              <a:buFont typeface="Wingdings" pitchFamily="2" charset="2"/>
              <a:buNone/>
            </a:pPr>
            <a:r>
              <a:rPr lang="en-US" altLang="ru-RU" sz="3000">
                <a:latin typeface="Garamond" pitchFamily="18" charset="0"/>
              </a:rPr>
              <a:t>		- An increase of 150% between 1974 and 	  1994 </a:t>
            </a:r>
            <a:endParaRPr lang="en-US" altLang="ru-RU" sz="3000" b="1" i="1" u="sng">
              <a:latin typeface="Garamond" pitchFamily="18" charset="0"/>
            </a:endParaRPr>
          </a:p>
          <a:p>
            <a:r>
              <a:rPr lang="en-US" altLang="ru-RU" sz="3000">
                <a:latin typeface="Garamond" pitchFamily="18" charset="0"/>
              </a:rPr>
              <a:t>Women are more prone to tobacco effects - 1.5 times more likely to develop lung cancer than men with same smoking habits</a:t>
            </a:r>
          </a:p>
          <a:p>
            <a:endParaRPr lang="en-US" alt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ru-RU" b="1">
                <a:latin typeface="Garamond" pitchFamily="18" charset="0"/>
              </a:rPr>
              <a:t>Lung Cancer: Defined</a:t>
            </a:r>
          </a:p>
        </p:txBody>
      </p:sp>
      <p:sp>
        <p:nvSpPr>
          <p:cNvPr id="92163" name="Rectangle 3"/>
          <p:cNvSpPr>
            <a:spLocks noGrp="1" noChangeArrowheads="1"/>
          </p:cNvSpPr>
          <p:nvPr>
            <p:ph type="body" sz="half" idx="1"/>
          </p:nvPr>
        </p:nvSpPr>
        <p:spPr>
          <a:xfrm>
            <a:off x="457200" y="1600200"/>
            <a:ext cx="4475163" cy="4924425"/>
          </a:xfrm>
        </p:spPr>
        <p:txBody>
          <a:bodyPr/>
          <a:lstStyle/>
          <a:p>
            <a:pPr>
              <a:lnSpc>
                <a:spcPct val="90000"/>
              </a:lnSpc>
            </a:pPr>
            <a:r>
              <a:rPr lang="en-US" altLang="ru-RU" sz="2800" dirty="0">
                <a:latin typeface="Garamond" pitchFamily="18" charset="0"/>
              </a:rPr>
              <a:t>Uncontrolled growth of malignant cells in one or both lungs and </a:t>
            </a:r>
            <a:r>
              <a:rPr lang="en-US" altLang="ru-RU" sz="2800" dirty="0" err="1">
                <a:latin typeface="Garamond" pitchFamily="18" charset="0"/>
              </a:rPr>
              <a:t>tracheo</a:t>
            </a:r>
            <a:r>
              <a:rPr lang="en-US" altLang="ru-RU" sz="2800" dirty="0">
                <a:latin typeface="Garamond" pitchFamily="18" charset="0"/>
              </a:rPr>
              <a:t>-bronchial tree</a:t>
            </a:r>
          </a:p>
          <a:p>
            <a:pPr>
              <a:lnSpc>
                <a:spcPct val="90000"/>
              </a:lnSpc>
            </a:pPr>
            <a:r>
              <a:rPr lang="en-US" altLang="ru-RU" sz="2800" dirty="0">
                <a:latin typeface="Garamond" pitchFamily="18" charset="0"/>
              </a:rPr>
              <a:t> A result of repeated carcinogenic irritation causing increased rates of cell replication</a:t>
            </a:r>
          </a:p>
          <a:p>
            <a:pPr>
              <a:lnSpc>
                <a:spcPct val="90000"/>
              </a:lnSpc>
            </a:pPr>
            <a:r>
              <a:rPr lang="en-US" altLang="ru-RU" sz="2800" dirty="0">
                <a:latin typeface="Garamond" pitchFamily="18" charset="0"/>
              </a:rPr>
              <a:t>Proliferation of abnormal cells leads to hyperplasia, dysplasia or carcinoma in situ</a:t>
            </a:r>
          </a:p>
          <a:p>
            <a:pPr>
              <a:lnSpc>
                <a:spcPct val="90000"/>
              </a:lnSpc>
              <a:buFontTx/>
              <a:buNone/>
            </a:pPr>
            <a:endParaRPr lang="en-US" altLang="ru-RU" sz="2800" dirty="0">
              <a:latin typeface="Garamond" pitchFamily="18" charset="0"/>
            </a:endParaRPr>
          </a:p>
        </p:txBody>
      </p:sp>
      <p:pic>
        <p:nvPicPr>
          <p:cNvPr id="92164" name="Picture 4" descr="l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1844675"/>
            <a:ext cx="4211637" cy="33686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d79539c222273a1ae5396db227b8d7cb"/>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44450"/>
            <a:ext cx="6572250" cy="6572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899" name="WordArt 3"/>
          <p:cNvSpPr>
            <a:spLocks noChangeArrowheads="1" noChangeShapeType="1" noTextEdit="1"/>
          </p:cNvSpPr>
          <p:nvPr/>
        </p:nvSpPr>
        <p:spPr bwMode="auto">
          <a:xfrm rot="5400000">
            <a:off x="4932362" y="2995613"/>
            <a:ext cx="5040313" cy="865188"/>
          </a:xfrm>
          <a:prstGeom prst="rect">
            <a:avLst/>
          </a:prstGeom>
        </p:spPr>
        <p:txBody>
          <a:bodyPr vert="wordArtVert" wrap="none" fromWordArt="1">
            <a:prstTxWarp prst="textPlain">
              <a:avLst>
                <a:gd name="adj" fmla="val 50000"/>
              </a:avLst>
            </a:prstTxWarp>
          </a:bodyPr>
          <a:lstStyle/>
          <a:p>
            <a:pPr algn="ctr" fontAlgn="auto"/>
            <a:r>
              <a:rPr lang="en-US" sz="3600" i="1" kern="10">
                <a:ln w="9525">
                  <a:solidFill>
                    <a:srgbClr val="800000"/>
                  </a:solidFill>
                  <a:round/>
                  <a:headEnd/>
                  <a:tailEnd/>
                </a:ln>
                <a:solidFill>
                  <a:srgbClr val="800000"/>
                </a:solidFill>
                <a:effectLst>
                  <a:outerShdw dist="35921" dir="2700000" algn="ctr" rotWithShape="0">
                    <a:srgbClr val="B2B2B2">
                      <a:alpha val="80000"/>
                    </a:srgbClr>
                  </a:outerShdw>
                </a:effectLst>
                <a:latin typeface="Arial"/>
                <a:cs typeface="Arial"/>
              </a:rPr>
              <a:t>Anatomy</a:t>
            </a:r>
            <a:endParaRPr lang="ru-RU" sz="3600" i="1" kern="10">
              <a:ln w="9525">
                <a:solidFill>
                  <a:srgbClr val="800000"/>
                </a:solidFill>
                <a:round/>
                <a:headEnd/>
                <a:tailEnd/>
              </a:ln>
              <a:solidFill>
                <a:srgbClr val="800000"/>
              </a:solidFill>
              <a:effectLst>
                <a:outerShdw dist="35921" dir="2700000" algn="ctr" rotWithShape="0">
                  <a:srgbClr val="B2B2B2">
                    <a:alpha val="80000"/>
                  </a:srgbClr>
                </a:outerShdw>
              </a:effectLst>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8" name="Picture 6" descr="c7_lung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708400" y="765175"/>
            <a:ext cx="5435600" cy="5435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514" name="Rectangle 2"/>
          <p:cNvSpPr>
            <a:spLocks noGrp="1" noChangeArrowheads="1"/>
          </p:cNvSpPr>
          <p:nvPr>
            <p:ph type="title"/>
          </p:nvPr>
        </p:nvSpPr>
        <p:spPr/>
        <p:txBody>
          <a:bodyPr/>
          <a:lstStyle/>
          <a:p>
            <a:r>
              <a:rPr lang="en-US" altLang="ru-RU" b="1">
                <a:latin typeface="Garamond" pitchFamily="18" charset="0"/>
              </a:rPr>
              <a:t>Lung cancer</a:t>
            </a:r>
            <a:endParaRPr lang="ru-RU" altLang="ru-RU" b="1">
              <a:latin typeface="Garamond" pitchFamily="18" charset="0"/>
            </a:endParaRPr>
          </a:p>
        </p:txBody>
      </p:sp>
      <p:sp>
        <p:nvSpPr>
          <p:cNvPr id="64515" name="Rectangle 3"/>
          <p:cNvSpPr>
            <a:spLocks noGrp="1" noChangeArrowheads="1"/>
          </p:cNvSpPr>
          <p:nvPr>
            <p:ph type="body" sz="half" idx="1"/>
          </p:nvPr>
        </p:nvSpPr>
        <p:spPr>
          <a:xfrm>
            <a:off x="179388" y="1268413"/>
            <a:ext cx="4038600" cy="5329237"/>
          </a:xfrm>
        </p:spPr>
        <p:txBody>
          <a:bodyPr/>
          <a:lstStyle/>
          <a:p>
            <a:r>
              <a:rPr lang="en-US" altLang="ru-RU" sz="2400">
                <a:latin typeface="Garamond" pitchFamily="18" charset="0"/>
              </a:rPr>
              <a:t>Bronchial carcinoma refers to two distinct clinical entries – small cell and non-small cell carcinoma.</a:t>
            </a:r>
          </a:p>
          <a:p>
            <a:r>
              <a:rPr lang="en-US" altLang="ru-RU" sz="2400">
                <a:latin typeface="Garamond" pitchFamily="18" charset="0"/>
              </a:rPr>
              <a:t>Approximately 37000 people are diagnosed with lung cancer in the US annually.</a:t>
            </a:r>
          </a:p>
          <a:p>
            <a:r>
              <a:rPr lang="en-US" altLang="ru-RU" sz="2400">
                <a:latin typeface="Garamond" pitchFamily="18" charset="0"/>
              </a:rPr>
              <a:t>Older age and lower socio-economic class are significant risk factors.</a:t>
            </a:r>
            <a:endParaRPr lang="ru-RU" altLang="ru-RU" sz="2400">
              <a:latin typeface="Garamond"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68313" y="0"/>
            <a:ext cx="8229600" cy="1143000"/>
          </a:xfrm>
        </p:spPr>
        <p:txBody>
          <a:bodyPr/>
          <a:lstStyle/>
          <a:p>
            <a:r>
              <a:rPr lang="en-US" altLang="ru-RU" b="1">
                <a:latin typeface="Garamond" pitchFamily="18" charset="0"/>
              </a:rPr>
              <a:t>Etiology</a:t>
            </a:r>
            <a:endParaRPr lang="ru-RU" altLang="ru-RU" b="1">
              <a:latin typeface="Garamond" pitchFamily="18" charset="0"/>
            </a:endParaRPr>
          </a:p>
        </p:txBody>
      </p:sp>
      <p:sp>
        <p:nvSpPr>
          <p:cNvPr id="69635" name="Rectangle 3"/>
          <p:cNvSpPr>
            <a:spLocks noGrp="1" noChangeArrowheads="1"/>
          </p:cNvSpPr>
          <p:nvPr>
            <p:ph type="body" idx="1"/>
          </p:nvPr>
        </p:nvSpPr>
        <p:spPr>
          <a:xfrm>
            <a:off x="457200" y="1125538"/>
            <a:ext cx="8229600" cy="5000625"/>
          </a:xfrm>
        </p:spPr>
        <p:txBody>
          <a:bodyPr/>
          <a:lstStyle/>
          <a:p>
            <a:r>
              <a:rPr lang="en-US" altLang="ru-RU" sz="2400">
                <a:latin typeface="Garamond" pitchFamily="18" charset="0"/>
              </a:rPr>
              <a:t>Tobacco is the commonest cause of lung cancer.</a:t>
            </a:r>
          </a:p>
          <a:p>
            <a:r>
              <a:rPr lang="en-US" altLang="ru-RU" sz="2400">
                <a:latin typeface="Garamond" pitchFamily="18" charset="0"/>
              </a:rPr>
              <a:t>Exposure to ionising radiation, asbestos, silica and air pollution, viral infection are also recognised causative agents. </a:t>
            </a:r>
            <a:r>
              <a:rPr lang="ru-RU" altLang="ru-RU" sz="2400">
                <a:latin typeface="Garamond" pitchFamily="18" charset="0"/>
              </a:rPr>
              <a:t>This exposure causes cumulative changes to the DNA in the tissue lining the bronchi of the lungs (the bronchial epithelium). As more tissue becomes damaged, eventually a cancer develops. </a:t>
            </a:r>
            <a:endParaRPr lang="en-US" altLang="ru-RU" sz="2400">
              <a:latin typeface="Garamond" pitchFamily="18" charset="0"/>
            </a:endParaRPr>
          </a:p>
          <a:p>
            <a:r>
              <a:rPr lang="en-US" altLang="ru-RU" sz="2400">
                <a:latin typeface="Garamond" pitchFamily="18" charset="0"/>
              </a:rPr>
              <a:t>80% of lung cancers in US are caused by smoking.</a:t>
            </a:r>
          </a:p>
          <a:p>
            <a:r>
              <a:rPr lang="en-US" altLang="ru-RU" sz="2400">
                <a:latin typeface="Garamond" pitchFamily="18" charset="0"/>
              </a:rPr>
              <a:t>The magnitude of cancer risk increases with the number of cigarettes (&gt;20) smoked per day and the number of years spent smoking. Smoking unfiltered cigarettes also increases the risk.  </a:t>
            </a:r>
          </a:p>
          <a:p>
            <a:r>
              <a:rPr lang="en-US" altLang="ru-RU" sz="2400">
                <a:latin typeface="Garamond" pitchFamily="18" charset="0"/>
              </a:rPr>
              <a:t>Lung cancer risk begins to fall 5 years after quitting. The younger a person stops smoking the better, although stopping at any age may be beneficial.</a:t>
            </a:r>
          </a:p>
          <a:p>
            <a:endParaRPr lang="en-US" altLang="ru-RU" sz="2400">
              <a:latin typeface="Garamond" pitchFamily="18" charset="0"/>
            </a:endParaRPr>
          </a:p>
          <a:p>
            <a:endParaRPr lang="ru-RU" altLang="ru-RU" sz="2400">
              <a:latin typeface="Garamond"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6BB6935A-8836-9006-EBDB-6FC490D4781C}"/>
              </a:ext>
            </a:extLst>
          </p:cNvPr>
          <p:cNvSpPr>
            <a:spLocks noGrp="1"/>
          </p:cNvSpPr>
          <p:nvPr>
            <p:ph type="title"/>
          </p:nvPr>
        </p:nvSpPr>
        <p:spPr>
          <a:xfrm>
            <a:off x="1907704" y="475434"/>
            <a:ext cx="5833159" cy="691799"/>
          </a:xfrm>
        </p:spPr>
        <p:txBody>
          <a:bodyPr>
            <a:noAutofit/>
          </a:bodyPr>
          <a:lstStyle/>
          <a:p>
            <a:r>
              <a:rPr lang="ru-UA" sz="1800" i="1" dirty="0">
                <a:latin typeface="Times New Roman" panose="02020603050405020304" pitchFamily="18" charset="0"/>
                <a:cs typeface="Times New Roman" panose="02020603050405020304" pitchFamily="18" charset="0"/>
              </a:rPr>
              <a:t>- </a:t>
            </a:r>
            <a:r>
              <a:rPr lang="fr-FR" sz="1800" i="1" dirty="0" err="1">
                <a:latin typeface="Times New Roman" panose="02020603050405020304" pitchFamily="18" charset="0"/>
                <a:cs typeface="Times New Roman" panose="02020603050405020304" pitchFamily="18" charset="0"/>
              </a:rPr>
              <a:t>Does</a:t>
            </a:r>
            <a:r>
              <a:rPr lang="fr-FR" sz="1800" i="1" dirty="0">
                <a:latin typeface="Times New Roman" panose="02020603050405020304" pitchFamily="18" charset="0"/>
                <a:cs typeface="Times New Roman" panose="02020603050405020304" pitchFamily="18" charset="0"/>
              </a:rPr>
              <a:t> smoking </a:t>
            </a:r>
            <a:r>
              <a:rPr lang="fr-FR" sz="1800" i="1" dirty="0" err="1">
                <a:latin typeface="Times New Roman" panose="02020603050405020304" pitchFamily="18" charset="0"/>
                <a:cs typeface="Times New Roman" panose="02020603050405020304" pitchFamily="18" charset="0"/>
              </a:rPr>
              <a:t>increase</a:t>
            </a:r>
            <a:r>
              <a:rPr lang="fr-FR" sz="1800" i="1" dirty="0">
                <a:latin typeface="Times New Roman" panose="02020603050405020304" pitchFamily="18" charset="0"/>
                <a:cs typeface="Times New Roman" panose="02020603050405020304" pitchFamily="18" charset="0"/>
              </a:rPr>
              <a:t> the incidence of </a:t>
            </a:r>
            <a:r>
              <a:rPr lang="fr-FR" sz="1800" i="1" dirty="0" err="1">
                <a:latin typeface="Times New Roman" panose="02020603050405020304" pitchFamily="18" charset="0"/>
                <a:cs typeface="Times New Roman" panose="02020603050405020304" pitchFamily="18" charset="0"/>
              </a:rPr>
              <a:t>lung</a:t>
            </a:r>
            <a:r>
              <a:rPr lang="fr-FR" sz="1800" i="1" dirty="0">
                <a:latin typeface="Times New Roman" panose="02020603050405020304" pitchFamily="18" charset="0"/>
                <a:cs typeface="Times New Roman" panose="02020603050405020304" pitchFamily="18" charset="0"/>
              </a:rPr>
              <a:t> cancer? </a:t>
            </a:r>
            <a:br>
              <a:rPr lang="fr-FR" sz="1800" i="1" dirty="0">
                <a:latin typeface="Times New Roman" panose="02020603050405020304" pitchFamily="18" charset="0"/>
                <a:cs typeface="Times New Roman" panose="02020603050405020304" pitchFamily="18" charset="0"/>
              </a:rPr>
            </a:br>
            <a:r>
              <a:rPr lang="fr-FR" sz="1800" i="1" dirty="0">
                <a:latin typeface="Times New Roman" panose="02020603050405020304" pitchFamily="18" charset="0"/>
                <a:cs typeface="Times New Roman" panose="02020603050405020304" pitchFamily="18" charset="0"/>
              </a:rPr>
              <a:t>- No more </a:t>
            </a:r>
            <a:r>
              <a:rPr lang="fr-FR" sz="1800" i="1" dirty="0" err="1">
                <a:latin typeface="Times New Roman" panose="02020603050405020304" pitchFamily="18" charset="0"/>
                <a:cs typeface="Times New Roman" panose="02020603050405020304" pitchFamily="18" charset="0"/>
              </a:rPr>
              <a:t>than</a:t>
            </a:r>
            <a:r>
              <a:rPr lang="fr-FR" sz="1800" i="1" dirty="0">
                <a:latin typeface="Times New Roman" panose="02020603050405020304" pitchFamily="18" charset="0"/>
                <a:cs typeface="Times New Roman" panose="02020603050405020304" pitchFamily="18" charset="0"/>
              </a:rPr>
              <a:t> </a:t>
            </a:r>
            <a:r>
              <a:rPr lang="fr-FR" sz="1800" i="1" dirty="0" err="1">
                <a:latin typeface="Times New Roman" panose="02020603050405020304" pitchFamily="18" charset="0"/>
                <a:cs typeface="Times New Roman" panose="02020603050405020304" pitchFamily="18" charset="0"/>
              </a:rPr>
              <a:t>wearing</a:t>
            </a:r>
            <a:r>
              <a:rPr lang="fr-FR" sz="1800" i="1" dirty="0">
                <a:latin typeface="Times New Roman" panose="02020603050405020304" pitchFamily="18" charset="0"/>
                <a:cs typeface="Times New Roman" panose="02020603050405020304" pitchFamily="18" charset="0"/>
              </a:rPr>
              <a:t> </a:t>
            </a:r>
            <a:r>
              <a:rPr lang="fr-FR" sz="1800" i="1" dirty="0" err="1">
                <a:latin typeface="Times New Roman" panose="02020603050405020304" pitchFamily="18" charset="0"/>
                <a:cs typeface="Times New Roman" panose="02020603050405020304" pitchFamily="18" charset="0"/>
              </a:rPr>
              <a:t>kapron</a:t>
            </a:r>
            <a:r>
              <a:rPr lang="fr-FR" sz="1800" i="1" dirty="0">
                <a:latin typeface="Times New Roman" panose="02020603050405020304" pitchFamily="18" charset="0"/>
                <a:cs typeface="Times New Roman" panose="02020603050405020304" pitchFamily="18" charset="0"/>
              </a:rPr>
              <a:t> </a:t>
            </a:r>
            <a:r>
              <a:rPr lang="fr-FR" sz="1800" i="1" dirty="0" err="1">
                <a:latin typeface="Times New Roman" panose="02020603050405020304" pitchFamily="18" charset="0"/>
                <a:cs typeface="Times New Roman" panose="02020603050405020304" pitchFamily="18" charset="0"/>
              </a:rPr>
              <a:t>stockings</a:t>
            </a:r>
            <a:r>
              <a:rPr lang="fr-FR" sz="1800" i="1" dirty="0">
                <a:latin typeface="Times New Roman" panose="02020603050405020304" pitchFamily="18" charset="0"/>
                <a:cs typeface="Times New Roman" panose="02020603050405020304" pitchFamily="18" charset="0"/>
              </a:rPr>
              <a:t>!</a:t>
            </a:r>
            <a:endParaRPr lang="ru-UA" sz="1800" i="1" dirty="0">
              <a:latin typeface="Times New Roman" panose="02020603050405020304" pitchFamily="18" charset="0"/>
              <a:cs typeface="Times New Roman" panose="02020603050405020304" pitchFamily="18" charset="0"/>
            </a:endParaRPr>
          </a:p>
        </p:txBody>
      </p:sp>
      <p:sp>
        <p:nvSpPr>
          <p:cNvPr id="8" name="Объект 7">
            <a:extLst>
              <a:ext uri="{FF2B5EF4-FFF2-40B4-BE49-F238E27FC236}">
                <a16:creationId xmlns:a16="http://schemas.microsoft.com/office/drawing/2014/main" id="{AA8B5AB2-1745-6D1A-F3BE-36FB1B21CEA8}"/>
              </a:ext>
            </a:extLst>
          </p:cNvPr>
          <p:cNvSpPr>
            <a:spLocks noGrp="1"/>
          </p:cNvSpPr>
          <p:nvPr>
            <p:ph idx="1"/>
          </p:nvPr>
        </p:nvSpPr>
        <p:spPr>
          <a:xfrm>
            <a:off x="3779912" y="1737106"/>
            <a:ext cx="4834065" cy="3383788"/>
          </a:xfrm>
        </p:spPr>
        <p:txBody>
          <a:bodyPr>
            <a:noAutofit/>
          </a:bodyPr>
          <a:lstStyle/>
          <a:p>
            <a:r>
              <a:rPr lang="ru-RU" sz="2000" dirty="0">
                <a:latin typeface="Times New Roman" panose="02020603050405020304" pitchFamily="18" charset="0"/>
                <a:cs typeface="Times New Roman" panose="02020603050405020304" pitchFamily="18" charset="0"/>
              </a:rPr>
              <a:t>1950 – </a:t>
            </a:r>
            <a:r>
              <a:rPr lang="en-US" sz="2000" b="1" dirty="0">
                <a:latin typeface="Times New Roman" panose="02020603050405020304" pitchFamily="18" charset="0"/>
                <a:cs typeface="Times New Roman" panose="02020603050405020304" pitchFamily="18" charset="0"/>
              </a:rPr>
              <a:t>Evarts Graham </a:t>
            </a:r>
            <a:r>
              <a:rPr lang="fr-FR" sz="2000" b="1" dirty="0">
                <a:latin typeface="Times New Roman" panose="02020603050405020304" pitchFamily="18" charset="0"/>
                <a:cs typeface="Times New Roman" panose="02020603050405020304" pitchFamily="18" charset="0"/>
              </a:rPr>
              <a:t>(</a:t>
            </a:r>
            <a:r>
              <a:rPr lang="fr-FR" sz="2000" b="1" dirty="0" err="1">
                <a:latin typeface="Times New Roman" panose="02020603050405020304" pitchFamily="18" charset="0"/>
                <a:cs typeface="Times New Roman" panose="02020603050405020304" pitchFamily="18" charset="0"/>
              </a:rPr>
              <a:t>thoracic</a:t>
            </a:r>
            <a:r>
              <a:rPr lang="fr-FR" sz="2000" b="1" dirty="0">
                <a:latin typeface="Times New Roman" panose="02020603050405020304" pitchFamily="18" charset="0"/>
                <a:cs typeface="Times New Roman" panose="02020603050405020304" pitchFamily="18" charset="0"/>
              </a:rPr>
              <a:t> surgeon, </a:t>
            </a:r>
            <a:r>
              <a:rPr lang="fr-FR" sz="2000" b="1" dirty="0" err="1">
                <a:latin typeface="Times New Roman" panose="02020603050405020304" pitchFamily="18" charset="0"/>
                <a:cs typeface="Times New Roman" panose="02020603050405020304" pitchFamily="18" charset="0"/>
              </a:rPr>
              <a:t>heavy</a:t>
            </a:r>
            <a:r>
              <a:rPr lang="fr-FR" sz="2000" b="1" dirty="0">
                <a:latin typeface="Times New Roman" panose="02020603050405020304" pitchFamily="18" charset="0"/>
                <a:cs typeface="Times New Roman" panose="02020603050405020304" pitchFamily="18" charset="0"/>
              </a:rPr>
              <a:t> </a:t>
            </a:r>
            <a:r>
              <a:rPr lang="fr-FR" sz="2000" b="1" dirty="0" err="1">
                <a:latin typeface="Times New Roman" panose="02020603050405020304" pitchFamily="18" charset="0"/>
                <a:cs typeface="Times New Roman" panose="02020603050405020304" pitchFamily="18" charset="0"/>
              </a:rPr>
              <a:t>smoker</a:t>
            </a:r>
            <a:r>
              <a:rPr lang="fr-FR" sz="2000" b="1"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conducted</a:t>
            </a:r>
            <a:r>
              <a:rPr lang="fr-FR" sz="2000" dirty="0">
                <a:latin typeface="Times New Roman" panose="02020603050405020304" pitchFamily="18" charset="0"/>
                <a:cs typeface="Times New Roman" panose="02020603050405020304" pitchFamily="18" charset="0"/>
              </a:rPr>
              <a:t> the first large-</a:t>
            </a:r>
            <a:r>
              <a:rPr lang="fr-FR" sz="2000" dirty="0" err="1">
                <a:latin typeface="Times New Roman" panose="02020603050405020304" pitchFamily="18" charset="0"/>
                <a:cs typeface="Times New Roman" panose="02020603050405020304" pitchFamily="18" charset="0"/>
              </a:rPr>
              <a:t>scale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study</a:t>
            </a:r>
            <a:r>
              <a:rPr lang="fr-FR" sz="2000" dirty="0">
                <a:latin typeface="Times New Roman" panose="02020603050405020304" pitchFamily="18" charset="0"/>
                <a:cs typeface="Times New Roman" panose="02020603050405020304" pitchFamily="18" charset="0"/>
              </a:rPr>
              <a:t> on the </a:t>
            </a:r>
            <a:r>
              <a:rPr lang="fr-FR" sz="2000" dirty="0" err="1">
                <a:latin typeface="Times New Roman" panose="02020603050405020304" pitchFamily="18" charset="0"/>
                <a:cs typeface="Times New Roman" panose="02020603050405020304" pitchFamily="18" charset="0"/>
              </a:rPr>
              <a:t>carcinogenic</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effects</a:t>
            </a:r>
            <a:r>
              <a:rPr lang="fr-FR" sz="2000" dirty="0">
                <a:latin typeface="Times New Roman" panose="02020603050405020304" pitchFamily="18" charset="0"/>
                <a:cs typeface="Times New Roman" panose="02020603050405020304" pitchFamily="18" charset="0"/>
              </a:rPr>
              <a:t> of cigarette smoking</a:t>
            </a:r>
          </a:p>
          <a:p>
            <a:r>
              <a:rPr lang="fr-FR" sz="2000" dirty="0">
                <a:latin typeface="Times New Roman" panose="02020603050405020304" pitchFamily="18" charset="0"/>
                <a:cs typeface="Times New Roman" panose="02020603050405020304" pitchFamily="18" charset="0"/>
              </a:rPr>
              <a:t>Prior to </a:t>
            </a:r>
            <a:r>
              <a:rPr lang="fr-FR" sz="2000" dirty="0" err="1">
                <a:latin typeface="Times New Roman" panose="02020603050405020304" pitchFamily="18" charset="0"/>
                <a:cs typeface="Times New Roman" panose="02020603050405020304" pitchFamily="18" charset="0"/>
              </a:rPr>
              <a:t>starting</a:t>
            </a:r>
            <a:r>
              <a:rPr lang="fr-FR" sz="2000" dirty="0">
                <a:latin typeface="Times New Roman" panose="02020603050405020304" pitchFamily="18" charset="0"/>
                <a:cs typeface="Times New Roman" panose="02020603050405020304" pitchFamily="18" charset="0"/>
              </a:rPr>
              <a:t> the </a:t>
            </a:r>
            <a:r>
              <a:rPr lang="fr-FR" sz="2000" dirty="0" err="1">
                <a:latin typeface="Times New Roman" panose="02020603050405020304" pitchFamily="18" charset="0"/>
                <a:cs typeface="Times New Roman" panose="02020603050405020304" pitchFamily="18" charset="0"/>
              </a:rPr>
              <a:t>project</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he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was</a:t>
            </a:r>
            <a:r>
              <a:rPr lang="fr-FR" sz="2000" dirty="0">
                <a:latin typeface="Times New Roman" panose="02020603050405020304" pitchFamily="18" charset="0"/>
                <a:cs typeface="Times New Roman" panose="02020603050405020304" pitchFamily="18" charset="0"/>
              </a:rPr>
              <a:t> not </a:t>
            </a:r>
            <a:r>
              <a:rPr lang="fr-FR" sz="2000" dirty="0" err="1">
                <a:latin typeface="Times New Roman" panose="02020603050405020304" pitchFamily="18" charset="0"/>
                <a:cs typeface="Times New Roman" panose="02020603050405020304" pitchFamily="18" charset="0"/>
              </a:rPr>
              <a:t>initially</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convinced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that</a:t>
            </a:r>
            <a:r>
              <a:rPr lang="fr-FR" sz="2000" dirty="0">
                <a:latin typeface="Times New Roman" panose="02020603050405020304" pitchFamily="18" charset="0"/>
                <a:cs typeface="Times New Roman" panose="02020603050405020304" pitchFamily="18" charset="0"/>
              </a:rPr>
              <a:t> smoking </a:t>
            </a:r>
            <a:r>
              <a:rPr lang="fr-FR" sz="2000" dirty="0" err="1">
                <a:latin typeface="Times New Roman" panose="02020603050405020304" pitchFamily="18" charset="0"/>
                <a:cs typeface="Times New Roman" panose="02020603050405020304" pitchFamily="18" charset="0"/>
              </a:rPr>
              <a:t>increased</a:t>
            </a:r>
            <a:r>
              <a:rPr lang="fr-FR" sz="2000" dirty="0">
                <a:latin typeface="Times New Roman" panose="02020603050405020304" pitchFamily="18" charset="0"/>
                <a:cs typeface="Times New Roman" panose="02020603050405020304" pitchFamily="18" charset="0"/>
              </a:rPr>
              <a:t> the </a:t>
            </a:r>
            <a:r>
              <a:rPr lang="fr-FR" sz="2000" dirty="0" err="1">
                <a:latin typeface="Times New Roman" panose="02020603050405020304" pitchFamily="18" charset="0"/>
                <a:cs typeface="Times New Roman" panose="02020603050405020304" pitchFamily="18" charset="0"/>
              </a:rPr>
              <a:t>risk</a:t>
            </a:r>
            <a:r>
              <a:rPr lang="fr-FR" sz="2000" dirty="0">
                <a:latin typeface="Times New Roman" panose="02020603050405020304" pitchFamily="18" charset="0"/>
                <a:cs typeface="Times New Roman" panose="02020603050405020304" pitchFamily="18" charset="0"/>
              </a:rPr>
              <a:t> of </a:t>
            </a:r>
            <a:r>
              <a:rPr lang="fr-FR" sz="2000" dirty="0" err="1">
                <a:latin typeface="Times New Roman" panose="02020603050405020304" pitchFamily="18" charset="0"/>
                <a:cs typeface="Times New Roman" panose="02020603050405020304" pitchFamily="18" charset="0"/>
              </a:rPr>
              <a:t>lung</a:t>
            </a:r>
            <a:r>
              <a:rPr lang="fr-FR" sz="2000" dirty="0">
                <a:latin typeface="Times New Roman" panose="02020603050405020304" pitchFamily="18" charset="0"/>
                <a:cs typeface="Times New Roman" panose="02020603050405020304" pitchFamily="18" charset="0"/>
              </a:rPr>
              <a:t> cancer, but </a:t>
            </a:r>
            <a:r>
              <a:rPr lang="fr-FR" sz="2000" dirty="0" err="1">
                <a:latin typeface="Times New Roman" panose="02020603050405020304" pitchFamily="18" charset="0"/>
                <a:cs typeface="Times New Roman" panose="02020603050405020304" pitchFamily="18" charset="0"/>
              </a:rPr>
              <a:t>sought</a:t>
            </a:r>
            <a:r>
              <a:rPr lang="fr-FR" sz="2000" dirty="0">
                <a:latin typeface="Times New Roman" panose="02020603050405020304" pitchFamily="18" charset="0"/>
                <a:cs typeface="Times New Roman" panose="02020603050405020304" pitchFamily="18" charset="0"/>
              </a:rPr>
              <a:t> to </a:t>
            </a:r>
            <a:r>
              <a:rPr lang="fr-FR" sz="2000" dirty="0" err="1">
                <a:latin typeface="Times New Roman" panose="02020603050405020304" pitchFamily="18" charset="0"/>
                <a:cs typeface="Times New Roman" panose="02020603050405020304" pitchFamily="18" charset="0"/>
              </a:rPr>
              <a:t>better</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understand</a:t>
            </a:r>
            <a:r>
              <a:rPr lang="fr-FR" sz="2000" dirty="0">
                <a:latin typeface="Times New Roman" panose="02020603050405020304" pitchFamily="18" charset="0"/>
                <a:cs typeface="Times New Roman" panose="02020603050405020304" pitchFamily="18" charset="0"/>
              </a:rPr>
              <a:t> the </a:t>
            </a:r>
            <a:r>
              <a:rPr lang="fr-FR" sz="2000" dirty="0" err="1">
                <a:latin typeface="Times New Roman" panose="02020603050405020304" pitchFamily="18" charset="0"/>
                <a:cs typeface="Times New Roman" panose="02020603050405020304" pitchFamily="18" charset="0"/>
              </a:rPr>
              <a:t>disease</a:t>
            </a:r>
            <a:r>
              <a:rPr lang="fr-FR" sz="2000" dirty="0">
                <a:latin typeface="Times New Roman" panose="02020603050405020304" pitchFamily="18" charset="0"/>
                <a:cs typeface="Times New Roman" panose="02020603050405020304" pitchFamily="18" charset="0"/>
              </a:rPr>
              <a:t> process and </a:t>
            </a:r>
            <a:r>
              <a:rPr lang="fr-FR" sz="2000" dirty="0" err="1">
                <a:latin typeface="Times New Roman" panose="02020603050405020304" pitchFamily="18" charset="0"/>
                <a:cs typeface="Times New Roman" panose="02020603050405020304" pitchFamily="18" charset="0"/>
              </a:rPr>
              <a:t>improve</a:t>
            </a:r>
            <a:r>
              <a:rPr lang="fr-FR" sz="2000" dirty="0">
                <a:latin typeface="Times New Roman" panose="02020603050405020304" pitchFamily="18" charset="0"/>
                <a:cs typeface="Times New Roman" panose="02020603050405020304" pitchFamily="18" charset="0"/>
              </a:rPr>
              <a:t> the </a:t>
            </a:r>
            <a:r>
              <a:rPr lang="fr-FR" sz="2000" dirty="0" err="1">
                <a:latin typeface="Times New Roman" panose="02020603050405020304" pitchFamily="18" charset="0"/>
                <a:cs typeface="Times New Roman" panose="02020603050405020304" pitchFamily="18" charset="0"/>
              </a:rPr>
              <a:t>health</a:t>
            </a:r>
            <a:r>
              <a:rPr lang="fr-FR" sz="2000" dirty="0">
                <a:latin typeface="Times New Roman" panose="02020603050405020304" pitchFamily="18" charset="0"/>
                <a:cs typeface="Times New Roman" panose="02020603050405020304" pitchFamily="18" charset="0"/>
              </a:rPr>
              <a:t> of </a:t>
            </a:r>
            <a:r>
              <a:rPr lang="fr-FR" sz="2000" dirty="0" err="1">
                <a:latin typeface="Times New Roman" panose="02020603050405020304" pitchFamily="18" charset="0"/>
                <a:cs typeface="Times New Roman" panose="02020603050405020304" pitchFamily="18" charset="0"/>
              </a:rPr>
              <a:t>his</a:t>
            </a:r>
            <a:r>
              <a:rPr lang="fr-FR" sz="2000" dirty="0">
                <a:latin typeface="Times New Roman" panose="02020603050405020304" pitchFamily="18" charset="0"/>
                <a:cs typeface="Times New Roman" panose="02020603050405020304" pitchFamily="18" charset="0"/>
              </a:rPr>
              <a:t> patients.</a:t>
            </a:r>
          </a:p>
          <a:p>
            <a:r>
              <a:rPr lang="fr-FR" sz="2000" dirty="0">
                <a:latin typeface="Times New Roman" panose="02020603050405020304" pitchFamily="18" charset="0"/>
                <a:cs typeface="Times New Roman" panose="02020603050405020304" pitchFamily="18" charset="0"/>
              </a:rPr>
              <a:t>The </a:t>
            </a:r>
            <a:r>
              <a:rPr lang="fr-FR" sz="2000" dirty="0" err="1">
                <a:latin typeface="Times New Roman" panose="02020603050405020304" pitchFamily="18" charset="0"/>
                <a:cs typeface="Times New Roman" panose="02020603050405020304" pitchFamily="18" charset="0"/>
              </a:rPr>
              <a:t>study</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concluded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that</a:t>
            </a:r>
            <a:r>
              <a:rPr lang="fr-FR" sz="2000" dirty="0">
                <a:latin typeface="Times New Roman" panose="02020603050405020304" pitchFamily="18" charset="0"/>
                <a:cs typeface="Times New Roman" panose="02020603050405020304" pitchFamily="18" charset="0"/>
              </a:rPr>
              <a:t> long-</a:t>
            </a:r>
            <a:r>
              <a:rPr lang="fr-FR" sz="2000" dirty="0" err="1">
                <a:latin typeface="Times New Roman" panose="02020603050405020304" pitchFamily="18" charset="0"/>
                <a:cs typeface="Times New Roman" panose="02020603050405020304" pitchFamily="18" charset="0"/>
              </a:rPr>
              <a:t>term</a:t>
            </a:r>
            <a:r>
              <a:rPr lang="fr-FR" sz="2000" dirty="0">
                <a:latin typeface="Times New Roman" panose="02020603050405020304" pitchFamily="18" charset="0"/>
                <a:cs typeface="Times New Roman" panose="02020603050405020304" pitchFamily="18" charset="0"/>
              </a:rPr>
              <a:t> cigarette smoking </a:t>
            </a:r>
            <a:r>
              <a:rPr lang="fr-FR" sz="2000" dirty="0" err="1">
                <a:latin typeface="Times New Roman" panose="02020603050405020304" pitchFamily="18" charset="0"/>
                <a:cs typeface="Times New Roman" panose="02020603050405020304" pitchFamily="18" charset="0"/>
              </a:rPr>
              <a:t>contributed</a:t>
            </a:r>
            <a:r>
              <a:rPr lang="fr-FR" sz="2000" dirty="0">
                <a:latin typeface="Times New Roman" panose="02020603050405020304" pitchFamily="18" charset="0"/>
                <a:cs typeface="Times New Roman" panose="02020603050405020304" pitchFamily="18" charset="0"/>
              </a:rPr>
              <a:t> to </a:t>
            </a:r>
            <a:r>
              <a:rPr lang="fr-FR" sz="2000" dirty="0" err="1">
                <a:latin typeface="Times New Roman" panose="02020603050405020304" pitchFamily="18" charset="0"/>
                <a:cs typeface="Times New Roman" panose="02020603050405020304" pitchFamily="18" charset="0"/>
              </a:rPr>
              <a:t>lung</a:t>
            </a:r>
            <a:r>
              <a:rPr lang="fr-FR" sz="2000" dirty="0">
                <a:latin typeface="Times New Roman" panose="02020603050405020304" pitchFamily="18" charset="0"/>
                <a:cs typeface="Times New Roman" panose="02020603050405020304" pitchFamily="18" charset="0"/>
              </a:rPr>
              <a:t> cancer (96.5% of </a:t>
            </a:r>
            <a:r>
              <a:rPr lang="fr-FR" sz="2000" dirty="0" err="1">
                <a:latin typeface="Times New Roman" panose="02020603050405020304" pitchFamily="18" charset="0"/>
                <a:cs typeface="Times New Roman" panose="02020603050405020304" pitchFamily="18" charset="0"/>
              </a:rPr>
              <a:t>heavy</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smokers</a:t>
            </a:r>
            <a:r>
              <a:rPr lang="fr-FR"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1957 – </a:t>
            </a:r>
            <a:r>
              <a:rPr lang="en-US" sz="2000" b="1" dirty="0">
                <a:latin typeface="Times New Roman" panose="02020603050405020304" pitchFamily="18" charset="0"/>
                <a:cs typeface="Times New Roman" panose="02020603050405020304" pitchFamily="18" charset="0"/>
              </a:rPr>
              <a:t>Evarts Graham </a:t>
            </a:r>
            <a:r>
              <a:rPr lang="en-US" sz="2000" dirty="0">
                <a:latin typeface="Times New Roman" panose="02020603050405020304" pitchFamily="18" charset="0"/>
                <a:cs typeface="Times New Roman" panose="02020603050405020304" pitchFamily="18" charset="0"/>
              </a:rPr>
              <a:t>died of bronchogenic carcinoma</a:t>
            </a:r>
            <a:endParaRPr lang="ru-UA" sz="2000"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D6D53BC7-1E59-7BD5-BD48-1970B7A395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53718"/>
            <a:ext cx="2881615" cy="355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959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216" y="439781"/>
            <a:ext cx="9053784" cy="5941547"/>
          </a:xfrm>
        </p:spPr>
      </p:pic>
    </p:spTree>
    <p:extLst>
      <p:ext uri="{BB962C8B-B14F-4D97-AF65-F5344CB8AC3E}">
        <p14:creationId xmlns:p14="http://schemas.microsoft.com/office/powerpoint/2010/main" val="739747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9" name="Picture 7" descr="08_07_08_04"/>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23850" y="0"/>
            <a:ext cx="4484688"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61" name="Picture 9" descr="asbest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0"/>
            <a:ext cx="4356100" cy="3806825"/>
          </a:xfrm>
          <a:prstGeom prst="rect">
            <a:avLst/>
          </a:prstGeom>
          <a:noFill/>
          <a:extLst>
            <a:ext uri="{909E8E84-426E-40DD-AFC4-6F175D3DCCD1}">
              <a14:hiddenFill xmlns:a14="http://schemas.microsoft.com/office/drawing/2010/main">
                <a:solidFill>
                  <a:srgbClr val="FFFFFF"/>
                </a:solidFill>
              </a14:hiddenFill>
            </a:ext>
          </a:extLst>
        </p:spPr>
      </p:pic>
      <p:sp>
        <p:nvSpPr>
          <p:cNvPr id="23563" name="Rectangle 11"/>
          <p:cNvSpPr>
            <a:spLocks noChangeArrowheads="1"/>
          </p:cNvSpPr>
          <p:nvPr/>
        </p:nvSpPr>
        <p:spPr bwMode="auto">
          <a:xfrm>
            <a:off x="5003800" y="4005263"/>
            <a:ext cx="3960813"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uk-UA" altLang="ru-RU"/>
          </a:p>
        </p:txBody>
      </p:sp>
      <p:sp>
        <p:nvSpPr>
          <p:cNvPr id="23564" name="Rectangle 12"/>
          <p:cNvSpPr>
            <a:spLocks noChangeArrowheads="1"/>
          </p:cNvSpPr>
          <p:nvPr/>
        </p:nvSpPr>
        <p:spPr bwMode="auto">
          <a:xfrm>
            <a:off x="5003800" y="3860800"/>
            <a:ext cx="3889375" cy="270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sz="2400" b="0">
                <a:latin typeface="Garamond" pitchFamily="18" charset="0"/>
              </a:rPr>
              <a:t>Asbestos fibers in the alveoli </a:t>
            </a:r>
          </a:p>
          <a:p>
            <a:pPr algn="ctr"/>
            <a:r>
              <a:rPr lang="en-US" altLang="ru-RU" sz="2400" b="0">
                <a:latin typeface="Garamond" pitchFamily="18" charset="0"/>
              </a:rPr>
              <a:t>can cause cancer and prevent </a:t>
            </a:r>
          </a:p>
          <a:p>
            <a:pPr algn="ctr"/>
            <a:r>
              <a:rPr lang="en-US" altLang="ru-RU" sz="2400" b="0">
                <a:latin typeface="Garamond" pitchFamily="18" charset="0"/>
              </a:rPr>
              <a:t>exchange of oxygen and carbon</a:t>
            </a:r>
          </a:p>
          <a:p>
            <a:pPr algn="ctr"/>
            <a:r>
              <a:rPr lang="en-US" altLang="ru-RU" sz="2400" b="0">
                <a:latin typeface="Garamond" pitchFamily="18" charset="0"/>
              </a:rPr>
              <a:t>dioxide between the lungs and</a:t>
            </a:r>
          </a:p>
          <a:p>
            <a:pPr algn="ctr"/>
            <a:r>
              <a:rPr lang="en-US" altLang="ru-RU" sz="2400" b="0">
                <a:latin typeface="Garamond" pitchFamily="18" charset="0"/>
              </a:rPr>
              <a:t>red blood cells. </a:t>
            </a:r>
            <a:endParaRPr lang="uk-UA" altLang="ru-RU" sz="2400" b="0">
              <a:latin typeface="Garamond"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1" name="Picture 5" descr="50642_asbestosis"/>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23850" y="0"/>
            <a:ext cx="5646738"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942" name="Picture 6" descr="567103_f5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50" y="549275"/>
            <a:ext cx="2889250" cy="4149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6"/>
          <p:cNvSpPr>
            <a:spLocks noGrp="1" noChangeArrowheads="1"/>
          </p:cNvSpPr>
          <p:nvPr>
            <p:ph type="title"/>
          </p:nvPr>
        </p:nvSpPr>
        <p:spPr>
          <a:xfrm>
            <a:off x="4859338" y="260350"/>
            <a:ext cx="4043362" cy="1143000"/>
          </a:xfrm>
        </p:spPr>
        <p:txBody>
          <a:bodyPr/>
          <a:lstStyle/>
          <a:p>
            <a:r>
              <a:rPr lang="en-US" altLang="ru-RU" b="1">
                <a:latin typeface="Garamond" pitchFamily="18" charset="0"/>
              </a:rPr>
              <a:t>Smoking</a:t>
            </a:r>
            <a:endParaRPr lang="ru-RU" altLang="ru-RU" b="1">
              <a:latin typeface="Garamond" pitchFamily="18" charset="0"/>
            </a:endParaRPr>
          </a:p>
        </p:txBody>
      </p:sp>
      <p:sp>
        <p:nvSpPr>
          <p:cNvPr id="59399" name="Rectangle 7"/>
          <p:cNvSpPr>
            <a:spLocks noGrp="1" noChangeArrowheads="1"/>
          </p:cNvSpPr>
          <p:nvPr>
            <p:ph type="body" sz="half" idx="1"/>
          </p:nvPr>
        </p:nvSpPr>
        <p:spPr>
          <a:xfrm>
            <a:off x="250825" y="404813"/>
            <a:ext cx="4752975" cy="5721350"/>
          </a:xfrm>
        </p:spPr>
        <p:txBody>
          <a:bodyPr/>
          <a:lstStyle/>
          <a:p>
            <a:pPr>
              <a:lnSpc>
                <a:spcPct val="80000"/>
              </a:lnSpc>
            </a:pPr>
            <a:r>
              <a:rPr lang="ru-RU" altLang="ru-RU" sz="2000" b="1">
                <a:latin typeface="Garamond" pitchFamily="18" charset="0"/>
              </a:rPr>
              <a:t>Cigarette smoke contains over 60 known carcinogens</a:t>
            </a:r>
            <a:r>
              <a:rPr lang="ru-RU" altLang="ru-RU" sz="2000">
                <a:latin typeface="Garamond" pitchFamily="18" charset="0"/>
              </a:rPr>
              <a:t>, including radioisotopes from the radon decay sequence, nitrosamine, and benzopyrene. </a:t>
            </a:r>
            <a:endParaRPr lang="en-US" altLang="ru-RU" sz="2000">
              <a:latin typeface="Garamond" pitchFamily="18" charset="0"/>
            </a:endParaRPr>
          </a:p>
          <a:p>
            <a:pPr>
              <a:lnSpc>
                <a:spcPct val="80000"/>
              </a:lnSpc>
            </a:pPr>
            <a:r>
              <a:rPr lang="en-US" altLang="ru-RU" sz="2000" b="1">
                <a:latin typeface="Garamond" pitchFamily="18" charset="0"/>
              </a:rPr>
              <a:t>N</a:t>
            </a:r>
            <a:r>
              <a:rPr lang="ru-RU" altLang="ru-RU" sz="2000" b="1">
                <a:latin typeface="Garamond" pitchFamily="18" charset="0"/>
              </a:rPr>
              <a:t>icotine depress the immune response</a:t>
            </a:r>
            <a:r>
              <a:rPr lang="ru-RU" altLang="ru-RU" sz="2000">
                <a:latin typeface="Garamond" pitchFamily="18" charset="0"/>
              </a:rPr>
              <a:t> to malignant growths in exposed tissue.</a:t>
            </a:r>
            <a:r>
              <a:rPr lang="en-US" altLang="ru-RU" sz="2000">
                <a:latin typeface="Garamond" pitchFamily="18" charset="0"/>
              </a:rPr>
              <a:t> </a:t>
            </a:r>
          </a:p>
          <a:p>
            <a:pPr>
              <a:lnSpc>
                <a:spcPct val="80000"/>
              </a:lnSpc>
            </a:pPr>
            <a:r>
              <a:rPr lang="ru-RU" altLang="ru-RU" sz="2000">
                <a:latin typeface="Garamond" pitchFamily="18" charset="0"/>
              </a:rPr>
              <a:t>In U</a:t>
            </a:r>
            <a:r>
              <a:rPr lang="en-US" altLang="ru-RU" sz="2000">
                <a:latin typeface="Garamond" pitchFamily="18" charset="0"/>
              </a:rPr>
              <a:t>.</a:t>
            </a:r>
            <a:r>
              <a:rPr lang="ru-RU" altLang="ru-RU" sz="2000">
                <a:latin typeface="Garamond" pitchFamily="18" charset="0"/>
              </a:rPr>
              <a:t>S</a:t>
            </a:r>
            <a:r>
              <a:rPr lang="en-US" altLang="ru-RU" sz="2000">
                <a:latin typeface="Garamond" pitchFamily="18" charset="0"/>
              </a:rPr>
              <a:t>. </a:t>
            </a:r>
            <a:r>
              <a:rPr lang="ru-RU" altLang="ru-RU" sz="2000">
                <a:latin typeface="Garamond" pitchFamily="18" charset="0"/>
              </a:rPr>
              <a:t>smoking is estimated to account for 87% of lung cancer cases (90% in men and 85% in women). Among male smokers, the lifetime risk of developing lung cancer is 17.2%; among female smokers, the risk is 11.6%. This risk is significantly lower in nonsmokers: 1.3% in men and 1.4% in women.</a:t>
            </a:r>
          </a:p>
          <a:p>
            <a:pPr>
              <a:lnSpc>
                <a:spcPct val="80000"/>
              </a:lnSpc>
            </a:pPr>
            <a:r>
              <a:rPr lang="ru-RU" altLang="ru-RU" sz="2000" b="1">
                <a:latin typeface="Garamond" pitchFamily="18" charset="0"/>
              </a:rPr>
              <a:t>Passive smoking</a:t>
            </a:r>
            <a:r>
              <a:rPr lang="en-US" altLang="ru-RU" sz="2000" b="1">
                <a:latin typeface="Garamond" pitchFamily="18" charset="0"/>
              </a:rPr>
              <a:t> i</a:t>
            </a:r>
            <a:r>
              <a:rPr lang="ru-RU" altLang="ru-RU" sz="2000" b="1">
                <a:latin typeface="Garamond" pitchFamily="18" charset="0"/>
              </a:rPr>
              <a:t>s a cause of lung cancer in nonsmokers.</a:t>
            </a:r>
            <a:r>
              <a:rPr lang="ru-RU" altLang="ru-RU" sz="2000">
                <a:latin typeface="Garamond" pitchFamily="18" charset="0"/>
              </a:rPr>
              <a:t> A passive smoker can be classified as someone living or working with a smoker.</a:t>
            </a:r>
          </a:p>
          <a:p>
            <a:pPr>
              <a:lnSpc>
                <a:spcPct val="80000"/>
              </a:lnSpc>
            </a:pPr>
            <a:r>
              <a:rPr lang="ru-RU" altLang="ru-RU" sz="2000" b="1">
                <a:latin typeface="Garamond" pitchFamily="18" charset="0"/>
              </a:rPr>
              <a:t>10–15% of lung cancer patients have never smoked</a:t>
            </a:r>
            <a:r>
              <a:rPr lang="en-US" altLang="ru-RU" sz="2000" b="1">
                <a:latin typeface="Garamond" pitchFamily="18" charset="0"/>
              </a:rPr>
              <a:t>.</a:t>
            </a:r>
            <a:r>
              <a:rPr lang="en-US" altLang="ru-RU" sz="2000">
                <a:latin typeface="Garamond" pitchFamily="18" charset="0"/>
              </a:rPr>
              <a:t> </a:t>
            </a:r>
            <a:r>
              <a:rPr lang="ru-RU" altLang="ru-RU" sz="2000">
                <a:latin typeface="Garamond" pitchFamily="18" charset="0"/>
              </a:rPr>
              <a:t>Because of the five-year survival rate, each year in the U.S. more never-smokers die of lung cancer than do patients of leukemia, ovarian cancer, or AIDS</a:t>
            </a:r>
            <a:r>
              <a:rPr lang="en-US" altLang="ru-RU" sz="2000">
                <a:latin typeface="Garamond" pitchFamily="18" charset="0"/>
              </a:rPr>
              <a:t>.</a:t>
            </a:r>
            <a:endParaRPr lang="ru-RU" altLang="ru-RU" sz="2000">
              <a:latin typeface="Garamond" pitchFamily="18" charset="0"/>
            </a:endParaRPr>
          </a:p>
        </p:txBody>
      </p:sp>
      <p:pic>
        <p:nvPicPr>
          <p:cNvPr id="59397" name="Picture 5" descr="osh_death-attrib-char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32363" y="1341438"/>
            <a:ext cx="4038600" cy="4343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Rectangle 9"/>
          <p:cNvSpPr>
            <a:spLocks noGrp="1" noChangeArrowheads="1"/>
          </p:cNvSpPr>
          <p:nvPr>
            <p:ph type="body" sz="half" idx="1"/>
          </p:nvPr>
        </p:nvSpPr>
        <p:spPr>
          <a:xfrm>
            <a:off x="457200" y="476250"/>
            <a:ext cx="4978400" cy="5649913"/>
          </a:xfrm>
        </p:spPr>
        <p:txBody>
          <a:bodyPr/>
          <a:lstStyle/>
          <a:p>
            <a:pPr>
              <a:lnSpc>
                <a:spcPct val="80000"/>
              </a:lnSpc>
            </a:pPr>
            <a:r>
              <a:rPr lang="ru-RU" altLang="ru-RU" sz="2400">
                <a:latin typeface="Garamond" pitchFamily="18" charset="0"/>
              </a:rPr>
              <a:t>Women who smoke and take hormone therapy are at a much higher risk of dying of lung cancer</a:t>
            </a:r>
            <a:r>
              <a:rPr lang="en-US" altLang="ru-RU" sz="2400">
                <a:latin typeface="Garamond" pitchFamily="18" charset="0"/>
              </a:rPr>
              <a:t> (</a:t>
            </a:r>
            <a:r>
              <a:rPr lang="ru-RU" altLang="ru-RU" sz="2400">
                <a:latin typeface="Garamond" pitchFamily="18" charset="0"/>
              </a:rPr>
              <a:t>60% more likely</a:t>
            </a:r>
            <a:r>
              <a:rPr lang="en-US" altLang="ru-RU" sz="2400">
                <a:latin typeface="Garamond" pitchFamily="18" charset="0"/>
              </a:rPr>
              <a:t>)</a:t>
            </a:r>
            <a:r>
              <a:rPr lang="ru-RU" altLang="ru-RU" sz="2400">
                <a:latin typeface="Garamond" pitchFamily="18" charset="0"/>
              </a:rPr>
              <a:t>. </a:t>
            </a:r>
            <a:endParaRPr lang="en-US" altLang="ru-RU" sz="2400">
              <a:latin typeface="Garamond" pitchFamily="18" charset="0"/>
            </a:endParaRPr>
          </a:p>
          <a:p>
            <a:pPr>
              <a:lnSpc>
                <a:spcPct val="80000"/>
              </a:lnSpc>
            </a:pPr>
            <a:r>
              <a:rPr lang="ru-RU" altLang="ru-RU" sz="2400">
                <a:latin typeface="Garamond" pitchFamily="18" charset="0"/>
              </a:rPr>
              <a:t>The time a person smokes (as well as rate of smoking) increases the person's chance of developing lung cancer. If a person stops smoking, this chance steadily decreases as damage to the lungs is repaired and contaminant particles are gradually removed. </a:t>
            </a:r>
            <a:endParaRPr lang="en-US" altLang="ru-RU" sz="2400">
              <a:latin typeface="Garamond" pitchFamily="18" charset="0"/>
            </a:endParaRPr>
          </a:p>
          <a:p>
            <a:pPr>
              <a:lnSpc>
                <a:spcPct val="80000"/>
              </a:lnSpc>
            </a:pPr>
            <a:r>
              <a:rPr lang="en-US" altLang="ru-RU" sz="2400">
                <a:latin typeface="Garamond" pitchFamily="18" charset="0"/>
              </a:rPr>
              <a:t>T</a:t>
            </a:r>
            <a:r>
              <a:rPr lang="ru-RU" altLang="ru-RU" sz="2400">
                <a:latin typeface="Garamond" pitchFamily="18" charset="0"/>
              </a:rPr>
              <a:t>here is evidence that lung </a:t>
            </a:r>
            <a:r>
              <a:rPr lang="ru-RU" altLang="ru-RU" sz="2400" b="1">
                <a:solidFill>
                  <a:srgbClr val="FF0000"/>
                </a:solidFill>
                <a:latin typeface="Garamond" pitchFamily="18" charset="0"/>
              </a:rPr>
              <a:t>cancer in never-smokers has a better prognosis</a:t>
            </a:r>
            <a:r>
              <a:rPr lang="ru-RU" altLang="ru-RU" sz="2400">
                <a:latin typeface="Garamond" pitchFamily="18" charset="0"/>
              </a:rPr>
              <a:t> than in smokers,</a:t>
            </a:r>
            <a:r>
              <a:rPr lang="en-US" altLang="ru-RU" sz="2400">
                <a:latin typeface="Garamond" pitchFamily="18" charset="0"/>
              </a:rPr>
              <a:t> </a:t>
            </a:r>
            <a:r>
              <a:rPr lang="ru-RU" altLang="ru-RU" sz="2400">
                <a:latin typeface="Garamond" pitchFamily="18" charset="0"/>
              </a:rPr>
              <a:t>and that </a:t>
            </a:r>
            <a:r>
              <a:rPr lang="ru-RU" altLang="ru-RU" sz="2400" b="1">
                <a:latin typeface="Garamond" pitchFamily="18" charset="0"/>
              </a:rPr>
              <a:t>patients who smoke at the time of diagnosis have shorter survival times</a:t>
            </a:r>
            <a:r>
              <a:rPr lang="ru-RU" altLang="ru-RU" sz="2400">
                <a:latin typeface="Garamond" pitchFamily="18" charset="0"/>
              </a:rPr>
              <a:t> than those who have quit.</a:t>
            </a:r>
            <a:endParaRPr lang="ru-RU" altLang="ru-RU" sz="2400">
              <a:latin typeface="Garamond" pitchFamily="18" charset="0"/>
              <a:hlinkClick r:id="rId2"/>
            </a:endParaRPr>
          </a:p>
        </p:txBody>
      </p:sp>
      <p:pic>
        <p:nvPicPr>
          <p:cNvPr id="52231" name="Picture 7" descr="woman-breaking-cigarette-medium-new"/>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1125538"/>
            <a:ext cx="28575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8"/>
            <a:ext cx="4906963" cy="777875"/>
          </a:xfrm>
        </p:spPr>
        <p:txBody>
          <a:bodyPr/>
          <a:lstStyle/>
          <a:p>
            <a:r>
              <a:rPr lang="en-US" altLang="ru-RU" b="1">
                <a:latin typeface="Garamond" pitchFamily="18" charset="0"/>
              </a:rPr>
              <a:t>Pathology</a:t>
            </a:r>
            <a:endParaRPr lang="ru-RU" altLang="ru-RU" b="1">
              <a:latin typeface="Garamond" pitchFamily="18" charset="0"/>
            </a:endParaRPr>
          </a:p>
        </p:txBody>
      </p:sp>
      <p:sp>
        <p:nvSpPr>
          <p:cNvPr id="68611" name="Rectangle 3"/>
          <p:cNvSpPr>
            <a:spLocks noGrp="1" noChangeArrowheads="1"/>
          </p:cNvSpPr>
          <p:nvPr>
            <p:ph type="body" idx="1"/>
          </p:nvPr>
        </p:nvSpPr>
        <p:spPr>
          <a:xfrm>
            <a:off x="395288" y="981075"/>
            <a:ext cx="8229600" cy="4525963"/>
          </a:xfrm>
        </p:spPr>
        <p:txBody>
          <a:bodyPr/>
          <a:lstStyle/>
          <a:p>
            <a:pPr>
              <a:lnSpc>
                <a:spcPct val="80000"/>
              </a:lnSpc>
              <a:buFontTx/>
              <a:buNone/>
            </a:pPr>
            <a:r>
              <a:rPr lang="en-US" altLang="ru-RU" sz="2800">
                <a:latin typeface="Garamond" pitchFamily="18" charset="0"/>
              </a:rPr>
              <a:t>    The WHO classification defines                                                   five pathological types:</a:t>
            </a:r>
          </a:p>
          <a:p>
            <a:pPr>
              <a:lnSpc>
                <a:spcPct val="80000"/>
              </a:lnSpc>
              <a:buFontTx/>
              <a:buNone/>
            </a:pPr>
            <a:r>
              <a:rPr lang="en-US" altLang="ru-RU" sz="2800">
                <a:latin typeface="Garamond" pitchFamily="18" charset="0"/>
              </a:rPr>
              <a:t>1. Small cell (25%)</a:t>
            </a:r>
          </a:p>
          <a:p>
            <a:pPr>
              <a:lnSpc>
                <a:spcPct val="80000"/>
              </a:lnSpc>
            </a:pPr>
            <a:r>
              <a:rPr lang="en-US" altLang="ru-RU" sz="2400">
                <a:latin typeface="Garamond" pitchFamily="18" charset="0"/>
              </a:rPr>
              <a:t>Oat Cell</a:t>
            </a:r>
          </a:p>
          <a:p>
            <a:pPr>
              <a:lnSpc>
                <a:spcPct val="80000"/>
              </a:lnSpc>
            </a:pPr>
            <a:r>
              <a:rPr lang="en-US" altLang="ru-RU" sz="2400">
                <a:latin typeface="Garamond" pitchFamily="18" charset="0"/>
              </a:rPr>
              <a:t>Millet Cell</a:t>
            </a:r>
            <a:endParaRPr lang="en-US" altLang="ru-RU" sz="2800">
              <a:latin typeface="Garamond" pitchFamily="18" charset="0"/>
            </a:endParaRPr>
          </a:p>
          <a:p>
            <a:pPr>
              <a:lnSpc>
                <a:spcPct val="80000"/>
              </a:lnSpc>
              <a:buFontTx/>
              <a:buNone/>
            </a:pPr>
            <a:r>
              <a:rPr lang="en-US" altLang="ru-RU" sz="2800">
                <a:latin typeface="Garamond" pitchFamily="18" charset="0"/>
              </a:rPr>
              <a:t>2. Squamous cell (30%)</a:t>
            </a:r>
          </a:p>
          <a:p>
            <a:pPr>
              <a:lnSpc>
                <a:spcPct val="80000"/>
              </a:lnSpc>
              <a:buFontTx/>
              <a:buNone/>
            </a:pPr>
            <a:r>
              <a:rPr lang="en-US" altLang="ru-RU" sz="2800">
                <a:latin typeface="Garamond" pitchFamily="18" charset="0"/>
              </a:rPr>
              <a:t>3. Adenocarcinoma (40%)</a:t>
            </a:r>
          </a:p>
          <a:p>
            <a:pPr>
              <a:lnSpc>
                <a:spcPct val="80000"/>
              </a:lnSpc>
              <a:buFontTx/>
              <a:buNone/>
            </a:pPr>
            <a:r>
              <a:rPr lang="en-US" altLang="ru-RU" sz="2800">
                <a:latin typeface="Garamond" pitchFamily="18" charset="0"/>
              </a:rPr>
              <a:t>4. Large cell</a:t>
            </a:r>
          </a:p>
          <a:p>
            <a:pPr>
              <a:lnSpc>
                <a:spcPct val="80000"/>
              </a:lnSpc>
              <a:buFontTx/>
              <a:buNone/>
            </a:pPr>
            <a:r>
              <a:rPr lang="en-US" altLang="ru-RU" sz="2800">
                <a:latin typeface="Garamond" pitchFamily="18" charset="0"/>
              </a:rPr>
              <a:t>5. Mixed</a:t>
            </a:r>
          </a:p>
          <a:p>
            <a:pPr>
              <a:lnSpc>
                <a:spcPct val="80000"/>
              </a:lnSpc>
              <a:buFontTx/>
              <a:buNone/>
            </a:pPr>
            <a:r>
              <a:rPr lang="en-US" altLang="ru-RU" sz="3600">
                <a:latin typeface="Garamond" pitchFamily="18" charset="0"/>
              </a:rPr>
              <a:t>    </a:t>
            </a:r>
            <a:endParaRPr lang="ru-RU" altLang="ru-RU" sz="3600">
              <a:latin typeface="Garamond" pitchFamily="18" charset="0"/>
            </a:endParaRPr>
          </a:p>
        </p:txBody>
      </p:sp>
      <p:sp>
        <p:nvSpPr>
          <p:cNvPr id="68612" name="Text Box 4"/>
          <p:cNvSpPr txBox="1">
            <a:spLocks noChangeArrowheads="1"/>
          </p:cNvSpPr>
          <p:nvPr/>
        </p:nvSpPr>
        <p:spPr bwMode="auto">
          <a:xfrm>
            <a:off x="879475" y="568325"/>
            <a:ext cx="34051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uk-UA" altLang="ru-RU"/>
          </a:p>
        </p:txBody>
      </p:sp>
      <p:sp>
        <p:nvSpPr>
          <p:cNvPr id="68613" name="Text Box 5"/>
          <p:cNvSpPr txBox="1">
            <a:spLocks noChangeArrowheads="1"/>
          </p:cNvSpPr>
          <p:nvPr/>
        </p:nvSpPr>
        <p:spPr bwMode="auto">
          <a:xfrm>
            <a:off x="808038" y="6329363"/>
            <a:ext cx="44116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uk-UA" altLang="ru-RU"/>
          </a:p>
        </p:txBody>
      </p:sp>
      <p:sp>
        <p:nvSpPr>
          <p:cNvPr id="68615" name="Rectangle 7"/>
          <p:cNvSpPr>
            <a:spLocks noChangeArrowheads="1"/>
          </p:cNvSpPr>
          <p:nvPr/>
        </p:nvSpPr>
        <p:spPr bwMode="auto">
          <a:xfrm>
            <a:off x="1042988" y="4797425"/>
            <a:ext cx="7343775" cy="17287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pPr>
            <a:r>
              <a:rPr lang="en-US" altLang="ru-RU" sz="2400">
                <a:latin typeface="Garamond" pitchFamily="18" charset="0"/>
              </a:rPr>
              <a:t>Small cell lung carcinoma is frequently characterized </a:t>
            </a:r>
          </a:p>
          <a:p>
            <a:pPr algn="ctr">
              <a:spcBef>
                <a:spcPct val="20000"/>
              </a:spcBef>
            </a:pPr>
            <a:r>
              <a:rPr lang="en-US" altLang="ru-RU" sz="2400">
                <a:latin typeface="Garamond" pitchFamily="18" charset="0"/>
              </a:rPr>
              <a:t>by the production of neuroendocrine markers such as </a:t>
            </a:r>
          </a:p>
          <a:p>
            <a:pPr algn="ctr">
              <a:spcBef>
                <a:spcPct val="20000"/>
              </a:spcBef>
            </a:pPr>
            <a:r>
              <a:rPr lang="en-US" altLang="ru-RU" sz="2400">
                <a:latin typeface="Garamond" pitchFamily="18" charset="0"/>
              </a:rPr>
              <a:t>chomogranin A and neuron-specific enolase (NSE).</a:t>
            </a:r>
            <a:endParaRPr lang="ru-RU" altLang="ru-RU" sz="2400">
              <a:latin typeface="Garamond" pitchFamily="18" charset="0"/>
            </a:endParaRPr>
          </a:p>
          <a:p>
            <a:pPr algn="ctr"/>
            <a:endParaRPr lang="ru-RU" altLang="ru-RU" sz="2400">
              <a:latin typeface="Garamond" pitchFamily="18" charset="0"/>
            </a:endParaRPr>
          </a:p>
        </p:txBody>
      </p:sp>
      <p:pic>
        <p:nvPicPr>
          <p:cNvPr id="68616" name="Picture 8" descr="НМ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333375"/>
            <a:ext cx="2747963" cy="2338388"/>
          </a:xfrm>
          <a:prstGeom prst="rect">
            <a:avLst/>
          </a:prstGeom>
          <a:noFill/>
          <a:extLst>
            <a:ext uri="{909E8E84-426E-40DD-AFC4-6F175D3DCCD1}">
              <a14:hiddenFill xmlns:a14="http://schemas.microsoft.com/office/drawing/2010/main">
                <a:solidFill>
                  <a:srgbClr val="FFFFFF"/>
                </a:solidFill>
              </a14:hiddenFill>
            </a:ext>
          </a:extLst>
        </p:spPr>
      </p:pic>
      <p:pic>
        <p:nvPicPr>
          <p:cNvPr id="68617" name="Picture 9" descr="мелколеточныы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2349500"/>
            <a:ext cx="2636837" cy="2292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395288" y="188913"/>
            <a:ext cx="8229600" cy="792162"/>
          </a:xfrm>
        </p:spPr>
        <p:txBody>
          <a:bodyPr/>
          <a:lstStyle/>
          <a:p>
            <a:pPr algn="l"/>
            <a:r>
              <a:rPr lang="en-US" altLang="ru-RU" sz="4000" b="1">
                <a:solidFill>
                  <a:schemeClr val="tx1"/>
                </a:solidFill>
                <a:latin typeface="Garamond" pitchFamily="18" charset="0"/>
              </a:rPr>
              <a:t>Epidermiod (squamous) carcinoma</a:t>
            </a:r>
            <a:endParaRPr lang="en-US" altLang="ru-RU" b="1">
              <a:solidFill>
                <a:schemeClr val="tx1"/>
              </a:solidFill>
              <a:latin typeface="Garamond" pitchFamily="18" charset="0"/>
            </a:endParaRPr>
          </a:p>
        </p:txBody>
      </p:sp>
      <p:sp>
        <p:nvSpPr>
          <p:cNvPr id="113667" name="Rectangle 3"/>
          <p:cNvSpPr>
            <a:spLocks noGrp="1" noChangeArrowheads="1"/>
          </p:cNvSpPr>
          <p:nvPr>
            <p:ph type="body" idx="1"/>
          </p:nvPr>
        </p:nvSpPr>
        <p:spPr>
          <a:xfrm>
            <a:off x="323850" y="1052513"/>
            <a:ext cx="6994525" cy="4327525"/>
          </a:xfrm>
        </p:spPr>
        <p:txBody>
          <a:bodyPr/>
          <a:lstStyle/>
          <a:p>
            <a:pPr>
              <a:lnSpc>
                <a:spcPct val="80000"/>
              </a:lnSpc>
              <a:buClr>
                <a:schemeClr val="tx1"/>
              </a:buClr>
              <a:buFont typeface="Wingdings" pitchFamily="2" charset="2"/>
              <a:buChar char="Ø"/>
            </a:pPr>
            <a:r>
              <a:rPr lang="en-US" altLang="ru-RU" sz="2800">
                <a:latin typeface="Garamond" pitchFamily="18" charset="0"/>
              </a:rPr>
              <a:t>occurs most frequently in men and old people</a:t>
            </a:r>
          </a:p>
          <a:p>
            <a:pPr>
              <a:lnSpc>
                <a:spcPct val="80000"/>
              </a:lnSpc>
              <a:buClr>
                <a:schemeClr val="tx1"/>
              </a:buClr>
              <a:buFont typeface="Wingdings" pitchFamily="2" charset="2"/>
              <a:buChar char="Ø"/>
            </a:pPr>
            <a:r>
              <a:rPr lang="en-US" altLang="ru-RU" sz="2800">
                <a:latin typeface="Garamond" pitchFamily="18" charset="0"/>
              </a:rPr>
              <a:t>usually starts on one breathing tubes.</a:t>
            </a:r>
          </a:p>
          <a:p>
            <a:pPr>
              <a:lnSpc>
                <a:spcPct val="80000"/>
              </a:lnSpc>
              <a:buClr>
                <a:schemeClr val="tx1"/>
              </a:buClr>
              <a:buFont typeface="Wingdings" pitchFamily="2" charset="2"/>
              <a:buChar char="Ø"/>
            </a:pPr>
            <a:r>
              <a:rPr lang="en-US" altLang="ru-RU" sz="2800">
                <a:latin typeface="Garamond" pitchFamily="18" charset="0"/>
              </a:rPr>
              <a:t>tend to be localized in the chest longer than  other types of lung cancer.</a:t>
            </a:r>
          </a:p>
          <a:p>
            <a:pPr>
              <a:lnSpc>
                <a:spcPct val="80000"/>
              </a:lnSpc>
              <a:buClr>
                <a:schemeClr val="tx1"/>
              </a:buClr>
              <a:buFont typeface="Wingdings" pitchFamily="2" charset="2"/>
              <a:buChar char="Ø"/>
            </a:pPr>
            <a:r>
              <a:rPr lang="en-US" altLang="ru-RU" sz="2800">
                <a:latin typeface="Garamond" pitchFamily="18" charset="0"/>
              </a:rPr>
              <a:t>does not tend to metastasize early.</a:t>
            </a:r>
          </a:p>
          <a:p>
            <a:pPr>
              <a:lnSpc>
                <a:spcPct val="80000"/>
              </a:lnSpc>
              <a:buClr>
                <a:schemeClr val="tx1"/>
              </a:buClr>
              <a:buFont typeface="Wingdings" pitchFamily="2" charset="2"/>
              <a:buChar char="Ø"/>
            </a:pPr>
            <a:r>
              <a:rPr lang="en-US" altLang="ru-RU" sz="2800">
                <a:latin typeface="Garamond" pitchFamily="18" charset="0"/>
              </a:rPr>
              <a:t>it is strongly associated with smoking.</a:t>
            </a:r>
          </a:p>
        </p:txBody>
      </p:sp>
      <p:pic>
        <p:nvPicPr>
          <p:cNvPr id="113668" name="Picture 4"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432175"/>
            <a:ext cx="4572000" cy="3425825"/>
          </a:xfrm>
          <a:prstGeom prst="rect">
            <a:avLst/>
          </a:prstGeom>
          <a:noFill/>
          <a:extLst>
            <a:ext uri="{909E8E84-426E-40DD-AFC4-6F175D3DCCD1}">
              <a14:hiddenFill xmlns:a14="http://schemas.microsoft.com/office/drawing/2010/main">
                <a:solidFill>
                  <a:srgbClr val="FFFFFF"/>
                </a:solidFill>
              </a14:hiddenFill>
            </a:ext>
          </a:extLst>
        </p:spPr>
      </p:pic>
      <p:pic>
        <p:nvPicPr>
          <p:cNvPr id="113669" name="Picture 5" descr="image0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554413"/>
            <a:ext cx="3527425" cy="3062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3666"/>
                                        </p:tgtEl>
                                        <p:attrNameLst>
                                          <p:attrName>style.visibility</p:attrName>
                                        </p:attrNameLst>
                                      </p:cBhvr>
                                      <p:to>
                                        <p:strVal val="visible"/>
                                      </p:to>
                                    </p:set>
                                    <p:anim calcmode="lin" valueType="num">
                                      <p:cBhvr>
                                        <p:cTn id="7" dur="500" fill="hold"/>
                                        <p:tgtEl>
                                          <p:spTgt spid="113666"/>
                                        </p:tgtEl>
                                        <p:attrNameLst>
                                          <p:attrName>ppt_w</p:attrName>
                                        </p:attrNameLst>
                                      </p:cBhvr>
                                      <p:tavLst>
                                        <p:tav tm="0">
                                          <p:val>
                                            <p:fltVal val="0"/>
                                          </p:val>
                                        </p:tav>
                                        <p:tav tm="100000">
                                          <p:val>
                                            <p:strVal val="#ppt_w"/>
                                          </p:val>
                                        </p:tav>
                                      </p:tavLst>
                                    </p:anim>
                                    <p:anim calcmode="lin" valueType="num">
                                      <p:cBhvr>
                                        <p:cTn id="8" dur="500" fill="hold"/>
                                        <p:tgtEl>
                                          <p:spTgt spid="113666"/>
                                        </p:tgtEl>
                                        <p:attrNameLst>
                                          <p:attrName>ppt_h</p:attrName>
                                        </p:attrNameLst>
                                      </p:cBhvr>
                                      <p:tavLst>
                                        <p:tav tm="0">
                                          <p:val>
                                            <p:fltVal val="0"/>
                                          </p:val>
                                        </p:tav>
                                        <p:tav tm="100000">
                                          <p:val>
                                            <p:strVal val="#ppt_h"/>
                                          </p:val>
                                        </p:tav>
                                      </p:tavLst>
                                    </p:anim>
                                    <p:animEffect transition="in" filter="fade">
                                      <p:cBhvr>
                                        <p:cTn id="9" dur="500"/>
                                        <p:tgtEl>
                                          <p:spTgt spid="1136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3667">
                                            <p:txEl>
                                              <p:pRg st="0" end="0"/>
                                            </p:txEl>
                                          </p:spTgt>
                                        </p:tgtEl>
                                        <p:attrNameLst>
                                          <p:attrName>style.visibility</p:attrName>
                                        </p:attrNameLst>
                                      </p:cBhvr>
                                      <p:to>
                                        <p:strVal val="visible"/>
                                      </p:to>
                                    </p:set>
                                    <p:animEffect transition="in" filter="fade">
                                      <p:cBhvr>
                                        <p:cTn id="14" dur="1000">
                                          <p:stCondLst>
                                            <p:cond delay="0"/>
                                          </p:stCondLst>
                                        </p:cTn>
                                        <p:tgtEl>
                                          <p:spTgt spid="11366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3667">
                                            <p:txEl>
                                              <p:pRg st="1" end="1"/>
                                            </p:txEl>
                                          </p:spTgt>
                                        </p:tgtEl>
                                        <p:attrNameLst>
                                          <p:attrName>style.visibility</p:attrName>
                                        </p:attrNameLst>
                                      </p:cBhvr>
                                      <p:to>
                                        <p:strVal val="visible"/>
                                      </p:to>
                                    </p:set>
                                    <p:animEffect transition="in" filter="fade">
                                      <p:cBhvr>
                                        <p:cTn id="19" dur="1000">
                                          <p:stCondLst>
                                            <p:cond delay="0"/>
                                          </p:stCondLst>
                                        </p:cTn>
                                        <p:tgtEl>
                                          <p:spTgt spid="11366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3667">
                                            <p:txEl>
                                              <p:pRg st="2" end="2"/>
                                            </p:txEl>
                                          </p:spTgt>
                                        </p:tgtEl>
                                        <p:attrNameLst>
                                          <p:attrName>style.visibility</p:attrName>
                                        </p:attrNameLst>
                                      </p:cBhvr>
                                      <p:to>
                                        <p:strVal val="visible"/>
                                      </p:to>
                                    </p:set>
                                    <p:animEffect transition="in" filter="fade">
                                      <p:cBhvr>
                                        <p:cTn id="24" dur="1000">
                                          <p:stCondLst>
                                            <p:cond delay="0"/>
                                          </p:stCondLst>
                                        </p:cTn>
                                        <p:tgtEl>
                                          <p:spTgt spid="113667">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3667">
                                            <p:txEl>
                                              <p:pRg st="3" end="3"/>
                                            </p:txEl>
                                          </p:spTgt>
                                        </p:tgtEl>
                                        <p:attrNameLst>
                                          <p:attrName>style.visibility</p:attrName>
                                        </p:attrNameLst>
                                      </p:cBhvr>
                                      <p:to>
                                        <p:strVal val="visible"/>
                                      </p:to>
                                    </p:set>
                                    <p:animEffect transition="in" filter="fade">
                                      <p:cBhvr>
                                        <p:cTn id="29" dur="1000">
                                          <p:stCondLst>
                                            <p:cond delay="0"/>
                                          </p:stCondLst>
                                        </p:cTn>
                                        <p:tgtEl>
                                          <p:spTgt spid="113667">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3667">
                                            <p:txEl>
                                              <p:pRg st="4" end="4"/>
                                            </p:txEl>
                                          </p:spTgt>
                                        </p:tgtEl>
                                        <p:attrNameLst>
                                          <p:attrName>style.visibility</p:attrName>
                                        </p:attrNameLst>
                                      </p:cBhvr>
                                      <p:to>
                                        <p:strVal val="visible"/>
                                      </p:to>
                                    </p:set>
                                    <p:animEffect transition="in" filter="fade">
                                      <p:cBhvr>
                                        <p:cTn id="34" dur="1000">
                                          <p:stCondLst>
                                            <p:cond delay="0"/>
                                          </p:stCondLst>
                                        </p:cTn>
                                        <p:tgtEl>
                                          <p:spTgt spid="113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68313" y="0"/>
            <a:ext cx="8229600" cy="1143000"/>
          </a:xfrm>
        </p:spPr>
        <p:txBody>
          <a:bodyPr/>
          <a:lstStyle/>
          <a:p>
            <a:pPr algn="l"/>
            <a:r>
              <a:rPr lang="en-US" altLang="ru-RU" sz="4000" b="1">
                <a:solidFill>
                  <a:schemeClr val="tx1"/>
                </a:solidFill>
                <a:latin typeface="Garamond" pitchFamily="18" charset="0"/>
              </a:rPr>
              <a:t>Adenocarcinoma</a:t>
            </a:r>
          </a:p>
        </p:txBody>
      </p:sp>
      <p:sp>
        <p:nvSpPr>
          <p:cNvPr id="114691" name="Rectangle 3"/>
          <p:cNvSpPr>
            <a:spLocks noGrp="1" noChangeArrowheads="1"/>
          </p:cNvSpPr>
          <p:nvPr>
            <p:ph type="body" idx="1"/>
          </p:nvPr>
        </p:nvSpPr>
        <p:spPr>
          <a:xfrm>
            <a:off x="323850" y="981075"/>
            <a:ext cx="8229600" cy="4525963"/>
          </a:xfrm>
        </p:spPr>
        <p:txBody>
          <a:bodyPr/>
          <a:lstStyle/>
          <a:p>
            <a:pPr>
              <a:lnSpc>
                <a:spcPct val="80000"/>
              </a:lnSpc>
              <a:buClr>
                <a:schemeClr val="tx1"/>
              </a:buClr>
              <a:buFont typeface="Wingdings" pitchFamily="2" charset="2"/>
              <a:buChar char="Ø"/>
            </a:pPr>
            <a:r>
              <a:rPr lang="en-US" altLang="ru-RU" sz="2800">
                <a:latin typeface="Garamond" pitchFamily="18" charset="0"/>
              </a:rPr>
              <a:t>most common cancer among women.</a:t>
            </a:r>
          </a:p>
          <a:p>
            <a:pPr>
              <a:lnSpc>
                <a:spcPct val="80000"/>
              </a:lnSpc>
              <a:buClr>
                <a:schemeClr val="tx1"/>
              </a:buClr>
              <a:buFont typeface="Wingdings" pitchFamily="2" charset="2"/>
              <a:buChar char="Ø"/>
            </a:pPr>
            <a:r>
              <a:rPr lang="en-US" altLang="ru-RU" sz="2800">
                <a:latin typeface="Garamond" pitchFamily="18" charset="0"/>
              </a:rPr>
              <a:t>usually started near the outer edges of  the lung. </a:t>
            </a:r>
          </a:p>
          <a:p>
            <a:pPr>
              <a:lnSpc>
                <a:spcPct val="80000"/>
              </a:lnSpc>
              <a:buClr>
                <a:schemeClr val="tx1"/>
              </a:buClr>
              <a:buFont typeface="Wingdings" pitchFamily="2" charset="2"/>
              <a:buChar char="Ø"/>
            </a:pPr>
            <a:r>
              <a:rPr lang="en-US" altLang="ru-RU" sz="2800">
                <a:latin typeface="Garamond" pitchFamily="18" charset="0"/>
              </a:rPr>
              <a:t>invasion of pleura and mediastinal lymph node is common.</a:t>
            </a:r>
          </a:p>
          <a:p>
            <a:pPr>
              <a:lnSpc>
                <a:spcPct val="80000"/>
              </a:lnSpc>
              <a:buClr>
                <a:schemeClr val="tx1"/>
              </a:buClr>
              <a:buFont typeface="Wingdings" pitchFamily="2" charset="2"/>
              <a:buChar char="Ø"/>
            </a:pPr>
            <a:r>
              <a:rPr lang="en-US" altLang="ru-RU" sz="2800">
                <a:latin typeface="Garamond" pitchFamily="18" charset="0"/>
              </a:rPr>
              <a:t>may spread to other parts of the body.</a:t>
            </a:r>
          </a:p>
          <a:p>
            <a:pPr>
              <a:lnSpc>
                <a:spcPct val="80000"/>
              </a:lnSpc>
              <a:buClr>
                <a:schemeClr val="tx1"/>
              </a:buClr>
              <a:buFont typeface="Wingdings" pitchFamily="2" charset="2"/>
              <a:buChar char="Ø"/>
            </a:pPr>
            <a:r>
              <a:rPr lang="en-US" altLang="ru-RU" sz="2800">
                <a:latin typeface="Garamond" pitchFamily="18" charset="0"/>
              </a:rPr>
              <a:t>can be seen in non smoker</a:t>
            </a:r>
          </a:p>
        </p:txBody>
      </p:sp>
      <p:pic>
        <p:nvPicPr>
          <p:cNvPr id="114692" name="Picture 4" descr="small_0CentralLungCan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3213100"/>
            <a:ext cx="3671887" cy="3381375"/>
          </a:xfrm>
          <a:prstGeom prst="rect">
            <a:avLst/>
          </a:prstGeom>
          <a:noFill/>
          <a:extLst>
            <a:ext uri="{909E8E84-426E-40DD-AFC4-6F175D3DCCD1}">
              <a14:hiddenFill xmlns:a14="http://schemas.microsoft.com/office/drawing/2010/main">
                <a:solidFill>
                  <a:srgbClr val="FFFFFF"/>
                </a:solidFill>
              </a14:hiddenFill>
            </a:ext>
          </a:extLst>
        </p:spPr>
      </p:pic>
      <p:pic>
        <p:nvPicPr>
          <p:cNvPr id="114693" name="Picture 5" descr="i0064r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716338"/>
            <a:ext cx="3816350" cy="2832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p:cTn id="7" dur="500" fill="hold"/>
                                        <p:tgtEl>
                                          <p:spTgt spid="114690"/>
                                        </p:tgtEl>
                                        <p:attrNameLst>
                                          <p:attrName>ppt_w</p:attrName>
                                        </p:attrNameLst>
                                      </p:cBhvr>
                                      <p:tavLst>
                                        <p:tav tm="0">
                                          <p:val>
                                            <p:fltVal val="0"/>
                                          </p:val>
                                        </p:tav>
                                        <p:tav tm="100000">
                                          <p:val>
                                            <p:strVal val="#ppt_w"/>
                                          </p:val>
                                        </p:tav>
                                      </p:tavLst>
                                    </p:anim>
                                    <p:anim calcmode="lin" valueType="num">
                                      <p:cBhvr>
                                        <p:cTn id="8" dur="500" fill="hold"/>
                                        <p:tgtEl>
                                          <p:spTgt spid="114690"/>
                                        </p:tgtEl>
                                        <p:attrNameLst>
                                          <p:attrName>ppt_h</p:attrName>
                                        </p:attrNameLst>
                                      </p:cBhvr>
                                      <p:tavLst>
                                        <p:tav tm="0">
                                          <p:val>
                                            <p:fltVal val="0"/>
                                          </p:val>
                                        </p:tav>
                                        <p:tav tm="100000">
                                          <p:val>
                                            <p:strVal val="#ppt_h"/>
                                          </p:val>
                                        </p:tav>
                                      </p:tavLst>
                                    </p:anim>
                                    <p:animEffect transition="in" filter="fade">
                                      <p:cBhvr>
                                        <p:cTn id="9" dur="500"/>
                                        <p:tgtEl>
                                          <p:spTgt spid="1146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4691">
                                            <p:txEl>
                                              <p:pRg st="0" end="0"/>
                                            </p:txEl>
                                          </p:spTgt>
                                        </p:tgtEl>
                                        <p:attrNameLst>
                                          <p:attrName>style.visibility</p:attrName>
                                        </p:attrNameLst>
                                      </p:cBhvr>
                                      <p:to>
                                        <p:strVal val="visible"/>
                                      </p:to>
                                    </p:set>
                                    <p:animEffect transition="in" filter="fade">
                                      <p:cBhvr>
                                        <p:cTn id="14" dur="1000">
                                          <p:stCondLst>
                                            <p:cond delay="0"/>
                                          </p:stCondLst>
                                        </p:cTn>
                                        <p:tgtEl>
                                          <p:spTgt spid="11469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4691">
                                            <p:txEl>
                                              <p:pRg st="1" end="1"/>
                                            </p:txEl>
                                          </p:spTgt>
                                        </p:tgtEl>
                                        <p:attrNameLst>
                                          <p:attrName>style.visibility</p:attrName>
                                        </p:attrNameLst>
                                      </p:cBhvr>
                                      <p:to>
                                        <p:strVal val="visible"/>
                                      </p:to>
                                    </p:set>
                                    <p:animEffect transition="in" filter="fade">
                                      <p:cBhvr>
                                        <p:cTn id="19" dur="1000">
                                          <p:stCondLst>
                                            <p:cond delay="0"/>
                                          </p:stCondLst>
                                        </p:cTn>
                                        <p:tgtEl>
                                          <p:spTgt spid="114691">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4691">
                                            <p:txEl>
                                              <p:pRg st="2" end="2"/>
                                            </p:txEl>
                                          </p:spTgt>
                                        </p:tgtEl>
                                        <p:attrNameLst>
                                          <p:attrName>style.visibility</p:attrName>
                                        </p:attrNameLst>
                                      </p:cBhvr>
                                      <p:to>
                                        <p:strVal val="visible"/>
                                      </p:to>
                                    </p:set>
                                    <p:animEffect transition="in" filter="fade">
                                      <p:cBhvr>
                                        <p:cTn id="24" dur="1000">
                                          <p:stCondLst>
                                            <p:cond delay="0"/>
                                          </p:stCondLst>
                                        </p:cTn>
                                        <p:tgtEl>
                                          <p:spTgt spid="114691">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4691">
                                            <p:txEl>
                                              <p:pRg st="3" end="3"/>
                                            </p:txEl>
                                          </p:spTgt>
                                        </p:tgtEl>
                                        <p:attrNameLst>
                                          <p:attrName>style.visibility</p:attrName>
                                        </p:attrNameLst>
                                      </p:cBhvr>
                                      <p:to>
                                        <p:strVal val="visible"/>
                                      </p:to>
                                    </p:set>
                                    <p:animEffect transition="in" filter="fade">
                                      <p:cBhvr>
                                        <p:cTn id="29" dur="1000">
                                          <p:stCondLst>
                                            <p:cond delay="0"/>
                                          </p:stCondLst>
                                        </p:cTn>
                                        <p:tgtEl>
                                          <p:spTgt spid="114691">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4691">
                                            <p:txEl>
                                              <p:pRg st="4" end="4"/>
                                            </p:txEl>
                                          </p:spTgt>
                                        </p:tgtEl>
                                        <p:attrNameLst>
                                          <p:attrName>style.visibility</p:attrName>
                                        </p:attrNameLst>
                                      </p:cBhvr>
                                      <p:to>
                                        <p:strVal val="visible"/>
                                      </p:to>
                                    </p:set>
                                    <p:animEffect transition="in" filter="fade">
                                      <p:cBhvr>
                                        <p:cTn id="34" dur="1000">
                                          <p:stCondLst>
                                            <p:cond delay="0"/>
                                          </p:stCondLst>
                                        </p:cTn>
                                        <p:tgtEl>
                                          <p:spTgt spid="1146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algn="l"/>
            <a:r>
              <a:rPr lang="en-US" altLang="ru-RU" b="1">
                <a:solidFill>
                  <a:schemeClr val="tx1"/>
                </a:solidFill>
                <a:latin typeface="Garamond" pitchFamily="18" charset="0"/>
              </a:rPr>
              <a:t>Large cell carcinoma</a:t>
            </a:r>
          </a:p>
        </p:txBody>
      </p:sp>
      <p:sp>
        <p:nvSpPr>
          <p:cNvPr id="115715" name="Rectangle 3"/>
          <p:cNvSpPr>
            <a:spLocks noGrp="1" noChangeArrowheads="1"/>
          </p:cNvSpPr>
          <p:nvPr>
            <p:ph type="body" idx="1"/>
          </p:nvPr>
        </p:nvSpPr>
        <p:spPr>
          <a:xfrm>
            <a:off x="395288" y="1268413"/>
            <a:ext cx="8229600" cy="4525962"/>
          </a:xfrm>
        </p:spPr>
        <p:txBody>
          <a:bodyPr/>
          <a:lstStyle/>
          <a:p>
            <a:pPr>
              <a:buClr>
                <a:schemeClr val="tx1"/>
              </a:buClr>
              <a:buFont typeface="Wingdings" pitchFamily="2" charset="2"/>
              <a:buChar char="Ø"/>
            </a:pPr>
            <a:r>
              <a:rPr lang="en-US" altLang="ru-RU" sz="2800">
                <a:latin typeface="Garamond" pitchFamily="18" charset="0"/>
              </a:rPr>
              <a:t>less well – differentiated</a:t>
            </a:r>
          </a:p>
          <a:p>
            <a:pPr>
              <a:buClr>
                <a:schemeClr val="tx1"/>
              </a:buClr>
              <a:buFont typeface="Wingdings" pitchFamily="2" charset="2"/>
              <a:buChar char="Ø"/>
            </a:pPr>
            <a:r>
              <a:rPr lang="en-US" altLang="ru-RU" sz="2800">
                <a:latin typeface="Garamond" pitchFamily="18" charset="0"/>
              </a:rPr>
              <a:t>may occur at any part of the lung</a:t>
            </a:r>
          </a:p>
          <a:p>
            <a:pPr>
              <a:buClr>
                <a:schemeClr val="tx1"/>
              </a:buClr>
              <a:buFont typeface="Wingdings" pitchFamily="2" charset="2"/>
              <a:buChar char="Ø"/>
            </a:pPr>
            <a:r>
              <a:rPr lang="en-US" altLang="ru-RU" sz="2800">
                <a:latin typeface="Garamond" pitchFamily="18" charset="0"/>
              </a:rPr>
              <a:t>tumors are large by the time they are diagnosed</a:t>
            </a:r>
          </a:p>
          <a:p>
            <a:pPr>
              <a:buClr>
                <a:schemeClr val="tx1"/>
              </a:buClr>
              <a:buFont typeface="Wingdings" pitchFamily="2" charset="2"/>
              <a:buChar char="Ø"/>
            </a:pPr>
            <a:r>
              <a:rPr lang="en-US" altLang="ru-RU" sz="2800">
                <a:latin typeface="Garamond" pitchFamily="18" charset="0"/>
              </a:rPr>
              <a:t>has greater possibility of spreading to brain and mediastinum</a:t>
            </a:r>
          </a:p>
        </p:txBody>
      </p:sp>
      <p:pic>
        <p:nvPicPr>
          <p:cNvPr id="115716" name="Picture 4" descr="004lungf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4005263"/>
            <a:ext cx="3960813" cy="1636712"/>
          </a:xfrm>
          <a:prstGeom prst="rect">
            <a:avLst/>
          </a:prstGeom>
          <a:noFill/>
          <a:extLst>
            <a:ext uri="{909E8E84-426E-40DD-AFC4-6F175D3DCCD1}">
              <a14:hiddenFill xmlns:a14="http://schemas.microsoft.com/office/drawing/2010/main">
                <a:solidFill>
                  <a:srgbClr val="FFFFFF"/>
                </a:solidFill>
              </a14:hiddenFill>
            </a:ext>
          </a:extLst>
        </p:spPr>
      </p:pic>
      <p:pic>
        <p:nvPicPr>
          <p:cNvPr id="115717" name="Picture 5" descr="027PACX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3357563"/>
            <a:ext cx="3957637" cy="3260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 calcmode="lin" valueType="num">
                                      <p:cBhvr>
                                        <p:cTn id="7" dur="500" fill="hold"/>
                                        <p:tgtEl>
                                          <p:spTgt spid="115714"/>
                                        </p:tgtEl>
                                        <p:attrNameLst>
                                          <p:attrName>ppt_w</p:attrName>
                                        </p:attrNameLst>
                                      </p:cBhvr>
                                      <p:tavLst>
                                        <p:tav tm="0">
                                          <p:val>
                                            <p:fltVal val="0"/>
                                          </p:val>
                                        </p:tav>
                                        <p:tav tm="100000">
                                          <p:val>
                                            <p:strVal val="#ppt_w"/>
                                          </p:val>
                                        </p:tav>
                                      </p:tavLst>
                                    </p:anim>
                                    <p:anim calcmode="lin" valueType="num">
                                      <p:cBhvr>
                                        <p:cTn id="8" dur="500" fill="hold"/>
                                        <p:tgtEl>
                                          <p:spTgt spid="115714"/>
                                        </p:tgtEl>
                                        <p:attrNameLst>
                                          <p:attrName>ppt_h</p:attrName>
                                        </p:attrNameLst>
                                      </p:cBhvr>
                                      <p:tavLst>
                                        <p:tav tm="0">
                                          <p:val>
                                            <p:fltVal val="0"/>
                                          </p:val>
                                        </p:tav>
                                        <p:tav tm="100000">
                                          <p:val>
                                            <p:strVal val="#ppt_h"/>
                                          </p:val>
                                        </p:tav>
                                      </p:tavLst>
                                    </p:anim>
                                    <p:animEffect transition="in" filter="fade">
                                      <p:cBhvr>
                                        <p:cTn id="9" dur="500"/>
                                        <p:tgtEl>
                                          <p:spTgt spid="1157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5715">
                                            <p:txEl>
                                              <p:pRg st="0" end="0"/>
                                            </p:txEl>
                                          </p:spTgt>
                                        </p:tgtEl>
                                        <p:attrNameLst>
                                          <p:attrName>style.visibility</p:attrName>
                                        </p:attrNameLst>
                                      </p:cBhvr>
                                      <p:to>
                                        <p:strVal val="visible"/>
                                      </p:to>
                                    </p:set>
                                    <p:animEffect transition="in" filter="fade">
                                      <p:cBhvr>
                                        <p:cTn id="14" dur="1000">
                                          <p:stCondLst>
                                            <p:cond delay="0"/>
                                          </p:stCondLst>
                                        </p:cTn>
                                        <p:tgtEl>
                                          <p:spTgt spid="1157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5715">
                                            <p:txEl>
                                              <p:pRg st="1" end="1"/>
                                            </p:txEl>
                                          </p:spTgt>
                                        </p:tgtEl>
                                        <p:attrNameLst>
                                          <p:attrName>style.visibility</p:attrName>
                                        </p:attrNameLst>
                                      </p:cBhvr>
                                      <p:to>
                                        <p:strVal val="visible"/>
                                      </p:to>
                                    </p:set>
                                    <p:animEffect transition="in" filter="fade">
                                      <p:cBhvr>
                                        <p:cTn id="19" dur="1000">
                                          <p:stCondLst>
                                            <p:cond delay="0"/>
                                          </p:stCondLst>
                                        </p:cTn>
                                        <p:tgtEl>
                                          <p:spTgt spid="11571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5715">
                                            <p:txEl>
                                              <p:pRg st="2" end="2"/>
                                            </p:txEl>
                                          </p:spTgt>
                                        </p:tgtEl>
                                        <p:attrNameLst>
                                          <p:attrName>style.visibility</p:attrName>
                                        </p:attrNameLst>
                                      </p:cBhvr>
                                      <p:to>
                                        <p:strVal val="visible"/>
                                      </p:to>
                                    </p:set>
                                    <p:animEffect transition="in" filter="fade">
                                      <p:cBhvr>
                                        <p:cTn id="24" dur="1000">
                                          <p:stCondLst>
                                            <p:cond delay="0"/>
                                          </p:stCondLst>
                                        </p:cTn>
                                        <p:tgtEl>
                                          <p:spTgt spid="115715">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5715">
                                            <p:txEl>
                                              <p:pRg st="3" end="3"/>
                                            </p:txEl>
                                          </p:spTgt>
                                        </p:tgtEl>
                                        <p:attrNameLst>
                                          <p:attrName>style.visibility</p:attrName>
                                        </p:attrNameLst>
                                      </p:cBhvr>
                                      <p:to>
                                        <p:strVal val="visible"/>
                                      </p:to>
                                    </p:set>
                                    <p:animEffect transition="in" filter="fade">
                                      <p:cBhvr>
                                        <p:cTn id="29" dur="1000">
                                          <p:stCondLst>
                                            <p:cond delay="0"/>
                                          </p:stCondLst>
                                        </p:cTn>
                                        <p:tgtEl>
                                          <p:spTgt spid="1157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algn="l"/>
            <a:r>
              <a:rPr lang="en-US" altLang="ru-RU" b="1">
                <a:solidFill>
                  <a:schemeClr val="tx1"/>
                </a:solidFill>
                <a:latin typeface="Garamond" pitchFamily="18" charset="0"/>
              </a:rPr>
              <a:t>Small cell lung cancer</a:t>
            </a:r>
          </a:p>
        </p:txBody>
      </p:sp>
      <p:sp>
        <p:nvSpPr>
          <p:cNvPr id="116739" name="Rectangle 3"/>
          <p:cNvSpPr>
            <a:spLocks noGrp="1" noChangeArrowheads="1"/>
          </p:cNvSpPr>
          <p:nvPr>
            <p:ph type="body" idx="1"/>
          </p:nvPr>
        </p:nvSpPr>
        <p:spPr>
          <a:xfrm>
            <a:off x="395288" y="1268413"/>
            <a:ext cx="8229600" cy="4525962"/>
          </a:xfrm>
        </p:spPr>
        <p:txBody>
          <a:bodyPr/>
          <a:lstStyle/>
          <a:p>
            <a:pPr>
              <a:buClr>
                <a:schemeClr val="tx1"/>
              </a:buClr>
              <a:buFont typeface="Wingdings" pitchFamily="2" charset="2"/>
              <a:buChar char="Ø"/>
            </a:pPr>
            <a:r>
              <a:rPr lang="en-US" altLang="ru-RU" sz="2800">
                <a:latin typeface="Garamond" pitchFamily="18" charset="0"/>
              </a:rPr>
              <a:t>small cell lung cancer also called oat cell       because SCLC cells have oat grain appearance</a:t>
            </a:r>
          </a:p>
          <a:p>
            <a:pPr>
              <a:buClr>
                <a:schemeClr val="tx1"/>
              </a:buClr>
              <a:buFont typeface="Wingdings" pitchFamily="2" charset="2"/>
              <a:buChar char="Ø"/>
            </a:pPr>
            <a:r>
              <a:rPr lang="en-US" altLang="ru-RU" sz="2800">
                <a:latin typeface="Garamond" pitchFamily="18" charset="0"/>
              </a:rPr>
              <a:t>it arises from endocrine cells [Kulchitisky cells] where many hormones are secreted</a:t>
            </a:r>
          </a:p>
          <a:p>
            <a:pPr>
              <a:buClr>
                <a:schemeClr val="tx1"/>
              </a:buClr>
              <a:buFont typeface="Wingdings" pitchFamily="2" charset="2"/>
              <a:buChar char="Ø"/>
            </a:pPr>
            <a:r>
              <a:rPr lang="en-US" altLang="ru-RU" sz="2800">
                <a:latin typeface="Garamond" pitchFamily="18" charset="0"/>
              </a:rPr>
              <a:t>spread to lymph nodes and other organs more quickly than NSCLC</a:t>
            </a:r>
          </a:p>
        </p:txBody>
      </p:sp>
      <p:pic>
        <p:nvPicPr>
          <p:cNvPr id="116740" name="Picture 4" descr="276262-1340225-280104-2118316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076700"/>
            <a:ext cx="2665412" cy="2598738"/>
          </a:xfrm>
          <a:prstGeom prst="rect">
            <a:avLst/>
          </a:prstGeom>
          <a:noFill/>
          <a:extLst>
            <a:ext uri="{909E8E84-426E-40DD-AFC4-6F175D3DCCD1}">
              <a14:hiddenFill xmlns:a14="http://schemas.microsoft.com/office/drawing/2010/main">
                <a:solidFill>
                  <a:srgbClr val="FFFFFF"/>
                </a:solidFill>
              </a14:hiddenFill>
            </a:ext>
          </a:extLst>
        </p:spPr>
      </p:pic>
      <p:pic>
        <p:nvPicPr>
          <p:cNvPr id="116741" name="Picture 5" descr="220px-Lung_small_cell_carcinoma_(1)_by_core_needle_biops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4076700"/>
            <a:ext cx="3455987" cy="2606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6738"/>
                                        </p:tgtEl>
                                        <p:attrNameLst>
                                          <p:attrName>style.visibility</p:attrName>
                                        </p:attrNameLst>
                                      </p:cBhvr>
                                      <p:to>
                                        <p:strVal val="visible"/>
                                      </p:to>
                                    </p:set>
                                    <p:anim calcmode="lin" valueType="num">
                                      <p:cBhvr>
                                        <p:cTn id="7" dur="500" fill="hold"/>
                                        <p:tgtEl>
                                          <p:spTgt spid="116738"/>
                                        </p:tgtEl>
                                        <p:attrNameLst>
                                          <p:attrName>ppt_w</p:attrName>
                                        </p:attrNameLst>
                                      </p:cBhvr>
                                      <p:tavLst>
                                        <p:tav tm="0">
                                          <p:val>
                                            <p:fltVal val="0"/>
                                          </p:val>
                                        </p:tav>
                                        <p:tav tm="100000">
                                          <p:val>
                                            <p:strVal val="#ppt_w"/>
                                          </p:val>
                                        </p:tav>
                                      </p:tavLst>
                                    </p:anim>
                                    <p:anim calcmode="lin" valueType="num">
                                      <p:cBhvr>
                                        <p:cTn id="8" dur="500" fill="hold"/>
                                        <p:tgtEl>
                                          <p:spTgt spid="116738"/>
                                        </p:tgtEl>
                                        <p:attrNameLst>
                                          <p:attrName>ppt_h</p:attrName>
                                        </p:attrNameLst>
                                      </p:cBhvr>
                                      <p:tavLst>
                                        <p:tav tm="0">
                                          <p:val>
                                            <p:fltVal val="0"/>
                                          </p:val>
                                        </p:tav>
                                        <p:tav tm="100000">
                                          <p:val>
                                            <p:strVal val="#ppt_h"/>
                                          </p:val>
                                        </p:tav>
                                      </p:tavLst>
                                    </p:anim>
                                    <p:animEffect transition="in" filter="fade">
                                      <p:cBhvr>
                                        <p:cTn id="9" dur="500"/>
                                        <p:tgtEl>
                                          <p:spTgt spid="11673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6739">
                                            <p:txEl>
                                              <p:pRg st="0" end="0"/>
                                            </p:txEl>
                                          </p:spTgt>
                                        </p:tgtEl>
                                        <p:attrNameLst>
                                          <p:attrName>style.visibility</p:attrName>
                                        </p:attrNameLst>
                                      </p:cBhvr>
                                      <p:to>
                                        <p:strVal val="visible"/>
                                      </p:to>
                                    </p:set>
                                    <p:animEffect transition="in" filter="fade">
                                      <p:cBhvr>
                                        <p:cTn id="14" dur="1000">
                                          <p:stCondLst>
                                            <p:cond delay="0"/>
                                          </p:stCondLst>
                                        </p:cTn>
                                        <p:tgtEl>
                                          <p:spTgt spid="11673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6739">
                                            <p:txEl>
                                              <p:pRg st="1" end="1"/>
                                            </p:txEl>
                                          </p:spTgt>
                                        </p:tgtEl>
                                        <p:attrNameLst>
                                          <p:attrName>style.visibility</p:attrName>
                                        </p:attrNameLst>
                                      </p:cBhvr>
                                      <p:to>
                                        <p:strVal val="visible"/>
                                      </p:to>
                                    </p:set>
                                    <p:animEffect transition="in" filter="fade">
                                      <p:cBhvr>
                                        <p:cTn id="19" dur="1000">
                                          <p:stCondLst>
                                            <p:cond delay="0"/>
                                          </p:stCondLst>
                                        </p:cTn>
                                        <p:tgtEl>
                                          <p:spTgt spid="11673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6739">
                                            <p:txEl>
                                              <p:pRg st="2" end="2"/>
                                            </p:txEl>
                                          </p:spTgt>
                                        </p:tgtEl>
                                        <p:attrNameLst>
                                          <p:attrName>style.visibility</p:attrName>
                                        </p:attrNameLst>
                                      </p:cBhvr>
                                      <p:to>
                                        <p:strVal val="visible"/>
                                      </p:to>
                                    </p:set>
                                    <p:animEffect transition="in" filter="fade">
                                      <p:cBhvr>
                                        <p:cTn id="24" dur="1000">
                                          <p:stCondLst>
                                            <p:cond delay="0"/>
                                          </p:stCondLst>
                                        </p:cTn>
                                        <p:tgtEl>
                                          <p:spTgt spid="1167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8" grpId="0"/>
      <p:bldP spid="11673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692275" y="188913"/>
            <a:ext cx="5545138" cy="1143000"/>
          </a:xfrm>
        </p:spPr>
        <p:txBody>
          <a:bodyPr/>
          <a:lstStyle/>
          <a:p>
            <a:r>
              <a:rPr lang="en-US" altLang="ru-RU" b="1">
                <a:latin typeface="Garamond" pitchFamily="18" charset="0"/>
              </a:rPr>
              <a:t>Clinical signs</a:t>
            </a:r>
            <a:r>
              <a:rPr lang="en-US" altLang="ru-RU"/>
              <a:t> </a:t>
            </a:r>
            <a:endParaRPr lang="ru-RU" altLang="ru-RU"/>
          </a:p>
        </p:txBody>
      </p:sp>
      <p:sp>
        <p:nvSpPr>
          <p:cNvPr id="63491" name="Rectangle 3"/>
          <p:cNvSpPr>
            <a:spLocks noGrp="1" noChangeArrowheads="1"/>
          </p:cNvSpPr>
          <p:nvPr>
            <p:ph type="body" sz="half" idx="1"/>
          </p:nvPr>
        </p:nvSpPr>
        <p:spPr>
          <a:xfrm>
            <a:off x="684213" y="1125538"/>
            <a:ext cx="7416800" cy="5256212"/>
          </a:xfrm>
        </p:spPr>
        <p:txBody>
          <a:bodyPr/>
          <a:lstStyle/>
          <a:p>
            <a:pPr marL="533400" indent="-533400">
              <a:lnSpc>
                <a:spcPct val="80000"/>
              </a:lnSpc>
              <a:buFontTx/>
              <a:buNone/>
            </a:pPr>
            <a:r>
              <a:rPr lang="en-US" altLang="ru-RU" sz="1800">
                <a:latin typeface="Garamond" pitchFamily="18" charset="0"/>
              </a:rPr>
              <a:t>         </a:t>
            </a:r>
            <a:r>
              <a:rPr lang="en-US" altLang="ru-RU" sz="2400">
                <a:latin typeface="Garamond" pitchFamily="18" charset="0"/>
              </a:rPr>
              <a:t>The main three </a:t>
            </a:r>
            <a:r>
              <a:rPr lang="en-US" altLang="ru-RU" sz="2400" b="1">
                <a:latin typeface="Garamond" pitchFamily="18" charset="0"/>
              </a:rPr>
              <a:t>symptoms </a:t>
            </a:r>
            <a:r>
              <a:rPr lang="en-US" altLang="ru-RU" sz="2400">
                <a:latin typeface="Garamond" pitchFamily="18" charset="0"/>
              </a:rPr>
              <a:t>to lung cancer                  that should not be ignored are </a:t>
            </a:r>
          </a:p>
          <a:p>
            <a:pPr marL="533400" indent="-533400">
              <a:lnSpc>
                <a:spcPct val="80000"/>
              </a:lnSpc>
              <a:buClr>
                <a:schemeClr val="tx1"/>
              </a:buClr>
              <a:buFontTx/>
              <a:buAutoNum type="arabicPeriod"/>
            </a:pPr>
            <a:r>
              <a:rPr lang="en-US" altLang="ru-RU" sz="2400" b="1">
                <a:latin typeface="Garamond" pitchFamily="18" charset="0"/>
              </a:rPr>
              <a:t>shortness of breath, </a:t>
            </a:r>
          </a:p>
          <a:p>
            <a:pPr marL="533400" indent="-533400">
              <a:lnSpc>
                <a:spcPct val="80000"/>
              </a:lnSpc>
              <a:buClr>
                <a:schemeClr val="tx1"/>
              </a:buClr>
              <a:buFontTx/>
              <a:buAutoNum type="arabicPeriod"/>
            </a:pPr>
            <a:r>
              <a:rPr lang="en-US" altLang="ru-RU" sz="2400" b="1">
                <a:latin typeface="Garamond" pitchFamily="18" charset="0"/>
              </a:rPr>
              <a:t>pain when breathing or coughing, </a:t>
            </a:r>
          </a:p>
          <a:p>
            <a:pPr marL="533400" indent="-533400">
              <a:lnSpc>
                <a:spcPct val="80000"/>
              </a:lnSpc>
              <a:buClr>
                <a:schemeClr val="tx1"/>
              </a:buClr>
              <a:buFontTx/>
              <a:buAutoNum type="arabicPeriod"/>
            </a:pPr>
            <a:r>
              <a:rPr lang="en-US" altLang="ru-RU" sz="2400" b="1">
                <a:latin typeface="Garamond" pitchFamily="18" charset="0"/>
              </a:rPr>
              <a:t>and existence of a persistent cough,</a:t>
            </a:r>
            <a:r>
              <a:rPr lang="en-US" altLang="ru-RU" sz="2400">
                <a:latin typeface="Garamond" pitchFamily="18" charset="0"/>
              </a:rPr>
              <a:t> especially if it is accompanied by expectoration of sputum streaked with blood. </a:t>
            </a:r>
          </a:p>
          <a:p>
            <a:pPr marL="533400" indent="-533400">
              <a:lnSpc>
                <a:spcPct val="80000"/>
              </a:lnSpc>
              <a:buFontTx/>
              <a:buNone/>
            </a:pPr>
            <a:r>
              <a:rPr lang="en-US" altLang="ru-RU" sz="2000">
                <a:latin typeface="Garamond" pitchFamily="18" charset="0"/>
              </a:rPr>
              <a:t>     </a:t>
            </a:r>
            <a:r>
              <a:rPr lang="en-US" altLang="ru-RU" sz="2000" b="1">
                <a:latin typeface="Garamond" pitchFamily="18" charset="0"/>
              </a:rPr>
              <a:t>Additionally</a:t>
            </a:r>
            <a:r>
              <a:rPr lang="uk-UA" altLang="ru-RU" sz="2000" b="1">
                <a:latin typeface="Garamond" pitchFamily="18" charset="0"/>
              </a:rPr>
              <a:t>:</a:t>
            </a:r>
            <a:r>
              <a:rPr lang="en-US" altLang="ru-RU" sz="2000" b="1">
                <a:latin typeface="Garamond" pitchFamily="18" charset="0"/>
              </a:rPr>
              <a:t> </a:t>
            </a:r>
            <a:endParaRPr lang="uk-UA" altLang="ru-RU" sz="2000" b="1">
              <a:latin typeface="Garamond" pitchFamily="18" charset="0"/>
            </a:endParaRPr>
          </a:p>
          <a:p>
            <a:pPr marL="533400" indent="-533400">
              <a:lnSpc>
                <a:spcPct val="80000"/>
              </a:lnSpc>
              <a:buClr>
                <a:schemeClr val="tx1"/>
              </a:buClr>
              <a:buFont typeface="Wingdings" pitchFamily="2" charset="2"/>
              <a:buChar char="Ш"/>
            </a:pPr>
            <a:r>
              <a:rPr lang="en-US" altLang="ru-RU" sz="2000">
                <a:latin typeface="Garamond" pitchFamily="18" charset="0"/>
              </a:rPr>
              <a:t>weakness</a:t>
            </a:r>
            <a:endParaRPr lang="uk-UA" altLang="ru-RU" sz="2000">
              <a:latin typeface="Garamond" pitchFamily="18" charset="0"/>
            </a:endParaRPr>
          </a:p>
          <a:p>
            <a:pPr marL="533400" indent="-533400">
              <a:lnSpc>
                <a:spcPct val="80000"/>
              </a:lnSpc>
              <a:buClr>
                <a:schemeClr val="tx1"/>
              </a:buClr>
              <a:buFont typeface="Wingdings" pitchFamily="2" charset="2"/>
              <a:buChar char="Ш"/>
            </a:pPr>
            <a:r>
              <a:rPr lang="en-US" altLang="ru-RU" sz="2000">
                <a:latin typeface="Garamond" pitchFamily="18" charset="0"/>
              </a:rPr>
              <a:t>loss of appetite/unusual losses of weight/cachexia</a:t>
            </a:r>
          </a:p>
          <a:p>
            <a:pPr marL="533400" indent="-533400">
              <a:lnSpc>
                <a:spcPct val="80000"/>
              </a:lnSpc>
              <a:buClr>
                <a:schemeClr val="tx1"/>
              </a:buClr>
              <a:buFont typeface="Wingdings" pitchFamily="2" charset="2"/>
              <a:buChar char="Ш"/>
            </a:pPr>
            <a:r>
              <a:rPr lang="en-US" altLang="ru-RU" sz="2000">
                <a:latin typeface="Garamond" pitchFamily="18" charset="0"/>
              </a:rPr>
              <a:t>pallor</a:t>
            </a:r>
          </a:p>
          <a:p>
            <a:pPr marL="533400" indent="-533400">
              <a:lnSpc>
                <a:spcPct val="80000"/>
              </a:lnSpc>
              <a:buClr>
                <a:schemeClr val="tx1"/>
              </a:buClr>
              <a:buFont typeface="Wingdings" pitchFamily="2" charset="2"/>
              <a:buChar char="Ш"/>
            </a:pPr>
            <a:r>
              <a:rPr lang="en-US" altLang="ru-RU" sz="2000">
                <a:latin typeface="Garamond" pitchFamily="18" charset="0"/>
              </a:rPr>
              <a:t>clubbing</a:t>
            </a:r>
          </a:p>
          <a:p>
            <a:pPr marL="533400" indent="-533400">
              <a:lnSpc>
                <a:spcPct val="80000"/>
              </a:lnSpc>
              <a:buClr>
                <a:schemeClr val="tx1"/>
              </a:buClr>
              <a:buFont typeface="Wingdings" pitchFamily="2" charset="2"/>
              <a:buChar char="Ш"/>
            </a:pPr>
            <a:r>
              <a:rPr lang="en-US" altLang="ru-RU" sz="2000">
                <a:latin typeface="Garamond" pitchFamily="18" charset="0"/>
              </a:rPr>
              <a:t>nicotine staining of the fingers</a:t>
            </a:r>
          </a:p>
          <a:p>
            <a:pPr marL="533400" indent="-533400">
              <a:lnSpc>
                <a:spcPct val="80000"/>
              </a:lnSpc>
              <a:buClr>
                <a:schemeClr val="tx1"/>
              </a:buClr>
              <a:buFont typeface="Wingdings" pitchFamily="2" charset="2"/>
              <a:buChar char="Ш"/>
            </a:pPr>
            <a:r>
              <a:rPr lang="en-US" altLang="ru-RU" sz="2000">
                <a:latin typeface="Garamond" pitchFamily="18" charset="0"/>
              </a:rPr>
              <a:t>lymphadenopathy – axillary, supraclavicular, cervical</a:t>
            </a:r>
          </a:p>
          <a:p>
            <a:pPr marL="533400" indent="-533400">
              <a:lnSpc>
                <a:spcPct val="80000"/>
              </a:lnSpc>
              <a:buClr>
                <a:schemeClr val="tx1"/>
              </a:buClr>
              <a:buFont typeface="Wingdings" pitchFamily="2" charset="2"/>
              <a:buChar char="Ш"/>
            </a:pPr>
            <a:r>
              <a:rPr lang="en-US" altLang="ru-RU" sz="2000">
                <a:latin typeface="Garamond" pitchFamily="18" charset="0"/>
              </a:rPr>
              <a:t>collapse/consolidation/effusion in the lung</a:t>
            </a:r>
          </a:p>
          <a:p>
            <a:pPr marL="533400" indent="-533400">
              <a:lnSpc>
                <a:spcPct val="80000"/>
              </a:lnSpc>
              <a:buClr>
                <a:schemeClr val="tx1"/>
              </a:buClr>
              <a:buFont typeface="Wingdings" pitchFamily="2" charset="2"/>
              <a:buChar char="Ш"/>
            </a:pPr>
            <a:r>
              <a:rPr lang="en-US" altLang="ru-RU" sz="2000">
                <a:latin typeface="Garamond" pitchFamily="18" charset="0"/>
              </a:rPr>
              <a:t>hepatomegaly</a:t>
            </a:r>
          </a:p>
          <a:p>
            <a:pPr marL="533400" indent="-533400">
              <a:lnSpc>
                <a:spcPct val="80000"/>
              </a:lnSpc>
              <a:buClr>
                <a:schemeClr val="tx1"/>
              </a:buClr>
              <a:buFont typeface="Wingdings" pitchFamily="2" charset="2"/>
              <a:buChar char="Ш"/>
            </a:pPr>
            <a:endParaRPr lang="ru-RU" altLang="ru-RU" sz="2000">
              <a:latin typeface="Garamond" pitchFamily="18" charset="0"/>
            </a:endParaRPr>
          </a:p>
        </p:txBody>
      </p:sp>
      <p:pic>
        <p:nvPicPr>
          <p:cNvPr id="63492" name="Picture 4" descr="i"/>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443663" y="333375"/>
            <a:ext cx="2089150" cy="2068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ltLang="ru-RU" sz="3800" b="1">
                <a:solidFill>
                  <a:schemeClr val="tx1"/>
                </a:solidFill>
                <a:latin typeface="Garamond" pitchFamily="18" charset="0"/>
              </a:rPr>
              <a:t>Local effects of tumor within the bronchus :</a:t>
            </a:r>
          </a:p>
        </p:txBody>
      </p:sp>
      <p:sp>
        <p:nvSpPr>
          <p:cNvPr id="118787" name="Rectangle 3"/>
          <p:cNvSpPr>
            <a:spLocks noGrp="1" noChangeArrowheads="1"/>
          </p:cNvSpPr>
          <p:nvPr>
            <p:ph type="body" idx="1"/>
          </p:nvPr>
        </p:nvSpPr>
        <p:spPr>
          <a:xfrm>
            <a:off x="539750" y="1484313"/>
            <a:ext cx="8353425" cy="3097212"/>
          </a:xfrm>
        </p:spPr>
        <p:txBody>
          <a:bodyPr/>
          <a:lstStyle/>
          <a:p>
            <a:pPr>
              <a:buFont typeface="Wingdings" pitchFamily="2" charset="2"/>
              <a:buNone/>
            </a:pPr>
            <a:r>
              <a:rPr lang="en-US" altLang="ru-RU" b="1">
                <a:solidFill>
                  <a:schemeClr val="accent2"/>
                </a:solidFill>
                <a:latin typeface="Garamond" pitchFamily="18" charset="0"/>
              </a:rPr>
              <a:t>1. Cough ( in 80% of cases ) :</a:t>
            </a:r>
          </a:p>
          <a:p>
            <a:pPr>
              <a:buClr>
                <a:schemeClr val="tx1"/>
              </a:buClr>
              <a:buFont typeface="Wingdings" pitchFamily="2" charset="2"/>
              <a:buChar char="Ø"/>
            </a:pPr>
            <a:r>
              <a:rPr lang="en-US" altLang="ru-RU" sz="2400">
                <a:latin typeface="Garamond" pitchFamily="18" charset="0"/>
              </a:rPr>
              <a:t>it is the most common early symptoms.</a:t>
            </a:r>
          </a:p>
          <a:p>
            <a:pPr>
              <a:buClr>
                <a:schemeClr val="tx1"/>
              </a:buClr>
              <a:buFont typeface="Wingdings" pitchFamily="2" charset="2"/>
              <a:buChar char="Ø"/>
            </a:pPr>
            <a:r>
              <a:rPr lang="en-US" altLang="ru-RU" sz="2400">
                <a:latin typeface="Garamond" pitchFamily="18" charset="0"/>
              </a:rPr>
              <a:t>sputum is purulant if there is secondary infection          </a:t>
            </a:r>
          </a:p>
          <a:p>
            <a:pPr>
              <a:buFont typeface="Wingdings" pitchFamily="2" charset="2"/>
              <a:buNone/>
            </a:pPr>
            <a:r>
              <a:rPr lang="en-US" altLang="ru-RU" sz="2400">
                <a:latin typeface="Garamond" pitchFamily="18" charset="0"/>
              </a:rPr>
              <a:t>A change in the character of the (regular cough) associated with other new respiratory symptoms increase the possibility of B.C.</a:t>
            </a:r>
          </a:p>
          <a:p>
            <a:pPr>
              <a:buFont typeface="Wingdings" pitchFamily="2" charset="2"/>
              <a:buNone/>
            </a:pPr>
            <a:r>
              <a:rPr lang="en-US" altLang="ru-RU" sz="2400">
                <a:latin typeface="Garamond" pitchFamily="18" charset="0"/>
              </a:rPr>
              <a:t>     </a:t>
            </a:r>
          </a:p>
          <a:p>
            <a:pPr>
              <a:buFont typeface="Wingdings" pitchFamily="2" charset="2"/>
              <a:buNone/>
            </a:pPr>
            <a:r>
              <a:rPr lang="en-US" altLang="ru-RU" sz="1200"/>
              <a:t>          </a:t>
            </a:r>
          </a:p>
        </p:txBody>
      </p:sp>
      <p:sp>
        <p:nvSpPr>
          <p:cNvPr id="118788" name="Rectangle 4"/>
          <p:cNvSpPr>
            <a:spLocks noChangeArrowheads="1"/>
          </p:cNvSpPr>
          <p:nvPr/>
        </p:nvSpPr>
        <p:spPr bwMode="auto">
          <a:xfrm>
            <a:off x="539750" y="3860800"/>
            <a:ext cx="82296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200">
                <a:solidFill>
                  <a:schemeClr val="tx2"/>
                </a:solidFill>
                <a:latin typeface="Times New Roman" pitchFamily="18" charset="0"/>
                <a:cs typeface="Arial" charset="0"/>
              </a:defRPr>
            </a:lvl1pPr>
            <a:lvl2pPr>
              <a:defRPr sz="4200">
                <a:solidFill>
                  <a:schemeClr val="tx2"/>
                </a:solidFill>
                <a:latin typeface="Times New Roman" pitchFamily="18" charset="0"/>
                <a:cs typeface="Arial" charset="0"/>
              </a:defRPr>
            </a:lvl2pPr>
            <a:lvl3pPr>
              <a:defRPr sz="4200">
                <a:solidFill>
                  <a:schemeClr val="tx2"/>
                </a:solidFill>
                <a:latin typeface="Times New Roman" pitchFamily="18" charset="0"/>
                <a:cs typeface="Arial" charset="0"/>
              </a:defRPr>
            </a:lvl3pPr>
            <a:lvl4pPr>
              <a:defRPr sz="4200">
                <a:solidFill>
                  <a:schemeClr val="tx2"/>
                </a:solidFill>
                <a:latin typeface="Times New Roman" pitchFamily="18" charset="0"/>
                <a:cs typeface="Arial" charset="0"/>
              </a:defRPr>
            </a:lvl4pPr>
            <a:lvl5pPr>
              <a:defRPr sz="4200">
                <a:solidFill>
                  <a:schemeClr val="tx2"/>
                </a:solidFill>
                <a:latin typeface="Times New Roman" pitchFamily="18" charset="0"/>
                <a:cs typeface="Arial" charset="0"/>
              </a:defRPr>
            </a:lvl5pPr>
            <a:lvl6pPr marL="457200" fontAlgn="base">
              <a:spcBef>
                <a:spcPct val="0"/>
              </a:spcBef>
              <a:spcAft>
                <a:spcPct val="0"/>
              </a:spcAft>
              <a:defRPr sz="4200">
                <a:solidFill>
                  <a:schemeClr val="tx2"/>
                </a:solidFill>
                <a:latin typeface="Times New Roman" pitchFamily="18" charset="0"/>
                <a:cs typeface="Arial" charset="0"/>
              </a:defRPr>
            </a:lvl6pPr>
            <a:lvl7pPr marL="914400" fontAlgn="base">
              <a:spcBef>
                <a:spcPct val="0"/>
              </a:spcBef>
              <a:spcAft>
                <a:spcPct val="0"/>
              </a:spcAft>
              <a:defRPr sz="4200">
                <a:solidFill>
                  <a:schemeClr val="tx2"/>
                </a:solidFill>
                <a:latin typeface="Times New Roman" pitchFamily="18" charset="0"/>
                <a:cs typeface="Arial" charset="0"/>
              </a:defRPr>
            </a:lvl7pPr>
            <a:lvl8pPr marL="1371600" fontAlgn="base">
              <a:spcBef>
                <a:spcPct val="0"/>
              </a:spcBef>
              <a:spcAft>
                <a:spcPct val="0"/>
              </a:spcAft>
              <a:defRPr sz="4200">
                <a:solidFill>
                  <a:schemeClr val="tx2"/>
                </a:solidFill>
                <a:latin typeface="Times New Roman" pitchFamily="18" charset="0"/>
                <a:cs typeface="Arial" charset="0"/>
              </a:defRPr>
            </a:lvl8pPr>
            <a:lvl9pPr marL="1828800" fontAlgn="base">
              <a:spcBef>
                <a:spcPct val="0"/>
              </a:spcBef>
              <a:spcAft>
                <a:spcPct val="0"/>
              </a:spcAft>
              <a:defRPr sz="4200">
                <a:solidFill>
                  <a:schemeClr val="tx2"/>
                </a:solidFill>
                <a:latin typeface="Times New Roman" pitchFamily="18" charset="0"/>
                <a:cs typeface="Arial" charset="0"/>
              </a:defRPr>
            </a:lvl9pPr>
          </a:lstStyle>
          <a:p>
            <a:r>
              <a:rPr lang="en-US" altLang="ru-RU" sz="2900">
                <a:solidFill>
                  <a:schemeClr val="accent2"/>
                </a:solidFill>
                <a:latin typeface="Garamond" pitchFamily="18" charset="0"/>
              </a:rPr>
              <a:t>2. Haemoptysis ( in 70% of cases) :</a:t>
            </a:r>
          </a:p>
        </p:txBody>
      </p:sp>
      <p:sp>
        <p:nvSpPr>
          <p:cNvPr id="118789" name="Rectangle 5"/>
          <p:cNvSpPr>
            <a:spLocks noChangeArrowheads="1"/>
          </p:cNvSpPr>
          <p:nvPr/>
        </p:nvSpPr>
        <p:spPr bwMode="auto">
          <a:xfrm>
            <a:off x="611188" y="4365625"/>
            <a:ext cx="8229600"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buClr>
                <a:schemeClr val="tx1"/>
              </a:buClr>
              <a:buFont typeface="Wingdings" pitchFamily="2" charset="2"/>
              <a:buChar char="Ø"/>
            </a:pPr>
            <a:r>
              <a:rPr lang="en-US" altLang="ru-RU" sz="2400" b="0">
                <a:latin typeface="Garamond" pitchFamily="18" charset="0"/>
              </a:rPr>
              <a:t> repeated episodes of scanty cough hemoptysis or blood – streaking of sputum in smokers are highly suggestive of B.C and should be always investigated.</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p:cTn id="7" dur="1000" fill="hold"/>
                                        <p:tgtEl>
                                          <p:spTgt spid="118786"/>
                                        </p:tgtEl>
                                        <p:attrNameLst>
                                          <p:attrName>ppt_w</p:attrName>
                                        </p:attrNameLst>
                                      </p:cBhvr>
                                      <p:tavLst>
                                        <p:tav tm="0">
                                          <p:val>
                                            <p:strVal val="#ppt_w+.3"/>
                                          </p:val>
                                        </p:tav>
                                        <p:tav tm="100000">
                                          <p:val>
                                            <p:strVal val="#ppt_w"/>
                                          </p:val>
                                        </p:tav>
                                      </p:tavLst>
                                    </p:anim>
                                    <p:anim calcmode="lin" valueType="num">
                                      <p:cBhvr>
                                        <p:cTn id="8" dur="1000" fill="hold"/>
                                        <p:tgtEl>
                                          <p:spTgt spid="118786"/>
                                        </p:tgtEl>
                                        <p:attrNameLst>
                                          <p:attrName>ppt_h</p:attrName>
                                        </p:attrNameLst>
                                      </p:cBhvr>
                                      <p:tavLst>
                                        <p:tav tm="0">
                                          <p:val>
                                            <p:strVal val="#ppt_h"/>
                                          </p:val>
                                        </p:tav>
                                        <p:tav tm="100000">
                                          <p:val>
                                            <p:strVal val="#ppt_h"/>
                                          </p:val>
                                        </p:tav>
                                      </p:tavLst>
                                    </p:anim>
                                    <p:animEffect transition="in" filter="fade">
                                      <p:cBhvr>
                                        <p:cTn id="9" dur="1000"/>
                                        <p:tgtEl>
                                          <p:spTgt spid="11878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18787">
                                            <p:txEl>
                                              <p:pRg st="0" end="0"/>
                                            </p:txEl>
                                          </p:spTgt>
                                        </p:tgtEl>
                                        <p:attrNameLst>
                                          <p:attrName>style.visibility</p:attrName>
                                        </p:attrNameLst>
                                      </p:cBhvr>
                                      <p:to>
                                        <p:strVal val="visible"/>
                                      </p:to>
                                    </p:set>
                                    <p:anim calcmode="lin" valueType="num">
                                      <p:cBhvr>
                                        <p:cTn id="14" dur="1000" fill="hold"/>
                                        <p:tgtEl>
                                          <p:spTgt spid="11878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1878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1878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18787">
                                            <p:txEl>
                                              <p:pRg st="1" end="1"/>
                                            </p:txEl>
                                          </p:spTgt>
                                        </p:tgtEl>
                                        <p:attrNameLst>
                                          <p:attrName>style.visibility</p:attrName>
                                        </p:attrNameLst>
                                      </p:cBhvr>
                                      <p:to>
                                        <p:strVal val="visible"/>
                                      </p:to>
                                    </p:set>
                                    <p:anim calcmode="lin" valueType="num">
                                      <p:cBhvr>
                                        <p:cTn id="21" dur="1000" fill="hold"/>
                                        <p:tgtEl>
                                          <p:spTgt spid="118787">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1878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1878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18787">
                                            <p:txEl>
                                              <p:pRg st="2" end="2"/>
                                            </p:txEl>
                                          </p:spTgt>
                                        </p:tgtEl>
                                        <p:attrNameLst>
                                          <p:attrName>style.visibility</p:attrName>
                                        </p:attrNameLst>
                                      </p:cBhvr>
                                      <p:to>
                                        <p:strVal val="visible"/>
                                      </p:to>
                                    </p:set>
                                    <p:anim calcmode="lin" valueType="num">
                                      <p:cBhvr>
                                        <p:cTn id="28" dur="1000" fill="hold"/>
                                        <p:tgtEl>
                                          <p:spTgt spid="118787">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11878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18787">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18787">
                                            <p:txEl>
                                              <p:pRg st="3" end="3"/>
                                            </p:txEl>
                                          </p:spTgt>
                                        </p:tgtEl>
                                        <p:attrNameLst>
                                          <p:attrName>style.visibility</p:attrName>
                                        </p:attrNameLst>
                                      </p:cBhvr>
                                      <p:to>
                                        <p:strVal val="visible"/>
                                      </p:to>
                                    </p:set>
                                    <p:anim calcmode="lin" valueType="num">
                                      <p:cBhvr>
                                        <p:cTn id="35" dur="1000" fill="hold"/>
                                        <p:tgtEl>
                                          <p:spTgt spid="118787">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118787">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18787">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118787">
                                            <p:txEl>
                                              <p:pRg st="4" end="4"/>
                                            </p:txEl>
                                          </p:spTgt>
                                        </p:tgtEl>
                                        <p:attrNameLst>
                                          <p:attrName>style.visibility</p:attrName>
                                        </p:attrNameLst>
                                      </p:cBhvr>
                                      <p:to>
                                        <p:strVal val="visible"/>
                                      </p:to>
                                    </p:set>
                                    <p:anim calcmode="lin" valueType="num">
                                      <p:cBhvr>
                                        <p:cTn id="42" dur="1000" fill="hold"/>
                                        <p:tgtEl>
                                          <p:spTgt spid="118787">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118787">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18787">
                                            <p:txEl>
                                              <p:pRg st="4" end="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118787">
                                            <p:txEl>
                                              <p:pRg st="5" end="5"/>
                                            </p:txEl>
                                          </p:spTgt>
                                        </p:tgtEl>
                                        <p:attrNameLst>
                                          <p:attrName>style.visibility</p:attrName>
                                        </p:attrNameLst>
                                      </p:cBhvr>
                                      <p:to>
                                        <p:strVal val="visible"/>
                                      </p:to>
                                    </p:set>
                                    <p:anim calcmode="lin" valueType="num">
                                      <p:cBhvr>
                                        <p:cTn id="49" dur="1000" fill="hold"/>
                                        <p:tgtEl>
                                          <p:spTgt spid="118787">
                                            <p:txEl>
                                              <p:pRg st="5" end="5"/>
                                            </p:txEl>
                                          </p:spTgt>
                                        </p:tgtEl>
                                        <p:attrNameLst>
                                          <p:attrName>ppt_w</p:attrName>
                                        </p:attrNameLst>
                                      </p:cBhvr>
                                      <p:tavLst>
                                        <p:tav tm="0">
                                          <p:val>
                                            <p:strVal val="#ppt_w+.3"/>
                                          </p:val>
                                        </p:tav>
                                        <p:tav tm="100000">
                                          <p:val>
                                            <p:strVal val="#ppt_w"/>
                                          </p:val>
                                        </p:tav>
                                      </p:tavLst>
                                    </p:anim>
                                    <p:anim calcmode="lin" valueType="num">
                                      <p:cBhvr>
                                        <p:cTn id="50" dur="1000" fill="hold"/>
                                        <p:tgtEl>
                                          <p:spTgt spid="118787">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118787">
                                            <p:txEl>
                                              <p:pRg st="5" end="5"/>
                                            </p:tx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18788"/>
                                        </p:tgtEl>
                                        <p:attrNameLst>
                                          <p:attrName>style.visibility</p:attrName>
                                        </p:attrNameLst>
                                      </p:cBhvr>
                                      <p:to>
                                        <p:strVal val="visible"/>
                                      </p:to>
                                    </p:set>
                                    <p:animEffect transition="in" filter="dissolve">
                                      <p:cBhvr>
                                        <p:cTn id="54" dur="500"/>
                                        <p:tgtEl>
                                          <p:spTgt spid="118788"/>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18789">
                                            <p:txEl>
                                              <p:pRg st="0" end="0"/>
                                            </p:txEl>
                                          </p:spTgt>
                                        </p:tgtEl>
                                        <p:attrNameLst>
                                          <p:attrName>style.visibility</p:attrName>
                                        </p:attrNameLst>
                                      </p:cBhvr>
                                      <p:to>
                                        <p:strVal val="visible"/>
                                      </p:to>
                                    </p:set>
                                    <p:animEffect transition="in" filter="dissolve">
                                      <p:cBhvr>
                                        <p:cTn id="59" dur="500"/>
                                        <p:tgtEl>
                                          <p:spTgt spid="1187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bldP spid="118788" grpId="0"/>
      <p:bldP spid="118789"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5" name="Rectangle 3"/>
          <p:cNvSpPr>
            <a:spLocks noGrp="1" noChangeArrowheads="1"/>
          </p:cNvSpPr>
          <p:nvPr>
            <p:ph type="body" idx="1"/>
          </p:nvPr>
        </p:nvSpPr>
        <p:spPr>
          <a:xfrm>
            <a:off x="611188" y="1773238"/>
            <a:ext cx="8075612" cy="4543425"/>
          </a:xfrm>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accent2"/>
                </a:solidFill>
                <a:miter lim="800000"/>
                <a:headEnd/>
                <a:tailEnd/>
              </a14:hiddenLine>
            </a:ext>
          </a:extLst>
        </p:spPr>
        <p:txBody>
          <a:bodyPr/>
          <a:lstStyle/>
          <a:p>
            <a:pPr>
              <a:lnSpc>
                <a:spcPct val="80000"/>
              </a:lnSpc>
              <a:buFont typeface="Wingdings" pitchFamily="2" charset="2"/>
              <a:buNone/>
            </a:pPr>
            <a:r>
              <a:rPr lang="en-US" altLang="ru-RU" b="1">
                <a:solidFill>
                  <a:schemeClr val="accent2"/>
                </a:solidFill>
                <a:latin typeface="Garamond" pitchFamily="18" charset="0"/>
              </a:rPr>
              <a:t>3. Dyspnea ( 60% of cases ):</a:t>
            </a:r>
          </a:p>
          <a:p>
            <a:pPr>
              <a:lnSpc>
                <a:spcPct val="80000"/>
              </a:lnSpc>
              <a:buClr>
                <a:schemeClr val="tx1"/>
              </a:buClr>
              <a:buFont typeface="Wingdings" pitchFamily="2" charset="2"/>
              <a:buChar char="Ø"/>
            </a:pPr>
            <a:r>
              <a:rPr lang="en-US" altLang="ru-RU" sz="2400">
                <a:latin typeface="Garamond" pitchFamily="18" charset="0"/>
              </a:rPr>
              <a:t>reflect occlusion of a large bronchus resulting in collapse of a lobe of the lung or development of pleural effusion</a:t>
            </a:r>
          </a:p>
          <a:p>
            <a:pPr>
              <a:lnSpc>
                <a:spcPct val="80000"/>
              </a:lnSpc>
              <a:buFont typeface="Wingdings" pitchFamily="2" charset="2"/>
              <a:buNone/>
            </a:pPr>
            <a:endParaRPr lang="en-US" altLang="ru-RU" sz="2400" b="1">
              <a:solidFill>
                <a:schemeClr val="accent2"/>
              </a:solidFill>
              <a:latin typeface="Garamond" pitchFamily="18" charset="0"/>
            </a:endParaRPr>
          </a:p>
          <a:p>
            <a:pPr>
              <a:lnSpc>
                <a:spcPct val="80000"/>
              </a:lnSpc>
              <a:buFont typeface="Wingdings" pitchFamily="2" charset="2"/>
              <a:buNone/>
            </a:pPr>
            <a:r>
              <a:rPr lang="en-US" altLang="ru-RU" b="1">
                <a:solidFill>
                  <a:schemeClr val="accent2"/>
                </a:solidFill>
                <a:latin typeface="Garamond" pitchFamily="18" charset="0"/>
              </a:rPr>
              <a:t>4. Pleural pain :</a:t>
            </a:r>
          </a:p>
          <a:p>
            <a:pPr>
              <a:lnSpc>
                <a:spcPct val="80000"/>
              </a:lnSpc>
              <a:buClr>
                <a:schemeClr val="tx1"/>
              </a:buClr>
              <a:buFont typeface="Wingdings" pitchFamily="2" charset="2"/>
              <a:buChar char="Ø"/>
            </a:pPr>
            <a:r>
              <a:rPr lang="en-US" altLang="ru-RU" sz="2400">
                <a:latin typeface="Garamond" pitchFamily="18" charset="0"/>
              </a:rPr>
              <a:t>reflect malignant invasion of the pleura or reflect infection distal to a tumor (witch is recurrent and fail to resolve)</a:t>
            </a:r>
          </a:p>
          <a:p>
            <a:pPr>
              <a:lnSpc>
                <a:spcPct val="80000"/>
              </a:lnSpc>
              <a:buClr>
                <a:schemeClr val="tx1"/>
              </a:buClr>
              <a:buFont typeface="Wingdings" pitchFamily="2" charset="2"/>
              <a:buNone/>
            </a:pPr>
            <a:r>
              <a:rPr lang="en-US" altLang="ru-RU"/>
              <a:t>    </a:t>
            </a:r>
          </a:p>
        </p:txBody>
      </p:sp>
      <p:sp>
        <p:nvSpPr>
          <p:cNvPr id="120836" name="Rectangle 4"/>
          <p:cNvSpPr>
            <a:spLocks noGrp="1" noChangeArrowheads="1"/>
          </p:cNvSpPr>
          <p:nvPr>
            <p:ph type="title"/>
          </p:nvPr>
        </p:nvSpPr>
        <p:spPr>
          <a:noFill/>
          <a:ln/>
        </p:spPr>
        <p:txBody>
          <a:bodyPr/>
          <a:lstStyle/>
          <a:p>
            <a:r>
              <a:rPr lang="en-US" altLang="ru-RU" sz="3800" b="1">
                <a:latin typeface="Garamond" pitchFamily="18" charset="0"/>
              </a:rPr>
              <a:t>Local effects of tumor within the bronchus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fade">
                                      <p:cBhvr>
                                        <p:cTn id="7" dur="1000">
                                          <p:stCondLst>
                                            <p:cond delay="0"/>
                                          </p:stCondLst>
                                        </p:cTn>
                                        <p:tgtEl>
                                          <p:spTgt spid="120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fade">
                                      <p:cBhvr>
                                        <p:cTn id="12" dur="1000">
                                          <p:stCondLst>
                                            <p:cond delay="0"/>
                                          </p:stCondLst>
                                        </p:cTn>
                                        <p:tgtEl>
                                          <p:spTgt spid="1208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0835">
                                            <p:txEl>
                                              <p:pRg st="3" end="3"/>
                                            </p:txEl>
                                          </p:spTgt>
                                        </p:tgtEl>
                                        <p:attrNameLst>
                                          <p:attrName>style.visibility</p:attrName>
                                        </p:attrNameLst>
                                      </p:cBhvr>
                                      <p:to>
                                        <p:strVal val="visible"/>
                                      </p:to>
                                    </p:set>
                                    <p:animEffect transition="in" filter="fade">
                                      <p:cBhvr>
                                        <p:cTn id="17" dur="1000">
                                          <p:stCondLst>
                                            <p:cond delay="0"/>
                                          </p:stCondLst>
                                        </p:cTn>
                                        <p:tgtEl>
                                          <p:spTgt spid="1208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835">
                                            <p:txEl>
                                              <p:pRg st="4" end="4"/>
                                            </p:txEl>
                                          </p:spTgt>
                                        </p:tgtEl>
                                        <p:attrNameLst>
                                          <p:attrName>style.visibility</p:attrName>
                                        </p:attrNameLst>
                                      </p:cBhvr>
                                      <p:to>
                                        <p:strVal val="visible"/>
                                      </p:to>
                                    </p:set>
                                    <p:animEffect transition="in" filter="fade">
                                      <p:cBhvr>
                                        <p:cTn id="22" dur="1000">
                                          <p:stCondLst>
                                            <p:cond delay="0"/>
                                          </p:stCondLst>
                                        </p:cTn>
                                        <p:tgtEl>
                                          <p:spTgt spid="1208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0835">
                                            <p:txEl>
                                              <p:pRg st="5" end="5"/>
                                            </p:txEl>
                                          </p:spTgt>
                                        </p:tgtEl>
                                        <p:attrNameLst>
                                          <p:attrName>style.visibility</p:attrName>
                                        </p:attrNameLst>
                                      </p:cBhvr>
                                      <p:to>
                                        <p:strVal val="visible"/>
                                      </p:to>
                                    </p:set>
                                    <p:animEffect transition="in" filter="fade">
                                      <p:cBhvr>
                                        <p:cTn id="27" dur="1000">
                                          <p:stCondLst>
                                            <p:cond delay="0"/>
                                          </p:stCondLst>
                                        </p:cTn>
                                        <p:tgtEl>
                                          <p:spTgt spid="120835">
                                            <p:txEl>
                                              <p:pRg st="5" end="5"/>
                                            </p:txEl>
                                          </p:spTgt>
                                        </p:tgtEl>
                                      </p:cBhvr>
                                    </p:animEffect>
                                  </p:childTnLst>
                                </p:cTn>
                              </p:par>
                              <p:par>
                                <p:cTn id="28" presetID="50" presetClass="entr" presetSubtype="0" decel="100000" fill="hold" grpId="0" nodeType="withEffect">
                                  <p:stCondLst>
                                    <p:cond delay="0"/>
                                  </p:stCondLst>
                                  <p:childTnLst>
                                    <p:set>
                                      <p:cBhvr>
                                        <p:cTn id="29" dur="1" fill="hold">
                                          <p:stCondLst>
                                            <p:cond delay="0"/>
                                          </p:stCondLst>
                                        </p:cTn>
                                        <p:tgtEl>
                                          <p:spTgt spid="120836"/>
                                        </p:tgtEl>
                                        <p:attrNameLst>
                                          <p:attrName>style.visibility</p:attrName>
                                        </p:attrNameLst>
                                      </p:cBhvr>
                                      <p:to>
                                        <p:strVal val="visible"/>
                                      </p:to>
                                    </p:set>
                                    <p:anim calcmode="lin" valueType="num">
                                      <p:cBhvr>
                                        <p:cTn id="30" dur="1000" fill="hold"/>
                                        <p:tgtEl>
                                          <p:spTgt spid="120836"/>
                                        </p:tgtEl>
                                        <p:attrNameLst>
                                          <p:attrName>ppt_w</p:attrName>
                                        </p:attrNameLst>
                                      </p:cBhvr>
                                      <p:tavLst>
                                        <p:tav tm="0">
                                          <p:val>
                                            <p:strVal val="#ppt_w+.3"/>
                                          </p:val>
                                        </p:tav>
                                        <p:tav tm="100000">
                                          <p:val>
                                            <p:strVal val="#ppt_w"/>
                                          </p:val>
                                        </p:tav>
                                      </p:tavLst>
                                    </p:anim>
                                    <p:anim calcmode="lin" valueType="num">
                                      <p:cBhvr>
                                        <p:cTn id="31" dur="1000" fill="hold"/>
                                        <p:tgtEl>
                                          <p:spTgt spid="120836"/>
                                        </p:tgtEl>
                                        <p:attrNameLst>
                                          <p:attrName>ppt_h</p:attrName>
                                        </p:attrNameLst>
                                      </p:cBhvr>
                                      <p:tavLst>
                                        <p:tav tm="0">
                                          <p:val>
                                            <p:strVal val="#ppt_h"/>
                                          </p:val>
                                        </p:tav>
                                        <p:tav tm="100000">
                                          <p:val>
                                            <p:strVal val="#ppt_h"/>
                                          </p:val>
                                        </p:tav>
                                      </p:tavLst>
                                    </p:anim>
                                    <p:animEffect transition="in" filter="fade">
                                      <p:cBhvr>
                                        <p:cTn id="32" dur="1000"/>
                                        <p:tgtEl>
                                          <p:spTgt spid="12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P spid="1208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pPr algn="ctr"/>
            <a:r>
              <a:rPr lang="en-US" altLang="ru-RU" sz="3800" b="1">
                <a:latin typeface="Garamond" pitchFamily="18" charset="0"/>
              </a:rPr>
              <a:t>Syndromes/Symptoms </a:t>
            </a:r>
            <a:br>
              <a:rPr lang="en-US" altLang="ru-RU" sz="3800" b="1">
                <a:latin typeface="Garamond" pitchFamily="18" charset="0"/>
              </a:rPr>
            </a:br>
            <a:r>
              <a:rPr lang="en-US" altLang="ru-RU" sz="3800" b="1">
                <a:latin typeface="Garamond" pitchFamily="18" charset="0"/>
              </a:rPr>
              <a:t>secondary to regional metastases:</a:t>
            </a:r>
          </a:p>
        </p:txBody>
      </p:sp>
      <p:sp>
        <p:nvSpPr>
          <p:cNvPr id="101379" name="Rectangle 3"/>
          <p:cNvSpPr>
            <a:spLocks noGrp="1" noChangeArrowheads="1"/>
          </p:cNvSpPr>
          <p:nvPr>
            <p:ph type="body" idx="4294967295"/>
          </p:nvPr>
        </p:nvSpPr>
        <p:spPr/>
        <p:txBody>
          <a:bodyPr/>
          <a:lstStyle/>
          <a:p>
            <a:pPr lvl="1"/>
            <a:r>
              <a:rPr lang="en-US" altLang="ru-RU">
                <a:latin typeface="Garamond" pitchFamily="18" charset="0"/>
              </a:rPr>
              <a:t>Esophageal compression </a:t>
            </a:r>
            <a:r>
              <a:rPr lang="en-US" altLang="ru-RU">
                <a:latin typeface="Garamond" pitchFamily="18" charset="0"/>
                <a:sym typeface="Monotype Sorts" pitchFamily="2" charset="2"/>
              </a:rPr>
              <a:t></a:t>
            </a:r>
            <a:r>
              <a:rPr lang="en-US" altLang="ru-RU">
                <a:latin typeface="Garamond" pitchFamily="18" charset="0"/>
              </a:rPr>
              <a:t> dysphagia</a:t>
            </a:r>
          </a:p>
          <a:p>
            <a:pPr lvl="1"/>
            <a:r>
              <a:rPr lang="en-US" altLang="ru-RU">
                <a:latin typeface="Garamond" pitchFamily="18" charset="0"/>
              </a:rPr>
              <a:t>Laryngeal nerve paralysis </a:t>
            </a:r>
            <a:r>
              <a:rPr lang="en-US" altLang="ru-RU">
                <a:latin typeface="Garamond" pitchFamily="18" charset="0"/>
                <a:sym typeface="Monotype Sorts" pitchFamily="2" charset="2"/>
              </a:rPr>
              <a:t> </a:t>
            </a:r>
            <a:r>
              <a:rPr lang="en-US" altLang="ru-RU">
                <a:latin typeface="Garamond" pitchFamily="18" charset="0"/>
              </a:rPr>
              <a:t>hoarseness</a:t>
            </a:r>
          </a:p>
          <a:p>
            <a:pPr lvl="1"/>
            <a:r>
              <a:rPr lang="en-US" altLang="ru-RU">
                <a:latin typeface="Garamond" pitchFamily="18" charset="0"/>
              </a:rPr>
              <a:t>Symptomatic nerve paralysis </a:t>
            </a:r>
            <a:r>
              <a:rPr lang="en-US" altLang="ru-RU">
                <a:latin typeface="Garamond" pitchFamily="18" charset="0"/>
                <a:sym typeface="Monotype Sorts" pitchFamily="2" charset="2"/>
              </a:rPr>
              <a:t> </a:t>
            </a:r>
            <a:r>
              <a:rPr lang="en-US" altLang="ru-RU">
                <a:latin typeface="Garamond" pitchFamily="18" charset="0"/>
              </a:rPr>
              <a:t>Horner’s syndrome</a:t>
            </a:r>
          </a:p>
          <a:p>
            <a:pPr lvl="1"/>
            <a:r>
              <a:rPr lang="en-US" altLang="ru-RU">
                <a:latin typeface="Garamond" pitchFamily="18" charset="0"/>
              </a:rPr>
              <a:t>Cervical/thoracic nerve invasion </a:t>
            </a:r>
            <a:r>
              <a:rPr lang="en-US" altLang="ru-RU">
                <a:latin typeface="Garamond" pitchFamily="18" charset="0"/>
                <a:sym typeface="Monotype Sorts" pitchFamily="2" charset="2"/>
              </a:rPr>
              <a:t> </a:t>
            </a:r>
            <a:r>
              <a:rPr lang="en-US" altLang="ru-RU">
                <a:latin typeface="Garamond" pitchFamily="18" charset="0"/>
              </a:rPr>
              <a:t>Pancoast syndrome</a:t>
            </a:r>
          </a:p>
          <a:p>
            <a:pPr lvl="1"/>
            <a:r>
              <a:rPr lang="en-US" altLang="ru-RU">
                <a:latin typeface="Garamond" pitchFamily="18" charset="0"/>
              </a:rPr>
              <a:t>Lymphatic obstruction </a:t>
            </a:r>
            <a:r>
              <a:rPr lang="en-US" altLang="ru-RU">
                <a:latin typeface="Garamond" pitchFamily="18" charset="0"/>
                <a:sym typeface="Monotype Sorts" pitchFamily="2" charset="2"/>
              </a:rPr>
              <a:t> </a:t>
            </a:r>
            <a:r>
              <a:rPr lang="en-US" altLang="ru-RU">
                <a:latin typeface="Garamond" pitchFamily="18" charset="0"/>
              </a:rPr>
              <a:t>pleural effusion</a:t>
            </a:r>
          </a:p>
          <a:p>
            <a:pPr lvl="1"/>
            <a:r>
              <a:rPr lang="en-US" altLang="ru-RU">
                <a:latin typeface="Garamond" pitchFamily="18" charset="0"/>
              </a:rPr>
              <a:t>Vascular obstruction </a:t>
            </a:r>
            <a:r>
              <a:rPr lang="en-US" altLang="ru-RU">
                <a:latin typeface="Garamond" pitchFamily="18" charset="0"/>
                <a:sym typeface="Monotype Sorts" pitchFamily="2" charset="2"/>
              </a:rPr>
              <a:t></a:t>
            </a:r>
            <a:r>
              <a:rPr lang="en-US" altLang="ru-RU">
                <a:latin typeface="Garamond" pitchFamily="18" charset="0"/>
              </a:rPr>
              <a:t> SVC syndrome</a:t>
            </a:r>
          </a:p>
          <a:p>
            <a:pPr lvl="1"/>
            <a:r>
              <a:rPr lang="en-US" altLang="ru-RU">
                <a:latin typeface="Garamond" pitchFamily="18" charset="0"/>
              </a:rPr>
              <a:t>Pericardial/cardiac extension </a:t>
            </a:r>
            <a:r>
              <a:rPr lang="en-US" altLang="ru-RU">
                <a:latin typeface="Garamond" pitchFamily="18" charset="0"/>
                <a:sym typeface="Monotype Sorts" pitchFamily="2" charset="2"/>
              </a:rPr>
              <a:t></a:t>
            </a:r>
            <a:r>
              <a:rPr lang="en-US" altLang="ru-RU">
                <a:latin typeface="Garamond" pitchFamily="18" charset="0"/>
              </a:rPr>
              <a:t> effusion, tamponade</a:t>
            </a:r>
          </a:p>
          <a:p>
            <a:endParaRPr lang="en-US" altLang="ru-RU">
              <a:latin typeface="Garamond"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68313" y="0"/>
            <a:ext cx="4475162" cy="1143000"/>
          </a:xfrm>
        </p:spPr>
        <p:txBody>
          <a:bodyPr/>
          <a:lstStyle/>
          <a:p>
            <a:r>
              <a:rPr lang="en-US" altLang="ru-RU" b="1">
                <a:latin typeface="Garamond" pitchFamily="18" charset="0"/>
              </a:rPr>
              <a:t>Pancoast tumour</a:t>
            </a:r>
            <a:endParaRPr lang="ru-RU" altLang="ru-RU" b="1">
              <a:latin typeface="Garamond" pitchFamily="18" charset="0"/>
            </a:endParaRPr>
          </a:p>
        </p:txBody>
      </p:sp>
      <p:sp>
        <p:nvSpPr>
          <p:cNvPr id="73731" name="Rectangle 3"/>
          <p:cNvSpPr>
            <a:spLocks noGrp="1" noChangeArrowheads="1"/>
          </p:cNvSpPr>
          <p:nvPr>
            <p:ph type="body" sz="half" idx="1"/>
          </p:nvPr>
        </p:nvSpPr>
        <p:spPr>
          <a:xfrm>
            <a:off x="250825" y="981075"/>
            <a:ext cx="4752975" cy="5505450"/>
          </a:xfrm>
        </p:spPr>
        <p:txBody>
          <a:bodyPr/>
          <a:lstStyle/>
          <a:p>
            <a:r>
              <a:rPr lang="ru-RU" altLang="ru-RU" sz="2200" b="1">
                <a:latin typeface="Garamond" pitchFamily="18" charset="0"/>
              </a:rPr>
              <a:t>Pancoast tumor, </a:t>
            </a:r>
            <a:r>
              <a:rPr lang="ru-RU" altLang="ru-RU" sz="2200">
                <a:latin typeface="Garamond" pitchFamily="18" charset="0"/>
              </a:rPr>
              <a:t>also called a pulmonary sulcus tumor or superior sulcus tumor,</a:t>
            </a:r>
            <a:r>
              <a:rPr lang="ru-RU" altLang="ru-RU" sz="2200" b="1">
                <a:latin typeface="Garamond" pitchFamily="18" charset="0"/>
              </a:rPr>
              <a:t> is a tumor of the pulmonary apex.</a:t>
            </a:r>
            <a:r>
              <a:rPr lang="ru-RU" altLang="ru-RU" sz="2200">
                <a:latin typeface="Garamond" pitchFamily="18" charset="0"/>
              </a:rPr>
              <a:t> Most Pancoast tumors are non-small cell cancers. In progressive cases, the brachial plexus is also affected, causing pain and weakness in the muscles of the arm and hand. The tumor can also compress the right recurrent laryngeal nerve, and from this a hoarse voice and bovine cough may occur. </a:t>
            </a:r>
          </a:p>
          <a:p>
            <a:r>
              <a:rPr lang="en-US" altLang="ru-RU" sz="2200" b="1">
                <a:latin typeface="Garamond" pitchFamily="18" charset="0"/>
              </a:rPr>
              <a:t>Horner</a:t>
            </a:r>
            <a:r>
              <a:rPr lang="en-US" altLang="ru-RU" sz="2200" b="1">
                <a:latin typeface="Garamond" pitchFamily="18" charset="0"/>
                <a:cs typeface="Arial" charset="0"/>
              </a:rPr>
              <a:t>'</a:t>
            </a:r>
            <a:r>
              <a:rPr lang="en-US" altLang="ru-RU" sz="2200" b="1">
                <a:latin typeface="Garamond" pitchFamily="18" charset="0"/>
              </a:rPr>
              <a:t>s syndrome (ptosis, myosis and anhydrosis, enophtalmus)</a:t>
            </a:r>
            <a:r>
              <a:rPr lang="en-US" altLang="ru-RU" sz="2200">
                <a:latin typeface="Garamond" pitchFamily="18" charset="0"/>
              </a:rPr>
              <a:t> due to infiltration of the cervical sympathetic chain.</a:t>
            </a:r>
          </a:p>
        </p:txBody>
      </p:sp>
      <p:pic>
        <p:nvPicPr>
          <p:cNvPr id="73733" name="Picture 5" descr="230px-Pancoast_Tumor_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3800" y="476250"/>
            <a:ext cx="39243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735" name="Rectangle 7"/>
          <p:cNvSpPr>
            <a:spLocks noChangeArrowheads="1"/>
          </p:cNvSpPr>
          <p:nvPr/>
        </p:nvSpPr>
        <p:spPr bwMode="auto">
          <a:xfrm>
            <a:off x="5219700" y="4365625"/>
            <a:ext cx="3748088"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ru-RU" sz="2400" b="0">
                <a:latin typeface="Garamond" pitchFamily="18" charset="0"/>
              </a:rPr>
              <a:t>P</a:t>
            </a:r>
            <a:r>
              <a:rPr lang="ru-RU" altLang="ru-RU" sz="2400" b="0">
                <a:latin typeface="Garamond" pitchFamily="18" charset="0"/>
              </a:rPr>
              <a:t>ancoast tumor is an apical tumor that is typically found in conjunction with a smoking history.</a:t>
            </a:r>
            <a:r>
              <a:rPr lang="ru-RU" altLang="ru-RU" sz="2400">
                <a:latin typeface="Garamond" pitchFamily="18" charset="0"/>
              </a:rPr>
              <a:t> </a:t>
            </a:r>
            <a:endParaRPr lang="en-US" altLang="ru-RU" sz="2400">
              <a:latin typeface="Garamond"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ltLang="ru-RU" sz="3800" b="1">
                <a:latin typeface="Garamond" pitchFamily="18" charset="0"/>
              </a:rPr>
              <a:t>Superior vena cava obstruction.</a:t>
            </a:r>
            <a:br>
              <a:rPr lang="en-US" altLang="ru-RU" sz="3800" b="1">
                <a:latin typeface="Garamond" pitchFamily="18" charset="0"/>
              </a:rPr>
            </a:br>
            <a:r>
              <a:rPr lang="en-US" altLang="ru-RU" sz="3800" b="1">
                <a:latin typeface="Garamond" pitchFamily="18" charset="0"/>
              </a:rPr>
              <a:t>Causes:</a:t>
            </a:r>
            <a:r>
              <a:rPr lang="en-US" altLang="ru-RU" sz="3800"/>
              <a:t> </a:t>
            </a:r>
            <a:endParaRPr lang="ru-RU" altLang="ru-RU" sz="3800"/>
          </a:p>
        </p:txBody>
      </p:sp>
      <p:sp>
        <p:nvSpPr>
          <p:cNvPr id="75779" name="Rectangle 3"/>
          <p:cNvSpPr>
            <a:spLocks noGrp="1" noChangeArrowheads="1"/>
          </p:cNvSpPr>
          <p:nvPr>
            <p:ph type="body" idx="1"/>
          </p:nvPr>
        </p:nvSpPr>
        <p:spPr>
          <a:xfrm>
            <a:off x="457200" y="1600200"/>
            <a:ext cx="8229600" cy="4852988"/>
          </a:xfrm>
        </p:spPr>
        <p:txBody>
          <a:bodyPr/>
          <a:lstStyle/>
          <a:p>
            <a:pPr>
              <a:lnSpc>
                <a:spcPct val="90000"/>
              </a:lnSpc>
            </a:pPr>
            <a:r>
              <a:rPr lang="en-US" altLang="ru-RU" sz="2000" b="1">
                <a:latin typeface="Garamond" pitchFamily="18" charset="0"/>
              </a:rPr>
              <a:t>Primary malignant disease: </a:t>
            </a:r>
          </a:p>
          <a:p>
            <a:pPr>
              <a:lnSpc>
                <a:spcPct val="90000"/>
              </a:lnSpc>
            </a:pPr>
            <a:r>
              <a:rPr lang="en-US" altLang="ru-RU" sz="2000">
                <a:latin typeface="Garamond" pitchFamily="18" charset="0"/>
              </a:rPr>
              <a:t>Lung cancer (more likely SCC)</a:t>
            </a:r>
          </a:p>
          <a:p>
            <a:pPr>
              <a:lnSpc>
                <a:spcPct val="90000"/>
              </a:lnSpc>
            </a:pPr>
            <a:r>
              <a:rPr lang="en-US" altLang="ru-RU" sz="2000">
                <a:latin typeface="Garamond" pitchFamily="18" charset="0"/>
              </a:rPr>
              <a:t>Lymphoma</a:t>
            </a:r>
          </a:p>
          <a:p>
            <a:pPr>
              <a:lnSpc>
                <a:spcPct val="90000"/>
              </a:lnSpc>
            </a:pPr>
            <a:r>
              <a:rPr lang="en-US" altLang="ru-RU" sz="2000">
                <a:latin typeface="Garamond" pitchFamily="18" charset="0"/>
              </a:rPr>
              <a:t>Thymoma</a:t>
            </a:r>
          </a:p>
          <a:p>
            <a:pPr>
              <a:lnSpc>
                <a:spcPct val="90000"/>
              </a:lnSpc>
            </a:pPr>
            <a:r>
              <a:rPr lang="en-US" altLang="ru-RU" sz="2000">
                <a:latin typeface="Garamond" pitchFamily="18" charset="0"/>
              </a:rPr>
              <a:t>Germ cell tumours arising in the mediastinum</a:t>
            </a:r>
          </a:p>
          <a:p>
            <a:pPr>
              <a:lnSpc>
                <a:spcPct val="90000"/>
              </a:lnSpc>
            </a:pPr>
            <a:r>
              <a:rPr lang="en-US" altLang="ru-RU" sz="2000" b="1">
                <a:latin typeface="Garamond" pitchFamily="18" charset="0"/>
              </a:rPr>
              <a:t>Secondary malignant disease:</a:t>
            </a:r>
          </a:p>
          <a:p>
            <a:pPr>
              <a:lnSpc>
                <a:spcPct val="90000"/>
              </a:lnSpc>
            </a:pPr>
            <a:r>
              <a:rPr lang="en-US" altLang="ru-RU" sz="2000">
                <a:latin typeface="Garamond" pitchFamily="18" charset="0"/>
              </a:rPr>
              <a:t>Mediastinal lymph nodes metastases due to solid tumours (breast cancer, lung cancer)</a:t>
            </a:r>
          </a:p>
          <a:p>
            <a:pPr>
              <a:lnSpc>
                <a:spcPct val="90000"/>
              </a:lnSpc>
            </a:pPr>
            <a:r>
              <a:rPr lang="en-US" altLang="ru-RU" sz="2000" b="1">
                <a:latin typeface="Garamond" pitchFamily="18" charset="0"/>
              </a:rPr>
              <a:t>Non-malignant causes:</a:t>
            </a:r>
          </a:p>
          <a:p>
            <a:pPr>
              <a:lnSpc>
                <a:spcPct val="90000"/>
              </a:lnSpc>
            </a:pPr>
            <a:r>
              <a:rPr lang="en-US" altLang="ru-RU" sz="2000">
                <a:latin typeface="Garamond" pitchFamily="18" charset="0"/>
              </a:rPr>
              <a:t>Infection</a:t>
            </a:r>
          </a:p>
          <a:p>
            <a:pPr>
              <a:lnSpc>
                <a:spcPct val="90000"/>
              </a:lnSpc>
            </a:pPr>
            <a:r>
              <a:rPr lang="en-US" altLang="ru-RU" sz="2000">
                <a:latin typeface="Garamond" pitchFamily="18" charset="0"/>
              </a:rPr>
              <a:t>Thrombosis</a:t>
            </a:r>
          </a:p>
          <a:p>
            <a:pPr>
              <a:lnSpc>
                <a:spcPct val="90000"/>
              </a:lnSpc>
            </a:pPr>
            <a:r>
              <a:rPr lang="en-US" altLang="ru-RU" sz="2000">
                <a:latin typeface="Garamond" pitchFamily="18" charset="0"/>
              </a:rPr>
              <a:t>Fibrosis after thoracic radiation  </a:t>
            </a:r>
          </a:p>
          <a:p>
            <a:pPr>
              <a:lnSpc>
                <a:spcPct val="90000"/>
              </a:lnSpc>
            </a:pPr>
            <a:endParaRPr lang="en-US" altLang="ru-RU" sz="2000">
              <a:latin typeface="Garamond" pitchFamily="18" charset="0"/>
            </a:endParaRPr>
          </a:p>
          <a:p>
            <a:pPr>
              <a:lnSpc>
                <a:spcPct val="90000"/>
              </a:lnSpc>
            </a:pPr>
            <a:endParaRPr lang="ru-RU" alt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11188" y="549275"/>
            <a:ext cx="7129462" cy="908050"/>
          </a:xfrm>
        </p:spPr>
        <p:txBody>
          <a:bodyPr/>
          <a:lstStyle/>
          <a:p>
            <a:r>
              <a:rPr lang="en-US" altLang="ru-RU" sz="3400" b="1">
                <a:latin typeface="Garamond" pitchFamily="18" charset="0"/>
              </a:rPr>
              <a:t>Etiology</a:t>
            </a:r>
            <a:endParaRPr lang="ru-RU" altLang="ru-RU" sz="3400" b="1">
              <a:latin typeface="Garamond" pitchFamily="18" charset="0"/>
            </a:endParaRPr>
          </a:p>
        </p:txBody>
      </p:sp>
      <p:sp>
        <p:nvSpPr>
          <p:cNvPr id="76803" name="Rectangle 3"/>
          <p:cNvSpPr>
            <a:spLocks noGrp="1" noChangeArrowheads="1"/>
          </p:cNvSpPr>
          <p:nvPr>
            <p:ph type="body" idx="1"/>
          </p:nvPr>
        </p:nvSpPr>
        <p:spPr>
          <a:xfrm>
            <a:off x="468313" y="1557338"/>
            <a:ext cx="8229600" cy="5545137"/>
          </a:xfrm>
        </p:spPr>
        <p:txBody>
          <a:bodyPr/>
          <a:lstStyle/>
          <a:p>
            <a:pPr>
              <a:lnSpc>
                <a:spcPct val="90000"/>
              </a:lnSpc>
            </a:pPr>
            <a:r>
              <a:rPr lang="en-US" altLang="ru-RU" sz="2400">
                <a:latin typeface="Garamond" pitchFamily="18" charset="0"/>
              </a:rPr>
              <a:t>Obstruction of the superior vena cava can be caused by extrinsic compression of the vessel, most commonly caused by malignancy, or blockage within the vessel lumen as in the cause of thrombosis.</a:t>
            </a:r>
          </a:p>
          <a:p>
            <a:pPr>
              <a:lnSpc>
                <a:spcPct val="90000"/>
              </a:lnSpc>
            </a:pPr>
            <a:r>
              <a:rPr lang="en-US" altLang="ru-RU" sz="2400">
                <a:latin typeface="Garamond" pitchFamily="18" charset="0"/>
              </a:rPr>
              <a:t>SVCO may be the first manifestation of malignancy.</a:t>
            </a:r>
          </a:p>
          <a:p>
            <a:pPr>
              <a:lnSpc>
                <a:spcPct val="90000"/>
              </a:lnSpc>
              <a:buFont typeface="Wingdings" pitchFamily="2" charset="2"/>
              <a:buNone/>
            </a:pPr>
            <a:r>
              <a:rPr lang="en-US" altLang="ru-RU" sz="2000">
                <a:latin typeface="Garamond" pitchFamily="18" charset="0"/>
              </a:rPr>
              <a:t>                                           </a:t>
            </a:r>
            <a:r>
              <a:rPr lang="en-US" altLang="ru-RU" b="1">
                <a:latin typeface="Garamond" pitchFamily="18" charset="0"/>
              </a:rPr>
              <a:t>Symptoms</a:t>
            </a:r>
          </a:p>
          <a:p>
            <a:pPr>
              <a:lnSpc>
                <a:spcPct val="90000"/>
              </a:lnSpc>
            </a:pPr>
            <a:r>
              <a:rPr lang="en-US" altLang="ru-RU" sz="2400">
                <a:latin typeface="Garamond" pitchFamily="18" charset="0"/>
              </a:rPr>
              <a:t>Shortness of breath</a:t>
            </a:r>
          </a:p>
          <a:p>
            <a:pPr>
              <a:lnSpc>
                <a:spcPct val="90000"/>
              </a:lnSpc>
            </a:pPr>
            <a:r>
              <a:rPr lang="en-US" altLang="ru-RU" sz="2400">
                <a:latin typeface="Garamond" pitchFamily="18" charset="0"/>
              </a:rPr>
              <a:t>Headache </a:t>
            </a:r>
          </a:p>
          <a:p>
            <a:pPr>
              <a:lnSpc>
                <a:spcPct val="90000"/>
              </a:lnSpc>
            </a:pPr>
            <a:r>
              <a:rPr lang="en-US" altLang="ru-RU" sz="2400">
                <a:latin typeface="Garamond" pitchFamily="18" charset="0"/>
              </a:rPr>
              <a:t>Swelling of the face and neck</a:t>
            </a:r>
          </a:p>
          <a:p>
            <a:pPr>
              <a:lnSpc>
                <a:spcPct val="90000"/>
              </a:lnSpc>
            </a:pPr>
            <a:r>
              <a:rPr lang="en-US" altLang="ru-RU" sz="2400">
                <a:latin typeface="Garamond" pitchFamily="18" charset="0"/>
              </a:rPr>
              <a:t>Dizziness and swelling of the arm or beast</a:t>
            </a:r>
          </a:p>
          <a:p>
            <a:pPr>
              <a:lnSpc>
                <a:spcPct val="90000"/>
              </a:lnSpc>
            </a:pPr>
            <a:r>
              <a:rPr lang="en-US" altLang="ru-RU" sz="2400">
                <a:latin typeface="Garamond" pitchFamily="18" charset="0"/>
              </a:rPr>
              <a:t>Distended veins on the neck and chest wall</a:t>
            </a:r>
          </a:p>
          <a:p>
            <a:pPr>
              <a:lnSpc>
                <a:spcPct val="90000"/>
              </a:lnSpc>
            </a:pPr>
            <a:r>
              <a:rPr lang="en-US" altLang="ru-RU" sz="2400">
                <a:latin typeface="Garamond" pitchFamily="18" charset="0"/>
              </a:rPr>
              <a:t>Raised jugular venous pressure  </a:t>
            </a:r>
          </a:p>
          <a:p>
            <a:pPr>
              <a:lnSpc>
                <a:spcPct val="90000"/>
              </a:lnSpc>
            </a:pPr>
            <a:endParaRPr lang="en-US" altLang="ru-RU" sz="2400">
              <a:latin typeface="Garamond" pitchFamily="18" charset="0"/>
            </a:endParaRPr>
          </a:p>
          <a:p>
            <a:pPr>
              <a:lnSpc>
                <a:spcPct val="90000"/>
              </a:lnSpc>
            </a:pPr>
            <a:endParaRPr lang="ru-RU" altLang="ru-RU" sz="2000">
              <a:latin typeface="Garamond"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a:xfrm>
            <a:off x="468313" y="549275"/>
            <a:ext cx="8229600" cy="1143000"/>
          </a:xfrm>
        </p:spPr>
        <p:txBody>
          <a:bodyPr/>
          <a:lstStyle/>
          <a:p>
            <a:r>
              <a:rPr lang="en-US" altLang="ru-RU" b="1">
                <a:latin typeface="Garamond" pitchFamily="18" charset="0"/>
              </a:rPr>
              <a:t>  Diagnosis</a:t>
            </a:r>
          </a:p>
        </p:txBody>
      </p:sp>
      <p:sp>
        <p:nvSpPr>
          <p:cNvPr id="99331" name="Rectangle 3"/>
          <p:cNvSpPr>
            <a:spLocks noGrp="1" noChangeArrowheads="1"/>
          </p:cNvSpPr>
          <p:nvPr>
            <p:ph type="body" idx="4294967295"/>
          </p:nvPr>
        </p:nvSpPr>
        <p:spPr>
          <a:xfrm>
            <a:off x="250825" y="1844675"/>
            <a:ext cx="8229600" cy="4525963"/>
          </a:xfrm>
        </p:spPr>
        <p:txBody>
          <a:bodyPr/>
          <a:lstStyle/>
          <a:p>
            <a:pPr>
              <a:lnSpc>
                <a:spcPct val="90000"/>
              </a:lnSpc>
            </a:pPr>
            <a:r>
              <a:rPr lang="en-US" altLang="ru-RU">
                <a:latin typeface="Garamond" pitchFamily="18" charset="0"/>
              </a:rPr>
              <a:t>History and Physical exam</a:t>
            </a:r>
          </a:p>
          <a:p>
            <a:pPr>
              <a:lnSpc>
                <a:spcPct val="90000"/>
              </a:lnSpc>
            </a:pPr>
            <a:r>
              <a:rPr lang="en-US" altLang="ru-RU">
                <a:latin typeface="Garamond" pitchFamily="18" charset="0"/>
              </a:rPr>
              <a:t>Diagnostic tests</a:t>
            </a:r>
          </a:p>
          <a:p>
            <a:pPr lvl="1">
              <a:lnSpc>
                <a:spcPct val="90000"/>
              </a:lnSpc>
            </a:pPr>
            <a:r>
              <a:rPr lang="en-US" altLang="ru-RU">
                <a:latin typeface="Garamond" pitchFamily="18" charset="0"/>
              </a:rPr>
              <a:t>Chest x-ray</a:t>
            </a:r>
          </a:p>
          <a:p>
            <a:pPr lvl="1">
              <a:lnSpc>
                <a:spcPct val="90000"/>
              </a:lnSpc>
            </a:pPr>
            <a:r>
              <a:rPr lang="en-US" altLang="ru-RU">
                <a:latin typeface="Garamond" pitchFamily="18" charset="0"/>
              </a:rPr>
              <a:t>Biopsy (bronchoscopy, needle biopsy)</a:t>
            </a:r>
          </a:p>
          <a:p>
            <a:pPr>
              <a:lnSpc>
                <a:spcPct val="90000"/>
              </a:lnSpc>
            </a:pPr>
            <a:r>
              <a:rPr lang="en-US" altLang="ru-RU">
                <a:latin typeface="Garamond" pitchFamily="18" charset="0"/>
              </a:rPr>
              <a:t>Staging tests</a:t>
            </a:r>
          </a:p>
          <a:p>
            <a:pPr lvl="1">
              <a:lnSpc>
                <a:spcPct val="90000"/>
              </a:lnSpc>
            </a:pPr>
            <a:r>
              <a:rPr lang="en-US" altLang="ru-RU">
                <a:latin typeface="Garamond" pitchFamily="18" charset="0"/>
              </a:rPr>
              <a:t>CT chest/abdomen</a:t>
            </a:r>
          </a:p>
          <a:p>
            <a:pPr lvl="1">
              <a:lnSpc>
                <a:spcPct val="90000"/>
              </a:lnSpc>
            </a:pPr>
            <a:r>
              <a:rPr lang="en-US" altLang="ru-RU">
                <a:latin typeface="Garamond" pitchFamily="18" charset="0"/>
              </a:rPr>
              <a:t>Bone scan</a:t>
            </a:r>
          </a:p>
          <a:p>
            <a:pPr lvl="1">
              <a:lnSpc>
                <a:spcPct val="90000"/>
              </a:lnSpc>
            </a:pPr>
            <a:r>
              <a:rPr lang="en-US" altLang="ru-RU">
                <a:latin typeface="Garamond" pitchFamily="18" charset="0"/>
              </a:rPr>
              <a:t>Bone marrow aspiration</a:t>
            </a:r>
          </a:p>
          <a:p>
            <a:pPr lvl="1">
              <a:lnSpc>
                <a:spcPct val="90000"/>
              </a:lnSpc>
            </a:pPr>
            <a:r>
              <a:rPr lang="en-US" altLang="ru-RU">
                <a:latin typeface="Garamond" pitchFamily="18" charset="0"/>
              </a:rPr>
              <a:t>PET scan</a:t>
            </a:r>
          </a:p>
          <a:p>
            <a:pPr lvl="1">
              <a:lnSpc>
                <a:spcPct val="90000"/>
              </a:lnSpc>
              <a:buFont typeface="Wingdings" pitchFamily="2" charset="2"/>
              <a:buNone/>
            </a:pPr>
            <a:endParaRPr lang="en-US" altLang="ru-RU">
              <a:latin typeface="Garamond" pitchFamily="18" charset="0"/>
            </a:endParaRPr>
          </a:p>
        </p:txBody>
      </p:sp>
      <p:pic>
        <p:nvPicPr>
          <p:cNvPr id="99332" name="Picture 4" descr="x_eb246cf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188913"/>
            <a:ext cx="3024187"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descr="imag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3429000"/>
            <a:ext cx="2154237"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23850" y="260350"/>
            <a:ext cx="8229600" cy="836613"/>
          </a:xfrm>
        </p:spPr>
        <p:txBody>
          <a:bodyPr/>
          <a:lstStyle/>
          <a:p>
            <a:r>
              <a:rPr lang="en-US" altLang="ru-RU" b="1">
                <a:solidFill>
                  <a:schemeClr val="tx1"/>
                </a:solidFill>
                <a:latin typeface="Garamond" pitchFamily="18" charset="0"/>
              </a:rPr>
              <a:t>Physical signs:</a:t>
            </a:r>
          </a:p>
        </p:txBody>
      </p:sp>
      <p:sp>
        <p:nvSpPr>
          <p:cNvPr id="133123" name="Rectangle 3"/>
          <p:cNvSpPr>
            <a:spLocks noGrp="1" noChangeArrowheads="1"/>
          </p:cNvSpPr>
          <p:nvPr>
            <p:ph type="body" idx="1"/>
          </p:nvPr>
        </p:nvSpPr>
        <p:spPr>
          <a:xfrm>
            <a:off x="914400" y="1125538"/>
            <a:ext cx="8229600" cy="1296987"/>
          </a:xfrm>
        </p:spPr>
        <p:txBody>
          <a:bodyPr/>
          <a:lstStyle/>
          <a:p>
            <a:pPr>
              <a:buClr>
                <a:schemeClr val="tx1"/>
              </a:buClr>
              <a:buFont typeface="Wingdings" pitchFamily="2" charset="2"/>
              <a:buNone/>
            </a:pPr>
            <a:r>
              <a:rPr lang="en-US" altLang="ru-RU" sz="2400">
                <a:latin typeface="Garamond" pitchFamily="18" charset="0"/>
              </a:rPr>
              <a:t>    Examination is usually normal unless there is significant bronchial obstruction or tumor has spread to pleura or mediastinum.</a:t>
            </a:r>
          </a:p>
        </p:txBody>
      </p:sp>
      <p:sp>
        <p:nvSpPr>
          <p:cNvPr id="133124" name="Rectangle 4"/>
          <p:cNvSpPr>
            <a:spLocks noChangeArrowheads="1"/>
          </p:cNvSpPr>
          <p:nvPr/>
        </p:nvSpPr>
        <p:spPr bwMode="auto">
          <a:xfrm>
            <a:off x="755650" y="2332038"/>
            <a:ext cx="7869238"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990600" indent="-53340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371600" indent="-45720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752600" indent="-381000">
              <a:spcBef>
                <a:spcPct val="20000"/>
              </a:spcBef>
              <a:buClr>
                <a:schemeClr val="accent1"/>
              </a:buClr>
              <a:buFont typeface="Wingdings" pitchFamily="2" charset="2"/>
              <a:buChar char="§"/>
              <a:defRPr sz="2000">
                <a:solidFill>
                  <a:schemeClr val="tx1"/>
                </a:solidFill>
                <a:latin typeface="Arial" charset="0"/>
                <a:cs typeface="Arial" charset="0"/>
              </a:defRPr>
            </a:lvl4pPr>
            <a:lvl5pPr marL="2209800" indent="-381000">
              <a:spcBef>
                <a:spcPct val="20000"/>
              </a:spcBef>
              <a:buClr>
                <a:schemeClr val="accent1"/>
              </a:buClr>
              <a:buFont typeface="Wingdings" pitchFamily="2" charset="2"/>
              <a:buChar char="§"/>
              <a:defRPr sz="2000">
                <a:solidFill>
                  <a:schemeClr val="tx1"/>
                </a:solidFill>
                <a:latin typeface="Arial" charset="0"/>
                <a:cs typeface="Arial" charset="0"/>
              </a:defRPr>
            </a:lvl5pPr>
            <a:lvl6pPr marL="2667000" indent="-3810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3124200" indent="-3810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581400" indent="-3810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4038600" indent="-3810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buClr>
                <a:schemeClr val="tx1"/>
              </a:buClr>
              <a:buFontTx/>
              <a:buAutoNum type="arabicPeriod"/>
            </a:pPr>
            <a:r>
              <a:rPr lang="en-US" altLang="ru-RU" sz="2400">
                <a:solidFill>
                  <a:schemeClr val="accent2"/>
                </a:solidFill>
                <a:latin typeface="Garamond" pitchFamily="18" charset="0"/>
              </a:rPr>
              <a:t>physical signs of collapse</a:t>
            </a:r>
            <a:r>
              <a:rPr lang="en-US" altLang="ru-RU" sz="2400" b="0">
                <a:latin typeface="Garamond" pitchFamily="18" charset="0"/>
              </a:rPr>
              <a:t> (in large obstructing tumor) which may rise to pneumonia.  </a:t>
            </a:r>
          </a:p>
          <a:p>
            <a:pPr>
              <a:buClr>
                <a:schemeClr val="tx1"/>
              </a:buClr>
              <a:buFontTx/>
              <a:buAutoNum type="arabicPeriod"/>
            </a:pPr>
            <a:r>
              <a:rPr lang="en-US" altLang="ru-RU" sz="2400">
                <a:solidFill>
                  <a:schemeClr val="accent2"/>
                </a:solidFill>
                <a:latin typeface="Garamond" pitchFamily="18" charset="0"/>
              </a:rPr>
              <a:t>monophonic or unilateral wheeze</a:t>
            </a:r>
            <a:r>
              <a:rPr lang="en-US" altLang="ru-RU" sz="2400" b="0">
                <a:latin typeface="Garamond" pitchFamily="18" charset="0"/>
              </a:rPr>
              <a:t> (fixed bronchial obstruction).</a:t>
            </a:r>
          </a:p>
          <a:p>
            <a:pPr>
              <a:buClr>
                <a:schemeClr val="tx1"/>
              </a:buClr>
              <a:buFontTx/>
              <a:buAutoNum type="arabicPeriod"/>
            </a:pPr>
            <a:r>
              <a:rPr lang="en-US" altLang="ru-RU" sz="2400">
                <a:solidFill>
                  <a:schemeClr val="accent2"/>
                </a:solidFill>
                <a:latin typeface="Garamond" pitchFamily="18" charset="0"/>
              </a:rPr>
              <a:t>stridor</a:t>
            </a:r>
            <a:r>
              <a:rPr lang="en-US" altLang="ru-RU" sz="2400" b="0">
                <a:latin typeface="Garamond" pitchFamily="18" charset="0"/>
              </a:rPr>
              <a:t> (obstruction at or above the lever of main carina. </a:t>
            </a:r>
          </a:p>
          <a:p>
            <a:pPr>
              <a:buClr>
                <a:schemeClr val="tx1"/>
              </a:buClr>
              <a:buFontTx/>
              <a:buAutoNum type="arabicPeriod"/>
            </a:pPr>
            <a:r>
              <a:rPr lang="en-US" altLang="ru-RU" sz="2400">
                <a:solidFill>
                  <a:schemeClr val="accent2"/>
                </a:solidFill>
                <a:latin typeface="Garamond" pitchFamily="18" charset="0"/>
              </a:rPr>
              <a:t>hoarsness of voice associated with bovine cough</a:t>
            </a:r>
            <a:r>
              <a:rPr lang="en-US" altLang="ru-RU" sz="2400" b="0">
                <a:latin typeface="Garamond" pitchFamily="18" charset="0"/>
              </a:rPr>
              <a:t> (recurrent laryngeal nerve palsy).</a:t>
            </a:r>
          </a:p>
          <a:p>
            <a:pPr>
              <a:buClr>
                <a:schemeClr val="tx1"/>
              </a:buClr>
              <a:buFontTx/>
              <a:buAutoNum type="arabicPeriod"/>
            </a:pPr>
            <a:r>
              <a:rPr lang="en-US" altLang="ru-RU" sz="2400">
                <a:solidFill>
                  <a:schemeClr val="accent2"/>
                </a:solidFill>
                <a:latin typeface="Garamond" pitchFamily="18" charset="0"/>
              </a:rPr>
              <a:t>dullness percussion and absent breath sounds at the lung base</a:t>
            </a:r>
            <a:r>
              <a:rPr lang="en-US" altLang="ru-RU" sz="2400" b="0">
                <a:latin typeface="Garamond" pitchFamily="18" charset="0"/>
              </a:rPr>
              <a:t> (unilateral diaphragmatic palsy due to involvement of phrenic nerve)</a:t>
            </a:r>
            <a:r>
              <a:rPr lang="en-US" altLang="ru-RU" sz="2400" b="0"/>
              <a:t>  </a:t>
            </a:r>
          </a:p>
          <a:p>
            <a:pPr>
              <a:buClr>
                <a:schemeClr val="tx1"/>
              </a:buClr>
              <a:buFontTx/>
              <a:buAutoNum type="arabicPeriod"/>
            </a:pPr>
            <a:endParaRPr lang="en-US" altLang="ru-RU" sz="2400" b="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3122"/>
                                        </p:tgtEl>
                                        <p:attrNameLst>
                                          <p:attrName>style.visibility</p:attrName>
                                        </p:attrNameLst>
                                      </p:cBhvr>
                                      <p:to>
                                        <p:strVal val="visible"/>
                                      </p:to>
                                    </p:set>
                                    <p:animEffect transition="in" filter="fade">
                                      <p:cBhvr>
                                        <p:cTn id="7" dur="600">
                                          <p:stCondLst>
                                            <p:cond delay="0"/>
                                          </p:stCondLst>
                                        </p:cTn>
                                        <p:tgtEl>
                                          <p:spTgt spid="133122"/>
                                        </p:tgtEl>
                                      </p:cBhvr>
                                    </p:animEffect>
                                    <p:anim calcmode="lin" valueType="num">
                                      <p:cBhvr>
                                        <p:cTn id="8" dur="600" fill="hold">
                                          <p:stCondLst>
                                            <p:cond delay="0"/>
                                          </p:stCondLst>
                                        </p:cTn>
                                        <p:tgtEl>
                                          <p:spTgt spid="133122"/>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33122"/>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3312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33123">
                                            <p:txEl>
                                              <p:pRg st="0" end="0"/>
                                            </p:txEl>
                                          </p:spTgt>
                                        </p:tgtEl>
                                        <p:attrNameLst>
                                          <p:attrName>style.visibility</p:attrName>
                                        </p:attrNameLst>
                                      </p:cBhvr>
                                      <p:to>
                                        <p:strVal val="visible"/>
                                      </p:to>
                                    </p:set>
                                    <p:animEffect transition="in" filter="slide(fromBottom)">
                                      <p:cBhvr>
                                        <p:cTn id="15" dur="500">
                                          <p:stCondLst>
                                            <p:cond delay="0"/>
                                          </p:stCondLst>
                                        </p:cTn>
                                        <p:tgtEl>
                                          <p:spTgt spid="13312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33124">
                                            <p:txEl>
                                              <p:pRg st="0" end="0"/>
                                            </p:txEl>
                                          </p:spTgt>
                                        </p:tgtEl>
                                        <p:attrNameLst>
                                          <p:attrName>style.visibility</p:attrName>
                                        </p:attrNameLst>
                                      </p:cBhvr>
                                      <p:to>
                                        <p:strVal val="visible"/>
                                      </p:to>
                                    </p:set>
                                    <p:animEffect transition="in" filter="fade">
                                      <p:cBhvr>
                                        <p:cTn id="20" dur="1000"/>
                                        <p:tgtEl>
                                          <p:spTgt spid="133124">
                                            <p:txEl>
                                              <p:pRg st="0" end="0"/>
                                            </p:txEl>
                                          </p:spTgt>
                                        </p:tgtEl>
                                      </p:cBhvr>
                                    </p:animEffect>
                                    <p:anim calcmode="lin" valueType="num">
                                      <p:cBhvr>
                                        <p:cTn id="21" dur="1000" fill="hold"/>
                                        <p:tgtEl>
                                          <p:spTgt spid="13312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1331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133124">
                                            <p:txEl>
                                              <p:pRg st="1" end="1"/>
                                            </p:txEl>
                                          </p:spTgt>
                                        </p:tgtEl>
                                        <p:attrNameLst>
                                          <p:attrName>style.visibility</p:attrName>
                                        </p:attrNameLst>
                                      </p:cBhvr>
                                      <p:to>
                                        <p:strVal val="visible"/>
                                      </p:to>
                                    </p:set>
                                    <p:animEffect transition="in" filter="fade">
                                      <p:cBhvr>
                                        <p:cTn id="27" dur="1000"/>
                                        <p:tgtEl>
                                          <p:spTgt spid="133124">
                                            <p:txEl>
                                              <p:pRg st="1" end="1"/>
                                            </p:txEl>
                                          </p:spTgt>
                                        </p:tgtEl>
                                      </p:cBhvr>
                                    </p:animEffect>
                                    <p:anim calcmode="lin" valueType="num">
                                      <p:cBhvr>
                                        <p:cTn id="28" dur="1000" fill="hold"/>
                                        <p:tgtEl>
                                          <p:spTgt spid="133124">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1331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133124">
                                            <p:txEl>
                                              <p:pRg st="2" end="2"/>
                                            </p:txEl>
                                          </p:spTgt>
                                        </p:tgtEl>
                                        <p:attrNameLst>
                                          <p:attrName>style.visibility</p:attrName>
                                        </p:attrNameLst>
                                      </p:cBhvr>
                                      <p:to>
                                        <p:strVal val="visible"/>
                                      </p:to>
                                    </p:set>
                                    <p:animEffect transition="in" filter="fade">
                                      <p:cBhvr>
                                        <p:cTn id="34" dur="1000"/>
                                        <p:tgtEl>
                                          <p:spTgt spid="133124">
                                            <p:txEl>
                                              <p:pRg st="2" end="2"/>
                                            </p:txEl>
                                          </p:spTgt>
                                        </p:tgtEl>
                                      </p:cBhvr>
                                    </p:animEffect>
                                    <p:anim calcmode="lin" valueType="num">
                                      <p:cBhvr>
                                        <p:cTn id="35" dur="1000" fill="hold"/>
                                        <p:tgtEl>
                                          <p:spTgt spid="133124">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13312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133124">
                                            <p:txEl>
                                              <p:pRg st="3" end="3"/>
                                            </p:txEl>
                                          </p:spTgt>
                                        </p:tgtEl>
                                        <p:attrNameLst>
                                          <p:attrName>style.visibility</p:attrName>
                                        </p:attrNameLst>
                                      </p:cBhvr>
                                      <p:to>
                                        <p:strVal val="visible"/>
                                      </p:to>
                                    </p:set>
                                    <p:animEffect transition="in" filter="fade">
                                      <p:cBhvr>
                                        <p:cTn id="41" dur="1000"/>
                                        <p:tgtEl>
                                          <p:spTgt spid="133124">
                                            <p:txEl>
                                              <p:pRg st="3" end="3"/>
                                            </p:txEl>
                                          </p:spTgt>
                                        </p:tgtEl>
                                      </p:cBhvr>
                                    </p:animEffect>
                                    <p:anim calcmode="lin" valueType="num">
                                      <p:cBhvr>
                                        <p:cTn id="42" dur="1000" fill="hold"/>
                                        <p:tgtEl>
                                          <p:spTgt spid="133124">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13312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33124">
                                            <p:txEl>
                                              <p:pRg st="4" end="4"/>
                                            </p:txEl>
                                          </p:spTgt>
                                        </p:tgtEl>
                                        <p:attrNameLst>
                                          <p:attrName>style.visibility</p:attrName>
                                        </p:attrNameLst>
                                      </p:cBhvr>
                                      <p:to>
                                        <p:strVal val="visible"/>
                                      </p:to>
                                    </p:set>
                                    <p:animEffect transition="in" filter="fade">
                                      <p:cBhvr>
                                        <p:cTn id="48" dur="1000"/>
                                        <p:tgtEl>
                                          <p:spTgt spid="133124">
                                            <p:txEl>
                                              <p:pRg st="4" end="4"/>
                                            </p:txEl>
                                          </p:spTgt>
                                        </p:tgtEl>
                                      </p:cBhvr>
                                    </p:animEffect>
                                    <p:anim calcmode="lin" valueType="num">
                                      <p:cBhvr>
                                        <p:cTn id="49" dur="1000" fill="hold"/>
                                        <p:tgtEl>
                                          <p:spTgt spid="133124">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13312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p:bldP spid="133123" grpId="0" build="p"/>
      <p:bldP spid="133124"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5" name="Rectangle 3"/>
          <p:cNvSpPr>
            <a:spLocks noGrp="1" noChangeArrowheads="1"/>
          </p:cNvSpPr>
          <p:nvPr>
            <p:ph type="body" idx="1"/>
          </p:nvPr>
        </p:nvSpPr>
        <p:spPr/>
        <p:txBody>
          <a:bodyPr/>
          <a:lstStyle/>
          <a:p>
            <a:pPr marL="609600" indent="-609600">
              <a:buClr>
                <a:schemeClr val="tx1"/>
              </a:buClr>
              <a:buFontTx/>
              <a:buAutoNum type="arabicPeriod" startAt="6"/>
            </a:pPr>
            <a:r>
              <a:rPr lang="en-US" altLang="ru-RU" sz="2400" b="1">
                <a:solidFill>
                  <a:schemeClr val="accent2"/>
                </a:solidFill>
                <a:latin typeface="Garamond" pitchFamily="18" charset="0"/>
              </a:rPr>
              <a:t>physical signs of pleursy or pleural effusion</a:t>
            </a:r>
            <a:r>
              <a:rPr lang="en-US" altLang="ru-RU" sz="2400">
                <a:latin typeface="Garamond" pitchFamily="18" charset="0"/>
              </a:rPr>
              <a:t> (involvement of pleura).</a:t>
            </a:r>
          </a:p>
          <a:p>
            <a:pPr marL="609600" indent="-609600">
              <a:buClr>
                <a:schemeClr val="tx1"/>
              </a:buClr>
              <a:buFontTx/>
              <a:buAutoNum type="arabicPeriod" startAt="6"/>
            </a:pPr>
            <a:r>
              <a:rPr lang="en-US" altLang="ru-RU" sz="2400" b="1">
                <a:solidFill>
                  <a:schemeClr val="accent2"/>
                </a:solidFill>
                <a:latin typeface="Garamond" pitchFamily="18" charset="0"/>
              </a:rPr>
              <a:t>bilateral engorgement of the jangular vein</a:t>
            </a:r>
            <a:r>
              <a:rPr lang="en-US" altLang="ru-RU" sz="2400">
                <a:latin typeface="Garamond" pitchFamily="18" charset="0"/>
              </a:rPr>
              <a:t> and later edema affecting face, neck, arms.</a:t>
            </a:r>
          </a:p>
          <a:p>
            <a:pPr marL="609600" indent="-609600">
              <a:buClr>
                <a:schemeClr val="tx1"/>
              </a:buClr>
              <a:buFontTx/>
              <a:buAutoNum type="arabicPeriod" startAt="6"/>
            </a:pPr>
            <a:r>
              <a:rPr lang="en-US" altLang="ru-RU" sz="2400" b="1">
                <a:solidFill>
                  <a:schemeClr val="accent2"/>
                </a:solidFill>
                <a:latin typeface="Garamond" pitchFamily="18" charset="0"/>
              </a:rPr>
              <a:t>tenderness</a:t>
            </a:r>
            <a:r>
              <a:rPr lang="en-US" altLang="ru-RU" sz="2400">
                <a:latin typeface="Garamond" pitchFamily="18" charset="0"/>
              </a:rPr>
              <a:t> and pain of long bone and joints (HPOA).</a:t>
            </a:r>
          </a:p>
        </p:txBody>
      </p:sp>
      <p:sp>
        <p:nvSpPr>
          <p:cNvPr id="136196" name="Rectangle 4"/>
          <p:cNvSpPr>
            <a:spLocks noChangeArrowheads="1"/>
          </p:cNvSpPr>
          <p:nvPr/>
        </p:nvSpPr>
        <p:spPr bwMode="auto">
          <a:xfrm>
            <a:off x="611188" y="549275"/>
            <a:ext cx="7653337"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200">
                <a:solidFill>
                  <a:schemeClr val="tx2"/>
                </a:solidFill>
                <a:latin typeface="Times New Roman" pitchFamily="18" charset="0"/>
                <a:cs typeface="Arial" charset="0"/>
              </a:defRPr>
            </a:lvl1pPr>
            <a:lvl2pPr>
              <a:defRPr sz="4200">
                <a:solidFill>
                  <a:schemeClr val="tx2"/>
                </a:solidFill>
                <a:latin typeface="Times New Roman" pitchFamily="18" charset="0"/>
                <a:cs typeface="Arial" charset="0"/>
              </a:defRPr>
            </a:lvl2pPr>
            <a:lvl3pPr>
              <a:defRPr sz="4200">
                <a:solidFill>
                  <a:schemeClr val="tx2"/>
                </a:solidFill>
                <a:latin typeface="Times New Roman" pitchFamily="18" charset="0"/>
                <a:cs typeface="Arial" charset="0"/>
              </a:defRPr>
            </a:lvl3pPr>
            <a:lvl4pPr>
              <a:defRPr sz="4200">
                <a:solidFill>
                  <a:schemeClr val="tx2"/>
                </a:solidFill>
                <a:latin typeface="Times New Roman" pitchFamily="18" charset="0"/>
                <a:cs typeface="Arial" charset="0"/>
              </a:defRPr>
            </a:lvl4pPr>
            <a:lvl5pPr>
              <a:defRPr sz="4200">
                <a:solidFill>
                  <a:schemeClr val="tx2"/>
                </a:solidFill>
                <a:latin typeface="Times New Roman" pitchFamily="18" charset="0"/>
                <a:cs typeface="Arial" charset="0"/>
              </a:defRPr>
            </a:lvl5pPr>
            <a:lvl6pPr marL="457200" fontAlgn="base">
              <a:spcBef>
                <a:spcPct val="0"/>
              </a:spcBef>
              <a:spcAft>
                <a:spcPct val="0"/>
              </a:spcAft>
              <a:defRPr sz="4200">
                <a:solidFill>
                  <a:schemeClr val="tx2"/>
                </a:solidFill>
                <a:latin typeface="Times New Roman" pitchFamily="18" charset="0"/>
                <a:cs typeface="Arial" charset="0"/>
              </a:defRPr>
            </a:lvl6pPr>
            <a:lvl7pPr marL="914400" fontAlgn="base">
              <a:spcBef>
                <a:spcPct val="0"/>
              </a:spcBef>
              <a:spcAft>
                <a:spcPct val="0"/>
              </a:spcAft>
              <a:defRPr sz="4200">
                <a:solidFill>
                  <a:schemeClr val="tx2"/>
                </a:solidFill>
                <a:latin typeface="Times New Roman" pitchFamily="18" charset="0"/>
                <a:cs typeface="Arial" charset="0"/>
              </a:defRPr>
            </a:lvl7pPr>
            <a:lvl8pPr marL="1371600" fontAlgn="base">
              <a:spcBef>
                <a:spcPct val="0"/>
              </a:spcBef>
              <a:spcAft>
                <a:spcPct val="0"/>
              </a:spcAft>
              <a:defRPr sz="4200">
                <a:solidFill>
                  <a:schemeClr val="tx2"/>
                </a:solidFill>
                <a:latin typeface="Times New Roman" pitchFamily="18" charset="0"/>
                <a:cs typeface="Arial" charset="0"/>
              </a:defRPr>
            </a:lvl8pPr>
            <a:lvl9pPr marL="1828800" fontAlgn="base">
              <a:spcBef>
                <a:spcPct val="0"/>
              </a:spcBef>
              <a:spcAft>
                <a:spcPct val="0"/>
              </a:spcAft>
              <a:defRPr sz="4200">
                <a:solidFill>
                  <a:schemeClr val="tx2"/>
                </a:solidFill>
                <a:latin typeface="Times New Roman" pitchFamily="18" charset="0"/>
                <a:cs typeface="Arial" charset="0"/>
              </a:defRPr>
            </a:lvl9pPr>
          </a:lstStyle>
          <a:p>
            <a:r>
              <a:rPr lang="en-US" altLang="ru-RU">
                <a:solidFill>
                  <a:schemeClr val="tx1"/>
                </a:solidFill>
                <a:latin typeface="Garamond" pitchFamily="18" charset="0"/>
              </a:rPr>
              <a:t>Physical signs:</a:t>
            </a:r>
          </a:p>
        </p:txBody>
      </p:sp>
      <p:sp>
        <p:nvSpPr>
          <p:cNvPr id="136197" name="Rectangle 5"/>
          <p:cNvSpPr>
            <a:spLocks noChangeArrowheads="1"/>
          </p:cNvSpPr>
          <p:nvPr/>
        </p:nvSpPr>
        <p:spPr bwMode="auto">
          <a:xfrm>
            <a:off x="539750" y="4149725"/>
            <a:ext cx="8064500" cy="125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lnSpc>
                <a:spcPct val="90000"/>
              </a:lnSpc>
              <a:buFont typeface="Wingdings" pitchFamily="2" charset="2"/>
              <a:buNone/>
            </a:pPr>
            <a:r>
              <a:rPr lang="en-US" altLang="ru-RU" sz="4800" b="0"/>
              <a:t>. </a:t>
            </a:r>
            <a:r>
              <a:rPr lang="en-US" altLang="ru-RU">
                <a:latin typeface="Garamond" pitchFamily="18" charset="0"/>
              </a:rPr>
              <a:t>Sputum cytology:</a:t>
            </a:r>
            <a:r>
              <a:rPr lang="en-US" altLang="ru-RU" b="0">
                <a:latin typeface="Garamond" pitchFamily="18" charset="0"/>
              </a:rPr>
              <a:t> high yield for endobronchial tumors such as squamous cell and small cell carcinoma.</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fade">
                                      <p:cBhvr>
                                        <p:cTn id="7" dur="1000"/>
                                        <p:tgtEl>
                                          <p:spTgt spid="136195">
                                            <p:txEl>
                                              <p:pRg st="0" end="0"/>
                                            </p:txEl>
                                          </p:spTgt>
                                        </p:tgtEl>
                                      </p:cBhvr>
                                    </p:animEffect>
                                    <p:anim calcmode="lin" valueType="num">
                                      <p:cBhvr>
                                        <p:cTn id="8" dur="10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6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36195">
                                            <p:txEl>
                                              <p:pRg st="1" end="1"/>
                                            </p:txEl>
                                          </p:spTgt>
                                        </p:tgtEl>
                                        <p:attrNameLst>
                                          <p:attrName>style.visibility</p:attrName>
                                        </p:attrNameLst>
                                      </p:cBhvr>
                                      <p:to>
                                        <p:strVal val="visible"/>
                                      </p:to>
                                    </p:set>
                                    <p:animEffect transition="in" filter="fade">
                                      <p:cBhvr>
                                        <p:cTn id="14" dur="1000"/>
                                        <p:tgtEl>
                                          <p:spTgt spid="136195">
                                            <p:txEl>
                                              <p:pRg st="1" end="1"/>
                                            </p:txEl>
                                          </p:spTgt>
                                        </p:tgtEl>
                                      </p:cBhvr>
                                    </p:animEffect>
                                    <p:anim calcmode="lin" valueType="num">
                                      <p:cBhvr>
                                        <p:cTn id="15" dur="10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6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36195">
                                            <p:txEl>
                                              <p:pRg st="2" end="2"/>
                                            </p:txEl>
                                          </p:spTgt>
                                        </p:tgtEl>
                                        <p:attrNameLst>
                                          <p:attrName>style.visibility</p:attrName>
                                        </p:attrNameLst>
                                      </p:cBhvr>
                                      <p:to>
                                        <p:strVal val="visible"/>
                                      </p:to>
                                    </p:set>
                                    <p:animEffect transition="in" filter="fade">
                                      <p:cBhvr>
                                        <p:cTn id="21" dur="1000"/>
                                        <p:tgtEl>
                                          <p:spTgt spid="136195">
                                            <p:txEl>
                                              <p:pRg st="2" end="2"/>
                                            </p:txEl>
                                          </p:spTgt>
                                        </p:tgtEl>
                                      </p:cBhvr>
                                    </p:animEffect>
                                    <p:anim calcmode="lin" valueType="num">
                                      <p:cBhvr>
                                        <p:cTn id="22" dur="10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6195">
                                            <p:txEl>
                                              <p:pRg st="2" end="2"/>
                                            </p:txEl>
                                          </p:spTgt>
                                        </p:tgtEl>
                                        <p:attrNameLst>
                                          <p:attrName>ppt_y</p:attrName>
                                        </p:attrNameLst>
                                      </p:cBhvr>
                                      <p:tavLst>
                                        <p:tav tm="0">
                                          <p:val>
                                            <p:strVal val="#ppt_y-.1"/>
                                          </p:val>
                                        </p:tav>
                                        <p:tav tm="100000">
                                          <p:val>
                                            <p:strVal val="#ppt_y"/>
                                          </p:val>
                                        </p:tav>
                                      </p:tavLst>
                                    </p:anim>
                                  </p:childTnLst>
                                </p:cTn>
                              </p:par>
                              <p:par>
                                <p:cTn id="24" presetID="35" presetClass="entr" presetSubtype="0" fill="hold" grpId="0" nodeType="withEffect">
                                  <p:stCondLst>
                                    <p:cond delay="0"/>
                                  </p:stCondLst>
                                  <p:iterate type="lt">
                                    <p:tmPct val="10000"/>
                                  </p:iterate>
                                  <p:childTnLst>
                                    <p:set>
                                      <p:cBhvr>
                                        <p:cTn id="25" dur="1" fill="hold">
                                          <p:stCondLst>
                                            <p:cond delay="0"/>
                                          </p:stCondLst>
                                        </p:cTn>
                                        <p:tgtEl>
                                          <p:spTgt spid="136196"/>
                                        </p:tgtEl>
                                        <p:attrNameLst>
                                          <p:attrName>style.visibility</p:attrName>
                                        </p:attrNameLst>
                                      </p:cBhvr>
                                      <p:to>
                                        <p:strVal val="visible"/>
                                      </p:to>
                                    </p:set>
                                    <p:animEffect transition="in" filter="fade">
                                      <p:cBhvr>
                                        <p:cTn id="26" dur="600">
                                          <p:stCondLst>
                                            <p:cond delay="0"/>
                                          </p:stCondLst>
                                        </p:cTn>
                                        <p:tgtEl>
                                          <p:spTgt spid="136196"/>
                                        </p:tgtEl>
                                      </p:cBhvr>
                                    </p:animEffect>
                                    <p:anim calcmode="lin" valueType="num">
                                      <p:cBhvr>
                                        <p:cTn id="27" dur="600" fill="hold">
                                          <p:stCondLst>
                                            <p:cond delay="0"/>
                                          </p:stCondLst>
                                        </p:cTn>
                                        <p:tgtEl>
                                          <p:spTgt spid="136196"/>
                                        </p:tgtEl>
                                        <p:attrNameLst>
                                          <p:attrName>style.rotation</p:attrName>
                                        </p:attrNameLst>
                                      </p:cBhvr>
                                      <p:tavLst>
                                        <p:tav tm="0">
                                          <p:val>
                                            <p:fltVal val="720"/>
                                          </p:val>
                                        </p:tav>
                                        <p:tav tm="100000">
                                          <p:val>
                                            <p:fltVal val="0"/>
                                          </p:val>
                                        </p:tav>
                                      </p:tavLst>
                                    </p:anim>
                                    <p:anim calcmode="lin" valueType="num">
                                      <p:cBhvr>
                                        <p:cTn id="28" dur="600" fill="hold">
                                          <p:stCondLst>
                                            <p:cond delay="0"/>
                                          </p:stCondLst>
                                        </p:cTn>
                                        <p:tgtEl>
                                          <p:spTgt spid="136196"/>
                                        </p:tgtEl>
                                        <p:attrNameLst>
                                          <p:attrName>ppt_h</p:attrName>
                                        </p:attrNameLst>
                                      </p:cBhvr>
                                      <p:tavLst>
                                        <p:tav tm="0">
                                          <p:val>
                                            <p:fltVal val="0"/>
                                          </p:val>
                                        </p:tav>
                                        <p:tav tm="100000">
                                          <p:val>
                                            <p:strVal val="#ppt_h"/>
                                          </p:val>
                                        </p:tav>
                                      </p:tavLst>
                                    </p:anim>
                                    <p:anim calcmode="lin" valueType="num">
                                      <p:cBhvr>
                                        <p:cTn id="29" dur="600" fill="hold">
                                          <p:stCondLst>
                                            <p:cond delay="0"/>
                                          </p:stCondLst>
                                        </p:cTn>
                                        <p:tgtEl>
                                          <p:spTgt spid="136196"/>
                                        </p:tgtEl>
                                        <p:attrNameLst>
                                          <p:attrName>ppt_w</p:attrName>
                                        </p:attrNameLst>
                                      </p:cBhvr>
                                      <p:tavLst>
                                        <p:tav tm="0">
                                          <p:val>
                                            <p:fltVal val="0"/>
                                          </p:val>
                                        </p:tav>
                                        <p:tav tm="100000">
                                          <p:val>
                                            <p:strVal val="#ppt_w"/>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36197">
                                            <p:txEl>
                                              <p:pRg st="0" end="0"/>
                                            </p:txEl>
                                          </p:spTgt>
                                        </p:tgtEl>
                                        <p:attrNameLst>
                                          <p:attrName>style.visibility</p:attrName>
                                        </p:attrNameLst>
                                      </p:cBhvr>
                                      <p:to>
                                        <p:strVal val="visible"/>
                                      </p:to>
                                    </p:set>
                                    <p:animEffect transition="in" filter="wipe(left)">
                                      <p:cBhvr>
                                        <p:cTn id="34" dur="500"/>
                                        <p:tgtEl>
                                          <p:spTgt spid="1361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P spid="136196" grpId="0"/>
      <p:bldP spid="136197"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ltLang="ru-RU" sz="3800" b="1">
                <a:solidFill>
                  <a:schemeClr val="tx1"/>
                </a:solidFill>
                <a:latin typeface="Garamond" pitchFamily="18" charset="0"/>
              </a:rPr>
              <a:t>No metastatic extra pulmonary manifestation:</a:t>
            </a:r>
          </a:p>
        </p:txBody>
      </p:sp>
      <p:sp>
        <p:nvSpPr>
          <p:cNvPr id="129027" name="Rectangle 3"/>
          <p:cNvSpPr>
            <a:spLocks noGrp="1" noChangeArrowheads="1"/>
          </p:cNvSpPr>
          <p:nvPr>
            <p:ph type="body" idx="1"/>
          </p:nvPr>
        </p:nvSpPr>
        <p:spPr>
          <a:xfrm>
            <a:off x="684213" y="1628775"/>
            <a:ext cx="8013700" cy="4525963"/>
          </a:xfrm>
        </p:spPr>
        <p:txBody>
          <a:bodyPr/>
          <a:lstStyle/>
          <a:p>
            <a:pPr>
              <a:buFont typeface="Wingdings" pitchFamily="2" charset="2"/>
              <a:buNone/>
            </a:pPr>
            <a:r>
              <a:rPr lang="en-US" altLang="ru-RU" sz="2400" b="1">
                <a:latin typeface="Garamond" pitchFamily="18" charset="0"/>
              </a:rPr>
              <a:t>1. Endocrine manifestation:</a:t>
            </a:r>
          </a:p>
          <a:p>
            <a:pPr>
              <a:buClr>
                <a:schemeClr val="tx1"/>
              </a:buClr>
              <a:buFont typeface="Wingdings" pitchFamily="2" charset="2"/>
              <a:buChar char="Ø"/>
            </a:pPr>
            <a:r>
              <a:rPr lang="en-US" altLang="ru-RU" sz="2400">
                <a:latin typeface="Garamond" pitchFamily="18" charset="0"/>
              </a:rPr>
              <a:t>12% of tumors ,in particular small cell tumors present with SIADH, ACTH  secretion (SCLC), hypercalcemia (squamous cell carcinoma), bone metastasis gynaecomastia (LCLC) .</a:t>
            </a:r>
          </a:p>
        </p:txBody>
      </p:sp>
      <p:sp>
        <p:nvSpPr>
          <p:cNvPr id="129028" name="Rectangle 4"/>
          <p:cNvSpPr>
            <a:spLocks noChangeArrowheads="1"/>
          </p:cNvSpPr>
          <p:nvPr/>
        </p:nvSpPr>
        <p:spPr bwMode="auto">
          <a:xfrm>
            <a:off x="755650" y="3429000"/>
            <a:ext cx="7942263"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buFont typeface="Wingdings" pitchFamily="2" charset="2"/>
              <a:buNone/>
            </a:pPr>
            <a:r>
              <a:rPr lang="en-US" altLang="ru-RU" sz="2400">
                <a:latin typeface="Garamond" pitchFamily="18" charset="0"/>
              </a:rPr>
              <a:t>2. Neurological manifestation:</a:t>
            </a:r>
          </a:p>
          <a:p>
            <a:pPr>
              <a:buClr>
                <a:schemeClr val="tx1"/>
              </a:buClr>
              <a:buFont typeface="Wingdings" pitchFamily="2" charset="2"/>
              <a:buChar char="Ø"/>
            </a:pPr>
            <a:r>
              <a:rPr lang="en-US" altLang="ru-RU" sz="2400" b="0">
                <a:latin typeface="Garamond" pitchFamily="18" charset="0"/>
              </a:rPr>
              <a:t>sensory polyneuropathy, myelopathy, cerebellar degeneration.</a:t>
            </a:r>
          </a:p>
        </p:txBody>
      </p:sp>
      <p:sp>
        <p:nvSpPr>
          <p:cNvPr id="129029" name="Rectangle 5"/>
          <p:cNvSpPr>
            <a:spLocks noChangeArrowheads="1"/>
          </p:cNvSpPr>
          <p:nvPr/>
        </p:nvSpPr>
        <p:spPr bwMode="auto">
          <a:xfrm>
            <a:off x="755650" y="4524375"/>
            <a:ext cx="7942263"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fontAlgn="base">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buFont typeface="Wingdings" pitchFamily="2" charset="2"/>
              <a:buNone/>
            </a:pPr>
            <a:r>
              <a:rPr lang="en-US" altLang="ru-RU">
                <a:latin typeface="Garamond" pitchFamily="18" charset="0"/>
              </a:rPr>
              <a:t>3. </a:t>
            </a:r>
            <a:r>
              <a:rPr lang="en-US" altLang="ru-RU" sz="2400">
                <a:latin typeface="Garamond" pitchFamily="18" charset="0"/>
              </a:rPr>
              <a:t>Others:</a:t>
            </a:r>
          </a:p>
          <a:p>
            <a:pPr>
              <a:buClr>
                <a:schemeClr val="tx1"/>
              </a:buClr>
              <a:buFont typeface="Wingdings" pitchFamily="2" charset="2"/>
              <a:buChar char="Ø"/>
            </a:pPr>
            <a:r>
              <a:rPr lang="en-US" altLang="ru-RU" sz="2400" b="0">
                <a:latin typeface="Garamond" pitchFamily="18" charset="0"/>
              </a:rPr>
              <a:t>digital clubbing , hypertrophic pulmonary osteo-arthropathy (squamous cell cancer) , nephrotic syndrom, DIC, hypercoagulopathy (adenocarcinoma), thrombophelibitis migricans.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9026"/>
                                        </p:tgtEl>
                                        <p:attrNameLst>
                                          <p:attrName>style.visibility</p:attrName>
                                        </p:attrNameLst>
                                      </p:cBhvr>
                                      <p:to>
                                        <p:strVal val="visible"/>
                                      </p:to>
                                    </p:set>
                                    <p:animEffect transition="in" filter="fade">
                                      <p:cBhvr>
                                        <p:cTn id="7" dur="1000"/>
                                        <p:tgtEl>
                                          <p:spTgt spid="129026"/>
                                        </p:tgtEl>
                                      </p:cBhvr>
                                    </p:animEffect>
                                    <p:anim calcmode="lin" valueType="num">
                                      <p:cBhvr>
                                        <p:cTn id="8" dur="1000" fill="hold"/>
                                        <p:tgtEl>
                                          <p:spTgt spid="129026"/>
                                        </p:tgtEl>
                                        <p:attrNameLst>
                                          <p:attrName>ppt_x</p:attrName>
                                        </p:attrNameLst>
                                      </p:cBhvr>
                                      <p:tavLst>
                                        <p:tav tm="0">
                                          <p:val>
                                            <p:strVal val="#ppt_x"/>
                                          </p:val>
                                        </p:tav>
                                        <p:tav tm="100000">
                                          <p:val>
                                            <p:strVal val="#ppt_x"/>
                                          </p:val>
                                        </p:tav>
                                      </p:tavLst>
                                    </p:anim>
                                    <p:anim calcmode="lin" valueType="num">
                                      <p:cBhvr>
                                        <p:cTn id="9" dur="898" decel="100000" fill="hold"/>
                                        <p:tgtEl>
                                          <p:spTgt spid="12902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2902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29027">
                                            <p:txEl>
                                              <p:pRg st="0" end="0"/>
                                            </p:txEl>
                                          </p:spTgt>
                                        </p:tgtEl>
                                        <p:attrNameLst>
                                          <p:attrName>style.visibility</p:attrName>
                                        </p:attrNameLst>
                                      </p:cBhvr>
                                      <p:to>
                                        <p:strVal val="visible"/>
                                      </p:to>
                                    </p:set>
                                    <p:animEffect transition="in" filter="fade">
                                      <p:cBhvr>
                                        <p:cTn id="15" dur="1000"/>
                                        <p:tgtEl>
                                          <p:spTgt spid="129027">
                                            <p:txEl>
                                              <p:pRg st="0" end="0"/>
                                            </p:txEl>
                                          </p:spTgt>
                                        </p:tgtEl>
                                      </p:cBhvr>
                                    </p:animEffect>
                                    <p:anim calcmode="lin" valueType="num">
                                      <p:cBhvr>
                                        <p:cTn id="16" dur="1000" fill="hold"/>
                                        <p:tgtEl>
                                          <p:spTgt spid="12902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2902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2902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29027">
                                            <p:txEl>
                                              <p:pRg st="1" end="1"/>
                                            </p:txEl>
                                          </p:spTgt>
                                        </p:tgtEl>
                                        <p:attrNameLst>
                                          <p:attrName>style.visibility</p:attrName>
                                        </p:attrNameLst>
                                      </p:cBhvr>
                                      <p:to>
                                        <p:strVal val="visible"/>
                                      </p:to>
                                    </p:set>
                                    <p:animEffect transition="in" filter="fade">
                                      <p:cBhvr>
                                        <p:cTn id="23" dur="1000"/>
                                        <p:tgtEl>
                                          <p:spTgt spid="129027">
                                            <p:txEl>
                                              <p:pRg st="1" end="1"/>
                                            </p:txEl>
                                          </p:spTgt>
                                        </p:tgtEl>
                                      </p:cBhvr>
                                    </p:animEffect>
                                    <p:anim calcmode="lin" valueType="num">
                                      <p:cBhvr>
                                        <p:cTn id="24" dur="1000" fill="hold"/>
                                        <p:tgtEl>
                                          <p:spTgt spid="12902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2902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2902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29028">
                                            <p:txEl>
                                              <p:pRg st="0" end="0"/>
                                            </p:txEl>
                                          </p:spTgt>
                                        </p:tgtEl>
                                        <p:attrNameLst>
                                          <p:attrName>style.visibility</p:attrName>
                                        </p:attrNameLst>
                                      </p:cBhvr>
                                      <p:to>
                                        <p:strVal val="visible"/>
                                      </p:to>
                                    </p:set>
                                    <p:animEffect transition="in" filter="fade">
                                      <p:cBhvr>
                                        <p:cTn id="31" dur="1000"/>
                                        <p:tgtEl>
                                          <p:spTgt spid="129028">
                                            <p:txEl>
                                              <p:pRg st="0" end="0"/>
                                            </p:txEl>
                                          </p:spTgt>
                                        </p:tgtEl>
                                      </p:cBhvr>
                                    </p:animEffect>
                                    <p:anim calcmode="lin" valueType="num">
                                      <p:cBhvr>
                                        <p:cTn id="32" dur="1000" fill="hold"/>
                                        <p:tgtEl>
                                          <p:spTgt spid="129028">
                                            <p:txEl>
                                              <p:pRg st="0" end="0"/>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29028">
                                            <p:txEl>
                                              <p:pRg st="0" end="0"/>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2902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29028">
                                            <p:txEl>
                                              <p:pRg st="1" end="1"/>
                                            </p:txEl>
                                          </p:spTgt>
                                        </p:tgtEl>
                                        <p:attrNameLst>
                                          <p:attrName>style.visibility</p:attrName>
                                        </p:attrNameLst>
                                      </p:cBhvr>
                                      <p:to>
                                        <p:strVal val="visible"/>
                                      </p:to>
                                    </p:set>
                                    <p:animEffect transition="in" filter="fade">
                                      <p:cBhvr>
                                        <p:cTn id="39" dur="1000"/>
                                        <p:tgtEl>
                                          <p:spTgt spid="129028">
                                            <p:txEl>
                                              <p:pRg st="1" end="1"/>
                                            </p:txEl>
                                          </p:spTgt>
                                        </p:tgtEl>
                                      </p:cBhvr>
                                    </p:animEffect>
                                    <p:anim calcmode="lin" valueType="num">
                                      <p:cBhvr>
                                        <p:cTn id="40" dur="1000" fill="hold"/>
                                        <p:tgtEl>
                                          <p:spTgt spid="129028">
                                            <p:txEl>
                                              <p:pRg st="1" end="1"/>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29028">
                                            <p:txEl>
                                              <p:pRg st="1" end="1"/>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2902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29029">
                                            <p:txEl>
                                              <p:pRg st="0" end="0"/>
                                            </p:txEl>
                                          </p:spTgt>
                                        </p:tgtEl>
                                        <p:attrNameLst>
                                          <p:attrName>style.visibility</p:attrName>
                                        </p:attrNameLst>
                                      </p:cBhvr>
                                      <p:to>
                                        <p:strVal val="visible"/>
                                      </p:to>
                                    </p:set>
                                    <p:animEffect transition="in" filter="fade">
                                      <p:cBhvr>
                                        <p:cTn id="47" dur="1000"/>
                                        <p:tgtEl>
                                          <p:spTgt spid="129029">
                                            <p:txEl>
                                              <p:pRg st="0" end="0"/>
                                            </p:txEl>
                                          </p:spTgt>
                                        </p:tgtEl>
                                      </p:cBhvr>
                                    </p:animEffect>
                                    <p:anim calcmode="lin" valueType="num">
                                      <p:cBhvr>
                                        <p:cTn id="48" dur="1000" fill="hold"/>
                                        <p:tgtEl>
                                          <p:spTgt spid="129029">
                                            <p:txEl>
                                              <p:pRg st="0" end="0"/>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29029">
                                            <p:txEl>
                                              <p:pRg st="0" end="0"/>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2902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29029">
                                            <p:txEl>
                                              <p:pRg st="1" end="1"/>
                                            </p:txEl>
                                          </p:spTgt>
                                        </p:tgtEl>
                                        <p:attrNameLst>
                                          <p:attrName>style.visibility</p:attrName>
                                        </p:attrNameLst>
                                      </p:cBhvr>
                                      <p:to>
                                        <p:strVal val="visible"/>
                                      </p:to>
                                    </p:set>
                                    <p:animEffect transition="in" filter="fade">
                                      <p:cBhvr>
                                        <p:cTn id="55" dur="1000"/>
                                        <p:tgtEl>
                                          <p:spTgt spid="129029">
                                            <p:txEl>
                                              <p:pRg st="1" end="1"/>
                                            </p:txEl>
                                          </p:spTgt>
                                        </p:tgtEl>
                                      </p:cBhvr>
                                    </p:animEffect>
                                    <p:anim calcmode="lin" valueType="num">
                                      <p:cBhvr>
                                        <p:cTn id="56" dur="1000" fill="hold"/>
                                        <p:tgtEl>
                                          <p:spTgt spid="129029">
                                            <p:txEl>
                                              <p:pRg st="1" end="1"/>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129029">
                                            <p:txEl>
                                              <p:pRg st="1" end="1"/>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129029">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P spid="129027" grpId="0" build="p"/>
      <p:bldP spid="129028" grpId="0" build="p"/>
      <p:bldP spid="12902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ltLang="ru-RU" b="1">
                <a:latin typeface="Garamond" pitchFamily="18" charset="0"/>
              </a:rPr>
              <a:t>Diagnosis and staging</a:t>
            </a:r>
            <a:endParaRPr lang="ru-RU" altLang="ru-RU" b="1">
              <a:latin typeface="Garamond" pitchFamily="18" charset="0"/>
            </a:endParaRPr>
          </a:p>
        </p:txBody>
      </p:sp>
      <p:sp>
        <p:nvSpPr>
          <p:cNvPr id="77827" name="Rectangle 3"/>
          <p:cNvSpPr>
            <a:spLocks noGrp="1" noChangeArrowheads="1"/>
          </p:cNvSpPr>
          <p:nvPr>
            <p:ph type="body" idx="1"/>
          </p:nvPr>
        </p:nvSpPr>
        <p:spPr>
          <a:xfrm>
            <a:off x="468313" y="1341438"/>
            <a:ext cx="8229600" cy="5256212"/>
          </a:xfrm>
        </p:spPr>
        <p:txBody>
          <a:bodyPr/>
          <a:lstStyle/>
          <a:p>
            <a:pPr>
              <a:lnSpc>
                <a:spcPct val="90000"/>
              </a:lnSpc>
            </a:pPr>
            <a:r>
              <a:rPr lang="ru-RU" altLang="ru-RU" sz="2400">
                <a:latin typeface="Times New Roman" pitchFamily="18" charset="0"/>
              </a:rPr>
              <a:t>X-rays; </a:t>
            </a:r>
          </a:p>
          <a:p>
            <a:pPr>
              <a:lnSpc>
                <a:spcPct val="90000"/>
              </a:lnSpc>
            </a:pPr>
            <a:r>
              <a:rPr lang="ru-RU" altLang="ru-RU" sz="2400">
                <a:latin typeface="Times New Roman" pitchFamily="18" charset="0"/>
              </a:rPr>
              <a:t>CT scanning</a:t>
            </a:r>
            <a:r>
              <a:rPr lang="en-US" altLang="ru-RU" sz="2400">
                <a:latin typeface="Times New Roman" pitchFamily="18" charset="0"/>
              </a:rPr>
              <a:t> (thorax and brain)</a:t>
            </a:r>
            <a:r>
              <a:rPr lang="ru-RU" altLang="ru-RU" sz="2400">
                <a:latin typeface="Times New Roman" pitchFamily="18" charset="0"/>
              </a:rPr>
              <a:t>; </a:t>
            </a:r>
          </a:p>
          <a:p>
            <a:pPr>
              <a:lnSpc>
                <a:spcPct val="90000"/>
              </a:lnSpc>
            </a:pPr>
            <a:r>
              <a:rPr lang="ru-RU" altLang="ru-RU" sz="2400">
                <a:latin typeface="Times New Roman" pitchFamily="18" charset="0"/>
              </a:rPr>
              <a:t>MRI scanning; </a:t>
            </a:r>
          </a:p>
          <a:p>
            <a:pPr>
              <a:lnSpc>
                <a:spcPct val="90000"/>
              </a:lnSpc>
            </a:pPr>
            <a:r>
              <a:rPr lang="en-US" altLang="ru-RU" sz="2400">
                <a:latin typeface="Times New Roman" pitchFamily="18" charset="0"/>
              </a:rPr>
              <a:t>Scintigraphy; </a:t>
            </a:r>
            <a:endParaRPr lang="ru-RU" altLang="ru-RU" sz="2400">
              <a:latin typeface="Times New Roman" pitchFamily="18" charset="0"/>
            </a:endParaRPr>
          </a:p>
          <a:p>
            <a:pPr>
              <a:lnSpc>
                <a:spcPct val="90000"/>
              </a:lnSpc>
            </a:pPr>
            <a:r>
              <a:rPr lang="ru-RU" altLang="ru-RU" sz="2400">
                <a:latin typeface="Times New Roman" pitchFamily="18" charset="0"/>
              </a:rPr>
              <a:t>Positron emission tomography; </a:t>
            </a:r>
          </a:p>
          <a:p>
            <a:pPr>
              <a:lnSpc>
                <a:spcPct val="90000"/>
              </a:lnSpc>
            </a:pPr>
            <a:r>
              <a:rPr lang="en-US" altLang="ru-RU" sz="2400">
                <a:latin typeface="Times New Roman" pitchFamily="18" charset="0"/>
              </a:rPr>
              <a:t>Blood and urine tests; </a:t>
            </a:r>
            <a:endParaRPr lang="ru-RU" altLang="ru-RU" sz="2400">
              <a:latin typeface="Times New Roman" pitchFamily="18" charset="0"/>
            </a:endParaRPr>
          </a:p>
          <a:p>
            <a:pPr>
              <a:lnSpc>
                <a:spcPct val="90000"/>
              </a:lnSpc>
            </a:pPr>
            <a:r>
              <a:rPr lang="en-US" altLang="ru-RU" sz="2400">
                <a:latin typeface="Times New Roman" pitchFamily="18" charset="0"/>
              </a:rPr>
              <a:t>Aspiration of pleural fluid</a:t>
            </a:r>
          </a:p>
          <a:p>
            <a:pPr>
              <a:lnSpc>
                <a:spcPct val="90000"/>
              </a:lnSpc>
            </a:pPr>
            <a:r>
              <a:rPr lang="en-US" altLang="ru-RU" sz="2400">
                <a:latin typeface="Times New Roman" pitchFamily="18" charset="0"/>
              </a:rPr>
              <a:t>Sputum cytology  </a:t>
            </a:r>
          </a:p>
          <a:p>
            <a:pPr>
              <a:lnSpc>
                <a:spcPct val="90000"/>
              </a:lnSpc>
            </a:pPr>
            <a:r>
              <a:rPr lang="en-US" altLang="ru-RU" sz="2400">
                <a:latin typeface="Times New Roman" pitchFamily="18" charset="0"/>
              </a:rPr>
              <a:t>Bronchoscopy + biopsy + lavage</a:t>
            </a:r>
          </a:p>
          <a:p>
            <a:pPr>
              <a:lnSpc>
                <a:spcPct val="90000"/>
              </a:lnSpc>
            </a:pPr>
            <a:r>
              <a:rPr lang="en-US" altLang="ru-RU" sz="2400">
                <a:latin typeface="Times New Roman" pitchFamily="18" charset="0"/>
              </a:rPr>
              <a:t>Percutaneous transthoracic needle biopsy </a:t>
            </a:r>
          </a:p>
          <a:p>
            <a:pPr>
              <a:lnSpc>
                <a:spcPct val="90000"/>
              </a:lnSpc>
            </a:pPr>
            <a:r>
              <a:rPr lang="en-US" altLang="ru-RU" sz="2400">
                <a:latin typeface="Times New Roman" pitchFamily="18" charset="0"/>
              </a:rPr>
              <a:t>Transbronchial biopsy</a:t>
            </a:r>
          </a:p>
          <a:p>
            <a:pPr>
              <a:lnSpc>
                <a:spcPct val="90000"/>
              </a:lnSpc>
            </a:pPr>
            <a:r>
              <a:rPr lang="en-US" altLang="ru-RU" sz="2400">
                <a:latin typeface="Times New Roman" pitchFamily="18" charset="0"/>
              </a:rPr>
              <a:t>Mediastinoscopy  </a:t>
            </a:r>
            <a:endParaRPr lang="ru-RU" altLang="ru-RU" sz="2400">
              <a:latin typeface="Times New Roman" pitchFamily="18" charset="0"/>
            </a:endParaRPr>
          </a:p>
          <a:p>
            <a:pPr>
              <a:lnSpc>
                <a:spcPct val="90000"/>
              </a:lnSpc>
            </a:pPr>
            <a:endParaRPr lang="ru-RU" altLang="ru-RU" sz="2400"/>
          </a:p>
        </p:txBody>
      </p:sp>
      <p:sp>
        <p:nvSpPr>
          <p:cNvPr id="77829" name="Rectangle 5"/>
          <p:cNvSpPr>
            <a:spLocks noChangeArrowheads="1"/>
          </p:cNvSpPr>
          <p:nvPr/>
        </p:nvSpPr>
        <p:spPr bwMode="auto">
          <a:xfrm>
            <a:off x="6443663" y="4724400"/>
            <a:ext cx="2376487" cy="13684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sz="2400"/>
              <a:t>Hystological </a:t>
            </a:r>
          </a:p>
          <a:p>
            <a:pPr algn="ctr"/>
            <a:r>
              <a:rPr lang="en-US" altLang="ru-RU" sz="2400"/>
              <a:t>confirmation</a:t>
            </a:r>
            <a:endParaRPr lang="ru-RU" altLang="ru-RU" sz="2400"/>
          </a:p>
        </p:txBody>
      </p:sp>
      <p:sp>
        <p:nvSpPr>
          <p:cNvPr id="77830" name="AutoShape 6"/>
          <p:cNvSpPr>
            <a:spLocks/>
          </p:cNvSpPr>
          <p:nvPr/>
        </p:nvSpPr>
        <p:spPr bwMode="auto">
          <a:xfrm>
            <a:off x="6011863" y="4652963"/>
            <a:ext cx="144462" cy="1584325"/>
          </a:xfrm>
          <a:prstGeom prst="rightBrace">
            <a:avLst>
              <a:gd name="adj1" fmla="val 9139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2" name="Picture 8" descr="CDR000046655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995738" y="0"/>
            <a:ext cx="5148262" cy="4892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11" name="Picture 7" descr="bronchoscopy"/>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2432050"/>
            <a:ext cx="4787900" cy="4425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13" name="Rectangle 9"/>
          <p:cNvSpPr>
            <a:spLocks noChangeArrowheads="1"/>
          </p:cNvSpPr>
          <p:nvPr/>
        </p:nvSpPr>
        <p:spPr bwMode="auto">
          <a:xfrm>
            <a:off x="684213" y="620713"/>
            <a:ext cx="3240087" cy="14398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sz="3600">
                <a:latin typeface="Garamond" pitchFamily="18" charset="0"/>
              </a:rPr>
              <a:t>Bronchoscopy</a:t>
            </a:r>
            <a:endParaRPr lang="ru-RU" altLang="ru-RU" sz="3600">
              <a:latin typeface="Garamond"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95288" y="404813"/>
            <a:ext cx="8229600" cy="1143000"/>
          </a:xfrm>
        </p:spPr>
        <p:txBody>
          <a:bodyPr/>
          <a:lstStyle/>
          <a:p>
            <a:r>
              <a:rPr lang="en-US" altLang="ru-RU" sz="3600" b="1">
                <a:solidFill>
                  <a:schemeClr val="accent2"/>
                </a:solidFill>
                <a:latin typeface="Garamond" pitchFamily="18" charset="0"/>
              </a:rPr>
              <a:t>Chest x-ray</a:t>
            </a:r>
            <a:r>
              <a:rPr lang="en-US" altLang="ru-RU" sz="3600">
                <a:latin typeface="Garamond" pitchFamily="18" charset="0"/>
              </a:rPr>
              <a:t> – common radiological presentation of bronchial carcinoma.</a:t>
            </a:r>
            <a:br>
              <a:rPr lang="en-US" altLang="ru-RU" sz="3600">
                <a:latin typeface="Garamond" pitchFamily="18" charset="0"/>
              </a:rPr>
            </a:br>
            <a:endParaRPr lang="en-US" altLang="ru-RU" sz="3600">
              <a:latin typeface="Garamond" pitchFamily="18" charset="0"/>
            </a:endParaRPr>
          </a:p>
        </p:txBody>
      </p:sp>
      <p:sp>
        <p:nvSpPr>
          <p:cNvPr id="142339" name="Rectangle 3"/>
          <p:cNvSpPr>
            <a:spLocks noGrp="1" noChangeArrowheads="1"/>
          </p:cNvSpPr>
          <p:nvPr>
            <p:ph type="body" sz="half" idx="1"/>
          </p:nvPr>
        </p:nvSpPr>
        <p:spPr>
          <a:xfrm>
            <a:off x="457200" y="1557338"/>
            <a:ext cx="4038600" cy="5040312"/>
          </a:xfrm>
        </p:spPr>
        <p:txBody>
          <a:bodyPr/>
          <a:lstStyle/>
          <a:p>
            <a:pPr marL="609600" indent="-609600">
              <a:buClr>
                <a:schemeClr val="tx1"/>
              </a:buClr>
              <a:buFontTx/>
              <a:buAutoNum type="arabicPeriod"/>
            </a:pPr>
            <a:r>
              <a:rPr lang="en-US" altLang="ru-RU" sz="2400">
                <a:latin typeface="Garamond" pitchFamily="18" charset="0"/>
              </a:rPr>
              <a:t>unilateral hilar -enlargement</a:t>
            </a:r>
          </a:p>
          <a:p>
            <a:pPr marL="609600" indent="-609600">
              <a:buClr>
                <a:schemeClr val="tx1"/>
              </a:buClr>
              <a:buFontTx/>
              <a:buAutoNum type="arabicPeriod"/>
            </a:pPr>
            <a:r>
              <a:rPr lang="en-US" altLang="ru-RU" sz="2400">
                <a:latin typeface="Garamond" pitchFamily="18" charset="0"/>
              </a:rPr>
              <a:t>peripheral pulmonary opacity</a:t>
            </a:r>
          </a:p>
          <a:p>
            <a:pPr marL="609600" indent="-609600">
              <a:buClr>
                <a:schemeClr val="tx1"/>
              </a:buClr>
              <a:buFontTx/>
              <a:buAutoNum type="arabicPeriod"/>
            </a:pPr>
            <a:r>
              <a:rPr lang="en-US" altLang="ru-RU" sz="2400">
                <a:latin typeface="Garamond" pitchFamily="18" charset="0"/>
              </a:rPr>
              <a:t>lung, lobe or segmental collapse </a:t>
            </a:r>
          </a:p>
          <a:p>
            <a:pPr marL="609600" indent="-609600">
              <a:buClr>
                <a:schemeClr val="tx1"/>
              </a:buClr>
              <a:buFontTx/>
              <a:buAutoNum type="arabicPeriod"/>
            </a:pPr>
            <a:r>
              <a:rPr lang="en-US" altLang="ru-RU" sz="2400">
                <a:latin typeface="Garamond" pitchFamily="18" charset="0"/>
              </a:rPr>
              <a:t>pleural effusion</a:t>
            </a:r>
          </a:p>
          <a:p>
            <a:pPr marL="609600" indent="-609600">
              <a:buClr>
                <a:schemeClr val="tx1"/>
              </a:buClr>
              <a:buFontTx/>
              <a:buAutoNum type="arabicPeriod"/>
            </a:pPr>
            <a:r>
              <a:rPr lang="en-US" altLang="ru-RU" sz="2400">
                <a:latin typeface="Garamond" pitchFamily="18" charset="0"/>
              </a:rPr>
              <a:t>broadening of the mediastinum, enlarged cardiac shadow, elevation of hemidiaphram</a:t>
            </a:r>
          </a:p>
          <a:p>
            <a:pPr marL="609600" indent="-609600">
              <a:buClr>
                <a:schemeClr val="tx1"/>
              </a:buClr>
              <a:buFontTx/>
              <a:buAutoNum type="arabicPeriod"/>
            </a:pPr>
            <a:r>
              <a:rPr lang="en-US" altLang="ru-RU" sz="2400">
                <a:latin typeface="Garamond" pitchFamily="18" charset="0"/>
              </a:rPr>
              <a:t>rib destruction</a:t>
            </a:r>
          </a:p>
          <a:p>
            <a:pPr marL="609600" indent="-609600">
              <a:buFontTx/>
              <a:buNone/>
            </a:pPr>
            <a:endParaRPr lang="en-US" altLang="ru-RU" sz="2400">
              <a:latin typeface="Garamond" pitchFamily="18" charset="0"/>
            </a:endParaRPr>
          </a:p>
          <a:p>
            <a:pPr marL="609600" indent="-609600">
              <a:buFontTx/>
              <a:buNone/>
            </a:pPr>
            <a:endParaRPr lang="en-US" altLang="ru-RU" sz="2400">
              <a:latin typeface="Garamond" pitchFamily="18" charset="0"/>
            </a:endParaRPr>
          </a:p>
        </p:txBody>
      </p:sp>
      <p:pic>
        <p:nvPicPr>
          <p:cNvPr id="142341" name="Picture 5" descr="93_Lung_Ca_CX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1557338"/>
            <a:ext cx="4932363" cy="36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2" name="Picture 14" descr="untitled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859338" y="115888"/>
            <a:ext cx="4038600" cy="3567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21" name="Picture 13" descr="Thorax_pa_peripheres_Bronchialcarcinom_li_OF_markiert"/>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50825" y="188913"/>
            <a:ext cx="4321175" cy="4097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9" name="Picture 11" descr="lung_cance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787900" y="3768725"/>
            <a:ext cx="4105275" cy="2928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27" name="Picture 19" descr="lung-canc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3886200"/>
            <a:ext cx="4322763" cy="2789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9" name="Picture 9" descr="X-rayChestCancer"/>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323850" y="0"/>
            <a:ext cx="3248025" cy="3309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90" name="Picture 10" descr="4453-13251-15405-20689"/>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23850" y="3440113"/>
            <a:ext cx="3236913" cy="3417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91" name="Picture 11" descr="untitled"/>
          <p:cNvPicPr>
            <a:picLocks noGrp="1" noChangeAspect="1" noChangeArrowheads="1"/>
          </p:cNvPicPr>
          <p:nvPr>
            <p:ph sz="half" idx="3"/>
          </p:nvPr>
        </p:nvPicPr>
        <p:blipFill>
          <a:blip r:embed="rId4">
            <a:extLst>
              <a:ext uri="{28A0092B-C50C-407E-A947-70E740481C1C}">
                <a14:useLocalDpi xmlns:a14="http://schemas.microsoft.com/office/drawing/2010/main" val="0"/>
              </a:ext>
            </a:extLst>
          </a:blip>
          <a:srcRect/>
          <a:stretch>
            <a:fillRect/>
          </a:stretch>
        </p:blipFill>
        <p:spPr>
          <a:xfrm>
            <a:off x="3851275" y="1046163"/>
            <a:ext cx="4897438" cy="4897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7" name="Rectangle 11"/>
          <p:cNvSpPr>
            <a:spLocks noGrp="1" noChangeArrowheads="1"/>
          </p:cNvSpPr>
          <p:nvPr>
            <p:ph type="title"/>
          </p:nvPr>
        </p:nvSpPr>
        <p:spPr>
          <a:xfrm>
            <a:off x="3419475" y="188913"/>
            <a:ext cx="5483225" cy="1143000"/>
          </a:xfrm>
        </p:spPr>
        <p:txBody>
          <a:bodyPr/>
          <a:lstStyle/>
          <a:p>
            <a:r>
              <a:rPr lang="en-US" altLang="ru-RU" b="1">
                <a:latin typeface="Garamond" pitchFamily="18" charset="0"/>
              </a:rPr>
              <a:t>PE-tomography</a:t>
            </a:r>
            <a:endParaRPr lang="ru-RU" altLang="ru-RU" b="1">
              <a:latin typeface="Garamond" pitchFamily="18" charset="0"/>
            </a:endParaRPr>
          </a:p>
        </p:txBody>
      </p:sp>
      <p:pic>
        <p:nvPicPr>
          <p:cNvPr id="19465" name="Picture 9" descr="chest_x-ray_lung-cance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196975"/>
            <a:ext cx="4495800" cy="3808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6" name="Picture 10" descr="ct-scan-lung-cancer-arrows-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72000" y="2133600"/>
            <a:ext cx="4572000" cy="4243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2987675" y="274638"/>
            <a:ext cx="5699125" cy="1143000"/>
          </a:xfrm>
        </p:spPr>
        <p:txBody>
          <a:bodyPr/>
          <a:lstStyle/>
          <a:p>
            <a:r>
              <a:rPr lang="en-US" altLang="ru-RU" b="1">
                <a:latin typeface="Garamond" pitchFamily="18" charset="0"/>
              </a:rPr>
              <a:t>CT-thorax</a:t>
            </a:r>
            <a:endParaRPr lang="ru-RU" altLang="ru-RU" b="1">
              <a:latin typeface="Garamond" pitchFamily="18" charset="0"/>
            </a:endParaRPr>
          </a:p>
        </p:txBody>
      </p:sp>
      <p:pic>
        <p:nvPicPr>
          <p:cNvPr id="53255" name="Picture 7" descr=",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003800" y="4581525"/>
            <a:ext cx="2663825" cy="206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256" name="Picture 8" descr="Thorax_CT_peripheres_Brronchialcarcinom_li_OF"/>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356100" y="1196975"/>
            <a:ext cx="4475163" cy="3236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257" name="Picture 9" desc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716338"/>
            <a:ext cx="3673475" cy="2741612"/>
          </a:xfrm>
          <a:prstGeom prst="rect">
            <a:avLst/>
          </a:prstGeom>
          <a:noFill/>
          <a:extLst>
            <a:ext uri="{909E8E84-426E-40DD-AFC4-6F175D3DCCD1}">
              <a14:hiddenFill xmlns:a14="http://schemas.microsoft.com/office/drawing/2010/main">
                <a:solidFill>
                  <a:srgbClr val="FFFFFF"/>
                </a:solidFill>
              </a14:hiddenFill>
            </a:ext>
          </a:extLst>
        </p:spPr>
      </p:pic>
      <p:pic>
        <p:nvPicPr>
          <p:cNvPr id="53258" name="Picture 10" descr="shamlay_fig1_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333375"/>
            <a:ext cx="3167063" cy="3119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101005171040-larg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485775"/>
            <a:ext cx="9144000" cy="5743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DR520459-57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157163"/>
            <a:ext cx="9144000" cy="6084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DR0000520465"/>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334963"/>
            <a:ext cx="9144000" cy="608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CDR0000682110"/>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188913"/>
            <a:ext cx="9144000" cy="6480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DR0000521911_larg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47813" y="0"/>
            <a:ext cx="6359525"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CDR0000521926"/>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187450" y="38100"/>
            <a:ext cx="7272338" cy="6819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50" name="Rectangle 6"/>
          <p:cNvSpPr>
            <a:spLocks noChangeArrowheads="1"/>
          </p:cNvSpPr>
          <p:nvPr/>
        </p:nvSpPr>
        <p:spPr bwMode="auto">
          <a:xfrm>
            <a:off x="179388" y="5589588"/>
            <a:ext cx="3744912"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ru-RU" b="0"/>
              <a:t>40% of metastasis occurs in the </a:t>
            </a:r>
          </a:p>
          <a:p>
            <a:pPr algn="ctr"/>
            <a:r>
              <a:rPr lang="en-US" altLang="ru-RU" b="0"/>
              <a:t>		Adrenal Gland</a:t>
            </a:r>
            <a:endParaRPr lang="uk-UA" altLang="ru-RU" b="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descr="lung_cancer_metastasi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0"/>
            <a:ext cx="5364163"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01" name="Picture 9" descr="336139-358274-7288"/>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416550" y="188913"/>
            <a:ext cx="3727450" cy="29956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02" name="Picture 10" descr="067119c3-6a7e-44ed-8b55-4db4fb631799_grid-6x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470525" y="3500438"/>
            <a:ext cx="3673475" cy="3092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3"/>
          <p:cNvSpPr>
            <a:spLocks noGrp="1" noChangeArrowheads="1"/>
          </p:cNvSpPr>
          <p:nvPr>
            <p:ph type="title" idx="4294967295"/>
          </p:nvPr>
        </p:nvSpPr>
        <p:spPr/>
        <p:txBody>
          <a:bodyPr/>
          <a:lstStyle/>
          <a:p>
            <a:r>
              <a:rPr lang="en-US" altLang="ru-RU" sz="4000" b="1">
                <a:latin typeface="Garamond" pitchFamily="18" charset="0"/>
              </a:rPr>
              <a:t>Treatment and Staging</a:t>
            </a:r>
            <a:br>
              <a:rPr lang="en-US" altLang="ru-RU" sz="4000" b="1">
                <a:latin typeface="Garamond" pitchFamily="18" charset="0"/>
              </a:rPr>
            </a:br>
            <a:r>
              <a:rPr lang="en-US" altLang="ru-RU" sz="4000" b="1">
                <a:latin typeface="Garamond" pitchFamily="18" charset="0"/>
              </a:rPr>
              <a:t>NSCLC</a:t>
            </a:r>
          </a:p>
        </p:txBody>
      </p:sp>
      <p:graphicFrame>
        <p:nvGraphicFramePr>
          <p:cNvPr id="72885" name="Group 181"/>
          <p:cNvGraphicFramePr>
            <a:graphicFrameLocks noGrp="1"/>
          </p:cNvGraphicFramePr>
          <p:nvPr/>
        </p:nvGraphicFramePr>
        <p:xfrm>
          <a:off x="914400" y="1600200"/>
          <a:ext cx="7467600" cy="4735196"/>
        </p:xfrm>
        <a:graphic>
          <a:graphicData uri="http://schemas.openxmlformats.org/drawingml/2006/table">
            <a:tbl>
              <a:tblPr/>
              <a:tblGrid>
                <a:gridCol w="1322388">
                  <a:extLst>
                    <a:ext uri="{9D8B030D-6E8A-4147-A177-3AD203B41FA5}">
                      <a16:colId xmlns:a16="http://schemas.microsoft.com/office/drawing/2014/main" val="20000"/>
                    </a:ext>
                  </a:extLst>
                </a:gridCol>
                <a:gridCol w="3630612">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48895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rgbClr val="000099"/>
                          </a:solidFill>
                          <a:effectLst/>
                          <a:latin typeface="Arial Black" pitchFamily="34" charset="0"/>
                          <a:cs typeface="Times New Roman" pitchFamily="18" charset="0"/>
                        </a:rPr>
                        <a:t>Stage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rgbClr val="000099"/>
                          </a:solidFill>
                          <a:effectLst/>
                          <a:latin typeface="Arial Black" pitchFamily="34" charset="0"/>
                          <a:cs typeface="Times New Roman" pitchFamily="18" charset="0"/>
                        </a:rPr>
                        <a:t>Description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rgbClr val="000099"/>
                          </a:solidFill>
                          <a:effectLst/>
                          <a:latin typeface="Arial Black" pitchFamily="34" charset="0"/>
                          <a:cs typeface="Times New Roman" pitchFamily="18" charset="0"/>
                        </a:rPr>
                        <a:t>Treatment Options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2125">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Stage I a/b</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Tumor of any size is found only in the lung </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Surgery</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3185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Stage II a/b</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Tumor has spread to lymph nodes associated with the lung</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Surgery</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73163">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Stage III a</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Tumor has spread to the lymph nodes in the tracheal area, including chest wall and diaphragm</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Chemotherapy followed by radiation or surgery</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3185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Stage III b</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Tumor has spread to the lymph nodes on the opposite lung or in the neck</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Combination of chemotherapy and radiation</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30263">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Stage IV</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Tumor has spread beyond the chest</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Arial" charset="0"/>
                          <a:cs typeface="Times New Roman" pitchFamily="18" charset="0"/>
                        </a:rPr>
                        <a:t>Chemotherapy and/or palliative (maintenance) care</a:t>
                      </a:r>
                      <a:endParaRPr kumimoji="0" lang="en-US" altLang="ru-RU"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ru-RU" b="1">
                <a:latin typeface="Garamond" pitchFamily="18" charset="0"/>
              </a:rPr>
              <a:t>SCLC</a:t>
            </a:r>
          </a:p>
        </p:txBody>
      </p:sp>
      <p:sp>
        <p:nvSpPr>
          <p:cNvPr id="107523" name="Rectangle 3"/>
          <p:cNvSpPr>
            <a:spLocks noGrp="1" noChangeArrowheads="1"/>
          </p:cNvSpPr>
          <p:nvPr>
            <p:ph type="body" idx="4294967295"/>
          </p:nvPr>
        </p:nvSpPr>
        <p:spPr/>
        <p:txBody>
          <a:bodyPr/>
          <a:lstStyle/>
          <a:p>
            <a:pPr>
              <a:lnSpc>
                <a:spcPct val="80000"/>
              </a:lnSpc>
            </a:pPr>
            <a:r>
              <a:rPr lang="en-US" altLang="ru-RU" b="1">
                <a:latin typeface="Garamond" pitchFamily="18" charset="0"/>
              </a:rPr>
              <a:t>Limited Stage</a:t>
            </a:r>
          </a:p>
          <a:p>
            <a:pPr>
              <a:lnSpc>
                <a:spcPct val="80000"/>
              </a:lnSpc>
              <a:buFontTx/>
              <a:buNone/>
            </a:pPr>
            <a:r>
              <a:rPr lang="en-US" altLang="ru-RU" sz="2800">
                <a:latin typeface="Garamond" pitchFamily="18" charset="0"/>
              </a:rPr>
              <a:t>	Defined as tumor involvement of one lung, the mediastinum and ipsilateral and/or contralateral supraclavicular lymph nodes or disease that can be encompassed in a single radiotherapy port.</a:t>
            </a:r>
          </a:p>
          <a:p>
            <a:pPr>
              <a:lnSpc>
                <a:spcPct val="80000"/>
              </a:lnSpc>
            </a:pPr>
            <a:endParaRPr lang="en-US" altLang="ru-RU" sz="1400">
              <a:latin typeface="Garamond" pitchFamily="18" charset="0"/>
            </a:endParaRPr>
          </a:p>
          <a:p>
            <a:pPr>
              <a:lnSpc>
                <a:spcPct val="80000"/>
              </a:lnSpc>
            </a:pPr>
            <a:r>
              <a:rPr lang="en-US" altLang="ru-RU" b="1">
                <a:latin typeface="Garamond" pitchFamily="18" charset="0"/>
              </a:rPr>
              <a:t>Extensive Stage</a:t>
            </a:r>
          </a:p>
          <a:p>
            <a:pPr>
              <a:lnSpc>
                <a:spcPct val="80000"/>
              </a:lnSpc>
              <a:buFontTx/>
              <a:buNone/>
            </a:pPr>
            <a:r>
              <a:rPr lang="en-US" altLang="ru-RU">
                <a:latin typeface="Garamond" pitchFamily="18" charset="0"/>
              </a:rPr>
              <a:t>	</a:t>
            </a:r>
            <a:r>
              <a:rPr lang="en-US" altLang="ru-RU" sz="2800">
                <a:latin typeface="Garamond" pitchFamily="18" charset="0"/>
              </a:rPr>
              <a:t>Defined as tumor that has spread beyond one lung, mediastinum, and supraclavicular lymph nodes. Common distant sites of metastases are the adrenals, bone, liver, bone marrow, and brain.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Grp="1" noChangeArrowheads="1"/>
          </p:cNvSpPr>
          <p:nvPr>
            <p:ph type="title"/>
          </p:nvPr>
        </p:nvSpPr>
        <p:spPr/>
        <p:txBody>
          <a:bodyPr/>
          <a:lstStyle/>
          <a:p>
            <a:r>
              <a:rPr lang="en-US" altLang="ru-RU" b="1">
                <a:latin typeface="Garamond" pitchFamily="18" charset="0"/>
              </a:rPr>
              <a:t>Surgical treatment</a:t>
            </a:r>
            <a:endParaRPr lang="ru-RU" altLang="ru-RU" b="1">
              <a:latin typeface="Garamond" pitchFamily="18" charset="0"/>
            </a:endParaRPr>
          </a:p>
        </p:txBody>
      </p:sp>
      <p:pic>
        <p:nvPicPr>
          <p:cNvPr id="16389" name="Picture 5" descr="TypesofLungResec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196975"/>
            <a:ext cx="9144000" cy="4918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ru-RU" b="1">
                <a:latin typeface="Garamond" pitchFamily="18" charset="0"/>
              </a:rPr>
              <a:t>Surgery</a:t>
            </a:r>
            <a:endParaRPr lang="ru-RU" altLang="ru-RU" b="1">
              <a:latin typeface="Garamond" pitchFamily="18" charset="0"/>
            </a:endParaRPr>
          </a:p>
        </p:txBody>
      </p:sp>
      <p:sp>
        <p:nvSpPr>
          <p:cNvPr id="88067" name="Rectangle 3"/>
          <p:cNvSpPr>
            <a:spLocks noGrp="1" noChangeArrowheads="1"/>
          </p:cNvSpPr>
          <p:nvPr>
            <p:ph type="body" idx="1"/>
          </p:nvPr>
        </p:nvSpPr>
        <p:spPr/>
        <p:txBody>
          <a:bodyPr/>
          <a:lstStyle/>
          <a:p>
            <a:r>
              <a:rPr lang="en-US" altLang="ru-RU" sz="2400" b="1">
                <a:latin typeface="Garamond" pitchFamily="18" charset="0"/>
              </a:rPr>
              <a:t>Wedge resection</a:t>
            </a:r>
            <a:r>
              <a:rPr lang="en-US" altLang="ru-RU" sz="2400">
                <a:latin typeface="Garamond" pitchFamily="18" charset="0"/>
              </a:rPr>
              <a:t> – small section of lung removed, suitable for small primary tumours in the periphery of the lung.</a:t>
            </a:r>
          </a:p>
          <a:p>
            <a:r>
              <a:rPr lang="en-US" altLang="ru-RU" sz="2400" b="1">
                <a:latin typeface="Garamond" pitchFamily="18" charset="0"/>
              </a:rPr>
              <a:t>Lobectomy</a:t>
            </a:r>
            <a:r>
              <a:rPr lang="en-US" altLang="ru-RU" sz="2400">
                <a:latin typeface="Garamond" pitchFamily="18" charset="0"/>
              </a:rPr>
              <a:t> – removal of a single lobe. This is the most commonly performed operation for lung cancer.</a:t>
            </a:r>
          </a:p>
          <a:p>
            <a:r>
              <a:rPr lang="en-US" altLang="ru-RU" sz="2400" b="1">
                <a:latin typeface="Garamond" pitchFamily="18" charset="0"/>
              </a:rPr>
              <a:t>Pneumonectomy</a:t>
            </a:r>
            <a:r>
              <a:rPr lang="en-US" altLang="ru-RU" sz="2400">
                <a:latin typeface="Garamond" pitchFamily="18" charset="0"/>
              </a:rPr>
              <a:t> – removal of the entire lung. Preoperative assessment of the lung function is critical.</a:t>
            </a:r>
          </a:p>
          <a:p>
            <a:r>
              <a:rPr lang="en-US" altLang="ru-RU" sz="2400" b="1">
                <a:latin typeface="Garamond" pitchFamily="18" charset="0"/>
              </a:rPr>
              <a:t>Sleeve resection</a:t>
            </a:r>
            <a:r>
              <a:rPr lang="en-US" altLang="ru-RU" sz="2400">
                <a:latin typeface="Garamond" pitchFamily="18" charset="0"/>
              </a:rPr>
              <a:t> – indicated for centrally placed tumours. May allow patient to avoid pneumonectomy.</a:t>
            </a:r>
          </a:p>
          <a:p>
            <a:endParaRPr lang="en-US" altLang="ru-RU" sz="2400">
              <a:latin typeface="Garamond" pitchFamily="18" charset="0"/>
            </a:endParaRPr>
          </a:p>
          <a:p>
            <a:r>
              <a:rPr lang="en-US" altLang="ru-RU" sz="2400" b="1">
                <a:solidFill>
                  <a:srgbClr val="FF0000"/>
                </a:solidFill>
                <a:latin typeface="Garamond" pitchFamily="18" charset="0"/>
              </a:rPr>
              <a:t>Radical resection should be offered if possible – complete resection provides the best chance of long-term survival. </a:t>
            </a:r>
            <a:endParaRPr lang="ru-RU" altLang="ru-RU" sz="2400" b="1">
              <a:solidFill>
                <a:srgbClr val="FF0000"/>
              </a:solidFill>
              <a:latin typeface="Garamond"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7"/>
          <p:cNvSpPr>
            <a:spLocks noGrp="1" noChangeArrowheads="1"/>
          </p:cNvSpPr>
          <p:nvPr>
            <p:ph type="title"/>
          </p:nvPr>
        </p:nvSpPr>
        <p:spPr/>
        <p:txBody>
          <a:bodyPr/>
          <a:lstStyle/>
          <a:p>
            <a:r>
              <a:rPr lang="en-US" altLang="ru-RU" b="1">
                <a:latin typeface="Garamond" pitchFamily="18" charset="0"/>
              </a:rPr>
              <a:t>Chemotherapy</a:t>
            </a:r>
            <a:endParaRPr lang="ru-RU" altLang="ru-RU" b="1">
              <a:latin typeface="Garamond" pitchFamily="18" charset="0"/>
            </a:endParaRPr>
          </a:p>
        </p:txBody>
      </p:sp>
      <p:sp>
        <p:nvSpPr>
          <p:cNvPr id="38920" name="Rectangle 8"/>
          <p:cNvSpPr>
            <a:spLocks noGrp="1" noChangeArrowheads="1"/>
          </p:cNvSpPr>
          <p:nvPr>
            <p:ph type="body" sz="half" idx="1"/>
          </p:nvPr>
        </p:nvSpPr>
        <p:spPr>
          <a:xfrm>
            <a:off x="250825" y="1196975"/>
            <a:ext cx="4038600" cy="5184775"/>
          </a:xfrm>
        </p:spPr>
        <p:txBody>
          <a:bodyPr/>
          <a:lstStyle/>
          <a:p>
            <a:pPr>
              <a:lnSpc>
                <a:spcPct val="90000"/>
              </a:lnSpc>
            </a:pPr>
            <a:r>
              <a:rPr lang="en-US" altLang="ru-RU" sz="2400">
                <a:latin typeface="Garamond" pitchFamily="18" charset="0"/>
              </a:rPr>
              <a:t>Combination of platinum drug (cisplatin or carboplatin) with etoposide is the most commonly used treatment regimen.</a:t>
            </a:r>
          </a:p>
          <a:p>
            <a:pPr>
              <a:lnSpc>
                <a:spcPct val="90000"/>
              </a:lnSpc>
            </a:pPr>
            <a:r>
              <a:rPr lang="en-US" altLang="ru-RU" sz="2400">
                <a:latin typeface="Garamond" pitchFamily="18" charset="0"/>
              </a:rPr>
              <a:t>Four to six cycles are given.</a:t>
            </a:r>
          </a:p>
          <a:p>
            <a:pPr>
              <a:lnSpc>
                <a:spcPct val="90000"/>
              </a:lnSpc>
            </a:pPr>
            <a:r>
              <a:rPr lang="en-US" altLang="ru-RU" sz="2400">
                <a:latin typeface="Garamond" pitchFamily="18" charset="0"/>
              </a:rPr>
              <a:t>Small cell lung cancer is very sensitive to chemotherapy.</a:t>
            </a:r>
          </a:p>
          <a:p>
            <a:pPr>
              <a:lnSpc>
                <a:spcPct val="90000"/>
              </a:lnSpc>
            </a:pPr>
            <a:r>
              <a:rPr lang="en-US" altLang="ru-RU" sz="2400">
                <a:latin typeface="Garamond" pitchFamily="18" charset="0"/>
              </a:rPr>
              <a:t>Up to 90% of patients with limited stage disease respond to chemotherapy (50% complete response). </a:t>
            </a:r>
          </a:p>
          <a:p>
            <a:pPr>
              <a:lnSpc>
                <a:spcPct val="90000"/>
              </a:lnSpc>
            </a:pPr>
            <a:r>
              <a:rPr lang="en-US" altLang="ru-RU" sz="2400">
                <a:latin typeface="Garamond" pitchFamily="18" charset="0"/>
              </a:rPr>
              <a:t>Second line therapy: EP, ICE, CAV, CAE, TP</a:t>
            </a:r>
            <a:endParaRPr lang="ru-RU" altLang="ru-RU" sz="2400">
              <a:latin typeface="Garamond" pitchFamily="18" charset="0"/>
            </a:endParaRPr>
          </a:p>
        </p:txBody>
      </p:sp>
      <p:pic>
        <p:nvPicPr>
          <p:cNvPr id="38917" name="Picture 5" descr="1801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84663" y="1773238"/>
            <a:ext cx="4648200" cy="371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18" name="Rectangle 6"/>
          <p:cNvSpPr>
            <a:spLocks noChangeArrowheads="1"/>
          </p:cNvSpPr>
          <p:nvPr/>
        </p:nvSpPr>
        <p:spPr bwMode="auto">
          <a:xfrm>
            <a:off x="7380288" y="5157788"/>
            <a:ext cx="1584325" cy="6477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1" name="Picture 5" descr="untitled 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1588"/>
            <a:ext cx="9144000" cy="6859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ru-RU" sz="4000" b="1">
                <a:latin typeface="Garamond" pitchFamily="18" charset="0"/>
              </a:rPr>
              <a:t>Features associated with a better prognosis include:</a:t>
            </a:r>
            <a:endParaRPr lang="ru-RU" altLang="ru-RU" sz="4000" b="1">
              <a:latin typeface="Garamond" pitchFamily="18" charset="0"/>
            </a:endParaRPr>
          </a:p>
        </p:txBody>
      </p:sp>
      <p:sp>
        <p:nvSpPr>
          <p:cNvPr id="84995" name="Rectangle 3"/>
          <p:cNvSpPr>
            <a:spLocks noGrp="1" noChangeArrowheads="1"/>
          </p:cNvSpPr>
          <p:nvPr>
            <p:ph type="body" idx="1"/>
          </p:nvPr>
        </p:nvSpPr>
        <p:spPr/>
        <p:txBody>
          <a:bodyPr/>
          <a:lstStyle/>
          <a:p>
            <a:r>
              <a:rPr lang="en-US" altLang="ru-RU" sz="2800">
                <a:latin typeface="Garamond" pitchFamily="18" charset="0"/>
              </a:rPr>
              <a:t>Limited stage disease</a:t>
            </a:r>
          </a:p>
          <a:p>
            <a:r>
              <a:rPr lang="en-US" altLang="ru-RU" sz="2800">
                <a:latin typeface="Garamond" pitchFamily="18" charset="0"/>
              </a:rPr>
              <a:t>Younger age</a:t>
            </a:r>
          </a:p>
          <a:p>
            <a:r>
              <a:rPr lang="en-US" altLang="ru-RU" sz="2800">
                <a:latin typeface="Garamond" pitchFamily="18" charset="0"/>
              </a:rPr>
              <a:t>Better performance status</a:t>
            </a:r>
          </a:p>
          <a:p>
            <a:r>
              <a:rPr lang="en-US" altLang="ru-RU" sz="2800">
                <a:latin typeface="Garamond" pitchFamily="18" charset="0"/>
              </a:rPr>
              <a:t>Normal lactate dehydrogenase level</a:t>
            </a:r>
          </a:p>
          <a:p>
            <a:r>
              <a:rPr lang="en-US" altLang="ru-RU" sz="2800">
                <a:latin typeface="Garamond" pitchFamily="18" charset="0"/>
              </a:rPr>
              <a:t>Normal sodium level</a:t>
            </a:r>
          </a:p>
          <a:p>
            <a:r>
              <a:rPr lang="en-US" altLang="ru-RU" sz="2800">
                <a:latin typeface="Garamond" pitchFamily="18" charset="0"/>
              </a:rPr>
              <a:t>Normal albumine level</a:t>
            </a:r>
            <a:endParaRPr lang="ru-RU" altLang="ru-RU" sz="2800">
              <a:latin typeface="Garamond"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68313" y="0"/>
            <a:ext cx="8229600" cy="1143000"/>
          </a:xfrm>
        </p:spPr>
        <p:txBody>
          <a:bodyPr/>
          <a:lstStyle/>
          <a:p>
            <a:r>
              <a:rPr lang="en-US" altLang="ru-RU" b="1">
                <a:latin typeface="Garamond" pitchFamily="18" charset="0"/>
              </a:rPr>
              <a:t>Radiotherapy</a:t>
            </a:r>
            <a:endParaRPr lang="ru-RU" altLang="ru-RU" b="1">
              <a:latin typeface="Garamond" pitchFamily="18" charset="0"/>
            </a:endParaRPr>
          </a:p>
        </p:txBody>
      </p:sp>
      <p:sp>
        <p:nvSpPr>
          <p:cNvPr id="86019" name="Rectangle 3"/>
          <p:cNvSpPr>
            <a:spLocks noGrp="1" noChangeArrowheads="1"/>
          </p:cNvSpPr>
          <p:nvPr>
            <p:ph type="body" idx="1"/>
          </p:nvPr>
        </p:nvSpPr>
        <p:spPr>
          <a:xfrm>
            <a:off x="468313" y="908050"/>
            <a:ext cx="8229600" cy="5689600"/>
          </a:xfrm>
        </p:spPr>
        <p:txBody>
          <a:bodyPr/>
          <a:lstStyle/>
          <a:p>
            <a:pPr>
              <a:lnSpc>
                <a:spcPct val="80000"/>
              </a:lnSpc>
            </a:pPr>
            <a:r>
              <a:rPr lang="en-US" altLang="ru-RU" sz="2400" b="1">
                <a:latin typeface="Garamond" pitchFamily="18" charset="0"/>
              </a:rPr>
              <a:t>Small cell cancer</a:t>
            </a:r>
          </a:p>
          <a:p>
            <a:pPr>
              <a:lnSpc>
                <a:spcPct val="80000"/>
              </a:lnSpc>
            </a:pPr>
            <a:r>
              <a:rPr lang="en-US" altLang="ru-RU" sz="2400">
                <a:latin typeface="Garamond" pitchFamily="18" charset="0"/>
              </a:rPr>
              <a:t>Reduce the risk of recurrence and increases long-term survival when given with chemotherapy.</a:t>
            </a:r>
          </a:p>
          <a:p>
            <a:pPr>
              <a:lnSpc>
                <a:spcPct val="80000"/>
              </a:lnSpc>
            </a:pPr>
            <a:r>
              <a:rPr lang="en-US" altLang="ru-RU" sz="2400">
                <a:latin typeface="Garamond" pitchFamily="18" charset="0"/>
              </a:rPr>
              <a:t>Areas of gross disease only are included within the treatment field.</a:t>
            </a:r>
          </a:p>
          <a:p>
            <a:pPr>
              <a:lnSpc>
                <a:spcPct val="80000"/>
              </a:lnSpc>
            </a:pPr>
            <a:r>
              <a:rPr lang="en-US" altLang="ru-RU" sz="2400">
                <a:latin typeface="Garamond" pitchFamily="18" charset="0"/>
              </a:rPr>
              <a:t>Prophylactic treatment of involved nodal areas is not necessary as it does not improve outcome and significantly increases toxicity.</a:t>
            </a:r>
          </a:p>
          <a:p>
            <a:pPr>
              <a:lnSpc>
                <a:spcPct val="80000"/>
              </a:lnSpc>
            </a:pPr>
            <a:r>
              <a:rPr lang="en-US" altLang="ru-RU" sz="2400">
                <a:latin typeface="Garamond" pitchFamily="18" charset="0"/>
              </a:rPr>
              <a:t>Typical radiotherapy schedule is 50 Gy delivered in 2 Gy fractions, given once daily over 5 weeks. </a:t>
            </a:r>
          </a:p>
          <a:p>
            <a:pPr>
              <a:lnSpc>
                <a:spcPct val="80000"/>
              </a:lnSpc>
            </a:pPr>
            <a:r>
              <a:rPr lang="en-US" altLang="ru-RU" sz="2400" b="1">
                <a:latin typeface="Garamond" pitchFamily="18" charset="0"/>
              </a:rPr>
              <a:t>Non-small cancer</a:t>
            </a:r>
          </a:p>
          <a:p>
            <a:pPr>
              <a:lnSpc>
                <a:spcPct val="80000"/>
              </a:lnSpc>
            </a:pPr>
            <a:r>
              <a:rPr lang="en-US" altLang="ru-RU" sz="2400">
                <a:latin typeface="Garamond" pitchFamily="18" charset="0"/>
              </a:rPr>
              <a:t>Adjuvant radiotherapy increases local control in completely resected disease.</a:t>
            </a:r>
          </a:p>
          <a:p>
            <a:pPr>
              <a:lnSpc>
                <a:spcPct val="80000"/>
              </a:lnSpc>
            </a:pPr>
            <a:r>
              <a:rPr lang="en-US" altLang="ru-RU" sz="2400">
                <a:latin typeface="Garamond" pitchFamily="18" charset="0"/>
              </a:rPr>
              <a:t>Target to radiation include the primary tumour and the involved lymph nodes using conventional fractionation, total dose 66 Gy at 2 Gy per fraction over 6,5 weeks.</a:t>
            </a:r>
          </a:p>
          <a:p>
            <a:pPr>
              <a:lnSpc>
                <a:spcPct val="80000"/>
              </a:lnSpc>
            </a:pPr>
            <a:endParaRPr lang="en-US" altLang="ru-RU" sz="2400">
              <a:latin typeface="Garamond" pitchFamily="18" charset="0"/>
            </a:endParaRPr>
          </a:p>
          <a:p>
            <a:pPr>
              <a:lnSpc>
                <a:spcPct val="80000"/>
              </a:lnSpc>
            </a:pPr>
            <a:endParaRPr lang="ru-RU" altLang="ru-RU" sz="2400">
              <a:latin typeface="Garamond"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ru-RU" b="1">
                <a:latin typeface="Garamond" pitchFamily="18" charset="0"/>
              </a:rPr>
              <a:t>Prophylactic cranial irradiation</a:t>
            </a:r>
            <a:endParaRPr lang="ru-RU" altLang="ru-RU" b="1">
              <a:latin typeface="Garamond" pitchFamily="18" charset="0"/>
            </a:endParaRPr>
          </a:p>
        </p:txBody>
      </p:sp>
      <p:sp>
        <p:nvSpPr>
          <p:cNvPr id="87043" name="Rectangle 3"/>
          <p:cNvSpPr>
            <a:spLocks noGrp="1" noChangeArrowheads="1"/>
          </p:cNvSpPr>
          <p:nvPr>
            <p:ph type="body" idx="1"/>
          </p:nvPr>
        </p:nvSpPr>
        <p:spPr/>
        <p:txBody>
          <a:bodyPr/>
          <a:lstStyle/>
          <a:p>
            <a:pPr>
              <a:lnSpc>
                <a:spcPct val="90000"/>
              </a:lnSpc>
            </a:pPr>
            <a:r>
              <a:rPr lang="en-US" altLang="ru-RU" sz="2400">
                <a:latin typeface="Garamond" pitchFamily="18" charset="0"/>
              </a:rPr>
              <a:t>Brain mts are extremely common in small-cell cancer.</a:t>
            </a:r>
          </a:p>
          <a:p>
            <a:pPr>
              <a:lnSpc>
                <a:spcPct val="90000"/>
              </a:lnSpc>
            </a:pPr>
            <a:r>
              <a:rPr lang="en-US" altLang="ru-RU" sz="2400">
                <a:latin typeface="Garamond" pitchFamily="18" charset="0"/>
              </a:rPr>
              <a:t>Even patient who have a complete response or a good partial response to combined modality treatment will go on to develop brain metastases in 50% of cases.</a:t>
            </a:r>
          </a:p>
          <a:p>
            <a:pPr>
              <a:lnSpc>
                <a:spcPct val="90000"/>
              </a:lnSpc>
            </a:pPr>
            <a:r>
              <a:rPr lang="en-US" altLang="ru-RU" sz="2400">
                <a:latin typeface="Garamond" pitchFamily="18" charset="0"/>
              </a:rPr>
              <a:t>Prophylactic irradiation of the whole brain was introduced with a view to reducing the incidence of brain mts.</a:t>
            </a:r>
          </a:p>
          <a:p>
            <a:pPr>
              <a:lnSpc>
                <a:spcPct val="90000"/>
              </a:lnSpc>
            </a:pPr>
            <a:r>
              <a:rPr lang="en-US" altLang="ru-RU" sz="2400">
                <a:latin typeface="Garamond" pitchFamily="18" charset="0"/>
              </a:rPr>
              <a:t>30 Gy are administered.</a:t>
            </a:r>
          </a:p>
          <a:p>
            <a:pPr>
              <a:lnSpc>
                <a:spcPct val="90000"/>
              </a:lnSpc>
            </a:pPr>
            <a:r>
              <a:rPr lang="en-US" altLang="ru-RU" sz="2400">
                <a:latin typeface="Garamond" pitchFamily="18" charset="0"/>
              </a:rPr>
              <a:t>Whole cranial irradiation is associated with potential long-term effects on cognitive function.</a:t>
            </a:r>
            <a:endParaRPr lang="ru-RU" altLang="ru-RU" sz="2400">
              <a:latin typeface="Garamond"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p:cNvSpPr>
            <a:spLocks noGrp="1" noChangeArrowheads="1"/>
          </p:cNvSpPr>
          <p:nvPr>
            <p:ph type="body" sz="half" idx="1"/>
          </p:nvPr>
        </p:nvSpPr>
        <p:spPr>
          <a:xfrm>
            <a:off x="457200" y="404813"/>
            <a:ext cx="4038600" cy="6119812"/>
          </a:xfrm>
        </p:spPr>
        <p:txBody>
          <a:bodyPr/>
          <a:lstStyle/>
          <a:p>
            <a:pPr>
              <a:lnSpc>
                <a:spcPct val="80000"/>
              </a:lnSpc>
            </a:pPr>
            <a:r>
              <a:rPr lang="en-US" altLang="ru-RU" sz="2400" b="1">
                <a:latin typeface="Garamond" pitchFamily="18" charset="0"/>
              </a:rPr>
              <a:t>Non-small cell cancer</a:t>
            </a:r>
          </a:p>
          <a:p>
            <a:pPr>
              <a:lnSpc>
                <a:spcPct val="80000"/>
              </a:lnSpc>
            </a:pPr>
            <a:r>
              <a:rPr lang="en-US" altLang="ru-RU" sz="2400">
                <a:latin typeface="Garamond" pitchFamily="18" charset="0"/>
              </a:rPr>
              <a:t>The 5-year survival varies from 5% to 80% depending on the stage of disease.</a:t>
            </a:r>
          </a:p>
          <a:p>
            <a:pPr>
              <a:lnSpc>
                <a:spcPct val="80000"/>
              </a:lnSpc>
            </a:pPr>
            <a:r>
              <a:rPr lang="en-US" altLang="ru-RU" sz="2400">
                <a:latin typeface="Garamond" pitchFamily="18" charset="0"/>
              </a:rPr>
              <a:t>Is associated with a poor prognosis.</a:t>
            </a:r>
          </a:p>
          <a:p>
            <a:pPr>
              <a:lnSpc>
                <a:spcPct val="80000"/>
              </a:lnSpc>
            </a:pPr>
            <a:r>
              <a:rPr lang="en-US" altLang="ru-RU" sz="2400">
                <a:latin typeface="Garamond" pitchFamily="18" charset="0"/>
              </a:rPr>
              <a:t>The majority of patients present with advanced disease not amenable to surgery.</a:t>
            </a:r>
          </a:p>
          <a:p>
            <a:pPr>
              <a:lnSpc>
                <a:spcPct val="80000"/>
              </a:lnSpc>
            </a:pPr>
            <a:r>
              <a:rPr lang="en-US" altLang="ru-RU" sz="2400">
                <a:latin typeface="Garamond" pitchFamily="18" charset="0"/>
              </a:rPr>
              <a:t>Combinative chemo-radiotherapy is beneficial for some patients but the overall outcome remains poor.</a:t>
            </a:r>
          </a:p>
          <a:p>
            <a:pPr>
              <a:lnSpc>
                <a:spcPct val="80000"/>
              </a:lnSpc>
            </a:pPr>
            <a:r>
              <a:rPr lang="en-US" altLang="ru-RU" sz="2400">
                <a:latin typeface="Garamond" pitchFamily="18" charset="0"/>
              </a:rPr>
              <a:t>Continuous hyperfractionated accelerated radiotherapy (CHART) has been used as alternative in stage IV. </a:t>
            </a:r>
            <a:endParaRPr lang="ru-RU" altLang="ru-RU" sz="2400">
              <a:latin typeface="Garamond" pitchFamily="18" charset="0"/>
            </a:endParaRPr>
          </a:p>
        </p:txBody>
      </p:sp>
      <p:sp>
        <p:nvSpPr>
          <p:cNvPr id="90118" name="Rectangle 6"/>
          <p:cNvSpPr>
            <a:spLocks noGrp="1" noChangeArrowheads="1"/>
          </p:cNvSpPr>
          <p:nvPr>
            <p:ph type="body" sz="half" idx="2"/>
          </p:nvPr>
        </p:nvSpPr>
        <p:spPr>
          <a:xfrm>
            <a:off x="4648200" y="404813"/>
            <a:ext cx="4038600" cy="6264275"/>
          </a:xfrm>
        </p:spPr>
        <p:txBody>
          <a:bodyPr/>
          <a:lstStyle/>
          <a:p>
            <a:pPr>
              <a:lnSpc>
                <a:spcPct val="80000"/>
              </a:lnSpc>
            </a:pPr>
            <a:r>
              <a:rPr lang="en-US" altLang="ru-RU" sz="2400" b="1">
                <a:latin typeface="Garamond" pitchFamily="18" charset="0"/>
              </a:rPr>
              <a:t>Small cell cancer</a:t>
            </a:r>
          </a:p>
          <a:p>
            <a:pPr>
              <a:lnSpc>
                <a:spcPct val="80000"/>
              </a:lnSpc>
            </a:pPr>
            <a:r>
              <a:rPr lang="en-US" altLang="ru-RU" sz="2400">
                <a:latin typeface="Garamond" pitchFamily="18" charset="0"/>
              </a:rPr>
              <a:t>Is a systematic disease – up to 70% of patients have distant mts at the time of presentation. More patients develop mts during the course of their illness.</a:t>
            </a:r>
          </a:p>
          <a:p>
            <a:pPr>
              <a:lnSpc>
                <a:spcPct val="80000"/>
              </a:lnSpc>
            </a:pPr>
            <a:r>
              <a:rPr lang="en-US" altLang="ru-RU" sz="2400">
                <a:latin typeface="Garamond" pitchFamily="18" charset="0"/>
              </a:rPr>
              <a:t>Standard treatment – chemotherapy with/without radiotherapy. </a:t>
            </a:r>
          </a:p>
          <a:p>
            <a:pPr>
              <a:lnSpc>
                <a:spcPct val="80000"/>
              </a:lnSpc>
            </a:pPr>
            <a:r>
              <a:rPr lang="en-US" altLang="ru-RU" sz="2400">
                <a:latin typeface="Garamond" pitchFamily="18" charset="0"/>
              </a:rPr>
              <a:t>Surgery is indicated only in patients with very limited disease within the chest.</a:t>
            </a:r>
          </a:p>
          <a:p>
            <a:pPr>
              <a:lnSpc>
                <a:spcPct val="80000"/>
              </a:lnSpc>
            </a:pPr>
            <a:r>
              <a:rPr lang="en-US" altLang="ru-RU" sz="2400">
                <a:latin typeface="Garamond" pitchFamily="18" charset="0"/>
              </a:rPr>
              <a:t>Median survival for limited stage is 4 months (untreated) and 18 (treated); for extensive stage – 2 months (untreated) and 9 months (treated).</a:t>
            </a:r>
          </a:p>
          <a:p>
            <a:pPr>
              <a:lnSpc>
                <a:spcPct val="80000"/>
              </a:lnSpc>
            </a:pPr>
            <a:endParaRPr lang="ru-RU" altLang="ru-RU" sz="2400">
              <a:latin typeface="Garamond" pitchFamily="18" charset="0"/>
            </a:endParaRPr>
          </a:p>
        </p:txBody>
      </p:sp>
      <p:sp>
        <p:nvSpPr>
          <p:cNvPr id="90119" name="WordArt 7"/>
          <p:cNvSpPr>
            <a:spLocks noChangeArrowheads="1" noChangeShapeType="1" noTextEdit="1"/>
          </p:cNvSpPr>
          <p:nvPr/>
        </p:nvSpPr>
        <p:spPr bwMode="auto">
          <a:xfrm>
            <a:off x="1763713" y="6308725"/>
            <a:ext cx="4021137" cy="396875"/>
          </a:xfrm>
          <a:prstGeom prst="rect">
            <a:avLst/>
          </a:prstGeom>
        </p:spPr>
        <p:txBody>
          <a:bodyPr wrap="none" fromWordArt="1">
            <a:prstTxWarp prst="textDoubleWave1">
              <a:avLst>
                <a:gd name="adj1" fmla="val 6500"/>
                <a:gd name="adj2" fmla="val 0"/>
              </a:avLst>
            </a:prstTxWarp>
          </a:bodyPr>
          <a:lstStyle/>
          <a:p>
            <a:pPr algn="ctr"/>
            <a:r>
              <a:rPr lang="en-US" sz="3600" kern="10" spc="-360">
                <a:ln w="12700">
                  <a:solidFill>
                    <a:srgbClr val="000099"/>
                  </a:solidFill>
                  <a:round/>
                  <a:headEnd/>
                  <a:tailEnd/>
                </a:ln>
                <a:solidFill>
                  <a:srgbClr val="33CCFF"/>
                </a:solidFill>
                <a:effectLst>
                  <a:outerShdw dist="125724" dir="18900000" algn="ctr" rotWithShape="0">
                    <a:srgbClr val="000099"/>
                  </a:outerShdw>
                </a:effectLst>
                <a:latin typeface="Impact"/>
              </a:rPr>
              <a:t>Differential diagnostic</a:t>
            </a:r>
            <a:endParaRPr lang="ru-RU" sz="3600" kern="10" spc="-360">
              <a:ln w="12700">
                <a:solidFill>
                  <a:srgbClr val="000099"/>
                </a:solidFill>
                <a:round/>
                <a:headEnd/>
                <a:tailEnd/>
              </a:ln>
              <a:solidFill>
                <a:srgbClr val="33CCFF"/>
              </a:solidFill>
              <a:effectLst>
                <a:outerShdw dist="125724" dir="18900000" algn="ctr" rotWithShape="0">
                  <a:srgbClr val="000099"/>
                </a:outerShdw>
              </a:effectLst>
              <a:latin typeface="Impac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2605_cancer_t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31763"/>
            <a:ext cx="9144000" cy="6543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044" y="332656"/>
            <a:ext cx="7886700" cy="994172"/>
          </a:xfrm>
        </p:spPr>
        <p:txBody>
          <a:bodyPr/>
          <a:lstStyle/>
          <a:p>
            <a:r>
              <a:rPr lang="fr-FR" b="1" dirty="0"/>
              <a:t>Mutation profile of NCLG</a:t>
            </a:r>
            <a:endParaRPr lang="en-US"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484784"/>
            <a:ext cx="6977317" cy="5256584"/>
          </a:xfrm>
        </p:spPr>
      </p:pic>
    </p:spTree>
    <p:extLst>
      <p:ext uri="{BB962C8B-B14F-4D97-AF65-F5344CB8AC3E}">
        <p14:creationId xmlns:p14="http://schemas.microsoft.com/office/powerpoint/2010/main" val="201969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884" y="117222"/>
            <a:ext cx="8662596" cy="6496946"/>
          </a:xfrm>
        </p:spPr>
      </p:pic>
    </p:spTree>
    <p:extLst>
      <p:ext uri="{BB962C8B-B14F-4D97-AF65-F5344CB8AC3E}">
        <p14:creationId xmlns:p14="http://schemas.microsoft.com/office/powerpoint/2010/main" val="3178573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54619" y="613717"/>
            <a:ext cx="3099674" cy="232475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085" y="620688"/>
            <a:ext cx="5295182" cy="331831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256" y="3645024"/>
            <a:ext cx="1708480" cy="1979888"/>
          </a:xfrm>
          <a:prstGeom prst="rect">
            <a:avLst/>
          </a:prstGeom>
        </p:spPr>
      </p:pic>
      <p:sp>
        <p:nvSpPr>
          <p:cNvPr id="2" name="Прямоугольник 1"/>
          <p:cNvSpPr/>
          <p:nvPr/>
        </p:nvSpPr>
        <p:spPr>
          <a:xfrm>
            <a:off x="342870" y="4293096"/>
            <a:ext cx="5942422" cy="16873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0" dirty="0">
                <a:solidFill>
                  <a:schemeClr val="tx1"/>
                </a:solidFill>
              </a:rPr>
              <a:t>Cancer </a:t>
            </a:r>
            <a:r>
              <a:rPr lang="fr-FR" sz="3200" b="0" dirty="0" err="1">
                <a:solidFill>
                  <a:schemeClr val="tx1"/>
                </a:solidFill>
              </a:rPr>
              <a:t>immunotherapy</a:t>
            </a:r>
            <a:r>
              <a:rPr lang="fr-FR" sz="3200" b="0" dirty="0">
                <a:solidFill>
                  <a:schemeClr val="tx1"/>
                </a:solidFill>
              </a:rPr>
              <a:t> – </a:t>
            </a:r>
          </a:p>
          <a:p>
            <a:pPr algn="ctr"/>
            <a:r>
              <a:rPr lang="fr-FR" sz="3200" b="0" dirty="0" err="1">
                <a:solidFill>
                  <a:schemeClr val="tx1"/>
                </a:solidFill>
              </a:rPr>
              <a:t>breakthrough</a:t>
            </a:r>
            <a:r>
              <a:rPr lang="fr-FR" sz="3200" b="0" dirty="0">
                <a:solidFill>
                  <a:schemeClr val="tx1"/>
                </a:solidFill>
              </a:rPr>
              <a:t> in the 21st century</a:t>
            </a:r>
            <a:endParaRPr lang="en-US" sz="3200" b="0" dirty="0">
              <a:solidFill>
                <a:schemeClr val="tx1"/>
              </a:solidFill>
            </a:endParaRPr>
          </a:p>
        </p:txBody>
      </p:sp>
    </p:spTree>
    <p:extLst>
      <p:ext uri="{BB962C8B-B14F-4D97-AF65-F5344CB8AC3E}">
        <p14:creationId xmlns:p14="http://schemas.microsoft.com/office/powerpoint/2010/main" val="23812865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5A3409A3-B2DA-59F7-A108-F63DC25ED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54" y="0"/>
            <a:ext cx="2595698" cy="2027889"/>
          </a:xfrm>
          <a:prstGeom prst="rect">
            <a:avLst/>
          </a:prstGeom>
        </p:spPr>
      </p:pic>
      <p:sp>
        <p:nvSpPr>
          <p:cNvPr id="2" name="Заголовок 1"/>
          <p:cNvSpPr>
            <a:spLocks noGrp="1"/>
          </p:cNvSpPr>
          <p:nvPr>
            <p:ph type="title"/>
          </p:nvPr>
        </p:nvSpPr>
        <p:spPr>
          <a:xfrm>
            <a:off x="2290242" y="132911"/>
            <a:ext cx="4239651" cy="1143000"/>
          </a:xfrm>
        </p:spPr>
        <p:txBody>
          <a:bodyPr>
            <a:normAutofit fontScale="90000"/>
          </a:bodyPr>
          <a:lstStyle/>
          <a:p>
            <a:r>
              <a:rPr lang="fr-FR" sz="3600" b="1" dirty="0"/>
              <a:t>Smoking = fashion ?</a:t>
            </a:r>
            <a:endParaRPr lang="en-US" sz="3600" b="1"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853" y="4897945"/>
            <a:ext cx="1357180" cy="1921670"/>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5529" y="2892695"/>
            <a:ext cx="1343025" cy="19145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9076" y="3019029"/>
            <a:ext cx="1335881" cy="1921669"/>
          </a:xfrm>
          <a:prstGeom prst="rect">
            <a:avLst/>
          </a:prstGeom>
        </p:spPr>
      </p:pic>
      <p:pic>
        <p:nvPicPr>
          <p:cNvPr id="10" name="Рисунок 9">
            <a:extLst>
              <a:ext uri="{FF2B5EF4-FFF2-40B4-BE49-F238E27FC236}">
                <a16:creationId xmlns:a16="http://schemas.microsoft.com/office/drawing/2014/main" id="{650A3E8B-A2F0-C3F4-38E4-7D1F096147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48" y="1961826"/>
            <a:ext cx="2236490" cy="1540942"/>
          </a:xfrm>
          <a:prstGeom prst="rect">
            <a:avLst/>
          </a:prstGeom>
        </p:spPr>
      </p:pic>
      <p:pic>
        <p:nvPicPr>
          <p:cNvPr id="11" name="Рисунок 10">
            <a:extLst>
              <a:ext uri="{FF2B5EF4-FFF2-40B4-BE49-F238E27FC236}">
                <a16:creationId xmlns:a16="http://schemas.microsoft.com/office/drawing/2014/main" id="{2D278830-3A96-C5C2-FDB6-E99A1D8EB1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3838" y="1820777"/>
            <a:ext cx="3875584" cy="4967207"/>
          </a:xfrm>
          <a:prstGeom prst="rect">
            <a:avLst/>
          </a:prstGeom>
        </p:spPr>
      </p:pic>
      <p:pic>
        <p:nvPicPr>
          <p:cNvPr id="13" name="Объект 3">
            <a:extLst>
              <a:ext uri="{FF2B5EF4-FFF2-40B4-BE49-F238E27FC236}">
                <a16:creationId xmlns:a16="http://schemas.microsoft.com/office/drawing/2014/main" id="{6FEE7B69-EB8B-32F3-2881-9050506C5B5E}"/>
              </a:ext>
            </a:extLst>
          </p:cNvPr>
          <p:cNvPicPr>
            <a:picLocks noGrp="1" noChangeAspect="1"/>
          </p:cNvPicPr>
          <p:nvPr>
            <p:ph idx="1"/>
          </p:nvPr>
        </p:nvPicPr>
        <p:blipFill>
          <a:blip r:embed="rId8" cstate="print">
            <a:extLst>
              <a:ext uri="{28A0092B-C50C-407E-A947-70E740481C1C}">
                <a14:useLocalDpi xmlns:a14="http://schemas.microsoft.com/office/drawing/2010/main" val="0"/>
              </a:ext>
            </a:extLst>
          </a:blip>
          <a:stretch>
            <a:fillRect/>
          </a:stretch>
        </p:blipFill>
        <p:spPr>
          <a:xfrm>
            <a:off x="25494" y="3616866"/>
            <a:ext cx="2243044" cy="3212416"/>
          </a:xfrm>
        </p:spPr>
      </p:pic>
      <p:pic>
        <p:nvPicPr>
          <p:cNvPr id="14" name="Picture 9" descr="Фрейд">
            <a:extLst>
              <a:ext uri="{FF2B5EF4-FFF2-40B4-BE49-F238E27FC236}">
                <a16:creationId xmlns:a16="http://schemas.microsoft.com/office/drawing/2014/main" id="{F7BEDF39-ECF7-F44A-E78C-98CA276B69F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06452" y="5053065"/>
            <a:ext cx="1372724" cy="173762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76D8597F-A94B-52D3-B7D0-2D40BA7F37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48" y="65314"/>
            <a:ext cx="2236490" cy="1838394"/>
          </a:xfrm>
          <a:prstGeom prst="rect">
            <a:avLst/>
          </a:prstGeom>
          <a:noFill/>
          <a:extLst>
            <a:ext uri="{909E8E84-426E-40DD-AFC4-6F175D3DCCD1}">
              <a14:hiddenFill xmlns:a14="http://schemas.microsoft.com/office/drawing/2010/main">
                <a:solidFill>
                  <a:srgbClr val="FFFFFF"/>
                </a:solidFill>
              </a14:hiddenFill>
            </a:ext>
          </a:extLst>
        </p:spPr>
      </p:pic>
      <p:pic>
        <p:nvPicPr>
          <p:cNvPr id="16" name="Рисунок 15">
            <a:extLst>
              <a:ext uri="{FF2B5EF4-FFF2-40B4-BE49-F238E27FC236}">
                <a16:creationId xmlns:a16="http://schemas.microsoft.com/office/drawing/2014/main" id="{D2DE36E0-241B-2B30-A189-3DD73331E83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57014" y="1287066"/>
            <a:ext cx="1469408" cy="1619596"/>
          </a:xfrm>
          <a:prstGeom prst="rect">
            <a:avLst/>
          </a:prstGeom>
        </p:spPr>
      </p:pic>
      <p:pic>
        <p:nvPicPr>
          <p:cNvPr id="17" name="Рисунок 16">
            <a:extLst>
              <a:ext uri="{FF2B5EF4-FFF2-40B4-BE49-F238E27FC236}">
                <a16:creationId xmlns:a16="http://schemas.microsoft.com/office/drawing/2014/main" id="{7A2342E6-75BC-7C9D-DDB2-943A0EE104E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77781" y="1064675"/>
            <a:ext cx="1188438" cy="1782658"/>
          </a:xfrm>
          <a:prstGeom prst="rect">
            <a:avLst/>
          </a:prstGeom>
        </p:spPr>
      </p:pic>
    </p:spTree>
    <p:extLst>
      <p:ext uri="{BB962C8B-B14F-4D97-AF65-F5344CB8AC3E}">
        <p14:creationId xmlns:p14="http://schemas.microsoft.com/office/powerpoint/2010/main" val="603257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3E0D8B-F4BE-46C8-BF25-5ADB3E9DB12C}"/>
              </a:ext>
            </a:extLst>
          </p:cNvPr>
          <p:cNvSpPr txBox="1"/>
          <p:nvPr/>
        </p:nvSpPr>
        <p:spPr>
          <a:xfrm>
            <a:off x="827584" y="1446810"/>
            <a:ext cx="7632848" cy="4401205"/>
          </a:xfrm>
          <a:prstGeom prst="rect">
            <a:avLst/>
          </a:prstGeom>
          <a:noFill/>
        </p:spPr>
        <p:txBody>
          <a:bodyPr wrap="square">
            <a:spAutoFit/>
          </a:bodyPr>
          <a:lstStyle/>
          <a:p>
            <a:pPr marL="342900" indent="-342900">
              <a:buFont typeface="Arial" panose="020B0604020202020204" pitchFamily="34" charset="0"/>
              <a:buChar char="•"/>
            </a:pPr>
            <a:r>
              <a:rPr lang="ru-UA" sz="2800" b="0" dirty="0">
                <a:latin typeface="Garamond" panose="02020404030301010803" pitchFamily="18" charset="0"/>
              </a:rPr>
              <a:t>Lung cancer is a disease that is undoubtedly "created" by man himself.</a:t>
            </a:r>
          </a:p>
          <a:p>
            <a:pPr marL="342900" indent="-342900">
              <a:buFont typeface="Arial" panose="020B0604020202020204" pitchFamily="34" charset="0"/>
              <a:buChar char="•"/>
            </a:pPr>
            <a:r>
              <a:rPr lang="ru-UA" sz="2800" b="0" dirty="0">
                <a:latin typeface="Garamond" panose="02020404030301010803" pitchFamily="18" charset="0"/>
              </a:rPr>
              <a:t>Every fifth cancer patient dies from lung cancer.</a:t>
            </a:r>
          </a:p>
          <a:p>
            <a:pPr marL="342900" indent="-342900">
              <a:buFont typeface="Arial" panose="020B0604020202020204" pitchFamily="34" charset="0"/>
              <a:buChar char="•"/>
            </a:pPr>
            <a:r>
              <a:rPr lang="ru-UA" sz="2800" b="0" dirty="0">
                <a:latin typeface="Garamond" panose="02020404030301010803" pitchFamily="18" charset="0"/>
              </a:rPr>
              <a:t>In recent decades, there has been significant progress in the treatment of NSCLC.</a:t>
            </a:r>
          </a:p>
          <a:p>
            <a:pPr marL="342900" indent="-342900">
              <a:buFont typeface="Arial" panose="020B0604020202020204" pitchFamily="34" charset="0"/>
              <a:buChar char="•"/>
            </a:pPr>
            <a:r>
              <a:rPr lang="ru-UA" sz="2800" b="0" dirty="0">
                <a:latin typeface="Garamond" panose="02020404030301010803" pitchFamily="18" charset="0"/>
              </a:rPr>
              <a:t>Immunotherapy has significant potential to transform treatment and improve its effectiveness.</a:t>
            </a:r>
          </a:p>
          <a:p>
            <a:pPr marL="342900" indent="-342900">
              <a:buFont typeface="Arial" panose="020B0604020202020204" pitchFamily="34" charset="0"/>
              <a:buChar char="•"/>
            </a:pPr>
            <a:r>
              <a:rPr lang="ru-UA" sz="2800" b="0" dirty="0">
                <a:latin typeface="Garamond" panose="02020404030301010803" pitchFamily="18" charset="0"/>
              </a:rPr>
              <a:t>The study and introduction of new markers of the immune response will make it possible to better predict the effect of immunotherapy.</a:t>
            </a:r>
          </a:p>
        </p:txBody>
      </p:sp>
      <p:sp>
        <p:nvSpPr>
          <p:cNvPr id="4" name="Rectangle 2">
            <a:extLst>
              <a:ext uri="{FF2B5EF4-FFF2-40B4-BE49-F238E27FC236}">
                <a16:creationId xmlns:a16="http://schemas.microsoft.com/office/drawing/2014/main" id="{BFBBDD22-4A68-B1CF-E448-EDA7A3440D93}"/>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ru-RU" sz="5100" b="1" kern="0">
                <a:latin typeface="Garamond" pitchFamily="18" charset="0"/>
              </a:rPr>
              <a:t>Conclusion</a:t>
            </a:r>
            <a:endParaRPr lang="en-US" altLang="ru-RU" sz="5100" b="1" kern="0" dirty="0">
              <a:latin typeface="Garamond" pitchFamily="18" charset="0"/>
            </a:endParaRPr>
          </a:p>
        </p:txBody>
      </p:sp>
    </p:spTree>
    <p:extLst>
      <p:ext uri="{BB962C8B-B14F-4D97-AF65-F5344CB8AC3E}">
        <p14:creationId xmlns:p14="http://schemas.microsoft.com/office/powerpoint/2010/main" val="342039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лои">
  <a:themeElements>
    <a:clrScheme name="Слои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Слои">
      <a:majorFont>
        <a:latin typeface="Times New Roman"/>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lnDef>
  </a:objectDefaults>
  <a:extraClrSchemeLst>
    <a:extraClrScheme>
      <a:clrScheme name="Слои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Слои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Слои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Слои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Слои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Слои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Слои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Слои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Слои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Слои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545</TotalTime>
  <Words>2904</Words>
  <Application>Microsoft Macintosh PowerPoint</Application>
  <PresentationFormat>Экран (4:3)</PresentationFormat>
  <Paragraphs>305</Paragraphs>
  <Slides>63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63</vt:i4>
      </vt:variant>
    </vt:vector>
  </HeadingPairs>
  <TitlesOfParts>
    <vt:vector size="71" baseType="lpstr">
      <vt:lpstr>Arial</vt:lpstr>
      <vt:lpstr>Arial Black</vt:lpstr>
      <vt:lpstr>Garamond</vt:lpstr>
      <vt:lpstr>Impact</vt:lpstr>
      <vt:lpstr>Times New Roman</vt:lpstr>
      <vt:lpstr>Wingdings</vt:lpstr>
      <vt:lpstr>Оформление по умолчанию</vt:lpstr>
      <vt:lpstr>Слои</vt:lpstr>
      <vt:lpstr>Lecture #2. Lung cancer</vt:lpstr>
      <vt:lpstr>Презентация PowerPoint</vt:lpstr>
      <vt:lpstr>Lung cancer - 1761</vt:lpstr>
      <vt:lpstr>Презентация PowerPoint</vt:lpstr>
      <vt:lpstr>Презентация PowerPoint</vt:lpstr>
      <vt:lpstr>Lung Cancer in the US</vt:lpstr>
      <vt:lpstr>Women &amp; Lung Cancer</vt:lpstr>
      <vt:lpstr>Lung Cancer: Defined</vt:lpstr>
      <vt:lpstr>Презентация PowerPoint</vt:lpstr>
      <vt:lpstr>Lung cancer</vt:lpstr>
      <vt:lpstr>Etiology</vt:lpstr>
      <vt:lpstr>- Does smoking increase the incidence of lung cancer?  - No more than wearing kapron stockings!</vt:lpstr>
      <vt:lpstr>Презентация PowerPoint</vt:lpstr>
      <vt:lpstr>Презентация PowerPoint</vt:lpstr>
      <vt:lpstr>Презентация PowerPoint</vt:lpstr>
      <vt:lpstr>Smoking</vt:lpstr>
      <vt:lpstr>Презентация PowerPoint</vt:lpstr>
      <vt:lpstr>Pathology</vt:lpstr>
      <vt:lpstr>Epidermiod (squamous) carcinoma</vt:lpstr>
      <vt:lpstr>Adenocarcinoma</vt:lpstr>
      <vt:lpstr>Large cell carcinoma</vt:lpstr>
      <vt:lpstr>Small cell lung cancer</vt:lpstr>
      <vt:lpstr>Clinical signs </vt:lpstr>
      <vt:lpstr>Local effects of tumor within the bronchus :</vt:lpstr>
      <vt:lpstr>Local effects of tumor within the bronchus :</vt:lpstr>
      <vt:lpstr>Syndromes/Symptoms  secondary to regional metastases:</vt:lpstr>
      <vt:lpstr>Pancoast tumour</vt:lpstr>
      <vt:lpstr>Superior vena cava obstruction. Causes: </vt:lpstr>
      <vt:lpstr>Etiology</vt:lpstr>
      <vt:lpstr>  Diagnosis</vt:lpstr>
      <vt:lpstr>Physical signs:</vt:lpstr>
      <vt:lpstr>Презентация PowerPoint</vt:lpstr>
      <vt:lpstr>No metastatic extra pulmonary manifestation:</vt:lpstr>
      <vt:lpstr>Diagnosis and staging</vt:lpstr>
      <vt:lpstr>Презентация PowerPoint</vt:lpstr>
      <vt:lpstr>Chest x-ray – common radiological presentation of bronchial carcinoma. </vt:lpstr>
      <vt:lpstr>Презентация PowerPoint</vt:lpstr>
      <vt:lpstr>Презентация PowerPoint</vt:lpstr>
      <vt:lpstr>PE-tomography</vt:lpstr>
      <vt:lpstr>CT-thorax</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Treatment and Staging NSCLC</vt:lpstr>
      <vt:lpstr>SCLC</vt:lpstr>
      <vt:lpstr>Surgical treatment</vt:lpstr>
      <vt:lpstr>Surgery</vt:lpstr>
      <vt:lpstr>Chemotherapy</vt:lpstr>
      <vt:lpstr>Презентация PowerPoint</vt:lpstr>
      <vt:lpstr>Features associated with a better prognosis include:</vt:lpstr>
      <vt:lpstr>Radiotherapy</vt:lpstr>
      <vt:lpstr>Prophylactic cranial irradiation</vt:lpstr>
      <vt:lpstr>Презентация PowerPoint</vt:lpstr>
      <vt:lpstr>Презентация PowerPoint</vt:lpstr>
      <vt:lpstr>Mutation profile of NCLG</vt:lpstr>
      <vt:lpstr>Презентация PowerPoint</vt:lpstr>
      <vt:lpstr>Презентация PowerPoint</vt:lpstr>
      <vt:lpstr>Smoking = fashion ?</vt:lpstr>
      <vt:lpstr>Презентация PowerPoint</vt:lpstr>
    </vt:vector>
  </TitlesOfParts>
  <Company>F-KLAN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Lung cancer</dc:title>
  <dc:creator>Admin</dc:creator>
  <cp:lastModifiedBy>Microsoft Office User</cp:lastModifiedBy>
  <cp:revision>39</cp:revision>
  <dcterms:created xsi:type="dcterms:W3CDTF">2011-02-18T15:32:32Z</dcterms:created>
  <dcterms:modified xsi:type="dcterms:W3CDTF">2022-08-21T14:08:47Z</dcterms:modified>
</cp:coreProperties>
</file>