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sldIdLst>
    <p:sldId id="256" r:id="rId2"/>
    <p:sldId id="275" r:id="rId3"/>
    <p:sldId id="276" r:id="rId4"/>
    <p:sldId id="277" r:id="rId5"/>
    <p:sldId id="278" r:id="rId6"/>
    <p:sldId id="296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7" r:id="rId21"/>
    <p:sldId id="292" r:id="rId22"/>
    <p:sldId id="293" r:id="rId23"/>
    <p:sldId id="294" r:id="rId24"/>
    <p:sldId id="295" r:id="rId25"/>
    <p:sldId id="298" r:id="rId26"/>
    <p:sldId id="304" r:id="rId27"/>
    <p:sldId id="303" r:id="rId28"/>
    <p:sldId id="299" r:id="rId29"/>
    <p:sldId id="305" r:id="rId30"/>
    <p:sldId id="300" r:id="rId31"/>
    <p:sldId id="301" r:id="rId32"/>
    <p:sldId id="302" r:id="rId33"/>
    <p:sldId id="306" r:id="rId34"/>
    <p:sldId id="307" r:id="rId35"/>
    <p:sldId id="258" r:id="rId36"/>
    <p:sldId id="262" r:id="rId37"/>
    <p:sldId id="263" r:id="rId38"/>
    <p:sldId id="264" r:id="rId39"/>
    <p:sldId id="265" r:id="rId40"/>
    <p:sldId id="266" r:id="rId41"/>
    <p:sldId id="267" r:id="rId42"/>
    <p:sldId id="268" r:id="rId43"/>
    <p:sldId id="269" r:id="rId44"/>
    <p:sldId id="270" r:id="rId45"/>
    <p:sldId id="308" r:id="rId46"/>
    <p:sldId id="259" r:id="rId47"/>
    <p:sldId id="260" r:id="rId48"/>
    <p:sldId id="261" r:id="rId49"/>
    <p:sldId id="271" r:id="rId50"/>
    <p:sldId id="272" r:id="rId51"/>
    <p:sldId id="273" r:id="rId52"/>
    <p:sldId id="274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31553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7059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8327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1986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6392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114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0981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38433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9307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74075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26089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14803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25209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32764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70095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77831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1833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78B6F3E-ABD6-194E-BDD2-630EF679B2C6}" type="datetimeFigureOut">
              <a:rPr lang="ru-UA" smtClean="0"/>
              <a:t>26.04.2022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9530947-63B8-3842-A996-8D24F3784A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4501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koppel.pro/sites/default/files/styles/large/public/images/diary/88_7.jpg?itok=AKYVOsb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8107D-11D6-394E-93A8-570F4B3CD6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UA" dirty="0"/>
              <a:t>Ураження шкіри у онкологічних хворих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82E941-3A75-E946-B5BF-6184FEA312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UA" dirty="0"/>
              <a:t>аліативна та хоспісна допомога </a:t>
            </a:r>
          </a:p>
        </p:txBody>
      </p:sp>
    </p:spTree>
    <p:extLst>
      <p:ext uri="{BB962C8B-B14F-4D97-AF65-F5344CB8AC3E}">
        <p14:creationId xmlns:p14="http://schemas.microsoft.com/office/powerpoint/2010/main" val="299083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4877D-9E43-C543-A6AB-7EDF2AB9E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683734" cy="706964"/>
          </a:xfrm>
        </p:spPr>
        <p:txBody>
          <a:bodyPr/>
          <a:lstStyle/>
          <a:p>
            <a:r>
              <a:rPr lang="uk-UA" dirty="0"/>
              <a:t>УРАЖЕННЯ ШКІРИ ПІД ЧАС ТЕРАПІЇ РАКУ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86807B-E13F-6048-BD67-86EB40DFA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584704"/>
            <a:ext cx="8825659" cy="3840480"/>
          </a:xfrm>
        </p:spPr>
        <p:txBody>
          <a:bodyPr>
            <a:normAutofit/>
          </a:bodyPr>
          <a:lstStyle/>
          <a:p>
            <a:r>
              <a:rPr lang="uk-UA" sz="2400" dirty="0"/>
              <a:t>Поразки шкіри, волосся, нігтів і слизових є частим і поширеним побічним ефектом багатьох протипухлинних методів лікування. </a:t>
            </a:r>
          </a:p>
          <a:p>
            <a:r>
              <a:rPr lang="uk-UA" sz="2400" dirty="0"/>
              <a:t>Ускладнення під час хіміотерапії, </a:t>
            </a:r>
            <a:r>
              <a:rPr lang="uk-UA" sz="2400" dirty="0" err="1"/>
              <a:t>таргетної</a:t>
            </a:r>
            <a:r>
              <a:rPr lang="uk-UA" sz="2400" dirty="0"/>
              <a:t> терапії, імунотерапії і променевої терапії мають свої відмінності.</a:t>
            </a:r>
            <a:r>
              <a:rPr lang="ru-UA" sz="2400" dirty="0"/>
              <a:t> </a:t>
            </a:r>
          </a:p>
          <a:p>
            <a:r>
              <a:rPr lang="uk-UA" sz="2400" dirty="0"/>
              <a:t>Ці ускладнення можуть серйозно вплинути на якість життя онкологічних пацієнтів.</a:t>
            </a:r>
            <a:endParaRPr lang="ru-UA" sz="24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7836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0916B4-D648-1A47-B7FC-57C02EB89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19972"/>
            <a:ext cx="10037302" cy="706964"/>
          </a:xfrm>
        </p:spPr>
        <p:txBody>
          <a:bodyPr/>
          <a:lstStyle/>
          <a:p>
            <a:r>
              <a:rPr lang="uk-UA" dirty="0"/>
              <a:t>Найбільш частими шкірними ускладненнями протипухлинної терапії є: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ABB888-4E62-B244-906C-15ABF553E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72414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uk-UA" sz="3100" dirty="0"/>
              <a:t>Шкірний висип.</a:t>
            </a:r>
            <a:endParaRPr lang="ru-UA" sz="3100" dirty="0"/>
          </a:p>
          <a:p>
            <a:pPr lvl="0"/>
            <a:r>
              <a:rPr lang="uk-UA" sz="3100" dirty="0"/>
              <a:t>Тріщини на шкірі.</a:t>
            </a:r>
            <a:endParaRPr lang="ru-UA" sz="3100" dirty="0"/>
          </a:p>
          <a:p>
            <a:pPr lvl="0"/>
            <a:r>
              <a:rPr lang="uk-UA" sz="3100" dirty="0"/>
              <a:t>Пошкодження нігтів.</a:t>
            </a:r>
            <a:endParaRPr lang="ru-UA" sz="3100" dirty="0"/>
          </a:p>
          <a:p>
            <a:pPr lvl="0"/>
            <a:r>
              <a:rPr lang="uk-UA" sz="3100" dirty="0"/>
              <a:t>Ксероз (суха шкіра).</a:t>
            </a:r>
            <a:endParaRPr lang="ru-UA" sz="3100" dirty="0"/>
          </a:p>
          <a:p>
            <a:pPr lvl="0"/>
            <a:r>
              <a:rPr lang="uk-UA" sz="3100" dirty="0" err="1"/>
              <a:t>Гіпер</a:t>
            </a:r>
            <a:r>
              <a:rPr lang="uk-UA" sz="3100" dirty="0"/>
              <a:t>- або </a:t>
            </a:r>
            <a:r>
              <a:rPr lang="uk-UA" sz="3100" dirty="0" err="1"/>
              <a:t>гіпопігментація</a:t>
            </a:r>
            <a:r>
              <a:rPr lang="uk-UA" sz="3100" dirty="0"/>
              <a:t> шкіри.</a:t>
            </a:r>
            <a:endParaRPr lang="ru-UA" sz="3100" dirty="0"/>
          </a:p>
          <a:p>
            <a:pPr lvl="0"/>
            <a:r>
              <a:rPr lang="uk-UA" sz="3100" dirty="0"/>
              <a:t>Сверблячка.</a:t>
            </a:r>
            <a:endParaRPr lang="ru-UA" sz="3100" dirty="0"/>
          </a:p>
          <a:p>
            <a:pPr lvl="0"/>
            <a:r>
              <a:rPr lang="uk-UA" sz="3100" dirty="0" err="1"/>
              <a:t>Hand-foot</a:t>
            </a:r>
            <a:r>
              <a:rPr lang="uk-UA" sz="3100" dirty="0"/>
              <a:t> синдром (синдром долонь-стоп).</a:t>
            </a:r>
            <a:endParaRPr lang="ru-UA" sz="3100" dirty="0"/>
          </a:p>
          <a:p>
            <a:pPr lvl="0"/>
            <a:r>
              <a:rPr lang="uk-UA" sz="3100" dirty="0"/>
              <a:t>Алопеція.</a:t>
            </a:r>
            <a:endParaRPr lang="ru-UA" sz="3100" dirty="0"/>
          </a:p>
          <a:p>
            <a:pPr lvl="0"/>
            <a:r>
              <a:rPr lang="uk-UA" sz="3100" dirty="0" err="1"/>
              <a:t>Мукозит</a:t>
            </a:r>
            <a:r>
              <a:rPr lang="uk-UA" sz="3100" dirty="0"/>
              <a:t>.</a:t>
            </a:r>
            <a:endParaRPr lang="ru-UA" sz="31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63059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6B7D5-2C45-D748-B0EC-9534C4992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ШКІРНИЙ ВИСИП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FC7C-118A-E94B-AD7F-52E9C1B72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016" y="2401824"/>
            <a:ext cx="10229088" cy="4120896"/>
          </a:xfrm>
        </p:spPr>
        <p:txBody>
          <a:bodyPr>
            <a:normAutofit fontScale="25000" lnSpcReduction="20000"/>
          </a:bodyPr>
          <a:lstStyle/>
          <a:p>
            <a:r>
              <a:rPr lang="uk-UA" sz="8800" dirty="0"/>
              <a:t>Шкірний висип може проявлятися легким дерматитом (еритема, набряк або </a:t>
            </a:r>
            <a:r>
              <a:rPr lang="uk-UA" sz="8800" dirty="0" err="1"/>
              <a:t>гіперкератоз</a:t>
            </a:r>
            <a:r>
              <a:rPr lang="uk-UA" sz="8800" dirty="0"/>
              <a:t>) без болю.</a:t>
            </a:r>
          </a:p>
          <a:p>
            <a:r>
              <a:rPr lang="uk-UA" sz="8800" dirty="0"/>
              <a:t>Серйозні ускладнення (лущення, пухирі, кровотеча, набряк або </a:t>
            </a:r>
            <a:r>
              <a:rPr lang="uk-UA" sz="8800" dirty="0" err="1"/>
              <a:t>гіперкератоз</a:t>
            </a:r>
            <a:r>
              <a:rPr lang="uk-UA" sz="8800" dirty="0"/>
              <a:t>) зазвичай супроводжуються больовим синдромом різного ступеня інтенсивності з вторинним інфікуванням.</a:t>
            </a:r>
            <a:endParaRPr lang="ru-UA" sz="8800" dirty="0"/>
          </a:p>
          <a:p>
            <a:r>
              <a:rPr lang="uk-UA" sz="8800" dirty="0"/>
              <a:t>Клінічні прояви починаються протягом 2-4 тижнів після початку лікування, досягають піку на 4-6 тижні, а потім тяжкість проявів поступово знижується.</a:t>
            </a:r>
            <a:endParaRPr lang="ru-UA" sz="8800" dirty="0"/>
          </a:p>
          <a:p>
            <a:r>
              <a:rPr lang="ru-UA" sz="8800" dirty="0"/>
              <a:t>П</a:t>
            </a:r>
            <a:r>
              <a:rPr lang="uk-UA" sz="8800" dirty="0" err="1"/>
              <a:t>ісля</a:t>
            </a:r>
            <a:r>
              <a:rPr lang="uk-UA" sz="8800" dirty="0"/>
              <a:t> припинення лікування, наслідки запальних змін шкіри (наприклад, </a:t>
            </a:r>
            <a:r>
              <a:rPr lang="uk-UA" sz="8800" dirty="0" err="1"/>
              <a:t>гіперпігментація</a:t>
            </a:r>
            <a:r>
              <a:rPr lang="uk-UA" sz="8800" dirty="0"/>
              <a:t> і еритема) можуть зберігатися протягом місяців або років.</a:t>
            </a:r>
            <a:endParaRPr lang="ru-UA" sz="88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7899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AEC0BF-CF84-C94D-A494-9FC3F1D4B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Ризик винекнення уражень шкіри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E72865-BA42-3F48-8A99-5F792B4EA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200" dirty="0"/>
              <a:t>Вугрі найчастіше розвивається під час терапії інгібіторами EGFR (</a:t>
            </a:r>
            <a:r>
              <a:rPr lang="uk-UA" sz="2200" dirty="0" err="1"/>
              <a:t>ерлотиніб</a:t>
            </a:r>
            <a:r>
              <a:rPr lang="uk-UA" sz="2200" dirty="0"/>
              <a:t>, </a:t>
            </a:r>
            <a:r>
              <a:rPr lang="uk-UA" sz="2200" dirty="0" err="1"/>
              <a:t>цетуксимаб</a:t>
            </a:r>
            <a:r>
              <a:rPr lang="uk-UA" sz="2200" dirty="0"/>
              <a:t> або </a:t>
            </a:r>
            <a:r>
              <a:rPr lang="uk-UA" sz="2200" dirty="0" err="1"/>
              <a:t>панітумумаб</a:t>
            </a:r>
            <a:r>
              <a:rPr lang="uk-UA" sz="2200" dirty="0"/>
              <a:t>).</a:t>
            </a:r>
            <a:endParaRPr lang="ru-UA" sz="2200" dirty="0"/>
          </a:p>
          <a:p>
            <a:r>
              <a:rPr lang="uk-UA" sz="2200" dirty="0"/>
              <a:t>Ризик появи висипу під час терапії </a:t>
            </a:r>
            <a:r>
              <a:rPr lang="uk-UA" sz="2200" dirty="0" err="1"/>
              <a:t>ерлотинібом</a:t>
            </a:r>
            <a:r>
              <a:rPr lang="uk-UA" sz="2200" dirty="0"/>
              <a:t> вище у некурящих людей похилого віку зі світлою шкірою.</a:t>
            </a:r>
            <a:endParaRPr lang="ru-UA" sz="2200" dirty="0"/>
          </a:p>
          <a:p>
            <a:r>
              <a:rPr lang="uk-UA" sz="2200" dirty="0"/>
              <a:t>Ризик появи висипу під час терапії </a:t>
            </a:r>
            <a:r>
              <a:rPr lang="uk-UA" sz="2200" dirty="0" err="1"/>
              <a:t>цетуксимабом</a:t>
            </a:r>
            <a:r>
              <a:rPr lang="uk-UA" sz="2200" dirty="0"/>
              <a:t>, навпаки, вище у молодих чоловіків.</a:t>
            </a:r>
            <a:endParaRPr lang="ru-UA" sz="2200" dirty="0"/>
          </a:p>
          <a:p>
            <a:r>
              <a:rPr lang="uk-UA" sz="2200" dirty="0"/>
              <a:t>Розвиток висипки може корелювати з реакцією на терапію інгібіторами EGFR і збільшенням виживання.</a:t>
            </a:r>
            <a:endParaRPr lang="ru-UA" sz="22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8218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5D4D9-62F4-A54A-B4AE-C5F5D5D9B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186" y="754212"/>
            <a:ext cx="8761413" cy="706964"/>
          </a:xfrm>
        </p:spPr>
        <p:txBody>
          <a:bodyPr>
            <a:normAutofit fontScale="90000"/>
          </a:bodyPr>
          <a:lstStyle/>
          <a:p>
            <a:r>
              <a:rPr lang="ru-UA" b="1" dirty="0"/>
              <a:t>ДЕРМАТОЛОГИЧЕСКАЯ ТОКСИЧНОСТЬ </a:t>
            </a:r>
            <a:endParaRPr lang="ru-UA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59B6D81-6726-C340-93B8-8E03B13EF8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079398"/>
              </p:ext>
            </p:extLst>
          </p:nvPr>
        </p:nvGraphicFramePr>
        <p:xfrm>
          <a:off x="484632" y="1584960"/>
          <a:ext cx="11244072" cy="4998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8024">
                  <a:extLst>
                    <a:ext uri="{9D8B030D-6E8A-4147-A177-3AD203B41FA5}">
                      <a16:colId xmlns:a16="http://schemas.microsoft.com/office/drawing/2014/main" val="3293484816"/>
                    </a:ext>
                  </a:extLst>
                </a:gridCol>
                <a:gridCol w="3748024">
                  <a:extLst>
                    <a:ext uri="{9D8B030D-6E8A-4147-A177-3AD203B41FA5}">
                      <a16:colId xmlns:a16="http://schemas.microsoft.com/office/drawing/2014/main" val="2878433260"/>
                    </a:ext>
                  </a:extLst>
                </a:gridCol>
                <a:gridCol w="3748024">
                  <a:extLst>
                    <a:ext uri="{9D8B030D-6E8A-4147-A177-3AD203B41FA5}">
                      <a16:colId xmlns:a16="http://schemas.microsoft.com/office/drawing/2014/main" val="1489879758"/>
                    </a:ext>
                  </a:extLst>
                </a:gridCol>
              </a:tblGrid>
              <a:tr h="1291120">
                <a:tc>
                  <a:txBody>
                    <a:bodyPr/>
                    <a:lstStyle/>
                    <a:p>
                      <a:r>
                        <a:rPr lang="ru-UA" dirty="0"/>
                        <a:t>Препарат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Частота возникновения акнеподобной сыпи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Частота возникновения акнеподобной сыпи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3–4 степени тяжести </a:t>
                      </a:r>
                    </a:p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59186"/>
                  </a:ext>
                </a:extLst>
              </a:tr>
              <a:tr h="5296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Цетуксимаб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70–90%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021292"/>
                  </a:ext>
                </a:extLst>
              </a:tr>
              <a:tr h="5296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Панитумумаб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70–90%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ru-UA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977262"/>
                  </a:ext>
                </a:extLst>
              </a:tr>
              <a:tr h="5296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Эрлотиниб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49–80%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5–9%</a:t>
                      </a:r>
                      <a:endParaRPr lang="ru-UA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674538"/>
                  </a:ext>
                </a:extLst>
              </a:tr>
              <a:tr h="529690"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Гефитиниб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37–66%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2–3%</a:t>
                      </a:r>
                      <a:endParaRPr lang="ru-UA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435329"/>
                  </a:ext>
                </a:extLst>
              </a:tr>
              <a:tr h="529690"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Афатиниб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89%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  <a:endParaRPr lang="ru-UA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15750"/>
                  </a:ext>
                </a:extLst>
              </a:tr>
              <a:tr h="529690"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Вандетаниб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46%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3,5%</a:t>
                      </a:r>
                      <a:endParaRPr lang="ru-UA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03757"/>
                  </a:ext>
                </a:extLst>
              </a:tr>
              <a:tr h="529690"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Лапатиниб 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28–45% </a:t>
                      </a:r>
                      <a:endParaRPr lang="ru-U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sz="2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Редко </a:t>
                      </a:r>
                      <a:endParaRPr lang="ru-UA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94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487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7F16B-6745-B145-9D67-5558EA946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Тяжкість шкірних ушкоджень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CDCBB0-A40B-A349-AC4C-F8D723A18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01824"/>
            <a:ext cx="9305782" cy="4023360"/>
          </a:xfrm>
        </p:spPr>
        <p:txBody>
          <a:bodyPr>
            <a:normAutofit fontScale="92500" lnSpcReduction="20000"/>
          </a:bodyPr>
          <a:lstStyle/>
          <a:p>
            <a:r>
              <a:rPr lang="uk-UA" sz="2200" b="1" dirty="0"/>
              <a:t>1 ступінь. </a:t>
            </a:r>
            <a:r>
              <a:rPr lang="uk-UA" sz="2200" dirty="0"/>
              <a:t>Наявність папул і / або пустул, що покривають 10-30% поверхні шкіри, які можуть супроводжуватися (або не супроводжуватися) симптомами </a:t>
            </a:r>
            <a:r>
              <a:rPr lang="uk-UA" sz="2200" dirty="0" err="1"/>
              <a:t>свербежу</a:t>
            </a:r>
            <a:r>
              <a:rPr lang="uk-UA" sz="2200" dirty="0"/>
              <a:t>, чинять негативний психосоціальний вплив на хворого і обмежують його поведінку.</a:t>
            </a:r>
            <a:endParaRPr lang="ru-UA" sz="2200" dirty="0"/>
          </a:p>
          <a:p>
            <a:r>
              <a:rPr lang="uk-UA" sz="2200" b="1" dirty="0"/>
              <a:t>2 ступінь. </a:t>
            </a:r>
            <a:r>
              <a:rPr lang="uk-UA" sz="2200" dirty="0"/>
              <a:t>Наявність папул і / або пустул, що покривають більше 30% поверхні шкіри, які можуть супроводжуватися (або не супроводжуватися) симптомами </a:t>
            </a:r>
            <a:r>
              <a:rPr lang="uk-UA" sz="2200" dirty="0" err="1"/>
              <a:t>свербежу</a:t>
            </a:r>
            <a:r>
              <a:rPr lang="uk-UA" sz="2200" dirty="0"/>
              <a:t>, чинять негативний психосоціальний вплив на хворого і обмежують його повсякденну поведінку. Зміни супроводжуються місцевої </a:t>
            </a:r>
            <a:r>
              <a:rPr lang="uk-UA" sz="2200" dirty="0" err="1"/>
              <a:t>суперінфекцій</a:t>
            </a:r>
            <a:r>
              <a:rPr lang="uk-UA" sz="2200" dirty="0"/>
              <a:t> і вимагають застосування пероральних антибіотиків.</a:t>
            </a:r>
            <a:endParaRPr lang="ru-UA" sz="2200" dirty="0"/>
          </a:p>
          <a:p>
            <a:r>
              <a:rPr lang="uk-UA" sz="2200" b="1" dirty="0"/>
              <a:t>З ступінь. </a:t>
            </a:r>
            <a:r>
              <a:rPr lang="uk-UA" sz="2200" dirty="0"/>
              <a:t>Папули і / або пустули покривають будь-який відсоток поверхні шкіри, супроводжуються сверблячкою і великої </a:t>
            </a:r>
            <a:r>
              <a:rPr lang="uk-UA" sz="2200" dirty="0" err="1"/>
              <a:t>суперінфекцій</a:t>
            </a:r>
            <a:r>
              <a:rPr lang="uk-UA" sz="2200" dirty="0"/>
              <a:t>, що вимагає внутрішньовенного введення антибіотиків.</a:t>
            </a:r>
            <a:endParaRPr lang="ru-UA" sz="22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90777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7F8F5F-D0C3-3047-919D-790622FAB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ВУГРОВИЙ ВИСИП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D36E3C-0102-6E4D-BCB9-439E054E5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UA" dirty="0"/>
          </a:p>
          <a:p>
            <a:pPr lvl="0"/>
            <a:r>
              <a:rPr lang="uk-UA" sz="2400" dirty="0"/>
              <a:t>Поява </a:t>
            </a:r>
            <a:r>
              <a:rPr lang="uk-UA" sz="2400" dirty="0" err="1"/>
              <a:t>папулопустулярного</a:t>
            </a:r>
            <a:r>
              <a:rPr lang="uk-UA" sz="2400" dirty="0"/>
              <a:t> висипу (зазвичай в косметично чутливих областях, наприклад, на обличчі, шкірі голови, верхньої частини грудей і спини).</a:t>
            </a:r>
            <a:endParaRPr lang="ru-UA" sz="2400" dirty="0"/>
          </a:p>
          <a:p>
            <a:pPr lvl="0"/>
            <a:r>
              <a:rPr lang="uk-UA" sz="2400" dirty="0"/>
              <a:t>Себорейний </a:t>
            </a:r>
            <a:r>
              <a:rPr lang="uk-UA" sz="2400" dirty="0" err="1"/>
              <a:t>дерматитоподібний</a:t>
            </a:r>
            <a:r>
              <a:rPr lang="uk-UA" sz="2400" dirty="0"/>
              <a:t> висип на обличчі.</a:t>
            </a:r>
            <a:endParaRPr lang="ru-UA" sz="2400" dirty="0"/>
          </a:p>
          <a:p>
            <a:pPr lvl="0"/>
            <a:r>
              <a:rPr lang="uk-UA" sz="2400" dirty="0"/>
              <a:t>Свербіж, біль, печіння і подразнення.</a:t>
            </a:r>
            <a:endParaRPr lang="ru-UA" sz="2400" dirty="0"/>
          </a:p>
          <a:p>
            <a:pPr lvl="0"/>
            <a:endParaRPr lang="uk-UA" sz="50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9255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EFBE29-A2AF-314B-AA0C-C7EF1D77D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ВУГРОВИЙ ВИСИП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341E21-3E90-384C-A56C-05E6ED19E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135094" cy="3663188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uk-UA" sz="3500" b="1" dirty="0"/>
              <a:t>Профілактика вугрової висипки:</a:t>
            </a:r>
            <a:r>
              <a:rPr lang="uk-UA" sz="3500" dirty="0"/>
              <a:t> </a:t>
            </a:r>
            <a:r>
              <a:rPr lang="ru-UA" sz="3500" dirty="0"/>
              <a:t> </a:t>
            </a:r>
            <a:r>
              <a:rPr lang="uk-UA" sz="3500" dirty="0"/>
              <a:t>регулярне нанесення зволожуючого крему, </a:t>
            </a:r>
            <a:r>
              <a:rPr lang="ru-UA" sz="3500" dirty="0"/>
              <a:t>з</a:t>
            </a:r>
            <a:r>
              <a:rPr lang="uk-UA" sz="3500" dirty="0" err="1"/>
              <a:t>воложуючий</a:t>
            </a:r>
            <a:r>
              <a:rPr lang="uk-UA" sz="3500" dirty="0"/>
              <a:t> лосьйон після гоління, крем гідрокортизону 1%, </a:t>
            </a:r>
            <a:r>
              <a:rPr lang="uk-UA" sz="3500" dirty="0" err="1"/>
              <a:t>доксициклін</a:t>
            </a:r>
            <a:r>
              <a:rPr lang="uk-UA" sz="3500" dirty="0"/>
              <a:t> 100 мг.</a:t>
            </a:r>
            <a:endParaRPr lang="ru-UA" sz="3500" dirty="0"/>
          </a:p>
          <a:p>
            <a:pPr marL="0" indent="0">
              <a:buNone/>
            </a:pPr>
            <a:r>
              <a:rPr lang="uk-UA" sz="3500" b="1" dirty="0"/>
              <a:t>Лікування вугрової висипки при ураженнях 1-2 ступеня:</a:t>
            </a:r>
            <a:endParaRPr lang="ru-UA" sz="3500" b="1" dirty="0"/>
          </a:p>
          <a:p>
            <a:pPr lvl="0"/>
            <a:r>
              <a:rPr lang="uk-UA" sz="3500" dirty="0"/>
              <a:t>Регулярне застосування пом'якшуючих засобів, наприклад, </a:t>
            </a:r>
            <a:r>
              <a:rPr lang="uk-UA" sz="3500" dirty="0" err="1"/>
              <a:t>Aveeno</a:t>
            </a:r>
            <a:r>
              <a:rPr lang="uk-UA" sz="3500" dirty="0"/>
              <a:t> @</a:t>
            </a:r>
            <a:endParaRPr lang="ru-UA" sz="3500" dirty="0"/>
          </a:p>
          <a:p>
            <a:pPr lvl="0"/>
            <a:r>
              <a:rPr lang="uk-UA" sz="3500" dirty="0"/>
              <a:t>Антибіотики (</a:t>
            </a:r>
            <a:r>
              <a:rPr lang="uk-UA" sz="3500" dirty="0" err="1"/>
              <a:t>кліндаміцин</a:t>
            </a:r>
            <a:r>
              <a:rPr lang="uk-UA" sz="3500" dirty="0"/>
              <a:t> 1% гель).</a:t>
            </a:r>
            <a:endParaRPr lang="ru-UA" sz="3500" dirty="0"/>
          </a:p>
          <a:p>
            <a:pPr lvl="0"/>
            <a:r>
              <a:rPr lang="uk-UA" sz="3500" dirty="0"/>
              <a:t>Пероральні тетрациклінові антибіотики, наприклад, </a:t>
            </a:r>
            <a:r>
              <a:rPr lang="uk-UA" sz="3500" dirty="0" err="1"/>
              <a:t>доксициклін</a:t>
            </a:r>
            <a:r>
              <a:rPr lang="uk-UA" sz="3500" dirty="0"/>
              <a:t> 100 мг.</a:t>
            </a:r>
            <a:endParaRPr lang="ru-UA" sz="3500" dirty="0"/>
          </a:p>
          <a:p>
            <a:pPr lvl="0"/>
            <a:r>
              <a:rPr lang="uk-UA" sz="3500" dirty="0"/>
              <a:t>Місцево кортикостероїди середньої або високої активності (гідрокортизон 1%).</a:t>
            </a:r>
            <a:endParaRPr lang="ru-UA" sz="3500" dirty="0"/>
          </a:p>
          <a:p>
            <a:pPr lvl="0"/>
            <a:r>
              <a:rPr lang="uk-UA" sz="3500" dirty="0"/>
              <a:t>При ураженнях шкіри голови 2% лосьйон еритроміцину.</a:t>
            </a:r>
            <a:endParaRPr lang="ru-UA" sz="3500" dirty="0"/>
          </a:p>
          <a:p>
            <a:pPr marL="0" indent="0">
              <a:buNone/>
            </a:pPr>
            <a:r>
              <a:rPr lang="uk-UA" sz="3500" b="1" dirty="0"/>
              <a:t>Лікування вугрової висипки при ураженнях 3 ступеня:</a:t>
            </a:r>
            <a:endParaRPr lang="ru-UA" sz="3500" b="1" dirty="0"/>
          </a:p>
          <a:p>
            <a:pPr lvl="0"/>
            <a:r>
              <a:rPr lang="uk-UA" sz="3500" dirty="0"/>
              <a:t>Зниження дози препарату.</a:t>
            </a:r>
            <a:endParaRPr lang="ru-UA" sz="3500" dirty="0"/>
          </a:p>
          <a:p>
            <a:pPr lvl="0"/>
            <a:r>
              <a:rPr lang="uk-UA" sz="3500" dirty="0"/>
              <a:t>Пероральні кортикостероїди (наприклад, преднізолон 0,5 мг / кг протягом 10 днів)</a:t>
            </a:r>
            <a:endParaRPr lang="ru-UA" sz="3500" dirty="0"/>
          </a:p>
          <a:p>
            <a:pPr lvl="0"/>
            <a:r>
              <a:rPr lang="uk-UA" sz="3500" dirty="0"/>
              <a:t>Внутрішньовенні кортикостероїди, </a:t>
            </a:r>
            <a:r>
              <a:rPr lang="uk-UA" sz="3500" dirty="0" err="1"/>
              <a:t>антибіотикі</a:t>
            </a:r>
            <a:r>
              <a:rPr lang="uk-UA" sz="3500" dirty="0"/>
              <a:t>, </a:t>
            </a:r>
            <a:r>
              <a:rPr lang="uk-UA" sz="3500" dirty="0" err="1"/>
              <a:t>антигістамінні</a:t>
            </a:r>
            <a:r>
              <a:rPr lang="uk-UA" sz="3500" dirty="0"/>
              <a:t>, гідратація.</a:t>
            </a:r>
            <a:endParaRPr lang="ru-UA" sz="35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0029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924B7-CA2B-FC41-9BCB-C1CC483B7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ТРІЩИНИ НА ШКІРІ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EA5185-2A08-3C4E-B393-947A9EB01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87168"/>
            <a:ext cx="9281398" cy="3742944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uk-UA" sz="5500" dirty="0"/>
              <a:t>Часто уражаються кінчики пальців, долоні і нігті.</a:t>
            </a:r>
            <a:endParaRPr lang="ru-UA" sz="5500" dirty="0"/>
          </a:p>
          <a:p>
            <a:pPr lvl="0"/>
            <a:r>
              <a:rPr lang="uk-UA" sz="5500" dirty="0"/>
              <a:t>Стан може бути дуже болючим і привести до підвищеного ризику інфекції.</a:t>
            </a:r>
            <a:endParaRPr lang="ru-UA" sz="5500" dirty="0"/>
          </a:p>
          <a:p>
            <a:pPr lvl="0"/>
            <a:r>
              <a:rPr lang="uk-UA" sz="5500" dirty="0"/>
              <a:t>Зазвичай настає через 30-60 днів після початку лікування.</a:t>
            </a:r>
            <a:endParaRPr lang="ru-UA" sz="5500" dirty="0"/>
          </a:p>
          <a:p>
            <a:pPr lvl="0"/>
            <a:r>
              <a:rPr lang="uk-UA" sz="5500" dirty="0"/>
              <a:t>Тріщини на шкірі викликають інгібітори EGFR, </a:t>
            </a:r>
            <a:r>
              <a:rPr lang="uk-UA" sz="5500" dirty="0" err="1"/>
              <a:t>капецитабін</a:t>
            </a:r>
            <a:r>
              <a:rPr lang="uk-UA" sz="5500" dirty="0"/>
              <a:t>, </a:t>
            </a:r>
            <a:r>
              <a:rPr lang="uk-UA" sz="5500" dirty="0" err="1"/>
              <a:t>доцетаксел</a:t>
            </a:r>
            <a:r>
              <a:rPr lang="uk-UA" sz="5500" dirty="0"/>
              <a:t> та </a:t>
            </a:r>
            <a:r>
              <a:rPr lang="uk-UA" sz="5500" dirty="0" err="1"/>
              <a:t>паклітаксел</a:t>
            </a:r>
            <a:r>
              <a:rPr lang="uk-UA" sz="5500" dirty="0"/>
              <a:t>.</a:t>
            </a:r>
            <a:endParaRPr lang="ru-UA" sz="5500" dirty="0"/>
          </a:p>
          <a:p>
            <a:pPr marL="0" indent="0">
              <a:buNone/>
            </a:pPr>
            <a:endParaRPr lang="uk-UA" sz="5500" b="1" dirty="0"/>
          </a:p>
          <a:p>
            <a:pPr marL="0" indent="0">
              <a:buNone/>
            </a:pPr>
            <a:r>
              <a:rPr lang="uk-UA" sz="5500" b="1" dirty="0"/>
              <a:t>Лікування</a:t>
            </a:r>
            <a:endParaRPr lang="ru-UA" sz="5500" b="1" dirty="0"/>
          </a:p>
          <a:p>
            <a:pPr lvl="0"/>
            <a:r>
              <a:rPr lang="uk-UA" sz="5500" dirty="0"/>
              <a:t>Закрити кінчики пальців рукавичками, щоб уникнути травми. Носити захисний взуття.</a:t>
            </a:r>
            <a:endParaRPr lang="ru-UA" sz="5500" dirty="0"/>
          </a:p>
          <a:p>
            <a:pPr lvl="0"/>
            <a:r>
              <a:rPr lang="uk-UA" sz="5500" dirty="0"/>
              <a:t>Регулярне застосування густих зволожуючих кремів або кремів на основі оксиду цинку.</a:t>
            </a:r>
            <a:endParaRPr lang="ru-UA" sz="5500" dirty="0"/>
          </a:p>
          <a:p>
            <a:pPr lvl="0"/>
            <a:r>
              <a:rPr lang="uk-UA" sz="5500" dirty="0"/>
              <a:t>Рідкі клеї для герметизації </a:t>
            </a:r>
            <a:r>
              <a:rPr lang="uk-UA" sz="5500" dirty="0" err="1"/>
              <a:t>тріщин</a:t>
            </a:r>
            <a:r>
              <a:rPr lang="uk-UA" sz="5500" dirty="0"/>
              <a:t>, щоб полегшити біль і запобігти інфекції.</a:t>
            </a:r>
            <a:endParaRPr lang="ru-UA" sz="5500" dirty="0"/>
          </a:p>
          <a:p>
            <a:pPr lvl="0"/>
            <a:r>
              <a:rPr lang="uk-UA" sz="5500" dirty="0"/>
              <a:t>При наявності </a:t>
            </a:r>
            <a:r>
              <a:rPr lang="uk-UA" sz="5500" dirty="0" err="1"/>
              <a:t>супериінфекції</a:t>
            </a:r>
            <a:r>
              <a:rPr lang="uk-UA" sz="5500" dirty="0"/>
              <a:t> - місцево антибіотики.</a:t>
            </a:r>
            <a:endParaRPr lang="ru-UA" sz="5500" dirty="0"/>
          </a:p>
          <a:p>
            <a:pPr lvl="0"/>
            <a:r>
              <a:rPr lang="uk-UA" sz="5500" dirty="0"/>
              <a:t>Стероїдна стрічка (</a:t>
            </a:r>
            <a:r>
              <a:rPr lang="uk-UA" sz="5500" dirty="0" err="1"/>
              <a:t>Cordran</a:t>
            </a:r>
            <a:r>
              <a:rPr lang="uk-UA" sz="5500" dirty="0"/>
              <a:t>) і </a:t>
            </a:r>
            <a:r>
              <a:rPr lang="uk-UA" sz="5500" dirty="0" err="1"/>
              <a:t>гидроколоїдні</a:t>
            </a:r>
            <a:r>
              <a:rPr lang="uk-UA" sz="5500" dirty="0"/>
              <a:t> пов'язки на хворобливі, </a:t>
            </a:r>
            <a:r>
              <a:rPr lang="uk-UA" sz="5500" dirty="0" err="1"/>
              <a:t>еритематозні</a:t>
            </a:r>
            <a:r>
              <a:rPr lang="uk-UA" sz="5500" dirty="0"/>
              <a:t> зони.</a:t>
            </a:r>
            <a:endParaRPr lang="ru-UA" sz="55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92196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C95768-2E55-4540-A54F-DFB2B138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ПОШКОДЖЕННЯ НІГТІВ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CC64BE-D254-B74A-81DF-8A6A1F59E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317974" cy="36997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1900" dirty="0"/>
              <a:t>Пошкодження нігтів найчастіше викликають інгібітори EGFR. Симптоми зазвичай починаються після 2 місяців лікування. До пошкодження нігтів також призводять </a:t>
            </a:r>
            <a:r>
              <a:rPr lang="uk-UA" sz="1900" dirty="0" err="1"/>
              <a:t>цитостатики</a:t>
            </a:r>
            <a:r>
              <a:rPr lang="uk-UA" sz="1900" dirty="0"/>
              <a:t> - </a:t>
            </a:r>
            <a:r>
              <a:rPr lang="uk-UA" sz="1900" dirty="0" err="1"/>
              <a:t>доцетаксел</a:t>
            </a:r>
            <a:r>
              <a:rPr lang="uk-UA" sz="1900" dirty="0"/>
              <a:t>, </a:t>
            </a:r>
            <a:r>
              <a:rPr lang="uk-UA" sz="1900" dirty="0" err="1"/>
              <a:t>паклітаксел</a:t>
            </a:r>
            <a:r>
              <a:rPr lang="uk-UA" sz="1900" dirty="0"/>
              <a:t>, </a:t>
            </a:r>
            <a:r>
              <a:rPr lang="uk-UA" sz="1900" dirty="0" err="1"/>
              <a:t>доксорубіцин</a:t>
            </a:r>
            <a:r>
              <a:rPr lang="uk-UA" sz="1900" dirty="0"/>
              <a:t> і </a:t>
            </a:r>
            <a:r>
              <a:rPr lang="uk-UA" sz="1900" dirty="0" err="1"/>
              <a:t>епірубіцин</a:t>
            </a:r>
            <a:r>
              <a:rPr lang="uk-UA" sz="1900" dirty="0"/>
              <a:t>. </a:t>
            </a:r>
            <a:r>
              <a:rPr lang="uk-UA" sz="1900" i="1" dirty="0"/>
              <a:t>Симптоми:</a:t>
            </a:r>
            <a:endParaRPr lang="ru-UA" sz="1900" dirty="0"/>
          </a:p>
          <a:p>
            <a:pPr lvl="0"/>
            <a:r>
              <a:rPr lang="uk-UA" sz="1900" dirty="0" err="1"/>
              <a:t>Пароніхія</a:t>
            </a:r>
            <a:r>
              <a:rPr lang="uk-UA" sz="1900" dirty="0"/>
              <a:t> - ніжне, набрякле, часто гнійне запалення нігтьової складки.</a:t>
            </a:r>
            <a:endParaRPr lang="ru-UA" sz="1900" dirty="0"/>
          </a:p>
          <a:p>
            <a:pPr lvl="0"/>
            <a:r>
              <a:rPr lang="uk-UA" sz="1900" dirty="0" err="1"/>
              <a:t>Піогенні</a:t>
            </a:r>
            <a:r>
              <a:rPr lang="uk-UA" sz="1900" dirty="0"/>
              <a:t> </a:t>
            </a:r>
            <a:r>
              <a:rPr lang="uk-UA" sz="1900" dirty="0" err="1"/>
              <a:t>гранульомоподібні</a:t>
            </a:r>
            <a:r>
              <a:rPr lang="uk-UA" sz="1900" dirty="0"/>
              <a:t> поразки (часто легко кровоточать).</a:t>
            </a:r>
            <a:endParaRPr lang="ru-UA" sz="1900" dirty="0"/>
          </a:p>
          <a:p>
            <a:pPr lvl="0"/>
            <a:r>
              <a:rPr lang="uk-UA" sz="1900" dirty="0"/>
              <a:t>Ямки на нігтях або зміна кольору.</a:t>
            </a:r>
            <a:endParaRPr lang="ru-UA" sz="1900" dirty="0"/>
          </a:p>
          <a:p>
            <a:pPr lvl="0"/>
            <a:r>
              <a:rPr lang="uk-UA" sz="1900" dirty="0" err="1"/>
              <a:t>Оніхоліз</a:t>
            </a:r>
            <a:r>
              <a:rPr lang="uk-UA" sz="1900" dirty="0"/>
              <a:t> (відділення нігтьової пластини від нижчого нігтьового ложа).</a:t>
            </a:r>
            <a:endParaRPr lang="ru-UA" sz="1900" dirty="0"/>
          </a:p>
          <a:p>
            <a:pPr lvl="0"/>
            <a:r>
              <a:rPr lang="uk-UA" sz="1900" dirty="0" err="1"/>
              <a:t>Оніходістрофії</a:t>
            </a:r>
            <a:r>
              <a:rPr lang="uk-UA" sz="1900" dirty="0"/>
              <a:t>.</a:t>
            </a:r>
            <a:endParaRPr lang="ru-UA" sz="1900" dirty="0"/>
          </a:p>
          <a:p>
            <a:pPr lvl="0"/>
            <a:r>
              <a:rPr lang="uk-UA" sz="1900" dirty="0"/>
              <a:t>Біль і функціональні обмеження.</a:t>
            </a:r>
            <a:endParaRPr lang="ru-UA" sz="1900" dirty="0"/>
          </a:p>
          <a:p>
            <a:pPr lvl="0"/>
            <a:r>
              <a:rPr lang="uk-UA" sz="1900" dirty="0"/>
              <a:t>Часто починається на великому пальці ноги і може зберігатися навіть після припинення лікування.</a:t>
            </a:r>
            <a:endParaRPr lang="ru-UA" sz="19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93322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77241-D108-BF46-9668-740E8E9B0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 ПОШКОДЖЕННЯ НІГТІВ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2CE78F-6DFA-EC41-AD45-4170F4D00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257014" cy="3416300"/>
          </a:xfrm>
        </p:spPr>
        <p:txBody>
          <a:bodyPr>
            <a:normAutofit/>
          </a:bodyPr>
          <a:lstStyle/>
          <a:p>
            <a:pPr lvl="0"/>
            <a:r>
              <a:rPr lang="uk-UA" dirty="0"/>
              <a:t>Антимікробні примочки можуть допомогти запобігти </a:t>
            </a:r>
            <a:r>
              <a:rPr lang="uk-UA" dirty="0" err="1"/>
              <a:t>суперінфекції</a:t>
            </a:r>
            <a:r>
              <a:rPr lang="uk-UA" dirty="0"/>
              <a:t> (наприклад, розведений білий оцет у воді).</a:t>
            </a:r>
            <a:endParaRPr lang="ru-UA" dirty="0"/>
          </a:p>
          <a:p>
            <a:pPr lvl="0"/>
            <a:r>
              <a:rPr lang="uk-UA" dirty="0"/>
              <a:t>При наявності інфекції </a:t>
            </a:r>
            <a:r>
              <a:rPr lang="uk-UA" dirty="0" err="1"/>
              <a:t>бакпосів</a:t>
            </a:r>
            <a:r>
              <a:rPr lang="uk-UA" dirty="0"/>
              <a:t> для вирішення питання про призначення антибіотиків (ко-</a:t>
            </a:r>
            <a:r>
              <a:rPr lang="uk-UA" dirty="0" err="1"/>
              <a:t>амоксиклав</a:t>
            </a:r>
            <a:r>
              <a:rPr lang="uk-UA" dirty="0"/>
              <a:t>, </a:t>
            </a:r>
            <a:r>
              <a:rPr lang="uk-UA" dirty="0" err="1"/>
              <a:t>цефалексин</a:t>
            </a:r>
            <a:r>
              <a:rPr lang="uk-UA" dirty="0"/>
              <a:t>, </a:t>
            </a:r>
            <a:r>
              <a:rPr lang="uk-UA" dirty="0" err="1"/>
              <a:t>кліндаміцин</a:t>
            </a:r>
            <a:r>
              <a:rPr lang="uk-UA" dirty="0"/>
              <a:t>).</a:t>
            </a:r>
            <a:endParaRPr lang="ru-UA" dirty="0"/>
          </a:p>
          <a:p>
            <a:pPr lvl="0"/>
            <a:r>
              <a:rPr lang="uk-UA" dirty="0"/>
              <a:t>Комбінації кортикостероїдів / антибіотиків (</a:t>
            </a:r>
            <a:r>
              <a:rPr lang="uk-UA" dirty="0" err="1"/>
              <a:t>валерат</a:t>
            </a:r>
            <a:r>
              <a:rPr lang="uk-UA" dirty="0"/>
              <a:t> </a:t>
            </a:r>
            <a:r>
              <a:rPr lang="uk-UA" dirty="0" err="1"/>
              <a:t>бетаметазону</a:t>
            </a:r>
            <a:r>
              <a:rPr lang="uk-UA" dirty="0"/>
              <a:t> плюс 2% крем </a:t>
            </a:r>
            <a:r>
              <a:rPr lang="uk-UA" dirty="0" err="1"/>
              <a:t>фузидієвої</a:t>
            </a:r>
            <a:r>
              <a:rPr lang="uk-UA" dirty="0"/>
              <a:t> кислоти - </a:t>
            </a:r>
            <a:r>
              <a:rPr lang="uk-UA" dirty="0" err="1"/>
              <a:t>Fucibet</a:t>
            </a:r>
            <a:r>
              <a:rPr lang="uk-UA" dirty="0"/>
              <a:t> @).</a:t>
            </a:r>
            <a:endParaRPr lang="ru-UA" dirty="0"/>
          </a:p>
          <a:p>
            <a:pPr lvl="0"/>
            <a:r>
              <a:rPr lang="uk-UA" dirty="0"/>
              <a:t>Пероральний тетрациклін (</a:t>
            </a:r>
            <a:r>
              <a:rPr lang="uk-UA" dirty="0" err="1"/>
              <a:t>доксициклін</a:t>
            </a:r>
            <a:r>
              <a:rPr lang="uk-UA" dirty="0"/>
              <a:t> 100 мг / добу).</a:t>
            </a:r>
            <a:endParaRPr lang="ru-UA" dirty="0"/>
          </a:p>
          <a:p>
            <a:pPr lvl="0"/>
            <a:r>
              <a:rPr lang="uk-UA" dirty="0"/>
              <a:t>Електрокоагуляція, нітрат срібла або видалення нігтьової пластинки, щоб усунути надмірну грануляцію тканини.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38486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95056-6F84-4F4A-A56A-59AFDA12A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КСЕРОЗ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113BE6-9E01-A043-B1AB-325D267D9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208246" cy="3833876"/>
          </a:xfrm>
        </p:spPr>
        <p:txBody>
          <a:bodyPr>
            <a:normAutofit/>
          </a:bodyPr>
          <a:lstStyle/>
          <a:p>
            <a:r>
              <a:rPr lang="uk-UA" dirty="0"/>
              <a:t>Ксероз найбільш часто розвивається у хворих на лейкемію, лімфому і множинною мієломою. Суха і зудить шкіра також часто зустрічається під час проведення хіміотерапії, </a:t>
            </a:r>
            <a:r>
              <a:rPr lang="uk-UA" dirty="0" err="1"/>
              <a:t>таргетної</a:t>
            </a:r>
            <a:r>
              <a:rPr lang="uk-UA" dirty="0"/>
              <a:t> терапії, променевої терапії і при трансплантації кісткового мозку.</a:t>
            </a:r>
            <a:endParaRPr lang="ru-UA" dirty="0"/>
          </a:p>
          <a:p>
            <a:r>
              <a:rPr lang="uk-UA" dirty="0"/>
              <a:t>Причиною ксерозу найчастіше є терапія різними протипухлинними препаратами, але особливо-інгібіторами EGFR (наприклад, </a:t>
            </a:r>
            <a:r>
              <a:rPr lang="uk-UA" dirty="0" err="1"/>
              <a:t>гефітинібом</a:t>
            </a:r>
            <a:r>
              <a:rPr lang="uk-UA" dirty="0"/>
              <a:t>). Велике значення мають фактори ризику: вік пацієнта, раніше існувала екзема, попереднє цитотоксичне лікування.</a:t>
            </a:r>
            <a:endParaRPr lang="ru-UA" dirty="0"/>
          </a:p>
          <a:p>
            <a:pPr lvl="0"/>
            <a:r>
              <a:rPr lang="uk-UA" dirty="0"/>
              <a:t>Суха, луската, що зудить шкіра (особливо ділянки уражені або раніше уражені </a:t>
            </a:r>
            <a:r>
              <a:rPr lang="uk-UA" dirty="0" err="1"/>
              <a:t>папулопустулярним</a:t>
            </a:r>
            <a:r>
              <a:rPr lang="uk-UA" dirty="0"/>
              <a:t> висипом, викликаної інгібітором EGFR).</a:t>
            </a:r>
            <a:endParaRPr lang="ru-UA" dirty="0"/>
          </a:p>
          <a:p>
            <a:pPr lvl="0"/>
            <a:r>
              <a:rPr lang="uk-UA" dirty="0"/>
              <a:t>Сухість піхви / промежини (викликає дискомфорт при сечовипусканні). Зазвичай починається приблизно через 30-60 днів після початку лікування.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57166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EF687-81D1-8F46-A16E-70FD0C74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 КСЕРОЗУ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DAD6CB-B81B-D44B-BF48-55C80627A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159478" cy="3416300"/>
          </a:xfrm>
        </p:spPr>
        <p:txBody>
          <a:bodyPr/>
          <a:lstStyle/>
          <a:p>
            <a:pPr lvl="0"/>
            <a:r>
              <a:rPr lang="uk-UA" dirty="0"/>
              <a:t>Регулярне застосування густих зволожуючих кремів (креми на основі сечовини, колоїдів, вівсянки або нафти).</a:t>
            </a:r>
            <a:endParaRPr lang="ru-UA" dirty="0"/>
          </a:p>
          <a:p>
            <a:pPr lvl="0"/>
            <a:r>
              <a:rPr lang="uk-UA" dirty="0"/>
              <a:t>Зволожуючі засоби, що містять саліцилову кислоту, амоній або молочну кислоту.</a:t>
            </a:r>
            <a:endParaRPr lang="ru-UA" dirty="0"/>
          </a:p>
          <a:p>
            <a:pPr lvl="0"/>
            <a:r>
              <a:rPr lang="uk-UA" dirty="0"/>
              <a:t>У гострій фазі - стероїдні креми, наприклад, крем </a:t>
            </a:r>
            <a:r>
              <a:rPr lang="uk-UA" dirty="0" err="1"/>
              <a:t>дипропионату</a:t>
            </a:r>
            <a:r>
              <a:rPr lang="uk-UA" dirty="0"/>
              <a:t> </a:t>
            </a:r>
            <a:r>
              <a:rPr lang="uk-UA" dirty="0" err="1"/>
              <a:t>бетаметазону</a:t>
            </a:r>
            <a:r>
              <a:rPr lang="uk-UA" dirty="0"/>
              <a:t> 0,05-1% (</a:t>
            </a:r>
            <a:r>
              <a:rPr lang="uk-UA" dirty="0" err="1"/>
              <a:t>діпрозон</a:t>
            </a:r>
            <a:r>
              <a:rPr lang="uk-UA" dirty="0"/>
              <a:t>), крем </a:t>
            </a:r>
            <a:r>
              <a:rPr lang="uk-UA" dirty="0" err="1"/>
              <a:t>клобетазону</a:t>
            </a:r>
            <a:r>
              <a:rPr lang="uk-UA" dirty="0"/>
              <a:t> 0,05% (</a:t>
            </a:r>
            <a:r>
              <a:rPr lang="uk-UA" dirty="0" err="1"/>
              <a:t>еумоват</a:t>
            </a:r>
            <a:r>
              <a:rPr lang="uk-UA" dirty="0"/>
              <a:t>) або крем </a:t>
            </a:r>
            <a:r>
              <a:rPr lang="uk-UA" dirty="0" err="1"/>
              <a:t>бутирату</a:t>
            </a:r>
            <a:r>
              <a:rPr lang="uk-UA" dirty="0"/>
              <a:t> гідрокортизону 0,1% (</a:t>
            </a:r>
            <a:r>
              <a:rPr lang="uk-UA" dirty="0" err="1"/>
              <a:t>Locoid</a:t>
            </a:r>
            <a:r>
              <a:rPr lang="uk-UA" dirty="0"/>
              <a:t> @).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69049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99984-0D6A-CF45-B9A7-E64AC2C2B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ГІПЕР-АБО ГІПОПІГМЕНТАЦІЯ ШКІРИ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49C888-3241-A440-8999-A6744D46A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305782" cy="3687572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Причинами порушення пігментації шкіри є побічний ефект багатьох </a:t>
            </a:r>
            <a:r>
              <a:rPr lang="uk-UA" dirty="0" err="1"/>
              <a:t>цитостатиків</a:t>
            </a:r>
            <a:r>
              <a:rPr lang="uk-UA" dirty="0"/>
              <a:t>, включаючи </a:t>
            </a:r>
            <a:r>
              <a:rPr lang="uk-UA" dirty="0" err="1"/>
              <a:t>блеоміцин</a:t>
            </a:r>
            <a:r>
              <a:rPr lang="uk-UA" dirty="0"/>
              <a:t>, </a:t>
            </a:r>
            <a:r>
              <a:rPr lang="uk-UA" dirty="0" err="1"/>
              <a:t>доксорубіцин</a:t>
            </a:r>
            <a:r>
              <a:rPr lang="uk-UA" dirty="0"/>
              <a:t>, </a:t>
            </a:r>
            <a:r>
              <a:rPr lang="uk-UA" dirty="0" err="1"/>
              <a:t>фторурацил</a:t>
            </a:r>
            <a:r>
              <a:rPr lang="uk-UA" dirty="0"/>
              <a:t>, </a:t>
            </a:r>
            <a:r>
              <a:rPr lang="uk-UA" dirty="0" err="1"/>
              <a:t>капецитабин</a:t>
            </a:r>
            <a:r>
              <a:rPr lang="uk-UA" dirty="0"/>
              <a:t>, </a:t>
            </a:r>
            <a:r>
              <a:rPr lang="uk-UA" dirty="0" err="1"/>
              <a:t>вінорелбін</a:t>
            </a:r>
            <a:r>
              <a:rPr lang="uk-UA" dirty="0"/>
              <a:t>, </a:t>
            </a:r>
            <a:r>
              <a:rPr lang="uk-UA" dirty="0" err="1"/>
              <a:t>іфосфамід</a:t>
            </a:r>
            <a:r>
              <a:rPr lang="uk-UA" dirty="0"/>
              <a:t>, </a:t>
            </a:r>
            <a:r>
              <a:rPr lang="uk-UA" dirty="0" err="1"/>
              <a:t>цисплатин</a:t>
            </a:r>
            <a:r>
              <a:rPr lang="uk-UA" dirty="0"/>
              <a:t>, </a:t>
            </a:r>
            <a:r>
              <a:rPr lang="uk-UA" dirty="0" err="1"/>
              <a:t>карбоплатин</a:t>
            </a:r>
            <a:r>
              <a:rPr lang="uk-UA" dirty="0"/>
              <a:t>, </a:t>
            </a:r>
            <a:r>
              <a:rPr lang="uk-UA" dirty="0" err="1"/>
              <a:t>метотрексат</a:t>
            </a:r>
            <a:r>
              <a:rPr lang="uk-UA" dirty="0"/>
              <a:t>, </a:t>
            </a:r>
            <a:r>
              <a:rPr lang="uk-UA" dirty="0" err="1"/>
              <a:t>циклофосфамід</a:t>
            </a:r>
            <a:r>
              <a:rPr lang="uk-UA" dirty="0"/>
              <a:t> і </a:t>
            </a:r>
            <a:r>
              <a:rPr lang="uk-UA" dirty="0" err="1"/>
              <a:t>доцетаксел</a:t>
            </a:r>
            <a:r>
              <a:rPr lang="uk-UA" dirty="0"/>
              <a:t>, </a:t>
            </a:r>
            <a:r>
              <a:rPr lang="uk-UA" dirty="0" err="1"/>
              <a:t>гемцитабін</a:t>
            </a:r>
            <a:r>
              <a:rPr lang="uk-UA" dirty="0"/>
              <a:t>, </a:t>
            </a:r>
            <a:r>
              <a:rPr lang="uk-UA" dirty="0" err="1"/>
              <a:t>етопозид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 err="1"/>
              <a:t>Гіпер</a:t>
            </a:r>
            <a:r>
              <a:rPr lang="uk-UA" dirty="0"/>
              <a:t>- або </a:t>
            </a:r>
            <a:r>
              <a:rPr lang="uk-UA" dirty="0" err="1"/>
              <a:t>гіпопігментація</a:t>
            </a:r>
            <a:r>
              <a:rPr lang="uk-UA" dirty="0"/>
              <a:t> шкіри нерідко виникає під час проведення хіміотерапії в місцях опроміненої шкіри (якщо раніше проводилася променева терапія).</a:t>
            </a:r>
            <a:endParaRPr lang="ru-UA" dirty="0"/>
          </a:p>
          <a:p>
            <a:pPr lvl="0"/>
            <a:r>
              <a:rPr lang="uk-UA" dirty="0"/>
              <a:t>Можуть уражатися шкіра, волосся, нігті або слизові оболонки.</a:t>
            </a:r>
            <a:endParaRPr lang="ru-UA" dirty="0"/>
          </a:p>
          <a:p>
            <a:pPr lvl="0"/>
            <a:r>
              <a:rPr lang="uk-UA" dirty="0"/>
              <a:t>Пігментація може бути локалізованою або дифузною, пов'язаною з роздратуванням</a:t>
            </a:r>
            <a:endParaRPr lang="ru-UA" dirty="0"/>
          </a:p>
          <a:p>
            <a:pPr lvl="0"/>
            <a:r>
              <a:rPr lang="uk-UA" dirty="0"/>
              <a:t>Пігментація зазвичай повільно зникає, коли хіміотерапія припиняється.</a:t>
            </a:r>
            <a:endParaRPr lang="ru-UA" dirty="0"/>
          </a:p>
          <a:p>
            <a:pPr lvl="0"/>
            <a:r>
              <a:rPr lang="uk-UA" dirty="0"/>
              <a:t>Супутній свербіж шкіри може бути зменшений пероральними </a:t>
            </a:r>
            <a:r>
              <a:rPr lang="uk-UA" dirty="0" err="1"/>
              <a:t>антигістамінними</a:t>
            </a:r>
            <a:r>
              <a:rPr lang="uk-UA" dirty="0"/>
              <a:t> препаратами.</a:t>
            </a:r>
            <a:endParaRPr lang="ru-UA" dirty="0"/>
          </a:p>
          <a:p>
            <a:pPr lvl="0"/>
            <a:r>
              <a:rPr lang="uk-UA" dirty="0"/>
              <a:t>Необхідно звести до мінімуму вплив сонячних променів.</a:t>
            </a:r>
            <a:endParaRPr lang="ru-UA" dirty="0"/>
          </a:p>
          <a:p>
            <a:pPr lvl="0"/>
            <a:r>
              <a:rPr lang="uk-UA" dirty="0"/>
              <a:t>Використовувати сонцезахисні креми.</a:t>
            </a:r>
            <a:endParaRPr lang="ru-UA" dirty="0"/>
          </a:p>
          <a:p>
            <a:pPr lvl="0"/>
            <a:r>
              <a:rPr lang="uk-UA" dirty="0"/>
              <a:t>Іноді необхідно розглянути застосування стероїдів.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07969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7D4F0-6E83-B749-A567-EAA47646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СВЕРБЛЯЧКА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3132AC-1F13-1B42-A52B-2ED88CF83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317974" cy="3416300"/>
          </a:xfrm>
        </p:spPr>
        <p:txBody>
          <a:bodyPr>
            <a:normAutofit/>
          </a:bodyPr>
          <a:lstStyle/>
          <a:p>
            <a:r>
              <a:rPr lang="uk-UA" dirty="0"/>
              <a:t>Сверблячка визначається як неприємне шкірне відчуття, що викликає бажання свербіти.</a:t>
            </a:r>
            <a:endParaRPr lang="ru-UA" dirty="0"/>
          </a:p>
          <a:p>
            <a:r>
              <a:rPr lang="uk-UA" dirty="0"/>
              <a:t>Сверблячка може бути вторинним по відношенню до злоякісного новоутворення, </a:t>
            </a:r>
            <a:r>
              <a:rPr lang="uk-UA" dirty="0" err="1"/>
              <a:t>холестазу</a:t>
            </a:r>
            <a:r>
              <a:rPr lang="uk-UA" dirty="0"/>
              <a:t>, ниркової недостатності або </a:t>
            </a:r>
            <a:r>
              <a:rPr lang="uk-UA" dirty="0" err="1"/>
              <a:t>розвинутися</a:t>
            </a:r>
            <a:r>
              <a:rPr lang="uk-UA" dirty="0"/>
              <a:t> у відповідь на прийом різних лікарських препаратів.</a:t>
            </a:r>
            <a:endParaRPr lang="ru-UA" dirty="0"/>
          </a:p>
          <a:p>
            <a:r>
              <a:rPr lang="uk-UA" dirty="0"/>
              <a:t>Слід враховувати інші можливі дерматологічні захворювання (екзема, псоріаз), які можуть супроводжуватися </a:t>
            </a:r>
            <a:r>
              <a:rPr lang="uk-UA" dirty="0" err="1"/>
              <a:t>свербежем</a:t>
            </a:r>
            <a:r>
              <a:rPr lang="uk-UA" dirty="0"/>
              <a:t>.</a:t>
            </a:r>
            <a:endParaRPr lang="ru-UA" dirty="0"/>
          </a:p>
          <a:p>
            <a:r>
              <a:rPr lang="uk-UA" dirty="0"/>
              <a:t>Причиною </a:t>
            </a:r>
            <a:r>
              <a:rPr lang="uk-UA" dirty="0" err="1"/>
              <a:t>свербежу</a:t>
            </a:r>
            <a:r>
              <a:rPr lang="uk-UA" dirty="0"/>
              <a:t> можуть бути також укуси комах, інфекції, в тому числі короста, </a:t>
            </a:r>
            <a:r>
              <a:rPr lang="uk-UA" dirty="0" err="1"/>
              <a:t>кандидоз</a:t>
            </a:r>
            <a:r>
              <a:rPr lang="uk-UA" dirty="0"/>
              <a:t>, ВІЛ, сифіліс, ендокринні порушення (захворювання щитовидної залози, цукровий діабет), залізодефіцитна анемія.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65122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33D5AE-E2FB-E347-A4F0-2B3991256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ПРИЧИНИ СВЕРБЕЖУ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85EEAA-9E9A-C244-BFDB-1B3FD81F5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38400"/>
            <a:ext cx="9330166" cy="409651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uk-UA" dirty="0"/>
              <a:t>Виникнення </a:t>
            </a:r>
            <a:r>
              <a:rPr lang="uk-UA" dirty="0" err="1"/>
              <a:t>паранеопластичного</a:t>
            </a:r>
            <a:r>
              <a:rPr lang="uk-UA" dirty="0"/>
              <a:t> </a:t>
            </a:r>
            <a:r>
              <a:rPr lang="uk-UA" dirty="0" err="1"/>
              <a:t>свербежу</a:t>
            </a:r>
            <a:r>
              <a:rPr lang="uk-UA" dirty="0"/>
              <a:t> може передувати діагностиці раку.</a:t>
            </a:r>
            <a:endParaRPr lang="ru-UA" dirty="0"/>
          </a:p>
          <a:p>
            <a:pPr lvl="0"/>
            <a:r>
              <a:rPr lang="uk-UA" dirty="0"/>
              <a:t>Сверблячка частіше зустрічається при гематологічних злоякісних новоутвореннях (лімфома, лейкоз, мієлома).</a:t>
            </a:r>
            <a:endParaRPr lang="ru-UA" dirty="0"/>
          </a:p>
          <a:p>
            <a:pPr lvl="0"/>
            <a:r>
              <a:rPr lang="uk-UA" dirty="0"/>
              <a:t>Солідні пухлини (рак молочної залози, рак легені, рак товстої кишки, рак </a:t>
            </a:r>
            <a:r>
              <a:rPr lang="uk-UA" dirty="0" err="1"/>
              <a:t>шлунка</a:t>
            </a:r>
            <a:r>
              <a:rPr lang="uk-UA" dirty="0"/>
              <a:t>, </a:t>
            </a:r>
            <a:r>
              <a:rPr lang="uk-UA" dirty="0" err="1"/>
              <a:t>гліобластоми</a:t>
            </a:r>
            <a:r>
              <a:rPr lang="uk-UA" dirty="0"/>
              <a:t>, </a:t>
            </a:r>
            <a:r>
              <a:rPr lang="uk-UA" dirty="0" err="1"/>
              <a:t>карциноїд</a:t>
            </a:r>
            <a:r>
              <a:rPr lang="uk-UA" dirty="0"/>
              <a:t>, меланома) і метастатична інфільтрація шкіри також можуть викликати свербіж шкіри.</a:t>
            </a:r>
            <a:endParaRPr lang="ru-UA" dirty="0"/>
          </a:p>
          <a:p>
            <a:pPr lvl="0"/>
            <a:r>
              <a:rPr lang="uk-UA" dirty="0"/>
              <a:t>Сверблячка може бути локалізована (наприклад, свербіж мошонки при раку простати, свербіж піхви при раку шийки матки) або </a:t>
            </a:r>
            <a:r>
              <a:rPr lang="uk-UA" dirty="0" err="1"/>
              <a:t>генералізована</a:t>
            </a:r>
            <a:r>
              <a:rPr lang="uk-UA" dirty="0"/>
              <a:t>.</a:t>
            </a:r>
            <a:endParaRPr lang="ru-UA" dirty="0"/>
          </a:p>
          <a:p>
            <a:pPr lvl="0"/>
            <a:r>
              <a:rPr lang="uk-UA" dirty="0"/>
              <a:t>Сверблячка зустрічається у 80% пацієнтів з </a:t>
            </a:r>
            <a:r>
              <a:rPr lang="uk-UA" dirty="0" err="1"/>
              <a:t>холестазом</a:t>
            </a:r>
            <a:r>
              <a:rPr lang="uk-UA" dirty="0"/>
              <a:t> і має тенденцію починатися з долонь і підошов, потім </a:t>
            </a:r>
            <a:r>
              <a:rPr lang="uk-UA" dirty="0" err="1"/>
              <a:t>генералізована</a:t>
            </a:r>
            <a:r>
              <a:rPr lang="uk-UA" dirty="0"/>
              <a:t>.</a:t>
            </a:r>
            <a:endParaRPr lang="ru-UA" dirty="0"/>
          </a:p>
          <a:p>
            <a:r>
              <a:rPr lang="uk-UA" i="1" dirty="0"/>
              <a:t>Препарати, що викликають свербіж (</a:t>
            </a:r>
            <a:r>
              <a:rPr lang="uk-UA" i="1" dirty="0" err="1"/>
              <a:t>о</a:t>
            </a:r>
            <a:r>
              <a:rPr lang="uk-UA" dirty="0" err="1"/>
              <a:t>піоїди</a:t>
            </a:r>
            <a:r>
              <a:rPr lang="uk-UA" dirty="0"/>
              <a:t>, еритроміцин, гормональна терапія, препарати на основі платини, </a:t>
            </a:r>
            <a:r>
              <a:rPr lang="uk-UA" dirty="0" err="1"/>
              <a:t>таксани</a:t>
            </a:r>
            <a:r>
              <a:rPr lang="uk-UA" dirty="0"/>
              <a:t>, інтерферон, </a:t>
            </a:r>
            <a:r>
              <a:rPr lang="uk-UA" dirty="0" err="1"/>
              <a:t>колонієстимулюючі</a:t>
            </a:r>
            <a:r>
              <a:rPr lang="uk-UA" dirty="0"/>
              <a:t> фактори, інгібітори EGFR.</a:t>
            </a:r>
            <a:endParaRPr lang="ru-UA" dirty="0"/>
          </a:p>
          <a:p>
            <a:pPr lvl="0"/>
            <a:r>
              <a:rPr lang="uk-UA" dirty="0"/>
              <a:t>Променева терапія може викликати сухість шкіри, що також призводить до свербіння.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94295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F0CE20-3DD9-774D-8A66-0A67D4E56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 СВЕРБЕЖУ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F9E334-E369-8949-94E0-C533F7D9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377440"/>
            <a:ext cx="9339072" cy="3642360"/>
          </a:xfrm>
        </p:spPr>
        <p:txBody>
          <a:bodyPr>
            <a:noAutofit/>
          </a:bodyPr>
          <a:lstStyle/>
          <a:p>
            <a:pPr lvl="0"/>
            <a:r>
              <a:rPr lang="uk-UA" sz="1600" dirty="0"/>
              <a:t>Лікувати основну причину, якщо це можливо.</a:t>
            </a:r>
            <a:endParaRPr lang="ru-UA" sz="1600" dirty="0"/>
          </a:p>
          <a:p>
            <a:pPr lvl="0"/>
            <a:r>
              <a:rPr lang="uk-UA" sz="1600" dirty="0"/>
              <a:t>Зменшити дозу або взагалі припинити прийом будь-яких ліків (якщо це можливо).</a:t>
            </a:r>
            <a:endParaRPr lang="ru-UA" sz="1600" dirty="0"/>
          </a:p>
          <a:p>
            <a:pPr lvl="0"/>
            <a:r>
              <a:rPr lang="uk-UA" sz="1600" dirty="0"/>
              <a:t>Уникати будь-яких поглиблюючих факторів (спека, часте купання, алкоголь, гостра їжа, щільний одяг).</a:t>
            </a:r>
            <a:endParaRPr lang="ru-UA" sz="1600" dirty="0"/>
          </a:p>
          <a:p>
            <a:pPr lvl="0"/>
            <a:r>
              <a:rPr lang="uk-UA" sz="1600" dirty="0"/>
              <a:t>Уникати мила і використовувати його замінники.</a:t>
            </a:r>
            <a:endParaRPr lang="ru-UA" sz="1600" dirty="0"/>
          </a:p>
          <a:p>
            <a:pPr lvl="0"/>
            <a:r>
              <a:rPr lang="uk-UA" sz="1600" dirty="0"/>
              <a:t>Теплий (не гарячий) душ або ванна.</a:t>
            </a:r>
            <a:endParaRPr lang="ru-UA" sz="1600" dirty="0"/>
          </a:p>
          <a:p>
            <a:pPr lvl="0"/>
            <a:r>
              <a:rPr lang="uk-UA" sz="1600" dirty="0"/>
              <a:t>Пом'якшувальні засоби для місцевого застосування (наприклад, крем, що містить ментол 0,25-2%) - придушити свербіж, викликаючи охолодження поверхні.</a:t>
            </a:r>
            <a:endParaRPr lang="ru-UA" sz="1600" dirty="0"/>
          </a:p>
          <a:p>
            <a:pPr lvl="0"/>
            <a:r>
              <a:rPr lang="uk-UA" sz="1600" dirty="0" err="1"/>
              <a:t>Лідокаїн</a:t>
            </a:r>
            <a:r>
              <a:rPr lang="uk-UA" sz="1600" dirty="0"/>
              <a:t> (2,5%) також може бути використаний для лікування локального сверблячки.</a:t>
            </a:r>
            <a:endParaRPr lang="ru-UA" sz="1600" dirty="0"/>
          </a:p>
          <a:p>
            <a:pPr lvl="0"/>
            <a:r>
              <a:rPr lang="uk-UA" sz="1600" dirty="0"/>
              <a:t>Мазь з кортикостероїдами при локальному свербінні.</a:t>
            </a:r>
            <a:endParaRPr lang="ru-UA" sz="1600" dirty="0"/>
          </a:p>
          <a:p>
            <a:pPr lvl="0"/>
            <a:r>
              <a:rPr lang="uk-UA" sz="1600" dirty="0"/>
              <a:t>Охолоджуючі креми, що містять </a:t>
            </a:r>
            <a:r>
              <a:rPr lang="uk-UA" sz="1600" dirty="0" err="1"/>
              <a:t>прамоксін</a:t>
            </a:r>
            <a:r>
              <a:rPr lang="uk-UA" sz="1600" dirty="0"/>
              <a:t>, камфору або ментол.</a:t>
            </a:r>
            <a:endParaRPr lang="ru-UA" sz="1600" dirty="0"/>
          </a:p>
          <a:p>
            <a:r>
              <a:rPr lang="uk-UA" sz="1600" i="1" dirty="0"/>
              <a:t>Системна терапія </a:t>
            </a:r>
            <a:r>
              <a:rPr lang="uk-UA" sz="1600" i="1" dirty="0" err="1"/>
              <a:t>свербежу</a:t>
            </a:r>
            <a:r>
              <a:rPr lang="uk-UA" sz="1600" i="1" dirty="0"/>
              <a:t> (</a:t>
            </a:r>
            <a:r>
              <a:rPr lang="uk-UA" sz="1600" dirty="0" err="1"/>
              <a:t>Антигістамінні</a:t>
            </a:r>
            <a:r>
              <a:rPr lang="uk-UA" sz="1600" dirty="0"/>
              <a:t>, Антидепресанти)</a:t>
            </a:r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2301056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72E10-EC5F-DF44-AE70-894CC267F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Долонно-підошовний</a:t>
            </a:r>
            <a:r>
              <a:rPr lang="ru-RU" dirty="0"/>
              <a:t> синдром</a:t>
            </a:r>
            <a:br>
              <a:rPr lang="ru-RU" dirty="0"/>
            </a:br>
            <a:r>
              <a:rPr lang="ru-UA" dirty="0"/>
              <a:t>(</a:t>
            </a:r>
            <a:r>
              <a:rPr lang="ru-UA" b="1" dirty="0"/>
              <a:t>hand-foot skin reaction, HFSR)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327910-0C01-4546-A01F-26EB970C3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токсична </a:t>
            </a:r>
            <a:r>
              <a:rPr lang="ru-RU" dirty="0" err="1"/>
              <a:t>реакція</a:t>
            </a:r>
            <a:r>
              <a:rPr lang="ru-RU" dirty="0"/>
              <a:t> з </a:t>
            </a:r>
            <a:r>
              <a:rPr lang="ru-RU" dirty="0" err="1"/>
              <a:t>проявом</a:t>
            </a:r>
            <a:r>
              <a:rPr lang="ru-RU" dirty="0"/>
              <a:t> на </a:t>
            </a:r>
            <a:r>
              <a:rPr lang="ru-RU" dirty="0" err="1"/>
              <a:t>шкірі</a:t>
            </a:r>
            <a:r>
              <a:rPr lang="ru-RU" dirty="0"/>
              <a:t> </a:t>
            </a:r>
            <a:r>
              <a:rPr lang="ru-RU" dirty="0" err="1"/>
              <a:t>долонь</a:t>
            </a:r>
            <a:r>
              <a:rPr lang="ru-RU" dirty="0"/>
              <a:t> та </a:t>
            </a:r>
            <a:r>
              <a:rPr lang="ru-RU" dirty="0" err="1"/>
              <a:t>підошв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хіміопрепаратів</a:t>
            </a:r>
            <a:r>
              <a:rPr lang="ru-RU" dirty="0"/>
              <a:t>, </a:t>
            </a:r>
            <a:r>
              <a:rPr lang="ru-RU" dirty="0" err="1"/>
              <a:t>мультикіназних</a:t>
            </a:r>
            <a:r>
              <a:rPr lang="ru-RU" dirty="0"/>
              <a:t> </a:t>
            </a:r>
            <a:r>
              <a:rPr lang="ru-RU" dirty="0" err="1"/>
              <a:t>інгібіторів</a:t>
            </a:r>
            <a:r>
              <a:rPr lang="ru-RU" dirty="0"/>
              <a:t>.</a:t>
            </a:r>
          </a:p>
          <a:p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і </a:t>
            </a:r>
            <a:r>
              <a:rPr lang="ru-RU" dirty="0" err="1"/>
              <a:t>локалізується</a:t>
            </a:r>
            <a:r>
              <a:rPr lang="ru-RU" dirty="0"/>
              <a:t> в областях </a:t>
            </a:r>
            <a:r>
              <a:rPr lang="ru-RU" dirty="0" err="1"/>
              <a:t>тиску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тертя</a:t>
            </a:r>
            <a:r>
              <a:rPr lang="ru-RU" dirty="0"/>
              <a:t> на </a:t>
            </a:r>
            <a:r>
              <a:rPr lang="ru-RU" dirty="0" err="1"/>
              <a:t>шкірі</a:t>
            </a:r>
            <a:r>
              <a:rPr lang="ru-RU" dirty="0"/>
              <a:t>, таких як </a:t>
            </a:r>
            <a:r>
              <a:rPr lang="ru-RU" dirty="0" err="1"/>
              <a:t>п'яти</a:t>
            </a:r>
            <a:r>
              <a:rPr lang="ru-RU" dirty="0"/>
              <a:t>, </a:t>
            </a:r>
            <a:r>
              <a:rPr lang="ru-RU" dirty="0" err="1"/>
              <a:t>плюсневі</a:t>
            </a:r>
            <a:r>
              <a:rPr lang="ru-RU" dirty="0"/>
              <a:t> головки та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тертя</a:t>
            </a:r>
            <a:r>
              <a:rPr lang="ru-RU" dirty="0"/>
              <a:t>, </a:t>
            </a:r>
            <a:r>
              <a:rPr lang="ru-RU" dirty="0" err="1"/>
              <a:t>спричинені</a:t>
            </a:r>
            <a:r>
              <a:rPr lang="ru-RU" dirty="0"/>
              <a:t> </a:t>
            </a:r>
            <a:r>
              <a:rPr lang="ru-RU" dirty="0" err="1"/>
              <a:t>взуттям</a:t>
            </a:r>
            <a:r>
              <a:rPr lang="ru-RU" dirty="0"/>
              <a:t>.</a:t>
            </a:r>
          </a:p>
          <a:p>
            <a:r>
              <a:rPr lang="ru-RU" dirty="0" err="1"/>
              <a:t>осередки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різко</a:t>
            </a:r>
            <a:r>
              <a:rPr lang="ru-RU" dirty="0"/>
              <a:t> </a:t>
            </a:r>
            <a:r>
              <a:rPr lang="ru-RU" dirty="0" err="1"/>
              <a:t>обмежені</a:t>
            </a:r>
            <a:r>
              <a:rPr lang="ru-RU" dirty="0"/>
              <a:t>, </a:t>
            </a:r>
            <a:r>
              <a:rPr lang="ru-RU" dirty="0" err="1"/>
              <a:t>еритематозні</a:t>
            </a:r>
            <a:r>
              <a:rPr lang="ru-RU" dirty="0"/>
              <a:t>, </a:t>
            </a:r>
            <a:r>
              <a:rPr lang="ru-RU" dirty="0" err="1"/>
              <a:t>набряклі</a:t>
            </a:r>
            <a:r>
              <a:rPr lang="ru-RU" dirty="0"/>
              <a:t>, </a:t>
            </a:r>
            <a:r>
              <a:rPr lang="ru-RU" dirty="0" err="1"/>
              <a:t>болючі</a:t>
            </a:r>
            <a:r>
              <a:rPr lang="ru-RU" dirty="0"/>
              <a:t>, </a:t>
            </a:r>
            <a:r>
              <a:rPr lang="ru-RU" dirty="0" err="1"/>
              <a:t>характерні</a:t>
            </a:r>
            <a:r>
              <a:rPr lang="ru-RU" dirty="0"/>
              <a:t> </a:t>
            </a:r>
            <a:r>
              <a:rPr lang="ru-RU" dirty="0" err="1"/>
              <a:t>ніжні</a:t>
            </a:r>
            <a:r>
              <a:rPr lang="ru-RU" dirty="0"/>
              <a:t> </a:t>
            </a:r>
            <a:r>
              <a:rPr lang="ru-RU" dirty="0" err="1"/>
              <a:t>пухирі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еволюціонують</a:t>
            </a:r>
            <a:r>
              <a:rPr lang="ru-RU" dirty="0"/>
              <a:t> у </a:t>
            </a:r>
            <a:r>
              <a:rPr lang="ru-RU" dirty="0" err="1"/>
              <a:t>запалені</a:t>
            </a:r>
            <a:r>
              <a:rPr lang="ru-RU" dirty="0"/>
              <a:t> та </a:t>
            </a:r>
            <a:r>
              <a:rPr lang="ru-RU" dirty="0" err="1"/>
              <a:t>болючі</a:t>
            </a:r>
            <a:r>
              <a:rPr lang="ru-RU" dirty="0"/>
              <a:t> </a:t>
            </a:r>
            <a:r>
              <a:rPr lang="ru-RU" dirty="0" err="1"/>
              <a:t>мозолі</a:t>
            </a:r>
            <a:r>
              <a:rPr lang="ru-RU" dirty="0"/>
              <a:t>, </a:t>
            </a:r>
            <a:r>
              <a:rPr lang="ru-RU" dirty="0" err="1"/>
              <a:t>тріщини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65508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F348A-A3FB-1743-9055-C95EB77E1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Долонно-підошовний</a:t>
            </a:r>
            <a:r>
              <a:rPr lang="ru-RU" dirty="0"/>
              <a:t> синдром</a:t>
            </a:r>
            <a:br>
              <a:rPr lang="ru-RU" dirty="0"/>
            </a:br>
            <a:r>
              <a:rPr lang="ru-UA" dirty="0"/>
              <a:t>(</a:t>
            </a:r>
            <a:r>
              <a:rPr lang="ru-UA" b="1" dirty="0"/>
              <a:t>hand-foot skin reaction, HFSR)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8BC24B-A2FF-7D4D-B14F-433AAA1EC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dirty="0" err="1"/>
              <a:t>Hand-foot</a:t>
            </a:r>
            <a:r>
              <a:rPr lang="uk-UA" i="1" dirty="0"/>
              <a:t> синдром при прийомі інгібіторів </a:t>
            </a:r>
            <a:r>
              <a:rPr lang="uk-UA" i="1" dirty="0" err="1"/>
              <a:t>тирозинкінази</a:t>
            </a:r>
            <a:r>
              <a:rPr lang="uk-UA" i="1" dirty="0"/>
              <a:t> (</a:t>
            </a:r>
            <a:r>
              <a:rPr lang="uk-UA" i="1" dirty="0" err="1"/>
              <a:t>сорафеніб</a:t>
            </a:r>
            <a:r>
              <a:rPr lang="uk-UA" i="1" dirty="0"/>
              <a:t>, </a:t>
            </a:r>
            <a:r>
              <a:rPr lang="uk-UA" i="1" dirty="0" err="1"/>
              <a:t>сунітініб</a:t>
            </a:r>
            <a:r>
              <a:rPr lang="uk-UA" i="1" dirty="0"/>
              <a:t>)</a:t>
            </a:r>
            <a:endParaRPr lang="ru-UA" dirty="0"/>
          </a:p>
          <a:p>
            <a:pPr lvl="0"/>
            <a:r>
              <a:rPr lang="uk-UA" dirty="0"/>
              <a:t>Симптоми у вигляді локалізованих болючих поразок (+/- пухирі) з периферичних ореолом в формі еритеми в зонах тиску (наприклад, кінчики пальців, п'яти) виникають протягом 2-4 тижнів від початку лікування.</a:t>
            </a:r>
            <a:endParaRPr lang="ru-UA" dirty="0"/>
          </a:p>
          <a:p>
            <a:pPr lvl="0"/>
            <a:r>
              <a:rPr lang="uk-UA" dirty="0"/>
              <a:t>Через кілька тижнів болючі, потовщені або </a:t>
            </a:r>
            <a:r>
              <a:rPr lang="uk-UA" dirty="0" err="1"/>
              <a:t>гіперкератичні</a:t>
            </a:r>
            <a:r>
              <a:rPr lang="uk-UA" dirty="0"/>
              <a:t> шкірні форми в місцях уражень призводять до порушення функцій, ходи і стійкості тіла.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08775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0151D-6724-AB4E-A89D-1113CFD34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2" y="973668"/>
            <a:ext cx="9741408" cy="706964"/>
          </a:xfrm>
        </p:spPr>
        <p:txBody>
          <a:bodyPr/>
          <a:lstStyle/>
          <a:p>
            <a:r>
              <a:rPr lang="en-US" dirty="0"/>
              <a:t>Capecitabin-induced hand-foot syndrome</a:t>
            </a:r>
            <a:endParaRPr lang="ru-UA" dirty="0"/>
          </a:p>
        </p:txBody>
      </p:sp>
      <p:pic>
        <p:nvPicPr>
          <p:cNvPr id="1026" name="Picture 2" descr="Figure 2. Hand-foot-skin reaction (A and C) and hand-foot syndrome (B). A, Hand-foot-skin reaction characterized by localized hyperkeratosis with surrounding erythema over pressure-bearing areas. B, Hand-foot syndrome distinguished from hand-foot-skin reaction by more diffuse and confluent erythema over the plantar surface of the foot. C, Localized hyperkeratosis with a surrounding halo of erythema overlying the metatarsophalangeal joints, typical of hand-foot-skin reaction.">
            <a:extLst>
              <a:ext uri="{FF2B5EF4-FFF2-40B4-BE49-F238E27FC236}">
                <a16:creationId xmlns:a16="http://schemas.microsoft.com/office/drawing/2014/main" id="{19E0630B-3F52-5945-B49B-53C470CCA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093" y="2409701"/>
            <a:ext cx="8761413" cy="432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483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Fig. 1. Clinical spectrum of HFS of grade 1 ( a , d ), grade 2 ( b , e ) and grade 3 ( c , f ) in patients receiving sorafenib or sunitinib. a Erythematous palms, especially around the finger pads. b Erythematous palms with superficial desquamation. c Markedly erythematous plaques with discrete, tense bullae. d Yellow hyperkeratotic plaques with erythematous borders on pressure-bearing areas of the soles. e Tense bullae with mild background erythema. f Markedly erythematous plaques with large tense bullae.">
            <a:extLst>
              <a:ext uri="{FF2B5EF4-FFF2-40B4-BE49-F238E27FC236}">
                <a16:creationId xmlns:a16="http://schemas.microsoft.com/office/drawing/2014/main" id="{F65E20AE-467C-5A4C-BB3D-C9966FADF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489" y="613139"/>
            <a:ext cx="7533756" cy="563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4E6457C9-DAA2-A24E-A94B-96094A33B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" y="6372007"/>
            <a:ext cx="11033760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000" b="0" i="0" u="none" strike="noStrike" cap="none" normalizeH="0" baseline="0" dirty="0">
                <a:ln>
                  <a:noFill/>
                </a:ln>
                <a:solidFill>
                  <a:srgbClr val="2E3743"/>
                </a:solidFill>
                <a:effectLst/>
                <a:latin typeface="Roboto" panose="02000000000000000000" pitchFamily="2" charset="0"/>
              </a:rPr>
              <a:t>Fig. 1. Clinical spectrum of HFS of grade 1 ( a , d ), grade 2 ( b , e ) and grade 3 ( c , f ) in patients receiving sorafenib or sunitinib</a:t>
            </a:r>
            <a:r>
              <a:rPr kumimoji="0" lang="en-US" altLang="ru-UA" sz="1000" b="0" i="0" u="none" strike="noStrike" cap="none" normalizeH="0" baseline="0" dirty="0">
                <a:ln>
                  <a:noFill/>
                </a:ln>
                <a:solidFill>
                  <a:srgbClr val="2E3743"/>
                </a:solidFill>
                <a:effectLst/>
                <a:latin typeface="Roboto" panose="02000000000000000000" pitchFamily="2" charset="0"/>
              </a:rPr>
              <a:t> (</a:t>
            </a:r>
            <a:r>
              <a:rPr kumimoji="0" lang="ru-UA" altLang="ru-UA" sz="1000" b="0" i="0" u="none" strike="noStrike" cap="none" normalizeH="0" baseline="0" dirty="0">
                <a:ln>
                  <a:noFill/>
                </a:ln>
                <a:solidFill>
                  <a:srgbClr val="2E3743"/>
                </a:solidFill>
                <a:effectLst/>
                <a:latin typeface="Roboto" panose="02000000000000000000" pitchFamily="2" charset="0"/>
              </a:rPr>
              <a:t>Erythematous palms, especially around the finger pads</a:t>
            </a:r>
            <a:r>
              <a:rPr kumimoji="0" lang="en-US" altLang="ru-UA" sz="1000" b="0" i="0" u="none" strike="noStrike" cap="none" normalizeH="0" baseline="0" dirty="0">
                <a:ln>
                  <a:noFill/>
                </a:ln>
                <a:solidFill>
                  <a:srgbClr val="2E3743"/>
                </a:solidFill>
                <a:effectLst/>
                <a:latin typeface="Roboto" panose="02000000000000000000" pitchFamily="2" charset="0"/>
              </a:rPr>
              <a:t>)</a:t>
            </a:r>
            <a:r>
              <a:rPr kumimoji="0" lang="ru-UA" altLang="ru-UA" sz="1000" b="0" i="0" u="none" strike="noStrike" cap="none" normalizeH="0" baseline="0" dirty="0">
                <a:ln>
                  <a:noFill/>
                </a:ln>
                <a:solidFill>
                  <a:srgbClr val="2E3743"/>
                </a:solidFill>
                <a:effectLst/>
                <a:latin typeface="Roboto" panose="02000000000000000000" pitchFamily="2" charset="0"/>
              </a:rPr>
              <a:t>.</a:t>
            </a: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551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F9F6D-6E74-A141-BDB2-5AD643FB0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 </a:t>
            </a:r>
            <a:r>
              <a:rPr lang="uk-UA" dirty="0" err="1"/>
              <a:t>Hand-foot</a:t>
            </a:r>
            <a:r>
              <a:rPr lang="uk-UA" dirty="0"/>
              <a:t> синдрому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9917EC-7DA0-7247-9279-91C35A187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159478" cy="3416300"/>
          </a:xfrm>
        </p:spPr>
        <p:txBody>
          <a:bodyPr>
            <a:normAutofit/>
          </a:bodyPr>
          <a:lstStyle/>
          <a:p>
            <a:r>
              <a:rPr lang="uk-UA" dirty="0"/>
              <a:t>Основою лікування є зниження дози або тимчасове / постійне припинення дії препарату, що викликає ушкодження. Це зазвичай призводить до зникнення ознак і симптомів протягом декількох днів або тижнів.</a:t>
            </a:r>
            <a:endParaRPr lang="ru-UA" dirty="0"/>
          </a:p>
          <a:p>
            <a:pPr lvl="0"/>
            <a:r>
              <a:rPr lang="uk-UA" dirty="0"/>
              <a:t>Регулярне нанесення пом'якшувальних кремів.</a:t>
            </a:r>
            <a:endParaRPr lang="ru-UA" dirty="0"/>
          </a:p>
          <a:p>
            <a:pPr lvl="0"/>
            <a:r>
              <a:rPr lang="uk-UA" dirty="0"/>
              <a:t>Холодні пакети з льодом на кисті рук або купання в прохолодній воді.</a:t>
            </a:r>
            <a:endParaRPr lang="ru-UA" dirty="0"/>
          </a:p>
          <a:p>
            <a:pPr lvl="0"/>
            <a:r>
              <a:rPr lang="uk-UA" dirty="0"/>
              <a:t>Використання кріогенних рукавичок.</a:t>
            </a:r>
            <a:endParaRPr lang="ru-UA" dirty="0"/>
          </a:p>
          <a:p>
            <a:pPr lvl="0"/>
            <a:r>
              <a:rPr lang="uk-UA" dirty="0"/>
              <a:t>Необхідно зменшити тертя шкіри кистей (уникати використання ручних інструментів, промокати, а не витирати руки насухо), уникати гумових рукавичок.</a:t>
            </a:r>
            <a:endParaRPr lang="ru-UA" dirty="0"/>
          </a:p>
          <a:p>
            <a:pPr marL="0" lv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17481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4CDB7-89AD-3F4D-ACAF-C524A0D71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Профілактика </a:t>
            </a:r>
            <a:r>
              <a:rPr lang="uk-UA" dirty="0" err="1"/>
              <a:t>Hand-foot</a:t>
            </a:r>
            <a:r>
              <a:rPr lang="uk-UA" dirty="0"/>
              <a:t> синдрому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9F0DD5-F3A0-554D-B0C4-3A5A8DC08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220438" cy="382168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sz="1900" dirty="0"/>
              <a:t>Перед початком лікування потрібно оглянути шкіру на предмет наявності </a:t>
            </a:r>
            <a:r>
              <a:rPr lang="uk-UA" sz="1900" dirty="0" err="1"/>
              <a:t>гіперкератичних</a:t>
            </a:r>
            <a:r>
              <a:rPr lang="uk-UA" sz="1900" dirty="0"/>
              <a:t> ділянок, мозолів на підошвах або долонях та видалити за допомогою педикюру.</a:t>
            </a:r>
            <a:endParaRPr lang="ru-UA" sz="1900" dirty="0"/>
          </a:p>
          <a:p>
            <a:pPr lvl="0"/>
            <a:r>
              <a:rPr lang="uk-UA" sz="1900" dirty="0"/>
              <a:t>Якщо у пацієнта є ознаки неправильної ходи, потрібно розглянути носіння ортопедичного взуття.</a:t>
            </a:r>
            <a:endParaRPr lang="ru-UA" sz="1900" dirty="0"/>
          </a:p>
          <a:p>
            <a:pPr lvl="0"/>
            <a:r>
              <a:rPr lang="uk-UA" sz="1900" dirty="0"/>
              <a:t>Зменшення дози лікарського препарату або припинення лікування.</a:t>
            </a:r>
            <a:endParaRPr lang="ru-UA" sz="1900" dirty="0"/>
          </a:p>
          <a:p>
            <a:pPr lvl="0"/>
            <a:r>
              <a:rPr lang="uk-UA" sz="1900" dirty="0"/>
              <a:t>Регулярне застосування пом'якшуючих кремів.</a:t>
            </a:r>
            <a:endParaRPr lang="ru-UA" sz="1900" dirty="0"/>
          </a:p>
          <a:p>
            <a:pPr lvl="0"/>
            <a:r>
              <a:rPr lang="uk-UA" sz="1900" dirty="0"/>
              <a:t>Можливий прийом </a:t>
            </a:r>
            <a:r>
              <a:rPr lang="uk-UA" sz="1900" dirty="0" err="1"/>
              <a:t>кератолітиків</a:t>
            </a:r>
            <a:r>
              <a:rPr lang="uk-UA" sz="1900" dirty="0"/>
              <a:t> (наприклад, 20-40% сечовини або саліцилової кислоти).</a:t>
            </a:r>
            <a:endParaRPr lang="ru-UA" sz="1900" dirty="0"/>
          </a:p>
          <a:p>
            <a:pPr lvl="0"/>
            <a:r>
              <a:rPr lang="uk-UA" sz="1900" dirty="0"/>
              <a:t>При 2-3 ступеня пошкоджень на </a:t>
            </a:r>
            <a:r>
              <a:rPr lang="uk-UA" sz="1900" dirty="0" err="1"/>
              <a:t>еритематозні</a:t>
            </a:r>
            <a:r>
              <a:rPr lang="uk-UA" sz="1900" dirty="0"/>
              <a:t> області можливе застосування </a:t>
            </a:r>
            <a:r>
              <a:rPr lang="uk-UA" sz="1900" dirty="0" err="1"/>
              <a:t>клобетазолу</a:t>
            </a:r>
            <a:r>
              <a:rPr lang="uk-UA" sz="1900" dirty="0"/>
              <a:t> 0,05% мазі (</a:t>
            </a:r>
            <a:r>
              <a:rPr lang="uk-UA" sz="1900" dirty="0" err="1"/>
              <a:t>Дермовейт</a:t>
            </a:r>
            <a:r>
              <a:rPr lang="uk-UA" sz="1900" dirty="0"/>
              <a:t>), місцевих анальгетиків (2% </a:t>
            </a:r>
            <a:r>
              <a:rPr lang="uk-UA" sz="1900" dirty="0" err="1"/>
              <a:t>лідокаїну</a:t>
            </a:r>
            <a:r>
              <a:rPr lang="uk-UA" sz="1900" dirty="0"/>
              <a:t>) і системного знеболювання (НПЗЗ або кодеїн).</a:t>
            </a:r>
            <a:endParaRPr lang="ru-UA" sz="1900" dirty="0"/>
          </a:p>
          <a:p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132520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6C3CF-CE17-D04E-99DA-095D74AFD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АЛОПЕЦІЯ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CDD71F-20F0-E249-B0A1-BFC5C906A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244822" cy="3870452"/>
          </a:xfrm>
        </p:spPr>
        <p:txBody>
          <a:bodyPr>
            <a:normAutofit/>
          </a:bodyPr>
          <a:lstStyle/>
          <a:p>
            <a:r>
              <a:rPr lang="uk-UA" dirty="0"/>
              <a:t>Алопеція може бути в області вій, брів, носових ходів, вусів, бороди, шкіри грудей, пахв, лобка, а також на шкірі голови.</a:t>
            </a:r>
            <a:endParaRPr lang="ru-UA" dirty="0"/>
          </a:p>
          <a:p>
            <a:r>
              <a:rPr lang="uk-UA" dirty="0"/>
              <a:t>Відбувається втрата зростаючих (</a:t>
            </a:r>
            <a:r>
              <a:rPr lang="uk-UA" dirty="0" err="1"/>
              <a:t>анагенових</a:t>
            </a:r>
            <a:r>
              <a:rPr lang="uk-UA" dirty="0"/>
              <a:t>) волосків. Оскільки більшість волосся знаходяться в цій фазі, це викликає глибоке випадання волосся.</a:t>
            </a:r>
            <a:endParaRPr lang="ru-UA" dirty="0"/>
          </a:p>
          <a:p>
            <a:r>
              <a:rPr lang="uk-UA" dirty="0"/>
              <a:t>Як правило алопеція починається протягом двох тижнів після початку протипухлинної терапії і практично завершується протягом 1-2 місяців після початку лікування. Процес зазвичай призводить до втрати волосся менше 50% шкіри голови.</a:t>
            </a:r>
            <a:endParaRPr lang="ru-UA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491500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21642DA-3765-2C4E-A47A-C637083F6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Алопеція є одним з найбільш неприємних побічних ефектів хіміотерапії як для жінок, так і для чоловіків, будучи постійним нагадуванням про рак і негативно впливаючи на їх самооцінку. </a:t>
            </a:r>
          </a:p>
          <a:p>
            <a:r>
              <a:rPr lang="uk-UA" dirty="0"/>
              <a:t>Хоча занепокоєння пацієнта менш помітно для оточуючих, психологічний вплив алопеції може бути значним, що в ряді випадків змушує пацієнтів відмовлятися від лікування.</a:t>
            </a:r>
            <a:endParaRPr lang="ru-UA" dirty="0"/>
          </a:p>
          <a:p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3F8D88C-58F4-D949-8B7B-502B6C44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АЛОПЕЦІЯ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38422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7A08E-DF92-BC4A-B57F-70BE92BDF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68740"/>
            <a:ext cx="8761413" cy="706964"/>
          </a:xfrm>
        </p:spPr>
        <p:txBody>
          <a:bodyPr/>
          <a:lstStyle/>
          <a:p>
            <a:r>
              <a:rPr lang="uk-UA" dirty="0"/>
              <a:t>Причини алопеції - хіміотерапія і променева терапія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BF4BE2-E33C-B84D-8275-42AB1697E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Тяжкість алопеції залежить від комбінації хіміопрепаратів, їх дози, тривалості терапії, шляхів введення та індивідуальної реакції пацієнта.</a:t>
            </a:r>
            <a:endParaRPr lang="ru-UA" dirty="0"/>
          </a:p>
          <a:p>
            <a:pPr lvl="0"/>
            <a:r>
              <a:rPr lang="uk-UA" dirty="0" err="1"/>
              <a:t>Доксорубіцин</a:t>
            </a:r>
            <a:r>
              <a:rPr lang="uk-UA" dirty="0"/>
              <a:t>, </a:t>
            </a:r>
            <a:r>
              <a:rPr lang="uk-UA" dirty="0" err="1"/>
              <a:t>даунорубіцин</a:t>
            </a:r>
            <a:r>
              <a:rPr lang="uk-UA" dirty="0"/>
              <a:t>, </a:t>
            </a:r>
            <a:r>
              <a:rPr lang="uk-UA" dirty="0" err="1"/>
              <a:t>епірубіцин</a:t>
            </a:r>
            <a:r>
              <a:rPr lang="uk-UA" dirty="0"/>
              <a:t>, </a:t>
            </a:r>
            <a:r>
              <a:rPr lang="uk-UA" dirty="0" err="1"/>
              <a:t>циклофосфамід</a:t>
            </a:r>
            <a:r>
              <a:rPr lang="uk-UA" dirty="0"/>
              <a:t>, </a:t>
            </a:r>
            <a:r>
              <a:rPr lang="uk-UA" dirty="0" err="1"/>
              <a:t>іфосфамід</a:t>
            </a:r>
            <a:r>
              <a:rPr lang="uk-UA" dirty="0"/>
              <a:t>, </a:t>
            </a:r>
            <a:r>
              <a:rPr lang="uk-UA" dirty="0" err="1"/>
              <a:t>етопозид</a:t>
            </a:r>
            <a:r>
              <a:rPr lang="uk-UA" dirty="0"/>
              <a:t>, </a:t>
            </a:r>
            <a:r>
              <a:rPr lang="uk-UA" dirty="0" err="1"/>
              <a:t>топотекан</a:t>
            </a:r>
            <a:r>
              <a:rPr lang="uk-UA" dirty="0"/>
              <a:t>, </a:t>
            </a:r>
            <a:r>
              <a:rPr lang="uk-UA" dirty="0" err="1"/>
              <a:t>іринотекан</a:t>
            </a:r>
            <a:r>
              <a:rPr lang="uk-UA" dirty="0"/>
              <a:t>, </a:t>
            </a:r>
            <a:r>
              <a:rPr lang="uk-UA" dirty="0" err="1"/>
              <a:t>вінкристин</a:t>
            </a:r>
            <a:r>
              <a:rPr lang="uk-UA" dirty="0"/>
              <a:t>, </a:t>
            </a:r>
            <a:r>
              <a:rPr lang="uk-UA" dirty="0" err="1"/>
              <a:t>вінбластин</a:t>
            </a:r>
            <a:r>
              <a:rPr lang="uk-UA" dirty="0"/>
              <a:t>, </a:t>
            </a:r>
            <a:r>
              <a:rPr lang="uk-UA" dirty="0" err="1"/>
              <a:t>блеоміцин</a:t>
            </a:r>
            <a:r>
              <a:rPr lang="uk-UA" dirty="0"/>
              <a:t>, </a:t>
            </a:r>
            <a:r>
              <a:rPr lang="uk-UA" dirty="0" err="1"/>
              <a:t>паклітаксел</a:t>
            </a:r>
            <a:r>
              <a:rPr lang="uk-UA" dirty="0"/>
              <a:t>, </a:t>
            </a:r>
            <a:r>
              <a:rPr lang="uk-UA" dirty="0" err="1"/>
              <a:t>доцетаксел</a:t>
            </a:r>
            <a:r>
              <a:rPr lang="uk-UA" dirty="0"/>
              <a:t>, </a:t>
            </a:r>
            <a:r>
              <a:rPr lang="uk-UA" dirty="0" err="1"/>
              <a:t>фторурацил</a:t>
            </a:r>
            <a:endParaRPr lang="ru-UA" dirty="0"/>
          </a:p>
          <a:p>
            <a:pPr lvl="0"/>
            <a:r>
              <a:rPr lang="uk-UA" dirty="0"/>
              <a:t>Інгібітори EGFR можуть викликати зміни структури волосся, уповільнення росту волосся на голові і втрату вій.</a:t>
            </a:r>
            <a:endParaRPr lang="ru-UA" dirty="0"/>
          </a:p>
          <a:p>
            <a:pPr lvl="0"/>
            <a:r>
              <a:rPr lang="uk-UA" dirty="0" err="1"/>
              <a:t>Дазатініб</a:t>
            </a:r>
            <a:r>
              <a:rPr lang="uk-UA" dirty="0"/>
              <a:t> і </a:t>
            </a:r>
            <a:r>
              <a:rPr lang="uk-UA" dirty="0" err="1"/>
              <a:t>сунітініб</a:t>
            </a:r>
            <a:r>
              <a:rPr lang="uk-UA" dirty="0"/>
              <a:t> можуть викликати оборотну депігментацію волосся, але не викликають алопецію.</a:t>
            </a:r>
            <a:endParaRPr lang="ru-UA" dirty="0"/>
          </a:p>
          <a:p>
            <a:r>
              <a:rPr lang="uk-UA" dirty="0"/>
              <a:t>Променева терапія викликає випадання волосся в полі опромінення.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50464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12E5C6D-41B5-FE45-898A-47866689A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63276"/>
            <a:ext cx="5191887" cy="61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7D6E03-3986-1D4B-B7CC-312DCBB14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512" y="1071204"/>
            <a:ext cx="5547360" cy="706964"/>
          </a:xfrm>
        </p:spPr>
        <p:txBody>
          <a:bodyPr/>
          <a:lstStyle/>
          <a:p>
            <a:r>
              <a:rPr lang="uk-UA" dirty="0"/>
              <a:t>Профілактика алопеції</a:t>
            </a:r>
            <a:endParaRPr lang="ru-UA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BF8CCDEC-0FAE-8541-93D8-CA974B4E3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0512" y="2603500"/>
            <a:ext cx="6010656" cy="3870452"/>
          </a:xfrm>
        </p:spPr>
        <p:txBody>
          <a:bodyPr>
            <a:normAutofit/>
          </a:bodyPr>
          <a:lstStyle/>
          <a:p>
            <a:pPr lvl="0"/>
            <a:r>
              <a:rPr lang="uk-UA" dirty="0"/>
              <a:t>Охолодження шкіри голови за допомогою кріогенних шапочок або шапочок, підключених до охолоджуючим пристроїв, може обмежити випадання волосся у 50-80% пацієнтів.</a:t>
            </a:r>
            <a:endParaRPr lang="ru-UA" dirty="0"/>
          </a:p>
          <a:p>
            <a:pPr lvl="0"/>
            <a:r>
              <a:rPr lang="uk-UA" dirty="0"/>
              <a:t>Охолодження шкіри голови викликає звуження кровоносних судин, що зменшує кількість лікарського препарату, одержуваного волосяними фолікулами. Зниження температури призводить також до зниження швидкості метаболізму волосяних фолікулів.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18509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EDA4F-DB9E-BF42-9725-51F1719BF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АЛОПЕЦІЯ … РЕКОМЕНДАЦІЇ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A93C5C-050C-DD47-82FE-713097E1A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dirty="0"/>
              <a:t>Уникати знебарвлення, завивки або фарбування волосся, захищати шкіру голови від спеки, холоду і сонця.</a:t>
            </a:r>
            <a:endParaRPr lang="ru-UA" dirty="0"/>
          </a:p>
          <a:p>
            <a:pPr lvl="0"/>
            <a:r>
              <a:rPr lang="uk-UA" dirty="0"/>
              <a:t>Камуфляжні процедури - приховувати втрату волосся за допомогою перуки, шарфа, капелюхи або тюрбана.</a:t>
            </a:r>
            <a:endParaRPr lang="ru-UA" dirty="0"/>
          </a:p>
          <a:p>
            <a:pPr lvl="0"/>
            <a:r>
              <a:rPr lang="uk-UA" dirty="0"/>
              <a:t>Перуки можуть бути виготовлені з синтетичних матеріалів, волосся тварини або людини. Деякі пацієнти вважають за краще купувати перуку до випадання волосся, щоб його можна було підібрати за кольором і текстурою.</a:t>
            </a:r>
            <a:endParaRPr lang="ru-UA" dirty="0"/>
          </a:p>
          <a:p>
            <a:pPr lvl="0"/>
            <a:r>
              <a:rPr lang="uk-UA" dirty="0"/>
              <a:t>Використання накладних вій і брів.</a:t>
            </a:r>
            <a:endParaRPr lang="ru-UA" dirty="0"/>
          </a:p>
          <a:p>
            <a:pPr lvl="0"/>
            <a:r>
              <a:rPr lang="uk-UA" dirty="0"/>
              <a:t>Використовувати </a:t>
            </a:r>
            <a:r>
              <a:rPr lang="uk-UA" dirty="0" err="1"/>
              <a:t>татуаж</a:t>
            </a:r>
            <a:r>
              <a:rPr lang="uk-UA" dirty="0"/>
              <a:t> брів.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36462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041782-C5A2-E848-80B1-79D2FC926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4600574"/>
            <a:ext cx="9360646" cy="1810881"/>
          </a:xfrm>
        </p:spPr>
        <p:txBody>
          <a:bodyPr>
            <a:normAutofit/>
          </a:bodyPr>
          <a:lstStyle/>
          <a:p>
            <a:r>
              <a:rPr lang="en" b="1" dirty="0"/>
              <a:t>Henna Heals</a:t>
            </a:r>
            <a:r>
              <a:rPr lang="ru-RU" b="1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співтовариство</a:t>
            </a:r>
            <a:r>
              <a:rPr lang="ru-RU" dirty="0"/>
              <a:t> </a:t>
            </a:r>
            <a:r>
              <a:rPr lang="ru-RU" dirty="0" err="1"/>
              <a:t>канадських</a:t>
            </a:r>
            <a:r>
              <a:rPr lang="ru-RU" dirty="0"/>
              <a:t> </a:t>
            </a:r>
            <a:r>
              <a:rPr lang="ru-RU" dirty="0" err="1"/>
              <a:t>художників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оригінальні</a:t>
            </a:r>
            <a:r>
              <a:rPr lang="ru-RU" dirty="0"/>
              <a:t> </a:t>
            </a:r>
            <a:r>
              <a:rPr lang="ru-RU" dirty="0" err="1"/>
              <a:t>татуювання</a:t>
            </a:r>
            <a:r>
              <a:rPr lang="ru-RU" dirty="0"/>
              <a:t> хною </a:t>
            </a:r>
            <a:r>
              <a:rPr lang="ru-RU" dirty="0" err="1"/>
              <a:t>жінкам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втратили</a:t>
            </a:r>
            <a:r>
              <a:rPr lang="ru-RU" dirty="0"/>
              <a:t> </a:t>
            </a:r>
            <a:r>
              <a:rPr lang="ru-RU" dirty="0" err="1"/>
              <a:t>волосся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сеансів</a:t>
            </a:r>
            <a:r>
              <a:rPr lang="ru-RU" dirty="0"/>
              <a:t> </a:t>
            </a:r>
            <a:r>
              <a:rPr lang="ru-RU" dirty="0" err="1"/>
              <a:t>хіміотерапії</a:t>
            </a:r>
            <a:r>
              <a:rPr lang="ru-RU" dirty="0"/>
              <a:t>. Таким чином </a:t>
            </a:r>
            <a:r>
              <a:rPr lang="ru-RU" dirty="0" err="1"/>
              <a:t>майстри</a:t>
            </a:r>
            <a:r>
              <a:rPr lang="ru-RU" dirty="0"/>
              <a:t> 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онкохворим</a:t>
            </a:r>
            <a:r>
              <a:rPr lang="ru-RU" dirty="0"/>
              <a:t> </a:t>
            </a:r>
            <a:r>
              <a:rPr lang="ru-RU" dirty="0" err="1"/>
              <a:t>знову</a:t>
            </a:r>
            <a:r>
              <a:rPr lang="ru-RU" dirty="0"/>
              <a:t> </a:t>
            </a:r>
            <a:r>
              <a:rPr lang="ru-RU" dirty="0" err="1"/>
              <a:t>відчути</a:t>
            </a:r>
            <a:r>
              <a:rPr lang="ru-RU" dirty="0"/>
              <a:t> себе </a:t>
            </a:r>
            <a:r>
              <a:rPr lang="ru-RU" dirty="0" err="1"/>
              <a:t>гарними</a:t>
            </a:r>
            <a:r>
              <a:rPr lang="ru-RU" dirty="0"/>
              <a:t> та </a:t>
            </a:r>
            <a:r>
              <a:rPr lang="ru-RU" dirty="0" err="1"/>
              <a:t>впевненими</a:t>
            </a:r>
            <a:r>
              <a:rPr lang="ru-RU" dirty="0"/>
              <a:t> у </a:t>
            </a:r>
            <a:r>
              <a:rPr lang="ru-RU" dirty="0" err="1"/>
              <a:t>собі</a:t>
            </a:r>
            <a:r>
              <a:rPr lang="ru-RU" dirty="0"/>
              <a:t>.</a:t>
            </a:r>
          </a:p>
        </p:txBody>
      </p:sp>
      <p:pic>
        <p:nvPicPr>
          <p:cNvPr id="4" name="Picture 8" descr="«Henna Crown» - «Корона из хны».">
            <a:extLst>
              <a:ext uri="{FF2B5EF4-FFF2-40B4-BE49-F238E27FC236}">
                <a16:creationId xmlns:a16="http://schemas.microsoft.com/office/drawing/2014/main" id="{4EC7DF9D-F9C8-604E-AF7C-E5E842BE3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34" y="446545"/>
            <a:ext cx="5270754" cy="362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Красивые рисунок из хны, нанесенный на голову женщины, лишившейся волос.">
            <a:extLst>
              <a:ext uri="{FF2B5EF4-FFF2-40B4-BE49-F238E27FC236}">
                <a16:creationId xmlns:a16="http://schemas.microsoft.com/office/drawing/2014/main" id="{33F2DC64-CAC0-1F46-9B67-3104F3541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26" y="1384302"/>
            <a:ext cx="4640540" cy="308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414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5" name="Picture 15">
            <a:extLst>
              <a:ext uri="{FF2B5EF4-FFF2-40B4-BE49-F238E27FC236}">
                <a16:creationId xmlns:a16="http://schemas.microsoft.com/office/drawing/2014/main" id="{6B4902E7-8A3B-F649-A483-EC14121E7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637" y="-59270"/>
            <a:ext cx="4685736" cy="348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7" name="Picture 17">
            <a:extLst>
              <a:ext uri="{FF2B5EF4-FFF2-40B4-BE49-F238E27FC236}">
                <a16:creationId xmlns:a16="http://schemas.microsoft.com/office/drawing/2014/main" id="{95E1C196-A42F-0A48-A39F-E5518EA20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986" y="2603500"/>
            <a:ext cx="4254500" cy="42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9" name="Picture 19">
            <a:extLst>
              <a:ext uri="{FF2B5EF4-FFF2-40B4-BE49-F238E27FC236}">
                <a16:creationId xmlns:a16="http://schemas.microsoft.com/office/drawing/2014/main" id="{B000591E-2160-314B-BD24-A45A9D29C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378198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ED90A314-9491-7F49-AC80-C4CF76723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uk-UA" dirty="0"/>
              <a:t>ТАТУАЖ – ЯКІСТЬ ЖИТТЯ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33882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82A609-ACEE-6A40-AB8B-850C953BF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АЛОПЕЦІЯ … ПЕРСПЕКТИВИ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C2270F-CF37-6945-AE71-E967BFF8E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dirty="0"/>
              <a:t>Зазвичай волосся починає рости через 1-3 місяці після завершення хіміотерапії. Постійна алопеція зустрічається </a:t>
            </a:r>
            <a:r>
              <a:rPr lang="uk-UA" dirty="0" err="1"/>
              <a:t>рідко</a:t>
            </a:r>
            <a:r>
              <a:rPr lang="uk-UA" dirty="0"/>
              <a:t>. Волосся можуть відрости іншого кольору, текстури або хвилястості.</a:t>
            </a:r>
            <a:endParaRPr lang="ru-UA" dirty="0"/>
          </a:p>
          <a:p>
            <a:pPr lvl="0"/>
            <a:r>
              <a:rPr lang="uk-UA" dirty="0"/>
              <a:t>Після закінчення променевої терапії волосся зазвичай починають відростати протягом 3-6 місяців, але це залежить від дози і тривалості опромінення. Після променевої терапії волосся можуть відростати у вигляді плям або не так густо, як раніше.</a:t>
            </a:r>
            <a:endParaRPr lang="ru-UA" dirty="0"/>
          </a:p>
          <a:p>
            <a:pPr lvl="0"/>
            <a:r>
              <a:rPr lang="uk-UA" dirty="0"/>
              <a:t>2% розчин </a:t>
            </a:r>
            <a:r>
              <a:rPr lang="uk-UA" dirty="0" err="1"/>
              <a:t>міноксидилу</a:t>
            </a:r>
            <a:r>
              <a:rPr lang="uk-UA" dirty="0"/>
              <a:t> для місцевого застосування не ефективний для запобігання випаданню волосся, але продемонстрував непогані результати прискорення росту волосся після хіміотерапії.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381996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4ADA1D-F28F-8841-8DA4-360450719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93124"/>
            <a:ext cx="8761413" cy="706964"/>
          </a:xfrm>
        </p:spPr>
        <p:txBody>
          <a:bodyPr/>
          <a:lstStyle/>
          <a:p>
            <a:r>
              <a:rPr lang="uk-UA" dirty="0"/>
              <a:t>ШКІРНА ТОКСИЧНІСТЬ ПІД ЧАС ПРОМЕНЕВОЇ ТЕРАПІЇ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CD9457-7E38-024A-AB5D-DFA78CF05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281398" cy="3416300"/>
          </a:xfrm>
        </p:spPr>
        <p:txBody>
          <a:bodyPr>
            <a:normAutofit/>
          </a:bodyPr>
          <a:lstStyle/>
          <a:p>
            <a:r>
              <a:rPr lang="uk-UA" dirty="0"/>
              <a:t>Обумовлена ​​пошкодженням </a:t>
            </a:r>
            <a:r>
              <a:rPr lang="uk-UA" dirty="0" err="1"/>
              <a:t>базальноклітинного</a:t>
            </a:r>
            <a:r>
              <a:rPr lang="uk-UA" dirty="0"/>
              <a:t> шару шкіри. Симптоми зазвичай починаються через 10-14 днів після першої фракції променевої терапії, піки тяжкості реєструються через 7-10 днів після закінчення променевої терапії. Зазвичай, клінічні прояви завершуються через 4-6 тижнів після закінчення променевої терапії.</a:t>
            </a:r>
            <a:endParaRPr lang="ru-UA" dirty="0"/>
          </a:p>
          <a:p>
            <a:r>
              <a:rPr lang="uk-UA" dirty="0"/>
              <a:t>Тяжкість шкірної реакції залежить від загальної дози опромінення - вона вища при проведенні </a:t>
            </a:r>
            <a:r>
              <a:rPr lang="uk-UA" dirty="0" err="1"/>
              <a:t>радіосенсибілізації</a:t>
            </a:r>
            <a:r>
              <a:rPr lang="uk-UA" dirty="0"/>
              <a:t> (</a:t>
            </a:r>
            <a:r>
              <a:rPr lang="uk-UA" dirty="0" err="1"/>
              <a:t>фторурацил</a:t>
            </a:r>
            <a:r>
              <a:rPr lang="uk-UA" dirty="0"/>
              <a:t>).</a:t>
            </a:r>
            <a:endParaRPr lang="ru-UA" dirty="0"/>
          </a:p>
          <a:p>
            <a:r>
              <a:rPr lang="uk-UA" dirty="0"/>
              <a:t>Важкі шкірні реакції частіше виникають у тих місцях тіла, де пухлина розташована на малій відстані від поверхні шкіри. У цих випадках доза опромінення, отримана шкірою, вище. Це відноситься до таких пухлин, як рак голови і шиї, рак прямої кишки і анального проходу, рак </a:t>
            </a:r>
            <a:r>
              <a:rPr lang="uk-UA" dirty="0" err="1"/>
              <a:t>пенісу</a:t>
            </a:r>
            <a:r>
              <a:rPr lang="uk-UA" dirty="0"/>
              <a:t> і </a:t>
            </a:r>
            <a:r>
              <a:rPr lang="uk-UA" dirty="0" err="1"/>
              <a:t>вульви</a:t>
            </a:r>
            <a:r>
              <a:rPr lang="uk-UA" dirty="0"/>
              <a:t>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73091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BDA2-1A43-1E47-9207-1388BF818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07780"/>
            <a:ext cx="8761413" cy="706964"/>
          </a:xfrm>
        </p:spPr>
        <p:txBody>
          <a:bodyPr/>
          <a:lstStyle/>
          <a:p>
            <a:r>
              <a:rPr lang="uk-UA" dirty="0"/>
              <a:t>Контроль за ранніми стадіями радіаційної шкірної токсичності 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4AB7C-D695-FC42-83D1-4FFFC2E6F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uk-UA" dirty="0"/>
              <a:t>Можна продовжити використовувати мило і воду.</a:t>
            </a:r>
            <a:endParaRPr lang="ru-UA" dirty="0"/>
          </a:p>
          <a:p>
            <a:pPr lvl="0"/>
            <a:r>
              <a:rPr lang="uk-UA" dirty="0"/>
              <a:t>Необхідно прагнути підтримувати цілісність шкіри і уникати будь-яких продуктів, що викликають її роздратування.</a:t>
            </a:r>
            <a:endParaRPr lang="ru-UA" dirty="0"/>
          </a:p>
          <a:p>
            <a:pPr lvl="0"/>
            <a:r>
              <a:rPr lang="uk-UA" dirty="0"/>
              <a:t>При виявленні ознак інфекції слід провести бактеріальний посів і визначити характер мікрофлори до початку прийому антибіотиків.</a:t>
            </a:r>
            <a:endParaRPr lang="ru-UA" dirty="0"/>
          </a:p>
          <a:p>
            <a:pPr lvl="0"/>
            <a:r>
              <a:rPr lang="uk-UA" dirty="0"/>
              <a:t>У пацієнтів, які отримують променеву терапію на область промежини (анальний рак, рак статевого члена, рак </a:t>
            </a:r>
            <a:r>
              <a:rPr lang="uk-UA" dirty="0" err="1"/>
              <a:t>вульви</a:t>
            </a:r>
            <a:r>
              <a:rPr lang="uk-UA" dirty="0"/>
              <a:t>), місцеве лікування виниклих шкірних ускладнень може бути ускладнене.</a:t>
            </a:r>
            <a:endParaRPr lang="ru-UA" dirty="0"/>
          </a:p>
          <a:p>
            <a:pPr lvl="0"/>
            <a:r>
              <a:rPr lang="uk-UA" dirty="0"/>
              <a:t>Може знадобитися катетеризація сечового міхура.</a:t>
            </a:r>
            <a:endParaRPr lang="ru-UA" dirty="0"/>
          </a:p>
          <a:p>
            <a:pPr lvl="0"/>
            <a:r>
              <a:rPr lang="uk-UA" dirty="0"/>
              <a:t>Слід уникати запорів.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13775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343EF-52DC-EA45-B9A0-21397328A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ЕКСТРАВАЗАЦІЯ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9AEBFD-EC27-4441-8721-34A626161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хіміотерапевтичного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достатньо</a:t>
            </a:r>
            <a:r>
              <a:rPr lang="ru-RU" dirty="0"/>
              <a:t> частою та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серйозною</a:t>
            </a:r>
            <a:r>
              <a:rPr lang="ru-RU" dirty="0"/>
              <a:t> проблемою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флебітів</a:t>
            </a:r>
            <a:r>
              <a:rPr lang="ru-RU" dirty="0"/>
              <a:t> та </a:t>
            </a:r>
            <a:r>
              <a:rPr lang="ru-RU" dirty="0" err="1"/>
              <a:t>екстравазацій</a:t>
            </a:r>
            <a:r>
              <a:rPr lang="ru-RU" dirty="0"/>
              <a:t> </a:t>
            </a:r>
            <a:r>
              <a:rPr lang="ru-RU" dirty="0" err="1"/>
              <a:t>хіміопрепаратів</a:t>
            </a:r>
            <a:r>
              <a:rPr lang="ru-RU" dirty="0"/>
              <a:t>. </a:t>
            </a:r>
          </a:p>
          <a:p>
            <a:r>
              <a:rPr lang="ru-RU" dirty="0" err="1"/>
              <a:t>Хоча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і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локальними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часом вони </a:t>
            </a:r>
            <a:r>
              <a:rPr lang="ru-RU" dirty="0" err="1"/>
              <a:t>завдають</a:t>
            </a:r>
            <a:r>
              <a:rPr lang="ru-RU" dirty="0"/>
              <a:t> </a:t>
            </a:r>
            <a:r>
              <a:rPr lang="ru-RU" dirty="0" err="1"/>
              <a:t>значної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вираженим</a:t>
            </a:r>
            <a:r>
              <a:rPr lang="ru-RU" dirty="0"/>
              <a:t> </a:t>
            </a:r>
            <a:r>
              <a:rPr lang="ru-RU" dirty="0" err="1"/>
              <a:t>больовим</a:t>
            </a:r>
            <a:r>
              <a:rPr lang="ru-RU" dirty="0"/>
              <a:t> синдромом,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ураженого</a:t>
            </a:r>
            <a:r>
              <a:rPr lang="ru-RU" dirty="0"/>
              <a:t> органу на </a:t>
            </a:r>
            <a:r>
              <a:rPr lang="ru-RU" dirty="0" err="1"/>
              <a:t>обмежений</a:t>
            </a:r>
            <a:r>
              <a:rPr lang="ru-RU" dirty="0"/>
              <a:t> час, а 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пожиттєво</a:t>
            </a:r>
            <a:r>
              <a:rPr lang="ru-RU" dirty="0"/>
              <a:t>, </a:t>
            </a:r>
            <a:r>
              <a:rPr lang="ru-RU" dirty="0" err="1"/>
              <a:t>впливаючи</a:t>
            </a:r>
            <a:r>
              <a:rPr lang="ru-RU" dirty="0"/>
              <a:t>, таким чином, на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хворого і </a:t>
            </a:r>
            <a:r>
              <a:rPr lang="ru-RU" dirty="0" err="1"/>
              <a:t>вимагаючи</a:t>
            </a:r>
            <a:r>
              <a:rPr lang="ru-RU" dirty="0"/>
              <a:t> </a:t>
            </a:r>
            <a:r>
              <a:rPr lang="ru-RU" dirty="0" err="1"/>
              <a:t>додаткових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на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функціонування</a:t>
            </a:r>
            <a:r>
              <a:rPr lang="ru-RU" dirty="0"/>
              <a:t> </a:t>
            </a:r>
            <a:r>
              <a:rPr lang="ru-RU" dirty="0" err="1"/>
              <a:t>ушкодженого</a:t>
            </a:r>
            <a:r>
              <a:rPr lang="ru-RU" dirty="0"/>
              <a:t> органу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кінцівки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46089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AC3DF4-7489-874E-BB2B-7FC51A7F6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ЕКСТРАВАЗАЦІЯ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A4D346-2DAF-A442-8F0E-66DF0B973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Втім</a:t>
            </a:r>
            <a:r>
              <a:rPr lang="ru-RU" dirty="0"/>
              <a:t>, </a:t>
            </a:r>
            <a:r>
              <a:rPr lang="ru-RU" dirty="0" err="1"/>
              <a:t>незважаючи</a:t>
            </a:r>
            <a:r>
              <a:rPr lang="ru-RU" dirty="0"/>
              <a:t> на </a:t>
            </a:r>
            <a:r>
              <a:rPr lang="ru-RU" dirty="0" err="1"/>
              <a:t>актуальність</a:t>
            </a:r>
            <a:r>
              <a:rPr lang="ru-RU" dirty="0"/>
              <a:t> </a:t>
            </a:r>
            <a:r>
              <a:rPr lang="ru-RU" dirty="0" err="1"/>
              <a:t>даного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,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, як правило, належать до </a:t>
            </a:r>
            <a:r>
              <a:rPr lang="ru-RU" dirty="0" err="1"/>
              <a:t>буденних</a:t>
            </a:r>
            <a:r>
              <a:rPr lang="ru-RU" dirty="0"/>
              <a:t>, у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чим</a:t>
            </a:r>
            <a:r>
              <a:rPr lang="ru-RU" dirty="0"/>
              <a:t> у </a:t>
            </a:r>
            <a:r>
              <a:rPr lang="ru-RU" dirty="0" err="1"/>
              <a:t>світі</a:t>
            </a:r>
            <a:r>
              <a:rPr lang="ru-RU" dirty="0"/>
              <a:t> не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серйозних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флебітів</a:t>
            </a:r>
            <a:r>
              <a:rPr lang="ru-RU" dirty="0"/>
              <a:t> та </a:t>
            </a:r>
            <a:r>
              <a:rPr lang="ru-RU" dirty="0" err="1"/>
              <a:t>екстравазацій</a:t>
            </a:r>
            <a:r>
              <a:rPr lang="ru-RU" dirty="0"/>
              <a:t> </a:t>
            </a:r>
            <a:r>
              <a:rPr lang="ru-RU" dirty="0" err="1"/>
              <a:t>хіміопрепаратів</a:t>
            </a:r>
            <a:r>
              <a:rPr lang="ru-RU" dirty="0"/>
              <a:t> на великих </a:t>
            </a:r>
            <a:r>
              <a:rPr lang="ru-RU" dirty="0" err="1"/>
              <a:t>популяціях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805278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61092B-0A1C-844B-A258-8D9CB6AD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Екстравазація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C14F39-A16B-7347-9F26-263B852C4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хіміотерапії</a:t>
            </a:r>
            <a:r>
              <a:rPr lang="ru-RU" dirty="0"/>
              <a:t> </a:t>
            </a:r>
            <a:r>
              <a:rPr lang="ru-RU" dirty="0" err="1"/>
              <a:t>зустрічаються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у </a:t>
            </a:r>
            <a:r>
              <a:rPr lang="ru-RU" dirty="0" err="1"/>
              <a:t>жінок</a:t>
            </a:r>
            <a:r>
              <a:rPr lang="ru-RU" dirty="0"/>
              <a:t> (58%) </a:t>
            </a:r>
          </a:p>
          <a:p>
            <a:r>
              <a:rPr lang="ru-RU" dirty="0" err="1"/>
              <a:t>найбільший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похилого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(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у </a:t>
            </a:r>
            <a:r>
              <a:rPr lang="ru-RU" dirty="0" err="1"/>
              <a:t>віці</a:t>
            </a:r>
            <a:r>
              <a:rPr lang="ru-RU" dirty="0"/>
              <a:t> 50–64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зареєстровано</a:t>
            </a:r>
            <a:r>
              <a:rPr lang="ru-RU" dirty="0"/>
              <a:t> 650 </a:t>
            </a:r>
            <a:r>
              <a:rPr lang="ru-RU" dirty="0" err="1"/>
              <a:t>випадків</a:t>
            </a:r>
            <a:r>
              <a:rPr lang="ru-RU" dirty="0"/>
              <a:t>, </a:t>
            </a:r>
            <a:r>
              <a:rPr lang="ru-RU" dirty="0" err="1"/>
              <a:t>понад</a:t>
            </a:r>
            <a:r>
              <a:rPr lang="ru-RU" dirty="0"/>
              <a:t> 65 </a:t>
            </a:r>
            <a:r>
              <a:rPr lang="ru-RU" dirty="0" err="1"/>
              <a:t>років</a:t>
            </a:r>
            <a:r>
              <a:rPr lang="ru-RU" dirty="0"/>
              <a:t> — 840 </a:t>
            </a:r>
            <a:r>
              <a:rPr lang="ru-RU" dirty="0" err="1"/>
              <a:t>випадків</a:t>
            </a:r>
            <a:r>
              <a:rPr lang="ru-RU" dirty="0"/>
              <a:t>), у той час як у </a:t>
            </a:r>
            <a:r>
              <a:rPr lang="ru-RU" dirty="0" err="1"/>
              <a:t>молодих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нижчий</a:t>
            </a:r>
            <a:r>
              <a:rPr lang="ru-RU" dirty="0"/>
              <a:t> (у </a:t>
            </a:r>
            <a:r>
              <a:rPr lang="ru-RU" dirty="0" err="1"/>
              <a:t>віці</a:t>
            </a:r>
            <a:r>
              <a:rPr lang="ru-RU" dirty="0"/>
              <a:t> 1–18 </a:t>
            </a:r>
            <a:r>
              <a:rPr lang="ru-RU" dirty="0" err="1"/>
              <a:t>років</a:t>
            </a:r>
            <a:r>
              <a:rPr lang="ru-RU" dirty="0"/>
              <a:t> — 51 </a:t>
            </a:r>
            <a:r>
              <a:rPr lang="ru-RU" dirty="0" err="1"/>
              <a:t>випадок</a:t>
            </a:r>
            <a:r>
              <a:rPr lang="ru-RU" dirty="0"/>
              <a:t>, 18–34 роки — 157 </a:t>
            </a:r>
            <a:r>
              <a:rPr lang="ru-RU" dirty="0" err="1"/>
              <a:t>випадків</a:t>
            </a:r>
            <a:r>
              <a:rPr lang="ru-RU" dirty="0"/>
              <a:t>, 35–49 </a:t>
            </a:r>
            <a:r>
              <a:rPr lang="ru-RU" dirty="0" err="1"/>
              <a:t>років</a:t>
            </a:r>
            <a:r>
              <a:rPr lang="ru-RU" dirty="0"/>
              <a:t> — 312 </a:t>
            </a:r>
            <a:r>
              <a:rPr lang="ru-RU" dirty="0" err="1"/>
              <a:t>випадки</a:t>
            </a:r>
            <a:r>
              <a:rPr lang="ru-RU" dirty="0"/>
              <a:t>).</a:t>
            </a:r>
          </a:p>
          <a:p>
            <a:r>
              <a:rPr lang="ru-RU" dirty="0"/>
              <a:t>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r>
              <a:rPr lang="ru-RU" dirty="0"/>
              <a:t> </a:t>
            </a:r>
            <a:r>
              <a:rPr lang="ru-RU" dirty="0" err="1"/>
              <a:t>найвищий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у 44%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відмічено</a:t>
            </a:r>
            <a:r>
              <a:rPr lang="ru-RU" dirty="0"/>
              <a:t> з 14 до 22 </a:t>
            </a:r>
            <a:r>
              <a:rPr lang="ru-RU" dirty="0" err="1"/>
              <a:t>години</a:t>
            </a:r>
            <a:r>
              <a:rPr lang="ru-RU" dirty="0"/>
              <a:t> </a:t>
            </a:r>
          </a:p>
          <a:p>
            <a:r>
              <a:rPr lang="ru-RU" dirty="0" err="1"/>
              <a:t>препарати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флебітів</a:t>
            </a:r>
            <a:r>
              <a:rPr lang="ru-RU" dirty="0"/>
              <a:t> та </a:t>
            </a:r>
            <a:r>
              <a:rPr lang="ru-RU" dirty="0" err="1"/>
              <a:t>екстравазацій</a:t>
            </a:r>
            <a:r>
              <a:rPr lang="ru-RU" dirty="0"/>
              <a:t> </a:t>
            </a:r>
            <a:r>
              <a:rPr lang="ru-RU" dirty="0" err="1"/>
              <a:t>хіміопрепаратів</a:t>
            </a:r>
            <a:r>
              <a:rPr lang="ru-RU" dirty="0"/>
              <a:t> (5-фторурацил — 35%,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платини</a:t>
            </a:r>
            <a:r>
              <a:rPr lang="ru-RU" dirty="0"/>
              <a:t> — 22%, </a:t>
            </a:r>
            <a:r>
              <a:rPr lang="ru-RU" dirty="0" err="1"/>
              <a:t>доксорубіцин</a:t>
            </a:r>
            <a:r>
              <a:rPr lang="ru-RU" dirty="0"/>
              <a:t> та </a:t>
            </a:r>
            <a:r>
              <a:rPr lang="ru-RU" dirty="0" err="1"/>
              <a:t>етопопзид</a:t>
            </a:r>
            <a:r>
              <a:rPr lang="ru-RU" dirty="0"/>
              <a:t> — у 9% </a:t>
            </a:r>
            <a:r>
              <a:rPr lang="ru-RU" dirty="0" err="1"/>
              <a:t>хворих</a:t>
            </a:r>
            <a:r>
              <a:rPr lang="ru-RU" dirty="0"/>
              <a:t>).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750403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2F0DC3-107E-5143-95F6-7F4395C69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err="1"/>
              <a:t>Факторі</a:t>
            </a:r>
            <a:r>
              <a:rPr lang="ru-RU" sz="3600" b="1" dirty="0"/>
              <a:t> </a:t>
            </a:r>
            <a:r>
              <a:rPr lang="ru-RU" sz="3600" b="1" dirty="0" err="1"/>
              <a:t>ризику</a:t>
            </a:r>
            <a:r>
              <a:rPr lang="ru-RU" sz="3600" b="1" dirty="0"/>
              <a:t> </a:t>
            </a:r>
            <a:r>
              <a:rPr lang="ru-RU" sz="3600" b="1" dirty="0" err="1"/>
              <a:t>розвитку</a:t>
            </a:r>
            <a:r>
              <a:rPr lang="ru-RU" sz="3600" b="1" dirty="0"/>
              <a:t> токсичного </a:t>
            </a:r>
            <a:r>
              <a:rPr lang="ru-RU" sz="3600" b="1" dirty="0" err="1"/>
              <a:t>флебіту</a:t>
            </a:r>
            <a:r>
              <a:rPr lang="ru-RU" sz="3600" b="1" dirty="0"/>
              <a:t> та </a:t>
            </a:r>
            <a:r>
              <a:rPr lang="ru-RU" sz="3600" b="1" dirty="0" err="1"/>
              <a:t>екстравазації</a:t>
            </a:r>
            <a:endParaRPr lang="ru-UA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EDB7AD-E962-FA4D-9669-2C6687F49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5730"/>
            <a:ext cx="10515600" cy="4226243"/>
          </a:xfrm>
        </p:spPr>
        <p:txBody>
          <a:bodyPr>
            <a:normAutofit/>
          </a:bodyPr>
          <a:lstStyle/>
          <a:p>
            <a:r>
              <a:rPr lang="ru-RU" dirty="0" err="1"/>
              <a:t>онкологічне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endParaRPr lang="ru-RU" dirty="0"/>
          </a:p>
          <a:p>
            <a:r>
              <a:rPr lang="ru-RU" dirty="0" err="1"/>
              <a:t>ушкодження</a:t>
            </a:r>
            <a:r>
              <a:rPr lang="ru-RU" dirty="0"/>
              <a:t> </a:t>
            </a:r>
            <a:r>
              <a:rPr lang="ru-RU" dirty="0" err="1"/>
              <a:t>вени</a:t>
            </a:r>
            <a:endParaRPr lang="ru-RU" dirty="0"/>
          </a:p>
          <a:p>
            <a:r>
              <a:rPr lang="ru-RU" dirty="0" err="1"/>
              <a:t>застосування</a:t>
            </a:r>
            <a:r>
              <a:rPr lang="ru-RU" dirty="0"/>
              <a:t> катетера </a:t>
            </a:r>
            <a:r>
              <a:rPr lang="ru-RU" dirty="0" err="1"/>
              <a:t>неадекватної</a:t>
            </a:r>
            <a:r>
              <a:rPr lang="ru-RU" dirty="0"/>
              <a:t> </a:t>
            </a:r>
            <a:r>
              <a:rPr lang="ru-RU" dirty="0" err="1"/>
              <a:t>довжини</a:t>
            </a:r>
            <a:r>
              <a:rPr lang="ru-RU" dirty="0"/>
              <a:t> та </a:t>
            </a:r>
            <a:r>
              <a:rPr lang="ru-RU" dirty="0" err="1"/>
              <a:t>діаметра</a:t>
            </a:r>
            <a:r>
              <a:rPr lang="ru-RU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обраної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endParaRPr lang="ru-RU" dirty="0"/>
          </a:p>
          <a:p>
            <a:r>
              <a:rPr lang="ru-RU" dirty="0" err="1"/>
              <a:t>властивості</a:t>
            </a:r>
            <a:r>
              <a:rPr lang="ru-RU" dirty="0"/>
              <a:t> </a:t>
            </a:r>
            <a:r>
              <a:rPr lang="ru-RU" dirty="0" err="1"/>
              <a:t>інфузійних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(</a:t>
            </a:r>
            <a:r>
              <a:rPr lang="ru-RU" dirty="0" err="1"/>
              <a:t>цитотоксичність</a:t>
            </a:r>
            <a:r>
              <a:rPr lang="ru-RU" dirty="0"/>
              <a:t>, </a:t>
            </a:r>
            <a:r>
              <a:rPr lang="ru-RU" dirty="0" err="1"/>
              <a:t>вазодилятуючий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, </a:t>
            </a:r>
            <a:r>
              <a:rPr lang="en" dirty="0"/>
              <a:t>pH, </a:t>
            </a:r>
            <a:r>
              <a:rPr lang="ru-RU" dirty="0" err="1"/>
              <a:t>осмолярність</a:t>
            </a:r>
            <a:r>
              <a:rPr lang="ru-RU" dirty="0"/>
              <a:t>)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з тканинами </a:t>
            </a:r>
            <a:r>
              <a:rPr lang="ru-RU" dirty="0" err="1"/>
              <a:t>організму</a:t>
            </a:r>
            <a:endParaRPr lang="ru-RU" dirty="0"/>
          </a:p>
          <a:p>
            <a:r>
              <a:rPr lang="ru-RU" dirty="0" err="1"/>
              <a:t>надмірна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та </a:t>
            </a:r>
            <a:r>
              <a:rPr lang="ru-RU" dirty="0" err="1"/>
              <a:t>об’єм</a:t>
            </a:r>
            <a:r>
              <a:rPr lang="ru-RU" dirty="0"/>
              <a:t> препарату</a:t>
            </a:r>
          </a:p>
          <a:p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судинного</a:t>
            </a:r>
            <a:r>
              <a:rPr lang="ru-RU" dirty="0"/>
              <a:t> тонусу</a:t>
            </a:r>
          </a:p>
          <a:p>
            <a:r>
              <a:rPr lang="ru-RU" dirty="0"/>
              <a:t>фактор </a:t>
            </a:r>
            <a:r>
              <a:rPr lang="ru-RU" dirty="0" err="1"/>
              <a:t>пацієнта</a:t>
            </a:r>
            <a:endParaRPr lang="ru-RU" dirty="0"/>
          </a:p>
          <a:p>
            <a:r>
              <a:rPr lang="ru-RU" dirty="0" err="1"/>
              <a:t>конкурентні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endParaRPr lang="ru-RU" dirty="0"/>
          </a:p>
          <a:p>
            <a:r>
              <a:rPr lang="ru-RU" dirty="0" err="1"/>
              <a:t>техніка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9803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19D0720-DAD7-0E4B-85F1-5DEFA5326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505"/>
            <a:ext cx="10515600" cy="3698458"/>
          </a:xfrm>
        </p:spPr>
        <p:txBody>
          <a:bodyPr>
            <a:normAutofit/>
          </a:bodyPr>
          <a:lstStyle/>
          <a:p>
            <a:r>
              <a:rPr lang="ru-RU" dirty="0" err="1"/>
              <a:t>Онкопатологія</a:t>
            </a:r>
            <a:r>
              <a:rPr lang="ru-RU" dirty="0"/>
              <a:t> сама собою </a:t>
            </a:r>
            <a:r>
              <a:rPr lang="ru-RU" dirty="0" err="1"/>
              <a:t>є</a:t>
            </a:r>
            <a:r>
              <a:rPr lang="ru-RU" dirty="0"/>
              <a:t> фактором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</a:p>
          <a:p>
            <a:r>
              <a:rPr lang="ru-RU" dirty="0" err="1"/>
              <a:t>Пацієнти</a:t>
            </a:r>
            <a:r>
              <a:rPr lang="ru-RU" dirty="0"/>
              <a:t> </a:t>
            </a:r>
            <a:r>
              <a:rPr lang="ru-RU" dirty="0" err="1"/>
              <a:t>онкологічних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/>
              <a:t>численні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часто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ламкості</a:t>
            </a:r>
            <a:r>
              <a:rPr lang="ru-RU" dirty="0"/>
              <a:t>,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рухомості</a:t>
            </a:r>
            <a:r>
              <a:rPr lang="ru-RU" dirty="0"/>
              <a:t> та складностей </a:t>
            </a:r>
            <a:r>
              <a:rPr lang="ru-RU" dirty="0" err="1"/>
              <a:t>катетеризації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. </a:t>
            </a:r>
          </a:p>
          <a:p>
            <a:r>
              <a:rPr lang="ru-RU" dirty="0" err="1"/>
              <a:t>Супутні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периферичних</a:t>
            </a:r>
            <a:r>
              <a:rPr lang="ru-RU" dirty="0"/>
              <a:t> вен, </a:t>
            </a:r>
            <a:r>
              <a:rPr lang="ru-RU" dirty="0" err="1"/>
              <a:t>кахексія</a:t>
            </a:r>
            <a:r>
              <a:rPr lang="ru-RU" dirty="0"/>
              <a:t>,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еластичності</a:t>
            </a:r>
            <a:r>
              <a:rPr lang="ru-RU" dirty="0"/>
              <a:t> тканин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радіотерапії</a:t>
            </a:r>
            <a:r>
              <a:rPr lang="ru-RU" dirty="0"/>
              <a:t>, </a:t>
            </a:r>
            <a:r>
              <a:rPr lang="ru-RU" dirty="0" err="1"/>
              <a:t>вторинна</a:t>
            </a:r>
            <a:r>
              <a:rPr lang="ru-RU" dirty="0"/>
              <a:t> </a:t>
            </a:r>
            <a:r>
              <a:rPr lang="ru-RU" dirty="0" err="1"/>
              <a:t>лімфедема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високому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екстравазації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. </a:t>
            </a:r>
          </a:p>
          <a:p>
            <a:r>
              <a:rPr lang="ru-RU" dirty="0" err="1"/>
              <a:t>Ушкодження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 у </a:t>
            </a:r>
            <a:r>
              <a:rPr lang="ru-RU" dirty="0" err="1"/>
              <a:t>онкологічних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обумовлено</a:t>
            </a:r>
            <a:r>
              <a:rPr lang="ru-RU" dirty="0"/>
              <a:t> </a:t>
            </a:r>
            <a:r>
              <a:rPr lang="ru-RU" dirty="0" err="1"/>
              <a:t>багаторазовими</a:t>
            </a:r>
            <a:r>
              <a:rPr lang="ru-RU" dirty="0"/>
              <a:t> </a:t>
            </a:r>
            <a:r>
              <a:rPr lang="ru-RU" dirty="0" err="1"/>
              <a:t>внутрішньовенними</a:t>
            </a:r>
            <a:r>
              <a:rPr lang="ru-RU" dirty="0"/>
              <a:t> </a:t>
            </a:r>
            <a:r>
              <a:rPr lang="ru-RU" dirty="0" err="1"/>
              <a:t>втручаннями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— </a:t>
            </a:r>
            <a:r>
              <a:rPr lang="ru-RU" dirty="0" err="1"/>
              <a:t>недостатньо</a:t>
            </a:r>
            <a:r>
              <a:rPr lang="ru-RU" dirty="0"/>
              <a:t> </a:t>
            </a:r>
            <a:r>
              <a:rPr lang="ru-RU" dirty="0" err="1"/>
              <a:t>надійним</a:t>
            </a:r>
            <a:r>
              <a:rPr lang="ru-RU" dirty="0"/>
              <a:t> </a:t>
            </a:r>
            <a:r>
              <a:rPr lang="ru-RU" dirty="0" err="1"/>
              <a:t>закріпленням</a:t>
            </a:r>
            <a:r>
              <a:rPr lang="ru-RU" dirty="0"/>
              <a:t> </a:t>
            </a:r>
            <a:r>
              <a:rPr lang="ru-RU" dirty="0" err="1"/>
              <a:t>інфузійного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(</a:t>
            </a:r>
            <a:r>
              <a:rPr lang="ru-RU" dirty="0" err="1"/>
              <a:t>інфузійної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голки</a:t>
            </a:r>
            <a:r>
              <a:rPr lang="ru-RU" dirty="0"/>
              <a:t>, катетера), часом — </a:t>
            </a:r>
            <a:r>
              <a:rPr lang="ru-RU" dirty="0" err="1"/>
              <a:t>надмірно</a:t>
            </a:r>
            <a:r>
              <a:rPr lang="ru-RU" dirty="0"/>
              <a:t> </a:t>
            </a:r>
            <a:r>
              <a:rPr lang="ru-RU" dirty="0" err="1"/>
              <a:t>активними</a:t>
            </a:r>
            <a:r>
              <a:rPr lang="ru-RU" dirty="0"/>
              <a:t> </a:t>
            </a:r>
            <a:r>
              <a:rPr lang="ru-RU" dirty="0" err="1"/>
              <a:t>маніпуляціями</a:t>
            </a:r>
            <a:r>
              <a:rPr lang="ru-RU" dirty="0"/>
              <a:t> з катетером.</a:t>
            </a:r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64E8691-C4F9-388B-45D9-C142AE0D9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Autofit/>
          </a:bodyPr>
          <a:lstStyle/>
          <a:p>
            <a:r>
              <a:rPr lang="ru-RU" sz="3600" b="1" dirty="0" err="1"/>
              <a:t>Факторі</a:t>
            </a:r>
            <a:r>
              <a:rPr lang="ru-RU" sz="3600" b="1" dirty="0"/>
              <a:t> </a:t>
            </a:r>
            <a:r>
              <a:rPr lang="ru-RU" sz="3600" b="1" dirty="0" err="1"/>
              <a:t>ризику</a:t>
            </a:r>
            <a:r>
              <a:rPr lang="ru-RU" sz="3600" b="1" dirty="0"/>
              <a:t> </a:t>
            </a:r>
            <a:r>
              <a:rPr lang="ru-RU" sz="3600" b="1" dirty="0" err="1"/>
              <a:t>розвитку</a:t>
            </a:r>
            <a:r>
              <a:rPr lang="ru-RU" sz="3600" b="1" dirty="0"/>
              <a:t> токсичного </a:t>
            </a:r>
            <a:r>
              <a:rPr lang="ru-RU" sz="3600" b="1" dirty="0" err="1"/>
              <a:t>флебіту</a:t>
            </a:r>
            <a:r>
              <a:rPr lang="ru-RU" sz="3600" b="1" dirty="0"/>
              <a:t> та </a:t>
            </a:r>
            <a:r>
              <a:rPr lang="ru-RU" sz="3600" b="1" dirty="0" err="1"/>
              <a:t>екстравазації</a:t>
            </a:r>
            <a:endParaRPr lang="ru-UA" sz="3600" b="1" dirty="0"/>
          </a:p>
        </p:txBody>
      </p:sp>
    </p:spTree>
    <p:extLst>
      <p:ext uri="{BB962C8B-B14F-4D97-AF65-F5344CB8AC3E}">
        <p14:creationId xmlns:p14="http://schemas.microsoft.com/office/powerpoint/2010/main" val="974685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3D4119-A093-6F4F-9505-6F1B99748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0378"/>
            <a:ext cx="10515600" cy="4141109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, </a:t>
            </a:r>
            <a:r>
              <a:rPr lang="ru-RU" dirty="0" err="1"/>
              <a:t>зростає</a:t>
            </a:r>
            <a:r>
              <a:rPr lang="ru-RU" dirty="0"/>
              <a:t> при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en" dirty="0"/>
              <a:t>pH </a:t>
            </a:r>
            <a:r>
              <a:rPr lang="ru-RU" dirty="0" err="1"/>
              <a:t>розчину</a:t>
            </a:r>
            <a:r>
              <a:rPr lang="ru-RU" dirty="0"/>
              <a:t> за межами 5,5– 8,5 та при </a:t>
            </a:r>
            <a:r>
              <a:rPr lang="ru-RU" dirty="0" err="1"/>
              <a:t>осмолярності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перевищує</a:t>
            </a:r>
            <a:r>
              <a:rPr lang="ru-RU" dirty="0"/>
              <a:t> </a:t>
            </a:r>
            <a:r>
              <a:rPr lang="ru-RU" dirty="0" err="1"/>
              <a:t>осмолярність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 (290 </a:t>
            </a:r>
            <a:r>
              <a:rPr lang="ru-RU" dirty="0" err="1"/>
              <a:t>мосмоль</a:t>
            </a:r>
            <a:r>
              <a:rPr lang="ru-RU" dirty="0"/>
              <a:t>/л),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(</a:t>
            </a:r>
            <a:r>
              <a:rPr lang="ru-RU" dirty="0" err="1"/>
              <a:t>етиловий</a:t>
            </a:r>
            <a:r>
              <a:rPr lang="ru-RU" dirty="0"/>
              <a:t> спирт, </a:t>
            </a:r>
            <a:r>
              <a:rPr lang="ru-RU" dirty="0" err="1"/>
              <a:t>поліетиленгліколь</a:t>
            </a:r>
            <a:r>
              <a:rPr lang="ru-RU" dirty="0"/>
              <a:t>). </a:t>
            </a:r>
          </a:p>
          <a:p>
            <a:r>
              <a:rPr lang="ru-RU" dirty="0" err="1"/>
              <a:t>осмолярність</a:t>
            </a:r>
            <a:r>
              <a:rPr lang="ru-RU" dirty="0"/>
              <a:t> </a:t>
            </a:r>
            <a:r>
              <a:rPr lang="ru-RU" dirty="0" err="1"/>
              <a:t>інфузійного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, </a:t>
            </a:r>
            <a:r>
              <a:rPr lang="ru-RU" dirty="0" err="1"/>
              <a:t>вища</a:t>
            </a:r>
            <a:r>
              <a:rPr lang="ru-RU" dirty="0"/>
              <a:t> за </a:t>
            </a:r>
            <a:r>
              <a:rPr lang="ru-RU" dirty="0" err="1"/>
              <a:t>осмолярність</a:t>
            </a:r>
            <a:r>
              <a:rPr lang="ru-RU" dirty="0"/>
              <a:t> </a:t>
            </a:r>
            <a:r>
              <a:rPr lang="ru-RU" dirty="0" err="1"/>
              <a:t>сироватки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та </a:t>
            </a:r>
            <a:r>
              <a:rPr lang="ru-RU" dirty="0" err="1"/>
              <a:t>міжклітинної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, </a:t>
            </a:r>
            <a:r>
              <a:rPr lang="ru-RU" dirty="0" err="1"/>
              <a:t>обумовлює</a:t>
            </a:r>
            <a:r>
              <a:rPr lang="ru-RU" dirty="0"/>
              <a:t> як </a:t>
            </a:r>
            <a:r>
              <a:rPr lang="ru-RU" dirty="0" err="1"/>
              <a:t>безпосереднє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осмолярного </a:t>
            </a:r>
            <a:r>
              <a:rPr lang="ru-RU" dirty="0" err="1"/>
              <a:t>тиску</a:t>
            </a:r>
            <a:r>
              <a:rPr lang="ru-RU" dirty="0"/>
              <a:t>, так і за </a:t>
            </a:r>
            <a:r>
              <a:rPr lang="ru-RU" dirty="0" err="1"/>
              <a:t>рахунок</a:t>
            </a:r>
            <a:r>
              <a:rPr lang="ru-RU" dirty="0"/>
              <a:t> транспорту </a:t>
            </a:r>
            <a:r>
              <a:rPr lang="ru-RU" dirty="0" err="1"/>
              <a:t>хіміопрепарату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за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площі</a:t>
            </a:r>
            <a:r>
              <a:rPr lang="ru-RU" dirty="0"/>
              <a:t> </a:t>
            </a:r>
            <a:r>
              <a:rPr lang="ru-RU" dirty="0" err="1"/>
              <a:t>первинного</a:t>
            </a:r>
            <a:r>
              <a:rPr lang="ru-RU" dirty="0"/>
              <a:t> </a:t>
            </a:r>
            <a:r>
              <a:rPr lang="ru-RU" dirty="0" err="1"/>
              <a:t>ушкодження</a:t>
            </a:r>
            <a:r>
              <a:rPr lang="ru-RU" dirty="0"/>
              <a:t>. </a:t>
            </a:r>
          </a:p>
          <a:p>
            <a:r>
              <a:rPr lang="ru-RU" b="1" dirty="0" err="1"/>
              <a:t>гіпертонічні</a:t>
            </a:r>
            <a:r>
              <a:rPr lang="ru-RU" b="1" dirty="0"/>
              <a:t> </a:t>
            </a:r>
            <a:r>
              <a:rPr lang="ru-RU" b="1" dirty="0" err="1"/>
              <a:t>розчини</a:t>
            </a:r>
            <a:r>
              <a:rPr lang="ru-RU" b="1" dirty="0"/>
              <a:t> </a:t>
            </a:r>
            <a:r>
              <a:rPr lang="ru-RU" b="1" dirty="0" err="1"/>
              <a:t>глюкози</a:t>
            </a:r>
            <a:r>
              <a:rPr lang="ru-RU" b="1" dirty="0"/>
              <a:t>, </a:t>
            </a:r>
            <a:r>
              <a:rPr lang="ru-RU" b="1" dirty="0" err="1"/>
              <a:t>натрію</a:t>
            </a:r>
            <a:r>
              <a:rPr lang="ru-RU" b="1" dirty="0"/>
              <a:t>, </a:t>
            </a:r>
            <a:r>
              <a:rPr lang="ru-RU" b="1" dirty="0" err="1"/>
              <a:t>калію</a:t>
            </a:r>
            <a:r>
              <a:rPr lang="ru-RU" b="1" dirty="0"/>
              <a:t> та </a:t>
            </a:r>
            <a:r>
              <a:rPr lang="ru-RU" b="1" dirty="0" err="1"/>
              <a:t>кальцію</a:t>
            </a:r>
            <a:r>
              <a:rPr lang="ru-RU" b="1" dirty="0"/>
              <a:t> хлориду, </a:t>
            </a:r>
            <a:r>
              <a:rPr lang="ru-RU" b="1" dirty="0" err="1"/>
              <a:t>парентеральне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, </a:t>
            </a:r>
            <a:r>
              <a:rPr lang="ru-RU" b="1" dirty="0" err="1"/>
              <a:t>контрастні</a:t>
            </a:r>
            <a:r>
              <a:rPr lang="ru-RU" b="1" dirty="0"/>
              <a:t> </a:t>
            </a:r>
            <a:r>
              <a:rPr lang="ru-RU" b="1" dirty="0" err="1"/>
              <a:t>препарати</a:t>
            </a:r>
            <a:r>
              <a:rPr lang="ru-RU" b="1" dirty="0"/>
              <a:t> для </a:t>
            </a:r>
            <a:r>
              <a:rPr lang="ru-RU" b="1" dirty="0" err="1"/>
              <a:t>рентгенологічних</a:t>
            </a:r>
            <a:r>
              <a:rPr lang="ru-RU" b="1" dirty="0"/>
              <a:t> </a:t>
            </a:r>
            <a:r>
              <a:rPr lang="ru-RU" b="1" dirty="0" err="1"/>
              <a:t>досліджень</a:t>
            </a:r>
            <a:r>
              <a:rPr lang="ru-RU" b="1" dirty="0"/>
              <a:t>, </a:t>
            </a:r>
            <a:r>
              <a:rPr lang="ru-RU" b="1" dirty="0" err="1"/>
              <a:t>антибіотики</a:t>
            </a:r>
            <a:r>
              <a:rPr lang="ru-RU" b="1" dirty="0"/>
              <a:t> </a:t>
            </a:r>
          </a:p>
          <a:p>
            <a:r>
              <a:rPr lang="ru-RU" dirty="0" err="1"/>
              <a:t>низькоосмолярні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проявляють</a:t>
            </a:r>
            <a:r>
              <a:rPr lang="ru-RU" dirty="0"/>
              <a:t> свою </a:t>
            </a:r>
            <a:r>
              <a:rPr lang="ru-RU" dirty="0" err="1"/>
              <a:t>цитотоксичну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шляхом </a:t>
            </a:r>
            <a:r>
              <a:rPr lang="ru-RU" dirty="0" err="1"/>
              <a:t>набухання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і </a:t>
            </a:r>
            <a:r>
              <a:rPr lang="ru-RU" dirty="0" err="1"/>
              <a:t>розриву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зовнішньої</a:t>
            </a:r>
            <a:r>
              <a:rPr lang="ru-RU" dirty="0"/>
              <a:t> </a:t>
            </a:r>
            <a:r>
              <a:rPr lang="ru-RU" dirty="0" err="1"/>
              <a:t>мембрани</a:t>
            </a:r>
            <a:r>
              <a:rPr lang="ru-RU" dirty="0"/>
              <a:t>. </a:t>
            </a:r>
          </a:p>
          <a:p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об’єми</a:t>
            </a:r>
            <a:r>
              <a:rPr lang="ru-RU" dirty="0"/>
              <a:t> </a:t>
            </a:r>
            <a:r>
              <a:rPr lang="ru-RU" dirty="0" err="1"/>
              <a:t>інфузійних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тривалості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.</a:t>
            </a:r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8B71434-EB1C-2F31-45D6-7FD075F22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Autofit/>
          </a:bodyPr>
          <a:lstStyle/>
          <a:p>
            <a:r>
              <a:rPr lang="ru-RU" sz="3600" b="1" dirty="0" err="1"/>
              <a:t>Факторі</a:t>
            </a:r>
            <a:r>
              <a:rPr lang="ru-RU" sz="3600" b="1" dirty="0"/>
              <a:t> </a:t>
            </a:r>
            <a:r>
              <a:rPr lang="ru-RU" sz="3600" b="1" dirty="0" err="1"/>
              <a:t>ризику</a:t>
            </a:r>
            <a:r>
              <a:rPr lang="ru-RU" sz="3600" b="1" dirty="0"/>
              <a:t> </a:t>
            </a:r>
            <a:r>
              <a:rPr lang="ru-RU" sz="3600" b="1" dirty="0" err="1"/>
              <a:t>розвитку</a:t>
            </a:r>
            <a:r>
              <a:rPr lang="ru-RU" sz="3600" b="1" dirty="0"/>
              <a:t> токсичного </a:t>
            </a:r>
            <a:r>
              <a:rPr lang="ru-RU" sz="3600" b="1" dirty="0" err="1"/>
              <a:t>флебіту</a:t>
            </a:r>
            <a:r>
              <a:rPr lang="ru-RU" sz="3600" b="1" dirty="0"/>
              <a:t> та </a:t>
            </a:r>
            <a:r>
              <a:rPr lang="ru-RU" sz="3600" b="1" dirty="0" err="1"/>
              <a:t>екстравазації</a:t>
            </a:r>
            <a:endParaRPr lang="ru-UA" sz="3600" b="1" dirty="0"/>
          </a:p>
        </p:txBody>
      </p:sp>
    </p:spTree>
    <p:extLst>
      <p:ext uri="{BB962C8B-B14F-4D97-AF65-F5344CB8AC3E}">
        <p14:creationId xmlns:p14="http://schemas.microsoft.com/office/powerpoint/2010/main" val="42540685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21D16-B02C-564B-98B6-59F3B16A7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Цитостатичні</a:t>
            </a:r>
            <a:r>
              <a:rPr lang="ru-RU" b="1" dirty="0"/>
              <a:t> </a:t>
            </a:r>
            <a:r>
              <a:rPr lang="ru-RU" b="1" dirty="0" err="1"/>
              <a:t>препарати</a:t>
            </a:r>
            <a:r>
              <a:rPr lang="ru-RU" b="1" dirty="0"/>
              <a:t> та </a:t>
            </a:r>
            <a:r>
              <a:rPr lang="ru-RU" b="1" dirty="0" err="1"/>
              <a:t>екстравазація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A339AB-494C-2E49-8D60-AB53FFD6B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них належать до </a:t>
            </a:r>
            <a:r>
              <a:rPr lang="ru-RU" dirty="0" err="1"/>
              <a:t>везикантів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тяжких </a:t>
            </a:r>
            <a:r>
              <a:rPr lang="ru-RU" dirty="0" err="1"/>
              <a:t>ушкоджень</a:t>
            </a:r>
            <a:r>
              <a:rPr lang="ru-RU" dirty="0"/>
              <a:t> тканин. Вони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взаємодіють</a:t>
            </a:r>
            <a:r>
              <a:rPr lang="ru-RU" dirty="0"/>
              <a:t> з ДНК </a:t>
            </a:r>
            <a:r>
              <a:rPr lang="ru-RU" dirty="0" err="1"/>
              <a:t>клітини</a:t>
            </a:r>
            <a:r>
              <a:rPr lang="ru-RU" dirty="0"/>
              <a:t>, </a:t>
            </a:r>
            <a:r>
              <a:rPr lang="ru-RU" dirty="0" err="1"/>
              <a:t>спричиняючи</a:t>
            </a:r>
            <a:r>
              <a:rPr lang="ru-RU" dirty="0"/>
              <a:t> </a:t>
            </a:r>
            <a:r>
              <a:rPr lang="ru-RU" dirty="0" err="1"/>
              <a:t>поступове</a:t>
            </a:r>
            <a:r>
              <a:rPr lang="ru-RU" dirty="0"/>
              <a:t> </a:t>
            </a:r>
            <a:r>
              <a:rPr lang="ru-RU" dirty="0" err="1"/>
              <a:t>вмирання</a:t>
            </a:r>
            <a:r>
              <a:rPr lang="ru-RU" dirty="0"/>
              <a:t> </a:t>
            </a:r>
            <a:r>
              <a:rPr lang="ru-RU" dirty="0" err="1"/>
              <a:t>здорових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зовні</a:t>
            </a:r>
            <a:r>
              <a:rPr lang="ru-RU" dirty="0"/>
              <a:t>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розширенням</a:t>
            </a:r>
            <a:r>
              <a:rPr lang="ru-RU" dirty="0"/>
              <a:t> </a:t>
            </a:r>
            <a:r>
              <a:rPr lang="ru-RU" dirty="0" err="1"/>
              <a:t>країв</a:t>
            </a:r>
            <a:r>
              <a:rPr lang="ru-RU" dirty="0"/>
              <a:t> </a:t>
            </a:r>
            <a:r>
              <a:rPr lang="ru-RU" dirty="0" err="1"/>
              <a:t>виразки</a:t>
            </a:r>
            <a:r>
              <a:rPr lang="ru-RU" dirty="0"/>
              <a:t>. </a:t>
            </a:r>
          </a:p>
          <a:p>
            <a:r>
              <a:rPr lang="ru-RU" dirty="0" err="1"/>
              <a:t>Доксорубіцин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у тканинах </a:t>
            </a:r>
            <a:r>
              <a:rPr lang="ru-RU" dirty="0" err="1"/>
              <a:t>впродовж</a:t>
            </a:r>
            <a:r>
              <a:rPr lang="ru-RU" dirty="0"/>
              <a:t> 5 </a:t>
            </a:r>
            <a:r>
              <a:rPr lang="ru-RU" dirty="0" err="1"/>
              <a:t>місяців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екстравазації</a:t>
            </a:r>
            <a:r>
              <a:rPr lang="ru-RU" dirty="0"/>
              <a:t>, а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весь </a:t>
            </a:r>
            <a:r>
              <a:rPr lang="ru-RU" dirty="0" err="1"/>
              <a:t>цей</a:t>
            </a:r>
            <a:r>
              <a:rPr lang="ru-RU" dirty="0"/>
              <a:t> час </a:t>
            </a:r>
            <a:r>
              <a:rPr lang="ru-RU" dirty="0" err="1"/>
              <a:t>продовжується</a:t>
            </a:r>
            <a:r>
              <a:rPr lang="ru-RU" dirty="0"/>
              <a:t> </a:t>
            </a:r>
            <a:r>
              <a:rPr lang="ru-RU" dirty="0" err="1"/>
              <a:t>ушкодження</a:t>
            </a:r>
            <a:r>
              <a:rPr lang="ru-RU" dirty="0"/>
              <a:t> тканин. </a:t>
            </a:r>
          </a:p>
          <a:p>
            <a:r>
              <a:rPr lang="ru-RU" dirty="0" err="1"/>
              <a:t>Виразки</a:t>
            </a:r>
            <a:r>
              <a:rPr lang="ru-RU" dirty="0"/>
              <a:t>, </a:t>
            </a:r>
            <a:r>
              <a:rPr lang="ru-RU" dirty="0" err="1"/>
              <a:t>обумовлені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високотоксичних</a:t>
            </a:r>
            <a:r>
              <a:rPr lang="ru-RU" dirty="0"/>
              <a:t> </a:t>
            </a:r>
            <a:r>
              <a:rPr lang="ru-RU" dirty="0" err="1"/>
              <a:t>агентів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 не </a:t>
            </a:r>
            <a:r>
              <a:rPr lang="ru-RU" dirty="0" err="1"/>
              <a:t>загоюються</a:t>
            </a:r>
            <a:r>
              <a:rPr lang="ru-RU" dirty="0"/>
              <a:t> і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пластичної</a:t>
            </a:r>
            <a:r>
              <a:rPr lang="ru-RU" dirty="0"/>
              <a:t> </a:t>
            </a:r>
            <a:r>
              <a:rPr lang="ru-RU" dirty="0" err="1"/>
              <a:t>хірургії</a:t>
            </a:r>
            <a:r>
              <a:rPr lang="ru-RU" dirty="0"/>
              <a:t> та пересадки </a:t>
            </a:r>
            <a:r>
              <a:rPr lang="ru-RU" dirty="0" err="1"/>
              <a:t>шкіри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49266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FB1D8F-B296-7743-BF6B-607F54B72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Фактор пацієнта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C29500-A3C3-B145-9344-0DD6DE438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68032"/>
            <a:ext cx="10058478" cy="3416300"/>
          </a:xfrm>
        </p:spPr>
        <p:txBody>
          <a:bodyPr>
            <a:noAutofit/>
          </a:bodyPr>
          <a:lstStyle/>
          <a:p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супутньої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 (</a:t>
            </a:r>
            <a:r>
              <a:rPr lang="ru-RU" dirty="0" err="1"/>
              <a:t>лімфедема</a:t>
            </a:r>
            <a:r>
              <a:rPr lang="ru-RU" dirty="0"/>
              <a:t>,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,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периферичних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, синдром </a:t>
            </a:r>
            <a:r>
              <a:rPr lang="ru-RU" dirty="0" err="1"/>
              <a:t>верхньої</a:t>
            </a:r>
            <a:r>
              <a:rPr lang="ru-RU" dirty="0"/>
              <a:t> </a:t>
            </a:r>
            <a:r>
              <a:rPr lang="ru-RU" dirty="0" err="1"/>
              <a:t>порожнистої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, </a:t>
            </a:r>
            <a:r>
              <a:rPr lang="ru-RU" dirty="0" err="1"/>
              <a:t>високий</a:t>
            </a:r>
            <a:r>
              <a:rPr lang="ru-RU" dirty="0"/>
              <a:t> </a:t>
            </a:r>
            <a:r>
              <a:rPr lang="ru-RU" dirty="0" err="1"/>
              <a:t>артеріальний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, </a:t>
            </a:r>
            <a:r>
              <a:rPr lang="ru-RU" dirty="0" err="1"/>
              <a:t>ампутовані</a:t>
            </a:r>
            <a:r>
              <a:rPr lang="ru-RU" dirty="0"/>
              <a:t> </a:t>
            </a:r>
            <a:r>
              <a:rPr lang="ru-RU" dirty="0" err="1"/>
              <a:t>кінцівки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обмежують</a:t>
            </a:r>
            <a:r>
              <a:rPr lang="ru-RU" dirty="0"/>
              <a:t> </a:t>
            </a:r>
            <a:r>
              <a:rPr lang="ru-RU" dirty="0" err="1"/>
              <a:t>вибір</a:t>
            </a:r>
            <a:r>
              <a:rPr lang="ru-RU" dirty="0"/>
              <a:t> венозного доступу)</a:t>
            </a:r>
          </a:p>
          <a:p>
            <a:r>
              <a:rPr lang="ru-RU" dirty="0" err="1"/>
              <a:t>попередня</a:t>
            </a:r>
            <a:r>
              <a:rPr lang="ru-RU" dirty="0"/>
              <a:t>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на </a:t>
            </a:r>
            <a:r>
              <a:rPr lang="ru-RU" dirty="0" err="1"/>
              <a:t>ділянку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</a:t>
            </a:r>
            <a:r>
              <a:rPr lang="ru-RU" dirty="0" err="1"/>
              <a:t>суміжну</a:t>
            </a:r>
            <a:r>
              <a:rPr lang="ru-RU" dirty="0"/>
              <a:t> з нею зону</a:t>
            </a:r>
          </a:p>
          <a:p>
            <a:r>
              <a:rPr lang="ru-RU" dirty="0" err="1"/>
              <a:t>літні</a:t>
            </a:r>
            <a:r>
              <a:rPr lang="ru-RU" dirty="0"/>
              <a:t> люди та </a:t>
            </a:r>
            <a:r>
              <a:rPr lang="ru-RU" dirty="0" err="1"/>
              <a:t>пацієнти</a:t>
            </a:r>
            <a:r>
              <a:rPr lang="ru-RU" dirty="0"/>
              <a:t> з </a:t>
            </a:r>
            <a:r>
              <a:rPr lang="ru-RU" dirty="0" err="1"/>
              <a:t>обмеженими</a:t>
            </a:r>
            <a:r>
              <a:rPr lang="ru-RU" dirty="0"/>
              <a:t> </a:t>
            </a:r>
            <a:r>
              <a:rPr lang="ru-RU" dirty="0" err="1"/>
              <a:t>можливостями</a:t>
            </a:r>
            <a:r>
              <a:rPr lang="ru-RU" dirty="0"/>
              <a:t> </a:t>
            </a:r>
            <a:r>
              <a:rPr lang="ru-RU" dirty="0" err="1"/>
              <a:t>спілкування</a:t>
            </a:r>
            <a:endParaRPr lang="ru-RU" dirty="0"/>
          </a:p>
          <a:p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больової</a:t>
            </a:r>
            <a:r>
              <a:rPr lang="ru-RU" dirty="0"/>
              <a:t> </a:t>
            </a:r>
            <a:r>
              <a:rPr lang="ru-RU" dirty="0" err="1"/>
              <a:t>чутливості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ламкості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 та </a:t>
            </a:r>
            <a:r>
              <a:rPr lang="ru-RU" dirty="0" err="1"/>
              <a:t>загальне</a:t>
            </a:r>
            <a:r>
              <a:rPr lang="ru-RU" dirty="0"/>
              <a:t> </a:t>
            </a:r>
            <a:r>
              <a:rPr lang="ru-RU" dirty="0" err="1"/>
              <a:t>ослаблення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у </a:t>
            </a:r>
            <a:r>
              <a:rPr lang="ru-RU" dirty="0" err="1"/>
              <a:t>літніх</a:t>
            </a:r>
            <a:r>
              <a:rPr lang="ru-RU" dirty="0"/>
              <a:t> людей - </a:t>
            </a:r>
            <a:r>
              <a:rPr lang="ru-RU" dirty="0" err="1"/>
              <a:t>запізніла</a:t>
            </a:r>
            <a:r>
              <a:rPr lang="ru-RU" dirty="0"/>
              <a:t> </a:t>
            </a:r>
            <a:r>
              <a:rPr lang="ru-RU" dirty="0" err="1"/>
              <a:t>діагностика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</a:t>
            </a:r>
            <a:r>
              <a:rPr lang="ru-RU" dirty="0" err="1"/>
              <a:t>поліхіміотерапії</a:t>
            </a:r>
            <a:r>
              <a:rPr lang="ru-RU" dirty="0"/>
              <a:t> </a:t>
            </a:r>
          </a:p>
          <a:p>
            <a:r>
              <a:rPr lang="ru-RU" dirty="0" err="1"/>
              <a:t>пацієнти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загальною</a:t>
            </a:r>
            <a:r>
              <a:rPr lang="ru-RU" dirty="0"/>
              <a:t> </a:t>
            </a:r>
            <a:r>
              <a:rPr lang="ru-RU" dirty="0" err="1"/>
              <a:t>анестезією</a:t>
            </a:r>
            <a:r>
              <a:rPr lang="ru-RU" dirty="0"/>
              <a:t>, </a:t>
            </a:r>
            <a:r>
              <a:rPr lang="ru-RU" dirty="0" err="1"/>
              <a:t>заінтубовані</a:t>
            </a:r>
            <a:r>
              <a:rPr lang="ru-RU" dirty="0"/>
              <a:t> </a:t>
            </a:r>
            <a:r>
              <a:rPr lang="ru-RU" dirty="0" err="1"/>
              <a:t>хворі</a:t>
            </a:r>
            <a:r>
              <a:rPr lang="ru-RU" dirty="0"/>
              <a:t> у </a:t>
            </a:r>
            <a:r>
              <a:rPr lang="ru-RU" dirty="0" err="1"/>
              <a:t>відділенях</a:t>
            </a:r>
            <a:r>
              <a:rPr lang="ru-RU" dirty="0"/>
              <a:t> </a:t>
            </a:r>
            <a:r>
              <a:rPr lang="ru-RU" dirty="0" err="1"/>
              <a:t>інтенсивної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хворі</a:t>
            </a:r>
            <a:r>
              <a:rPr lang="ru-RU" dirty="0"/>
              <a:t> у </a:t>
            </a:r>
            <a:r>
              <a:rPr lang="ru-RU" dirty="0" err="1"/>
              <a:t>коматозних</a:t>
            </a:r>
            <a:r>
              <a:rPr lang="ru-RU" dirty="0"/>
              <a:t> станах, </a:t>
            </a:r>
            <a:r>
              <a:rPr lang="ru-RU" dirty="0" err="1"/>
              <a:t>паралізовані</a:t>
            </a:r>
            <a:r>
              <a:rPr lang="ru-RU" dirty="0"/>
              <a:t>, </a:t>
            </a:r>
            <a:r>
              <a:rPr lang="ru-RU" dirty="0" err="1"/>
              <a:t>німі</a:t>
            </a:r>
            <a:r>
              <a:rPr lang="ru-RU" dirty="0"/>
              <a:t> </a:t>
            </a:r>
            <a:r>
              <a:rPr lang="ru-RU" dirty="0" err="1"/>
              <a:t>пацієнти</a:t>
            </a:r>
            <a:r>
              <a:rPr lang="ru-RU" dirty="0"/>
              <a:t>) </a:t>
            </a:r>
            <a:r>
              <a:rPr lang="ru-RU" dirty="0" err="1"/>
              <a:t>іноді</a:t>
            </a:r>
            <a:r>
              <a:rPr lang="ru-RU" dirty="0"/>
              <a:t> не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змоги</a:t>
            </a:r>
            <a:r>
              <a:rPr lang="ru-RU" dirty="0"/>
              <a:t> </a:t>
            </a:r>
            <a:r>
              <a:rPr lang="ru-RU" dirty="0" err="1"/>
              <a:t>повідомити</a:t>
            </a:r>
            <a:r>
              <a:rPr lang="ru-RU" dirty="0"/>
              <a:t> про </a:t>
            </a:r>
            <a:r>
              <a:rPr lang="ru-RU" dirty="0" err="1"/>
              <a:t>якісь</a:t>
            </a:r>
            <a:r>
              <a:rPr lang="ru-RU" dirty="0"/>
              <a:t> </a:t>
            </a:r>
            <a:r>
              <a:rPr lang="ru-RU" dirty="0" err="1"/>
              <a:t>негаразди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2154581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2321FD-816D-BE45-9BF5-E6442DFF4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Ліки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підвищують</a:t>
            </a:r>
            <a:r>
              <a:rPr lang="ru-RU" b="1" dirty="0"/>
              <a:t> </a:t>
            </a:r>
            <a:r>
              <a:rPr lang="ru-RU" b="1" dirty="0" err="1"/>
              <a:t>ризик</a:t>
            </a:r>
            <a:r>
              <a:rPr lang="ru-RU" b="1" dirty="0"/>
              <a:t> </a:t>
            </a:r>
            <a:r>
              <a:rPr lang="ru-RU" b="1" dirty="0" err="1"/>
              <a:t>місцевих</a:t>
            </a:r>
            <a:r>
              <a:rPr lang="ru-RU" b="1" dirty="0"/>
              <a:t> </a:t>
            </a:r>
            <a:r>
              <a:rPr lang="ru-RU" b="1" dirty="0" err="1"/>
              <a:t>ускладень</a:t>
            </a:r>
            <a:r>
              <a:rPr lang="ru-RU" b="1" dirty="0"/>
              <a:t> </a:t>
            </a:r>
            <a:r>
              <a:rPr lang="ru-RU" b="1" dirty="0" err="1"/>
              <a:t>цитостатиків</a:t>
            </a:r>
            <a:endParaRPr lang="ru-UA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C6B9B7A-2993-0541-B6DC-044D999D4B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7652923"/>
              </p:ext>
            </p:extLst>
          </p:nvPr>
        </p:nvGraphicFramePr>
        <p:xfrm>
          <a:off x="1154954" y="2350837"/>
          <a:ext cx="8824912" cy="4044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3284">
                  <a:extLst>
                    <a:ext uri="{9D8B030D-6E8A-4147-A177-3AD203B41FA5}">
                      <a16:colId xmlns:a16="http://schemas.microsoft.com/office/drawing/2014/main" val="3235492681"/>
                    </a:ext>
                  </a:extLst>
                </a:gridCol>
                <a:gridCol w="6141628">
                  <a:extLst>
                    <a:ext uri="{9D8B030D-6E8A-4147-A177-3AD203B41FA5}">
                      <a16:colId xmlns:a16="http://schemas.microsoft.com/office/drawing/2014/main" val="2861896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Клас препаратів</a:t>
                      </a:r>
                    </a:p>
                  </a:txBody>
                  <a:tcPr marL="23981" marR="23981" marT="28575" marB="285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Особливості механізму дії</a:t>
                      </a:r>
                    </a:p>
                  </a:txBody>
                  <a:tcPr marL="23981" marR="23981" marT="28575" marB="28575" anchor="ctr"/>
                </a:tc>
                <a:extLst>
                  <a:ext uri="{0D108BD9-81ED-4DB2-BD59-A6C34878D82A}">
                    <a16:rowId xmlns:a16="http://schemas.microsoft.com/office/drawing/2014/main" val="318102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Антикоагулянти</a:t>
                      </a:r>
                    </a:p>
                    <a:p>
                      <a:pPr algn="ctr" fontAlgn="t"/>
                      <a:r>
                        <a:rPr lang="ru-RU">
                          <a:effectLst/>
                        </a:rPr>
                        <a:t>Антифібринолітики</a:t>
                      </a:r>
                    </a:p>
                    <a:p>
                      <a:pPr algn="ctr" fontAlgn="t"/>
                      <a:r>
                        <a:rPr lang="ru-RU">
                          <a:effectLst/>
                        </a:rPr>
                        <a:t>Антиагреганти</a:t>
                      </a:r>
                    </a:p>
                  </a:txBody>
                  <a:tcPr marL="23981" marR="23981" marT="28575" marB="285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Можуть ускладнювати екстравазацію хіміопрепаратів чи спричиняти додаткове пошкодження, підсилюючи місцеву кровотечу</a:t>
                      </a:r>
                    </a:p>
                  </a:txBody>
                  <a:tcPr marL="23981" marR="23981" marT="28575" marB="28575"/>
                </a:tc>
                <a:extLst>
                  <a:ext uri="{0D108BD9-81ED-4DB2-BD59-A6C34878D82A}">
                    <a16:rowId xmlns:a16="http://schemas.microsoft.com/office/drawing/2014/main" val="239887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Вазодилятатори</a:t>
                      </a:r>
                    </a:p>
                  </a:txBody>
                  <a:tcPr marL="23981" marR="23981" marT="28575" marB="285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Можуть прискорювати місцевий кровотік та збільшувати ділянку ураження</a:t>
                      </a:r>
                    </a:p>
                  </a:txBody>
                  <a:tcPr marL="23981" marR="23981" marT="28575" marB="28575"/>
                </a:tc>
                <a:extLst>
                  <a:ext uri="{0D108BD9-81ED-4DB2-BD59-A6C34878D82A}">
                    <a16:rowId xmlns:a16="http://schemas.microsoft.com/office/drawing/2014/main" val="286801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Діуретики</a:t>
                      </a:r>
                    </a:p>
                  </a:txBody>
                  <a:tcPr marL="23981" marR="23981" marT="28575" marB="285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Можуть прискорювати місцевий кровотік</a:t>
                      </a:r>
                    </a:p>
                  </a:txBody>
                  <a:tcPr marL="23981" marR="23981" marT="28575" marB="28575"/>
                </a:tc>
                <a:extLst>
                  <a:ext uri="{0D108BD9-81ED-4DB2-BD59-A6C34878D82A}">
                    <a16:rowId xmlns:a16="http://schemas.microsoft.com/office/drawing/2014/main" val="299437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Антигістамінні препарати</a:t>
                      </a:r>
                    </a:p>
                  </a:txBody>
                  <a:tcPr marL="23981" marR="23981" marT="28575" marB="285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Можуть звужувати капіляри та артеріоли, спричиняючи ішемічне ураження</a:t>
                      </a:r>
                    </a:p>
                  </a:txBody>
                  <a:tcPr marL="23981" marR="23981" marT="28575" marB="28575"/>
                </a:tc>
                <a:extLst>
                  <a:ext uri="{0D108BD9-81ED-4DB2-BD59-A6C34878D82A}">
                    <a16:rowId xmlns:a16="http://schemas.microsoft.com/office/drawing/2014/main" val="368795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Анальгетики</a:t>
                      </a:r>
                    </a:p>
                  </a:txBody>
                  <a:tcPr marL="23981" marR="23981" marT="28575" marB="285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Зниження больового відчуття може призвести до запізнілої діагностики екстравазації хіміопрепаратів</a:t>
                      </a:r>
                    </a:p>
                  </a:txBody>
                  <a:tcPr marL="23981" marR="23981" marT="28575" marB="28575"/>
                </a:tc>
                <a:extLst>
                  <a:ext uri="{0D108BD9-81ED-4DB2-BD59-A6C34878D82A}">
                    <a16:rowId xmlns:a16="http://schemas.microsoft.com/office/drawing/2014/main" val="181434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effectLst/>
                        </a:rPr>
                        <a:t>Внутрішньовенні </a:t>
                      </a:r>
                      <a:br>
                        <a:rPr lang="ru-RU">
                          <a:effectLst/>
                        </a:rPr>
                      </a:br>
                      <a:r>
                        <a:rPr lang="ru-RU">
                          <a:effectLst/>
                        </a:rPr>
                        <a:t>антибіотики</a:t>
                      </a:r>
                    </a:p>
                  </a:txBody>
                  <a:tcPr marL="23981" marR="23981" marT="28575" marB="285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 err="1">
                          <a:effectLst/>
                        </a:rPr>
                        <a:t>Повторювані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венозні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крововиливи</a:t>
                      </a:r>
                      <a:r>
                        <a:rPr lang="ru-RU" dirty="0">
                          <a:effectLst/>
                        </a:rPr>
                        <a:t> та </a:t>
                      </a:r>
                      <a:r>
                        <a:rPr lang="ru-RU" dirty="0" err="1">
                          <a:effectLst/>
                        </a:rPr>
                        <a:t>пошкодження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судинної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стінки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можуть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спричиняти</a:t>
                      </a:r>
                      <a:r>
                        <a:rPr lang="ru-RU" dirty="0">
                          <a:effectLst/>
                        </a:rPr>
                        <a:t> тромбоз </a:t>
                      </a:r>
                      <a:r>
                        <a:rPr lang="ru-RU" dirty="0" err="1">
                          <a:effectLst/>
                        </a:rPr>
                        <a:t>судин</a:t>
                      </a:r>
                      <a:endParaRPr lang="ru-RU" dirty="0">
                        <a:effectLst/>
                      </a:endParaRPr>
                    </a:p>
                  </a:txBody>
                  <a:tcPr marL="23981" marR="23981" marT="28575" marB="28575"/>
                </a:tc>
                <a:extLst>
                  <a:ext uri="{0D108BD9-81ED-4DB2-BD59-A6C34878D82A}">
                    <a16:rowId xmlns:a16="http://schemas.microsoft.com/office/drawing/2014/main" val="707543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2818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826B0-AF0E-3B40-AAF5-633D2C5B5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b="1" dirty="0"/>
              <a:t>Токсичний флебіт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7FC3A6-C18D-D84D-9342-3A64120A4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517057" cy="3416300"/>
          </a:xfrm>
        </p:spPr>
        <p:txBody>
          <a:bodyPr>
            <a:normAutofit/>
          </a:bodyPr>
          <a:lstStyle/>
          <a:p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за ходом вени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хіміопрепарату</a:t>
            </a:r>
            <a:endParaRPr lang="ru-RU" dirty="0"/>
          </a:p>
          <a:p>
            <a:r>
              <a:rPr lang="ru-RU" dirty="0" err="1"/>
              <a:t>Почервоніння</a:t>
            </a:r>
            <a:r>
              <a:rPr lang="ru-RU" dirty="0"/>
              <a:t> </a:t>
            </a:r>
          </a:p>
          <a:p>
            <a:r>
              <a:rPr lang="ru-RU" dirty="0"/>
              <a:t>Набряк </a:t>
            </a:r>
            <a:r>
              <a:rPr lang="ru-RU" dirty="0" err="1"/>
              <a:t>шкіри</a:t>
            </a:r>
            <a:r>
              <a:rPr lang="ru-RU" dirty="0"/>
              <a:t> над веною</a:t>
            </a:r>
          </a:p>
          <a:p>
            <a:r>
              <a:rPr lang="ru-RU" dirty="0"/>
              <a:t>Набряк </a:t>
            </a:r>
            <a:r>
              <a:rPr lang="ru-RU" dirty="0" err="1"/>
              <a:t>дистальних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</a:t>
            </a:r>
            <a:r>
              <a:rPr lang="ru-RU" dirty="0" err="1"/>
              <a:t>кінцівки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Наслідками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ж </a:t>
            </a:r>
            <a:r>
              <a:rPr lang="ru-RU" dirty="0" err="1"/>
              <a:t>супутніми</a:t>
            </a:r>
            <a:r>
              <a:rPr lang="ru-RU" dirty="0"/>
              <a:t> </a:t>
            </a:r>
            <a:r>
              <a:rPr lang="ru-RU" dirty="0" err="1"/>
              <a:t>явищами</a:t>
            </a:r>
            <a:r>
              <a:rPr lang="ru-RU" dirty="0"/>
              <a:t> токсичного </a:t>
            </a:r>
            <a:r>
              <a:rPr lang="ru-RU" dirty="0" err="1"/>
              <a:t>флебіту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тромбоз, </a:t>
            </a:r>
            <a:r>
              <a:rPr lang="ru-RU" dirty="0" err="1"/>
              <a:t>обтурація</a:t>
            </a:r>
            <a:r>
              <a:rPr lang="ru-RU" dirty="0"/>
              <a:t> </a:t>
            </a:r>
            <a:r>
              <a:rPr lang="ru-RU" dirty="0" err="1"/>
              <a:t>просвіту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 з </a:t>
            </a:r>
            <a:r>
              <a:rPr lang="ru-RU" dirty="0" err="1"/>
              <a:t>можливою</a:t>
            </a:r>
            <a:r>
              <a:rPr lang="ru-RU" dirty="0"/>
              <a:t> </a:t>
            </a:r>
            <a:r>
              <a:rPr lang="ru-RU" dirty="0" err="1"/>
              <a:t>наступною</a:t>
            </a:r>
            <a:r>
              <a:rPr lang="ru-RU" dirty="0"/>
              <a:t> </a:t>
            </a:r>
            <a:r>
              <a:rPr lang="ru-RU" dirty="0" err="1"/>
              <a:t>тромбоемболією</a:t>
            </a:r>
            <a:r>
              <a:rPr lang="ru-RU" dirty="0"/>
              <a:t>, </a:t>
            </a:r>
            <a:r>
              <a:rPr lang="ru-RU" dirty="0" err="1"/>
              <a:t>косметичний</a:t>
            </a:r>
            <a:r>
              <a:rPr lang="ru-RU" dirty="0"/>
              <a:t> дефект.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289182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7933D-6F8B-8142-48A0-233C8A0F6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Симптоми</a:t>
            </a:r>
            <a:r>
              <a:rPr lang="ru-RU" b="1" dirty="0"/>
              <a:t> </a:t>
            </a:r>
            <a:r>
              <a:rPr lang="ru-RU" b="1" dirty="0" err="1"/>
              <a:t>екстравазації</a:t>
            </a:r>
            <a:r>
              <a:rPr lang="ru-RU" b="1" dirty="0"/>
              <a:t> цитостатику:</a:t>
            </a:r>
            <a:r>
              <a:rPr lang="ru-RU" dirty="0"/>
              <a:t> 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ADC787-75DE-1E9D-0A0A-A48CFD376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456899" cy="3416300"/>
          </a:xfrm>
        </p:spPr>
        <p:txBody>
          <a:bodyPr/>
          <a:lstStyle/>
          <a:p>
            <a:r>
              <a:rPr lang="ru-RU" dirty="0" err="1"/>
              <a:t>впродовж</a:t>
            </a:r>
            <a:r>
              <a:rPr lang="ru-RU" dirty="0"/>
              <a:t> </a:t>
            </a:r>
            <a:r>
              <a:rPr lang="ru-RU" dirty="0" err="1"/>
              <a:t>кількох</a:t>
            </a:r>
            <a:r>
              <a:rPr lang="ru-RU" dirty="0"/>
              <a:t> годин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цитостатика —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почервоніння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набряк; </a:t>
            </a:r>
          </a:p>
          <a:p>
            <a:r>
              <a:rPr lang="ru-RU" dirty="0" err="1"/>
              <a:t>впродовж</a:t>
            </a:r>
            <a:r>
              <a:rPr lang="ru-RU" dirty="0"/>
              <a:t> 1–4 </a:t>
            </a:r>
            <a:r>
              <a:rPr lang="ru-RU" dirty="0" err="1"/>
              <a:t>тижнів</a:t>
            </a:r>
            <a:r>
              <a:rPr lang="ru-RU" dirty="0"/>
              <a:t> -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з’явитися</a:t>
            </a:r>
            <a:r>
              <a:rPr lang="ru-RU" dirty="0"/>
              <a:t> </a:t>
            </a:r>
            <a:r>
              <a:rPr lang="ru-RU" dirty="0" err="1"/>
              <a:t>пухирі</a:t>
            </a:r>
            <a:r>
              <a:rPr lang="ru-RU" dirty="0"/>
              <a:t> з </a:t>
            </a:r>
            <a:r>
              <a:rPr lang="ru-RU" dirty="0" err="1"/>
              <a:t>гіперпігментацією</a:t>
            </a:r>
            <a:r>
              <a:rPr lang="ru-RU" dirty="0"/>
              <a:t>, </a:t>
            </a:r>
            <a:r>
              <a:rPr lang="ru-RU" dirty="0" err="1"/>
              <a:t>виразка</a:t>
            </a:r>
            <a:r>
              <a:rPr lang="ru-RU" dirty="0"/>
              <a:t>, некроз; </a:t>
            </a:r>
          </a:p>
          <a:p>
            <a:r>
              <a:rPr lang="ru-RU" dirty="0" err="1"/>
              <a:t>рідкісним</a:t>
            </a:r>
            <a:r>
              <a:rPr lang="ru-RU" dirty="0"/>
              <a:t> </a:t>
            </a:r>
            <a:r>
              <a:rPr lang="ru-RU" dirty="0" err="1"/>
              <a:t>ускладненням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dirty="0" err="1"/>
              <a:t>екстравазація</a:t>
            </a:r>
            <a:r>
              <a:rPr lang="ru-RU" dirty="0"/>
              <a:t> з порту для </a:t>
            </a:r>
            <a:r>
              <a:rPr lang="ru-RU" dirty="0" err="1"/>
              <a:t>хіміотерапії</a:t>
            </a:r>
            <a:r>
              <a:rPr lang="ru-RU" dirty="0"/>
              <a:t> —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екстравазації</a:t>
            </a:r>
            <a:r>
              <a:rPr lang="ru-RU" dirty="0"/>
              <a:t>, препарат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нагромаджуватись</a:t>
            </a:r>
            <a:r>
              <a:rPr lang="ru-RU" dirty="0"/>
              <a:t> у </a:t>
            </a:r>
            <a:r>
              <a:rPr lang="ru-RU" dirty="0" err="1"/>
              <a:t>підшкірній</a:t>
            </a:r>
            <a:r>
              <a:rPr lang="ru-RU" dirty="0"/>
              <a:t> </a:t>
            </a:r>
            <a:r>
              <a:rPr lang="ru-RU" dirty="0" err="1"/>
              <a:t>клітковині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, </a:t>
            </a:r>
            <a:r>
              <a:rPr lang="ru-RU" dirty="0" err="1"/>
              <a:t>шиї</a:t>
            </a:r>
            <a:r>
              <a:rPr lang="ru-RU" dirty="0"/>
              <a:t>, в </a:t>
            </a:r>
            <a:r>
              <a:rPr lang="ru-RU" dirty="0" err="1"/>
              <a:t>середостінні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 </a:t>
            </a:r>
            <a:r>
              <a:rPr lang="ru-RU" dirty="0" err="1"/>
              <a:t>плевральній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;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сильним</a:t>
            </a:r>
            <a:r>
              <a:rPr lang="ru-RU" dirty="0"/>
              <a:t> </a:t>
            </a:r>
            <a:r>
              <a:rPr lang="ru-RU" dirty="0" err="1"/>
              <a:t>болем</a:t>
            </a:r>
            <a:r>
              <a:rPr lang="ru-RU" dirty="0"/>
              <a:t> в </a:t>
            </a:r>
            <a:r>
              <a:rPr lang="ru-RU" dirty="0" err="1"/>
              <a:t>грудній</a:t>
            </a:r>
            <a:r>
              <a:rPr lang="ru-RU" dirty="0"/>
              <a:t> </a:t>
            </a:r>
            <a:r>
              <a:rPr lang="ru-RU" dirty="0" err="1"/>
              <a:t>клітці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782650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022A7E-DD70-4A4A-B8DE-CC79DE75D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964" y="638675"/>
            <a:ext cx="10196069" cy="1325563"/>
          </a:xfrm>
        </p:spPr>
        <p:txBody>
          <a:bodyPr/>
          <a:lstStyle/>
          <a:p>
            <a:r>
              <a:rPr lang="ru-UA" dirty="0"/>
              <a:t>Екстравазація</a:t>
            </a:r>
            <a:r>
              <a:rPr lang="ru-UA" altLang="ru-UA" dirty="0">
                <a:solidFill>
                  <a:schemeClr val="bg1"/>
                </a:solidFill>
                <a:cs typeface="Arial" panose="020B0604020202020204" pitchFamily="34" charset="0"/>
              </a:rPr>
              <a:t> I</a:t>
            </a:r>
            <a:r>
              <a:rPr lang="en-US" altLang="ru-UA" dirty="0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ru-UA" altLang="ru-UA" dirty="0">
                <a:solidFill>
                  <a:schemeClr val="bg1"/>
                </a:solidFill>
                <a:cs typeface="Arial" panose="020B0604020202020204" pitchFamily="34" charset="0"/>
              </a:rPr>
              <a:t> ступеня </a:t>
            </a:r>
            <a:br>
              <a:rPr lang="en-US" altLang="ru-UA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ru-UA" altLang="ru-UA" sz="2800" dirty="0">
                <a:solidFill>
                  <a:schemeClr val="bg1"/>
                </a:solidFill>
                <a:cs typeface="Arial" panose="020B0604020202020204" pitchFamily="34" charset="0"/>
              </a:rPr>
              <a:t>(схема хіміотерапії – </a:t>
            </a:r>
            <a:r>
              <a:rPr lang="en-US" altLang="ru-UA" sz="2800" dirty="0">
                <a:solidFill>
                  <a:schemeClr val="bg1"/>
                </a:solidFill>
                <a:cs typeface="Arial" panose="020B0604020202020204" pitchFamily="34" charset="0"/>
              </a:rPr>
              <a:t>paclitaxel weekly</a:t>
            </a:r>
            <a:r>
              <a:rPr lang="ru-UA" altLang="ru-UA" sz="2800" dirty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ru-UA" sz="2800" dirty="0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A92910CB-14AB-F248-8D56-B29525CF4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964" y="2695331"/>
            <a:ext cx="5288887" cy="234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Рис. 11. Екстравазація ІІ ступеня у онкохворої в момент виявлення та після лікування">
            <a:extLst>
              <a:ext uri="{FF2B5EF4-FFF2-40B4-BE49-F238E27FC236}">
                <a16:creationId xmlns:a16="http://schemas.microsoft.com/office/drawing/2014/main" id="{BBDDD072-A98A-A348-948B-9B1F7A2D7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368" y="3641225"/>
            <a:ext cx="3746500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4962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>
            <a:extLst>
              <a:ext uri="{FF2B5EF4-FFF2-40B4-BE49-F238E27FC236}">
                <a16:creationId xmlns:a16="http://schemas.microsoft.com/office/drawing/2014/main" id="{6F2618AB-2D4B-7E4A-8829-207BAFF84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901" y="2409043"/>
            <a:ext cx="7076197" cy="407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273216C-4508-F8E9-B4E6-3C34CD79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54142"/>
            <a:ext cx="8761413" cy="706964"/>
          </a:xfrm>
        </p:spPr>
        <p:txBody>
          <a:bodyPr/>
          <a:lstStyle/>
          <a:p>
            <a:r>
              <a:rPr lang="ru-UA" dirty="0"/>
              <a:t>Екстравазація </a:t>
            </a:r>
            <a:r>
              <a:rPr lang="ru-UA" altLang="ru-UA" dirty="0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en-US" altLang="ru-UA" dirty="0">
                <a:solidFill>
                  <a:schemeClr val="bg1"/>
                </a:solidFill>
                <a:cs typeface="Arial" panose="020B0604020202020204" pitchFamily="34" charset="0"/>
              </a:rPr>
              <a:t>II</a:t>
            </a:r>
            <a:r>
              <a:rPr lang="ru-UA" altLang="ru-UA" dirty="0">
                <a:solidFill>
                  <a:schemeClr val="bg1"/>
                </a:solidFill>
                <a:cs typeface="Arial" panose="020B0604020202020204" pitchFamily="34" charset="0"/>
              </a:rPr>
              <a:t> ступеня </a:t>
            </a:r>
            <a:br>
              <a:rPr lang="ru-UA" altLang="ru-UA" sz="28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ru-UA" altLang="ru-UA" sz="2800" dirty="0">
                <a:solidFill>
                  <a:schemeClr val="bg1"/>
                </a:solidFill>
                <a:cs typeface="Arial" panose="020B0604020202020204" pitchFamily="34" charset="0"/>
              </a:rPr>
              <a:t>(схема хіміотерапії - </a:t>
            </a:r>
            <a:r>
              <a:rPr lang="en-US" altLang="ru-UA" sz="2800" dirty="0">
                <a:solidFill>
                  <a:schemeClr val="bg1"/>
                </a:solidFill>
                <a:cs typeface="Arial" panose="020B0604020202020204" pitchFamily="34" charset="0"/>
              </a:rPr>
              <a:t>FAC</a:t>
            </a:r>
            <a:r>
              <a:rPr lang="ru-UA" altLang="ru-UA" sz="2800" dirty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br>
              <a:rPr lang="ru-UA" altLang="ru-UA" dirty="0">
                <a:solidFill>
                  <a:schemeClr val="tx1"/>
                </a:solidFill>
              </a:rPr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34475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A0C4C-B860-824C-A918-3AFF4243F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54142"/>
            <a:ext cx="8761413" cy="706964"/>
          </a:xfrm>
        </p:spPr>
        <p:txBody>
          <a:bodyPr/>
          <a:lstStyle/>
          <a:p>
            <a:r>
              <a:rPr lang="ru-UA" dirty="0"/>
              <a:t>Екстравазація </a:t>
            </a:r>
            <a:r>
              <a:rPr lang="ru-UA" altLang="ru-UA" dirty="0">
                <a:solidFill>
                  <a:schemeClr val="bg1"/>
                </a:solidFill>
                <a:cs typeface="Arial" panose="020B0604020202020204" pitchFamily="34" charset="0"/>
              </a:rPr>
              <a:t>IV ступеня </a:t>
            </a:r>
            <a:br>
              <a:rPr lang="ru-UA" altLang="ru-UA" sz="28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ru-UA" altLang="ru-UA" sz="2800" dirty="0">
                <a:solidFill>
                  <a:schemeClr val="bg1"/>
                </a:solidFill>
                <a:cs typeface="Arial" panose="020B0604020202020204" pitchFamily="34" charset="0"/>
              </a:rPr>
              <a:t>(схема хіміотерапії - СНОР)</a:t>
            </a:r>
            <a:br>
              <a:rPr lang="ru-UA" altLang="ru-UA" dirty="0">
                <a:solidFill>
                  <a:schemeClr val="tx1"/>
                </a:solidFill>
              </a:rPr>
            </a:br>
            <a:endParaRPr lang="ru-UA" dirty="0"/>
          </a:p>
        </p:txBody>
      </p:sp>
      <p:pic>
        <p:nvPicPr>
          <p:cNvPr id="4097" name="Picture 1" descr="Рис. 10. Екстравазація IV ступеня у пацієнтки після ХТ за схемою СНОР">
            <a:extLst>
              <a:ext uri="{FF2B5EF4-FFF2-40B4-BE49-F238E27FC236}">
                <a16:creationId xmlns:a16="http://schemas.microsoft.com/office/drawing/2014/main" id="{D01B1229-A53B-684C-BD4F-72016FF09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877" y="2503851"/>
            <a:ext cx="8964245" cy="385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9083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11400-ADEB-A344-B7F8-DFF329626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Алгоритм дії у разі </a:t>
            </a:r>
            <a:r>
              <a:rPr lang="uk-UA" b="1" dirty="0" err="1"/>
              <a:t>екстравазації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C3FABD-ABB6-7541-BCAA-858A26A33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18347"/>
            <a:ext cx="9408772" cy="3982453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максимальне</a:t>
            </a:r>
            <a:r>
              <a:rPr lang="ru-RU" b="1" dirty="0"/>
              <a:t> </a:t>
            </a:r>
            <a:r>
              <a:rPr lang="ru-RU" b="1" dirty="0" err="1"/>
              <a:t>зменшення</a:t>
            </a:r>
            <a:r>
              <a:rPr lang="ru-RU" b="1" dirty="0"/>
              <a:t> </a:t>
            </a:r>
            <a:r>
              <a:rPr lang="ru-RU" b="1" dirty="0" err="1"/>
              <a:t>ступеня</a:t>
            </a:r>
            <a:r>
              <a:rPr lang="ru-RU" b="1" dirty="0"/>
              <a:t> </a:t>
            </a:r>
            <a:r>
              <a:rPr lang="ru-RU" b="1" dirty="0" err="1"/>
              <a:t>прояву</a:t>
            </a:r>
            <a:r>
              <a:rPr lang="ru-RU" b="1" dirty="0"/>
              <a:t> токсичного </a:t>
            </a:r>
            <a:r>
              <a:rPr lang="ru-RU" b="1" dirty="0" err="1"/>
              <a:t>флебіту</a:t>
            </a:r>
            <a:r>
              <a:rPr lang="ru-RU" b="1" dirty="0"/>
              <a:t> !!!</a:t>
            </a:r>
          </a:p>
          <a:p>
            <a:r>
              <a:rPr lang="ru-RU" dirty="0" err="1"/>
              <a:t>негайна</a:t>
            </a:r>
            <a:r>
              <a:rPr lang="ru-RU" dirty="0"/>
              <a:t> </a:t>
            </a:r>
            <a:r>
              <a:rPr lang="ru-RU" dirty="0" err="1"/>
              <a:t>зупинка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endParaRPr lang="ru-RU" dirty="0"/>
          </a:p>
          <a:p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ушкодження</a:t>
            </a:r>
            <a:endParaRPr lang="ru-RU" dirty="0"/>
          </a:p>
          <a:p>
            <a:r>
              <a:rPr lang="ru-RU" dirty="0" err="1"/>
              <a:t>перевірка</a:t>
            </a:r>
            <a:r>
              <a:rPr lang="ru-RU" dirty="0"/>
              <a:t> </a:t>
            </a:r>
            <a:r>
              <a:rPr lang="ru-RU" dirty="0" err="1"/>
              <a:t>зворотнього</a:t>
            </a:r>
            <a:r>
              <a:rPr lang="ru-RU" dirty="0"/>
              <a:t> току </a:t>
            </a:r>
            <a:r>
              <a:rPr lang="ru-RU" dirty="0" err="1"/>
              <a:t>крові</a:t>
            </a:r>
            <a:endParaRPr lang="ru-RU" dirty="0"/>
          </a:p>
          <a:p>
            <a:r>
              <a:rPr lang="ru-RU" dirty="0" err="1"/>
              <a:t>роз’яснення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трапилося</a:t>
            </a:r>
            <a:endParaRPr lang="ru-RU" dirty="0"/>
          </a:p>
          <a:p>
            <a:r>
              <a:rPr lang="ru-RU" dirty="0" err="1"/>
              <a:t>зміна</a:t>
            </a:r>
            <a:r>
              <a:rPr lang="ru-RU" dirty="0"/>
              <a:t> катетера</a:t>
            </a:r>
          </a:p>
          <a:p>
            <a:r>
              <a:rPr lang="ru-RU" dirty="0" err="1"/>
              <a:t>приведення</a:t>
            </a:r>
            <a:r>
              <a:rPr lang="ru-RU" dirty="0"/>
              <a:t> руки у </a:t>
            </a:r>
            <a:r>
              <a:rPr lang="ru-RU" dirty="0" err="1"/>
              <a:t>підвищене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endParaRPr lang="ru-RU" dirty="0"/>
          </a:p>
          <a:p>
            <a:r>
              <a:rPr lang="ru-RU" dirty="0" err="1"/>
              <a:t>систематичний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ушкодження</a:t>
            </a:r>
            <a:r>
              <a:rPr lang="ru-RU" dirty="0"/>
              <a:t>)</a:t>
            </a:r>
          </a:p>
          <a:p>
            <a:r>
              <a:rPr lang="ru-RU" dirty="0" err="1"/>
              <a:t>медикаментозні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: </a:t>
            </a:r>
            <a:r>
              <a:rPr lang="ru-RU" dirty="0" err="1"/>
              <a:t>знеболюючі</a:t>
            </a:r>
            <a:r>
              <a:rPr lang="ru-RU" dirty="0"/>
              <a:t>, </a:t>
            </a:r>
            <a:r>
              <a:rPr lang="ru-RU" dirty="0" err="1"/>
              <a:t>антигістамінні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нестероїдні</a:t>
            </a:r>
            <a:r>
              <a:rPr lang="ru-RU" dirty="0"/>
              <a:t> </a:t>
            </a:r>
            <a:r>
              <a:rPr lang="ru-RU" dirty="0" err="1"/>
              <a:t>протизапальні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антикоагулянти</a:t>
            </a:r>
            <a:r>
              <a:rPr lang="ru-RU" dirty="0"/>
              <a:t> (</a:t>
            </a:r>
            <a:r>
              <a:rPr lang="ru-RU" dirty="0" err="1"/>
              <a:t>препарати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покращують</a:t>
            </a:r>
            <a:r>
              <a:rPr lang="ru-RU" dirty="0"/>
              <a:t> </a:t>
            </a:r>
            <a:r>
              <a:rPr lang="ru-RU" dirty="0" err="1"/>
              <a:t>реологію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та </a:t>
            </a:r>
            <a:r>
              <a:rPr lang="ru-RU" dirty="0" err="1"/>
              <a:t>трофіку</a:t>
            </a:r>
            <a:r>
              <a:rPr lang="ru-RU" dirty="0"/>
              <a:t> </a:t>
            </a:r>
            <a:r>
              <a:rPr lang="ru-RU" dirty="0" err="1"/>
              <a:t>венозної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).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884578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9086DC-1D7E-5745-BA2B-2ADAE064B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Цитостатики</a:t>
            </a:r>
            <a:r>
              <a:rPr lang="ru-RU" dirty="0"/>
              <a:t> </a:t>
            </a:r>
            <a:r>
              <a:rPr lang="ru-RU" dirty="0" err="1"/>
              <a:t>підрозділяються</a:t>
            </a:r>
            <a:r>
              <a:rPr lang="ru-RU" dirty="0"/>
              <a:t> на: 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4FCDD7-0111-A54B-8DBD-13F925FDE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78505"/>
            <a:ext cx="9529088" cy="387416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1) </a:t>
            </a:r>
            <a:r>
              <a:rPr lang="ru-RU" b="1" dirty="0" err="1"/>
              <a:t>опікаючі</a:t>
            </a:r>
            <a:r>
              <a:rPr lang="ru-RU" dirty="0"/>
              <a:t> (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пухирі</a:t>
            </a:r>
            <a:r>
              <a:rPr lang="ru-RU" dirty="0"/>
              <a:t> і </a:t>
            </a:r>
            <a:r>
              <a:rPr lang="ru-RU" dirty="0" err="1"/>
              <a:t>спричиняють</a:t>
            </a:r>
            <a:r>
              <a:rPr lang="ru-RU" dirty="0"/>
              <a:t> некроз на </a:t>
            </a:r>
            <a:r>
              <a:rPr lang="ru-RU" dirty="0" err="1"/>
              <a:t>великій</a:t>
            </a:r>
            <a:r>
              <a:rPr lang="ru-RU" dirty="0"/>
              <a:t> </a:t>
            </a:r>
            <a:r>
              <a:rPr lang="ru-RU" dirty="0" err="1"/>
              <a:t>ділянці</a:t>
            </a:r>
            <a:r>
              <a:rPr lang="ru-RU" dirty="0"/>
              <a:t>) — </a:t>
            </a:r>
            <a:r>
              <a:rPr lang="ru-RU" dirty="0" err="1"/>
              <a:t>антрацикліни</a:t>
            </a:r>
            <a:r>
              <a:rPr lang="ru-RU" dirty="0"/>
              <a:t> (</a:t>
            </a:r>
            <a:r>
              <a:rPr lang="ru-RU" dirty="0" err="1"/>
              <a:t>доксорубіцин</a:t>
            </a:r>
            <a:r>
              <a:rPr lang="ru-RU" dirty="0"/>
              <a:t>, </a:t>
            </a:r>
            <a:r>
              <a:rPr lang="ru-RU" dirty="0" err="1"/>
              <a:t>епірубіцин</a:t>
            </a:r>
            <a:r>
              <a:rPr lang="ru-RU" dirty="0"/>
              <a:t>), </a:t>
            </a:r>
            <a:r>
              <a:rPr lang="ru-RU" dirty="0" err="1"/>
              <a:t>алкілуючі</a:t>
            </a:r>
            <a:r>
              <a:rPr lang="ru-RU" dirty="0"/>
              <a:t> </a:t>
            </a:r>
            <a:r>
              <a:rPr lang="ru-RU" dirty="0" err="1"/>
              <a:t>ліки</a:t>
            </a:r>
            <a:r>
              <a:rPr lang="ru-RU" dirty="0"/>
              <a:t> (</a:t>
            </a:r>
            <a:r>
              <a:rPr lang="ru-RU" dirty="0" err="1"/>
              <a:t>ендоксан</a:t>
            </a:r>
            <a:r>
              <a:rPr lang="ru-RU" dirty="0"/>
              <a:t>, </a:t>
            </a:r>
            <a:r>
              <a:rPr lang="ru-RU" dirty="0" err="1"/>
              <a:t>цисплатин</a:t>
            </a:r>
            <a:r>
              <a:rPr lang="ru-RU" dirty="0"/>
              <a:t>, </a:t>
            </a:r>
            <a:r>
              <a:rPr lang="ru-RU" dirty="0" err="1"/>
              <a:t>бендамустин</a:t>
            </a:r>
            <a:r>
              <a:rPr lang="ru-RU" dirty="0"/>
              <a:t>), </a:t>
            </a:r>
            <a:r>
              <a:rPr lang="ru-RU" dirty="0" err="1"/>
              <a:t>антибіотики</a:t>
            </a:r>
            <a:r>
              <a:rPr lang="ru-RU" dirty="0"/>
              <a:t> (</a:t>
            </a:r>
            <a:r>
              <a:rPr lang="ru-RU" dirty="0" err="1"/>
              <a:t>мітоміцин</a:t>
            </a:r>
            <a:r>
              <a:rPr lang="ru-RU" dirty="0"/>
              <a:t>, </a:t>
            </a:r>
            <a:r>
              <a:rPr lang="ru-RU" dirty="0" err="1"/>
              <a:t>мітоксантрон</a:t>
            </a:r>
            <a:r>
              <a:rPr lang="ru-RU" dirty="0"/>
              <a:t>), </a:t>
            </a:r>
            <a:r>
              <a:rPr lang="ru-RU" dirty="0" err="1"/>
              <a:t>антиметаболіти</a:t>
            </a:r>
            <a:r>
              <a:rPr lang="ru-RU" dirty="0"/>
              <a:t> (</a:t>
            </a:r>
            <a:r>
              <a:rPr lang="ru-RU" dirty="0" err="1"/>
              <a:t>фторурацил</a:t>
            </a:r>
            <a:r>
              <a:rPr lang="ru-RU" dirty="0"/>
              <a:t>, </a:t>
            </a:r>
            <a:r>
              <a:rPr lang="ru-RU" dirty="0" err="1"/>
              <a:t>алкалоїди</a:t>
            </a:r>
            <a:r>
              <a:rPr lang="ru-RU" dirty="0"/>
              <a:t> </a:t>
            </a:r>
            <a:r>
              <a:rPr lang="ru-RU" dirty="0" err="1"/>
              <a:t>барвінку</a:t>
            </a:r>
            <a:r>
              <a:rPr lang="ru-RU" dirty="0"/>
              <a:t> (</a:t>
            </a:r>
            <a:r>
              <a:rPr lang="ru-RU" dirty="0" err="1"/>
              <a:t>вінбластин</a:t>
            </a:r>
            <a:r>
              <a:rPr lang="ru-RU" dirty="0"/>
              <a:t>, </a:t>
            </a:r>
            <a:r>
              <a:rPr lang="ru-RU" dirty="0" err="1"/>
              <a:t>вінорельбін</a:t>
            </a:r>
            <a:r>
              <a:rPr lang="ru-RU" dirty="0"/>
              <a:t>, </a:t>
            </a:r>
            <a:r>
              <a:rPr lang="ru-RU" dirty="0" err="1"/>
              <a:t>вінкристин</a:t>
            </a:r>
            <a:r>
              <a:rPr lang="ru-RU" dirty="0"/>
              <a:t>, </a:t>
            </a:r>
            <a:r>
              <a:rPr lang="ru-RU" dirty="0" err="1"/>
              <a:t>віндезин</a:t>
            </a:r>
            <a:r>
              <a:rPr lang="ru-RU" dirty="0"/>
              <a:t>), </a:t>
            </a:r>
            <a:r>
              <a:rPr lang="ru-RU" dirty="0" err="1"/>
              <a:t>таксани</a:t>
            </a:r>
            <a:r>
              <a:rPr lang="ru-RU" dirty="0"/>
              <a:t> (</a:t>
            </a:r>
            <a:r>
              <a:rPr lang="ru-RU" dirty="0" err="1"/>
              <a:t>паклітаксел</a:t>
            </a:r>
            <a:r>
              <a:rPr lang="ru-RU" dirty="0"/>
              <a:t>, </a:t>
            </a:r>
            <a:r>
              <a:rPr lang="ru-RU" dirty="0" err="1"/>
              <a:t>доцетаксел</a:t>
            </a:r>
            <a:r>
              <a:rPr lang="ru-RU" dirty="0"/>
              <a:t>) і </a:t>
            </a:r>
            <a:r>
              <a:rPr lang="ru-RU" dirty="0" err="1"/>
              <a:t>інші</a:t>
            </a:r>
            <a:r>
              <a:rPr lang="ru-RU" dirty="0"/>
              <a:t> (</a:t>
            </a:r>
            <a:r>
              <a:rPr lang="ru-RU" dirty="0" err="1"/>
              <a:t>трабектедин</a:t>
            </a:r>
            <a:r>
              <a:rPr lang="ru-RU" dirty="0"/>
              <a:t>);</a:t>
            </a:r>
          </a:p>
          <a:p>
            <a:r>
              <a:rPr lang="ru-RU" dirty="0"/>
              <a:t>2) </a:t>
            </a:r>
            <a:r>
              <a:rPr lang="ru-RU" b="1" dirty="0" err="1"/>
              <a:t>подразнюючі</a:t>
            </a:r>
            <a:r>
              <a:rPr lang="ru-RU" dirty="0"/>
              <a:t> (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місцеве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 без некрозу) — </a:t>
            </a:r>
            <a:r>
              <a:rPr lang="ru-RU" dirty="0" err="1"/>
              <a:t>алкілуючі</a:t>
            </a:r>
            <a:r>
              <a:rPr lang="ru-RU" dirty="0"/>
              <a:t> </a:t>
            </a:r>
            <a:r>
              <a:rPr lang="ru-RU" dirty="0" err="1"/>
              <a:t>ліки</a:t>
            </a:r>
            <a:r>
              <a:rPr lang="ru-RU" dirty="0"/>
              <a:t> (</a:t>
            </a:r>
            <a:r>
              <a:rPr lang="ru-RU" dirty="0" err="1"/>
              <a:t>дакарбазин</a:t>
            </a:r>
            <a:r>
              <a:rPr lang="ru-RU" dirty="0"/>
              <a:t>, </a:t>
            </a:r>
            <a:r>
              <a:rPr lang="ru-RU" dirty="0" err="1"/>
              <a:t>кармустин</a:t>
            </a:r>
            <a:r>
              <a:rPr lang="ru-RU" dirty="0"/>
              <a:t>, </a:t>
            </a:r>
            <a:r>
              <a:rPr lang="ru-RU" dirty="0" err="1"/>
              <a:t>мелфалан</a:t>
            </a:r>
            <a:r>
              <a:rPr lang="ru-RU" dirty="0"/>
              <a:t>, </a:t>
            </a:r>
            <a:r>
              <a:rPr lang="ru-RU" dirty="0" err="1"/>
              <a:t>іфосфамід</a:t>
            </a:r>
            <a:r>
              <a:rPr lang="ru-RU" dirty="0"/>
              <a:t>, </a:t>
            </a:r>
            <a:r>
              <a:rPr lang="ru-RU" dirty="0" err="1"/>
              <a:t>стрептозоцин</a:t>
            </a:r>
            <a:r>
              <a:rPr lang="ru-RU" dirty="0"/>
              <a:t>), аналоги </a:t>
            </a:r>
            <a:r>
              <a:rPr lang="ru-RU" dirty="0" err="1"/>
              <a:t>платини</a:t>
            </a:r>
            <a:r>
              <a:rPr lang="ru-RU" dirty="0"/>
              <a:t> (</a:t>
            </a:r>
            <a:r>
              <a:rPr lang="ru-RU" dirty="0" err="1"/>
              <a:t>карбоплатин</a:t>
            </a:r>
            <a:r>
              <a:rPr lang="ru-RU" dirty="0"/>
              <a:t>, </a:t>
            </a:r>
            <a:r>
              <a:rPr lang="ru-RU" dirty="0" err="1"/>
              <a:t>оксаліплатин</a:t>
            </a:r>
            <a:r>
              <a:rPr lang="ru-RU" dirty="0"/>
              <a:t>), </a:t>
            </a:r>
            <a:r>
              <a:rPr lang="ru-RU" dirty="0" err="1"/>
              <a:t>похідні</a:t>
            </a:r>
            <a:r>
              <a:rPr lang="ru-RU" dirty="0"/>
              <a:t> </a:t>
            </a:r>
            <a:r>
              <a:rPr lang="ru-RU" dirty="0" err="1"/>
              <a:t>подофілотоксину</a:t>
            </a:r>
            <a:r>
              <a:rPr lang="ru-RU" dirty="0"/>
              <a:t> (</a:t>
            </a:r>
            <a:r>
              <a:rPr lang="ru-RU" dirty="0" err="1"/>
              <a:t>теніпозид</a:t>
            </a:r>
            <a:r>
              <a:rPr lang="ru-RU" dirty="0"/>
              <a:t>, </a:t>
            </a:r>
            <a:r>
              <a:rPr lang="ru-RU" dirty="0" err="1"/>
              <a:t>етопозид</a:t>
            </a:r>
            <a:r>
              <a:rPr lang="ru-RU" dirty="0"/>
              <a:t>), </a:t>
            </a:r>
            <a:r>
              <a:rPr lang="ru-RU" dirty="0" err="1"/>
              <a:t>похідні</a:t>
            </a:r>
            <a:r>
              <a:rPr lang="ru-RU" dirty="0"/>
              <a:t> </a:t>
            </a:r>
            <a:r>
              <a:rPr lang="ru-RU" dirty="0" err="1"/>
              <a:t>камптотецину</a:t>
            </a:r>
            <a:r>
              <a:rPr lang="ru-RU" dirty="0"/>
              <a:t> (</a:t>
            </a:r>
            <a:r>
              <a:rPr lang="ru-RU" dirty="0" err="1"/>
              <a:t>іринотекан</a:t>
            </a:r>
            <a:r>
              <a:rPr lang="ru-RU" dirty="0"/>
              <a:t>, </a:t>
            </a:r>
            <a:r>
              <a:rPr lang="ru-RU" dirty="0" err="1"/>
              <a:t>топотекан</a:t>
            </a:r>
            <a:r>
              <a:rPr lang="ru-RU" dirty="0"/>
              <a:t>);</a:t>
            </a:r>
          </a:p>
          <a:p>
            <a:r>
              <a:rPr lang="ru-RU" dirty="0"/>
              <a:t>3) </a:t>
            </a:r>
            <a:r>
              <a:rPr lang="ru-RU" b="1" dirty="0" err="1"/>
              <a:t>неопікаючі</a:t>
            </a:r>
            <a:r>
              <a:rPr lang="ru-RU" dirty="0"/>
              <a:t> — </a:t>
            </a:r>
            <a:r>
              <a:rPr lang="ru-RU" dirty="0" err="1"/>
              <a:t>антиметаболіти</a:t>
            </a:r>
            <a:r>
              <a:rPr lang="ru-RU" dirty="0"/>
              <a:t> (метотрексат, </a:t>
            </a:r>
            <a:r>
              <a:rPr lang="ru-RU" dirty="0" err="1"/>
              <a:t>пеметрексед</a:t>
            </a:r>
            <a:r>
              <a:rPr lang="ru-RU" dirty="0"/>
              <a:t>, </a:t>
            </a:r>
            <a:r>
              <a:rPr lang="ru-RU" dirty="0" err="1"/>
              <a:t>гемцитабін</a:t>
            </a:r>
            <a:r>
              <a:rPr lang="ru-RU" dirty="0"/>
              <a:t>), </a:t>
            </a:r>
            <a:r>
              <a:rPr lang="ru-RU" dirty="0" err="1"/>
              <a:t>ензими</a:t>
            </a:r>
            <a:r>
              <a:rPr lang="ru-RU" dirty="0"/>
              <a:t> </a:t>
            </a:r>
            <a:r>
              <a:rPr lang="ru-RU" dirty="0" err="1"/>
              <a:t>природнього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(</a:t>
            </a:r>
            <a:r>
              <a:rPr lang="ru-RU" dirty="0" err="1"/>
              <a:t>аспарагіназа</a:t>
            </a:r>
            <a:r>
              <a:rPr lang="ru-RU" dirty="0"/>
              <a:t>), </a:t>
            </a:r>
            <a:r>
              <a:rPr lang="ru-RU" dirty="0" err="1"/>
              <a:t>ліки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молекулярно</a:t>
            </a:r>
            <a:r>
              <a:rPr lang="ru-RU" dirty="0"/>
              <a:t> </a:t>
            </a:r>
            <a:r>
              <a:rPr lang="ru-RU" dirty="0" err="1"/>
              <a:t>скерованою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(</a:t>
            </a:r>
            <a:r>
              <a:rPr lang="ru-RU" dirty="0" err="1"/>
              <a:t>бортезоміб</a:t>
            </a:r>
            <a:r>
              <a:rPr lang="ru-RU" dirty="0"/>
              <a:t>, </a:t>
            </a:r>
            <a:r>
              <a:rPr lang="ru-RU" dirty="0" err="1"/>
              <a:t>моноклональні</a:t>
            </a:r>
            <a:r>
              <a:rPr lang="ru-RU" dirty="0"/>
              <a:t> </a:t>
            </a:r>
            <a:r>
              <a:rPr lang="ru-RU" dirty="0" err="1"/>
              <a:t>антитіла</a:t>
            </a:r>
            <a:r>
              <a:rPr lang="ru-RU" dirty="0"/>
              <a:t>, </a:t>
            </a:r>
            <a:r>
              <a:rPr lang="ru-RU" dirty="0" err="1"/>
              <a:t>темсіролімус</a:t>
            </a:r>
            <a:r>
              <a:rPr lang="ru-RU" dirty="0"/>
              <a:t>, </a:t>
            </a:r>
            <a:r>
              <a:rPr lang="ru-RU" dirty="0" err="1"/>
              <a:t>інтерферон</a:t>
            </a:r>
            <a:r>
              <a:rPr lang="ru-RU" dirty="0"/>
              <a:t>, інтерлейкін-2), </a:t>
            </a:r>
            <a:r>
              <a:rPr lang="ru-RU" dirty="0" err="1"/>
              <a:t>алкілуючі</a:t>
            </a:r>
            <a:r>
              <a:rPr lang="ru-RU" dirty="0"/>
              <a:t> </a:t>
            </a:r>
            <a:r>
              <a:rPr lang="ru-RU" dirty="0" err="1"/>
              <a:t>з’єднання</a:t>
            </a:r>
            <a:r>
              <a:rPr lang="ru-RU" dirty="0"/>
              <a:t> (</a:t>
            </a:r>
            <a:r>
              <a:rPr lang="ru-RU" dirty="0" err="1"/>
              <a:t>тіотепа</a:t>
            </a:r>
            <a:r>
              <a:rPr lang="ru-RU" dirty="0"/>
              <a:t>, </a:t>
            </a:r>
            <a:r>
              <a:rPr lang="ru-RU" dirty="0" err="1"/>
              <a:t>циклофосфамід</a:t>
            </a:r>
            <a:r>
              <a:rPr lang="ru-RU" dirty="0"/>
              <a:t>), </a:t>
            </a:r>
            <a:r>
              <a:rPr lang="ru-RU" dirty="0" err="1"/>
              <a:t>антибіотики</a:t>
            </a:r>
            <a:r>
              <a:rPr lang="ru-RU" dirty="0"/>
              <a:t> (</a:t>
            </a:r>
            <a:r>
              <a:rPr lang="ru-RU" dirty="0" err="1"/>
              <a:t>блеоміцин</a:t>
            </a:r>
            <a:r>
              <a:rPr lang="ru-RU" dirty="0"/>
              <a:t>).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3994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2F5E8-D0F0-5742-82FF-D5A2627C8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Специфічне</a:t>
            </a:r>
            <a:r>
              <a:rPr lang="ru-RU" b="1" dirty="0"/>
              <a:t> </a:t>
            </a:r>
            <a:r>
              <a:rPr lang="ru-RU" b="1" dirty="0" err="1"/>
              <a:t>лікування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3DB2D6-0951-194F-AA2C-AAE030E04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25842"/>
            <a:ext cx="9492993" cy="428324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600" b="1" dirty="0"/>
              <a:t>1. </a:t>
            </a:r>
            <a:r>
              <a:rPr lang="ru-RU" sz="2600" b="1" dirty="0" err="1"/>
              <a:t>Антрацикліни</a:t>
            </a:r>
            <a:r>
              <a:rPr lang="ru-RU" sz="2600" b="1" dirty="0"/>
              <a:t>:</a:t>
            </a:r>
            <a:endParaRPr lang="ru-RU" sz="2600" dirty="0"/>
          </a:p>
          <a:p>
            <a:pPr marL="0" indent="0">
              <a:buNone/>
            </a:pPr>
            <a:r>
              <a:rPr lang="ru-RU" sz="2600" dirty="0"/>
              <a:t>1) </a:t>
            </a:r>
            <a:r>
              <a:rPr lang="ru-RU" sz="2600" b="1" dirty="0" err="1"/>
              <a:t>холодні</a:t>
            </a:r>
            <a:r>
              <a:rPr lang="ru-RU" sz="2600" b="1" dirty="0"/>
              <a:t> </a:t>
            </a:r>
            <a:r>
              <a:rPr lang="ru-RU" sz="2600" b="1" dirty="0" err="1"/>
              <a:t>компреси</a:t>
            </a:r>
            <a:r>
              <a:rPr lang="ru-RU" sz="2600" b="1" dirty="0"/>
              <a:t> </a:t>
            </a:r>
            <a:r>
              <a:rPr lang="ru-RU" sz="2600" dirty="0"/>
              <a:t>— </a:t>
            </a:r>
            <a:r>
              <a:rPr lang="ru-RU" sz="2600" dirty="0" err="1"/>
              <a:t>негайно</a:t>
            </a:r>
            <a:r>
              <a:rPr lang="ru-RU" sz="2600" dirty="0"/>
              <a:t> </a:t>
            </a:r>
            <a:r>
              <a:rPr lang="ru-RU" sz="2600" dirty="0" err="1"/>
              <a:t>після</a:t>
            </a:r>
            <a:r>
              <a:rPr lang="ru-RU" sz="2600" dirty="0"/>
              <a:t> </a:t>
            </a:r>
            <a:r>
              <a:rPr lang="ru-RU" sz="2600" dirty="0" err="1"/>
              <a:t>екстравазації</a:t>
            </a:r>
            <a:r>
              <a:rPr lang="ru-RU" sz="2600" dirty="0"/>
              <a:t> і </a:t>
            </a:r>
            <a:r>
              <a:rPr lang="ru-RU" sz="2600" dirty="0" err="1"/>
              <a:t>впродовж</a:t>
            </a:r>
            <a:r>
              <a:rPr lang="ru-RU" sz="2600" dirty="0"/>
              <a:t> 24–48 год (на 20 </a:t>
            </a:r>
            <a:r>
              <a:rPr lang="ru-RU" sz="2600" dirty="0" err="1"/>
              <a:t>хв</a:t>
            </a:r>
            <a:r>
              <a:rPr lang="ru-RU" sz="2600" dirty="0"/>
              <a:t> 4 × на день);</a:t>
            </a:r>
          </a:p>
          <a:p>
            <a:pPr marL="0" indent="0">
              <a:buNone/>
            </a:pPr>
            <a:r>
              <a:rPr lang="ru-RU" sz="2600" dirty="0"/>
              <a:t>2) </a:t>
            </a:r>
            <a:r>
              <a:rPr lang="ru-RU" sz="2600" b="1" dirty="0"/>
              <a:t>99 % диметилсульфоксид</a:t>
            </a:r>
            <a:r>
              <a:rPr lang="ru-RU" sz="2600" dirty="0"/>
              <a:t> зразу ж </a:t>
            </a:r>
            <a:r>
              <a:rPr lang="ru-RU" sz="2600" dirty="0" err="1"/>
              <a:t>після</a:t>
            </a:r>
            <a:r>
              <a:rPr lang="ru-RU" sz="2600" dirty="0"/>
              <a:t> </a:t>
            </a:r>
            <a:r>
              <a:rPr lang="ru-RU" sz="2600" dirty="0" err="1"/>
              <a:t>екстравазації</a:t>
            </a:r>
            <a:r>
              <a:rPr lang="ru-RU" sz="2600" dirty="0"/>
              <a:t>, у </a:t>
            </a:r>
            <a:r>
              <a:rPr lang="ru-RU" sz="2600" dirty="0" err="1"/>
              <a:t>мазі</a:t>
            </a:r>
            <a:r>
              <a:rPr lang="ru-RU" sz="2600" dirty="0"/>
              <a:t>, </a:t>
            </a:r>
            <a:r>
              <a:rPr lang="ru-RU" sz="2600" dirty="0" err="1"/>
              <a:t>місцево</a:t>
            </a:r>
            <a:r>
              <a:rPr lang="ru-RU" sz="2600" dirty="0"/>
              <a:t> </a:t>
            </a:r>
            <a:r>
              <a:rPr lang="ru-RU" sz="2600" dirty="0" err="1"/>
              <a:t>кожні</a:t>
            </a:r>
            <a:r>
              <a:rPr lang="ru-RU" sz="2600" dirty="0"/>
              <a:t> 6–8 год </a:t>
            </a:r>
            <a:r>
              <a:rPr lang="ru-RU" sz="2600" dirty="0" err="1"/>
              <a:t>впродовж</a:t>
            </a:r>
            <a:r>
              <a:rPr lang="ru-RU" sz="2600" dirty="0"/>
              <a:t> 7–14 </a:t>
            </a:r>
            <a:r>
              <a:rPr lang="ru-RU" sz="2600" dirty="0" err="1"/>
              <a:t>днів</a:t>
            </a:r>
            <a:r>
              <a:rPr lang="ru-RU" sz="2600" dirty="0"/>
              <a:t>;</a:t>
            </a:r>
          </a:p>
          <a:p>
            <a:pPr marL="0" indent="0">
              <a:buNone/>
            </a:pPr>
            <a:r>
              <a:rPr lang="ru-RU" sz="2600" dirty="0"/>
              <a:t>3) </a:t>
            </a:r>
            <a:r>
              <a:rPr lang="ru-RU" sz="2600" b="1" dirty="0" err="1"/>
              <a:t>дексразоксан</a:t>
            </a:r>
            <a:r>
              <a:rPr lang="ru-RU" sz="2600" dirty="0"/>
              <a:t> — на 1-шу добу (</a:t>
            </a:r>
            <a:r>
              <a:rPr lang="ru-RU" sz="2600" dirty="0" err="1"/>
              <a:t>впродовж</a:t>
            </a:r>
            <a:r>
              <a:rPr lang="ru-RU" sz="2600" dirty="0"/>
              <a:t> 5 год </a:t>
            </a:r>
            <a:r>
              <a:rPr lang="ru-RU" sz="2600" dirty="0" err="1"/>
              <a:t>від</a:t>
            </a:r>
            <a:r>
              <a:rPr lang="ru-RU" sz="2600" dirty="0"/>
              <a:t> моменту </a:t>
            </a:r>
            <a:r>
              <a:rPr lang="ru-RU" sz="2600" dirty="0" err="1"/>
              <a:t>естравазації</a:t>
            </a:r>
            <a:r>
              <a:rPr lang="ru-RU" sz="2600" dirty="0"/>
              <a:t>) в/в 1000 мг/м</a:t>
            </a:r>
            <a:r>
              <a:rPr lang="ru-RU" sz="2600" baseline="30000" dirty="0"/>
              <a:t>2</a:t>
            </a:r>
            <a:r>
              <a:rPr lang="ru-RU" sz="2600" dirty="0"/>
              <a:t>; на 2 добу — в/в 1000 мг/м</a:t>
            </a:r>
            <a:r>
              <a:rPr lang="ru-RU" sz="2600" baseline="30000" dirty="0"/>
              <a:t>2</a:t>
            </a:r>
            <a:r>
              <a:rPr lang="ru-RU" sz="2600" dirty="0"/>
              <a:t>; на 3 — в/в 500 мг/м</a:t>
            </a:r>
            <a:r>
              <a:rPr lang="ru-RU" sz="2600" baseline="30000" dirty="0"/>
              <a:t>2</a:t>
            </a:r>
            <a:r>
              <a:rPr lang="ru-RU" sz="2600" dirty="0"/>
              <a:t>.</a:t>
            </a:r>
          </a:p>
          <a:p>
            <a:pPr marL="0" indent="0">
              <a:buNone/>
            </a:pPr>
            <a:r>
              <a:rPr lang="ru-RU" sz="2600" b="1" dirty="0"/>
              <a:t>2. </a:t>
            </a:r>
            <a:r>
              <a:rPr lang="ru-RU" sz="2600" b="1" dirty="0" err="1"/>
              <a:t>Алкалоїди</a:t>
            </a:r>
            <a:r>
              <a:rPr lang="ru-RU" sz="2600" b="1" dirty="0"/>
              <a:t> </a:t>
            </a:r>
            <a:r>
              <a:rPr lang="ru-RU" sz="2600" b="1" dirty="0" err="1"/>
              <a:t>барвінку</a:t>
            </a:r>
            <a:r>
              <a:rPr lang="ru-RU" sz="2600" b="1" dirty="0"/>
              <a:t>, </a:t>
            </a:r>
            <a:r>
              <a:rPr lang="ru-RU" sz="2600" b="1" dirty="0" err="1"/>
              <a:t>Таксани</a:t>
            </a:r>
            <a:r>
              <a:rPr lang="ru-RU" sz="2600" b="1" dirty="0"/>
              <a:t>, </a:t>
            </a:r>
            <a:r>
              <a:rPr lang="ru-RU" sz="2600" b="1" dirty="0" err="1"/>
              <a:t>Цисплатин</a:t>
            </a:r>
            <a:r>
              <a:rPr lang="ru-RU" sz="2600" b="1" dirty="0"/>
              <a:t>:</a:t>
            </a:r>
            <a:endParaRPr lang="ru-RU" sz="2600" dirty="0"/>
          </a:p>
          <a:p>
            <a:pPr marL="0" indent="0">
              <a:buNone/>
            </a:pPr>
            <a:r>
              <a:rPr lang="ru-RU" sz="2600" dirty="0"/>
              <a:t>1) </a:t>
            </a:r>
            <a:r>
              <a:rPr lang="ru-RU" sz="2600" b="1" dirty="0" err="1"/>
              <a:t>теплі</a:t>
            </a:r>
            <a:r>
              <a:rPr lang="ru-RU" sz="2600" b="1" dirty="0"/>
              <a:t> </a:t>
            </a:r>
            <a:r>
              <a:rPr lang="ru-RU" sz="2600" b="1" dirty="0" err="1"/>
              <a:t>компреси</a:t>
            </a:r>
            <a:r>
              <a:rPr lang="ru-RU" sz="2600" dirty="0"/>
              <a:t> — </a:t>
            </a:r>
            <a:r>
              <a:rPr lang="ru-RU" sz="2600" dirty="0" err="1"/>
              <a:t>негайно</a:t>
            </a:r>
            <a:r>
              <a:rPr lang="ru-RU" sz="2600" dirty="0"/>
              <a:t> </a:t>
            </a:r>
            <a:r>
              <a:rPr lang="ru-RU" sz="2600" dirty="0" err="1"/>
              <a:t>після</a:t>
            </a:r>
            <a:r>
              <a:rPr lang="ru-RU" sz="2600" dirty="0"/>
              <a:t> </a:t>
            </a:r>
            <a:r>
              <a:rPr lang="ru-RU" sz="2600" dirty="0" err="1"/>
              <a:t>екстравазації</a:t>
            </a:r>
            <a:r>
              <a:rPr lang="ru-RU" sz="2600" dirty="0"/>
              <a:t> (на 30–60 </a:t>
            </a:r>
            <a:r>
              <a:rPr lang="ru-RU" sz="2600" dirty="0" err="1"/>
              <a:t>хв</a:t>
            </a:r>
            <a:r>
              <a:rPr lang="ru-RU" sz="2600" dirty="0"/>
              <a:t>), </a:t>
            </a:r>
            <a:r>
              <a:rPr lang="ru-RU" sz="2600" dirty="0" err="1"/>
              <a:t>потім</a:t>
            </a:r>
            <a:r>
              <a:rPr lang="ru-RU" sz="2600" dirty="0"/>
              <a:t> на 15–20 </a:t>
            </a:r>
            <a:r>
              <a:rPr lang="ru-RU" sz="2600" dirty="0" err="1"/>
              <a:t>хв</a:t>
            </a:r>
            <a:r>
              <a:rPr lang="ru-RU" sz="2600" dirty="0"/>
              <a:t> </a:t>
            </a:r>
            <a:r>
              <a:rPr lang="ru-RU" sz="2600" dirty="0" err="1"/>
              <a:t>мін</a:t>
            </a:r>
            <a:r>
              <a:rPr lang="ru-RU" sz="2600" dirty="0"/>
              <a:t>. 4 × на добу (</a:t>
            </a:r>
            <a:r>
              <a:rPr lang="ru-RU" sz="2600" dirty="0" err="1"/>
              <a:t>або</a:t>
            </a:r>
            <a:r>
              <a:rPr lang="ru-RU" sz="2600" dirty="0"/>
              <a:t> </a:t>
            </a:r>
            <a:r>
              <a:rPr lang="ru-RU" sz="2600" dirty="0" err="1"/>
              <a:t>частіше</a:t>
            </a:r>
            <a:r>
              <a:rPr lang="ru-RU" sz="2600" dirty="0"/>
              <a:t>) </a:t>
            </a:r>
            <a:r>
              <a:rPr lang="ru-RU" sz="2600" dirty="0" err="1"/>
              <a:t>впродовж</a:t>
            </a:r>
            <a:r>
              <a:rPr lang="ru-RU" sz="2600" dirty="0"/>
              <a:t> 24–48 год;</a:t>
            </a:r>
          </a:p>
          <a:p>
            <a:pPr marL="0" indent="0">
              <a:buNone/>
            </a:pPr>
            <a:r>
              <a:rPr lang="ru-RU" sz="2600" dirty="0"/>
              <a:t>2) </a:t>
            </a:r>
            <a:r>
              <a:rPr lang="ru-RU" sz="2600" b="1" dirty="0" err="1"/>
              <a:t>гіалуронідаза</a:t>
            </a:r>
            <a:r>
              <a:rPr lang="ru-RU" sz="2600" dirty="0"/>
              <a:t> — 150 ОД </a:t>
            </a:r>
            <a:r>
              <a:rPr lang="ru-RU" sz="2600" dirty="0" err="1"/>
              <a:t>розчинити</a:t>
            </a:r>
            <a:r>
              <a:rPr lang="ru-RU" sz="2600" dirty="0"/>
              <a:t> у 1 мл 0,9 % </a:t>
            </a:r>
            <a:r>
              <a:rPr lang="en" sz="2600" dirty="0"/>
              <a:t>NaCl (</a:t>
            </a:r>
            <a:r>
              <a:rPr lang="ru-RU" sz="2600" dirty="0" err="1"/>
              <a:t>всього</a:t>
            </a:r>
            <a:r>
              <a:rPr lang="ru-RU" sz="2600" dirty="0"/>
              <a:t> </a:t>
            </a:r>
            <a:r>
              <a:rPr lang="ru-RU" sz="2600" dirty="0" err="1"/>
              <a:t>приготуйте</a:t>
            </a:r>
            <a:r>
              <a:rPr lang="ru-RU" sz="2600" dirty="0"/>
              <a:t> 1–6 мл); ≈0,5–1 мл ввести через катетер до </a:t>
            </a:r>
            <a:r>
              <a:rPr lang="ru-RU" sz="2600" dirty="0" err="1"/>
              <a:t>судини</a:t>
            </a:r>
            <a:r>
              <a:rPr lang="ru-RU" sz="2600" dirty="0"/>
              <a:t>, а </a:t>
            </a:r>
            <a:r>
              <a:rPr lang="ru-RU" sz="2600" dirty="0" err="1"/>
              <a:t>розчином</a:t>
            </a:r>
            <a:r>
              <a:rPr lang="ru-RU" sz="2600" dirty="0"/>
              <a:t>, </a:t>
            </a:r>
            <a:r>
              <a:rPr lang="ru-RU" sz="2600" dirty="0" err="1"/>
              <a:t>що</a:t>
            </a:r>
            <a:r>
              <a:rPr lang="ru-RU" sz="2600" dirty="0"/>
              <a:t> </a:t>
            </a:r>
            <a:r>
              <a:rPr lang="ru-RU" sz="2600" dirty="0" err="1"/>
              <a:t>залишився</a:t>
            </a:r>
            <a:r>
              <a:rPr lang="ru-RU" sz="2600" dirty="0"/>
              <a:t>, обколоти у 3–5 </a:t>
            </a:r>
            <a:r>
              <a:rPr lang="ru-RU" sz="2600" dirty="0" err="1"/>
              <a:t>місцях</a:t>
            </a:r>
            <a:r>
              <a:rPr lang="ru-RU" sz="2600" dirty="0"/>
              <a:t> п/ш </a:t>
            </a:r>
            <a:r>
              <a:rPr lang="ru-RU" sz="2600" dirty="0" err="1"/>
              <a:t>ділянку</a:t>
            </a:r>
            <a:r>
              <a:rPr lang="ru-RU" sz="2600" dirty="0"/>
              <a:t> </a:t>
            </a:r>
            <a:r>
              <a:rPr lang="ru-RU" sz="2600" dirty="0" err="1"/>
              <a:t>екстравазаціі</a:t>
            </a:r>
            <a:r>
              <a:rPr lang="ru-RU" sz="2600" dirty="0"/>
              <a:t>.</a:t>
            </a:r>
          </a:p>
          <a:p>
            <a:pPr marL="0" indent="0">
              <a:buNone/>
            </a:pPr>
            <a:r>
              <a:rPr lang="ru-RU" sz="2600" dirty="0"/>
              <a:t>3) 2 мл </a:t>
            </a:r>
            <a:r>
              <a:rPr lang="ru-RU" sz="2600" dirty="0" err="1"/>
              <a:t>розчину</a:t>
            </a:r>
            <a:r>
              <a:rPr lang="ru-RU" sz="2600" dirty="0"/>
              <a:t> </a:t>
            </a:r>
            <a:r>
              <a:rPr lang="ru-RU" sz="2600" b="1" dirty="0" err="1"/>
              <a:t>тіосульфату</a:t>
            </a:r>
            <a:r>
              <a:rPr lang="ru-RU" sz="2600" b="1" dirty="0"/>
              <a:t> </a:t>
            </a:r>
            <a:r>
              <a:rPr lang="ru-RU" sz="2600" b="1" dirty="0" err="1"/>
              <a:t>натрію</a:t>
            </a:r>
            <a:r>
              <a:rPr lang="ru-RU" sz="2600" dirty="0"/>
              <a:t> (4 мл 10 % </a:t>
            </a:r>
            <a:r>
              <a:rPr lang="ru-RU" sz="2600" dirty="0" err="1"/>
              <a:t>тіосульфату</a:t>
            </a:r>
            <a:r>
              <a:rPr lang="ru-RU" sz="2600" dirty="0"/>
              <a:t> </a:t>
            </a:r>
            <a:r>
              <a:rPr lang="ru-RU" sz="2600" dirty="0" err="1"/>
              <a:t>натрію</a:t>
            </a:r>
            <a:r>
              <a:rPr lang="ru-RU" sz="2600" dirty="0"/>
              <a:t> і 6 мл води для </a:t>
            </a:r>
            <a:r>
              <a:rPr lang="ru-RU" sz="2600" dirty="0" err="1"/>
              <a:t>ін’єкцій</a:t>
            </a:r>
            <a:r>
              <a:rPr lang="ru-RU" sz="2600" dirty="0"/>
              <a:t>) </a:t>
            </a:r>
            <a:r>
              <a:rPr lang="ru-RU" sz="2600" dirty="0" err="1"/>
              <a:t>введіть</a:t>
            </a:r>
            <a:r>
              <a:rPr lang="ru-RU" sz="2600" dirty="0"/>
              <a:t> п/ш у </a:t>
            </a:r>
            <a:r>
              <a:rPr lang="ru-RU" sz="2600" dirty="0" err="1"/>
              <a:t>місце</a:t>
            </a:r>
            <a:r>
              <a:rPr lang="ru-RU" sz="2600" dirty="0"/>
              <a:t> </a:t>
            </a:r>
            <a:r>
              <a:rPr lang="ru-RU" sz="2600" dirty="0" err="1"/>
              <a:t>екстравазації</a:t>
            </a:r>
            <a:r>
              <a:rPr lang="ru-RU" sz="2600" dirty="0"/>
              <a:t> (ЦИСПЛАТИН).</a:t>
            </a:r>
          </a:p>
          <a:p>
            <a:pPr marL="0" indent="0">
              <a:buNone/>
            </a:pPr>
            <a:r>
              <a:rPr lang="ru-RU" sz="2600" b="1" dirty="0"/>
              <a:t>3. </a:t>
            </a:r>
            <a:r>
              <a:rPr lang="ru-RU" sz="2600" b="1" dirty="0" err="1"/>
              <a:t>Неопікаючі</a:t>
            </a:r>
            <a:r>
              <a:rPr lang="ru-RU" sz="2600" b="1" dirty="0"/>
              <a:t> </a:t>
            </a:r>
            <a:r>
              <a:rPr lang="ru-RU" sz="2600" b="1" dirty="0" err="1"/>
              <a:t>препарати</a:t>
            </a:r>
            <a:r>
              <a:rPr lang="ru-RU" sz="2600" b="1" dirty="0"/>
              <a:t>: </a:t>
            </a:r>
            <a:r>
              <a:rPr lang="ru-RU" sz="2600" b="1" dirty="0" err="1"/>
              <a:t>сухі</a:t>
            </a:r>
            <a:r>
              <a:rPr lang="ru-RU" sz="2600" b="1" dirty="0"/>
              <a:t> </a:t>
            </a:r>
            <a:r>
              <a:rPr lang="ru-RU" sz="2600" b="1" dirty="0" err="1"/>
              <a:t>холодні</a:t>
            </a:r>
            <a:r>
              <a:rPr lang="ru-RU" sz="2600" b="1" dirty="0"/>
              <a:t> </a:t>
            </a:r>
            <a:r>
              <a:rPr lang="ru-RU" sz="2600" b="1" dirty="0" err="1"/>
              <a:t>компреси</a:t>
            </a:r>
            <a:r>
              <a:rPr lang="ru-RU" sz="2600" b="1" dirty="0"/>
              <a:t>.</a:t>
            </a:r>
            <a:endParaRPr lang="ru-RU" sz="2600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8828647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18739-40B7-024E-A4FF-AF626F1ED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sz="4400" b="1" dirty="0"/>
              <a:t>Дякую)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3D3811-8B3A-8B4B-8BEE-B016F5DC7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7" y="2362868"/>
            <a:ext cx="6087978" cy="3416300"/>
          </a:xfrm>
        </p:spPr>
        <p:txBody>
          <a:bodyPr>
            <a:noAutofit/>
          </a:bodyPr>
          <a:lstStyle/>
          <a:p>
            <a:r>
              <a:rPr lang="ru-RU" sz="2200" dirty="0" err="1"/>
              <a:t>Людство</a:t>
            </a:r>
            <a:r>
              <a:rPr lang="ru-RU" sz="2200" dirty="0"/>
              <a:t> в людях - як дерево: у </a:t>
            </a:r>
            <a:r>
              <a:rPr lang="ru-RU" sz="2200" dirty="0" err="1"/>
              <a:t>комусь</a:t>
            </a:r>
            <a:r>
              <a:rPr lang="ru-RU" sz="2200" dirty="0"/>
              <a:t> </a:t>
            </a:r>
            <a:r>
              <a:rPr lang="ru-RU" sz="2200" dirty="0" err="1"/>
              <a:t>воно</a:t>
            </a:r>
            <a:r>
              <a:rPr lang="ru-RU" sz="2200" dirty="0"/>
              <a:t> </a:t>
            </a:r>
            <a:r>
              <a:rPr lang="ru-RU" sz="2200" dirty="0" err="1"/>
              <a:t>розрослося</a:t>
            </a:r>
            <a:r>
              <a:rPr lang="ru-RU" sz="2200" dirty="0"/>
              <a:t> </a:t>
            </a:r>
            <a:r>
              <a:rPr lang="ru-RU" sz="2200" dirty="0" err="1"/>
              <a:t>гілками</a:t>
            </a:r>
            <a:r>
              <a:rPr lang="ru-RU" sz="2200" dirty="0"/>
              <a:t>, </a:t>
            </a:r>
            <a:r>
              <a:rPr lang="ru-RU" sz="2200" dirty="0" err="1"/>
              <a:t>цвіте</a:t>
            </a:r>
            <a:r>
              <a:rPr lang="ru-RU" sz="2200" dirty="0"/>
              <a:t> і </a:t>
            </a:r>
            <a:r>
              <a:rPr lang="ru-RU" sz="2200" dirty="0" err="1"/>
              <a:t>пахне</a:t>
            </a:r>
            <a:r>
              <a:rPr lang="ru-RU" sz="2200" dirty="0"/>
              <a:t>, у </a:t>
            </a:r>
            <a:r>
              <a:rPr lang="ru-RU" sz="2200" dirty="0" err="1"/>
              <a:t>комусь</a:t>
            </a:r>
            <a:r>
              <a:rPr lang="ru-RU" sz="2200" dirty="0"/>
              <a:t> </a:t>
            </a:r>
            <a:r>
              <a:rPr lang="ru-RU" sz="2200" dirty="0" err="1"/>
              <a:t>паросток</a:t>
            </a:r>
            <a:r>
              <a:rPr lang="ru-RU" sz="2200" dirty="0"/>
              <a:t> </a:t>
            </a:r>
            <a:r>
              <a:rPr lang="ru-RU" sz="2200" dirty="0" err="1"/>
              <a:t>людяності</a:t>
            </a:r>
            <a:r>
              <a:rPr lang="ru-RU" sz="2200" dirty="0"/>
              <a:t> </a:t>
            </a:r>
            <a:r>
              <a:rPr lang="ru-RU" sz="2200" dirty="0" err="1"/>
              <a:t>ледве</a:t>
            </a:r>
            <a:r>
              <a:rPr lang="ru-RU" sz="2200" dirty="0"/>
              <a:t> </a:t>
            </a:r>
            <a:r>
              <a:rPr lang="ru-RU" sz="2200" dirty="0" err="1"/>
              <a:t>проклюнувся</a:t>
            </a:r>
            <a:r>
              <a:rPr lang="ru-RU" sz="2200" dirty="0"/>
              <a:t>, </a:t>
            </a:r>
            <a:r>
              <a:rPr lang="ru-RU" sz="2200" dirty="0" err="1"/>
              <a:t>хтось</a:t>
            </a:r>
            <a:r>
              <a:rPr lang="ru-RU" sz="2200" dirty="0"/>
              <a:t> </a:t>
            </a:r>
            <a:r>
              <a:rPr lang="ru-RU" sz="2200" dirty="0" err="1"/>
              <a:t>зумів</a:t>
            </a:r>
            <a:r>
              <a:rPr lang="ru-RU" sz="2200" dirty="0"/>
              <a:t> </a:t>
            </a:r>
            <a:r>
              <a:rPr lang="ru-RU" sz="2200" dirty="0" err="1"/>
              <a:t>виростити</a:t>
            </a:r>
            <a:r>
              <a:rPr lang="ru-RU" sz="2200" dirty="0"/>
              <a:t> 2-3 </a:t>
            </a:r>
            <a:r>
              <a:rPr lang="ru-RU" sz="2200" dirty="0" err="1"/>
              <a:t>гілочки</a:t>
            </a:r>
            <a:r>
              <a:rPr lang="ru-RU" sz="2200" dirty="0"/>
              <a:t>, а в </a:t>
            </a:r>
            <a:r>
              <a:rPr lang="ru-RU" sz="2200" dirty="0" err="1"/>
              <a:t>когось</a:t>
            </a:r>
            <a:r>
              <a:rPr lang="ru-RU" sz="2200" dirty="0"/>
              <a:t> одна </a:t>
            </a:r>
            <a:r>
              <a:rPr lang="ru-RU" sz="2200" dirty="0" err="1"/>
              <a:t>потужна</a:t>
            </a:r>
            <a:r>
              <a:rPr lang="ru-RU" sz="2200" dirty="0"/>
              <a:t> </a:t>
            </a:r>
            <a:r>
              <a:rPr lang="ru-RU" sz="2200" dirty="0" err="1"/>
              <a:t>гілка</a:t>
            </a:r>
            <a:r>
              <a:rPr lang="ru-RU" sz="2200" dirty="0"/>
              <a:t>.</a:t>
            </a:r>
          </a:p>
          <a:p>
            <a:r>
              <a:rPr lang="ru-RU" sz="2200" dirty="0"/>
              <a:t>Люди ж </a:t>
            </a:r>
            <a:r>
              <a:rPr lang="ru-RU" sz="2200" dirty="0" err="1"/>
              <a:t>із</a:t>
            </a:r>
            <a:r>
              <a:rPr lang="ru-RU" sz="2200" dirty="0"/>
              <a:t> </a:t>
            </a:r>
            <a:r>
              <a:rPr lang="ru-RU" sz="2200" dirty="0" err="1"/>
              <a:t>пишно</a:t>
            </a:r>
            <a:r>
              <a:rPr lang="ru-RU" sz="2200" dirty="0"/>
              <a:t> </a:t>
            </a:r>
            <a:r>
              <a:rPr lang="ru-RU" sz="2200" dirty="0" err="1"/>
              <a:t>розвиненою</a:t>
            </a:r>
            <a:r>
              <a:rPr lang="ru-RU" sz="2200" dirty="0"/>
              <a:t> </a:t>
            </a:r>
            <a:r>
              <a:rPr lang="ru-RU" sz="2200" dirty="0" err="1"/>
              <a:t>гіллястістю</a:t>
            </a:r>
            <a:r>
              <a:rPr lang="ru-RU" sz="2200" dirty="0"/>
              <a:t> та кронами </a:t>
            </a:r>
            <a:r>
              <a:rPr lang="ru-RU" sz="2200" dirty="0" err="1"/>
              <a:t>людяності</a:t>
            </a:r>
            <a:r>
              <a:rPr lang="ru-RU" sz="2200" dirty="0"/>
              <a:t>, не </a:t>
            </a:r>
            <a:r>
              <a:rPr lang="ru-RU" sz="2200" dirty="0" err="1"/>
              <a:t>вміщуються</a:t>
            </a:r>
            <a:r>
              <a:rPr lang="ru-RU" sz="2200" dirty="0"/>
              <a:t> у </a:t>
            </a:r>
            <a:r>
              <a:rPr lang="ru-RU" sz="2200" dirty="0" err="1"/>
              <a:t>ті</a:t>
            </a:r>
            <a:r>
              <a:rPr lang="ru-RU" sz="2200" dirty="0"/>
              <a:t> </a:t>
            </a:r>
            <a:r>
              <a:rPr lang="ru-RU" sz="2200" dirty="0" err="1"/>
              <a:t>вузькі</a:t>
            </a:r>
            <a:r>
              <a:rPr lang="ru-RU" sz="2200" dirty="0"/>
              <a:t> рамки, </a:t>
            </a:r>
            <a:r>
              <a:rPr lang="ru-RU" sz="2200" dirty="0" err="1"/>
              <a:t>які</a:t>
            </a:r>
            <a:r>
              <a:rPr lang="ru-RU" sz="2200" dirty="0"/>
              <a:t> </a:t>
            </a:r>
            <a:r>
              <a:rPr lang="ru-RU" sz="2200" dirty="0" err="1"/>
              <a:t>їм</a:t>
            </a:r>
            <a:r>
              <a:rPr lang="ru-RU" sz="2200" dirty="0"/>
              <a:t> </a:t>
            </a:r>
            <a:r>
              <a:rPr lang="ru-RU" sz="2200" dirty="0" err="1"/>
              <a:t>запропоновані</a:t>
            </a:r>
            <a:r>
              <a:rPr lang="ru-RU" sz="2200" dirty="0"/>
              <a:t>, т.к. вони в рази </a:t>
            </a:r>
            <a:r>
              <a:rPr lang="ru-RU" sz="2200" dirty="0" err="1"/>
              <a:t>більші</a:t>
            </a:r>
            <a:r>
              <a:rPr lang="ru-RU" sz="2200" dirty="0"/>
              <a:t> за </a:t>
            </a:r>
            <a:r>
              <a:rPr lang="ru-RU" sz="2200" dirty="0" err="1"/>
              <a:t>запропонований</a:t>
            </a:r>
            <a:r>
              <a:rPr lang="ru-RU" sz="2200" dirty="0"/>
              <a:t> ним простор.</a:t>
            </a:r>
            <a:endParaRPr lang="ru-UA" sz="2200" dirty="0"/>
          </a:p>
        </p:txBody>
      </p:sp>
      <p:pic>
        <p:nvPicPr>
          <p:cNvPr id="1030" name="Picture 6" descr="Дерево Жизни. Густав Климт">
            <a:hlinkClick r:id="rId2"/>
            <a:extLst>
              <a:ext uri="{FF2B5EF4-FFF2-40B4-BE49-F238E27FC236}">
                <a16:creationId xmlns:a16="http://schemas.microsoft.com/office/drawing/2014/main" id="{3375B31A-932F-2A77-517F-19E1A2F7A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403" y="2511560"/>
            <a:ext cx="5149270" cy="337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848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{02F66F92-D70A-D042-AE52-372B03EB0186}tf10001076</Template>
  <TotalTime>5846</TotalTime>
  <Words>4037</Words>
  <Application>Microsoft Macintosh PowerPoint</Application>
  <PresentationFormat>Широкоэкранный</PresentationFormat>
  <Paragraphs>304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7" baseType="lpstr">
      <vt:lpstr>Arial</vt:lpstr>
      <vt:lpstr>Century Gothic</vt:lpstr>
      <vt:lpstr>Roboto</vt:lpstr>
      <vt:lpstr>Wingdings 3</vt:lpstr>
      <vt:lpstr>Совет директоров</vt:lpstr>
      <vt:lpstr>Ураження шкіри у онкологічних хворих</vt:lpstr>
      <vt:lpstr>УРАЖЕННЯ ШКІРИ ПІД ЧАС ТЕРАПІЇ РАКУ</vt:lpstr>
      <vt:lpstr>Найбільш частими шкірними ускладненнями протипухлинної терапії є: </vt:lpstr>
      <vt:lpstr>ШКІРНИЙ ВИСИП</vt:lpstr>
      <vt:lpstr>Ризик винекнення уражень шкіри</vt:lpstr>
      <vt:lpstr>ДЕРМАТОЛОГИЧЕСКАЯ ТОКСИЧНОСТЬ </vt:lpstr>
      <vt:lpstr>Тяжкість шкірних ушкоджень</vt:lpstr>
      <vt:lpstr>ВУГРОВИЙ ВИСИП</vt:lpstr>
      <vt:lpstr>ВУГРОВИЙ ВИСИП</vt:lpstr>
      <vt:lpstr>ТРІЩИНИ НА ШКІРІ</vt:lpstr>
      <vt:lpstr>ПОШКОДЖЕННЯ НІГТІВ</vt:lpstr>
      <vt:lpstr>ЛІКУВАННЯ ПОШКОДЖЕННЯ НІГТІВ</vt:lpstr>
      <vt:lpstr>КСЕРОЗ </vt:lpstr>
      <vt:lpstr>ЛІКУВАННЯ КСЕРОЗУ</vt:lpstr>
      <vt:lpstr>ГІПЕР-АБО ГІПОПІГМЕНТАЦІЯ ШКІРИ</vt:lpstr>
      <vt:lpstr>СВЕРБЛЯЧКА</vt:lpstr>
      <vt:lpstr>ПРИЧИНИ СВЕРБЕЖУ</vt:lpstr>
      <vt:lpstr>ЛІКУВАННЯ СВЕРБЕЖУ</vt:lpstr>
      <vt:lpstr>Долонно-підошовний синдром (hand-foot skin reaction, HFSR)</vt:lpstr>
      <vt:lpstr>Долонно-підошовний синдром (hand-foot skin reaction, HFSR)</vt:lpstr>
      <vt:lpstr>Capecitabin-induced hand-foot syndrome</vt:lpstr>
      <vt:lpstr>Презентация PowerPoint</vt:lpstr>
      <vt:lpstr>Лікування Hand-foot синдрому</vt:lpstr>
      <vt:lpstr>Профілактика Hand-foot синдрому</vt:lpstr>
      <vt:lpstr>АЛОПЕЦІЯ</vt:lpstr>
      <vt:lpstr>АЛОПЕЦІЯ</vt:lpstr>
      <vt:lpstr>Причини алопеції - хіміотерапія і променева терапія </vt:lpstr>
      <vt:lpstr>Профілактика алопеції</vt:lpstr>
      <vt:lpstr>АЛОПЕЦІЯ … РЕКОМЕНДАЦІЇ</vt:lpstr>
      <vt:lpstr>Презентация PowerPoint</vt:lpstr>
      <vt:lpstr>ТАТУАЖ – ЯКІСТЬ ЖИТТЯ</vt:lpstr>
      <vt:lpstr>АЛОПЕЦІЯ … ПЕРСПЕКТИВИ</vt:lpstr>
      <vt:lpstr>ШКІРНА ТОКСИЧНІСТЬ ПІД ЧАС ПРОМЕНЕВОЇ ТЕРАПІЇ </vt:lpstr>
      <vt:lpstr>Контроль за ранніми стадіями радіаційної шкірної токсичності  </vt:lpstr>
      <vt:lpstr>ЕКСТРАВАЗАЦІЯ</vt:lpstr>
      <vt:lpstr>ЕКСТРАВАЗАЦІЯ</vt:lpstr>
      <vt:lpstr>Екстравазація</vt:lpstr>
      <vt:lpstr>Факторі ризику розвитку токсичного флебіту та екстравазації</vt:lpstr>
      <vt:lpstr>Факторі ризику розвитку токсичного флебіту та екстравазації</vt:lpstr>
      <vt:lpstr>Факторі ризику розвитку токсичного флебіту та екстравазації</vt:lpstr>
      <vt:lpstr>Цитостатичні препарати та екстравазація</vt:lpstr>
      <vt:lpstr>Фактор пацієнта</vt:lpstr>
      <vt:lpstr>Ліки, що підвищують ризик місцевих ускладень цитостатиків</vt:lpstr>
      <vt:lpstr>Токсичний флебіт</vt:lpstr>
      <vt:lpstr>Симптоми екстравазації цитостатику: </vt:lpstr>
      <vt:lpstr>Екстравазація II ступеня  (схема хіміотерапії – paclitaxel weekly)</vt:lpstr>
      <vt:lpstr>Екстравазація III ступеня  (схема хіміотерапії - FAC) </vt:lpstr>
      <vt:lpstr>Екстравазація IV ступеня  (схема хіміотерапії - СНОР) </vt:lpstr>
      <vt:lpstr>Алгоритм дії у разі екстравазації</vt:lpstr>
      <vt:lpstr>Цитостатики підрозділяються на: </vt:lpstr>
      <vt:lpstr>Специфічне лікування</vt:lpstr>
      <vt:lpstr>Дякую)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18</cp:revision>
  <dcterms:created xsi:type="dcterms:W3CDTF">2022-04-14T20:58:49Z</dcterms:created>
  <dcterms:modified xsi:type="dcterms:W3CDTF">2022-04-28T15:49:54Z</dcterms:modified>
</cp:coreProperties>
</file>