
<file path=[Content_Types].xml><?xml version="1.0" encoding="utf-8"?>
<Types xmlns="http://schemas.openxmlformats.org/package/2006/content-types">
  <Default Extension="jpeg" ContentType="image/jpeg"/>
  <Default Extension="jpg" ContentType="image/jpeg"/>
  <Default Extension="jpg!d" ContentType="image/jpeg"/>
  <Default Extension="php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0"/>
  </p:notesMasterIdLst>
  <p:sldIdLst>
    <p:sldId id="256" r:id="rId2"/>
    <p:sldId id="257" r:id="rId3"/>
    <p:sldId id="258" r:id="rId4"/>
    <p:sldId id="259" r:id="rId5"/>
    <p:sldId id="260" r:id="rId6"/>
    <p:sldId id="845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846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888" r:id="rId26"/>
    <p:sldId id="288" r:id="rId27"/>
    <p:sldId id="290" r:id="rId28"/>
    <p:sldId id="291" r:id="rId29"/>
    <p:sldId id="889" r:id="rId30"/>
    <p:sldId id="823" r:id="rId31"/>
    <p:sldId id="825" r:id="rId32"/>
    <p:sldId id="890" r:id="rId33"/>
    <p:sldId id="829" r:id="rId34"/>
    <p:sldId id="830" r:id="rId35"/>
    <p:sldId id="834" r:id="rId36"/>
    <p:sldId id="844" r:id="rId37"/>
    <p:sldId id="838" r:id="rId38"/>
    <p:sldId id="839" r:id="rId39"/>
    <p:sldId id="860" r:id="rId40"/>
    <p:sldId id="861" r:id="rId41"/>
    <p:sldId id="862" r:id="rId42"/>
    <p:sldId id="840" r:id="rId43"/>
    <p:sldId id="863" r:id="rId44"/>
    <p:sldId id="864" r:id="rId45"/>
    <p:sldId id="865" r:id="rId46"/>
    <p:sldId id="867" r:id="rId47"/>
    <p:sldId id="868" r:id="rId48"/>
    <p:sldId id="891" r:id="rId49"/>
    <p:sldId id="869" r:id="rId50"/>
    <p:sldId id="870" r:id="rId51"/>
    <p:sldId id="871" r:id="rId52"/>
    <p:sldId id="872" r:id="rId53"/>
    <p:sldId id="874" r:id="rId54"/>
    <p:sldId id="875" r:id="rId55"/>
    <p:sldId id="873" r:id="rId56"/>
    <p:sldId id="876" r:id="rId57"/>
    <p:sldId id="866" r:id="rId58"/>
    <p:sldId id="847" r:id="rId59"/>
    <p:sldId id="848" r:id="rId60"/>
    <p:sldId id="849" r:id="rId61"/>
    <p:sldId id="850" r:id="rId62"/>
    <p:sldId id="851" r:id="rId63"/>
    <p:sldId id="852" r:id="rId64"/>
    <p:sldId id="853" r:id="rId65"/>
    <p:sldId id="855" r:id="rId66"/>
    <p:sldId id="856" r:id="rId67"/>
    <p:sldId id="854" r:id="rId68"/>
    <p:sldId id="857" r:id="rId69"/>
    <p:sldId id="858" r:id="rId70"/>
    <p:sldId id="842" r:id="rId71"/>
    <p:sldId id="843" r:id="rId72"/>
    <p:sldId id="295" r:id="rId73"/>
    <p:sldId id="859" r:id="rId74"/>
    <p:sldId id="298" r:id="rId75"/>
    <p:sldId id="299" r:id="rId76"/>
    <p:sldId id="300" r:id="rId77"/>
    <p:sldId id="301" r:id="rId78"/>
    <p:sldId id="877" r:id="rId79"/>
    <p:sldId id="878" r:id="rId80"/>
    <p:sldId id="879" r:id="rId81"/>
    <p:sldId id="880" r:id="rId82"/>
    <p:sldId id="881" r:id="rId83"/>
    <p:sldId id="882" r:id="rId84"/>
    <p:sldId id="883" r:id="rId85"/>
    <p:sldId id="884" r:id="rId86"/>
    <p:sldId id="885" r:id="rId87"/>
    <p:sldId id="886" r:id="rId88"/>
    <p:sldId id="887" r:id="rId89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63"/>
    <p:restoredTop sz="94643"/>
  </p:normalViewPr>
  <p:slideViewPr>
    <p:cSldViewPr snapToGrid="0" snapToObjects="1">
      <p:cViewPr varScale="1">
        <p:scale>
          <a:sx n="105" d="100"/>
          <a:sy n="105" d="100"/>
        </p:scale>
        <p:origin x="1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4F18-FB40-9739-129D061BB7F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4F18-FB40-9739-129D061BB7F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4F18-FB40-9739-129D061BB7F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4F18-FB40-9739-129D061BB7FD}"/>
              </c:ext>
            </c:extLst>
          </c:dPt>
          <c:dLbls>
            <c:dLbl>
              <c:idx val="0"/>
              <c:layout>
                <c:manualLayout>
                  <c:x val="-0.18987048187636493"/>
                  <c:y val="0.1541382943259069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/>
                      <a:t>образ жизни
</a:t>
                    </a:r>
                    <a:fld id="{5E0F30B1-9079-4394-BFF7-52FD32C26BAD}" type="PERCENTAGE">
                      <a:rPr lang="en-US" baseline="0"/>
                      <a:pPr>
                        <a:defRPr/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4563723939639"/>
                      <c:h val="0.24423679868567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F18-FB40-9739-129D061BB7FD}"/>
                </c:ext>
              </c:extLst>
            </c:dLbl>
            <c:dLbl>
              <c:idx val="1"/>
              <c:layout>
                <c:manualLayout>
                  <c:x val="-1.5576325897947592E-3"/>
                  <c:y val="-0.3540946421533364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F18-FB40-9739-129D061BB7FD}"/>
                </c:ext>
              </c:extLst>
            </c:dLbl>
            <c:dLbl>
              <c:idx val="2"/>
              <c:layout>
                <c:manualLayout>
                  <c:x val="0.19960489206507348"/>
                  <c:y val="0.1359125965456660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/>
                      <a:t>заболевания печени
</a:t>
                    </a:r>
                    <a:fld id="{DB7F8D4D-27C7-42BD-8226-28F5569402C2}" type="PERCENTAGE">
                      <a:rPr lang="en-US"/>
                      <a:pPr>
                        <a:defRPr/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062518349032213"/>
                      <c:h val="0.2242398369466602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F18-FB40-9739-129D061BB7FD}"/>
                </c:ext>
              </c:extLst>
            </c:dLbl>
            <c:dLbl>
              <c:idx val="3"/>
              <c:dLblPos val="inEnd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F18-FB40-9739-129D061BB7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3"/>
                <c:pt idx="0">
                  <c:v>ораз жизни</c:v>
                </c:pt>
                <c:pt idx="1">
                  <c:v>любое заболевание </c:v>
                </c:pt>
                <c:pt idx="2">
                  <c:v>заболевание печени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27</c:v>
                </c:pt>
                <c:pt idx="1">
                  <c:v>46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F18-FB40-9739-129D061BB7F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1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UA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3606647438538662E-2"/>
          <c:w val="0.96015856719142145"/>
          <c:h val="0.87126124502128832"/>
        </c:manualLayout>
      </c:layout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BB32-0C45-8C8A-046857295E0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BB32-0C45-8C8A-046857295E0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BB32-0C45-8C8A-046857295E0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BB32-0C45-8C8A-046857295E0C}"/>
              </c:ext>
            </c:extLst>
          </c:dPt>
          <c:dLbls>
            <c:dLbl>
              <c:idx val="0"/>
              <c:layout>
                <c:manualLayout>
                  <c:x val="-0.12654844101132387"/>
                  <c:y val="4.109633358687330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/>
                      <a:t>Не</a:t>
                    </a:r>
                    <a:r>
                      <a:rPr lang="ru-RU" baseline="0" dirty="0"/>
                      <a:t> </a:t>
                    </a:r>
                    <a:r>
                      <a:rPr lang="ru-RU" dirty="0"/>
                      <a:t>жалуются</a:t>
                    </a:r>
                    <a:r>
                      <a:rPr lang="ru-RU" baseline="0" dirty="0"/>
                      <a:t> </a:t>
                    </a:r>
                  </a:p>
                  <a:p>
                    <a:pPr>
                      <a:defRPr/>
                    </a:pPr>
                    <a:r>
                      <a:rPr lang="ru-RU" baseline="0" dirty="0"/>
                      <a:t>6%</a:t>
                    </a:r>
                    <a:endParaRPr lang="ru-RU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33895600027542866"/>
                      <c:h val="0.2321606845649714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BB32-0C45-8C8A-046857295E0C}"/>
                </c:ext>
              </c:extLst>
            </c:dLbl>
            <c:dLbl>
              <c:idx val="1"/>
              <c:layout>
                <c:manualLayout>
                  <c:x val="-0.21802434774196536"/>
                  <c:y val="-1.986570704474327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32-0C45-8C8A-046857295E0C}"/>
                </c:ext>
              </c:extLst>
            </c:dLbl>
            <c:dLbl>
              <c:idx val="2"/>
              <c:layout>
                <c:manualLayout>
                  <c:x val="0.24722559034696143"/>
                  <c:y val="-6.685155622897444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каждый десятый</a:t>
                    </a:r>
                    <a:r>
                      <a:rPr lang="ru-RU" baseline="0" dirty="0"/>
                      <a:t>
</a:t>
                    </a:r>
                    <a:fld id="{D8FC8CCF-0663-4CD8-B687-ED105ABB238A}" type="PERCENTAGE">
                      <a:rPr lang="en-US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B32-0C45-8C8A-046857295E0C}"/>
                </c:ext>
              </c:extLst>
            </c:dLbl>
            <c:dLbl>
              <c:idx val="3"/>
              <c:dLblPos val="inEnd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B32-0C45-8C8A-046857295E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3"/>
                <c:pt idx="0">
                  <c:v>не жалуются</c:v>
                </c:pt>
                <c:pt idx="1">
                  <c:v>каждый второй</c:v>
                </c:pt>
                <c:pt idx="2">
                  <c:v>каждый дестяый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6</c:v>
                </c:pt>
                <c:pt idx="1">
                  <c:v>39</c:v>
                </c:pt>
                <c:pt idx="2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B32-0C45-8C8A-046857295E0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1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UA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110204166407045E-2"/>
          <c:y val="2.8012854150302857E-2"/>
          <c:w val="0.97098469271190313"/>
          <c:h val="0.86767742338208675"/>
        </c:manualLayout>
      </c:layout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159E-463D-B7B1-8D8ACFC5A9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159E-463D-B7B1-8D8ACFC5A9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159E-463D-B7B1-8D8ACFC5A9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159E-463D-B7B1-8D8ACFC5A902}"/>
              </c:ext>
            </c:extLst>
          </c:dPt>
          <c:dLbls>
            <c:dLbl>
              <c:idx val="0"/>
              <c:layout>
                <c:manualLayout>
                  <c:x val="-0.22880034062350726"/>
                  <c:y val="-7.2449402057908077E-2"/>
                </c:manualLayout>
              </c:layout>
              <c:tx>
                <c:rich>
                  <a:bodyPr/>
                  <a:lstStyle/>
                  <a:p>
                    <a:fld id="{2C947F3C-6887-C74F-A621-69A86689D0AF}" type="CATEGORYNAME">
                      <a:rPr lang="ru-RU" sz="1800" smtClean="0"/>
                      <a:pPr/>
                      <a:t>[ИМЯ КАТЕГОРИИ]</a:t>
                    </a:fld>
                    <a:r>
                      <a:rPr lang="ru-RU" sz="1800" baseline="0" dirty="0"/>
                      <a:t>  </a:t>
                    </a:r>
                    <a:fld id="{DD622952-DDEF-8843-AC32-03C8FE3134D4}" type="PERCENTAGE">
                      <a:rPr lang="ru-RU" sz="1800" baseline="0" smtClean="0"/>
                      <a:pPr/>
                      <a:t>[ПРОЦЕНТ]</a:t>
                    </a:fld>
                    <a:endParaRPr lang="ru-RU" sz="1800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59E-463D-B7B1-8D8ACFC5A902}"/>
                </c:ext>
              </c:extLst>
            </c:dLbl>
            <c:dLbl>
              <c:idx val="1"/>
              <c:dLblPos val="inEnd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59E-463D-B7B1-8D8ACFC5A902}"/>
                </c:ext>
              </c:extLst>
            </c:dLbl>
            <c:dLbl>
              <c:idx val="2"/>
              <c:layout>
                <c:manualLayout>
                  <c:x val="0.16190593391073166"/>
                  <c:y val="0.144232230531231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59E-463D-B7B1-8D8ACFC5A902}"/>
                </c:ext>
              </c:extLst>
            </c:dLbl>
            <c:dLbl>
              <c:idx val="3"/>
              <c:dLblPos val="inEnd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59E-463D-B7B1-8D8ACFC5A9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3"/>
                <c:pt idx="0">
                  <c:v>УЗИ печени,биохимия крови</c:v>
                </c:pt>
                <c:pt idx="1">
                  <c:v>медикаментозная коррекция</c:v>
                </c:pt>
                <c:pt idx="2">
                  <c:v>режим труда и отдыха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58</c:v>
                </c:pt>
                <c:pt idx="1">
                  <c:v>14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59E-463D-B7B1-8D8ACFC5A90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1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UA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207F3-B086-3041-8C3F-40FB9293B3D3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999ECC-7F30-5A47-9AD6-F078CC46650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38379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4413" cy="3429000"/>
          </a:xfrm>
          <a:prstGeom prst="rect">
            <a:avLst/>
          </a:prstGeom>
        </p:spPr>
      </p:sp>
      <p:sp>
        <p:nvSpPr>
          <p:cNvPr id="81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Most studies on the subject suggest that CLD-associated fatigue is the most common complaint amongst patients and is clinically significant in up to 50% of patients. (</a:t>
            </a:r>
            <a:r>
              <a:rPr lang="ru-RU" sz="20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,</a:t>
            </a:r>
            <a:r>
              <a:rPr lang="uk-UA" sz="20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Swain MG, Jones D,  2018)</a:t>
            </a:r>
            <a:endParaRPr lang="en-US" sz="20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Current studies suggest that up to 50% of patients with PBC experience clinically significant</a:t>
            </a:r>
            <a:r>
              <a:rPr lang="ru-RU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fatigue</a:t>
            </a:r>
            <a:r>
              <a:rPr lang="ru-RU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(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Jopson L, 2016)</a:t>
            </a:r>
            <a:endParaRPr lang="en-US" sz="12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In fact, fatigue in cholestatic patients can be the presenting symptom and occurs in 65% to 85% of patients (Swain MG, 2006)</a:t>
            </a:r>
            <a:endParaRPr lang="en-US" sz="12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Fatigue is the commonest symptom in HCV infection, affecting 53% of patients in one large series </a:t>
            </a:r>
            <a:r>
              <a:rPr lang="en-US" sz="20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Yarlott L., 2017)</a:t>
            </a:r>
            <a:endParaRPr lang="en-US" sz="20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44% of our NAFLD</a:t>
            </a:r>
            <a:r>
              <a:rPr lang="ru-RU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cohort have Fatigue Impact Scale scores more then 40 which would be considered to be significant fatigue (Newton, 2010)</a:t>
            </a:r>
            <a:endParaRPr lang="en-US" sz="1200" b="0" strike="noStrike" spc="-1" dirty="0">
              <a:latin typeface="Arial"/>
            </a:endParaRPr>
          </a:p>
        </p:txBody>
      </p:sp>
      <p:sp>
        <p:nvSpPr>
          <p:cNvPr id="817" name="CustomShape 3"/>
          <p:cNvSpPr/>
          <p:nvPr/>
        </p:nvSpPr>
        <p:spPr>
          <a:xfrm>
            <a:off x="0" y="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AD6D378E-76CE-43D1-87A4-B6D6FD571DF4}" type="slidenum">
              <a:rPr lang="en-US" sz="1800" b="0" strike="noStrike" spc="-1">
                <a:solidFill>
                  <a:srgbClr val="000000"/>
                </a:solidFill>
                <a:latin typeface="+mn-lt"/>
                <a:ea typeface="+mn-ea"/>
              </a:rPr>
              <a:t>70</a:t>
            </a:fld>
            <a:endParaRPr lang="en-US" sz="1800" b="0" strike="noStrike" spc="-1" dirty="0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4413" cy="3429000"/>
          </a:xfrm>
          <a:prstGeom prst="rect">
            <a:avLst/>
          </a:prstGeom>
        </p:spPr>
      </p:sp>
      <p:sp>
        <p:nvSpPr>
          <p:cNvPr id="81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 dirty="0">
                <a:latin typeface="Arial"/>
              </a:rPr>
              <a:t>Распознавание патологической устало- сти имеет важное диагностическое значение. Выявление у пациента выраженной патологи- ческой усталости указывает врачу на необхо- димость исключения соматической патологии</a:t>
            </a:r>
            <a:endParaRPr lang="en-US" sz="20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 dirty="0">
                <a:latin typeface="Arial"/>
              </a:rPr>
              <a:t>В настоящее время в мировой клинической практике широко используются различ- ные опросники для оценки усталости</a:t>
            </a:r>
            <a:endParaRPr lang="en-US" sz="20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 dirty="0">
                <a:latin typeface="Arial"/>
              </a:rPr>
              <a:t>Опросник FAS был разработан группой нидерландских исследователей под руково- дством H.J. Michielsen и переведен на не- сколько европейских языков [9,13,14]. Име- ются данные о высокой надежности данного опросника при оценке выраженности устало- сти как у здоровых людей, так и у пациентов с саркоидозом, сахарным диабетом, хрониче- ской сердечной недостаточностью, после це- ребрального инсульта и т.д.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820" name="CustomShape 3"/>
          <p:cNvSpPr/>
          <p:nvPr/>
        </p:nvSpPr>
        <p:spPr>
          <a:xfrm>
            <a:off x="0" y="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8F9D208E-2A67-4DA7-8246-A229E2F2E5D2}" type="slidenum">
              <a:rPr lang="en-US" sz="1800" b="0" strike="noStrike" spc="-1">
                <a:solidFill>
                  <a:srgbClr val="000000"/>
                </a:solidFill>
                <a:latin typeface="+mn-lt"/>
                <a:ea typeface="+mn-ea"/>
              </a:rPr>
              <a:t>75</a:t>
            </a:fld>
            <a:endParaRPr lang="en-US" sz="1800" b="0" strike="noStrike" spc="-1" dirty="0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4413" cy="3429000"/>
          </a:xfrm>
          <a:prstGeom prst="rect">
            <a:avLst/>
          </a:prstGeom>
        </p:spPr>
      </p:sp>
      <p:sp>
        <p:nvSpPr>
          <p:cNvPr id="82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823" name="CustomShape 3"/>
          <p:cNvSpPr/>
          <p:nvPr/>
        </p:nvSpPr>
        <p:spPr>
          <a:xfrm>
            <a:off x="0" y="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FED39450-7EC9-4FDB-9DDE-8F8E483E3FA7}" type="slidenum">
              <a:rPr lang="en-US" sz="1800" b="0" strike="noStrike" spc="-1">
                <a:solidFill>
                  <a:srgbClr val="000000"/>
                </a:solidFill>
                <a:latin typeface="+mn-lt"/>
                <a:ea typeface="+mn-ea"/>
              </a:rPr>
              <a:t>76</a:t>
            </a:fld>
            <a:endParaRPr lang="en-US" sz="1800" b="0" strike="noStrike" spc="-1" dirty="0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82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latin typeface="Arial"/>
              </a:rPr>
              <a:t>Распознавание патологической устало- сти имеет важное диагностическое значение. Выявление у пациента выраженной патологи- ческой усталости указывает врачу на необхо- димость исключения соматической патологии</a:t>
            </a:r>
            <a:endParaRPr lang="en-US" sz="20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latin typeface="Arial"/>
              </a:rPr>
              <a:t>В настоящее время в мировой клинической практике широко используются различ- ные опросники для оценки усталости</a:t>
            </a:r>
            <a:endParaRPr lang="en-US" sz="20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latin typeface="Arial"/>
              </a:rPr>
              <a:t>Опросник FAS был разработан группой нидерландских исследователей под руково- дством H.J. Michielsen и переведен на не- сколько европейских языков [9,13,14]. Име- ются данные о высокой надежности данного опросника при оценке выраженности устало- сти как у здоровых людей, так и у пациентов с саркоидозом, сахарным диабетом, хрониче- ской сердечной недостаточностью, после це- ребрального инсульта и т.д.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826" name="CustomShape 3"/>
          <p:cNvSpPr/>
          <p:nvPr/>
        </p:nvSpPr>
        <p:spPr>
          <a:xfrm>
            <a:off x="0" y="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11FD00FA-5280-4D48-BEED-E53039F0F15A}" type="slidenum">
              <a:rPr lang="en-US" sz="1800" b="0" strike="noStrike" spc="-1">
                <a:solidFill>
                  <a:srgbClr val="000000"/>
                </a:solidFill>
                <a:latin typeface="+mn-lt"/>
                <a:ea typeface="+mn-ea"/>
              </a:rPr>
              <a:t>77</a:t>
            </a:fld>
            <a:endParaRPr lang="en-US" sz="1800" b="0" strike="noStrike" spc="-1" dirty="0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771DD9-9DB9-3947-B0C1-4F04231DA6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3B2278-E3B9-0B40-8A11-79D22A124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C0D849-3F74-E940-81EB-6121C2937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874F-EEEF-DA45-BE5C-1DBA81E5E05A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A79E6B-3E7A-AB41-B71B-A1AEEC8BE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B6DFC1-02A1-E24A-83DC-DE217DC18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E2D3-9CDE-1D41-8F43-F6EAEEECDA6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46970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057640-5390-FD4C-B92B-F21B68A99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AB57EB-5EC0-AA4D-9ACF-65C88B5F0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A1DDD1-AB9F-FA40-86B6-47F50DACD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874F-EEEF-DA45-BE5C-1DBA81E5E05A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8C04C4-608A-8245-97E5-552ABF25A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FFE67C-F27C-164D-B432-C83699F0E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E2D3-9CDE-1D41-8F43-F6EAEEECDA6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38777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66E63-92C7-BD4E-88C6-491F61D78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4851CA-1331-544A-9F84-A78A56A6A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E0C161-3F00-8E45-A696-C5F46484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874F-EEEF-DA45-BE5C-1DBA81E5E05A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6A9350-29F3-9940-B47A-B035FF9B2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CFDE1A-C9F9-154D-B21C-AB9AB308E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E2D3-9CDE-1D41-8F43-F6EAEEECDA6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23428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3762E0-3F89-0C47-BAD2-1C60A067E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18A392-2513-A048-847C-632D38F631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E09BCC9-496E-7D4F-BFFF-EF0BD5AAE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C2F2B1-D009-A94A-8930-D09266E3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874F-EEEF-DA45-BE5C-1DBA81E5E05A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69D912-94B6-684E-8F43-66433C80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6029F4-4191-5B4C-B146-767F65B05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E2D3-9CDE-1D41-8F43-F6EAEEECDA6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3614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611D8C-C3F6-9F4F-A0C9-4C6F7CA4E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E69621-4E54-8B49-9AE1-FDDF4431D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94D592-1518-1345-98EA-75CE63421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B8B8504-1611-AD49-873B-D5D260866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F54F9AA-1202-C44D-8F81-447DEF379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6045475-A32D-6A48-9F9F-BC70FFE57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874F-EEEF-DA45-BE5C-1DBA81E5E05A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C3CFBA7-9EB4-974F-B088-002052677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2248006-D18B-4942-836C-9FF36B00A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E2D3-9CDE-1D41-8F43-F6EAEEECDA6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7090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60EA32-3529-9443-B6C9-6B689FB9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895DE60-2B2D-7145-BCB0-16BBF72D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874F-EEEF-DA45-BE5C-1DBA81E5E05A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4ED309E-1C14-C147-8EF0-DB28DC7CA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E554F21-F303-3747-89D7-1BBA3739A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E2D3-9CDE-1D41-8F43-F6EAEEECDA6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60834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809C3B3-BACA-5045-8ADB-B8248B46D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874F-EEEF-DA45-BE5C-1DBA81E5E05A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83292B-9131-5A44-9E0A-087A9C3A9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4DABB10-F79A-AD48-83E7-7FF3C2F85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E2D3-9CDE-1D41-8F43-F6EAEEECDA6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555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658467-8745-154E-A4FC-69B89AF6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FF8DC1-B219-9F47-9EE8-E4F68D6B5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E7BF4C-2A76-7F42-8178-5A240788D7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250F2C-50E1-1B40-A02F-670A8280D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874F-EEEF-DA45-BE5C-1DBA81E5E05A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DF011D-5A6A-0D4E-BCFC-ED662CE31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2D5F72-8CDB-2844-A929-D13AC8B1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E2D3-9CDE-1D41-8F43-F6EAEEECDA6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11858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001F01-DCEF-7643-A912-DE45C5149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FD242B-3ECE-1747-B0A4-9EE4BE8D01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91F4CD6-E338-3A49-8E4E-CA3427170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67F547-FF76-0B43-A214-79CDAB32D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874F-EEEF-DA45-BE5C-1DBA81E5E05A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087E37-9C22-E44D-89B4-E636314A2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1222EB-910D-2D4D-BDF6-95E3FE75D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E2D3-9CDE-1D41-8F43-F6EAEEECDA6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5214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B48C1-E98A-B543-A11B-0EE5829F5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C98796-A8B7-2244-B929-03059C6D4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E312BC-3EA7-7447-A16B-6CF9C0DFE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874F-EEEF-DA45-BE5C-1DBA81E5E05A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F6E931-BF0C-D44C-B1BD-71FAF20CD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22C1EB-8719-7542-9B68-52EDB3B68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E2D3-9CDE-1D41-8F43-F6EAEEECDA6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9450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F1FF015-133F-4842-BC72-4A64CFF6C3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07CB04-E6B6-7644-B992-9850B7039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7EBF10-1EA6-DA49-B751-386EEC826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874F-EEEF-DA45-BE5C-1DBA81E5E05A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2DE3E5-9082-6D47-8687-4D6932CDF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023E3-0FD0-C44F-9988-2F5A1530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E2D3-9CDE-1D41-8F43-F6EAEEECDA6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19094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7090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1294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B8DA13-F3CE-5645-93D5-2CC003F53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EECE71-EB8D-B147-8A0B-98C5B04C9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9D8295-61C1-424F-BF42-B37C6E8F4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E874F-EEEF-DA45-BE5C-1DBA81E5E05A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CAEF8C-A308-A148-BDAC-1CC1AE013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03326D-9545-854B-A42C-7CB15A53E2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AE2D3-9CDE-1D41-8F43-F6EAEEECDA6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2331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ocusday.ru/neizvestnye-lv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s://yandex.ru/legal/cookies_policy/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santosbancarios.com.br/artigo/estresse-mata-bancario-dentro-da-agencia-do-itau" TargetMode="External"/><Relationship Id="rId2" Type="http://schemas.openxmlformats.org/officeDocument/2006/relationships/image" Target="../media/image13.php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ncbi.nlm.nih.gov/pmc/articles/PMC5272938/" TargetMode="Externa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B%D0%B8%D0%BC%D0%B0%D1%82_%D0%92%D1%8C%D0%B5%D1%82%D0%BD%D0%B0%D0%BC%D0%B0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ru/photo/140488" TargetMode="External"/><Relationship Id="rId2" Type="http://schemas.openxmlformats.org/officeDocument/2006/relationships/image" Target="../media/image20.jpg!d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1259025-CE8E-B94A-8E2C-E27C2D5BF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96483"/>
            <a:ext cx="12192000" cy="705096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134963-0163-904E-B0F2-EC123D630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804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UA" b="1" dirty="0"/>
              <a:t>Паліативна та хоспісна допомога онкологіним хворим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719332B-E987-0A41-AC31-4BDD204F6A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19946"/>
            <a:ext cx="9144000" cy="1536192"/>
          </a:xfrm>
        </p:spPr>
        <p:txBody>
          <a:bodyPr/>
          <a:lstStyle/>
          <a:p>
            <a:r>
              <a:rPr lang="uk-UA" sz="2800" b="1" dirty="0"/>
              <a:t>Тема: « </a:t>
            </a:r>
            <a:r>
              <a:rPr lang="ru-RU" sz="2800" b="1" u="sng" dirty="0" err="1"/>
              <a:t>Розлади</a:t>
            </a:r>
            <a:r>
              <a:rPr lang="ru-RU" sz="2800" b="1" u="sng" dirty="0"/>
              <a:t> </a:t>
            </a:r>
            <a:r>
              <a:rPr lang="ru-RU" sz="2800" b="1" u="sng" dirty="0" err="1"/>
              <a:t>травної</a:t>
            </a:r>
            <a:r>
              <a:rPr lang="ru-RU" sz="2800" b="1" u="sng" dirty="0"/>
              <a:t> </a:t>
            </a:r>
            <a:r>
              <a:rPr lang="ru-RU" sz="2800" b="1" u="sng" dirty="0" err="1"/>
              <a:t>системи</a:t>
            </a:r>
            <a:r>
              <a:rPr lang="ru-RU" sz="2800" b="1" u="sng" dirty="0"/>
              <a:t>, </a:t>
            </a:r>
            <a:r>
              <a:rPr lang="ru-RU" sz="2800" b="1" u="sng" dirty="0" err="1"/>
              <a:t>які</a:t>
            </a:r>
            <a:r>
              <a:rPr lang="ru-RU" sz="2800" b="1" u="sng" dirty="0"/>
              <a:t> </a:t>
            </a:r>
            <a:r>
              <a:rPr lang="ru-RU" sz="2800" b="1" u="sng" dirty="0" err="1"/>
              <a:t>вимагають</a:t>
            </a:r>
            <a:r>
              <a:rPr lang="ru-RU" sz="2800" b="1" u="sng" dirty="0"/>
              <a:t> </a:t>
            </a:r>
            <a:r>
              <a:rPr lang="ru-RU" sz="2800" b="1" u="sng" dirty="0" err="1"/>
              <a:t>паліативного</a:t>
            </a:r>
            <a:r>
              <a:rPr lang="ru-RU" sz="2800" b="1" u="sng" dirty="0"/>
              <a:t> та симптоматичного </a:t>
            </a:r>
            <a:r>
              <a:rPr lang="ru-RU" sz="2800" b="1" u="sng" dirty="0" err="1"/>
              <a:t>лікування</a:t>
            </a:r>
            <a:r>
              <a:rPr lang="ru-RU" sz="2800" b="1" u="sng" dirty="0"/>
              <a:t>. </a:t>
            </a:r>
          </a:p>
          <a:p>
            <a:r>
              <a:rPr lang="ru-RU" sz="2800" b="1" u="sng" dirty="0"/>
              <a:t>САКОХ-синдром»</a:t>
            </a:r>
            <a:endParaRPr lang="ru-UA" sz="2800" b="1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181478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694309-DDE2-7149-BC5B-6C72A54BC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b="1" dirty="0"/>
              <a:t>ВСТУП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8AE878-36EC-FC4F-8FDD-D6499702D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онкологічного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і </a:t>
            </a:r>
            <a:r>
              <a:rPr lang="ru-RU" dirty="0" err="1"/>
              <a:t>протипухлинна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практично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і </a:t>
            </a:r>
            <a:r>
              <a:rPr lang="ru-RU" dirty="0" err="1"/>
              <a:t>численними</a:t>
            </a:r>
            <a:r>
              <a:rPr lang="ru-RU" dirty="0"/>
              <a:t> </a:t>
            </a:r>
            <a:r>
              <a:rPr lang="ru-RU" dirty="0" err="1"/>
              <a:t>ускладненнями</a:t>
            </a:r>
            <a:r>
              <a:rPr lang="ru-RU" dirty="0"/>
              <a:t> з боку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травлення</a:t>
            </a:r>
            <a:r>
              <a:rPr lang="ru-RU" dirty="0"/>
              <a:t>. </a:t>
            </a:r>
          </a:p>
          <a:p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погіршення</a:t>
            </a:r>
            <a:r>
              <a:rPr lang="ru-RU" dirty="0"/>
              <a:t> </a:t>
            </a:r>
            <a:r>
              <a:rPr lang="ru-RU" dirty="0" err="1"/>
              <a:t>апетиту</a:t>
            </a:r>
            <a:r>
              <a:rPr lang="ru-RU" dirty="0"/>
              <a:t> і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добре </a:t>
            </a:r>
            <a:r>
              <a:rPr lang="ru-RU" dirty="0" err="1"/>
              <a:t>харчуватися</a:t>
            </a:r>
            <a:r>
              <a:rPr lang="ru-RU" dirty="0"/>
              <a:t>. </a:t>
            </a:r>
          </a:p>
          <a:p>
            <a:r>
              <a:rPr lang="ru-RU" dirty="0" err="1"/>
              <a:t>Недоїдання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у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слабкість</a:t>
            </a:r>
            <a:r>
              <a:rPr lang="ru-RU" dirty="0"/>
              <a:t>, </a:t>
            </a:r>
            <a:r>
              <a:rPr lang="ru-RU" dirty="0" err="1"/>
              <a:t>втома</a:t>
            </a:r>
            <a:r>
              <a:rPr lang="ru-RU" dirty="0"/>
              <a:t>, </a:t>
            </a:r>
            <a:r>
              <a:rPr lang="ru-RU" dirty="0" err="1"/>
              <a:t>нездатність</a:t>
            </a:r>
            <a:r>
              <a:rPr lang="ru-RU" dirty="0"/>
              <a:t> </a:t>
            </a:r>
            <a:r>
              <a:rPr lang="ru-RU" dirty="0" err="1"/>
              <a:t>опиратися</a:t>
            </a:r>
            <a:r>
              <a:rPr lang="ru-RU" dirty="0"/>
              <a:t> </a:t>
            </a:r>
            <a:r>
              <a:rPr lang="ru-RU" dirty="0" err="1"/>
              <a:t>інфекціям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привести до </a:t>
            </a:r>
            <a:r>
              <a:rPr lang="ru-RU" dirty="0" err="1"/>
              <a:t>кахексії</a:t>
            </a:r>
            <a:r>
              <a:rPr lang="ru-RU" dirty="0"/>
              <a:t> і </a:t>
            </a:r>
            <a:r>
              <a:rPr lang="ru-RU" dirty="0" err="1"/>
              <a:t>припинення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123500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104165-4913-5B44-834E-10A510BD6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Ускладнення</a:t>
            </a:r>
            <a:r>
              <a:rPr lang="ru-RU" b="1" dirty="0"/>
              <a:t> з боку </a:t>
            </a:r>
            <a:r>
              <a:rPr lang="ru-RU" b="1" dirty="0" err="1"/>
              <a:t>шлунково-кишкового</a:t>
            </a:r>
            <a:r>
              <a:rPr lang="ru-RU" b="1" dirty="0"/>
              <a:t> тракту: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A49078-EC98-5345-B0D3-20AFC0EA5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Нудота</a:t>
            </a:r>
            <a:endParaRPr lang="ru-UA" dirty="0"/>
          </a:p>
          <a:p>
            <a:r>
              <a:rPr lang="ru-RU" dirty="0" err="1"/>
              <a:t>Блювота</a:t>
            </a:r>
            <a:endParaRPr lang="ru-UA" dirty="0"/>
          </a:p>
          <a:p>
            <a:r>
              <a:rPr lang="ru-RU" dirty="0"/>
              <a:t>Запор</a:t>
            </a:r>
            <a:endParaRPr lang="ru-UA" dirty="0"/>
          </a:p>
          <a:p>
            <a:r>
              <a:rPr lang="ru-RU" dirty="0" err="1"/>
              <a:t>Діарея</a:t>
            </a:r>
            <a:endParaRPr lang="ru-UA" dirty="0"/>
          </a:p>
          <a:p>
            <a:r>
              <a:rPr lang="ru-RU" dirty="0" err="1"/>
              <a:t>Гикавка</a:t>
            </a:r>
            <a:endParaRPr lang="ru-UA" dirty="0"/>
          </a:p>
          <a:p>
            <a:r>
              <a:rPr lang="ru-RU" dirty="0" err="1"/>
              <a:t>Сухість</a:t>
            </a:r>
            <a:r>
              <a:rPr lang="ru-RU" dirty="0"/>
              <a:t> у </a:t>
            </a:r>
            <a:r>
              <a:rPr lang="ru-RU" dirty="0" err="1"/>
              <a:t>роті</a:t>
            </a:r>
            <a:endParaRPr lang="ru-UA" dirty="0"/>
          </a:p>
          <a:p>
            <a:r>
              <a:rPr lang="ru-RU" dirty="0" err="1"/>
              <a:t>Мукозит</a:t>
            </a:r>
            <a:endParaRPr lang="ru-UA" dirty="0"/>
          </a:p>
          <a:p>
            <a:r>
              <a:rPr lang="ru-RU" dirty="0" err="1"/>
              <a:t>Зміни</a:t>
            </a:r>
            <a:r>
              <a:rPr lang="ru-RU" dirty="0"/>
              <a:t> смаку</a:t>
            </a:r>
            <a:endParaRPr lang="ru-UA" dirty="0"/>
          </a:p>
          <a:p>
            <a:r>
              <a:rPr lang="ru-RU" dirty="0" err="1"/>
              <a:t>Проблеми</a:t>
            </a:r>
            <a:r>
              <a:rPr lang="ru-RU" dirty="0"/>
              <a:t> з </a:t>
            </a:r>
            <a:r>
              <a:rPr lang="ru-RU" dirty="0" err="1"/>
              <a:t>ковтанням</a:t>
            </a:r>
            <a:r>
              <a:rPr lang="ru-RU" dirty="0"/>
              <a:t> </a:t>
            </a:r>
            <a:r>
              <a:rPr lang="ru-RU" dirty="0" err="1"/>
              <a:t>їжі</a:t>
            </a:r>
            <a:endParaRPr lang="ru-UA" dirty="0"/>
          </a:p>
          <a:p>
            <a:r>
              <a:rPr lang="ru-RU" dirty="0" err="1"/>
              <a:t>Непереносимість</a:t>
            </a:r>
            <a:r>
              <a:rPr lang="ru-RU" dirty="0"/>
              <a:t> </a:t>
            </a:r>
            <a:r>
              <a:rPr lang="ru-RU" dirty="0" err="1"/>
              <a:t>лактози</a:t>
            </a:r>
            <a:endParaRPr lang="ru-UA" dirty="0"/>
          </a:p>
          <a:p>
            <a:r>
              <a:rPr lang="ru-RU" dirty="0" err="1"/>
              <a:t>Збільшення</a:t>
            </a:r>
            <a:r>
              <a:rPr lang="ru-RU" dirty="0"/>
              <a:t> ваги</a:t>
            </a:r>
            <a:endParaRPr lang="ru-UA" dirty="0"/>
          </a:p>
          <a:p>
            <a:r>
              <a:rPr lang="ru-RU" dirty="0" err="1"/>
              <a:t>Анорексія</a:t>
            </a:r>
            <a:r>
              <a:rPr lang="ru-RU" dirty="0"/>
              <a:t> / </a:t>
            </a:r>
            <a:r>
              <a:rPr lang="ru-RU" dirty="0" err="1"/>
              <a:t>кахексія</a:t>
            </a:r>
            <a:endParaRPr lang="ru-UA" dirty="0"/>
          </a:p>
          <a:p>
            <a:endParaRPr lang="ru-UA" dirty="0"/>
          </a:p>
        </p:txBody>
      </p:sp>
      <p:pic>
        <p:nvPicPr>
          <p:cNvPr id="3074" name="Picture 2" descr="протиблювотні препарати після хіміотерапії">
            <a:extLst>
              <a:ext uri="{FF2B5EF4-FFF2-40B4-BE49-F238E27FC236}">
                <a16:creationId xmlns:a16="http://schemas.microsoft.com/office/drawing/2014/main" id="{38536D98-5A7D-DD4B-B63F-15E476FE2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355" y="1027906"/>
            <a:ext cx="2684502" cy="240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93BFC23-EBF6-6E48-AFAD-53799880B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414" y="2766471"/>
            <a:ext cx="2731168" cy="208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Икота">
            <a:extLst>
              <a:ext uri="{FF2B5EF4-FFF2-40B4-BE49-F238E27FC236}">
                <a16:creationId xmlns:a16="http://schemas.microsoft.com/office/drawing/2014/main" id="{0D13EB05-61D0-F748-BCE1-A5D620C81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004" y="889177"/>
            <a:ext cx="2945274" cy="294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9">
            <a:hlinkClick r:id="rId5"/>
            <a:extLst>
              <a:ext uri="{FF2B5EF4-FFF2-40B4-BE49-F238E27FC236}">
                <a16:creationId xmlns:a16="http://schemas.microsoft.com/office/drawing/2014/main" id="{4E3AC981-74E5-544E-9D6A-39B8B025D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2455" y="-1585913"/>
            <a:ext cx="248880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pic>
        <p:nvPicPr>
          <p:cNvPr id="3083" name="Picture 11" descr="Анорексия и тучность">
            <a:extLst>
              <a:ext uri="{FF2B5EF4-FFF2-40B4-BE49-F238E27FC236}">
                <a16:creationId xmlns:a16="http://schemas.microsoft.com/office/drawing/2014/main" id="{2C5845C4-F839-B14E-AADD-08553F6B7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551" y="3969389"/>
            <a:ext cx="3943407" cy="290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79F0CD-E2A2-C74D-AA09-DA31673A23E6}"/>
              </a:ext>
            </a:extLst>
          </p:cNvPr>
          <p:cNvSpPr txBox="1"/>
          <p:nvPr/>
        </p:nvSpPr>
        <p:spPr>
          <a:xfrm>
            <a:off x="7332583" y="6472095"/>
            <a:ext cx="40212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19270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E8B0C5-7443-3D45-AEAE-753FA9C8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НУДОТА І БЛЮВОТА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2FC47C-6C4E-774F-97CF-F37FE45F5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Нудота</a:t>
            </a:r>
            <a:r>
              <a:rPr lang="ru-RU" dirty="0"/>
              <a:t> і /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блювота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у 70%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запущеним</a:t>
            </a:r>
            <a:r>
              <a:rPr lang="ru-RU" dirty="0"/>
              <a:t> раком. </a:t>
            </a:r>
          </a:p>
          <a:p>
            <a:r>
              <a:rPr lang="ru-RU" dirty="0" err="1"/>
              <a:t>Тривала</a:t>
            </a:r>
            <a:r>
              <a:rPr lang="ru-RU" dirty="0"/>
              <a:t> </a:t>
            </a:r>
            <a:r>
              <a:rPr lang="ru-RU" dirty="0" err="1"/>
              <a:t>виснажлива</a:t>
            </a:r>
            <a:r>
              <a:rPr lang="ru-RU" dirty="0"/>
              <a:t> </a:t>
            </a:r>
            <a:r>
              <a:rPr lang="ru-RU" dirty="0" err="1"/>
              <a:t>нудота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більш</a:t>
            </a:r>
            <a:r>
              <a:rPr lang="ru-RU" dirty="0"/>
              <a:t> тяжкою для хворого,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блювота</a:t>
            </a:r>
            <a:r>
              <a:rPr lang="ru-RU" dirty="0"/>
              <a:t> без </a:t>
            </a:r>
            <a:r>
              <a:rPr lang="ru-RU" dirty="0" err="1"/>
              <a:t>нудоти</a:t>
            </a:r>
            <a:r>
              <a:rPr lang="ru-RU" dirty="0"/>
              <a:t>.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супроводжують</a:t>
            </a:r>
            <a:r>
              <a:rPr lang="ru-RU" dirty="0"/>
              <a:t> запори, </a:t>
            </a:r>
            <a:r>
              <a:rPr lang="ru-RU" dirty="0" err="1"/>
              <a:t>діарею</a:t>
            </a:r>
            <a:r>
              <a:rPr lang="ru-RU" dirty="0"/>
              <a:t>, </a:t>
            </a:r>
            <a:r>
              <a:rPr lang="ru-RU" dirty="0" err="1"/>
              <a:t>зневоднення</a:t>
            </a:r>
            <a:r>
              <a:rPr lang="ru-RU" dirty="0"/>
              <a:t>, </a:t>
            </a:r>
            <a:r>
              <a:rPr lang="ru-RU" dirty="0" err="1"/>
              <a:t>здуття</a:t>
            </a:r>
            <a:r>
              <a:rPr lang="ru-RU" dirty="0"/>
              <a:t> живота,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кишкової</a:t>
            </a:r>
            <a:r>
              <a:rPr lang="ru-RU" dirty="0"/>
              <a:t> перистальтики</a:t>
            </a:r>
            <a:r>
              <a:rPr lang="uk-UA" dirty="0"/>
              <a:t>.</a:t>
            </a:r>
            <a:endParaRPr lang="ru-RU" i="1" dirty="0"/>
          </a:p>
          <a:p>
            <a:r>
              <a:rPr lang="ru-RU" dirty="0"/>
              <a:t>Через </a:t>
            </a:r>
            <a:r>
              <a:rPr lang="ru-RU" dirty="0" err="1"/>
              <a:t>небезпечність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загрожують</a:t>
            </a:r>
            <a:r>
              <a:rPr lang="ru-RU" dirty="0"/>
              <a:t> </a:t>
            </a:r>
            <a:r>
              <a:rPr lang="ru-RU" dirty="0" err="1"/>
              <a:t>життю</a:t>
            </a:r>
            <a:r>
              <a:rPr lang="ru-RU" dirty="0"/>
              <a:t> хворого (</a:t>
            </a:r>
            <a:r>
              <a:rPr lang="ru-RU" dirty="0" err="1"/>
              <a:t>дегідратація</a:t>
            </a:r>
            <a:r>
              <a:rPr lang="ru-RU" dirty="0"/>
              <a:t>, </a:t>
            </a:r>
            <a:r>
              <a:rPr lang="ru-RU" dirty="0" err="1"/>
              <a:t>гіпокаліємія</a:t>
            </a:r>
            <a:r>
              <a:rPr lang="ru-RU" dirty="0"/>
              <a:t>), </a:t>
            </a:r>
            <a:r>
              <a:rPr lang="ru-RU" dirty="0" err="1"/>
              <a:t>важка</a:t>
            </a:r>
            <a:r>
              <a:rPr lang="ru-RU" dirty="0"/>
              <a:t> </a:t>
            </a:r>
            <a:r>
              <a:rPr lang="ru-RU" dirty="0" err="1"/>
              <a:t>блювота</a:t>
            </a:r>
            <a:r>
              <a:rPr lang="ru-RU" dirty="0"/>
              <a:t> </a:t>
            </a:r>
            <a:r>
              <a:rPr lang="ru-RU" dirty="0" err="1"/>
              <a:t>вимагає</a:t>
            </a:r>
            <a:r>
              <a:rPr lang="ru-RU" dirty="0"/>
              <a:t> </a:t>
            </a:r>
            <a:r>
              <a:rPr lang="ru-RU" dirty="0" err="1"/>
              <a:t>госпіталізації</a:t>
            </a:r>
            <a:r>
              <a:rPr lang="ru-RU" dirty="0"/>
              <a:t>, зондового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внутрішньовенних</a:t>
            </a:r>
            <a:r>
              <a:rPr lang="ru-RU" dirty="0"/>
              <a:t> </a:t>
            </a:r>
            <a:r>
              <a:rPr lang="ru-RU" dirty="0" err="1"/>
              <a:t>інфузій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 err="1"/>
              <a:t>Нудота</a:t>
            </a:r>
            <a:r>
              <a:rPr lang="ru-RU" dirty="0"/>
              <a:t> / </a:t>
            </a:r>
            <a:r>
              <a:rPr lang="ru-RU" dirty="0" err="1"/>
              <a:t>блювання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виникати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органічних</a:t>
            </a:r>
            <a:r>
              <a:rPr lang="ru-RU" dirty="0"/>
              <a:t> і </a:t>
            </a:r>
            <a:r>
              <a:rPr lang="ru-RU" dirty="0" err="1"/>
              <a:t>вегетативних</a:t>
            </a:r>
            <a:r>
              <a:rPr lang="ru-RU" dirty="0"/>
              <a:t> причин.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501808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33749E-7AD7-FE46-8DCA-81521B6F3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Класифікація</a:t>
            </a:r>
            <a:r>
              <a:rPr lang="ru-RU" b="1" dirty="0"/>
              <a:t> </a:t>
            </a:r>
            <a:r>
              <a:rPr lang="ru-RU" b="1" dirty="0" err="1"/>
              <a:t>блювоти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09892F-D6AE-EE4B-931D-111A0AA12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/>
              <a:t>Легкою формою</a:t>
            </a:r>
            <a:r>
              <a:rPr lang="ru-RU" dirty="0"/>
              <a:t> </a:t>
            </a:r>
            <a:r>
              <a:rPr lang="ru-RU" dirty="0" err="1"/>
              <a:t>вважаються</a:t>
            </a:r>
            <a:r>
              <a:rPr lang="ru-RU" dirty="0"/>
              <a:t> 1-2 </a:t>
            </a:r>
            <a:r>
              <a:rPr lang="ru-RU" dirty="0" err="1"/>
              <a:t>епізоду</a:t>
            </a:r>
            <a:r>
              <a:rPr lang="ru-RU" dirty="0"/>
              <a:t> </a:t>
            </a:r>
            <a:r>
              <a:rPr lang="ru-RU" dirty="0" err="1"/>
              <a:t>блювоти</a:t>
            </a:r>
            <a:r>
              <a:rPr lang="ru-RU" dirty="0"/>
              <a:t> з </a:t>
            </a:r>
            <a:r>
              <a:rPr lang="ru-RU" dirty="0" err="1"/>
              <a:t>інтервалом</a:t>
            </a:r>
            <a:r>
              <a:rPr lang="ru-RU" dirty="0"/>
              <a:t> в 5 </a:t>
            </a:r>
            <a:r>
              <a:rPr lang="ru-RU" dirty="0" err="1"/>
              <a:t>хвилин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доби</a:t>
            </a:r>
            <a:r>
              <a:rPr lang="ru-RU" dirty="0"/>
              <a:t>.</a:t>
            </a:r>
            <a:endParaRPr lang="ru-UA" dirty="0"/>
          </a:p>
          <a:p>
            <a:pPr lvl="0"/>
            <a:r>
              <a:rPr lang="ru-RU" b="1" dirty="0" err="1"/>
              <a:t>Середньої</a:t>
            </a:r>
            <a:r>
              <a:rPr lang="ru-RU" b="1" dirty="0"/>
              <a:t> </a:t>
            </a:r>
            <a:r>
              <a:rPr lang="ru-RU" b="1" dirty="0" err="1"/>
              <a:t>тяжкості</a:t>
            </a:r>
            <a:r>
              <a:rPr lang="ru-RU" dirty="0"/>
              <a:t> </a:t>
            </a:r>
            <a:r>
              <a:rPr lang="ru-RU" dirty="0" err="1"/>
              <a:t>вважаються</a:t>
            </a:r>
            <a:r>
              <a:rPr lang="ru-RU" dirty="0"/>
              <a:t> 3-5 </a:t>
            </a:r>
            <a:r>
              <a:rPr lang="ru-RU" dirty="0" err="1"/>
              <a:t>епізодів</a:t>
            </a:r>
            <a:r>
              <a:rPr lang="ru-RU" dirty="0"/>
              <a:t> </a:t>
            </a:r>
            <a:r>
              <a:rPr lang="ru-RU" dirty="0" err="1"/>
              <a:t>блювоти</a:t>
            </a:r>
            <a:r>
              <a:rPr lang="ru-RU" dirty="0"/>
              <a:t> з </a:t>
            </a:r>
            <a:r>
              <a:rPr lang="ru-RU" dirty="0" err="1"/>
              <a:t>інтервалом</a:t>
            </a:r>
            <a:r>
              <a:rPr lang="ru-RU" dirty="0"/>
              <a:t> в 5 </a:t>
            </a:r>
            <a:r>
              <a:rPr lang="ru-RU" dirty="0" err="1"/>
              <a:t>хвилин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24 годин.</a:t>
            </a:r>
            <a:endParaRPr lang="ru-UA" dirty="0"/>
          </a:p>
          <a:p>
            <a:pPr lvl="0"/>
            <a:r>
              <a:rPr lang="ru-RU" b="1" dirty="0" err="1"/>
              <a:t>Важкими</a:t>
            </a:r>
            <a:r>
              <a:rPr lang="ru-RU" b="1" dirty="0"/>
              <a:t> </a:t>
            </a:r>
            <a:r>
              <a:rPr lang="ru-RU" dirty="0" err="1"/>
              <a:t>вважаються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6 </a:t>
            </a:r>
            <a:r>
              <a:rPr lang="ru-RU" dirty="0" err="1"/>
              <a:t>епізодів</a:t>
            </a:r>
            <a:r>
              <a:rPr lang="ru-RU" dirty="0"/>
              <a:t> </a:t>
            </a:r>
            <a:r>
              <a:rPr lang="ru-RU" dirty="0" err="1"/>
              <a:t>блювоти</a:t>
            </a:r>
            <a:r>
              <a:rPr lang="ru-RU" dirty="0"/>
              <a:t> з </a:t>
            </a:r>
            <a:r>
              <a:rPr lang="ru-RU" dirty="0" err="1"/>
              <a:t>інтервалом</a:t>
            </a:r>
            <a:r>
              <a:rPr lang="ru-RU" dirty="0"/>
              <a:t> в 5 </a:t>
            </a:r>
            <a:r>
              <a:rPr lang="ru-RU" dirty="0" err="1"/>
              <a:t>хвилин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24 годин.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528164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01B76CB-2617-044A-945F-46BE071F17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76" y="0"/>
            <a:ext cx="11169884" cy="677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858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2D0457-7E19-0842-A0F9-C1CF24435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Autofit/>
          </a:bodyPr>
          <a:lstStyle/>
          <a:p>
            <a:r>
              <a:rPr lang="ru-RU" b="1" dirty="0"/>
              <a:t>Причини </a:t>
            </a:r>
            <a:r>
              <a:rPr lang="ru-RU" b="1" dirty="0" err="1"/>
              <a:t>нудоти</a:t>
            </a:r>
            <a:r>
              <a:rPr lang="ru-RU" b="1" dirty="0"/>
              <a:t> / </a:t>
            </a:r>
            <a:r>
              <a:rPr lang="ru-RU" b="1" dirty="0" err="1"/>
              <a:t>блювоти</a:t>
            </a:r>
            <a:r>
              <a:rPr lang="ru-RU" b="1" dirty="0"/>
              <a:t> у </a:t>
            </a:r>
            <a:r>
              <a:rPr lang="ru-RU" b="1" dirty="0" err="1"/>
              <a:t>онкохворого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4DB06E-189C-BE40-9499-9F953A3A5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5504"/>
            <a:ext cx="10515600" cy="481145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i="1" dirty="0"/>
              <a:t>З боку </a:t>
            </a:r>
            <a:r>
              <a:rPr lang="ru-RU" i="1" dirty="0" err="1"/>
              <a:t>шлунково-кишкового</a:t>
            </a:r>
            <a:r>
              <a:rPr lang="ru-RU" i="1" dirty="0"/>
              <a:t> тракту:</a:t>
            </a:r>
            <a:endParaRPr lang="ru-UA" dirty="0"/>
          </a:p>
          <a:p>
            <a:r>
              <a:rPr lang="ru-RU" dirty="0" err="1"/>
              <a:t>Механічна</a:t>
            </a:r>
            <a:r>
              <a:rPr lang="ru-RU" dirty="0"/>
              <a:t> </a:t>
            </a:r>
            <a:r>
              <a:rPr lang="ru-RU" dirty="0" err="1"/>
              <a:t>непрохідність</a:t>
            </a:r>
            <a:r>
              <a:rPr lang="ru-RU" dirty="0"/>
              <a:t> кишечника</a:t>
            </a:r>
            <a:endParaRPr lang="ru-UA" dirty="0"/>
          </a:p>
          <a:p>
            <a:r>
              <a:rPr lang="ru-RU" dirty="0" err="1"/>
              <a:t>Паралітична</a:t>
            </a:r>
            <a:r>
              <a:rPr lang="ru-RU" dirty="0"/>
              <a:t> </a:t>
            </a:r>
            <a:r>
              <a:rPr lang="ru-RU" dirty="0" err="1"/>
              <a:t>кишкова</a:t>
            </a:r>
            <a:r>
              <a:rPr lang="ru-RU" dirty="0"/>
              <a:t> </a:t>
            </a:r>
            <a:r>
              <a:rPr lang="ru-RU" dirty="0" err="1"/>
              <a:t>непрохідність</a:t>
            </a:r>
            <a:endParaRPr lang="ru-UA" dirty="0"/>
          </a:p>
          <a:p>
            <a:r>
              <a:rPr lang="ru-RU" dirty="0" err="1"/>
              <a:t>Пілорічний</a:t>
            </a:r>
            <a:r>
              <a:rPr lang="ru-RU" dirty="0"/>
              <a:t> стеноз</a:t>
            </a:r>
            <a:endParaRPr lang="ru-UA" dirty="0"/>
          </a:p>
          <a:p>
            <a:r>
              <a:rPr lang="ru-RU" dirty="0"/>
              <a:t>Парез </a:t>
            </a:r>
            <a:r>
              <a:rPr lang="ru-RU" dirty="0" err="1"/>
              <a:t>шлунка</a:t>
            </a:r>
            <a:endParaRPr lang="ru-UA" dirty="0"/>
          </a:p>
          <a:p>
            <a:r>
              <a:rPr lang="ru-RU" dirty="0" err="1"/>
              <a:t>Затримка</a:t>
            </a:r>
            <a:r>
              <a:rPr lang="ru-RU" dirty="0"/>
              <a:t> </a:t>
            </a:r>
            <a:r>
              <a:rPr lang="ru-RU" dirty="0" err="1"/>
              <a:t>випорожнення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 через асцит, </a:t>
            </a:r>
            <a:r>
              <a:rPr lang="ru-RU" dirty="0" err="1"/>
              <a:t>гепатомегалію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прийом</a:t>
            </a:r>
            <a:r>
              <a:rPr lang="ru-RU" dirty="0"/>
              <a:t> </a:t>
            </a:r>
            <a:r>
              <a:rPr lang="ru-RU" dirty="0" err="1"/>
              <a:t>опіоїдів</a:t>
            </a:r>
            <a:endParaRPr lang="ru-UA" dirty="0"/>
          </a:p>
          <a:p>
            <a:r>
              <a:rPr lang="ru-RU" dirty="0" err="1"/>
              <a:t>Гастроентерит</a:t>
            </a:r>
            <a:endParaRPr lang="ru-UA" dirty="0"/>
          </a:p>
          <a:p>
            <a:r>
              <a:rPr lang="ru-RU" dirty="0" err="1"/>
              <a:t>Гострий</a:t>
            </a:r>
            <a:r>
              <a:rPr lang="ru-RU" dirty="0"/>
              <a:t> панкреатит</a:t>
            </a:r>
            <a:endParaRPr lang="ru-UA" dirty="0"/>
          </a:p>
          <a:p>
            <a:pPr marL="0" indent="0">
              <a:buNone/>
            </a:pPr>
            <a:r>
              <a:rPr lang="ru-RU" i="1" dirty="0" err="1"/>
              <a:t>Неврологічні</a:t>
            </a:r>
            <a:r>
              <a:rPr lang="ru-RU" i="1" dirty="0"/>
              <a:t> / </a:t>
            </a:r>
            <a:r>
              <a:rPr lang="ru-RU" i="1" dirty="0" err="1"/>
              <a:t>психіатричні</a:t>
            </a:r>
            <a:r>
              <a:rPr lang="ru-RU" i="1" dirty="0"/>
              <a:t> причини:</a:t>
            </a:r>
            <a:endParaRPr lang="ru-UA" dirty="0"/>
          </a:p>
          <a:p>
            <a:r>
              <a:rPr lang="ru-RU" dirty="0" err="1"/>
              <a:t>Підвищений</a:t>
            </a:r>
            <a:r>
              <a:rPr lang="ru-RU" dirty="0"/>
              <a:t> </a:t>
            </a:r>
            <a:r>
              <a:rPr lang="ru-RU" dirty="0" err="1"/>
              <a:t>внутрішньочерепний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endParaRPr lang="ru-UA" dirty="0"/>
          </a:p>
          <a:p>
            <a:r>
              <a:rPr lang="ru-RU" dirty="0" err="1"/>
              <a:t>Вестибулярні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endParaRPr lang="ru-UA" dirty="0"/>
          </a:p>
          <a:p>
            <a:r>
              <a:rPr lang="ru-RU" dirty="0" err="1"/>
              <a:t>Мігрень</a:t>
            </a:r>
            <a:endParaRPr lang="ru-UA" dirty="0"/>
          </a:p>
          <a:p>
            <a:r>
              <a:rPr lang="ru-RU" dirty="0" err="1"/>
              <a:t>Поразки</a:t>
            </a:r>
            <a:r>
              <a:rPr lang="ru-RU" dirty="0"/>
              <a:t> </a:t>
            </a:r>
            <a:r>
              <a:rPr lang="ru-RU" dirty="0" err="1"/>
              <a:t>стовбура</a:t>
            </a:r>
            <a:r>
              <a:rPr lang="ru-RU" dirty="0"/>
              <a:t> </a:t>
            </a:r>
            <a:r>
              <a:rPr lang="ru-RU" dirty="0" err="1"/>
              <a:t>мозку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284069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A79CD-FD25-1845-BB8F-1620A81D8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7888"/>
          </a:xfrm>
        </p:spPr>
        <p:txBody>
          <a:bodyPr/>
          <a:lstStyle/>
          <a:p>
            <a:r>
              <a:rPr lang="ru-RU" b="1" dirty="0" err="1"/>
              <a:t>Фактори</a:t>
            </a:r>
            <a:r>
              <a:rPr lang="ru-RU" b="1" dirty="0"/>
              <a:t> </a:t>
            </a:r>
            <a:r>
              <a:rPr lang="ru-RU" b="1" dirty="0" err="1"/>
              <a:t>ризику</a:t>
            </a:r>
            <a:r>
              <a:rPr lang="ru-RU" b="1" dirty="0"/>
              <a:t> </a:t>
            </a:r>
            <a:r>
              <a:rPr lang="ru-RU" b="1" dirty="0" err="1"/>
              <a:t>нудоти</a:t>
            </a:r>
            <a:r>
              <a:rPr lang="ru-RU" b="1" dirty="0"/>
              <a:t> / </a:t>
            </a:r>
            <a:r>
              <a:rPr lang="ru-RU" b="1" dirty="0" err="1"/>
              <a:t>блювоти</a:t>
            </a:r>
            <a:r>
              <a:rPr lang="ru-RU" b="1" dirty="0"/>
              <a:t>: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833836-E8AD-4947-B3DD-2EAE8E362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36192"/>
            <a:ext cx="10806113" cy="4640771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Вік</a:t>
            </a:r>
            <a:r>
              <a:rPr lang="ru-RU" dirty="0"/>
              <a:t> </a:t>
            </a:r>
            <a:r>
              <a:rPr lang="ru-RU" dirty="0" err="1"/>
              <a:t>молодше</a:t>
            </a:r>
            <a:r>
              <a:rPr lang="ru-RU" dirty="0"/>
              <a:t> 50 </a:t>
            </a:r>
            <a:r>
              <a:rPr lang="ru-RU" dirty="0" err="1"/>
              <a:t>років</a:t>
            </a:r>
            <a:r>
              <a:rPr lang="ru-RU" dirty="0"/>
              <a:t>, </a:t>
            </a:r>
            <a:r>
              <a:rPr lang="ru-RU" dirty="0" err="1"/>
              <a:t>жіноча</a:t>
            </a:r>
            <a:r>
              <a:rPr lang="ru-RU" dirty="0"/>
              <a:t> стать</a:t>
            </a:r>
            <a:endParaRPr lang="ru-UA" dirty="0"/>
          </a:p>
          <a:p>
            <a:r>
              <a:rPr lang="ru-RU" dirty="0" err="1"/>
              <a:t>Занепокоєння</a:t>
            </a:r>
            <a:r>
              <a:rPr lang="ru-RU" dirty="0"/>
              <a:t>, </a:t>
            </a:r>
            <a:r>
              <a:rPr lang="ru-RU" dirty="0" err="1"/>
              <a:t>очікування</a:t>
            </a:r>
            <a:r>
              <a:rPr lang="ru-RU" dirty="0"/>
              <a:t> </a:t>
            </a:r>
            <a:r>
              <a:rPr lang="ru-RU" dirty="0" err="1"/>
              <a:t>нудоти</a:t>
            </a:r>
            <a:r>
              <a:rPr lang="ru-RU" dirty="0"/>
              <a:t>/</a:t>
            </a:r>
            <a:r>
              <a:rPr lang="ru-RU" dirty="0" err="1"/>
              <a:t>рвоти</a:t>
            </a:r>
            <a:endParaRPr lang="ru-UA" dirty="0"/>
          </a:p>
          <a:p>
            <a:r>
              <a:rPr lang="ru-RU" dirty="0" err="1"/>
              <a:t>Схильність</a:t>
            </a:r>
            <a:r>
              <a:rPr lang="ru-RU" dirty="0"/>
              <a:t> до </a:t>
            </a:r>
            <a:r>
              <a:rPr lang="ru-RU" dirty="0" err="1"/>
              <a:t>закачування</a:t>
            </a:r>
            <a:endParaRPr lang="ru-UA" dirty="0"/>
          </a:p>
          <a:p>
            <a:r>
              <a:rPr lang="ru-RU" dirty="0" err="1"/>
              <a:t>Психіатричні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endParaRPr lang="ru-UA" dirty="0"/>
          </a:p>
          <a:p>
            <a:r>
              <a:rPr lang="ru-RU" dirty="0" err="1"/>
              <a:t>Метаболічні</a:t>
            </a:r>
            <a:r>
              <a:rPr lang="ru-RU" dirty="0"/>
              <a:t> / </a:t>
            </a:r>
            <a:r>
              <a:rPr lang="ru-RU" dirty="0" err="1"/>
              <a:t>ендокринні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(</a:t>
            </a:r>
            <a:r>
              <a:rPr lang="ru-RU" dirty="0" err="1"/>
              <a:t>діабетичний</a:t>
            </a:r>
            <a:r>
              <a:rPr lang="ru-RU" dirty="0"/>
              <a:t> </a:t>
            </a:r>
            <a:r>
              <a:rPr lang="ru-RU" dirty="0" err="1"/>
              <a:t>кетоацидоз</a:t>
            </a:r>
            <a:r>
              <a:rPr lang="ru-RU" dirty="0"/>
              <a:t>, хвороба </a:t>
            </a:r>
            <a:r>
              <a:rPr lang="ru-RU" dirty="0" err="1"/>
              <a:t>Аддісона</a:t>
            </a:r>
            <a:r>
              <a:rPr lang="ru-RU" dirty="0"/>
              <a:t>, </a:t>
            </a:r>
            <a:r>
              <a:rPr lang="ru-RU" dirty="0" err="1"/>
              <a:t>уремія</a:t>
            </a:r>
            <a:r>
              <a:rPr lang="ru-RU" dirty="0"/>
              <a:t>)</a:t>
            </a:r>
            <a:endParaRPr lang="ru-UA" dirty="0"/>
          </a:p>
          <a:p>
            <a:r>
              <a:rPr lang="ru-RU" dirty="0" err="1"/>
              <a:t>Гіперкальциємія</a:t>
            </a:r>
            <a:endParaRPr lang="ru-UA" dirty="0"/>
          </a:p>
          <a:p>
            <a:r>
              <a:rPr lang="ru-RU" dirty="0" err="1"/>
              <a:t>Гіпонатріємія</a:t>
            </a:r>
            <a:endParaRPr lang="ru-UA" dirty="0"/>
          </a:p>
          <a:p>
            <a:r>
              <a:rPr lang="ru-RU" dirty="0" err="1"/>
              <a:t>Прийом</a:t>
            </a:r>
            <a:r>
              <a:rPr lang="ru-RU" dirty="0"/>
              <a:t> алкоголю</a:t>
            </a:r>
            <a:endParaRPr lang="ru-UA" dirty="0"/>
          </a:p>
          <a:p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з </a:t>
            </a:r>
            <a:r>
              <a:rPr lang="ru-RU" dirty="0" err="1"/>
              <a:t>еметогенними</a:t>
            </a:r>
            <a:r>
              <a:rPr lang="ru-RU" dirty="0"/>
              <a:t> </a:t>
            </a:r>
            <a:r>
              <a:rPr lang="ru-RU" dirty="0" err="1"/>
              <a:t>властивостями</a:t>
            </a:r>
            <a:r>
              <a:rPr lang="ru-RU" dirty="0"/>
              <a:t> (</a:t>
            </a:r>
            <a:r>
              <a:rPr lang="ru-RU" dirty="0" err="1"/>
              <a:t>антибіотики</a:t>
            </a:r>
            <a:r>
              <a:rPr lang="ru-RU" dirty="0"/>
              <a:t>, </a:t>
            </a:r>
            <a:r>
              <a:rPr lang="ru-RU" dirty="0" err="1"/>
              <a:t>опіати</a:t>
            </a:r>
            <a:r>
              <a:rPr lang="ru-RU" dirty="0"/>
              <a:t>, </a:t>
            </a:r>
            <a:r>
              <a:rPr lang="ru-RU" dirty="0" err="1"/>
              <a:t>дігоксин</a:t>
            </a:r>
            <a:r>
              <a:rPr lang="ru-RU" dirty="0"/>
              <a:t>, </a:t>
            </a:r>
            <a:r>
              <a:rPr lang="ru-RU" dirty="0" err="1"/>
              <a:t>протигрибкові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)</a:t>
            </a:r>
            <a:endParaRPr lang="ru-UA" dirty="0"/>
          </a:p>
          <a:p>
            <a:r>
              <a:rPr lang="ru-RU" dirty="0" err="1"/>
              <a:t>Блювота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та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попередньої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(</a:t>
            </a:r>
            <a:r>
              <a:rPr lang="ru-RU" dirty="0" err="1"/>
              <a:t>хіміотерапії</a:t>
            </a:r>
            <a:r>
              <a:rPr lang="ru-RU" dirty="0"/>
              <a:t>,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) 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108671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D9FCC-A2AC-E241-BE36-10605291E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701"/>
            <a:ext cx="11063288" cy="1325563"/>
          </a:xfrm>
        </p:spPr>
        <p:txBody>
          <a:bodyPr>
            <a:normAutofit/>
          </a:bodyPr>
          <a:lstStyle/>
          <a:p>
            <a:r>
              <a:rPr lang="ru-RU" b="1" dirty="0" err="1"/>
              <a:t>Нудота</a:t>
            </a:r>
            <a:r>
              <a:rPr lang="ru-RU" b="1" dirty="0"/>
              <a:t> / </a:t>
            </a:r>
            <a:r>
              <a:rPr lang="ru-RU" b="1" dirty="0" err="1"/>
              <a:t>блювота</a:t>
            </a:r>
            <a:r>
              <a:rPr lang="ru-RU" b="1" dirty="0"/>
              <a:t> </a:t>
            </a:r>
            <a:r>
              <a:rPr lang="ru-RU" b="1" dirty="0" err="1"/>
              <a:t>під</a:t>
            </a:r>
            <a:r>
              <a:rPr lang="ru-RU" b="1" dirty="0"/>
              <a:t> час </a:t>
            </a:r>
            <a:r>
              <a:rPr lang="ru-RU" b="1" dirty="0" err="1"/>
              <a:t>променевої</a:t>
            </a:r>
            <a:r>
              <a:rPr lang="ru-RU" b="1" dirty="0"/>
              <a:t> </a:t>
            </a:r>
            <a:r>
              <a:rPr lang="ru-RU" b="1" dirty="0" err="1"/>
              <a:t>терапії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1973A6-E01B-D541-A68F-6A30B9455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сумарної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фракціонування</a:t>
            </a:r>
            <a:r>
              <a:rPr lang="ru-RU" dirty="0"/>
              <a:t>, способу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(</a:t>
            </a:r>
            <a:r>
              <a:rPr lang="ru-RU" dirty="0" err="1"/>
              <a:t>кобальтове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лінійний</a:t>
            </a:r>
            <a:r>
              <a:rPr lang="ru-RU" dirty="0"/>
              <a:t> </a:t>
            </a:r>
            <a:r>
              <a:rPr lang="ru-RU" dirty="0" err="1"/>
              <a:t>прискорювач</a:t>
            </a:r>
            <a:r>
              <a:rPr lang="ru-RU" dirty="0"/>
              <a:t>), </a:t>
            </a:r>
            <a:r>
              <a:rPr lang="ru-RU" dirty="0" err="1"/>
              <a:t>обсягу</a:t>
            </a:r>
            <a:r>
              <a:rPr lang="ru-RU" dirty="0"/>
              <a:t> і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опромінених</a:t>
            </a:r>
            <a:r>
              <a:rPr lang="ru-RU" dirty="0"/>
              <a:t> тканин,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того, </a:t>
            </a:r>
            <a:r>
              <a:rPr lang="ru-RU" dirty="0" err="1"/>
              <a:t>чи</a:t>
            </a:r>
            <a:r>
              <a:rPr lang="ru-RU" dirty="0"/>
              <a:t> проходить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променеву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комбіновану</a:t>
            </a:r>
            <a:r>
              <a:rPr lang="ru-RU" dirty="0"/>
              <a:t> </a:t>
            </a:r>
            <a:r>
              <a:rPr lang="ru-RU" dirty="0" err="1"/>
              <a:t>хіміопроменеву</a:t>
            </a:r>
            <a:r>
              <a:rPr lang="ru-RU" dirty="0"/>
              <a:t> </a:t>
            </a:r>
            <a:r>
              <a:rPr lang="ru-RU" dirty="0" err="1"/>
              <a:t>терапію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 err="1"/>
              <a:t>Найбільш</a:t>
            </a:r>
            <a:r>
              <a:rPr lang="ru-RU" dirty="0"/>
              <a:t> часто </a:t>
            </a:r>
            <a:r>
              <a:rPr lang="ru-RU" dirty="0" err="1"/>
              <a:t>нудота</a:t>
            </a:r>
            <a:r>
              <a:rPr lang="ru-RU" dirty="0"/>
              <a:t> / </a:t>
            </a:r>
            <a:r>
              <a:rPr lang="ru-RU" dirty="0" err="1"/>
              <a:t>блювота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у </a:t>
            </a:r>
            <a:r>
              <a:rPr lang="ru-RU" dirty="0" err="1"/>
              <a:t>хворих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отримують</a:t>
            </a:r>
            <a:r>
              <a:rPr lang="ru-RU" dirty="0"/>
              <a:t> </a:t>
            </a:r>
            <a:r>
              <a:rPr lang="ru-RU" dirty="0" err="1"/>
              <a:t>тотальне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опромінення</a:t>
            </a:r>
            <a:r>
              <a:rPr lang="ru-RU" dirty="0"/>
              <a:t> черепа і </a:t>
            </a:r>
            <a:r>
              <a:rPr lang="ru-RU" dirty="0" err="1"/>
              <a:t>верхньої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живота (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абдомінального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стравоходу</a:t>
            </a:r>
            <a:r>
              <a:rPr lang="ru-RU" dirty="0"/>
              <a:t>).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587872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CF974-111C-DA41-8B44-C62370F67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b="1" dirty="0"/>
              <a:t>Нудота / блювання під час хіміотерапії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0B3DF0-6DDC-DA47-8F89-42C7E057B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Блювота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цитотоксичної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гострою</a:t>
            </a:r>
            <a:r>
              <a:rPr lang="ru-RU" dirty="0"/>
              <a:t> (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перших 24 годин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), </a:t>
            </a:r>
            <a:r>
              <a:rPr lang="ru-RU" dirty="0" err="1"/>
              <a:t>відстроченої</a:t>
            </a:r>
            <a:r>
              <a:rPr lang="ru-RU" dirty="0"/>
              <a:t> (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перших 2-6 ​​</a:t>
            </a:r>
            <a:r>
              <a:rPr lang="ru-RU" dirty="0" err="1"/>
              <a:t>діб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) і </a:t>
            </a:r>
            <a:r>
              <a:rPr lang="ru-RU" dirty="0" err="1"/>
              <a:t>передчасної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рефлекторної</a:t>
            </a:r>
            <a:r>
              <a:rPr lang="ru-RU" dirty="0"/>
              <a:t> (</a:t>
            </a:r>
            <a:r>
              <a:rPr lang="ru-RU" dirty="0" err="1"/>
              <a:t>виникає</a:t>
            </a:r>
            <a:r>
              <a:rPr lang="ru-RU" dirty="0"/>
              <a:t> перед </a:t>
            </a:r>
            <a:r>
              <a:rPr lang="ru-RU" dirty="0" err="1"/>
              <a:t>введенням</a:t>
            </a:r>
            <a:r>
              <a:rPr lang="ru-RU" dirty="0"/>
              <a:t> препарату - у </a:t>
            </a:r>
            <a:r>
              <a:rPr lang="ru-RU" dirty="0" err="1"/>
              <a:t>хворих</a:t>
            </a:r>
            <a:r>
              <a:rPr lang="ru-RU" dirty="0"/>
              <a:t>, у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попередні</a:t>
            </a:r>
            <a:r>
              <a:rPr lang="ru-RU" dirty="0"/>
              <a:t> </a:t>
            </a:r>
            <a:r>
              <a:rPr lang="ru-RU" dirty="0" err="1"/>
              <a:t>курси</a:t>
            </a:r>
            <a:r>
              <a:rPr lang="ru-RU" dirty="0"/>
              <a:t> </a:t>
            </a:r>
            <a:r>
              <a:rPr lang="ru-RU" dirty="0" err="1"/>
              <a:t>хіміотерапії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супроводжувалися</a:t>
            </a:r>
            <a:r>
              <a:rPr lang="ru-RU" dirty="0"/>
              <a:t> </a:t>
            </a:r>
            <a:r>
              <a:rPr lang="ru-RU" dirty="0" err="1"/>
              <a:t>важкої</a:t>
            </a:r>
            <a:r>
              <a:rPr lang="ru-RU" dirty="0"/>
              <a:t> </a:t>
            </a:r>
            <a:r>
              <a:rPr lang="ru-RU" dirty="0" err="1"/>
              <a:t>нудотою</a:t>
            </a:r>
            <a:r>
              <a:rPr lang="ru-RU" dirty="0"/>
              <a:t> і </a:t>
            </a:r>
            <a:r>
              <a:rPr lang="ru-RU" dirty="0" err="1"/>
              <a:t>блювотою</a:t>
            </a:r>
            <a:r>
              <a:rPr lang="ru-RU" dirty="0"/>
              <a:t>).</a:t>
            </a:r>
            <a:endParaRPr lang="ru-UA" dirty="0"/>
          </a:p>
          <a:p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оцінити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час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блювоти</a:t>
            </a:r>
            <a:r>
              <a:rPr lang="ru-RU" dirty="0"/>
              <a:t> (</a:t>
            </a:r>
            <a:r>
              <a:rPr lang="ru-RU" dirty="0" err="1"/>
              <a:t>гостра</a:t>
            </a:r>
            <a:r>
              <a:rPr lang="ru-RU" dirty="0"/>
              <a:t>, </a:t>
            </a:r>
            <a:r>
              <a:rPr lang="ru-RU" dirty="0" err="1"/>
              <a:t>відстрочена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передчасна</a:t>
            </a:r>
            <a:r>
              <a:rPr lang="ru-RU" dirty="0"/>
              <a:t>), але і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зв'язок</a:t>
            </a:r>
            <a:r>
              <a:rPr lang="ru-RU" dirty="0"/>
              <a:t> з </a:t>
            </a:r>
            <a:r>
              <a:rPr lang="ru-RU" dirty="0" err="1"/>
              <a:t>прийомом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,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блювотних</a:t>
            </a:r>
            <a:r>
              <a:rPr lang="ru-RU" dirty="0"/>
              <a:t> </a:t>
            </a:r>
            <a:r>
              <a:rPr lang="ru-RU" dirty="0" err="1"/>
              <a:t>мас</a:t>
            </a:r>
            <a:r>
              <a:rPr lang="ru-RU" dirty="0"/>
              <a:t>, </a:t>
            </a:r>
            <a:r>
              <a:rPr lang="ru-RU" dirty="0" err="1"/>
              <a:t>домішки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(</a:t>
            </a:r>
            <a:r>
              <a:rPr lang="ru-RU" dirty="0" err="1"/>
              <a:t>гематомезіс</a:t>
            </a:r>
            <a:r>
              <a:rPr lang="ru-RU" dirty="0"/>
              <a:t>).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916708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A0A680-9A8A-5F4C-B151-A2B106C1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b="1" dirty="0"/>
              <a:t>Еметогенність протипухлинних препаратів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C0BA2A-2910-9246-A7A5-D008EA74F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 err="1"/>
              <a:t>Високоеметогенн</a:t>
            </a:r>
            <a:r>
              <a:rPr lang="uk-UA" b="1" i="1" dirty="0"/>
              <a:t>і</a:t>
            </a:r>
            <a:r>
              <a:rPr lang="ru-RU" b="1" i="1" dirty="0"/>
              <a:t> </a:t>
            </a:r>
            <a:r>
              <a:rPr lang="ru-RU" b="1" i="1" dirty="0" err="1"/>
              <a:t>препарати</a:t>
            </a:r>
            <a:r>
              <a:rPr lang="ru-RU" b="1" i="1" dirty="0"/>
              <a:t> </a:t>
            </a:r>
            <a:r>
              <a:rPr lang="ru-RU" i="1" dirty="0"/>
              <a:t>(</a:t>
            </a:r>
            <a:r>
              <a:rPr lang="ru-RU" dirty="0" err="1"/>
              <a:t>Цисплатин</a:t>
            </a:r>
            <a:r>
              <a:rPr lang="ru-RU" dirty="0"/>
              <a:t>.</a:t>
            </a:r>
            <a:r>
              <a:rPr lang="ru-UA" dirty="0"/>
              <a:t> </a:t>
            </a:r>
            <a:r>
              <a:rPr lang="ru-RU" dirty="0" err="1"/>
              <a:t>Циклофосфамід</a:t>
            </a:r>
            <a:r>
              <a:rPr lang="ru-RU" dirty="0"/>
              <a:t>)</a:t>
            </a:r>
            <a:endParaRPr lang="ru-UA" dirty="0"/>
          </a:p>
          <a:p>
            <a:r>
              <a:rPr lang="uk-UA" b="1" i="1" dirty="0" err="1"/>
              <a:t>Помірно</a:t>
            </a:r>
            <a:r>
              <a:rPr lang="ru-RU" b="1" i="1" dirty="0" err="1"/>
              <a:t>еметогенн</a:t>
            </a:r>
            <a:r>
              <a:rPr lang="uk-UA" b="1" i="1" dirty="0"/>
              <a:t>і</a:t>
            </a:r>
            <a:r>
              <a:rPr lang="ru-RU" b="1" i="1" dirty="0"/>
              <a:t> </a:t>
            </a:r>
            <a:r>
              <a:rPr lang="ru-RU" b="1" i="1" dirty="0" err="1"/>
              <a:t>препарати</a:t>
            </a:r>
            <a:r>
              <a:rPr lang="ru-RU" b="1" i="1" dirty="0"/>
              <a:t> </a:t>
            </a:r>
            <a:r>
              <a:rPr lang="ru-UA" i="1" dirty="0"/>
              <a:t> (</a:t>
            </a:r>
            <a:r>
              <a:rPr lang="ru-RU" dirty="0" err="1"/>
              <a:t>Карбоплатин</a:t>
            </a:r>
            <a:r>
              <a:rPr lang="ru-RU" dirty="0"/>
              <a:t>, </a:t>
            </a:r>
            <a:r>
              <a:rPr lang="ru-RU" dirty="0" err="1"/>
              <a:t>Оксаліплатин</a:t>
            </a:r>
            <a:r>
              <a:rPr lang="ru-RU" dirty="0"/>
              <a:t>, </a:t>
            </a:r>
            <a:r>
              <a:rPr lang="ru-RU" dirty="0" err="1"/>
              <a:t>Доксорубіцин</a:t>
            </a:r>
            <a:r>
              <a:rPr lang="ru-RU" dirty="0"/>
              <a:t>, </a:t>
            </a:r>
            <a:r>
              <a:rPr lang="ru-RU" dirty="0" err="1"/>
              <a:t>Епірубіцин</a:t>
            </a:r>
            <a:r>
              <a:rPr lang="ru-RU" dirty="0"/>
              <a:t>, </a:t>
            </a:r>
            <a:r>
              <a:rPr lang="ru-RU" dirty="0" err="1"/>
              <a:t>Іринотекан</a:t>
            </a:r>
            <a:r>
              <a:rPr lang="ru-RU" dirty="0"/>
              <a:t>, </a:t>
            </a:r>
            <a:r>
              <a:rPr lang="ru-RU" dirty="0" err="1"/>
              <a:t>Іфосфамід</a:t>
            </a:r>
            <a:r>
              <a:rPr lang="ru-RU" dirty="0"/>
              <a:t>, </a:t>
            </a:r>
            <a:r>
              <a:rPr lang="ru-RU" dirty="0" err="1"/>
              <a:t>Бендамустін</a:t>
            </a:r>
            <a:r>
              <a:rPr lang="ru-RU" dirty="0"/>
              <a:t>)</a:t>
            </a:r>
            <a:endParaRPr lang="ru-UA" dirty="0"/>
          </a:p>
          <a:p>
            <a:r>
              <a:rPr lang="uk-UA" b="1" i="1" dirty="0" err="1"/>
              <a:t>Низькоеметогенні</a:t>
            </a:r>
            <a:r>
              <a:rPr lang="uk-UA" b="1" i="1" dirty="0"/>
              <a:t> </a:t>
            </a:r>
            <a:r>
              <a:rPr lang="ru-RU" b="1" i="1" dirty="0" err="1"/>
              <a:t>препарати</a:t>
            </a:r>
            <a:r>
              <a:rPr lang="ru-RU" b="1" i="1" dirty="0"/>
              <a:t> </a:t>
            </a:r>
            <a:r>
              <a:rPr lang="ru-RU" i="1" dirty="0"/>
              <a:t>(</a:t>
            </a:r>
            <a:r>
              <a:rPr lang="ru-RU" dirty="0" err="1"/>
              <a:t>Паклітаксел</a:t>
            </a:r>
            <a:r>
              <a:rPr lang="ru-RU" dirty="0"/>
              <a:t>, </a:t>
            </a:r>
            <a:r>
              <a:rPr lang="ru-RU" dirty="0" err="1"/>
              <a:t>Доцетаксел</a:t>
            </a:r>
            <a:r>
              <a:rPr lang="ru-RU" dirty="0"/>
              <a:t>, </a:t>
            </a:r>
            <a:r>
              <a:rPr lang="ru-RU" dirty="0" err="1"/>
              <a:t>Етопозид</a:t>
            </a:r>
            <a:r>
              <a:rPr lang="ru-RU" dirty="0"/>
              <a:t>, </a:t>
            </a:r>
            <a:r>
              <a:rPr lang="ru-RU" dirty="0" err="1"/>
              <a:t>Пеметрексед</a:t>
            </a:r>
            <a:r>
              <a:rPr lang="ru-RU" dirty="0"/>
              <a:t>, </a:t>
            </a:r>
            <a:r>
              <a:rPr lang="ru-RU" dirty="0" err="1"/>
              <a:t>Фторурацил</a:t>
            </a:r>
            <a:r>
              <a:rPr lang="ru-RU" dirty="0"/>
              <a:t>, </a:t>
            </a:r>
            <a:r>
              <a:rPr lang="ru-RU" dirty="0" err="1"/>
              <a:t>Капецитабін</a:t>
            </a:r>
            <a:r>
              <a:rPr lang="ru-RU" dirty="0"/>
              <a:t>, </a:t>
            </a:r>
            <a:r>
              <a:rPr lang="ru-RU" dirty="0" err="1"/>
              <a:t>Гемцитабін</a:t>
            </a:r>
            <a:r>
              <a:rPr lang="ru-RU" dirty="0"/>
              <a:t>, </a:t>
            </a:r>
            <a:r>
              <a:rPr lang="ru-RU" dirty="0" err="1"/>
              <a:t>Лапатініб</a:t>
            </a:r>
            <a:r>
              <a:rPr lang="ru-RU" dirty="0"/>
              <a:t>, </a:t>
            </a:r>
            <a:r>
              <a:rPr lang="ru-RU" dirty="0" err="1"/>
              <a:t>Сунітініб</a:t>
            </a:r>
            <a:r>
              <a:rPr lang="ru-RU" dirty="0"/>
              <a:t>, </a:t>
            </a:r>
            <a:r>
              <a:rPr lang="ru-RU" dirty="0" err="1"/>
              <a:t>Еверолімус</a:t>
            </a:r>
            <a:r>
              <a:rPr lang="ru-RU" dirty="0"/>
              <a:t>, </a:t>
            </a:r>
            <a:r>
              <a:rPr lang="ru-RU" dirty="0" err="1"/>
              <a:t>Трастузумаб</a:t>
            </a:r>
            <a:r>
              <a:rPr lang="ru-RU" dirty="0"/>
              <a:t>)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93724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B2230A-EFB5-064D-8CF1-CD8FF6F69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9313"/>
          </a:xfrm>
        </p:spPr>
        <p:txBody>
          <a:bodyPr>
            <a:noAutofit/>
          </a:bodyPr>
          <a:lstStyle/>
          <a:p>
            <a:r>
              <a:rPr lang="ru-RU" b="1" dirty="0" err="1"/>
              <a:t>Механізм</a:t>
            </a:r>
            <a:r>
              <a:rPr lang="ru-RU" b="1" dirty="0"/>
              <a:t> </a:t>
            </a:r>
            <a:r>
              <a:rPr lang="ru-RU" b="1" dirty="0" err="1"/>
              <a:t>виникнення</a:t>
            </a:r>
            <a:r>
              <a:rPr lang="ru-RU" b="1" dirty="0"/>
              <a:t> </a:t>
            </a:r>
            <a:r>
              <a:rPr lang="ru-RU" b="1" dirty="0" err="1"/>
              <a:t>блювоти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218A22-CFA7-7642-9330-2D643D3D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4438"/>
            <a:ext cx="10515600" cy="5278437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/>
              <a:t>Центральний</a:t>
            </a:r>
            <a:r>
              <a:rPr lang="ru-RU" b="1" dirty="0"/>
              <a:t> </a:t>
            </a:r>
            <a:r>
              <a:rPr lang="ru-RU" b="1" dirty="0" err="1"/>
              <a:t>механізм</a:t>
            </a:r>
            <a:r>
              <a:rPr lang="ru-RU" b="1" dirty="0"/>
              <a:t> </a:t>
            </a:r>
            <a:r>
              <a:rPr lang="ru-RU" dirty="0" err="1"/>
              <a:t>реалізується</a:t>
            </a:r>
            <a:r>
              <a:rPr lang="ru-RU" dirty="0"/>
              <a:t> через хеморецепторную триггерную зону, </a:t>
            </a:r>
            <a:r>
              <a:rPr lang="ru-RU" dirty="0" err="1"/>
              <a:t>розташовану</a:t>
            </a:r>
            <a:r>
              <a:rPr lang="ru-RU" dirty="0"/>
              <a:t> в </a:t>
            </a:r>
            <a:r>
              <a:rPr lang="ru-RU" dirty="0" err="1"/>
              <a:t>області</a:t>
            </a:r>
            <a:r>
              <a:rPr lang="ru-RU" dirty="0"/>
              <a:t> дна </a:t>
            </a:r>
            <a:r>
              <a:rPr lang="en-US" dirty="0"/>
              <a:t>IV</a:t>
            </a:r>
            <a:r>
              <a:rPr lang="ru-RU" dirty="0"/>
              <a:t> </a:t>
            </a:r>
            <a:r>
              <a:rPr lang="ru-RU" dirty="0" err="1"/>
              <a:t>шлуночка</a:t>
            </a:r>
            <a:r>
              <a:rPr lang="ru-RU" dirty="0"/>
              <a:t>.</a:t>
            </a:r>
            <a:r>
              <a:rPr lang="en-US" dirty="0"/>
              <a:t>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метаболізму</a:t>
            </a:r>
            <a:r>
              <a:rPr lang="ru-RU" dirty="0"/>
              <a:t> </a:t>
            </a:r>
            <a:r>
              <a:rPr lang="ru-RU" dirty="0" err="1"/>
              <a:t>цитостатиків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дратують</a:t>
            </a:r>
            <a:r>
              <a:rPr lang="ru-RU" dirty="0"/>
              <a:t> </a:t>
            </a:r>
            <a:r>
              <a:rPr lang="ru-RU" dirty="0" err="1"/>
              <a:t>вагус</a:t>
            </a:r>
            <a:r>
              <a:rPr lang="ru-RU" dirty="0"/>
              <a:t> і </a:t>
            </a:r>
            <a:r>
              <a:rPr lang="ru-RU" dirty="0" err="1"/>
              <a:t>активують</a:t>
            </a:r>
            <a:r>
              <a:rPr lang="ru-RU" dirty="0"/>
              <a:t> </a:t>
            </a:r>
            <a:r>
              <a:rPr lang="ru-RU" dirty="0" err="1"/>
              <a:t>субстанцію</a:t>
            </a:r>
            <a:r>
              <a:rPr lang="ru-RU" dirty="0"/>
              <a:t> Р через </a:t>
            </a:r>
            <a:r>
              <a:rPr lang="ru-RU" dirty="0" err="1"/>
              <a:t>рецептори</a:t>
            </a:r>
            <a:r>
              <a:rPr lang="ru-RU" dirty="0"/>
              <a:t> нейрокініна-1 (Nk1). </a:t>
            </a:r>
            <a:r>
              <a:rPr lang="ru-RU" b="1" dirty="0" err="1"/>
              <a:t>Апрепітант</a:t>
            </a:r>
            <a:endParaRPr lang="en-US" b="1" dirty="0"/>
          </a:p>
          <a:p>
            <a:r>
              <a:rPr lang="ru-RU" b="1" dirty="0" err="1"/>
              <a:t>Периферичний</a:t>
            </a:r>
            <a:r>
              <a:rPr lang="ru-RU" b="1" dirty="0"/>
              <a:t> </a:t>
            </a:r>
            <a:r>
              <a:rPr lang="ru-RU" b="1" dirty="0" err="1"/>
              <a:t>механізм</a:t>
            </a:r>
            <a:r>
              <a:rPr lang="ru-RU" b="1" dirty="0"/>
              <a:t>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роллю</a:t>
            </a:r>
            <a:r>
              <a:rPr lang="ru-RU" dirty="0"/>
              <a:t> гормону </a:t>
            </a:r>
            <a:r>
              <a:rPr lang="ru-RU" dirty="0" err="1"/>
              <a:t>кишковика</a:t>
            </a:r>
            <a:r>
              <a:rPr lang="ru-RU" dirty="0"/>
              <a:t> - </a:t>
            </a:r>
            <a:r>
              <a:rPr lang="ru-RU" dirty="0" err="1"/>
              <a:t>серотоніну</a:t>
            </a:r>
            <a:r>
              <a:rPr lang="ru-RU" dirty="0"/>
              <a:t>.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метаболізму</a:t>
            </a:r>
            <a:r>
              <a:rPr lang="ru-RU" dirty="0"/>
              <a:t> </a:t>
            </a:r>
            <a:r>
              <a:rPr lang="ru-RU" dirty="0" err="1"/>
              <a:t>цитостатиків</a:t>
            </a:r>
            <a:r>
              <a:rPr lang="ru-RU" dirty="0"/>
              <a:t> </a:t>
            </a:r>
            <a:r>
              <a:rPr lang="ru-RU" dirty="0" err="1"/>
              <a:t>потрапляють</a:t>
            </a:r>
            <a:r>
              <a:rPr lang="ru-RU" dirty="0"/>
              <a:t> з </a:t>
            </a:r>
            <a:r>
              <a:rPr lang="ru-RU" dirty="0" err="1"/>
              <a:t>жовчю</a:t>
            </a:r>
            <a:r>
              <a:rPr lang="ru-RU" dirty="0"/>
              <a:t> в </a:t>
            </a:r>
            <a:r>
              <a:rPr lang="ru-RU" dirty="0" err="1"/>
              <a:t>просвіт</a:t>
            </a:r>
            <a:r>
              <a:rPr lang="ru-RU" dirty="0"/>
              <a:t> </a:t>
            </a:r>
            <a:r>
              <a:rPr lang="ru-RU" dirty="0" err="1"/>
              <a:t>кишковика</a:t>
            </a:r>
            <a:r>
              <a:rPr lang="ru-RU" dirty="0"/>
              <a:t> і </a:t>
            </a:r>
            <a:r>
              <a:rPr lang="ru-RU" dirty="0" err="1"/>
              <a:t>взаємодіють</a:t>
            </a:r>
            <a:r>
              <a:rPr lang="ru-RU" dirty="0"/>
              <a:t> з </a:t>
            </a:r>
            <a:r>
              <a:rPr lang="ru-RU" dirty="0" err="1"/>
              <a:t>ентерохромафінних</a:t>
            </a:r>
            <a:r>
              <a:rPr lang="ru-RU" dirty="0"/>
              <a:t> </a:t>
            </a:r>
            <a:r>
              <a:rPr lang="ru-RU" dirty="0" err="1"/>
              <a:t>клітинами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серотонін</a:t>
            </a:r>
            <a:r>
              <a:rPr lang="ru-RU" dirty="0"/>
              <a:t>. </a:t>
            </a:r>
            <a:r>
              <a:rPr lang="uk-UA" b="1" dirty="0"/>
              <a:t>О</a:t>
            </a:r>
            <a:r>
              <a:rPr lang="ru-RU" b="1" dirty="0" err="1"/>
              <a:t>ндансетрон</a:t>
            </a:r>
            <a:endParaRPr lang="ru-UA" b="1" dirty="0"/>
          </a:p>
          <a:p>
            <a:r>
              <a:rPr lang="ru-RU" dirty="0"/>
              <a:t>Два </a:t>
            </a:r>
            <a:r>
              <a:rPr lang="ru-RU" dirty="0" err="1"/>
              <a:t>механізму</a:t>
            </a:r>
            <a:r>
              <a:rPr lang="ru-RU" dirty="0"/>
              <a:t> </a:t>
            </a:r>
            <a:r>
              <a:rPr lang="ru-RU" dirty="0" err="1"/>
              <a:t>блювоти</a:t>
            </a:r>
            <a:r>
              <a:rPr lang="ru-RU" dirty="0"/>
              <a:t> </a:t>
            </a:r>
            <a:r>
              <a:rPr lang="ru-RU" dirty="0" err="1"/>
              <a:t>вимагають</a:t>
            </a:r>
            <a:r>
              <a:rPr lang="ru-RU" dirty="0"/>
              <a:t> </a:t>
            </a:r>
            <a:r>
              <a:rPr lang="ru-RU" dirty="0" err="1"/>
              <a:t>комбінованого</a:t>
            </a:r>
            <a:r>
              <a:rPr lang="ru-RU" dirty="0"/>
              <a:t> </a:t>
            </a:r>
            <a:r>
              <a:rPr lang="ru-RU" dirty="0" err="1"/>
              <a:t>підходу</a:t>
            </a:r>
            <a:r>
              <a:rPr lang="ru-RU" dirty="0"/>
              <a:t> до </a:t>
            </a:r>
            <a:r>
              <a:rPr lang="ru-RU" dirty="0" err="1"/>
              <a:t>терапії</a:t>
            </a:r>
            <a:r>
              <a:rPr lang="ru-RU" dirty="0"/>
              <a:t>. </a:t>
            </a:r>
            <a:r>
              <a:rPr lang="ru-RU" dirty="0" err="1"/>
              <a:t>Апрепітант</a:t>
            </a:r>
            <a:r>
              <a:rPr lang="ru-RU" dirty="0"/>
              <a:t> </a:t>
            </a:r>
            <a:r>
              <a:rPr lang="ru-RU" dirty="0" err="1"/>
              <a:t>підсилює</a:t>
            </a:r>
            <a:r>
              <a:rPr lang="ru-RU" dirty="0"/>
              <a:t> </a:t>
            </a:r>
            <a:r>
              <a:rPr lang="ru-RU" dirty="0" err="1"/>
              <a:t>протиблювотну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ондансетрону</a:t>
            </a:r>
            <a:r>
              <a:rPr lang="ru-RU" dirty="0"/>
              <a:t> і </a:t>
            </a:r>
            <a:r>
              <a:rPr lang="ru-RU" dirty="0" err="1"/>
              <a:t>дексаметазону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 err="1"/>
              <a:t>Кортикостероїди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протиблювотну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і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призначаються</a:t>
            </a:r>
            <a:r>
              <a:rPr lang="ru-RU" dirty="0"/>
              <a:t> в базовому </a:t>
            </a:r>
            <a:r>
              <a:rPr lang="ru-RU" dirty="0" err="1"/>
              <a:t>режимі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премедикації</a:t>
            </a:r>
            <a:r>
              <a:rPr lang="ru-RU" dirty="0"/>
              <a:t> перед </a:t>
            </a:r>
            <a:r>
              <a:rPr lang="ru-RU" dirty="0" err="1"/>
              <a:t>введенням</a:t>
            </a:r>
            <a:r>
              <a:rPr lang="ru-RU" dirty="0"/>
              <a:t> </a:t>
            </a:r>
            <a:r>
              <a:rPr lang="ru-RU" dirty="0" err="1"/>
              <a:t>цитостатиків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655984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9DD4CE-2290-5C40-8C5B-5F93C5861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Профілактика</a:t>
            </a:r>
            <a:r>
              <a:rPr lang="ru-RU" b="1" dirty="0"/>
              <a:t> і </a:t>
            </a:r>
            <a:r>
              <a:rPr lang="ru-RU" b="1" dirty="0" err="1"/>
              <a:t>терапія</a:t>
            </a:r>
            <a:r>
              <a:rPr lang="ru-RU" b="1" dirty="0"/>
              <a:t> </a:t>
            </a:r>
            <a:r>
              <a:rPr lang="ru-RU" b="1" dirty="0" err="1"/>
              <a:t>блювоти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EE3B3D-21DF-E24F-B009-30A2850D8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2425"/>
            <a:ext cx="10515600" cy="47752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Для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збудливості</a:t>
            </a:r>
            <a:r>
              <a:rPr lang="ru-RU" dirty="0"/>
              <a:t> </a:t>
            </a:r>
            <a:r>
              <a:rPr lang="ru-RU" dirty="0" err="1"/>
              <a:t>блювотного</a:t>
            </a:r>
            <a:r>
              <a:rPr lang="ru-RU" dirty="0"/>
              <a:t> центру, </a:t>
            </a:r>
            <a:r>
              <a:rPr lang="ru-RU" dirty="0" err="1"/>
              <a:t>розташованого</a:t>
            </a:r>
            <a:r>
              <a:rPr lang="ru-RU" dirty="0"/>
              <a:t> в хеморецепторной </a:t>
            </a:r>
            <a:r>
              <a:rPr lang="ru-RU" dirty="0" err="1"/>
              <a:t>критичної</a:t>
            </a:r>
            <a:r>
              <a:rPr lang="ru-RU" dirty="0"/>
              <a:t> </a:t>
            </a:r>
            <a:r>
              <a:rPr lang="ru-RU" dirty="0" err="1"/>
              <a:t>зоні</a:t>
            </a:r>
            <a:r>
              <a:rPr lang="ru-RU" dirty="0"/>
              <a:t> головного </a:t>
            </a:r>
            <a:r>
              <a:rPr lang="ru-RU" dirty="0" err="1"/>
              <a:t>мозку</a:t>
            </a:r>
            <a:r>
              <a:rPr lang="ru-RU" dirty="0"/>
              <a:t> і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дофамінові</a:t>
            </a:r>
            <a:r>
              <a:rPr lang="ru-RU" dirty="0"/>
              <a:t>, </a:t>
            </a:r>
            <a:r>
              <a:rPr lang="ru-RU" dirty="0" err="1"/>
              <a:t>мускаринові</a:t>
            </a:r>
            <a:r>
              <a:rPr lang="ru-RU" dirty="0"/>
              <a:t>, </a:t>
            </a:r>
            <a:r>
              <a:rPr lang="ru-RU" dirty="0" err="1"/>
              <a:t>гістамінові</a:t>
            </a:r>
            <a:r>
              <a:rPr lang="ru-RU" dirty="0"/>
              <a:t> і </a:t>
            </a:r>
            <a:r>
              <a:rPr lang="ru-RU" dirty="0" err="1"/>
              <a:t>серотонінові</a:t>
            </a:r>
            <a:r>
              <a:rPr lang="ru-RU" dirty="0"/>
              <a:t> </a:t>
            </a:r>
            <a:r>
              <a:rPr lang="ru-RU" dirty="0" err="1"/>
              <a:t>рецептори</a:t>
            </a:r>
            <a:r>
              <a:rPr lang="ru-RU" dirty="0"/>
              <a:t>,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нейротропний</a:t>
            </a:r>
            <a:r>
              <a:rPr lang="ru-RU" dirty="0"/>
              <a:t> препарат </a:t>
            </a:r>
            <a:r>
              <a:rPr lang="ru-RU" dirty="0" err="1"/>
              <a:t>апрепітант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/>
              <a:t>Для </a:t>
            </a:r>
            <a:r>
              <a:rPr lang="ru-RU" dirty="0" err="1"/>
              <a:t>блокади</a:t>
            </a:r>
            <a:r>
              <a:rPr lang="ru-RU" dirty="0"/>
              <a:t> </a:t>
            </a:r>
            <a:r>
              <a:rPr lang="ru-RU" dirty="0" err="1"/>
              <a:t>серотонінових</a:t>
            </a:r>
            <a:r>
              <a:rPr lang="ru-RU" dirty="0"/>
              <a:t> </a:t>
            </a:r>
            <a:r>
              <a:rPr lang="ru-RU" dirty="0" err="1"/>
              <a:t>рецепторів</a:t>
            </a:r>
            <a:r>
              <a:rPr lang="ru-RU" dirty="0"/>
              <a:t> (5-НТЗ)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ондансетрон</a:t>
            </a:r>
            <a:r>
              <a:rPr lang="ru-RU" dirty="0"/>
              <a:t> і </a:t>
            </a:r>
            <a:r>
              <a:rPr lang="ru-RU" dirty="0" err="1"/>
              <a:t>трописетрон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 err="1"/>
              <a:t>Антисеротонінову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метоклопрамід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препарат </a:t>
            </a:r>
            <a:r>
              <a:rPr lang="ru-RU" dirty="0" err="1"/>
              <a:t>гальмує</a:t>
            </a:r>
            <a:r>
              <a:rPr lang="ru-RU" dirty="0"/>
              <a:t> </a:t>
            </a:r>
            <a:r>
              <a:rPr lang="ru-RU" dirty="0" err="1"/>
              <a:t>рецептори</a:t>
            </a:r>
            <a:r>
              <a:rPr lang="ru-RU" dirty="0"/>
              <a:t> 5-НТЗ і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блокує</a:t>
            </a:r>
            <a:r>
              <a:rPr lang="ru-RU" dirty="0"/>
              <a:t> </a:t>
            </a:r>
            <a:r>
              <a:rPr lang="ru-RU" dirty="0" err="1"/>
              <a:t>рецептори</a:t>
            </a:r>
            <a:r>
              <a:rPr lang="ru-RU" dirty="0"/>
              <a:t> </a:t>
            </a:r>
            <a:r>
              <a:rPr lang="ru-RU" dirty="0" err="1"/>
              <a:t>дофаміну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в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механізму</a:t>
            </a:r>
            <a:r>
              <a:rPr lang="ru-RU" dirty="0"/>
              <a:t> </a:t>
            </a:r>
            <a:r>
              <a:rPr lang="ru-RU" dirty="0" err="1"/>
              <a:t>блювоти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 err="1"/>
              <a:t>Ефективну</a:t>
            </a:r>
            <a:r>
              <a:rPr lang="ru-RU" dirty="0"/>
              <a:t> </a:t>
            </a:r>
            <a:r>
              <a:rPr lang="ru-RU" dirty="0" err="1"/>
              <a:t>протиблювотну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нейролептики з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фенотіазину</a:t>
            </a:r>
            <a:r>
              <a:rPr lang="ru-RU" dirty="0"/>
              <a:t> і </a:t>
            </a:r>
            <a:r>
              <a:rPr lang="ru-RU" dirty="0" err="1"/>
              <a:t>бутирофенони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блокують</a:t>
            </a:r>
            <a:r>
              <a:rPr lang="ru-RU" dirty="0"/>
              <a:t> </a:t>
            </a:r>
            <a:r>
              <a:rPr lang="ru-RU" dirty="0" err="1"/>
              <a:t>дофаминергичні</a:t>
            </a:r>
            <a:r>
              <a:rPr lang="ru-RU" dirty="0"/>
              <a:t> </a:t>
            </a:r>
            <a:r>
              <a:rPr lang="ru-RU" dirty="0" err="1"/>
              <a:t>рецептори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 err="1"/>
              <a:t>Подібним</a:t>
            </a:r>
            <a:r>
              <a:rPr lang="ru-RU" dirty="0"/>
              <a:t> </a:t>
            </a:r>
            <a:r>
              <a:rPr lang="ru-RU" dirty="0" err="1"/>
              <a:t>механізмом</a:t>
            </a:r>
            <a:r>
              <a:rPr lang="ru-RU" dirty="0"/>
              <a:t> і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протиблювотною</a:t>
            </a:r>
            <a:r>
              <a:rPr lang="ru-RU" dirty="0"/>
              <a:t> </a:t>
            </a:r>
            <a:r>
              <a:rPr lang="ru-RU" dirty="0" err="1"/>
              <a:t>активністю</a:t>
            </a:r>
            <a:r>
              <a:rPr lang="ru-RU" dirty="0"/>
              <a:t> </a:t>
            </a:r>
            <a:r>
              <a:rPr lang="ru-RU" dirty="0" err="1"/>
              <a:t>володіють</a:t>
            </a:r>
            <a:r>
              <a:rPr lang="ru-RU" dirty="0"/>
              <a:t> </a:t>
            </a:r>
            <a:r>
              <a:rPr lang="ru-RU" dirty="0" err="1"/>
              <a:t>перфеназин</a:t>
            </a:r>
            <a:r>
              <a:rPr lang="ru-RU" dirty="0"/>
              <a:t>, </a:t>
            </a:r>
            <a:r>
              <a:rPr lang="ru-RU" dirty="0" err="1"/>
              <a:t>прохлорперазин</a:t>
            </a:r>
            <a:r>
              <a:rPr lang="ru-RU" dirty="0"/>
              <a:t>, </a:t>
            </a:r>
            <a:r>
              <a:rPr lang="ru-RU" dirty="0" err="1"/>
              <a:t>трифлуоперазин</a:t>
            </a:r>
            <a:r>
              <a:rPr lang="ru-RU" dirty="0"/>
              <a:t>, </a:t>
            </a:r>
            <a:r>
              <a:rPr lang="ru-RU" dirty="0" err="1"/>
              <a:t>тіетілперазін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галоперидол</a:t>
            </a:r>
            <a:r>
              <a:rPr lang="ru-RU" dirty="0"/>
              <a:t>.</a:t>
            </a:r>
            <a:endParaRPr lang="ru-UA" dirty="0"/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512187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ti-Cancer Foods List">
            <a:extLst>
              <a:ext uri="{FF2B5EF4-FFF2-40B4-BE49-F238E27FC236}">
                <a16:creationId xmlns:a16="http://schemas.microsoft.com/office/drawing/2014/main" id="{56847B5A-4B95-E945-BF05-F9467E94B9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20" y="0"/>
            <a:ext cx="8271395" cy="689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568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B09A13-387A-6342-B752-BE20EC0C9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/>
          <a:lstStyle/>
          <a:p>
            <a:r>
              <a:rPr lang="ru-UA" b="1" dirty="0"/>
              <a:t>ЗАКРЕП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5B6E7D-4968-DE48-B7E4-32C512D3A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4919663"/>
          </a:xfrm>
        </p:spPr>
        <p:txBody>
          <a:bodyPr>
            <a:normAutofit fontScale="62500" lnSpcReduction="20000"/>
          </a:bodyPr>
          <a:lstStyle/>
          <a:p>
            <a:r>
              <a:rPr lang="ru-RU" sz="4200" dirty="0" err="1"/>
              <a:t>Він</a:t>
            </a:r>
            <a:r>
              <a:rPr lang="ru-RU" sz="4200" dirty="0"/>
              <a:t> </a:t>
            </a:r>
            <a:r>
              <a:rPr lang="ru-RU" sz="4200" dirty="0" err="1"/>
              <a:t>може</a:t>
            </a:r>
            <a:r>
              <a:rPr lang="ru-RU" sz="4200" dirty="0"/>
              <a:t> </a:t>
            </a:r>
            <a:r>
              <a:rPr lang="ru-RU" sz="4200" dirty="0" err="1"/>
              <a:t>проявлятися</a:t>
            </a:r>
            <a:r>
              <a:rPr lang="ru-RU" sz="4200" dirty="0"/>
              <a:t> у </a:t>
            </a:r>
            <a:r>
              <a:rPr lang="ru-RU" sz="4200" dirty="0" err="1"/>
              <a:t>вигляді</a:t>
            </a:r>
            <a:r>
              <a:rPr lang="ru-RU" sz="4200" dirty="0"/>
              <a:t> </a:t>
            </a:r>
            <a:r>
              <a:rPr lang="ru-RU" sz="4200" dirty="0" err="1"/>
              <a:t>рідкого</a:t>
            </a:r>
            <a:r>
              <a:rPr lang="ru-RU" sz="4200" dirty="0"/>
              <a:t> </a:t>
            </a:r>
            <a:r>
              <a:rPr lang="ru-RU" sz="4200" dirty="0" err="1"/>
              <a:t>стільця</a:t>
            </a:r>
            <a:r>
              <a:rPr lang="ru-RU" sz="4200" dirty="0"/>
              <a:t>, </a:t>
            </a:r>
            <a:r>
              <a:rPr lang="ru-RU" sz="4200" dirty="0" err="1"/>
              <a:t>утруднення</a:t>
            </a:r>
            <a:r>
              <a:rPr lang="ru-RU" sz="4200" dirty="0"/>
              <a:t> </a:t>
            </a:r>
            <a:r>
              <a:rPr lang="ru-RU" sz="4200" dirty="0" err="1"/>
              <a:t>або</a:t>
            </a:r>
            <a:r>
              <a:rPr lang="ru-RU" sz="4200" dirty="0"/>
              <a:t> </a:t>
            </a:r>
            <a:r>
              <a:rPr lang="ru-RU" sz="4200" dirty="0" err="1"/>
              <a:t>неповного</a:t>
            </a:r>
            <a:r>
              <a:rPr lang="ru-RU" sz="4200" dirty="0"/>
              <a:t> </a:t>
            </a:r>
            <a:r>
              <a:rPr lang="ru-RU" sz="4200" dirty="0" err="1"/>
              <a:t>випорожнення</a:t>
            </a:r>
            <a:r>
              <a:rPr lang="ru-RU" sz="4200" dirty="0"/>
              <a:t> кишечника. </a:t>
            </a:r>
          </a:p>
          <a:p>
            <a:r>
              <a:rPr lang="ru-RU" sz="4200" dirty="0"/>
              <a:t>При за</a:t>
            </a:r>
            <a:r>
              <a:rPr lang="uk-UA" sz="4200" dirty="0" err="1"/>
              <a:t>крепі</a:t>
            </a:r>
            <a:r>
              <a:rPr lang="uk-UA" sz="4200" dirty="0"/>
              <a:t> </a:t>
            </a:r>
            <a:r>
              <a:rPr lang="ru-RU" sz="4200" dirty="0" err="1"/>
              <a:t>затримка</a:t>
            </a:r>
            <a:r>
              <a:rPr lang="ru-RU" sz="4200" dirty="0"/>
              <a:t> </a:t>
            </a:r>
            <a:r>
              <a:rPr lang="ru-RU" sz="4200" dirty="0" err="1"/>
              <a:t>фекалій</a:t>
            </a:r>
            <a:r>
              <a:rPr lang="ru-RU" sz="4200" dirty="0"/>
              <a:t> доходить до такого </a:t>
            </a:r>
            <a:r>
              <a:rPr lang="ru-RU" sz="4200" dirty="0" err="1"/>
              <a:t>ступеня</a:t>
            </a:r>
            <a:r>
              <a:rPr lang="ru-RU" sz="4200" dirty="0"/>
              <a:t>, </a:t>
            </a:r>
            <a:r>
              <a:rPr lang="ru-RU" sz="4200" dirty="0" err="1"/>
              <a:t>що</a:t>
            </a:r>
            <a:r>
              <a:rPr lang="ru-RU" sz="4200" dirty="0"/>
              <a:t> </a:t>
            </a:r>
            <a:r>
              <a:rPr lang="ru-RU" sz="4200" dirty="0" err="1"/>
              <a:t>спонтанне</a:t>
            </a:r>
            <a:r>
              <a:rPr lang="ru-RU" sz="4200" dirty="0"/>
              <a:t> </a:t>
            </a:r>
            <a:r>
              <a:rPr lang="ru-RU" sz="4200" dirty="0" err="1"/>
              <a:t>дозвіл</a:t>
            </a:r>
            <a:r>
              <a:rPr lang="ru-RU" sz="4200" dirty="0"/>
              <a:t> </a:t>
            </a:r>
            <a:r>
              <a:rPr lang="ru-RU" sz="4200" dirty="0" err="1"/>
              <a:t>виявляється</a:t>
            </a:r>
            <a:r>
              <a:rPr lang="ru-RU" sz="4200" dirty="0"/>
              <a:t> </a:t>
            </a:r>
            <a:r>
              <a:rPr lang="ru-RU" sz="4200" dirty="0" err="1"/>
              <a:t>неможливим</a:t>
            </a:r>
            <a:r>
              <a:rPr lang="ru-RU" sz="4200" dirty="0"/>
              <a:t>. </a:t>
            </a:r>
          </a:p>
          <a:p>
            <a:r>
              <a:rPr lang="ru-RU" sz="4200" dirty="0" err="1"/>
              <a:t>Розрізняють</a:t>
            </a:r>
            <a:r>
              <a:rPr lang="ru-RU" sz="4200" dirty="0"/>
              <a:t> </a:t>
            </a:r>
            <a:r>
              <a:rPr lang="uk-UA" sz="4200" dirty="0"/>
              <a:t>атонічні закрепи (</a:t>
            </a:r>
            <a:r>
              <a:rPr lang="ru-RU" sz="4200" dirty="0" err="1"/>
              <a:t>мляві</a:t>
            </a:r>
            <a:r>
              <a:rPr lang="ru-RU" sz="4200" dirty="0"/>
              <a:t> </a:t>
            </a:r>
            <a:r>
              <a:rPr lang="ru-RU" sz="4200" dirty="0" err="1"/>
              <a:t>скорочення</a:t>
            </a:r>
            <a:r>
              <a:rPr lang="ru-RU" sz="4200" dirty="0"/>
              <a:t> </a:t>
            </a:r>
            <a:r>
              <a:rPr lang="ru-RU" sz="4200" dirty="0" err="1"/>
              <a:t>м'язів</a:t>
            </a:r>
            <a:r>
              <a:rPr lang="ru-RU" sz="4200" dirty="0"/>
              <a:t> кишечника) і </a:t>
            </a:r>
            <a:r>
              <a:rPr lang="ru-RU" sz="4200" dirty="0" err="1"/>
              <a:t>спастичн</a:t>
            </a:r>
            <a:r>
              <a:rPr lang="uk-UA" sz="4200" dirty="0"/>
              <a:t>і</a:t>
            </a:r>
            <a:r>
              <a:rPr lang="ru-RU" sz="4200" dirty="0"/>
              <a:t> за</a:t>
            </a:r>
            <a:r>
              <a:rPr lang="uk-UA" sz="4200" dirty="0" err="1"/>
              <a:t>крепи</a:t>
            </a:r>
            <a:r>
              <a:rPr lang="ru-RU" sz="4200" dirty="0"/>
              <a:t> (</a:t>
            </a:r>
            <a:r>
              <a:rPr lang="ru-RU" sz="4200" dirty="0" err="1"/>
              <a:t>судомні</a:t>
            </a:r>
            <a:r>
              <a:rPr lang="ru-RU" sz="4200" dirty="0"/>
              <a:t> </a:t>
            </a:r>
            <a:r>
              <a:rPr lang="ru-RU" sz="4200" dirty="0" err="1"/>
              <a:t>скорочення</a:t>
            </a:r>
            <a:r>
              <a:rPr lang="ru-RU" sz="4200" dirty="0"/>
              <a:t> </a:t>
            </a:r>
            <a:r>
              <a:rPr lang="ru-RU" sz="4200" dirty="0" err="1"/>
              <a:t>стінки</a:t>
            </a:r>
            <a:r>
              <a:rPr lang="ru-RU" sz="4200" dirty="0"/>
              <a:t> кишки, </a:t>
            </a:r>
            <a:r>
              <a:rPr lang="ru-RU" sz="4200" dirty="0" err="1"/>
              <a:t>що</a:t>
            </a:r>
            <a:r>
              <a:rPr lang="ru-RU" sz="4200" dirty="0"/>
              <a:t> </a:t>
            </a:r>
            <a:r>
              <a:rPr lang="ru-RU" sz="4200" dirty="0" err="1"/>
              <a:t>супроводжуються</a:t>
            </a:r>
            <a:r>
              <a:rPr lang="ru-RU" sz="4200" dirty="0"/>
              <a:t> болями в </a:t>
            </a:r>
            <a:r>
              <a:rPr lang="ru-RU" sz="4200" dirty="0" err="1"/>
              <a:t>животі</a:t>
            </a:r>
            <a:r>
              <a:rPr lang="ru-RU" sz="4200" dirty="0"/>
              <a:t>). У </a:t>
            </a:r>
            <a:r>
              <a:rPr lang="ru-RU" sz="4200" dirty="0" err="1"/>
              <a:t>цих</a:t>
            </a:r>
            <a:r>
              <a:rPr lang="ru-RU" sz="4200" dirty="0"/>
              <a:t> </a:t>
            </a:r>
            <a:r>
              <a:rPr lang="ru-RU" sz="4200" dirty="0" err="1"/>
              <a:t>випадках</a:t>
            </a:r>
            <a:r>
              <a:rPr lang="ru-RU" sz="4200" dirty="0"/>
              <a:t> </a:t>
            </a:r>
            <a:r>
              <a:rPr lang="ru-RU" sz="4200" dirty="0" err="1"/>
              <a:t>необхідно</a:t>
            </a:r>
            <a:r>
              <a:rPr lang="ru-RU" sz="4200" dirty="0"/>
              <a:t> </a:t>
            </a:r>
            <a:r>
              <a:rPr lang="ru-RU" sz="4200" dirty="0" err="1"/>
              <a:t>виключити</a:t>
            </a:r>
            <a:r>
              <a:rPr lang="ru-RU" sz="4200" dirty="0"/>
              <a:t> </a:t>
            </a:r>
            <a:r>
              <a:rPr lang="ru-RU" sz="4200" dirty="0" err="1"/>
              <a:t>кишкову</a:t>
            </a:r>
            <a:r>
              <a:rPr lang="ru-RU" sz="4200" dirty="0"/>
              <a:t> </a:t>
            </a:r>
            <a:r>
              <a:rPr lang="ru-RU" sz="4200" dirty="0" err="1"/>
              <a:t>непрохідність</a:t>
            </a:r>
            <a:r>
              <a:rPr lang="ru-RU" sz="4200" dirty="0"/>
              <a:t>.</a:t>
            </a:r>
            <a:endParaRPr lang="ru-UA" sz="4200" dirty="0"/>
          </a:p>
          <a:p>
            <a:r>
              <a:rPr lang="ru-RU" sz="4200" dirty="0" err="1"/>
              <a:t>Слід</a:t>
            </a:r>
            <a:r>
              <a:rPr lang="ru-RU" sz="4200" dirty="0"/>
              <a:t> </a:t>
            </a:r>
            <a:r>
              <a:rPr lang="ru-RU" sz="4200" dirty="0" err="1"/>
              <a:t>розрізняти</a:t>
            </a:r>
            <a:r>
              <a:rPr lang="ru-RU" sz="4200" dirty="0"/>
              <a:t> </a:t>
            </a:r>
            <a:r>
              <a:rPr lang="ru-RU" sz="4200" dirty="0" err="1"/>
              <a:t>функціональний</a:t>
            </a:r>
            <a:r>
              <a:rPr lang="ru-RU" sz="4200" dirty="0"/>
              <a:t> за</a:t>
            </a:r>
            <a:r>
              <a:rPr lang="uk-UA" sz="4200" dirty="0"/>
              <a:t>креп</a:t>
            </a:r>
            <a:r>
              <a:rPr lang="ru-RU" sz="4200" dirty="0"/>
              <a:t>, коли </a:t>
            </a:r>
            <a:r>
              <a:rPr lang="ru-RU" sz="4200" dirty="0" err="1"/>
              <a:t>його</a:t>
            </a:r>
            <a:r>
              <a:rPr lang="ru-RU" sz="4200" dirty="0"/>
              <a:t> причина не очевидна і не </a:t>
            </a:r>
            <a:r>
              <a:rPr lang="ru-RU" sz="4200" dirty="0" err="1"/>
              <a:t>виявляється</a:t>
            </a:r>
            <a:r>
              <a:rPr lang="ru-RU" sz="4200" dirty="0"/>
              <a:t> і </a:t>
            </a:r>
            <a:r>
              <a:rPr lang="ru-RU" sz="4200" dirty="0" err="1"/>
              <a:t>вторинний</a:t>
            </a:r>
            <a:r>
              <a:rPr lang="ru-RU" sz="4200" dirty="0"/>
              <a:t> по </a:t>
            </a:r>
            <a:r>
              <a:rPr lang="ru-RU" sz="4200" dirty="0" err="1"/>
              <a:t>відношенню</a:t>
            </a:r>
            <a:r>
              <a:rPr lang="ru-RU" sz="4200" dirty="0"/>
              <a:t> до </a:t>
            </a:r>
            <a:r>
              <a:rPr lang="ru-RU" sz="4200" dirty="0" err="1"/>
              <a:t>медичного</a:t>
            </a:r>
            <a:r>
              <a:rPr lang="ru-RU" sz="4200" dirty="0"/>
              <a:t> </a:t>
            </a:r>
            <a:r>
              <a:rPr lang="ru-RU" sz="4200" dirty="0" err="1"/>
              <a:t>лікування</a:t>
            </a:r>
            <a:r>
              <a:rPr lang="ru-RU" sz="4200" dirty="0"/>
              <a:t>.</a:t>
            </a:r>
            <a:endParaRPr lang="ru-UA" sz="4200" dirty="0"/>
          </a:p>
          <a:p>
            <a:r>
              <a:rPr lang="ru-RU" sz="4200" dirty="0"/>
              <a:t>У </a:t>
            </a:r>
            <a:r>
              <a:rPr lang="ru-RU" sz="4200" dirty="0" err="1"/>
              <a:t>більшості</a:t>
            </a:r>
            <a:r>
              <a:rPr lang="ru-RU" sz="4200" dirty="0"/>
              <a:t> </a:t>
            </a:r>
            <a:r>
              <a:rPr lang="ru-RU" sz="4200" dirty="0" err="1"/>
              <a:t>випадків</a:t>
            </a:r>
            <a:r>
              <a:rPr lang="ru-RU" sz="4200" dirty="0"/>
              <a:t> причиною за</a:t>
            </a:r>
            <a:r>
              <a:rPr lang="uk-UA" sz="4200" dirty="0" err="1"/>
              <a:t>крепу</a:t>
            </a:r>
            <a:r>
              <a:rPr lang="ru-RU" sz="4200" dirty="0"/>
              <a:t> </a:t>
            </a:r>
            <a:r>
              <a:rPr lang="ru-RU" sz="4200" dirty="0" err="1"/>
              <a:t>є</a:t>
            </a:r>
            <a:r>
              <a:rPr lang="ru-RU" sz="4200" dirty="0"/>
              <a:t> </a:t>
            </a:r>
            <a:r>
              <a:rPr lang="ru-RU" sz="4200" dirty="0" err="1"/>
              <a:t>адинамія</a:t>
            </a:r>
            <a:r>
              <a:rPr lang="ru-RU" sz="4200" dirty="0"/>
              <a:t> і </a:t>
            </a:r>
            <a:r>
              <a:rPr lang="ru-RU" sz="4200" dirty="0" err="1"/>
              <a:t>малорухливий</a:t>
            </a:r>
            <a:r>
              <a:rPr lang="ru-RU" sz="4200" dirty="0"/>
              <a:t> </a:t>
            </a:r>
            <a:r>
              <a:rPr lang="ru-RU" sz="4200" dirty="0" err="1"/>
              <a:t>спосіб</a:t>
            </a:r>
            <a:r>
              <a:rPr lang="ru-RU" sz="4200" dirty="0"/>
              <a:t> </a:t>
            </a:r>
            <a:r>
              <a:rPr lang="ru-RU" sz="4200" dirty="0" err="1"/>
              <a:t>життя</a:t>
            </a:r>
            <a:r>
              <a:rPr lang="ru-RU" sz="4200" dirty="0"/>
              <a:t>. </a:t>
            </a:r>
          </a:p>
          <a:p>
            <a:r>
              <a:rPr lang="ru-RU" sz="4200" dirty="0" err="1"/>
              <a:t>Імовірно</a:t>
            </a:r>
            <a:r>
              <a:rPr lang="ru-RU" sz="4200" dirty="0"/>
              <a:t> 80% </a:t>
            </a:r>
            <a:r>
              <a:rPr lang="ru-RU" sz="4200" dirty="0" err="1"/>
              <a:t>онкологічних</a:t>
            </a:r>
            <a:r>
              <a:rPr lang="ru-RU" sz="4200" dirty="0"/>
              <a:t> </a:t>
            </a:r>
            <a:r>
              <a:rPr lang="ru-RU" sz="4200" dirty="0" err="1"/>
              <a:t>хворих</a:t>
            </a:r>
            <a:r>
              <a:rPr lang="ru-RU" sz="4200" dirty="0"/>
              <a:t> </a:t>
            </a:r>
            <a:r>
              <a:rPr lang="ru-RU" sz="4200" dirty="0" err="1"/>
              <a:t>будуть</a:t>
            </a:r>
            <a:r>
              <a:rPr lang="ru-RU" sz="4200" dirty="0"/>
              <a:t> </a:t>
            </a:r>
            <a:r>
              <a:rPr lang="ru-RU" sz="4200" dirty="0" err="1"/>
              <a:t>відчувати</a:t>
            </a:r>
            <a:r>
              <a:rPr lang="ru-RU" sz="4200" dirty="0"/>
              <a:t> за</a:t>
            </a:r>
            <a:r>
              <a:rPr lang="uk-UA" sz="4200" dirty="0" err="1"/>
              <a:t>крепи</a:t>
            </a:r>
            <a:r>
              <a:rPr lang="uk-UA" sz="4200" dirty="0"/>
              <a:t> </a:t>
            </a:r>
            <a:r>
              <a:rPr lang="ru-RU" sz="4200" dirty="0"/>
              <a:t>в </a:t>
            </a:r>
            <a:r>
              <a:rPr lang="ru-RU" sz="4200" dirty="0" err="1"/>
              <a:t>тій</a:t>
            </a:r>
            <a:r>
              <a:rPr lang="ru-RU" sz="4200" dirty="0"/>
              <a:t> </a:t>
            </a:r>
            <a:r>
              <a:rPr lang="ru-RU" sz="4200" dirty="0" err="1"/>
              <a:t>чи</a:t>
            </a:r>
            <a:r>
              <a:rPr lang="ru-RU" sz="4200" dirty="0"/>
              <a:t> </a:t>
            </a:r>
            <a:r>
              <a:rPr lang="ru-RU" sz="4200" dirty="0" err="1"/>
              <a:t>іншій</a:t>
            </a:r>
            <a:r>
              <a:rPr lang="ru-RU" sz="4200" dirty="0"/>
              <a:t> </a:t>
            </a:r>
            <a:r>
              <a:rPr lang="ru-RU" sz="4200" dirty="0" err="1"/>
              <a:t>мірі</a:t>
            </a:r>
            <a:r>
              <a:rPr lang="ru-RU" sz="4200" dirty="0"/>
              <a:t>.</a:t>
            </a:r>
            <a:endParaRPr lang="ru-UA" sz="42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18626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133ACC-8F43-024C-90E6-1FD06E10C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/>
              <a:t>П</a:t>
            </a:r>
            <a:r>
              <a:rPr lang="ru-RU" b="1" dirty="0" err="1"/>
              <a:t>ричини</a:t>
            </a:r>
            <a:r>
              <a:rPr lang="ru-RU" b="1" dirty="0"/>
              <a:t> за</a:t>
            </a:r>
            <a:r>
              <a:rPr lang="uk-UA" b="1" dirty="0" err="1"/>
              <a:t>крепу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3C037F-D1E8-9A45-8795-CF15A3FA1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Медикаментозна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раку і </a:t>
            </a:r>
            <a:r>
              <a:rPr lang="ru-RU" dirty="0" err="1"/>
              <a:t>онкологічний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endParaRPr lang="ru-UA" dirty="0"/>
          </a:p>
          <a:p>
            <a:r>
              <a:rPr lang="ru-RU" dirty="0" err="1"/>
              <a:t>Супутні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та стану</a:t>
            </a:r>
            <a:endParaRPr lang="ru-UA" dirty="0"/>
          </a:p>
          <a:p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життя</a:t>
            </a:r>
            <a:endParaRPr lang="ru-UA" dirty="0"/>
          </a:p>
          <a:p>
            <a:r>
              <a:rPr lang="ru-RU" dirty="0" err="1"/>
              <a:t>Неврологічні</a:t>
            </a:r>
            <a:r>
              <a:rPr lang="ru-RU" dirty="0"/>
              <a:t> причини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4463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C77994-FEBC-5546-AC0E-870CF9B6B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Класифікація</a:t>
            </a:r>
            <a:r>
              <a:rPr lang="ru-RU" b="1" dirty="0"/>
              <a:t> за</a:t>
            </a:r>
            <a:r>
              <a:rPr lang="uk-UA" b="1" dirty="0" err="1"/>
              <a:t>крепів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30775D-295F-DE4F-819D-6C5E1AB3E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 </a:t>
            </a:r>
            <a:r>
              <a:rPr lang="ru-RU" dirty="0" err="1"/>
              <a:t>ступінь</a:t>
            </a:r>
            <a:r>
              <a:rPr lang="ru-RU" dirty="0"/>
              <a:t> - </a:t>
            </a:r>
            <a:r>
              <a:rPr lang="ru-RU" dirty="0" err="1"/>
              <a:t>рідкісні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періодичні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; </a:t>
            </a:r>
            <a:r>
              <a:rPr lang="ru-RU" dirty="0" err="1"/>
              <a:t>зміна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, </a:t>
            </a:r>
            <a:r>
              <a:rPr lang="ru-RU" dirty="0" err="1"/>
              <a:t>рідкісне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проносних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клізма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/>
              <a:t>2 </a:t>
            </a:r>
            <a:r>
              <a:rPr lang="ru-RU" dirty="0" err="1"/>
              <a:t>ступінь</a:t>
            </a:r>
            <a:r>
              <a:rPr lang="ru-RU" dirty="0"/>
              <a:t> - </a:t>
            </a:r>
            <a:r>
              <a:rPr lang="ru-RU" dirty="0" err="1"/>
              <a:t>постійні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при регулярному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проносних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клізм</a:t>
            </a:r>
            <a:r>
              <a:rPr lang="ru-RU" dirty="0"/>
              <a:t>,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самообслуговування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/>
              <a:t>З </a:t>
            </a:r>
            <a:r>
              <a:rPr lang="ru-RU" dirty="0" err="1"/>
              <a:t>ступінь</a:t>
            </a:r>
            <a:r>
              <a:rPr lang="ru-RU" dirty="0"/>
              <a:t> - запор,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вимагає</a:t>
            </a:r>
            <a:r>
              <a:rPr lang="ru-RU" dirty="0"/>
              <a:t> </a:t>
            </a:r>
            <a:r>
              <a:rPr lang="ru-RU" dirty="0" err="1"/>
              <a:t>ручної</a:t>
            </a:r>
            <a:r>
              <a:rPr lang="ru-RU" dirty="0"/>
              <a:t> </a:t>
            </a:r>
            <a:r>
              <a:rPr lang="ru-RU" dirty="0" err="1"/>
              <a:t>евакуації</a:t>
            </a:r>
            <a:r>
              <a:rPr lang="ru-RU" dirty="0"/>
              <a:t> </a:t>
            </a:r>
            <a:r>
              <a:rPr lang="ru-RU" dirty="0" err="1"/>
              <a:t>фекальних</a:t>
            </a:r>
            <a:r>
              <a:rPr lang="ru-RU" dirty="0"/>
              <a:t> </a:t>
            </a:r>
            <a:r>
              <a:rPr lang="ru-RU" dirty="0" err="1"/>
              <a:t>мас</a:t>
            </a:r>
            <a:r>
              <a:rPr lang="ru-RU" dirty="0"/>
              <a:t>;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самообслуговування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/>
              <a:t>4 </a:t>
            </a:r>
            <a:r>
              <a:rPr lang="ru-RU" dirty="0" err="1"/>
              <a:t>ступінь</a:t>
            </a:r>
            <a:r>
              <a:rPr lang="ru-RU" dirty="0"/>
              <a:t> - </a:t>
            </a:r>
            <a:r>
              <a:rPr lang="ru-RU" dirty="0" err="1"/>
              <a:t>небезпечні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наслідки</a:t>
            </a:r>
            <a:r>
              <a:rPr lang="ru-RU" dirty="0"/>
              <a:t>; </a:t>
            </a:r>
            <a:r>
              <a:rPr lang="ru-RU" dirty="0" err="1"/>
              <a:t>необхідне</a:t>
            </a:r>
            <a:r>
              <a:rPr lang="ru-RU" dirty="0"/>
              <a:t> </a:t>
            </a:r>
            <a:r>
              <a:rPr lang="ru-RU" dirty="0" err="1"/>
              <a:t>термінове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.</a:t>
            </a:r>
            <a:endParaRPr lang="ru-UA" dirty="0"/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901999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1E0BA-ACC6-9C4E-B414-A16776B6D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С</a:t>
            </a:r>
            <a:r>
              <a:rPr lang="ru-RU" b="1" dirty="0" err="1"/>
              <a:t>имптоми</a:t>
            </a:r>
            <a:r>
              <a:rPr lang="ru-RU" b="1" dirty="0"/>
              <a:t> закрепу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BD2909-0127-7441-A56A-BA537490B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Дефекація</a:t>
            </a:r>
            <a:r>
              <a:rPr lang="ru-RU" dirty="0"/>
              <a:t> </a:t>
            </a:r>
            <a:r>
              <a:rPr lang="ru-RU" dirty="0" err="1"/>
              <a:t>рідше</a:t>
            </a:r>
            <a:r>
              <a:rPr lang="ru-RU" dirty="0"/>
              <a:t> 3-х </a:t>
            </a:r>
            <a:r>
              <a:rPr lang="ru-RU" dirty="0" err="1"/>
              <a:t>разів</a:t>
            </a:r>
            <a:r>
              <a:rPr lang="ru-RU" dirty="0"/>
              <a:t> на </a:t>
            </a:r>
            <a:r>
              <a:rPr lang="ru-RU" dirty="0" err="1"/>
              <a:t>тиждень</a:t>
            </a:r>
            <a:endParaRPr lang="ru-UA" dirty="0"/>
          </a:p>
          <a:p>
            <a:r>
              <a:rPr lang="ru-RU" dirty="0" err="1"/>
              <a:t>Утруднений</a:t>
            </a:r>
            <a:r>
              <a:rPr lang="ru-RU" dirty="0"/>
              <a:t> </a:t>
            </a:r>
            <a:r>
              <a:rPr lang="ru-RU" dirty="0" err="1"/>
              <a:t>стілець</a:t>
            </a:r>
            <a:endParaRPr lang="ru-UA" dirty="0"/>
          </a:p>
          <a:p>
            <a:r>
              <a:rPr lang="ru-RU" dirty="0" err="1"/>
              <a:t>Біль</a:t>
            </a:r>
            <a:r>
              <a:rPr lang="ru-RU" dirty="0"/>
              <a:t> при </a:t>
            </a:r>
            <a:r>
              <a:rPr lang="ru-RU" dirty="0" err="1"/>
              <a:t>дефекації</a:t>
            </a:r>
            <a:endParaRPr lang="ru-UA" dirty="0"/>
          </a:p>
          <a:p>
            <a:r>
              <a:rPr lang="ru-RU" dirty="0" err="1"/>
              <a:t>Здуття</a:t>
            </a:r>
            <a:r>
              <a:rPr lang="ru-RU" dirty="0"/>
              <a:t> живота</a:t>
            </a:r>
            <a:endParaRPr lang="ru-UA" dirty="0"/>
          </a:p>
          <a:p>
            <a:r>
              <a:rPr lang="ru-RU" dirty="0" err="1"/>
              <a:t>Діарея</a:t>
            </a:r>
            <a:r>
              <a:rPr lang="ru-RU" dirty="0"/>
              <a:t> через </a:t>
            </a:r>
            <a:r>
              <a:rPr lang="ru-RU" dirty="0" err="1"/>
              <a:t>переповнення</a:t>
            </a:r>
            <a:r>
              <a:rPr lang="ru-RU" dirty="0"/>
              <a:t> </a:t>
            </a:r>
            <a:r>
              <a:rPr lang="ru-RU" dirty="0" err="1"/>
              <a:t>кишковика</a:t>
            </a:r>
            <a:endParaRPr lang="ru-UA" dirty="0"/>
          </a:p>
          <a:p>
            <a:r>
              <a:rPr lang="ru-RU" dirty="0" err="1"/>
              <a:t>Анорексія</a:t>
            </a:r>
            <a:endParaRPr lang="ru-UA" dirty="0"/>
          </a:p>
          <a:p>
            <a:r>
              <a:rPr lang="ru-RU" dirty="0" err="1"/>
              <a:t>Нудота</a:t>
            </a:r>
            <a:endParaRPr lang="ru-UA" dirty="0"/>
          </a:p>
          <a:p>
            <a:r>
              <a:rPr lang="ru-RU" dirty="0" err="1"/>
              <a:t>Блювота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960971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639CC-D9A8-2D4B-BAB6-3D4ABF969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Л</a:t>
            </a:r>
            <a:r>
              <a:rPr lang="ru-RU" b="1" dirty="0" err="1"/>
              <a:t>ікування</a:t>
            </a:r>
            <a:r>
              <a:rPr lang="ru-RU" b="1" dirty="0"/>
              <a:t> </a:t>
            </a:r>
            <a:r>
              <a:rPr lang="ru-RU" b="1" dirty="0" err="1"/>
              <a:t>закрепів</a:t>
            </a:r>
            <a:r>
              <a:rPr lang="ru-RU" b="1" dirty="0"/>
              <a:t> (</a:t>
            </a:r>
            <a:r>
              <a:rPr lang="ru-RU" b="1" dirty="0" err="1"/>
              <a:t>легкі</a:t>
            </a:r>
            <a:r>
              <a:rPr lang="ru-RU" b="1" dirty="0"/>
              <a:t> </a:t>
            </a:r>
            <a:r>
              <a:rPr lang="ru-RU" b="1" dirty="0" err="1"/>
              <a:t>симптоми</a:t>
            </a:r>
            <a:r>
              <a:rPr lang="ru-RU" b="1" dirty="0"/>
              <a:t>):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E9DD28-48D4-944F-BDD6-34F73D7A9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325"/>
            <a:ext cx="10515600" cy="47196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UA" sz="2600" dirty="0"/>
          </a:p>
          <a:p>
            <a:r>
              <a:rPr lang="ru-RU" sz="2600" dirty="0" err="1"/>
              <a:t>Необхідно</a:t>
            </a:r>
            <a:r>
              <a:rPr lang="ru-RU" sz="2600" dirty="0"/>
              <a:t> </a:t>
            </a:r>
            <a:r>
              <a:rPr lang="ru-RU" sz="2600" dirty="0" err="1"/>
              <a:t>виявити</a:t>
            </a:r>
            <a:r>
              <a:rPr lang="ru-RU" sz="2600" dirty="0"/>
              <a:t> і </a:t>
            </a:r>
            <a:r>
              <a:rPr lang="ru-RU" sz="2600" dirty="0" err="1"/>
              <a:t>усунути</a:t>
            </a:r>
            <a:r>
              <a:rPr lang="ru-RU" sz="2600" dirty="0"/>
              <a:t> </a:t>
            </a:r>
            <a:r>
              <a:rPr lang="ru-RU" sz="2600" dirty="0" err="1"/>
              <a:t>провокуючі</a:t>
            </a:r>
            <a:r>
              <a:rPr lang="ru-RU" sz="2600" dirty="0"/>
              <a:t> </a:t>
            </a:r>
            <a:r>
              <a:rPr lang="ru-RU" sz="2600" dirty="0" err="1"/>
              <a:t>фактори</a:t>
            </a:r>
            <a:r>
              <a:rPr lang="ru-RU" sz="2600" dirty="0"/>
              <a:t> (</a:t>
            </a:r>
            <a:r>
              <a:rPr lang="ru-RU" sz="2600" dirty="0" err="1"/>
              <a:t>наприклад</a:t>
            </a:r>
            <a:r>
              <a:rPr lang="ru-RU" sz="2600" dirty="0"/>
              <a:t>, </a:t>
            </a:r>
            <a:r>
              <a:rPr lang="ru-RU" sz="2600" dirty="0" err="1"/>
              <a:t>ліки</a:t>
            </a:r>
            <a:r>
              <a:rPr lang="ru-RU" sz="2600" dirty="0"/>
              <a:t>)</a:t>
            </a:r>
            <a:endParaRPr lang="ru-UA" sz="2600" dirty="0"/>
          </a:p>
          <a:p>
            <a:r>
              <a:rPr lang="ru-RU" sz="2600" dirty="0" err="1"/>
              <a:t>Слід</a:t>
            </a:r>
            <a:r>
              <a:rPr lang="ru-RU" sz="2600" dirty="0"/>
              <a:t> </a:t>
            </a:r>
            <a:r>
              <a:rPr lang="ru-RU" sz="2600" dirty="0" err="1"/>
              <a:t>підвищити</a:t>
            </a:r>
            <a:r>
              <a:rPr lang="ru-RU" sz="2600" dirty="0"/>
              <a:t> </a:t>
            </a:r>
            <a:r>
              <a:rPr lang="ru-RU" sz="2600" dirty="0" err="1"/>
              <a:t>фізичну</a:t>
            </a:r>
            <a:r>
              <a:rPr lang="ru-RU" sz="2600" dirty="0"/>
              <a:t> </a:t>
            </a:r>
            <a:r>
              <a:rPr lang="ru-RU" sz="2600" dirty="0" err="1"/>
              <a:t>активність</a:t>
            </a:r>
            <a:endParaRPr lang="ru-UA" sz="2600" dirty="0"/>
          </a:p>
          <a:p>
            <a:r>
              <a:rPr lang="ru-RU" sz="2600" dirty="0" err="1"/>
              <a:t>Рекомендується</a:t>
            </a:r>
            <a:r>
              <a:rPr lang="ru-RU" sz="2600" dirty="0"/>
              <a:t> </a:t>
            </a:r>
            <a:r>
              <a:rPr lang="ru-RU" sz="2600" dirty="0" err="1"/>
              <a:t>збільшити</a:t>
            </a:r>
            <a:r>
              <a:rPr lang="ru-RU" sz="2600" dirty="0"/>
              <a:t> </a:t>
            </a:r>
            <a:r>
              <a:rPr lang="ru-RU" sz="2600" dirty="0" err="1"/>
              <a:t>прийом</a:t>
            </a:r>
            <a:r>
              <a:rPr lang="ru-RU" sz="2600" dirty="0"/>
              <a:t> </a:t>
            </a:r>
            <a:r>
              <a:rPr lang="ru-RU" sz="2600" dirty="0" err="1"/>
              <a:t>рідини</a:t>
            </a:r>
            <a:r>
              <a:rPr lang="ru-RU" sz="2600" dirty="0"/>
              <a:t> </a:t>
            </a:r>
            <a:r>
              <a:rPr lang="ru-RU" sz="2600" dirty="0" err="1"/>
              <a:t>per</a:t>
            </a:r>
            <a:r>
              <a:rPr lang="ru-RU" sz="2600" dirty="0"/>
              <a:t> </a:t>
            </a:r>
            <a:r>
              <a:rPr lang="en-US" sz="2600" dirty="0" err="1"/>
              <a:t>os</a:t>
            </a:r>
            <a:endParaRPr lang="ru-UA" sz="2600" dirty="0"/>
          </a:p>
          <a:p>
            <a:r>
              <a:rPr lang="ru-RU" sz="2600" dirty="0" err="1"/>
              <a:t>Використовувати</a:t>
            </a:r>
            <a:r>
              <a:rPr lang="ru-RU" sz="2600" dirty="0"/>
              <a:t> </a:t>
            </a:r>
            <a:r>
              <a:rPr lang="ru-RU" sz="2600" dirty="0" err="1"/>
              <a:t>проносні</a:t>
            </a:r>
            <a:r>
              <a:rPr lang="ru-RU" sz="2600" dirty="0"/>
              <a:t>, особливо при </a:t>
            </a:r>
            <a:r>
              <a:rPr lang="ru-RU" sz="2600" dirty="0" err="1"/>
              <a:t>постійному</a:t>
            </a:r>
            <a:r>
              <a:rPr lang="ru-RU" sz="2600" dirty="0"/>
              <a:t> </a:t>
            </a:r>
            <a:r>
              <a:rPr lang="ru-RU" sz="2600" dirty="0" err="1"/>
              <a:t>вживанні</a:t>
            </a:r>
            <a:r>
              <a:rPr lang="ru-RU" sz="2600" dirty="0"/>
              <a:t> </a:t>
            </a:r>
            <a:r>
              <a:rPr lang="ru-RU" sz="2600" dirty="0" err="1"/>
              <a:t>опіатів</a:t>
            </a:r>
            <a:endParaRPr lang="ru-UA" sz="2600" dirty="0"/>
          </a:p>
          <a:p>
            <a:r>
              <a:rPr lang="ru-RU" sz="2600" dirty="0" err="1"/>
              <a:t>Комбінація</a:t>
            </a:r>
            <a:r>
              <a:rPr lang="ru-RU" sz="2600" dirty="0"/>
              <a:t> </a:t>
            </a:r>
            <a:r>
              <a:rPr lang="ru-RU" sz="2600" dirty="0" err="1"/>
              <a:t>препаратів</a:t>
            </a:r>
            <a:r>
              <a:rPr lang="ru-RU" sz="2600" dirty="0"/>
              <a:t>, </a:t>
            </a:r>
            <a:r>
              <a:rPr lang="ru-RU" sz="2600" dirty="0" err="1"/>
              <a:t>що</a:t>
            </a:r>
            <a:r>
              <a:rPr lang="ru-RU" sz="2600" dirty="0"/>
              <a:t> </a:t>
            </a:r>
            <a:r>
              <a:rPr lang="ru-RU" sz="2600" dirty="0" err="1"/>
              <a:t>стимулюють</a:t>
            </a:r>
            <a:r>
              <a:rPr lang="ru-RU" sz="2600" dirty="0"/>
              <a:t> </a:t>
            </a:r>
            <a:r>
              <a:rPr lang="ru-RU" sz="2600" dirty="0" err="1"/>
              <a:t>кишковик</a:t>
            </a:r>
            <a:r>
              <a:rPr lang="ru-RU" sz="2600" dirty="0"/>
              <a:t> і </a:t>
            </a:r>
            <a:r>
              <a:rPr lang="ru-RU" sz="2600" dirty="0" err="1"/>
              <a:t>пом'якшуючих</a:t>
            </a:r>
            <a:r>
              <a:rPr lang="ru-RU" sz="2600" dirty="0"/>
              <a:t> </a:t>
            </a:r>
            <a:r>
              <a:rPr lang="ru-RU" sz="2600" dirty="0" err="1"/>
              <a:t>проносних</a:t>
            </a:r>
            <a:r>
              <a:rPr lang="ru-RU" sz="2600" dirty="0"/>
              <a:t> (</a:t>
            </a:r>
            <a:r>
              <a:rPr lang="ru-RU" sz="2600" dirty="0" err="1"/>
              <a:t>наприклад</a:t>
            </a:r>
            <a:r>
              <a:rPr lang="ru-RU" sz="2600" dirty="0"/>
              <a:t>, </a:t>
            </a:r>
            <a:r>
              <a:rPr lang="ru-RU" sz="2600" dirty="0" err="1"/>
              <a:t>сенна</a:t>
            </a:r>
            <a:r>
              <a:rPr lang="ru-RU" sz="2600" dirty="0"/>
              <a:t> і </a:t>
            </a:r>
            <a:r>
              <a:rPr lang="ru-RU" sz="2600" dirty="0" err="1"/>
              <a:t>лактулоза</a:t>
            </a:r>
            <a:r>
              <a:rPr lang="ru-RU" sz="2600" dirty="0"/>
              <a:t>).</a:t>
            </a:r>
            <a:endParaRPr lang="ru-UA" sz="26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945036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46BDA3-8675-AC4A-90C1-B0341DF6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/>
              <a:t>Л</a:t>
            </a:r>
            <a:r>
              <a:rPr lang="ru-RU" b="1" dirty="0" err="1"/>
              <a:t>ікування</a:t>
            </a:r>
            <a:r>
              <a:rPr lang="ru-RU" b="1" dirty="0"/>
              <a:t> </a:t>
            </a:r>
            <a:r>
              <a:rPr lang="ru-RU" b="1" dirty="0" err="1"/>
              <a:t>закрепів</a:t>
            </a:r>
            <a:r>
              <a:rPr lang="ru-RU" b="1" dirty="0"/>
              <a:t> (</a:t>
            </a:r>
            <a:r>
              <a:rPr lang="ru-RU" b="1" dirty="0" err="1"/>
              <a:t>важкі</a:t>
            </a:r>
            <a:r>
              <a:rPr lang="ru-RU" b="1" dirty="0"/>
              <a:t> </a:t>
            </a:r>
            <a:r>
              <a:rPr lang="ru-RU" b="1" dirty="0" err="1"/>
              <a:t>симптоми</a:t>
            </a:r>
            <a:r>
              <a:rPr lang="ru-RU" b="1" dirty="0"/>
              <a:t>):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F61E0E-7DA3-644D-B44D-C5EE56E10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7968"/>
            <a:ext cx="10515600" cy="5315712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В першу </a:t>
            </a:r>
            <a:r>
              <a:rPr lang="ru-RU" b="1" dirty="0" err="1"/>
              <a:t>чергу</a:t>
            </a:r>
            <a:r>
              <a:rPr lang="ru-RU" b="1" dirty="0"/>
              <a:t> </a:t>
            </a:r>
            <a:r>
              <a:rPr lang="ru-RU" b="1" dirty="0" err="1"/>
              <a:t>необхідно</a:t>
            </a:r>
            <a:r>
              <a:rPr lang="ru-RU" b="1" dirty="0"/>
              <a:t> </a:t>
            </a:r>
            <a:r>
              <a:rPr lang="ru-RU" b="1" dirty="0" err="1"/>
              <a:t>виключити</a:t>
            </a:r>
            <a:r>
              <a:rPr lang="ru-RU" b="1" dirty="0"/>
              <a:t> </a:t>
            </a:r>
            <a:r>
              <a:rPr lang="ru-RU" b="1" dirty="0" err="1"/>
              <a:t>непрохідність</a:t>
            </a:r>
            <a:r>
              <a:rPr lang="ru-RU" b="1" dirty="0"/>
              <a:t> кишечника !!!</a:t>
            </a:r>
            <a:endParaRPr lang="ru-UA" b="1" dirty="0"/>
          </a:p>
          <a:p>
            <a:r>
              <a:rPr lang="ru-RU" dirty="0" err="1"/>
              <a:t>Важливо</a:t>
            </a:r>
            <a:r>
              <a:rPr lang="ru-RU" dirty="0"/>
              <a:t> </a:t>
            </a:r>
            <a:r>
              <a:rPr lang="ru-RU" dirty="0" err="1"/>
              <a:t>підібрати</a:t>
            </a:r>
            <a:r>
              <a:rPr lang="ru-RU" dirty="0"/>
              <a:t> </a:t>
            </a:r>
            <a:r>
              <a:rPr lang="ru-RU" dirty="0" err="1"/>
              <a:t>індивідуальну</a:t>
            </a:r>
            <a:r>
              <a:rPr lang="ru-RU" dirty="0"/>
              <a:t> дозу орального проносного</a:t>
            </a:r>
            <a:endParaRPr lang="ru-UA" dirty="0"/>
          </a:p>
          <a:p>
            <a:r>
              <a:rPr lang="ru-RU" dirty="0" err="1"/>
              <a:t>Проносні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регулярно (</a:t>
            </a:r>
            <a:r>
              <a:rPr lang="ru-RU" dirty="0" err="1"/>
              <a:t>сенна</a:t>
            </a:r>
            <a:r>
              <a:rPr lang="ru-RU" dirty="0"/>
              <a:t> і </a:t>
            </a:r>
            <a:r>
              <a:rPr lang="ru-RU" dirty="0" err="1"/>
              <a:t>лактулоза</a:t>
            </a:r>
            <a:r>
              <a:rPr lang="ru-RU" dirty="0"/>
              <a:t>)</a:t>
            </a:r>
            <a:endParaRPr lang="ru-UA" dirty="0"/>
          </a:p>
          <a:p>
            <a:r>
              <a:rPr lang="ru-RU" b="1" dirty="0" err="1"/>
              <a:t>Co-danthramer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комбінація</a:t>
            </a:r>
            <a:r>
              <a:rPr lang="ru-RU" dirty="0"/>
              <a:t> </a:t>
            </a:r>
            <a:r>
              <a:rPr lang="ru-RU" dirty="0" err="1"/>
              <a:t>дантрона</a:t>
            </a:r>
            <a:r>
              <a:rPr lang="ru-RU" dirty="0"/>
              <a:t> і </a:t>
            </a:r>
            <a:r>
              <a:rPr lang="ru-RU" dirty="0" err="1"/>
              <a:t>докузат</a:t>
            </a:r>
            <a:r>
              <a:rPr lang="ru-RU" dirty="0"/>
              <a:t>)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м'яким</a:t>
            </a:r>
            <a:r>
              <a:rPr lang="ru-RU" dirty="0"/>
              <a:t> стимулятором перистальтики </a:t>
            </a:r>
            <a:r>
              <a:rPr lang="ru-RU" dirty="0" err="1"/>
              <a:t>шлунка</a:t>
            </a:r>
            <a:r>
              <a:rPr lang="ru-RU" dirty="0"/>
              <a:t> і кишечника і </a:t>
            </a:r>
            <a:r>
              <a:rPr lang="ru-RU" dirty="0" err="1"/>
              <a:t>послаблює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запорів</a:t>
            </a:r>
            <a:r>
              <a:rPr lang="ru-RU" dirty="0"/>
              <a:t>, </a:t>
            </a:r>
            <a:r>
              <a:rPr lang="ru-RU" dirty="0" err="1"/>
              <a:t>викликаних</a:t>
            </a:r>
            <a:r>
              <a:rPr lang="ru-RU" dirty="0"/>
              <a:t> </a:t>
            </a:r>
            <a:r>
              <a:rPr lang="ru-RU" dirty="0" err="1"/>
              <a:t>тривалим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опіоїдів</a:t>
            </a:r>
            <a:r>
              <a:rPr lang="ru-RU" dirty="0"/>
              <a:t>.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повідомлення</a:t>
            </a:r>
            <a:r>
              <a:rPr lang="ru-RU" dirty="0"/>
              <a:t> про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канцерогенний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, тому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отримують</a:t>
            </a:r>
            <a:r>
              <a:rPr lang="ru-RU" dirty="0"/>
              <a:t> </a:t>
            </a:r>
            <a:r>
              <a:rPr lang="ru-RU" dirty="0" err="1"/>
              <a:t>паліативне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/>
              <a:t>При </a:t>
            </a:r>
            <a:r>
              <a:rPr lang="ru-RU" dirty="0" err="1"/>
              <a:t>високому</a:t>
            </a:r>
            <a:r>
              <a:rPr lang="ru-RU" dirty="0"/>
              <a:t> </a:t>
            </a:r>
            <a:r>
              <a:rPr lang="ru-RU" dirty="0" err="1"/>
              <a:t>розташуванні</a:t>
            </a:r>
            <a:r>
              <a:rPr lang="ru-RU" dirty="0"/>
              <a:t> </a:t>
            </a:r>
            <a:r>
              <a:rPr lang="ru-RU" dirty="0" err="1"/>
              <a:t>фекальних</a:t>
            </a:r>
            <a:r>
              <a:rPr lang="ru-RU" dirty="0"/>
              <a:t> </a:t>
            </a:r>
            <a:r>
              <a:rPr lang="ru-RU" dirty="0" err="1"/>
              <a:t>мас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досягаються</a:t>
            </a:r>
            <a:r>
              <a:rPr lang="ru-RU" dirty="0"/>
              <a:t> </a:t>
            </a:r>
            <a:r>
              <a:rPr lang="ru-RU" dirty="0" err="1"/>
              <a:t>per</a:t>
            </a:r>
            <a:r>
              <a:rPr lang="ru-RU" dirty="0"/>
              <a:t> </a:t>
            </a:r>
            <a:r>
              <a:rPr lang="ru-RU" dirty="0" err="1"/>
              <a:t>rectum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порошок для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всередину</a:t>
            </a:r>
            <a:r>
              <a:rPr lang="ru-RU" dirty="0"/>
              <a:t> </a:t>
            </a:r>
            <a:r>
              <a:rPr lang="ru-RU" b="1" dirty="0" err="1"/>
              <a:t>Movicol</a:t>
            </a:r>
            <a:r>
              <a:rPr lang="ru-RU" dirty="0"/>
              <a:t> (препарат з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Laxanzien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гострих</a:t>
            </a:r>
            <a:r>
              <a:rPr lang="ru-RU" dirty="0"/>
              <a:t> і </a:t>
            </a:r>
            <a:r>
              <a:rPr lang="ru-RU" dirty="0" err="1"/>
              <a:t>хронічних</a:t>
            </a:r>
            <a:r>
              <a:rPr lang="ru-RU" dirty="0"/>
              <a:t> </a:t>
            </a:r>
            <a:r>
              <a:rPr lang="ru-RU" dirty="0" err="1"/>
              <a:t>закрепів</a:t>
            </a:r>
            <a:r>
              <a:rPr lang="ru-RU" dirty="0"/>
              <a:t>).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вісім</a:t>
            </a:r>
            <a:r>
              <a:rPr lang="ru-RU" dirty="0"/>
              <a:t> </a:t>
            </a:r>
            <a:r>
              <a:rPr lang="ru-RU" dirty="0" err="1"/>
              <a:t>пакетиків</a:t>
            </a:r>
            <a:r>
              <a:rPr lang="ru-RU" dirty="0"/>
              <a:t> в одному </a:t>
            </a:r>
            <a:r>
              <a:rPr lang="ru-RU" dirty="0" err="1"/>
              <a:t>літрі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шістьох</a:t>
            </a:r>
            <a:r>
              <a:rPr lang="ru-RU" dirty="0"/>
              <a:t> годин.</a:t>
            </a:r>
            <a:endParaRPr lang="ru-UA" dirty="0"/>
          </a:p>
          <a:p>
            <a:r>
              <a:rPr lang="ru-RU" dirty="0"/>
              <a:t>При </a:t>
            </a:r>
            <a:r>
              <a:rPr lang="ru-RU" dirty="0" err="1"/>
              <a:t>низькому</a:t>
            </a:r>
            <a:r>
              <a:rPr lang="ru-RU" dirty="0"/>
              <a:t> </a:t>
            </a:r>
            <a:r>
              <a:rPr lang="ru-RU" dirty="0" err="1"/>
              <a:t>розташуванні</a:t>
            </a:r>
            <a:r>
              <a:rPr lang="ru-RU" dirty="0"/>
              <a:t> </a:t>
            </a:r>
            <a:r>
              <a:rPr lang="ru-RU" dirty="0" err="1"/>
              <a:t>фекальних</a:t>
            </a:r>
            <a:r>
              <a:rPr lang="ru-RU" dirty="0"/>
              <a:t> </a:t>
            </a:r>
            <a:r>
              <a:rPr lang="ru-RU" dirty="0" err="1"/>
              <a:t>мас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ампули</a:t>
            </a:r>
            <a:r>
              <a:rPr lang="ru-RU" dirty="0"/>
              <a:t> </a:t>
            </a:r>
            <a:r>
              <a:rPr lang="ru-RU" dirty="0" err="1"/>
              <a:t>прямої</a:t>
            </a:r>
            <a:r>
              <a:rPr lang="ru-RU" dirty="0"/>
              <a:t> кишки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гліцериновий</a:t>
            </a:r>
            <a:r>
              <a:rPr lang="ru-RU" dirty="0"/>
              <a:t> </a:t>
            </a:r>
            <a:r>
              <a:rPr lang="ru-RU" dirty="0" err="1"/>
              <a:t>супозиторій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міні-клізму</a:t>
            </a:r>
            <a:r>
              <a:rPr lang="ru-RU" dirty="0"/>
              <a:t> з </a:t>
            </a:r>
            <a:r>
              <a:rPr lang="ru-RU" dirty="0" err="1"/>
              <a:t>докузат</a:t>
            </a:r>
            <a:r>
              <a:rPr lang="ru-RU" dirty="0"/>
              <a:t> (</a:t>
            </a:r>
            <a:r>
              <a:rPr lang="ru-RU" dirty="0" err="1"/>
              <a:t>натрієва</a:t>
            </a:r>
            <a:r>
              <a:rPr lang="ru-RU" dirty="0"/>
              <a:t> </a:t>
            </a:r>
            <a:r>
              <a:rPr lang="ru-RU" dirty="0" err="1"/>
              <a:t>сіль</a:t>
            </a:r>
            <a:r>
              <a:rPr lang="ru-RU" dirty="0"/>
              <a:t> </a:t>
            </a:r>
            <a:r>
              <a:rPr lang="ru-RU" dirty="0" err="1"/>
              <a:t>діоктілсульфосукціната</a:t>
            </a:r>
            <a:r>
              <a:rPr lang="ru-RU" dirty="0"/>
              <a:t> доступна як </a:t>
            </a:r>
            <a:r>
              <a:rPr lang="ru-RU" dirty="0" err="1"/>
              <a:t>непатентований</a:t>
            </a:r>
            <a:r>
              <a:rPr lang="ru-RU" dirty="0"/>
              <a:t> </a:t>
            </a:r>
            <a:r>
              <a:rPr lang="ru-RU" dirty="0" err="1"/>
              <a:t>недорогий</a:t>
            </a:r>
            <a:r>
              <a:rPr lang="ru-RU" dirty="0"/>
              <a:t> </a:t>
            </a:r>
            <a:r>
              <a:rPr lang="ru-RU" dirty="0" err="1"/>
              <a:t>засіб</a:t>
            </a:r>
            <a:r>
              <a:rPr lang="ru-RU" dirty="0"/>
              <a:t> в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емульгатора</a:t>
            </a:r>
            <a:r>
              <a:rPr lang="ru-RU" dirty="0"/>
              <a:t> і </a:t>
            </a:r>
            <a:r>
              <a:rPr lang="ru-RU" dirty="0" err="1"/>
              <a:t>диспергатора</a:t>
            </a:r>
            <a:r>
              <a:rPr lang="ru-RU" dirty="0"/>
              <a:t> для </a:t>
            </a:r>
            <a:r>
              <a:rPr lang="ru-RU" dirty="0" err="1"/>
              <a:t>пом'якшення</a:t>
            </a:r>
            <a:r>
              <a:rPr lang="ru-RU" dirty="0"/>
              <a:t> </a:t>
            </a:r>
            <a:r>
              <a:rPr lang="ru-RU" dirty="0" err="1"/>
              <a:t>стільця</a:t>
            </a:r>
            <a:r>
              <a:rPr lang="ru-RU" dirty="0"/>
              <a:t> і ​​при </a:t>
            </a:r>
            <a:r>
              <a:rPr lang="ru-RU" dirty="0" err="1"/>
              <a:t>лікуванні</a:t>
            </a:r>
            <a:r>
              <a:rPr lang="ru-RU" dirty="0"/>
              <a:t> </a:t>
            </a:r>
            <a:r>
              <a:rPr lang="ru-RU" dirty="0" err="1"/>
              <a:t>запорів</a:t>
            </a:r>
            <a:r>
              <a:rPr lang="ru-RU" dirty="0"/>
              <a:t>).</a:t>
            </a:r>
            <a:endParaRPr lang="ru-UA" dirty="0"/>
          </a:p>
          <a:p>
            <a:r>
              <a:rPr lang="ru-RU" dirty="0" err="1"/>
              <a:t>Якщо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не </a:t>
            </a:r>
            <a:r>
              <a:rPr lang="ru-RU" dirty="0" err="1"/>
              <a:t>вдається</a:t>
            </a:r>
            <a:r>
              <a:rPr lang="ru-RU" dirty="0"/>
              <a:t> </a:t>
            </a:r>
            <a:r>
              <a:rPr lang="ru-RU" dirty="0" err="1"/>
              <a:t>впоратися</a:t>
            </a:r>
            <a:r>
              <a:rPr lang="ru-RU" dirty="0"/>
              <a:t> з запором, </a:t>
            </a:r>
            <a:r>
              <a:rPr lang="ru-RU" dirty="0" err="1"/>
              <a:t>можливе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фосфатних</a:t>
            </a:r>
            <a:r>
              <a:rPr lang="ru-RU" dirty="0"/>
              <a:t> </a:t>
            </a:r>
            <a:r>
              <a:rPr lang="ru-RU" dirty="0" err="1"/>
              <a:t>клізм</a:t>
            </a:r>
            <a:r>
              <a:rPr lang="ru-RU" dirty="0"/>
              <a:t> (</a:t>
            </a:r>
            <a:r>
              <a:rPr lang="ru-RU" b="1" dirty="0"/>
              <a:t>Е</a:t>
            </a:r>
            <a:r>
              <a:rPr lang="en-US" b="1" dirty="0" err="1"/>
              <a:t>nem</a:t>
            </a:r>
            <a:r>
              <a:rPr lang="ru-RU" b="1" dirty="0"/>
              <a:t>а </a:t>
            </a:r>
            <a:r>
              <a:rPr lang="ru-RU" b="1" dirty="0" err="1"/>
              <a:t>kleen</a:t>
            </a:r>
            <a:r>
              <a:rPr lang="ru-RU" dirty="0"/>
              <a:t>), яка </a:t>
            </a:r>
            <a:r>
              <a:rPr lang="ru-RU" dirty="0" err="1"/>
              <a:t>представляє</a:t>
            </a:r>
            <a:r>
              <a:rPr lang="ru-RU" dirty="0"/>
              <a:t> собою </a:t>
            </a:r>
            <a:r>
              <a:rPr lang="ru-RU" dirty="0" err="1"/>
              <a:t>сольовий</a:t>
            </a:r>
            <a:r>
              <a:rPr lang="ru-RU" dirty="0"/>
              <a:t> </a:t>
            </a:r>
            <a:r>
              <a:rPr lang="ru-RU" dirty="0" err="1"/>
              <a:t>проносний</a:t>
            </a:r>
            <a:r>
              <a:rPr lang="ru-RU" dirty="0"/>
              <a:t>, </a:t>
            </a:r>
            <a:r>
              <a:rPr lang="ru-RU" dirty="0" err="1"/>
              <a:t>вражаючі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засновані</a:t>
            </a:r>
            <a:r>
              <a:rPr lang="ru-RU" dirty="0"/>
              <a:t> на </a:t>
            </a:r>
            <a:r>
              <a:rPr lang="ru-RU" dirty="0" err="1"/>
              <a:t>підвищенні</a:t>
            </a:r>
            <a:r>
              <a:rPr lang="ru-RU" dirty="0"/>
              <a:t> </a:t>
            </a:r>
            <a:r>
              <a:rPr lang="ru-RU" dirty="0" err="1"/>
              <a:t>осмотичного</a:t>
            </a:r>
            <a:r>
              <a:rPr lang="ru-RU" dirty="0"/>
              <a:t> </a:t>
            </a:r>
            <a:r>
              <a:rPr lang="ru-RU" dirty="0" err="1"/>
              <a:t>тиску</a:t>
            </a:r>
            <a:r>
              <a:rPr lang="ru-RU" dirty="0"/>
              <a:t>, </a:t>
            </a:r>
            <a:r>
              <a:rPr lang="ru-RU" dirty="0" err="1"/>
              <a:t>затримці</a:t>
            </a:r>
            <a:r>
              <a:rPr lang="ru-RU" dirty="0"/>
              <a:t> води і </a:t>
            </a:r>
            <a:r>
              <a:rPr lang="ru-RU" dirty="0" err="1"/>
              <a:t>посилення</a:t>
            </a:r>
            <a:r>
              <a:rPr lang="ru-RU" dirty="0"/>
              <a:t> перистальтики кишечника. </a:t>
            </a:r>
            <a:r>
              <a:rPr lang="ru-RU" dirty="0" err="1"/>
              <a:t>Ефект</a:t>
            </a:r>
            <a:r>
              <a:rPr lang="ru-RU" dirty="0"/>
              <a:t> </a:t>
            </a:r>
            <a:r>
              <a:rPr lang="ru-RU" dirty="0" err="1"/>
              <a:t>настає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5-7 </a:t>
            </a:r>
            <a:r>
              <a:rPr lang="ru-RU" dirty="0" err="1"/>
              <a:t>хвилин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 err="1"/>
              <a:t>Може</a:t>
            </a:r>
            <a:r>
              <a:rPr lang="ru-RU" dirty="0"/>
              <a:t> бути рекомендована </a:t>
            </a:r>
            <a:r>
              <a:rPr lang="ru-RU" dirty="0" err="1"/>
              <a:t>ручна</a:t>
            </a:r>
            <a:r>
              <a:rPr lang="ru-RU" dirty="0"/>
              <a:t> </a:t>
            </a:r>
            <a:r>
              <a:rPr lang="ru-RU" dirty="0" err="1"/>
              <a:t>евакуація</a:t>
            </a:r>
            <a:r>
              <a:rPr lang="ru-RU" dirty="0"/>
              <a:t> </a:t>
            </a:r>
            <a:r>
              <a:rPr lang="ru-RU" dirty="0" err="1"/>
              <a:t>фекальних</a:t>
            </a:r>
            <a:r>
              <a:rPr lang="ru-RU" dirty="0"/>
              <a:t> </a:t>
            </a:r>
            <a:r>
              <a:rPr lang="ru-RU" dirty="0" err="1"/>
              <a:t>мас</a:t>
            </a:r>
            <a:r>
              <a:rPr lang="ru-RU" dirty="0"/>
              <a:t>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10642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FA2C1B-2F97-5A4E-A17C-088D542EB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3387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ДІАРЕЯ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B134D8-8BA4-E242-89CA-C7F415C6C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6048"/>
            <a:ext cx="10515600" cy="5608320"/>
          </a:xfrm>
        </p:spPr>
        <p:txBody>
          <a:bodyPr>
            <a:normAutofit fontScale="47500" lnSpcReduction="20000"/>
          </a:bodyPr>
          <a:lstStyle/>
          <a:p>
            <a:r>
              <a:rPr lang="ru-RU" sz="4400" dirty="0" err="1"/>
              <a:t>Діарея</a:t>
            </a:r>
            <a:r>
              <a:rPr lang="ru-RU" sz="4400" dirty="0"/>
              <a:t> </a:t>
            </a:r>
            <a:r>
              <a:rPr lang="ru-RU" sz="4400" dirty="0" err="1"/>
              <a:t>є</a:t>
            </a:r>
            <a:r>
              <a:rPr lang="ru-RU" sz="4400" dirty="0"/>
              <a:t> </a:t>
            </a:r>
            <a:r>
              <a:rPr lang="ru-RU" sz="4400" dirty="0" err="1"/>
              <a:t>розладом</a:t>
            </a:r>
            <a:r>
              <a:rPr lang="ru-RU" sz="4400" dirty="0"/>
              <a:t> кишечника і </a:t>
            </a:r>
            <a:r>
              <a:rPr lang="ru-RU" sz="4400" dirty="0" err="1"/>
              <a:t>характеризується</a:t>
            </a:r>
            <a:r>
              <a:rPr lang="ru-RU" sz="4400" dirty="0"/>
              <a:t> частим і </a:t>
            </a:r>
            <a:r>
              <a:rPr lang="ru-RU" sz="4400" dirty="0" err="1"/>
              <a:t>рідким</a:t>
            </a:r>
            <a:r>
              <a:rPr lang="ru-RU" sz="4400" dirty="0"/>
              <a:t> </a:t>
            </a:r>
            <a:r>
              <a:rPr lang="ru-RU" sz="4400" dirty="0" err="1"/>
              <a:t>стільцем</a:t>
            </a:r>
            <a:r>
              <a:rPr lang="ru-RU" sz="4400" dirty="0"/>
              <a:t>. </a:t>
            </a:r>
            <a:r>
              <a:rPr lang="ru-RU" sz="4400" dirty="0" err="1"/>
              <a:t>Симптоми</a:t>
            </a:r>
            <a:r>
              <a:rPr lang="ru-RU" sz="4400" dirty="0"/>
              <a:t> і прояви </a:t>
            </a:r>
            <a:r>
              <a:rPr lang="ru-RU" sz="4400" dirty="0" err="1"/>
              <a:t>діареї</a:t>
            </a:r>
            <a:r>
              <a:rPr lang="ru-RU" sz="4400" dirty="0"/>
              <a:t> </a:t>
            </a:r>
            <a:r>
              <a:rPr lang="ru-RU" sz="4400" dirty="0" err="1"/>
              <a:t>можуть</a:t>
            </a:r>
            <a:r>
              <a:rPr lang="ru-RU" sz="4400" dirty="0"/>
              <a:t> бути </a:t>
            </a:r>
            <a:r>
              <a:rPr lang="ru-RU" sz="4400" dirty="0" err="1"/>
              <a:t>різними</a:t>
            </a:r>
            <a:r>
              <a:rPr lang="ru-RU" sz="4400" dirty="0"/>
              <a:t>. </a:t>
            </a:r>
          </a:p>
          <a:p>
            <a:r>
              <a:rPr lang="ru-RU" sz="4400" dirty="0" err="1"/>
              <a:t>Діарея</a:t>
            </a:r>
            <a:r>
              <a:rPr lang="ru-RU" sz="4400" dirty="0"/>
              <a:t> </a:t>
            </a:r>
            <a:r>
              <a:rPr lang="ru-RU" sz="4400" dirty="0" err="1"/>
              <a:t>може</a:t>
            </a:r>
            <a:r>
              <a:rPr lang="ru-RU" sz="4400" dirty="0"/>
              <a:t> </a:t>
            </a:r>
            <a:r>
              <a:rPr lang="ru-RU" sz="4400" dirty="0" err="1"/>
              <a:t>відрізнятися</a:t>
            </a:r>
            <a:r>
              <a:rPr lang="ru-RU" sz="4400" dirty="0"/>
              <a:t> частотою, </a:t>
            </a:r>
            <a:r>
              <a:rPr lang="ru-RU" sz="4400" dirty="0" err="1"/>
              <a:t>обсягом</a:t>
            </a:r>
            <a:r>
              <a:rPr lang="ru-RU" sz="4400" dirty="0"/>
              <a:t>, характером </a:t>
            </a:r>
            <a:r>
              <a:rPr lang="ru-RU" sz="4400" dirty="0" err="1"/>
              <a:t>виділень</a:t>
            </a:r>
            <a:r>
              <a:rPr lang="ru-RU" sz="4400" dirty="0"/>
              <a:t> (</a:t>
            </a:r>
            <a:r>
              <a:rPr lang="ru-RU" sz="4400" dirty="0" err="1"/>
              <a:t>водянистий</a:t>
            </a:r>
            <a:r>
              <a:rPr lang="ru-RU" sz="4400" dirty="0"/>
              <a:t> </a:t>
            </a:r>
            <a:r>
              <a:rPr lang="ru-RU" sz="4400" dirty="0" err="1"/>
              <a:t>або</a:t>
            </a:r>
            <a:r>
              <a:rPr lang="ru-RU" sz="4400" dirty="0"/>
              <a:t> </a:t>
            </a:r>
            <a:r>
              <a:rPr lang="ru-RU" sz="4400" dirty="0" err="1"/>
              <a:t>кривавий</a:t>
            </a:r>
            <a:r>
              <a:rPr lang="ru-RU" sz="4400" dirty="0"/>
              <a:t> </a:t>
            </a:r>
            <a:r>
              <a:rPr lang="ru-RU" sz="4400" dirty="0" err="1"/>
              <a:t>стілець</a:t>
            </a:r>
            <a:r>
              <a:rPr lang="ru-RU" sz="4400" dirty="0"/>
              <a:t>), </a:t>
            </a:r>
            <a:r>
              <a:rPr lang="ru-RU" sz="4400" dirty="0" err="1"/>
              <a:t>тривалістю</a:t>
            </a:r>
            <a:r>
              <a:rPr lang="ru-RU" sz="4400" dirty="0"/>
              <a:t>, </a:t>
            </a:r>
            <a:r>
              <a:rPr lang="ru-RU" sz="4400" dirty="0" err="1"/>
              <a:t>наявністю</a:t>
            </a:r>
            <a:r>
              <a:rPr lang="ru-RU" sz="4400" dirty="0"/>
              <a:t> </a:t>
            </a:r>
            <a:r>
              <a:rPr lang="ru-RU" sz="4400" dirty="0" err="1"/>
              <a:t>супутніх</a:t>
            </a:r>
            <a:r>
              <a:rPr lang="ru-RU" sz="4400" dirty="0"/>
              <a:t> </a:t>
            </a:r>
            <a:r>
              <a:rPr lang="ru-RU" sz="4400" dirty="0" err="1"/>
              <a:t>симптомів</a:t>
            </a:r>
            <a:r>
              <a:rPr lang="ru-RU" sz="4400" dirty="0"/>
              <a:t> (</a:t>
            </a:r>
            <a:r>
              <a:rPr lang="ru-RU" sz="4400" dirty="0" err="1"/>
              <a:t>блювота</a:t>
            </a:r>
            <a:r>
              <a:rPr lang="ru-RU" sz="4400" dirty="0"/>
              <a:t>, </a:t>
            </a:r>
            <a:r>
              <a:rPr lang="ru-RU" sz="4400" dirty="0" err="1"/>
              <a:t>біль</a:t>
            </a:r>
            <a:r>
              <a:rPr lang="ru-RU" sz="4400" dirty="0"/>
              <a:t>).</a:t>
            </a:r>
            <a:endParaRPr lang="ru-UA" sz="4400" dirty="0"/>
          </a:p>
          <a:p>
            <a:r>
              <a:rPr lang="ru-RU" sz="4400" dirty="0" err="1"/>
              <a:t>Діарея</a:t>
            </a:r>
            <a:r>
              <a:rPr lang="ru-RU" sz="4400" dirty="0"/>
              <a:t> </a:t>
            </a:r>
            <a:r>
              <a:rPr lang="ru-RU" sz="4400" dirty="0" err="1"/>
              <a:t>може</a:t>
            </a:r>
            <a:r>
              <a:rPr lang="ru-RU" sz="4400" dirty="0"/>
              <a:t> </a:t>
            </a:r>
            <a:r>
              <a:rPr lang="ru-RU" sz="4400" dirty="0" err="1"/>
              <a:t>розвиватися</a:t>
            </a:r>
            <a:r>
              <a:rPr lang="ru-RU" sz="4400" dirty="0"/>
              <a:t> </a:t>
            </a:r>
            <a:r>
              <a:rPr lang="ru-RU" sz="4400" dirty="0" err="1"/>
              <a:t>переважно</a:t>
            </a:r>
            <a:r>
              <a:rPr lang="ru-RU" sz="4400" dirty="0"/>
              <a:t> вдень </a:t>
            </a:r>
            <a:r>
              <a:rPr lang="ru-RU" sz="4400" dirty="0" err="1"/>
              <a:t>або</a:t>
            </a:r>
            <a:r>
              <a:rPr lang="ru-RU" sz="4400" dirty="0"/>
              <a:t> </a:t>
            </a:r>
            <a:r>
              <a:rPr lang="ru-RU" sz="4400" dirty="0" err="1"/>
              <a:t>вночі</a:t>
            </a:r>
            <a:r>
              <a:rPr lang="ru-RU" sz="4400" dirty="0"/>
              <a:t>. </a:t>
            </a:r>
            <a:r>
              <a:rPr lang="ru-RU" sz="4400" dirty="0" err="1"/>
              <a:t>Важкими</a:t>
            </a:r>
            <a:r>
              <a:rPr lang="ru-RU" sz="4400" dirty="0"/>
              <a:t> </a:t>
            </a:r>
            <a:r>
              <a:rPr lang="ru-RU" sz="4400" dirty="0" err="1"/>
              <a:t>ускладненнями</a:t>
            </a:r>
            <a:r>
              <a:rPr lang="ru-RU" sz="4400" dirty="0"/>
              <a:t> </a:t>
            </a:r>
            <a:r>
              <a:rPr lang="ru-RU" sz="4400" dirty="0" err="1"/>
              <a:t>діареї</a:t>
            </a:r>
            <a:r>
              <a:rPr lang="ru-RU" sz="4400" dirty="0"/>
              <a:t> </a:t>
            </a:r>
            <a:r>
              <a:rPr lang="ru-RU" sz="4400" dirty="0" err="1"/>
              <a:t>є</a:t>
            </a:r>
            <a:r>
              <a:rPr lang="ru-RU" sz="4400" dirty="0"/>
              <a:t> </a:t>
            </a:r>
            <a:r>
              <a:rPr lang="ru-RU" sz="4400" dirty="0" err="1"/>
              <a:t>дегідратація</a:t>
            </a:r>
            <a:r>
              <a:rPr lang="ru-RU" sz="4400" dirty="0"/>
              <a:t>, </a:t>
            </a:r>
            <a:r>
              <a:rPr lang="ru-RU" sz="4400" dirty="0" err="1"/>
              <a:t>інфекція</a:t>
            </a:r>
            <a:r>
              <a:rPr lang="ru-RU" sz="4400" dirty="0"/>
              <a:t> і лихоманка.</a:t>
            </a:r>
            <a:endParaRPr lang="ru-UA" sz="4400" dirty="0"/>
          </a:p>
          <a:p>
            <a:pPr marL="0" indent="0">
              <a:buNone/>
            </a:pPr>
            <a:r>
              <a:rPr lang="ru-RU" sz="4400" b="1" i="1" dirty="0" err="1"/>
              <a:t>Розрізняють</a:t>
            </a:r>
            <a:r>
              <a:rPr lang="ru-RU" sz="4400" b="1" i="1" dirty="0"/>
              <a:t> </a:t>
            </a:r>
            <a:r>
              <a:rPr lang="ru-RU" sz="4400" b="1" i="1" dirty="0" err="1"/>
              <a:t>такі</a:t>
            </a:r>
            <a:r>
              <a:rPr lang="ru-RU" sz="4400" b="1" i="1" dirty="0"/>
              <a:t> </a:t>
            </a:r>
            <a:r>
              <a:rPr lang="ru-RU" sz="4400" b="1" i="1" dirty="0" err="1"/>
              <a:t>типи</a:t>
            </a:r>
            <a:r>
              <a:rPr lang="ru-RU" sz="4400" b="1" i="1" dirty="0"/>
              <a:t> </a:t>
            </a:r>
            <a:r>
              <a:rPr lang="ru-RU" sz="4400" b="1" i="1" dirty="0" err="1"/>
              <a:t>діареї</a:t>
            </a:r>
            <a:r>
              <a:rPr lang="ru-RU" sz="4400" b="1" i="1" dirty="0"/>
              <a:t>:</a:t>
            </a:r>
            <a:endParaRPr lang="ru-UA" sz="4400" b="1" i="1" dirty="0"/>
          </a:p>
          <a:p>
            <a:r>
              <a:rPr lang="ru-RU" sz="4400" i="1" dirty="0" err="1"/>
              <a:t>Гостра</a:t>
            </a:r>
            <a:r>
              <a:rPr lang="ru-RU" sz="4400" i="1" dirty="0"/>
              <a:t> водяниста </a:t>
            </a:r>
            <a:r>
              <a:rPr lang="ru-RU" sz="4400" i="1" dirty="0" err="1"/>
              <a:t>діарея</a:t>
            </a:r>
            <a:endParaRPr lang="ru-UA" sz="4400" dirty="0"/>
          </a:p>
          <a:p>
            <a:r>
              <a:rPr lang="ru-RU" sz="4400" i="1" dirty="0" err="1"/>
              <a:t>Гостра</a:t>
            </a:r>
            <a:r>
              <a:rPr lang="ru-RU" sz="4400" i="1" dirty="0"/>
              <a:t> кровянистая </a:t>
            </a:r>
            <a:r>
              <a:rPr lang="ru-RU" sz="4400" i="1" dirty="0" err="1"/>
              <a:t>діарея</a:t>
            </a:r>
            <a:endParaRPr lang="ru-UA" sz="4400" dirty="0"/>
          </a:p>
          <a:p>
            <a:r>
              <a:rPr lang="ru-RU" sz="4400" i="1" dirty="0" err="1"/>
              <a:t>Стійка</a:t>
            </a:r>
            <a:r>
              <a:rPr lang="ru-RU" sz="4400" i="1" dirty="0"/>
              <a:t> </a:t>
            </a:r>
            <a:r>
              <a:rPr lang="ru-RU" sz="4400" i="1" dirty="0" err="1"/>
              <a:t>діарея</a:t>
            </a:r>
            <a:r>
              <a:rPr lang="ru-RU" sz="4400" i="1" dirty="0"/>
              <a:t> (</a:t>
            </a:r>
            <a:r>
              <a:rPr lang="ru-RU" sz="4400" i="1" dirty="0" err="1"/>
              <a:t>тривалістю</a:t>
            </a:r>
            <a:r>
              <a:rPr lang="ru-RU" sz="4400" i="1" dirty="0"/>
              <a:t> </a:t>
            </a:r>
            <a:r>
              <a:rPr lang="ru-RU" sz="4400" i="1" dirty="0" err="1"/>
              <a:t>більше</a:t>
            </a:r>
            <a:r>
              <a:rPr lang="ru-RU" sz="4400" i="1" dirty="0"/>
              <a:t> 14 </a:t>
            </a:r>
            <a:r>
              <a:rPr lang="ru-RU" sz="4400" i="1" dirty="0" err="1"/>
              <a:t>днів</a:t>
            </a:r>
            <a:r>
              <a:rPr lang="ru-RU" sz="4400" i="1" dirty="0"/>
              <a:t>)</a:t>
            </a:r>
          </a:p>
          <a:p>
            <a:pPr marL="0" indent="0">
              <a:buNone/>
            </a:pPr>
            <a:r>
              <a:rPr lang="ru-RU" sz="4400" b="1" i="1" dirty="0" err="1"/>
              <a:t>Розрізняють</a:t>
            </a:r>
            <a:r>
              <a:rPr lang="ru-RU" sz="4400" b="1" i="1" dirty="0"/>
              <a:t> </a:t>
            </a:r>
            <a:r>
              <a:rPr lang="ru-RU" sz="4400" b="1" i="1" dirty="0" err="1"/>
              <a:t>чотири</a:t>
            </a:r>
            <a:r>
              <a:rPr lang="ru-RU" sz="4400" b="1" i="1" dirty="0"/>
              <a:t> </a:t>
            </a:r>
            <a:r>
              <a:rPr lang="ru-RU" sz="4400" b="1" i="1" dirty="0" err="1"/>
              <a:t>ступені</a:t>
            </a:r>
            <a:r>
              <a:rPr lang="ru-RU" sz="4400" b="1" i="1" dirty="0"/>
              <a:t> </a:t>
            </a:r>
            <a:r>
              <a:rPr lang="ru-RU" sz="4400" b="1" i="1" dirty="0" err="1"/>
              <a:t>тяжкості</a:t>
            </a:r>
            <a:r>
              <a:rPr lang="ru-RU" sz="4400" b="1" i="1" dirty="0"/>
              <a:t> </a:t>
            </a:r>
            <a:r>
              <a:rPr lang="ru-RU" sz="4400" b="1" i="1" dirty="0" err="1"/>
              <a:t>діареї</a:t>
            </a:r>
            <a:r>
              <a:rPr lang="ru-RU" sz="4400" b="1" i="1" dirty="0"/>
              <a:t>:</a:t>
            </a:r>
            <a:endParaRPr lang="ru-UA" sz="4400" b="1" dirty="0"/>
          </a:p>
          <a:p>
            <a:r>
              <a:rPr lang="ru-RU" sz="4400" dirty="0"/>
              <a:t>1-я </a:t>
            </a:r>
            <a:r>
              <a:rPr lang="ru-RU" sz="4400" dirty="0" err="1"/>
              <a:t>ступінь</a:t>
            </a:r>
            <a:r>
              <a:rPr lang="ru-RU" sz="4400" dirty="0"/>
              <a:t> </a:t>
            </a:r>
            <a:r>
              <a:rPr lang="ru-RU" sz="4400" dirty="0" err="1"/>
              <a:t>тяжкості</a:t>
            </a:r>
            <a:r>
              <a:rPr lang="ru-RU" sz="4400" dirty="0"/>
              <a:t>: </a:t>
            </a:r>
            <a:r>
              <a:rPr lang="ru-RU" sz="4400" dirty="0" err="1"/>
              <a:t>збільшення</a:t>
            </a:r>
            <a:r>
              <a:rPr lang="ru-RU" sz="4400" dirty="0"/>
              <a:t> </a:t>
            </a:r>
            <a:r>
              <a:rPr lang="ru-RU" sz="4400" dirty="0" err="1"/>
              <a:t>частоти</a:t>
            </a:r>
            <a:r>
              <a:rPr lang="ru-RU" sz="4400" dirty="0"/>
              <a:t> </a:t>
            </a:r>
            <a:r>
              <a:rPr lang="ru-RU" sz="4400" dirty="0" err="1"/>
              <a:t>стільця</a:t>
            </a:r>
            <a:r>
              <a:rPr lang="ru-RU" sz="4400" dirty="0"/>
              <a:t> до 4 на </a:t>
            </a:r>
            <a:r>
              <a:rPr lang="ru-RU" sz="4400" dirty="0" err="1"/>
              <a:t>добу</a:t>
            </a:r>
            <a:r>
              <a:rPr lang="ru-RU" sz="4400" dirty="0"/>
              <a:t>.</a:t>
            </a:r>
            <a:endParaRPr lang="ru-UA" sz="4400" dirty="0"/>
          </a:p>
          <a:p>
            <a:r>
              <a:rPr lang="ru-RU" sz="4400" dirty="0"/>
              <a:t>2-й </a:t>
            </a:r>
            <a:r>
              <a:rPr lang="ru-RU" sz="4400" dirty="0" err="1"/>
              <a:t>ступінь</a:t>
            </a:r>
            <a:r>
              <a:rPr lang="ru-RU" sz="4400" dirty="0"/>
              <a:t> </a:t>
            </a:r>
            <a:r>
              <a:rPr lang="ru-RU" sz="4400" dirty="0" err="1"/>
              <a:t>тяжкості</a:t>
            </a:r>
            <a:r>
              <a:rPr lang="ru-RU" sz="4400" dirty="0"/>
              <a:t>: </a:t>
            </a:r>
            <a:r>
              <a:rPr lang="ru-RU" sz="4400" dirty="0" err="1"/>
              <a:t>збільшення</a:t>
            </a:r>
            <a:r>
              <a:rPr lang="ru-RU" sz="4400" dirty="0"/>
              <a:t> </a:t>
            </a:r>
            <a:r>
              <a:rPr lang="ru-RU" sz="4400" dirty="0" err="1"/>
              <a:t>частоти</a:t>
            </a:r>
            <a:r>
              <a:rPr lang="ru-RU" sz="4400" dirty="0"/>
              <a:t> </a:t>
            </a:r>
            <a:r>
              <a:rPr lang="ru-RU" sz="4400" dirty="0" err="1"/>
              <a:t>випорожнень</a:t>
            </a:r>
            <a:r>
              <a:rPr lang="ru-RU" sz="4400" dirty="0"/>
              <a:t> до 4-6 на </a:t>
            </a:r>
            <a:r>
              <a:rPr lang="ru-RU" sz="4400" dirty="0" err="1"/>
              <a:t>добу</a:t>
            </a:r>
            <a:r>
              <a:rPr lang="ru-RU" sz="4400" dirty="0"/>
              <a:t>.</a:t>
            </a:r>
            <a:endParaRPr lang="ru-UA" sz="4400" dirty="0"/>
          </a:p>
          <a:p>
            <a:r>
              <a:rPr lang="ru-RU" sz="4400" dirty="0"/>
              <a:t>3-й </a:t>
            </a:r>
            <a:r>
              <a:rPr lang="ru-RU" sz="4400" dirty="0" err="1"/>
              <a:t>ступінь</a:t>
            </a:r>
            <a:r>
              <a:rPr lang="ru-RU" sz="4400" dirty="0"/>
              <a:t> </a:t>
            </a:r>
            <a:r>
              <a:rPr lang="ru-RU" sz="4400" dirty="0" err="1"/>
              <a:t>тяжкості</a:t>
            </a:r>
            <a:r>
              <a:rPr lang="ru-RU" sz="4400" dirty="0"/>
              <a:t>: </a:t>
            </a:r>
            <a:r>
              <a:rPr lang="ru-RU" sz="4400" dirty="0" err="1"/>
              <a:t>збільшення</a:t>
            </a:r>
            <a:r>
              <a:rPr lang="ru-RU" sz="4400" dirty="0"/>
              <a:t> </a:t>
            </a:r>
            <a:r>
              <a:rPr lang="ru-RU" sz="4400" dirty="0" err="1"/>
              <a:t>частоти</a:t>
            </a:r>
            <a:r>
              <a:rPr lang="ru-RU" sz="4400" dirty="0"/>
              <a:t> </a:t>
            </a:r>
            <a:r>
              <a:rPr lang="ru-RU" sz="4400" dirty="0" err="1"/>
              <a:t>стільця</a:t>
            </a:r>
            <a:r>
              <a:rPr lang="ru-RU" sz="4400" dirty="0"/>
              <a:t> </a:t>
            </a:r>
            <a:r>
              <a:rPr lang="ru-RU" sz="4400" dirty="0" err="1"/>
              <a:t>більше</a:t>
            </a:r>
            <a:r>
              <a:rPr lang="ru-RU" sz="4400" dirty="0"/>
              <a:t> 7 на </a:t>
            </a:r>
            <a:r>
              <a:rPr lang="ru-RU" sz="4400" dirty="0" err="1"/>
              <a:t>добу</a:t>
            </a:r>
            <a:r>
              <a:rPr lang="ru-RU" sz="4400" dirty="0"/>
              <a:t>, </a:t>
            </a:r>
            <a:r>
              <a:rPr lang="ru-RU" sz="4400" dirty="0" err="1"/>
              <a:t>нетримання</a:t>
            </a:r>
            <a:r>
              <a:rPr lang="ru-RU" sz="4400" dirty="0"/>
              <a:t> калу, </a:t>
            </a:r>
            <a:r>
              <a:rPr lang="ru-RU" sz="4400" dirty="0" err="1"/>
              <a:t>обмеження</a:t>
            </a:r>
            <a:r>
              <a:rPr lang="ru-RU" sz="4400" dirty="0"/>
              <a:t> </a:t>
            </a:r>
            <a:r>
              <a:rPr lang="ru-RU" sz="4400" dirty="0" err="1"/>
              <a:t>повсякденної</a:t>
            </a:r>
            <a:r>
              <a:rPr lang="ru-RU" sz="4400" dirty="0"/>
              <a:t> </a:t>
            </a:r>
            <a:r>
              <a:rPr lang="ru-RU" sz="4400" dirty="0" err="1"/>
              <a:t>діяльності</a:t>
            </a:r>
            <a:r>
              <a:rPr lang="ru-RU" sz="4400" dirty="0"/>
              <a:t> по догляду за собою; показана </a:t>
            </a:r>
            <a:r>
              <a:rPr lang="ru-RU" sz="4400" dirty="0" err="1"/>
              <a:t>госпіталізація</a:t>
            </a:r>
            <a:r>
              <a:rPr lang="ru-RU" sz="4400" dirty="0"/>
              <a:t>.</a:t>
            </a:r>
            <a:endParaRPr lang="ru-UA" sz="4400" dirty="0"/>
          </a:p>
          <a:p>
            <a:r>
              <a:rPr lang="ru-RU" sz="4400" dirty="0"/>
              <a:t>4-</a:t>
            </a:r>
            <a:r>
              <a:rPr lang="uk-UA" sz="4400" dirty="0"/>
              <a:t>й</a:t>
            </a:r>
            <a:r>
              <a:rPr lang="ru-RU" sz="4400" dirty="0"/>
              <a:t> </a:t>
            </a:r>
            <a:r>
              <a:rPr lang="ru-RU" sz="4400" dirty="0" err="1"/>
              <a:t>ступінь</a:t>
            </a:r>
            <a:r>
              <a:rPr lang="ru-RU" sz="4400" dirty="0"/>
              <a:t> </a:t>
            </a:r>
            <a:r>
              <a:rPr lang="ru-RU" sz="4400" dirty="0" err="1"/>
              <a:t>тяжкості</a:t>
            </a:r>
            <a:r>
              <a:rPr lang="ru-RU" sz="4400" dirty="0"/>
              <a:t>: </a:t>
            </a:r>
            <a:r>
              <a:rPr lang="ru-RU" sz="4400" dirty="0" err="1"/>
              <a:t>розвиваються</a:t>
            </a:r>
            <a:r>
              <a:rPr lang="ru-RU" sz="4400" dirty="0"/>
              <a:t> </a:t>
            </a:r>
            <a:r>
              <a:rPr lang="ru-RU" sz="4400" dirty="0" err="1"/>
              <a:t>небезпечні</a:t>
            </a:r>
            <a:r>
              <a:rPr lang="ru-RU" sz="4400" dirty="0"/>
              <a:t> для </a:t>
            </a:r>
            <a:r>
              <a:rPr lang="ru-RU" sz="4400" dirty="0" err="1"/>
              <a:t>життя</a:t>
            </a:r>
            <a:r>
              <a:rPr lang="ru-RU" sz="4400" dirty="0"/>
              <a:t> </a:t>
            </a:r>
            <a:r>
              <a:rPr lang="ru-RU" sz="4400" dirty="0" err="1"/>
              <a:t>наслідки</a:t>
            </a:r>
            <a:r>
              <a:rPr lang="ru-RU" sz="4400" dirty="0"/>
              <a:t>, </a:t>
            </a:r>
            <a:r>
              <a:rPr lang="ru-RU" sz="4400" dirty="0" err="1"/>
              <a:t>гемодинам</a:t>
            </a:r>
            <a:r>
              <a:rPr lang="uk-UA" sz="4400" dirty="0" err="1"/>
              <a:t>ічний</a:t>
            </a:r>
            <a:r>
              <a:rPr lang="uk-UA" sz="4400" dirty="0"/>
              <a:t> </a:t>
            </a:r>
            <a:r>
              <a:rPr lang="ru-RU" sz="4400" dirty="0" err="1"/>
              <a:t>колапс</a:t>
            </a:r>
            <a:r>
              <a:rPr lang="ru-RU" sz="4400" dirty="0"/>
              <a:t>; показано </a:t>
            </a:r>
            <a:r>
              <a:rPr lang="ru-RU" sz="4400" dirty="0" err="1"/>
              <a:t>невідкладне</a:t>
            </a:r>
            <a:r>
              <a:rPr lang="ru-RU" sz="4400" dirty="0"/>
              <a:t> </a:t>
            </a:r>
            <a:r>
              <a:rPr lang="ru-RU" sz="4400" dirty="0" err="1"/>
              <a:t>втручання</a:t>
            </a:r>
            <a:r>
              <a:rPr lang="ru-RU" sz="4400" dirty="0"/>
              <a:t>.</a:t>
            </a:r>
            <a:endParaRPr lang="ru-UA" sz="44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45241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1CC6FE-1C9E-5C40-AC2E-996984C66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Цитостатики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найбільш</a:t>
            </a:r>
            <a:r>
              <a:rPr lang="ru-RU" b="1" dirty="0"/>
              <a:t> часто </a:t>
            </a:r>
            <a:r>
              <a:rPr lang="ru-RU" b="1" dirty="0" err="1"/>
              <a:t>викликають</a:t>
            </a:r>
            <a:r>
              <a:rPr lang="ru-RU" b="1" dirty="0"/>
              <a:t> </a:t>
            </a:r>
            <a:r>
              <a:rPr lang="ru-RU" b="1" dirty="0" err="1"/>
              <a:t>діарею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D4BC33-1638-7344-A295-F63A75254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b="1" dirty="0"/>
              <a:t>Ф</a:t>
            </a:r>
            <a:r>
              <a:rPr lang="ru-RU" b="1" dirty="0" err="1"/>
              <a:t>торпіримідинами</a:t>
            </a:r>
            <a:r>
              <a:rPr lang="ru-RU" b="1" dirty="0"/>
              <a:t> (</a:t>
            </a:r>
            <a:r>
              <a:rPr lang="ru-RU" b="1" dirty="0" err="1"/>
              <a:t>капецитабін</a:t>
            </a:r>
            <a:r>
              <a:rPr lang="ru-RU" b="1" dirty="0"/>
              <a:t>, </a:t>
            </a:r>
            <a:r>
              <a:rPr lang="ru-RU" b="1" dirty="0" err="1"/>
              <a:t>болюсне</a:t>
            </a:r>
            <a:r>
              <a:rPr lang="ru-RU" b="1" dirty="0"/>
              <a:t> </a:t>
            </a:r>
            <a:r>
              <a:rPr lang="ru-RU" b="1" dirty="0" err="1"/>
              <a:t>введення</a:t>
            </a:r>
            <a:r>
              <a:rPr lang="ru-RU" b="1" dirty="0"/>
              <a:t> </a:t>
            </a:r>
            <a:r>
              <a:rPr lang="ru-RU" b="1" dirty="0" err="1"/>
              <a:t>фторурацила</a:t>
            </a:r>
            <a:r>
              <a:rPr lang="ru-RU" b="1" dirty="0"/>
              <a:t>)</a:t>
            </a:r>
            <a:endParaRPr lang="ru-UA" b="1" dirty="0"/>
          </a:p>
          <a:p>
            <a:r>
              <a:rPr lang="ru-RU" b="1" dirty="0" err="1"/>
              <a:t>Ірінотекан</a:t>
            </a:r>
            <a:endParaRPr lang="ru-UA" b="1" dirty="0"/>
          </a:p>
          <a:p>
            <a:endParaRPr lang="ru-UA" dirty="0"/>
          </a:p>
          <a:p>
            <a:r>
              <a:rPr lang="ru-RU" dirty="0" err="1"/>
              <a:t>Діарея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перших 2 </a:t>
            </a:r>
            <a:r>
              <a:rPr lang="ru-RU" dirty="0" err="1"/>
              <a:t>циклів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капецитабіном</a:t>
            </a:r>
            <a:r>
              <a:rPr lang="ru-RU" dirty="0"/>
              <a:t> і </a:t>
            </a:r>
            <a:r>
              <a:rPr lang="ru-RU" dirty="0" err="1"/>
              <a:t>фторурацилом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в першу </a:t>
            </a:r>
            <a:r>
              <a:rPr lang="ru-RU" dirty="0" err="1"/>
              <a:t>добу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ірінотекана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/>
              <a:t>При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іринотекану</a:t>
            </a:r>
            <a:r>
              <a:rPr lang="ru-RU" dirty="0"/>
              <a:t> </a:t>
            </a:r>
            <a:r>
              <a:rPr lang="ru-RU" dirty="0" err="1"/>
              <a:t>важка</a:t>
            </a:r>
            <a:r>
              <a:rPr lang="ru-RU" dirty="0"/>
              <a:t> </a:t>
            </a:r>
            <a:r>
              <a:rPr lang="ru-RU" dirty="0" err="1"/>
              <a:t>діарея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у 13-20% </a:t>
            </a:r>
            <a:r>
              <a:rPr lang="ru-RU" dirty="0" err="1"/>
              <a:t>пацієнтів</a:t>
            </a:r>
            <a:r>
              <a:rPr lang="ru-RU" dirty="0"/>
              <a:t>. </a:t>
            </a:r>
            <a:r>
              <a:rPr lang="ru-RU" dirty="0" err="1"/>
              <a:t>Діарея</a:t>
            </a:r>
            <a:r>
              <a:rPr lang="ru-RU" dirty="0"/>
              <a:t>, </a:t>
            </a:r>
            <a:r>
              <a:rPr lang="ru-RU" dirty="0" err="1"/>
              <a:t>викликана</a:t>
            </a:r>
            <a:r>
              <a:rPr lang="ru-RU" dirty="0"/>
              <a:t> </a:t>
            </a:r>
            <a:r>
              <a:rPr lang="ru-RU" dirty="0" err="1"/>
              <a:t>іринотеканом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бути «</a:t>
            </a:r>
            <a:r>
              <a:rPr lang="ru-RU" dirty="0" err="1"/>
              <a:t>ранньої</a:t>
            </a:r>
            <a:r>
              <a:rPr lang="ru-RU" dirty="0"/>
              <a:t>» і «</a:t>
            </a:r>
            <a:r>
              <a:rPr lang="ru-RU" dirty="0" err="1"/>
              <a:t>пізньої</a:t>
            </a:r>
            <a:r>
              <a:rPr lang="ru-RU" dirty="0"/>
              <a:t>».</a:t>
            </a:r>
            <a:endParaRPr lang="ru-UA" dirty="0"/>
          </a:p>
          <a:p>
            <a:r>
              <a:rPr lang="ru-RU" dirty="0" err="1"/>
              <a:t>Рання</a:t>
            </a:r>
            <a:r>
              <a:rPr lang="ru-RU" dirty="0"/>
              <a:t> </a:t>
            </a:r>
            <a:r>
              <a:rPr lang="ru-RU" dirty="0" err="1"/>
              <a:t>діарея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цитостатика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перших 24 годин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закінчення</a:t>
            </a:r>
            <a:r>
              <a:rPr lang="ru-RU" dirty="0"/>
              <a:t> </a:t>
            </a:r>
            <a:r>
              <a:rPr lang="ru-RU" dirty="0" err="1"/>
              <a:t>хіміотерапії</a:t>
            </a:r>
            <a:r>
              <a:rPr lang="ru-RU" dirty="0"/>
              <a:t>. Вона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сльозотечею</a:t>
            </a:r>
            <a:r>
              <a:rPr lang="ru-RU" dirty="0"/>
              <a:t>, </a:t>
            </a:r>
            <a:r>
              <a:rPr lang="ru-RU" dirty="0" err="1"/>
              <a:t>нежиттю</a:t>
            </a:r>
            <a:r>
              <a:rPr lang="ru-RU" dirty="0"/>
              <a:t>, </a:t>
            </a:r>
            <a:r>
              <a:rPr lang="ru-RU" dirty="0" err="1"/>
              <a:t>гіперемією</a:t>
            </a:r>
            <a:r>
              <a:rPr lang="ru-RU" dirty="0"/>
              <a:t>, </a:t>
            </a:r>
            <a:r>
              <a:rPr lang="ru-RU" dirty="0" err="1"/>
              <a:t>підвищеним</a:t>
            </a:r>
            <a:r>
              <a:rPr lang="ru-RU" dirty="0"/>
              <a:t> </a:t>
            </a:r>
            <a:r>
              <a:rPr lang="ru-RU" dirty="0" err="1"/>
              <a:t>слиновиділенням</a:t>
            </a:r>
            <a:r>
              <a:rPr lang="ru-RU" dirty="0"/>
              <a:t>, </a:t>
            </a:r>
            <a:r>
              <a:rPr lang="ru-RU" dirty="0" err="1"/>
              <a:t>пітливістю</a:t>
            </a:r>
            <a:r>
              <a:rPr lang="ru-RU" dirty="0"/>
              <a:t>, </a:t>
            </a:r>
            <a:r>
              <a:rPr lang="ru-RU" dirty="0" err="1"/>
              <a:t>шлунковими</a:t>
            </a:r>
            <a:r>
              <a:rPr lang="ru-RU" dirty="0"/>
              <a:t> </a:t>
            </a:r>
            <a:r>
              <a:rPr lang="ru-RU" dirty="0" err="1"/>
              <a:t>кольками</a:t>
            </a:r>
            <a:r>
              <a:rPr lang="ru-RU" dirty="0"/>
              <a:t>.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розвинутися</a:t>
            </a:r>
            <a:r>
              <a:rPr lang="ru-RU" dirty="0"/>
              <a:t> </a:t>
            </a:r>
            <a:r>
              <a:rPr lang="ru-RU" dirty="0" err="1"/>
              <a:t>судоми</a:t>
            </a:r>
            <a:r>
              <a:rPr lang="ru-RU" dirty="0"/>
              <a:t> і </a:t>
            </a:r>
            <a:r>
              <a:rPr lang="ru-RU" dirty="0" err="1"/>
              <a:t>брадикардія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 err="1"/>
              <a:t>Зазвичай</a:t>
            </a:r>
            <a:r>
              <a:rPr lang="ru-RU" dirty="0"/>
              <a:t> синдром </a:t>
            </a:r>
            <a:r>
              <a:rPr lang="ru-RU" dirty="0" err="1"/>
              <a:t>купірується</a:t>
            </a:r>
            <a:r>
              <a:rPr lang="ru-RU" dirty="0"/>
              <a:t> </a:t>
            </a:r>
            <a:r>
              <a:rPr lang="ru-RU" dirty="0" err="1"/>
              <a:t>введенням</a:t>
            </a:r>
            <a:r>
              <a:rPr lang="ru-RU" dirty="0"/>
              <a:t> </a:t>
            </a:r>
            <a:r>
              <a:rPr lang="ru-RU" dirty="0" err="1"/>
              <a:t>атропіну</a:t>
            </a:r>
            <a:r>
              <a:rPr lang="ru-RU" dirty="0"/>
              <a:t> 0,25 мг.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46944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9105B1-799B-5947-8D75-4AE0B2365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ДІАРЕЯ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C9DD5D-638C-C340-B70B-0E00AEA20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600" dirty="0" err="1"/>
              <a:t>Клінічними</a:t>
            </a:r>
            <a:r>
              <a:rPr lang="ru-RU" sz="2600" dirty="0"/>
              <a:t> </a:t>
            </a:r>
            <a:r>
              <a:rPr lang="ru-RU" sz="2600" dirty="0" err="1"/>
              <a:t>ознаками</a:t>
            </a:r>
            <a:r>
              <a:rPr lang="ru-RU" sz="2600" dirty="0"/>
              <a:t> </a:t>
            </a:r>
            <a:r>
              <a:rPr lang="ru-RU" sz="2600" dirty="0" err="1"/>
              <a:t>порушень</a:t>
            </a:r>
            <a:r>
              <a:rPr lang="ru-RU" sz="2600" dirty="0"/>
              <a:t> </a:t>
            </a:r>
            <a:r>
              <a:rPr lang="ru-RU" sz="2600" dirty="0" err="1"/>
              <a:t>електролітного</a:t>
            </a:r>
            <a:r>
              <a:rPr lang="ru-RU" sz="2600" dirty="0"/>
              <a:t> балансу </a:t>
            </a:r>
            <a:r>
              <a:rPr lang="ru-RU" sz="2600" dirty="0" err="1"/>
              <a:t>ірінотекан-індукованої</a:t>
            </a:r>
            <a:r>
              <a:rPr lang="ru-RU" sz="2600" dirty="0"/>
              <a:t> </a:t>
            </a:r>
            <a:r>
              <a:rPr lang="ru-RU" sz="2600" dirty="0" err="1"/>
              <a:t>діареї</a:t>
            </a:r>
            <a:r>
              <a:rPr lang="ru-RU" sz="2600" dirty="0"/>
              <a:t> </a:t>
            </a:r>
            <a:r>
              <a:rPr lang="ru-RU" sz="2600" dirty="0" err="1"/>
              <a:t>є</a:t>
            </a:r>
            <a:r>
              <a:rPr lang="ru-RU" sz="2600" dirty="0"/>
              <a:t> сильна </a:t>
            </a:r>
            <a:r>
              <a:rPr lang="ru-RU" sz="2600" dirty="0" err="1"/>
              <a:t>спрага</a:t>
            </a:r>
            <a:r>
              <a:rPr lang="ru-RU" sz="2600" dirty="0"/>
              <a:t>, </a:t>
            </a:r>
            <a:r>
              <a:rPr lang="ru-RU" sz="2600" dirty="0" err="1"/>
              <a:t>відчуття</a:t>
            </a:r>
            <a:r>
              <a:rPr lang="ru-RU" sz="2600" dirty="0"/>
              <a:t> </a:t>
            </a:r>
            <a:r>
              <a:rPr lang="ru-RU" sz="2600" dirty="0" err="1"/>
              <a:t>втоми</a:t>
            </a:r>
            <a:r>
              <a:rPr lang="ru-RU" sz="2600" dirty="0"/>
              <a:t>, </a:t>
            </a:r>
            <a:r>
              <a:rPr lang="ru-RU" sz="2600" dirty="0" err="1"/>
              <a:t>слабкість</a:t>
            </a:r>
            <a:r>
              <a:rPr lang="ru-RU" sz="2600" dirty="0"/>
              <a:t>, </a:t>
            </a:r>
            <a:r>
              <a:rPr lang="ru-RU" sz="2600" dirty="0" err="1"/>
              <a:t>відсутність</a:t>
            </a:r>
            <a:r>
              <a:rPr lang="ru-RU" sz="2600" dirty="0"/>
              <a:t> </a:t>
            </a:r>
            <a:r>
              <a:rPr lang="ru-RU" sz="2600" dirty="0" err="1"/>
              <a:t>апетиту</a:t>
            </a:r>
            <a:r>
              <a:rPr lang="ru-RU" sz="2600" dirty="0"/>
              <a:t>, </a:t>
            </a:r>
            <a:r>
              <a:rPr lang="ru-RU" sz="2600" dirty="0" err="1"/>
              <a:t>сухість</a:t>
            </a:r>
            <a:r>
              <a:rPr lang="ru-RU" sz="2600" dirty="0"/>
              <a:t> у </a:t>
            </a:r>
            <a:r>
              <a:rPr lang="ru-RU" sz="2600" dirty="0" err="1"/>
              <a:t>роті</a:t>
            </a:r>
            <a:r>
              <a:rPr lang="ru-RU" sz="2600" dirty="0"/>
              <a:t>, </a:t>
            </a:r>
            <a:r>
              <a:rPr lang="ru-RU" sz="2600" dirty="0" err="1"/>
              <a:t>сухість</a:t>
            </a:r>
            <a:r>
              <a:rPr lang="ru-RU" sz="2600" dirty="0"/>
              <a:t> очей, </a:t>
            </a:r>
            <a:r>
              <a:rPr lang="ru-RU" sz="2600" dirty="0" err="1"/>
              <a:t>блювота</a:t>
            </a:r>
            <a:r>
              <a:rPr lang="ru-RU" sz="2600" dirty="0"/>
              <a:t>, </a:t>
            </a:r>
            <a:r>
              <a:rPr lang="ru-RU" sz="2600" dirty="0" err="1"/>
              <a:t>різкі</a:t>
            </a:r>
            <a:r>
              <a:rPr lang="ru-RU" sz="2600" dirty="0"/>
              <a:t> </a:t>
            </a:r>
            <a:r>
              <a:rPr lang="ru-RU" sz="2600" dirty="0" err="1"/>
              <a:t>зміни</a:t>
            </a:r>
            <a:r>
              <a:rPr lang="ru-RU" sz="2600" dirty="0"/>
              <a:t> настрою, </a:t>
            </a:r>
            <a:r>
              <a:rPr lang="ru-RU" sz="2600" dirty="0" err="1"/>
              <a:t>м'язові</a:t>
            </a:r>
            <a:r>
              <a:rPr lang="ru-RU" sz="2600" dirty="0"/>
              <a:t> </a:t>
            </a:r>
            <a:r>
              <a:rPr lang="ru-RU" sz="2600" dirty="0" err="1"/>
              <a:t>болі</a:t>
            </a:r>
            <a:r>
              <a:rPr lang="ru-RU" sz="2600" dirty="0"/>
              <a:t>, </a:t>
            </a:r>
            <a:r>
              <a:rPr lang="ru-RU" sz="2600" dirty="0" err="1"/>
              <a:t>відчуття</a:t>
            </a:r>
            <a:r>
              <a:rPr lang="ru-RU" sz="2600" dirty="0"/>
              <a:t> </a:t>
            </a:r>
            <a:r>
              <a:rPr lang="ru-RU" sz="2600" dirty="0" err="1"/>
              <a:t>серцебиття</a:t>
            </a:r>
            <a:r>
              <a:rPr lang="ru-RU" sz="2600" dirty="0"/>
              <a:t>, </a:t>
            </a:r>
            <a:r>
              <a:rPr lang="ru-RU" sz="2600" dirty="0" err="1"/>
              <a:t>запаморочення</a:t>
            </a:r>
            <a:r>
              <a:rPr lang="ru-RU" sz="2600" dirty="0"/>
              <a:t>, </a:t>
            </a:r>
            <a:r>
              <a:rPr lang="ru-RU" sz="2600" dirty="0" err="1"/>
              <a:t>сплутаність</a:t>
            </a:r>
            <a:r>
              <a:rPr lang="ru-RU" sz="2600" dirty="0"/>
              <a:t> </a:t>
            </a:r>
            <a:r>
              <a:rPr lang="ru-RU" sz="2600" dirty="0" err="1"/>
              <a:t>мислення</a:t>
            </a:r>
            <a:r>
              <a:rPr lang="ru-RU" sz="2600" dirty="0"/>
              <a:t>, </a:t>
            </a:r>
            <a:r>
              <a:rPr lang="ru-RU" sz="2600" dirty="0" err="1"/>
              <a:t>втрата</a:t>
            </a:r>
            <a:r>
              <a:rPr lang="ru-RU" sz="2600" dirty="0"/>
              <a:t> </a:t>
            </a:r>
            <a:r>
              <a:rPr lang="ru-RU" sz="2600" dirty="0" err="1"/>
              <a:t>свідомості</a:t>
            </a:r>
            <a:r>
              <a:rPr lang="ru-RU" sz="2600" dirty="0"/>
              <a:t>, </a:t>
            </a:r>
            <a:r>
              <a:rPr lang="ru-RU" sz="2600" dirty="0" err="1"/>
              <a:t>судоми</a:t>
            </a:r>
            <a:r>
              <a:rPr lang="ru-RU" sz="2600" dirty="0"/>
              <a:t> .</a:t>
            </a:r>
            <a:endParaRPr lang="ru-UA" sz="2600" dirty="0"/>
          </a:p>
          <a:p>
            <a:r>
              <a:rPr lang="ru-RU" sz="2600" dirty="0"/>
              <a:t>Для </a:t>
            </a:r>
            <a:r>
              <a:rPr lang="ru-RU" sz="2600" dirty="0" err="1"/>
              <a:t>профілактики</a:t>
            </a:r>
            <a:r>
              <a:rPr lang="ru-RU" sz="2600" dirty="0"/>
              <a:t> і </a:t>
            </a:r>
            <a:r>
              <a:rPr lang="ru-RU" sz="2600" dirty="0" err="1"/>
              <a:t>лікування</a:t>
            </a:r>
            <a:r>
              <a:rPr lang="ru-RU" sz="2600" dirty="0"/>
              <a:t> </a:t>
            </a:r>
            <a:r>
              <a:rPr lang="ru-RU" sz="2600" dirty="0" err="1"/>
              <a:t>діареї</a:t>
            </a:r>
            <a:r>
              <a:rPr lang="ru-RU" sz="2600" dirty="0"/>
              <a:t>, </a:t>
            </a:r>
            <a:r>
              <a:rPr lang="ru-RU" sz="2600" dirty="0" err="1"/>
              <a:t>викликаної</a:t>
            </a:r>
            <a:r>
              <a:rPr lang="ru-RU" sz="2600" dirty="0"/>
              <a:t> </a:t>
            </a:r>
            <a:r>
              <a:rPr lang="ru-RU" sz="2600" dirty="0" err="1"/>
              <a:t>хіміотерапією</a:t>
            </a:r>
            <a:r>
              <a:rPr lang="ru-RU" sz="2600" dirty="0"/>
              <a:t>, </a:t>
            </a:r>
            <a:r>
              <a:rPr lang="ru-RU" sz="2600" dirty="0" err="1"/>
              <a:t>використовують</a:t>
            </a:r>
            <a:r>
              <a:rPr lang="ru-RU" sz="2600" dirty="0"/>
              <a:t> </a:t>
            </a:r>
            <a:r>
              <a:rPr lang="ru-RU" sz="2600" dirty="0" err="1"/>
              <a:t>лоперамид</a:t>
            </a:r>
            <a:r>
              <a:rPr lang="ru-RU" sz="2600" dirty="0"/>
              <a:t>. </a:t>
            </a:r>
            <a:r>
              <a:rPr lang="ru-RU" sz="2600" dirty="0" err="1"/>
              <a:t>Його</a:t>
            </a:r>
            <a:r>
              <a:rPr lang="ru-RU" sz="2600" dirty="0"/>
              <a:t> початкова доза становить 4 мг, </a:t>
            </a:r>
            <a:r>
              <a:rPr lang="ru-RU" sz="2600" dirty="0" err="1"/>
              <a:t>потім</a:t>
            </a:r>
            <a:r>
              <a:rPr lang="ru-RU" sz="2600" dirty="0"/>
              <a:t> препарат </a:t>
            </a:r>
            <a:r>
              <a:rPr lang="ru-RU" sz="2600" dirty="0" err="1"/>
              <a:t>вводять</a:t>
            </a:r>
            <a:r>
              <a:rPr lang="ru-RU" sz="2600" dirty="0"/>
              <a:t> по 2 мг </a:t>
            </a:r>
            <a:r>
              <a:rPr lang="ru-RU" sz="2600" dirty="0" err="1"/>
              <a:t>кожні</a:t>
            </a:r>
            <a:r>
              <a:rPr lang="ru-RU" sz="2600" dirty="0"/>
              <a:t> </a:t>
            </a:r>
            <a:r>
              <a:rPr lang="ru-RU" sz="2600" dirty="0" err="1"/>
              <a:t>чотири</a:t>
            </a:r>
            <a:r>
              <a:rPr lang="ru-RU" sz="2600" dirty="0"/>
              <a:t> </a:t>
            </a:r>
            <a:r>
              <a:rPr lang="ru-RU" sz="2600" dirty="0" err="1"/>
              <a:t>години</a:t>
            </a:r>
            <a:r>
              <a:rPr lang="ru-RU" sz="2600" dirty="0"/>
              <a:t> </a:t>
            </a:r>
            <a:r>
              <a:rPr lang="ru-RU" sz="2600" dirty="0" err="1"/>
              <a:t>або</a:t>
            </a:r>
            <a:r>
              <a:rPr lang="ru-RU" sz="2600" dirty="0"/>
              <a:t> </a:t>
            </a:r>
            <a:r>
              <a:rPr lang="ru-RU" sz="2600" dirty="0" err="1"/>
              <a:t>після</a:t>
            </a:r>
            <a:r>
              <a:rPr lang="ru-RU" sz="2600" dirty="0"/>
              <a:t> кожного </a:t>
            </a:r>
            <a:r>
              <a:rPr lang="ru-RU" sz="2600" dirty="0" err="1"/>
              <a:t>рідкого</a:t>
            </a:r>
            <a:r>
              <a:rPr lang="ru-RU" sz="2600" dirty="0"/>
              <a:t> </a:t>
            </a:r>
            <a:r>
              <a:rPr lang="ru-RU" sz="2600" dirty="0" err="1"/>
              <a:t>стільця</a:t>
            </a:r>
            <a:r>
              <a:rPr lang="ru-RU" sz="2600" dirty="0"/>
              <a:t>. </a:t>
            </a:r>
            <a:r>
              <a:rPr lang="ru-RU" sz="2600" dirty="0" err="1"/>
              <a:t>Зупинити</a:t>
            </a:r>
            <a:r>
              <a:rPr lang="ru-RU" sz="2600" dirty="0"/>
              <a:t> </a:t>
            </a:r>
            <a:r>
              <a:rPr lang="ru-RU" sz="2600" dirty="0" err="1"/>
              <a:t>лікування</a:t>
            </a:r>
            <a:r>
              <a:rPr lang="ru-RU" sz="2600" dirty="0"/>
              <a:t> </a:t>
            </a:r>
            <a:r>
              <a:rPr lang="ru-RU" sz="2600" dirty="0" err="1"/>
              <a:t>лоперамідом</a:t>
            </a:r>
            <a:r>
              <a:rPr lang="ru-RU" sz="2600" dirty="0"/>
              <a:t> </a:t>
            </a:r>
            <a:r>
              <a:rPr lang="ru-RU" sz="2600" dirty="0" err="1"/>
              <a:t>можна</a:t>
            </a:r>
            <a:r>
              <a:rPr lang="ru-RU" sz="2600" dirty="0"/>
              <a:t>, коли </a:t>
            </a:r>
            <a:r>
              <a:rPr lang="ru-RU" sz="2600" dirty="0" err="1"/>
              <a:t>діарея</a:t>
            </a:r>
            <a:r>
              <a:rPr lang="ru-RU" sz="2600" dirty="0"/>
              <a:t> буде </a:t>
            </a:r>
            <a:r>
              <a:rPr lang="ru-RU" sz="2600" dirty="0" err="1"/>
              <a:t>відсутній</a:t>
            </a:r>
            <a:r>
              <a:rPr lang="ru-RU" sz="2600" dirty="0"/>
              <a:t> </a:t>
            </a:r>
            <a:r>
              <a:rPr lang="ru-RU" sz="2600" dirty="0" err="1"/>
              <a:t>більше</a:t>
            </a:r>
            <a:r>
              <a:rPr lang="ru-RU" sz="2600" dirty="0"/>
              <a:t> 12 годин.</a:t>
            </a:r>
            <a:endParaRPr lang="ru-UA" sz="26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55166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C0FA55-4EE5-DE44-929A-A23F1CCB0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Якщо</a:t>
            </a:r>
            <a:r>
              <a:rPr lang="ru-RU" b="1" dirty="0"/>
              <a:t> </a:t>
            </a:r>
            <a:r>
              <a:rPr lang="ru-RU" b="1" dirty="0" err="1"/>
              <a:t>діарея</a:t>
            </a:r>
            <a:r>
              <a:rPr lang="ru-RU" b="1" dirty="0"/>
              <a:t> не </a:t>
            </a:r>
            <a:r>
              <a:rPr lang="ru-RU" b="1" dirty="0" err="1"/>
              <a:t>припиняється</a:t>
            </a:r>
            <a:r>
              <a:rPr lang="ru-RU" b="1" dirty="0"/>
              <a:t> </a:t>
            </a:r>
            <a:r>
              <a:rPr lang="ru-RU" b="1" dirty="0" err="1"/>
              <a:t>після</a:t>
            </a:r>
            <a:r>
              <a:rPr lang="ru-RU" b="1" dirty="0"/>
              <a:t> 12-24 годин, </a:t>
            </a:r>
            <a:r>
              <a:rPr lang="ru-RU" b="1" dirty="0" err="1"/>
              <a:t>слід</a:t>
            </a:r>
            <a:r>
              <a:rPr lang="ru-RU" b="1" dirty="0"/>
              <a:t> </a:t>
            </a:r>
            <a:r>
              <a:rPr lang="ru-RU" b="1" dirty="0" err="1"/>
              <a:t>виконати</a:t>
            </a:r>
            <a:r>
              <a:rPr lang="ru-RU" b="1" dirty="0"/>
              <a:t> </a:t>
            </a:r>
            <a:r>
              <a:rPr lang="ru-RU" b="1" dirty="0" err="1"/>
              <a:t>наступні</a:t>
            </a:r>
            <a:r>
              <a:rPr lang="ru-RU" b="1" dirty="0"/>
              <a:t> </a:t>
            </a:r>
            <a:r>
              <a:rPr lang="ru-RU" b="1" dirty="0" err="1"/>
              <a:t>дії</a:t>
            </a:r>
            <a:r>
              <a:rPr lang="ru-RU" b="1" dirty="0"/>
              <a:t>: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6581E8-1670-9245-9DFC-13260BAB4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ru-RU" sz="2200" b="1" dirty="0" err="1"/>
              <a:t>Припинити</a:t>
            </a:r>
            <a:r>
              <a:rPr lang="ru-RU" sz="2200" b="1" dirty="0"/>
              <a:t> </a:t>
            </a:r>
            <a:r>
              <a:rPr lang="ru-RU" sz="2200" b="1" dirty="0" err="1"/>
              <a:t>введення</a:t>
            </a:r>
            <a:r>
              <a:rPr lang="ru-RU" sz="2200" b="1" dirty="0"/>
              <a:t> </a:t>
            </a:r>
            <a:r>
              <a:rPr lang="ru-RU" sz="2200" b="1" dirty="0" err="1"/>
              <a:t>цитостатиків</a:t>
            </a:r>
            <a:r>
              <a:rPr lang="ru-RU" sz="2200" b="1" dirty="0"/>
              <a:t> !!!</a:t>
            </a:r>
            <a:endParaRPr lang="ru-UA" sz="2200" b="1" dirty="0"/>
          </a:p>
          <a:p>
            <a:r>
              <a:rPr lang="ru-RU" sz="2200" dirty="0"/>
              <a:t>Провести </a:t>
            </a:r>
            <a:r>
              <a:rPr lang="ru-RU" sz="2200" dirty="0" err="1"/>
              <a:t>бактеріальний</a:t>
            </a:r>
            <a:r>
              <a:rPr lang="ru-RU" sz="2200" dirty="0"/>
              <a:t> </a:t>
            </a:r>
            <a:r>
              <a:rPr lang="ru-RU" sz="2200" dirty="0" err="1"/>
              <a:t>посів</a:t>
            </a:r>
            <a:r>
              <a:rPr lang="ru-RU" sz="2200" dirty="0"/>
              <a:t> калу</a:t>
            </a:r>
            <a:endParaRPr lang="ru-UA" sz="2200" dirty="0"/>
          </a:p>
          <a:p>
            <a:r>
              <a:rPr lang="ru-RU" sz="2200" dirty="0" err="1"/>
              <a:t>Збільшити</a:t>
            </a:r>
            <a:r>
              <a:rPr lang="ru-RU" sz="2200" dirty="0"/>
              <a:t> дозу </a:t>
            </a:r>
            <a:r>
              <a:rPr lang="ru-RU" sz="2200" dirty="0" err="1"/>
              <a:t>лопераміду</a:t>
            </a:r>
            <a:r>
              <a:rPr lang="ru-RU" sz="2200" dirty="0"/>
              <a:t> до 2 мг 2 р / год (максимум 24 мг в день)</a:t>
            </a:r>
            <a:endParaRPr lang="ru-UA" sz="2200" dirty="0"/>
          </a:p>
          <a:p>
            <a:r>
              <a:rPr lang="ru-RU" sz="2200" dirty="0" err="1"/>
              <a:t>Почати</a:t>
            </a:r>
            <a:r>
              <a:rPr lang="ru-RU" sz="2200" dirty="0"/>
              <a:t> </a:t>
            </a:r>
            <a:r>
              <a:rPr lang="ru-RU" sz="2200" dirty="0" err="1"/>
              <a:t>прийом</a:t>
            </a:r>
            <a:r>
              <a:rPr lang="ru-RU" sz="2200" dirty="0"/>
              <a:t> </a:t>
            </a:r>
            <a:r>
              <a:rPr lang="ru-RU" sz="2200" dirty="0" err="1"/>
              <a:t>пероральних</a:t>
            </a:r>
            <a:r>
              <a:rPr lang="ru-RU" sz="2200" dirty="0"/>
              <a:t> </a:t>
            </a:r>
            <a:r>
              <a:rPr lang="ru-RU" sz="2200" dirty="0" err="1"/>
              <a:t>антибіотиків</a:t>
            </a:r>
            <a:r>
              <a:rPr lang="ru-RU" sz="2200" dirty="0"/>
              <a:t> (</a:t>
            </a:r>
            <a:r>
              <a:rPr lang="ru-RU" sz="2200" dirty="0" err="1"/>
              <a:t>ципрофлоксацин</a:t>
            </a:r>
            <a:r>
              <a:rPr lang="ru-RU" sz="2200" dirty="0"/>
              <a:t> 500 мг)</a:t>
            </a:r>
            <a:endParaRPr lang="ru-UA" sz="2200" dirty="0"/>
          </a:p>
          <a:p>
            <a:r>
              <a:rPr lang="ru-RU" sz="2200" dirty="0" err="1"/>
              <a:t>Використовувати</a:t>
            </a:r>
            <a:r>
              <a:rPr lang="ru-RU" sz="2200" dirty="0"/>
              <a:t> фосфат </a:t>
            </a:r>
            <a:r>
              <a:rPr lang="ru-RU" sz="2200" dirty="0" err="1"/>
              <a:t>кодеїну</a:t>
            </a:r>
            <a:r>
              <a:rPr lang="ru-RU" sz="2200" dirty="0"/>
              <a:t> (30-60 мг)</a:t>
            </a:r>
            <a:endParaRPr lang="ru-UA" sz="2200" dirty="0"/>
          </a:p>
          <a:p>
            <a:r>
              <a:rPr lang="ru-RU" sz="2200" dirty="0" err="1"/>
              <a:t>Консультація</a:t>
            </a:r>
            <a:r>
              <a:rPr lang="ru-RU" sz="2200" dirty="0"/>
              <a:t> </a:t>
            </a:r>
            <a:r>
              <a:rPr lang="ru-RU" sz="2200" dirty="0" err="1"/>
              <a:t>дієтолога</a:t>
            </a:r>
            <a:endParaRPr lang="ru-UA" sz="2200" dirty="0"/>
          </a:p>
          <a:p>
            <a:r>
              <a:rPr lang="ru-RU" sz="2200" dirty="0" err="1"/>
              <a:t>Октреотід</a:t>
            </a:r>
            <a:r>
              <a:rPr lang="ru-RU" sz="2200" dirty="0"/>
              <a:t> (</a:t>
            </a:r>
            <a:r>
              <a:rPr lang="ru-RU" sz="2200" dirty="0" err="1"/>
              <a:t>синтетичний</a:t>
            </a:r>
            <a:r>
              <a:rPr lang="ru-RU" sz="2200" dirty="0"/>
              <a:t> аналог </a:t>
            </a:r>
            <a:r>
              <a:rPr lang="ru-RU" sz="2200" dirty="0" err="1"/>
              <a:t>соматостатину</a:t>
            </a:r>
            <a:r>
              <a:rPr lang="ru-RU" sz="2200" dirty="0"/>
              <a:t> </a:t>
            </a:r>
            <a:r>
              <a:rPr lang="ru-RU" sz="2200" dirty="0" err="1"/>
              <a:t>тривалої</a:t>
            </a:r>
            <a:r>
              <a:rPr lang="ru-RU" sz="2200" dirty="0"/>
              <a:t> </a:t>
            </a:r>
            <a:r>
              <a:rPr lang="ru-RU" sz="2200" dirty="0" err="1"/>
              <a:t>дії</a:t>
            </a:r>
            <a:r>
              <a:rPr lang="ru-RU" sz="2200" dirty="0"/>
              <a:t>) - </a:t>
            </a:r>
            <a:r>
              <a:rPr lang="ru-RU" sz="2200" dirty="0" err="1"/>
              <a:t>спочатку</a:t>
            </a:r>
            <a:r>
              <a:rPr lang="ru-RU" sz="2200" dirty="0"/>
              <a:t> 100-150 мкг / </a:t>
            </a:r>
            <a:r>
              <a:rPr lang="ru-RU" sz="2200" dirty="0" err="1"/>
              <a:t>добу</a:t>
            </a:r>
            <a:r>
              <a:rPr lang="ru-RU" sz="2200" dirty="0"/>
              <a:t>; </a:t>
            </a:r>
            <a:r>
              <a:rPr lang="ru-RU" sz="2200" dirty="0" err="1"/>
              <a:t>можливо</a:t>
            </a:r>
            <a:r>
              <a:rPr lang="ru-RU" sz="2200" dirty="0"/>
              <a:t>, дозу </a:t>
            </a:r>
            <a:r>
              <a:rPr lang="ru-RU" sz="2200" dirty="0" err="1"/>
              <a:t>потрібно</a:t>
            </a:r>
            <a:r>
              <a:rPr lang="ru-RU" sz="2200" dirty="0"/>
              <a:t> </a:t>
            </a:r>
            <a:r>
              <a:rPr lang="ru-RU" sz="2200" dirty="0" err="1"/>
              <a:t>збільшити</a:t>
            </a:r>
            <a:r>
              <a:rPr lang="ru-RU" sz="2200" dirty="0"/>
              <a:t> до 500 мкг / </a:t>
            </a:r>
            <a:r>
              <a:rPr lang="ru-RU" sz="2200" dirty="0" err="1"/>
              <a:t>добу</a:t>
            </a:r>
            <a:endParaRPr lang="ru-UA" sz="2200" dirty="0"/>
          </a:p>
          <a:p>
            <a:pPr marL="0" indent="0">
              <a:buNone/>
            </a:pPr>
            <a:endParaRPr lang="ru-RU" sz="2200" dirty="0"/>
          </a:p>
          <a:p>
            <a:pPr marL="0" indent="0">
              <a:buNone/>
            </a:pPr>
            <a:r>
              <a:rPr lang="ru-RU" sz="2200" dirty="0" err="1"/>
              <a:t>Ускладнена</a:t>
            </a:r>
            <a:r>
              <a:rPr lang="ru-RU" sz="2200" dirty="0"/>
              <a:t> </a:t>
            </a:r>
            <a:r>
              <a:rPr lang="ru-RU" sz="2200" dirty="0" err="1"/>
              <a:t>діарея</a:t>
            </a:r>
            <a:r>
              <a:rPr lang="ru-RU" sz="2200" dirty="0"/>
              <a:t> (3-4 </a:t>
            </a:r>
            <a:r>
              <a:rPr lang="ru-RU" sz="2200" dirty="0" err="1"/>
              <a:t>ступеня</a:t>
            </a:r>
            <a:r>
              <a:rPr lang="ru-RU" sz="2200" dirty="0"/>
              <a:t> </a:t>
            </a:r>
            <a:r>
              <a:rPr lang="ru-RU" sz="2200" dirty="0" err="1"/>
              <a:t>тяжкості</a:t>
            </a:r>
            <a:r>
              <a:rPr lang="ru-RU" sz="2200" dirty="0"/>
              <a:t>)</a:t>
            </a:r>
            <a:r>
              <a:rPr lang="ru-UA" sz="2200" dirty="0"/>
              <a:t> більше 24-48 годин потребує </a:t>
            </a:r>
            <a:r>
              <a:rPr lang="ru-RU" sz="2200" dirty="0" err="1"/>
              <a:t>госпіталізації</a:t>
            </a:r>
            <a:r>
              <a:rPr lang="ru-RU" sz="2200" dirty="0"/>
              <a:t> для </a:t>
            </a:r>
            <a:r>
              <a:rPr lang="ru-RU" sz="2200" dirty="0" err="1"/>
              <a:t>інфузійної</a:t>
            </a:r>
            <a:r>
              <a:rPr lang="ru-RU" sz="2200" dirty="0"/>
              <a:t> </a:t>
            </a:r>
            <a:r>
              <a:rPr lang="ru-RU" sz="2200" dirty="0" err="1"/>
              <a:t>терапії</a:t>
            </a:r>
            <a:r>
              <a:rPr lang="ru-RU" sz="2200" dirty="0"/>
              <a:t> та </a:t>
            </a:r>
            <a:r>
              <a:rPr lang="ru-RU" sz="2200" dirty="0" err="1"/>
              <a:t>поповнення</a:t>
            </a:r>
            <a:r>
              <a:rPr lang="ru-RU" sz="2200" dirty="0"/>
              <a:t> </a:t>
            </a:r>
            <a:r>
              <a:rPr lang="ru-RU" sz="2200" dirty="0" err="1"/>
              <a:t>електролітів</a:t>
            </a:r>
            <a:r>
              <a:rPr lang="ru-RU" sz="2200" dirty="0"/>
              <a:t>.</a:t>
            </a:r>
            <a:endParaRPr lang="ru-UA" sz="22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0705244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12705E-4CF8-EF4E-B556-54A48CCDF91F}"/>
              </a:ext>
            </a:extLst>
          </p:cNvPr>
          <p:cNvSpPr txBox="1"/>
          <p:nvPr/>
        </p:nvSpPr>
        <p:spPr>
          <a:xfrm>
            <a:off x="1197735" y="1534534"/>
            <a:ext cx="9890974" cy="4129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 початку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протипухлинної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повинні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попереджені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пов'язаних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лікарською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гепатотоксичностью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Такими симптомами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нездужання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животі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жовтяниця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свербіння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Подібні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онкологічного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хворого часто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супроводжуються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нудотою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блювотою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анорексією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лихоманкою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висипом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ускладнення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лікарської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діагностовано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конкретного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підозрюваного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препарату повинно бути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припинено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также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припинити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будь-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лікарських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препаратів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потенційним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гепатотоксическим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ефектом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враховуючи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ймовірність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лікарських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взаємодій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E3F8F2D8-40A0-3E41-902A-8AAD60CC7453}"/>
              </a:ext>
            </a:extLst>
          </p:cNvPr>
          <p:cNvSpPr/>
          <p:nvPr/>
        </p:nvSpPr>
        <p:spPr>
          <a:xfrm>
            <a:off x="1197735" y="227875"/>
            <a:ext cx="9890974" cy="78324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Лікарські</a:t>
            </a:r>
            <a:r>
              <a:rPr lang="ru-RU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гепатопат</a:t>
            </a:r>
            <a:r>
              <a:rPr lang="uk-UA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і</a:t>
            </a:r>
            <a:r>
              <a:rPr lang="ru-RU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ї</a:t>
            </a:r>
            <a:endParaRPr lang="ru-UA" sz="4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6275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CustomShape 2"/>
          <p:cNvSpPr/>
          <p:nvPr/>
        </p:nvSpPr>
        <p:spPr>
          <a:xfrm>
            <a:off x="942848" y="1283995"/>
            <a:ext cx="10306301" cy="815244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50000"/>
              </a:lnSpc>
              <a:tabLst>
                <a:tab pos="0" algn="l"/>
              </a:tabLst>
            </a:pPr>
            <a:r>
              <a:rPr lang="uk-UA" sz="35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Arial"/>
              </a:rPr>
              <a:t>Типи лікарських уражень печінки:</a:t>
            </a:r>
            <a:endParaRPr lang="en-US" sz="350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318" name="Table 3"/>
          <p:cNvGraphicFramePr/>
          <p:nvPr>
            <p:extLst>
              <p:ext uri="{D42A27DB-BD31-4B8C-83A1-F6EECF244321}">
                <p14:modId xmlns:p14="http://schemas.microsoft.com/office/powerpoint/2010/main" val="51561455"/>
              </p:ext>
            </p:extLst>
          </p:nvPr>
        </p:nvGraphicFramePr>
        <p:xfrm>
          <a:off x="942848" y="2228850"/>
          <a:ext cx="10306300" cy="3952850"/>
        </p:xfrm>
        <a:graphic>
          <a:graphicData uri="http://schemas.openxmlformats.org/drawingml/2006/table">
            <a:tbl>
              <a:tblPr/>
              <a:tblGrid>
                <a:gridCol w="4326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9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0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94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77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en-US" sz="2500" b="1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Синдром</a:t>
                      </a:r>
                      <a:endParaRPr lang="en-US" sz="2500" b="0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en-US" sz="2500" b="1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АЛТ</a:t>
                      </a:r>
                      <a:endParaRPr lang="en-US" sz="2500" b="0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en-US" sz="2500" b="1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ЩФ</a:t>
                      </a:r>
                      <a:endParaRPr lang="en-US" sz="2500" b="0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en-US" sz="2500" b="1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АЛТ / ЩФ</a:t>
                      </a:r>
                      <a:endParaRPr lang="en-US" sz="2500" b="0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8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en-US" sz="2500" b="1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Гепатоцелюлярн</a:t>
                      </a:r>
                      <a:r>
                        <a:rPr lang="uk-UA" sz="2500" b="1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и</a:t>
                      </a:r>
                      <a:r>
                        <a:rPr lang="en-US" sz="2500" b="1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й</a:t>
                      </a: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</a:t>
                      </a:r>
                      <a:br>
                        <a:rPr sz="25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</a:br>
                      <a:r>
                        <a:rPr lang="en-US" sz="2500" b="0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тип</a:t>
                      </a: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uk-UA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ураження </a:t>
                      </a: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(</a:t>
                      </a:r>
                      <a:r>
                        <a:rPr lang="en-US" sz="2500" b="0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печ</a:t>
                      </a:r>
                      <a:r>
                        <a:rPr lang="uk-UA" sz="2500" b="0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інковий</a:t>
                      </a: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2500" b="0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цитол</a:t>
                      </a:r>
                      <a:r>
                        <a:rPr lang="uk-UA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і</a:t>
                      </a:r>
                      <a:r>
                        <a:rPr lang="en-US" sz="2500" b="0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з</a:t>
                      </a: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9"/>
                        </a:spcBef>
                      </a:pP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&gt;2Н*</a:t>
                      </a: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9"/>
                        </a:spcBef>
                      </a:pP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Норма</a:t>
                      </a: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9"/>
                        </a:spcBef>
                      </a:pP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&gt;5Н</a:t>
                      </a: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8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en-US" sz="2500" b="1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Холестатич</a:t>
                      </a:r>
                      <a:r>
                        <a:rPr lang="uk-UA" sz="2500" b="1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ни</a:t>
                      </a:r>
                      <a:r>
                        <a:rPr lang="en-US" sz="2500" b="1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й</a:t>
                      </a: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2500" b="0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тип</a:t>
                      </a: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uk-UA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ураження</a:t>
                      </a:r>
                      <a:endParaRPr lang="en-US" sz="2500" b="0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9"/>
                        </a:spcBef>
                      </a:pP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Норма</a:t>
                      </a: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9"/>
                        </a:spcBef>
                      </a:pP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&gt;2Н</a:t>
                      </a: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9"/>
                        </a:spcBef>
                      </a:pP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&lt;2Н</a:t>
                      </a: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5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uk-UA" sz="2500" b="1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Змішаний</a:t>
                      </a: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2500" b="0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ти</a:t>
                      </a:r>
                      <a:r>
                        <a:rPr lang="uk-UA" sz="2500" b="0" strike="noStrike" spc="-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п</a:t>
                      </a:r>
                      <a:r>
                        <a:rPr lang="uk-UA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ураження</a:t>
                      </a:r>
                      <a:endParaRPr lang="en-US" sz="2500" b="0" strike="noStrike" spc="-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9"/>
                        </a:spcBef>
                      </a:pP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&gt;2Н</a:t>
                      </a: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9"/>
                        </a:spcBef>
                      </a:pP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&gt;2Н</a:t>
                      </a: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9"/>
                        </a:spcBef>
                      </a:pPr>
                      <a:r>
                        <a:rPr lang="en-US" sz="2500" b="0" strike="noStrike" spc="-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2-5Н</a:t>
                      </a:r>
                    </a:p>
                  </a:txBody>
                  <a:tcPr marL="45360" marR="45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CustomShape 1">
            <a:extLst>
              <a:ext uri="{FF2B5EF4-FFF2-40B4-BE49-F238E27FC236}">
                <a16:creationId xmlns:a16="http://schemas.microsoft.com/office/drawing/2014/main" id="{5A32DA18-70F0-4778-9578-C2A4844CC4C8}"/>
              </a:ext>
            </a:extLst>
          </p:cNvPr>
          <p:cNvSpPr/>
          <p:nvPr/>
        </p:nvSpPr>
        <p:spPr>
          <a:xfrm>
            <a:off x="1548353" y="577563"/>
            <a:ext cx="9373420" cy="706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000" b="1" spc="-1" dirty="0" err="1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Ураження</a:t>
            </a:r>
            <a:r>
              <a:rPr lang="ru-RU" sz="40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</a:t>
            </a:r>
            <a:r>
              <a:rPr lang="ru-RU" sz="4000" b="1" spc="-1" dirty="0" err="1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печінки</a:t>
            </a:r>
            <a:r>
              <a:rPr lang="ru-RU" sz="40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у </a:t>
            </a:r>
            <a:r>
              <a:rPr lang="ru-RU" sz="4000" b="1" spc="-1" dirty="0" err="1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онкологічних</a:t>
            </a:r>
            <a:r>
              <a:rPr lang="ru-RU" sz="40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</a:t>
            </a:r>
            <a:r>
              <a:rPr lang="ru-RU" sz="4000" b="1" spc="-1" dirty="0" err="1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хворих</a:t>
            </a:r>
            <a:endParaRPr lang="en-US" sz="40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CustomShape 1"/>
          <p:cNvSpPr/>
          <p:nvPr/>
        </p:nvSpPr>
        <p:spPr>
          <a:xfrm>
            <a:off x="294640" y="121920"/>
            <a:ext cx="9621520" cy="16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endParaRPr lang="en-US" sz="4900" b="0" strike="noStrike" spc="-1" dirty="0">
              <a:latin typeface="Arial"/>
            </a:endParaRPr>
          </a:p>
        </p:txBody>
      </p:sp>
      <p:sp>
        <p:nvSpPr>
          <p:cNvPr id="327" name="CustomShape 2"/>
          <p:cNvSpPr/>
          <p:nvPr/>
        </p:nvSpPr>
        <p:spPr>
          <a:xfrm>
            <a:off x="816429" y="1283652"/>
            <a:ext cx="10417628" cy="5130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600" b="1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Гостре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пошкодження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печінки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зміни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печінкових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тестів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нормалізуються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менш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як за 3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місяці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600" b="1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Хронічне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пошкодження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печінки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(не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плутати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із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хронічними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захворюваннями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печінки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діагностика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яких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потребує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морфологічної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верифікації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–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зміни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печінкових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тестів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нормалізуються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більш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ніж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за 3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місяці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Зміна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рівня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печінкових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тестів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ізольоване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підвищення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активності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АЛТ, ЛФ,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рівня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загального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білірубіну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навіть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більш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ніж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удвічі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від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ВГН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або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поєднане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підвищення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активності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АЛТ, АСТ, ЛФ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або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рівня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загального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білірубіну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при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якому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рівень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АЛТ &lt; 2 </a:t>
            </a:r>
            <a:r>
              <a:rPr lang="en-US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26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5ABDFBB4-9917-4B82-867F-5506B624B945}"/>
              </a:ext>
            </a:extLst>
          </p:cNvPr>
          <p:cNvSpPr/>
          <p:nvPr/>
        </p:nvSpPr>
        <p:spPr>
          <a:xfrm>
            <a:off x="816429" y="223277"/>
            <a:ext cx="10417628" cy="10603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1400" cap="all" spc="-1" dirty="0">
                <a:solidFill>
                  <a:prstClr val="black">
                    <a:lumMod val="65000"/>
                    <a:lumOff val="35000"/>
                  </a:prstClr>
                </a:solidFill>
                <a:latin typeface="Impact"/>
              </a:rPr>
              <a:t> </a:t>
            </a:r>
            <a:r>
              <a:rPr lang="ru-RU" sz="3500" b="1" cap="all" spc="-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критерІЇ</a:t>
            </a:r>
            <a:r>
              <a:rPr lang="ru-RU" sz="3500" b="1" cap="all" spc="-1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ru-RU" sz="3500" b="1" cap="all" spc="-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гепатотоксичностІ</a:t>
            </a:r>
            <a:r>
              <a:rPr lang="ru-RU" sz="3500" b="1" cap="all" spc="-1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</a:p>
          <a:p>
            <a:pPr lvl="0" algn="ctr">
              <a:lnSpc>
                <a:spcPct val="90000"/>
              </a:lnSpc>
            </a:pPr>
            <a:r>
              <a:rPr lang="ru-RU" sz="3500" b="1" cap="all" spc="-1" dirty="0">
                <a:solidFill>
                  <a:prstClr val="black">
                    <a:lumMod val="65000"/>
                    <a:lumOff val="35000"/>
                  </a:prstClr>
                </a:solidFill>
              </a:rPr>
              <a:t>(NCCN, CTC)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Черный кофе идеален при похудении">
            <a:extLst>
              <a:ext uri="{FF2B5EF4-FFF2-40B4-BE49-F238E27FC236}">
                <a16:creationId xmlns:a16="http://schemas.microsoft.com/office/drawing/2014/main" id="{C5CCCA12-23D8-3B4F-9CDF-306F57637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75130" y="5351243"/>
            <a:ext cx="2545973" cy="132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8" name="Group 1"/>
          <p:cNvGrpSpPr/>
          <p:nvPr/>
        </p:nvGrpSpPr>
        <p:grpSpPr>
          <a:xfrm>
            <a:off x="1676079" y="1411091"/>
            <a:ext cx="3428743" cy="3247725"/>
            <a:chOff x="2044310" y="1179730"/>
            <a:chExt cx="3671280" cy="3526560"/>
          </a:xfrm>
        </p:grpSpPr>
        <p:sp>
          <p:nvSpPr>
            <p:cNvPr id="329" name="CustomShape 2"/>
            <p:cNvSpPr/>
            <p:nvPr/>
          </p:nvSpPr>
          <p:spPr>
            <a:xfrm>
              <a:off x="2044310" y="1179730"/>
              <a:ext cx="3671280" cy="3526560"/>
            </a:xfrm>
            <a:prstGeom prst="ellipse">
              <a:avLst/>
            </a:prstGeom>
            <a:solidFill>
              <a:schemeClr val="bg1">
                <a:lumMod val="85000"/>
                <a:alpha val="52000"/>
              </a:schemeClr>
            </a:solidFill>
            <a:ln w="95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0" name="CustomShape 3"/>
            <p:cNvSpPr/>
            <p:nvPr/>
          </p:nvSpPr>
          <p:spPr>
            <a:xfrm>
              <a:off x="2848518" y="1804625"/>
              <a:ext cx="2235980" cy="2504927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45720" tIns="45000" rIns="45720" bIns="45000" anchor="ctr">
              <a:spAutoFit/>
            </a:bodyPr>
            <a:lstStyle/>
            <a:p>
              <a:pPr algn="just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Arial"/>
                  <a:ea typeface="Arial"/>
                </a:rPr>
                <a:t>        </a:t>
              </a:r>
              <a:r>
                <a:rPr lang="en-US" sz="1800" b="1" strike="noStrike" spc="-1" dirty="0" err="1">
                  <a:solidFill>
                    <a:srgbClr val="000000"/>
                  </a:solidFill>
                  <a:ea typeface="Arial"/>
                </a:rPr>
                <a:t>Орган</a:t>
              </a:r>
              <a:r>
                <a:rPr lang="uk-UA" sz="1800" b="1" strike="noStrike" spc="-1" dirty="0">
                  <a:solidFill>
                    <a:srgbClr val="000000"/>
                  </a:solidFill>
                  <a:ea typeface="Arial"/>
                </a:rPr>
                <a:t>І</a:t>
              </a:r>
              <a:r>
                <a:rPr lang="en-US" sz="1800" b="1" strike="noStrike" spc="-1" dirty="0" err="1">
                  <a:solidFill>
                    <a:srgbClr val="000000"/>
                  </a:solidFill>
                  <a:ea typeface="Arial"/>
                </a:rPr>
                <a:t>зм</a:t>
              </a:r>
              <a:endParaRPr lang="ru-RU" sz="1800" b="1" strike="noStrike" spc="-1" dirty="0">
                <a:solidFill>
                  <a:srgbClr val="000000"/>
                </a:solidFill>
                <a:ea typeface="Arial"/>
              </a:endParaRPr>
            </a:p>
            <a:p>
              <a:pPr algn="just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800" b="0" strike="noStrike" spc="-1" dirty="0">
                  <a:solidFill>
                    <a:srgbClr val="000000"/>
                  </a:solidFill>
                  <a:ea typeface="Arial"/>
                </a:rPr>
                <a:t>   </a:t>
              </a:r>
              <a:r>
                <a:rPr lang="ru-RU" sz="1800" b="0" strike="noStrike" spc="-1" dirty="0">
                  <a:solidFill>
                    <a:srgbClr val="000000"/>
                  </a:solidFill>
                  <a:ea typeface="Arial"/>
                </a:rPr>
                <a:t>в</a:t>
              </a:r>
              <a:r>
                <a:rPr lang="uk-UA" sz="1800" b="0" strike="noStrike" spc="-1" dirty="0" err="1">
                  <a:solidFill>
                    <a:srgbClr val="000000"/>
                  </a:solidFill>
                  <a:ea typeface="Arial"/>
                </a:rPr>
                <a:t>ік</a:t>
              </a:r>
              <a:endParaRPr lang="en-US" sz="1800" b="0" strike="noStrike" spc="-1" dirty="0"/>
            </a:p>
            <a:p>
              <a:pPr algn="just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800" b="0" strike="noStrike" spc="-1" dirty="0">
                  <a:solidFill>
                    <a:srgbClr val="000000"/>
                  </a:solidFill>
                  <a:ea typeface="Arial"/>
                </a:rPr>
                <a:t>   </a:t>
              </a:r>
              <a:r>
                <a:rPr lang="ru-RU" sz="1800" b="0" strike="noStrike" spc="-1" dirty="0">
                  <a:solidFill>
                    <a:srgbClr val="000000"/>
                  </a:solidFill>
                  <a:ea typeface="Arial"/>
                </a:rPr>
                <a:t>з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а</a:t>
              </a:r>
              <a:r>
                <a:rPr lang="uk-UA" spc="-1" dirty="0" err="1">
                  <a:solidFill>
                    <a:srgbClr val="000000"/>
                  </a:solidFill>
                  <a:ea typeface="Arial"/>
                </a:rPr>
                <a:t>хворювання</a:t>
              </a:r>
              <a:endParaRPr lang="en-US" sz="1800" b="0" strike="noStrike" spc="-1" dirty="0"/>
            </a:p>
            <a:p>
              <a:pPr algn="just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800" b="0" strike="noStrike" spc="-1" dirty="0">
                  <a:solidFill>
                    <a:srgbClr val="000000"/>
                  </a:solidFill>
                  <a:ea typeface="Arial"/>
                </a:rPr>
                <a:t>   </a:t>
              </a:r>
              <a:r>
                <a:rPr lang="ru-RU" spc="-1" dirty="0">
                  <a:solidFill>
                    <a:srgbClr val="000000"/>
                  </a:solidFill>
                  <a:ea typeface="Arial"/>
                </a:rPr>
                <a:t>стать</a:t>
              </a:r>
              <a:endParaRPr lang="en-US" sz="1800" b="0" strike="noStrike" spc="-1" dirty="0"/>
            </a:p>
            <a:p>
              <a:pPr algn="just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800" b="0" strike="noStrike" spc="-1" dirty="0">
                  <a:solidFill>
                    <a:srgbClr val="000000"/>
                  </a:solidFill>
                  <a:ea typeface="Arial"/>
                </a:rPr>
                <a:t>   </a:t>
              </a:r>
              <a:r>
                <a:rPr lang="ru-RU" sz="1800" b="0" strike="noStrike" spc="-1" dirty="0">
                  <a:solidFill>
                    <a:srgbClr val="000000"/>
                  </a:solidFill>
                  <a:ea typeface="Arial"/>
                </a:rPr>
                <a:t>г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енетич</a:t>
              </a:r>
              <a:r>
                <a:rPr lang="uk-UA" sz="1800" b="0" strike="noStrike" spc="-1" dirty="0">
                  <a:solidFill>
                    <a:srgbClr val="000000"/>
                  </a:solidFill>
                  <a:ea typeface="Arial"/>
                </a:rPr>
                <a:t>ні</a:t>
              </a:r>
              <a:r>
                <a:rPr lang="en-US" sz="1800" b="0" strike="noStrike" spc="-1" dirty="0">
                  <a:solidFill>
                    <a:srgbClr val="000000"/>
                  </a:solidFill>
                  <a:ea typeface="Arial"/>
                </a:rPr>
                <a:t> 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фактор</a:t>
              </a:r>
              <a:r>
                <a:rPr lang="uk-UA" sz="1800" b="0" strike="noStrike" spc="-1" dirty="0" err="1">
                  <a:solidFill>
                    <a:srgbClr val="000000"/>
                  </a:solidFill>
                  <a:ea typeface="Arial"/>
                </a:rPr>
                <a:t>и</a:t>
              </a:r>
              <a:endParaRPr lang="en-US" sz="1800" b="0" strike="noStrike" spc="-1" dirty="0"/>
            </a:p>
            <a:p>
              <a:pPr algn="just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800" b="0" strike="noStrike" spc="-1" dirty="0">
                  <a:solidFill>
                    <a:srgbClr val="000000"/>
                  </a:solidFill>
                  <a:ea typeface="Arial"/>
                </a:rPr>
                <a:t>   </a:t>
              </a:r>
              <a:r>
                <a:rPr lang="ru-RU" sz="1800" b="0" strike="noStrike" spc="-1" dirty="0">
                  <a:solidFill>
                    <a:srgbClr val="000000"/>
                  </a:solidFill>
                  <a:ea typeface="Arial"/>
                </a:rPr>
                <a:t>и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мун</a:t>
              </a:r>
              <a:r>
                <a:rPr lang="uk-UA" sz="1800" b="0" strike="noStrike" spc="-1" dirty="0">
                  <a:solidFill>
                    <a:srgbClr val="000000"/>
                  </a:solidFill>
                  <a:ea typeface="Arial"/>
                </a:rPr>
                <a:t>ні</a:t>
              </a:r>
              <a:r>
                <a:rPr lang="en-US" sz="1800" b="0" strike="noStrike" spc="-1" dirty="0">
                  <a:solidFill>
                    <a:srgbClr val="000000"/>
                  </a:solidFill>
                  <a:ea typeface="Arial"/>
                </a:rPr>
                <a:t> 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фактор</a:t>
              </a:r>
              <a:r>
                <a:rPr lang="uk-UA" sz="1800" b="0" strike="noStrike" spc="-1" dirty="0" err="1">
                  <a:solidFill>
                    <a:srgbClr val="000000"/>
                  </a:solidFill>
                  <a:ea typeface="Arial"/>
                </a:rPr>
                <a:t>и</a:t>
              </a:r>
              <a:endParaRPr lang="en-US" sz="1800" b="0" strike="noStrike" spc="-1" dirty="0"/>
            </a:p>
            <a:p>
              <a:pPr algn="just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800" b="0" strike="noStrike" spc="-1" dirty="0">
                  <a:solidFill>
                    <a:srgbClr val="000000"/>
                  </a:solidFill>
                  <a:ea typeface="Arial"/>
                </a:rPr>
                <a:t>   </a:t>
              </a:r>
              <a:r>
                <a:rPr lang="ru-RU" sz="1800" b="0" strike="noStrike" spc="-1" dirty="0">
                  <a:solidFill>
                    <a:srgbClr val="000000"/>
                  </a:solidFill>
                  <a:ea typeface="Arial"/>
                </a:rPr>
                <a:t>м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етабол</a:t>
              </a:r>
              <a:r>
                <a:rPr lang="uk-UA" sz="1800" b="0" strike="noStrike" spc="-1" dirty="0">
                  <a:solidFill>
                    <a:srgbClr val="000000"/>
                  </a:solidFill>
                  <a:ea typeface="Arial"/>
                </a:rPr>
                <a:t>і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зм</a:t>
              </a:r>
              <a:endParaRPr lang="en-US" sz="1800" b="0" strike="noStrike" spc="-1" dirty="0"/>
            </a:p>
            <a:p>
              <a:pPr algn="just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800" b="0" strike="noStrike" spc="-1" dirty="0">
                  <a:solidFill>
                    <a:srgbClr val="000000"/>
                  </a:solidFill>
                  <a:ea typeface="Arial"/>
                </a:rPr>
                <a:t> </a:t>
              </a:r>
              <a:endParaRPr lang="en-US" sz="1800" b="0" strike="noStrike" spc="-1" dirty="0"/>
            </a:p>
          </p:txBody>
        </p:sp>
      </p:grpSp>
      <p:grpSp>
        <p:nvGrpSpPr>
          <p:cNvPr id="331" name="Group 4"/>
          <p:cNvGrpSpPr/>
          <p:nvPr/>
        </p:nvGrpSpPr>
        <p:grpSpPr>
          <a:xfrm>
            <a:off x="4381630" y="3517118"/>
            <a:ext cx="3428743" cy="3128914"/>
            <a:chOff x="4464360" y="2657520"/>
            <a:chExt cx="3671280" cy="3526560"/>
          </a:xfrm>
          <a:solidFill>
            <a:schemeClr val="bg1">
              <a:lumMod val="95000"/>
            </a:schemeClr>
          </a:solidFill>
        </p:grpSpPr>
        <p:sp>
          <p:nvSpPr>
            <p:cNvPr id="332" name="CustomShape 5"/>
            <p:cNvSpPr/>
            <p:nvPr/>
          </p:nvSpPr>
          <p:spPr>
            <a:xfrm>
              <a:off x="4464360" y="2657520"/>
              <a:ext cx="3671280" cy="352656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3" name="CustomShape 6"/>
            <p:cNvSpPr/>
            <p:nvPr/>
          </p:nvSpPr>
          <p:spPr>
            <a:xfrm>
              <a:off x="5348226" y="3273471"/>
              <a:ext cx="2013064" cy="2287842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45720" tIns="45000" rIns="45720" bIns="4500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800" b="1" strike="noStrike" spc="-1" dirty="0">
                  <a:solidFill>
                    <a:srgbClr val="000000"/>
                  </a:solidFill>
                  <a:latin typeface="Arial"/>
                  <a:ea typeface="Arial"/>
                </a:rPr>
                <a:t>  </a:t>
              </a:r>
              <a:r>
                <a:rPr lang="ru-RU" sz="1800" b="1" strike="noStrike" spc="-1" dirty="0">
                  <a:solidFill>
                    <a:srgbClr val="000000"/>
                  </a:solidFill>
                  <a:latin typeface="Arial"/>
                  <a:ea typeface="Arial"/>
                </a:rPr>
                <a:t>    </a:t>
              </a:r>
              <a:r>
                <a:rPr lang="ru-RU" sz="1800" b="1" strike="noStrike" spc="-1" dirty="0">
                  <a:solidFill>
                    <a:srgbClr val="000000"/>
                  </a:solidFill>
                  <a:ea typeface="Arial"/>
                </a:rPr>
                <a:t>Середа</a:t>
              </a:r>
              <a:endParaRPr lang="en-US" sz="1800" b="0" strike="noStrike" spc="-1" dirty="0"/>
            </a:p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strike="noStrike" spc="-1" dirty="0">
                  <a:solidFill>
                    <a:srgbClr val="000000"/>
                  </a:solidFill>
                  <a:ea typeface="Arial"/>
                </a:rPr>
                <a:t>алкоголь</a:t>
              </a:r>
              <a:endParaRPr lang="en-US" sz="1800" b="0" strike="noStrike" spc="-1" dirty="0"/>
            </a:p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ru-RU" spc="-1" dirty="0" err="1">
                  <a:solidFill>
                    <a:srgbClr val="000000"/>
                  </a:solidFill>
                </a:rPr>
                <a:t>харчування</a:t>
              </a:r>
              <a:endParaRPr lang="en-US" sz="1800" b="0" strike="noStrike" spc="-1" dirty="0"/>
            </a:p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strike="noStrike" spc="-1" dirty="0">
                  <a:solidFill>
                    <a:srgbClr val="000000"/>
                  </a:solidFill>
                  <a:ea typeface="Arial"/>
                </a:rPr>
                <a:t>кофе</a:t>
              </a:r>
              <a:endParaRPr lang="en-US" sz="1800" b="0" strike="noStrike" spc="-1" dirty="0"/>
            </a:p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strike="noStrike" spc="-1" dirty="0">
                  <a:solidFill>
                    <a:srgbClr val="000000"/>
                  </a:solidFill>
                  <a:ea typeface="Arial"/>
                </a:rPr>
                <a:t>табак</a:t>
              </a:r>
              <a:endParaRPr lang="en-US" sz="1800" b="0" strike="noStrike" spc="-1" dirty="0"/>
            </a:p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strike="noStrike" spc="-1" dirty="0" err="1">
                  <a:solidFill>
                    <a:srgbClr val="000000"/>
                  </a:solidFill>
                  <a:ea typeface="Arial"/>
                </a:rPr>
                <a:t>мікробіом</a:t>
              </a:r>
              <a:endParaRPr lang="en-US" sz="1800" b="0" strike="noStrike" spc="-1" dirty="0"/>
            </a:p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strike="noStrike" spc="-1" dirty="0" err="1">
                  <a:solidFill>
                    <a:srgbClr val="000000"/>
                  </a:solidFill>
                  <a:ea typeface="Arial"/>
                </a:rPr>
                <a:t>токсини</a:t>
              </a:r>
              <a:endParaRPr lang="en-US" sz="1800" b="0" strike="noStrike" spc="-1" dirty="0"/>
            </a:p>
          </p:txBody>
        </p:sp>
      </p:grpSp>
      <p:grpSp>
        <p:nvGrpSpPr>
          <p:cNvPr id="334" name="Group 7"/>
          <p:cNvGrpSpPr/>
          <p:nvPr/>
        </p:nvGrpSpPr>
        <p:grpSpPr>
          <a:xfrm>
            <a:off x="7087179" y="1399408"/>
            <a:ext cx="3261832" cy="3247725"/>
            <a:chOff x="5204448" y="891850"/>
            <a:chExt cx="3671280" cy="3290149"/>
          </a:xfrm>
          <a:solidFill>
            <a:schemeClr val="bg1">
              <a:lumMod val="85000"/>
            </a:schemeClr>
          </a:solidFill>
        </p:grpSpPr>
        <p:sp>
          <p:nvSpPr>
            <p:cNvPr id="335" name="CustomShape 8"/>
            <p:cNvSpPr/>
            <p:nvPr/>
          </p:nvSpPr>
          <p:spPr>
            <a:xfrm>
              <a:off x="5204448" y="891850"/>
              <a:ext cx="3671280" cy="329014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6" name="CustomShape 9"/>
            <p:cNvSpPr/>
            <p:nvPr/>
          </p:nvSpPr>
          <p:spPr>
            <a:xfrm>
              <a:off x="5712021" y="1641950"/>
              <a:ext cx="2719569" cy="14951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45720" tIns="45000" rIns="45720" bIns="4500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Arial"/>
                  <a:ea typeface="Arial"/>
                </a:rPr>
                <a:t>         </a:t>
              </a:r>
              <a:r>
                <a:rPr lang="en-US" sz="1800" b="1" strike="noStrike" spc="-1" dirty="0" err="1">
                  <a:solidFill>
                    <a:srgbClr val="000000"/>
                  </a:solidFill>
                  <a:ea typeface="Arial"/>
                </a:rPr>
                <a:t>Л</a:t>
              </a:r>
              <a:r>
                <a:rPr lang="uk-UA" sz="1800" b="1" strike="noStrike" spc="-1" dirty="0" err="1">
                  <a:solidFill>
                    <a:srgbClr val="000000"/>
                  </a:solidFill>
                  <a:ea typeface="Arial"/>
                </a:rPr>
                <a:t>іки</a:t>
              </a:r>
              <a:endParaRPr lang="uk-UA" sz="1800" b="1" strike="noStrike" spc="-1" dirty="0">
                <a:solidFill>
                  <a:srgbClr val="000000"/>
                </a:solidFill>
                <a:ea typeface="Arial"/>
              </a:endParaRPr>
            </a:p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strike="noStrike" spc="-1" dirty="0">
                  <a:solidFill>
                    <a:srgbClr val="000000"/>
                  </a:solidFill>
                  <a:ea typeface="Arial"/>
                </a:rPr>
                <a:t>х</a:t>
              </a:r>
              <a:r>
                <a:rPr lang="uk-UA" spc="-1" dirty="0">
                  <a:solidFill>
                    <a:srgbClr val="000000"/>
                  </a:solidFill>
                  <a:ea typeface="Arial"/>
                </a:rPr>
                <a:t>і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м</a:t>
              </a:r>
              <a:r>
                <a:rPr lang="uk-UA" sz="1800" b="0" strike="noStrike" spc="-1" dirty="0">
                  <a:solidFill>
                    <a:srgbClr val="000000"/>
                  </a:solidFill>
                  <a:ea typeface="Arial"/>
                </a:rPr>
                <a:t>і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ч</a:t>
              </a:r>
              <a:r>
                <a:rPr lang="uk-UA" sz="1800" b="0" strike="noStrike" spc="-1" dirty="0">
                  <a:solidFill>
                    <a:srgbClr val="000000"/>
                  </a:solidFill>
                  <a:ea typeface="Arial"/>
                </a:rPr>
                <a:t>на</a:t>
              </a:r>
              <a:r>
                <a:rPr lang="ru-RU" sz="1800" b="0" strike="noStrike" spc="-1" dirty="0">
                  <a:solidFill>
                    <a:srgbClr val="000000"/>
                  </a:solidFill>
                  <a:ea typeface="Arial"/>
                </a:rPr>
                <a:t> </a:t>
              </a:r>
              <a:r>
                <a:rPr lang="en-US" sz="1800" b="0" strike="noStrike" spc="-1" dirty="0">
                  <a:solidFill>
                    <a:srgbClr val="000000"/>
                  </a:solidFill>
                  <a:ea typeface="Arial"/>
                </a:rPr>
                <a:t>структура</a:t>
              </a:r>
              <a:endParaRPr lang="ru-RU" spc="-1" dirty="0"/>
            </a:p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ru-RU" spc="-1" dirty="0">
                  <a:solidFill>
                    <a:srgbClr val="000000"/>
                  </a:solidFill>
                  <a:ea typeface="Arial"/>
                </a:rPr>
                <a:t>м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олекулярн</a:t>
              </a:r>
              <a:r>
                <a:rPr lang="uk-UA" sz="1800" b="0" strike="noStrike" spc="-1" dirty="0">
                  <a:solidFill>
                    <a:srgbClr val="000000"/>
                  </a:solidFill>
                  <a:ea typeface="Arial"/>
                </a:rPr>
                <a:t>а маса</a:t>
              </a:r>
              <a:endParaRPr lang="ru-RU" spc="-1" dirty="0"/>
            </a:p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strike="noStrike" spc="-1" dirty="0">
                  <a:solidFill>
                    <a:srgbClr val="000000"/>
                  </a:solidFill>
                  <a:ea typeface="Arial"/>
                </a:rPr>
                <a:t>л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ипоф</a:t>
              </a:r>
              <a:r>
                <a:rPr lang="uk-UA" sz="1800" b="0" strike="noStrike" spc="-1" dirty="0">
                  <a:solidFill>
                    <a:srgbClr val="000000"/>
                  </a:solidFill>
                  <a:ea typeface="Arial"/>
                </a:rPr>
                <a:t>і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льн</a:t>
              </a:r>
              <a:r>
                <a:rPr lang="uk-UA" sz="1800" b="0" strike="noStrike" spc="-1" dirty="0">
                  <a:solidFill>
                    <a:srgbClr val="000000"/>
                  </a:solidFill>
                  <a:ea typeface="Arial"/>
                </a:rPr>
                <a:t>і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сть</a:t>
              </a:r>
              <a:r>
                <a:rPr lang="ru-RU" sz="1800" b="0" strike="noStrike" spc="-1" dirty="0">
                  <a:solidFill>
                    <a:srgbClr val="000000"/>
                  </a:solidFill>
                  <a:ea typeface="Arial"/>
                </a:rPr>
                <a:t> д</a:t>
              </a:r>
              <a:r>
                <a:rPr lang="en-US" sz="1800" b="0" strike="noStrike" spc="-1" dirty="0" err="1">
                  <a:solidFill>
                    <a:srgbClr val="000000"/>
                  </a:solidFill>
                  <a:ea typeface="Arial"/>
                </a:rPr>
                <a:t>оз</a:t>
              </a:r>
              <a:r>
                <a:rPr lang="uk-UA" sz="1800" b="0" strike="noStrike" spc="-1" dirty="0" err="1">
                  <a:solidFill>
                    <a:srgbClr val="000000"/>
                  </a:solidFill>
                  <a:ea typeface="Arial"/>
                </a:rPr>
                <a:t>и</a:t>
              </a:r>
              <a:endParaRPr lang="ru-RU" sz="1800" b="0" strike="noStrike" spc="-1" dirty="0">
                <a:solidFill>
                  <a:srgbClr val="000000"/>
                </a:solidFill>
                <a:ea typeface="Arial"/>
              </a:endParaRPr>
            </a:p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ru-RU" spc="-1" dirty="0" err="1">
                  <a:solidFill>
                    <a:srgbClr val="000000"/>
                  </a:solidFill>
                </a:rPr>
                <a:t>тривалість</a:t>
              </a:r>
              <a:endParaRPr lang="en-US" sz="1800" b="0" strike="noStrike" spc="-1" dirty="0"/>
            </a:p>
          </p:txBody>
        </p:sp>
      </p:grpSp>
      <p:sp>
        <p:nvSpPr>
          <p:cNvPr id="23" name="CustomShape 1">
            <a:extLst>
              <a:ext uri="{FF2B5EF4-FFF2-40B4-BE49-F238E27FC236}">
                <a16:creationId xmlns:a16="http://schemas.microsoft.com/office/drawing/2014/main" id="{F6654370-B9B7-44E5-8E7D-52D45314D2B4}"/>
              </a:ext>
            </a:extLst>
          </p:cNvPr>
          <p:cNvSpPr/>
          <p:nvPr/>
        </p:nvSpPr>
        <p:spPr>
          <a:xfrm>
            <a:off x="734786" y="177193"/>
            <a:ext cx="10722428" cy="11680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ЛЕКАРСЬКІ УРАЖЕННЯ ПЕЧІНКИ</a:t>
            </a:r>
            <a:endParaRPr lang="en-US" sz="3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ФАКТОРИ РИЗИКУ</a:t>
            </a:r>
            <a:endParaRPr lang="en-US" sz="3500" b="1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Объект 8">
            <a:extLst>
              <a:ext uri="{FF2B5EF4-FFF2-40B4-BE49-F238E27FC236}">
                <a16:creationId xmlns:a16="http://schemas.microsoft.com/office/drawing/2014/main" id="{CB845CC4-4961-1044-AAA2-DF8968FA8B0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954407" y="4355310"/>
            <a:ext cx="2150507" cy="175728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9F324D38-E702-BD46-B2A9-2F94F315E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7" y="4283203"/>
            <a:ext cx="2022452" cy="144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Сломанная сигарета">
            <a:extLst>
              <a:ext uri="{FF2B5EF4-FFF2-40B4-BE49-F238E27FC236}">
                <a16:creationId xmlns:a16="http://schemas.microsoft.com/office/drawing/2014/main" id="{90B9D413-BB0C-5643-B40F-286BFF21A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952" y="5704252"/>
            <a:ext cx="2150507" cy="111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3F5C41-C75D-9544-BE69-FDB08248C2E8}"/>
              </a:ext>
            </a:extLst>
          </p:cNvPr>
          <p:cNvSpPr txBox="1"/>
          <p:nvPr/>
        </p:nvSpPr>
        <p:spPr>
          <a:xfrm>
            <a:off x="1545464" y="1177160"/>
            <a:ext cx="9491729" cy="1785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медикаментозних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ускладнень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необхідно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обговорити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тактику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зниження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затримки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дози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препарату,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повне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припинення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прийому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одного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декількох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препаратів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схеми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комбінованої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5907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6" name="Table 2"/>
          <p:cNvGraphicFramePr/>
          <p:nvPr>
            <p:extLst>
              <p:ext uri="{D42A27DB-BD31-4B8C-83A1-F6EECF244321}">
                <p14:modId xmlns:p14="http://schemas.microsoft.com/office/powerpoint/2010/main" val="2673713425"/>
              </p:ext>
            </p:extLst>
          </p:nvPr>
        </p:nvGraphicFramePr>
        <p:xfrm>
          <a:off x="727892" y="1585001"/>
          <a:ext cx="10736217" cy="4279320"/>
        </p:xfrm>
        <a:graphic>
          <a:graphicData uri="http://schemas.openxmlformats.org/drawingml/2006/table">
            <a:tbl>
              <a:tblPr/>
              <a:tblGrid>
                <a:gridCol w="7235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1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1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Препарат</a:t>
                      </a:r>
                      <a:endParaRPr lang="en-US" sz="2200" b="1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1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Частота </a:t>
                      </a:r>
                      <a:r>
                        <a:rPr lang="ru-RU" sz="2200" b="1" strike="noStrike" spc="-1" dirty="0" err="1">
                          <a:solidFill>
                            <a:srgbClr val="000000"/>
                          </a:solidFill>
                          <a:latin typeface="+mn-lt"/>
                        </a:rPr>
                        <a:t>гепатотоксичності</a:t>
                      </a:r>
                      <a:endParaRPr lang="en-US" sz="2200" b="1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Цитарабин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44–100 %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Оксалиплатин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До 80 %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CMF (циклофосфамид + метотрексат + 5-фторурацил)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До 77 %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Нитрозомочевина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15–67 %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Таксаны, фторпиримидины, иринотекан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До 47 %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+mn-lt"/>
                        </a:rPr>
                        <a:t>Метотрексат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10–30 %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+mn-lt"/>
                        </a:rPr>
                        <a:t>Цисплатин, карбоплатин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До 15 %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+mn-lt"/>
                        </a:rPr>
                        <a:t>Гемцитабин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До 10 %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+mn-lt"/>
                        </a:rPr>
                        <a:t>Винкаалколоиды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До 7–8 %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+mn-lt"/>
                        </a:rPr>
                        <a:t>Антрациклины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До 5 %</a:t>
                      </a:r>
                      <a:endParaRPr lang="en-US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CustomShape 1">
            <a:extLst>
              <a:ext uri="{FF2B5EF4-FFF2-40B4-BE49-F238E27FC236}">
                <a16:creationId xmlns:a16="http://schemas.microsoft.com/office/drawing/2014/main" id="{55983A96-4BD5-4839-B90F-1ECAA43157E8}"/>
              </a:ext>
            </a:extLst>
          </p:cNvPr>
          <p:cNvSpPr/>
          <p:nvPr/>
        </p:nvSpPr>
        <p:spPr>
          <a:xfrm>
            <a:off x="727892" y="239468"/>
            <a:ext cx="10736216" cy="101420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ru-RU" sz="3000" b="1" cap="all" spc="-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 body"/>
              </a:rPr>
              <a:t>Передбачувана</a:t>
            </a:r>
            <a:r>
              <a:rPr lang="ru-RU" sz="3000" b="1" cap="all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body"/>
              </a:rPr>
              <a:t> </a:t>
            </a:r>
            <a:r>
              <a:rPr lang="ru-RU" sz="3000" b="1" cap="all" spc="-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 body"/>
              </a:rPr>
              <a:t>гепатотоксичність</a:t>
            </a:r>
            <a:r>
              <a:rPr lang="ru-RU" sz="3000" b="1" cap="all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body"/>
              </a:rPr>
              <a:t> </a:t>
            </a:r>
            <a:r>
              <a:rPr lang="ru-RU" sz="3000" b="1" cap="all" spc="-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 body"/>
              </a:rPr>
              <a:t>протипухлинних</a:t>
            </a:r>
            <a:r>
              <a:rPr lang="ru-RU" sz="3000" b="1" cap="all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body"/>
              </a:rPr>
              <a:t> </a:t>
            </a:r>
            <a:r>
              <a:rPr lang="ru-RU" sz="3000" b="1" cap="all" spc="-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 body"/>
              </a:rPr>
              <a:t>препаратів</a:t>
            </a:r>
            <a:endParaRPr lang="en-US" sz="3000" b="1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alibri body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>
            <a:extLst>
              <a:ext uri="{FF2B5EF4-FFF2-40B4-BE49-F238E27FC236}">
                <a16:creationId xmlns:a16="http://schemas.microsoft.com/office/drawing/2014/main" id="{A870536D-A44D-426D-BEA0-34E2889FFE93}"/>
              </a:ext>
            </a:extLst>
          </p:cNvPr>
          <p:cNvSpPr/>
          <p:nvPr/>
        </p:nvSpPr>
        <p:spPr>
          <a:xfrm>
            <a:off x="545737" y="227875"/>
            <a:ext cx="11100526" cy="706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ru-RU" sz="4000" b="1" cap="all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ДІагностика</a:t>
            </a:r>
            <a:r>
              <a:rPr lang="ru-RU" sz="4000" b="1" cap="all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4000" b="1" cap="all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Лікарського</a:t>
            </a:r>
            <a:r>
              <a:rPr lang="ru-RU" sz="4000" b="1" cap="all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4000" b="1" cap="all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ураження</a:t>
            </a:r>
            <a:r>
              <a:rPr lang="ru-RU" sz="4000" b="1" cap="all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4000" b="1" cap="all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печінки</a:t>
            </a:r>
            <a:endParaRPr lang="en-US" sz="4000" b="1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1222F6-9B69-4FB2-A417-772DD0889476}"/>
              </a:ext>
            </a:extLst>
          </p:cNvPr>
          <p:cNvSpPr/>
          <p:nvPr/>
        </p:nvSpPr>
        <p:spPr>
          <a:xfrm>
            <a:off x="545737" y="1199257"/>
            <a:ext cx="1110052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0" algn="l"/>
              </a:tabLst>
            </a:pPr>
            <a:endParaRPr lang="ru-RU" sz="20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  <a:tabLst>
                <a:tab pos="0" algn="l"/>
              </a:tabLst>
            </a:pP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Діагностичний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мінімум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АЛТ, АСТ, ЛФ,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білірубін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МНО,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клінічний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аналіз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крові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УЗД</a:t>
            </a:r>
          </a:p>
          <a:p>
            <a:pPr marL="457200" indent="-457200">
              <a:buFont typeface="Wingdings" panose="05000000000000000000" pitchFamily="2" charset="2"/>
              <a:buChar char="ü"/>
              <a:tabLst>
                <a:tab pos="0" algn="l"/>
              </a:tabLst>
            </a:pP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ЛІУП-</a:t>
            </a: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діагноз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виключення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виключені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вірусні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гепатити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алкогольні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обструктивні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захворювання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жовчовивідних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шляхів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пухлини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ішемічний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аутоімунний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гепатит та </a:t>
            </a:r>
            <a:r>
              <a:rPr lang="ru-RU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ін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.)</a:t>
            </a:r>
          </a:p>
          <a:p>
            <a:pPr marL="457200" indent="-457200">
              <a:buFont typeface="Wingdings" panose="05000000000000000000" pitchFamily="2" charset="2"/>
              <a:buChar char="ü"/>
              <a:tabLst>
                <a:tab pos="0" algn="l"/>
              </a:tabLst>
            </a:pP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Лікарський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анамнез</a:t>
            </a:r>
          </a:p>
          <a:p>
            <a:pPr marL="457200" indent="-457200">
              <a:buFont typeface="Wingdings" panose="05000000000000000000" pitchFamily="2" charset="2"/>
              <a:buChar char="ü"/>
              <a:tabLst>
                <a:tab pos="0" algn="l"/>
              </a:tabLst>
            </a:pP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Встановлений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взаємозв'язок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між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прийомом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препарату та </a:t>
            </a: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розвитком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ураження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печінки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оціночні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шкали</a:t>
            </a:r>
            <a:r>
              <a:rPr lang="ru-RU" sz="26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):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RUCAM (Roussel </a:t>
            </a:r>
            <a:r>
              <a:rPr lang="en-US" sz="2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Uclaf</a:t>
            </a:r>
            <a:r>
              <a:rPr lang="en-US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Causality Assessment Method)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DILIN (Drug-Induced Liver Injury Network)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Maria &amp; Victorino (M&amp;V) </a:t>
            </a:r>
            <a:r>
              <a:rPr lang="ru-RU" sz="2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др.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4E09A9-5671-E04F-99AD-01D9BE9787DA}"/>
              </a:ext>
            </a:extLst>
          </p:cNvPr>
          <p:cNvSpPr txBox="1"/>
          <p:nvPr/>
        </p:nvSpPr>
        <p:spPr>
          <a:xfrm>
            <a:off x="1200332" y="1312267"/>
            <a:ext cx="9791336" cy="4334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премедикація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дексаметазоном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знижує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частоту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токсичної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трабектідіна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печінку</a:t>
            </a:r>
            <a:endParaRPr lang="ru-RU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спільне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метотрексату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фолієвої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кислоти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зменшує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ризик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фіброзу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печінки</a:t>
            </a:r>
            <a:endParaRPr lang="ru-RU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високі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дози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кортикостероїдів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микофенолат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мофетіл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дозволяє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контролювати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перебіг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іммуноопосредованого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гепатиту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час анти-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PD-L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endParaRPr lang="ru-RU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існують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методи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неспецифічної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клініці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доказова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база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одного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гепатопротектора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гептрала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адеметіонин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66F93163-42FA-2D4E-8E4B-76554915D582}"/>
              </a:ext>
            </a:extLst>
          </p:cNvPr>
          <p:cNvSpPr/>
          <p:nvPr/>
        </p:nvSpPr>
        <p:spPr>
          <a:xfrm>
            <a:off x="1200332" y="285183"/>
            <a:ext cx="9791336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ЛІКУВАННЯ </a:t>
            </a:r>
            <a:endParaRPr lang="en-US" sz="4500" b="1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5642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ustomShape 2"/>
          <p:cNvSpPr/>
          <p:nvPr/>
        </p:nvSpPr>
        <p:spPr>
          <a:xfrm>
            <a:off x="1061721" y="1359263"/>
            <a:ext cx="9889307" cy="463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343620" indent="-342900">
              <a:lnSpc>
                <a:spcPct val="120000"/>
              </a:lnSpc>
              <a:spcBef>
                <a:spcPts val="1001"/>
              </a:spcBef>
              <a:buClr>
                <a:schemeClr val="bg2">
                  <a:lumMod val="75000"/>
                </a:schemeClr>
              </a:buClr>
              <a:buSzPct val="160000"/>
              <a:buFont typeface="Wingdings" panose="05000000000000000000" pitchFamily="2" charset="2"/>
              <a:buChar char="ü"/>
            </a:pP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Першорядне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значення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в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лікуванні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ЛУП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має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скасування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препарату,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що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викликав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пошкодження</a:t>
            </a:r>
            <a:endParaRPr lang="ru-RU" sz="26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3620" indent="-342900">
              <a:lnSpc>
                <a:spcPct val="120000"/>
              </a:lnSpc>
              <a:spcBef>
                <a:spcPts val="1001"/>
              </a:spcBef>
              <a:buClr>
                <a:schemeClr val="bg2">
                  <a:lumMod val="75000"/>
                </a:schemeClr>
              </a:buClr>
              <a:buSzPct val="160000"/>
              <a:buFont typeface="Wingdings" panose="05000000000000000000" pitchFamily="2" charset="2"/>
              <a:buChar char="ü"/>
            </a:pP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Мета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призначення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гепатопротекторів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при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лікарсько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індукованих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захворюваннях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печінки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відновлення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та/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або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підтримання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гомеостазу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печінкових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клітин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343620" indent="-342900">
              <a:lnSpc>
                <a:spcPct val="120000"/>
              </a:lnSpc>
              <a:spcBef>
                <a:spcPts val="1001"/>
              </a:spcBef>
              <a:buClr>
                <a:schemeClr val="bg2">
                  <a:lumMod val="75000"/>
                </a:schemeClr>
              </a:buClr>
              <a:buSzPct val="160000"/>
              <a:buFont typeface="Wingdings" panose="05000000000000000000" pitchFamily="2" charset="2"/>
              <a:buChar char="ü"/>
            </a:pP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найбільш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ефективних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гепатопротекторів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належить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S-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аденозил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en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L-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метіонін</a:t>
            </a:r>
            <a:endParaRPr lang="en-US" sz="2600" b="1" strike="noStrike" spc="-1" dirty="0"/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9A7E4A34-DA21-4454-891D-94D4A2EB1663}"/>
              </a:ext>
            </a:extLst>
          </p:cNvPr>
          <p:cNvSpPr/>
          <p:nvPr/>
        </p:nvSpPr>
        <p:spPr>
          <a:xfrm>
            <a:off x="1200332" y="285183"/>
            <a:ext cx="9791336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ЛІКУВАННЯ </a:t>
            </a:r>
            <a:endParaRPr lang="en-US" sz="4500" b="1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>
            <a:extLst>
              <a:ext uri="{FF2B5EF4-FFF2-40B4-BE49-F238E27FC236}">
                <a16:creationId xmlns:a16="http://schemas.microsoft.com/office/drawing/2014/main" id="{944265D7-5962-4689-BA29-55C7028EF8CF}"/>
              </a:ext>
            </a:extLst>
          </p:cNvPr>
          <p:cNvSpPr/>
          <p:nvPr/>
        </p:nvSpPr>
        <p:spPr>
          <a:xfrm>
            <a:off x="794657" y="223684"/>
            <a:ext cx="10558303" cy="706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0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ЗНАЧЕННЯ</a:t>
            </a:r>
            <a:r>
              <a:rPr lang="ru-RU" sz="40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АДЕМЕТИОНІНУ</a:t>
            </a:r>
            <a:endParaRPr lang="en-US" sz="4000" b="1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CustomShape 3">
            <a:extLst>
              <a:ext uri="{FF2B5EF4-FFF2-40B4-BE49-F238E27FC236}">
                <a16:creationId xmlns:a16="http://schemas.microsoft.com/office/drawing/2014/main" id="{8614E2E7-7845-48B2-ACD5-2A1752322716}"/>
              </a:ext>
            </a:extLst>
          </p:cNvPr>
          <p:cNvSpPr/>
          <p:nvPr/>
        </p:nvSpPr>
        <p:spPr>
          <a:xfrm>
            <a:off x="1056639" y="1599540"/>
            <a:ext cx="10034337" cy="2646963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marL="114840" indent="-457200">
              <a:lnSpc>
                <a:spcPct val="13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Адеметіонін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–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це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природна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амінокислота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, яка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присутня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практично у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всіх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тканинах та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біологічних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рідинах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організму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.</a:t>
            </a:r>
          </a:p>
          <a:p>
            <a:pPr marL="114840" indent="-457200">
              <a:lnSpc>
                <a:spcPct val="13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Є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найголовнішим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донором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метильних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груп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в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організмі</a:t>
            </a:r>
            <a:endParaRPr lang="ru-RU" sz="2600" strike="noStrike" spc="-1" dirty="0">
              <a:solidFill>
                <a:schemeClr val="bg2">
                  <a:lumMod val="50000"/>
                </a:schemeClr>
              </a:solidFill>
              <a:ea typeface="DejaVu Sans"/>
            </a:endParaRPr>
          </a:p>
          <a:p>
            <a:pPr marL="114840" indent="-457200">
              <a:lnSpc>
                <a:spcPct val="13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Відновлює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рівень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глутатіону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в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організмі</a:t>
            </a:r>
            <a:endParaRPr lang="ru-RU" sz="2600" strike="noStrike" spc="-1" dirty="0">
              <a:solidFill>
                <a:schemeClr val="bg2">
                  <a:lumMod val="50000"/>
                </a:schemeClr>
              </a:solidFill>
              <a:ea typeface="DejaVu Sans"/>
            </a:endParaRPr>
          </a:p>
          <a:p>
            <a:pPr marL="114840" indent="-457200">
              <a:lnSpc>
                <a:spcPct val="13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Відновлює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плинність</a:t>
            </a:r>
            <a:r>
              <a:rPr lang="ru-RU" sz="2600" strike="noStrike" spc="-1" dirty="0">
                <a:solidFill>
                  <a:schemeClr val="bg2">
                    <a:lumMod val="50000"/>
                  </a:schemeClr>
                </a:solidFill>
                <a:ea typeface="DejaVu Sans"/>
              </a:rPr>
              <a:t> мембран </a:t>
            </a:r>
            <a:r>
              <a:rPr lang="ru-RU" sz="2600" strike="noStrike" spc="-1" dirty="0" err="1">
                <a:solidFill>
                  <a:schemeClr val="bg2">
                    <a:lumMod val="50000"/>
                  </a:schemeClr>
                </a:solidFill>
                <a:ea typeface="DejaVu Sans"/>
              </a:rPr>
              <a:t>гепатоцитів</a:t>
            </a:r>
            <a:endParaRPr lang="en-US" sz="2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53923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CustomShape 2"/>
          <p:cNvSpPr/>
          <p:nvPr/>
        </p:nvSpPr>
        <p:spPr>
          <a:xfrm>
            <a:off x="1459412" y="1746794"/>
            <a:ext cx="8905240" cy="479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Поширення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пухлинного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процесу</a:t>
            </a:r>
            <a:endParaRPr lang="ru-RU" sz="26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Інтенсивності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протипухлинного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лікування</a:t>
            </a:r>
            <a:endParaRPr lang="ru-RU" sz="26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Ступені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гепатотоксичності</a:t>
            </a:r>
            <a:endParaRPr lang="ru-RU" sz="26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Дози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та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тривалість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терапії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гепатотоксичних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реакцій</a:t>
            </a:r>
            <a:endParaRPr lang="ru-RU" sz="26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Реалізація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ефекту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гепатопротекторів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що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використовуються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може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займати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від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7-14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днів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до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декількох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місяців</a:t>
            </a:r>
            <a:r>
              <a:rPr lang="ru-RU" sz="26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2600" b="0" strike="noStrike" spc="-1" dirty="0">
              <a:latin typeface="Arial"/>
            </a:endParaRPr>
          </a:p>
        </p:txBody>
      </p:sp>
      <p:sp>
        <p:nvSpPr>
          <p:cNvPr id="5" name="CustomShape 1">
            <a:extLst>
              <a:ext uri="{FF2B5EF4-FFF2-40B4-BE49-F238E27FC236}">
                <a16:creationId xmlns:a16="http://schemas.microsoft.com/office/drawing/2014/main" id="{FADC0FCB-C357-47AF-AFB8-E95338FCB3D9}"/>
              </a:ext>
            </a:extLst>
          </p:cNvPr>
          <p:cNvSpPr/>
          <p:nvPr/>
        </p:nvSpPr>
        <p:spPr>
          <a:xfrm>
            <a:off x="1048438" y="233111"/>
            <a:ext cx="10414217" cy="11988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4000" cap="all" spc="-1" dirty="0" err="1">
                <a:solidFill>
                  <a:schemeClr val="bg2">
                    <a:lumMod val="50000"/>
                  </a:schemeClr>
                </a:solidFill>
              </a:rPr>
              <a:t>Результати</a:t>
            </a:r>
            <a:r>
              <a:rPr lang="ru-RU" sz="4000" cap="all" spc="-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4000" cap="all" spc="-1" dirty="0" err="1">
                <a:solidFill>
                  <a:schemeClr val="bg2">
                    <a:lumMod val="50000"/>
                  </a:schemeClr>
                </a:solidFill>
              </a:rPr>
              <a:t>лікування</a:t>
            </a:r>
            <a:r>
              <a:rPr lang="ru-RU" sz="4000" cap="all" spc="-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4000" cap="all" spc="-1" dirty="0" err="1">
                <a:solidFill>
                  <a:schemeClr val="bg2">
                    <a:lumMod val="50000"/>
                  </a:schemeClr>
                </a:solidFill>
              </a:rPr>
              <a:t>гепатотоксичності</a:t>
            </a:r>
            <a:r>
              <a:rPr lang="ru-RU" sz="4000" cap="all" spc="-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4000" cap="all" spc="-1" dirty="0" err="1">
                <a:solidFill>
                  <a:schemeClr val="bg2">
                    <a:lumMod val="50000"/>
                  </a:schemeClr>
                </a:solidFill>
              </a:rPr>
              <a:t>залежать</a:t>
            </a:r>
            <a:r>
              <a:rPr lang="ru-RU" sz="4000" cap="all" spc="-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4000" cap="all" spc="-1" dirty="0" err="1">
                <a:solidFill>
                  <a:schemeClr val="bg2">
                    <a:lumMod val="50000"/>
                  </a:schemeClr>
                </a:solidFill>
              </a:rPr>
              <a:t>від</a:t>
            </a:r>
            <a:r>
              <a:rPr lang="ru-RU" sz="4000" cap="all" spc="-1" dirty="0">
                <a:solidFill>
                  <a:schemeClr val="bg2">
                    <a:lumMod val="50000"/>
                  </a:schemeClr>
                </a:solidFill>
              </a:rPr>
              <a:t>:</a:t>
            </a:r>
            <a:endParaRPr lang="en-US" sz="4000" spc="-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CustomShape 2"/>
          <p:cNvSpPr/>
          <p:nvPr/>
        </p:nvSpPr>
        <p:spPr>
          <a:xfrm>
            <a:off x="891177" y="1130663"/>
            <a:ext cx="10581640" cy="501555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  <a:tabLst>
                <a:tab pos="0" algn="l"/>
              </a:tabLst>
            </a:pP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Психосоматика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«…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онкологія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це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хвороба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психології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…»</a:t>
            </a:r>
          </a:p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  <a:tabLst>
                <a:tab pos="0" algn="l"/>
              </a:tabLst>
            </a:pP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ДЕПРЕСІЯ У 45–65 % ОНКОЛОГІЧНИХ ХВОРИХ</a:t>
            </a:r>
          </a:p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  <a:tabLst>
                <a:tab pos="0" algn="l"/>
              </a:tabLst>
            </a:pP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Звістка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про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захворювання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хіміотерапію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побічні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ефекти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лікування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провокують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розвиток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депресивних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розладів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  <a:tabLst>
                <a:tab pos="0" algn="l"/>
              </a:tabLst>
            </a:pP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Токсичний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гепатит → токсична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дія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головний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мозок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→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зменшується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вироблення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серотоніну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нейромедіатора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який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відповідає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за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ясність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сприйняття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та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позитивне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ставлення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до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життя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а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дефіцит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серотоніну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та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порушення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синаптичних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зв'язків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сприяють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ще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більшому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пригніченню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емоційного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стану хворого та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поглибленню</a:t>
            </a:r>
            <a:r>
              <a:rPr lang="ru-RU" sz="2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3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депресії</a:t>
            </a:r>
            <a:endParaRPr lang="en-US" sz="23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39415FF2-A454-4949-A009-E305DCDDB959}"/>
              </a:ext>
            </a:extLst>
          </p:cNvPr>
          <p:cNvSpPr/>
          <p:nvPr/>
        </p:nvSpPr>
        <p:spPr>
          <a:xfrm>
            <a:off x="891177" y="257488"/>
            <a:ext cx="10484394" cy="64487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4000" cap="all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</a:t>
            </a:r>
            <a:r>
              <a:rPr lang="ru-RU" sz="4000" cap="all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атиповий</a:t>
            </a:r>
            <a:r>
              <a:rPr lang="ru-RU" sz="4000" cap="all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 </a:t>
            </a:r>
            <a:r>
              <a:rPr lang="ru-RU" sz="4000" cap="all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антидепресант</a:t>
            </a:r>
            <a:endParaRPr lang="en-US" sz="4000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Content Placeholder 3"/>
          <p:cNvPicPr/>
          <p:nvPr/>
        </p:nvPicPr>
        <p:blipFill>
          <a:blip r:embed="rId2"/>
          <a:stretch/>
        </p:blipFill>
        <p:spPr>
          <a:xfrm>
            <a:off x="734798" y="1740988"/>
            <a:ext cx="10647680" cy="4498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ustomShape 1">
            <a:extLst>
              <a:ext uri="{FF2B5EF4-FFF2-40B4-BE49-F238E27FC236}">
                <a16:creationId xmlns:a16="http://schemas.microsoft.com/office/drawing/2014/main" id="{197B8C46-4EC3-4F80-81C9-EA6E37FD6AE4}"/>
              </a:ext>
            </a:extLst>
          </p:cNvPr>
          <p:cNvSpPr/>
          <p:nvPr/>
        </p:nvSpPr>
        <p:spPr>
          <a:xfrm>
            <a:off x="695233" y="242857"/>
            <a:ext cx="10726811" cy="11680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Синдром </a:t>
            </a:r>
            <a:r>
              <a:rPr lang="ru-RU" sz="3500" b="1" spc="-1" dirty="0" err="1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анорексії-кахексії</a:t>
            </a: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у </a:t>
            </a:r>
            <a:r>
              <a:rPr lang="ru-RU" sz="3500" b="1" spc="-1" dirty="0" err="1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онкологічних</a:t>
            </a: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</a:t>
            </a:r>
            <a:r>
              <a:rPr lang="ru-RU" sz="3500" b="1" spc="-1" dirty="0" err="1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хворих</a:t>
            </a: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«САКОБ»</a:t>
            </a:r>
            <a:endParaRPr lang="en-US" sz="3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CustomShape 1"/>
          <p:cNvSpPr/>
          <p:nvPr/>
        </p:nvSpPr>
        <p:spPr>
          <a:xfrm>
            <a:off x="685799" y="718457"/>
            <a:ext cx="11081657" cy="523258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600" b="1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Кахексія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є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складним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метаболічним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синдромом,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обумовленим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пухлинним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захворюванням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і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характеризується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втратою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м'язової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маси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у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поєднанні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або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без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втрати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жирової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тканини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З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кахексією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часто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пов'язана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анорексія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та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є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відображенням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прогресуванням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пухлинного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процесу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600" b="1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Анорексія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тобто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відсутність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апетиту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що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часто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спостерігається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у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пацієнтів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багатьма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видами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захворювань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пізній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стадії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наприклад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серцева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недостатність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рак,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хронічна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ниркова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недостатність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хронічна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обструктивна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хвороба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легень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</a:p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600" b="1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Анорексія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може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бути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важливою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адаптивною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реакцією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що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дозволяє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організму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мобілізувати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енергетичні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ресурси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для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підтримки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метаболізму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необхідного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для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адекватної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імунної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відповіді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та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мінімізації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ушкоджень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пов'язаних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основним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60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процесом</a:t>
            </a:r>
            <a:r>
              <a:rPr lang="ru-RU" sz="260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598D11-9D27-124B-B646-431CEB63F536}"/>
              </a:ext>
            </a:extLst>
          </p:cNvPr>
          <p:cNvSpPr txBox="1"/>
          <p:nvPr/>
        </p:nvSpPr>
        <p:spPr>
          <a:xfrm>
            <a:off x="891177" y="1480631"/>
            <a:ext cx="10484394" cy="4029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зниження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ваги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відбувається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рахунок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зменшення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жирової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м'язової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тканини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анорексія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розвиваються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одночасно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Процес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починається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до того, як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втрата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ваги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очевидною, тому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повинна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розглядатися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як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ранній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прояв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раку. Вона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розвиватися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навіть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тих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на перший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погляд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добре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харчуються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здаватися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їсть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багато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через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зростання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пухлини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організм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втрачає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здатність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метаболизировать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отримані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жири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вуглеводи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A5D3603D-575F-E246-B414-723986FDB41A}"/>
              </a:ext>
            </a:extLst>
          </p:cNvPr>
          <p:cNvSpPr/>
          <p:nvPr/>
        </p:nvSpPr>
        <p:spPr>
          <a:xfrm>
            <a:off x="891177" y="257488"/>
            <a:ext cx="10484394" cy="64487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4000" cap="all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КАХЕКСІЯ</a:t>
            </a:r>
            <a:endParaRPr lang="en-US" sz="4000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9074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F7618D-8B79-964B-A575-4418685A8EB9}"/>
              </a:ext>
            </a:extLst>
          </p:cNvPr>
          <p:cNvSpPr txBox="1"/>
          <p:nvPr/>
        </p:nvSpPr>
        <p:spPr>
          <a:xfrm>
            <a:off x="853803" y="1628539"/>
            <a:ext cx="10484394" cy="360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Розрізняють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анорексический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тип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розвивається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при раку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стравоходу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шлунка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раку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легені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підшлункової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залози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катаболический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психологічний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тип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Особливим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типом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запальна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inflammatory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type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асоційована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високою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активністю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процесу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запаленням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Ракову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кахексию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слід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диференціювати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голодуванням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вікової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втратою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м'язової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маси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саркопенія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первинної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депресією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мальабсорбцією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гіпертиреоз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73C717CC-A49B-3B46-B612-0257D563D796}"/>
              </a:ext>
            </a:extLst>
          </p:cNvPr>
          <p:cNvSpPr/>
          <p:nvPr/>
        </p:nvSpPr>
        <p:spPr>
          <a:xfrm>
            <a:off x="891177" y="257488"/>
            <a:ext cx="10484394" cy="64487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4000" cap="all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КАХЕКСІЯ</a:t>
            </a:r>
            <a:endParaRPr lang="en-US" sz="4000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240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7D796A-A655-7A44-AD17-1DAFC0EFE7F1}"/>
              </a:ext>
            </a:extLst>
          </p:cNvPr>
          <p:cNvSpPr txBox="1"/>
          <p:nvPr/>
        </p:nvSpPr>
        <p:spPr>
          <a:xfrm>
            <a:off x="873888" y="1287457"/>
            <a:ext cx="10484394" cy="4131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Прекахексія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стан, при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якому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анорексія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порушений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метаболізм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зниження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ваги &lt;5%.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анорексією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порушеним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метаболізмом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системним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запаленням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зниженням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ваги&gt; 5%,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індекс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маси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тіла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становить &lt;20.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Рефрактерна 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пізня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необоротна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активністю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процесу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високим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рівнем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С-реактивного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білка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катабол</a:t>
            </a:r>
            <a:r>
              <a:rPr lang="uk-UA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змом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глибокої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втратою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ваги,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низьким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соматичним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статусом,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відсутністю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відповіді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раку,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виживанням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&lt;З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місяців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F5F1A9B4-6F86-FB4A-BE14-AB1E0CB38446}"/>
              </a:ext>
            </a:extLst>
          </p:cNvPr>
          <p:cNvSpPr/>
          <p:nvPr/>
        </p:nvSpPr>
        <p:spPr>
          <a:xfrm>
            <a:off x="891177" y="257488"/>
            <a:ext cx="10484394" cy="79889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5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</a:t>
            </a:r>
            <a:r>
              <a:rPr lang="ru-RU" sz="4500" b="1" dirty="0"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45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фази</a:t>
            </a:r>
            <a:r>
              <a:rPr lang="ru-RU" sz="45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5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кахексії</a:t>
            </a:r>
            <a:endParaRPr lang="ru-UA" sz="45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284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CustomShape 2"/>
          <p:cNvSpPr/>
          <p:nvPr/>
        </p:nvSpPr>
        <p:spPr>
          <a:xfrm>
            <a:off x="807331" y="1892663"/>
            <a:ext cx="10796839" cy="4183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Відсутність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апетиту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може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бути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також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наслідком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специфічного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лікування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зміни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смакових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відчуттів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сухості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в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роті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нудоти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порушення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моторики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шлунка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включаючи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гастропарез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і запор,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хронічної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втоми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депресії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болю,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що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сприяє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розвитку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анорексії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Ці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симптоми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називаються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«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вторинними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симптомами на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харчування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</a:t>
            </a:r>
          </a:p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зв'язку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тісним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взаємозв'язком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кахексії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та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анорексії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в 2000-х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рр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було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сформовано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поняття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«Синдром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анорексії-кахексії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онкологічних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хворих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 (</a:t>
            </a:r>
            <a:r>
              <a:rPr lang="ru-RU" sz="25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САКОХ).</a:t>
            </a:r>
            <a:endParaRPr lang="en-US" sz="25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51CE3876-6E56-4F3D-A09B-DE85A4F7CAFF}"/>
              </a:ext>
            </a:extLst>
          </p:cNvPr>
          <p:cNvSpPr/>
          <p:nvPr/>
        </p:nvSpPr>
        <p:spPr>
          <a:xfrm>
            <a:off x="1007710" y="282533"/>
            <a:ext cx="10396080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САКОХ</a:t>
            </a:r>
            <a:endParaRPr lang="en-US" sz="4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59B154-44F2-F245-8FF7-FD32299472A6}"/>
              </a:ext>
            </a:extLst>
          </p:cNvPr>
          <p:cNvSpPr txBox="1"/>
          <p:nvPr/>
        </p:nvSpPr>
        <p:spPr>
          <a:xfrm>
            <a:off x="897960" y="1604558"/>
            <a:ext cx="10396080" cy="2744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Анорексія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виявляється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момент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діагностики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раку у 13-55%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При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пухлинної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прогресії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анорексія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виявляється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65%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Діагностика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ранніх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стадіях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раку складна,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оскільки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переважають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біохімічні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а не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клінічні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прояви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активація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внутрішньоклітинних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протеолітичних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шляхів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стадія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прихованої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FAAF5B87-89C7-0040-B7C4-F61F1F13D8A8}"/>
              </a:ext>
            </a:extLst>
          </p:cNvPr>
          <p:cNvSpPr/>
          <p:nvPr/>
        </p:nvSpPr>
        <p:spPr>
          <a:xfrm>
            <a:off x="897960" y="242192"/>
            <a:ext cx="10396080" cy="79889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5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Клінічні</a:t>
            </a:r>
            <a:r>
              <a:rPr lang="ru-RU" sz="4500" b="1" dirty="0">
                <a:ea typeface="Calibri" panose="020F0502020204030204" pitchFamily="34" charset="0"/>
                <a:cs typeface="Times New Roman" panose="02020603050405020304" pitchFamily="18" charset="0"/>
              </a:rPr>
              <a:t> прояви САКОХ</a:t>
            </a:r>
            <a:endParaRPr lang="ru-UA" sz="45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6544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7333E0-A2BB-C646-BC95-8496D1A53CC3}"/>
              </a:ext>
            </a:extLst>
          </p:cNvPr>
          <p:cNvSpPr txBox="1"/>
          <p:nvPr/>
        </p:nvSpPr>
        <p:spPr>
          <a:xfrm>
            <a:off x="897960" y="1637420"/>
            <a:ext cx="10396080" cy="358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Раннє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настання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ситості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поява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цього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симптому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збільшує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ризик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смерті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30%).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Зміна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смаку.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Зміна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запаху.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Відраза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м'яса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Нудота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блювота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Втрата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ваги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м'язової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маси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ECE8BA3D-7B17-5747-9C1B-8D5CA6CB26BC}"/>
              </a:ext>
            </a:extLst>
          </p:cNvPr>
          <p:cNvSpPr/>
          <p:nvPr/>
        </p:nvSpPr>
        <p:spPr>
          <a:xfrm>
            <a:off x="897960" y="242192"/>
            <a:ext cx="10396080" cy="79889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5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Клінічні</a:t>
            </a:r>
            <a:r>
              <a:rPr lang="ru-RU" sz="45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5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симптоми</a:t>
            </a:r>
            <a:r>
              <a:rPr lang="ru-RU" sz="4500" b="1" dirty="0">
                <a:ea typeface="Calibri" panose="020F0502020204030204" pitchFamily="34" charset="0"/>
                <a:cs typeface="Times New Roman" panose="02020603050405020304" pitchFamily="18" charset="0"/>
              </a:rPr>
              <a:t> САКОХ</a:t>
            </a:r>
            <a:endParaRPr lang="ru-UA" sz="45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310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8B39B-D1C1-6640-B441-DD1B8D83B64E}"/>
              </a:ext>
            </a:extLst>
          </p:cNvPr>
          <p:cNvSpPr txBox="1"/>
          <p:nvPr/>
        </p:nvSpPr>
        <p:spPr>
          <a:xfrm>
            <a:off x="1007710" y="1497959"/>
            <a:ext cx="10396080" cy="4747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Розвиток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синдрому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анорексії-кахексії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залежить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локалізації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пухлини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Рак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підшлункової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залози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- 83%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Рак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шлунка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- 83%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Рак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стравоходу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- 79%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Рак «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голови-шиї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» - 72%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колоректальний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 - 60%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Рак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легені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- 50%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Рак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передміхурової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залози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- 50%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Рак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молочної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залози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- 10-35%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0EA1503C-EBF1-F249-AD11-F5EDD742DF5A}"/>
              </a:ext>
            </a:extLst>
          </p:cNvPr>
          <p:cNvSpPr/>
          <p:nvPr/>
        </p:nvSpPr>
        <p:spPr>
          <a:xfrm>
            <a:off x="1007710" y="282533"/>
            <a:ext cx="10396080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САКОХ</a:t>
            </a:r>
            <a:endParaRPr lang="en-US" sz="4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7051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CFA6C4-BF69-6643-A0D0-AC59B0AC682D}"/>
              </a:ext>
            </a:extLst>
          </p:cNvPr>
          <p:cNvSpPr txBox="1"/>
          <p:nvPr/>
        </p:nvSpPr>
        <p:spPr>
          <a:xfrm>
            <a:off x="1007710" y="1354234"/>
            <a:ext cx="10396080" cy="4847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м'язової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маси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на 5 %) 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онкологічного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вкрай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несприятливим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прогностичним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ознакою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Порушення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режимів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запланованого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толерантності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Підвищення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токсичності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хіміотерапії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Підвищений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ризик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ускладнень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Різке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погіршення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працездатності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загального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виживання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Ризик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інфекції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Ризик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смерті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1DD6743B-2EE0-1043-AA8B-A1FD450D17E1}"/>
              </a:ext>
            </a:extLst>
          </p:cNvPr>
          <p:cNvSpPr/>
          <p:nvPr/>
        </p:nvSpPr>
        <p:spPr>
          <a:xfrm>
            <a:off x="1007710" y="282533"/>
            <a:ext cx="10396080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САКОХ</a:t>
            </a:r>
            <a:endParaRPr lang="en-US" sz="4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0240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5EA563-1875-9C49-81DE-8A655CF238E8}"/>
              </a:ext>
            </a:extLst>
          </p:cNvPr>
          <p:cNvSpPr txBox="1"/>
          <p:nvPr/>
        </p:nvSpPr>
        <p:spPr>
          <a:xfrm>
            <a:off x="1007710" y="1458076"/>
            <a:ext cx="10396080" cy="4131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синдрому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беруть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участь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дієтичні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фактори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зниження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активності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порушення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метаболізму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запалення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Лікувальна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стратегія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грунтується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пухлини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збільшення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споживання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енергії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підтримка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збільшенні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активності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протизапальної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раку проводиться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урахуванням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особливостей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процесу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стадія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біологія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пухлини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соматичного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статусу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очікувана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тривалість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переносимості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токсичності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stomShape 1">
            <a:extLst>
              <a:ext uri="{FF2B5EF4-FFF2-40B4-BE49-F238E27FC236}">
                <a16:creationId xmlns:a16="http://schemas.microsoft.com/office/drawing/2014/main" id="{6DA72A11-2F00-3C4C-A928-631B733323EA}"/>
              </a:ext>
            </a:extLst>
          </p:cNvPr>
          <p:cNvSpPr/>
          <p:nvPr/>
        </p:nvSpPr>
        <p:spPr>
          <a:xfrm>
            <a:off x="1511808" y="355685"/>
            <a:ext cx="9351264" cy="7679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/>
            <a:r>
              <a:rPr lang="ru-RU" sz="4400" b="1" dirty="0" err="1"/>
              <a:t>Кахексія</a:t>
            </a:r>
            <a:r>
              <a:rPr lang="ru-RU" sz="4400" b="1" dirty="0"/>
              <a:t> і </a:t>
            </a:r>
            <a:r>
              <a:rPr lang="ru-RU" sz="4400" b="1" dirty="0" err="1"/>
              <a:t>дієта</a:t>
            </a:r>
            <a:endParaRPr lang="ru-UA" sz="4400" dirty="0"/>
          </a:p>
        </p:txBody>
      </p:sp>
    </p:spTree>
    <p:extLst>
      <p:ext uri="{BB962C8B-B14F-4D97-AF65-F5344CB8AC3E}">
        <p14:creationId xmlns:p14="http://schemas.microsoft.com/office/powerpoint/2010/main" val="253804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1FE3C6F2-9D70-EE45-9C4A-02549180A562}"/>
              </a:ext>
            </a:extLst>
          </p:cNvPr>
          <p:cNvSpPr/>
          <p:nvPr/>
        </p:nvSpPr>
        <p:spPr>
          <a:xfrm>
            <a:off x="1511808" y="355685"/>
            <a:ext cx="9351264" cy="7679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/>
            <a:r>
              <a:rPr lang="ru-RU" sz="4400" b="1" dirty="0" err="1"/>
              <a:t>Фізична</a:t>
            </a:r>
            <a:r>
              <a:rPr lang="ru-RU" sz="4400" b="1" dirty="0"/>
              <a:t> </a:t>
            </a:r>
            <a:r>
              <a:rPr lang="ru-RU" sz="4400" b="1" dirty="0" err="1"/>
              <a:t>активність</a:t>
            </a:r>
            <a:endParaRPr lang="ru-UA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9C1FED-EC13-2F4D-860D-60EE8B96B2F8}"/>
              </a:ext>
            </a:extLst>
          </p:cNvPr>
          <p:cNvSpPr txBox="1"/>
          <p:nvPr/>
        </p:nvSpPr>
        <p:spPr>
          <a:xfrm>
            <a:off x="1511808" y="1585389"/>
            <a:ext cx="935126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600" dirty="0" err="1"/>
              <a:t>Зниження</a:t>
            </a:r>
            <a:r>
              <a:rPr lang="ru-RU" sz="2600" dirty="0"/>
              <a:t> </a:t>
            </a:r>
            <a:r>
              <a:rPr lang="ru-RU" sz="2600" dirty="0" err="1"/>
              <a:t>фізичної</a:t>
            </a:r>
            <a:r>
              <a:rPr lang="ru-RU" sz="2600" dirty="0"/>
              <a:t> </a:t>
            </a:r>
            <a:r>
              <a:rPr lang="ru-RU" sz="2600" dirty="0" err="1"/>
              <a:t>активності</a:t>
            </a:r>
            <a:r>
              <a:rPr lang="ru-RU" sz="2600" dirty="0"/>
              <a:t> при </a:t>
            </a:r>
            <a:r>
              <a:rPr lang="ru-RU" sz="2600" dirty="0" err="1"/>
              <a:t>синдромі</a:t>
            </a:r>
            <a:r>
              <a:rPr lang="ru-RU" sz="2600" dirty="0"/>
              <a:t> </a:t>
            </a:r>
            <a:r>
              <a:rPr lang="ru-RU" sz="2600" dirty="0" err="1"/>
              <a:t>кахексії</a:t>
            </a:r>
            <a:r>
              <a:rPr lang="ru-RU" sz="2600" dirty="0"/>
              <a:t> </a:t>
            </a:r>
            <a:r>
              <a:rPr lang="ru-RU" sz="2600" dirty="0" err="1"/>
              <a:t>є</a:t>
            </a:r>
            <a:r>
              <a:rPr lang="ru-RU" sz="2600" dirty="0"/>
              <a:t> одним з </a:t>
            </a:r>
            <a:r>
              <a:rPr lang="ru-RU" sz="2600" dirty="0" err="1"/>
              <a:t>механізмів</a:t>
            </a:r>
            <a:r>
              <a:rPr lang="ru-RU" sz="2600" dirty="0"/>
              <a:t> </a:t>
            </a:r>
            <a:r>
              <a:rPr lang="ru-RU" sz="2600" dirty="0" err="1"/>
              <a:t>втрати</a:t>
            </a:r>
            <a:r>
              <a:rPr lang="ru-RU" sz="2600" dirty="0"/>
              <a:t> </a:t>
            </a:r>
            <a:r>
              <a:rPr lang="ru-RU" sz="2600" dirty="0" err="1"/>
              <a:t>м'язової</a:t>
            </a:r>
            <a:r>
              <a:rPr lang="ru-RU" sz="2600" dirty="0"/>
              <a:t> </a:t>
            </a:r>
            <a:r>
              <a:rPr lang="ru-RU" sz="2600" dirty="0" err="1"/>
              <a:t>маси</a:t>
            </a:r>
            <a:r>
              <a:rPr lang="ru-RU" sz="2600" dirty="0"/>
              <a:t>.</a:t>
            </a:r>
            <a:endParaRPr lang="ru-UA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600" dirty="0"/>
              <a:t>За </a:t>
            </a:r>
            <a:r>
              <a:rPr lang="ru-RU" sz="2600" dirty="0" err="1"/>
              <a:t>добу</a:t>
            </a:r>
            <a:r>
              <a:rPr lang="ru-RU" sz="2600" dirty="0"/>
              <a:t> </a:t>
            </a:r>
            <a:r>
              <a:rPr lang="ru-RU" sz="2600" dirty="0" err="1"/>
              <a:t>онкологічний</a:t>
            </a:r>
            <a:r>
              <a:rPr lang="ru-RU" sz="2600" dirty="0"/>
              <a:t> </a:t>
            </a:r>
            <a:r>
              <a:rPr lang="ru-RU" sz="2600" dirty="0" err="1"/>
              <a:t>хворий</a:t>
            </a:r>
            <a:r>
              <a:rPr lang="ru-RU" sz="2600" dirty="0"/>
              <a:t> </a:t>
            </a:r>
            <a:r>
              <a:rPr lang="ru-RU" sz="2600" dirty="0" err="1"/>
              <a:t>робити</a:t>
            </a:r>
            <a:r>
              <a:rPr lang="ru-RU" sz="2600" dirty="0"/>
              <a:t> не </a:t>
            </a:r>
            <a:r>
              <a:rPr lang="ru-RU" sz="2600" dirty="0" err="1"/>
              <a:t>більше</a:t>
            </a:r>
            <a:r>
              <a:rPr lang="ru-RU" sz="2600" dirty="0"/>
              <a:t> 4000 </a:t>
            </a:r>
            <a:r>
              <a:rPr lang="ru-RU" sz="2600" dirty="0" err="1"/>
              <a:t>кроків</a:t>
            </a:r>
            <a:r>
              <a:rPr lang="ru-RU" sz="2600" dirty="0"/>
              <a:t>, в той час як здорова </a:t>
            </a:r>
            <a:r>
              <a:rPr lang="ru-RU" sz="2600" dirty="0" err="1"/>
              <a:t>людина</a:t>
            </a:r>
            <a:r>
              <a:rPr lang="ru-RU" sz="2600" dirty="0"/>
              <a:t> в </a:t>
            </a:r>
            <a:r>
              <a:rPr lang="ru-RU" sz="2600" dirty="0" err="1"/>
              <a:t>середньому</a:t>
            </a:r>
            <a:r>
              <a:rPr lang="ru-RU" sz="2600" dirty="0"/>
              <a:t> проходить 9000 </a:t>
            </a:r>
            <a:r>
              <a:rPr lang="ru-RU" sz="2600" dirty="0" err="1"/>
              <a:t>кроків</a:t>
            </a:r>
            <a:r>
              <a:rPr lang="ru-RU" sz="2600" dirty="0"/>
              <a:t>.</a:t>
            </a:r>
            <a:endParaRPr lang="ru-UA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600" dirty="0"/>
              <a:t>В </a:t>
            </a:r>
            <a:r>
              <a:rPr lang="ru-RU" sz="2600" dirty="0" err="1"/>
              <a:t>даний</a:t>
            </a:r>
            <a:r>
              <a:rPr lang="ru-RU" sz="2600" dirty="0"/>
              <a:t> час </a:t>
            </a:r>
            <a:r>
              <a:rPr lang="ru-RU" sz="2600" dirty="0" err="1"/>
              <a:t>розроблений</a:t>
            </a:r>
            <a:r>
              <a:rPr lang="ru-RU" sz="2600" dirty="0"/>
              <a:t> комплекс </a:t>
            </a:r>
            <a:r>
              <a:rPr lang="ru-RU" sz="2600" dirty="0" err="1"/>
              <a:t>фізичних</a:t>
            </a:r>
            <a:r>
              <a:rPr lang="ru-RU" sz="2600" dirty="0"/>
              <a:t> </a:t>
            </a:r>
            <a:r>
              <a:rPr lang="ru-RU" sz="2600" dirty="0" err="1"/>
              <a:t>аеробних</a:t>
            </a:r>
            <a:r>
              <a:rPr lang="ru-RU" sz="2600" dirty="0"/>
              <a:t> </a:t>
            </a:r>
            <a:r>
              <a:rPr lang="ru-RU" sz="2600" dirty="0" err="1"/>
              <a:t>м'язових</a:t>
            </a:r>
            <a:r>
              <a:rPr lang="ru-RU" sz="2600" dirty="0"/>
              <a:t> </a:t>
            </a:r>
            <a:r>
              <a:rPr lang="ru-RU" sz="2600" dirty="0" err="1"/>
              <a:t>вправ</a:t>
            </a:r>
            <a:r>
              <a:rPr lang="ru-RU" sz="2600" dirty="0"/>
              <a:t>, </a:t>
            </a:r>
            <a:r>
              <a:rPr lang="ru-RU" sz="2600" dirty="0" err="1"/>
              <a:t>рекомендований</a:t>
            </a:r>
            <a:r>
              <a:rPr lang="ru-RU" sz="2600" dirty="0"/>
              <a:t> </a:t>
            </a:r>
            <a:r>
              <a:rPr lang="ru-RU" sz="2600" dirty="0" err="1"/>
              <a:t>пацієнтам</a:t>
            </a:r>
            <a:r>
              <a:rPr lang="ru-RU" sz="2600" dirty="0"/>
              <a:t> з </a:t>
            </a:r>
            <a:r>
              <a:rPr lang="ru-RU" sz="2600" dirty="0" err="1"/>
              <a:t>онкологічною</a:t>
            </a:r>
            <a:r>
              <a:rPr lang="ru-RU" sz="2600" dirty="0"/>
              <a:t> </a:t>
            </a:r>
            <a:r>
              <a:rPr lang="ru-RU" sz="2600" dirty="0" err="1"/>
              <a:t>втомою</a:t>
            </a:r>
            <a:r>
              <a:rPr lang="ru-RU" sz="2600" dirty="0"/>
              <a:t>. На жаль, </a:t>
            </a:r>
            <a:r>
              <a:rPr lang="ru-RU" sz="2600" dirty="0" err="1"/>
              <a:t>загальна</a:t>
            </a:r>
            <a:r>
              <a:rPr lang="ru-RU" sz="2600" dirty="0"/>
              <a:t> </a:t>
            </a:r>
            <a:r>
              <a:rPr lang="ru-RU" sz="2600" dirty="0" err="1"/>
              <a:t>втома</a:t>
            </a:r>
            <a:r>
              <a:rPr lang="ru-RU" sz="2600" dirty="0"/>
              <a:t> при </a:t>
            </a:r>
            <a:r>
              <a:rPr lang="ru-RU" sz="2600" dirty="0" err="1"/>
              <a:t>підвищенні</a:t>
            </a:r>
            <a:r>
              <a:rPr lang="ru-RU" sz="2600" dirty="0"/>
              <a:t> </a:t>
            </a:r>
            <a:r>
              <a:rPr lang="ru-RU" sz="2600" dirty="0" err="1"/>
              <a:t>фізичних</a:t>
            </a:r>
            <a:r>
              <a:rPr lang="ru-RU" sz="2600" dirty="0"/>
              <a:t> </a:t>
            </a:r>
            <a:r>
              <a:rPr lang="ru-RU" sz="2600" dirty="0" err="1"/>
              <a:t>навантажень</a:t>
            </a:r>
            <a:r>
              <a:rPr lang="ru-RU" sz="2600" dirty="0"/>
              <a:t> не </a:t>
            </a:r>
            <a:r>
              <a:rPr lang="ru-RU" sz="2600" dirty="0" err="1"/>
              <a:t>зменшується</a:t>
            </a:r>
            <a:r>
              <a:rPr lang="ru-RU" sz="2600" dirty="0"/>
              <a:t>, але </a:t>
            </a:r>
            <a:r>
              <a:rPr lang="ru-RU" sz="2600" dirty="0" err="1"/>
              <a:t>працездатність</a:t>
            </a:r>
            <a:r>
              <a:rPr lang="ru-RU" sz="2600" dirty="0"/>
              <a:t> при </a:t>
            </a:r>
            <a:r>
              <a:rPr lang="ru-RU" sz="2600" dirty="0" err="1"/>
              <a:t>цьому</a:t>
            </a:r>
            <a:r>
              <a:rPr lang="ru-RU" sz="2600" dirty="0"/>
              <a:t> </a:t>
            </a:r>
            <a:r>
              <a:rPr lang="ru-RU" sz="2600" dirty="0" err="1"/>
              <a:t>збільшується</a:t>
            </a:r>
            <a:r>
              <a:rPr lang="ru-RU" sz="2600" dirty="0"/>
              <a:t>.</a:t>
            </a:r>
            <a:endParaRPr lang="ru-UA" sz="2600" dirty="0"/>
          </a:p>
        </p:txBody>
      </p:sp>
    </p:spTree>
    <p:extLst>
      <p:ext uri="{BB962C8B-B14F-4D97-AF65-F5344CB8AC3E}">
        <p14:creationId xmlns:p14="http://schemas.microsoft.com/office/powerpoint/2010/main" val="13748891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862A68-2644-C246-9022-9AC0724CC562}"/>
              </a:ext>
            </a:extLst>
          </p:cNvPr>
          <p:cNvSpPr txBox="1"/>
          <p:nvPr/>
        </p:nvSpPr>
        <p:spPr>
          <a:xfrm>
            <a:off x="1007710" y="1347882"/>
            <a:ext cx="9870141" cy="4867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Необхідний </a:t>
            </a:r>
            <a:r>
              <a:rPr lang="uk-UA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мультидисциплінарний</a:t>
            </a:r>
            <a:r>
              <a:rPr lang="uk-UA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підхід і консультація дієтолога (дієтичне консультування).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Слід оцінити кількість споживаної пероральної їжі (калорій), ступінь втрати ваги і супутні симптоми.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Потрібно використовувати різноманітні пероральні висококалорійні з низьким об'ємом харчові добавки.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Важливо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обмежити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споживання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жирів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жири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затримуються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шлунку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викликати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почуття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швидкого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насичення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повинен часто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приймати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висококалорійну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їжу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раціон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повинні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входити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сухі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білкові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композитні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суміші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F15EE5B8-8B11-F142-A84F-224C70371E91}"/>
              </a:ext>
            </a:extLst>
          </p:cNvPr>
          <p:cNvSpPr/>
          <p:nvPr/>
        </p:nvSpPr>
        <p:spPr>
          <a:xfrm>
            <a:off x="1007710" y="282533"/>
            <a:ext cx="10396080" cy="84615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r>
              <a:rPr lang="ru-RU" sz="4800" b="1" dirty="0">
                <a:ea typeface="Calibri" panose="020F0502020204030204" pitchFamily="34" charset="0"/>
                <a:cs typeface="Times New Roman" panose="02020603050405020304" pitchFamily="18" charset="0"/>
              </a:rPr>
              <a:t> хворого з </a:t>
            </a:r>
            <a:r>
              <a:rPr lang="ru-RU" sz="48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кахекс</a:t>
            </a:r>
            <a:r>
              <a:rPr lang="uk-UA" sz="48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ією</a:t>
            </a:r>
            <a:endParaRPr lang="ru-UA" sz="4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57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88CED7-CD87-CB42-9D1F-0D8ED3FD3E80}"/>
              </a:ext>
            </a:extLst>
          </p:cNvPr>
          <p:cNvSpPr txBox="1"/>
          <p:nvPr/>
        </p:nvSpPr>
        <p:spPr>
          <a:xfrm>
            <a:off x="1007710" y="1486934"/>
            <a:ext cx="10396080" cy="370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Зниження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активності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синдромі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одним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механізмів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втрати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м'язової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маси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добу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робити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більше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4000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кроків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в той час як здорова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людина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середньому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проходить 9000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кроків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даний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розроблений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комплекс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фізичних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аеробних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м'язових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вправ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рекомендований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пацієнтам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онкологічною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втомою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На жаль,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загальна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підвищенні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фізичних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навантажень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зменшується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але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працездатність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цьому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збільшується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stomShape 1">
            <a:extLst>
              <a:ext uri="{FF2B5EF4-FFF2-40B4-BE49-F238E27FC236}">
                <a16:creationId xmlns:a16="http://schemas.microsoft.com/office/drawing/2014/main" id="{444D3575-7142-E147-9853-10A092C8BD7A}"/>
              </a:ext>
            </a:extLst>
          </p:cNvPr>
          <p:cNvSpPr/>
          <p:nvPr/>
        </p:nvSpPr>
        <p:spPr>
          <a:xfrm>
            <a:off x="1007710" y="282533"/>
            <a:ext cx="10396080" cy="84223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Фізична</a:t>
            </a:r>
            <a:r>
              <a:rPr lang="ru-RU" sz="48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активність</a:t>
            </a:r>
            <a:endParaRPr lang="ru-UA" sz="4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9261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AAC550-85DE-094C-861D-1ED65726541B}"/>
              </a:ext>
            </a:extLst>
          </p:cNvPr>
          <p:cNvSpPr txBox="1"/>
          <p:nvPr/>
        </p:nvSpPr>
        <p:spPr>
          <a:xfrm>
            <a:off x="1007710" y="1634700"/>
            <a:ext cx="10396080" cy="271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Підтримка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поліпшити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раку, але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здатна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викликати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проблеми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необхідно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враховувати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перш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приймати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рішення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родичі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повинні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обговорити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лікарем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шкоду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переваги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кожного виду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підтримуючого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64C243E4-A45F-AF40-B9A3-7C91AF2BBF9C}"/>
              </a:ext>
            </a:extLst>
          </p:cNvPr>
          <p:cNvSpPr/>
          <p:nvPr/>
        </p:nvSpPr>
        <p:spPr>
          <a:xfrm>
            <a:off x="1007710" y="282533"/>
            <a:ext cx="10396080" cy="121503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ЕНТЕРАЛЬНЕ</a:t>
            </a:r>
            <a:r>
              <a:rPr lang="ru-RU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ПАРЕНТЕРАЛЬНЕ ХАРЧУВАННЯ</a:t>
            </a:r>
            <a:endParaRPr lang="ru-UA" sz="3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9259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B043AC-55A1-C24F-8FA1-075180B20D7E}"/>
              </a:ext>
            </a:extLst>
          </p:cNvPr>
          <p:cNvSpPr txBox="1"/>
          <p:nvPr/>
        </p:nvSpPr>
        <p:spPr>
          <a:xfrm>
            <a:off x="1007710" y="1801762"/>
            <a:ext cx="10396080" cy="4234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Підтримуюче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ентеральне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проводиться через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назогастральний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зонд,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встановлюється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шлунок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тонку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кишку.</a:t>
            </a:r>
            <a:endParaRPr lang="ru-RU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вид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додаткового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проводиться в тому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випадку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годування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слід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проводити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кілька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тривалого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додаткового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ентерального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накладається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гастростома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Тип і характер вводиться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їжі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поповнення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дефіциту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калорій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бирається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індивідуально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урахуванням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потреб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та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урахуванням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супутньої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патології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наприклад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цукровий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діабет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DBAD161F-C0B3-B245-BC74-68D2C4FEC710}"/>
              </a:ext>
            </a:extLst>
          </p:cNvPr>
          <p:cNvSpPr/>
          <p:nvPr/>
        </p:nvSpPr>
        <p:spPr>
          <a:xfrm>
            <a:off x="1007710" y="282533"/>
            <a:ext cx="10396080" cy="121503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ЕНТЕРАЛЬНЕ</a:t>
            </a:r>
            <a:r>
              <a:rPr lang="ru-RU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ПАРЕНТЕРАЛЬНЕ ХАРЧУВАННЯ</a:t>
            </a:r>
            <a:endParaRPr lang="ru-UA" sz="3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3006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B34E42-364B-6644-89CF-C12EFF0ADA13}"/>
              </a:ext>
            </a:extLst>
          </p:cNvPr>
          <p:cNvSpPr txBox="1"/>
          <p:nvPr/>
        </p:nvSpPr>
        <p:spPr>
          <a:xfrm>
            <a:off x="1007710" y="1267935"/>
            <a:ext cx="10396080" cy="4744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Протипоказанням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накладання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гастростоми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кишкова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непрохідність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напружений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асцит.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складнення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гастростомії</a:t>
            </a:r>
            <a:endParaRPr lang="ru-UA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Добротний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пневмоперитонеум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зустрічається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50%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як правило,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лікується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консервативно.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навколо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гастростоми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Абсцес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ранова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інфекція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Травма кишечника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шлунково-кишковий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свищ (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рідко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Внутрішньочеревн</a:t>
            </a:r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заочеревинна</a:t>
            </a:r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кровотеча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Пізні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ускладнення 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обтурація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трубки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їжею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лікарськими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препаратами.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1ABDB9BC-8BF8-B84E-80D5-18FC3C05763F}"/>
              </a:ext>
            </a:extLst>
          </p:cNvPr>
          <p:cNvSpPr/>
          <p:nvPr/>
        </p:nvSpPr>
        <p:spPr>
          <a:xfrm>
            <a:off x="1007710" y="282533"/>
            <a:ext cx="10396080" cy="63872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ГАСТРОСТОМА</a:t>
            </a:r>
            <a:endParaRPr lang="ru-UA" sz="3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4054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923687-4F75-CD4A-BA74-B68F337430AD}"/>
              </a:ext>
            </a:extLst>
          </p:cNvPr>
          <p:cNvSpPr txBox="1"/>
          <p:nvPr/>
        </p:nvSpPr>
        <p:spPr>
          <a:xfrm>
            <a:off x="897960" y="1235563"/>
            <a:ext cx="1050583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введення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гастростому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застосовують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рідкі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лікарські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засоби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тверді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препарати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попередньо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повністю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розчинені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кожного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годування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введення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промивати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трубку за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великого шприца 30-60 мл води.</a:t>
            </a:r>
            <a:endParaRPr lang="ru-UA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Активна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промивка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газованими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напоями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ананасовим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грейпфрутовим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соком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іноді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відновлювати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прохідність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частково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закупорених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катетерів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Раннє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зміщення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катетера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ускладнитися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перитонітом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сепсисом (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зазвичай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канал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формується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місяця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UA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пізньому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зміщенні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катетера (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завершення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формування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шлункового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свища) через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ризик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закриття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каналу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якомога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швидше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встановити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катетер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Фолея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того ж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розміру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трубка для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гастростоми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2CD6B5F5-00F1-384F-AA09-2A2A3A6E5A3F}"/>
              </a:ext>
            </a:extLst>
          </p:cNvPr>
          <p:cNvSpPr/>
          <p:nvPr/>
        </p:nvSpPr>
        <p:spPr>
          <a:xfrm>
            <a:off x="1007710" y="282533"/>
            <a:ext cx="10396080" cy="63872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ГАСТРОСТОМА</a:t>
            </a:r>
            <a:endParaRPr lang="ru-UA" sz="3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36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9C612099-6FD2-1046-9EF7-C802BD4ED85A}"/>
              </a:ext>
            </a:extLst>
          </p:cNvPr>
          <p:cNvSpPr/>
          <p:nvPr/>
        </p:nvSpPr>
        <p:spPr>
          <a:xfrm>
            <a:off x="1007710" y="282533"/>
            <a:ext cx="10396080" cy="121503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ЕНТЕРАЛЬНЕ</a:t>
            </a:r>
            <a:r>
              <a:rPr lang="ru-RU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ПАРЕНТЕРАЛЬНЕ ХАРЧУВАННЯ</a:t>
            </a:r>
            <a:endParaRPr lang="ru-UA" sz="3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19275D-6EA6-5A4E-AB4B-D75B296D3262}"/>
              </a:ext>
            </a:extLst>
          </p:cNvPr>
          <p:cNvSpPr txBox="1"/>
          <p:nvPr/>
        </p:nvSpPr>
        <p:spPr>
          <a:xfrm>
            <a:off x="897960" y="1785626"/>
            <a:ext cx="10396080" cy="2753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арентеральне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 парентеральному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речовини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вводять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безпосередньо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кровотік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поживні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препарати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включають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білки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жири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вітаміни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мінерали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Парентеральне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використовують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випадках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коли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приймати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їжу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через рот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гастростому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3791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07B3E0-8155-7B48-A6F5-5CA44336EA93}"/>
              </a:ext>
            </a:extLst>
          </p:cNvPr>
          <p:cNvSpPr txBox="1"/>
          <p:nvPr/>
        </p:nvSpPr>
        <p:spPr>
          <a:xfrm>
            <a:off x="1007710" y="1743375"/>
            <a:ext cx="1039608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рефрактерною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кахексією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парентеральне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покращує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контроль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не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підвищує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виживаність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Експерти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АSСО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вважають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штучне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розглядатися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прогнозованою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тривалістю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менше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місяця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деяких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парентеральне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запобігти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делірій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обтураційною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злоякісної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непрохідністю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кишечника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парентеральне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покращує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якість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збільшує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виживаність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більше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місяців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Парентеральне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харчування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показано 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деяких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отримують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протипухлинну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(радикальна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хіміопроменева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терапія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раку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голови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шиї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хіміотерапія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стравоходу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C67A54A0-4B96-6D4D-B639-BF488F4E6AF6}"/>
              </a:ext>
            </a:extLst>
          </p:cNvPr>
          <p:cNvSpPr/>
          <p:nvPr/>
        </p:nvSpPr>
        <p:spPr>
          <a:xfrm>
            <a:off x="1007710" y="282533"/>
            <a:ext cx="10396080" cy="121503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ЕНТЕРАЛЬНЕ</a:t>
            </a:r>
            <a:r>
              <a:rPr lang="ru-RU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ПАРЕНТЕРАЛЬНЕ ХАРЧУВАННЯ</a:t>
            </a:r>
            <a:endParaRPr lang="ru-UA" sz="3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990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85EF48-5C3B-9749-8AEA-7642A1D2F831}"/>
              </a:ext>
            </a:extLst>
          </p:cNvPr>
          <p:cNvSpPr txBox="1"/>
          <p:nvPr/>
        </p:nvSpPr>
        <p:spPr>
          <a:xfrm>
            <a:off x="897960" y="1600551"/>
            <a:ext cx="10396080" cy="3052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кала SIPP </a:t>
            </a:r>
            <a:r>
              <a:rPr lang="en-US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(Storage, </a:t>
            </a:r>
            <a:r>
              <a:rPr lang="en-US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lntake</a:t>
            </a:r>
            <a:r>
              <a:rPr lang="en-US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PotentiaI</a:t>
            </a:r>
            <a:r>
              <a:rPr lang="en-US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Performance)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en-US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Storage</a:t>
            </a:r>
            <a:r>
              <a:rPr lang="uk-UA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втрата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маси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тіла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en-US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lntake</a:t>
            </a:r>
            <a:r>
              <a:rPr lang="uk-UA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обмеження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прийому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їжі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анорексія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Potential</a:t>
            </a: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патологічного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процесу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+ С-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реактивний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білок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Performance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соматичний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статус за шкалою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Кarnofsky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очікувана</a:t>
            </a:r>
            <a:r>
              <a:rPr lang="ru-UA" sz="2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тривалість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5A289042-5D88-194A-AF94-10995E8F1261}"/>
              </a:ext>
            </a:extLst>
          </p:cNvPr>
          <p:cNvSpPr/>
          <p:nvPr/>
        </p:nvSpPr>
        <p:spPr>
          <a:xfrm>
            <a:off x="897960" y="242192"/>
            <a:ext cx="10396080" cy="79889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5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Оцінка</a:t>
            </a:r>
            <a:r>
              <a:rPr lang="ru-RU" sz="4500" b="1" dirty="0">
                <a:ea typeface="Calibri" panose="020F0502020204030204" pitchFamily="34" charset="0"/>
                <a:cs typeface="Times New Roman" panose="02020603050405020304" pitchFamily="18" charset="0"/>
              </a:rPr>
              <a:t> САКОХ</a:t>
            </a:r>
            <a:endParaRPr lang="ru-UA" sz="45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6281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88E967-07A0-B741-919B-B0967D130D8E}"/>
              </a:ext>
            </a:extLst>
          </p:cNvPr>
          <p:cNvSpPr txBox="1"/>
          <p:nvPr/>
        </p:nvSpPr>
        <p:spPr>
          <a:xfrm>
            <a:off x="330573" y="851568"/>
            <a:ext cx="11530853" cy="1032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питання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які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симптоми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раку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найбільше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турбують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пацієнтів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95%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онкологів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відповідають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БІЛЬ, 95%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онкохворих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відповідають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ВТОМА.</a:t>
            </a:r>
            <a:endParaRPr lang="ru-UA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8AB7D5-DAE4-4E45-A968-D7E4FF8AC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48000" y="2581834"/>
            <a:ext cx="6096000" cy="342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855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17594C-96BF-974A-9834-495CA3615740}"/>
              </a:ext>
            </a:extLst>
          </p:cNvPr>
          <p:cNvSpPr txBox="1"/>
          <p:nvPr/>
        </p:nvSpPr>
        <p:spPr>
          <a:xfrm>
            <a:off x="1142932" y="1573307"/>
            <a:ext cx="10125635" cy="466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Втома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визначається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як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розлад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що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характеризується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станом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загальної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слабкості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і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нездатністю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мобілізувати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достатньо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енергії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для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виконання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повсякденної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діяльності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UA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Втома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є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найбільш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поширеним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симптомом,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який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відчуває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практично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кожен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хворий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постійне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гнітюче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відчуття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фізичного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і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емоційного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виснаження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супроводжує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хворих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протягом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всієї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історії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захворювання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Втома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знижує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самооцінку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збільшує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тривогу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і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депресію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UA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Втома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ов'язана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пухлиною</a:t>
            </a:r>
            <a:r>
              <a:rPr lang="ru-RU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відрізняється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тим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що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її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важко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полегшити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і вона не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зникає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після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сну і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відпочинку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UA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06C3F517-9FFF-C345-B491-C0D71CDE148C}"/>
              </a:ext>
            </a:extLst>
          </p:cNvPr>
          <p:cNvSpPr/>
          <p:nvPr/>
        </p:nvSpPr>
        <p:spPr>
          <a:xfrm>
            <a:off x="1007710" y="282533"/>
            <a:ext cx="10396080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ВТОМА</a:t>
            </a:r>
            <a:endParaRPr lang="en-US" sz="4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1721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9E8C80C3-3492-4E49-ABE8-2CB7E35B0DAF}"/>
              </a:ext>
            </a:extLst>
          </p:cNvPr>
          <p:cNvSpPr/>
          <p:nvPr/>
        </p:nvSpPr>
        <p:spPr>
          <a:xfrm>
            <a:off x="1007710" y="282533"/>
            <a:ext cx="10396080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ВТОМА</a:t>
            </a:r>
            <a:endParaRPr lang="en-US" sz="4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116231-0C1B-1D40-82A8-02CC1DF47260}"/>
              </a:ext>
            </a:extLst>
          </p:cNvPr>
          <p:cNvSpPr txBox="1"/>
          <p:nvPr/>
        </p:nvSpPr>
        <p:spPr>
          <a:xfrm>
            <a:off x="1007710" y="2005213"/>
            <a:ext cx="10396080" cy="4131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40%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присутня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першого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діагнозу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у 80-90% вона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виникає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раку.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триває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багато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років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наприклад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в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таргетной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накопичуються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кумулятивними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30%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зберігається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6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місяців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завершення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а 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деяких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вона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повністю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зникає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багатьох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років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варіювати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залежності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типу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пухлини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стадії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захворювання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особливостей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6292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7070BEE8-A2F2-B243-AAD6-7501E8F0859F}"/>
              </a:ext>
            </a:extLst>
          </p:cNvPr>
          <p:cNvSpPr/>
          <p:nvPr/>
        </p:nvSpPr>
        <p:spPr>
          <a:xfrm>
            <a:off x="1007710" y="282533"/>
            <a:ext cx="10396080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ВТОМА</a:t>
            </a:r>
            <a:endParaRPr lang="en-US" sz="4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2830EB-E2E9-CB42-86DC-6765BBB4C5DC}"/>
              </a:ext>
            </a:extLst>
          </p:cNvPr>
          <p:cNvSpPr txBox="1"/>
          <p:nvPr/>
        </p:nvSpPr>
        <p:spPr>
          <a:xfrm>
            <a:off x="1007710" y="1363419"/>
            <a:ext cx="10396080" cy="4860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непропорційна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витраченим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фізичним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зусиллям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супроводжується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емоційними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когнітивними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симптомами,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погіршенням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соціальної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адаптації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професійної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активності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асоційована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раком, негативно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впливає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а й на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членів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сім'ї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маючи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як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соціальні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так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фінансові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наслідки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канцерзалежн</a:t>
            </a:r>
            <a:r>
              <a:rPr lang="uk-UA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говорять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тоді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коли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дані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результатом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захворювання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наслідком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протипухлинної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Важкі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депресивні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розлади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інші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психіатричні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стану,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супроводжують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перебіг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процесу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потребують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спеціального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не належать до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канцерассоціірованной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8829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2D0D63-827F-B84C-AB1D-6D669E173B58}"/>
              </a:ext>
            </a:extLst>
          </p:cNvPr>
          <p:cNvSpPr txBox="1"/>
          <p:nvPr/>
        </p:nvSpPr>
        <p:spPr>
          <a:xfrm>
            <a:off x="1007710" y="1588619"/>
            <a:ext cx="10396080" cy="3172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Оцінка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як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частини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комплексного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діагнозу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диференціальна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діагностика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цього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стану на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депресію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повинні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проводитися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неодноразово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певною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частотою у кожного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Ігнорування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лікарем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призводить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погіршення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якості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але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порушити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здатність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перенести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заплановане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stomShape 1">
            <a:extLst>
              <a:ext uri="{FF2B5EF4-FFF2-40B4-BE49-F238E27FC236}">
                <a16:creationId xmlns:a16="http://schemas.microsoft.com/office/drawing/2014/main" id="{07836AB5-EE45-DE40-8F22-D8FF7F72DF72}"/>
              </a:ext>
            </a:extLst>
          </p:cNvPr>
          <p:cNvSpPr/>
          <p:nvPr/>
        </p:nvSpPr>
        <p:spPr>
          <a:xfrm>
            <a:off x="1007710" y="282533"/>
            <a:ext cx="10396080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ВТОМА</a:t>
            </a:r>
            <a:endParaRPr lang="en-US" sz="4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8740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5CA9EA-22B6-9041-81AE-D54249399CBD}"/>
              </a:ext>
            </a:extLst>
          </p:cNvPr>
          <p:cNvSpPr txBox="1"/>
          <p:nvPr/>
        </p:nvSpPr>
        <p:spPr>
          <a:xfrm>
            <a:off x="1007710" y="1717678"/>
            <a:ext cx="10396080" cy="294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Найбільш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простий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спосіб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оцінки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СТСАЕ. 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ступен</a:t>
            </a:r>
            <a:r>
              <a:rPr lang="uk-UA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проходить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відпочинку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ступен</a:t>
            </a:r>
            <a:r>
              <a:rPr lang="uk-UA" sz="2600" dirty="0" err="1">
                <a:ea typeface="Calibri" panose="020F0502020204030204" pitchFamily="34" charset="0"/>
                <a:cs typeface="Times New Roman" panose="02020603050405020304" pitchFamily="18" charset="0"/>
              </a:rPr>
              <a:t>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не проходить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відпочинку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обмеження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повсякденної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життєдіяльності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ІІІ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ступен</a:t>
            </a:r>
            <a:r>
              <a:rPr lang="uk-UA" sz="2600" dirty="0" err="1">
                <a:ea typeface="Calibri" panose="020F0502020204030204" pitchFamily="34" charset="0"/>
                <a:cs typeface="Times New Roman" panose="02020603050405020304" pitchFamily="18" charset="0"/>
              </a:rPr>
              <a:t>ь</a:t>
            </a:r>
            <a:r>
              <a:rPr lang="uk-UA" sz="2600" dirty="0"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не проходить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відпочинку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але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самообслуговування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хворого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різко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ускладнено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15A36471-1E0A-C94F-BE08-6551409C160C}"/>
              </a:ext>
            </a:extLst>
          </p:cNvPr>
          <p:cNvSpPr/>
          <p:nvPr/>
        </p:nvSpPr>
        <p:spPr>
          <a:xfrm>
            <a:off x="1007710" y="282533"/>
            <a:ext cx="10396080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ВТОМА</a:t>
            </a:r>
            <a:endParaRPr lang="en-US" sz="4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2586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1F765ED7-0B1D-3647-B394-33EC0AEDA480}"/>
              </a:ext>
            </a:extLst>
          </p:cNvPr>
          <p:cNvSpPr/>
          <p:nvPr/>
        </p:nvSpPr>
        <p:spPr>
          <a:xfrm>
            <a:off x="1007710" y="282533"/>
            <a:ext cx="10396080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АНАЛІЗ ВТОМИ</a:t>
            </a:r>
            <a:endParaRPr lang="en-US" sz="4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57CB91-602E-934A-BF88-770B834A4405}"/>
              </a:ext>
            </a:extLst>
          </p:cNvPr>
          <p:cNvSpPr txBox="1"/>
          <p:nvPr/>
        </p:nvSpPr>
        <p:spPr>
          <a:xfrm>
            <a:off x="1007710" y="1629603"/>
            <a:ext cx="10396080" cy="4457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Канцерассо</a:t>
            </a:r>
            <a:r>
              <a:rPr lang="uk-UA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ційована</a:t>
            </a:r>
            <a:r>
              <a:rPr lang="uk-UA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конкретні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причини,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підлягають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успішної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корекції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Необхідно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враховувати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психіний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стан хворого,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соціальні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сімейні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провокуючі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фактори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рамках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аналізу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онколог повинен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аналізувати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різні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вимагають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наприклад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наявність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хронічного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болю,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супутній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емоційний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дистрес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нестабільний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цукровий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діабет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захворювання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щитовидної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залози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нирок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патології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серцево-судинної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дихальної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систем,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неврологічні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розлади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анемію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інфекцію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недоїдання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синдром «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неспокійних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ніг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»,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хронічне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безсоння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276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488AEA92-D2D2-7F4D-B2B1-C04D1BD1A1BD}"/>
              </a:ext>
            </a:extLst>
          </p:cNvPr>
          <p:cNvSpPr/>
          <p:nvPr/>
        </p:nvSpPr>
        <p:spPr>
          <a:xfrm>
            <a:off x="1007710" y="282533"/>
            <a:ext cx="10396080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ЛІКУВАННЯ ВТОМИ</a:t>
            </a:r>
            <a:endParaRPr lang="en-US" sz="4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DFA4C4-637C-584F-9B2F-62E375061AEF}"/>
              </a:ext>
            </a:extLst>
          </p:cNvPr>
          <p:cNvSpPr txBox="1"/>
          <p:nvPr/>
        </p:nvSpPr>
        <p:spPr>
          <a:xfrm>
            <a:off x="1007710" y="1680783"/>
            <a:ext cx="10396080" cy="4559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першу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чергу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необхідно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усунути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a typeface="Calibri" panose="020F0502020204030204" pitchFamily="34" charset="0"/>
                <a:cs typeface="Times New Roman" panose="02020603050405020304" pitchFamily="18" charset="0"/>
              </a:rPr>
              <a:t>можливі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причини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наприклад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анемію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гіпотиреоз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гіпоадреналізм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недоїдання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зловживання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алкоголем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психоактивними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речовинами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Нерідко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причиною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хронічний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депресія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тривога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/>
              <a:t>Тривала</a:t>
            </a:r>
            <a:r>
              <a:rPr lang="ru-RU" sz="2600" dirty="0"/>
              <a:t> </a:t>
            </a:r>
            <a:r>
              <a:rPr lang="ru-RU" sz="2600" dirty="0" err="1"/>
              <a:t>бездіяльність</a:t>
            </a:r>
            <a:r>
              <a:rPr lang="ru-RU" sz="2600" dirty="0"/>
              <a:t> і </a:t>
            </a:r>
            <a:r>
              <a:rPr lang="ru-RU" sz="2600" dirty="0" err="1"/>
              <a:t>відсутність</a:t>
            </a:r>
            <a:r>
              <a:rPr lang="ru-RU" sz="2600" dirty="0"/>
              <a:t> </a:t>
            </a:r>
            <a:r>
              <a:rPr lang="ru-RU" sz="2600" dirty="0" err="1"/>
              <a:t>фізичних</a:t>
            </a:r>
            <a:r>
              <a:rPr lang="ru-RU" sz="2600" dirty="0"/>
              <a:t> </a:t>
            </a:r>
            <a:r>
              <a:rPr lang="ru-RU" sz="2600" dirty="0" err="1"/>
              <a:t>вправ</a:t>
            </a:r>
            <a:r>
              <a:rPr lang="ru-RU" sz="2600" dirty="0"/>
              <a:t> </a:t>
            </a:r>
            <a:r>
              <a:rPr lang="ru-RU" sz="2600" dirty="0" err="1"/>
              <a:t>під</a:t>
            </a:r>
            <a:r>
              <a:rPr lang="ru-RU" sz="2600" dirty="0"/>
              <a:t> час і </a:t>
            </a:r>
            <a:r>
              <a:rPr lang="ru-RU" sz="2600" dirty="0" err="1"/>
              <a:t>після</a:t>
            </a:r>
            <a:r>
              <a:rPr lang="ru-RU" sz="2600" dirty="0"/>
              <a:t> </a:t>
            </a:r>
            <a:r>
              <a:rPr lang="ru-RU" sz="2600" dirty="0" err="1"/>
              <a:t>лікування</a:t>
            </a:r>
            <a:r>
              <a:rPr lang="ru-RU" sz="2600" dirty="0"/>
              <a:t> раку, </a:t>
            </a:r>
            <a:r>
              <a:rPr lang="ru-RU" sz="2600" dirty="0" err="1"/>
              <a:t>можуть</a:t>
            </a:r>
            <a:r>
              <a:rPr lang="ru-RU" sz="2600" dirty="0"/>
              <a:t> </a:t>
            </a:r>
            <a:r>
              <a:rPr lang="ru-RU" sz="2600" dirty="0" err="1"/>
              <a:t>призвести</a:t>
            </a:r>
            <a:r>
              <a:rPr lang="ru-RU" sz="2600" dirty="0"/>
              <a:t> до </a:t>
            </a:r>
            <a:r>
              <a:rPr lang="ru-RU" sz="2600" dirty="0" err="1"/>
              <a:t>втрати</a:t>
            </a:r>
            <a:r>
              <a:rPr lang="ru-RU" sz="2600" dirty="0"/>
              <a:t> </a:t>
            </a:r>
            <a:r>
              <a:rPr lang="ru-RU" sz="2600" dirty="0" err="1"/>
              <a:t>м'язової</a:t>
            </a:r>
            <a:r>
              <a:rPr lang="ru-RU" sz="2600" dirty="0"/>
              <a:t> </a:t>
            </a:r>
            <a:r>
              <a:rPr lang="ru-RU" sz="2600" dirty="0" err="1"/>
              <a:t>маси</a:t>
            </a:r>
            <a:r>
              <a:rPr lang="ru-RU" sz="2600" dirty="0"/>
              <a:t> і </a:t>
            </a:r>
            <a:r>
              <a:rPr lang="ru-RU" sz="2600" dirty="0" err="1"/>
              <a:t>сили</a:t>
            </a:r>
            <a:r>
              <a:rPr lang="ru-RU" sz="2600" dirty="0"/>
              <a:t> </a:t>
            </a:r>
            <a:r>
              <a:rPr lang="ru-RU" sz="2600" dirty="0" err="1"/>
              <a:t>скелетних</a:t>
            </a:r>
            <a:r>
              <a:rPr lang="ru-RU" sz="2600" dirty="0"/>
              <a:t> </a:t>
            </a:r>
            <a:r>
              <a:rPr lang="ru-RU" sz="2600" dirty="0" err="1"/>
              <a:t>м'язів</a:t>
            </a:r>
            <a:r>
              <a:rPr lang="ru-RU" sz="2600" dirty="0"/>
              <a:t>, </a:t>
            </a:r>
            <a:r>
              <a:rPr lang="ru-RU" sz="2600" dirty="0" err="1"/>
              <a:t>порушення</a:t>
            </a:r>
            <a:r>
              <a:rPr lang="ru-RU" sz="2600" dirty="0"/>
              <a:t> </a:t>
            </a:r>
            <a:r>
              <a:rPr lang="ru-RU" sz="2600" dirty="0" err="1"/>
              <a:t>функцій</a:t>
            </a:r>
            <a:r>
              <a:rPr lang="ru-RU" sz="2600" dirty="0"/>
              <a:t> </a:t>
            </a:r>
            <a:r>
              <a:rPr lang="ru-RU" sz="2600" dirty="0" err="1"/>
              <a:t>серцево-судинної</a:t>
            </a:r>
            <a:r>
              <a:rPr lang="ru-RU" sz="2600" dirty="0"/>
              <a:t> </a:t>
            </a:r>
            <a:r>
              <a:rPr lang="ru-RU" sz="2600" dirty="0" err="1"/>
              <a:t>системи</a:t>
            </a:r>
            <a:r>
              <a:rPr lang="ru-RU" sz="2600" dirty="0"/>
              <a:t> і </a:t>
            </a:r>
            <a:r>
              <a:rPr lang="ru-RU" sz="2600" dirty="0" err="1"/>
              <a:t>прогресуючої</a:t>
            </a:r>
            <a:r>
              <a:rPr lang="ru-RU" sz="2600" dirty="0"/>
              <a:t> </a:t>
            </a:r>
            <a:r>
              <a:rPr lang="ru-RU" sz="2600" dirty="0" err="1"/>
              <a:t>втоми</a:t>
            </a:r>
            <a:r>
              <a:rPr lang="ru-RU" sz="2600" dirty="0"/>
              <a:t>, </a:t>
            </a:r>
            <a:r>
              <a:rPr lang="ru-RU" sz="2600" dirty="0" err="1"/>
              <a:t>що</a:t>
            </a:r>
            <a:r>
              <a:rPr lang="ru-RU" sz="2600" dirty="0"/>
              <a:t> </a:t>
            </a:r>
            <a:r>
              <a:rPr lang="ru-RU" sz="2600" dirty="0" err="1"/>
              <a:t>поступово</a:t>
            </a:r>
            <a:r>
              <a:rPr lang="ru-RU" sz="2600" dirty="0"/>
              <a:t> </a:t>
            </a:r>
            <a:r>
              <a:rPr lang="ru-RU" sz="2600" dirty="0" err="1"/>
              <a:t>порушує</a:t>
            </a:r>
            <a:r>
              <a:rPr lang="ru-RU" sz="2600" dirty="0"/>
              <a:t> </a:t>
            </a:r>
            <a:r>
              <a:rPr lang="ru-RU" sz="2600" dirty="0" err="1"/>
              <a:t>здатність</a:t>
            </a:r>
            <a:r>
              <a:rPr lang="ru-RU" sz="2600" dirty="0"/>
              <a:t> </a:t>
            </a:r>
            <a:r>
              <a:rPr lang="ru-RU" sz="2600" dirty="0" err="1"/>
              <a:t>виконувати</a:t>
            </a:r>
            <a:r>
              <a:rPr lang="ru-RU" sz="2600" dirty="0"/>
              <a:t> </a:t>
            </a:r>
            <a:r>
              <a:rPr lang="ru-RU" sz="2600" dirty="0" err="1"/>
              <a:t>прості</a:t>
            </a:r>
            <a:r>
              <a:rPr lang="ru-RU" sz="2600" dirty="0"/>
              <a:t> </a:t>
            </a:r>
            <a:r>
              <a:rPr lang="ru-RU" sz="2600" dirty="0" err="1"/>
              <a:t>дії</a:t>
            </a:r>
            <a:r>
              <a:rPr lang="ru-RU" sz="2600" dirty="0"/>
              <a:t> (</a:t>
            </a:r>
            <a:r>
              <a:rPr lang="ru-RU" sz="2600" dirty="0" err="1"/>
              <a:t>підніматися</a:t>
            </a:r>
            <a:r>
              <a:rPr lang="ru-RU" sz="2600" dirty="0"/>
              <a:t> по сходах, </a:t>
            </a:r>
            <a:r>
              <a:rPr lang="ru-RU" sz="2600" dirty="0" err="1"/>
              <a:t>підтримувати</a:t>
            </a:r>
            <a:r>
              <a:rPr lang="ru-RU" sz="2600" dirty="0"/>
              <a:t> </a:t>
            </a:r>
            <a:r>
              <a:rPr lang="ru-RU" sz="2600" dirty="0" err="1"/>
              <a:t>рівновагу</a:t>
            </a:r>
            <a:r>
              <a:rPr lang="ru-RU" sz="2600" dirty="0"/>
              <a:t> </a:t>
            </a:r>
            <a:r>
              <a:rPr lang="ru-RU" sz="2600" dirty="0" err="1"/>
              <a:t>тіла</a:t>
            </a:r>
            <a:r>
              <a:rPr lang="ru-RU" sz="2600" dirty="0"/>
              <a:t>).</a:t>
            </a:r>
            <a:endParaRPr lang="ru-UA" sz="2600" dirty="0"/>
          </a:p>
        </p:txBody>
      </p:sp>
    </p:spTree>
    <p:extLst>
      <p:ext uri="{BB962C8B-B14F-4D97-AF65-F5344CB8AC3E}">
        <p14:creationId xmlns:p14="http://schemas.microsoft.com/office/powerpoint/2010/main" val="13851194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1FE6F6-A2AF-2C46-B463-E075801C3B9E}"/>
              </a:ext>
            </a:extLst>
          </p:cNvPr>
          <p:cNvSpPr txBox="1"/>
          <p:nvPr/>
        </p:nvSpPr>
        <p:spPr>
          <a:xfrm>
            <a:off x="3264273" y="1278568"/>
            <a:ext cx="609824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Психостимулятори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Антидепресанти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нгібітори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ацетилхолінестерази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Кортикостероїди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Мегестрол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ацетат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Канабіноїди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тимулятори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еритропоезу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L-карнітин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Коензим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QIO (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убіхінон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еньшень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Омела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Viscum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album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stomShape 1">
            <a:extLst>
              <a:ext uri="{FF2B5EF4-FFF2-40B4-BE49-F238E27FC236}">
                <a16:creationId xmlns:a16="http://schemas.microsoft.com/office/drawing/2014/main" id="{42A397F2-7AEA-0044-ACA2-2C78A619A1F7}"/>
              </a:ext>
            </a:extLst>
          </p:cNvPr>
          <p:cNvSpPr/>
          <p:nvPr/>
        </p:nvSpPr>
        <p:spPr>
          <a:xfrm>
            <a:off x="1007710" y="282533"/>
            <a:ext cx="10396080" cy="84223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>
                <a:ea typeface="Calibri" panose="020F0502020204030204" pitchFamily="34" charset="0"/>
                <a:cs typeface="Times New Roman" panose="02020603050405020304" pitchFamily="18" charset="0"/>
              </a:rPr>
              <a:t>ФАРМАКОТЕРАПІЯ </a:t>
            </a:r>
            <a:r>
              <a:rPr lang="uk-UA" sz="4800" b="1" dirty="0"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4800" b="1" dirty="0">
                <a:ea typeface="Calibri" panose="020F0502020204030204" pitchFamily="34" charset="0"/>
                <a:cs typeface="Times New Roman" panose="02020603050405020304" pitchFamily="18" charset="0"/>
              </a:rPr>
              <a:t>ТОМИ</a:t>
            </a:r>
            <a:endParaRPr lang="ru-UA" sz="4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74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911EDB88-A6C5-5B4A-A633-DEA78EF61BD8}"/>
              </a:ext>
            </a:extLst>
          </p:cNvPr>
          <p:cNvSpPr/>
          <p:nvPr/>
        </p:nvSpPr>
        <p:spPr>
          <a:xfrm>
            <a:off x="1007710" y="282533"/>
            <a:ext cx="10396080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ПСИХОТЕРАПІЯ ВТОМИ</a:t>
            </a:r>
            <a:endParaRPr lang="en-US" sz="4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48FB7-D2E1-9F40-910D-1D4EDEECF8E4}"/>
              </a:ext>
            </a:extLst>
          </p:cNvPr>
          <p:cNvSpPr txBox="1"/>
          <p:nvPr/>
        </p:nvSpPr>
        <p:spPr>
          <a:xfrm>
            <a:off x="1007710" y="1682025"/>
            <a:ext cx="10396080" cy="3155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Справитися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досвідом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хвороби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Справитися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острахом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рецидиву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захворювання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Подолати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негативні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думки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Подолати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порушення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регуляції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сну.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Підвищити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фізичну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соціальну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Подолати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наслідки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негативних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соціальних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взаємодій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6810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2418C8-EC81-B346-B957-F51ECAAC40C5}"/>
              </a:ext>
            </a:extLst>
          </p:cNvPr>
          <p:cNvSpPr txBox="1"/>
          <p:nvPr/>
        </p:nvSpPr>
        <p:spPr>
          <a:xfrm>
            <a:off x="1021976" y="1458076"/>
            <a:ext cx="10071848" cy="370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Психологічні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консультації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рекомендуються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рак та особам,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здійснюють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за ними догляд,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щоб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допомогти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їм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зрозуміти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причини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механізми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допомогти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освоїти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способи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запобігання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перетворення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хронічне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хворобливий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стан.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Йога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служити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варіантом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терапевтичного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впливу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поліпшення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якості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вижили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раку.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З приводу </a:t>
            </a:r>
            <a:r>
              <a:rPr lang="uk-UA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акупунктури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як методу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альтернативної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медицини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консенсусу не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досягнуто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тому метод не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рекомендований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stomShape 1">
            <a:extLst>
              <a:ext uri="{FF2B5EF4-FFF2-40B4-BE49-F238E27FC236}">
                <a16:creationId xmlns:a16="http://schemas.microsoft.com/office/drawing/2014/main" id="{A28588C9-F056-7F40-B0EE-D6645F6CF0B4}"/>
              </a:ext>
            </a:extLst>
          </p:cNvPr>
          <p:cNvSpPr/>
          <p:nvPr/>
        </p:nvSpPr>
        <p:spPr>
          <a:xfrm>
            <a:off x="1007710" y="282533"/>
            <a:ext cx="10396080" cy="783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ПСИХОТЕРАПЕВТІЧНА ПІДТРИМКА</a:t>
            </a:r>
            <a:endParaRPr lang="en-US" sz="4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9620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6C9069-7AFD-F344-94AB-95FF8915487F}"/>
              </a:ext>
            </a:extLst>
          </p:cNvPr>
          <p:cNvSpPr txBox="1"/>
          <p:nvPr/>
        </p:nvSpPr>
        <p:spPr>
          <a:xfrm>
            <a:off x="1093694" y="250437"/>
            <a:ext cx="10004611" cy="6357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Втома</a:t>
            </a: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асоційована</a:t>
            </a: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раком у 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літніх</a:t>
            </a: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супутні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захворювання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збільшують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ймовірність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появи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розвиток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ускладнень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літніх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впливає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пол</a:t>
            </a:r>
            <a:r>
              <a:rPr lang="uk-UA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прагмазия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підвищений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ризик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лікарських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взаємодій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ерапію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таких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слід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підбирати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індивідуально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ля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зменшення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емоційного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стресу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рекомендується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навчання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всіх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членів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сімей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UA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ля контролю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рекомендується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фізична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включаючи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аеробні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навантаження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UA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ля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зменшення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втоми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рекомендуються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психосоціальні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втручання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поведінкова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психотерапія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робота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групами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підтримки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релаксація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UA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втручання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літніх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рекомендуються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1464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Picture 2" descr="ÐÐ¾Ð²âÑÐ·Ð°Ð½Ðµ Ð·Ð¾Ð±ÑÐ°Ð¶ÐµÐ½Ð½Ñ"/>
          <p:cNvPicPr/>
          <p:nvPr/>
        </p:nvPicPr>
        <p:blipFill>
          <a:blip r:embed="rId3"/>
          <a:stretch/>
        </p:blipFill>
        <p:spPr>
          <a:xfrm>
            <a:off x="7715483" y="2230379"/>
            <a:ext cx="4149943" cy="23972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52" name="CustomShape 1"/>
          <p:cNvSpPr/>
          <p:nvPr/>
        </p:nvSpPr>
        <p:spPr>
          <a:xfrm>
            <a:off x="326574" y="2230379"/>
            <a:ext cx="7160311" cy="1799039"/>
          </a:xfrm>
          <a:prstGeom prst="rect">
            <a:avLst/>
          </a:prstGeom>
          <a:noFill/>
          <a:ln w="0">
            <a:noFill/>
          </a:ln>
          <a:effectLst>
            <a:reflection endPos="0" dist="508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tabLst>
                <a:tab pos="0" algn="l"/>
              </a:tabLst>
            </a:pP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Первинний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біліарний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цироз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50% 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- 80%</a:t>
            </a:r>
            <a:r>
              <a:rPr lang="en-US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(1)</a:t>
            </a:r>
          </a:p>
          <a:p>
            <a:pPr>
              <a:tabLst>
                <a:tab pos="0" algn="l"/>
              </a:tabLst>
            </a:pP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Холестаз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65% </a:t>
            </a:r>
            <a:r>
              <a:rPr lang="uk-UA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en-US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85% (2)</a:t>
            </a:r>
          </a:p>
          <a:p>
            <a:pPr>
              <a:tabLst>
                <a:tab pos="0" algn="l"/>
              </a:tabLst>
            </a:pP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Хронічні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захворювання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печінки</a:t>
            </a:r>
            <a:r>
              <a:rPr lang="ru-RU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50% </a:t>
            </a:r>
            <a:r>
              <a:rPr lang="en-US" sz="25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(3)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500" b="0" strike="noStrike" spc="-1" dirty="0" err="1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Вирусний</a:t>
            </a:r>
            <a:r>
              <a:rPr lang="ru-RU" sz="25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гепатит С – 53%</a:t>
            </a:r>
            <a:r>
              <a:rPr lang="en-US" sz="25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(4)</a:t>
            </a:r>
            <a:endParaRPr lang="en-US" sz="25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</p:txBody>
      </p:sp>
      <p:sp>
        <p:nvSpPr>
          <p:cNvPr id="5" name="CustomShape 1">
            <a:extLst>
              <a:ext uri="{FF2B5EF4-FFF2-40B4-BE49-F238E27FC236}">
                <a16:creationId xmlns:a16="http://schemas.microsoft.com/office/drawing/2014/main" id="{101E5A23-09B5-4A32-9A85-2CA2100FDC8F}"/>
              </a:ext>
            </a:extLst>
          </p:cNvPr>
          <p:cNvSpPr/>
          <p:nvPr/>
        </p:nvSpPr>
        <p:spPr>
          <a:xfrm>
            <a:off x="903514" y="145203"/>
            <a:ext cx="10798627" cy="11680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ЕПІДЕМІОЛОГІЯ  ВТОМИ </a:t>
            </a:r>
            <a:endParaRPr lang="en-US" sz="3500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 </a:t>
            </a:r>
            <a:r>
              <a:rPr lang="ru-RU" sz="35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пацієнтів</a:t>
            </a: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 </a:t>
            </a:r>
            <a:r>
              <a:rPr lang="ru-RU" sz="35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різними</a:t>
            </a: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5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захворюваннями</a:t>
            </a: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500" b="1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печінки</a:t>
            </a: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3500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D52346-4B88-447F-B879-D9B089095C13}"/>
              </a:ext>
            </a:extLst>
          </p:cNvPr>
          <p:cNvSpPr/>
          <p:nvPr/>
        </p:nvSpPr>
        <p:spPr>
          <a:xfrm>
            <a:off x="424543" y="5905451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8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Jopson L et al  </a:t>
            </a:r>
            <a:r>
              <a:rPr lang="en-US" sz="800" i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ru-RU" sz="800" i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800" i="1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Liver Dis</a:t>
            </a:r>
            <a:r>
              <a:rPr lang="en-US" sz="8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2016;20(1)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8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Swain MG. Can J Gastroenterol. 2006;20:181-18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8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 Swain MG, Jones D Liver Int. 2018. 1-14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800" u="sng" spc="-1" dirty="0">
                <a:solidFill>
                  <a:schemeClr val="tx1">
                    <a:lumMod val="65000"/>
                    <a:lumOff val="3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 Yourlott L. J Adv Res</a:t>
            </a:r>
            <a:r>
              <a:rPr lang="pt-BR" sz="8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2017 Mar; 8(2): 139–148.</a:t>
            </a:r>
            <a:endParaRPr lang="en-US" sz="800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8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5. Newton </a:t>
            </a:r>
            <a:r>
              <a:rPr lang="en-US" sz="8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Dig Dis 2010;28:214–219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CustomShape 1"/>
          <p:cNvSpPr/>
          <p:nvPr/>
        </p:nvSpPr>
        <p:spPr>
          <a:xfrm>
            <a:off x="1456213" y="392639"/>
            <a:ext cx="9953640" cy="115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4800" b="1" strike="noStrike" cap="all" spc="-1" dirty="0">
                <a:solidFill>
                  <a:schemeClr val="accent1"/>
                </a:solidFill>
                <a:latin typeface="Impact"/>
              </a:rPr>
              <a:t>ВТО-</a:t>
            </a:r>
            <a:r>
              <a:rPr lang="ru-RU" sz="4800" b="1" strike="noStrike" cap="all" spc="-1" dirty="0" err="1">
                <a:solidFill>
                  <a:schemeClr val="accent1"/>
                </a:solidFill>
                <a:latin typeface="Impact"/>
              </a:rPr>
              <a:t>Ооооо</a:t>
            </a:r>
            <a:r>
              <a:rPr lang="ru-RU" sz="4800" b="1" strike="noStrike" cap="all" spc="-1" dirty="0">
                <a:solidFill>
                  <a:schemeClr val="accent1"/>
                </a:solidFill>
                <a:latin typeface="Impact"/>
              </a:rPr>
              <a:t>-</a:t>
            </a:r>
            <a:r>
              <a:rPr lang="ru-RU" sz="4800" b="1" strike="noStrike" cap="all" spc="-1" dirty="0" err="1">
                <a:solidFill>
                  <a:schemeClr val="accent1"/>
                </a:solidFill>
                <a:latin typeface="Impact"/>
              </a:rPr>
              <a:t>ма</a:t>
            </a:r>
            <a:endParaRPr lang="en-US" sz="4800" b="0" strike="noStrike" spc="-1" dirty="0">
              <a:solidFill>
                <a:schemeClr val="accent1"/>
              </a:solidFill>
              <a:latin typeface="Arial"/>
            </a:endParaRPr>
          </a:p>
        </p:txBody>
      </p:sp>
      <p:sp>
        <p:nvSpPr>
          <p:cNvPr id="456" name="CustomShape 3"/>
          <p:cNvSpPr/>
          <p:nvPr/>
        </p:nvSpPr>
        <p:spPr>
          <a:xfrm>
            <a:off x="2857186" y="2933680"/>
            <a:ext cx="3746864" cy="72393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indent="-227880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SzPct val="160000"/>
              <a:buFont typeface="Arial"/>
              <a:buChar char="•"/>
            </a:pPr>
            <a:r>
              <a:rPr lang="ru-RU" sz="2600" b="1" strike="noStrike" cap="all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ПЕРИФЕРИЧна</a:t>
            </a:r>
            <a:endParaRPr lang="en-US" sz="2600" b="1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Clr>
                <a:schemeClr val="tx1">
                  <a:lumMod val="75000"/>
                  <a:lumOff val="25000"/>
                </a:schemeClr>
              </a:buClr>
              <a:tabLst>
                <a:tab pos="0" algn="l"/>
              </a:tabLst>
            </a:pPr>
            <a:endParaRPr lang="ru-RU" sz="2600" b="0" strike="noStrike" cap="all" spc="-1" dirty="0">
              <a:solidFill>
                <a:srgbClr val="000000"/>
              </a:solidFill>
              <a:latin typeface="Calibri body"/>
            </a:endParaRPr>
          </a:p>
        </p:txBody>
      </p:sp>
      <p:sp>
        <p:nvSpPr>
          <p:cNvPr id="457" name="CustomShape 4"/>
          <p:cNvSpPr/>
          <p:nvPr/>
        </p:nvSpPr>
        <p:spPr>
          <a:xfrm rot="2721600">
            <a:off x="7687411" y="1662959"/>
            <a:ext cx="1003959" cy="94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solidFill>
              <a:srgbClr val="880A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US" dirty="0"/>
          </a:p>
        </p:txBody>
      </p:sp>
      <p:sp>
        <p:nvSpPr>
          <p:cNvPr id="458" name="CustomShape 5"/>
          <p:cNvSpPr/>
          <p:nvPr/>
        </p:nvSpPr>
        <p:spPr>
          <a:xfrm rot="7188600">
            <a:off x="4401646" y="1665950"/>
            <a:ext cx="953240" cy="94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solidFill>
              <a:srgbClr val="880A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9" name="CustomShape 6"/>
          <p:cNvSpPr/>
          <p:nvPr/>
        </p:nvSpPr>
        <p:spPr>
          <a:xfrm>
            <a:off x="7134960" y="2826170"/>
            <a:ext cx="4847040" cy="18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</a:pP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ЦЕНТРАЛЬНА</a:t>
            </a:r>
            <a:endParaRPr lang="en-US" sz="2600" b="1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0" name="CustomShape 7"/>
          <p:cNvSpPr/>
          <p:nvPr/>
        </p:nvSpPr>
        <p:spPr>
          <a:xfrm>
            <a:off x="7134960" y="3295646"/>
            <a:ext cx="4655796" cy="2306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400" spc="-1" dirty="0" err="1">
                <a:solidFill>
                  <a:srgbClr val="000000"/>
                </a:solidFill>
                <a:ea typeface="DejaVu Sans"/>
              </a:rPr>
              <a:t>внаслідок</a:t>
            </a:r>
            <a:r>
              <a:rPr lang="ru-RU" sz="2400" spc="-1" dirty="0">
                <a:solidFill>
                  <a:srgbClr val="000000"/>
                </a:solidFill>
                <a:ea typeface="DejaVu Sans"/>
              </a:rPr>
              <a:t> </a:t>
            </a:r>
            <a:r>
              <a:rPr lang="ru-RU" sz="2400" spc="-1" dirty="0" err="1">
                <a:solidFill>
                  <a:srgbClr val="000000"/>
                </a:solidFill>
                <a:ea typeface="DejaVu Sans"/>
              </a:rPr>
              <a:t>змін</a:t>
            </a:r>
            <a:r>
              <a:rPr lang="ru-RU" sz="2400" spc="-1" dirty="0">
                <a:solidFill>
                  <a:srgbClr val="000000"/>
                </a:solidFill>
                <a:ea typeface="DejaVu Sans"/>
              </a:rPr>
              <a:t> у </a:t>
            </a:r>
            <a:r>
              <a:rPr lang="ru-RU" sz="2400" spc="-1" dirty="0" err="1">
                <a:solidFill>
                  <a:srgbClr val="000000"/>
                </a:solidFill>
                <a:ea typeface="DejaVu Sans"/>
              </a:rPr>
              <a:t>серотонінергічних</a:t>
            </a:r>
            <a:r>
              <a:rPr lang="ru-RU" sz="2400" spc="-1" dirty="0">
                <a:solidFill>
                  <a:srgbClr val="000000"/>
                </a:solidFill>
                <a:ea typeface="DejaVu Sans"/>
              </a:rPr>
              <a:t> та </a:t>
            </a:r>
            <a:r>
              <a:rPr lang="ru-RU" sz="2400" spc="-1" dirty="0" err="1">
                <a:solidFill>
                  <a:srgbClr val="000000"/>
                </a:solidFill>
                <a:ea typeface="DejaVu Sans"/>
              </a:rPr>
              <a:t>кортикотропінових</a:t>
            </a:r>
            <a:r>
              <a:rPr lang="ru-RU" sz="2400" spc="-1" dirty="0">
                <a:solidFill>
                  <a:srgbClr val="000000"/>
                </a:solidFill>
                <a:ea typeface="DejaVu Sans"/>
              </a:rPr>
              <a:t> </a:t>
            </a:r>
            <a:r>
              <a:rPr lang="ru-RU" sz="2400" spc="-1" dirty="0" err="1">
                <a:solidFill>
                  <a:srgbClr val="000000"/>
                </a:solidFill>
                <a:ea typeface="DejaVu Sans"/>
              </a:rPr>
              <a:t>нейротрансмітерних</a:t>
            </a:r>
            <a:r>
              <a:rPr lang="ru-RU" sz="2400" spc="-1" dirty="0">
                <a:solidFill>
                  <a:srgbClr val="000000"/>
                </a:solidFill>
                <a:ea typeface="DejaVu Sans"/>
              </a:rPr>
              <a:t> системах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400" spc="-1" dirty="0">
                <a:solidFill>
                  <a:srgbClr val="000000"/>
                </a:solidFill>
                <a:ea typeface="DejaVu Sans"/>
              </a:rPr>
              <a:t>(</a:t>
            </a:r>
            <a:r>
              <a:rPr lang="ru-RU" sz="2400" spc="-1" dirty="0" err="1">
                <a:solidFill>
                  <a:srgbClr val="000000"/>
                </a:solidFill>
                <a:ea typeface="DejaVu Sans"/>
              </a:rPr>
              <a:t>порушення</a:t>
            </a:r>
            <a:r>
              <a:rPr lang="ru-RU" sz="2400" spc="-1" dirty="0">
                <a:solidFill>
                  <a:srgbClr val="000000"/>
                </a:solidFill>
                <a:ea typeface="DejaVu Sans"/>
              </a:rPr>
              <a:t> </a:t>
            </a:r>
            <a:r>
              <a:rPr lang="ru-RU" sz="2400" spc="-1" dirty="0" err="1">
                <a:solidFill>
                  <a:srgbClr val="000000"/>
                </a:solidFill>
                <a:ea typeface="DejaVu Sans"/>
              </a:rPr>
              <a:t>конентрації</a:t>
            </a:r>
            <a:r>
              <a:rPr lang="ru-RU" sz="2400" spc="-1" dirty="0">
                <a:solidFill>
                  <a:srgbClr val="000000"/>
                </a:solidFill>
                <a:ea typeface="DejaVu Sans"/>
              </a:rPr>
              <a:t>, </a:t>
            </a:r>
            <a:r>
              <a:rPr lang="ru-RU" sz="2400" spc="-1" dirty="0" err="1">
                <a:solidFill>
                  <a:srgbClr val="000000"/>
                </a:solidFill>
                <a:ea typeface="DejaVu Sans"/>
              </a:rPr>
              <a:t>погіршення</a:t>
            </a:r>
            <a:r>
              <a:rPr lang="ru-RU" sz="2400" spc="-1" dirty="0">
                <a:solidFill>
                  <a:srgbClr val="000000"/>
                </a:solidFill>
                <a:ea typeface="DejaVu Sans"/>
              </a:rPr>
              <a:t> </a:t>
            </a:r>
            <a:r>
              <a:rPr lang="ru-RU" sz="2400" spc="-1" dirty="0" err="1">
                <a:solidFill>
                  <a:srgbClr val="000000"/>
                </a:solidFill>
                <a:ea typeface="DejaVu Sans"/>
              </a:rPr>
              <a:t>пам'яті</a:t>
            </a:r>
            <a:r>
              <a:rPr lang="ru-RU" sz="2400" spc="-1" dirty="0">
                <a:solidFill>
                  <a:srgbClr val="000000"/>
                </a:solidFill>
                <a:ea typeface="DejaVu Sans"/>
              </a:rPr>
              <a:t> та </a:t>
            </a:r>
            <a:r>
              <a:rPr lang="ru-RU" sz="2400" spc="-1" dirty="0" err="1">
                <a:solidFill>
                  <a:srgbClr val="000000"/>
                </a:solidFill>
                <a:ea typeface="DejaVu Sans"/>
              </a:rPr>
              <a:t>ін</a:t>
            </a:r>
            <a:r>
              <a:rPr lang="ru-RU" sz="2400" spc="-1" dirty="0">
                <a:solidFill>
                  <a:srgbClr val="000000"/>
                </a:solidFill>
                <a:ea typeface="DejaVu Sans"/>
              </a:rPr>
              <a:t>.)</a:t>
            </a:r>
            <a:endParaRPr lang="en-US" sz="2400" b="0" strike="noStrike" spc="-1" dirty="0"/>
          </a:p>
        </p:txBody>
      </p:sp>
      <p:pic>
        <p:nvPicPr>
          <p:cNvPr id="461" name="Рисунок 3"/>
          <p:cNvPicPr/>
          <p:nvPr/>
        </p:nvPicPr>
        <p:blipFill>
          <a:blip r:embed="rId2"/>
          <a:stretch/>
        </p:blipFill>
        <p:spPr>
          <a:xfrm>
            <a:off x="707437" y="218228"/>
            <a:ext cx="1866240" cy="2456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488131-DF78-441A-9A40-ADE02E0A6E73}"/>
              </a:ext>
            </a:extLst>
          </p:cNvPr>
          <p:cNvSpPr/>
          <p:nvPr/>
        </p:nvSpPr>
        <p:spPr>
          <a:xfrm>
            <a:off x="3048430" y="3344403"/>
            <a:ext cx="38952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400" spc="-1" dirty="0" err="1">
                <a:solidFill>
                  <a:srgbClr val="000000"/>
                </a:solidFill>
                <a:ea typeface="DejaVu Sans"/>
              </a:rPr>
              <a:t>нейром'язовий</a:t>
            </a:r>
            <a:r>
              <a:rPr lang="ru-RU" sz="2400" spc="-1" dirty="0">
                <a:solidFill>
                  <a:srgbClr val="000000"/>
                </a:solidFill>
                <a:ea typeface="DejaVu Sans"/>
              </a:rPr>
              <a:t> генез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400" spc="-1" dirty="0" err="1">
                <a:solidFill>
                  <a:srgbClr val="000000"/>
                </a:solidFill>
                <a:ea typeface="DejaVu Sans"/>
              </a:rPr>
              <a:t>м'язова</a:t>
            </a:r>
            <a:r>
              <a:rPr lang="ru-RU" sz="2400" spc="-1" dirty="0">
                <a:solidFill>
                  <a:srgbClr val="000000"/>
                </a:solidFill>
                <a:ea typeface="DejaVu Sans"/>
              </a:rPr>
              <a:t> </a:t>
            </a:r>
            <a:r>
              <a:rPr lang="ru-RU" sz="2400" spc="-1" dirty="0" err="1">
                <a:solidFill>
                  <a:srgbClr val="000000"/>
                </a:solidFill>
                <a:ea typeface="DejaVu Sans"/>
              </a:rPr>
              <a:t>слабкість</a:t>
            </a:r>
            <a:endParaRPr lang="en-US" sz="2400" spc="-1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Picture 4"/>
          <p:cNvPicPr/>
          <p:nvPr/>
        </p:nvPicPr>
        <p:blipFill>
          <a:blip r:embed="rId2"/>
          <a:srcRect l="8420"/>
          <a:stretch/>
        </p:blipFill>
        <p:spPr>
          <a:xfrm>
            <a:off x="2401901" y="1491983"/>
            <a:ext cx="8741228" cy="5019952"/>
          </a:xfrm>
          <a:prstGeom prst="rect">
            <a:avLst/>
          </a:prstGeom>
          <a:ln w="0">
            <a:noFill/>
          </a:ln>
        </p:spPr>
      </p:pic>
      <p:sp>
        <p:nvSpPr>
          <p:cNvPr id="463" name="CustomShape 1"/>
          <p:cNvSpPr/>
          <p:nvPr/>
        </p:nvSpPr>
        <p:spPr>
          <a:xfrm>
            <a:off x="911606" y="2070628"/>
            <a:ext cx="2408692" cy="5217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800" b="1" strike="noStrike" spc="-1" dirty="0">
                <a:solidFill>
                  <a:srgbClr val="000000"/>
                </a:solidFill>
                <a:ea typeface="DejaVu Sans"/>
              </a:rPr>
              <a:t>ХОЛЕСТАЗ</a:t>
            </a:r>
            <a:endParaRPr lang="en-US" sz="2800" b="1" strike="noStrike" spc="-1" dirty="0"/>
          </a:p>
        </p:txBody>
      </p:sp>
      <p:sp>
        <p:nvSpPr>
          <p:cNvPr id="6" name="CustomShape 1">
            <a:extLst>
              <a:ext uri="{FF2B5EF4-FFF2-40B4-BE49-F238E27FC236}">
                <a16:creationId xmlns:a16="http://schemas.microsoft.com/office/drawing/2014/main" id="{9D431938-8604-4AF1-A1D9-A13D5647FAB6}"/>
              </a:ext>
            </a:extLst>
          </p:cNvPr>
          <p:cNvSpPr/>
          <p:nvPr/>
        </p:nvSpPr>
        <p:spPr>
          <a:xfrm>
            <a:off x="530606" y="228223"/>
            <a:ext cx="10831415" cy="62948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ПАТОГЕНЕЗ ВТОМИ</a:t>
            </a:r>
            <a:endParaRPr lang="en-US" sz="3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2DC71716-654A-4E42-B1FE-ED0EDC8FCE6A}"/>
              </a:ext>
            </a:extLst>
          </p:cNvPr>
          <p:cNvSpPr/>
          <p:nvPr/>
        </p:nvSpPr>
        <p:spPr>
          <a:xfrm>
            <a:off x="231672" y="202630"/>
            <a:ext cx="5864328" cy="8110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600" b="1" cap="all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 чем Вы связываете </a:t>
            </a:r>
          </a:p>
          <a:p>
            <a:pPr algn="ctr">
              <a:lnSpc>
                <a:spcPct val="90000"/>
              </a:lnSpc>
            </a:pPr>
            <a:r>
              <a:rPr lang="ru-RU" sz="2600" b="1" cap="all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жалобу на усталость?</a:t>
            </a:r>
            <a:endParaRPr lang="en-US" sz="26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3" name="Chart 6">
            <a:extLst>
              <a:ext uri="{FF2B5EF4-FFF2-40B4-BE49-F238E27FC236}">
                <a16:creationId xmlns:a16="http://schemas.microsoft.com/office/drawing/2014/main" id="{8F88E1E9-01A9-BF4C-842D-28FC4DD641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9602139"/>
              </p:ext>
            </p:extLst>
          </p:nvPr>
        </p:nvGraphicFramePr>
        <p:xfrm>
          <a:off x="524051" y="1250575"/>
          <a:ext cx="5279570" cy="2843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stomShape 1">
            <a:extLst>
              <a:ext uri="{FF2B5EF4-FFF2-40B4-BE49-F238E27FC236}">
                <a16:creationId xmlns:a16="http://schemas.microsoft.com/office/drawing/2014/main" id="{A9EA178B-C2C1-3944-A504-75A02E13AD66}"/>
              </a:ext>
            </a:extLst>
          </p:cNvPr>
          <p:cNvSpPr/>
          <p:nvPr/>
        </p:nvSpPr>
        <p:spPr>
          <a:xfrm>
            <a:off x="6294373" y="202630"/>
            <a:ext cx="5690666" cy="8110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600" b="1" cap="all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сколько ваших пациентов </a:t>
            </a:r>
          </a:p>
          <a:p>
            <a:pPr algn="ctr">
              <a:lnSpc>
                <a:spcPct val="90000"/>
              </a:lnSpc>
            </a:pPr>
            <a:r>
              <a:rPr lang="ru-RU" sz="2600" b="1" cap="all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жалуются на усталость?</a:t>
            </a:r>
            <a:endParaRPr lang="en-US" sz="26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5" name="Chart 6">
            <a:extLst>
              <a:ext uri="{FF2B5EF4-FFF2-40B4-BE49-F238E27FC236}">
                <a16:creationId xmlns:a16="http://schemas.microsoft.com/office/drawing/2014/main" id="{C2E1E08D-45C1-D543-9239-EA25E34206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4218177"/>
              </p:ext>
            </p:extLst>
          </p:nvPr>
        </p:nvGraphicFramePr>
        <p:xfrm>
          <a:off x="6629400" y="1250575"/>
          <a:ext cx="4921623" cy="2843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41739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5" name="Chart 6"/>
          <p:cNvGraphicFramePr/>
          <p:nvPr>
            <p:extLst>
              <p:ext uri="{D42A27DB-BD31-4B8C-83A1-F6EECF244321}">
                <p14:modId xmlns:p14="http://schemas.microsoft.com/office/powerpoint/2010/main" val="2291262699"/>
              </p:ext>
            </p:extLst>
          </p:nvPr>
        </p:nvGraphicFramePr>
        <p:xfrm>
          <a:off x="1556657" y="1534886"/>
          <a:ext cx="9285514" cy="4533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76" name="CustomShape 2"/>
          <p:cNvSpPr/>
          <p:nvPr/>
        </p:nvSpPr>
        <p:spPr>
          <a:xfrm>
            <a:off x="433020" y="6073697"/>
            <a:ext cx="1132596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8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body"/>
                <a:ea typeface="DejaVu Sans"/>
              </a:rPr>
              <a:t>Данные опроса 658 терапевтов стран СНГ (Казахстан, Узбекистан, Туркменистан, Украина, Беларусь)</a:t>
            </a:r>
            <a:endParaRPr lang="en-US" sz="1800" b="1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alibri body"/>
            </a:endParaRPr>
          </a:p>
        </p:txBody>
      </p:sp>
      <p:sp>
        <p:nvSpPr>
          <p:cNvPr id="5" name="CustomShape 1">
            <a:extLst>
              <a:ext uri="{FF2B5EF4-FFF2-40B4-BE49-F238E27FC236}">
                <a16:creationId xmlns:a16="http://schemas.microsoft.com/office/drawing/2014/main" id="{E178ACE2-B496-4F77-8A78-05039D1FBA50}"/>
              </a:ext>
            </a:extLst>
          </p:cNvPr>
          <p:cNvSpPr/>
          <p:nvPr/>
        </p:nvSpPr>
        <p:spPr>
          <a:xfrm>
            <a:off x="620216" y="245442"/>
            <a:ext cx="10951567" cy="1088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500" b="1" cap="all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Ваши рекомендации пациенту с усталостью?</a:t>
            </a:r>
            <a:endParaRPr lang="en-US" sz="3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A0F02C-D5EE-4086-9537-3F97A315E24D}"/>
              </a:ext>
            </a:extLst>
          </p:cNvPr>
          <p:cNvSpPr/>
          <p:nvPr/>
        </p:nvSpPr>
        <p:spPr>
          <a:xfrm>
            <a:off x="521976" y="6438017"/>
            <a:ext cx="3266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b="1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body"/>
                <a:ea typeface="DejaVu Sans"/>
              </a:rPr>
              <a:t>* терапевты, гастроэнтерологи</a:t>
            </a:r>
            <a:endParaRPr lang="en-US" b="1" spc="-1" dirty="0">
              <a:solidFill>
                <a:schemeClr val="tx1">
                  <a:lumMod val="65000"/>
                  <a:lumOff val="35000"/>
                </a:schemeClr>
              </a:solidFill>
              <a:latin typeface="Calibri body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CustomShape 1"/>
          <p:cNvSpPr/>
          <p:nvPr/>
        </p:nvSpPr>
        <p:spPr>
          <a:xfrm>
            <a:off x="1391400" y="1121229"/>
            <a:ext cx="9900377" cy="242998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3200" b="0" strike="noStrike" spc="-1" dirty="0">
              <a:latin typeface="Calibri body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8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Для оценки усталости у пациентов с заболеваниями печени применяются:</a:t>
            </a:r>
            <a:endParaRPr lang="en-US" sz="2800" b="0" strike="noStrike" spc="-1" dirty="0">
              <a:solidFill>
                <a:schemeClr val="tx1">
                  <a:lumMod val="65000"/>
                  <a:lumOff val="35000"/>
                </a:schemeClr>
              </a:solidFill>
              <a:ea typeface="DejaVu Sans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32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3200" b="0" strike="noStrike" spc="-1" dirty="0">
              <a:latin typeface="Arial"/>
            </a:endParaRPr>
          </a:p>
        </p:txBody>
      </p:sp>
      <p:sp>
        <p:nvSpPr>
          <p:cNvPr id="479" name="CustomShape 2"/>
          <p:cNvSpPr/>
          <p:nvPr/>
        </p:nvSpPr>
        <p:spPr>
          <a:xfrm>
            <a:off x="1391400" y="2848706"/>
            <a:ext cx="10730520" cy="31994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tabLst>
                <a:tab pos="0" algn="l"/>
              </a:tabLst>
            </a:pP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Шкала оценки тяжести усталости (</a:t>
            </a:r>
            <a:r>
              <a:rPr lang="en-US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Fatigue Severity Score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)</a:t>
            </a:r>
            <a:endParaRPr lang="en-US" sz="26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tabLst>
                <a:tab pos="0" algn="l"/>
              </a:tabLst>
            </a:pP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Визуально-аналоговая</a:t>
            </a:r>
            <a:r>
              <a:rPr lang="ru-RU" sz="32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шкала усталости</a:t>
            </a:r>
            <a:endParaRPr lang="en-US" sz="32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tabLst>
                <a:tab pos="0" algn="l"/>
              </a:tabLst>
            </a:pP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Шкала оценки усталости</a:t>
            </a:r>
            <a:r>
              <a:rPr lang="en-US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(</a:t>
            </a:r>
            <a:r>
              <a:rPr lang="en-US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Fatigue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</a:t>
            </a:r>
            <a:r>
              <a:rPr lang="en-US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Assessment</a:t>
            </a: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</a:t>
            </a:r>
            <a:r>
              <a:rPr lang="en-US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Scale)</a:t>
            </a:r>
            <a:endParaRPr lang="en-US" sz="26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tabLst>
                <a:tab pos="0" algn="l"/>
              </a:tabLst>
            </a:pP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Шкала субъективной оценки усталости </a:t>
            </a:r>
            <a:br>
              <a:rPr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(</a:t>
            </a:r>
            <a:r>
              <a:rPr lang="en-US" sz="26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Multidimensional Fatigue Inventory</a:t>
            </a:r>
            <a:r>
              <a:rPr lang="en-US" sz="32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)</a:t>
            </a:r>
            <a:endParaRPr lang="en-US" sz="3200" b="0" strike="noStrike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1" name="CustomShape 4"/>
          <p:cNvSpPr/>
          <p:nvPr/>
        </p:nvSpPr>
        <p:spPr>
          <a:xfrm>
            <a:off x="237069" y="6298835"/>
            <a:ext cx="7599600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800" b="0" strike="noStrike" spc="-1" dirty="0">
                <a:solidFill>
                  <a:srgbClr val="000000"/>
                </a:solidFill>
                <a:latin typeface="Calibri body"/>
                <a:ea typeface="DejaVu Sans"/>
              </a:rPr>
              <a:t>1.</a:t>
            </a:r>
            <a:r>
              <a:rPr lang="en-US" sz="800" b="0" strike="noStrike" spc="-1" dirty="0">
                <a:solidFill>
                  <a:srgbClr val="000000"/>
                </a:solidFill>
                <a:latin typeface="Calibri body"/>
                <a:ea typeface="DejaVu Sans"/>
              </a:rPr>
              <a:t>Rossi D, </a:t>
            </a:r>
            <a:r>
              <a:rPr lang="sv-SE" sz="800" b="0" strike="noStrike" spc="-1" dirty="0">
                <a:solidFill>
                  <a:srgbClr val="000000"/>
                </a:solidFill>
                <a:latin typeface="Calibri body"/>
                <a:ea typeface="DejaVu Sans"/>
              </a:rPr>
              <a:t> Arq Gastroenterol • 2017. v. 54 </a:t>
            </a:r>
            <a:endParaRPr lang="en-US" sz="800" b="0" strike="noStrike" spc="-1" dirty="0">
              <a:latin typeface="Calibri body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800" b="0" strike="noStrike" spc="-1" dirty="0">
                <a:solidFill>
                  <a:srgbClr val="000000"/>
                </a:solidFill>
                <a:latin typeface="Calibri body"/>
                <a:ea typeface="DejaVu Sans"/>
              </a:rPr>
              <a:t>2. Бикбулатова Л. Ф. И соавт. Медицинский вестник Башкортостана. – 2012. – Т. 7. – №. 1.</a:t>
            </a:r>
            <a:endParaRPr lang="en-US" sz="800" b="0" strike="noStrike" spc="-1" dirty="0">
              <a:latin typeface="Calibri body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383174EE-CF40-4D1E-9F18-6B757078D1A5}"/>
              </a:ext>
            </a:extLst>
          </p:cNvPr>
          <p:cNvSpPr/>
          <p:nvPr/>
        </p:nvSpPr>
        <p:spPr>
          <a:xfrm>
            <a:off x="609599" y="210434"/>
            <a:ext cx="11179629" cy="11988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КОЛИЧЕСТВЕННАЯ ОЦЕНКА ПАТОЛОГИЧЕСКОЙ УСТАЛОСТИ</a:t>
            </a:r>
            <a:endParaRPr lang="en-US" sz="3500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CustomShape 3"/>
          <p:cNvSpPr/>
          <p:nvPr/>
        </p:nvSpPr>
        <p:spPr>
          <a:xfrm>
            <a:off x="363341" y="6448217"/>
            <a:ext cx="6487886" cy="2139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800" b="0" strike="noStrike" spc="-1" dirty="0">
                <a:solidFill>
                  <a:srgbClr val="000000"/>
                </a:solidFill>
                <a:latin typeface="Calibri body"/>
                <a:ea typeface="DejaVu Sans"/>
              </a:rPr>
              <a:t>Krupp LB, Soefer MH, Pollina DA, Smiroldo J, Coyle PK. Fatigue measures for clinical trials in multiple sclerosis. Neurology. 1998;5:S38.</a:t>
            </a:r>
            <a:endParaRPr lang="en-US" sz="800" b="0" strike="noStrike" spc="-1" dirty="0">
              <a:latin typeface="Calibri body"/>
            </a:endParaRPr>
          </a:p>
        </p:txBody>
      </p:sp>
      <p:sp>
        <p:nvSpPr>
          <p:cNvPr id="8" name="CustomShape 1">
            <a:extLst>
              <a:ext uri="{FF2B5EF4-FFF2-40B4-BE49-F238E27FC236}">
                <a16:creationId xmlns:a16="http://schemas.microsoft.com/office/drawing/2014/main" id="{061229CD-DE8A-4D27-B098-568F5B1EABF2}"/>
              </a:ext>
            </a:extLst>
          </p:cNvPr>
          <p:cNvSpPr/>
          <p:nvPr/>
        </p:nvSpPr>
        <p:spPr>
          <a:xfrm>
            <a:off x="363342" y="302788"/>
            <a:ext cx="11465316" cy="11988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ВИЗУАЛЬНО – АНАЛОГОВАЯ ШКАЛА ОЦЕНКИ УСТАЛОСТИ</a:t>
            </a:r>
            <a:endParaRPr lang="en-US" sz="3500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2027EC-CAC3-49FC-9445-0046359EF950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559284" y="2602966"/>
            <a:ext cx="2641115" cy="103796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500" b="1" dirty="0"/>
              <a:t>Энергичный</a:t>
            </a:r>
          </a:p>
          <a:p>
            <a:pPr marL="0" indent="0">
              <a:buNone/>
            </a:pPr>
            <a:endParaRPr lang="ru-RU" sz="3500" b="1" dirty="0"/>
          </a:p>
          <a:p>
            <a:pPr marL="0" indent="0">
              <a:buNone/>
            </a:pPr>
            <a:r>
              <a:rPr lang="ru-RU" sz="3200" dirty="0"/>
              <a:t>отсутствие усталости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D59966-9872-4863-B072-21D920805DF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1611085" y="4806144"/>
            <a:ext cx="2483930" cy="6270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500" dirty="0"/>
              <a:t>Легкая утомляемость</a:t>
            </a:r>
            <a:endParaRPr lang="en-US" sz="25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CE201DA-DD9B-494D-AB4D-1F01958C19A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9492344" y="2344086"/>
            <a:ext cx="2536370" cy="11988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000" b="1" dirty="0"/>
              <a:t>Усталость</a:t>
            </a:r>
          </a:p>
          <a:p>
            <a:pPr marL="0" indent="0">
              <a:buNone/>
            </a:pPr>
            <a:endParaRPr lang="ru-RU" sz="3000" b="1" dirty="0"/>
          </a:p>
          <a:p>
            <a:pPr marL="0" indent="0">
              <a:buNone/>
            </a:pPr>
            <a:r>
              <a:rPr lang="ru-RU" sz="3200" dirty="0"/>
              <a:t>выраженная усталость</a:t>
            </a:r>
            <a:endParaRPr lang="en-US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C5D9BA4-195F-4C34-B05C-B259547226E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363341" y="4892423"/>
            <a:ext cx="1117115" cy="4544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500" dirty="0"/>
              <a:t>Нет</a:t>
            </a:r>
            <a:endParaRPr lang="en-US" sz="25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F54C015-558F-4F58-A793-B9000358BA4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95801" y="4850908"/>
            <a:ext cx="2935286" cy="7176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500" dirty="0"/>
              <a:t>Умеренная усталость</a:t>
            </a:r>
            <a:endParaRPr lang="en-US" sz="25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C155866-D694-4D61-9D23-C5EC99771CE7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9077177" y="4868659"/>
            <a:ext cx="2376943" cy="71763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500" dirty="0"/>
              <a:t>Сильная</a:t>
            </a:r>
            <a:r>
              <a:rPr lang="ru-RU" dirty="0"/>
              <a:t> </a:t>
            </a:r>
            <a:r>
              <a:rPr lang="ru-RU" sz="2500" dirty="0"/>
              <a:t>усталость</a:t>
            </a:r>
            <a:endParaRPr lang="en-US" sz="25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734C56C-8D2F-498C-8F8A-DCB94E5AA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341" y="3645718"/>
            <a:ext cx="11665372" cy="1024253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Picture 7"/>
          <p:cNvPicPr/>
          <p:nvPr/>
        </p:nvPicPr>
        <p:blipFill>
          <a:blip r:embed="rId3"/>
          <a:srcRect l="2973"/>
          <a:stretch/>
        </p:blipFill>
        <p:spPr>
          <a:xfrm>
            <a:off x="990422" y="1565609"/>
            <a:ext cx="5246901" cy="4380238"/>
          </a:xfrm>
          <a:prstGeom prst="rect">
            <a:avLst/>
          </a:prstGeom>
          <a:ln w="0">
            <a:noFill/>
          </a:ln>
        </p:spPr>
      </p:pic>
      <p:sp>
        <p:nvSpPr>
          <p:cNvPr id="491" name="CustomShape 3"/>
          <p:cNvSpPr/>
          <p:nvPr/>
        </p:nvSpPr>
        <p:spPr>
          <a:xfrm>
            <a:off x="6675975" y="1988673"/>
            <a:ext cx="4676386" cy="3534111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2" name="CustomShape 4"/>
          <p:cNvSpPr/>
          <p:nvPr/>
        </p:nvSpPr>
        <p:spPr>
          <a:xfrm>
            <a:off x="6675975" y="3755728"/>
            <a:ext cx="4676386" cy="9526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800" b="1" strike="noStrike" spc="-1" dirty="0">
                <a:solidFill>
                  <a:schemeClr val="accent1"/>
                </a:solidFill>
                <a:ea typeface="DejaVu Sans"/>
              </a:rPr>
              <a:t>синдром патологической</a:t>
            </a:r>
            <a:endParaRPr lang="en-US" sz="2800" b="1" strike="noStrike" spc="-1" dirty="0">
              <a:solidFill>
                <a:schemeClr val="accent1"/>
              </a:solidFill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800" b="1" strike="noStrike" spc="-1" dirty="0">
                <a:solidFill>
                  <a:schemeClr val="accent1"/>
                </a:solidFill>
                <a:ea typeface="DejaVu Sans"/>
              </a:rPr>
              <a:t> усталости </a:t>
            </a:r>
            <a:endParaRPr lang="en-US" sz="2800" b="1" strike="noStrike" spc="-1" dirty="0">
              <a:solidFill>
                <a:schemeClr val="accent1"/>
              </a:solidFill>
            </a:endParaRPr>
          </a:p>
        </p:txBody>
      </p:sp>
      <p:sp>
        <p:nvSpPr>
          <p:cNvPr id="493" name="CustomShape 5"/>
          <p:cNvSpPr/>
          <p:nvPr/>
        </p:nvSpPr>
        <p:spPr>
          <a:xfrm>
            <a:off x="7480928" y="2611151"/>
            <a:ext cx="3066480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1" strike="noStrike" spc="-1" dirty="0">
                <a:solidFill>
                  <a:schemeClr val="accent1"/>
                </a:solidFill>
                <a:ea typeface="DejaVu Sans"/>
              </a:rPr>
              <a:t>≥22 балов</a:t>
            </a:r>
            <a:endParaRPr lang="en-US" sz="3600" b="1" strike="noStrike" spc="-1" dirty="0">
              <a:solidFill>
                <a:schemeClr val="accent1"/>
              </a:solidFill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3600" b="0" strike="noStrike" spc="-1" dirty="0"/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3600" b="1" spc="-1" dirty="0">
              <a:solidFill>
                <a:schemeClr val="accent1"/>
              </a:solidFill>
              <a:latin typeface="Calibri body"/>
            </a:endParaRPr>
          </a:p>
        </p:txBody>
      </p:sp>
      <p:sp>
        <p:nvSpPr>
          <p:cNvPr id="494" name="CustomShape 6"/>
          <p:cNvSpPr/>
          <p:nvPr/>
        </p:nvSpPr>
        <p:spPr>
          <a:xfrm>
            <a:off x="106200" y="6160320"/>
            <a:ext cx="1043604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12600" indent="126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en-US" sz="8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body"/>
                <a:ea typeface="DejaVu Sans"/>
              </a:rPr>
              <a:t>Michielsen H. J. et al. Examination of the Dimensionality of Fatigue: The Construction of the Fatigue Assessment Scale (FAS) //European Journal of Psychological Assessment. – 2004. – Т. 20. – №. 1. – С. 39. </a:t>
            </a:r>
            <a:endParaRPr lang="en-US" sz="800" b="1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alibri body"/>
            </a:endParaRPr>
          </a:p>
          <a:p>
            <a:pPr marL="12600" indent="126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8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body"/>
                <a:ea typeface="DejaVu Sans"/>
              </a:rPr>
              <a:t>Бикбулатова Л. Ф., Кутлубаев М. А., Ахмадеева Л. Р. Шкала оценки усталости (перевод на русский язык), адаптация и оценка психометрических свойств в стационарах клиник неврологии и терапии //Медицинский вестник Башкортостана. – 2012. – Т. 7. – №. 1.</a:t>
            </a:r>
            <a:endParaRPr lang="en-US" sz="800" b="1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alibri body"/>
            </a:endParaRPr>
          </a:p>
        </p:txBody>
      </p:sp>
      <p:sp>
        <p:nvSpPr>
          <p:cNvPr id="10" name="CustomShape 1">
            <a:extLst>
              <a:ext uri="{FF2B5EF4-FFF2-40B4-BE49-F238E27FC236}">
                <a16:creationId xmlns:a16="http://schemas.microsoft.com/office/drawing/2014/main" id="{E7502505-5322-49A3-A256-18647DE189D9}"/>
              </a:ext>
            </a:extLst>
          </p:cNvPr>
          <p:cNvSpPr/>
          <p:nvPr/>
        </p:nvSpPr>
        <p:spPr>
          <a:xfrm>
            <a:off x="413669" y="183040"/>
            <a:ext cx="11410885" cy="11680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500" b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ШКАЛА ОЦЕНКИ УСТАЛОСТИ</a:t>
            </a:r>
            <a:endParaRPr lang="en-US" sz="3500" b="1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3500" i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Fatigue</a:t>
            </a:r>
            <a:r>
              <a:rPr lang="ru-RU" sz="3500" i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</a:t>
            </a:r>
            <a:r>
              <a:rPr lang="en-US" sz="3500" i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Assessment</a:t>
            </a:r>
            <a:r>
              <a:rPr lang="ru-RU" sz="3500" i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 </a:t>
            </a:r>
            <a:r>
              <a:rPr lang="en-US" sz="3500" i="1" spc="-1" dirty="0">
                <a:solidFill>
                  <a:schemeClr val="tx1">
                    <a:lumMod val="65000"/>
                    <a:lumOff val="35000"/>
                  </a:schemeClr>
                </a:solidFill>
                <a:ea typeface="DejaVu Sans"/>
              </a:rPr>
              <a:t>Scale</a:t>
            </a:r>
            <a:endParaRPr lang="en-US" sz="3500" spc="-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3A86E1-9B86-AE48-910F-852274D6CF92}"/>
              </a:ext>
            </a:extLst>
          </p:cNvPr>
          <p:cNvSpPr txBox="1"/>
          <p:nvPr/>
        </p:nvSpPr>
        <p:spPr>
          <a:xfrm>
            <a:off x="1133856" y="1680757"/>
            <a:ext cx="10119360" cy="3648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 50%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рак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відчувають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одну з форм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психологічного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розладу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ea typeface="Calibri" panose="020F0502020204030204" pitchFamily="34" charset="0"/>
                <a:cs typeface="Times New Roman" panose="02020603050405020304" pitchFamily="18" charset="0"/>
              </a:rPr>
              <a:t>Стан </a:t>
            </a:r>
            <a:r>
              <a:rPr lang="ru-RU" sz="2600" dirty="0" err="1"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станніх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варіювати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тривоги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депресії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психотичних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станів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раніше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виявленими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психічними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розладами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діагностують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рак.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проходить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складніше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їм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потрібно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тісний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зв'язок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психіатричної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командою.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38C40BB9-5B7F-9F4D-8904-BBADC6F00A3D}"/>
              </a:ext>
            </a:extLst>
          </p:cNvPr>
          <p:cNvSpPr/>
          <p:nvPr/>
        </p:nvSpPr>
        <p:spPr>
          <a:xfrm>
            <a:off x="1133856" y="302788"/>
            <a:ext cx="9899904" cy="65436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ПСИХІЧНІ РОЗЛАДИ І ДЕЛІРІЙ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249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734F32-9436-6244-BC5D-4D64D599C118}"/>
              </a:ext>
            </a:extLst>
          </p:cNvPr>
          <p:cNvSpPr txBox="1"/>
          <p:nvPr/>
        </p:nvSpPr>
        <p:spPr>
          <a:xfrm>
            <a:off x="1085088" y="676706"/>
            <a:ext cx="9875520" cy="488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Розлад</a:t>
            </a: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адаптації</a:t>
            </a:r>
            <a:r>
              <a:rPr lang="ru-UA" sz="26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спостерігатися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значного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стресу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виявлятися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поганим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настроєм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тривогою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зміною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емоцій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поведінки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порушенням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пристосування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зміни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обставин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Як правило,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розлади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адаптації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проходять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шести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місяців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ліквідації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стресу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6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ікування</a:t>
            </a: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псіхолога</a:t>
            </a: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UA" sz="26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епресія</a:t>
            </a:r>
            <a:r>
              <a:rPr lang="ru-UA" sz="26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повинна бути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запідозрена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коли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ангедонія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нездатність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отримати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задоволення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почуття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марності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надмірної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провини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погана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концентрація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роздуми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самогубство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UA" sz="2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Біологічними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симптомами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депресії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втрата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ваги,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поганий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сон,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нестача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енергії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зниження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лібідо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UA" sz="2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егативний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вплив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результати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раку, тому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важлива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своєчасна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діагностика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лікування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6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ікування</a:t>
            </a: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психіатра</a:t>
            </a:r>
            <a:r>
              <a:rPr lang="ru-RU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24186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C5BA03-676C-A740-AD78-D29B73921FA7}"/>
              </a:ext>
            </a:extLst>
          </p:cNvPr>
          <p:cNvSpPr txBox="1"/>
          <p:nvPr/>
        </p:nvSpPr>
        <p:spPr>
          <a:xfrm>
            <a:off x="1146048" y="1654895"/>
            <a:ext cx="9899904" cy="3781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Деменція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делірій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пухлина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Інфекція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Метаболічні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розлади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електролітні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порушення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гіпотиреоз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дефіцит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В12 /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фолієвої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кислоти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анемія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Препарати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тамоксифен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седативні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засоби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кортикостероїди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цитостатики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блеоміцин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вінкристин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вінбластин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інтерферон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інтерлейкін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андрогенна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депріваційна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84A1009E-D142-174C-8FCD-581DAA8EDE80}"/>
              </a:ext>
            </a:extLst>
          </p:cNvPr>
          <p:cNvSpPr/>
          <p:nvPr/>
        </p:nvSpPr>
        <p:spPr>
          <a:xfrm>
            <a:off x="1146048" y="327172"/>
            <a:ext cx="9899904" cy="78324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Непсихолог</a:t>
            </a:r>
            <a:r>
              <a:rPr lang="uk-UA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ічні</a:t>
            </a:r>
            <a:r>
              <a:rPr lang="uk-UA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причини </a:t>
            </a:r>
            <a:r>
              <a:rPr lang="ru-RU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депресії</a:t>
            </a:r>
            <a:endParaRPr lang="ru-UA" sz="4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406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DD77F4-9C82-E64E-96D4-36EF2B6C15C1}"/>
              </a:ext>
            </a:extLst>
          </p:cNvPr>
          <p:cNvSpPr txBox="1"/>
          <p:nvPr/>
        </p:nvSpPr>
        <p:spPr>
          <a:xfrm>
            <a:off x="1146048" y="1621853"/>
            <a:ext cx="9899904" cy="231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При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важкій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депресії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завжди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повинна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проводитися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Необхідно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враховувати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взаємодію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ліків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(особливо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між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антидепресантами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хіміотерапією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Психологічна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найбільш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часто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включає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підтримуючу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когнітивно-поведінкову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7FC782A7-D251-E146-BB6C-BB10E2EE6E4B}"/>
              </a:ext>
            </a:extLst>
          </p:cNvPr>
          <p:cNvSpPr/>
          <p:nvPr/>
        </p:nvSpPr>
        <p:spPr>
          <a:xfrm>
            <a:off x="1146048" y="327172"/>
            <a:ext cx="9899904" cy="7796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ікування</a:t>
            </a:r>
            <a:r>
              <a:rPr lang="ru-RU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депресії</a:t>
            </a:r>
            <a:endParaRPr lang="ru-UA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814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7A27FB-6B67-594C-BEC9-CFB9C2D79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09330" y="3176868"/>
            <a:ext cx="4527175" cy="33953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1CD478-837F-3048-A4BA-8A21668ECE8A}"/>
              </a:ext>
            </a:extLst>
          </p:cNvPr>
          <p:cNvSpPr txBox="1"/>
          <p:nvPr/>
        </p:nvSpPr>
        <p:spPr>
          <a:xfrm>
            <a:off x="818029" y="963052"/>
            <a:ext cx="10555941" cy="3806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самогубств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серед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рак в 2 рази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вище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серед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загального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населення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Підвищений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ризик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самогубства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людей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депресією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недооціненим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Причинами думок про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самогубство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найчастіше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хвороба,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корелює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психопатологією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                                           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втрата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контролю,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тривожність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деліріум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Фактори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ризику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суїциду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  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депресія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біль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                                            </a:t>
            </a:r>
            <a:r>
              <a:rPr lang="ru-RU" sz="2600" dirty="0" err="1">
                <a:ea typeface="Calibri" panose="020F0502020204030204" pitchFamily="34" charset="0"/>
                <a:cs typeface="Times New Roman" panose="02020603050405020304" pitchFamily="18" charset="0"/>
              </a:rPr>
              <a:t>втрата</a:t>
            </a:r>
            <a:r>
              <a:rPr lang="ru-RU" sz="2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a typeface="Calibri" panose="020F0502020204030204" pitchFamily="34" charset="0"/>
                <a:cs typeface="Times New Roman" panose="02020603050405020304" pitchFamily="18" charset="0"/>
              </a:rPr>
              <a:t>надії</a:t>
            </a:r>
            <a:r>
              <a:rPr lang="ru-RU" sz="26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ea typeface="Calibri" panose="020F0502020204030204" pitchFamily="34" charset="0"/>
                <a:cs typeface="Times New Roman" panose="02020603050405020304" pitchFamily="18" charset="0"/>
              </a:rPr>
              <a:t>соціальну</a:t>
            </a:r>
            <a:r>
              <a:rPr lang="ru-RU" sz="2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ізоляцію</a:t>
            </a:r>
            <a:r>
              <a:rPr lang="ru-RU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72763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93593C-A9C8-A044-AE32-67B67F0E8504}"/>
              </a:ext>
            </a:extLst>
          </p:cNvPr>
          <p:cNvSpPr txBox="1"/>
          <p:nvPr/>
        </p:nvSpPr>
        <p:spPr>
          <a:xfrm>
            <a:off x="1146048" y="1326743"/>
            <a:ext cx="9899904" cy="5124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Делірій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розвивається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85%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термінальним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раком,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супроводжується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дістрессом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членів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сімей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зазвичай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пов'язаний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поганим прогнозом.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50%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делірій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оборотним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створює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складності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діагностики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делірії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відбувається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різке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порушення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уваги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розуміння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приводить до </a:t>
            </a: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порушення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свідомості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дезорієнтації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летаргії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Ступінь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дезорієнтації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бути легкою,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помірною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сильною,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різко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обмежує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самообслуговування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потенційно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небезпечною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дезорієнтації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знає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де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знаходиться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рік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місяць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сезон. 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важких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випадках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мова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незрозуміла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випадкова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артикульовано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оклична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але без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розмовного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обміну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D4D4BD27-47B5-064B-807D-2731C6B5DAC7}"/>
              </a:ext>
            </a:extLst>
          </p:cNvPr>
          <p:cNvSpPr/>
          <p:nvPr/>
        </p:nvSpPr>
        <p:spPr>
          <a:xfrm>
            <a:off x="1146048" y="327172"/>
            <a:ext cx="9899904" cy="7796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Делірій</a:t>
            </a:r>
            <a:endParaRPr lang="ru-UA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247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A1EDCC-545E-5149-AA8F-EDE62AEFEDBF}"/>
              </a:ext>
            </a:extLst>
          </p:cNvPr>
          <p:cNvSpPr txBox="1"/>
          <p:nvPr/>
        </p:nvSpPr>
        <p:spPr>
          <a:xfrm>
            <a:off x="1146048" y="2102099"/>
            <a:ext cx="9899904" cy="2651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Існує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велика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провокуючих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чинників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викликати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сплутаність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свідомості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делірій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літніх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онкологічних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крім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пухлинного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процесу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такими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множинні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супутні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соматичні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захворювання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полипрагмазия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недавня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серйозна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операція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деменція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депресія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інші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психічні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захворювання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Делірій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часто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розвивається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претермінальн</a:t>
            </a:r>
            <a:r>
              <a:rPr lang="uk-UA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ому</a:t>
            </a:r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21BB6E4E-1B25-E64F-809D-BAEB22F63688}"/>
              </a:ext>
            </a:extLst>
          </p:cNvPr>
          <p:cNvSpPr/>
          <p:nvPr/>
        </p:nvSpPr>
        <p:spPr>
          <a:xfrm>
            <a:off x="1146048" y="327172"/>
            <a:ext cx="9899904" cy="7796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Причини Делірію</a:t>
            </a:r>
            <a:endParaRPr lang="ru-UA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70178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CC3D18-C0F9-FF4B-8DB5-600B5E822FEC}"/>
              </a:ext>
            </a:extLst>
          </p:cNvPr>
          <p:cNvSpPr txBox="1"/>
          <p:nvPr/>
        </p:nvSpPr>
        <p:spPr>
          <a:xfrm>
            <a:off x="1146048" y="1273552"/>
            <a:ext cx="9899904" cy="4949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свідомості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здатності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зосередитися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перемкнути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увагу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Порушення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Дезорієнтація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Летаргія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Емоційна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нестабільність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Погіршення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пам'яті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Галюцинації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Порушення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циклу сну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неспання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Короткий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період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часу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наростання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декілька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годин/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Наростання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ослаблення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симптомів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дня.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FF7C8F6F-CCA4-354D-8415-7E2967D169D4}"/>
              </a:ext>
            </a:extLst>
          </p:cNvPr>
          <p:cNvSpPr/>
          <p:nvPr/>
        </p:nvSpPr>
        <p:spPr>
          <a:xfrm>
            <a:off x="1146048" y="327172"/>
            <a:ext cx="9899904" cy="7796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Симптоми Делірію</a:t>
            </a:r>
            <a:endParaRPr lang="ru-UA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9509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F731B8-B5B2-7946-89B2-9B01369BEAD9}"/>
              </a:ext>
            </a:extLst>
          </p:cNvPr>
          <p:cNvSpPr txBox="1"/>
          <p:nvPr/>
        </p:nvSpPr>
        <p:spPr>
          <a:xfrm>
            <a:off x="995082" y="559468"/>
            <a:ext cx="9923929" cy="5622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Протипухлинна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терапія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асоційована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більш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високим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ризиком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делірію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елірій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розвивається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частіше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пізніх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стадіях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раку (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період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end-of-life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причиною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делірію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деякі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протипухлинні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препарати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рітуксімаб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метотрексат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паклітаксел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фторурацил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інші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Протипухлинна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хіміо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ендокрінотерапіі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призводять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порушень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когнітивних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функцій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включають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концентрації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уваги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словесної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зорової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пам'яті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швидкості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обробки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інформації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Особливу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проблему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представляє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енцефалопатія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делірій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обумовлені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прийомом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іфосфаміду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(50%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отримують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велику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дозу препарату 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вигляді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швидкої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інфузії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per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os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Ризик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делірію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підвищений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нирковій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печінковій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недостатності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опроміненні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головного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мозку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особливо у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жінок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похилого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віку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36178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A2FD04-902C-594C-AD64-A18F79E5614A}"/>
              </a:ext>
            </a:extLst>
          </p:cNvPr>
          <p:cNvSpPr txBox="1"/>
          <p:nvPr/>
        </p:nvSpPr>
        <p:spPr>
          <a:xfrm>
            <a:off x="1146048" y="1304187"/>
            <a:ext cx="9899904" cy="5124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омістити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пацієнта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тиху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затемнену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кімнату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забезпечити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йому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мінімальний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рівень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зовнішніх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подразників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Основним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завданням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седації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запобігання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можливих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судом.</a:t>
            </a:r>
            <a:r>
              <a:rPr lang="ru-UA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Медикаментозне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потрібно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проводити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великою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обережністю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Слід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виключити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препарати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можливо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були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причиною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делірію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звести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мінімуму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медикаментів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побічними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седативними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властивостями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Основною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групою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препаратів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лікування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делірію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бензодіазепіни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клас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психоактивних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речовин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снодійним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седативним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анксіолітичним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зменшення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тривожності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транквилизирующим,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міорелаксирующим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протисудомними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ефектами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C22B237F-B5BC-4845-BC1E-9E734579440C}"/>
              </a:ext>
            </a:extLst>
          </p:cNvPr>
          <p:cNvSpPr/>
          <p:nvPr/>
        </p:nvSpPr>
        <p:spPr>
          <a:xfrm>
            <a:off x="1146048" y="327172"/>
            <a:ext cx="9899904" cy="7796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outerShdw blurRad="50800" dist="19080" dir="5400000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Лікування Делірію</a:t>
            </a:r>
            <a:endParaRPr lang="ru-UA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36379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444DCF-9E31-794E-AB50-854D75AC4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43913" y="0"/>
            <a:ext cx="103041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116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2996</TotalTime>
  <Words>6221</Words>
  <Application>Microsoft Macintosh PowerPoint</Application>
  <PresentationFormat>Широкоэкранный</PresentationFormat>
  <Paragraphs>556</Paragraphs>
  <Slides>88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88</vt:i4>
      </vt:variant>
    </vt:vector>
  </HeadingPairs>
  <TitlesOfParts>
    <vt:vector size="97" baseType="lpstr">
      <vt:lpstr>Arial</vt:lpstr>
      <vt:lpstr>Calibri</vt:lpstr>
      <vt:lpstr>Calibri body</vt:lpstr>
      <vt:lpstr>Calibri Light</vt:lpstr>
      <vt:lpstr>Impact</vt:lpstr>
      <vt:lpstr>StarSymbol</vt:lpstr>
      <vt:lpstr>Times New Roman</vt:lpstr>
      <vt:lpstr>Wingdings</vt:lpstr>
      <vt:lpstr>Тема Office</vt:lpstr>
      <vt:lpstr>Паліативна та хоспісна допомога онкологіним хворим</vt:lpstr>
      <vt:lpstr>ВСТУП</vt:lpstr>
      <vt:lpstr>Ускладнення з боку шлунково-кишкового тракту:</vt:lpstr>
      <vt:lpstr>НУДОТА І БЛЮВОТА</vt:lpstr>
      <vt:lpstr>Класифікація блювоти</vt:lpstr>
      <vt:lpstr>Презентация PowerPoint</vt:lpstr>
      <vt:lpstr>Причини нудоти / блювоти у онкохворого</vt:lpstr>
      <vt:lpstr>Фактори ризику нудоти / блювоти:</vt:lpstr>
      <vt:lpstr>Нудота / блювота під час променевої терапії</vt:lpstr>
      <vt:lpstr>Нудота / блювання під час хіміотерапії</vt:lpstr>
      <vt:lpstr>Еметогенність протипухлинних препаратів</vt:lpstr>
      <vt:lpstr>Механізм виникнення блювоти</vt:lpstr>
      <vt:lpstr>Профілактика і терапія блювоти</vt:lpstr>
      <vt:lpstr>Презентация PowerPoint</vt:lpstr>
      <vt:lpstr>ЗАКРЕП</vt:lpstr>
      <vt:lpstr>Причини закрепу</vt:lpstr>
      <vt:lpstr>Класифікація закрепів</vt:lpstr>
      <vt:lpstr>Симптоми закрепу</vt:lpstr>
      <vt:lpstr>Лікування закрепів (легкі симптоми):</vt:lpstr>
      <vt:lpstr>Лікування закрепів (важкі симптоми): </vt:lpstr>
      <vt:lpstr>ДІАРЕЯ</vt:lpstr>
      <vt:lpstr>Цитостатики, що найбільш часто викликають діарею </vt:lpstr>
      <vt:lpstr>ДІАРЕЯ</vt:lpstr>
      <vt:lpstr>Якщо діарея не припиняється після 12-24 годин, слід виконати наступні дії: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Паліативна та хоспісна допомога онкологіним хворим</dc:title>
  <dc:creator>Microsoft Office User</dc:creator>
  <cp:lastModifiedBy>Microsoft Office User</cp:lastModifiedBy>
  <cp:revision>28</cp:revision>
  <dcterms:created xsi:type="dcterms:W3CDTF">2022-03-27T21:25:33Z</dcterms:created>
  <dcterms:modified xsi:type="dcterms:W3CDTF">2022-04-16T20:08:00Z</dcterms:modified>
</cp:coreProperties>
</file>