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2" r:id="rId1"/>
  </p:sldMasterIdLst>
  <p:notesMasterIdLst>
    <p:notesMasterId r:id="rId52"/>
  </p:notesMasterIdLst>
  <p:sldIdLst>
    <p:sldId id="256" r:id="rId2"/>
    <p:sldId id="30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318" r:id="rId17"/>
    <p:sldId id="320" r:id="rId18"/>
    <p:sldId id="321" r:id="rId19"/>
    <p:sldId id="319" r:id="rId20"/>
    <p:sldId id="271" r:id="rId21"/>
    <p:sldId id="272" r:id="rId22"/>
    <p:sldId id="273" r:id="rId23"/>
    <p:sldId id="329" r:id="rId24"/>
    <p:sldId id="274" r:id="rId25"/>
    <p:sldId id="275" r:id="rId26"/>
    <p:sldId id="276" r:id="rId27"/>
    <p:sldId id="277" r:id="rId28"/>
    <p:sldId id="278" r:id="rId29"/>
    <p:sldId id="324" r:id="rId30"/>
    <p:sldId id="325" r:id="rId31"/>
    <p:sldId id="326" r:id="rId32"/>
    <p:sldId id="270" r:id="rId33"/>
    <p:sldId id="327" r:id="rId34"/>
    <p:sldId id="328" r:id="rId35"/>
    <p:sldId id="322" r:id="rId36"/>
    <p:sldId id="323" r:id="rId37"/>
    <p:sldId id="279" r:id="rId38"/>
    <p:sldId id="280" r:id="rId39"/>
    <p:sldId id="281" r:id="rId40"/>
    <p:sldId id="282" r:id="rId41"/>
    <p:sldId id="283" r:id="rId42"/>
    <p:sldId id="285" r:id="rId43"/>
    <p:sldId id="284" r:id="rId44"/>
    <p:sldId id="286" r:id="rId45"/>
    <p:sldId id="287" r:id="rId46"/>
    <p:sldId id="330" r:id="rId47"/>
    <p:sldId id="331" r:id="rId48"/>
    <p:sldId id="332" r:id="rId49"/>
    <p:sldId id="333" r:id="rId50"/>
    <p:sldId id="334" r:id="rId5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26"/>
  </p:normalViewPr>
  <p:slideViewPr>
    <p:cSldViewPr snapToGrid="0" snapToObjects="1">
      <p:cViewPr varScale="1">
        <p:scale>
          <a:sx n="105" d="100"/>
          <a:sy n="105" d="100"/>
        </p:scale>
        <p:origin x="8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E561-96D6-3142-BCC1-2E7CD8D2426B}" type="datetimeFigureOut">
              <a:rPr lang="ru-UA" smtClean="0"/>
              <a:t>15.04.2022</a:t>
            </a:fld>
            <a:endParaRPr lang="ru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CA869E-B24C-4245-BF18-AF2AB2A5E50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389583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A869E-B24C-4245-BF18-AF2AB2A5E500}" type="slidenum">
              <a:rPr lang="ru-UA" smtClean="0"/>
              <a:t>50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633259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95D0-F6F1-3345-A58A-CBB2148DB1C5}" type="datetimeFigureOut">
              <a:rPr lang="ru-UA" smtClean="0"/>
              <a:t>15.04.2022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ABF50DEF-DA36-6B44-821F-9044EA09B439}" type="slidenum">
              <a:rPr lang="ru-UA" smtClean="0"/>
              <a:t>‹#›</a:t>
            </a:fld>
            <a:endParaRPr lang="ru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7402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95D0-F6F1-3345-A58A-CBB2148DB1C5}" type="datetimeFigureOut">
              <a:rPr lang="ru-UA" smtClean="0"/>
              <a:t>15.04.2022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50DEF-DA36-6B44-821F-9044EA09B439}" type="slidenum">
              <a:rPr lang="ru-UA" smtClean="0"/>
              <a:t>‹#›</a:t>
            </a:fld>
            <a:endParaRPr lang="ru-UA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6824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95D0-F6F1-3345-A58A-CBB2148DB1C5}" type="datetimeFigureOut">
              <a:rPr lang="ru-UA" smtClean="0"/>
              <a:t>15.04.2022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50DEF-DA36-6B44-821F-9044EA09B439}" type="slidenum">
              <a:rPr lang="ru-UA" smtClean="0"/>
              <a:t>‹#›</a:t>
            </a:fld>
            <a:endParaRPr lang="ru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0981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95D0-F6F1-3345-A58A-CBB2148DB1C5}" type="datetimeFigureOut">
              <a:rPr lang="ru-UA" smtClean="0"/>
              <a:t>15.04.2022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50DEF-DA36-6B44-821F-9044EA09B439}" type="slidenum">
              <a:rPr lang="ru-UA" smtClean="0"/>
              <a:t>‹#›</a:t>
            </a:fld>
            <a:endParaRPr lang="ru-UA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8878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95D0-F6F1-3345-A58A-CBB2148DB1C5}" type="datetimeFigureOut">
              <a:rPr lang="ru-UA" smtClean="0"/>
              <a:t>15.04.2022</a:t>
            </a:fld>
            <a:endParaRPr lang="ru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50DEF-DA36-6B44-821F-9044EA09B439}" type="slidenum">
              <a:rPr lang="ru-UA" smtClean="0"/>
              <a:t>‹#›</a:t>
            </a:fld>
            <a:endParaRPr lang="ru-UA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5622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95D0-F6F1-3345-A58A-CBB2148DB1C5}" type="datetimeFigureOut">
              <a:rPr lang="ru-UA" smtClean="0"/>
              <a:t>15.04.2022</a:t>
            </a:fld>
            <a:endParaRPr lang="ru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50DEF-DA36-6B44-821F-9044EA09B439}" type="slidenum">
              <a:rPr lang="ru-UA" smtClean="0"/>
              <a:t>‹#›</a:t>
            </a:fld>
            <a:endParaRPr lang="ru-UA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4477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95D0-F6F1-3345-A58A-CBB2148DB1C5}" type="datetimeFigureOut">
              <a:rPr lang="ru-UA" smtClean="0"/>
              <a:t>15.04.2022</a:t>
            </a:fld>
            <a:endParaRPr lang="ru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50DEF-DA36-6B44-821F-9044EA09B439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582314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95D0-F6F1-3345-A58A-CBB2148DB1C5}" type="datetimeFigureOut">
              <a:rPr lang="ru-UA" smtClean="0"/>
              <a:t>15.04.2022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50DEF-DA36-6B44-821F-9044EA09B439}" type="slidenum">
              <a:rPr lang="ru-UA" smtClean="0"/>
              <a:t>‹#›</a:t>
            </a:fld>
            <a:endParaRPr lang="ru-UA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0193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D6B795D0-F6F1-3345-A58A-CBB2148DB1C5}" type="datetimeFigureOut">
              <a:rPr lang="ru-UA" smtClean="0"/>
              <a:t>15.04.2022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50DEF-DA36-6B44-821F-9044EA09B439}" type="slidenum">
              <a:rPr lang="ru-UA" smtClean="0"/>
              <a:t>‹#›</a:t>
            </a:fld>
            <a:endParaRPr lang="ru-UA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9502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95D0-F6F1-3345-A58A-CBB2148DB1C5}" type="datetimeFigureOut">
              <a:rPr lang="ru-UA" smtClean="0"/>
              <a:t>15.04.2022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50DEF-DA36-6B44-821F-9044EA09B439}" type="slidenum">
              <a:rPr lang="ru-UA" smtClean="0"/>
              <a:t>‹#›</a:t>
            </a:fld>
            <a:endParaRPr lang="ru-UA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0918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95D0-F6F1-3345-A58A-CBB2148DB1C5}" type="datetimeFigureOut">
              <a:rPr lang="ru-UA" smtClean="0"/>
              <a:t>15.04.2022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50DEF-DA36-6B44-821F-9044EA09B439}" type="slidenum">
              <a:rPr lang="ru-UA" smtClean="0"/>
              <a:t>‹#›</a:t>
            </a:fld>
            <a:endParaRPr lang="ru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7741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B795D0-F6F1-3345-A58A-CBB2148DB1C5}" type="datetimeFigureOut">
              <a:rPr lang="ru-UA" smtClean="0"/>
              <a:t>15.04.2022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ABF50DEF-DA36-6B44-821F-9044EA09B439}" type="slidenum">
              <a:rPr lang="ru-UA" smtClean="0"/>
              <a:t>‹#›</a:t>
            </a:fld>
            <a:endParaRPr lang="ru-UA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3495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0.png"/><Relationship Id="rId2" Type="http://schemas.openxmlformats.org/officeDocument/2006/relationships/tags" Target="../tags/tag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3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1.png"/><Relationship Id="rId2" Type="http://schemas.openxmlformats.org/officeDocument/2006/relationships/tags" Target="../tags/tag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2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4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1.png"/><Relationship Id="rId2" Type="http://schemas.openxmlformats.org/officeDocument/2006/relationships/tags" Target="../tags/tag5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3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5.bin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5.png"/><Relationship Id="rId2" Type="http://schemas.openxmlformats.org/officeDocument/2006/relationships/tags" Target="../tags/tag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4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1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8.png"/><Relationship Id="rId2" Type="http://schemas.openxmlformats.org/officeDocument/2006/relationships/tags" Target="../tags/tag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7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7.bin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0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8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9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1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9.bin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u.wikipedia.org/wiki/%D0%91%D0%B0%D0%BA%D1%83%D0%BB%D0%B5%D0%B2%D1%81%D0%BA%D0%B8%D0%B9,_%D0%90%D0%BB%D0%B5%D0%BA%D1%81%D0%B0%D0%BD%D0%B4%D1%80_%D0%A1%D0%B5%D1%80%D0%B3%D0%B5%D0%B5%D0%B2%D0%B8%D1%8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E3AC14-9414-7B4A-B0BB-AD38F519AD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68362"/>
            <a:ext cx="9144000" cy="2387600"/>
          </a:xfrm>
        </p:spPr>
        <p:txBody>
          <a:bodyPr>
            <a:normAutofit/>
          </a:bodyPr>
          <a:lstStyle/>
          <a:p>
            <a:r>
              <a:rPr lang="ru-UA" sz="5000" b="1" dirty="0"/>
              <a:t>Паліативна та хоспісна допомога </a:t>
            </a:r>
            <a:br>
              <a:rPr lang="ru-UA" sz="5000" b="1" dirty="0"/>
            </a:br>
            <a:r>
              <a:rPr lang="ru-UA" sz="5000" b="1" dirty="0"/>
              <a:t>онкологічним хворим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AEE686-9F82-1445-8B08-AEC056A9C5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041206"/>
            <a:ext cx="9144000" cy="1655762"/>
          </a:xfrm>
        </p:spPr>
        <p:txBody>
          <a:bodyPr>
            <a:normAutofit lnSpcReduction="10000"/>
          </a:bodyPr>
          <a:lstStyle/>
          <a:p>
            <a:endParaRPr lang="uk-UA" sz="3600" u="sng" dirty="0"/>
          </a:p>
          <a:p>
            <a:r>
              <a:rPr lang="uk-UA" sz="4400" b="1" u="sng" dirty="0"/>
              <a:t>«Синдром хронічного болю»</a:t>
            </a:r>
            <a:endParaRPr lang="ru-UA" sz="4400" b="1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024352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6E3197F5-17FB-4DF5-BE05-04059A24F70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think-cell Slide" r:id="rId4" imgW="499" imgH="499" progId="TCLayout.ActiveDocument.1">
                  <p:embed/>
                </p:oleObj>
              </mc:Choice>
              <mc:Fallback>
                <p:oleObj name="think-cell Slide" r:id="rId4" imgW="499" imgH="49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6E3197F5-17FB-4DF5-BE05-04059A24F7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D8FEFF91-21A0-430B-83A2-FADCFEADF9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134"/>
            <a:ext cx="12192000" cy="6875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585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98D0CA-9329-FA49-8654-95E7F535D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Хронічний</a:t>
            </a:r>
            <a:r>
              <a:rPr lang="ru-RU" b="1" dirty="0"/>
              <a:t> </a:t>
            </a:r>
            <a:r>
              <a:rPr lang="ru-RU" b="1" dirty="0" err="1"/>
              <a:t>онкологічний</a:t>
            </a:r>
            <a:r>
              <a:rPr lang="ru-RU" b="1" dirty="0"/>
              <a:t> </a:t>
            </a:r>
            <a:r>
              <a:rPr lang="ru-RU" b="1" dirty="0" err="1"/>
              <a:t>біль</a:t>
            </a:r>
            <a:endParaRPr lang="ru-UA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9366BF-D152-8346-8FFA-41CEE6372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53754"/>
            <a:ext cx="10386853" cy="4199727"/>
          </a:xfrm>
        </p:spPr>
        <p:txBody>
          <a:bodyPr>
            <a:normAutofit/>
          </a:bodyPr>
          <a:lstStyle/>
          <a:p>
            <a:r>
              <a:rPr lang="uk-UA" dirty="0"/>
              <a:t>Міжнародна асоціація </a:t>
            </a:r>
            <a:r>
              <a:rPr lang="ru-RU" dirty="0"/>
              <a:t>IASP</a:t>
            </a:r>
            <a:r>
              <a:rPr lang="uk-UA" dirty="0"/>
              <a:t> (1994) визначає біль як неприємне сенсорне і емоційне відчуття, яке асоціюється з пошкодженням тканин людини.</a:t>
            </a:r>
            <a:endParaRPr lang="ru-UA" dirty="0"/>
          </a:p>
          <a:p>
            <a:r>
              <a:rPr lang="ru-RU" b="1" dirty="0" err="1"/>
              <a:t>Хронічний</a:t>
            </a:r>
            <a:r>
              <a:rPr lang="ru-RU" b="1" dirty="0"/>
              <a:t> </a:t>
            </a:r>
            <a:r>
              <a:rPr lang="ru-RU" b="1" dirty="0" err="1"/>
              <a:t>онкологічний</a:t>
            </a:r>
            <a:r>
              <a:rPr lang="ru-RU" b="1" dirty="0"/>
              <a:t> </a:t>
            </a:r>
            <a:r>
              <a:rPr lang="ru-RU" b="1" dirty="0" err="1"/>
              <a:t>біль</a:t>
            </a:r>
            <a:r>
              <a:rPr lang="ru-RU" b="1" dirty="0"/>
              <a:t> </a:t>
            </a:r>
            <a:r>
              <a:rPr lang="ru-RU" dirty="0" err="1"/>
              <a:t>відрізняється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гострого</a:t>
            </a:r>
            <a:r>
              <a:rPr lang="ru-RU" dirty="0"/>
              <a:t> болю, </a:t>
            </a:r>
            <a:r>
              <a:rPr lang="ru-RU" dirty="0" err="1"/>
              <a:t>тим</a:t>
            </a:r>
            <a:r>
              <a:rPr lang="ru-RU" dirty="0"/>
              <a:t>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виникає</a:t>
            </a:r>
            <a:r>
              <a:rPr lang="ru-RU" dirty="0"/>
              <a:t> в тому </a:t>
            </a:r>
            <a:r>
              <a:rPr lang="ru-RU" dirty="0" err="1"/>
              <a:t>числі</a:t>
            </a:r>
            <a:r>
              <a:rPr lang="ru-RU" dirty="0"/>
              <a:t> в </a:t>
            </a:r>
            <a:r>
              <a:rPr lang="ru-RU" dirty="0" err="1"/>
              <a:t>ранньому</a:t>
            </a:r>
            <a:r>
              <a:rPr lang="ru-RU" dirty="0"/>
              <a:t> </a:t>
            </a:r>
            <a:r>
              <a:rPr lang="ru-RU" dirty="0" err="1"/>
              <a:t>післяопераційному</a:t>
            </a:r>
            <a:r>
              <a:rPr lang="ru-RU" dirty="0"/>
              <a:t> </a:t>
            </a:r>
            <a:r>
              <a:rPr lang="ru-RU" dirty="0" err="1"/>
              <a:t>періоді</a:t>
            </a:r>
            <a:r>
              <a:rPr lang="ru-RU" dirty="0"/>
              <a:t> у </a:t>
            </a:r>
            <a:r>
              <a:rPr lang="ru-RU" dirty="0" err="1"/>
              <a:t>пацієнтів</a:t>
            </a:r>
            <a:r>
              <a:rPr lang="ru-RU" dirty="0"/>
              <a:t>, </a:t>
            </a:r>
            <a:r>
              <a:rPr lang="ru-RU" dirty="0" err="1"/>
              <a:t>оперованих</a:t>
            </a:r>
            <a:r>
              <a:rPr lang="ru-RU" dirty="0"/>
              <a:t> з приводу раку.</a:t>
            </a:r>
            <a:endParaRPr lang="ru-UA" dirty="0"/>
          </a:p>
          <a:p>
            <a:r>
              <a:rPr lang="ru-RU" b="1" dirty="0" err="1"/>
              <a:t>Гострий</a:t>
            </a:r>
            <a:r>
              <a:rPr lang="ru-RU" b="1" dirty="0"/>
              <a:t> </a:t>
            </a:r>
            <a:r>
              <a:rPr lang="ru-RU" b="1" dirty="0" err="1"/>
              <a:t>біль</a:t>
            </a:r>
            <a:r>
              <a:rPr lang="ru-RU" b="1" dirty="0"/>
              <a:t>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захисною</a:t>
            </a:r>
            <a:r>
              <a:rPr lang="ru-RU" dirty="0"/>
              <a:t> і </a:t>
            </a:r>
            <a:r>
              <a:rPr lang="ru-RU" dirty="0" err="1"/>
              <a:t>раціональної</a:t>
            </a:r>
            <a:r>
              <a:rPr lang="ru-RU" dirty="0"/>
              <a:t> </a:t>
            </a:r>
            <a:r>
              <a:rPr lang="ru-RU" dirty="0" err="1"/>
              <a:t>реакцією</a:t>
            </a:r>
            <a:r>
              <a:rPr lang="ru-RU" dirty="0"/>
              <a:t> у </a:t>
            </a:r>
            <a:r>
              <a:rPr lang="ru-RU" dirty="0" err="1"/>
              <a:t>відповідь</a:t>
            </a:r>
            <a:r>
              <a:rPr lang="ru-RU" dirty="0"/>
              <a:t> на той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інший</a:t>
            </a:r>
            <a:r>
              <a:rPr lang="ru-RU" dirty="0"/>
              <a:t> вид </a:t>
            </a:r>
            <a:r>
              <a:rPr lang="ru-RU" dirty="0" err="1"/>
              <a:t>ушкодження</a:t>
            </a:r>
            <a:r>
              <a:rPr lang="ru-RU" dirty="0"/>
              <a:t> тканин </a:t>
            </a:r>
            <a:r>
              <a:rPr lang="ru-RU" dirty="0" err="1"/>
              <a:t>людини</a:t>
            </a:r>
            <a:r>
              <a:rPr lang="ru-RU" dirty="0"/>
              <a:t>. </a:t>
            </a:r>
            <a:r>
              <a:rPr lang="ru-RU" dirty="0" err="1"/>
              <a:t>Реакція</a:t>
            </a:r>
            <a:r>
              <a:rPr lang="ru-RU" dirty="0"/>
              <a:t> </a:t>
            </a:r>
            <a:r>
              <a:rPr lang="ru-RU" dirty="0" err="1"/>
              <a:t>оточуючих</a:t>
            </a:r>
            <a:r>
              <a:rPr lang="ru-RU" dirty="0"/>
              <a:t> на </a:t>
            </a:r>
            <a:r>
              <a:rPr lang="ru-RU" dirty="0" err="1"/>
              <a:t>гострий</a:t>
            </a:r>
            <a:r>
              <a:rPr lang="ru-RU" dirty="0"/>
              <a:t> </a:t>
            </a:r>
            <a:r>
              <a:rPr lang="ru-RU" dirty="0" err="1"/>
              <a:t>біль</a:t>
            </a:r>
            <a:r>
              <a:rPr lang="ru-RU" dirty="0"/>
              <a:t> </a:t>
            </a:r>
            <a:r>
              <a:rPr lang="ru-RU" dirty="0" err="1"/>
              <a:t>завжди</a:t>
            </a:r>
            <a:r>
              <a:rPr lang="ru-RU" dirty="0"/>
              <a:t> позитивна, а </a:t>
            </a:r>
            <a:r>
              <a:rPr lang="ru-RU" dirty="0" err="1"/>
              <a:t>лікування</a:t>
            </a:r>
            <a:r>
              <a:rPr lang="ru-RU" dirty="0"/>
              <a:t> таких </a:t>
            </a:r>
            <a:r>
              <a:rPr lang="ru-RU" dirty="0" err="1"/>
              <a:t>пацієнтів</a:t>
            </a:r>
            <a:r>
              <a:rPr lang="ru-RU" dirty="0"/>
              <a:t> не становить </a:t>
            </a:r>
            <a:r>
              <a:rPr lang="ru-RU" dirty="0" err="1"/>
              <a:t>труднощів</a:t>
            </a:r>
            <a:r>
              <a:rPr lang="ru-RU" dirty="0"/>
              <a:t>. </a:t>
            </a:r>
            <a:r>
              <a:rPr lang="ru-RU" dirty="0" err="1"/>
              <a:t>Триває</a:t>
            </a:r>
            <a:r>
              <a:rPr lang="ru-RU" dirty="0"/>
              <a:t> не </a:t>
            </a:r>
            <a:r>
              <a:rPr lang="ru-RU" dirty="0" err="1"/>
              <a:t>більше</a:t>
            </a:r>
            <a:r>
              <a:rPr lang="ru-RU" dirty="0"/>
              <a:t> 6 </a:t>
            </a:r>
            <a:r>
              <a:rPr lang="ru-RU" dirty="0" err="1"/>
              <a:t>місяців</a:t>
            </a:r>
            <a:r>
              <a:rPr lang="ru-RU" dirty="0"/>
              <a:t>.</a:t>
            </a:r>
            <a:endParaRPr lang="ru-UA" dirty="0"/>
          </a:p>
          <a:p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самостійний</a:t>
            </a:r>
            <a:r>
              <a:rPr lang="ru-RU" dirty="0"/>
              <a:t> </a:t>
            </a:r>
            <a:r>
              <a:rPr lang="ru-RU" dirty="0" err="1"/>
              <a:t>хворобливий</a:t>
            </a:r>
            <a:r>
              <a:rPr lang="ru-RU" dirty="0"/>
              <a:t> стан, </a:t>
            </a:r>
            <a:r>
              <a:rPr lang="ru-RU" dirty="0" err="1"/>
              <a:t>який</a:t>
            </a:r>
            <a:r>
              <a:rPr lang="ru-RU" dirty="0"/>
              <a:t> не </a:t>
            </a:r>
            <a:r>
              <a:rPr lang="ru-RU" dirty="0" err="1"/>
              <a:t>знаходить</a:t>
            </a:r>
            <a:r>
              <a:rPr lang="ru-RU" dirty="0"/>
              <a:t> </a:t>
            </a:r>
            <a:r>
              <a:rPr lang="ru-RU" dirty="0" err="1"/>
              <a:t>відгуку</a:t>
            </a:r>
            <a:r>
              <a:rPr lang="ru-RU" dirty="0"/>
              <a:t> в </a:t>
            </a:r>
            <a:r>
              <a:rPr lang="ru-RU" dirty="0" err="1"/>
              <a:t>оточуючих</a:t>
            </a:r>
            <a:r>
              <a:rPr lang="ru-RU" dirty="0"/>
              <a:t>. При </a:t>
            </a:r>
            <a:r>
              <a:rPr lang="ru-RU" dirty="0" err="1"/>
              <a:t>синдромі</a:t>
            </a:r>
            <a:r>
              <a:rPr lang="ru-RU" dirty="0"/>
              <a:t> </a:t>
            </a:r>
            <a:r>
              <a:rPr lang="ru-RU" dirty="0" err="1"/>
              <a:t>хронічної</a:t>
            </a:r>
            <a:r>
              <a:rPr lang="ru-RU" dirty="0"/>
              <a:t> болю </a:t>
            </a:r>
            <a:r>
              <a:rPr lang="ru-RU" dirty="0" err="1"/>
              <a:t>пацієнт</a:t>
            </a:r>
            <a:r>
              <a:rPr lang="ru-RU" dirty="0"/>
              <a:t> часто </a:t>
            </a:r>
            <a:r>
              <a:rPr lang="ru-RU" dirty="0" err="1"/>
              <a:t>змінює</a:t>
            </a:r>
            <a:r>
              <a:rPr lang="ru-RU" dirty="0"/>
              <a:t> </a:t>
            </a:r>
            <a:r>
              <a:rPr lang="ru-RU" dirty="0" err="1"/>
              <a:t>лікарів</a:t>
            </a:r>
            <a:r>
              <a:rPr lang="ru-RU" dirty="0"/>
              <a:t>, у </a:t>
            </a:r>
            <a:r>
              <a:rPr lang="ru-RU" dirty="0" err="1"/>
              <a:t>нього</a:t>
            </a:r>
            <a:r>
              <a:rPr lang="ru-RU" dirty="0"/>
              <a:t> </a:t>
            </a:r>
            <a:r>
              <a:rPr lang="ru-RU" dirty="0" err="1"/>
              <a:t>виникають</a:t>
            </a:r>
            <a:r>
              <a:rPr lang="ru-RU" dirty="0"/>
              <a:t> </a:t>
            </a:r>
            <a:r>
              <a:rPr lang="ru-RU" dirty="0" err="1"/>
              <a:t>труднощі</a:t>
            </a:r>
            <a:r>
              <a:rPr lang="ru-RU" dirty="0"/>
              <a:t> з </a:t>
            </a:r>
            <a:r>
              <a:rPr lang="ru-RU" dirty="0" err="1"/>
              <a:t>прихильністю</a:t>
            </a:r>
            <a:r>
              <a:rPr lang="ru-RU" dirty="0"/>
              <a:t> до </a:t>
            </a:r>
            <a:r>
              <a:rPr lang="ru-RU" dirty="0" err="1"/>
              <a:t>терапії</a:t>
            </a:r>
            <a:r>
              <a:rPr lang="ru-RU" dirty="0"/>
              <a:t> і </a:t>
            </a:r>
            <a:r>
              <a:rPr lang="ru-RU" dirty="0" err="1"/>
              <a:t>прийомом</a:t>
            </a:r>
            <a:r>
              <a:rPr lang="ru-RU" dirty="0"/>
              <a:t> </a:t>
            </a:r>
            <a:r>
              <a:rPr lang="ru-RU" dirty="0" err="1"/>
              <a:t>протипухлинних</a:t>
            </a:r>
            <a:r>
              <a:rPr lang="ru-RU" dirty="0"/>
              <a:t> </a:t>
            </a:r>
            <a:r>
              <a:rPr lang="ru-RU" dirty="0" err="1"/>
              <a:t>ліків</a:t>
            </a:r>
            <a:r>
              <a:rPr lang="ru-RU" dirty="0"/>
              <a:t>.</a:t>
            </a:r>
            <a:endParaRPr lang="ru-UA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710001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25B154-32AD-3A40-AE04-96974DFFC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err="1"/>
              <a:t>Х</a:t>
            </a:r>
            <a:r>
              <a:rPr lang="ru-RU" b="1" dirty="0" err="1"/>
              <a:t>ронічний</a:t>
            </a:r>
            <a:r>
              <a:rPr lang="ru-RU" b="1" dirty="0"/>
              <a:t> </a:t>
            </a:r>
            <a:r>
              <a:rPr lang="ru-RU" b="1" dirty="0" err="1"/>
              <a:t>онкологічний</a:t>
            </a:r>
            <a:r>
              <a:rPr lang="ru-RU" b="1" dirty="0"/>
              <a:t> </a:t>
            </a:r>
            <a:r>
              <a:rPr lang="ru-RU" b="1" dirty="0" err="1"/>
              <a:t>біль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3A1545-97D2-3B4F-9399-3D126BEBA9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err="1"/>
              <a:t>Позбавлений</a:t>
            </a:r>
            <a:r>
              <a:rPr lang="ru-RU" dirty="0"/>
              <a:t> ​​</a:t>
            </a:r>
            <a:r>
              <a:rPr lang="ru-RU" dirty="0" err="1"/>
              <a:t>сигнальної</a:t>
            </a:r>
            <a:r>
              <a:rPr lang="ru-RU" dirty="0"/>
              <a:t> і </a:t>
            </a:r>
            <a:r>
              <a:rPr lang="ru-RU" dirty="0" err="1"/>
              <a:t>захисної</a:t>
            </a:r>
            <a:r>
              <a:rPr lang="ru-RU" dirty="0"/>
              <a:t> </a:t>
            </a:r>
            <a:r>
              <a:rPr lang="ru-RU" dirty="0" err="1"/>
              <a:t>функцій</a:t>
            </a:r>
            <a:endParaRPr lang="ru-UA" dirty="0"/>
          </a:p>
          <a:p>
            <a:r>
              <a:rPr lang="ru-RU" dirty="0"/>
              <a:t>Не </a:t>
            </a:r>
            <a:r>
              <a:rPr lang="ru-RU" dirty="0" err="1"/>
              <a:t>сприяє</a:t>
            </a:r>
            <a:r>
              <a:rPr lang="ru-RU" dirty="0"/>
              <a:t> </a:t>
            </a:r>
            <a:r>
              <a:rPr lang="ru-RU" dirty="0" err="1"/>
              <a:t>оптимізації</a:t>
            </a:r>
            <a:r>
              <a:rPr lang="ru-RU" dirty="0"/>
              <a:t> </a:t>
            </a:r>
            <a:r>
              <a:rPr lang="ru-RU" dirty="0" err="1"/>
              <a:t>поведінки</a:t>
            </a:r>
            <a:r>
              <a:rPr lang="ru-RU" dirty="0"/>
              <a:t> </a:t>
            </a:r>
            <a:r>
              <a:rPr lang="ru-RU" dirty="0" err="1"/>
              <a:t>пацієнта</a:t>
            </a:r>
            <a:endParaRPr lang="ru-UA" dirty="0"/>
          </a:p>
          <a:p>
            <a:r>
              <a:rPr lang="ru-RU" dirty="0" err="1"/>
              <a:t>Супроводжується</a:t>
            </a:r>
            <a:r>
              <a:rPr lang="ru-RU" dirty="0"/>
              <a:t> </a:t>
            </a:r>
            <a:r>
              <a:rPr lang="ru-RU" dirty="0" err="1"/>
              <a:t>фізичним</a:t>
            </a:r>
            <a:r>
              <a:rPr lang="ru-RU" dirty="0"/>
              <a:t>, </a:t>
            </a:r>
            <a:r>
              <a:rPr lang="ru-RU" dirty="0" err="1"/>
              <a:t>психічним</a:t>
            </a:r>
            <a:r>
              <a:rPr lang="ru-RU" dirty="0"/>
              <a:t> </a:t>
            </a:r>
            <a:r>
              <a:rPr lang="ru-RU" dirty="0" err="1"/>
              <a:t>виснаженням</a:t>
            </a:r>
            <a:r>
              <a:rPr lang="ru-RU" dirty="0"/>
              <a:t> і </a:t>
            </a:r>
            <a:r>
              <a:rPr lang="ru-RU" dirty="0" err="1"/>
              <a:t>соціальною</a:t>
            </a:r>
            <a:r>
              <a:rPr lang="ru-RU" dirty="0"/>
              <a:t> </a:t>
            </a:r>
            <a:r>
              <a:rPr lang="ru-RU" dirty="0" err="1"/>
              <a:t>дезадаптацією</a:t>
            </a:r>
            <a:r>
              <a:rPr lang="ru-RU" dirty="0"/>
              <a:t>.</a:t>
            </a:r>
            <a:endParaRPr lang="ru-UA" dirty="0"/>
          </a:p>
          <a:p>
            <a:r>
              <a:rPr lang="ru-RU" dirty="0" err="1"/>
              <a:t>Супроводжується</a:t>
            </a:r>
            <a:r>
              <a:rPr lang="ru-RU" dirty="0"/>
              <a:t> </a:t>
            </a:r>
            <a:r>
              <a:rPr lang="ru-RU" dirty="0" err="1"/>
              <a:t>розвитком</a:t>
            </a:r>
            <a:r>
              <a:rPr lang="ru-RU" dirty="0"/>
              <a:t> </a:t>
            </a:r>
            <a:r>
              <a:rPr lang="ru-RU" dirty="0" err="1"/>
              <a:t>альгогенного</a:t>
            </a:r>
            <a:r>
              <a:rPr lang="ru-RU" dirty="0"/>
              <a:t> </a:t>
            </a:r>
            <a:r>
              <a:rPr lang="ru-RU" dirty="0" err="1"/>
              <a:t>психосоматичного</a:t>
            </a:r>
            <a:r>
              <a:rPr lang="ru-RU" dirty="0"/>
              <a:t> синдрому (</a:t>
            </a:r>
            <a:r>
              <a:rPr lang="ru-RU" dirty="0" err="1"/>
              <a:t>депресія</a:t>
            </a:r>
            <a:r>
              <a:rPr lang="ru-RU" dirty="0"/>
              <a:t>, </a:t>
            </a:r>
            <a:r>
              <a:rPr lang="ru-RU" dirty="0" err="1"/>
              <a:t>слабкість</a:t>
            </a:r>
            <a:r>
              <a:rPr lang="ru-RU" dirty="0"/>
              <a:t>, </a:t>
            </a:r>
            <a:r>
              <a:rPr lang="ru-RU" dirty="0" err="1"/>
              <a:t>звуження</a:t>
            </a:r>
            <a:r>
              <a:rPr lang="ru-RU" dirty="0"/>
              <a:t> </a:t>
            </a:r>
            <a:r>
              <a:rPr lang="ru-RU" dirty="0" err="1"/>
              <a:t>інтересів</a:t>
            </a:r>
            <a:r>
              <a:rPr lang="ru-RU" dirty="0"/>
              <a:t>, </a:t>
            </a:r>
            <a:r>
              <a:rPr lang="ru-RU" dirty="0" err="1"/>
              <a:t>дратівливість</a:t>
            </a:r>
            <a:r>
              <a:rPr lang="ru-RU" dirty="0"/>
              <a:t>).</a:t>
            </a:r>
            <a:endParaRPr lang="ru-UA" dirty="0"/>
          </a:p>
          <a:p>
            <a:r>
              <a:rPr lang="ru-RU" dirty="0" err="1"/>
              <a:t>Хронічний</a:t>
            </a:r>
            <a:r>
              <a:rPr lang="ru-RU" dirty="0"/>
              <a:t> </a:t>
            </a:r>
            <a:r>
              <a:rPr lang="ru-RU" dirty="0" err="1"/>
              <a:t>онкологічний</a:t>
            </a:r>
            <a:r>
              <a:rPr lang="ru-RU" dirty="0"/>
              <a:t> </a:t>
            </a:r>
            <a:r>
              <a:rPr lang="ru-RU" dirty="0" err="1"/>
              <a:t>біль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називають</a:t>
            </a:r>
            <a:r>
              <a:rPr lang="ru-RU" dirty="0"/>
              <a:t> «синдромом </a:t>
            </a:r>
            <a:r>
              <a:rPr lang="ru-RU" dirty="0" err="1"/>
              <a:t>загального</a:t>
            </a:r>
            <a:r>
              <a:rPr lang="ru-RU" dirty="0"/>
              <a:t> болю», </a:t>
            </a:r>
            <a:r>
              <a:rPr lang="ru-RU" dirty="0" err="1"/>
              <a:t>оскільки</a:t>
            </a:r>
            <a:r>
              <a:rPr lang="ru-RU" dirty="0"/>
              <a:t>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фізичних</a:t>
            </a:r>
            <a:r>
              <a:rPr lang="ru-RU" dirty="0"/>
              <a:t>, </a:t>
            </a:r>
            <a:r>
              <a:rPr lang="ru-RU" dirty="0" err="1"/>
              <a:t>душевних</a:t>
            </a:r>
            <a:r>
              <a:rPr lang="ru-RU" dirty="0"/>
              <a:t> </a:t>
            </a:r>
            <a:r>
              <a:rPr lang="ru-RU" dirty="0" err="1"/>
              <a:t>страждань</a:t>
            </a:r>
            <a:r>
              <a:rPr lang="ru-RU" dirty="0"/>
              <a:t> і до </a:t>
            </a:r>
            <a:r>
              <a:rPr lang="ru-RU" dirty="0" err="1"/>
              <a:t>соціальних</a:t>
            </a:r>
            <a:r>
              <a:rPr lang="ru-RU" dirty="0"/>
              <a:t> (в тому </a:t>
            </a:r>
            <a:r>
              <a:rPr lang="ru-RU" dirty="0" err="1"/>
              <a:t>числі</a:t>
            </a:r>
            <a:r>
              <a:rPr lang="ru-RU" dirty="0"/>
              <a:t>, </a:t>
            </a:r>
            <a:r>
              <a:rPr lang="ru-RU" dirty="0" err="1"/>
              <a:t>фінансових</a:t>
            </a:r>
            <a:r>
              <a:rPr lang="ru-RU" dirty="0"/>
              <a:t>) проблем. </a:t>
            </a:r>
            <a:r>
              <a:rPr lang="ru-RU" dirty="0" err="1"/>
              <a:t>Хронічний</a:t>
            </a:r>
            <a:r>
              <a:rPr lang="ru-RU" dirty="0"/>
              <a:t> </a:t>
            </a:r>
            <a:r>
              <a:rPr lang="ru-RU" dirty="0" err="1"/>
              <a:t>біль</a:t>
            </a:r>
            <a:r>
              <a:rPr lang="ru-RU" dirty="0"/>
              <a:t> </a:t>
            </a:r>
            <a:r>
              <a:rPr lang="ru-RU" dirty="0" err="1"/>
              <a:t>супроводжується</a:t>
            </a:r>
            <a:r>
              <a:rPr lang="ru-RU" dirty="0"/>
              <a:t> </a:t>
            </a:r>
            <a:r>
              <a:rPr lang="ru-RU" dirty="0" err="1"/>
              <a:t>психосоциальнимі</a:t>
            </a:r>
            <a:r>
              <a:rPr lang="ru-RU" dirty="0"/>
              <a:t> </a:t>
            </a:r>
            <a:r>
              <a:rPr lang="ru-RU" dirty="0" err="1"/>
              <a:t>порушеннями</a:t>
            </a:r>
            <a:r>
              <a:rPr lang="ru-RU" dirty="0"/>
              <a:t> і </a:t>
            </a:r>
            <a:r>
              <a:rPr lang="ru-RU" dirty="0" err="1"/>
              <a:t>афектами</a:t>
            </a:r>
            <a:r>
              <a:rPr lang="ru-RU" dirty="0"/>
              <a:t>, </a:t>
            </a:r>
            <a:r>
              <a:rPr lang="ru-RU" dirty="0" err="1"/>
              <a:t>соціокультурними</a:t>
            </a:r>
            <a:r>
              <a:rPr lang="ru-RU" dirty="0"/>
              <a:t>, </a:t>
            </a:r>
            <a:r>
              <a:rPr lang="ru-RU" dirty="0" err="1"/>
              <a:t>поведінковими</a:t>
            </a:r>
            <a:r>
              <a:rPr lang="ru-RU" dirty="0"/>
              <a:t> і </a:t>
            </a:r>
            <a:r>
              <a:rPr lang="ru-RU" dirty="0" err="1"/>
              <a:t>когнітивними</a:t>
            </a:r>
            <a:r>
              <a:rPr lang="ru-RU" dirty="0"/>
              <a:t> </a:t>
            </a:r>
            <a:r>
              <a:rPr lang="ru-RU" dirty="0" err="1"/>
              <a:t>розладами</a:t>
            </a:r>
            <a:r>
              <a:rPr lang="ru-RU" dirty="0"/>
              <a:t>.</a:t>
            </a:r>
            <a:endParaRPr lang="ru-UA" dirty="0"/>
          </a:p>
          <a:p>
            <a:pPr marL="0" indent="0">
              <a:buNone/>
            </a:pPr>
            <a:endParaRPr lang="ru-UA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669736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231052-2A30-8542-A032-7E942C629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Класифікація</a:t>
            </a:r>
            <a:r>
              <a:rPr lang="ru-RU" b="1" dirty="0"/>
              <a:t> бол</a:t>
            </a:r>
            <a:r>
              <a:rPr lang="uk-UA" b="1" dirty="0" err="1"/>
              <a:t>ю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2EB47F5-6AE7-6B44-B6DB-6E16BB82D0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err="1"/>
              <a:t>Хронічний</a:t>
            </a:r>
            <a:r>
              <a:rPr lang="ru-RU" dirty="0"/>
              <a:t> </a:t>
            </a:r>
            <a:r>
              <a:rPr lang="ru-RU" dirty="0" err="1"/>
              <a:t>біль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ноцицептив</a:t>
            </a:r>
            <a:r>
              <a:rPr lang="uk-UA" dirty="0"/>
              <a:t>ним</a:t>
            </a:r>
            <a:r>
              <a:rPr lang="ru-RU" dirty="0"/>
              <a:t>, </a:t>
            </a:r>
            <a:r>
              <a:rPr lang="ru-RU" dirty="0" err="1"/>
              <a:t>нейропатич</a:t>
            </a:r>
            <a:r>
              <a:rPr lang="uk-UA" dirty="0"/>
              <a:t>ним</a:t>
            </a:r>
            <a:r>
              <a:rPr lang="ru-RU" dirty="0"/>
              <a:t>, </a:t>
            </a:r>
            <a:r>
              <a:rPr lang="ru-RU" dirty="0" err="1"/>
              <a:t>психогенн</a:t>
            </a:r>
            <a:r>
              <a:rPr lang="uk-UA" dirty="0" err="1"/>
              <a:t>им</a:t>
            </a:r>
            <a:r>
              <a:rPr lang="ru-RU" dirty="0"/>
              <a:t> та </a:t>
            </a:r>
            <a:r>
              <a:rPr lang="ru-RU" dirty="0" err="1"/>
              <a:t>ідіопатичн</a:t>
            </a:r>
            <a:r>
              <a:rPr lang="uk-UA" dirty="0" err="1"/>
              <a:t>им</a:t>
            </a:r>
            <a:r>
              <a:rPr lang="ru-RU" dirty="0"/>
              <a:t>.</a:t>
            </a:r>
            <a:endParaRPr lang="ru-UA" dirty="0"/>
          </a:p>
          <a:p>
            <a:r>
              <a:rPr lang="ru-RU" b="1" dirty="0" err="1"/>
              <a:t>Ноцицептивн</a:t>
            </a:r>
            <a:r>
              <a:rPr lang="uk-UA" b="1" dirty="0" err="1"/>
              <a:t>ий</a:t>
            </a:r>
            <a:r>
              <a:rPr lang="ru-RU" b="1" dirty="0"/>
              <a:t> </a:t>
            </a:r>
            <a:r>
              <a:rPr lang="ru-RU" b="1" dirty="0" err="1"/>
              <a:t>біль</a:t>
            </a:r>
            <a:r>
              <a:rPr lang="ru-RU" b="1" dirty="0"/>
              <a:t> </a:t>
            </a:r>
            <a:r>
              <a:rPr lang="ru-RU" dirty="0" err="1"/>
              <a:t>обумовлен</a:t>
            </a:r>
            <a:r>
              <a:rPr lang="uk-UA" dirty="0" err="1"/>
              <a:t>ий</a:t>
            </a:r>
            <a:r>
              <a:rPr lang="ru-RU" dirty="0"/>
              <a:t> ​​</a:t>
            </a:r>
            <a:r>
              <a:rPr lang="ru-RU" dirty="0" err="1"/>
              <a:t>пошкодженням</a:t>
            </a:r>
            <a:r>
              <a:rPr lang="ru-RU" dirty="0"/>
              <a:t> тканин.</a:t>
            </a:r>
            <a:endParaRPr lang="ru-UA" dirty="0"/>
          </a:p>
          <a:p>
            <a:r>
              <a:rPr lang="ru-RU" b="1" dirty="0" err="1"/>
              <a:t>Нейропат</a:t>
            </a:r>
            <a:r>
              <a:rPr lang="uk-UA" b="1" dirty="0" err="1"/>
              <a:t>ичний</a:t>
            </a:r>
            <a:r>
              <a:rPr lang="ru-RU" b="1" dirty="0"/>
              <a:t> </a:t>
            </a:r>
            <a:r>
              <a:rPr lang="ru-RU" b="1" dirty="0" err="1"/>
              <a:t>біль</a:t>
            </a:r>
            <a:r>
              <a:rPr lang="ru-RU" dirty="0"/>
              <a:t> </a:t>
            </a:r>
            <a:r>
              <a:rPr lang="ru-RU" dirty="0" err="1"/>
              <a:t>обумовлен</a:t>
            </a:r>
            <a:r>
              <a:rPr lang="uk-UA" dirty="0" err="1"/>
              <a:t>ий</a:t>
            </a:r>
            <a:r>
              <a:rPr lang="ru-RU" dirty="0"/>
              <a:t> ​​</a:t>
            </a:r>
            <a:r>
              <a:rPr lang="ru-RU" dirty="0" err="1"/>
              <a:t>безперервно</a:t>
            </a:r>
            <a:r>
              <a:rPr lang="uk-UA" dirty="0" err="1"/>
              <a:t>ю</a:t>
            </a:r>
            <a:r>
              <a:rPr lang="ru-RU" dirty="0"/>
              <a:t> </a:t>
            </a:r>
            <a:r>
              <a:rPr lang="ru-RU" dirty="0" err="1"/>
              <a:t>соматосенсорно</a:t>
            </a:r>
            <a:r>
              <a:rPr lang="uk-UA" dirty="0" err="1"/>
              <a:t>ю</a:t>
            </a:r>
            <a:r>
              <a:rPr lang="uk-UA" dirty="0"/>
              <a:t> </a:t>
            </a:r>
            <a:r>
              <a:rPr lang="ru-RU" dirty="0" err="1"/>
              <a:t>обробкою</a:t>
            </a:r>
            <a:r>
              <a:rPr lang="ru-RU" dirty="0"/>
              <a:t> </a:t>
            </a:r>
            <a:r>
              <a:rPr lang="ru-RU" dirty="0" err="1"/>
              <a:t>сигналів</a:t>
            </a:r>
            <a:r>
              <a:rPr lang="ru-RU" dirty="0"/>
              <a:t> в </a:t>
            </a:r>
            <a:r>
              <a:rPr lang="ru-RU" dirty="0" err="1"/>
              <a:t>периферичн</a:t>
            </a:r>
            <a:r>
              <a:rPr lang="uk-UA" dirty="0" err="1"/>
              <a:t>ій</a:t>
            </a:r>
            <a:r>
              <a:rPr lang="ru-RU" dirty="0"/>
              <a:t> та </a:t>
            </a:r>
            <a:r>
              <a:rPr lang="ru-RU" dirty="0" err="1"/>
              <a:t>центральн</a:t>
            </a:r>
            <a:r>
              <a:rPr lang="uk-UA" dirty="0" err="1"/>
              <a:t>ій</a:t>
            </a:r>
            <a:r>
              <a:rPr lang="ru-RU" dirty="0"/>
              <a:t> нервов</a:t>
            </a:r>
            <a:r>
              <a:rPr lang="uk-UA" dirty="0" err="1"/>
              <a:t>ій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.</a:t>
            </a:r>
            <a:endParaRPr lang="ru-UA" dirty="0"/>
          </a:p>
          <a:p>
            <a:r>
              <a:rPr lang="ru-RU" b="1" dirty="0" err="1"/>
              <a:t>Психогенн</a:t>
            </a:r>
            <a:r>
              <a:rPr lang="uk-UA" b="1" dirty="0" err="1"/>
              <a:t>ий</a:t>
            </a:r>
            <a:r>
              <a:rPr lang="ru-RU" b="1" dirty="0"/>
              <a:t> </a:t>
            </a:r>
            <a:r>
              <a:rPr lang="ru-RU" b="1" dirty="0" err="1"/>
              <a:t>біль</a:t>
            </a:r>
            <a:r>
              <a:rPr lang="ru-RU" b="1" dirty="0"/>
              <a:t> </a:t>
            </a:r>
            <a:r>
              <a:rPr lang="ru-RU" dirty="0"/>
              <a:t>- </a:t>
            </a:r>
            <a:r>
              <a:rPr lang="ru-RU" dirty="0" err="1"/>
              <a:t>група</a:t>
            </a:r>
            <a:r>
              <a:rPr lang="ru-RU" dirty="0"/>
              <a:t> </a:t>
            </a:r>
            <a:r>
              <a:rPr lang="ru-RU" dirty="0" err="1"/>
              <a:t>больових</a:t>
            </a:r>
            <a:r>
              <a:rPr lang="ru-RU" dirty="0"/>
              <a:t> </a:t>
            </a:r>
            <a:r>
              <a:rPr lang="ru-RU" dirty="0" err="1"/>
              <a:t>синдромів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підтримуються</a:t>
            </a:r>
            <a:r>
              <a:rPr lang="ru-RU" dirty="0"/>
              <a:t> </a:t>
            </a:r>
            <a:r>
              <a:rPr lang="ru-RU" dirty="0" err="1"/>
              <a:t>головним</a:t>
            </a:r>
            <a:r>
              <a:rPr lang="ru-RU" dirty="0"/>
              <a:t> чином </a:t>
            </a:r>
            <a:r>
              <a:rPr lang="ru-RU" dirty="0" err="1"/>
              <a:t>психологічними</a:t>
            </a:r>
            <a:r>
              <a:rPr lang="ru-RU" dirty="0"/>
              <a:t> факторами.</a:t>
            </a:r>
            <a:endParaRPr lang="ru-UA" dirty="0"/>
          </a:p>
          <a:p>
            <a:r>
              <a:rPr lang="uk-UA" b="1" dirty="0"/>
              <a:t>І</a:t>
            </a:r>
            <a:r>
              <a:rPr lang="ru-RU" b="1" dirty="0" err="1"/>
              <a:t>діопатичн</a:t>
            </a:r>
            <a:r>
              <a:rPr lang="uk-UA" b="1" dirty="0" err="1"/>
              <a:t>ий</a:t>
            </a:r>
            <a:r>
              <a:rPr lang="ru-RU" b="1" dirty="0"/>
              <a:t> </a:t>
            </a:r>
            <a:r>
              <a:rPr lang="ru-RU" b="1" dirty="0" err="1"/>
              <a:t>біль</a:t>
            </a:r>
            <a:r>
              <a:rPr lang="ru-RU" b="1" dirty="0"/>
              <a:t> </a:t>
            </a:r>
            <a:r>
              <a:rPr lang="ru-RU" dirty="0"/>
              <a:t>- </a:t>
            </a:r>
            <a:r>
              <a:rPr lang="ru-RU" dirty="0" err="1"/>
              <a:t>больовий</a:t>
            </a:r>
            <a:r>
              <a:rPr lang="ru-RU" dirty="0"/>
              <a:t> синдром </a:t>
            </a:r>
            <a:r>
              <a:rPr lang="ru-RU" dirty="0" err="1"/>
              <a:t>персист</a:t>
            </a:r>
            <a:r>
              <a:rPr lang="uk-UA" dirty="0" err="1"/>
              <a:t>ує</a:t>
            </a:r>
            <a:r>
              <a:rPr lang="uk-UA" dirty="0"/>
              <a:t> </a:t>
            </a:r>
            <a:r>
              <a:rPr lang="ru-RU" dirty="0"/>
              <a:t>при </a:t>
            </a:r>
            <a:r>
              <a:rPr lang="ru-RU" dirty="0" err="1"/>
              <a:t>відсутності</a:t>
            </a:r>
            <a:r>
              <a:rPr lang="ru-RU" dirty="0"/>
              <a:t> </a:t>
            </a:r>
            <a:r>
              <a:rPr lang="ru-RU" dirty="0" err="1"/>
              <a:t>морфологічного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психологічного</a:t>
            </a:r>
            <a:r>
              <a:rPr lang="ru-RU" dirty="0"/>
              <a:t> субстрату.</a:t>
            </a:r>
            <a:endParaRPr lang="ru-UA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07388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E406CF-7C75-ED4E-BE51-A9416CA5A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err="1"/>
              <a:t>Ноцицептивн</a:t>
            </a:r>
            <a:r>
              <a:rPr lang="uk-UA" b="1" dirty="0" err="1"/>
              <a:t>ий</a:t>
            </a:r>
            <a:r>
              <a:rPr lang="ru-RU" b="1" dirty="0"/>
              <a:t> (</a:t>
            </a:r>
            <a:r>
              <a:rPr lang="ru-RU" b="1" dirty="0" err="1"/>
              <a:t>рецепторн</a:t>
            </a:r>
            <a:r>
              <a:rPr lang="uk-UA" b="1" dirty="0" err="1"/>
              <a:t>ий</a:t>
            </a:r>
            <a:r>
              <a:rPr lang="ru-RU" b="1" dirty="0"/>
              <a:t>) </a:t>
            </a:r>
            <a:r>
              <a:rPr lang="ru-RU" b="1" dirty="0" err="1"/>
              <a:t>біль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A6CCD9E-F5D1-0444-82F3-FE2C51D43C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err="1"/>
              <a:t>Ноцицептивн</a:t>
            </a:r>
            <a:r>
              <a:rPr lang="uk-UA" dirty="0" err="1"/>
              <a:t>ий</a:t>
            </a:r>
            <a:r>
              <a:rPr lang="ru-RU" dirty="0"/>
              <a:t> (</a:t>
            </a:r>
            <a:r>
              <a:rPr lang="ru-RU" dirty="0" err="1"/>
              <a:t>рецепторн</a:t>
            </a:r>
            <a:r>
              <a:rPr lang="uk-UA" dirty="0" err="1"/>
              <a:t>ий</a:t>
            </a:r>
            <a:r>
              <a:rPr lang="ru-RU" dirty="0"/>
              <a:t>) </a:t>
            </a:r>
            <a:r>
              <a:rPr lang="ru-RU" dirty="0" err="1"/>
              <a:t>біль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соматичної</a:t>
            </a:r>
            <a:r>
              <a:rPr lang="ru-RU" dirty="0"/>
              <a:t> (</a:t>
            </a:r>
            <a:r>
              <a:rPr lang="ru-RU" dirty="0" err="1"/>
              <a:t>кісткової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м'язово</a:t>
            </a:r>
            <a:r>
              <a:rPr lang="ru-RU" dirty="0"/>
              <a:t>-фасциальной) і </a:t>
            </a:r>
            <a:r>
              <a:rPr lang="ru-RU" dirty="0" err="1"/>
              <a:t>вісцеральної</a:t>
            </a:r>
            <a:r>
              <a:rPr lang="uk-UA" dirty="0"/>
              <a:t> природи</a:t>
            </a:r>
            <a:r>
              <a:rPr lang="ru-RU" dirty="0"/>
              <a:t>. </a:t>
            </a:r>
            <a:r>
              <a:rPr lang="ru-RU" dirty="0" err="1"/>
              <a:t>Механізм</a:t>
            </a:r>
            <a:r>
              <a:rPr lang="ru-RU" dirty="0"/>
              <a:t> </a:t>
            </a:r>
            <a:r>
              <a:rPr lang="ru-RU" dirty="0" err="1"/>
              <a:t>цього</a:t>
            </a:r>
            <a:r>
              <a:rPr lang="ru-RU" dirty="0"/>
              <a:t> болю </a:t>
            </a:r>
            <a:r>
              <a:rPr lang="ru-RU" dirty="0" err="1"/>
              <a:t>обумовлений</a:t>
            </a:r>
            <a:r>
              <a:rPr lang="ru-RU" dirty="0"/>
              <a:t> </a:t>
            </a:r>
            <a:r>
              <a:rPr lang="ru-RU" dirty="0" err="1"/>
              <a:t>механічним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хімічним</a:t>
            </a:r>
            <a:r>
              <a:rPr lang="ru-RU" dirty="0"/>
              <a:t> </a:t>
            </a:r>
            <a:r>
              <a:rPr lang="ru-RU" dirty="0" err="1"/>
              <a:t>роздратуванням</a:t>
            </a:r>
            <a:r>
              <a:rPr lang="ru-RU" dirty="0"/>
              <a:t> </a:t>
            </a:r>
            <a:r>
              <a:rPr lang="ru-RU" dirty="0" err="1"/>
              <a:t>рецепторів</a:t>
            </a:r>
            <a:r>
              <a:rPr lang="ru-RU" dirty="0"/>
              <a:t> (</a:t>
            </a:r>
            <a:r>
              <a:rPr lang="ru-RU" dirty="0" err="1"/>
              <a:t>ноцицепторов</a:t>
            </a:r>
            <a:r>
              <a:rPr lang="ru-RU" dirty="0"/>
              <a:t>) </a:t>
            </a:r>
            <a:r>
              <a:rPr lang="ru-RU" dirty="0" err="1"/>
              <a:t>шкіри</a:t>
            </a:r>
            <a:r>
              <a:rPr lang="ru-RU" dirty="0"/>
              <a:t>, </a:t>
            </a:r>
            <a:r>
              <a:rPr lang="ru-RU" dirty="0" err="1"/>
              <a:t>м'язів</a:t>
            </a:r>
            <a:r>
              <a:rPr lang="ru-RU" dirty="0"/>
              <a:t>, </a:t>
            </a:r>
            <a:r>
              <a:rPr lang="ru-RU" dirty="0" err="1"/>
              <a:t>кісток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внутрішніх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. </a:t>
            </a:r>
            <a:r>
              <a:rPr lang="ru-RU" dirty="0" err="1"/>
              <a:t>Цей</a:t>
            </a:r>
            <a:r>
              <a:rPr lang="ru-RU" dirty="0"/>
              <a:t> </a:t>
            </a:r>
            <a:r>
              <a:rPr lang="ru-RU" dirty="0" err="1"/>
              <a:t>біль</a:t>
            </a:r>
            <a:r>
              <a:rPr lang="ru-RU" dirty="0"/>
              <a:t> 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характеризується</a:t>
            </a:r>
            <a:r>
              <a:rPr lang="ru-RU" dirty="0"/>
              <a:t> як </a:t>
            </a:r>
            <a:r>
              <a:rPr lang="ru-RU" dirty="0" err="1"/>
              <a:t>локалізован</a:t>
            </a:r>
            <a:r>
              <a:rPr lang="uk-UA" dirty="0" err="1"/>
              <a:t>ий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розлит</a:t>
            </a:r>
            <a:r>
              <a:rPr lang="uk-UA" dirty="0" err="1"/>
              <a:t>ий</a:t>
            </a:r>
            <a:r>
              <a:rPr lang="ru-RU" dirty="0"/>
              <a:t>, </a:t>
            </a:r>
            <a:r>
              <a:rPr lang="ru-RU" dirty="0" err="1"/>
              <a:t>постійн</a:t>
            </a:r>
            <a:r>
              <a:rPr lang="uk-UA" dirty="0" err="1"/>
              <a:t>ий</a:t>
            </a:r>
            <a:r>
              <a:rPr lang="ru-RU" dirty="0"/>
              <a:t> і </a:t>
            </a:r>
            <a:r>
              <a:rPr lang="ru-RU" dirty="0" err="1"/>
              <a:t>глибок</a:t>
            </a:r>
            <a:r>
              <a:rPr lang="uk-UA" dirty="0" err="1"/>
              <a:t>ий</a:t>
            </a:r>
            <a:r>
              <a:rPr lang="ru-RU" dirty="0"/>
              <a:t>.</a:t>
            </a:r>
            <a:endParaRPr lang="ru-UA" dirty="0"/>
          </a:p>
          <a:p>
            <a:r>
              <a:rPr lang="ru-RU" dirty="0" err="1"/>
              <a:t>Ноцицептивн</a:t>
            </a:r>
            <a:r>
              <a:rPr lang="uk-UA" dirty="0" err="1"/>
              <a:t>ий</a:t>
            </a:r>
            <a:r>
              <a:rPr lang="ru-RU" dirty="0"/>
              <a:t> </a:t>
            </a:r>
            <a:r>
              <a:rPr lang="ru-RU" dirty="0" err="1"/>
              <a:t>соматич</a:t>
            </a:r>
            <a:r>
              <a:rPr lang="uk-UA" dirty="0"/>
              <a:t>ний</a:t>
            </a:r>
            <a:r>
              <a:rPr lang="ru-RU" dirty="0"/>
              <a:t> </a:t>
            </a:r>
            <a:r>
              <a:rPr lang="ru-RU" dirty="0" err="1"/>
              <a:t>біль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безпосереднього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</a:t>
            </a:r>
            <a:r>
              <a:rPr lang="ru-RU" dirty="0" err="1"/>
              <a:t>злоякісної</a:t>
            </a:r>
            <a:r>
              <a:rPr lang="ru-RU" dirty="0"/>
              <a:t> </a:t>
            </a:r>
            <a:r>
              <a:rPr lang="ru-RU" dirty="0" err="1"/>
              <a:t>пухлини</a:t>
            </a:r>
            <a:r>
              <a:rPr lang="ru-RU" dirty="0"/>
              <a:t> на </a:t>
            </a:r>
            <a:r>
              <a:rPr lang="ru-RU" dirty="0" err="1"/>
              <a:t>тканини</a:t>
            </a:r>
            <a:r>
              <a:rPr lang="ru-RU" dirty="0"/>
              <a:t> </a:t>
            </a:r>
            <a:r>
              <a:rPr lang="ru-RU" dirty="0" err="1"/>
              <a:t>виникає</a:t>
            </a:r>
            <a:r>
              <a:rPr lang="ru-RU" dirty="0"/>
              <a:t> в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патологічних</a:t>
            </a:r>
            <a:r>
              <a:rPr lang="ru-RU" dirty="0"/>
              <a:t> </a:t>
            </a:r>
            <a:r>
              <a:rPr lang="ru-RU" dirty="0" err="1"/>
              <a:t>переломів</a:t>
            </a:r>
            <a:r>
              <a:rPr lang="ru-RU" dirty="0"/>
              <a:t>, </a:t>
            </a:r>
            <a:r>
              <a:rPr lang="ru-RU" dirty="0" err="1"/>
              <a:t>гострої</a:t>
            </a:r>
            <a:r>
              <a:rPr lang="ru-RU" dirty="0"/>
              <a:t> </a:t>
            </a:r>
            <a:r>
              <a:rPr lang="ru-RU" dirty="0" err="1"/>
              <a:t>обструкції</a:t>
            </a:r>
            <a:r>
              <a:rPr lang="ru-RU" dirty="0"/>
              <a:t> </a:t>
            </a:r>
            <a:r>
              <a:rPr lang="ru-RU" dirty="0" err="1"/>
              <a:t>порожнистих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,</a:t>
            </a:r>
            <a:r>
              <a:rPr lang="uk-UA" dirty="0"/>
              <a:t> крововиливи в паренхіму пухлини і її некрозу. Нерідко під час розвитку пухлини відбувається інфікування тканин. У цих випадках хронічний біль буде результатом </a:t>
            </a:r>
            <a:r>
              <a:rPr lang="uk-UA" dirty="0" err="1"/>
              <a:t>міалгії</a:t>
            </a:r>
            <a:r>
              <a:rPr lang="uk-UA" dirty="0"/>
              <a:t>, артралгії, сепсису, абсцесів або довго не загоюються ран.</a:t>
            </a:r>
            <a:endParaRPr lang="ru-UA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573790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9AC0B2E-595C-C94F-82AB-4BFCB1AF12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24995"/>
            <a:ext cx="10515600" cy="537100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dirty="0"/>
              <a:t>У разі наявності метастазів у кістках розвиваються різні соматичні </a:t>
            </a:r>
            <a:r>
              <a:rPr lang="uk-UA" dirty="0" err="1"/>
              <a:t>ноцицептивні</a:t>
            </a:r>
            <a:r>
              <a:rPr lang="uk-UA" dirty="0"/>
              <a:t> синдроми, які мають характерні клінічні відмінності. Великі метастази в тілах хребців можуть супроводжуватися больовим синдромом та компресією спинного мозку.</a:t>
            </a:r>
            <a:endParaRPr lang="uk-UA" b="1" dirty="0"/>
          </a:p>
          <a:p>
            <a:r>
              <a:rPr lang="uk-UA" dirty="0"/>
              <a:t>Синдром </a:t>
            </a:r>
            <a:r>
              <a:rPr lang="uk-UA" dirty="0" err="1"/>
              <a:t>мультифокальної</a:t>
            </a:r>
            <a:r>
              <a:rPr lang="uk-UA" dirty="0"/>
              <a:t> кісткової хвороби</a:t>
            </a:r>
            <a:endParaRPr lang="ru-UA" dirty="0"/>
          </a:p>
          <a:p>
            <a:r>
              <a:rPr lang="uk-UA" dirty="0"/>
              <a:t>Синдром основи черепа</a:t>
            </a:r>
            <a:endParaRPr lang="ru-UA" dirty="0"/>
          </a:p>
          <a:p>
            <a:r>
              <a:rPr lang="uk-UA" dirty="0"/>
              <a:t>Хребетні синдроми</a:t>
            </a:r>
            <a:endParaRPr lang="ru-UA" dirty="0"/>
          </a:p>
          <a:p>
            <a:r>
              <a:rPr lang="uk-UA" dirty="0" err="1"/>
              <a:t>Атлантоаксіальний</a:t>
            </a:r>
            <a:r>
              <a:rPr lang="uk-UA" dirty="0"/>
              <a:t> синдром</a:t>
            </a:r>
            <a:endParaRPr lang="ru-UA" dirty="0"/>
          </a:p>
          <a:p>
            <a:r>
              <a:rPr lang="uk-UA" dirty="0"/>
              <a:t>Синдром C7-T1</a:t>
            </a:r>
            <a:endParaRPr lang="ru-UA" dirty="0"/>
          </a:p>
          <a:p>
            <a:r>
              <a:rPr lang="uk-UA" dirty="0"/>
              <a:t>Синдром T12-L1</a:t>
            </a:r>
            <a:endParaRPr lang="ru-UA" dirty="0"/>
          </a:p>
          <a:p>
            <a:r>
              <a:rPr lang="uk-UA" dirty="0"/>
              <a:t>Сакральний синдром</a:t>
            </a:r>
            <a:endParaRPr lang="ru-UA" dirty="0"/>
          </a:p>
          <a:p>
            <a:r>
              <a:rPr lang="uk-UA" dirty="0"/>
              <a:t>Тазовий синдром</a:t>
            </a:r>
            <a:endParaRPr lang="ru-UA" dirty="0"/>
          </a:p>
          <a:p>
            <a:r>
              <a:rPr lang="uk-UA" dirty="0"/>
              <a:t>Синдром кульшового суглоба</a:t>
            </a:r>
            <a:endParaRPr lang="ru-UA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63027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DD3688-EE29-BF47-AA13-DD7E3249D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/>
              <a:t>Соматичний </a:t>
            </a:r>
            <a:r>
              <a:rPr lang="uk-UA" b="1" dirty="0" err="1"/>
              <a:t>ноцицептивний</a:t>
            </a:r>
            <a:r>
              <a:rPr lang="uk-UA" b="1" dirty="0"/>
              <a:t> біль</a:t>
            </a:r>
            <a:endParaRPr lang="ru-UA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3AC299-364C-124E-B61A-7E2A438272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Соматичні </a:t>
            </a:r>
            <a:r>
              <a:rPr lang="uk-UA" dirty="0" err="1"/>
              <a:t>ноцицептивні</a:t>
            </a:r>
            <a:r>
              <a:rPr lang="uk-UA" dirty="0"/>
              <a:t> м'язові синдроми проявляються больовим синдром в м'яких тканинах тіла. </a:t>
            </a:r>
          </a:p>
          <a:p>
            <a:r>
              <a:rPr lang="uk-UA" dirty="0"/>
              <a:t>При цьому розвивається головний біль, біль в м'яких тканинах особи, м'язові судоми або м'язові болі, а також прояви </a:t>
            </a:r>
            <a:r>
              <a:rPr lang="uk-UA" dirty="0" err="1"/>
              <a:t>паранеопластичних</a:t>
            </a:r>
            <a:r>
              <a:rPr lang="uk-UA" dirty="0"/>
              <a:t> больових синдромів - гіпертрофічної легеневої </a:t>
            </a:r>
            <a:r>
              <a:rPr lang="uk-UA" dirty="0" err="1"/>
              <a:t>остеоартропатіі</a:t>
            </a:r>
            <a:r>
              <a:rPr lang="uk-UA" dirty="0"/>
              <a:t> і синдрому </a:t>
            </a:r>
            <a:r>
              <a:rPr lang="uk-UA" dirty="0" err="1"/>
              <a:t>Рейно</a:t>
            </a:r>
            <a:r>
              <a:rPr lang="uk-UA" dirty="0"/>
              <a:t>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039751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26236C-75CD-6B46-B2D1-1774469E0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365883"/>
          </a:xfrm>
        </p:spPr>
        <p:txBody>
          <a:bodyPr>
            <a:normAutofit/>
          </a:bodyPr>
          <a:lstStyle/>
          <a:p>
            <a:r>
              <a:rPr lang="uk-UA" b="1" dirty="0"/>
              <a:t>Соматичні вісцеральні </a:t>
            </a:r>
            <a:r>
              <a:rPr lang="uk-UA" b="1" dirty="0" err="1"/>
              <a:t>ноцицептивні</a:t>
            </a:r>
            <a:r>
              <a:rPr lang="uk-UA" b="1" dirty="0"/>
              <a:t> синдроми є причиною хронічного болю:</a:t>
            </a:r>
            <a:br>
              <a:rPr lang="ru-UA" dirty="0"/>
            </a:b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C2C869-28D8-EB4D-B840-823BDDF4FF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33601"/>
            <a:ext cx="10515600" cy="4043362"/>
          </a:xfrm>
        </p:spPr>
        <p:txBody>
          <a:bodyPr/>
          <a:lstStyle/>
          <a:p>
            <a:r>
              <a:rPr lang="uk-UA" dirty="0"/>
              <a:t>Синдром збільшення печінки</a:t>
            </a:r>
            <a:endParaRPr lang="ru-UA" dirty="0"/>
          </a:p>
          <a:p>
            <a:r>
              <a:rPr lang="uk-UA" dirty="0"/>
              <a:t>Синдром хронічної кишкової непрохідності</a:t>
            </a:r>
            <a:endParaRPr lang="ru-UA" dirty="0"/>
          </a:p>
          <a:p>
            <a:r>
              <a:rPr lang="uk-UA" dirty="0"/>
              <a:t>Синдром хронічної обструкції сечоводів</a:t>
            </a:r>
            <a:endParaRPr lang="ru-UA" dirty="0"/>
          </a:p>
          <a:p>
            <a:r>
              <a:rPr lang="uk-UA" dirty="0"/>
              <a:t>Перитонеальний </a:t>
            </a:r>
            <a:r>
              <a:rPr lang="uk-UA" dirty="0" err="1"/>
              <a:t>карциноматоз</a:t>
            </a:r>
            <a:endParaRPr lang="ru-UA" dirty="0"/>
          </a:p>
          <a:p>
            <a:r>
              <a:rPr lang="uk-UA" dirty="0"/>
              <a:t>Наявність злоякісної пухлини промежини</a:t>
            </a:r>
            <a:endParaRPr lang="ru-UA" dirty="0"/>
          </a:p>
          <a:p>
            <a:r>
              <a:rPr lang="uk-UA" dirty="0"/>
              <a:t>Синдром </a:t>
            </a:r>
            <a:r>
              <a:rPr lang="uk-UA" dirty="0" err="1"/>
              <a:t>наднирників</a:t>
            </a:r>
            <a:endParaRPr lang="ru-UA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132475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72A4EA-4FCD-5D4F-B981-98FD2BAEA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err="1"/>
              <a:t>Нейропатичний</a:t>
            </a:r>
            <a:r>
              <a:rPr lang="uk-UA" b="1" dirty="0"/>
              <a:t> біль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E3BA1C-BE2F-844C-A550-A16EB35B86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err="1"/>
              <a:t>Нейропатичний</a:t>
            </a:r>
            <a:r>
              <a:rPr lang="uk-UA" dirty="0"/>
              <a:t> (підтримувана </a:t>
            </a:r>
            <a:r>
              <a:rPr lang="uk-UA" dirty="0" err="1"/>
              <a:t>симпатично</a:t>
            </a:r>
            <a:r>
              <a:rPr lang="uk-UA" dirty="0"/>
              <a:t>) біль виникає у відповідь на пошкодження, роздратування або патологічну активність симпатичної нервової системи. </a:t>
            </a:r>
          </a:p>
          <a:p>
            <a:r>
              <a:rPr lang="uk-UA" dirty="0"/>
              <a:t>Біль локалізований в ділянці порушеною чутливості шкіри. </a:t>
            </a:r>
          </a:p>
          <a:p>
            <a:r>
              <a:rPr lang="uk-UA" dirty="0"/>
              <a:t>Зазвичай у ногах біль описується як постійний, тупий, пекучий що обпалює. </a:t>
            </a:r>
          </a:p>
          <a:p>
            <a:r>
              <a:rPr lang="uk-UA" dirty="0"/>
              <a:t>Він супроводжується </a:t>
            </a:r>
            <a:r>
              <a:rPr lang="uk-UA" dirty="0" err="1"/>
              <a:t>гіперестезіями</a:t>
            </a:r>
            <a:r>
              <a:rPr lang="uk-UA" dirty="0"/>
              <a:t>, порушенням терморегуляції і потовиділення, трофічними змінами шкіри.</a:t>
            </a:r>
            <a:endParaRPr lang="ru-UA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3494425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68CF5B-BC5E-C543-BE21-F8D12542D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dirty="0" err="1"/>
              <a:t>Нейропатичні</a:t>
            </a:r>
            <a:r>
              <a:rPr lang="uk-UA" b="1" dirty="0"/>
              <a:t> больові синдроми</a:t>
            </a:r>
            <a:endParaRPr lang="ru-UA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2F53A1-DB0F-D448-8903-5AD6A8357A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53754"/>
            <a:ext cx="9603275" cy="4517289"/>
          </a:xfrm>
        </p:spPr>
        <p:txBody>
          <a:bodyPr>
            <a:normAutofit/>
          </a:bodyPr>
          <a:lstStyle/>
          <a:p>
            <a:r>
              <a:rPr lang="uk-UA" dirty="0"/>
              <a:t>Синдром краніальної невралгії</a:t>
            </a:r>
            <a:endParaRPr lang="ru-UA" dirty="0"/>
          </a:p>
          <a:p>
            <a:r>
              <a:rPr lang="uk-UA" dirty="0" err="1"/>
              <a:t>Язикоглоткова</a:t>
            </a:r>
            <a:r>
              <a:rPr lang="uk-UA" dirty="0"/>
              <a:t> (</a:t>
            </a:r>
            <a:r>
              <a:rPr lang="uk-UA" dirty="0" err="1"/>
              <a:t>глоссо-фарингеальна</a:t>
            </a:r>
            <a:r>
              <a:rPr lang="uk-UA" dirty="0"/>
              <a:t>) невралгія</a:t>
            </a:r>
            <a:endParaRPr lang="ru-UA" dirty="0"/>
          </a:p>
          <a:p>
            <a:r>
              <a:rPr lang="uk-UA" dirty="0"/>
              <a:t>Невралгія трійчастого </a:t>
            </a:r>
            <a:r>
              <a:rPr lang="uk-UA" dirty="0" err="1"/>
              <a:t>нерва</a:t>
            </a:r>
            <a:endParaRPr lang="ru-UA" dirty="0"/>
          </a:p>
          <a:p>
            <a:r>
              <a:rPr lang="uk-UA" dirty="0"/>
              <a:t>Злоякісні </a:t>
            </a:r>
            <a:r>
              <a:rPr lang="uk-UA" dirty="0" err="1"/>
              <a:t>радикулопатії</a:t>
            </a:r>
            <a:endParaRPr lang="ru-UA" dirty="0"/>
          </a:p>
          <a:p>
            <a:r>
              <a:rPr lang="uk-UA" dirty="0"/>
              <a:t>Злоякісні </a:t>
            </a:r>
            <a:r>
              <a:rPr lang="uk-UA" dirty="0" err="1"/>
              <a:t>плексопатії</a:t>
            </a:r>
            <a:r>
              <a:rPr lang="uk-UA" dirty="0"/>
              <a:t> </a:t>
            </a:r>
          </a:p>
          <a:p>
            <a:r>
              <a:rPr lang="uk-UA" dirty="0"/>
              <a:t>Больові периферичні </a:t>
            </a:r>
            <a:r>
              <a:rPr lang="uk-UA" dirty="0" err="1"/>
              <a:t>мононейропатій</a:t>
            </a:r>
            <a:endParaRPr lang="ru-UA" dirty="0"/>
          </a:p>
          <a:p>
            <a:r>
              <a:rPr lang="uk-UA" dirty="0" err="1"/>
              <a:t>Паранеопластична</a:t>
            </a:r>
            <a:r>
              <a:rPr lang="uk-UA" dirty="0"/>
              <a:t> сенсорна </a:t>
            </a:r>
            <a:r>
              <a:rPr lang="uk-UA" dirty="0" err="1"/>
              <a:t>нейропатія</a:t>
            </a:r>
            <a:endParaRPr lang="ru-UA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4583778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36108A-54E8-A445-AC3D-2371151E8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4581"/>
            <a:ext cx="10515600" cy="1325563"/>
          </a:xfrm>
        </p:spPr>
        <p:txBody>
          <a:bodyPr>
            <a:normAutofit/>
          </a:bodyPr>
          <a:lstStyle/>
          <a:p>
            <a:r>
              <a:rPr lang="uk-UA" b="1" dirty="0"/>
              <a:t>Ятрогенні больові синдроми, обумовлені проведенням протипухлинної терапії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33A86AB-BB39-5844-AF40-1BE512261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/>
          <a:lstStyle/>
          <a:p>
            <a:r>
              <a:rPr lang="uk-UA" dirty="0"/>
              <a:t>Під час терапевтичних заходів, таких як хіміотерапія, променева терапія або хірургічне втручання, можуть </a:t>
            </a:r>
            <a:r>
              <a:rPr lang="uk-UA" dirty="0" err="1"/>
              <a:t>розвинутися</a:t>
            </a:r>
            <a:r>
              <a:rPr lang="uk-UA" dirty="0"/>
              <a:t> специфічні ускладнення, що супроводжуються больовим синдромом різного ступеня тяжкості.</a:t>
            </a:r>
            <a:endParaRPr lang="ru-UA" dirty="0"/>
          </a:p>
          <a:p>
            <a:r>
              <a:rPr lang="uk-UA" dirty="0"/>
              <a:t>Так, під час хіміотерапії можуть </a:t>
            </a:r>
            <a:r>
              <a:rPr lang="uk-UA" dirty="0" err="1"/>
              <a:t>розвинутися</a:t>
            </a:r>
            <a:r>
              <a:rPr lang="uk-UA" dirty="0"/>
              <a:t> </a:t>
            </a:r>
            <a:r>
              <a:rPr lang="uk-UA" dirty="0" err="1"/>
              <a:t>мукозит</a:t>
            </a:r>
            <a:r>
              <a:rPr lang="uk-UA" dirty="0"/>
              <a:t> і токсичні </a:t>
            </a:r>
            <a:r>
              <a:rPr lang="uk-UA" dirty="0" err="1"/>
              <a:t>нейропатії</a:t>
            </a:r>
            <a:r>
              <a:rPr lang="uk-UA" dirty="0"/>
              <a:t>.</a:t>
            </a:r>
            <a:endParaRPr lang="ru-UA" dirty="0"/>
          </a:p>
          <a:p>
            <a:r>
              <a:rPr lang="uk-UA" dirty="0"/>
              <a:t>При гормонотерапії може розвиватися хвороблива </a:t>
            </a:r>
            <a:r>
              <a:rPr lang="uk-UA" dirty="0" err="1"/>
              <a:t>гінекомастія</a:t>
            </a:r>
            <a:r>
              <a:rPr lang="uk-UA" dirty="0"/>
              <a:t> і </a:t>
            </a:r>
            <a:r>
              <a:rPr lang="uk-UA" dirty="0" err="1"/>
              <a:t>гормоніндуковані</a:t>
            </a:r>
            <a:r>
              <a:rPr lang="uk-UA" dirty="0"/>
              <a:t>  атаки гострого болю.</a:t>
            </a:r>
            <a:endParaRPr lang="ru-UA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5899259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34D49BB-4B7C-8F43-861F-20D37F1922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80"/>
            <a:ext cx="10515600" cy="570585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uk-UA" b="1" dirty="0"/>
              <a:t>Біль, пов'язаний з проведенням хіміотерапії:</a:t>
            </a:r>
            <a:endParaRPr lang="ru-UA" dirty="0"/>
          </a:p>
          <a:p>
            <a:r>
              <a:rPr lang="uk-UA" dirty="0"/>
              <a:t>Больова периферична </a:t>
            </a:r>
            <a:r>
              <a:rPr lang="uk-UA" dirty="0" err="1"/>
              <a:t>нейропатія</a:t>
            </a:r>
            <a:r>
              <a:rPr lang="uk-UA" dirty="0"/>
              <a:t> (</a:t>
            </a:r>
            <a:r>
              <a:rPr lang="uk-UA" dirty="0" err="1"/>
              <a:t>таксани</a:t>
            </a:r>
            <a:r>
              <a:rPr lang="uk-UA" dirty="0"/>
              <a:t>, </a:t>
            </a:r>
            <a:r>
              <a:rPr lang="uk-UA" dirty="0" err="1"/>
              <a:t>винка</a:t>
            </a:r>
            <a:r>
              <a:rPr lang="uk-UA" dirty="0"/>
              <a:t>-алкалоїди).</a:t>
            </a:r>
            <a:endParaRPr lang="ru-UA" dirty="0"/>
          </a:p>
          <a:p>
            <a:r>
              <a:rPr lang="uk-UA" dirty="0"/>
              <a:t>Кісткові болю (ускладнення тривалого прийому кортикостероїдів).</a:t>
            </a:r>
            <a:endParaRPr lang="ru-UA" dirty="0"/>
          </a:p>
          <a:p>
            <a:r>
              <a:rPr lang="uk-UA" dirty="0" err="1"/>
              <a:t>Аваскулярний</a:t>
            </a:r>
            <a:r>
              <a:rPr lang="uk-UA" dirty="0"/>
              <a:t> (асептичний) некроз кістки (</a:t>
            </a:r>
            <a:r>
              <a:rPr lang="uk-UA" dirty="0" err="1"/>
              <a:t>золедронова</a:t>
            </a:r>
            <a:r>
              <a:rPr lang="uk-UA" dirty="0"/>
              <a:t> кислота).</a:t>
            </a:r>
            <a:endParaRPr lang="ru-UA" dirty="0"/>
          </a:p>
          <a:p>
            <a:pPr marL="0" indent="0">
              <a:buNone/>
            </a:pPr>
            <a:r>
              <a:rPr lang="uk-UA" b="1" dirty="0"/>
              <a:t>Біль, пов'язаний з проведенням променевої терапії:</a:t>
            </a:r>
            <a:endParaRPr lang="ru-UA" dirty="0"/>
          </a:p>
          <a:p>
            <a:r>
              <a:rPr lang="uk-UA" dirty="0"/>
              <a:t>Радіаційний стоматит, </a:t>
            </a:r>
            <a:r>
              <a:rPr lang="uk-UA" dirty="0" err="1"/>
              <a:t>ректит</a:t>
            </a:r>
            <a:r>
              <a:rPr lang="uk-UA" dirty="0"/>
              <a:t>, ентерит, </a:t>
            </a:r>
            <a:r>
              <a:rPr lang="uk-UA" dirty="0" err="1"/>
              <a:t>езофагіт</a:t>
            </a:r>
            <a:r>
              <a:rPr lang="uk-UA" dirty="0"/>
              <a:t>, ентерит і </a:t>
            </a:r>
            <a:r>
              <a:rPr lang="uk-UA" dirty="0" err="1"/>
              <a:t>плексопатия</a:t>
            </a:r>
            <a:r>
              <a:rPr lang="uk-UA" dirty="0"/>
              <a:t>.</a:t>
            </a:r>
            <a:endParaRPr lang="ru-UA" dirty="0"/>
          </a:p>
          <a:p>
            <a:r>
              <a:rPr lang="uk-UA" dirty="0"/>
              <a:t>Лікування радіоактивним стронцієм може супроводжуватися гострою кісткової болем.</a:t>
            </a:r>
          </a:p>
          <a:p>
            <a:r>
              <a:rPr lang="uk-UA" dirty="0"/>
              <a:t>Радіаційна плечова </a:t>
            </a:r>
            <a:r>
              <a:rPr lang="uk-UA" dirty="0" err="1"/>
              <a:t>плексопатія</a:t>
            </a:r>
            <a:r>
              <a:rPr lang="uk-UA" dirty="0"/>
              <a:t>.</a:t>
            </a:r>
            <a:endParaRPr lang="ru-UA" dirty="0"/>
          </a:p>
          <a:p>
            <a:r>
              <a:rPr lang="uk-UA" dirty="0"/>
              <a:t>Біль внаслідок </a:t>
            </a:r>
            <a:r>
              <a:rPr lang="uk-UA" dirty="0" err="1"/>
              <a:t>лімфоедеми</a:t>
            </a:r>
            <a:r>
              <a:rPr lang="uk-UA" dirty="0"/>
              <a:t>.</a:t>
            </a:r>
            <a:endParaRPr lang="ru-UA" dirty="0"/>
          </a:p>
          <a:p>
            <a:r>
              <a:rPr lang="uk-UA" dirty="0"/>
              <a:t>Синдром «спаленої промежини».</a:t>
            </a:r>
            <a:endParaRPr lang="ru-UA" dirty="0"/>
          </a:p>
          <a:p>
            <a:pPr marL="0" indent="0">
              <a:buNone/>
            </a:pPr>
            <a:r>
              <a:rPr lang="uk-UA" b="1" dirty="0"/>
              <a:t>Біль, пов'язаний з проведенням хірургічного втручання:</a:t>
            </a:r>
            <a:endParaRPr lang="ru-UA" dirty="0"/>
          </a:p>
          <a:p>
            <a:r>
              <a:rPr lang="uk-UA" dirty="0"/>
              <a:t>Біль при </a:t>
            </a:r>
            <a:r>
              <a:rPr lang="uk-UA" dirty="0" err="1"/>
              <a:t>постмастектомічному</a:t>
            </a:r>
            <a:r>
              <a:rPr lang="uk-UA" dirty="0"/>
              <a:t> синдромі.</a:t>
            </a:r>
            <a:endParaRPr lang="ru-UA" dirty="0"/>
          </a:p>
          <a:p>
            <a:r>
              <a:rPr lang="uk-UA" dirty="0"/>
              <a:t>Біль після радикальних операцій на шиї.</a:t>
            </a:r>
            <a:endParaRPr lang="ru-UA" dirty="0"/>
          </a:p>
          <a:p>
            <a:r>
              <a:rPr lang="uk-UA" dirty="0" err="1"/>
              <a:t>Торакалгія</a:t>
            </a:r>
            <a:r>
              <a:rPr lang="uk-UA" dirty="0"/>
              <a:t>, синдром «замороженого плеча».</a:t>
            </a:r>
            <a:endParaRPr lang="ru-UA" dirty="0"/>
          </a:p>
          <a:p>
            <a:r>
              <a:rPr lang="uk-UA" dirty="0"/>
              <a:t>Післяопераційний біль в області таза.</a:t>
            </a:r>
            <a:endParaRPr lang="ru-UA" dirty="0"/>
          </a:p>
          <a:p>
            <a:r>
              <a:rPr lang="uk-UA" dirty="0" err="1"/>
              <a:t>Стамп</a:t>
            </a:r>
            <a:r>
              <a:rPr lang="uk-UA" dirty="0"/>
              <a:t> біль (біль в області кукси), фантомні болі.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9001092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6AC2C9-CB12-D849-B573-154320CC9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dirty="0"/>
              <a:t>Діагностика та оцінка інтенсивності болю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F879D0-6413-B141-9FA5-6B7D7D6B8E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dirty="0"/>
              <a:t>Розмір, локалізація і морфологія пухлини не корелюють з інтенсивністю больового синдрому. </a:t>
            </a:r>
          </a:p>
          <a:p>
            <a:r>
              <a:rPr lang="uk-UA" b="1" dirty="0"/>
              <a:t>Біль завжди суб'єктивна.</a:t>
            </a:r>
            <a:endParaRPr lang="ru-UA" b="1" dirty="0"/>
          </a:p>
          <a:p>
            <a:r>
              <a:rPr lang="uk-UA" dirty="0"/>
              <a:t>Тяжкість болю може оцінити тільки пацієнт.</a:t>
            </a:r>
            <a:endParaRPr lang="ru-UA" dirty="0"/>
          </a:p>
          <a:p>
            <a:r>
              <a:rPr lang="uk-UA" dirty="0"/>
              <a:t>Для опису хронічного больового синдрому використовують два показники:</a:t>
            </a:r>
            <a:endParaRPr lang="ru-UA" dirty="0"/>
          </a:p>
          <a:p>
            <a:pPr marL="514350" indent="-514350">
              <a:buAutoNum type="arabicParenR"/>
            </a:pPr>
            <a:r>
              <a:rPr lang="uk-UA" dirty="0"/>
              <a:t>Ступінь прояву болю за шкалою інтенсивності болю.</a:t>
            </a:r>
            <a:endParaRPr lang="ru-UA" dirty="0"/>
          </a:p>
          <a:p>
            <a:pPr marL="514350" indent="-514350">
              <a:buAutoNum type="arabicParenR"/>
            </a:pPr>
            <a:r>
              <a:rPr lang="uk-UA" dirty="0"/>
              <a:t>Необхідна доза </a:t>
            </a:r>
            <a:r>
              <a:rPr lang="uk-UA" dirty="0" err="1"/>
              <a:t>аналгетиків</a:t>
            </a:r>
            <a:r>
              <a:rPr lang="uk-UA" dirty="0"/>
              <a:t> для контролю больового синдрому.</a:t>
            </a:r>
            <a:endParaRPr lang="ru-UA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6265312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4E5D2B-980A-CD49-B973-CCE9A4AF5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/>
              <a:t>Шкали інтенсивності болю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1647C2-5682-314B-88B5-B766768E42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uk-UA" dirty="0"/>
              <a:t>Шкала інтенсивності болю з цифровою оцінкою від 0 до 10.</a:t>
            </a:r>
            <a:endParaRPr lang="ru-UA" dirty="0"/>
          </a:p>
          <a:p>
            <a:r>
              <a:rPr lang="uk-UA" dirty="0"/>
              <a:t>Шкала з вербальної описової оцінкою (1-відсутність болю, 2-незначний біль, З-слабка біль, 4-помірний біль, 5-сильний біль, 6-нестерпний біль).</a:t>
            </a:r>
            <a:endParaRPr lang="ru-UA" dirty="0"/>
          </a:p>
          <a:p>
            <a:r>
              <a:rPr lang="uk-UA" dirty="0"/>
              <a:t>Візуально-аналогова шкала (шкала VAS).</a:t>
            </a:r>
            <a:endParaRPr lang="ru-UA" dirty="0"/>
          </a:p>
          <a:p>
            <a:r>
              <a:rPr lang="uk-UA" dirty="0"/>
              <a:t>Співвідношення між болем, депресією, втомою і іншими симптомами можна визначити за допомогою шкали оцінки симптомів Едмонтона (</a:t>
            </a:r>
            <a:r>
              <a:rPr lang="uk-UA" dirty="0" err="1"/>
              <a:t>Edmonton</a:t>
            </a:r>
            <a:r>
              <a:rPr lang="uk-UA" dirty="0"/>
              <a:t> </a:t>
            </a:r>
            <a:r>
              <a:rPr lang="uk-UA" dirty="0" err="1"/>
              <a:t>Symptom</a:t>
            </a:r>
            <a:r>
              <a:rPr lang="uk-UA" dirty="0"/>
              <a:t> </a:t>
            </a:r>
            <a:r>
              <a:rPr lang="uk-UA" dirty="0" err="1"/>
              <a:t>Assessment</a:t>
            </a:r>
            <a:r>
              <a:rPr lang="uk-UA" dirty="0"/>
              <a:t> </a:t>
            </a:r>
            <a:r>
              <a:rPr lang="uk-UA" dirty="0" err="1"/>
              <a:t>Scale</a:t>
            </a:r>
            <a:r>
              <a:rPr lang="uk-UA" dirty="0"/>
              <a:t>, ESAS), шкали оцінки симптомів онкологічного центру МО </a:t>
            </a:r>
            <a:r>
              <a:rPr lang="uk-UA" dirty="0" err="1"/>
              <a:t>Anderson</a:t>
            </a:r>
            <a:r>
              <a:rPr lang="uk-UA" dirty="0"/>
              <a:t> (М. D. </a:t>
            </a:r>
            <a:r>
              <a:rPr lang="uk-UA" dirty="0" err="1"/>
              <a:t>Anderson</a:t>
            </a:r>
            <a:r>
              <a:rPr lang="uk-UA" dirty="0"/>
              <a:t> </a:t>
            </a:r>
            <a:r>
              <a:rPr lang="uk-UA" dirty="0" err="1"/>
              <a:t>Symptom</a:t>
            </a:r>
            <a:r>
              <a:rPr lang="uk-UA" dirty="0"/>
              <a:t> </a:t>
            </a:r>
            <a:r>
              <a:rPr lang="uk-UA" dirty="0" err="1"/>
              <a:t>lnventory</a:t>
            </a:r>
            <a:r>
              <a:rPr lang="uk-UA" dirty="0"/>
              <a:t>, MDASI), шкали оцінки симптомів болю (</a:t>
            </a:r>
            <a:r>
              <a:rPr lang="uk-UA" dirty="0" err="1"/>
              <a:t>Memorial</a:t>
            </a:r>
            <a:r>
              <a:rPr lang="uk-UA" dirty="0"/>
              <a:t> </a:t>
            </a:r>
            <a:r>
              <a:rPr lang="uk-UA" dirty="0" err="1"/>
              <a:t>Symptom</a:t>
            </a:r>
            <a:r>
              <a:rPr lang="uk-UA" dirty="0"/>
              <a:t> </a:t>
            </a:r>
            <a:r>
              <a:rPr lang="uk-UA" dirty="0" err="1"/>
              <a:t>Assessment</a:t>
            </a:r>
            <a:r>
              <a:rPr lang="uk-UA" dirty="0"/>
              <a:t> </a:t>
            </a:r>
            <a:r>
              <a:rPr lang="uk-UA" dirty="0" err="1"/>
              <a:t>Scale</a:t>
            </a:r>
            <a:r>
              <a:rPr lang="uk-UA" dirty="0"/>
              <a:t>, MSAS), </a:t>
            </a:r>
            <a:r>
              <a:rPr lang="uk-UA" dirty="0" err="1"/>
              <a:t>Роттердамського</a:t>
            </a:r>
            <a:r>
              <a:rPr lang="uk-UA" dirty="0"/>
              <a:t> переліку оцінки симптомів (</a:t>
            </a:r>
            <a:r>
              <a:rPr lang="uk-UA" dirty="0" err="1"/>
              <a:t>Rotterdam</a:t>
            </a:r>
            <a:r>
              <a:rPr lang="uk-UA" dirty="0"/>
              <a:t> </a:t>
            </a:r>
            <a:r>
              <a:rPr lang="uk-UA" dirty="0" err="1"/>
              <a:t>Symptom</a:t>
            </a:r>
            <a:r>
              <a:rPr lang="uk-UA" dirty="0"/>
              <a:t> </a:t>
            </a:r>
            <a:r>
              <a:rPr lang="uk-UA" dirty="0" err="1"/>
              <a:t>Checklist</a:t>
            </a:r>
            <a:r>
              <a:rPr lang="uk-UA" dirty="0"/>
              <a:t>, RSC).</a:t>
            </a:r>
            <a:endParaRPr lang="ru-UA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9856803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875" y="1481931"/>
            <a:ext cx="9391650" cy="3667125"/>
          </a:xfrm>
        </p:spPr>
      </p:pic>
    </p:spTree>
    <p:extLst>
      <p:ext uri="{BB962C8B-B14F-4D97-AF65-F5344CB8AC3E}">
        <p14:creationId xmlns:p14="http://schemas.microsoft.com/office/powerpoint/2010/main" val="38954755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272" y="-1533"/>
            <a:ext cx="5310328" cy="6859533"/>
          </a:xfrm>
        </p:spPr>
      </p:pic>
      <p:sp>
        <p:nvSpPr>
          <p:cNvPr id="5" name="TextBox 4"/>
          <p:cNvSpPr txBox="1"/>
          <p:nvPr/>
        </p:nvSpPr>
        <p:spPr>
          <a:xfrm>
            <a:off x="6819900" y="2057400"/>
            <a:ext cx="4521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err="1"/>
              <a:t>Edmonton</a:t>
            </a:r>
            <a:r>
              <a:rPr lang="uk-UA" sz="2400" b="1" dirty="0"/>
              <a:t> </a:t>
            </a:r>
            <a:r>
              <a:rPr lang="uk-UA" sz="2400" b="1" dirty="0" err="1"/>
              <a:t>Symptom</a:t>
            </a:r>
            <a:r>
              <a:rPr lang="uk-UA" sz="2400" b="1" dirty="0"/>
              <a:t> </a:t>
            </a:r>
            <a:r>
              <a:rPr lang="uk-UA" sz="2400" b="1" dirty="0" err="1"/>
              <a:t>Assessment</a:t>
            </a:r>
            <a:r>
              <a:rPr lang="uk-UA" sz="2400" b="1" dirty="0"/>
              <a:t> </a:t>
            </a:r>
            <a:r>
              <a:rPr lang="uk-UA" sz="2400" b="1" dirty="0" err="1"/>
              <a:t>Scale</a:t>
            </a:r>
            <a:r>
              <a:rPr lang="uk-UA" sz="2400" b="1" dirty="0"/>
              <a:t>, ESAS</a:t>
            </a:r>
          </a:p>
          <a:p>
            <a:r>
              <a:rPr lang="uk-UA" sz="2400" dirty="0"/>
              <a:t>Співвідношення між болем, депресією, втомою і іншими симптомами можна визначити за допомогою шкали оцінки симптомів Едмонтона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318441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6E3197F5-17FB-4DF5-BE05-04059A24F70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think-cell Slide" r:id="rId4" imgW="499" imgH="499" progId="TCLayout.ActiveDocument.1">
                  <p:embed/>
                </p:oleObj>
              </mc:Choice>
              <mc:Fallback>
                <p:oleObj name="think-cell Slide" r:id="rId4" imgW="499" imgH="49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6E3197F5-17FB-4DF5-BE05-04059A24F7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8007AD37-8BAE-467D-8E41-0F282A2C1B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59" y="68768"/>
            <a:ext cx="10413039" cy="67892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27662F8-6D98-4A47-9D87-9B20A83508C0}"/>
              </a:ext>
            </a:extLst>
          </p:cNvPr>
          <p:cNvSpPr/>
          <p:nvPr/>
        </p:nvSpPr>
        <p:spPr>
          <a:xfrm>
            <a:off x="10315575" y="190500"/>
            <a:ext cx="1409700" cy="885825"/>
          </a:xfrm>
          <a:prstGeom prst="rect">
            <a:avLst/>
          </a:prstGeom>
          <a:solidFill>
            <a:srgbClr val="EEF2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2FF896-8BFF-4A4E-B1AE-179E1B6E72B9}"/>
              </a:ext>
            </a:extLst>
          </p:cNvPr>
          <p:cNvSpPr/>
          <p:nvPr/>
        </p:nvSpPr>
        <p:spPr>
          <a:xfrm>
            <a:off x="2057400" y="5905500"/>
            <a:ext cx="2800350" cy="361950"/>
          </a:xfrm>
          <a:prstGeom prst="rect">
            <a:avLst/>
          </a:prstGeom>
          <a:solidFill>
            <a:srgbClr val="EEF2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13FFE7-3E92-4A7D-99DE-40E4B469FCED}"/>
              </a:ext>
            </a:extLst>
          </p:cNvPr>
          <p:cNvSpPr txBox="1"/>
          <p:nvPr/>
        </p:nvSpPr>
        <p:spPr>
          <a:xfrm>
            <a:off x="1024359" y="5713019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050" dirty="0">
                <a:solidFill>
                  <a:schemeClr val="bg1">
                    <a:lumMod val="65000"/>
                  </a:schemeClr>
                </a:solidFill>
              </a:rPr>
              <a:t>1. Адаптовано з: WHO 3 </a:t>
            </a:r>
            <a:r>
              <a:rPr lang="uk-UA" sz="1050" dirty="0" err="1">
                <a:solidFill>
                  <a:schemeClr val="bg1">
                    <a:lumMod val="65000"/>
                  </a:schemeClr>
                </a:solidFill>
              </a:rPr>
              <a:t>Step</a:t>
            </a:r>
            <a:r>
              <a:rPr lang="uk-UA" sz="105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uk-UA" sz="1050" dirty="0" err="1">
                <a:solidFill>
                  <a:schemeClr val="bg1">
                    <a:lumMod val="65000"/>
                  </a:schemeClr>
                </a:solidFill>
              </a:rPr>
              <a:t>Analgesic</a:t>
            </a:r>
            <a:r>
              <a:rPr lang="uk-UA" sz="105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uk-UA" sz="1050" dirty="0" err="1">
                <a:solidFill>
                  <a:schemeClr val="bg1">
                    <a:lumMod val="65000"/>
                  </a:schemeClr>
                </a:solidFill>
              </a:rPr>
              <a:t>Ladder</a:t>
            </a:r>
            <a:r>
              <a:rPr lang="uk-UA" sz="1050" dirty="0">
                <a:solidFill>
                  <a:schemeClr val="bg1">
                    <a:lumMod val="65000"/>
                  </a:schemeClr>
                </a:solidFill>
              </a:rPr>
              <a:t>. </a:t>
            </a:r>
            <a:r>
              <a:rPr lang="uk-UA" sz="1050" dirty="0" err="1">
                <a:solidFill>
                  <a:schemeClr val="bg1">
                    <a:lumMod val="65000"/>
                  </a:schemeClr>
                </a:solidFill>
              </a:rPr>
              <a:t>Cancer</a:t>
            </a:r>
            <a:r>
              <a:rPr lang="uk-UA" sz="105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uk-UA" sz="1050" dirty="0" err="1">
                <a:solidFill>
                  <a:schemeClr val="bg1">
                    <a:lumMod val="65000"/>
                  </a:schemeClr>
                </a:solidFill>
              </a:rPr>
              <a:t>Pain</a:t>
            </a:r>
            <a:r>
              <a:rPr lang="uk-UA" sz="105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uk-UA" sz="1050" dirty="0" err="1">
                <a:solidFill>
                  <a:schemeClr val="bg1">
                    <a:lumMod val="65000"/>
                  </a:schemeClr>
                </a:solidFill>
              </a:rPr>
              <a:t>relief</a:t>
            </a:r>
            <a:r>
              <a:rPr lang="uk-UA" sz="1050" dirty="0">
                <a:solidFill>
                  <a:schemeClr val="bg1">
                    <a:lumMod val="65000"/>
                  </a:schemeClr>
                </a:solidFill>
              </a:rPr>
              <a:t>. 2nd </a:t>
            </a:r>
            <a:r>
              <a:rPr lang="uk-UA" sz="1050" dirty="0" err="1">
                <a:solidFill>
                  <a:schemeClr val="bg1">
                    <a:lumMod val="65000"/>
                  </a:schemeClr>
                </a:solidFill>
              </a:rPr>
              <a:t>edition</a:t>
            </a:r>
            <a:r>
              <a:rPr lang="uk-UA" sz="1050" dirty="0">
                <a:solidFill>
                  <a:schemeClr val="bg1">
                    <a:lumMod val="65000"/>
                  </a:schemeClr>
                </a:solidFill>
              </a:rPr>
              <a:t>, WHO</a:t>
            </a:r>
            <a:r>
              <a:rPr lang="uk-UA" sz="1100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25772E-B14F-4083-B7BB-C45FB37EB51B}"/>
              </a:ext>
            </a:extLst>
          </p:cNvPr>
          <p:cNvSpPr txBox="1"/>
          <p:nvPr/>
        </p:nvSpPr>
        <p:spPr>
          <a:xfrm>
            <a:off x="6879059" y="6162398"/>
            <a:ext cx="324832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050" dirty="0">
                <a:solidFill>
                  <a:schemeClr val="bg1">
                    <a:lumMod val="65000"/>
                  </a:schemeClr>
                </a:solidFill>
              </a:rPr>
              <a:t>Інформація для спеціалістів сфери охорони </a:t>
            </a:r>
            <a:r>
              <a:rPr lang="uk-UA" sz="1050" dirty="0" err="1">
                <a:solidFill>
                  <a:schemeClr val="bg1">
                    <a:lumMod val="65000"/>
                  </a:schemeClr>
                </a:solidFill>
              </a:rPr>
              <a:t>здоров</a:t>
            </a:r>
            <a:r>
              <a:rPr lang="en-US" sz="1050" dirty="0">
                <a:solidFill>
                  <a:schemeClr val="bg1">
                    <a:lumMod val="65000"/>
                  </a:schemeClr>
                </a:solidFill>
              </a:rPr>
              <a:t>’</a:t>
            </a:r>
            <a:r>
              <a:rPr lang="uk-UA" sz="1050" dirty="0">
                <a:solidFill>
                  <a:schemeClr val="bg1">
                    <a:lumMod val="65000"/>
                  </a:schemeClr>
                </a:solidFill>
              </a:rPr>
              <a:t>я</a:t>
            </a:r>
            <a:endParaRPr lang="en-US" sz="105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9205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543" y="393922"/>
            <a:ext cx="6746190" cy="55404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7723" y="2115668"/>
            <a:ext cx="9603275" cy="1049235"/>
          </a:xfrm>
        </p:spPr>
        <p:txBody>
          <a:bodyPr/>
          <a:lstStyle/>
          <a:p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Сходи знеболювання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3152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F521E1-06AE-AA4A-BA4A-8C81ED23F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err="1"/>
              <a:t>Парацетамол</a:t>
            </a:r>
            <a:r>
              <a:rPr lang="uk-UA" b="1" dirty="0"/>
              <a:t> і нестероїдні протизапальні засоби</a:t>
            </a:r>
            <a:br>
              <a:rPr lang="ru-UA" dirty="0"/>
            </a:b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51F9386-08FF-D94C-93E9-47EEDB66A7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53754"/>
            <a:ext cx="9603275" cy="3612591"/>
          </a:xfrm>
        </p:spPr>
        <p:txBody>
          <a:bodyPr>
            <a:normAutofit/>
          </a:bodyPr>
          <a:lstStyle/>
          <a:p>
            <a:r>
              <a:rPr lang="uk-UA" dirty="0"/>
              <a:t>Якщо немає протипоказань, </a:t>
            </a:r>
            <a:r>
              <a:rPr lang="uk-UA" dirty="0" err="1"/>
              <a:t>парацетамол</a:t>
            </a:r>
            <a:r>
              <a:rPr lang="uk-UA" dirty="0"/>
              <a:t> слід призначати всім пацієнтам з хронічним болем. </a:t>
            </a:r>
          </a:p>
          <a:p>
            <a:r>
              <a:rPr lang="uk-UA" dirty="0"/>
              <a:t>Нестероїдні протизапальні засоби показані при болях із запальним компонентом або болях в кістках, однак НПЗЗ мають серйозні побічні ефекти, включаючи виразку </a:t>
            </a:r>
            <a:r>
              <a:rPr lang="uk-UA" dirty="0" err="1"/>
              <a:t>шлунка</a:t>
            </a:r>
            <a:r>
              <a:rPr lang="uk-UA" dirty="0"/>
              <a:t>, кровотеча і ниркову недостатність.</a:t>
            </a:r>
            <a:endParaRPr lang="ru-UA" dirty="0"/>
          </a:p>
          <a:p>
            <a:r>
              <a:rPr lang="uk-UA" dirty="0"/>
              <a:t>НПЗЗ можуть посилити ниркову недостатність.</a:t>
            </a:r>
            <a:endParaRPr lang="ru-UA" dirty="0"/>
          </a:p>
          <a:p>
            <a:r>
              <a:rPr lang="uk-UA" dirty="0"/>
              <a:t>Найбільш безпечним НПЗЗ з точки зору токсичності є </a:t>
            </a:r>
            <a:r>
              <a:rPr lang="uk-UA" dirty="0" err="1"/>
              <a:t>ібупрофен</a:t>
            </a:r>
            <a:r>
              <a:rPr lang="uk-UA" dirty="0"/>
              <a:t>. Він призначається в дозі 400 мг кожні 8 годин (максимально 2,4 г / добу).</a:t>
            </a:r>
            <a:endParaRPr lang="ru-UA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9060757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EBD127-6AC8-574E-9232-ABFCFDADE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err="1"/>
              <a:t>Опіоїди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C4D8A89-5AAE-A24F-B061-82C8A9C5D5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У сучасній клінічній медицині розрізняють слабкі і сильні </a:t>
            </a:r>
            <a:r>
              <a:rPr lang="uk-UA" dirty="0" err="1"/>
              <a:t>опіоїди</a:t>
            </a:r>
            <a:r>
              <a:rPr lang="uk-UA" dirty="0"/>
              <a:t>. </a:t>
            </a:r>
          </a:p>
          <a:p>
            <a:r>
              <a:rPr lang="uk-UA" dirty="0"/>
              <a:t>Існує велика кількість лікарських форм з швидким або уповільненим вивільненням активної речовини (ін'єкційні, пероральні, </a:t>
            </a:r>
            <a:r>
              <a:rPr lang="uk-UA" dirty="0" err="1"/>
              <a:t>трансдермальні</a:t>
            </a:r>
            <a:r>
              <a:rPr lang="uk-UA" dirty="0"/>
              <a:t>), але не всі вони доступні в Україні.</a:t>
            </a:r>
            <a:endParaRPr lang="ru-UA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40901247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C38B67-9128-804A-A06A-A400C2F51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/>
              <a:t>Слабкі і сильні </a:t>
            </a:r>
            <a:r>
              <a:rPr lang="uk-UA" b="1" dirty="0" err="1"/>
              <a:t>опіоїди</a:t>
            </a:r>
            <a:br>
              <a:rPr lang="ru-UA" dirty="0"/>
            </a:b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8FCA85-8D99-9F49-8C46-E15CFF8729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Відомим прикладом слабких </a:t>
            </a:r>
            <a:r>
              <a:rPr lang="uk-UA" dirty="0" err="1"/>
              <a:t>опіоїдів</a:t>
            </a:r>
            <a:r>
              <a:rPr lang="uk-UA" dirty="0"/>
              <a:t> є кодеїн. У онкологічних хворих він застосовується для лікування хронічного болю середньої інтенсивності (2-й ступінь) в дозі 30-60 мг / </a:t>
            </a:r>
            <a:r>
              <a:rPr lang="uk-UA" dirty="0" err="1"/>
              <a:t>сут</a:t>
            </a:r>
            <a:r>
              <a:rPr lang="uk-UA" dirty="0"/>
              <a:t>, як правило, разом з </a:t>
            </a:r>
            <a:r>
              <a:rPr lang="uk-UA" dirty="0" err="1"/>
              <a:t>парацетамолом</a:t>
            </a:r>
            <a:r>
              <a:rPr lang="uk-UA" dirty="0"/>
              <a:t>. Доступний комбінований препарат (</a:t>
            </a:r>
            <a:r>
              <a:rPr lang="uk-UA" dirty="0" err="1"/>
              <a:t>кодамол</a:t>
            </a:r>
            <a:r>
              <a:rPr lang="uk-UA" dirty="0"/>
              <a:t> 30/500 мг).</a:t>
            </a:r>
            <a:endParaRPr lang="ru-UA" dirty="0"/>
          </a:p>
          <a:p>
            <a:r>
              <a:rPr lang="uk-UA" dirty="0"/>
              <a:t>До сильних </a:t>
            </a:r>
            <a:r>
              <a:rPr lang="uk-UA" dirty="0" err="1"/>
              <a:t>опіоїдів</a:t>
            </a:r>
            <a:r>
              <a:rPr lang="uk-UA" dirty="0"/>
              <a:t> відносяться морфін, </a:t>
            </a:r>
            <a:r>
              <a:rPr lang="uk-UA" dirty="0" err="1"/>
              <a:t>діаморфін</a:t>
            </a:r>
            <a:r>
              <a:rPr lang="uk-UA" dirty="0"/>
              <a:t>, </a:t>
            </a:r>
            <a:r>
              <a:rPr lang="uk-UA" dirty="0" err="1"/>
              <a:t>оксикодон</a:t>
            </a:r>
            <a:r>
              <a:rPr lang="uk-UA" dirty="0"/>
              <a:t>, </a:t>
            </a:r>
            <a:r>
              <a:rPr lang="uk-UA" dirty="0" err="1"/>
              <a:t>фентаніл</a:t>
            </a:r>
            <a:r>
              <a:rPr lang="uk-UA" dirty="0"/>
              <a:t>, </a:t>
            </a:r>
            <a:r>
              <a:rPr lang="uk-UA" dirty="0" err="1"/>
              <a:t>гідроморфон</a:t>
            </a:r>
            <a:r>
              <a:rPr lang="uk-UA" dirty="0"/>
              <a:t>, </a:t>
            </a:r>
            <a:r>
              <a:rPr lang="uk-UA" dirty="0" err="1"/>
              <a:t>метадон</a:t>
            </a:r>
            <a:r>
              <a:rPr lang="uk-UA" dirty="0"/>
              <a:t>, </a:t>
            </a:r>
            <a:r>
              <a:rPr lang="uk-UA" dirty="0" err="1"/>
              <a:t>феназоцін</a:t>
            </a:r>
            <a:r>
              <a:rPr lang="uk-UA" dirty="0"/>
              <a:t>.</a:t>
            </a:r>
            <a:endParaRPr lang="ru-UA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6408282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C9581E2A-F25A-40D7-ABFB-76A3649495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0803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3ABF644-2657-C045-BA0A-2774C06074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056" y="390144"/>
            <a:ext cx="10924031" cy="5437632"/>
          </a:xfrm>
        </p:spPr>
        <p:txBody>
          <a:bodyPr>
            <a:normAutofit fontScale="92500" lnSpcReduction="10000"/>
          </a:bodyPr>
          <a:lstStyle/>
          <a:p>
            <a:r>
              <a:rPr lang="uk-UA" dirty="0"/>
              <a:t>Ще в 1961 році ООН затвердила «Єдину конвенцію про наркотичні засоби». Цей документ став основним міжнародним договором про контроль над наркотиками і був підписаний більш ніж 180 країнами. Згодом були внесені різні поправки до Протоколу і в даний час використання сильних </a:t>
            </a:r>
            <a:r>
              <a:rPr lang="uk-UA" dirty="0" err="1"/>
              <a:t>опіоїдів</a:t>
            </a:r>
            <a:r>
              <a:rPr lang="uk-UA" dirty="0"/>
              <a:t> в медичних цілях законодавчо врегульовано.</a:t>
            </a:r>
            <a:endParaRPr lang="ru-UA" dirty="0"/>
          </a:p>
          <a:p>
            <a:r>
              <a:rPr lang="uk-UA" dirty="0"/>
              <a:t>На основі систематичних оглядів найкращих наявних даних Національний інститут охорони здоров'я та передового досвіду (</a:t>
            </a:r>
            <a:r>
              <a:rPr lang="uk-UA" dirty="0" err="1"/>
              <a:t>NlCE</a:t>
            </a:r>
            <a:r>
              <a:rPr lang="uk-UA" dirty="0"/>
              <a:t>) в 2012 році опублікував рекомендації «Безпечне та ефективне призначення сильних опадів в паліативної допомоги дорослим».</a:t>
            </a:r>
            <a:endParaRPr lang="ru-UA" dirty="0"/>
          </a:p>
          <a:p>
            <a:r>
              <a:rPr lang="uk-UA" dirty="0"/>
              <a:t>Перед призначенням </a:t>
            </a:r>
            <a:r>
              <a:rPr lang="uk-UA" dirty="0" err="1"/>
              <a:t>опіоїдів</a:t>
            </a:r>
            <a:r>
              <a:rPr lang="uk-UA" dirty="0"/>
              <a:t>, лікар повинен обговорити з онкологічним пацієнтом ряд питань, щоб допомогти уникнути непотрібної тривоги і занепокоєння щодо розвитку наркологічної залежності. Важливо підкреслити, що приймати знеболюючі препарати слід регулярно, запобігаючи біль, а не чекати, коли вона стане нестерпним.</a:t>
            </a:r>
            <a:endParaRPr lang="ru-UA" dirty="0"/>
          </a:p>
          <a:p>
            <a:r>
              <a:rPr lang="uk-UA" dirty="0"/>
              <a:t>Під час бесіди необхідно зробити акцент на свідченнях, побічні ефекти і токсичності.</a:t>
            </a:r>
            <a:endParaRPr lang="ru-UA" dirty="0"/>
          </a:p>
          <a:p>
            <a:r>
              <a:rPr lang="uk-UA" dirty="0"/>
              <a:t>Пацієнт повинен бути впевнений, що в разі необхідності схема терапії буде переглянута і що він зможе звернутися за допомогою в будь-який момент, навіть в неробочий час, особливо на початку лікування.</a:t>
            </a:r>
            <a:endParaRPr lang="ru-UA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40492445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4A20D1-BE0A-E14D-B299-355C63FDC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/>
              <a:t>Побічні ефекти </a:t>
            </a:r>
            <a:r>
              <a:rPr lang="uk-UA" b="1" dirty="0" err="1"/>
              <a:t>опіоїдів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6B844BE-895B-7840-9731-A38BF2439B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53754"/>
            <a:ext cx="9603275" cy="3612591"/>
          </a:xfrm>
        </p:spPr>
        <p:txBody>
          <a:bodyPr>
            <a:normAutofit/>
          </a:bodyPr>
          <a:lstStyle/>
          <a:p>
            <a:r>
              <a:rPr lang="uk-UA" b="1" dirty="0"/>
              <a:t>Запор </a:t>
            </a:r>
          </a:p>
          <a:p>
            <a:r>
              <a:rPr lang="uk-UA" dirty="0"/>
              <a:t>У зв'язку з цим, всі пацієнти під час терапії морфієм повинні регулярно приймати проносні засоби (наприклад, пакетики </a:t>
            </a:r>
            <a:r>
              <a:rPr lang="uk-UA" dirty="0" err="1"/>
              <a:t>Movicol</a:t>
            </a:r>
            <a:r>
              <a:rPr lang="uk-UA" dirty="0"/>
              <a:t> 1-2 </a:t>
            </a:r>
            <a:r>
              <a:rPr lang="uk-UA" dirty="0" err="1"/>
              <a:t>р</a:t>
            </a:r>
            <a:r>
              <a:rPr lang="uk-UA" dirty="0"/>
              <a:t> / </a:t>
            </a:r>
            <a:r>
              <a:rPr lang="uk-UA" dirty="0" err="1"/>
              <a:t>сут</a:t>
            </a:r>
            <a:r>
              <a:rPr lang="uk-UA" dirty="0"/>
              <a:t> або </a:t>
            </a:r>
            <a:r>
              <a:rPr lang="uk-UA" dirty="0" err="1"/>
              <a:t>докузат</a:t>
            </a:r>
            <a:r>
              <a:rPr lang="uk-UA" dirty="0"/>
              <a:t> натрію 100-200 мг).</a:t>
            </a:r>
            <a:endParaRPr lang="ru-UA" dirty="0"/>
          </a:p>
          <a:p>
            <a:r>
              <a:rPr lang="uk-UA" b="1" dirty="0"/>
              <a:t>Нудота </a:t>
            </a:r>
          </a:p>
          <a:p>
            <a:r>
              <a:rPr lang="uk-UA" dirty="0"/>
              <a:t>При нудоті призначають проти блювотні засоби, наприклад </a:t>
            </a:r>
            <a:r>
              <a:rPr lang="uk-UA" dirty="0" err="1"/>
              <a:t>метоклопрамида</a:t>
            </a:r>
            <a:r>
              <a:rPr lang="uk-UA" dirty="0"/>
              <a:t> 10 мг або </a:t>
            </a:r>
            <a:r>
              <a:rPr lang="uk-UA" dirty="0" err="1"/>
              <a:t>левомепромазина</a:t>
            </a:r>
            <a:r>
              <a:rPr lang="uk-UA" dirty="0"/>
              <a:t> 6 мг. </a:t>
            </a:r>
            <a:endParaRPr lang="ru-UA" dirty="0"/>
          </a:p>
          <a:p>
            <a:r>
              <a:rPr lang="uk-UA" b="1" dirty="0"/>
              <a:t>Легка сонливість або порушення концентрації </a:t>
            </a:r>
          </a:p>
          <a:p>
            <a:pPr marL="0" indent="0">
              <a:buNone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4984598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02ABCF-0C1D-8F48-93FA-5009DE549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err="1"/>
              <a:t>Опіоїдна</a:t>
            </a:r>
            <a:r>
              <a:rPr lang="uk-UA" b="1" dirty="0"/>
              <a:t> токсичність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F22B6D-503D-874F-8B46-F6430C9032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8513" y="1853754"/>
            <a:ext cx="10847590" cy="4199727"/>
          </a:xfrm>
        </p:spPr>
        <p:txBody>
          <a:bodyPr>
            <a:normAutofit/>
          </a:bodyPr>
          <a:lstStyle/>
          <a:p>
            <a:r>
              <a:rPr lang="uk-UA" dirty="0"/>
              <a:t>Симптоми : сонливість, звуження зіниць, </a:t>
            </a:r>
            <a:r>
              <a:rPr lang="uk-UA" dirty="0" err="1"/>
              <a:t>міоклонічні</a:t>
            </a:r>
            <a:r>
              <a:rPr lang="uk-UA" dirty="0"/>
              <a:t> судоми, сплутаність свідомості, галюцинації і уражень частоти дихання. Подібні симптоми в кінці життя можуть виникати також у хворих, які не отримують наркотики.</a:t>
            </a:r>
            <a:endParaRPr lang="ru-UA" dirty="0"/>
          </a:p>
          <a:p>
            <a:r>
              <a:rPr lang="uk-UA" dirty="0"/>
              <a:t>При </a:t>
            </a:r>
            <a:r>
              <a:rPr lang="uk-UA" dirty="0" err="1"/>
              <a:t>опіоїдах</a:t>
            </a:r>
            <a:r>
              <a:rPr lang="uk-UA" dirty="0"/>
              <a:t> короткого дії симптоми ускладнень можуть бути короткочасними. Наркотичні препарати не є </a:t>
            </a:r>
            <a:r>
              <a:rPr lang="uk-UA" dirty="0" err="1"/>
              <a:t>нефротоксичними</a:t>
            </a:r>
            <a:r>
              <a:rPr lang="uk-UA" dirty="0"/>
              <a:t>, але метаболізм морфіну залежить від ниркової функції. При зниженні ниркового кліренсу </a:t>
            </a:r>
            <a:r>
              <a:rPr lang="uk-UA" dirty="0" err="1"/>
              <a:t>опіоїдні</a:t>
            </a:r>
            <a:r>
              <a:rPr lang="uk-UA" dirty="0"/>
              <a:t> метаболіти можуть довго циркулювати в </a:t>
            </a:r>
            <a:r>
              <a:rPr lang="uk-UA" dirty="0" err="1"/>
              <a:t>кровотоці</a:t>
            </a:r>
            <a:r>
              <a:rPr lang="uk-UA" dirty="0"/>
              <a:t>.</a:t>
            </a:r>
            <a:endParaRPr lang="ru-UA" dirty="0"/>
          </a:p>
          <a:p>
            <a:r>
              <a:rPr lang="uk-UA" dirty="0"/>
              <a:t>Респіраторна депресія є найбільш небезпечним ускладненням під час терапії </a:t>
            </a:r>
            <a:r>
              <a:rPr lang="uk-UA" dirty="0" err="1"/>
              <a:t>опіоїдами</a:t>
            </a:r>
            <a:r>
              <a:rPr lang="uk-UA" dirty="0"/>
              <a:t>.</a:t>
            </a:r>
          </a:p>
          <a:p>
            <a:r>
              <a:rPr lang="uk-UA" dirty="0"/>
              <a:t>Антагоніст </a:t>
            </a:r>
            <a:r>
              <a:rPr lang="uk-UA" dirty="0" err="1"/>
              <a:t>опіоїдів</a:t>
            </a:r>
            <a:r>
              <a:rPr lang="uk-UA" dirty="0"/>
              <a:t> : </a:t>
            </a:r>
            <a:r>
              <a:rPr lang="uk-UA" dirty="0" err="1"/>
              <a:t>налоксон</a:t>
            </a:r>
            <a:r>
              <a:rPr lang="uk-UA" dirty="0"/>
              <a:t>. Початок дії препарату при внутрішньовенному введенні починається через 1-2 хвилини, при пероральному введенні - через 2-5 хвилин. При передозуванні </a:t>
            </a:r>
            <a:r>
              <a:rPr lang="uk-UA" dirty="0" err="1"/>
              <a:t>опіоідів</a:t>
            </a:r>
            <a:r>
              <a:rPr lang="uk-UA" dirty="0"/>
              <a:t> призначають 400 мг препарату - 2 мг в / в кожні 2-3 мінути. 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9742068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A19D8C-1EF6-934D-8355-0473BEED8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/>
              <a:t>Пероральний шлях прийому </a:t>
            </a:r>
            <a:r>
              <a:rPr lang="uk-UA" b="1" dirty="0" err="1"/>
              <a:t>опіоїдів</a:t>
            </a:r>
            <a:br>
              <a:rPr lang="ru-UA" dirty="0"/>
            </a:b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FA4382C-DA10-A647-9926-947890EFEC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897388"/>
          </a:xfrm>
        </p:spPr>
        <p:txBody>
          <a:bodyPr>
            <a:normAutofit fontScale="92500" lnSpcReduction="20000"/>
          </a:bodyPr>
          <a:lstStyle/>
          <a:p>
            <a:r>
              <a:rPr lang="uk-UA" dirty="0"/>
              <a:t>Для лікування інтенсивного хронічного болю, відповідної 3-й ступеня ВООЗ, найкращим є пероральний прийом морфіну з пролонгованим вивільненням.</a:t>
            </a:r>
            <a:endParaRPr lang="ru-UA" dirty="0"/>
          </a:p>
          <a:p>
            <a:r>
              <a:rPr lang="uk-UA" dirty="0"/>
              <a:t>Для терапії гострого інтенсивного болю рекомендований пероральний морфін з негайним вивільненням.</a:t>
            </a:r>
            <a:endParaRPr lang="ru-UA" dirty="0"/>
          </a:p>
          <a:p>
            <a:r>
              <a:rPr lang="uk-UA" dirty="0"/>
              <a:t>При ініціації такої терапії у пацієнтів, які раніше не отримували </a:t>
            </a:r>
            <a:r>
              <a:rPr lang="uk-UA" dirty="0" err="1"/>
              <a:t>опіоїди</a:t>
            </a:r>
            <a:r>
              <a:rPr lang="uk-UA" dirty="0"/>
              <a:t>, щоденні початкові дози перорального морфіну з уповільненим вивільненням становлять 10-15 мг 2 </a:t>
            </a:r>
            <a:r>
              <a:rPr lang="uk-UA" dirty="0" err="1"/>
              <a:t>р</a:t>
            </a:r>
            <a:r>
              <a:rPr lang="uk-UA" dirty="0"/>
              <a:t> / добу. </a:t>
            </a:r>
            <a:endParaRPr lang="ru-UA" dirty="0"/>
          </a:p>
          <a:p>
            <a:r>
              <a:rPr lang="uk-UA" dirty="0"/>
              <a:t>Оральні </a:t>
            </a:r>
            <a:r>
              <a:rPr lang="uk-UA" dirty="0" err="1"/>
              <a:t>опіоїди</a:t>
            </a:r>
            <a:r>
              <a:rPr lang="uk-UA" dirty="0"/>
              <a:t> не підходять для пацієнтів з проблемами ковтання або якщо препаратів з порушеною абсорбцією в шлунково-кишковому тракті. У цих випадках доцільно використовувати </a:t>
            </a:r>
            <a:r>
              <a:rPr lang="uk-UA" dirty="0" err="1"/>
              <a:t>фентанілові</a:t>
            </a:r>
            <a:r>
              <a:rPr lang="uk-UA" dirty="0"/>
              <a:t> назальні </a:t>
            </a:r>
            <a:r>
              <a:rPr lang="uk-UA" dirty="0" err="1"/>
              <a:t>спреї</a:t>
            </a:r>
            <a:r>
              <a:rPr lang="uk-UA" dirty="0"/>
              <a:t> або </a:t>
            </a:r>
            <a:r>
              <a:rPr lang="uk-UA" dirty="0" err="1"/>
              <a:t>фентаніловий</a:t>
            </a:r>
            <a:r>
              <a:rPr lang="uk-UA" dirty="0"/>
              <a:t> </a:t>
            </a:r>
            <a:r>
              <a:rPr lang="uk-UA" dirty="0" err="1"/>
              <a:t>трансдермальний</a:t>
            </a:r>
            <a:r>
              <a:rPr lang="uk-UA" dirty="0"/>
              <a:t> пластир.</a:t>
            </a:r>
            <a:endParaRPr lang="ru-UA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6154121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436830-2862-6745-8F77-D1522570D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err="1"/>
              <a:t>Фентаніловий</a:t>
            </a:r>
            <a:r>
              <a:rPr lang="uk-UA" b="1" dirty="0"/>
              <a:t> пластир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4D0649-B19B-744B-A14F-94C4CB72F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53754"/>
            <a:ext cx="9603275" cy="4095942"/>
          </a:xfrm>
        </p:spPr>
        <p:txBody>
          <a:bodyPr>
            <a:normAutofit fontScale="92500" lnSpcReduction="20000"/>
          </a:bodyPr>
          <a:lstStyle/>
          <a:p>
            <a:r>
              <a:rPr lang="uk-UA" dirty="0" err="1"/>
              <a:t>Опіоїдні</a:t>
            </a:r>
            <a:r>
              <a:rPr lang="uk-UA" dirty="0"/>
              <a:t> пластирі з </a:t>
            </a:r>
            <a:r>
              <a:rPr lang="uk-UA" dirty="0" err="1"/>
              <a:t>трансдермальною</a:t>
            </a:r>
            <a:r>
              <a:rPr lang="uk-UA" dirty="0"/>
              <a:t> доставкою </a:t>
            </a:r>
            <a:r>
              <a:rPr lang="uk-UA" dirty="0" err="1"/>
              <a:t>фентанілу</a:t>
            </a:r>
            <a:r>
              <a:rPr lang="uk-UA" dirty="0"/>
              <a:t> є ефективним засобом боротьби з хронічною онкологічної болем. Метаболізм </a:t>
            </a:r>
            <a:r>
              <a:rPr lang="uk-UA" dirty="0" err="1"/>
              <a:t>фентанілу</a:t>
            </a:r>
            <a:r>
              <a:rPr lang="uk-UA" dirty="0"/>
              <a:t> не залежить від ниркової екскреції, його продукти не накопичуються в крові.</a:t>
            </a:r>
            <a:endParaRPr lang="ru-UA" dirty="0"/>
          </a:p>
          <a:p>
            <a:r>
              <a:rPr lang="uk-UA" dirty="0" err="1"/>
              <a:t>Фентаніл</a:t>
            </a:r>
            <a:r>
              <a:rPr lang="uk-UA" dirty="0"/>
              <a:t> в 100-150 разів сильніше перорального морфіну, хоча при використанні пластиру пацієнти спочатку можуть відчувати менший знеболюючий ефект.</a:t>
            </a:r>
            <a:endParaRPr lang="ru-UA" dirty="0"/>
          </a:p>
          <a:p>
            <a:r>
              <a:rPr lang="uk-UA" dirty="0"/>
              <a:t>Важливо розповісти хворому, як саме використовувати </a:t>
            </a:r>
            <a:r>
              <a:rPr lang="uk-UA" dirty="0" err="1"/>
              <a:t>фентаніловий</a:t>
            </a:r>
            <a:r>
              <a:rPr lang="uk-UA" dirty="0"/>
              <a:t> пластир. Наприклад, </a:t>
            </a:r>
            <a:r>
              <a:rPr lang="uk-UA" dirty="0" err="1"/>
              <a:t>трансдермальні</a:t>
            </a:r>
            <a:r>
              <a:rPr lang="uk-UA" dirty="0"/>
              <a:t> пластирі не слід застосовувати на оточених місцях тіла, оскільки лімфатичний набряк може погіршити абсорбцію препарату. Тепло може, навпаки, посилити всмоктування </a:t>
            </a:r>
            <a:r>
              <a:rPr lang="uk-UA" dirty="0" err="1"/>
              <a:t>фентанілу</a:t>
            </a:r>
            <a:r>
              <a:rPr lang="uk-UA" dirty="0"/>
              <a:t> за рахунок збільшення </a:t>
            </a:r>
            <a:r>
              <a:rPr lang="uk-UA" dirty="0" err="1"/>
              <a:t>мікроциркуляції</a:t>
            </a:r>
            <a:r>
              <a:rPr lang="uk-UA" dirty="0"/>
              <a:t> і проникності шкіри. Тому у пацієнтів з гіпертермією </a:t>
            </a:r>
            <a:r>
              <a:rPr lang="uk-UA" dirty="0" err="1"/>
              <a:t>трансдермальний</a:t>
            </a:r>
            <a:r>
              <a:rPr lang="uk-UA" dirty="0"/>
              <a:t> шлях є ненадійним через складність прогнозування ефекту. У цих випадках слід використовувати альтернативний метод введення.</a:t>
            </a:r>
            <a:endParaRPr lang="ru-UA" dirty="0"/>
          </a:p>
          <a:p>
            <a:pPr marL="0" indent="0">
              <a:buNone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4259362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6E3197F5-17FB-4DF5-BE05-04059A24F70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" name="think-cell Slide" r:id="rId4" imgW="499" imgH="499" progId="TCLayout.ActiveDocument.1">
                  <p:embed/>
                </p:oleObj>
              </mc:Choice>
              <mc:Fallback>
                <p:oleObj name="think-cell Slide" r:id="rId4" imgW="499" imgH="49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6E3197F5-17FB-4DF5-BE05-04059A24F7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D512E83F-5433-45C6-9B1F-916FEEC38A3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0" b="9793"/>
          <a:stretch/>
        </p:blipFill>
        <p:spPr>
          <a:xfrm>
            <a:off x="179807" y="523370"/>
            <a:ext cx="11832386" cy="581126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2F7AE17-103F-48DB-B187-17CAF19EC269}"/>
              </a:ext>
            </a:extLst>
          </p:cNvPr>
          <p:cNvSpPr/>
          <p:nvPr/>
        </p:nvSpPr>
        <p:spPr>
          <a:xfrm>
            <a:off x="514350" y="6143625"/>
            <a:ext cx="742950" cy="342900"/>
          </a:xfrm>
          <a:prstGeom prst="rect">
            <a:avLst/>
          </a:prstGeom>
          <a:solidFill>
            <a:srgbClr val="EEF2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5B8A8D7-5BB8-41E4-9E45-FA6167CD62E9}"/>
              </a:ext>
            </a:extLst>
          </p:cNvPr>
          <p:cNvSpPr/>
          <p:nvPr/>
        </p:nvSpPr>
        <p:spPr>
          <a:xfrm>
            <a:off x="4505325" y="5991730"/>
            <a:ext cx="2781300" cy="342900"/>
          </a:xfrm>
          <a:prstGeom prst="rect">
            <a:avLst/>
          </a:prstGeom>
          <a:solidFill>
            <a:srgbClr val="EEF2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8C6CC8-1551-40B9-AC59-CE75107579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75" y="6255681"/>
            <a:ext cx="2295525" cy="24738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87E555F-B1C1-4517-9993-13DF53B4F817}"/>
              </a:ext>
            </a:extLst>
          </p:cNvPr>
          <p:cNvSpPr txBox="1"/>
          <p:nvPr/>
        </p:nvSpPr>
        <p:spPr>
          <a:xfrm>
            <a:off x="6325768" y="6214527"/>
            <a:ext cx="568642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AutoNum type="arabicPeriod"/>
            </a:pPr>
            <a:r>
              <a:rPr lang="uk-UA" sz="1050" dirty="0">
                <a:solidFill>
                  <a:schemeClr val="bg1">
                    <a:lumMod val="65000"/>
                  </a:schemeClr>
                </a:solidFill>
              </a:rPr>
              <a:t>Інструкція для медичного застосування лікарських засобів які містять морфін.</a:t>
            </a:r>
          </a:p>
          <a:p>
            <a:pPr marL="228600" indent="-228600">
              <a:buAutoNum type="arabicPeriod"/>
            </a:pPr>
            <a:r>
              <a:rPr lang="uk-UA" sz="1050" dirty="0">
                <a:solidFill>
                  <a:schemeClr val="bg1">
                    <a:lumMod val="65000"/>
                  </a:schemeClr>
                </a:solidFill>
              </a:rPr>
              <a:t>Інструкція для медичного застосування лікарського засобу </a:t>
            </a:r>
            <a:r>
              <a:rPr lang="uk-UA" sz="1050" dirty="0" err="1">
                <a:solidFill>
                  <a:schemeClr val="bg1">
                    <a:lumMod val="65000"/>
                  </a:schemeClr>
                </a:solidFill>
              </a:rPr>
              <a:t>Фентаніл</a:t>
            </a:r>
            <a:r>
              <a:rPr lang="uk-UA" sz="1050" dirty="0">
                <a:solidFill>
                  <a:schemeClr val="bg1">
                    <a:lumMod val="65000"/>
                  </a:schemeClr>
                </a:solidFill>
              </a:rPr>
              <a:t> М </a:t>
            </a:r>
            <a:r>
              <a:rPr lang="uk-UA" sz="1050" dirty="0" err="1">
                <a:solidFill>
                  <a:schemeClr val="bg1">
                    <a:lumMod val="65000"/>
                  </a:schemeClr>
                </a:solidFill>
              </a:rPr>
              <a:t>Сандоз</a:t>
            </a:r>
            <a:r>
              <a:rPr lang="en-US" sz="1050" dirty="0">
                <a:solidFill>
                  <a:schemeClr val="bg1">
                    <a:lumMod val="65000"/>
                  </a:schemeClr>
                </a:solidFill>
                <a:latin typeface="72 Light" panose="020B0303030000000003" pitchFamily="34" charset="0"/>
                <a:cs typeface="72 Light" panose="020B0303030000000003" pitchFamily="34" charset="0"/>
              </a:rPr>
              <a:t>®</a:t>
            </a:r>
            <a:endParaRPr lang="uk-UA" sz="1050" dirty="0">
              <a:solidFill>
                <a:schemeClr val="bg1">
                  <a:lumMod val="65000"/>
                </a:schemeClr>
              </a:solidFill>
              <a:latin typeface="72 Light" panose="020B0303030000000003" pitchFamily="34" charset="0"/>
              <a:cs typeface="72 Light" panose="020B0303030000000003" pitchFamily="34" charset="0"/>
            </a:endParaRPr>
          </a:p>
          <a:p>
            <a:r>
              <a:rPr lang="uk-UA" sz="1050" dirty="0">
                <a:solidFill>
                  <a:schemeClr val="bg1">
                    <a:lumMod val="65000"/>
                  </a:schemeClr>
                </a:solidFill>
              </a:rPr>
              <a:t>        РП№ </a:t>
            </a:r>
            <a:r>
              <a:rPr lang="en-US" sz="1050" dirty="0">
                <a:solidFill>
                  <a:schemeClr val="bg1">
                    <a:lumMod val="65000"/>
                  </a:schemeClr>
                </a:solidFill>
              </a:rPr>
              <a:t>UA/10842/01/02</a:t>
            </a:r>
            <a:r>
              <a:rPr lang="uk-UA" sz="105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bg1">
                    <a:lumMod val="65000"/>
                  </a:schemeClr>
                </a:solidFill>
              </a:rPr>
              <a:t>UA/10842/01/01</a:t>
            </a:r>
            <a:endParaRPr lang="uk-UA" sz="1050" dirty="0">
              <a:solidFill>
                <a:schemeClr val="bg1">
                  <a:lumMod val="65000"/>
                </a:schemeClr>
              </a:solidFill>
            </a:endParaRPr>
          </a:p>
          <a:p>
            <a:pPr marL="228600" indent="-228600">
              <a:buAutoNum type="arabicPeriod"/>
            </a:pPr>
            <a:endParaRPr lang="en-US" sz="105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FD297B8-E487-470B-9DAE-7F06A1E6E1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75" y="6505970"/>
            <a:ext cx="2924175" cy="218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358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6E3197F5-17FB-4DF5-BE05-04059A24F70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9" name="think-cell Slide" r:id="rId4" imgW="499" imgH="499" progId="TCLayout.ActiveDocument.1">
                  <p:embed/>
                </p:oleObj>
              </mc:Choice>
              <mc:Fallback>
                <p:oleObj name="think-cell Slide" r:id="rId4" imgW="499" imgH="49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6E3197F5-17FB-4DF5-BE05-04059A24F7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 descr="A picture containing chart&#10;&#10;Description automatically generated">
            <a:extLst>
              <a:ext uri="{FF2B5EF4-FFF2-40B4-BE49-F238E27FC236}">
                <a16:creationId xmlns:a16="http://schemas.microsoft.com/office/drawing/2014/main" id="{ACE57F60-3769-426F-B577-743BB6D43CE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2" b="18174"/>
          <a:stretch/>
        </p:blipFill>
        <p:spPr>
          <a:xfrm>
            <a:off x="0" y="512526"/>
            <a:ext cx="12213472" cy="5657850"/>
          </a:xfrm>
          <a:prstGeom prst="rect">
            <a:avLst/>
          </a:prstGeom>
          <a:solidFill>
            <a:srgbClr val="EEF2F3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848E232-9E00-4882-BC45-2A9263399AB5}"/>
              </a:ext>
            </a:extLst>
          </p:cNvPr>
          <p:cNvSpPr txBox="1"/>
          <p:nvPr/>
        </p:nvSpPr>
        <p:spPr>
          <a:xfrm>
            <a:off x="6325768" y="6214527"/>
            <a:ext cx="568642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AutoNum type="arabicPeriod"/>
            </a:pPr>
            <a:r>
              <a:rPr lang="uk-UA" sz="1050" dirty="0">
                <a:solidFill>
                  <a:schemeClr val="bg1">
                    <a:lumMod val="65000"/>
                  </a:schemeClr>
                </a:solidFill>
              </a:rPr>
              <a:t>Інструкція для медичного застосування лікарських засобів які містять морфін.</a:t>
            </a:r>
          </a:p>
          <a:p>
            <a:pPr marL="228600" indent="-228600">
              <a:buAutoNum type="arabicPeriod"/>
            </a:pPr>
            <a:r>
              <a:rPr lang="uk-UA" sz="1050" dirty="0">
                <a:solidFill>
                  <a:schemeClr val="bg1">
                    <a:lumMod val="65000"/>
                  </a:schemeClr>
                </a:solidFill>
              </a:rPr>
              <a:t>Інструкція для медичного застосування лікарського засобу </a:t>
            </a:r>
            <a:r>
              <a:rPr lang="uk-UA" sz="1050" dirty="0" err="1">
                <a:solidFill>
                  <a:schemeClr val="bg1">
                    <a:lumMod val="65000"/>
                  </a:schemeClr>
                </a:solidFill>
              </a:rPr>
              <a:t>Фентаніл</a:t>
            </a:r>
            <a:r>
              <a:rPr lang="uk-UA" sz="1050" dirty="0">
                <a:solidFill>
                  <a:schemeClr val="bg1">
                    <a:lumMod val="65000"/>
                  </a:schemeClr>
                </a:solidFill>
              </a:rPr>
              <a:t> М </a:t>
            </a:r>
            <a:r>
              <a:rPr lang="uk-UA" sz="1050" dirty="0" err="1">
                <a:solidFill>
                  <a:schemeClr val="bg1">
                    <a:lumMod val="65000"/>
                  </a:schemeClr>
                </a:solidFill>
              </a:rPr>
              <a:t>Сандоз</a:t>
            </a:r>
            <a:r>
              <a:rPr lang="en-US" sz="1050" dirty="0">
                <a:solidFill>
                  <a:schemeClr val="bg1">
                    <a:lumMod val="65000"/>
                  </a:schemeClr>
                </a:solidFill>
                <a:latin typeface="72 Light" panose="020B0303030000000003" pitchFamily="34" charset="0"/>
                <a:cs typeface="72 Light" panose="020B0303030000000003" pitchFamily="34" charset="0"/>
              </a:rPr>
              <a:t>®</a:t>
            </a:r>
            <a:endParaRPr lang="uk-UA" sz="1050" dirty="0">
              <a:solidFill>
                <a:schemeClr val="bg1">
                  <a:lumMod val="65000"/>
                </a:schemeClr>
              </a:solidFill>
              <a:latin typeface="72 Light" panose="020B0303030000000003" pitchFamily="34" charset="0"/>
              <a:cs typeface="72 Light" panose="020B0303030000000003" pitchFamily="34" charset="0"/>
            </a:endParaRPr>
          </a:p>
          <a:p>
            <a:r>
              <a:rPr lang="uk-UA" sz="1050" dirty="0">
                <a:solidFill>
                  <a:schemeClr val="bg1">
                    <a:lumMod val="65000"/>
                  </a:schemeClr>
                </a:solidFill>
              </a:rPr>
              <a:t>        РП№ </a:t>
            </a:r>
            <a:r>
              <a:rPr lang="en-US" sz="1050" dirty="0">
                <a:solidFill>
                  <a:schemeClr val="bg1">
                    <a:lumMod val="65000"/>
                  </a:schemeClr>
                </a:solidFill>
              </a:rPr>
              <a:t>UA/10842/01/02</a:t>
            </a:r>
            <a:r>
              <a:rPr lang="uk-UA" sz="105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bg1">
                    <a:lumMod val="65000"/>
                  </a:schemeClr>
                </a:solidFill>
              </a:rPr>
              <a:t>UA/10842/01/01</a:t>
            </a:r>
            <a:endParaRPr lang="uk-UA" sz="1050" dirty="0">
              <a:solidFill>
                <a:schemeClr val="bg1">
                  <a:lumMod val="65000"/>
                </a:schemeClr>
              </a:solidFill>
            </a:endParaRPr>
          </a:p>
          <a:p>
            <a:pPr marL="228600" indent="-228600">
              <a:buAutoNum type="arabicPeriod"/>
            </a:pPr>
            <a:endParaRPr lang="en-US" sz="105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3A6417-21C8-4395-A539-FEB480472B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75" y="6505970"/>
            <a:ext cx="2924175" cy="218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321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6E3197F5-17FB-4DF5-BE05-04059A24F70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3" name="think-cell Slide" r:id="rId4" imgW="499" imgH="499" progId="TCLayout.ActiveDocument.1">
                  <p:embed/>
                </p:oleObj>
              </mc:Choice>
              <mc:Fallback>
                <p:oleObj name="think-cell Slide" r:id="rId4" imgW="499" imgH="49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6E3197F5-17FB-4DF5-BE05-04059A24F7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 descr="Timeline&#10;&#10;Description automatically generated">
            <a:extLst>
              <a:ext uri="{FF2B5EF4-FFF2-40B4-BE49-F238E27FC236}">
                <a16:creationId xmlns:a16="http://schemas.microsoft.com/office/drawing/2014/main" id="{526B791E-9FA3-4699-B6A2-F2FE1B35CCB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1" b="17773"/>
          <a:stretch/>
        </p:blipFill>
        <p:spPr>
          <a:xfrm>
            <a:off x="0" y="518476"/>
            <a:ext cx="12192000" cy="537283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F488839-6E84-4361-8AD1-28CE8352F855}"/>
              </a:ext>
            </a:extLst>
          </p:cNvPr>
          <p:cNvSpPr txBox="1"/>
          <p:nvPr/>
        </p:nvSpPr>
        <p:spPr>
          <a:xfrm>
            <a:off x="6325768" y="6214527"/>
            <a:ext cx="568642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AutoNum type="arabicPeriod"/>
            </a:pPr>
            <a:r>
              <a:rPr lang="uk-UA" sz="1050" dirty="0">
                <a:solidFill>
                  <a:schemeClr val="bg1">
                    <a:lumMod val="65000"/>
                  </a:schemeClr>
                </a:solidFill>
              </a:rPr>
              <a:t>Інструкція для медичного застосування лікарських засобів які містять морфін.</a:t>
            </a:r>
          </a:p>
          <a:p>
            <a:pPr marL="228600" indent="-228600">
              <a:buAutoNum type="arabicPeriod"/>
            </a:pPr>
            <a:r>
              <a:rPr lang="uk-UA" sz="1050" dirty="0">
                <a:solidFill>
                  <a:schemeClr val="bg1">
                    <a:lumMod val="65000"/>
                  </a:schemeClr>
                </a:solidFill>
              </a:rPr>
              <a:t>Інструкція для медичного застосування лікарського засобу </a:t>
            </a:r>
            <a:r>
              <a:rPr lang="uk-UA" sz="1050" dirty="0" err="1">
                <a:solidFill>
                  <a:schemeClr val="bg1">
                    <a:lumMod val="65000"/>
                  </a:schemeClr>
                </a:solidFill>
              </a:rPr>
              <a:t>Фентаніл</a:t>
            </a:r>
            <a:r>
              <a:rPr lang="uk-UA" sz="1050" dirty="0">
                <a:solidFill>
                  <a:schemeClr val="bg1">
                    <a:lumMod val="65000"/>
                  </a:schemeClr>
                </a:solidFill>
              </a:rPr>
              <a:t> М </a:t>
            </a:r>
            <a:r>
              <a:rPr lang="uk-UA" sz="1050" dirty="0" err="1">
                <a:solidFill>
                  <a:schemeClr val="bg1">
                    <a:lumMod val="65000"/>
                  </a:schemeClr>
                </a:solidFill>
              </a:rPr>
              <a:t>Сандоз</a:t>
            </a:r>
            <a:r>
              <a:rPr lang="en-US" sz="1050" dirty="0">
                <a:solidFill>
                  <a:schemeClr val="bg1">
                    <a:lumMod val="65000"/>
                  </a:schemeClr>
                </a:solidFill>
                <a:latin typeface="72 Light" panose="020B0303030000000003" pitchFamily="34" charset="0"/>
                <a:cs typeface="72 Light" panose="020B0303030000000003" pitchFamily="34" charset="0"/>
              </a:rPr>
              <a:t>®</a:t>
            </a:r>
            <a:endParaRPr lang="uk-UA" sz="1050" dirty="0">
              <a:solidFill>
                <a:schemeClr val="bg1">
                  <a:lumMod val="65000"/>
                </a:schemeClr>
              </a:solidFill>
              <a:latin typeface="72 Light" panose="020B0303030000000003" pitchFamily="34" charset="0"/>
              <a:cs typeface="72 Light" panose="020B0303030000000003" pitchFamily="34" charset="0"/>
            </a:endParaRPr>
          </a:p>
          <a:p>
            <a:r>
              <a:rPr lang="uk-UA" sz="1050" dirty="0">
                <a:solidFill>
                  <a:schemeClr val="bg1">
                    <a:lumMod val="65000"/>
                  </a:schemeClr>
                </a:solidFill>
              </a:rPr>
              <a:t>        РП№ </a:t>
            </a:r>
            <a:r>
              <a:rPr lang="en-US" sz="1050" dirty="0">
                <a:solidFill>
                  <a:schemeClr val="bg1">
                    <a:lumMod val="65000"/>
                  </a:schemeClr>
                </a:solidFill>
              </a:rPr>
              <a:t>UA/10842/01/02</a:t>
            </a:r>
            <a:r>
              <a:rPr lang="uk-UA" sz="105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bg1">
                    <a:lumMod val="65000"/>
                  </a:schemeClr>
                </a:solidFill>
              </a:rPr>
              <a:t>UA/10842/01/01</a:t>
            </a:r>
            <a:endParaRPr lang="uk-UA" sz="1050" dirty="0">
              <a:solidFill>
                <a:schemeClr val="bg1">
                  <a:lumMod val="65000"/>
                </a:schemeClr>
              </a:solidFill>
            </a:endParaRPr>
          </a:p>
          <a:p>
            <a:pPr marL="228600" indent="-228600">
              <a:buAutoNum type="arabicPeriod"/>
            </a:pPr>
            <a:endParaRPr lang="en-US" sz="105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EC59B33-54CA-420A-8D62-27FC16B39F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75" y="6505970"/>
            <a:ext cx="2924175" cy="218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869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6E3197F5-17FB-4DF5-BE05-04059A24F70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6" name="think-cell Slide" r:id="rId4" imgW="499" imgH="499" progId="TCLayout.ActiveDocument.1">
                  <p:embed/>
                </p:oleObj>
              </mc:Choice>
              <mc:Fallback>
                <p:oleObj name="think-cell Slide" r:id="rId4" imgW="499" imgH="49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6E3197F5-17FB-4DF5-BE05-04059A24F7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 descr="A picture containing chart&#10;&#10;Description automatically generated">
            <a:extLst>
              <a:ext uri="{FF2B5EF4-FFF2-40B4-BE49-F238E27FC236}">
                <a16:creationId xmlns:a16="http://schemas.microsoft.com/office/drawing/2014/main" id="{1BDDE1EF-B496-4E70-9A6F-A429E7FD11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580" y="1613405"/>
            <a:ext cx="5837457" cy="4394704"/>
          </a:xfrm>
          <a:prstGeom prst="rect">
            <a:avLst/>
          </a:prstGeom>
        </p:spPr>
      </p:pic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EAAB0A64-0D1F-4494-9257-36E584B3F4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671" y="230146"/>
            <a:ext cx="5618732" cy="1102544"/>
          </a:xfrm>
          <a:prstGeom prst="rect">
            <a:avLst/>
          </a:prstGeom>
        </p:spPr>
      </p:pic>
      <p:pic>
        <p:nvPicPr>
          <p:cNvPr id="9" name="Picture 8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A51CFE08-46FA-4173-B457-D07416CD1E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037" y="1527978"/>
            <a:ext cx="5979835" cy="448013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DC5F93E-2844-4F81-A24C-9266D0C1CC8B}"/>
              </a:ext>
            </a:extLst>
          </p:cNvPr>
          <p:cNvSpPr txBox="1"/>
          <p:nvPr/>
        </p:nvSpPr>
        <p:spPr>
          <a:xfrm>
            <a:off x="6630568" y="6280919"/>
            <a:ext cx="568642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050" dirty="0">
                <a:solidFill>
                  <a:schemeClr val="bg1">
                    <a:lumMod val="65000"/>
                  </a:schemeClr>
                </a:solidFill>
              </a:rPr>
              <a:t>2. Інструкція для медичного застосування лікарського засобу </a:t>
            </a:r>
            <a:r>
              <a:rPr lang="uk-UA" sz="1050" dirty="0" err="1">
                <a:solidFill>
                  <a:schemeClr val="bg1">
                    <a:lumMod val="65000"/>
                  </a:schemeClr>
                </a:solidFill>
              </a:rPr>
              <a:t>Фентаніл</a:t>
            </a:r>
            <a:r>
              <a:rPr lang="uk-UA" sz="1050" dirty="0">
                <a:solidFill>
                  <a:schemeClr val="bg1">
                    <a:lumMod val="65000"/>
                  </a:schemeClr>
                </a:solidFill>
              </a:rPr>
              <a:t> М </a:t>
            </a:r>
            <a:r>
              <a:rPr lang="uk-UA" sz="1050" dirty="0" err="1">
                <a:solidFill>
                  <a:schemeClr val="bg1">
                    <a:lumMod val="65000"/>
                  </a:schemeClr>
                </a:solidFill>
              </a:rPr>
              <a:t>Сандоз</a:t>
            </a:r>
            <a:r>
              <a:rPr lang="en-US" sz="1050" dirty="0">
                <a:solidFill>
                  <a:schemeClr val="bg1">
                    <a:lumMod val="65000"/>
                  </a:schemeClr>
                </a:solidFill>
                <a:latin typeface="72 Light" panose="020B0303030000000003" pitchFamily="34" charset="0"/>
                <a:cs typeface="72 Light" panose="020B0303030000000003" pitchFamily="34" charset="0"/>
              </a:rPr>
              <a:t>®</a:t>
            </a:r>
            <a:endParaRPr lang="uk-UA" sz="1050" dirty="0">
              <a:solidFill>
                <a:schemeClr val="bg1">
                  <a:lumMod val="65000"/>
                </a:schemeClr>
              </a:solidFill>
              <a:latin typeface="72 Light" panose="020B0303030000000003" pitchFamily="34" charset="0"/>
              <a:cs typeface="72 Light" panose="020B0303030000000003" pitchFamily="34" charset="0"/>
            </a:endParaRPr>
          </a:p>
          <a:p>
            <a:r>
              <a:rPr lang="uk-UA" sz="1050" dirty="0">
                <a:solidFill>
                  <a:schemeClr val="bg1">
                    <a:lumMod val="65000"/>
                  </a:schemeClr>
                </a:solidFill>
              </a:rPr>
              <a:t>    РП№ </a:t>
            </a:r>
            <a:r>
              <a:rPr lang="en-US" sz="1050" dirty="0">
                <a:solidFill>
                  <a:schemeClr val="bg1">
                    <a:lumMod val="65000"/>
                  </a:schemeClr>
                </a:solidFill>
              </a:rPr>
              <a:t>UA/10842/01/02</a:t>
            </a:r>
            <a:r>
              <a:rPr lang="uk-UA" sz="105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bg1">
                    <a:lumMod val="65000"/>
                  </a:schemeClr>
                </a:solidFill>
              </a:rPr>
              <a:t>UA/10842/01/01</a:t>
            </a:r>
            <a:endParaRPr lang="uk-UA" sz="1050" dirty="0">
              <a:solidFill>
                <a:schemeClr val="bg1">
                  <a:lumMod val="65000"/>
                </a:schemeClr>
              </a:solidFill>
            </a:endParaRPr>
          </a:p>
          <a:p>
            <a:pPr marL="228600" indent="-228600">
              <a:buAutoNum type="arabicPeriod"/>
            </a:pPr>
            <a:endParaRPr lang="en-US" sz="105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BBAE365-5AB8-488E-931C-81AAF695C7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75" y="6505970"/>
            <a:ext cx="2924175" cy="218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922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6E3197F5-17FB-4DF5-BE05-04059A24F70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0" name="think-cell Slide" r:id="rId4" imgW="499" imgH="499" progId="TCLayout.ActiveDocument.1">
                  <p:embed/>
                </p:oleObj>
              </mc:Choice>
              <mc:Fallback>
                <p:oleObj name="think-cell Slide" r:id="rId4" imgW="499" imgH="49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6E3197F5-17FB-4DF5-BE05-04059A24F7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F66CC598-DDA5-46B5-8FE8-6AE0081DDB15}"/>
              </a:ext>
            </a:extLst>
          </p:cNvPr>
          <p:cNvSpPr/>
          <p:nvPr/>
        </p:nvSpPr>
        <p:spPr>
          <a:xfrm>
            <a:off x="1524000" y="0"/>
            <a:ext cx="9144000" cy="6858000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spc="0" normalizeH="0" baseline="0">
              <a:ln>
                <a:noFill/>
              </a:ln>
              <a:solidFill>
                <a:srgbClr val="545472"/>
              </a:solidFill>
              <a:effectLst/>
              <a:uFillTx/>
              <a:latin typeface="+mn-lt"/>
              <a:ea typeface="+mn-ea"/>
              <a:cs typeface="+mn-cs"/>
              <a:sym typeface="Times New Roman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313C3A1-0D43-4709-8F2A-336A79990BD7}"/>
              </a:ext>
            </a:extLst>
          </p:cNvPr>
          <p:cNvSpPr/>
          <p:nvPr/>
        </p:nvSpPr>
        <p:spPr>
          <a:xfrm>
            <a:off x="0" y="0"/>
            <a:ext cx="12192000" cy="1284051"/>
          </a:xfrm>
          <a:prstGeom prst="rect">
            <a:avLst/>
          </a:prstGeom>
          <a:solidFill>
            <a:srgbClr val="009CA4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spc="0" normalizeH="0" baseline="0">
              <a:ln>
                <a:noFill/>
              </a:ln>
              <a:solidFill>
                <a:srgbClr val="545472"/>
              </a:solidFill>
              <a:effectLst/>
              <a:uFillTx/>
              <a:latin typeface="+mn-lt"/>
              <a:ea typeface="+mn-ea"/>
              <a:cs typeface="+mn-cs"/>
              <a:sym typeface="Times New Roman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B397C5F-8633-4E27-ACCC-D3CF1FD5DA1F}"/>
              </a:ext>
            </a:extLst>
          </p:cNvPr>
          <p:cNvSpPr/>
          <p:nvPr/>
        </p:nvSpPr>
        <p:spPr>
          <a:xfrm>
            <a:off x="3147053" y="73355"/>
            <a:ext cx="6170279" cy="12618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400" b="0" cap="none" spc="0" dirty="0" err="1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72 Black" panose="020B0A04030603020204" pitchFamily="34" charset="0"/>
                <a:cs typeface="72 Black" panose="020B0A04030603020204" pitchFamily="34" charset="0"/>
              </a:rPr>
              <a:t>Фентан</a:t>
            </a:r>
            <a:r>
              <a:rPr lang="uk-UA" sz="4400" dirty="0" err="1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72 Black" panose="020B0A04030603020204" pitchFamily="34" charset="0"/>
                <a:cs typeface="72 Black" panose="020B0A04030603020204" pitchFamily="34" charset="0"/>
              </a:rPr>
              <a:t>і</a:t>
            </a:r>
            <a:r>
              <a:rPr lang="uk-UA" sz="4400" b="0" cap="none" spc="0" dirty="0" err="1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72 Black" panose="020B0A04030603020204" pitchFamily="34" charset="0"/>
                <a:cs typeface="72 Black" panose="020B0A04030603020204" pitchFamily="34" charset="0"/>
              </a:rPr>
              <a:t>л</a:t>
            </a:r>
            <a:r>
              <a:rPr lang="uk-UA" sz="4400" b="0" cap="none" spc="0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72 Black" panose="020B0A04030603020204" pitchFamily="34" charset="0"/>
                <a:cs typeface="72 Black" panose="020B0A04030603020204" pitchFamily="34" charset="0"/>
              </a:rPr>
              <a:t> М </a:t>
            </a:r>
            <a:r>
              <a:rPr lang="uk-UA" sz="4400" b="0" cap="none" spc="0" dirty="0" err="1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72 Black" panose="020B0A04030603020204" pitchFamily="34" charset="0"/>
                <a:cs typeface="72 Black" panose="020B0A04030603020204" pitchFamily="34" charset="0"/>
              </a:rPr>
              <a:t>Сандоз</a:t>
            </a:r>
            <a:r>
              <a:rPr lang="uk-UA" sz="4400" b="0" cap="none" spc="0" baseline="50000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72 Black" panose="020B0A04030603020204" pitchFamily="34" charset="0"/>
                <a:cs typeface="72 Black" panose="020B0A04030603020204" pitchFamily="34" charset="0"/>
              </a:rPr>
              <a:t>® </a:t>
            </a:r>
          </a:p>
          <a:p>
            <a:pPr algn="ctr"/>
            <a:endParaRPr lang="en-US" sz="4800" b="0" cap="none" spc="0" baseline="50000" dirty="0">
              <a:ln w="0"/>
              <a:solidFill>
                <a:srgbClr val="FFFF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72 Black" panose="020B0A04030603020204" pitchFamily="34" charset="0"/>
              <a:cs typeface="72 Black" panose="020B0A04030603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F542B8A-58CA-44D9-B707-05A3904FDD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037" y="2084107"/>
            <a:ext cx="5980426" cy="41152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F87FD7C-5666-41FD-9B98-00AC40F125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995" y="1281051"/>
            <a:ext cx="6439458" cy="48010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B1C049B-4F7F-4CAB-8C36-CCFE0372DBE8}"/>
              </a:ext>
            </a:extLst>
          </p:cNvPr>
          <p:cNvSpPr/>
          <p:nvPr/>
        </p:nvSpPr>
        <p:spPr>
          <a:xfrm>
            <a:off x="3223765" y="760668"/>
            <a:ext cx="55162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72 Black" panose="020B0A04030603020204" pitchFamily="34" charset="0"/>
                <a:cs typeface="72 Black" panose="020B0A04030603020204" pitchFamily="34" charset="0"/>
              </a:rPr>
              <a:t>новий </a:t>
            </a:r>
            <a:r>
              <a:rPr lang="uk-UA" dirty="0" err="1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72 Black" panose="020B0A04030603020204" pitchFamily="34" charset="0"/>
                <a:cs typeface="72 Black" panose="020B0A04030603020204" pitchFamily="34" charset="0"/>
              </a:rPr>
              <a:t>трансдермальний</a:t>
            </a:r>
            <a:r>
              <a:rPr lang="uk-UA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72 Black" panose="020B0A04030603020204" pitchFamily="34" charset="0"/>
                <a:cs typeface="72 Black" panose="020B0A04030603020204" pitchFamily="34" charset="0"/>
              </a:rPr>
              <a:t> пластир</a:t>
            </a:r>
            <a:endParaRPr lang="uk-UA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6D2FDF-3838-4E2F-B80C-5EEFFD2BFA95}"/>
              </a:ext>
            </a:extLst>
          </p:cNvPr>
          <p:cNvSpPr/>
          <p:nvPr/>
        </p:nvSpPr>
        <p:spPr>
          <a:xfrm>
            <a:off x="9181591" y="1260633"/>
            <a:ext cx="263214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1200" dirty="0">
                <a:ln w="0"/>
                <a:solidFill>
                  <a:srgbClr val="265B8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en-US" sz="1200" b="0" cap="none" spc="0" dirty="0">
              <a:ln w="0"/>
              <a:solidFill>
                <a:srgbClr val="265B8A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8FDA58C-A3E9-482F-B7CE-B33288B79924}"/>
              </a:ext>
            </a:extLst>
          </p:cNvPr>
          <p:cNvSpPr/>
          <p:nvPr/>
        </p:nvSpPr>
        <p:spPr>
          <a:xfrm>
            <a:off x="0" y="5910606"/>
            <a:ext cx="12192000" cy="967812"/>
          </a:xfrm>
          <a:prstGeom prst="rect">
            <a:avLst/>
          </a:prstGeom>
          <a:solidFill>
            <a:srgbClr val="009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9D7588E-6B8F-4826-8DD3-6AC1BF506E6F}"/>
              </a:ext>
            </a:extLst>
          </p:cNvPr>
          <p:cNvSpPr txBox="1"/>
          <p:nvPr/>
        </p:nvSpPr>
        <p:spPr>
          <a:xfrm>
            <a:off x="182634" y="6306513"/>
            <a:ext cx="568642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050" dirty="0">
                <a:solidFill>
                  <a:schemeClr val="bg1"/>
                </a:solidFill>
              </a:rPr>
              <a:t>1. Інструкція для медичного застосування лікарського засобу </a:t>
            </a:r>
            <a:r>
              <a:rPr lang="uk-UA" sz="1050" dirty="0" err="1">
                <a:solidFill>
                  <a:schemeClr val="bg1"/>
                </a:solidFill>
              </a:rPr>
              <a:t>Фентаніл</a:t>
            </a:r>
            <a:r>
              <a:rPr lang="uk-UA" sz="1050" dirty="0">
                <a:solidFill>
                  <a:schemeClr val="bg1"/>
                </a:solidFill>
              </a:rPr>
              <a:t> М </a:t>
            </a:r>
            <a:r>
              <a:rPr lang="uk-UA" sz="1050" dirty="0" err="1">
                <a:solidFill>
                  <a:schemeClr val="bg1"/>
                </a:solidFill>
              </a:rPr>
              <a:t>Сандоз</a:t>
            </a:r>
            <a:r>
              <a:rPr lang="en-US" sz="1050" dirty="0">
                <a:solidFill>
                  <a:schemeClr val="bg1"/>
                </a:solidFill>
                <a:latin typeface="72 Light" panose="020B0303030000000003" pitchFamily="34" charset="0"/>
                <a:cs typeface="72 Light" panose="020B0303030000000003" pitchFamily="34" charset="0"/>
              </a:rPr>
              <a:t>®</a:t>
            </a:r>
            <a:endParaRPr lang="uk-UA" sz="1050" dirty="0">
              <a:solidFill>
                <a:schemeClr val="bg1"/>
              </a:solidFill>
              <a:latin typeface="72 Light" panose="020B0303030000000003" pitchFamily="34" charset="0"/>
              <a:cs typeface="72 Light" panose="020B0303030000000003" pitchFamily="34" charset="0"/>
            </a:endParaRPr>
          </a:p>
          <a:p>
            <a:r>
              <a:rPr lang="uk-UA" sz="1050" dirty="0">
                <a:solidFill>
                  <a:schemeClr val="bg1"/>
                </a:solidFill>
              </a:rPr>
              <a:t>    РП№ </a:t>
            </a:r>
            <a:r>
              <a:rPr lang="en-US" sz="1050" dirty="0">
                <a:solidFill>
                  <a:schemeClr val="bg1"/>
                </a:solidFill>
              </a:rPr>
              <a:t>UA/10842/01/02</a:t>
            </a:r>
            <a:r>
              <a:rPr lang="uk-UA" sz="1050" dirty="0">
                <a:solidFill>
                  <a:schemeClr val="bg1"/>
                </a:solidFill>
              </a:rPr>
              <a:t> </a:t>
            </a:r>
            <a:r>
              <a:rPr lang="en-US" sz="1050" dirty="0">
                <a:solidFill>
                  <a:schemeClr val="bg1"/>
                </a:solidFill>
              </a:rPr>
              <a:t>UA/10842/01/01</a:t>
            </a:r>
            <a:endParaRPr lang="uk-UA" sz="1050" dirty="0">
              <a:solidFill>
                <a:schemeClr val="bg1"/>
              </a:solidFill>
            </a:endParaRPr>
          </a:p>
          <a:p>
            <a:pPr marL="228600" indent="-228600">
              <a:buAutoNum type="arabicPeriod"/>
            </a:pPr>
            <a:endParaRPr lang="en-US" sz="10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F00E02F-5197-41A9-8F47-39CD69E637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1635" y="6544106"/>
            <a:ext cx="344036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753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altLang="en-US" sz="1100" dirty="0">
                <a:solidFill>
                  <a:schemeClr val="bg1"/>
                </a:solidFill>
                <a:latin typeface="+mn-lt"/>
                <a:cs typeface="+mn-cs"/>
                <a:sym typeface="Helvetica"/>
              </a:rPr>
              <a:t>Інформація для спеціалістів сфери охорони здоров’я</a:t>
            </a:r>
          </a:p>
        </p:txBody>
      </p:sp>
    </p:spTree>
    <p:extLst>
      <p:ext uri="{BB962C8B-B14F-4D97-AF65-F5344CB8AC3E}">
        <p14:creationId xmlns:p14="http://schemas.microsoft.com/office/powerpoint/2010/main" val="30162015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781D54F0-8F15-4A78-B2BC-484DADFCCE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4512" y="643466"/>
            <a:ext cx="8222976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3584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6E3197F5-17FB-4DF5-BE05-04059A24F70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think-cell Slide" r:id="rId4" imgW="499" imgH="499" progId="TCLayout.ActiveDocument.1">
                  <p:embed/>
                </p:oleObj>
              </mc:Choice>
              <mc:Fallback>
                <p:oleObj name="think-cell Slide" r:id="rId4" imgW="499" imgH="49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6E3197F5-17FB-4DF5-BE05-04059A24F7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02CDF507-C4E4-4FC6-812E-1EBBADCF758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50"/>
          <a:stretch/>
        </p:blipFill>
        <p:spPr>
          <a:xfrm>
            <a:off x="0" y="53432"/>
            <a:ext cx="12192000" cy="680456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73AFE04-6BB7-47D3-8D29-F6F293DBF03C}"/>
              </a:ext>
            </a:extLst>
          </p:cNvPr>
          <p:cNvSpPr/>
          <p:nvPr/>
        </p:nvSpPr>
        <p:spPr>
          <a:xfrm>
            <a:off x="10389333" y="436972"/>
            <a:ext cx="1414021" cy="485480"/>
          </a:xfrm>
          <a:prstGeom prst="rect">
            <a:avLst/>
          </a:prstGeom>
          <a:solidFill>
            <a:srgbClr val="18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997557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6E3197F5-17FB-4DF5-BE05-04059A24F70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1" name="think-cell Slide" r:id="rId4" imgW="499" imgH="499" progId="TCLayout.ActiveDocument.1">
                  <p:embed/>
                </p:oleObj>
              </mc:Choice>
              <mc:Fallback>
                <p:oleObj name="think-cell Slide" r:id="rId4" imgW="499" imgH="49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6E3197F5-17FB-4DF5-BE05-04059A24F7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 descr="Graphical user interface, text, chat or text message&#10;&#10;Description automatically generated">
            <a:extLst>
              <a:ext uri="{FF2B5EF4-FFF2-40B4-BE49-F238E27FC236}">
                <a16:creationId xmlns:a16="http://schemas.microsoft.com/office/drawing/2014/main" id="{9D9B6E74-C124-465D-9E3D-95AFD5A3606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84" b="17117"/>
          <a:stretch/>
        </p:blipFill>
        <p:spPr>
          <a:xfrm>
            <a:off x="0" y="0"/>
            <a:ext cx="12178151" cy="6858000"/>
          </a:xfrm>
          <a:prstGeom prst="rect">
            <a:avLst/>
          </a:prstGeom>
          <a:solidFill>
            <a:srgbClr val="D6DEE1"/>
          </a:solidFill>
        </p:spPr>
      </p:pic>
    </p:spTree>
    <p:extLst>
      <p:ext uri="{BB962C8B-B14F-4D97-AF65-F5344CB8AC3E}">
        <p14:creationId xmlns:p14="http://schemas.microsoft.com/office/powerpoint/2010/main" val="34782664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4A7677-33FE-9942-BF13-72E9FFBBD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/>
              <a:t>Ін'єкційний шлях введення </a:t>
            </a:r>
            <a:r>
              <a:rPr lang="uk-UA" b="1" dirty="0" err="1"/>
              <a:t>опіоїдів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6980A6-382E-0E4B-ACE6-FA2768F75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53754"/>
            <a:ext cx="9603275" cy="4199727"/>
          </a:xfrm>
        </p:spPr>
        <p:txBody>
          <a:bodyPr>
            <a:normAutofit/>
          </a:bodyPr>
          <a:lstStyle/>
          <a:p>
            <a:r>
              <a:rPr lang="uk-UA" dirty="0"/>
              <a:t>Показання: пацієнт не може приймати ліки </a:t>
            </a:r>
            <a:r>
              <a:rPr lang="uk-UA" dirty="0" err="1"/>
              <a:t>перорально</a:t>
            </a:r>
            <a:r>
              <a:rPr lang="uk-UA" dirty="0"/>
              <a:t> через знижений рівень свідомості, сильної нудоти і блювоти або через поганого всмоктування ліків при непрохідності кишечника.</a:t>
            </a:r>
            <a:endParaRPr lang="ru-UA" dirty="0"/>
          </a:p>
          <a:p>
            <a:r>
              <a:rPr lang="uk-UA" dirty="0"/>
              <a:t>Найбільш оптимальним є не дискретний спосіб (ін'єкція морфію кілька разів на добу), а безперервний підшкірний спосіб введення за допомогою </a:t>
            </a:r>
            <a:r>
              <a:rPr lang="uk-UA" dirty="0" err="1"/>
              <a:t>інфузійної</a:t>
            </a:r>
            <a:r>
              <a:rPr lang="uk-UA" dirty="0"/>
              <a:t> помпи. Підшкірне введення препарату займає 3-4 години.</a:t>
            </a:r>
            <a:endParaRPr lang="ru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E62C3A0-D0C5-1F48-BB73-283B77C47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9788" y="3953617"/>
            <a:ext cx="2360676" cy="1927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1152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E02A94-8E54-2D4F-9BF8-1BFF0374E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/>
              <a:t>Основні принципи знеболювальної терапії у онкологічних пацієнтів</a:t>
            </a:r>
            <a:br>
              <a:rPr lang="ru-UA" dirty="0"/>
            </a:b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95E288-0C58-364E-8F8D-27CEF51335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1936" y="1853754"/>
            <a:ext cx="11180063" cy="4199727"/>
          </a:xfrm>
        </p:spPr>
        <p:txBody>
          <a:bodyPr>
            <a:normAutofit fontScale="92500" lnSpcReduction="20000"/>
          </a:bodyPr>
          <a:lstStyle/>
          <a:p>
            <a:r>
              <a:rPr lang="uk-UA" dirty="0"/>
              <a:t>Необхідно враховувати, що біль вимагає постійного застосування </a:t>
            </a:r>
            <a:r>
              <a:rPr lang="uk-UA" dirty="0" err="1"/>
              <a:t>аналгетиків</a:t>
            </a:r>
            <a:endParaRPr lang="ru-UA" dirty="0"/>
          </a:p>
          <a:p>
            <a:r>
              <a:rPr lang="uk-UA" dirty="0" err="1"/>
              <a:t>Опіоїди</a:t>
            </a:r>
            <a:r>
              <a:rPr lang="uk-UA" dirty="0"/>
              <a:t> повинні розглядатися лише як одна з частин лікування тотального болю.</a:t>
            </a:r>
            <a:endParaRPr lang="ru-UA" dirty="0"/>
          </a:p>
          <a:p>
            <a:r>
              <a:rPr lang="uk-UA" dirty="0"/>
              <a:t>Хворі в термінальних стадіях вимагають персоніфікованого підходу і динамічної зміни знеболюючих препаратів.</a:t>
            </a:r>
            <a:endParaRPr lang="ru-UA" dirty="0"/>
          </a:p>
          <a:p>
            <a:r>
              <a:rPr lang="uk-UA" dirty="0"/>
              <a:t>Принцип «по годинах, а не на вимогу» передбачає превентивне введення </a:t>
            </a:r>
            <a:r>
              <a:rPr lang="uk-UA" dirty="0" err="1"/>
              <a:t>аналгетиків</a:t>
            </a:r>
            <a:r>
              <a:rPr lang="uk-UA" dirty="0"/>
              <a:t>.</a:t>
            </a:r>
            <a:endParaRPr lang="ru-UA" dirty="0"/>
          </a:p>
          <a:p>
            <a:r>
              <a:rPr lang="uk-UA" dirty="0"/>
              <a:t>Неприпустима рекомендація приймати препарат «якщо заболить».</a:t>
            </a:r>
            <a:endParaRPr lang="ru-UA" dirty="0"/>
          </a:p>
          <a:p>
            <a:r>
              <a:rPr lang="uk-UA" dirty="0"/>
              <a:t>Анальгетики приймаються по висхідній (З ступені за рекомендаціями ВООЗ).</a:t>
            </a:r>
            <a:endParaRPr lang="ru-UA" dirty="0"/>
          </a:p>
          <a:p>
            <a:r>
              <a:rPr lang="uk-UA" dirty="0"/>
              <a:t>Слід дотримуватися адекватного режиму (ефект після одного прийому зберігається 4 години).</a:t>
            </a:r>
            <a:endParaRPr lang="ru-UA" dirty="0"/>
          </a:p>
          <a:p>
            <a:r>
              <a:rPr lang="uk-UA" dirty="0"/>
              <a:t>Повинен бути обраний зручний для пацієнта шлях введення препарату.</a:t>
            </a:r>
            <a:endParaRPr lang="ru-UA" dirty="0"/>
          </a:p>
          <a:p>
            <a:r>
              <a:rPr lang="uk-UA" dirty="0"/>
              <a:t>Пріоритетними є </a:t>
            </a:r>
            <a:r>
              <a:rPr lang="uk-UA" dirty="0" err="1"/>
              <a:t>неінвазивний</a:t>
            </a:r>
            <a:r>
              <a:rPr lang="uk-UA" dirty="0"/>
              <a:t> прийом </a:t>
            </a:r>
            <a:r>
              <a:rPr lang="uk-UA" dirty="0" err="1"/>
              <a:t>per</a:t>
            </a:r>
            <a:r>
              <a:rPr lang="uk-UA" dirty="0"/>
              <a:t> </a:t>
            </a:r>
            <a:r>
              <a:rPr lang="en-US" dirty="0" err="1"/>
              <a:t>os</a:t>
            </a:r>
            <a:r>
              <a:rPr lang="uk-UA" dirty="0"/>
              <a:t>, </a:t>
            </a:r>
            <a:r>
              <a:rPr lang="uk-UA" dirty="0" err="1"/>
              <a:t>трансдермальний</a:t>
            </a:r>
            <a:r>
              <a:rPr lang="uk-UA" dirty="0"/>
              <a:t> або </a:t>
            </a:r>
            <a:r>
              <a:rPr lang="uk-UA" dirty="0" err="1"/>
              <a:t>трансректальний</a:t>
            </a:r>
            <a:r>
              <a:rPr lang="uk-UA" dirty="0"/>
              <a:t> шляху. </a:t>
            </a:r>
            <a:endParaRPr lang="ru-UA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0327949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1D411F-38E0-EF46-A48F-50444E34B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/>
              <a:t>Бажані цілі при використанні анальгетиків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33E4C8-4DC8-A343-8DFC-0FF1C1448B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53754"/>
            <a:ext cx="9603275" cy="3937446"/>
          </a:xfrm>
        </p:spPr>
        <p:txBody>
          <a:bodyPr>
            <a:normAutofit/>
          </a:bodyPr>
          <a:lstStyle/>
          <a:p>
            <a:r>
              <a:rPr lang="uk-UA" dirty="0"/>
              <a:t>Навіть дотримуючись сучасних рекомендацій і застосовуючи сильні </a:t>
            </a:r>
            <a:r>
              <a:rPr lang="uk-UA" dirty="0" err="1"/>
              <a:t>аналгетики</a:t>
            </a:r>
            <a:r>
              <a:rPr lang="uk-UA" dirty="0"/>
              <a:t>, повністю досягти стійкого </a:t>
            </a:r>
            <a:r>
              <a:rPr lang="uk-UA" dirty="0" err="1"/>
              <a:t>купірування</a:t>
            </a:r>
            <a:r>
              <a:rPr lang="uk-UA" dirty="0"/>
              <a:t> больового синдрому у всіх онкологічних пацієнтів вдається не завжди. </a:t>
            </a:r>
          </a:p>
          <a:p>
            <a:r>
              <a:rPr lang="uk-UA" dirty="0"/>
              <a:t>В середньому аналгезія може досягатися в терміни від 2-3 днів до 2-3 тижнів.</a:t>
            </a:r>
            <a:endParaRPr lang="ru-UA" dirty="0"/>
          </a:p>
          <a:p>
            <a:r>
              <a:rPr lang="uk-UA" dirty="0"/>
              <a:t>Початковою метою лікування є забезпечення у хворого нічного сну без болю. </a:t>
            </a:r>
          </a:p>
          <a:p>
            <a:r>
              <a:rPr lang="uk-UA" dirty="0"/>
              <a:t>Наступним етапом є досягнення аналгезії, коли хворий знаходиться без болю протягом дня, сидячи в ліжку або в кріслі. </a:t>
            </a:r>
          </a:p>
          <a:p>
            <a:r>
              <a:rPr lang="uk-UA" dirty="0"/>
              <a:t>Відсутність болю при русі не завжди є досяжним завданням.</a:t>
            </a:r>
            <a:endParaRPr lang="ru-UA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4779435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3C880E-3C67-B642-945B-042658F97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16711"/>
            <a:ext cx="9603275" cy="1049235"/>
          </a:xfrm>
        </p:spPr>
        <p:txBody>
          <a:bodyPr/>
          <a:lstStyle/>
          <a:p>
            <a:r>
              <a:rPr lang="uk-UA" b="1" dirty="0"/>
              <a:t>Найбільш часті помилки під час терапії болю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B21A1E-72D5-EF45-B591-BEA4044E45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53754"/>
            <a:ext cx="9603275" cy="3876486"/>
          </a:xfrm>
        </p:spPr>
        <p:txBody>
          <a:bodyPr>
            <a:normAutofit lnSpcReduction="10000"/>
          </a:bodyPr>
          <a:lstStyle/>
          <a:p>
            <a:r>
              <a:rPr lang="uk-UA" dirty="0"/>
              <a:t>Нераціональне дозування або призначення прийому </a:t>
            </a:r>
            <a:r>
              <a:rPr lang="uk-UA" dirty="0" err="1"/>
              <a:t>анальгетика</a:t>
            </a:r>
            <a:r>
              <a:rPr lang="uk-UA" dirty="0"/>
              <a:t> через занадто довгі проміжки часу, які перевищують час дії препарату.</a:t>
            </a:r>
            <a:endParaRPr lang="ru-UA" dirty="0"/>
          </a:p>
          <a:p>
            <a:r>
              <a:rPr lang="uk-UA" dirty="0"/>
              <a:t>Неправильний вибір ліків - тенденція до виключення сильних опадів.</a:t>
            </a:r>
            <a:endParaRPr lang="ru-UA" dirty="0"/>
          </a:p>
          <a:p>
            <a:r>
              <a:rPr lang="uk-UA" dirty="0"/>
              <a:t>Використання стандартної дози замість індивідуально підібраної дози.</a:t>
            </a:r>
            <a:endParaRPr lang="ru-UA" dirty="0"/>
          </a:p>
          <a:p>
            <a:r>
              <a:rPr lang="uk-UA" dirty="0"/>
              <a:t>Помилки в діагностуванні больового синдрому (лікування </a:t>
            </a:r>
            <a:r>
              <a:rPr lang="uk-UA" dirty="0" err="1"/>
              <a:t>нейропатичного</a:t>
            </a:r>
            <a:r>
              <a:rPr lang="uk-UA" dirty="0"/>
              <a:t> болю при </a:t>
            </a:r>
            <a:r>
              <a:rPr lang="uk-UA" dirty="0" err="1"/>
              <a:t>ноцицептивному</a:t>
            </a:r>
            <a:r>
              <a:rPr lang="uk-UA" dirty="0"/>
              <a:t> болю і навпаки).</a:t>
            </a:r>
            <a:endParaRPr lang="ru-UA" dirty="0"/>
          </a:p>
          <a:p>
            <a:r>
              <a:rPr lang="uk-UA" dirty="0"/>
              <a:t>Помилки при складанні комбінацій (неправильні комбінації: аспірин + </a:t>
            </a:r>
            <a:r>
              <a:rPr lang="uk-UA" dirty="0" err="1"/>
              <a:t>диклофенак</a:t>
            </a:r>
            <a:r>
              <a:rPr lang="uk-UA" dirty="0"/>
              <a:t> або </a:t>
            </a:r>
            <a:r>
              <a:rPr lang="uk-UA" dirty="0" err="1"/>
              <a:t>бупренорфін</a:t>
            </a:r>
            <a:r>
              <a:rPr lang="uk-UA" dirty="0"/>
              <a:t> + морфій).</a:t>
            </a:r>
            <a:endParaRPr lang="ru-UA" dirty="0"/>
          </a:p>
          <a:p>
            <a:r>
              <a:rPr lang="uk-UA" dirty="0" err="1"/>
              <a:t>Монотерапія</a:t>
            </a:r>
            <a:r>
              <a:rPr lang="uk-UA" dirty="0"/>
              <a:t> замість комбінації препаратів і без використання </a:t>
            </a:r>
            <a:r>
              <a:rPr lang="uk-UA" dirty="0" err="1"/>
              <a:t>коанальгетиків</a:t>
            </a:r>
            <a:endParaRPr lang="ru-UA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3167913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D3D209-F19A-844B-ACAE-DBEE032A2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err="1"/>
              <a:t>Коанальгетики</a:t>
            </a:r>
            <a:r>
              <a:rPr lang="uk-UA" b="1" dirty="0"/>
              <a:t> і </a:t>
            </a:r>
            <a:r>
              <a:rPr lang="uk-UA" b="1" dirty="0" err="1"/>
              <a:t>ад'юванти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5501AC-EC5F-FA49-858B-DDC62EC38C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uk-UA" dirty="0"/>
              <a:t>Вивчення механізмів </a:t>
            </a:r>
            <a:r>
              <a:rPr lang="uk-UA" dirty="0" err="1"/>
              <a:t>ноцицептивного</a:t>
            </a:r>
            <a:r>
              <a:rPr lang="uk-UA" dirty="0"/>
              <a:t> і </a:t>
            </a:r>
            <a:r>
              <a:rPr lang="uk-UA" dirty="0" err="1"/>
              <a:t>нейропатичного</a:t>
            </a:r>
            <a:r>
              <a:rPr lang="uk-UA" dirty="0"/>
              <a:t> болю дозволило використовувати найбільш оптимальні комбінації </a:t>
            </a:r>
            <a:r>
              <a:rPr lang="uk-UA" dirty="0" err="1"/>
              <a:t>аналгетиків</a:t>
            </a:r>
            <a:r>
              <a:rPr lang="uk-UA" dirty="0"/>
              <a:t>, а також рекомендувати включати в схеми терапії </a:t>
            </a:r>
            <a:r>
              <a:rPr lang="uk-UA" dirty="0" err="1"/>
              <a:t>ад'юванти</a:t>
            </a:r>
            <a:r>
              <a:rPr lang="uk-UA" dirty="0"/>
              <a:t> (</a:t>
            </a:r>
            <a:r>
              <a:rPr lang="uk-UA" dirty="0" err="1"/>
              <a:t>коаналгетики</a:t>
            </a:r>
            <a:r>
              <a:rPr lang="uk-UA" dirty="0"/>
              <a:t>).</a:t>
            </a:r>
            <a:endParaRPr lang="ru-UA" dirty="0"/>
          </a:p>
          <a:p>
            <a:r>
              <a:rPr lang="uk-UA" dirty="0" err="1"/>
              <a:t>Ад'ювантні</a:t>
            </a:r>
            <a:r>
              <a:rPr lang="uk-UA" dirty="0"/>
              <a:t> препарати спочатку не були призначені для терапії болю, але потім були визнані ефективними у певних станах, наприклад, антидепресанти та </a:t>
            </a:r>
            <a:r>
              <a:rPr lang="uk-UA" dirty="0" err="1"/>
              <a:t>протисудомні</a:t>
            </a:r>
            <a:r>
              <a:rPr lang="uk-UA" dirty="0"/>
              <a:t> препарати для </a:t>
            </a:r>
            <a:r>
              <a:rPr lang="uk-UA" dirty="0" err="1"/>
              <a:t>купірування</a:t>
            </a:r>
            <a:r>
              <a:rPr lang="uk-UA" dirty="0"/>
              <a:t> невропатичного болю, </a:t>
            </a:r>
            <a:r>
              <a:rPr lang="uk-UA" dirty="0" err="1"/>
              <a:t>бісфосфонати</a:t>
            </a:r>
            <a:r>
              <a:rPr lang="uk-UA" dirty="0"/>
              <a:t> для лікування болю в кістках.</a:t>
            </a:r>
            <a:endParaRPr lang="ru-UA" dirty="0"/>
          </a:p>
          <a:p>
            <a:r>
              <a:rPr lang="uk-UA" dirty="0"/>
              <a:t>До найбільш частих </a:t>
            </a:r>
            <a:r>
              <a:rPr lang="uk-UA" dirty="0" err="1"/>
              <a:t>коанальгетикам</a:t>
            </a:r>
            <a:r>
              <a:rPr lang="uk-UA" dirty="0"/>
              <a:t>, використовуваним в онкології для </a:t>
            </a:r>
            <a:r>
              <a:rPr lang="uk-UA" dirty="0" err="1"/>
              <a:t>ад'ювантної</a:t>
            </a:r>
            <a:r>
              <a:rPr lang="uk-UA" dirty="0"/>
              <a:t> терапії больового синдрому, відносяться антидепресанти, </a:t>
            </a:r>
            <a:r>
              <a:rPr lang="uk-UA" dirty="0" err="1"/>
              <a:t>антиепілептики</a:t>
            </a:r>
            <a:r>
              <a:rPr lang="uk-UA" dirty="0"/>
              <a:t> і </a:t>
            </a:r>
            <a:r>
              <a:rPr lang="uk-UA" dirty="0" err="1"/>
              <a:t>бісфосфонати</a:t>
            </a:r>
            <a:r>
              <a:rPr lang="uk-UA" dirty="0"/>
              <a:t>.</a:t>
            </a:r>
            <a:endParaRPr lang="ru-UA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8146686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7ABFFA-7990-BF47-9830-9A7587ACA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/>
              <a:t>Немедикаментозні методи лікування </a:t>
            </a:r>
            <a:r>
              <a:rPr lang="uk-UA" b="1" dirty="0" err="1"/>
              <a:t>онкологічнОГО</a:t>
            </a:r>
            <a:r>
              <a:rPr lang="uk-UA" b="1" dirty="0"/>
              <a:t> болю</a:t>
            </a:r>
            <a:br>
              <a:rPr lang="ru-UA" b="1" dirty="0"/>
            </a:br>
            <a:endParaRPr lang="ru-UA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CDE0F6-BCEF-D240-A1FA-DCE9804895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Блокада нервів, </a:t>
            </a:r>
            <a:r>
              <a:rPr lang="uk-UA" dirty="0" err="1"/>
              <a:t>нейролізис</a:t>
            </a:r>
            <a:r>
              <a:rPr lang="uk-UA" dirty="0"/>
              <a:t>, </a:t>
            </a:r>
            <a:r>
              <a:rPr lang="uk-UA" dirty="0" err="1"/>
              <a:t>кріоаналгезія</a:t>
            </a:r>
            <a:r>
              <a:rPr lang="uk-UA" dirty="0"/>
              <a:t>.</a:t>
            </a:r>
            <a:endParaRPr lang="ru-UA" dirty="0"/>
          </a:p>
          <a:p>
            <a:r>
              <a:rPr lang="uk-UA" dirty="0" err="1"/>
              <a:t>Електростимуляційна</a:t>
            </a:r>
            <a:r>
              <a:rPr lang="uk-UA" dirty="0"/>
              <a:t> аналгезія (</a:t>
            </a:r>
            <a:r>
              <a:rPr lang="uk-UA" dirty="0" err="1"/>
              <a:t>черезшкірна</a:t>
            </a:r>
            <a:r>
              <a:rPr lang="uk-UA" dirty="0"/>
              <a:t>, спінальна, церебральна).</a:t>
            </a:r>
            <a:endParaRPr lang="ru-UA" dirty="0"/>
          </a:p>
          <a:p>
            <a:r>
              <a:rPr lang="uk-UA" dirty="0"/>
              <a:t>Деструктивна нейрохірургія (</a:t>
            </a:r>
            <a:r>
              <a:rPr lang="uk-UA" dirty="0" err="1"/>
              <a:t>термокоагуляція</a:t>
            </a:r>
            <a:r>
              <a:rPr lang="uk-UA" dirty="0"/>
              <a:t> ганглія </a:t>
            </a:r>
            <a:r>
              <a:rPr lang="uk-UA" dirty="0" err="1"/>
              <a:t>Гассер</a:t>
            </a:r>
            <a:r>
              <a:rPr lang="uk-UA" dirty="0"/>
              <a:t>, висока </a:t>
            </a:r>
            <a:r>
              <a:rPr lang="uk-UA" dirty="0" err="1"/>
              <a:t>чрезшкірна</a:t>
            </a:r>
            <a:r>
              <a:rPr lang="uk-UA" dirty="0"/>
              <a:t> </a:t>
            </a:r>
            <a:r>
              <a:rPr lang="uk-UA" dirty="0" err="1"/>
              <a:t>хордотомія</a:t>
            </a:r>
            <a:r>
              <a:rPr lang="uk-UA" dirty="0"/>
              <a:t>, відкрита </a:t>
            </a:r>
            <a:r>
              <a:rPr lang="uk-UA" dirty="0" err="1"/>
              <a:t>хордотомія</a:t>
            </a:r>
            <a:r>
              <a:rPr lang="uk-UA" dirty="0"/>
              <a:t>).</a:t>
            </a:r>
            <a:endParaRPr lang="ru-UA" dirty="0"/>
          </a:p>
          <a:p>
            <a:r>
              <a:rPr lang="uk-UA" dirty="0"/>
              <a:t>Допоміжні засоби (корсети, протези).</a:t>
            </a:r>
            <a:endParaRPr lang="ru-UA" dirty="0"/>
          </a:p>
          <a:p>
            <a:r>
              <a:rPr lang="uk-UA" dirty="0"/>
              <a:t>Радіочастотна </a:t>
            </a:r>
            <a:r>
              <a:rPr lang="uk-UA" dirty="0" err="1"/>
              <a:t>термоабляції</a:t>
            </a:r>
            <a:r>
              <a:rPr lang="uk-UA" dirty="0"/>
              <a:t> II пари трійчастого </a:t>
            </a:r>
            <a:r>
              <a:rPr lang="uk-UA" dirty="0" err="1"/>
              <a:t>нерва</a:t>
            </a:r>
            <a:r>
              <a:rPr lang="uk-UA" dirty="0"/>
              <a:t>.</a:t>
            </a:r>
            <a:endParaRPr lang="ru-UA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40893155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8BABFF-8DBE-884E-9C9B-29B898FFA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UA" b="1" dirty="0"/>
              <a:t>ПРОБЛЕМИ ОРГАНІЗАЦІЇ ТЕРАПІЇ БОЛЮ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AD0D8C7-58C5-8449-924C-37E458D67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53754"/>
            <a:ext cx="9603275" cy="3612591"/>
          </a:xfrm>
        </p:spPr>
        <p:txBody>
          <a:bodyPr>
            <a:normAutofit fontScale="92500" lnSpcReduction="20000"/>
          </a:bodyPr>
          <a:lstStyle/>
          <a:p>
            <a:r>
              <a:rPr lang="uk-UA" dirty="0"/>
              <a:t>Використання наркотичних препаратів в немедичних цілях спричинило появу численних законодавчих актів і бар'єрів для застосування морфію</a:t>
            </a:r>
            <a:endParaRPr lang="ru-UA" dirty="0"/>
          </a:p>
          <a:p>
            <a:r>
              <a:rPr lang="uk-UA" dirty="0"/>
              <a:t>У багатьох країнах з розвиненою системою охорони здоров'я використання наркотичних анальгетиків з метою терапії гострого і хронічного болю, особливо у онкологічних хворих, входить в національні стандарти.</a:t>
            </a:r>
            <a:endParaRPr lang="ru-UA" dirty="0"/>
          </a:p>
          <a:p>
            <a:r>
              <a:rPr lang="uk-UA" dirty="0"/>
              <a:t>Так, 90% споживання </a:t>
            </a:r>
            <a:r>
              <a:rPr lang="uk-UA" dirty="0" err="1"/>
              <a:t>опіоїдів</a:t>
            </a:r>
            <a:r>
              <a:rPr lang="uk-UA" dirty="0"/>
              <a:t> за медичними показаннями відбувається в США, Канаді, Євросоюзі, Австралії, Нової Зеландії (в цих країнах проживає 17% населення всього світу).</a:t>
            </a:r>
            <a:endParaRPr lang="ru-UA" dirty="0"/>
          </a:p>
          <a:p>
            <a:r>
              <a:rPr lang="uk-UA" dirty="0"/>
              <a:t>У країнах, що розвиваються, де проживає 80% населення Землі і більше 20% хворих на рак, споживання </a:t>
            </a:r>
            <a:r>
              <a:rPr lang="uk-UA" dirty="0" err="1"/>
              <a:t>опіоїдів</a:t>
            </a:r>
            <a:r>
              <a:rPr lang="uk-UA" dirty="0"/>
              <a:t> за медичними показаннями становить 6% від світового рівня.</a:t>
            </a:r>
            <a:endParaRPr lang="ru-UA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6670775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7AB756-1EEA-4248-91CD-7CE4B4020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UA" b="1" dirty="0"/>
              <a:t>ПРОБЛЕМИ ОРГАНІЗАЦІЇ ТЕРАПІЇ БОЛЮ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B3464D0-2E4E-294D-A48F-3BC584D0CE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uk-UA" dirty="0"/>
              <a:t>У країнах, що розвиваються дуже сильні обмежувальні закони, в яких наголос на заборону використання </a:t>
            </a:r>
            <a:r>
              <a:rPr lang="uk-UA" dirty="0" err="1"/>
              <a:t>опіоїдів</a:t>
            </a:r>
            <a:r>
              <a:rPr lang="uk-UA" dirty="0"/>
              <a:t> з жорстким контролем. Обмежувальної мірою є також висока вартість </a:t>
            </a:r>
            <a:r>
              <a:rPr lang="uk-UA" dirty="0" err="1"/>
              <a:t>таблетованих</a:t>
            </a:r>
            <a:r>
              <a:rPr lang="uk-UA" dirty="0"/>
              <a:t> препаратів</a:t>
            </a:r>
            <a:endParaRPr lang="ru-UA" dirty="0"/>
          </a:p>
          <a:p>
            <a:r>
              <a:rPr lang="uk-UA" dirty="0"/>
              <a:t>У багатьох європейських країнах для лікарів всіх клінічних дисциплін введений. спеціальний післядипломний курс, а також затверджено нову спеціальність, предметом якої є терапія болю.</a:t>
            </a:r>
            <a:endParaRPr lang="ru-UA" dirty="0"/>
          </a:p>
          <a:p>
            <a:r>
              <a:rPr lang="uk-UA" dirty="0"/>
              <a:t>В Україні відсутня система підготовки кадрів і немає фахівців з терапії болю.</a:t>
            </a:r>
            <a:endParaRPr lang="ru-UA" dirty="0"/>
          </a:p>
          <a:p>
            <a:r>
              <a:rPr lang="uk-UA" dirty="0"/>
              <a:t>У лікарів загальної спеціальності мало знань про лікування хронічної онкологічного болю. 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3010595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099CF5-B172-7947-991E-0D46D74E6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/>
              <a:t>Комплексне вирішення проблеми терапії хронічного болю</a:t>
            </a:r>
            <a:br>
              <a:rPr lang="ru-UA" dirty="0"/>
            </a:b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9139E4-2246-3A48-9214-DCFD80124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53754"/>
            <a:ext cx="9603275" cy="3998406"/>
          </a:xfrm>
        </p:spPr>
        <p:txBody>
          <a:bodyPr>
            <a:normAutofit fontScale="92500" lnSpcReduction="20000"/>
          </a:bodyPr>
          <a:lstStyle/>
          <a:p>
            <a:r>
              <a:rPr lang="uk-UA" dirty="0"/>
              <a:t>Лікар повинен інформувати пацієнтів про можливу появу болю на будь-якій стадії захворювання.</a:t>
            </a:r>
            <a:endParaRPr lang="ru-UA" dirty="0"/>
          </a:p>
          <a:p>
            <a:r>
              <a:rPr lang="uk-UA" dirty="0"/>
              <a:t>Переконати пацієнтів активно співпрацювати з лікуючим лікарем в уникненні </a:t>
            </a:r>
            <a:r>
              <a:rPr lang="uk-UA" dirty="0" err="1"/>
              <a:t>морфінофобіі</a:t>
            </a:r>
            <a:r>
              <a:rPr lang="uk-UA" dirty="0"/>
              <a:t>.</a:t>
            </a:r>
            <a:endParaRPr lang="ru-UA" dirty="0"/>
          </a:p>
          <a:p>
            <a:r>
              <a:rPr lang="uk-UA" dirty="0"/>
              <a:t>Забезпечити швидку доступність </a:t>
            </a:r>
            <a:r>
              <a:rPr lang="uk-UA" dirty="0" err="1"/>
              <a:t>опіоїдів</a:t>
            </a:r>
            <a:r>
              <a:rPr lang="uk-UA" dirty="0"/>
              <a:t> за медичними показаннями.</a:t>
            </a:r>
            <a:endParaRPr lang="ru-UA" dirty="0"/>
          </a:p>
          <a:p>
            <a:r>
              <a:rPr lang="uk-UA" dirty="0"/>
              <a:t>Держава повинна забезпечити цінову доступність знеболюючих засобів</a:t>
            </a:r>
            <a:endParaRPr lang="ru-UA" dirty="0"/>
          </a:p>
          <a:p>
            <a:r>
              <a:rPr lang="uk-UA" dirty="0"/>
              <a:t>Організувати освіту, підготовку і стажування фахівців з проблеми «синдром хронічного болю».</a:t>
            </a:r>
            <a:endParaRPr lang="ru-UA" dirty="0"/>
          </a:p>
          <a:p>
            <a:r>
              <a:rPr lang="uk-UA" dirty="0"/>
              <a:t>Створити службу надання паліативної допомоги онкологічним пацієнтам</a:t>
            </a:r>
            <a:endParaRPr lang="ru-UA" dirty="0"/>
          </a:p>
          <a:p>
            <a:r>
              <a:rPr lang="uk-UA" dirty="0"/>
              <a:t>Активно використовувати немедикаментозні методи терапії онкологічного болю.</a:t>
            </a:r>
            <a:endParaRPr lang="ru-UA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7912961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269A66-1440-9D40-85FC-7859C9CC0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UA" b="1" dirty="0"/>
              <a:t>Історія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3F1900-998A-004C-910C-F77F28112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7391462" cy="3450613"/>
          </a:xfrm>
        </p:spPr>
        <p:txBody>
          <a:bodyPr/>
          <a:lstStyle/>
          <a:p>
            <a:r>
              <a:rPr lang="ru-RU" dirty="0"/>
              <a:t>У 1803 </a:t>
            </a:r>
            <a:r>
              <a:rPr lang="ru-RU" dirty="0" err="1"/>
              <a:t>році</a:t>
            </a:r>
            <a:r>
              <a:rPr lang="ru-RU" dirty="0"/>
              <a:t> </a:t>
            </a:r>
            <a:r>
              <a:rPr lang="ru-RU" dirty="0" err="1"/>
              <a:t>німецький</a:t>
            </a:r>
            <a:r>
              <a:rPr lang="ru-RU" dirty="0"/>
              <a:t> фармацевт </a:t>
            </a:r>
            <a:r>
              <a:rPr lang="ru-RU" dirty="0" err="1"/>
              <a:t>Сертурнер</a:t>
            </a:r>
            <a:r>
              <a:rPr lang="ru-RU" dirty="0"/>
              <a:t> </a:t>
            </a:r>
            <a:r>
              <a:rPr lang="ru-RU" dirty="0" err="1"/>
              <a:t>навчився</a:t>
            </a:r>
            <a:r>
              <a:rPr lang="ru-RU" dirty="0"/>
              <a:t> </a:t>
            </a:r>
            <a:r>
              <a:rPr lang="ru-RU" dirty="0" err="1"/>
              <a:t>виділяти</a:t>
            </a:r>
            <a:r>
              <a:rPr lang="ru-RU" dirty="0"/>
              <a:t> </a:t>
            </a:r>
            <a:r>
              <a:rPr lang="ru-RU" dirty="0" err="1"/>
              <a:t>морфін</a:t>
            </a:r>
            <a:r>
              <a:rPr lang="ru-RU" dirty="0"/>
              <a:t> з </a:t>
            </a:r>
            <a:r>
              <a:rPr lang="ru-RU" dirty="0" err="1"/>
              <a:t>опіуму</a:t>
            </a:r>
            <a:r>
              <a:rPr lang="ru-RU" dirty="0"/>
              <a:t>, </a:t>
            </a:r>
            <a:r>
              <a:rPr lang="ru-RU" dirty="0" err="1"/>
              <a:t>морфін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основною активною </a:t>
            </a:r>
            <a:r>
              <a:rPr lang="ru-RU" dirty="0" err="1"/>
              <a:t>хімічною</a:t>
            </a:r>
            <a:r>
              <a:rPr lang="ru-RU" dirty="0"/>
              <a:t> </a:t>
            </a:r>
            <a:r>
              <a:rPr lang="ru-RU" dirty="0" err="1"/>
              <a:t>речовиною</a:t>
            </a:r>
            <a:r>
              <a:rPr lang="ru-RU" dirty="0"/>
              <a:t> в </a:t>
            </a:r>
            <a:r>
              <a:rPr lang="ru-RU" dirty="0" err="1"/>
              <a:t>опіумі</a:t>
            </a:r>
            <a:r>
              <a:rPr lang="ru-RU" dirty="0"/>
              <a:t>, </a:t>
            </a:r>
            <a:r>
              <a:rPr lang="ru-RU" dirty="0" err="1"/>
              <a:t>він</a:t>
            </a:r>
            <a:r>
              <a:rPr lang="ru-RU" dirty="0"/>
              <a:t> у 10 </a:t>
            </a:r>
            <a:r>
              <a:rPr lang="ru-RU" dirty="0" err="1"/>
              <a:t>разів</a:t>
            </a:r>
            <a:r>
              <a:rPr lang="ru-RU" dirty="0"/>
              <a:t> </a:t>
            </a:r>
            <a:r>
              <a:rPr lang="ru-RU" dirty="0" err="1"/>
              <a:t>сильніший</a:t>
            </a:r>
            <a:r>
              <a:rPr lang="ru-RU" dirty="0"/>
              <a:t> за </a:t>
            </a:r>
            <a:r>
              <a:rPr lang="ru-RU" dirty="0" err="1"/>
              <a:t>опіум-сирець</a:t>
            </a:r>
            <a:r>
              <a:rPr lang="ru-RU" dirty="0"/>
              <a:t>. </a:t>
            </a:r>
          </a:p>
          <a:p>
            <a:r>
              <a:rPr lang="ru-RU" dirty="0" err="1"/>
              <a:t>Сертурнер</a:t>
            </a:r>
            <a:r>
              <a:rPr lang="ru-RU" dirty="0"/>
              <a:t> </a:t>
            </a:r>
            <a:r>
              <a:rPr lang="ru-RU" dirty="0" err="1"/>
              <a:t>експериментував</a:t>
            </a:r>
            <a:r>
              <a:rPr lang="ru-RU" dirty="0"/>
              <a:t> з </a:t>
            </a:r>
            <a:r>
              <a:rPr lang="ru-RU" dirty="0" err="1"/>
              <a:t>морфіном</a:t>
            </a:r>
            <a:r>
              <a:rPr lang="ru-RU" dirty="0"/>
              <a:t> і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такий</a:t>
            </a:r>
            <a:r>
              <a:rPr lang="ru-RU" dirty="0"/>
              <a:t> </a:t>
            </a:r>
            <a:r>
              <a:rPr lang="ru-RU" dirty="0" err="1"/>
              <a:t>вражений</a:t>
            </a:r>
            <a:r>
              <a:rPr lang="ru-RU" dirty="0"/>
              <a:t> </a:t>
            </a:r>
            <a:r>
              <a:rPr lang="ru-RU" dirty="0" err="1"/>
              <a:t>блаженним</a:t>
            </a:r>
            <a:r>
              <a:rPr lang="ru-RU" dirty="0"/>
              <a:t> </a:t>
            </a:r>
            <a:r>
              <a:rPr lang="ru-RU" dirty="0" err="1"/>
              <a:t>сонливим</a:t>
            </a:r>
            <a:r>
              <a:rPr lang="ru-RU" dirty="0"/>
              <a:t> станом,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викликав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назвав </a:t>
            </a:r>
            <a:r>
              <a:rPr lang="ru-RU" dirty="0" err="1"/>
              <a:t>його</a:t>
            </a:r>
            <a:r>
              <a:rPr lang="ru-RU" dirty="0"/>
              <a:t> на </a:t>
            </a:r>
            <a:r>
              <a:rPr lang="ru-RU" dirty="0" err="1"/>
              <a:t>ім'я</a:t>
            </a:r>
            <a:r>
              <a:rPr lang="ru-RU" dirty="0"/>
              <a:t> </a:t>
            </a:r>
            <a:r>
              <a:rPr lang="ru-RU" dirty="0" err="1"/>
              <a:t>грецького</a:t>
            </a:r>
            <a:r>
              <a:rPr lang="ru-RU" dirty="0"/>
              <a:t> бога сну </a:t>
            </a:r>
            <a:r>
              <a:rPr lang="ru-RU" dirty="0" err="1"/>
              <a:t>Морфія</a:t>
            </a:r>
            <a:r>
              <a:rPr lang="ru-RU" dirty="0"/>
              <a:t>.</a:t>
            </a:r>
            <a:endParaRPr lang="ru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22850E-7F4F-2C4D-B8A5-E4080EB378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2625" y="243988"/>
            <a:ext cx="3348959" cy="3219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70204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9E7917-3D17-0D4C-A77F-C9D226202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UA" b="1" dirty="0"/>
              <a:t>ІСТОРІЯ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4B70A9-FB27-9247-A8AE-D94719B07E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53754"/>
            <a:ext cx="7436389" cy="3791142"/>
          </a:xfrm>
        </p:spPr>
        <p:txBody>
          <a:bodyPr>
            <a:normAutofit/>
          </a:bodyPr>
          <a:lstStyle/>
          <a:p>
            <a:r>
              <a:rPr lang="ru-RU" dirty="0" err="1"/>
              <a:t>Морфій</a:t>
            </a:r>
            <a:r>
              <a:rPr lang="ru-RU" dirty="0"/>
              <a:t> став широко </a:t>
            </a:r>
            <a:r>
              <a:rPr lang="ru-RU" dirty="0" err="1"/>
              <a:t>поширеним</a:t>
            </a:r>
            <a:r>
              <a:rPr lang="ru-RU" dirty="0"/>
              <a:t> у </a:t>
            </a:r>
            <a:r>
              <a:rPr lang="ru-RU" dirty="0" err="1"/>
              <a:t>середині</a:t>
            </a:r>
            <a:r>
              <a:rPr lang="ru-RU" dirty="0"/>
              <a:t> ХІХ </a:t>
            </a:r>
            <a:r>
              <a:rPr lang="ru-RU" dirty="0" err="1"/>
              <a:t>століття</a:t>
            </a:r>
            <a:r>
              <a:rPr lang="ru-RU" dirty="0"/>
              <a:t>, а </a:t>
            </a:r>
            <a:r>
              <a:rPr lang="ru-RU" dirty="0" err="1"/>
              <a:t>відкриття</a:t>
            </a:r>
            <a:r>
              <a:rPr lang="ru-RU" dirty="0"/>
              <a:t> шприца </a:t>
            </a:r>
            <a:r>
              <a:rPr lang="ru-RU" dirty="0" err="1"/>
              <a:t>зробило</a:t>
            </a:r>
            <a:r>
              <a:rPr lang="ru-RU" dirty="0"/>
              <a:t> </a:t>
            </a:r>
            <a:r>
              <a:rPr lang="ru-RU" dirty="0" err="1"/>
              <a:t>ін'єкції</a:t>
            </a:r>
            <a:r>
              <a:rPr lang="ru-RU" dirty="0"/>
              <a:t> </a:t>
            </a:r>
            <a:r>
              <a:rPr lang="ru-RU" dirty="0" err="1"/>
              <a:t>морфіну</a:t>
            </a:r>
            <a:r>
              <a:rPr lang="ru-RU" dirty="0"/>
              <a:t> </a:t>
            </a:r>
            <a:r>
              <a:rPr lang="ru-RU" dirty="0" err="1"/>
              <a:t>популярними</a:t>
            </a:r>
            <a:r>
              <a:rPr lang="ru-RU" dirty="0"/>
              <a:t>. </a:t>
            </a:r>
          </a:p>
          <a:p>
            <a:r>
              <a:rPr lang="ru-RU" dirty="0"/>
              <a:t>У 1840 року </a:t>
            </a:r>
            <a:r>
              <a:rPr lang="ru-RU" dirty="0" err="1"/>
              <a:t>відбулася</a:t>
            </a:r>
            <a:r>
              <a:rPr lang="ru-RU" dirty="0"/>
              <a:t> перша </a:t>
            </a:r>
            <a:r>
              <a:rPr lang="ru-RU" dirty="0" err="1"/>
              <a:t>масова</a:t>
            </a:r>
            <a:r>
              <a:rPr lang="ru-RU" dirty="0"/>
              <a:t> </a:t>
            </a:r>
            <a:r>
              <a:rPr lang="ru-RU" dirty="0" err="1"/>
              <a:t>епідемія</a:t>
            </a:r>
            <a:r>
              <a:rPr lang="ru-RU" dirty="0"/>
              <a:t> </a:t>
            </a:r>
            <a:r>
              <a:rPr lang="ru-RU" dirty="0" err="1"/>
              <a:t>наркоманії</a:t>
            </a:r>
            <a:r>
              <a:rPr lang="ru-RU" dirty="0"/>
              <a:t> у </a:t>
            </a:r>
            <a:r>
              <a:rPr lang="ru-RU" dirty="0" err="1"/>
              <a:t>Європі</a:t>
            </a:r>
            <a:r>
              <a:rPr lang="ru-RU" dirty="0"/>
              <a:t>. </a:t>
            </a:r>
            <a:r>
              <a:rPr lang="ru-RU" dirty="0" err="1"/>
              <a:t>Багато</a:t>
            </a:r>
            <a:r>
              <a:rPr lang="ru-RU" dirty="0"/>
              <a:t> в </a:t>
            </a:r>
            <a:r>
              <a:rPr lang="ru-RU" dirty="0" err="1"/>
              <a:t>чому</a:t>
            </a:r>
            <a:r>
              <a:rPr lang="ru-RU" dirty="0"/>
              <a:t>, </a:t>
            </a:r>
            <a:r>
              <a:rPr lang="ru-RU" dirty="0" err="1"/>
              <a:t>дози</a:t>
            </a:r>
            <a:r>
              <a:rPr lang="ru-RU" dirty="0"/>
              <a:t> </a:t>
            </a:r>
            <a:r>
              <a:rPr lang="ru-RU" dirty="0" err="1"/>
              <a:t>морфіну</a:t>
            </a:r>
            <a:r>
              <a:rPr lang="ru-RU" dirty="0"/>
              <a:t> </a:t>
            </a:r>
            <a:r>
              <a:rPr lang="ru-RU" dirty="0" err="1"/>
              <a:t>вважають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сприяли</a:t>
            </a:r>
            <a:r>
              <a:rPr lang="ru-RU" dirty="0"/>
              <a:t> </a:t>
            </a:r>
            <a:r>
              <a:rPr lang="ru-RU" dirty="0" err="1"/>
              <a:t>перемозі</a:t>
            </a:r>
            <a:r>
              <a:rPr lang="ru-RU" dirty="0"/>
              <a:t> </a:t>
            </a:r>
            <a:r>
              <a:rPr lang="ru-RU" dirty="0" err="1"/>
              <a:t>німців</a:t>
            </a:r>
            <a:r>
              <a:rPr lang="ru-RU" dirty="0"/>
              <a:t> у </a:t>
            </a:r>
            <a:r>
              <a:rPr lang="ru-RU" dirty="0" err="1"/>
              <a:t>війні</a:t>
            </a:r>
            <a:r>
              <a:rPr lang="ru-RU" dirty="0"/>
              <a:t> над французами, </a:t>
            </a:r>
            <a:r>
              <a:rPr lang="ru-RU" dirty="0" err="1"/>
              <a:t>оскільки</a:t>
            </a:r>
            <a:r>
              <a:rPr lang="ru-RU" dirty="0"/>
              <a:t> </a:t>
            </a:r>
            <a:r>
              <a:rPr lang="ru-RU" dirty="0" err="1"/>
              <a:t>невеликі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 </a:t>
            </a:r>
            <a:r>
              <a:rPr lang="ru-RU" dirty="0" err="1"/>
              <a:t>морфіну</a:t>
            </a:r>
            <a:r>
              <a:rPr lang="ru-RU" dirty="0"/>
              <a:t> </a:t>
            </a:r>
            <a:r>
              <a:rPr lang="ru-RU" dirty="0" err="1"/>
              <a:t>викликали</a:t>
            </a:r>
            <a:r>
              <a:rPr lang="ru-RU" dirty="0"/>
              <a:t> </a:t>
            </a:r>
            <a:r>
              <a:rPr lang="ru-RU" dirty="0" err="1"/>
              <a:t>бойову</a:t>
            </a:r>
            <a:r>
              <a:rPr lang="ru-RU" dirty="0"/>
              <a:t> </a:t>
            </a:r>
            <a:r>
              <a:rPr lang="ru-RU" dirty="0" err="1"/>
              <a:t>ейфорію</a:t>
            </a:r>
            <a:r>
              <a:rPr lang="ru-RU" dirty="0"/>
              <a:t>. </a:t>
            </a:r>
          </a:p>
          <a:p>
            <a:r>
              <a:rPr lang="ru-RU" dirty="0" err="1"/>
              <a:t>Німецькі</a:t>
            </a:r>
            <a:r>
              <a:rPr lang="ru-RU" dirty="0"/>
              <a:t> </a:t>
            </a:r>
            <a:r>
              <a:rPr lang="ru-RU" dirty="0" err="1"/>
              <a:t>солдати</a:t>
            </a:r>
            <a:r>
              <a:rPr lang="ru-RU" dirty="0"/>
              <a:t> та </a:t>
            </a:r>
            <a:r>
              <a:rPr lang="ru-RU" dirty="0" err="1"/>
              <a:t>офіцери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поверталися</a:t>
            </a:r>
            <a:r>
              <a:rPr lang="ru-RU" dirty="0"/>
              <a:t> з франко-</a:t>
            </a:r>
            <a:r>
              <a:rPr lang="ru-RU" dirty="0" err="1"/>
              <a:t>прусської</a:t>
            </a:r>
            <a:r>
              <a:rPr lang="ru-RU" dirty="0"/>
              <a:t> </a:t>
            </a:r>
            <a:r>
              <a:rPr lang="ru-RU" dirty="0" err="1"/>
              <a:t>війни</a:t>
            </a:r>
            <a:r>
              <a:rPr lang="ru-RU" dirty="0"/>
              <a:t> 1870-1871 </a:t>
            </a:r>
            <a:r>
              <a:rPr lang="ru-RU" dirty="0" err="1"/>
              <a:t>років</a:t>
            </a:r>
            <a:r>
              <a:rPr lang="ru-RU" dirty="0"/>
              <a:t>, </a:t>
            </a:r>
            <a:r>
              <a:rPr lang="ru-RU" dirty="0" err="1"/>
              <a:t>виявлялися</a:t>
            </a:r>
            <a:r>
              <a:rPr lang="ru-RU" dirty="0"/>
              <a:t> </a:t>
            </a:r>
            <a:r>
              <a:rPr lang="ru-RU" dirty="0" err="1"/>
              <a:t>морфіністами</a:t>
            </a:r>
            <a:r>
              <a:rPr lang="ru-RU" dirty="0"/>
              <a:t> </a:t>
            </a:r>
            <a:r>
              <a:rPr lang="ru-RU" dirty="0" err="1"/>
              <a:t>майже</a:t>
            </a:r>
            <a:r>
              <a:rPr lang="ru-RU" dirty="0"/>
              <a:t> в </a:t>
            </a:r>
            <a:r>
              <a:rPr lang="ru-RU" dirty="0" err="1"/>
              <a:t>половині</a:t>
            </a:r>
            <a:r>
              <a:rPr lang="ru-RU" dirty="0"/>
              <a:t> </a:t>
            </a:r>
            <a:r>
              <a:rPr lang="ru-RU" dirty="0" err="1"/>
              <a:t>випадків</a:t>
            </a:r>
            <a:r>
              <a:rPr lang="ru-RU" dirty="0"/>
              <a:t>.</a:t>
            </a:r>
            <a:endParaRPr lang="ru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2EBA835-FB6C-8148-9709-8F359326DB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9271" y="85914"/>
            <a:ext cx="3290986" cy="334308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60F6019-1135-3C4B-95C6-EA72EA6EDA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1646" y="3491897"/>
            <a:ext cx="2218611" cy="256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8698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DBA1BE-28D3-094A-B190-7C3FC2F6D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UA" b="1" dirty="0"/>
              <a:t>ІСТОРІЯ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EA809B-7543-F446-B20A-F1EE2B4805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6668293" cy="3450613"/>
          </a:xfrm>
        </p:spPr>
        <p:txBody>
          <a:bodyPr/>
          <a:lstStyle/>
          <a:p>
            <a:r>
              <a:rPr lang="ru-RU" dirty="0" err="1"/>
              <a:t>Залежність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морфіну</a:t>
            </a:r>
            <a:r>
              <a:rPr lang="ru-RU" dirty="0"/>
              <a:t> </a:t>
            </a:r>
            <a:r>
              <a:rPr lang="ru-RU" dirty="0" err="1"/>
              <a:t>була</a:t>
            </a:r>
            <a:r>
              <a:rPr lang="ru-RU" dirty="0"/>
              <a:t> так широко </a:t>
            </a:r>
            <a:r>
              <a:rPr lang="ru-RU" dirty="0" err="1"/>
              <a:t>поширена</a:t>
            </a:r>
            <a:r>
              <a:rPr lang="ru-RU" dirty="0"/>
              <a:t> </a:t>
            </a:r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dirty="0" err="1"/>
              <a:t>солдатів</a:t>
            </a:r>
            <a:r>
              <a:rPr lang="ru-RU" dirty="0"/>
              <a:t> з </a:t>
            </a:r>
            <a:r>
              <a:rPr lang="ru-RU" dirty="0" err="1"/>
              <a:t>обох</a:t>
            </a:r>
            <a:r>
              <a:rPr lang="ru-RU" dirty="0"/>
              <a:t> </a:t>
            </a:r>
            <a:r>
              <a:rPr lang="ru-RU" dirty="0" err="1"/>
              <a:t>боків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Громадянської</a:t>
            </a:r>
            <a:r>
              <a:rPr lang="ru-RU" dirty="0"/>
              <a:t> </a:t>
            </a:r>
            <a:r>
              <a:rPr lang="ru-RU" dirty="0" err="1"/>
              <a:t>війни</a:t>
            </a:r>
            <a:r>
              <a:rPr lang="ru-RU" dirty="0"/>
              <a:t> в США,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часто </a:t>
            </a:r>
            <a:r>
              <a:rPr lang="ru-RU" dirty="0" err="1"/>
              <a:t>називали</a:t>
            </a:r>
            <a:r>
              <a:rPr lang="ru-RU" dirty="0"/>
              <a:t> "</a:t>
            </a:r>
            <a:r>
              <a:rPr lang="ru-RU" dirty="0" err="1"/>
              <a:t>солдатською</a:t>
            </a:r>
            <a:r>
              <a:rPr lang="ru-RU" dirty="0"/>
              <a:t> хворобою". </a:t>
            </a:r>
          </a:p>
          <a:p>
            <a:r>
              <a:rPr lang="ru-RU" dirty="0"/>
              <a:t>На початку ХХ </a:t>
            </a:r>
            <a:r>
              <a:rPr lang="ru-RU" dirty="0" err="1"/>
              <a:t>століття</a:t>
            </a:r>
            <a:r>
              <a:rPr lang="ru-RU" dirty="0"/>
              <a:t> </a:t>
            </a:r>
            <a:r>
              <a:rPr lang="ru-RU" dirty="0" err="1"/>
              <a:t>багато</a:t>
            </a:r>
            <a:r>
              <a:rPr lang="ru-RU" dirty="0"/>
              <a:t> </a:t>
            </a:r>
            <a:r>
              <a:rPr lang="ru-RU" dirty="0" err="1"/>
              <a:t>лікарів</a:t>
            </a:r>
            <a:r>
              <a:rPr lang="ru-RU" dirty="0"/>
              <a:t> ставали </a:t>
            </a:r>
            <a:r>
              <a:rPr lang="ru-RU" dirty="0" err="1"/>
              <a:t>морфіністами</a:t>
            </a:r>
            <a:r>
              <a:rPr lang="ru-RU" dirty="0"/>
              <a:t>, </a:t>
            </a:r>
            <a:r>
              <a:rPr lang="ru-RU" dirty="0" err="1"/>
              <a:t>наприклад</a:t>
            </a:r>
            <a:r>
              <a:rPr lang="ru-RU" dirty="0"/>
              <a:t> Булгаков, </a:t>
            </a:r>
            <a:r>
              <a:rPr lang="ru-RU" dirty="0" err="1"/>
              <a:t>звідки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картини</a:t>
            </a:r>
            <a:r>
              <a:rPr lang="ru-RU" dirty="0"/>
              <a:t> в «</a:t>
            </a:r>
            <a:r>
              <a:rPr lang="ru-RU" dirty="0" err="1"/>
              <a:t>Майстер</a:t>
            </a:r>
            <a:r>
              <a:rPr lang="ru-RU" dirty="0"/>
              <a:t> і Маргарита».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5F4122E-D8F5-924B-A882-BEA8D341F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3006" y="414746"/>
            <a:ext cx="3547618" cy="5197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24916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169BBB-9BBC-5E41-9A2A-2AB13F8EE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755751"/>
            <a:ext cx="5257800" cy="1049235"/>
          </a:xfrm>
        </p:spPr>
        <p:txBody>
          <a:bodyPr/>
          <a:lstStyle/>
          <a:p>
            <a:r>
              <a:rPr lang="ru-UA" b="1" dirty="0"/>
              <a:t>ІСТОРІЯ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6C8E4E-2457-304A-9DA8-01442E44A6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990383"/>
            <a:ext cx="5132101" cy="3450613"/>
          </a:xfrm>
        </p:spPr>
        <p:txBody>
          <a:bodyPr/>
          <a:lstStyle/>
          <a:p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першої</a:t>
            </a:r>
            <a:r>
              <a:rPr lang="ru-RU" dirty="0"/>
              <a:t> </a:t>
            </a:r>
            <a:r>
              <a:rPr lang="ru-RU" dirty="0" err="1"/>
              <a:t>світової</a:t>
            </a:r>
            <a:r>
              <a:rPr lang="ru-RU" dirty="0"/>
              <a:t> </a:t>
            </a:r>
            <a:r>
              <a:rPr lang="ru-RU" dirty="0" err="1"/>
              <a:t>війни</a:t>
            </a:r>
            <a:r>
              <a:rPr lang="ru-RU" dirty="0"/>
              <a:t> </a:t>
            </a:r>
            <a:r>
              <a:rPr lang="ru-RU" dirty="0" err="1"/>
              <a:t>солдатів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стали </a:t>
            </a:r>
            <a:r>
              <a:rPr lang="ru-RU" dirty="0" err="1"/>
              <a:t>залежними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морфію</a:t>
            </a:r>
            <a:r>
              <a:rPr lang="ru-RU" dirty="0"/>
              <a:t>, США </a:t>
            </a:r>
            <a:r>
              <a:rPr lang="ru-RU" dirty="0" err="1"/>
              <a:t>прирівнювали</a:t>
            </a:r>
            <a:r>
              <a:rPr lang="ru-RU" dirty="0"/>
              <a:t> до </a:t>
            </a:r>
            <a:r>
              <a:rPr lang="ru-RU" dirty="0" err="1"/>
              <a:t>інвалідів</a:t>
            </a:r>
            <a:r>
              <a:rPr lang="ru-RU" dirty="0"/>
              <a:t> </a:t>
            </a:r>
            <a:r>
              <a:rPr lang="ru-RU" dirty="0" err="1"/>
              <a:t>війни</a:t>
            </a:r>
            <a:r>
              <a:rPr lang="ru-RU" dirty="0"/>
              <a:t>. А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давали </a:t>
            </a:r>
            <a:r>
              <a:rPr lang="ru-RU" dirty="0" err="1"/>
              <a:t>дітям</a:t>
            </a:r>
            <a:r>
              <a:rPr lang="ru-RU" dirty="0"/>
              <a:t>: </a:t>
            </a:r>
            <a:r>
              <a:rPr lang="ru-RU" dirty="0" err="1"/>
              <a:t>заспокійливий</a:t>
            </a:r>
            <a:r>
              <a:rPr lang="ru-RU" dirty="0"/>
              <a:t> сироп </a:t>
            </a:r>
            <a:r>
              <a:rPr lang="ru-RU" dirty="0" err="1"/>
              <a:t>місіс</a:t>
            </a:r>
            <a:r>
              <a:rPr lang="ru-RU" dirty="0"/>
              <a:t> </a:t>
            </a:r>
            <a:r>
              <a:rPr lang="ru-RU" dirty="0" err="1"/>
              <a:t>Уінслоу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прорізування</a:t>
            </a:r>
            <a:r>
              <a:rPr lang="ru-RU" dirty="0"/>
              <a:t> </a:t>
            </a:r>
            <a:r>
              <a:rPr lang="ru-RU" dirty="0" err="1"/>
              <a:t>зубів</a:t>
            </a:r>
            <a:r>
              <a:rPr lang="ru-RU" dirty="0"/>
              <a:t> у </a:t>
            </a:r>
            <a:r>
              <a:rPr lang="ru-RU" dirty="0" err="1"/>
              <a:t>дітей</a:t>
            </a:r>
            <a:r>
              <a:rPr lang="ru-RU" dirty="0"/>
              <a:t>, з </a:t>
            </a:r>
            <a:r>
              <a:rPr lang="ru-RU" dirty="0" err="1"/>
              <a:t>морфієм</a:t>
            </a:r>
            <a:r>
              <a:rPr lang="ru-RU" dirty="0"/>
              <a:t>. </a:t>
            </a:r>
            <a:r>
              <a:rPr lang="ru-RU" dirty="0" err="1"/>
              <a:t>Мамін</a:t>
            </a:r>
            <a:r>
              <a:rPr lang="ru-RU" dirty="0"/>
              <a:t> </a:t>
            </a:r>
            <a:r>
              <a:rPr lang="ru-RU" dirty="0" err="1"/>
              <a:t>помічник</a:t>
            </a:r>
            <a:r>
              <a:rPr lang="ru-RU" dirty="0"/>
              <a:t>.</a:t>
            </a:r>
            <a:endParaRPr lang="ru-UA" dirty="0"/>
          </a:p>
          <a:p>
            <a:endParaRPr lang="ru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5A1694-31B5-F343-A3E2-7261BCE26F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9379" y="755751"/>
            <a:ext cx="5257800" cy="410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91685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3097D6-2DF0-0646-9146-BE19AB095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err="1"/>
              <a:t>щастя</a:t>
            </a:r>
            <a:r>
              <a:rPr lang="ru-RU" dirty="0"/>
              <a:t> 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почуття</a:t>
            </a:r>
            <a:r>
              <a:rPr lang="ru-RU" dirty="0"/>
              <a:t> </a:t>
            </a:r>
            <a:r>
              <a:rPr lang="ru-RU" dirty="0" err="1"/>
              <a:t>свободи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болю </a:t>
            </a:r>
            <a:br>
              <a:rPr lang="ru-RU" dirty="0"/>
            </a:br>
            <a:r>
              <a:rPr lang="ru-RU" sz="2000" i="1" dirty="0" err="1"/>
              <a:t>артур</a:t>
            </a:r>
            <a:r>
              <a:rPr lang="ru-RU" sz="2000" i="1" dirty="0"/>
              <a:t> </a:t>
            </a:r>
            <a:r>
              <a:rPr lang="ru-RU" sz="2000" i="1" dirty="0" err="1"/>
              <a:t>шопенгауер</a:t>
            </a:r>
            <a:endParaRPr lang="ru-UA" sz="2000" i="1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B010C51-7F30-2D4C-AC56-39460FF9A9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451579" y="2035761"/>
            <a:ext cx="2863851" cy="3735458"/>
          </a:xfrm>
        </p:spPr>
      </p:pic>
    </p:spTree>
    <p:extLst>
      <p:ext uri="{BB962C8B-B14F-4D97-AF65-F5344CB8AC3E}">
        <p14:creationId xmlns:p14="http://schemas.microsoft.com/office/powerpoint/2010/main" val="165965594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Галерея">
  <a:themeElements>
    <a:clrScheme name="Галерея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Галерея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алерея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{6D2DE3AF-1DBB-704F-8A8E-1D814BD9D783}tf10001119</Template>
  <TotalTime>4613</TotalTime>
  <Words>2922</Words>
  <Application>Microsoft Macintosh PowerPoint</Application>
  <PresentationFormat>Широкоэкранный</PresentationFormat>
  <Paragraphs>214</Paragraphs>
  <Slides>50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7" baseType="lpstr">
      <vt:lpstr>72 Black</vt:lpstr>
      <vt:lpstr>72 Light</vt:lpstr>
      <vt:lpstr>Arial</vt:lpstr>
      <vt:lpstr>Calibri</vt:lpstr>
      <vt:lpstr>Gill Sans MT</vt:lpstr>
      <vt:lpstr>Галерея</vt:lpstr>
      <vt:lpstr>think-cell Slide</vt:lpstr>
      <vt:lpstr>Паліативна та хоспісна допомога  онкологічним хворим </vt:lpstr>
      <vt:lpstr>Презентация PowerPoint</vt:lpstr>
      <vt:lpstr>Хронічний онкологічний біль</vt:lpstr>
      <vt:lpstr>Хронічний онкологічний біль</vt:lpstr>
      <vt:lpstr>Класифікація болю</vt:lpstr>
      <vt:lpstr>Ноцицептивний (рецепторний) біль</vt:lpstr>
      <vt:lpstr>Презентация PowerPoint</vt:lpstr>
      <vt:lpstr>Соматичний ноцицептивний біль</vt:lpstr>
      <vt:lpstr>Соматичні вісцеральні ноцицептивні синдроми є причиною хронічного болю: </vt:lpstr>
      <vt:lpstr>Нейропатичний біль</vt:lpstr>
      <vt:lpstr>Нейропатичні больові синдроми</vt:lpstr>
      <vt:lpstr>Ятрогенні больові синдроми, обумовлені проведенням протипухлинної терапії</vt:lpstr>
      <vt:lpstr>Презентация PowerPoint</vt:lpstr>
      <vt:lpstr>Діагностика та оцінка інтенсивності болю</vt:lpstr>
      <vt:lpstr>Шкали інтенсивності болю</vt:lpstr>
      <vt:lpstr>Презентация PowerPoint</vt:lpstr>
      <vt:lpstr>Презентация PowerPoint</vt:lpstr>
      <vt:lpstr>Презентация PowerPoint</vt:lpstr>
      <vt:lpstr>Сходи знеболювання</vt:lpstr>
      <vt:lpstr>Парацетамол і нестероїдні протизапальні засоби </vt:lpstr>
      <vt:lpstr>Опіоїди</vt:lpstr>
      <vt:lpstr>Слабкі і сильні опіоїди </vt:lpstr>
      <vt:lpstr>Презентация PowerPoint</vt:lpstr>
      <vt:lpstr>Презентация PowerPoint</vt:lpstr>
      <vt:lpstr>Побічні ефекти опіоїдів</vt:lpstr>
      <vt:lpstr>Опіоїдна токсичність</vt:lpstr>
      <vt:lpstr>Пероральний шлях прийому опіоїдів </vt:lpstr>
      <vt:lpstr>Фентаніловий пластир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Ін'єкційний шлях введення опіоїдів</vt:lpstr>
      <vt:lpstr>Основні принципи знеболювальної терапії у онкологічних пацієнтів </vt:lpstr>
      <vt:lpstr>Бажані цілі при використанні анальгетиків</vt:lpstr>
      <vt:lpstr>Найбільш часті помилки під час терапії болю</vt:lpstr>
      <vt:lpstr>Коанальгетики і ад'юванти</vt:lpstr>
      <vt:lpstr>Немедикаментозні методи лікування онкологічнОГО болю </vt:lpstr>
      <vt:lpstr>ПРОБЛЕМИ ОРГАНІЗАЦІЇ ТЕРАПІЇ БОЛЮ</vt:lpstr>
      <vt:lpstr>ПРОБЛЕМИ ОРГАНІЗАЦІЇ ТЕРАПІЇ БОЛЮ</vt:lpstr>
      <vt:lpstr>Комплексне вирішення проблеми терапії хронічного болю </vt:lpstr>
      <vt:lpstr>Історія</vt:lpstr>
      <vt:lpstr>ІСТОРІЯ</vt:lpstr>
      <vt:lpstr>ІСТОРІЯ</vt:lpstr>
      <vt:lpstr>ІСТОРІЯ</vt:lpstr>
      <vt:lpstr>щастя – це почуття свободи від болю  артур шопенгауер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Паліативна та хоспісна допомога</dc:title>
  <dc:creator>Microsoft Office User</dc:creator>
  <cp:lastModifiedBy>Microsoft Office User</cp:lastModifiedBy>
  <cp:revision>25</cp:revision>
  <dcterms:created xsi:type="dcterms:W3CDTF">2022-03-23T20:26:49Z</dcterms:created>
  <dcterms:modified xsi:type="dcterms:W3CDTF">2022-04-15T17:56:22Z</dcterms:modified>
</cp:coreProperties>
</file>